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8" r:id="rId4"/>
    <p:sldMasterId id="2147483731" r:id="rId5"/>
  </p:sldMasterIdLst>
  <p:notesMasterIdLst>
    <p:notesMasterId r:id="rId79"/>
  </p:notesMasterIdLst>
  <p:handoutMasterIdLst>
    <p:handoutMasterId r:id="rId80"/>
  </p:handoutMasterIdLst>
  <p:sldIdLst>
    <p:sldId id="271" r:id="rId6"/>
    <p:sldId id="1787" r:id="rId7"/>
    <p:sldId id="656" r:id="rId8"/>
    <p:sldId id="1831" r:id="rId9"/>
    <p:sldId id="423" r:id="rId10"/>
    <p:sldId id="1774" r:id="rId11"/>
    <p:sldId id="281" r:id="rId12"/>
    <p:sldId id="658" r:id="rId13"/>
    <p:sldId id="704" r:id="rId14"/>
    <p:sldId id="676" r:id="rId15"/>
    <p:sldId id="714" r:id="rId16"/>
    <p:sldId id="709" r:id="rId17"/>
    <p:sldId id="705" r:id="rId18"/>
    <p:sldId id="684" r:id="rId19"/>
    <p:sldId id="715" r:id="rId20"/>
    <p:sldId id="711" r:id="rId21"/>
    <p:sldId id="1837" r:id="rId22"/>
    <p:sldId id="1834" r:id="rId23"/>
    <p:sldId id="694" r:id="rId24"/>
    <p:sldId id="641" r:id="rId25"/>
    <p:sldId id="642" r:id="rId26"/>
    <p:sldId id="1823" r:id="rId27"/>
    <p:sldId id="1778" r:id="rId28"/>
    <p:sldId id="1836" r:id="rId29"/>
    <p:sldId id="685" r:id="rId30"/>
    <p:sldId id="686" r:id="rId31"/>
    <p:sldId id="279" r:id="rId32"/>
    <p:sldId id="1790" r:id="rId33"/>
    <p:sldId id="1791" r:id="rId34"/>
    <p:sldId id="1792" r:id="rId35"/>
    <p:sldId id="1793" r:id="rId36"/>
    <p:sldId id="1794" r:id="rId37"/>
    <p:sldId id="1795" r:id="rId38"/>
    <p:sldId id="687" r:id="rId39"/>
    <p:sldId id="1796" r:id="rId40"/>
    <p:sldId id="1797" r:id="rId41"/>
    <p:sldId id="1800" r:id="rId42"/>
    <p:sldId id="1801" r:id="rId43"/>
    <p:sldId id="688" r:id="rId44"/>
    <p:sldId id="1804" r:id="rId45"/>
    <p:sldId id="1805" r:id="rId46"/>
    <p:sldId id="1806" r:id="rId47"/>
    <p:sldId id="1807" r:id="rId48"/>
    <p:sldId id="1808" r:id="rId49"/>
    <p:sldId id="689" r:id="rId50"/>
    <p:sldId id="1810" r:id="rId51"/>
    <p:sldId id="1811" r:id="rId52"/>
    <p:sldId id="1812" r:id="rId53"/>
    <p:sldId id="1813" r:id="rId54"/>
    <p:sldId id="690" r:id="rId55"/>
    <p:sldId id="1814" r:id="rId56"/>
    <p:sldId id="1816" r:id="rId57"/>
    <p:sldId id="1824" r:id="rId58"/>
    <p:sldId id="692" r:id="rId59"/>
    <p:sldId id="1818" r:id="rId60"/>
    <p:sldId id="1819" r:id="rId61"/>
    <p:sldId id="1779" r:id="rId62"/>
    <p:sldId id="1825" r:id="rId63"/>
    <p:sldId id="1827" r:id="rId64"/>
    <p:sldId id="1828" r:id="rId65"/>
    <p:sldId id="1826" r:id="rId66"/>
    <p:sldId id="696" r:id="rId67"/>
    <p:sldId id="1783" r:id="rId68"/>
    <p:sldId id="1832" r:id="rId69"/>
    <p:sldId id="1833" r:id="rId70"/>
    <p:sldId id="630" r:id="rId71"/>
    <p:sldId id="1830" r:id="rId72"/>
    <p:sldId id="1788" r:id="rId73"/>
    <p:sldId id="701" r:id="rId74"/>
    <p:sldId id="1820" r:id="rId75"/>
    <p:sldId id="1789" r:id="rId76"/>
    <p:sldId id="1822" r:id="rId77"/>
    <p:sldId id="261" r:id="rId7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E9C4D3-AD47-7D26-362B-CBC711B45B95}" name="Charlie Middleton" initials="CM" userId="7576750f6edd0c85"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olfe, Kimberly L Ctr USAF AETC AFIT/ENS" initials="WKLCUAA" lastIdx="23" clrIdx="0">
    <p:extLst>
      <p:ext uri="{19B8F6BF-5375-455C-9EA6-DF929625EA0E}">
        <p15:presenceInfo xmlns:p15="http://schemas.microsoft.com/office/powerpoint/2012/main" userId="S-1-5-21-1660827705-1073358324-288910612-147201" providerId="AD"/>
      </p:ext>
    </p:extLst>
  </p:cmAuthor>
  <p:cmAuthor id="2" name="Fitch, Emily M Ctr USAF AETC AFIT/ENS" initials="FEMCUAA" lastIdx="18" clrIdx="1">
    <p:extLst>
      <p:ext uri="{19B8F6BF-5375-455C-9EA6-DF929625EA0E}">
        <p15:presenceInfo xmlns:p15="http://schemas.microsoft.com/office/powerpoint/2012/main" userId="Fitch, Emily M Ctr USAF AETC AFIT/ENS" providerId="None"/>
      </p:ext>
    </p:extLst>
  </p:cmAuthor>
  <p:cmAuthor id="3" name="Fitch, Emily M Ctr USAF AETC AFIT/ENG" initials="FEMCUAA" lastIdx="1" clrIdx="2">
    <p:extLst>
      <p:ext uri="{19B8F6BF-5375-455C-9EA6-DF929625EA0E}">
        <p15:presenceInfo xmlns:p15="http://schemas.microsoft.com/office/powerpoint/2012/main" userId="S-1-5-21-1660827705-1073358324-288910612-1412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117"/>
    <a:srgbClr val="4C3B89"/>
    <a:srgbClr val="EDEBF3"/>
    <a:srgbClr val="D2C7F1"/>
    <a:srgbClr val="C7B9ED"/>
    <a:srgbClr val="DBC1E5"/>
    <a:srgbClr val="FFDF7F"/>
    <a:srgbClr val="7569A7"/>
    <a:srgbClr val="0390DF"/>
    <a:srgbClr val="0385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91" autoAdjust="0"/>
    <p:restoredTop sz="94964" autoAdjust="0"/>
  </p:normalViewPr>
  <p:slideViewPr>
    <p:cSldViewPr snapToGrid="0">
      <p:cViewPr varScale="1">
        <p:scale>
          <a:sx n="106" d="100"/>
          <a:sy n="106" d="100"/>
        </p:scale>
        <p:origin x="1362"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756"/>
    </p:cViewPr>
  </p:sorterViewPr>
  <p:notesViewPr>
    <p:cSldViewPr snapToGrid="0">
      <p:cViewPr varScale="1">
        <p:scale>
          <a:sx n="85" d="100"/>
          <a:sy n="85" d="100"/>
        </p:scale>
        <p:origin x="3846"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commentAuthors" Target="commentAuthor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22AE50-4848-4276-8CB5-755E8EB83E93}" type="doc">
      <dgm:prSet loTypeId="urn:microsoft.com/office/officeart/2005/8/layout/cycle4" loCatId="cycle" qsTypeId="urn:microsoft.com/office/officeart/2005/8/quickstyle/simple1" qsCatId="simple" csTypeId="urn:microsoft.com/office/officeart/2005/8/colors/accent0_1" csCatId="mainScheme" phldr="1"/>
      <dgm:spPr/>
      <dgm:t>
        <a:bodyPr/>
        <a:lstStyle/>
        <a:p>
          <a:endParaRPr lang="en-US"/>
        </a:p>
      </dgm:t>
    </dgm:pt>
    <dgm:pt modelId="{9E83F873-8E52-4AFE-BFA8-A7E5C3DD9A80}">
      <dgm:prSet phldrT="[Text]"/>
      <dgm:spPr>
        <a:solidFill>
          <a:schemeClr val="accent4">
            <a:lumMod val="20000"/>
            <a:lumOff val="80000"/>
          </a:schemeClr>
        </a:solidFill>
      </dgm:spPr>
      <dgm:t>
        <a:bodyPr/>
        <a:lstStyle/>
        <a:p>
          <a:r>
            <a:rPr lang="en-US" dirty="0"/>
            <a:t>Observe</a:t>
          </a:r>
        </a:p>
      </dgm:t>
    </dgm:pt>
    <dgm:pt modelId="{3D0A032B-D419-4550-86C0-8D4A4AEB9CE0}" type="parTrans" cxnId="{DEF8DCEF-2F4D-431D-836C-F71DFEEFEB4C}">
      <dgm:prSet/>
      <dgm:spPr/>
      <dgm:t>
        <a:bodyPr/>
        <a:lstStyle/>
        <a:p>
          <a:endParaRPr lang="en-US"/>
        </a:p>
      </dgm:t>
    </dgm:pt>
    <dgm:pt modelId="{262ADE10-A5A5-4032-B3F8-CDBBD83B1EFD}" type="sibTrans" cxnId="{DEF8DCEF-2F4D-431D-836C-F71DFEEFEB4C}">
      <dgm:prSet/>
      <dgm:spPr/>
      <dgm:t>
        <a:bodyPr/>
        <a:lstStyle/>
        <a:p>
          <a:endParaRPr lang="en-US"/>
        </a:p>
      </dgm:t>
    </dgm:pt>
    <dgm:pt modelId="{4AA30A2A-4265-496B-A6C5-535978554530}">
      <dgm:prSet phldrT="[Text]"/>
      <dgm:spPr>
        <a:solidFill>
          <a:schemeClr val="accent5">
            <a:lumMod val="40000"/>
            <a:lumOff val="60000"/>
          </a:schemeClr>
        </a:solidFill>
      </dgm:spPr>
      <dgm:t>
        <a:bodyPr/>
        <a:lstStyle/>
        <a:p>
          <a:r>
            <a:rPr lang="en-US" dirty="0"/>
            <a:t>Orient</a:t>
          </a:r>
        </a:p>
      </dgm:t>
    </dgm:pt>
    <dgm:pt modelId="{8EB511A1-603A-4CBC-A678-FEDD2A5D8ADA}" type="parTrans" cxnId="{584A52EA-4E4B-44AE-A257-06877B57D445}">
      <dgm:prSet/>
      <dgm:spPr/>
      <dgm:t>
        <a:bodyPr/>
        <a:lstStyle/>
        <a:p>
          <a:endParaRPr lang="en-US"/>
        </a:p>
      </dgm:t>
    </dgm:pt>
    <dgm:pt modelId="{17EA6628-D43A-41F7-BF2C-E705F6DBEB08}" type="sibTrans" cxnId="{584A52EA-4E4B-44AE-A257-06877B57D445}">
      <dgm:prSet/>
      <dgm:spPr/>
      <dgm:t>
        <a:bodyPr/>
        <a:lstStyle/>
        <a:p>
          <a:endParaRPr lang="en-US"/>
        </a:p>
      </dgm:t>
    </dgm:pt>
    <dgm:pt modelId="{0F5C73B8-0D71-4220-A2DD-66F72A3B26A5}">
      <dgm:prSet phldrT="[Text]"/>
      <dgm:spPr>
        <a:solidFill>
          <a:schemeClr val="accent6">
            <a:lumMod val="60000"/>
            <a:lumOff val="40000"/>
          </a:schemeClr>
        </a:solidFill>
      </dgm:spPr>
      <dgm:t>
        <a:bodyPr/>
        <a:lstStyle/>
        <a:p>
          <a:r>
            <a:rPr lang="en-US" dirty="0"/>
            <a:t>Decide</a:t>
          </a:r>
        </a:p>
      </dgm:t>
    </dgm:pt>
    <dgm:pt modelId="{F1773C92-357A-4056-8E9C-65951B2380EC}" type="parTrans" cxnId="{B83E471B-C31F-4BE2-A9BA-937D1CAAA6FB}">
      <dgm:prSet/>
      <dgm:spPr/>
      <dgm:t>
        <a:bodyPr/>
        <a:lstStyle/>
        <a:p>
          <a:endParaRPr lang="en-US"/>
        </a:p>
      </dgm:t>
    </dgm:pt>
    <dgm:pt modelId="{A7116EC9-9456-43B2-8F6C-2CBCE15CFD32}" type="sibTrans" cxnId="{B83E471B-C31F-4BE2-A9BA-937D1CAAA6FB}">
      <dgm:prSet/>
      <dgm:spPr/>
      <dgm:t>
        <a:bodyPr/>
        <a:lstStyle/>
        <a:p>
          <a:endParaRPr lang="en-US"/>
        </a:p>
      </dgm:t>
    </dgm:pt>
    <dgm:pt modelId="{B5FAADB5-0E78-44E3-88B7-53ED62C1D9AF}">
      <dgm:prSet phldrT="[Text]"/>
      <dgm:spPr>
        <a:solidFill>
          <a:schemeClr val="accent2">
            <a:lumMod val="40000"/>
            <a:lumOff val="60000"/>
          </a:schemeClr>
        </a:solidFill>
      </dgm:spPr>
      <dgm:t>
        <a:bodyPr/>
        <a:lstStyle/>
        <a:p>
          <a:r>
            <a:rPr lang="en-US" dirty="0"/>
            <a:t>Act</a:t>
          </a:r>
        </a:p>
      </dgm:t>
    </dgm:pt>
    <dgm:pt modelId="{06AB0D23-6BFE-43BE-B259-CB5EA06F0B1E}" type="parTrans" cxnId="{321D71CD-E375-4630-8C54-A67EBB4A174C}">
      <dgm:prSet/>
      <dgm:spPr/>
      <dgm:t>
        <a:bodyPr/>
        <a:lstStyle/>
        <a:p>
          <a:endParaRPr lang="en-US"/>
        </a:p>
      </dgm:t>
    </dgm:pt>
    <dgm:pt modelId="{27E88928-2954-43CB-A1F6-A3BEB1025DC1}" type="sibTrans" cxnId="{321D71CD-E375-4630-8C54-A67EBB4A174C}">
      <dgm:prSet/>
      <dgm:spPr/>
      <dgm:t>
        <a:bodyPr/>
        <a:lstStyle/>
        <a:p>
          <a:endParaRPr lang="en-US"/>
        </a:p>
      </dgm:t>
    </dgm:pt>
    <dgm:pt modelId="{6C8DE3E2-5CB9-4E59-A2F9-C840BB56B2FA}">
      <dgm:prSet phldrT="[Text]" custT="1"/>
      <dgm:spPr/>
      <dgm:t>
        <a:bodyPr/>
        <a:lstStyle/>
        <a:p>
          <a:r>
            <a:rPr lang="en-US" sz="1000" dirty="0"/>
            <a:t>Sensors</a:t>
          </a:r>
        </a:p>
      </dgm:t>
    </dgm:pt>
    <dgm:pt modelId="{2A135D92-1130-4118-B3FE-3B0439906AD3}" type="parTrans" cxnId="{5A41CE6A-663C-4B6F-BA02-B74B8C8C12BE}">
      <dgm:prSet/>
      <dgm:spPr/>
      <dgm:t>
        <a:bodyPr/>
        <a:lstStyle/>
        <a:p>
          <a:endParaRPr lang="en-US"/>
        </a:p>
      </dgm:t>
    </dgm:pt>
    <dgm:pt modelId="{397E44D6-F8FC-4444-B8FE-F8361528B724}" type="sibTrans" cxnId="{5A41CE6A-663C-4B6F-BA02-B74B8C8C12BE}">
      <dgm:prSet/>
      <dgm:spPr/>
      <dgm:t>
        <a:bodyPr/>
        <a:lstStyle/>
        <a:p>
          <a:endParaRPr lang="en-US"/>
        </a:p>
      </dgm:t>
    </dgm:pt>
    <dgm:pt modelId="{58D06764-B145-4ED5-AC96-DF491AF43910}">
      <dgm:prSet phldrT="[Text]" custT="1"/>
      <dgm:spPr/>
      <dgm:t>
        <a:bodyPr/>
        <a:lstStyle/>
        <a:p>
          <a:r>
            <a:rPr lang="en-US" sz="1000" dirty="0"/>
            <a:t>PNT</a:t>
          </a:r>
        </a:p>
      </dgm:t>
    </dgm:pt>
    <dgm:pt modelId="{75BFA633-3D14-4CE0-BE20-F9C157201B8C}" type="parTrans" cxnId="{AC73F07C-C18A-4514-AC79-46B037EF72D0}">
      <dgm:prSet/>
      <dgm:spPr/>
      <dgm:t>
        <a:bodyPr/>
        <a:lstStyle/>
        <a:p>
          <a:endParaRPr lang="en-US"/>
        </a:p>
      </dgm:t>
    </dgm:pt>
    <dgm:pt modelId="{4E934A41-AF82-4529-B095-A32B6DE36D8A}" type="sibTrans" cxnId="{AC73F07C-C18A-4514-AC79-46B037EF72D0}">
      <dgm:prSet/>
      <dgm:spPr/>
      <dgm:t>
        <a:bodyPr/>
        <a:lstStyle/>
        <a:p>
          <a:endParaRPr lang="en-US"/>
        </a:p>
      </dgm:t>
    </dgm:pt>
    <dgm:pt modelId="{FD7AE04C-5552-4833-BBD6-F44FCC2FCF2C}">
      <dgm:prSet phldrT="[Text]" custT="1"/>
      <dgm:spPr/>
      <dgm:t>
        <a:bodyPr/>
        <a:lstStyle/>
        <a:p>
          <a:r>
            <a:rPr lang="en-US" sz="1000" dirty="0"/>
            <a:t>System status</a:t>
          </a:r>
        </a:p>
      </dgm:t>
    </dgm:pt>
    <dgm:pt modelId="{70C62947-3631-42A5-B3B8-CB6665B118B3}" type="parTrans" cxnId="{84825591-2F47-459A-9ACD-F5C9C2747460}">
      <dgm:prSet/>
      <dgm:spPr/>
      <dgm:t>
        <a:bodyPr/>
        <a:lstStyle/>
        <a:p>
          <a:endParaRPr lang="en-US"/>
        </a:p>
      </dgm:t>
    </dgm:pt>
    <dgm:pt modelId="{B42A5A6C-54A1-4EB7-A152-B1C35E8EB4AC}" type="sibTrans" cxnId="{84825591-2F47-459A-9ACD-F5C9C2747460}">
      <dgm:prSet/>
      <dgm:spPr/>
      <dgm:t>
        <a:bodyPr/>
        <a:lstStyle/>
        <a:p>
          <a:endParaRPr lang="en-US"/>
        </a:p>
      </dgm:t>
    </dgm:pt>
    <dgm:pt modelId="{83631F89-3395-4EF0-933F-EBC93DB168C0}">
      <dgm:prSet phldrT="[Text]" custT="1"/>
      <dgm:spPr/>
      <dgm:t>
        <a:bodyPr/>
        <a:lstStyle/>
        <a:p>
          <a:r>
            <a:rPr lang="en-US" sz="1000" dirty="0"/>
            <a:t>Comms</a:t>
          </a:r>
        </a:p>
      </dgm:t>
    </dgm:pt>
    <dgm:pt modelId="{1CB8E776-A280-4358-879A-E4A7AC3D76FD}" type="parTrans" cxnId="{016A3332-032A-4BF5-B269-13D697A08C42}">
      <dgm:prSet/>
      <dgm:spPr/>
      <dgm:t>
        <a:bodyPr/>
        <a:lstStyle/>
        <a:p>
          <a:endParaRPr lang="en-US"/>
        </a:p>
      </dgm:t>
    </dgm:pt>
    <dgm:pt modelId="{3988AEFE-1240-491A-B6A1-985F5FDAE050}" type="sibTrans" cxnId="{016A3332-032A-4BF5-B269-13D697A08C42}">
      <dgm:prSet/>
      <dgm:spPr/>
      <dgm:t>
        <a:bodyPr/>
        <a:lstStyle/>
        <a:p>
          <a:endParaRPr lang="en-US"/>
        </a:p>
      </dgm:t>
    </dgm:pt>
    <dgm:pt modelId="{E9B267E5-B93B-4396-BD4C-9E12F9FB1251}">
      <dgm:prSet phldrT="[Text]" custT="1"/>
      <dgm:spPr/>
      <dgm:t>
        <a:bodyPr/>
        <a:lstStyle/>
        <a:p>
          <a:pPr algn="l"/>
          <a:r>
            <a:rPr lang="en-US" sz="1000" dirty="0"/>
            <a:t>Teammates</a:t>
          </a:r>
        </a:p>
      </dgm:t>
    </dgm:pt>
    <dgm:pt modelId="{F432BC4C-5BC1-4BD2-A99E-AC41D30F1434}" type="parTrans" cxnId="{6E3FC2A5-7D36-4856-ABE7-8B5A7F1542BE}">
      <dgm:prSet/>
      <dgm:spPr/>
      <dgm:t>
        <a:bodyPr/>
        <a:lstStyle/>
        <a:p>
          <a:endParaRPr lang="en-US"/>
        </a:p>
      </dgm:t>
    </dgm:pt>
    <dgm:pt modelId="{AA81190C-DFD8-4478-A64A-95FE2F27FB2A}" type="sibTrans" cxnId="{6E3FC2A5-7D36-4856-ABE7-8B5A7F1542BE}">
      <dgm:prSet/>
      <dgm:spPr/>
      <dgm:t>
        <a:bodyPr/>
        <a:lstStyle/>
        <a:p>
          <a:endParaRPr lang="en-US"/>
        </a:p>
      </dgm:t>
    </dgm:pt>
    <dgm:pt modelId="{C9B022C5-24E4-4D27-BC55-5CC55C16444E}">
      <dgm:prSet phldrT="[Text]" custT="1"/>
      <dgm:spPr/>
      <dgm:t>
        <a:bodyPr/>
        <a:lstStyle/>
        <a:p>
          <a:r>
            <a:rPr lang="en-US" sz="1000" dirty="0"/>
            <a:t>Engage</a:t>
          </a:r>
        </a:p>
      </dgm:t>
    </dgm:pt>
    <dgm:pt modelId="{E0447400-56B6-4A44-BE75-E3AFCF340189}" type="parTrans" cxnId="{F6CFB01A-34B6-49F6-B074-87FB6741460F}">
      <dgm:prSet/>
      <dgm:spPr/>
      <dgm:t>
        <a:bodyPr/>
        <a:lstStyle/>
        <a:p>
          <a:endParaRPr lang="en-US"/>
        </a:p>
      </dgm:t>
    </dgm:pt>
    <dgm:pt modelId="{7024AF65-84B3-4C38-B381-7B577C18F896}" type="sibTrans" cxnId="{F6CFB01A-34B6-49F6-B074-87FB6741460F}">
      <dgm:prSet/>
      <dgm:spPr/>
      <dgm:t>
        <a:bodyPr/>
        <a:lstStyle/>
        <a:p>
          <a:endParaRPr lang="en-US"/>
        </a:p>
      </dgm:t>
    </dgm:pt>
    <dgm:pt modelId="{1D04EED1-B25B-445E-BFF0-0C5D79DA599B}">
      <dgm:prSet phldrT="[Text]" custT="1"/>
      <dgm:spPr/>
      <dgm:t>
        <a:bodyPr/>
        <a:lstStyle/>
        <a:p>
          <a:r>
            <a:rPr lang="en-US" sz="1000" dirty="0"/>
            <a:t>Abort</a:t>
          </a:r>
        </a:p>
      </dgm:t>
    </dgm:pt>
    <dgm:pt modelId="{7D86EBAC-DA99-4D67-A92A-B082DB7D8346}" type="parTrans" cxnId="{DAECCA69-3D17-4A64-B4DD-DDDC95E00FC1}">
      <dgm:prSet/>
      <dgm:spPr/>
      <dgm:t>
        <a:bodyPr/>
        <a:lstStyle/>
        <a:p>
          <a:endParaRPr lang="en-US"/>
        </a:p>
      </dgm:t>
    </dgm:pt>
    <dgm:pt modelId="{42BB7542-D0F5-4008-88EC-F501BBEB2488}" type="sibTrans" cxnId="{DAECCA69-3D17-4A64-B4DD-DDDC95E00FC1}">
      <dgm:prSet/>
      <dgm:spPr/>
      <dgm:t>
        <a:bodyPr/>
        <a:lstStyle/>
        <a:p>
          <a:endParaRPr lang="en-US"/>
        </a:p>
      </dgm:t>
    </dgm:pt>
    <dgm:pt modelId="{F99614C8-22E4-4885-8723-E3ACCBB06DCC}">
      <dgm:prSet phldrT="[Text]" custT="1"/>
      <dgm:spPr/>
      <dgm:t>
        <a:bodyPr/>
        <a:lstStyle/>
        <a:p>
          <a:r>
            <a:rPr lang="en-US" sz="1000" dirty="0"/>
            <a:t>Delay</a:t>
          </a:r>
        </a:p>
      </dgm:t>
    </dgm:pt>
    <dgm:pt modelId="{37CCDFC4-2FF8-4FCC-9F76-B327524C396D}" type="parTrans" cxnId="{38C027CC-0223-490C-A1AB-AAD092D9BA64}">
      <dgm:prSet/>
      <dgm:spPr/>
      <dgm:t>
        <a:bodyPr/>
        <a:lstStyle/>
        <a:p>
          <a:endParaRPr lang="en-US"/>
        </a:p>
      </dgm:t>
    </dgm:pt>
    <dgm:pt modelId="{06B250AC-73E4-4380-A332-ADFD72F2AAB3}" type="sibTrans" cxnId="{38C027CC-0223-490C-A1AB-AAD092D9BA64}">
      <dgm:prSet/>
      <dgm:spPr/>
      <dgm:t>
        <a:bodyPr/>
        <a:lstStyle/>
        <a:p>
          <a:endParaRPr lang="en-US"/>
        </a:p>
      </dgm:t>
    </dgm:pt>
    <dgm:pt modelId="{17F5E90B-87BC-4C2B-9FAD-881043C201A6}">
      <dgm:prSet phldrT="[Text]" custT="1"/>
      <dgm:spPr/>
      <dgm:t>
        <a:bodyPr/>
        <a:lstStyle/>
        <a:p>
          <a:r>
            <a:rPr lang="en-US" sz="1000" dirty="0"/>
            <a:t>Communicate</a:t>
          </a:r>
        </a:p>
      </dgm:t>
    </dgm:pt>
    <dgm:pt modelId="{B70900C2-B845-416D-B56A-A71BD9FC45A5}" type="parTrans" cxnId="{D4E7CB6E-0369-4CCB-89D6-F681DE8E4073}">
      <dgm:prSet/>
      <dgm:spPr/>
      <dgm:t>
        <a:bodyPr/>
        <a:lstStyle/>
        <a:p>
          <a:endParaRPr lang="en-US"/>
        </a:p>
      </dgm:t>
    </dgm:pt>
    <dgm:pt modelId="{665FEE0A-4071-4E9D-861E-2A7AC08815F3}" type="sibTrans" cxnId="{D4E7CB6E-0369-4CCB-89D6-F681DE8E4073}">
      <dgm:prSet/>
      <dgm:spPr/>
      <dgm:t>
        <a:bodyPr/>
        <a:lstStyle/>
        <a:p>
          <a:endParaRPr lang="en-US"/>
        </a:p>
      </dgm:t>
    </dgm:pt>
    <dgm:pt modelId="{63299214-AD0E-4652-A56B-0A7B9FB57E15}">
      <dgm:prSet phldrT="[Text]" custT="1"/>
      <dgm:spPr/>
      <dgm:t>
        <a:bodyPr/>
        <a:lstStyle/>
        <a:p>
          <a:r>
            <a:rPr lang="en-US" sz="1000" dirty="0"/>
            <a:t>Adjust</a:t>
          </a:r>
        </a:p>
      </dgm:t>
    </dgm:pt>
    <dgm:pt modelId="{465F8262-7833-40AC-B323-E9FAE9F9C3D1}" type="parTrans" cxnId="{3547AC2C-4E09-4F07-A684-E6B3111708D1}">
      <dgm:prSet/>
      <dgm:spPr/>
      <dgm:t>
        <a:bodyPr/>
        <a:lstStyle/>
        <a:p>
          <a:endParaRPr lang="en-US"/>
        </a:p>
      </dgm:t>
    </dgm:pt>
    <dgm:pt modelId="{BF9BC6A6-FBEF-4789-A69C-D8AA4AD2487B}" type="sibTrans" cxnId="{3547AC2C-4E09-4F07-A684-E6B3111708D1}">
      <dgm:prSet/>
      <dgm:spPr/>
      <dgm:t>
        <a:bodyPr/>
        <a:lstStyle/>
        <a:p>
          <a:endParaRPr lang="en-US"/>
        </a:p>
      </dgm:t>
    </dgm:pt>
    <dgm:pt modelId="{9A0D109D-6619-4466-8152-7F85EA93EF2D}">
      <dgm:prSet phldrT="[Text]" custT="1"/>
      <dgm:spPr/>
      <dgm:t>
        <a:bodyPr/>
        <a:lstStyle/>
        <a:p>
          <a:r>
            <a:rPr lang="en-US" sz="1000" dirty="0"/>
            <a:t>Independently</a:t>
          </a:r>
        </a:p>
      </dgm:t>
    </dgm:pt>
    <dgm:pt modelId="{F462D184-2E45-48B2-A93B-7E1997B82528}" type="parTrans" cxnId="{E81A4562-FCCA-4BFA-AD02-76F373E1FD41}">
      <dgm:prSet/>
      <dgm:spPr/>
      <dgm:t>
        <a:bodyPr/>
        <a:lstStyle/>
        <a:p>
          <a:endParaRPr lang="en-US"/>
        </a:p>
      </dgm:t>
    </dgm:pt>
    <dgm:pt modelId="{CA07DF60-5EB9-4E3D-A02C-3FC601FDA150}" type="sibTrans" cxnId="{E81A4562-FCCA-4BFA-AD02-76F373E1FD41}">
      <dgm:prSet/>
      <dgm:spPr/>
      <dgm:t>
        <a:bodyPr/>
        <a:lstStyle/>
        <a:p>
          <a:endParaRPr lang="en-US"/>
        </a:p>
      </dgm:t>
    </dgm:pt>
    <dgm:pt modelId="{C515A1D5-C29C-4E37-B7DB-0EBDE5000B3D}">
      <dgm:prSet phldrT="[Text]" custT="1"/>
      <dgm:spPr/>
      <dgm:t>
        <a:bodyPr/>
        <a:lstStyle/>
        <a:p>
          <a:r>
            <a:rPr lang="en-US" sz="1000" dirty="0"/>
            <a:t>Cooperatively</a:t>
          </a:r>
        </a:p>
      </dgm:t>
    </dgm:pt>
    <dgm:pt modelId="{8EC65CC2-BFD3-4BBB-8A6A-A45003CF36BA}" type="parTrans" cxnId="{0E801038-7BCD-4A67-881A-1FC6274A0330}">
      <dgm:prSet/>
      <dgm:spPr/>
      <dgm:t>
        <a:bodyPr/>
        <a:lstStyle/>
        <a:p>
          <a:endParaRPr lang="en-US"/>
        </a:p>
      </dgm:t>
    </dgm:pt>
    <dgm:pt modelId="{E8CBD9B8-C106-409B-BB94-6160EC32DECE}" type="sibTrans" cxnId="{0E801038-7BCD-4A67-881A-1FC6274A0330}">
      <dgm:prSet/>
      <dgm:spPr/>
      <dgm:t>
        <a:bodyPr/>
        <a:lstStyle/>
        <a:p>
          <a:endParaRPr lang="en-US"/>
        </a:p>
      </dgm:t>
    </dgm:pt>
    <dgm:pt modelId="{CF9A309C-73EC-4CE9-B9F9-F8D35EF7BEA6}">
      <dgm:prSet phldrT="[Text]" custT="1"/>
      <dgm:spPr/>
      <dgm:t>
        <a:bodyPr/>
        <a:lstStyle/>
        <a:p>
          <a:r>
            <a:rPr lang="en-US" sz="1000" dirty="0"/>
            <a:t>Approvals</a:t>
          </a:r>
        </a:p>
      </dgm:t>
    </dgm:pt>
    <dgm:pt modelId="{C85A451A-0D89-477F-A116-AC2950C1D110}" type="parTrans" cxnId="{6B36BF44-EF10-499C-83C3-81EE36BB06BD}">
      <dgm:prSet/>
      <dgm:spPr/>
      <dgm:t>
        <a:bodyPr/>
        <a:lstStyle/>
        <a:p>
          <a:endParaRPr lang="en-US"/>
        </a:p>
      </dgm:t>
    </dgm:pt>
    <dgm:pt modelId="{DFB9DCFF-556D-4A7F-BEBC-4B14B378D485}" type="sibTrans" cxnId="{6B36BF44-EF10-499C-83C3-81EE36BB06BD}">
      <dgm:prSet/>
      <dgm:spPr/>
      <dgm:t>
        <a:bodyPr/>
        <a:lstStyle/>
        <a:p>
          <a:endParaRPr lang="en-US"/>
        </a:p>
      </dgm:t>
    </dgm:pt>
    <dgm:pt modelId="{114CA1DE-D693-4B46-9BC7-74F67C3255F4}">
      <dgm:prSet phldrT="[Text]" custT="1"/>
      <dgm:spPr/>
      <dgm:t>
        <a:bodyPr/>
        <a:lstStyle/>
        <a:p>
          <a:r>
            <a:rPr lang="en-US" sz="1000" dirty="0"/>
            <a:t>Monitoring</a:t>
          </a:r>
        </a:p>
      </dgm:t>
    </dgm:pt>
    <dgm:pt modelId="{AE1B56D1-6364-4DA2-A9C0-8383E682958D}" type="parTrans" cxnId="{CABEEA14-9EED-4940-ACF8-EBD4036C5ADD}">
      <dgm:prSet/>
      <dgm:spPr/>
      <dgm:t>
        <a:bodyPr/>
        <a:lstStyle/>
        <a:p>
          <a:endParaRPr lang="en-US"/>
        </a:p>
      </dgm:t>
    </dgm:pt>
    <dgm:pt modelId="{BC3CD615-F309-4321-8DD5-925AE4A183F6}" type="sibTrans" cxnId="{CABEEA14-9EED-4940-ACF8-EBD4036C5ADD}">
      <dgm:prSet/>
      <dgm:spPr/>
      <dgm:t>
        <a:bodyPr/>
        <a:lstStyle/>
        <a:p>
          <a:endParaRPr lang="en-US"/>
        </a:p>
      </dgm:t>
    </dgm:pt>
    <dgm:pt modelId="{84D0090F-12D0-40A3-BCC1-1C114751B490}">
      <dgm:prSet phldrT="[Text]" custT="1"/>
      <dgm:spPr/>
      <dgm:t>
        <a:bodyPr/>
        <a:lstStyle/>
        <a:p>
          <a:r>
            <a:rPr lang="en-US" sz="1000" dirty="0"/>
            <a:t>Triggers to adjust</a:t>
          </a:r>
        </a:p>
      </dgm:t>
    </dgm:pt>
    <dgm:pt modelId="{F14575D4-1B99-46DB-870B-F583887542C5}" type="parTrans" cxnId="{7009D668-375B-450E-A8DC-81CFAE13928C}">
      <dgm:prSet/>
      <dgm:spPr/>
      <dgm:t>
        <a:bodyPr/>
        <a:lstStyle/>
        <a:p>
          <a:endParaRPr lang="en-US"/>
        </a:p>
      </dgm:t>
    </dgm:pt>
    <dgm:pt modelId="{35709230-4274-4919-8935-144175AE4576}" type="sibTrans" cxnId="{7009D668-375B-450E-A8DC-81CFAE13928C}">
      <dgm:prSet/>
      <dgm:spPr/>
      <dgm:t>
        <a:bodyPr/>
        <a:lstStyle/>
        <a:p>
          <a:endParaRPr lang="en-US"/>
        </a:p>
      </dgm:t>
    </dgm:pt>
    <dgm:pt modelId="{03F2593A-A883-4447-8A6F-6148112E9E68}">
      <dgm:prSet phldrT="[Text]" custT="1"/>
      <dgm:spPr/>
      <dgm:t>
        <a:bodyPr/>
        <a:lstStyle/>
        <a:p>
          <a:r>
            <a:rPr lang="en-US" sz="1000" dirty="0"/>
            <a:t>Time constants</a:t>
          </a:r>
        </a:p>
      </dgm:t>
    </dgm:pt>
    <dgm:pt modelId="{1BC3A55C-89F4-47F9-A42F-CD41F2FC649F}" type="parTrans" cxnId="{E8847644-E93F-4F6D-A867-7F2955C0F3D8}">
      <dgm:prSet/>
      <dgm:spPr/>
      <dgm:t>
        <a:bodyPr/>
        <a:lstStyle/>
        <a:p>
          <a:endParaRPr lang="en-US"/>
        </a:p>
      </dgm:t>
    </dgm:pt>
    <dgm:pt modelId="{38512177-09FE-495E-8944-27889DDE6C05}" type="sibTrans" cxnId="{E8847644-E93F-4F6D-A867-7F2955C0F3D8}">
      <dgm:prSet/>
      <dgm:spPr/>
      <dgm:t>
        <a:bodyPr/>
        <a:lstStyle/>
        <a:p>
          <a:endParaRPr lang="en-US"/>
        </a:p>
      </dgm:t>
    </dgm:pt>
    <dgm:pt modelId="{6AFBCA55-603D-4953-9F50-804077F619CD}">
      <dgm:prSet phldrT="[Text]" custT="1"/>
      <dgm:spPr/>
      <dgm:t>
        <a:bodyPr/>
        <a:lstStyle/>
        <a:p>
          <a:pPr algn="l"/>
          <a:r>
            <a:rPr lang="en-US" sz="1000" dirty="0"/>
            <a:t>Threats</a:t>
          </a:r>
        </a:p>
      </dgm:t>
    </dgm:pt>
    <dgm:pt modelId="{140DF56D-0065-4B4F-83A3-E740E931C202}" type="sibTrans" cxnId="{93AFB260-AFEF-437E-BEC5-730C358D6A77}">
      <dgm:prSet/>
      <dgm:spPr/>
      <dgm:t>
        <a:bodyPr/>
        <a:lstStyle/>
        <a:p>
          <a:endParaRPr lang="en-US"/>
        </a:p>
      </dgm:t>
    </dgm:pt>
    <dgm:pt modelId="{4F4961FD-4200-4072-8BF3-DC820A2F7063}" type="parTrans" cxnId="{93AFB260-AFEF-437E-BEC5-730C358D6A77}">
      <dgm:prSet/>
      <dgm:spPr/>
      <dgm:t>
        <a:bodyPr/>
        <a:lstStyle/>
        <a:p>
          <a:endParaRPr lang="en-US"/>
        </a:p>
      </dgm:t>
    </dgm:pt>
    <dgm:pt modelId="{06ECB364-5005-4985-BA4C-705B5A4A422B}">
      <dgm:prSet phldrT="[Text]" custT="1"/>
      <dgm:spPr/>
      <dgm:t>
        <a:bodyPr/>
        <a:lstStyle/>
        <a:p>
          <a:pPr algn="l"/>
          <a:r>
            <a:rPr lang="en-US" sz="1000" dirty="0"/>
            <a:t>Protected</a:t>
          </a:r>
        </a:p>
      </dgm:t>
    </dgm:pt>
    <dgm:pt modelId="{8AE6572B-A260-4A68-8089-9AB20E041029}" type="sibTrans" cxnId="{7942A8B4-78B0-4FC8-99D3-EE8DCD673AF3}">
      <dgm:prSet/>
      <dgm:spPr/>
      <dgm:t>
        <a:bodyPr/>
        <a:lstStyle/>
        <a:p>
          <a:endParaRPr lang="en-US"/>
        </a:p>
      </dgm:t>
    </dgm:pt>
    <dgm:pt modelId="{3CB36FC0-1296-4829-A202-D32026700F9B}" type="parTrans" cxnId="{7942A8B4-78B0-4FC8-99D3-EE8DCD673AF3}">
      <dgm:prSet/>
      <dgm:spPr/>
      <dgm:t>
        <a:bodyPr/>
        <a:lstStyle/>
        <a:p>
          <a:endParaRPr lang="en-US"/>
        </a:p>
      </dgm:t>
    </dgm:pt>
    <dgm:pt modelId="{D35C8070-6A8F-4AA5-9F2C-68797DE69071}">
      <dgm:prSet phldrT="[Text]" custT="1"/>
      <dgm:spPr/>
      <dgm:t>
        <a:bodyPr/>
        <a:lstStyle/>
        <a:p>
          <a:pPr algn="l"/>
          <a:r>
            <a:rPr lang="en-US" sz="1000" dirty="0"/>
            <a:t>Neutral</a:t>
          </a:r>
        </a:p>
      </dgm:t>
    </dgm:pt>
    <dgm:pt modelId="{1D47F420-D9D2-47ED-8587-31CA0888AD8B}" type="sibTrans" cxnId="{7D634356-A627-43BD-90BD-59D27650F1A8}">
      <dgm:prSet/>
      <dgm:spPr/>
      <dgm:t>
        <a:bodyPr/>
        <a:lstStyle/>
        <a:p>
          <a:endParaRPr lang="en-US"/>
        </a:p>
      </dgm:t>
    </dgm:pt>
    <dgm:pt modelId="{087736A4-AD1F-4502-9473-E880DED2D91B}" type="parTrans" cxnId="{7D634356-A627-43BD-90BD-59D27650F1A8}">
      <dgm:prSet/>
      <dgm:spPr/>
      <dgm:t>
        <a:bodyPr/>
        <a:lstStyle/>
        <a:p>
          <a:endParaRPr lang="en-US"/>
        </a:p>
      </dgm:t>
    </dgm:pt>
    <dgm:pt modelId="{F4228631-4C09-4D01-8418-9EF04959C838}">
      <dgm:prSet phldrT="[Text]" custT="1"/>
      <dgm:spPr/>
      <dgm:t>
        <a:bodyPr/>
        <a:lstStyle/>
        <a:p>
          <a:pPr algn="l"/>
          <a:r>
            <a:rPr lang="en-US" sz="1000" dirty="0"/>
            <a:t>Environment </a:t>
          </a:r>
        </a:p>
      </dgm:t>
    </dgm:pt>
    <dgm:pt modelId="{5195732D-EC3C-4C02-87FE-C9B5999746BD}" type="sibTrans" cxnId="{3843606C-C991-4819-9ACB-9F2CE98820AF}">
      <dgm:prSet/>
      <dgm:spPr/>
      <dgm:t>
        <a:bodyPr/>
        <a:lstStyle/>
        <a:p>
          <a:endParaRPr lang="en-US"/>
        </a:p>
      </dgm:t>
    </dgm:pt>
    <dgm:pt modelId="{10B1228C-FDAB-4B19-8AD7-C31CBC96AAC5}" type="parTrans" cxnId="{3843606C-C991-4819-9ACB-9F2CE98820AF}">
      <dgm:prSet/>
      <dgm:spPr/>
      <dgm:t>
        <a:bodyPr/>
        <a:lstStyle/>
        <a:p>
          <a:endParaRPr lang="en-US"/>
        </a:p>
      </dgm:t>
    </dgm:pt>
    <dgm:pt modelId="{09577E33-F13D-4A1D-A22E-23EF1E06C9E9}" type="pres">
      <dgm:prSet presAssocID="{F222AE50-4848-4276-8CB5-755E8EB83E93}" presName="cycleMatrixDiagram" presStyleCnt="0">
        <dgm:presLayoutVars>
          <dgm:chMax val="1"/>
          <dgm:dir/>
          <dgm:animLvl val="lvl"/>
          <dgm:resizeHandles val="exact"/>
        </dgm:presLayoutVars>
      </dgm:prSet>
      <dgm:spPr/>
    </dgm:pt>
    <dgm:pt modelId="{8F6492A3-6FEB-4E69-8841-D86B23CAC503}" type="pres">
      <dgm:prSet presAssocID="{F222AE50-4848-4276-8CB5-755E8EB83E93}" presName="children" presStyleCnt="0"/>
      <dgm:spPr/>
    </dgm:pt>
    <dgm:pt modelId="{0C9F834A-D803-4667-B431-7C3C6F6FB10D}" type="pres">
      <dgm:prSet presAssocID="{F222AE50-4848-4276-8CB5-755E8EB83E93}" presName="child1group" presStyleCnt="0"/>
      <dgm:spPr/>
    </dgm:pt>
    <dgm:pt modelId="{8696D2CF-7489-414A-BC1C-624C0D13E297}" type="pres">
      <dgm:prSet presAssocID="{F222AE50-4848-4276-8CB5-755E8EB83E93}" presName="child1" presStyleLbl="bgAcc1" presStyleIdx="0" presStyleCnt="4"/>
      <dgm:spPr/>
    </dgm:pt>
    <dgm:pt modelId="{A549CCBD-7834-4AC7-8BE1-0366901F6D26}" type="pres">
      <dgm:prSet presAssocID="{F222AE50-4848-4276-8CB5-755E8EB83E93}" presName="child1Text" presStyleLbl="bgAcc1" presStyleIdx="0" presStyleCnt="4">
        <dgm:presLayoutVars>
          <dgm:bulletEnabled val="1"/>
        </dgm:presLayoutVars>
      </dgm:prSet>
      <dgm:spPr/>
    </dgm:pt>
    <dgm:pt modelId="{76E51845-15E4-4276-A646-E23E8AA64CFA}" type="pres">
      <dgm:prSet presAssocID="{F222AE50-4848-4276-8CB5-755E8EB83E93}" presName="child2group" presStyleCnt="0"/>
      <dgm:spPr/>
    </dgm:pt>
    <dgm:pt modelId="{9E4438EA-3A7E-41DA-AA6A-522D5B0D5E59}" type="pres">
      <dgm:prSet presAssocID="{F222AE50-4848-4276-8CB5-755E8EB83E93}" presName="child2" presStyleLbl="bgAcc1" presStyleIdx="1" presStyleCnt="4"/>
      <dgm:spPr/>
    </dgm:pt>
    <dgm:pt modelId="{87C63710-76E2-4E20-829D-DF8A040BC9E9}" type="pres">
      <dgm:prSet presAssocID="{F222AE50-4848-4276-8CB5-755E8EB83E93}" presName="child2Text" presStyleLbl="bgAcc1" presStyleIdx="1" presStyleCnt="4">
        <dgm:presLayoutVars>
          <dgm:bulletEnabled val="1"/>
        </dgm:presLayoutVars>
      </dgm:prSet>
      <dgm:spPr/>
    </dgm:pt>
    <dgm:pt modelId="{1A95D04C-D81E-4139-B455-BB5BFB1B5EC4}" type="pres">
      <dgm:prSet presAssocID="{F222AE50-4848-4276-8CB5-755E8EB83E93}" presName="child3group" presStyleCnt="0"/>
      <dgm:spPr/>
    </dgm:pt>
    <dgm:pt modelId="{41C6BC4D-7DD0-408F-B7C2-1DC5B5F789C2}" type="pres">
      <dgm:prSet presAssocID="{F222AE50-4848-4276-8CB5-755E8EB83E93}" presName="child3" presStyleLbl="bgAcc1" presStyleIdx="2" presStyleCnt="4"/>
      <dgm:spPr/>
    </dgm:pt>
    <dgm:pt modelId="{E7F51E51-6990-43BF-9B80-653A979765FC}" type="pres">
      <dgm:prSet presAssocID="{F222AE50-4848-4276-8CB5-755E8EB83E93}" presName="child3Text" presStyleLbl="bgAcc1" presStyleIdx="2" presStyleCnt="4">
        <dgm:presLayoutVars>
          <dgm:bulletEnabled val="1"/>
        </dgm:presLayoutVars>
      </dgm:prSet>
      <dgm:spPr/>
    </dgm:pt>
    <dgm:pt modelId="{2E14BA4F-BC96-4DBD-8CE8-FFE0C5F789F8}" type="pres">
      <dgm:prSet presAssocID="{F222AE50-4848-4276-8CB5-755E8EB83E93}" presName="child4group" presStyleCnt="0"/>
      <dgm:spPr/>
    </dgm:pt>
    <dgm:pt modelId="{7B9DF122-8448-4872-B859-5E5136AD8475}" type="pres">
      <dgm:prSet presAssocID="{F222AE50-4848-4276-8CB5-755E8EB83E93}" presName="child4" presStyleLbl="bgAcc1" presStyleIdx="3" presStyleCnt="4"/>
      <dgm:spPr/>
    </dgm:pt>
    <dgm:pt modelId="{21477B8F-7EE1-4F3E-9126-7ACB4AED17D0}" type="pres">
      <dgm:prSet presAssocID="{F222AE50-4848-4276-8CB5-755E8EB83E93}" presName="child4Text" presStyleLbl="bgAcc1" presStyleIdx="3" presStyleCnt="4">
        <dgm:presLayoutVars>
          <dgm:bulletEnabled val="1"/>
        </dgm:presLayoutVars>
      </dgm:prSet>
      <dgm:spPr/>
    </dgm:pt>
    <dgm:pt modelId="{FAFD6858-F876-4C8E-A413-92C0E1BC94F7}" type="pres">
      <dgm:prSet presAssocID="{F222AE50-4848-4276-8CB5-755E8EB83E93}" presName="childPlaceholder" presStyleCnt="0"/>
      <dgm:spPr/>
    </dgm:pt>
    <dgm:pt modelId="{76DA8E8D-40B3-4A12-8948-74E2E8FD49B6}" type="pres">
      <dgm:prSet presAssocID="{F222AE50-4848-4276-8CB5-755E8EB83E93}" presName="circle" presStyleCnt="0"/>
      <dgm:spPr/>
    </dgm:pt>
    <dgm:pt modelId="{FB700EE9-03B1-405E-9EA7-2D49A7C8846C}" type="pres">
      <dgm:prSet presAssocID="{F222AE50-4848-4276-8CB5-755E8EB83E93}" presName="quadrant1" presStyleLbl="node1" presStyleIdx="0" presStyleCnt="4">
        <dgm:presLayoutVars>
          <dgm:chMax val="1"/>
          <dgm:bulletEnabled val="1"/>
        </dgm:presLayoutVars>
      </dgm:prSet>
      <dgm:spPr/>
    </dgm:pt>
    <dgm:pt modelId="{8BBB8A02-7DE2-4ADB-95DC-BCCB0C43B18A}" type="pres">
      <dgm:prSet presAssocID="{F222AE50-4848-4276-8CB5-755E8EB83E93}" presName="quadrant2" presStyleLbl="node1" presStyleIdx="1" presStyleCnt="4">
        <dgm:presLayoutVars>
          <dgm:chMax val="1"/>
          <dgm:bulletEnabled val="1"/>
        </dgm:presLayoutVars>
      </dgm:prSet>
      <dgm:spPr/>
    </dgm:pt>
    <dgm:pt modelId="{90404A51-BF3A-4A57-8F9D-967945DA71C0}" type="pres">
      <dgm:prSet presAssocID="{F222AE50-4848-4276-8CB5-755E8EB83E93}" presName="quadrant3" presStyleLbl="node1" presStyleIdx="2" presStyleCnt="4">
        <dgm:presLayoutVars>
          <dgm:chMax val="1"/>
          <dgm:bulletEnabled val="1"/>
        </dgm:presLayoutVars>
      </dgm:prSet>
      <dgm:spPr/>
    </dgm:pt>
    <dgm:pt modelId="{A7FDD5B6-1D22-4BF4-8011-08C5AF812831}" type="pres">
      <dgm:prSet presAssocID="{F222AE50-4848-4276-8CB5-755E8EB83E93}" presName="quadrant4" presStyleLbl="node1" presStyleIdx="3" presStyleCnt="4">
        <dgm:presLayoutVars>
          <dgm:chMax val="1"/>
          <dgm:bulletEnabled val="1"/>
        </dgm:presLayoutVars>
      </dgm:prSet>
      <dgm:spPr/>
    </dgm:pt>
    <dgm:pt modelId="{627A664F-14BF-49EE-B89D-D6441F6AD8D1}" type="pres">
      <dgm:prSet presAssocID="{F222AE50-4848-4276-8CB5-755E8EB83E93}" presName="quadrantPlaceholder" presStyleCnt="0"/>
      <dgm:spPr/>
    </dgm:pt>
    <dgm:pt modelId="{C0D8CD65-EAEF-42F3-B5A3-56323F1C78F5}" type="pres">
      <dgm:prSet presAssocID="{F222AE50-4848-4276-8CB5-755E8EB83E93}" presName="center1" presStyleLbl="fgShp" presStyleIdx="0" presStyleCnt="2"/>
      <dgm:spPr/>
    </dgm:pt>
    <dgm:pt modelId="{DC225D1C-4A11-4A60-8499-47F5A8BE702F}" type="pres">
      <dgm:prSet presAssocID="{F222AE50-4848-4276-8CB5-755E8EB83E93}" presName="center2" presStyleLbl="fgShp" presStyleIdx="1" presStyleCnt="2"/>
      <dgm:spPr/>
    </dgm:pt>
  </dgm:ptLst>
  <dgm:cxnLst>
    <dgm:cxn modelId="{4C991003-7D0C-4579-97A2-799A60DE1DF1}" type="presOf" srcId="{CF9A309C-73EC-4CE9-B9F9-F8D35EF7BEA6}" destId="{21477B8F-7EE1-4F3E-9126-7ACB4AED17D0}" srcOrd="1" destOrd="2" presId="urn:microsoft.com/office/officeart/2005/8/layout/cycle4"/>
    <dgm:cxn modelId="{CD78D003-F5AF-4E27-AFCF-FF30884B40A5}" type="presOf" srcId="{E9B267E5-B93B-4396-BD4C-9E12F9FB1251}" destId="{9E4438EA-3A7E-41DA-AA6A-522D5B0D5E59}" srcOrd="0" destOrd="0" presId="urn:microsoft.com/office/officeart/2005/8/layout/cycle4"/>
    <dgm:cxn modelId="{4657200C-EE90-4BFF-82F2-2E6C923F4B83}" type="presOf" srcId="{83631F89-3395-4EF0-933F-EBC93DB168C0}" destId="{A549CCBD-7834-4AC7-8BE1-0366901F6D26}" srcOrd="1" destOrd="3" presId="urn:microsoft.com/office/officeart/2005/8/layout/cycle4"/>
    <dgm:cxn modelId="{FF986110-74F4-416D-ABD3-FBF25B6A7B06}" type="presOf" srcId="{03F2593A-A883-4447-8A6F-6148112E9E68}" destId="{7B9DF122-8448-4872-B859-5E5136AD8475}" srcOrd="0" destOrd="5" presId="urn:microsoft.com/office/officeart/2005/8/layout/cycle4"/>
    <dgm:cxn modelId="{CABEEA14-9EED-4940-ACF8-EBD4036C5ADD}" srcId="{B5FAADB5-0E78-44E3-88B7-53ED62C1D9AF}" destId="{114CA1DE-D693-4B46-9BC7-74F67C3255F4}" srcOrd="3" destOrd="0" parTransId="{AE1B56D1-6364-4DA2-A9C0-8383E682958D}" sibTransId="{BC3CD615-F309-4321-8DD5-925AE4A183F6}"/>
    <dgm:cxn modelId="{A5131618-BAE4-4DF0-863E-686E85590AE8}" type="presOf" srcId="{F99614C8-22E4-4885-8723-E3ACCBB06DCC}" destId="{41C6BC4D-7DD0-408F-B7C2-1DC5B5F789C2}" srcOrd="0" destOrd="2" presId="urn:microsoft.com/office/officeart/2005/8/layout/cycle4"/>
    <dgm:cxn modelId="{F6CFB01A-34B6-49F6-B074-87FB6741460F}" srcId="{0F5C73B8-0D71-4220-A2DD-66F72A3B26A5}" destId="{C9B022C5-24E4-4D27-BC55-5CC55C16444E}" srcOrd="0" destOrd="0" parTransId="{E0447400-56B6-4A44-BE75-E3AFCF340189}" sibTransId="{7024AF65-84B3-4C38-B381-7B577C18F896}"/>
    <dgm:cxn modelId="{B83E471B-C31F-4BE2-A9BA-937D1CAAA6FB}" srcId="{F222AE50-4848-4276-8CB5-755E8EB83E93}" destId="{0F5C73B8-0D71-4220-A2DD-66F72A3B26A5}" srcOrd="2" destOrd="0" parTransId="{F1773C92-357A-4056-8E9C-65951B2380EC}" sibTransId="{A7116EC9-9456-43B2-8F6C-2CBCE15CFD32}"/>
    <dgm:cxn modelId="{A34BE51C-9B91-4FE3-ACA3-710BBE1E82C1}" type="presOf" srcId="{B5FAADB5-0E78-44E3-88B7-53ED62C1D9AF}" destId="{A7FDD5B6-1D22-4BF4-8011-08C5AF812831}" srcOrd="0" destOrd="0" presId="urn:microsoft.com/office/officeart/2005/8/layout/cycle4"/>
    <dgm:cxn modelId="{917F841D-3AF2-4462-AD0C-F081323EC857}" type="presOf" srcId="{9E83F873-8E52-4AFE-BFA8-A7E5C3DD9A80}" destId="{FB700EE9-03B1-405E-9EA7-2D49A7C8846C}" srcOrd="0" destOrd="0" presId="urn:microsoft.com/office/officeart/2005/8/layout/cycle4"/>
    <dgm:cxn modelId="{7EF42223-7843-4376-8CD0-BEE1D8F4438F}" type="presOf" srcId="{0F5C73B8-0D71-4220-A2DD-66F72A3B26A5}" destId="{90404A51-BF3A-4A57-8F9D-967945DA71C0}" srcOrd="0" destOrd="0" presId="urn:microsoft.com/office/officeart/2005/8/layout/cycle4"/>
    <dgm:cxn modelId="{3547AC2C-4E09-4F07-A684-E6B3111708D1}" srcId="{0F5C73B8-0D71-4220-A2DD-66F72A3B26A5}" destId="{63299214-AD0E-4652-A56B-0A7B9FB57E15}" srcOrd="3" destOrd="0" parTransId="{465F8262-7833-40AC-B323-E9FAE9F9C3D1}" sibTransId="{BF9BC6A6-FBEF-4789-A69C-D8AA4AD2487B}"/>
    <dgm:cxn modelId="{D8EE532E-AAC1-4352-8587-470B5CCE6CE2}" type="presOf" srcId="{D35C8070-6A8F-4AA5-9F2C-68797DE69071}" destId="{87C63710-76E2-4E20-829D-DF8A040BC9E9}" srcOrd="1" destOrd="3" presId="urn:microsoft.com/office/officeart/2005/8/layout/cycle4"/>
    <dgm:cxn modelId="{DCD41530-09E5-4F22-85D0-479C7B83776E}" type="presOf" srcId="{58D06764-B145-4ED5-AC96-DF491AF43910}" destId="{8696D2CF-7489-414A-BC1C-624C0D13E297}" srcOrd="0" destOrd="1" presId="urn:microsoft.com/office/officeart/2005/8/layout/cycle4"/>
    <dgm:cxn modelId="{016A3332-032A-4BF5-B269-13D697A08C42}" srcId="{9E83F873-8E52-4AFE-BFA8-A7E5C3DD9A80}" destId="{83631F89-3395-4EF0-933F-EBC93DB168C0}" srcOrd="3" destOrd="0" parTransId="{1CB8E776-A280-4358-879A-E4A7AC3D76FD}" sibTransId="{3988AEFE-1240-491A-B6A1-985F5FDAE050}"/>
    <dgm:cxn modelId="{9E702333-D1F4-4E66-B164-827248AC6437}" type="presOf" srcId="{84D0090F-12D0-40A3-BCC1-1C114751B490}" destId="{7B9DF122-8448-4872-B859-5E5136AD8475}" srcOrd="0" destOrd="4" presId="urn:microsoft.com/office/officeart/2005/8/layout/cycle4"/>
    <dgm:cxn modelId="{E528AF33-F122-4829-B9B3-847E42B8DE86}" type="presOf" srcId="{114CA1DE-D693-4B46-9BC7-74F67C3255F4}" destId="{7B9DF122-8448-4872-B859-5E5136AD8475}" srcOrd="0" destOrd="3" presId="urn:microsoft.com/office/officeart/2005/8/layout/cycle4"/>
    <dgm:cxn modelId="{0E801038-7BCD-4A67-881A-1FC6274A0330}" srcId="{B5FAADB5-0E78-44E3-88B7-53ED62C1D9AF}" destId="{C515A1D5-C29C-4E37-B7DB-0EBDE5000B3D}" srcOrd="1" destOrd="0" parTransId="{8EC65CC2-BFD3-4BBB-8A6A-A45003CF36BA}" sibTransId="{E8CBD9B8-C106-409B-BB94-6160EC32DECE}"/>
    <dgm:cxn modelId="{B1CFBA3B-CC03-435C-93B3-F392A2037E10}" type="presOf" srcId="{9A0D109D-6619-4466-8152-7F85EA93EF2D}" destId="{7B9DF122-8448-4872-B859-5E5136AD8475}" srcOrd="0" destOrd="0" presId="urn:microsoft.com/office/officeart/2005/8/layout/cycle4"/>
    <dgm:cxn modelId="{93AFB260-AFEF-437E-BEC5-730C358D6A77}" srcId="{4AA30A2A-4265-496B-A6C5-535978554530}" destId="{6AFBCA55-603D-4953-9F50-804077F619CD}" srcOrd="1" destOrd="0" parTransId="{4F4961FD-4200-4072-8BF3-DC820A2F7063}" sibTransId="{140DF56D-0065-4B4F-83A3-E740E931C202}"/>
    <dgm:cxn modelId="{9DFE7F61-3C48-4C63-B89C-654477328531}" type="presOf" srcId="{CF9A309C-73EC-4CE9-B9F9-F8D35EF7BEA6}" destId="{7B9DF122-8448-4872-B859-5E5136AD8475}" srcOrd="0" destOrd="2" presId="urn:microsoft.com/office/officeart/2005/8/layout/cycle4"/>
    <dgm:cxn modelId="{E81A4562-FCCA-4BFA-AD02-76F373E1FD41}" srcId="{B5FAADB5-0E78-44E3-88B7-53ED62C1D9AF}" destId="{9A0D109D-6619-4466-8152-7F85EA93EF2D}" srcOrd="0" destOrd="0" parTransId="{F462D184-2E45-48B2-A93B-7E1997B82528}" sibTransId="{CA07DF60-5EB9-4E3D-A02C-3FC601FDA150}"/>
    <dgm:cxn modelId="{E8847644-E93F-4F6D-A867-7F2955C0F3D8}" srcId="{B5FAADB5-0E78-44E3-88B7-53ED62C1D9AF}" destId="{03F2593A-A883-4447-8A6F-6148112E9E68}" srcOrd="5" destOrd="0" parTransId="{1BC3A55C-89F4-47F9-A42F-CD41F2FC649F}" sibTransId="{38512177-09FE-495E-8944-27889DDE6C05}"/>
    <dgm:cxn modelId="{6B36BF44-EF10-499C-83C3-81EE36BB06BD}" srcId="{B5FAADB5-0E78-44E3-88B7-53ED62C1D9AF}" destId="{CF9A309C-73EC-4CE9-B9F9-F8D35EF7BEA6}" srcOrd="2" destOrd="0" parTransId="{C85A451A-0D89-477F-A116-AC2950C1D110}" sibTransId="{DFB9DCFF-556D-4A7F-BEBC-4B14B378D485}"/>
    <dgm:cxn modelId="{2005CB44-22A0-4519-BB48-0EAC6DEB4C23}" type="presOf" srcId="{F99614C8-22E4-4885-8723-E3ACCBB06DCC}" destId="{E7F51E51-6990-43BF-9B80-653A979765FC}" srcOrd="1" destOrd="2" presId="urn:microsoft.com/office/officeart/2005/8/layout/cycle4"/>
    <dgm:cxn modelId="{23DBFA44-ECB9-4AE5-A716-7C8410D7D533}" type="presOf" srcId="{6AFBCA55-603D-4953-9F50-804077F619CD}" destId="{9E4438EA-3A7E-41DA-AA6A-522D5B0D5E59}" srcOrd="0" destOrd="1" presId="urn:microsoft.com/office/officeart/2005/8/layout/cycle4"/>
    <dgm:cxn modelId="{EE637346-E9C2-453A-9E03-10D4834EAAE0}" type="presOf" srcId="{F4228631-4C09-4D01-8418-9EF04959C838}" destId="{9E4438EA-3A7E-41DA-AA6A-522D5B0D5E59}" srcOrd="0" destOrd="4" presId="urn:microsoft.com/office/officeart/2005/8/layout/cycle4"/>
    <dgm:cxn modelId="{E5B57766-8C9F-40FB-977D-C7CD67936F04}" type="presOf" srcId="{03F2593A-A883-4447-8A6F-6148112E9E68}" destId="{21477B8F-7EE1-4F3E-9126-7ACB4AED17D0}" srcOrd="1" destOrd="5" presId="urn:microsoft.com/office/officeart/2005/8/layout/cycle4"/>
    <dgm:cxn modelId="{EF68C766-7D0D-471C-9B29-D17B2782368B}" type="presOf" srcId="{F222AE50-4848-4276-8CB5-755E8EB83E93}" destId="{09577E33-F13D-4A1D-A22E-23EF1E06C9E9}" srcOrd="0" destOrd="0" presId="urn:microsoft.com/office/officeart/2005/8/layout/cycle4"/>
    <dgm:cxn modelId="{7009D668-375B-450E-A8DC-81CFAE13928C}" srcId="{B5FAADB5-0E78-44E3-88B7-53ED62C1D9AF}" destId="{84D0090F-12D0-40A3-BCC1-1C114751B490}" srcOrd="4" destOrd="0" parTransId="{F14575D4-1B99-46DB-870B-F583887542C5}" sibTransId="{35709230-4274-4919-8935-144175AE4576}"/>
    <dgm:cxn modelId="{DAECCA69-3D17-4A64-B4DD-DDDC95E00FC1}" srcId="{0F5C73B8-0D71-4220-A2DD-66F72A3B26A5}" destId="{1D04EED1-B25B-445E-BFF0-0C5D79DA599B}" srcOrd="1" destOrd="0" parTransId="{7D86EBAC-DA99-4D67-A92A-B082DB7D8346}" sibTransId="{42BB7542-D0F5-4008-88EC-F501BBEB2488}"/>
    <dgm:cxn modelId="{5A41CE6A-663C-4B6F-BA02-B74B8C8C12BE}" srcId="{9E83F873-8E52-4AFE-BFA8-A7E5C3DD9A80}" destId="{6C8DE3E2-5CB9-4E59-A2F9-C840BB56B2FA}" srcOrd="0" destOrd="0" parTransId="{2A135D92-1130-4118-B3FE-3B0439906AD3}" sibTransId="{397E44D6-F8FC-4444-B8FE-F8361528B724}"/>
    <dgm:cxn modelId="{3843606C-C991-4819-9ACB-9F2CE98820AF}" srcId="{4AA30A2A-4265-496B-A6C5-535978554530}" destId="{F4228631-4C09-4D01-8418-9EF04959C838}" srcOrd="4" destOrd="0" parTransId="{10B1228C-FDAB-4B19-8AD7-C31CBC96AAC5}" sibTransId="{5195732D-EC3C-4C02-87FE-C9B5999746BD}"/>
    <dgm:cxn modelId="{D4E7CB6E-0369-4CCB-89D6-F681DE8E4073}" srcId="{0F5C73B8-0D71-4220-A2DD-66F72A3B26A5}" destId="{17F5E90B-87BC-4C2B-9FAD-881043C201A6}" srcOrd="4" destOrd="0" parTransId="{B70900C2-B845-416D-B56A-A71BD9FC45A5}" sibTransId="{665FEE0A-4071-4E9D-861E-2A7AC08815F3}"/>
    <dgm:cxn modelId="{DE924750-CCF0-40A8-90BB-0905BCDF8954}" type="presOf" srcId="{C515A1D5-C29C-4E37-B7DB-0EBDE5000B3D}" destId="{21477B8F-7EE1-4F3E-9126-7ACB4AED17D0}" srcOrd="1" destOrd="1" presId="urn:microsoft.com/office/officeart/2005/8/layout/cycle4"/>
    <dgm:cxn modelId="{60DE7750-638D-404E-9DD0-7180B1E1DBD6}" type="presOf" srcId="{6AFBCA55-603D-4953-9F50-804077F619CD}" destId="{87C63710-76E2-4E20-829D-DF8A040BC9E9}" srcOrd="1" destOrd="1" presId="urn:microsoft.com/office/officeart/2005/8/layout/cycle4"/>
    <dgm:cxn modelId="{1A385753-D061-4AFD-8F58-857D71F1D2B9}" type="presOf" srcId="{1D04EED1-B25B-445E-BFF0-0C5D79DA599B}" destId="{41C6BC4D-7DD0-408F-B7C2-1DC5B5F789C2}" srcOrd="0" destOrd="1" presId="urn:microsoft.com/office/officeart/2005/8/layout/cycle4"/>
    <dgm:cxn modelId="{C96C7A73-529E-4654-8602-3D847A9F1054}" type="presOf" srcId="{63299214-AD0E-4652-A56B-0A7B9FB57E15}" destId="{41C6BC4D-7DD0-408F-B7C2-1DC5B5F789C2}" srcOrd="0" destOrd="3" presId="urn:microsoft.com/office/officeart/2005/8/layout/cycle4"/>
    <dgm:cxn modelId="{7D634356-A627-43BD-90BD-59D27650F1A8}" srcId="{4AA30A2A-4265-496B-A6C5-535978554530}" destId="{D35C8070-6A8F-4AA5-9F2C-68797DE69071}" srcOrd="3" destOrd="0" parTransId="{087736A4-AD1F-4502-9473-E880DED2D91B}" sibTransId="{1D47F420-D9D2-47ED-8587-31CA0888AD8B}"/>
    <dgm:cxn modelId="{A9A49E78-5AB5-403F-BE8F-2C8393AAC032}" type="presOf" srcId="{6C8DE3E2-5CB9-4E59-A2F9-C840BB56B2FA}" destId="{8696D2CF-7489-414A-BC1C-624C0D13E297}" srcOrd="0" destOrd="0" presId="urn:microsoft.com/office/officeart/2005/8/layout/cycle4"/>
    <dgm:cxn modelId="{640A345A-953F-4993-90C7-99004C233BBB}" type="presOf" srcId="{84D0090F-12D0-40A3-BCC1-1C114751B490}" destId="{21477B8F-7EE1-4F3E-9126-7ACB4AED17D0}" srcOrd="1" destOrd="4" presId="urn:microsoft.com/office/officeart/2005/8/layout/cycle4"/>
    <dgm:cxn modelId="{AC73F07C-C18A-4514-AC79-46B037EF72D0}" srcId="{9E83F873-8E52-4AFE-BFA8-A7E5C3DD9A80}" destId="{58D06764-B145-4ED5-AC96-DF491AF43910}" srcOrd="1" destOrd="0" parTransId="{75BFA633-3D14-4CE0-BE20-F9C157201B8C}" sibTransId="{4E934A41-AF82-4529-B095-A32B6DE36D8A}"/>
    <dgm:cxn modelId="{84825591-2F47-459A-9ACD-F5C9C2747460}" srcId="{9E83F873-8E52-4AFE-BFA8-A7E5C3DD9A80}" destId="{FD7AE04C-5552-4833-BBD6-F44FCC2FCF2C}" srcOrd="2" destOrd="0" parTransId="{70C62947-3631-42A5-B3B8-CB6665B118B3}" sibTransId="{B42A5A6C-54A1-4EB7-A152-B1C35E8EB4AC}"/>
    <dgm:cxn modelId="{49800A9B-B94D-4DF6-9E57-269BFFCB09BE}" type="presOf" srcId="{17F5E90B-87BC-4C2B-9FAD-881043C201A6}" destId="{E7F51E51-6990-43BF-9B80-653A979765FC}" srcOrd="1" destOrd="4" presId="urn:microsoft.com/office/officeart/2005/8/layout/cycle4"/>
    <dgm:cxn modelId="{B605269F-2A7D-416D-921D-05265D5CFAFB}" type="presOf" srcId="{C9B022C5-24E4-4D27-BC55-5CC55C16444E}" destId="{E7F51E51-6990-43BF-9B80-653A979765FC}" srcOrd="1" destOrd="0" presId="urn:microsoft.com/office/officeart/2005/8/layout/cycle4"/>
    <dgm:cxn modelId="{6E3FC2A5-7D36-4856-ABE7-8B5A7F1542BE}" srcId="{4AA30A2A-4265-496B-A6C5-535978554530}" destId="{E9B267E5-B93B-4396-BD4C-9E12F9FB1251}" srcOrd="0" destOrd="0" parTransId="{F432BC4C-5BC1-4BD2-A99E-AC41D30F1434}" sibTransId="{AA81190C-DFD8-4478-A64A-95FE2F27FB2A}"/>
    <dgm:cxn modelId="{C3BBB6A7-C841-40C7-A726-0357490C657F}" type="presOf" srcId="{1D04EED1-B25B-445E-BFF0-0C5D79DA599B}" destId="{E7F51E51-6990-43BF-9B80-653A979765FC}" srcOrd="1" destOrd="1" presId="urn:microsoft.com/office/officeart/2005/8/layout/cycle4"/>
    <dgm:cxn modelId="{391465AB-5DE7-482A-943D-E63BE8BE7106}" type="presOf" srcId="{83631F89-3395-4EF0-933F-EBC93DB168C0}" destId="{8696D2CF-7489-414A-BC1C-624C0D13E297}" srcOrd="0" destOrd="3" presId="urn:microsoft.com/office/officeart/2005/8/layout/cycle4"/>
    <dgm:cxn modelId="{4DF958B1-BEE3-450F-9405-DD190FE17871}" type="presOf" srcId="{FD7AE04C-5552-4833-BBD6-F44FCC2FCF2C}" destId="{8696D2CF-7489-414A-BC1C-624C0D13E297}" srcOrd="0" destOrd="2" presId="urn:microsoft.com/office/officeart/2005/8/layout/cycle4"/>
    <dgm:cxn modelId="{7942A8B4-78B0-4FC8-99D3-EE8DCD673AF3}" srcId="{4AA30A2A-4265-496B-A6C5-535978554530}" destId="{06ECB364-5005-4985-BA4C-705B5A4A422B}" srcOrd="2" destOrd="0" parTransId="{3CB36FC0-1296-4829-A202-D32026700F9B}" sibTransId="{8AE6572B-A260-4A68-8089-9AB20E041029}"/>
    <dgm:cxn modelId="{5487C2BF-C1B5-4847-A0E4-E4DD47067FE8}" type="presOf" srcId="{58D06764-B145-4ED5-AC96-DF491AF43910}" destId="{A549CCBD-7834-4AC7-8BE1-0366901F6D26}" srcOrd="1" destOrd="1" presId="urn:microsoft.com/office/officeart/2005/8/layout/cycle4"/>
    <dgm:cxn modelId="{D2A813C1-2F89-4FB9-9795-2271CB602B55}" type="presOf" srcId="{17F5E90B-87BC-4C2B-9FAD-881043C201A6}" destId="{41C6BC4D-7DD0-408F-B7C2-1DC5B5F789C2}" srcOrd="0" destOrd="4" presId="urn:microsoft.com/office/officeart/2005/8/layout/cycle4"/>
    <dgm:cxn modelId="{AAD6DBC8-4C67-4436-9955-E53567F0E829}" type="presOf" srcId="{FD7AE04C-5552-4833-BBD6-F44FCC2FCF2C}" destId="{A549CCBD-7834-4AC7-8BE1-0366901F6D26}" srcOrd="1" destOrd="2" presId="urn:microsoft.com/office/officeart/2005/8/layout/cycle4"/>
    <dgm:cxn modelId="{A2494FCA-18E6-4A25-9CAA-58ED625ED825}" type="presOf" srcId="{4AA30A2A-4265-496B-A6C5-535978554530}" destId="{8BBB8A02-7DE2-4ADB-95DC-BCCB0C43B18A}" srcOrd="0" destOrd="0" presId="urn:microsoft.com/office/officeart/2005/8/layout/cycle4"/>
    <dgm:cxn modelId="{058E71CB-2014-4947-88A2-6F03BF96E28C}" type="presOf" srcId="{D35C8070-6A8F-4AA5-9F2C-68797DE69071}" destId="{9E4438EA-3A7E-41DA-AA6A-522D5B0D5E59}" srcOrd="0" destOrd="3" presId="urn:microsoft.com/office/officeart/2005/8/layout/cycle4"/>
    <dgm:cxn modelId="{FECC81CB-2D86-4329-AA1B-7D53E9F7CB7C}" type="presOf" srcId="{06ECB364-5005-4985-BA4C-705B5A4A422B}" destId="{9E4438EA-3A7E-41DA-AA6A-522D5B0D5E59}" srcOrd="0" destOrd="2" presId="urn:microsoft.com/office/officeart/2005/8/layout/cycle4"/>
    <dgm:cxn modelId="{38C027CC-0223-490C-A1AB-AAD092D9BA64}" srcId="{0F5C73B8-0D71-4220-A2DD-66F72A3B26A5}" destId="{F99614C8-22E4-4885-8723-E3ACCBB06DCC}" srcOrd="2" destOrd="0" parTransId="{37CCDFC4-2FF8-4FCC-9F76-B327524C396D}" sibTransId="{06B250AC-73E4-4380-A332-ADFD72F2AAB3}"/>
    <dgm:cxn modelId="{321D71CD-E375-4630-8C54-A67EBB4A174C}" srcId="{F222AE50-4848-4276-8CB5-755E8EB83E93}" destId="{B5FAADB5-0E78-44E3-88B7-53ED62C1D9AF}" srcOrd="3" destOrd="0" parTransId="{06AB0D23-6BFE-43BE-B259-CB5EA06F0B1E}" sibTransId="{27E88928-2954-43CB-A1F6-A3BEB1025DC1}"/>
    <dgm:cxn modelId="{C686C1D9-ED2B-44A9-AC27-567D16D1269E}" type="presOf" srcId="{9A0D109D-6619-4466-8152-7F85EA93EF2D}" destId="{21477B8F-7EE1-4F3E-9126-7ACB4AED17D0}" srcOrd="1" destOrd="0" presId="urn:microsoft.com/office/officeart/2005/8/layout/cycle4"/>
    <dgm:cxn modelId="{05AC01DA-431D-4C82-B4F4-76D35C1419FB}" type="presOf" srcId="{C515A1D5-C29C-4E37-B7DB-0EBDE5000B3D}" destId="{7B9DF122-8448-4872-B859-5E5136AD8475}" srcOrd="0" destOrd="1" presId="urn:microsoft.com/office/officeart/2005/8/layout/cycle4"/>
    <dgm:cxn modelId="{2EF93CDB-E1B7-4F93-B205-5496ABF3979C}" type="presOf" srcId="{E9B267E5-B93B-4396-BD4C-9E12F9FB1251}" destId="{87C63710-76E2-4E20-829D-DF8A040BC9E9}" srcOrd="1" destOrd="0" presId="urn:microsoft.com/office/officeart/2005/8/layout/cycle4"/>
    <dgm:cxn modelId="{BBE112E3-252E-4FF2-B003-894B861A9D06}" type="presOf" srcId="{114CA1DE-D693-4B46-9BC7-74F67C3255F4}" destId="{21477B8F-7EE1-4F3E-9126-7ACB4AED17D0}" srcOrd="1" destOrd="3" presId="urn:microsoft.com/office/officeart/2005/8/layout/cycle4"/>
    <dgm:cxn modelId="{8F6124E6-1F68-4E44-9F84-11F5B5BB3E75}" type="presOf" srcId="{F4228631-4C09-4D01-8418-9EF04959C838}" destId="{87C63710-76E2-4E20-829D-DF8A040BC9E9}" srcOrd="1" destOrd="4" presId="urn:microsoft.com/office/officeart/2005/8/layout/cycle4"/>
    <dgm:cxn modelId="{673046E9-013D-457A-B5D9-67F91263EF48}" type="presOf" srcId="{C9B022C5-24E4-4D27-BC55-5CC55C16444E}" destId="{41C6BC4D-7DD0-408F-B7C2-1DC5B5F789C2}" srcOrd="0" destOrd="0" presId="urn:microsoft.com/office/officeart/2005/8/layout/cycle4"/>
    <dgm:cxn modelId="{584A52EA-4E4B-44AE-A257-06877B57D445}" srcId="{F222AE50-4848-4276-8CB5-755E8EB83E93}" destId="{4AA30A2A-4265-496B-A6C5-535978554530}" srcOrd="1" destOrd="0" parTransId="{8EB511A1-603A-4CBC-A678-FEDD2A5D8ADA}" sibTransId="{17EA6628-D43A-41F7-BF2C-E705F6DBEB08}"/>
    <dgm:cxn modelId="{455BAAEB-1BB7-4760-9ABD-90DC23C5D49D}" type="presOf" srcId="{63299214-AD0E-4652-A56B-0A7B9FB57E15}" destId="{E7F51E51-6990-43BF-9B80-653A979765FC}" srcOrd="1" destOrd="3" presId="urn:microsoft.com/office/officeart/2005/8/layout/cycle4"/>
    <dgm:cxn modelId="{DEF8DCEF-2F4D-431D-836C-F71DFEEFEB4C}" srcId="{F222AE50-4848-4276-8CB5-755E8EB83E93}" destId="{9E83F873-8E52-4AFE-BFA8-A7E5C3DD9A80}" srcOrd="0" destOrd="0" parTransId="{3D0A032B-D419-4550-86C0-8D4A4AEB9CE0}" sibTransId="{262ADE10-A5A5-4032-B3F8-CDBBD83B1EFD}"/>
    <dgm:cxn modelId="{CA28DBFA-96AA-49EF-B272-B7774FC030FA}" type="presOf" srcId="{6C8DE3E2-5CB9-4E59-A2F9-C840BB56B2FA}" destId="{A549CCBD-7834-4AC7-8BE1-0366901F6D26}" srcOrd="1" destOrd="0" presId="urn:microsoft.com/office/officeart/2005/8/layout/cycle4"/>
    <dgm:cxn modelId="{619519FB-D93B-4D82-B941-A9A6C6A7ED0F}" type="presOf" srcId="{06ECB364-5005-4985-BA4C-705B5A4A422B}" destId="{87C63710-76E2-4E20-829D-DF8A040BC9E9}" srcOrd="1" destOrd="2" presId="urn:microsoft.com/office/officeart/2005/8/layout/cycle4"/>
    <dgm:cxn modelId="{D647C3D8-7409-4272-9113-40C76D20BC0B}" type="presParOf" srcId="{09577E33-F13D-4A1D-A22E-23EF1E06C9E9}" destId="{8F6492A3-6FEB-4E69-8841-D86B23CAC503}" srcOrd="0" destOrd="0" presId="urn:microsoft.com/office/officeart/2005/8/layout/cycle4"/>
    <dgm:cxn modelId="{74A3DD1F-7198-4BBF-8FE8-912580D72AC6}" type="presParOf" srcId="{8F6492A3-6FEB-4E69-8841-D86B23CAC503}" destId="{0C9F834A-D803-4667-B431-7C3C6F6FB10D}" srcOrd="0" destOrd="0" presId="urn:microsoft.com/office/officeart/2005/8/layout/cycle4"/>
    <dgm:cxn modelId="{7C15CBD5-D834-49CD-A4E2-AAA2946F43EC}" type="presParOf" srcId="{0C9F834A-D803-4667-B431-7C3C6F6FB10D}" destId="{8696D2CF-7489-414A-BC1C-624C0D13E297}" srcOrd="0" destOrd="0" presId="urn:microsoft.com/office/officeart/2005/8/layout/cycle4"/>
    <dgm:cxn modelId="{2A316D6A-FB5C-4936-904A-26E0720EE01D}" type="presParOf" srcId="{0C9F834A-D803-4667-B431-7C3C6F6FB10D}" destId="{A549CCBD-7834-4AC7-8BE1-0366901F6D26}" srcOrd="1" destOrd="0" presId="urn:microsoft.com/office/officeart/2005/8/layout/cycle4"/>
    <dgm:cxn modelId="{5197942F-3FB8-4E27-8BD3-C1F35D438236}" type="presParOf" srcId="{8F6492A3-6FEB-4E69-8841-D86B23CAC503}" destId="{76E51845-15E4-4276-A646-E23E8AA64CFA}" srcOrd="1" destOrd="0" presId="urn:microsoft.com/office/officeart/2005/8/layout/cycle4"/>
    <dgm:cxn modelId="{7E35E408-6B53-4429-A117-5E16C68473A4}" type="presParOf" srcId="{76E51845-15E4-4276-A646-E23E8AA64CFA}" destId="{9E4438EA-3A7E-41DA-AA6A-522D5B0D5E59}" srcOrd="0" destOrd="0" presId="urn:microsoft.com/office/officeart/2005/8/layout/cycle4"/>
    <dgm:cxn modelId="{66FE5A14-692A-428C-8CB7-578E131BCA2A}" type="presParOf" srcId="{76E51845-15E4-4276-A646-E23E8AA64CFA}" destId="{87C63710-76E2-4E20-829D-DF8A040BC9E9}" srcOrd="1" destOrd="0" presId="urn:microsoft.com/office/officeart/2005/8/layout/cycle4"/>
    <dgm:cxn modelId="{4289E940-070B-4EA9-8ACB-93360A91977A}" type="presParOf" srcId="{8F6492A3-6FEB-4E69-8841-D86B23CAC503}" destId="{1A95D04C-D81E-4139-B455-BB5BFB1B5EC4}" srcOrd="2" destOrd="0" presId="urn:microsoft.com/office/officeart/2005/8/layout/cycle4"/>
    <dgm:cxn modelId="{31571242-7ED8-4881-A9A8-EDF127227ED5}" type="presParOf" srcId="{1A95D04C-D81E-4139-B455-BB5BFB1B5EC4}" destId="{41C6BC4D-7DD0-408F-B7C2-1DC5B5F789C2}" srcOrd="0" destOrd="0" presId="urn:microsoft.com/office/officeart/2005/8/layout/cycle4"/>
    <dgm:cxn modelId="{179B16CF-6778-4861-96B7-B8740A62E4DC}" type="presParOf" srcId="{1A95D04C-D81E-4139-B455-BB5BFB1B5EC4}" destId="{E7F51E51-6990-43BF-9B80-653A979765FC}" srcOrd="1" destOrd="0" presId="urn:microsoft.com/office/officeart/2005/8/layout/cycle4"/>
    <dgm:cxn modelId="{7DFEC7FD-91ED-423D-9E7C-A9F292DB4300}" type="presParOf" srcId="{8F6492A3-6FEB-4E69-8841-D86B23CAC503}" destId="{2E14BA4F-BC96-4DBD-8CE8-FFE0C5F789F8}" srcOrd="3" destOrd="0" presId="urn:microsoft.com/office/officeart/2005/8/layout/cycle4"/>
    <dgm:cxn modelId="{12742D5D-DDE2-488F-B42B-0CDBC57CB464}" type="presParOf" srcId="{2E14BA4F-BC96-4DBD-8CE8-FFE0C5F789F8}" destId="{7B9DF122-8448-4872-B859-5E5136AD8475}" srcOrd="0" destOrd="0" presId="urn:microsoft.com/office/officeart/2005/8/layout/cycle4"/>
    <dgm:cxn modelId="{8A4863E0-23CD-4B1C-B58D-672AEF76703C}" type="presParOf" srcId="{2E14BA4F-BC96-4DBD-8CE8-FFE0C5F789F8}" destId="{21477B8F-7EE1-4F3E-9126-7ACB4AED17D0}" srcOrd="1" destOrd="0" presId="urn:microsoft.com/office/officeart/2005/8/layout/cycle4"/>
    <dgm:cxn modelId="{C63FDC33-EEF5-4424-97FB-AF9AC04C7198}" type="presParOf" srcId="{8F6492A3-6FEB-4E69-8841-D86B23CAC503}" destId="{FAFD6858-F876-4C8E-A413-92C0E1BC94F7}" srcOrd="4" destOrd="0" presId="urn:microsoft.com/office/officeart/2005/8/layout/cycle4"/>
    <dgm:cxn modelId="{58270B62-6034-45AC-A29E-CD78615B6D5C}" type="presParOf" srcId="{09577E33-F13D-4A1D-A22E-23EF1E06C9E9}" destId="{76DA8E8D-40B3-4A12-8948-74E2E8FD49B6}" srcOrd="1" destOrd="0" presId="urn:microsoft.com/office/officeart/2005/8/layout/cycle4"/>
    <dgm:cxn modelId="{5A6BED23-CF12-43CF-854A-BACDA727A53A}" type="presParOf" srcId="{76DA8E8D-40B3-4A12-8948-74E2E8FD49B6}" destId="{FB700EE9-03B1-405E-9EA7-2D49A7C8846C}" srcOrd="0" destOrd="0" presId="urn:microsoft.com/office/officeart/2005/8/layout/cycle4"/>
    <dgm:cxn modelId="{06AE2FF8-7B68-4A57-8B7B-FF6EDEA0D74D}" type="presParOf" srcId="{76DA8E8D-40B3-4A12-8948-74E2E8FD49B6}" destId="{8BBB8A02-7DE2-4ADB-95DC-BCCB0C43B18A}" srcOrd="1" destOrd="0" presId="urn:microsoft.com/office/officeart/2005/8/layout/cycle4"/>
    <dgm:cxn modelId="{30AADA2E-7A9D-404F-9AD6-CF73B964BD41}" type="presParOf" srcId="{76DA8E8D-40B3-4A12-8948-74E2E8FD49B6}" destId="{90404A51-BF3A-4A57-8F9D-967945DA71C0}" srcOrd="2" destOrd="0" presId="urn:microsoft.com/office/officeart/2005/8/layout/cycle4"/>
    <dgm:cxn modelId="{EC7D78A1-4978-41F7-83B2-709FC88AB6CB}" type="presParOf" srcId="{76DA8E8D-40B3-4A12-8948-74E2E8FD49B6}" destId="{A7FDD5B6-1D22-4BF4-8011-08C5AF812831}" srcOrd="3" destOrd="0" presId="urn:microsoft.com/office/officeart/2005/8/layout/cycle4"/>
    <dgm:cxn modelId="{47910667-EFF8-4FEA-BC0B-785BCBBF73C0}" type="presParOf" srcId="{76DA8E8D-40B3-4A12-8948-74E2E8FD49B6}" destId="{627A664F-14BF-49EE-B89D-D6441F6AD8D1}" srcOrd="4" destOrd="0" presId="urn:microsoft.com/office/officeart/2005/8/layout/cycle4"/>
    <dgm:cxn modelId="{2EDCD852-4A4F-47FC-964D-70DF3FCBB33C}" type="presParOf" srcId="{09577E33-F13D-4A1D-A22E-23EF1E06C9E9}" destId="{C0D8CD65-EAEF-42F3-B5A3-56323F1C78F5}" srcOrd="2" destOrd="0" presId="urn:microsoft.com/office/officeart/2005/8/layout/cycle4"/>
    <dgm:cxn modelId="{B1749E4A-3098-4268-A4C4-7579A9FC571F}" type="presParOf" srcId="{09577E33-F13D-4A1D-A22E-23EF1E06C9E9}" destId="{DC225D1C-4A11-4A60-8499-47F5A8BE702F}"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6BC4D-7DD0-408F-B7C2-1DC5B5F789C2}">
      <dsp:nvSpPr>
        <dsp:cNvPr id="0" name=""/>
        <dsp:cNvSpPr/>
      </dsp:nvSpPr>
      <dsp:spPr>
        <a:xfrm>
          <a:off x="3681984" y="2763519"/>
          <a:ext cx="2007616" cy="1300480"/>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n-US" sz="1000" kern="1200" dirty="0"/>
            <a:t>Engage</a:t>
          </a:r>
        </a:p>
        <a:p>
          <a:pPr marL="57150" lvl="1" indent="-57150" algn="l" defTabSz="444500">
            <a:lnSpc>
              <a:spcPct val="90000"/>
            </a:lnSpc>
            <a:spcBef>
              <a:spcPct val="0"/>
            </a:spcBef>
            <a:spcAft>
              <a:spcPct val="15000"/>
            </a:spcAft>
            <a:buChar char="•"/>
          </a:pPr>
          <a:r>
            <a:rPr lang="en-US" sz="1000" kern="1200" dirty="0"/>
            <a:t>Abort</a:t>
          </a:r>
        </a:p>
        <a:p>
          <a:pPr marL="57150" lvl="1" indent="-57150" algn="l" defTabSz="444500">
            <a:lnSpc>
              <a:spcPct val="90000"/>
            </a:lnSpc>
            <a:spcBef>
              <a:spcPct val="0"/>
            </a:spcBef>
            <a:spcAft>
              <a:spcPct val="15000"/>
            </a:spcAft>
            <a:buChar char="•"/>
          </a:pPr>
          <a:r>
            <a:rPr lang="en-US" sz="1000" kern="1200" dirty="0"/>
            <a:t>Delay</a:t>
          </a:r>
        </a:p>
        <a:p>
          <a:pPr marL="57150" lvl="1" indent="-57150" algn="l" defTabSz="444500">
            <a:lnSpc>
              <a:spcPct val="90000"/>
            </a:lnSpc>
            <a:spcBef>
              <a:spcPct val="0"/>
            </a:spcBef>
            <a:spcAft>
              <a:spcPct val="15000"/>
            </a:spcAft>
            <a:buChar char="•"/>
          </a:pPr>
          <a:r>
            <a:rPr lang="en-US" sz="1000" kern="1200" dirty="0"/>
            <a:t>Adjust</a:t>
          </a:r>
        </a:p>
        <a:p>
          <a:pPr marL="57150" lvl="1" indent="-57150" algn="l" defTabSz="444500">
            <a:lnSpc>
              <a:spcPct val="90000"/>
            </a:lnSpc>
            <a:spcBef>
              <a:spcPct val="0"/>
            </a:spcBef>
            <a:spcAft>
              <a:spcPct val="15000"/>
            </a:spcAft>
            <a:buChar char="•"/>
          </a:pPr>
          <a:r>
            <a:rPr lang="en-US" sz="1000" kern="1200" dirty="0"/>
            <a:t>Communicate</a:t>
          </a:r>
        </a:p>
      </dsp:txBody>
      <dsp:txXfrm>
        <a:off x="4312835" y="3117206"/>
        <a:ext cx="1348197" cy="918226"/>
      </dsp:txXfrm>
    </dsp:sp>
    <dsp:sp modelId="{7B9DF122-8448-4872-B859-5E5136AD8475}">
      <dsp:nvSpPr>
        <dsp:cNvPr id="0" name=""/>
        <dsp:cNvSpPr/>
      </dsp:nvSpPr>
      <dsp:spPr>
        <a:xfrm>
          <a:off x="406400" y="2763519"/>
          <a:ext cx="2007616" cy="1300480"/>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n-US" sz="1000" kern="1200" dirty="0"/>
            <a:t>Independently</a:t>
          </a:r>
        </a:p>
        <a:p>
          <a:pPr marL="57150" lvl="1" indent="-57150" algn="l" defTabSz="444500">
            <a:lnSpc>
              <a:spcPct val="90000"/>
            </a:lnSpc>
            <a:spcBef>
              <a:spcPct val="0"/>
            </a:spcBef>
            <a:spcAft>
              <a:spcPct val="15000"/>
            </a:spcAft>
            <a:buChar char="•"/>
          </a:pPr>
          <a:r>
            <a:rPr lang="en-US" sz="1000" kern="1200" dirty="0"/>
            <a:t>Cooperatively</a:t>
          </a:r>
        </a:p>
        <a:p>
          <a:pPr marL="57150" lvl="1" indent="-57150" algn="l" defTabSz="444500">
            <a:lnSpc>
              <a:spcPct val="90000"/>
            </a:lnSpc>
            <a:spcBef>
              <a:spcPct val="0"/>
            </a:spcBef>
            <a:spcAft>
              <a:spcPct val="15000"/>
            </a:spcAft>
            <a:buChar char="•"/>
          </a:pPr>
          <a:r>
            <a:rPr lang="en-US" sz="1000" kern="1200" dirty="0"/>
            <a:t>Approvals</a:t>
          </a:r>
        </a:p>
        <a:p>
          <a:pPr marL="57150" lvl="1" indent="-57150" algn="l" defTabSz="444500">
            <a:lnSpc>
              <a:spcPct val="90000"/>
            </a:lnSpc>
            <a:spcBef>
              <a:spcPct val="0"/>
            </a:spcBef>
            <a:spcAft>
              <a:spcPct val="15000"/>
            </a:spcAft>
            <a:buChar char="•"/>
          </a:pPr>
          <a:r>
            <a:rPr lang="en-US" sz="1000" kern="1200" dirty="0"/>
            <a:t>Monitoring</a:t>
          </a:r>
        </a:p>
        <a:p>
          <a:pPr marL="57150" lvl="1" indent="-57150" algn="l" defTabSz="444500">
            <a:lnSpc>
              <a:spcPct val="90000"/>
            </a:lnSpc>
            <a:spcBef>
              <a:spcPct val="0"/>
            </a:spcBef>
            <a:spcAft>
              <a:spcPct val="15000"/>
            </a:spcAft>
            <a:buChar char="•"/>
          </a:pPr>
          <a:r>
            <a:rPr lang="en-US" sz="1000" kern="1200" dirty="0"/>
            <a:t>Triggers to adjust</a:t>
          </a:r>
        </a:p>
        <a:p>
          <a:pPr marL="57150" lvl="1" indent="-57150" algn="l" defTabSz="444500">
            <a:lnSpc>
              <a:spcPct val="90000"/>
            </a:lnSpc>
            <a:spcBef>
              <a:spcPct val="0"/>
            </a:spcBef>
            <a:spcAft>
              <a:spcPct val="15000"/>
            </a:spcAft>
            <a:buChar char="•"/>
          </a:pPr>
          <a:r>
            <a:rPr lang="en-US" sz="1000" kern="1200" dirty="0"/>
            <a:t>Time constants</a:t>
          </a:r>
        </a:p>
      </dsp:txBody>
      <dsp:txXfrm>
        <a:off x="434967" y="3117206"/>
        <a:ext cx="1348197" cy="918226"/>
      </dsp:txXfrm>
    </dsp:sp>
    <dsp:sp modelId="{9E4438EA-3A7E-41DA-AA6A-522D5B0D5E59}">
      <dsp:nvSpPr>
        <dsp:cNvPr id="0" name=""/>
        <dsp:cNvSpPr/>
      </dsp:nvSpPr>
      <dsp:spPr>
        <a:xfrm>
          <a:off x="3681984" y="0"/>
          <a:ext cx="2007616" cy="1300480"/>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n-US" sz="1000" kern="1200" dirty="0"/>
            <a:t>Teammates</a:t>
          </a:r>
        </a:p>
        <a:p>
          <a:pPr marL="57150" lvl="1" indent="-57150" algn="l" defTabSz="444500">
            <a:lnSpc>
              <a:spcPct val="90000"/>
            </a:lnSpc>
            <a:spcBef>
              <a:spcPct val="0"/>
            </a:spcBef>
            <a:spcAft>
              <a:spcPct val="15000"/>
            </a:spcAft>
            <a:buChar char="•"/>
          </a:pPr>
          <a:r>
            <a:rPr lang="en-US" sz="1000" kern="1200" dirty="0"/>
            <a:t>Threats</a:t>
          </a:r>
        </a:p>
        <a:p>
          <a:pPr marL="57150" lvl="1" indent="-57150" algn="l" defTabSz="444500">
            <a:lnSpc>
              <a:spcPct val="90000"/>
            </a:lnSpc>
            <a:spcBef>
              <a:spcPct val="0"/>
            </a:spcBef>
            <a:spcAft>
              <a:spcPct val="15000"/>
            </a:spcAft>
            <a:buChar char="•"/>
          </a:pPr>
          <a:r>
            <a:rPr lang="en-US" sz="1000" kern="1200" dirty="0"/>
            <a:t>Protected</a:t>
          </a:r>
        </a:p>
        <a:p>
          <a:pPr marL="57150" lvl="1" indent="-57150" algn="l" defTabSz="444500">
            <a:lnSpc>
              <a:spcPct val="90000"/>
            </a:lnSpc>
            <a:spcBef>
              <a:spcPct val="0"/>
            </a:spcBef>
            <a:spcAft>
              <a:spcPct val="15000"/>
            </a:spcAft>
            <a:buChar char="•"/>
          </a:pPr>
          <a:r>
            <a:rPr lang="en-US" sz="1000" kern="1200" dirty="0"/>
            <a:t>Neutral</a:t>
          </a:r>
        </a:p>
        <a:p>
          <a:pPr marL="57150" lvl="1" indent="-57150" algn="l" defTabSz="444500">
            <a:lnSpc>
              <a:spcPct val="90000"/>
            </a:lnSpc>
            <a:spcBef>
              <a:spcPct val="0"/>
            </a:spcBef>
            <a:spcAft>
              <a:spcPct val="15000"/>
            </a:spcAft>
            <a:buChar char="•"/>
          </a:pPr>
          <a:r>
            <a:rPr lang="en-US" sz="1000" kern="1200" dirty="0"/>
            <a:t>Environment </a:t>
          </a:r>
        </a:p>
      </dsp:txBody>
      <dsp:txXfrm>
        <a:off x="4312835" y="28567"/>
        <a:ext cx="1348197" cy="918226"/>
      </dsp:txXfrm>
    </dsp:sp>
    <dsp:sp modelId="{8696D2CF-7489-414A-BC1C-624C0D13E297}">
      <dsp:nvSpPr>
        <dsp:cNvPr id="0" name=""/>
        <dsp:cNvSpPr/>
      </dsp:nvSpPr>
      <dsp:spPr>
        <a:xfrm>
          <a:off x="406400" y="0"/>
          <a:ext cx="2007616" cy="1300480"/>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n-US" sz="1000" kern="1200" dirty="0"/>
            <a:t>Sensors</a:t>
          </a:r>
        </a:p>
        <a:p>
          <a:pPr marL="57150" lvl="1" indent="-57150" algn="l" defTabSz="444500">
            <a:lnSpc>
              <a:spcPct val="90000"/>
            </a:lnSpc>
            <a:spcBef>
              <a:spcPct val="0"/>
            </a:spcBef>
            <a:spcAft>
              <a:spcPct val="15000"/>
            </a:spcAft>
            <a:buChar char="•"/>
          </a:pPr>
          <a:r>
            <a:rPr lang="en-US" sz="1000" kern="1200" dirty="0"/>
            <a:t>PNT</a:t>
          </a:r>
        </a:p>
        <a:p>
          <a:pPr marL="57150" lvl="1" indent="-57150" algn="l" defTabSz="444500">
            <a:lnSpc>
              <a:spcPct val="90000"/>
            </a:lnSpc>
            <a:spcBef>
              <a:spcPct val="0"/>
            </a:spcBef>
            <a:spcAft>
              <a:spcPct val="15000"/>
            </a:spcAft>
            <a:buChar char="•"/>
          </a:pPr>
          <a:r>
            <a:rPr lang="en-US" sz="1000" kern="1200" dirty="0"/>
            <a:t>System status</a:t>
          </a:r>
        </a:p>
        <a:p>
          <a:pPr marL="57150" lvl="1" indent="-57150" algn="l" defTabSz="444500">
            <a:lnSpc>
              <a:spcPct val="90000"/>
            </a:lnSpc>
            <a:spcBef>
              <a:spcPct val="0"/>
            </a:spcBef>
            <a:spcAft>
              <a:spcPct val="15000"/>
            </a:spcAft>
            <a:buChar char="•"/>
          </a:pPr>
          <a:r>
            <a:rPr lang="en-US" sz="1000" kern="1200" dirty="0"/>
            <a:t>Comms</a:t>
          </a:r>
        </a:p>
      </dsp:txBody>
      <dsp:txXfrm>
        <a:off x="434967" y="28567"/>
        <a:ext cx="1348197" cy="918226"/>
      </dsp:txXfrm>
    </dsp:sp>
    <dsp:sp modelId="{FB700EE9-03B1-405E-9EA7-2D49A7C8846C}">
      <dsp:nvSpPr>
        <dsp:cNvPr id="0" name=""/>
        <dsp:cNvSpPr/>
      </dsp:nvSpPr>
      <dsp:spPr>
        <a:xfrm>
          <a:off x="1247648" y="231647"/>
          <a:ext cx="1759712" cy="1759712"/>
        </a:xfrm>
        <a:prstGeom prst="pieWedge">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Observe</a:t>
          </a:r>
        </a:p>
      </dsp:txBody>
      <dsp:txXfrm>
        <a:off x="1763056" y="747055"/>
        <a:ext cx="1244304" cy="1244304"/>
      </dsp:txXfrm>
    </dsp:sp>
    <dsp:sp modelId="{8BBB8A02-7DE2-4ADB-95DC-BCCB0C43B18A}">
      <dsp:nvSpPr>
        <dsp:cNvPr id="0" name=""/>
        <dsp:cNvSpPr/>
      </dsp:nvSpPr>
      <dsp:spPr>
        <a:xfrm rot="5400000">
          <a:off x="3088640" y="231647"/>
          <a:ext cx="1759712" cy="1759712"/>
        </a:xfrm>
        <a:prstGeom prst="pieWedge">
          <a:avLst/>
        </a:prstGeom>
        <a:solidFill>
          <a:schemeClr val="accent5">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Orient</a:t>
          </a:r>
        </a:p>
      </dsp:txBody>
      <dsp:txXfrm rot="-5400000">
        <a:off x="3088640" y="747055"/>
        <a:ext cx="1244304" cy="1244304"/>
      </dsp:txXfrm>
    </dsp:sp>
    <dsp:sp modelId="{90404A51-BF3A-4A57-8F9D-967945DA71C0}">
      <dsp:nvSpPr>
        <dsp:cNvPr id="0" name=""/>
        <dsp:cNvSpPr/>
      </dsp:nvSpPr>
      <dsp:spPr>
        <a:xfrm rot="10800000">
          <a:off x="3088640" y="2072640"/>
          <a:ext cx="1759712" cy="1759712"/>
        </a:xfrm>
        <a:prstGeom prst="pieWedge">
          <a:avLst/>
        </a:prstGeom>
        <a:solidFill>
          <a:schemeClr val="accent6">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Decide</a:t>
          </a:r>
        </a:p>
      </dsp:txBody>
      <dsp:txXfrm rot="10800000">
        <a:off x="3088640" y="2072640"/>
        <a:ext cx="1244304" cy="1244304"/>
      </dsp:txXfrm>
    </dsp:sp>
    <dsp:sp modelId="{A7FDD5B6-1D22-4BF4-8011-08C5AF812831}">
      <dsp:nvSpPr>
        <dsp:cNvPr id="0" name=""/>
        <dsp:cNvSpPr/>
      </dsp:nvSpPr>
      <dsp:spPr>
        <a:xfrm rot="16200000">
          <a:off x="1247648" y="2072640"/>
          <a:ext cx="1759712" cy="1759712"/>
        </a:xfrm>
        <a:prstGeom prst="pieWedge">
          <a:avLst/>
        </a:prstGeom>
        <a:solidFill>
          <a:schemeClr val="accent2">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Act</a:t>
          </a:r>
        </a:p>
      </dsp:txBody>
      <dsp:txXfrm rot="5400000">
        <a:off x="1763056" y="2072640"/>
        <a:ext cx="1244304" cy="1244304"/>
      </dsp:txXfrm>
    </dsp:sp>
    <dsp:sp modelId="{C0D8CD65-EAEF-42F3-B5A3-56323F1C78F5}">
      <dsp:nvSpPr>
        <dsp:cNvPr id="0" name=""/>
        <dsp:cNvSpPr/>
      </dsp:nvSpPr>
      <dsp:spPr>
        <a:xfrm>
          <a:off x="2744216" y="1666240"/>
          <a:ext cx="607568" cy="528320"/>
        </a:xfrm>
        <a:prstGeom prst="circularArrow">
          <a:avLst/>
        </a:prstGeom>
        <a:solidFill>
          <a:schemeClr val="dk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225D1C-4A11-4A60-8499-47F5A8BE702F}">
      <dsp:nvSpPr>
        <dsp:cNvPr id="0" name=""/>
        <dsp:cNvSpPr/>
      </dsp:nvSpPr>
      <dsp:spPr>
        <a:xfrm rot="10800000">
          <a:off x="2744216" y="1869440"/>
          <a:ext cx="607568" cy="528320"/>
        </a:xfrm>
        <a:prstGeom prst="circularArrow">
          <a:avLst/>
        </a:prstGeom>
        <a:solidFill>
          <a:schemeClr val="dk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92649CD-A79C-4713-85BC-0FD970BA4E26}" type="datetimeFigureOut">
              <a:rPr lang="en-US" smtClean="0"/>
              <a:t>4/20/2023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258F4EF-DC6F-42C2-9B13-AF45CC4980AE}" type="slidenum">
              <a:rPr lang="en-US" smtClean="0"/>
              <a:t>‹#›</a:t>
            </a:fld>
            <a:endParaRPr lang="en-US"/>
          </a:p>
        </p:txBody>
      </p:sp>
    </p:spTree>
    <p:extLst>
      <p:ext uri="{BB962C8B-B14F-4D97-AF65-F5344CB8AC3E}">
        <p14:creationId xmlns:p14="http://schemas.microsoft.com/office/powerpoint/2010/main" val="510210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58B11FDD-5CAA-4270-8F94-E86DB2F88014}" type="datetimeFigureOut">
              <a:rPr lang="en-US"/>
              <a:pPr>
                <a:defRPr/>
              </a:pPr>
              <a:t>4/19/2023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AFD05268-DA53-4CE5-8279-7E986169A7B6}" type="slidenum">
              <a:rPr lang="en-US"/>
              <a:pPr>
                <a:defRPr/>
              </a:pPr>
              <a:t>‹#›</a:t>
            </a:fld>
            <a:endParaRPr lang="en-US"/>
          </a:p>
        </p:txBody>
      </p:sp>
    </p:spTree>
    <p:extLst>
      <p:ext uri="{BB962C8B-B14F-4D97-AF65-F5344CB8AC3E}">
        <p14:creationId xmlns:p14="http://schemas.microsoft.com/office/powerpoint/2010/main" val="18558026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This presentation is intended for Public Release --- awaiting approval for release.  </a:t>
            </a:r>
          </a:p>
          <a:p>
            <a:r>
              <a:rPr lang="en-US" dirty="0">
                <a:cs typeface="Calibri"/>
              </a:rPr>
              <a:t>Updated: April 12, 2023 </a:t>
            </a:r>
            <a:r>
              <a:rPr lang="en-US" dirty="0" err="1">
                <a:cs typeface="Calibri"/>
              </a:rPr>
              <a:t>cjm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AFD05268-DA53-4CE5-8279-7E986169A7B6}" type="slidenum">
              <a:rPr lang="en-US"/>
              <a:pPr>
                <a:defRPr/>
              </a:pPr>
              <a:t>1</a:t>
            </a:fld>
            <a:endParaRPr lang="en-US"/>
          </a:p>
        </p:txBody>
      </p:sp>
    </p:spTree>
    <p:extLst>
      <p:ext uri="{BB962C8B-B14F-4D97-AF65-F5344CB8AC3E}">
        <p14:creationId xmlns:p14="http://schemas.microsoft.com/office/powerpoint/2010/main" val="540198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D05268-DA53-4CE5-8279-7E986169A7B6}" type="slidenum">
              <a:rPr lang="en-US" smtClean="0"/>
              <a:pPr>
                <a:defRPr/>
              </a:pPr>
              <a:t>4</a:t>
            </a:fld>
            <a:endParaRPr lang="en-US"/>
          </a:p>
        </p:txBody>
      </p:sp>
    </p:spTree>
    <p:extLst>
      <p:ext uri="{BB962C8B-B14F-4D97-AF65-F5344CB8AC3E}">
        <p14:creationId xmlns:p14="http://schemas.microsoft.com/office/powerpoint/2010/main" val="3056764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584ED-B9B0-4A80-903B-5007134441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2889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May have different categories of trust to measure (MTBF) based on risk:</a:t>
            </a:r>
          </a:p>
          <a:p>
            <a:r>
              <a:rPr lang="en-US" sz="1200" dirty="0"/>
              <a:t>Critical failures – put friendlies or non-combatants in increased danger </a:t>
            </a:r>
          </a:p>
          <a:p>
            <a:r>
              <a:rPr lang="en-US" sz="1200" dirty="0"/>
              <a:t>Major failures – cause ineffective missions </a:t>
            </a:r>
          </a:p>
          <a:p>
            <a:r>
              <a:rPr lang="en-US" sz="1200" dirty="0"/>
              <a:t>Minor failures – make effective missions more costly, time-consuming, or difficult</a:t>
            </a:r>
          </a:p>
          <a:p>
            <a:endParaRPr lang="en-US" dirty="0"/>
          </a:p>
        </p:txBody>
      </p:sp>
      <p:sp>
        <p:nvSpPr>
          <p:cNvPr id="4" name="Slide Number Placeholder 3"/>
          <p:cNvSpPr>
            <a:spLocks noGrp="1"/>
          </p:cNvSpPr>
          <p:nvPr>
            <p:ph type="sldNum" sz="quarter" idx="5"/>
          </p:nvPr>
        </p:nvSpPr>
        <p:spPr/>
        <p:txBody>
          <a:bodyPr/>
          <a:lstStyle/>
          <a:p>
            <a:pPr>
              <a:defRPr/>
            </a:pPr>
            <a:fld id="{AFD05268-DA53-4CE5-8279-7E986169A7B6}" type="slidenum">
              <a:rPr lang="en-US" smtClean="0"/>
              <a:pPr>
                <a:defRPr/>
              </a:pPr>
              <a:t>56</a:t>
            </a:fld>
            <a:endParaRPr lang="en-US"/>
          </a:p>
        </p:txBody>
      </p:sp>
    </p:spTree>
    <p:extLst>
      <p:ext uri="{BB962C8B-B14F-4D97-AF65-F5344CB8AC3E}">
        <p14:creationId xmlns:p14="http://schemas.microsoft.com/office/powerpoint/2010/main" val="3131356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D05268-DA53-4CE5-8279-7E986169A7B6}" type="slidenum">
              <a:rPr lang="en-US" smtClean="0"/>
              <a:pPr>
                <a:defRPr/>
              </a:pPr>
              <a:t>71</a:t>
            </a:fld>
            <a:endParaRPr lang="en-US"/>
          </a:p>
        </p:txBody>
      </p:sp>
    </p:spTree>
    <p:extLst>
      <p:ext uri="{BB962C8B-B14F-4D97-AF65-F5344CB8AC3E}">
        <p14:creationId xmlns:p14="http://schemas.microsoft.com/office/powerpoint/2010/main" val="10395259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mailto:AFIT.ENS.STATCOE@us.af.mil" TargetMode="External"/><Relationship Id="rId2" Type="http://schemas.openxmlformats.org/officeDocument/2006/relationships/hyperlink" Target="http://www.afit.edu/STAT" TargetMode="External"/><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mailto:AFIT.ENS.STATCOE@us.af.mil" TargetMode="External"/><Relationship Id="rId2" Type="http://schemas.openxmlformats.org/officeDocument/2006/relationships/hyperlink" Target="http://www.afit.edu/STAT" TargetMode="External"/><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793" y="5741952"/>
            <a:ext cx="9144793" cy="1127858"/>
          </a:xfrm>
          <a:prstGeom prst="rect">
            <a:avLst/>
          </a:prstGeom>
        </p:spPr>
      </p:pic>
      <p:sp>
        <p:nvSpPr>
          <p:cNvPr id="3" name="Subtitle 2"/>
          <p:cNvSpPr>
            <a:spLocks noGrp="1"/>
          </p:cNvSpPr>
          <p:nvPr>
            <p:ph type="subTitle" idx="1" hasCustomPrompt="1"/>
          </p:nvPr>
        </p:nvSpPr>
        <p:spPr>
          <a:xfrm>
            <a:off x="1150256" y="2340739"/>
            <a:ext cx="6858000" cy="1087408"/>
          </a:xfrm>
          <a:prstGeom prst="rect">
            <a:avLst/>
          </a:prstGeom>
        </p:spPr>
        <p:txBody>
          <a:bodyPr>
            <a:noAutofit/>
          </a:bodyPr>
          <a:lstStyle>
            <a:lvl1pPr marL="0" indent="0" algn="ctr">
              <a:buNone/>
              <a:defRPr sz="3700" baseline="0">
                <a:latin typeface="Georgia" panose="02040502050405020303"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Insert Title of Presentation Here</a:t>
            </a:r>
          </a:p>
        </p:txBody>
      </p:sp>
      <p:pic>
        <p:nvPicPr>
          <p:cNvPr id="10" name="Picture 9"/>
          <p:cNvPicPr>
            <a:picLocks noChangeAspect="1"/>
          </p:cNvPicPr>
          <p:nvPr userDrawn="1"/>
        </p:nvPicPr>
        <p:blipFill>
          <a:blip r:embed="rId3"/>
          <a:stretch>
            <a:fillRect/>
          </a:stretch>
        </p:blipFill>
        <p:spPr>
          <a:xfrm>
            <a:off x="1" y="5719158"/>
            <a:ext cx="9158510" cy="1164437"/>
          </a:xfrm>
          <a:prstGeom prst="rect">
            <a:avLst/>
          </a:prstGeom>
        </p:spPr>
      </p:pic>
      <p:pic>
        <p:nvPicPr>
          <p:cNvPr id="12" name="Picture 11"/>
          <p:cNvPicPr>
            <a:picLocks noChangeAspect="1"/>
          </p:cNvPicPr>
          <p:nvPr userDrawn="1"/>
        </p:nvPicPr>
        <p:blipFill>
          <a:blip r:embed="rId4"/>
          <a:stretch>
            <a:fillRect/>
          </a:stretch>
        </p:blipFill>
        <p:spPr>
          <a:xfrm>
            <a:off x="944493" y="6016429"/>
            <a:ext cx="786366" cy="435437"/>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1556" y="5810207"/>
            <a:ext cx="821383" cy="847880"/>
          </a:xfrm>
          <a:prstGeom prst="rect">
            <a:avLst/>
          </a:prstGeom>
        </p:spPr>
      </p:pic>
      <p:pic>
        <p:nvPicPr>
          <p:cNvPr id="5" name="Picture 4" descr="Text&#10;&#10;Description automatically generated">
            <a:extLst>
              <a:ext uri="{FF2B5EF4-FFF2-40B4-BE49-F238E27FC236}">
                <a16:creationId xmlns:a16="http://schemas.microsoft.com/office/drawing/2014/main" id="{B5A2BA8C-064B-7554-E397-7937587FBEC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3" y="115762"/>
            <a:ext cx="4106333" cy="960633"/>
          </a:xfrm>
          <a:prstGeom prst="rect">
            <a:avLst/>
          </a:prstGeom>
        </p:spPr>
      </p:pic>
    </p:spTree>
    <p:extLst>
      <p:ext uri="{BB962C8B-B14F-4D97-AF65-F5344CB8AC3E}">
        <p14:creationId xmlns:p14="http://schemas.microsoft.com/office/powerpoint/2010/main" val="778861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0" hasCustomPrompt="1"/>
          </p:nvPr>
        </p:nvSpPr>
        <p:spPr>
          <a:xfrm>
            <a:off x="1" y="6570135"/>
            <a:ext cx="1608137" cy="287867"/>
          </a:xfrm>
        </p:spPr>
        <p:txBody>
          <a:bodyPr>
            <a:noAutofit/>
          </a:bodyPr>
          <a:lstStyle>
            <a:lvl1pPr marL="0" indent="0">
              <a:buNone/>
              <a:defRPr lang="en-US" sz="788" kern="1200" dirty="0">
                <a:solidFill>
                  <a:schemeClr val="bg1"/>
                </a:solidFill>
                <a:latin typeface="+mn-lt"/>
                <a:ea typeface="+mn-ea"/>
                <a:cs typeface="+mn-cs"/>
              </a:defRPr>
            </a:lvl1pPr>
          </a:lstStyle>
          <a:p>
            <a:pPr lvl="0"/>
            <a:r>
              <a:rPr lang="en-US" dirty="0"/>
              <a:t>Month Year</a:t>
            </a:r>
          </a:p>
        </p:txBody>
      </p:sp>
      <p:sp>
        <p:nvSpPr>
          <p:cNvPr id="13" name="Slide Number Placeholder 15"/>
          <p:cNvSpPr>
            <a:spLocks noGrp="1"/>
          </p:cNvSpPr>
          <p:nvPr>
            <p:ph type="sldNum" sz="quarter" idx="4"/>
          </p:nvPr>
        </p:nvSpPr>
        <p:spPr>
          <a:xfrm>
            <a:off x="6855883" y="6654800"/>
            <a:ext cx="2057400" cy="203200"/>
          </a:xfrm>
          <a:prstGeom prst="rect">
            <a:avLst/>
          </a:prstGeom>
        </p:spPr>
        <p:txBody>
          <a:bodyPr vert="horz" lIns="91440" tIns="45720" rIns="91440" bIns="45720" rtlCol="0" anchor="ctr"/>
          <a:lstStyle>
            <a:lvl1pPr algn="r">
              <a:defRPr sz="900">
                <a:solidFill>
                  <a:schemeClr val="bg1"/>
                </a:solidFill>
              </a:defRPr>
            </a:lvl1pPr>
          </a:lstStyle>
          <a:p>
            <a:fld id="{92901CD8-BE54-44CF-BBB0-BA65B4521913}" type="slidenum">
              <a:rPr lang="en-US" smtClean="0">
                <a:solidFill>
                  <a:prstClr val="white"/>
                </a:solidFill>
              </a:rPr>
              <a:pPr/>
              <a:t>‹#›</a:t>
            </a:fld>
            <a:endParaRPr lang="en-US" dirty="0">
              <a:solidFill>
                <a:prstClr val="white"/>
              </a:solidFill>
            </a:endParaRPr>
          </a:p>
        </p:txBody>
      </p:sp>
      <p:sp>
        <p:nvSpPr>
          <p:cNvPr id="14" name="Footer Placeholder 17"/>
          <p:cNvSpPr>
            <a:spLocks noGrp="1"/>
          </p:cNvSpPr>
          <p:nvPr>
            <p:ph type="ftr" sz="quarter" idx="3"/>
          </p:nvPr>
        </p:nvSpPr>
        <p:spPr>
          <a:xfrm>
            <a:off x="3028950" y="6492877"/>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144519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AFBC805E-55CD-E636-99CC-45BF3946CE5E}"/>
              </a:ext>
            </a:extLst>
          </p:cNvPr>
          <p:cNvSpPr>
            <a:spLocks noGrp="1"/>
          </p:cNvSpPr>
          <p:nvPr>
            <p:ph sz="half" idx="2"/>
          </p:nvPr>
        </p:nvSpPr>
        <p:spPr>
          <a:xfrm>
            <a:off x="2368837" y="854236"/>
            <a:ext cx="6627588" cy="237757"/>
          </a:xfrm>
          <a:prstGeom prst="rect">
            <a:avLst/>
          </a:prstGeom>
          <a:solidFill>
            <a:srgbClr val="EDEBF3">
              <a:alpha val="88000"/>
            </a:srgbClr>
          </a:solidFill>
        </p:spPr>
        <p:txBody>
          <a:bodyPr lIns="457200" rIns="274320">
            <a:spAutoFit/>
          </a:bodyPr>
          <a:lstStyle>
            <a:lvl1pPr marL="214313" indent="-214313">
              <a:buFont typeface="Arial" panose="020B0604020202020204" pitchFamily="34" charset="0"/>
              <a:buChar char="•"/>
              <a:defRPr sz="105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dirty="0"/>
          </a:p>
        </p:txBody>
      </p:sp>
      <p:sp>
        <p:nvSpPr>
          <p:cNvPr id="8" name="Content Placeholder 3">
            <a:extLst>
              <a:ext uri="{FF2B5EF4-FFF2-40B4-BE49-F238E27FC236}">
                <a16:creationId xmlns:a16="http://schemas.microsoft.com/office/drawing/2014/main" id="{BE71D9B7-80C3-D4C5-BFBF-F09B27BD25C5}"/>
              </a:ext>
            </a:extLst>
          </p:cNvPr>
          <p:cNvSpPr>
            <a:spLocks noGrp="1"/>
          </p:cNvSpPr>
          <p:nvPr>
            <p:ph sz="half" idx="10"/>
          </p:nvPr>
        </p:nvSpPr>
        <p:spPr>
          <a:xfrm>
            <a:off x="2368620" y="1561567"/>
            <a:ext cx="6631378" cy="237757"/>
          </a:xfrm>
          <a:prstGeom prst="rect">
            <a:avLst/>
          </a:prstGeom>
          <a:solidFill>
            <a:srgbClr val="EDEBF3">
              <a:alpha val="88000"/>
            </a:srgbClr>
          </a:solidFill>
        </p:spPr>
        <p:txBody>
          <a:bodyPr lIns="457200" rIns="274320">
            <a:spAutoFit/>
          </a:bodyPr>
          <a:lstStyle>
            <a:lvl1pPr>
              <a:defRPr sz="105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9" name="Content Placeholder 3">
            <a:extLst>
              <a:ext uri="{FF2B5EF4-FFF2-40B4-BE49-F238E27FC236}">
                <a16:creationId xmlns:a16="http://schemas.microsoft.com/office/drawing/2014/main" id="{147C486B-90A8-208D-673A-6FA6ABB6C12B}"/>
              </a:ext>
            </a:extLst>
          </p:cNvPr>
          <p:cNvSpPr>
            <a:spLocks noGrp="1"/>
          </p:cNvSpPr>
          <p:nvPr>
            <p:ph sz="half" idx="11"/>
          </p:nvPr>
        </p:nvSpPr>
        <p:spPr>
          <a:xfrm>
            <a:off x="2368620" y="2313167"/>
            <a:ext cx="6631378" cy="237757"/>
          </a:xfrm>
          <a:prstGeom prst="rect">
            <a:avLst/>
          </a:prstGeom>
          <a:solidFill>
            <a:srgbClr val="EDEBF3">
              <a:alpha val="88000"/>
            </a:srgbClr>
          </a:solidFill>
        </p:spPr>
        <p:txBody>
          <a:bodyPr lIns="457200" rIns="274320">
            <a:spAutoFit/>
          </a:bodyPr>
          <a:lstStyle>
            <a:lvl1pPr>
              <a:defRPr sz="105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10" name="Content Placeholder 3">
            <a:extLst>
              <a:ext uri="{FF2B5EF4-FFF2-40B4-BE49-F238E27FC236}">
                <a16:creationId xmlns:a16="http://schemas.microsoft.com/office/drawing/2014/main" id="{E4F41158-9036-A668-D6C7-05D3C93581F5}"/>
              </a:ext>
            </a:extLst>
          </p:cNvPr>
          <p:cNvSpPr>
            <a:spLocks noGrp="1"/>
          </p:cNvSpPr>
          <p:nvPr>
            <p:ph sz="half" idx="12"/>
          </p:nvPr>
        </p:nvSpPr>
        <p:spPr>
          <a:xfrm>
            <a:off x="2365049" y="3031532"/>
            <a:ext cx="6631378" cy="237757"/>
          </a:xfrm>
          <a:prstGeom prst="rect">
            <a:avLst/>
          </a:prstGeom>
          <a:solidFill>
            <a:srgbClr val="EDEBF3">
              <a:alpha val="88000"/>
            </a:srgbClr>
          </a:solidFill>
        </p:spPr>
        <p:txBody>
          <a:bodyPr lIns="457200" rIns="274320">
            <a:spAutoFit/>
          </a:bodyPr>
          <a:lstStyle>
            <a:lvl1pPr>
              <a:defRPr sz="105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11" name="Content Placeholder 3">
            <a:extLst>
              <a:ext uri="{FF2B5EF4-FFF2-40B4-BE49-F238E27FC236}">
                <a16:creationId xmlns:a16="http://schemas.microsoft.com/office/drawing/2014/main" id="{D0D5D8DB-A52A-ED11-CC26-1A0D3366DF2D}"/>
              </a:ext>
            </a:extLst>
          </p:cNvPr>
          <p:cNvSpPr>
            <a:spLocks noGrp="1"/>
          </p:cNvSpPr>
          <p:nvPr>
            <p:ph sz="half" idx="13"/>
          </p:nvPr>
        </p:nvSpPr>
        <p:spPr>
          <a:xfrm>
            <a:off x="2365048" y="3808382"/>
            <a:ext cx="6631378" cy="237757"/>
          </a:xfrm>
          <a:prstGeom prst="rect">
            <a:avLst/>
          </a:prstGeom>
          <a:solidFill>
            <a:srgbClr val="EDEBF3">
              <a:alpha val="88000"/>
            </a:srgbClr>
          </a:solidFill>
        </p:spPr>
        <p:txBody>
          <a:bodyPr lIns="457200" rIns="274320">
            <a:spAutoFit/>
          </a:bodyPr>
          <a:lstStyle>
            <a:lvl1pPr>
              <a:defRPr sz="105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12" name="Content Placeholder 3">
            <a:extLst>
              <a:ext uri="{FF2B5EF4-FFF2-40B4-BE49-F238E27FC236}">
                <a16:creationId xmlns:a16="http://schemas.microsoft.com/office/drawing/2014/main" id="{7A43C961-9829-278E-0AF6-5CF56F092C76}"/>
              </a:ext>
            </a:extLst>
          </p:cNvPr>
          <p:cNvSpPr>
            <a:spLocks noGrp="1"/>
          </p:cNvSpPr>
          <p:nvPr>
            <p:ph sz="half" idx="14"/>
          </p:nvPr>
        </p:nvSpPr>
        <p:spPr>
          <a:xfrm>
            <a:off x="2365047" y="4537856"/>
            <a:ext cx="6631378" cy="237757"/>
          </a:xfrm>
          <a:prstGeom prst="rect">
            <a:avLst/>
          </a:prstGeom>
          <a:solidFill>
            <a:srgbClr val="EDEBF3">
              <a:alpha val="88000"/>
            </a:srgbClr>
          </a:solidFill>
        </p:spPr>
        <p:txBody>
          <a:bodyPr lIns="457200" rIns="274320">
            <a:spAutoFit/>
          </a:bodyPr>
          <a:lstStyle>
            <a:lvl1pPr>
              <a:defRPr sz="105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13" name="Content Placeholder 3">
            <a:extLst>
              <a:ext uri="{FF2B5EF4-FFF2-40B4-BE49-F238E27FC236}">
                <a16:creationId xmlns:a16="http://schemas.microsoft.com/office/drawing/2014/main" id="{2D0F971A-5B9E-864D-C836-4B85A156FECF}"/>
              </a:ext>
            </a:extLst>
          </p:cNvPr>
          <p:cNvSpPr>
            <a:spLocks noGrp="1"/>
          </p:cNvSpPr>
          <p:nvPr>
            <p:ph sz="half" idx="15"/>
          </p:nvPr>
        </p:nvSpPr>
        <p:spPr>
          <a:xfrm>
            <a:off x="2365047" y="5291129"/>
            <a:ext cx="6631378" cy="237757"/>
          </a:xfrm>
          <a:prstGeom prst="rect">
            <a:avLst/>
          </a:prstGeom>
          <a:solidFill>
            <a:srgbClr val="EDEBF3">
              <a:alpha val="88000"/>
            </a:srgbClr>
          </a:solidFill>
        </p:spPr>
        <p:txBody>
          <a:bodyPr lIns="457200" rIns="274320">
            <a:spAutoFit/>
          </a:bodyPr>
          <a:lstStyle>
            <a:lvl1pPr>
              <a:defRPr sz="105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14" name="Content Placeholder 3">
            <a:extLst>
              <a:ext uri="{FF2B5EF4-FFF2-40B4-BE49-F238E27FC236}">
                <a16:creationId xmlns:a16="http://schemas.microsoft.com/office/drawing/2014/main" id="{FE1FFDC8-EE71-23D0-60A0-F73674762A05}"/>
              </a:ext>
            </a:extLst>
          </p:cNvPr>
          <p:cNvSpPr>
            <a:spLocks noGrp="1"/>
          </p:cNvSpPr>
          <p:nvPr>
            <p:ph sz="half" idx="16"/>
          </p:nvPr>
        </p:nvSpPr>
        <p:spPr>
          <a:xfrm>
            <a:off x="2365047" y="6037659"/>
            <a:ext cx="6631378" cy="237757"/>
          </a:xfrm>
          <a:prstGeom prst="rect">
            <a:avLst/>
          </a:prstGeom>
          <a:solidFill>
            <a:srgbClr val="EDEBF3">
              <a:alpha val="88000"/>
            </a:srgbClr>
          </a:solidFill>
        </p:spPr>
        <p:txBody>
          <a:bodyPr lIns="457200" rIns="274320">
            <a:spAutoFit/>
          </a:bodyPr>
          <a:lstStyle>
            <a:lvl1pPr>
              <a:defRPr sz="105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44" name="Title 1">
            <a:extLst>
              <a:ext uri="{FF2B5EF4-FFF2-40B4-BE49-F238E27FC236}">
                <a16:creationId xmlns:a16="http://schemas.microsoft.com/office/drawing/2014/main" id="{B5BA160B-F8BE-5425-2CBB-4360AAF9ADEA}"/>
              </a:ext>
            </a:extLst>
          </p:cNvPr>
          <p:cNvSpPr>
            <a:spLocks noGrp="1"/>
          </p:cNvSpPr>
          <p:nvPr>
            <p:ph type="title"/>
          </p:nvPr>
        </p:nvSpPr>
        <p:spPr>
          <a:xfrm>
            <a:off x="628650" y="174647"/>
            <a:ext cx="7886700" cy="539728"/>
          </a:xfrm>
          <a:prstGeom prst="rect">
            <a:avLst/>
          </a:prstGeom>
        </p:spPr>
        <p:txBody>
          <a:bodyPr>
            <a:normAutofit/>
          </a:bodyPr>
          <a:lstStyle>
            <a:lvl1pPr>
              <a:defRPr sz="2700">
                <a:latin typeface="Georgia" panose="02040502050405020303" pitchFamily="18" charset="0"/>
              </a:defRPr>
            </a:lvl1pPr>
          </a:lstStyle>
          <a:p>
            <a:r>
              <a:rPr lang="en-US"/>
              <a:t>Click to edit Master title style</a:t>
            </a:r>
          </a:p>
        </p:txBody>
      </p:sp>
      <p:sp>
        <p:nvSpPr>
          <p:cNvPr id="15" name="Content Placeholder 3">
            <a:extLst>
              <a:ext uri="{FF2B5EF4-FFF2-40B4-BE49-F238E27FC236}">
                <a16:creationId xmlns:a16="http://schemas.microsoft.com/office/drawing/2014/main" id="{CAF979CA-B6BA-EDAC-9BA4-7A17BB9A9A85}"/>
              </a:ext>
            </a:extLst>
          </p:cNvPr>
          <p:cNvSpPr>
            <a:spLocks noGrp="1"/>
          </p:cNvSpPr>
          <p:nvPr>
            <p:ph sz="half" idx="17" hasCustomPrompt="1"/>
          </p:nvPr>
        </p:nvSpPr>
        <p:spPr>
          <a:xfrm>
            <a:off x="144003" y="854236"/>
            <a:ext cx="2346105" cy="5783332"/>
          </a:xfrm>
          <a:prstGeom prst="rect">
            <a:avLst/>
          </a:prstGeom>
          <a:solidFill>
            <a:srgbClr val="4C3B89"/>
          </a:solidFill>
          <a:effectLst>
            <a:softEdge rad="0"/>
          </a:effectLst>
        </p:spPr>
        <p:txBody>
          <a:bodyPr>
            <a:normAutofit/>
          </a:bodyPr>
          <a:lstStyle>
            <a:lvl1pPr>
              <a:defRPr sz="1050">
                <a:solidFill>
                  <a:schemeClr val="bg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62347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793" y="5741952"/>
            <a:ext cx="9144793" cy="1127858"/>
          </a:xfrm>
          <a:prstGeom prst="rect">
            <a:avLst/>
          </a:prstGeom>
        </p:spPr>
      </p:pic>
      <p:sp>
        <p:nvSpPr>
          <p:cNvPr id="3" name="Subtitle 2"/>
          <p:cNvSpPr>
            <a:spLocks noGrp="1"/>
          </p:cNvSpPr>
          <p:nvPr>
            <p:ph type="subTitle" idx="1" hasCustomPrompt="1"/>
          </p:nvPr>
        </p:nvSpPr>
        <p:spPr>
          <a:xfrm>
            <a:off x="1150256" y="2340739"/>
            <a:ext cx="6858000" cy="1087408"/>
          </a:xfrm>
          <a:prstGeom prst="rect">
            <a:avLst/>
          </a:prstGeom>
        </p:spPr>
        <p:txBody>
          <a:bodyPr>
            <a:noAutofit/>
          </a:bodyPr>
          <a:lstStyle>
            <a:lvl1pPr marL="0" indent="0" algn="ctr">
              <a:buNone/>
              <a:defRPr sz="2775" baseline="0">
                <a:latin typeface="Georgia" panose="02040502050405020303" pitchFamily="18" charset="0"/>
              </a:defRPr>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Insert Title of Presentation Here</a:t>
            </a:r>
          </a:p>
        </p:txBody>
      </p:sp>
      <p:pic>
        <p:nvPicPr>
          <p:cNvPr id="10" name="Picture 9"/>
          <p:cNvPicPr>
            <a:picLocks noChangeAspect="1"/>
          </p:cNvPicPr>
          <p:nvPr userDrawn="1"/>
        </p:nvPicPr>
        <p:blipFill>
          <a:blip r:embed="rId3"/>
          <a:stretch>
            <a:fillRect/>
          </a:stretch>
        </p:blipFill>
        <p:spPr>
          <a:xfrm>
            <a:off x="1" y="5719160"/>
            <a:ext cx="9158510" cy="1164437"/>
          </a:xfrm>
          <a:prstGeom prst="rect">
            <a:avLst/>
          </a:prstGeom>
        </p:spPr>
      </p:pic>
      <p:pic>
        <p:nvPicPr>
          <p:cNvPr id="12" name="Picture 11"/>
          <p:cNvPicPr>
            <a:picLocks noChangeAspect="1"/>
          </p:cNvPicPr>
          <p:nvPr userDrawn="1"/>
        </p:nvPicPr>
        <p:blipFill>
          <a:blip r:embed="rId4"/>
          <a:stretch>
            <a:fillRect/>
          </a:stretch>
        </p:blipFill>
        <p:spPr>
          <a:xfrm>
            <a:off x="899037" y="5999674"/>
            <a:ext cx="786366" cy="435437"/>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1558" y="5719160"/>
            <a:ext cx="786366" cy="996467"/>
          </a:xfrm>
          <a:prstGeom prst="rect">
            <a:avLst/>
          </a:prstGeom>
        </p:spPr>
      </p:pic>
      <p:pic>
        <p:nvPicPr>
          <p:cNvPr id="4" name="Picture 3" descr="Text&#10;&#10;Description automatically generated">
            <a:extLst>
              <a:ext uri="{FF2B5EF4-FFF2-40B4-BE49-F238E27FC236}">
                <a16:creationId xmlns:a16="http://schemas.microsoft.com/office/drawing/2014/main" id="{9C29793D-2480-5C1F-D9AC-4DD5E70F4A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3" y="49727"/>
            <a:ext cx="3372392" cy="1051914"/>
          </a:xfrm>
          <a:prstGeom prst="rect">
            <a:avLst/>
          </a:prstGeom>
        </p:spPr>
      </p:pic>
    </p:spTree>
    <p:extLst>
      <p:ext uri="{BB962C8B-B14F-4D97-AF65-F5344CB8AC3E}">
        <p14:creationId xmlns:p14="http://schemas.microsoft.com/office/powerpoint/2010/main" val="693447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901A12A0-D376-3D52-FAE1-456068907164}"/>
              </a:ext>
            </a:extLst>
          </p:cNvPr>
          <p:cNvGraphicFramePr>
            <a:graphicFrameLocks noGrp="1"/>
          </p:cNvGraphicFramePr>
          <p:nvPr userDrawn="1">
            <p:extLst>
              <p:ext uri="{D42A27DB-BD31-4B8C-83A1-F6EECF244321}">
                <p14:modId xmlns:p14="http://schemas.microsoft.com/office/powerpoint/2010/main" val="242758972"/>
              </p:ext>
            </p:extLst>
          </p:nvPr>
        </p:nvGraphicFramePr>
        <p:xfrm>
          <a:off x="83321" y="52525"/>
          <a:ext cx="8973086" cy="6536284"/>
        </p:xfrm>
        <a:graphic>
          <a:graphicData uri="http://schemas.openxmlformats.org/drawingml/2006/table">
            <a:tbl>
              <a:tblPr bandRow="1">
                <a:tableStyleId>{5C22544A-7EE6-4342-B048-85BDC9FD1C3A}</a:tableStyleId>
              </a:tblPr>
              <a:tblGrid>
                <a:gridCol w="1495514">
                  <a:extLst>
                    <a:ext uri="{9D8B030D-6E8A-4147-A177-3AD203B41FA5}">
                      <a16:colId xmlns:a16="http://schemas.microsoft.com/office/drawing/2014/main" val="1248257546"/>
                    </a:ext>
                  </a:extLst>
                </a:gridCol>
                <a:gridCol w="1495514">
                  <a:extLst>
                    <a:ext uri="{9D8B030D-6E8A-4147-A177-3AD203B41FA5}">
                      <a16:colId xmlns:a16="http://schemas.microsoft.com/office/drawing/2014/main" val="1204418816"/>
                    </a:ext>
                  </a:extLst>
                </a:gridCol>
                <a:gridCol w="1495514">
                  <a:extLst>
                    <a:ext uri="{9D8B030D-6E8A-4147-A177-3AD203B41FA5}">
                      <a16:colId xmlns:a16="http://schemas.microsoft.com/office/drawing/2014/main" val="318637060"/>
                    </a:ext>
                  </a:extLst>
                </a:gridCol>
                <a:gridCol w="1495514">
                  <a:extLst>
                    <a:ext uri="{9D8B030D-6E8A-4147-A177-3AD203B41FA5}">
                      <a16:colId xmlns:a16="http://schemas.microsoft.com/office/drawing/2014/main" val="1465612828"/>
                    </a:ext>
                  </a:extLst>
                </a:gridCol>
                <a:gridCol w="1495514">
                  <a:extLst>
                    <a:ext uri="{9D8B030D-6E8A-4147-A177-3AD203B41FA5}">
                      <a16:colId xmlns:a16="http://schemas.microsoft.com/office/drawing/2014/main" val="2170670367"/>
                    </a:ext>
                  </a:extLst>
                </a:gridCol>
                <a:gridCol w="1495514">
                  <a:extLst>
                    <a:ext uri="{9D8B030D-6E8A-4147-A177-3AD203B41FA5}">
                      <a16:colId xmlns:a16="http://schemas.microsoft.com/office/drawing/2014/main" val="2935960953"/>
                    </a:ext>
                  </a:extLst>
                </a:gridCol>
              </a:tblGrid>
              <a:tr h="680880">
                <a:tc>
                  <a:txBody>
                    <a:bodyPr/>
                    <a:lstStyle/>
                    <a:p>
                      <a:pPr algn="ctr"/>
                      <a:r>
                        <a:rPr lang="en-US" sz="1700">
                          <a:solidFill>
                            <a:schemeClr val="bg1"/>
                          </a:solidFill>
                          <a:latin typeface="Georgia" panose="02040502050405020303" pitchFamily="18" charset="0"/>
                        </a:rPr>
                        <a:t>Method Overview</a:t>
                      </a:r>
                    </a:p>
                  </a:txBody>
                  <a:tcPr marL="68580" marR="68580">
                    <a:solidFill>
                      <a:srgbClr val="4C3B89"/>
                    </a:solidFill>
                  </a:tcPr>
                </a:tc>
                <a:tc gridSpan="5">
                  <a:txBody>
                    <a:bodyPr/>
                    <a:lstStyle/>
                    <a:p>
                      <a:r>
                        <a:rPr lang="en-US">
                          <a:latin typeface="Georgia" panose="02040502050405020303" pitchFamily="18" charset="0"/>
                        </a:rPr>
                        <a:t>Insert text here</a:t>
                      </a:r>
                    </a:p>
                  </a:txBody>
                  <a:tcPr marL="68580" marR="68580">
                    <a:solidFill>
                      <a:srgbClr val="EDEBF3"/>
                    </a:solidFill>
                  </a:tcPr>
                </a:tc>
                <a:tc hMerge="1">
                  <a:txBody>
                    <a:bodyPr/>
                    <a:lstStyle/>
                    <a:p>
                      <a:endParaRPr lang="en-US"/>
                    </a:p>
                  </a:txBody>
                  <a:tcPr>
                    <a:solidFill>
                      <a:srgbClr val="EDEBF3"/>
                    </a:solidFill>
                  </a:tcPr>
                </a:tc>
                <a:tc hMerge="1">
                  <a:txBody>
                    <a:bodyPr/>
                    <a:lstStyle/>
                    <a:p>
                      <a:endParaRPr lang="en-US"/>
                    </a:p>
                  </a:txBody>
                  <a:tcPr>
                    <a:solidFill>
                      <a:srgbClr val="EDEBF3"/>
                    </a:solidFill>
                  </a:tcPr>
                </a:tc>
                <a:tc hMerge="1">
                  <a:txBody>
                    <a:bodyPr/>
                    <a:lstStyle/>
                    <a:p>
                      <a:endParaRPr lang="en-US"/>
                    </a:p>
                  </a:txBody>
                  <a:tcPr>
                    <a:solidFill>
                      <a:srgbClr val="EDEBF3"/>
                    </a:solidFill>
                  </a:tcPr>
                </a:tc>
                <a:tc hMerge="1">
                  <a:txBody>
                    <a:bodyPr/>
                    <a:lstStyle/>
                    <a:p>
                      <a:endParaRPr lang="en-US"/>
                    </a:p>
                  </a:txBody>
                  <a:tcPr>
                    <a:solidFill>
                      <a:srgbClr val="EDEBF3"/>
                    </a:solidFill>
                  </a:tcPr>
                </a:tc>
                <a:extLst>
                  <a:ext uri="{0D108BD9-81ED-4DB2-BD59-A6C34878D82A}">
                    <a16:rowId xmlns:a16="http://schemas.microsoft.com/office/drawing/2014/main" val="1262137177"/>
                  </a:ext>
                </a:extLst>
              </a:tr>
              <a:tr h="680880">
                <a:tc>
                  <a:txBody>
                    <a:bodyPr/>
                    <a:lstStyle/>
                    <a:p>
                      <a:pPr algn="ctr"/>
                      <a:r>
                        <a:rPr lang="en-US" sz="1700">
                          <a:solidFill>
                            <a:schemeClr val="bg1"/>
                          </a:solidFill>
                          <a:latin typeface="Georgia" panose="02040502050405020303" pitchFamily="18" charset="0"/>
                        </a:rPr>
                        <a:t>Definitions</a:t>
                      </a:r>
                    </a:p>
                  </a:txBody>
                  <a:tcPr marL="68580" marR="68580">
                    <a:solidFill>
                      <a:srgbClr val="4C3B89"/>
                    </a:solidFill>
                  </a:tcPr>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extLst>
                  <a:ext uri="{0D108BD9-81ED-4DB2-BD59-A6C34878D82A}">
                    <a16:rowId xmlns:a16="http://schemas.microsoft.com/office/drawing/2014/main" val="2933599195"/>
                  </a:ext>
                </a:extLst>
              </a:tr>
              <a:tr h="680880">
                <a:tc>
                  <a:txBody>
                    <a:bodyPr/>
                    <a:lstStyle/>
                    <a:p>
                      <a:pPr algn="ctr"/>
                      <a:r>
                        <a:rPr lang="en-US" sz="1700">
                          <a:solidFill>
                            <a:schemeClr val="bg1"/>
                          </a:solidFill>
                          <a:latin typeface="Georgia" panose="02040502050405020303" pitchFamily="18" charset="0"/>
                        </a:rPr>
                        <a:t>Processes</a:t>
                      </a:r>
                    </a:p>
                  </a:txBody>
                  <a:tcPr marL="68580" marR="68580">
                    <a:solidFill>
                      <a:srgbClr val="4C3B89"/>
                    </a:solidFill>
                  </a:tcPr>
                </a:tc>
                <a:tc>
                  <a:txBody>
                    <a:bodyPr/>
                    <a:lstStyle/>
                    <a:p>
                      <a:endParaRPr lang="en-US"/>
                    </a:p>
                  </a:txBody>
                  <a:tcPr marL="68580" marR="68580">
                    <a:solidFill>
                      <a:srgbClr val="EDEBF3"/>
                    </a:solidFill>
                  </a:tcPr>
                </a:tc>
                <a:tc>
                  <a:txBody>
                    <a:bodyPr/>
                    <a:lstStyle/>
                    <a:p>
                      <a:endParaRPr lang="en-US"/>
                    </a:p>
                  </a:txBody>
                  <a:tcPr marL="68580" marR="68580">
                    <a:solidFill>
                      <a:srgbClr val="EDEBF3"/>
                    </a:solidFill>
                  </a:tcPr>
                </a:tc>
                <a:tc>
                  <a:txBody>
                    <a:bodyPr/>
                    <a:lstStyle/>
                    <a:p>
                      <a:endParaRPr lang="en-US"/>
                    </a:p>
                  </a:txBody>
                  <a:tcPr marL="68580" marR="68580">
                    <a:solidFill>
                      <a:srgbClr val="EDEBF3"/>
                    </a:solidFill>
                  </a:tcPr>
                </a:tc>
                <a:tc>
                  <a:txBody>
                    <a:bodyPr/>
                    <a:lstStyle/>
                    <a:p>
                      <a:endParaRPr lang="en-US"/>
                    </a:p>
                  </a:txBody>
                  <a:tcPr marL="68580" marR="68580">
                    <a:solidFill>
                      <a:srgbClr val="EDEBF3"/>
                    </a:solidFill>
                  </a:tcPr>
                </a:tc>
                <a:tc>
                  <a:txBody>
                    <a:bodyPr/>
                    <a:lstStyle/>
                    <a:p>
                      <a:endParaRPr lang="en-US"/>
                    </a:p>
                  </a:txBody>
                  <a:tcPr marL="68580" marR="68580">
                    <a:solidFill>
                      <a:srgbClr val="EDEBF3"/>
                    </a:solidFill>
                  </a:tcPr>
                </a:tc>
                <a:extLst>
                  <a:ext uri="{0D108BD9-81ED-4DB2-BD59-A6C34878D82A}">
                    <a16:rowId xmlns:a16="http://schemas.microsoft.com/office/drawing/2014/main" val="1381951032"/>
                  </a:ext>
                </a:extLst>
              </a:tr>
              <a:tr h="680880">
                <a:tc>
                  <a:txBody>
                    <a:bodyPr/>
                    <a:lstStyle/>
                    <a:p>
                      <a:pPr algn="ctr"/>
                      <a:r>
                        <a:rPr lang="en-US" sz="1700">
                          <a:solidFill>
                            <a:schemeClr val="bg1"/>
                          </a:solidFill>
                          <a:latin typeface="Georgia" panose="02040502050405020303" pitchFamily="18" charset="0"/>
                        </a:rPr>
                        <a:t>Intended Results</a:t>
                      </a:r>
                    </a:p>
                  </a:txBody>
                  <a:tcPr marL="68580" marR="68580">
                    <a:solidFill>
                      <a:srgbClr val="4C3B89"/>
                    </a:solidFill>
                  </a:tcPr>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extLst>
                  <a:ext uri="{0D108BD9-81ED-4DB2-BD59-A6C34878D82A}">
                    <a16:rowId xmlns:a16="http://schemas.microsoft.com/office/drawing/2014/main" val="2996755254"/>
                  </a:ext>
                </a:extLst>
              </a:tr>
              <a:tr h="680880">
                <a:tc>
                  <a:txBody>
                    <a:bodyPr/>
                    <a:lstStyle/>
                    <a:p>
                      <a:pPr algn="ctr"/>
                      <a:r>
                        <a:rPr lang="en-US" sz="1700">
                          <a:solidFill>
                            <a:schemeClr val="bg1"/>
                          </a:solidFill>
                          <a:latin typeface="Georgia" panose="02040502050405020303" pitchFamily="18" charset="0"/>
                        </a:rPr>
                        <a:t>Best Practices</a:t>
                      </a:r>
                    </a:p>
                  </a:txBody>
                  <a:tcPr marL="68580" marR="68580">
                    <a:solidFill>
                      <a:srgbClr val="4C3B89"/>
                    </a:solidFill>
                  </a:tcPr>
                </a:tc>
                <a:tc>
                  <a:txBody>
                    <a:bodyPr/>
                    <a:lstStyle/>
                    <a:p>
                      <a:endParaRPr lang="en-US"/>
                    </a:p>
                  </a:txBody>
                  <a:tcPr marL="68580" marR="68580">
                    <a:solidFill>
                      <a:srgbClr val="EDEBF3"/>
                    </a:solidFill>
                  </a:tcPr>
                </a:tc>
                <a:tc>
                  <a:txBody>
                    <a:bodyPr/>
                    <a:lstStyle/>
                    <a:p>
                      <a:endParaRPr lang="en-US"/>
                    </a:p>
                  </a:txBody>
                  <a:tcPr marL="68580" marR="68580">
                    <a:solidFill>
                      <a:srgbClr val="EDEBF3"/>
                    </a:solidFill>
                  </a:tcPr>
                </a:tc>
                <a:tc>
                  <a:txBody>
                    <a:bodyPr/>
                    <a:lstStyle/>
                    <a:p>
                      <a:endParaRPr lang="en-US"/>
                    </a:p>
                  </a:txBody>
                  <a:tcPr marL="68580" marR="68580">
                    <a:solidFill>
                      <a:srgbClr val="EDEBF3"/>
                    </a:solidFill>
                  </a:tcPr>
                </a:tc>
                <a:tc>
                  <a:txBody>
                    <a:bodyPr/>
                    <a:lstStyle/>
                    <a:p>
                      <a:endParaRPr lang="en-US"/>
                    </a:p>
                  </a:txBody>
                  <a:tcPr marL="68580" marR="68580">
                    <a:solidFill>
                      <a:srgbClr val="EDEBF3"/>
                    </a:solidFill>
                  </a:tcPr>
                </a:tc>
                <a:tc>
                  <a:txBody>
                    <a:bodyPr/>
                    <a:lstStyle/>
                    <a:p>
                      <a:endParaRPr lang="en-US"/>
                    </a:p>
                  </a:txBody>
                  <a:tcPr marL="68580" marR="68580">
                    <a:solidFill>
                      <a:srgbClr val="EDEBF3"/>
                    </a:solidFill>
                  </a:tcPr>
                </a:tc>
                <a:extLst>
                  <a:ext uri="{0D108BD9-81ED-4DB2-BD59-A6C34878D82A}">
                    <a16:rowId xmlns:a16="http://schemas.microsoft.com/office/drawing/2014/main" val="3403402263"/>
                  </a:ext>
                </a:extLst>
              </a:tr>
              <a:tr h="680880">
                <a:tc>
                  <a:txBody>
                    <a:bodyPr/>
                    <a:lstStyle/>
                    <a:p>
                      <a:pPr algn="ctr"/>
                      <a:r>
                        <a:rPr lang="en-US" sz="1700">
                          <a:solidFill>
                            <a:schemeClr val="bg1"/>
                          </a:solidFill>
                          <a:latin typeface="Georgia" panose="02040502050405020303" pitchFamily="18" charset="0"/>
                        </a:rPr>
                        <a:t>Challenges Addressed</a:t>
                      </a:r>
                    </a:p>
                  </a:txBody>
                  <a:tcPr marL="68580" marR="68580">
                    <a:solidFill>
                      <a:srgbClr val="4C3B89"/>
                    </a:solidFill>
                  </a:tcPr>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extLst>
                  <a:ext uri="{0D108BD9-81ED-4DB2-BD59-A6C34878D82A}">
                    <a16:rowId xmlns:a16="http://schemas.microsoft.com/office/drawing/2014/main" val="3080796630"/>
                  </a:ext>
                </a:extLst>
              </a:tr>
              <a:tr h="680880">
                <a:tc>
                  <a:txBody>
                    <a:bodyPr/>
                    <a:lstStyle/>
                    <a:p>
                      <a:pPr algn="ctr"/>
                      <a:r>
                        <a:rPr lang="en-US" sz="1700">
                          <a:solidFill>
                            <a:schemeClr val="bg1"/>
                          </a:solidFill>
                          <a:latin typeface="Georgia" panose="02040502050405020303" pitchFamily="18" charset="0"/>
                        </a:rPr>
                        <a:t>Additional Benefits</a:t>
                      </a:r>
                    </a:p>
                  </a:txBody>
                  <a:tcPr marL="68580" marR="68580">
                    <a:solidFill>
                      <a:srgbClr val="4C3B89"/>
                    </a:solidFill>
                  </a:tcPr>
                </a:tc>
                <a:tc>
                  <a:txBody>
                    <a:bodyPr/>
                    <a:lstStyle/>
                    <a:p>
                      <a:endParaRPr lang="en-US"/>
                    </a:p>
                  </a:txBody>
                  <a:tcPr marL="68580" marR="68580">
                    <a:solidFill>
                      <a:srgbClr val="EDEBF3"/>
                    </a:solidFill>
                  </a:tcPr>
                </a:tc>
                <a:tc>
                  <a:txBody>
                    <a:bodyPr/>
                    <a:lstStyle/>
                    <a:p>
                      <a:endParaRPr lang="en-US"/>
                    </a:p>
                  </a:txBody>
                  <a:tcPr marL="68580" marR="68580">
                    <a:solidFill>
                      <a:srgbClr val="EDEBF3"/>
                    </a:solidFill>
                  </a:tcPr>
                </a:tc>
                <a:tc>
                  <a:txBody>
                    <a:bodyPr/>
                    <a:lstStyle/>
                    <a:p>
                      <a:endParaRPr lang="en-US"/>
                    </a:p>
                  </a:txBody>
                  <a:tcPr marL="68580" marR="68580">
                    <a:solidFill>
                      <a:srgbClr val="EDEBF3"/>
                    </a:solidFill>
                  </a:tcPr>
                </a:tc>
                <a:tc>
                  <a:txBody>
                    <a:bodyPr/>
                    <a:lstStyle/>
                    <a:p>
                      <a:endParaRPr lang="en-US"/>
                    </a:p>
                  </a:txBody>
                  <a:tcPr marL="68580" marR="68580">
                    <a:solidFill>
                      <a:srgbClr val="EDEBF3"/>
                    </a:solidFill>
                  </a:tcPr>
                </a:tc>
                <a:tc>
                  <a:txBody>
                    <a:bodyPr/>
                    <a:lstStyle/>
                    <a:p>
                      <a:endParaRPr lang="en-US"/>
                    </a:p>
                  </a:txBody>
                  <a:tcPr marL="68580" marR="68580">
                    <a:solidFill>
                      <a:srgbClr val="EDEBF3"/>
                    </a:solidFill>
                  </a:tcPr>
                </a:tc>
                <a:extLst>
                  <a:ext uri="{0D108BD9-81ED-4DB2-BD59-A6C34878D82A}">
                    <a16:rowId xmlns:a16="http://schemas.microsoft.com/office/drawing/2014/main" val="2295764126"/>
                  </a:ext>
                </a:extLst>
              </a:tr>
              <a:tr h="885062">
                <a:tc>
                  <a:txBody>
                    <a:bodyPr/>
                    <a:lstStyle/>
                    <a:p>
                      <a:pPr algn="ctr"/>
                      <a:r>
                        <a:rPr lang="en-US" sz="1700">
                          <a:solidFill>
                            <a:schemeClr val="bg1"/>
                          </a:solidFill>
                          <a:latin typeface="Georgia" panose="02040502050405020303" pitchFamily="18" charset="0"/>
                        </a:rPr>
                        <a:t>Costs, Limitations, Assumptions</a:t>
                      </a:r>
                    </a:p>
                  </a:txBody>
                  <a:tcPr marL="68580" marR="68580">
                    <a:solidFill>
                      <a:srgbClr val="4C3B89"/>
                    </a:solidFill>
                  </a:tcPr>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extLst>
                  <a:ext uri="{0D108BD9-81ED-4DB2-BD59-A6C34878D82A}">
                    <a16:rowId xmlns:a16="http://schemas.microsoft.com/office/drawing/2014/main" val="2242308115"/>
                  </a:ext>
                </a:extLst>
              </a:tr>
              <a:tr h="885062">
                <a:tc>
                  <a:txBody>
                    <a:bodyPr/>
                    <a:lstStyle/>
                    <a:p>
                      <a:pPr algn="ctr"/>
                      <a:r>
                        <a:rPr lang="en-US" sz="1700">
                          <a:solidFill>
                            <a:schemeClr val="bg1"/>
                          </a:solidFill>
                          <a:latin typeface="Georgia" panose="02040502050405020303" pitchFamily="18" charset="0"/>
                        </a:rPr>
                        <a:t>Tools that support this method</a:t>
                      </a:r>
                    </a:p>
                  </a:txBody>
                  <a:tcPr marL="68580" marR="68580">
                    <a:solidFill>
                      <a:srgbClr val="4C3B89"/>
                    </a:solidFill>
                  </a:tcPr>
                </a:tc>
                <a:tc>
                  <a:txBody>
                    <a:bodyPr/>
                    <a:lstStyle/>
                    <a:p>
                      <a:endParaRPr lang="en-US"/>
                    </a:p>
                  </a:txBody>
                  <a:tcPr marL="68580" marR="68580">
                    <a:solidFill>
                      <a:srgbClr val="EDEBF3"/>
                    </a:solidFill>
                  </a:tcPr>
                </a:tc>
                <a:tc>
                  <a:txBody>
                    <a:bodyPr/>
                    <a:lstStyle/>
                    <a:p>
                      <a:endParaRPr lang="en-US"/>
                    </a:p>
                  </a:txBody>
                  <a:tcPr marL="68580" marR="68580">
                    <a:solidFill>
                      <a:srgbClr val="EDEBF3"/>
                    </a:solidFill>
                  </a:tcPr>
                </a:tc>
                <a:tc>
                  <a:txBody>
                    <a:bodyPr/>
                    <a:lstStyle/>
                    <a:p>
                      <a:endParaRPr lang="en-US"/>
                    </a:p>
                  </a:txBody>
                  <a:tcPr marL="68580" marR="68580">
                    <a:solidFill>
                      <a:srgbClr val="EDEBF3"/>
                    </a:solidFill>
                  </a:tcPr>
                </a:tc>
                <a:tc>
                  <a:txBody>
                    <a:bodyPr/>
                    <a:lstStyle/>
                    <a:p>
                      <a:endParaRPr lang="en-US"/>
                    </a:p>
                  </a:txBody>
                  <a:tcPr marL="68580" marR="68580">
                    <a:solidFill>
                      <a:srgbClr val="EDEBF3"/>
                    </a:solidFill>
                  </a:tcPr>
                </a:tc>
                <a:tc>
                  <a:txBody>
                    <a:bodyPr/>
                    <a:lstStyle/>
                    <a:p>
                      <a:endParaRPr lang="en-US"/>
                    </a:p>
                  </a:txBody>
                  <a:tcPr marL="68580" marR="68580">
                    <a:solidFill>
                      <a:srgbClr val="EDEBF3"/>
                    </a:solidFill>
                  </a:tcPr>
                </a:tc>
                <a:extLst>
                  <a:ext uri="{0D108BD9-81ED-4DB2-BD59-A6C34878D82A}">
                    <a16:rowId xmlns:a16="http://schemas.microsoft.com/office/drawing/2014/main" val="3774291511"/>
                  </a:ext>
                </a:extLst>
              </a:tr>
            </a:tbl>
          </a:graphicData>
        </a:graphic>
      </p:graphicFrame>
    </p:spTree>
    <p:extLst>
      <p:ext uri="{BB962C8B-B14F-4D97-AF65-F5344CB8AC3E}">
        <p14:creationId xmlns:p14="http://schemas.microsoft.com/office/powerpoint/2010/main" val="940139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F293A4-7A39-1B80-F62C-032873BB22AC}"/>
              </a:ext>
            </a:extLst>
          </p:cNvPr>
          <p:cNvSpPr/>
          <p:nvPr userDrawn="1"/>
        </p:nvSpPr>
        <p:spPr>
          <a:xfrm>
            <a:off x="96141" y="162369"/>
            <a:ext cx="2083037" cy="6460621"/>
          </a:xfrm>
          <a:prstGeom prst="rect">
            <a:avLst/>
          </a:prstGeom>
          <a:solidFill>
            <a:srgbClr val="756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Georgia" panose="02040502050405020303" pitchFamily="18" charset="0"/>
              </a:rPr>
              <a:t>Method Overview</a:t>
            </a:r>
          </a:p>
        </p:txBody>
      </p:sp>
      <p:sp>
        <p:nvSpPr>
          <p:cNvPr id="3" name="Rectangle 2">
            <a:extLst>
              <a:ext uri="{FF2B5EF4-FFF2-40B4-BE49-F238E27FC236}">
                <a16:creationId xmlns:a16="http://schemas.microsoft.com/office/drawing/2014/main" id="{88A5A68C-162A-4291-17F9-FA0CDBB867FD}"/>
              </a:ext>
            </a:extLst>
          </p:cNvPr>
          <p:cNvSpPr/>
          <p:nvPr userDrawn="1"/>
        </p:nvSpPr>
        <p:spPr>
          <a:xfrm>
            <a:off x="2293479" y="162371"/>
            <a:ext cx="1609813" cy="3102123"/>
          </a:xfrm>
          <a:prstGeom prst="rect">
            <a:avLst/>
          </a:prstGeom>
          <a:solidFill>
            <a:srgbClr val="ED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Definitions</a:t>
            </a:r>
          </a:p>
        </p:txBody>
      </p:sp>
      <p:sp>
        <p:nvSpPr>
          <p:cNvPr id="14" name="Rectangle 13">
            <a:extLst>
              <a:ext uri="{FF2B5EF4-FFF2-40B4-BE49-F238E27FC236}">
                <a16:creationId xmlns:a16="http://schemas.microsoft.com/office/drawing/2014/main" id="{29C6E2DA-D2FF-EC89-FAEE-98AB4402B1BB}"/>
              </a:ext>
            </a:extLst>
          </p:cNvPr>
          <p:cNvSpPr/>
          <p:nvPr userDrawn="1"/>
        </p:nvSpPr>
        <p:spPr>
          <a:xfrm>
            <a:off x="4017592" y="162371"/>
            <a:ext cx="1609813" cy="3102123"/>
          </a:xfrm>
          <a:prstGeom prst="rect">
            <a:avLst/>
          </a:prstGeom>
          <a:solidFill>
            <a:srgbClr val="ED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Processes</a:t>
            </a:r>
          </a:p>
        </p:txBody>
      </p:sp>
      <p:sp>
        <p:nvSpPr>
          <p:cNvPr id="15" name="Rectangle 14">
            <a:extLst>
              <a:ext uri="{FF2B5EF4-FFF2-40B4-BE49-F238E27FC236}">
                <a16:creationId xmlns:a16="http://schemas.microsoft.com/office/drawing/2014/main" id="{E4891DC2-DC19-A833-0903-D74EFB9F12CC}"/>
              </a:ext>
            </a:extLst>
          </p:cNvPr>
          <p:cNvSpPr/>
          <p:nvPr userDrawn="1"/>
        </p:nvSpPr>
        <p:spPr>
          <a:xfrm>
            <a:off x="5741706" y="162371"/>
            <a:ext cx="1609813" cy="3102123"/>
          </a:xfrm>
          <a:prstGeom prst="rect">
            <a:avLst/>
          </a:prstGeom>
          <a:solidFill>
            <a:srgbClr val="ED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Intended Results</a:t>
            </a:r>
          </a:p>
        </p:txBody>
      </p:sp>
      <p:sp>
        <p:nvSpPr>
          <p:cNvPr id="16" name="Rectangle 15">
            <a:extLst>
              <a:ext uri="{FF2B5EF4-FFF2-40B4-BE49-F238E27FC236}">
                <a16:creationId xmlns:a16="http://schemas.microsoft.com/office/drawing/2014/main" id="{C663D41B-A519-7A07-1ECD-C3CC18FF685D}"/>
              </a:ext>
            </a:extLst>
          </p:cNvPr>
          <p:cNvSpPr/>
          <p:nvPr userDrawn="1"/>
        </p:nvSpPr>
        <p:spPr>
          <a:xfrm>
            <a:off x="7465819" y="162371"/>
            <a:ext cx="1609813" cy="3102123"/>
          </a:xfrm>
          <a:prstGeom prst="rect">
            <a:avLst/>
          </a:prstGeom>
          <a:solidFill>
            <a:srgbClr val="ED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Best Practices</a:t>
            </a:r>
          </a:p>
        </p:txBody>
      </p:sp>
      <p:sp>
        <p:nvSpPr>
          <p:cNvPr id="18" name="Rectangle 17">
            <a:extLst>
              <a:ext uri="{FF2B5EF4-FFF2-40B4-BE49-F238E27FC236}">
                <a16:creationId xmlns:a16="http://schemas.microsoft.com/office/drawing/2014/main" id="{86E9359F-8307-34F4-5BC5-CF7EFC3BA971}"/>
              </a:ext>
            </a:extLst>
          </p:cNvPr>
          <p:cNvSpPr/>
          <p:nvPr userDrawn="1"/>
        </p:nvSpPr>
        <p:spPr>
          <a:xfrm>
            <a:off x="2293479" y="3520867"/>
            <a:ext cx="1609813" cy="3102123"/>
          </a:xfrm>
          <a:prstGeom prst="rect">
            <a:avLst/>
          </a:prstGeom>
          <a:solidFill>
            <a:srgbClr val="ED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Challenges Addressed</a:t>
            </a:r>
          </a:p>
        </p:txBody>
      </p:sp>
      <p:sp>
        <p:nvSpPr>
          <p:cNvPr id="19" name="Rectangle 18">
            <a:extLst>
              <a:ext uri="{FF2B5EF4-FFF2-40B4-BE49-F238E27FC236}">
                <a16:creationId xmlns:a16="http://schemas.microsoft.com/office/drawing/2014/main" id="{15D39F66-16BE-7A67-2993-7C80DDC88F57}"/>
              </a:ext>
            </a:extLst>
          </p:cNvPr>
          <p:cNvSpPr/>
          <p:nvPr userDrawn="1"/>
        </p:nvSpPr>
        <p:spPr>
          <a:xfrm>
            <a:off x="4017591" y="3520866"/>
            <a:ext cx="1609813" cy="3102123"/>
          </a:xfrm>
          <a:prstGeom prst="rect">
            <a:avLst/>
          </a:prstGeom>
          <a:solidFill>
            <a:srgbClr val="ED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Additional Benefits</a:t>
            </a:r>
          </a:p>
        </p:txBody>
      </p:sp>
      <p:sp>
        <p:nvSpPr>
          <p:cNvPr id="20" name="Rectangle 19">
            <a:extLst>
              <a:ext uri="{FF2B5EF4-FFF2-40B4-BE49-F238E27FC236}">
                <a16:creationId xmlns:a16="http://schemas.microsoft.com/office/drawing/2014/main" id="{E2426084-9CBB-D556-A41D-03F0AA63626C}"/>
              </a:ext>
            </a:extLst>
          </p:cNvPr>
          <p:cNvSpPr/>
          <p:nvPr userDrawn="1"/>
        </p:nvSpPr>
        <p:spPr>
          <a:xfrm>
            <a:off x="5741706" y="3520865"/>
            <a:ext cx="1609813" cy="3102123"/>
          </a:xfrm>
          <a:prstGeom prst="rect">
            <a:avLst/>
          </a:prstGeom>
          <a:solidFill>
            <a:srgbClr val="ED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Costs, Limitations, Assumptions</a:t>
            </a:r>
          </a:p>
        </p:txBody>
      </p:sp>
      <p:sp>
        <p:nvSpPr>
          <p:cNvPr id="21" name="Rectangle 20">
            <a:extLst>
              <a:ext uri="{FF2B5EF4-FFF2-40B4-BE49-F238E27FC236}">
                <a16:creationId xmlns:a16="http://schemas.microsoft.com/office/drawing/2014/main" id="{2F1953CD-9DBA-9D18-5BA9-80843B2FC5F8}"/>
              </a:ext>
            </a:extLst>
          </p:cNvPr>
          <p:cNvSpPr/>
          <p:nvPr userDrawn="1"/>
        </p:nvSpPr>
        <p:spPr>
          <a:xfrm>
            <a:off x="7465819" y="3520864"/>
            <a:ext cx="1609813" cy="3102123"/>
          </a:xfrm>
          <a:prstGeom prst="rect">
            <a:avLst/>
          </a:prstGeom>
          <a:solidFill>
            <a:srgbClr val="ED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Tools that Support this Method</a:t>
            </a:r>
          </a:p>
        </p:txBody>
      </p:sp>
      <p:sp>
        <p:nvSpPr>
          <p:cNvPr id="22" name="TextBox 21">
            <a:extLst>
              <a:ext uri="{FF2B5EF4-FFF2-40B4-BE49-F238E27FC236}">
                <a16:creationId xmlns:a16="http://schemas.microsoft.com/office/drawing/2014/main" id="{EEF07CB4-1853-7C41-27C0-9167ACCA7A86}"/>
              </a:ext>
            </a:extLst>
          </p:cNvPr>
          <p:cNvSpPr txBox="1"/>
          <p:nvPr userDrawn="1"/>
        </p:nvSpPr>
        <p:spPr>
          <a:xfrm>
            <a:off x="198690" y="307649"/>
            <a:ext cx="1865120" cy="646331"/>
          </a:xfrm>
          <a:prstGeom prst="rect">
            <a:avLst/>
          </a:prstGeom>
          <a:noFill/>
        </p:spPr>
        <p:txBody>
          <a:bodyPr wrap="square" rtlCol="0">
            <a:spAutoFit/>
          </a:bodyPr>
          <a:lstStyle/>
          <a:p>
            <a:r>
              <a:rPr lang="en-US" b="1">
                <a:solidFill>
                  <a:schemeClr val="bg1"/>
                </a:solidFill>
                <a:latin typeface="Georgia" panose="02040502050405020303" pitchFamily="18" charset="0"/>
              </a:rPr>
              <a:t>Method Overview</a:t>
            </a:r>
          </a:p>
        </p:txBody>
      </p:sp>
      <p:sp>
        <p:nvSpPr>
          <p:cNvPr id="23" name="TextBox 22">
            <a:extLst>
              <a:ext uri="{FF2B5EF4-FFF2-40B4-BE49-F238E27FC236}">
                <a16:creationId xmlns:a16="http://schemas.microsoft.com/office/drawing/2014/main" id="{5994E8DD-B340-014D-3D8B-9CB568E73620}"/>
              </a:ext>
            </a:extLst>
          </p:cNvPr>
          <p:cNvSpPr txBox="1"/>
          <p:nvPr userDrawn="1"/>
        </p:nvSpPr>
        <p:spPr>
          <a:xfrm>
            <a:off x="2303625" y="235012"/>
            <a:ext cx="1589518" cy="265457"/>
          </a:xfrm>
          <a:prstGeom prst="rect">
            <a:avLst/>
          </a:prstGeom>
          <a:noFill/>
        </p:spPr>
        <p:txBody>
          <a:bodyPr wrap="square" rtlCol="0">
            <a:spAutoFit/>
          </a:bodyPr>
          <a:lstStyle/>
          <a:p>
            <a:r>
              <a:rPr lang="en-US" sz="1125" b="1">
                <a:solidFill>
                  <a:schemeClr val="tx1"/>
                </a:solidFill>
                <a:latin typeface="Georgia" panose="02040502050405020303" pitchFamily="18" charset="0"/>
              </a:rPr>
              <a:t>Method Overview</a:t>
            </a:r>
          </a:p>
        </p:txBody>
      </p:sp>
      <p:sp>
        <p:nvSpPr>
          <p:cNvPr id="24" name="TextBox 23">
            <a:extLst>
              <a:ext uri="{FF2B5EF4-FFF2-40B4-BE49-F238E27FC236}">
                <a16:creationId xmlns:a16="http://schemas.microsoft.com/office/drawing/2014/main" id="{48D0021E-4C9E-AD72-FC6A-0E087F3B7930}"/>
              </a:ext>
            </a:extLst>
          </p:cNvPr>
          <p:cNvSpPr txBox="1"/>
          <p:nvPr userDrawn="1"/>
        </p:nvSpPr>
        <p:spPr>
          <a:xfrm>
            <a:off x="4017591" y="235012"/>
            <a:ext cx="1589518" cy="265457"/>
          </a:xfrm>
          <a:prstGeom prst="rect">
            <a:avLst/>
          </a:prstGeom>
          <a:noFill/>
        </p:spPr>
        <p:txBody>
          <a:bodyPr wrap="square" rtlCol="0">
            <a:spAutoFit/>
          </a:bodyPr>
          <a:lstStyle/>
          <a:p>
            <a:r>
              <a:rPr lang="en-US" sz="1125" b="1">
                <a:solidFill>
                  <a:schemeClr val="tx1"/>
                </a:solidFill>
                <a:latin typeface="Georgia" panose="02040502050405020303" pitchFamily="18" charset="0"/>
              </a:rPr>
              <a:t>Processes</a:t>
            </a:r>
          </a:p>
        </p:txBody>
      </p:sp>
      <p:sp>
        <p:nvSpPr>
          <p:cNvPr id="25" name="TextBox 24">
            <a:extLst>
              <a:ext uri="{FF2B5EF4-FFF2-40B4-BE49-F238E27FC236}">
                <a16:creationId xmlns:a16="http://schemas.microsoft.com/office/drawing/2014/main" id="{871035B7-C5BA-16E5-CDF0-F8FAEFF1E80C}"/>
              </a:ext>
            </a:extLst>
          </p:cNvPr>
          <p:cNvSpPr txBox="1"/>
          <p:nvPr userDrawn="1"/>
        </p:nvSpPr>
        <p:spPr>
          <a:xfrm>
            <a:off x="5762001" y="235012"/>
            <a:ext cx="1589518" cy="265457"/>
          </a:xfrm>
          <a:prstGeom prst="rect">
            <a:avLst/>
          </a:prstGeom>
          <a:noFill/>
        </p:spPr>
        <p:txBody>
          <a:bodyPr wrap="square" rtlCol="0">
            <a:spAutoFit/>
          </a:bodyPr>
          <a:lstStyle/>
          <a:p>
            <a:r>
              <a:rPr lang="en-US" sz="1125" b="1">
                <a:solidFill>
                  <a:schemeClr val="tx1"/>
                </a:solidFill>
                <a:latin typeface="Georgia" panose="02040502050405020303" pitchFamily="18" charset="0"/>
              </a:rPr>
              <a:t>Intended Results</a:t>
            </a:r>
          </a:p>
        </p:txBody>
      </p:sp>
      <p:sp>
        <p:nvSpPr>
          <p:cNvPr id="26" name="TextBox 25">
            <a:extLst>
              <a:ext uri="{FF2B5EF4-FFF2-40B4-BE49-F238E27FC236}">
                <a16:creationId xmlns:a16="http://schemas.microsoft.com/office/drawing/2014/main" id="{82BE7203-4B66-D07B-A4EF-75048952BE34}"/>
              </a:ext>
            </a:extLst>
          </p:cNvPr>
          <p:cNvSpPr txBox="1"/>
          <p:nvPr userDrawn="1"/>
        </p:nvSpPr>
        <p:spPr>
          <a:xfrm>
            <a:off x="7486114" y="235012"/>
            <a:ext cx="1589518" cy="265457"/>
          </a:xfrm>
          <a:prstGeom prst="rect">
            <a:avLst/>
          </a:prstGeom>
          <a:noFill/>
        </p:spPr>
        <p:txBody>
          <a:bodyPr wrap="square" rtlCol="0">
            <a:spAutoFit/>
          </a:bodyPr>
          <a:lstStyle/>
          <a:p>
            <a:r>
              <a:rPr lang="en-US" sz="1125" b="1">
                <a:solidFill>
                  <a:schemeClr val="tx1"/>
                </a:solidFill>
                <a:latin typeface="Georgia" panose="02040502050405020303" pitchFamily="18" charset="0"/>
              </a:rPr>
              <a:t>Best Practices</a:t>
            </a:r>
          </a:p>
        </p:txBody>
      </p:sp>
      <p:sp>
        <p:nvSpPr>
          <p:cNvPr id="27" name="TextBox 26">
            <a:extLst>
              <a:ext uri="{FF2B5EF4-FFF2-40B4-BE49-F238E27FC236}">
                <a16:creationId xmlns:a16="http://schemas.microsoft.com/office/drawing/2014/main" id="{FDB7B38C-44C5-F7DB-82C2-6D41A03B38C4}"/>
              </a:ext>
            </a:extLst>
          </p:cNvPr>
          <p:cNvSpPr txBox="1"/>
          <p:nvPr userDrawn="1"/>
        </p:nvSpPr>
        <p:spPr>
          <a:xfrm>
            <a:off x="2293478" y="3605541"/>
            <a:ext cx="1589518" cy="438582"/>
          </a:xfrm>
          <a:prstGeom prst="rect">
            <a:avLst/>
          </a:prstGeom>
          <a:noFill/>
        </p:spPr>
        <p:txBody>
          <a:bodyPr wrap="square" rtlCol="0">
            <a:spAutoFit/>
          </a:bodyPr>
          <a:lstStyle/>
          <a:p>
            <a:r>
              <a:rPr lang="en-US" sz="1125" b="1">
                <a:solidFill>
                  <a:schemeClr val="tx1"/>
                </a:solidFill>
                <a:latin typeface="Georgia" panose="02040502050405020303" pitchFamily="18" charset="0"/>
              </a:rPr>
              <a:t>Challenges Addressed</a:t>
            </a:r>
          </a:p>
        </p:txBody>
      </p:sp>
      <p:sp>
        <p:nvSpPr>
          <p:cNvPr id="28" name="TextBox 27">
            <a:extLst>
              <a:ext uri="{FF2B5EF4-FFF2-40B4-BE49-F238E27FC236}">
                <a16:creationId xmlns:a16="http://schemas.microsoft.com/office/drawing/2014/main" id="{C25B9120-DA56-4B4F-9443-5C633525893A}"/>
              </a:ext>
            </a:extLst>
          </p:cNvPr>
          <p:cNvSpPr txBox="1"/>
          <p:nvPr userDrawn="1"/>
        </p:nvSpPr>
        <p:spPr>
          <a:xfrm>
            <a:off x="4017591" y="3609027"/>
            <a:ext cx="1589518" cy="438582"/>
          </a:xfrm>
          <a:prstGeom prst="rect">
            <a:avLst/>
          </a:prstGeom>
          <a:noFill/>
        </p:spPr>
        <p:txBody>
          <a:bodyPr wrap="square" rtlCol="0">
            <a:spAutoFit/>
          </a:bodyPr>
          <a:lstStyle/>
          <a:p>
            <a:r>
              <a:rPr lang="en-US" sz="1125" b="1">
                <a:solidFill>
                  <a:schemeClr val="tx1"/>
                </a:solidFill>
                <a:latin typeface="Georgia" panose="02040502050405020303" pitchFamily="18" charset="0"/>
              </a:rPr>
              <a:t>Additional Benefits</a:t>
            </a:r>
          </a:p>
        </p:txBody>
      </p:sp>
      <p:sp>
        <p:nvSpPr>
          <p:cNvPr id="29" name="TextBox 28">
            <a:extLst>
              <a:ext uri="{FF2B5EF4-FFF2-40B4-BE49-F238E27FC236}">
                <a16:creationId xmlns:a16="http://schemas.microsoft.com/office/drawing/2014/main" id="{9DB0479F-18EC-221D-039E-E88F9E27199E}"/>
              </a:ext>
            </a:extLst>
          </p:cNvPr>
          <p:cNvSpPr txBox="1"/>
          <p:nvPr userDrawn="1"/>
        </p:nvSpPr>
        <p:spPr>
          <a:xfrm>
            <a:off x="5751852" y="3609026"/>
            <a:ext cx="1589518" cy="438582"/>
          </a:xfrm>
          <a:prstGeom prst="rect">
            <a:avLst/>
          </a:prstGeom>
          <a:noFill/>
        </p:spPr>
        <p:txBody>
          <a:bodyPr wrap="square" rtlCol="0">
            <a:spAutoFit/>
          </a:bodyPr>
          <a:lstStyle/>
          <a:p>
            <a:r>
              <a:rPr lang="en-US" sz="1125" b="1">
                <a:solidFill>
                  <a:schemeClr val="tx1"/>
                </a:solidFill>
                <a:latin typeface="Georgia" panose="02040502050405020303" pitchFamily="18" charset="0"/>
              </a:rPr>
              <a:t>Costs, Limitations, Assumptions</a:t>
            </a:r>
          </a:p>
        </p:txBody>
      </p:sp>
      <p:sp>
        <p:nvSpPr>
          <p:cNvPr id="30" name="TextBox 29">
            <a:extLst>
              <a:ext uri="{FF2B5EF4-FFF2-40B4-BE49-F238E27FC236}">
                <a16:creationId xmlns:a16="http://schemas.microsoft.com/office/drawing/2014/main" id="{64A21F01-47A9-3451-5D6B-5E06863DEF44}"/>
              </a:ext>
            </a:extLst>
          </p:cNvPr>
          <p:cNvSpPr txBox="1"/>
          <p:nvPr userDrawn="1"/>
        </p:nvSpPr>
        <p:spPr>
          <a:xfrm>
            <a:off x="7465818" y="3629604"/>
            <a:ext cx="1589518" cy="438582"/>
          </a:xfrm>
          <a:prstGeom prst="rect">
            <a:avLst/>
          </a:prstGeom>
          <a:noFill/>
        </p:spPr>
        <p:txBody>
          <a:bodyPr wrap="square" rtlCol="0">
            <a:spAutoFit/>
          </a:bodyPr>
          <a:lstStyle/>
          <a:p>
            <a:r>
              <a:rPr lang="en-US" sz="1125" b="1">
                <a:solidFill>
                  <a:schemeClr val="tx1"/>
                </a:solidFill>
                <a:latin typeface="Georgia" panose="02040502050405020303" pitchFamily="18" charset="0"/>
              </a:rPr>
              <a:t>Tools that Support this Method</a:t>
            </a:r>
          </a:p>
        </p:txBody>
      </p:sp>
    </p:spTree>
    <p:extLst>
      <p:ext uri="{BB962C8B-B14F-4D97-AF65-F5344CB8AC3E}">
        <p14:creationId xmlns:p14="http://schemas.microsoft.com/office/powerpoint/2010/main" val="3908798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178FDD5-B4A7-D765-CB7F-D3E94B2A822A}"/>
              </a:ext>
            </a:extLst>
          </p:cNvPr>
          <p:cNvSpPr/>
          <p:nvPr userDrawn="1"/>
        </p:nvSpPr>
        <p:spPr>
          <a:xfrm>
            <a:off x="5666874" y="288758"/>
            <a:ext cx="3248526" cy="1435951"/>
          </a:xfrm>
          <a:prstGeom prst="rect">
            <a:avLst/>
          </a:prstGeom>
          <a:solidFill>
            <a:srgbClr val="ED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F246B17-54F8-464B-65D6-8652596AB3B2}"/>
              </a:ext>
            </a:extLst>
          </p:cNvPr>
          <p:cNvSpPr/>
          <p:nvPr userDrawn="1"/>
        </p:nvSpPr>
        <p:spPr>
          <a:xfrm>
            <a:off x="5666874" y="1848854"/>
            <a:ext cx="3248526" cy="1435951"/>
          </a:xfrm>
          <a:prstGeom prst="rect">
            <a:avLst/>
          </a:prstGeom>
          <a:solidFill>
            <a:srgbClr val="ED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0B67CFA-D482-30C3-ADD0-BD9FE1599D3E}"/>
              </a:ext>
            </a:extLst>
          </p:cNvPr>
          <p:cNvSpPr/>
          <p:nvPr userDrawn="1"/>
        </p:nvSpPr>
        <p:spPr>
          <a:xfrm>
            <a:off x="5666874" y="3429000"/>
            <a:ext cx="3248526" cy="1435951"/>
          </a:xfrm>
          <a:prstGeom prst="rect">
            <a:avLst/>
          </a:prstGeom>
          <a:solidFill>
            <a:srgbClr val="ED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E141EBF-4FB0-B46D-AA22-8ED5BE9347C7}"/>
              </a:ext>
            </a:extLst>
          </p:cNvPr>
          <p:cNvSpPr/>
          <p:nvPr userDrawn="1"/>
        </p:nvSpPr>
        <p:spPr>
          <a:xfrm>
            <a:off x="5666874" y="5014800"/>
            <a:ext cx="3248526" cy="1435951"/>
          </a:xfrm>
          <a:prstGeom prst="rect">
            <a:avLst/>
          </a:prstGeom>
          <a:solidFill>
            <a:srgbClr val="ED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08F8557-C3FD-9B3A-842C-E7AC5A6C107F}"/>
              </a:ext>
            </a:extLst>
          </p:cNvPr>
          <p:cNvSpPr/>
          <p:nvPr userDrawn="1"/>
        </p:nvSpPr>
        <p:spPr>
          <a:xfrm>
            <a:off x="228600" y="244551"/>
            <a:ext cx="3248526" cy="1435951"/>
          </a:xfrm>
          <a:prstGeom prst="rect">
            <a:avLst/>
          </a:prstGeom>
          <a:solidFill>
            <a:srgbClr val="ED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294FF7-533B-0B90-9A73-B7355B4B3E54}"/>
              </a:ext>
            </a:extLst>
          </p:cNvPr>
          <p:cNvSpPr/>
          <p:nvPr userDrawn="1"/>
        </p:nvSpPr>
        <p:spPr>
          <a:xfrm>
            <a:off x="228600" y="1804646"/>
            <a:ext cx="3248526" cy="1435951"/>
          </a:xfrm>
          <a:prstGeom prst="rect">
            <a:avLst/>
          </a:prstGeom>
          <a:solidFill>
            <a:srgbClr val="ED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A39DE8-F943-4584-D8AA-7C636FF1267B}"/>
              </a:ext>
            </a:extLst>
          </p:cNvPr>
          <p:cNvSpPr/>
          <p:nvPr userDrawn="1"/>
        </p:nvSpPr>
        <p:spPr>
          <a:xfrm>
            <a:off x="228600" y="3384792"/>
            <a:ext cx="3248526" cy="1435951"/>
          </a:xfrm>
          <a:prstGeom prst="rect">
            <a:avLst/>
          </a:prstGeom>
          <a:solidFill>
            <a:srgbClr val="ED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5F64E7C-54B4-0C03-0ABA-8E3E8EBCCDC7}"/>
              </a:ext>
            </a:extLst>
          </p:cNvPr>
          <p:cNvSpPr/>
          <p:nvPr userDrawn="1"/>
        </p:nvSpPr>
        <p:spPr>
          <a:xfrm>
            <a:off x="228600" y="4970592"/>
            <a:ext cx="3248526" cy="1435951"/>
          </a:xfrm>
          <a:prstGeom prst="rect">
            <a:avLst/>
          </a:prstGeom>
          <a:solidFill>
            <a:srgbClr val="ED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BBFFD63-C3FA-5A35-7EAB-E5B3DB56333A}"/>
              </a:ext>
            </a:extLst>
          </p:cNvPr>
          <p:cNvSpPr/>
          <p:nvPr userDrawn="1"/>
        </p:nvSpPr>
        <p:spPr>
          <a:xfrm>
            <a:off x="2722145" y="962526"/>
            <a:ext cx="3699711" cy="4932948"/>
          </a:xfrm>
          <a:prstGeom prst="ellipse">
            <a:avLst/>
          </a:prstGeom>
          <a:solidFill>
            <a:srgbClr val="4C3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D62C21E-E991-A0C1-922F-E5D7C8236646}"/>
              </a:ext>
            </a:extLst>
          </p:cNvPr>
          <p:cNvSpPr txBox="1"/>
          <p:nvPr userDrawn="1"/>
        </p:nvSpPr>
        <p:spPr>
          <a:xfrm>
            <a:off x="3573379" y="1355377"/>
            <a:ext cx="2093495" cy="646331"/>
          </a:xfrm>
          <a:prstGeom prst="rect">
            <a:avLst/>
          </a:prstGeom>
          <a:noFill/>
        </p:spPr>
        <p:txBody>
          <a:bodyPr wrap="square" rtlCol="0">
            <a:spAutoFit/>
          </a:bodyPr>
          <a:lstStyle/>
          <a:p>
            <a:pPr algn="ctr"/>
            <a:r>
              <a:rPr lang="en-US" b="1">
                <a:solidFill>
                  <a:schemeClr val="bg1"/>
                </a:solidFill>
                <a:latin typeface="Georgia" panose="02040502050405020303" pitchFamily="18" charset="0"/>
              </a:rPr>
              <a:t>Method Overview</a:t>
            </a:r>
          </a:p>
        </p:txBody>
      </p:sp>
      <p:sp>
        <p:nvSpPr>
          <p:cNvPr id="7" name="TextBox 6">
            <a:extLst>
              <a:ext uri="{FF2B5EF4-FFF2-40B4-BE49-F238E27FC236}">
                <a16:creationId xmlns:a16="http://schemas.microsoft.com/office/drawing/2014/main" id="{329E25EE-7140-26E8-3C31-FC4FF99B68FD}"/>
              </a:ext>
            </a:extLst>
          </p:cNvPr>
          <p:cNvSpPr txBox="1"/>
          <p:nvPr userDrawn="1"/>
        </p:nvSpPr>
        <p:spPr>
          <a:xfrm>
            <a:off x="3248527" y="1949116"/>
            <a:ext cx="2698082" cy="369332"/>
          </a:xfrm>
          <a:prstGeom prst="rect">
            <a:avLst/>
          </a:prstGeom>
          <a:noFill/>
        </p:spPr>
        <p:txBody>
          <a:bodyPr wrap="square" rtlCol="0">
            <a:spAutoFit/>
          </a:bodyPr>
          <a:lstStyle/>
          <a:p>
            <a:r>
              <a:rPr lang="en-US">
                <a:solidFill>
                  <a:schemeClr val="bg1"/>
                </a:solidFill>
                <a:latin typeface="Georgia" panose="02040502050405020303" pitchFamily="18" charset="0"/>
              </a:rPr>
              <a:t>Insert Text Here</a:t>
            </a:r>
          </a:p>
        </p:txBody>
      </p:sp>
      <p:sp>
        <p:nvSpPr>
          <p:cNvPr id="26" name="TextBox 25">
            <a:extLst>
              <a:ext uri="{FF2B5EF4-FFF2-40B4-BE49-F238E27FC236}">
                <a16:creationId xmlns:a16="http://schemas.microsoft.com/office/drawing/2014/main" id="{7B7C4989-24EF-7369-0621-4DF28708CD22}"/>
              </a:ext>
            </a:extLst>
          </p:cNvPr>
          <p:cNvSpPr txBox="1"/>
          <p:nvPr userDrawn="1"/>
        </p:nvSpPr>
        <p:spPr>
          <a:xfrm>
            <a:off x="228600" y="244551"/>
            <a:ext cx="1955132" cy="265457"/>
          </a:xfrm>
          <a:prstGeom prst="rect">
            <a:avLst/>
          </a:prstGeom>
          <a:noFill/>
        </p:spPr>
        <p:txBody>
          <a:bodyPr wrap="square" rtlCol="0">
            <a:spAutoFit/>
          </a:bodyPr>
          <a:lstStyle/>
          <a:p>
            <a:r>
              <a:rPr lang="en-US" sz="1125" b="1">
                <a:latin typeface="Georgia" panose="02040502050405020303" pitchFamily="18" charset="0"/>
              </a:rPr>
              <a:t>Definitions</a:t>
            </a:r>
          </a:p>
        </p:txBody>
      </p:sp>
      <p:sp>
        <p:nvSpPr>
          <p:cNvPr id="27" name="TextBox 26">
            <a:extLst>
              <a:ext uri="{FF2B5EF4-FFF2-40B4-BE49-F238E27FC236}">
                <a16:creationId xmlns:a16="http://schemas.microsoft.com/office/drawing/2014/main" id="{2C8C2EA2-DD40-EB68-2A99-BF93575D1453}"/>
              </a:ext>
            </a:extLst>
          </p:cNvPr>
          <p:cNvSpPr txBox="1"/>
          <p:nvPr userDrawn="1"/>
        </p:nvSpPr>
        <p:spPr>
          <a:xfrm>
            <a:off x="228600" y="1787534"/>
            <a:ext cx="1955132" cy="265457"/>
          </a:xfrm>
          <a:prstGeom prst="rect">
            <a:avLst/>
          </a:prstGeom>
          <a:noFill/>
        </p:spPr>
        <p:txBody>
          <a:bodyPr wrap="square" rtlCol="0">
            <a:spAutoFit/>
          </a:bodyPr>
          <a:lstStyle/>
          <a:p>
            <a:r>
              <a:rPr lang="en-US" sz="1125" b="1">
                <a:latin typeface="Georgia" panose="02040502050405020303" pitchFamily="18" charset="0"/>
              </a:rPr>
              <a:t>Processes</a:t>
            </a:r>
          </a:p>
        </p:txBody>
      </p:sp>
      <p:sp>
        <p:nvSpPr>
          <p:cNvPr id="28" name="TextBox 27">
            <a:extLst>
              <a:ext uri="{FF2B5EF4-FFF2-40B4-BE49-F238E27FC236}">
                <a16:creationId xmlns:a16="http://schemas.microsoft.com/office/drawing/2014/main" id="{270A0AC7-5DB5-56A7-9F4C-317CB16DDE50}"/>
              </a:ext>
            </a:extLst>
          </p:cNvPr>
          <p:cNvSpPr txBox="1"/>
          <p:nvPr userDrawn="1"/>
        </p:nvSpPr>
        <p:spPr>
          <a:xfrm>
            <a:off x="228600" y="3384793"/>
            <a:ext cx="1955132" cy="265457"/>
          </a:xfrm>
          <a:prstGeom prst="rect">
            <a:avLst/>
          </a:prstGeom>
          <a:noFill/>
        </p:spPr>
        <p:txBody>
          <a:bodyPr wrap="square" rtlCol="0">
            <a:spAutoFit/>
          </a:bodyPr>
          <a:lstStyle/>
          <a:p>
            <a:r>
              <a:rPr lang="en-US" sz="1125" b="1">
                <a:latin typeface="Georgia" panose="02040502050405020303" pitchFamily="18" charset="0"/>
              </a:rPr>
              <a:t>Intended Results</a:t>
            </a:r>
          </a:p>
        </p:txBody>
      </p:sp>
      <p:sp>
        <p:nvSpPr>
          <p:cNvPr id="29" name="TextBox 28">
            <a:extLst>
              <a:ext uri="{FF2B5EF4-FFF2-40B4-BE49-F238E27FC236}">
                <a16:creationId xmlns:a16="http://schemas.microsoft.com/office/drawing/2014/main" id="{4D6B2CFC-B2C7-1486-8FB1-002468243370}"/>
              </a:ext>
            </a:extLst>
          </p:cNvPr>
          <p:cNvSpPr txBox="1"/>
          <p:nvPr userDrawn="1"/>
        </p:nvSpPr>
        <p:spPr>
          <a:xfrm>
            <a:off x="228600" y="4964940"/>
            <a:ext cx="1955132" cy="265457"/>
          </a:xfrm>
          <a:prstGeom prst="rect">
            <a:avLst/>
          </a:prstGeom>
          <a:noFill/>
        </p:spPr>
        <p:txBody>
          <a:bodyPr wrap="square" rtlCol="0">
            <a:spAutoFit/>
          </a:bodyPr>
          <a:lstStyle/>
          <a:p>
            <a:r>
              <a:rPr lang="en-US" sz="1125" b="1">
                <a:latin typeface="Georgia" panose="02040502050405020303" pitchFamily="18" charset="0"/>
              </a:rPr>
              <a:t>Best Practices</a:t>
            </a:r>
          </a:p>
        </p:txBody>
      </p:sp>
      <p:sp>
        <p:nvSpPr>
          <p:cNvPr id="30" name="TextBox 29">
            <a:extLst>
              <a:ext uri="{FF2B5EF4-FFF2-40B4-BE49-F238E27FC236}">
                <a16:creationId xmlns:a16="http://schemas.microsoft.com/office/drawing/2014/main" id="{39128AAC-E435-00D1-0227-FEA70EAE7C0E}"/>
              </a:ext>
            </a:extLst>
          </p:cNvPr>
          <p:cNvSpPr txBox="1"/>
          <p:nvPr userDrawn="1"/>
        </p:nvSpPr>
        <p:spPr>
          <a:xfrm>
            <a:off x="6960268" y="288759"/>
            <a:ext cx="1955132" cy="265457"/>
          </a:xfrm>
          <a:prstGeom prst="rect">
            <a:avLst/>
          </a:prstGeom>
          <a:noFill/>
        </p:spPr>
        <p:txBody>
          <a:bodyPr wrap="square" rtlCol="0">
            <a:spAutoFit/>
          </a:bodyPr>
          <a:lstStyle/>
          <a:p>
            <a:pPr algn="r"/>
            <a:r>
              <a:rPr lang="en-US" sz="1125" b="1">
                <a:latin typeface="Georgia" panose="02040502050405020303" pitchFamily="18" charset="0"/>
              </a:rPr>
              <a:t>Challenges Addressed</a:t>
            </a:r>
          </a:p>
        </p:txBody>
      </p:sp>
      <p:sp>
        <p:nvSpPr>
          <p:cNvPr id="41" name="TextBox 40">
            <a:extLst>
              <a:ext uri="{FF2B5EF4-FFF2-40B4-BE49-F238E27FC236}">
                <a16:creationId xmlns:a16="http://schemas.microsoft.com/office/drawing/2014/main" id="{65B683CE-2EFC-5CD7-7308-156A76ED2936}"/>
              </a:ext>
            </a:extLst>
          </p:cNvPr>
          <p:cNvSpPr txBox="1"/>
          <p:nvPr userDrawn="1"/>
        </p:nvSpPr>
        <p:spPr>
          <a:xfrm>
            <a:off x="6960268" y="1848854"/>
            <a:ext cx="1955132" cy="265457"/>
          </a:xfrm>
          <a:prstGeom prst="rect">
            <a:avLst/>
          </a:prstGeom>
          <a:noFill/>
        </p:spPr>
        <p:txBody>
          <a:bodyPr wrap="square" rtlCol="0">
            <a:spAutoFit/>
          </a:bodyPr>
          <a:lstStyle/>
          <a:p>
            <a:pPr algn="r"/>
            <a:r>
              <a:rPr lang="en-US" sz="1125" b="1">
                <a:latin typeface="Georgia" panose="02040502050405020303" pitchFamily="18" charset="0"/>
              </a:rPr>
              <a:t>Additional Benefits</a:t>
            </a:r>
          </a:p>
        </p:txBody>
      </p:sp>
      <p:sp>
        <p:nvSpPr>
          <p:cNvPr id="42" name="TextBox 41">
            <a:extLst>
              <a:ext uri="{FF2B5EF4-FFF2-40B4-BE49-F238E27FC236}">
                <a16:creationId xmlns:a16="http://schemas.microsoft.com/office/drawing/2014/main" id="{85D49B50-6307-136F-8DEF-2005D601BB4F}"/>
              </a:ext>
            </a:extLst>
          </p:cNvPr>
          <p:cNvSpPr txBox="1"/>
          <p:nvPr userDrawn="1"/>
        </p:nvSpPr>
        <p:spPr>
          <a:xfrm>
            <a:off x="6960268" y="3426152"/>
            <a:ext cx="1955132" cy="438582"/>
          </a:xfrm>
          <a:prstGeom prst="rect">
            <a:avLst/>
          </a:prstGeom>
          <a:noFill/>
        </p:spPr>
        <p:txBody>
          <a:bodyPr wrap="square" rtlCol="0">
            <a:spAutoFit/>
          </a:bodyPr>
          <a:lstStyle/>
          <a:p>
            <a:pPr algn="r"/>
            <a:r>
              <a:rPr lang="en-US" sz="1125" b="1">
                <a:latin typeface="Georgia" panose="02040502050405020303" pitchFamily="18" charset="0"/>
              </a:rPr>
              <a:t>Costs, Limitations, Assumptions</a:t>
            </a:r>
          </a:p>
        </p:txBody>
      </p:sp>
      <p:sp>
        <p:nvSpPr>
          <p:cNvPr id="43" name="TextBox 42">
            <a:extLst>
              <a:ext uri="{FF2B5EF4-FFF2-40B4-BE49-F238E27FC236}">
                <a16:creationId xmlns:a16="http://schemas.microsoft.com/office/drawing/2014/main" id="{09C4342E-926E-EAC8-1775-288059763CE1}"/>
              </a:ext>
            </a:extLst>
          </p:cNvPr>
          <p:cNvSpPr txBox="1"/>
          <p:nvPr userDrawn="1"/>
        </p:nvSpPr>
        <p:spPr>
          <a:xfrm>
            <a:off x="6960268" y="5009148"/>
            <a:ext cx="1955132" cy="438582"/>
          </a:xfrm>
          <a:prstGeom prst="rect">
            <a:avLst/>
          </a:prstGeom>
          <a:noFill/>
        </p:spPr>
        <p:txBody>
          <a:bodyPr wrap="square" rtlCol="0">
            <a:spAutoFit/>
          </a:bodyPr>
          <a:lstStyle/>
          <a:p>
            <a:pPr algn="r"/>
            <a:r>
              <a:rPr lang="en-US" sz="1125" b="1">
                <a:latin typeface="Georgia" panose="02040502050405020303" pitchFamily="18" charset="0"/>
              </a:rPr>
              <a:t>Tools that Support that Method</a:t>
            </a:r>
          </a:p>
        </p:txBody>
      </p:sp>
    </p:spTree>
    <p:extLst>
      <p:ext uri="{BB962C8B-B14F-4D97-AF65-F5344CB8AC3E}">
        <p14:creationId xmlns:p14="http://schemas.microsoft.com/office/powerpoint/2010/main" val="3942891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AFBC805E-55CD-E636-99CC-45BF3946CE5E}"/>
              </a:ext>
            </a:extLst>
          </p:cNvPr>
          <p:cNvSpPr>
            <a:spLocks noGrp="1"/>
          </p:cNvSpPr>
          <p:nvPr>
            <p:ph sz="half" idx="2"/>
          </p:nvPr>
        </p:nvSpPr>
        <p:spPr>
          <a:xfrm>
            <a:off x="2368837" y="854236"/>
            <a:ext cx="6627588" cy="237757"/>
          </a:xfrm>
          <a:prstGeom prst="rect">
            <a:avLst/>
          </a:prstGeom>
          <a:solidFill>
            <a:srgbClr val="EDEBF3">
              <a:alpha val="88000"/>
            </a:srgbClr>
          </a:solidFill>
        </p:spPr>
        <p:txBody>
          <a:bodyPr lIns="457200" rIns="274320">
            <a:spAutoFit/>
          </a:bodyPr>
          <a:lstStyle>
            <a:lvl1pPr marL="214313" indent="-214313">
              <a:buFont typeface="Arial" panose="020B0604020202020204" pitchFamily="34" charset="0"/>
              <a:buChar char="•"/>
              <a:defRPr sz="105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dirty="0"/>
          </a:p>
        </p:txBody>
      </p:sp>
      <p:sp>
        <p:nvSpPr>
          <p:cNvPr id="8" name="Content Placeholder 3">
            <a:extLst>
              <a:ext uri="{FF2B5EF4-FFF2-40B4-BE49-F238E27FC236}">
                <a16:creationId xmlns:a16="http://schemas.microsoft.com/office/drawing/2014/main" id="{BE71D9B7-80C3-D4C5-BFBF-F09B27BD25C5}"/>
              </a:ext>
            </a:extLst>
          </p:cNvPr>
          <p:cNvSpPr>
            <a:spLocks noGrp="1"/>
          </p:cNvSpPr>
          <p:nvPr>
            <p:ph sz="half" idx="10"/>
          </p:nvPr>
        </p:nvSpPr>
        <p:spPr>
          <a:xfrm>
            <a:off x="2368620" y="1561567"/>
            <a:ext cx="6631378" cy="237757"/>
          </a:xfrm>
          <a:prstGeom prst="rect">
            <a:avLst/>
          </a:prstGeom>
          <a:solidFill>
            <a:srgbClr val="EDEBF3">
              <a:alpha val="88000"/>
            </a:srgbClr>
          </a:solidFill>
        </p:spPr>
        <p:txBody>
          <a:bodyPr lIns="457200" rIns="274320">
            <a:spAutoFit/>
          </a:bodyPr>
          <a:lstStyle>
            <a:lvl1pPr>
              <a:defRPr sz="105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9" name="Content Placeholder 3">
            <a:extLst>
              <a:ext uri="{FF2B5EF4-FFF2-40B4-BE49-F238E27FC236}">
                <a16:creationId xmlns:a16="http://schemas.microsoft.com/office/drawing/2014/main" id="{147C486B-90A8-208D-673A-6FA6ABB6C12B}"/>
              </a:ext>
            </a:extLst>
          </p:cNvPr>
          <p:cNvSpPr>
            <a:spLocks noGrp="1"/>
          </p:cNvSpPr>
          <p:nvPr>
            <p:ph sz="half" idx="11"/>
          </p:nvPr>
        </p:nvSpPr>
        <p:spPr>
          <a:xfrm>
            <a:off x="2368620" y="2313167"/>
            <a:ext cx="6631378" cy="237757"/>
          </a:xfrm>
          <a:prstGeom prst="rect">
            <a:avLst/>
          </a:prstGeom>
          <a:solidFill>
            <a:srgbClr val="EDEBF3">
              <a:alpha val="88000"/>
            </a:srgbClr>
          </a:solidFill>
        </p:spPr>
        <p:txBody>
          <a:bodyPr lIns="457200" rIns="274320">
            <a:spAutoFit/>
          </a:bodyPr>
          <a:lstStyle>
            <a:lvl1pPr>
              <a:defRPr sz="105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10" name="Content Placeholder 3">
            <a:extLst>
              <a:ext uri="{FF2B5EF4-FFF2-40B4-BE49-F238E27FC236}">
                <a16:creationId xmlns:a16="http://schemas.microsoft.com/office/drawing/2014/main" id="{E4F41158-9036-A668-D6C7-05D3C93581F5}"/>
              </a:ext>
            </a:extLst>
          </p:cNvPr>
          <p:cNvSpPr>
            <a:spLocks noGrp="1"/>
          </p:cNvSpPr>
          <p:nvPr>
            <p:ph sz="half" idx="12"/>
          </p:nvPr>
        </p:nvSpPr>
        <p:spPr>
          <a:xfrm>
            <a:off x="2365049" y="3031532"/>
            <a:ext cx="6631378" cy="237757"/>
          </a:xfrm>
          <a:prstGeom prst="rect">
            <a:avLst/>
          </a:prstGeom>
          <a:solidFill>
            <a:srgbClr val="EDEBF3">
              <a:alpha val="88000"/>
            </a:srgbClr>
          </a:solidFill>
        </p:spPr>
        <p:txBody>
          <a:bodyPr lIns="457200" rIns="274320">
            <a:spAutoFit/>
          </a:bodyPr>
          <a:lstStyle>
            <a:lvl1pPr>
              <a:defRPr sz="105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11" name="Content Placeholder 3">
            <a:extLst>
              <a:ext uri="{FF2B5EF4-FFF2-40B4-BE49-F238E27FC236}">
                <a16:creationId xmlns:a16="http://schemas.microsoft.com/office/drawing/2014/main" id="{D0D5D8DB-A52A-ED11-CC26-1A0D3366DF2D}"/>
              </a:ext>
            </a:extLst>
          </p:cNvPr>
          <p:cNvSpPr>
            <a:spLocks noGrp="1"/>
          </p:cNvSpPr>
          <p:nvPr>
            <p:ph sz="half" idx="13"/>
          </p:nvPr>
        </p:nvSpPr>
        <p:spPr>
          <a:xfrm>
            <a:off x="2365048" y="3808382"/>
            <a:ext cx="6631378" cy="237757"/>
          </a:xfrm>
          <a:prstGeom prst="rect">
            <a:avLst/>
          </a:prstGeom>
          <a:solidFill>
            <a:srgbClr val="EDEBF3">
              <a:alpha val="88000"/>
            </a:srgbClr>
          </a:solidFill>
        </p:spPr>
        <p:txBody>
          <a:bodyPr lIns="457200" rIns="274320">
            <a:spAutoFit/>
          </a:bodyPr>
          <a:lstStyle>
            <a:lvl1pPr>
              <a:defRPr sz="105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12" name="Content Placeholder 3">
            <a:extLst>
              <a:ext uri="{FF2B5EF4-FFF2-40B4-BE49-F238E27FC236}">
                <a16:creationId xmlns:a16="http://schemas.microsoft.com/office/drawing/2014/main" id="{7A43C961-9829-278E-0AF6-5CF56F092C76}"/>
              </a:ext>
            </a:extLst>
          </p:cNvPr>
          <p:cNvSpPr>
            <a:spLocks noGrp="1"/>
          </p:cNvSpPr>
          <p:nvPr>
            <p:ph sz="half" idx="14"/>
          </p:nvPr>
        </p:nvSpPr>
        <p:spPr>
          <a:xfrm>
            <a:off x="2365047" y="4537856"/>
            <a:ext cx="6631378" cy="237757"/>
          </a:xfrm>
          <a:prstGeom prst="rect">
            <a:avLst/>
          </a:prstGeom>
          <a:solidFill>
            <a:srgbClr val="EDEBF3">
              <a:alpha val="88000"/>
            </a:srgbClr>
          </a:solidFill>
        </p:spPr>
        <p:txBody>
          <a:bodyPr lIns="457200" rIns="274320">
            <a:spAutoFit/>
          </a:bodyPr>
          <a:lstStyle>
            <a:lvl1pPr>
              <a:defRPr sz="105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13" name="Content Placeholder 3">
            <a:extLst>
              <a:ext uri="{FF2B5EF4-FFF2-40B4-BE49-F238E27FC236}">
                <a16:creationId xmlns:a16="http://schemas.microsoft.com/office/drawing/2014/main" id="{2D0F971A-5B9E-864D-C836-4B85A156FECF}"/>
              </a:ext>
            </a:extLst>
          </p:cNvPr>
          <p:cNvSpPr>
            <a:spLocks noGrp="1"/>
          </p:cNvSpPr>
          <p:nvPr>
            <p:ph sz="half" idx="15"/>
          </p:nvPr>
        </p:nvSpPr>
        <p:spPr>
          <a:xfrm>
            <a:off x="2365047" y="5291129"/>
            <a:ext cx="6631378" cy="237757"/>
          </a:xfrm>
          <a:prstGeom prst="rect">
            <a:avLst/>
          </a:prstGeom>
          <a:solidFill>
            <a:srgbClr val="EDEBF3">
              <a:alpha val="88000"/>
            </a:srgbClr>
          </a:solidFill>
        </p:spPr>
        <p:txBody>
          <a:bodyPr lIns="457200" rIns="274320">
            <a:spAutoFit/>
          </a:bodyPr>
          <a:lstStyle>
            <a:lvl1pPr>
              <a:defRPr sz="105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14" name="Content Placeholder 3">
            <a:extLst>
              <a:ext uri="{FF2B5EF4-FFF2-40B4-BE49-F238E27FC236}">
                <a16:creationId xmlns:a16="http://schemas.microsoft.com/office/drawing/2014/main" id="{FE1FFDC8-EE71-23D0-60A0-F73674762A05}"/>
              </a:ext>
            </a:extLst>
          </p:cNvPr>
          <p:cNvSpPr>
            <a:spLocks noGrp="1"/>
          </p:cNvSpPr>
          <p:nvPr>
            <p:ph sz="half" idx="16"/>
          </p:nvPr>
        </p:nvSpPr>
        <p:spPr>
          <a:xfrm>
            <a:off x="2365047" y="6037659"/>
            <a:ext cx="6631378" cy="237757"/>
          </a:xfrm>
          <a:prstGeom prst="rect">
            <a:avLst/>
          </a:prstGeom>
          <a:solidFill>
            <a:srgbClr val="EDEBF3">
              <a:alpha val="88000"/>
            </a:srgbClr>
          </a:solidFill>
        </p:spPr>
        <p:txBody>
          <a:bodyPr lIns="457200" rIns="274320">
            <a:spAutoFit/>
          </a:bodyPr>
          <a:lstStyle>
            <a:lvl1pPr>
              <a:defRPr sz="105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44" name="Title 1">
            <a:extLst>
              <a:ext uri="{FF2B5EF4-FFF2-40B4-BE49-F238E27FC236}">
                <a16:creationId xmlns:a16="http://schemas.microsoft.com/office/drawing/2014/main" id="{B5BA160B-F8BE-5425-2CBB-4360AAF9ADEA}"/>
              </a:ext>
            </a:extLst>
          </p:cNvPr>
          <p:cNvSpPr>
            <a:spLocks noGrp="1"/>
          </p:cNvSpPr>
          <p:nvPr>
            <p:ph type="title"/>
          </p:nvPr>
        </p:nvSpPr>
        <p:spPr>
          <a:xfrm>
            <a:off x="628650" y="174647"/>
            <a:ext cx="7886700" cy="539728"/>
          </a:xfrm>
          <a:prstGeom prst="rect">
            <a:avLst/>
          </a:prstGeom>
        </p:spPr>
        <p:txBody>
          <a:bodyPr>
            <a:normAutofit/>
          </a:bodyPr>
          <a:lstStyle>
            <a:lvl1pPr>
              <a:defRPr sz="2700">
                <a:latin typeface="Georgia" panose="02040502050405020303" pitchFamily="18" charset="0"/>
              </a:defRPr>
            </a:lvl1pPr>
          </a:lstStyle>
          <a:p>
            <a:r>
              <a:rPr lang="en-US"/>
              <a:t>Click to edit Master title style</a:t>
            </a:r>
          </a:p>
        </p:txBody>
      </p:sp>
      <p:sp>
        <p:nvSpPr>
          <p:cNvPr id="15" name="Content Placeholder 3">
            <a:extLst>
              <a:ext uri="{FF2B5EF4-FFF2-40B4-BE49-F238E27FC236}">
                <a16:creationId xmlns:a16="http://schemas.microsoft.com/office/drawing/2014/main" id="{CAF979CA-B6BA-EDAC-9BA4-7A17BB9A9A85}"/>
              </a:ext>
            </a:extLst>
          </p:cNvPr>
          <p:cNvSpPr>
            <a:spLocks noGrp="1"/>
          </p:cNvSpPr>
          <p:nvPr>
            <p:ph sz="half" idx="17" hasCustomPrompt="1"/>
          </p:nvPr>
        </p:nvSpPr>
        <p:spPr>
          <a:xfrm>
            <a:off x="144003" y="854236"/>
            <a:ext cx="2346105" cy="5783332"/>
          </a:xfrm>
          <a:prstGeom prst="rect">
            <a:avLst/>
          </a:prstGeom>
          <a:solidFill>
            <a:srgbClr val="4C3B89"/>
          </a:solidFill>
          <a:effectLst>
            <a:softEdge rad="0"/>
          </a:effectLst>
        </p:spPr>
        <p:txBody>
          <a:bodyPr>
            <a:normAutofit/>
          </a:bodyPr>
          <a:lstStyle>
            <a:lvl1pPr>
              <a:defRPr sz="1050">
                <a:solidFill>
                  <a:schemeClr val="bg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1899509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76446"/>
          </a:xfrm>
          <a:prstGeom prst="rect">
            <a:avLst/>
          </a:prstGeom>
        </p:spPr>
        <p:txBody>
          <a:bodyPr>
            <a:normAutofit/>
          </a:bodyPr>
          <a:lstStyle>
            <a:lvl1pPr>
              <a:defRPr sz="2700">
                <a:latin typeface="Georgia" panose="02040502050405020303" pitchFamily="18" charset="0"/>
              </a:defRPr>
            </a:lvl1pPr>
          </a:lstStyle>
          <a:p>
            <a:r>
              <a:rPr lang="en-US"/>
              <a:t>Click to edit Master title style</a:t>
            </a:r>
          </a:p>
        </p:txBody>
      </p:sp>
      <p:sp>
        <p:nvSpPr>
          <p:cNvPr id="3" name="Content Placeholder 2"/>
          <p:cNvSpPr>
            <a:spLocks noGrp="1"/>
          </p:cNvSpPr>
          <p:nvPr>
            <p:ph idx="1"/>
          </p:nvPr>
        </p:nvSpPr>
        <p:spPr>
          <a:xfrm>
            <a:off x="628650" y="1350628"/>
            <a:ext cx="7886700" cy="491541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895226" y="6302802"/>
            <a:ext cx="2057400" cy="365125"/>
          </a:xfrm>
          <a:prstGeom prst="rect">
            <a:avLst/>
          </a:prstGeom>
        </p:spPr>
        <p:txBody>
          <a:bodyPr/>
          <a:lstStyle>
            <a:lvl1pPr algn="r">
              <a:defRPr/>
            </a:lvl1pPr>
          </a:lstStyle>
          <a:p>
            <a:fld id="{4A54CE59-4D18-49CB-9CEE-EF966B1AAFE1}" type="slidenum">
              <a:rPr lang="en-US" smtClean="0"/>
              <a:pPr/>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41" b="18641"/>
          <a:stretch/>
        </p:blipFill>
        <p:spPr>
          <a:xfrm>
            <a:off x="132128" y="6205594"/>
            <a:ext cx="1786855" cy="481614"/>
          </a:xfrm>
          <a:prstGeom prst="rect">
            <a:avLst/>
          </a:prstGeom>
        </p:spPr>
      </p:pic>
      <p:sp>
        <p:nvSpPr>
          <p:cNvPr id="8" name="Footer Placeholder 2"/>
          <p:cNvSpPr>
            <a:spLocks noGrp="1"/>
          </p:cNvSpPr>
          <p:nvPr>
            <p:ph type="ftr" sz="quarter" idx="11"/>
          </p:nvPr>
        </p:nvSpPr>
        <p:spPr>
          <a:xfrm>
            <a:off x="2699158" y="6302803"/>
            <a:ext cx="3415892" cy="365125"/>
          </a:xfrm>
          <a:prstGeom prst="rect">
            <a:avLst/>
          </a:prstGeom>
        </p:spPr>
        <p:txBody>
          <a:bodyPr/>
          <a:lstStyle>
            <a:lvl1pPr algn="ctr">
              <a:defRPr sz="675"/>
            </a:lvl1pPr>
          </a:lstStyle>
          <a:p>
            <a:r>
              <a:rPr lang="en-US">
                <a:latin typeface="Arial" panose="020B0604020202020204" pitchFamily="34" charset="0"/>
                <a:cs typeface="Arial" panose="020B0604020202020204" pitchFamily="34" charset="0"/>
              </a:rPr>
              <a:t>DISTRIBUTION STATEMENT </a:t>
            </a:r>
            <a:r>
              <a:rPr lang="en-US">
                <a:solidFill>
                  <a:srgbClr val="FF0000"/>
                </a:solidFill>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 Approved for </a:t>
            </a:r>
            <a:r>
              <a:rPr lang="en-US">
                <a:solidFill>
                  <a:srgbClr val="FF0000"/>
                </a:solidFill>
                <a:latin typeface="Arial" panose="020B0604020202020204" pitchFamily="34" charset="0"/>
                <a:cs typeface="Arial" panose="020B0604020202020204" pitchFamily="34" charset="0"/>
              </a:rPr>
              <a:t>public</a:t>
            </a:r>
            <a:r>
              <a:rPr lang="en-US">
                <a:latin typeface="Arial" panose="020B0604020202020204" pitchFamily="34" charset="0"/>
                <a:cs typeface="Arial" panose="020B0604020202020204" pitchFamily="34" charset="0"/>
              </a:rPr>
              <a:t> release; distribution is </a:t>
            </a:r>
            <a:r>
              <a:rPr lang="en-US">
                <a:solidFill>
                  <a:srgbClr val="FF0000"/>
                </a:solidFill>
                <a:latin typeface="Arial" panose="020B0604020202020204" pitchFamily="34" charset="0"/>
                <a:cs typeface="Arial" panose="020B0604020202020204" pitchFamily="34" charset="0"/>
              </a:rPr>
              <a:t>unlimited.</a:t>
            </a:r>
          </a:p>
          <a:p>
            <a:r>
              <a:rPr lang="en-US">
                <a:latin typeface="Arial" panose="020B0604020202020204" pitchFamily="34" charset="0"/>
                <a:cs typeface="Arial" panose="020B0604020202020204" pitchFamily="34" charset="0"/>
              </a:rPr>
              <a:t>CLEARED on </a:t>
            </a:r>
            <a:r>
              <a:rPr lang="en-US">
                <a:solidFill>
                  <a:srgbClr val="FF0000"/>
                </a:solidFill>
                <a:latin typeface="Arial" panose="020B0604020202020204" pitchFamily="34" charset="0"/>
                <a:cs typeface="Arial" panose="020B0604020202020204" pitchFamily="34" charset="0"/>
              </a:rPr>
              <a:t>DD MMM YYYY. </a:t>
            </a:r>
            <a:r>
              <a:rPr lang="en-US">
                <a:latin typeface="Arial" panose="020B0604020202020204" pitchFamily="34" charset="0"/>
                <a:cs typeface="Arial" panose="020B0604020202020204" pitchFamily="34" charset="0"/>
              </a:rPr>
              <a:t>Case Number: </a:t>
            </a:r>
            <a:r>
              <a:rPr lang="en-US">
                <a:solidFill>
                  <a:srgbClr val="FF0000"/>
                </a:solidFill>
                <a:latin typeface="Arial" panose="020B0604020202020204" pitchFamily="34" charset="0"/>
                <a:cs typeface="Arial" panose="020B0604020202020204" pitchFamily="34" charset="0"/>
              </a:rPr>
              <a:t>88ABW-####-## </a:t>
            </a:r>
          </a:p>
          <a:p>
            <a:endParaRPr lang="en-US"/>
          </a:p>
        </p:txBody>
      </p:sp>
      <p:grpSp>
        <p:nvGrpSpPr>
          <p:cNvPr id="9" name="Group 8"/>
          <p:cNvGrpSpPr/>
          <p:nvPr userDrawn="1"/>
        </p:nvGrpSpPr>
        <p:grpSpPr>
          <a:xfrm>
            <a:off x="0" y="6717970"/>
            <a:ext cx="9144000" cy="140030"/>
            <a:chOff x="0" y="6717970"/>
            <a:chExt cx="12192000" cy="140030"/>
          </a:xfrm>
        </p:grpSpPr>
        <p:sp>
          <p:nvSpPr>
            <p:cNvPr id="10" name="Rectangle 9"/>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1" name="Straight Connector 10"/>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7518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42239"/>
            <a:ext cx="3886200" cy="483472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42239"/>
            <a:ext cx="3886200" cy="483472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628650" y="365126"/>
            <a:ext cx="7886700" cy="876446"/>
          </a:xfrm>
          <a:prstGeom prst="rect">
            <a:avLst/>
          </a:prstGeom>
        </p:spPr>
        <p:txBody>
          <a:bodyPr>
            <a:normAutofit/>
          </a:bodyPr>
          <a:lstStyle>
            <a:lvl1pPr>
              <a:defRPr sz="2700">
                <a:latin typeface="Georgia" panose="02040502050405020303" pitchFamily="18" charset="0"/>
              </a:defRPr>
            </a:lvl1pPr>
          </a:lstStyle>
          <a:p>
            <a:r>
              <a:rPr lang="en-US"/>
              <a:t>Click to edit Master title style</a:t>
            </a:r>
          </a:p>
        </p:txBody>
      </p:sp>
      <p:sp>
        <p:nvSpPr>
          <p:cNvPr id="10" name="Footer Placeholder 2"/>
          <p:cNvSpPr>
            <a:spLocks noGrp="1"/>
          </p:cNvSpPr>
          <p:nvPr>
            <p:ph type="ftr" sz="quarter" idx="11"/>
          </p:nvPr>
        </p:nvSpPr>
        <p:spPr>
          <a:xfrm>
            <a:off x="2699158" y="6356353"/>
            <a:ext cx="3415892" cy="365125"/>
          </a:xfrm>
          <a:prstGeom prst="rect">
            <a:avLst/>
          </a:prstGeom>
        </p:spPr>
        <p:txBody>
          <a:bodyPr/>
          <a:lstStyle>
            <a:lvl1pPr algn="ctr">
              <a:defRPr sz="675"/>
            </a:lvl1pPr>
          </a:lstStyle>
          <a:p>
            <a:r>
              <a:rPr lang="en-US">
                <a:latin typeface="Arial" panose="020B0604020202020204" pitchFamily="34" charset="0"/>
                <a:cs typeface="Arial" panose="020B0604020202020204" pitchFamily="34" charset="0"/>
              </a:rPr>
              <a:t>DISTRIBUTION STATEMENT </a:t>
            </a:r>
            <a:r>
              <a:rPr lang="en-US">
                <a:solidFill>
                  <a:srgbClr val="FF0000"/>
                </a:solidFill>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 Approved for </a:t>
            </a:r>
            <a:r>
              <a:rPr lang="en-US">
                <a:solidFill>
                  <a:srgbClr val="FF0000"/>
                </a:solidFill>
                <a:latin typeface="Arial" panose="020B0604020202020204" pitchFamily="34" charset="0"/>
                <a:cs typeface="Arial" panose="020B0604020202020204" pitchFamily="34" charset="0"/>
              </a:rPr>
              <a:t>public</a:t>
            </a:r>
            <a:r>
              <a:rPr lang="en-US">
                <a:latin typeface="Arial" panose="020B0604020202020204" pitchFamily="34" charset="0"/>
                <a:cs typeface="Arial" panose="020B0604020202020204" pitchFamily="34" charset="0"/>
              </a:rPr>
              <a:t> release; distribution is </a:t>
            </a:r>
            <a:r>
              <a:rPr lang="en-US">
                <a:solidFill>
                  <a:srgbClr val="FF0000"/>
                </a:solidFill>
                <a:latin typeface="Arial" panose="020B0604020202020204" pitchFamily="34" charset="0"/>
                <a:cs typeface="Arial" panose="020B0604020202020204" pitchFamily="34" charset="0"/>
              </a:rPr>
              <a:t>unlimited.</a:t>
            </a:r>
          </a:p>
          <a:p>
            <a:r>
              <a:rPr lang="en-US">
                <a:latin typeface="Arial" panose="020B0604020202020204" pitchFamily="34" charset="0"/>
                <a:cs typeface="Arial" panose="020B0604020202020204" pitchFamily="34" charset="0"/>
              </a:rPr>
              <a:t>CLEARED on </a:t>
            </a:r>
            <a:r>
              <a:rPr lang="en-US">
                <a:solidFill>
                  <a:srgbClr val="FF0000"/>
                </a:solidFill>
                <a:latin typeface="Arial" panose="020B0604020202020204" pitchFamily="34" charset="0"/>
                <a:cs typeface="Arial" panose="020B0604020202020204" pitchFamily="34" charset="0"/>
              </a:rPr>
              <a:t>DD MMM YYYY. </a:t>
            </a:r>
            <a:r>
              <a:rPr lang="en-US">
                <a:latin typeface="Arial" panose="020B0604020202020204" pitchFamily="34" charset="0"/>
                <a:cs typeface="Arial" panose="020B0604020202020204" pitchFamily="34" charset="0"/>
              </a:rPr>
              <a:t>Case Number: </a:t>
            </a:r>
            <a:r>
              <a:rPr lang="en-US">
                <a:solidFill>
                  <a:srgbClr val="FF0000"/>
                </a:solidFill>
                <a:latin typeface="Arial" panose="020B0604020202020204" pitchFamily="34" charset="0"/>
                <a:cs typeface="Arial" panose="020B0604020202020204" pitchFamily="34" charset="0"/>
              </a:rPr>
              <a:t>88ABW-####-## </a:t>
            </a:r>
          </a:p>
          <a:p>
            <a:endParaRPr lang="en-US"/>
          </a:p>
        </p:txBody>
      </p:sp>
      <p:grpSp>
        <p:nvGrpSpPr>
          <p:cNvPr id="12" name="Group 11"/>
          <p:cNvGrpSpPr/>
          <p:nvPr userDrawn="1"/>
        </p:nvGrpSpPr>
        <p:grpSpPr>
          <a:xfrm>
            <a:off x="0" y="6717970"/>
            <a:ext cx="9144000" cy="140030"/>
            <a:chOff x="0" y="6717970"/>
            <a:chExt cx="12192000" cy="140030"/>
          </a:xfrm>
        </p:grpSpPr>
        <p:sp>
          <p:nvSpPr>
            <p:cNvPr id="13" name="Rectangle 12"/>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4" name="Straight Connector 13"/>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241" b="18641"/>
          <a:stretch/>
        </p:blipFill>
        <p:spPr>
          <a:xfrm>
            <a:off x="132128" y="6205594"/>
            <a:ext cx="1786855" cy="481614"/>
          </a:xfrm>
          <a:prstGeom prst="rect">
            <a:avLst/>
          </a:prstGeom>
        </p:spPr>
      </p:pic>
      <p:sp>
        <p:nvSpPr>
          <p:cNvPr id="16" name="Slide Number Placeholder 5"/>
          <p:cNvSpPr>
            <a:spLocks noGrp="1"/>
          </p:cNvSpPr>
          <p:nvPr>
            <p:ph type="sldNum" sz="quarter" idx="12"/>
          </p:nvPr>
        </p:nvSpPr>
        <p:spPr>
          <a:xfrm>
            <a:off x="6895226" y="6302802"/>
            <a:ext cx="2057400" cy="365125"/>
          </a:xfrm>
          <a:prstGeom prst="rect">
            <a:avLst/>
          </a:prstGeom>
        </p:spPr>
        <p:txBody>
          <a:bodyPr/>
          <a:lstStyle>
            <a:lvl1pPr algn="r">
              <a:defRPr/>
            </a:lvl1pPr>
          </a:lstStyle>
          <a:p>
            <a:fld id="{4A54CE59-4D18-49CB-9CEE-EF966B1AAFE1}" type="slidenum">
              <a:rPr lang="en-US" smtClean="0"/>
              <a:pPr/>
              <a:t>‹#›</a:t>
            </a:fld>
            <a:endParaRPr lang="en-US"/>
          </a:p>
        </p:txBody>
      </p:sp>
    </p:spTree>
    <p:extLst>
      <p:ext uri="{BB962C8B-B14F-4D97-AF65-F5344CB8AC3E}">
        <p14:creationId xmlns:p14="http://schemas.microsoft.com/office/powerpoint/2010/main" val="2434990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317950"/>
            <a:ext cx="3868340" cy="477297"/>
          </a:xfrm>
          <a:prstGeom prst="rect">
            <a:avLst/>
          </a:prstGeom>
        </p:spPr>
        <p:txBody>
          <a:bodyPr anchor="b"/>
          <a:lstStyle>
            <a:lvl1pPr marL="0" indent="0">
              <a:buNone/>
              <a:defRPr sz="1800" b="1">
                <a:latin typeface="Georgia" panose="02040502050405020303" pitchFamily="18"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1619"/>
            <a:ext cx="3868340" cy="431804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317950"/>
            <a:ext cx="3887391" cy="477297"/>
          </a:xfrm>
          <a:prstGeom prst="rect">
            <a:avLst/>
          </a:prstGeom>
        </p:spPr>
        <p:txBody>
          <a:bodyPr anchor="b"/>
          <a:lstStyle>
            <a:lvl1pPr marL="0" indent="0">
              <a:buNone/>
              <a:defRPr sz="1800" b="1">
                <a:latin typeface="Georgia" panose="02040502050405020303" pitchFamily="18"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1619"/>
            <a:ext cx="3887391" cy="431804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628650" y="365126"/>
            <a:ext cx="7886700" cy="876446"/>
          </a:xfrm>
          <a:prstGeom prst="rect">
            <a:avLst/>
          </a:prstGeom>
        </p:spPr>
        <p:txBody>
          <a:bodyPr>
            <a:normAutofit/>
          </a:bodyPr>
          <a:lstStyle>
            <a:lvl1pPr>
              <a:defRPr sz="2700">
                <a:latin typeface="Georgia" panose="02040502050405020303" pitchFamily="18" charset="0"/>
              </a:defRPr>
            </a:lvl1pPr>
          </a:lstStyle>
          <a:p>
            <a:r>
              <a:rPr lang="en-US"/>
              <a:t>Click to edit Master title style</a:t>
            </a:r>
          </a:p>
        </p:txBody>
      </p:sp>
      <p:sp>
        <p:nvSpPr>
          <p:cNvPr id="12" name="Footer Placeholder 2"/>
          <p:cNvSpPr>
            <a:spLocks noGrp="1"/>
          </p:cNvSpPr>
          <p:nvPr>
            <p:ph type="ftr" sz="quarter" idx="11"/>
          </p:nvPr>
        </p:nvSpPr>
        <p:spPr>
          <a:xfrm>
            <a:off x="2699158" y="6356351"/>
            <a:ext cx="3415892" cy="330858"/>
          </a:xfrm>
          <a:prstGeom prst="rect">
            <a:avLst/>
          </a:prstGeom>
        </p:spPr>
        <p:txBody>
          <a:bodyPr/>
          <a:lstStyle>
            <a:lvl1pPr algn="ctr">
              <a:defRPr sz="675"/>
            </a:lvl1pPr>
          </a:lstStyle>
          <a:p>
            <a:r>
              <a:rPr lang="en-US">
                <a:latin typeface="Arial" panose="020B0604020202020204" pitchFamily="34" charset="0"/>
                <a:cs typeface="Arial" panose="020B0604020202020204" pitchFamily="34" charset="0"/>
              </a:rPr>
              <a:t>DISTRIBUTION STATEMENT </a:t>
            </a:r>
            <a:r>
              <a:rPr lang="en-US">
                <a:solidFill>
                  <a:srgbClr val="FF0000"/>
                </a:solidFill>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 Approved for </a:t>
            </a:r>
            <a:r>
              <a:rPr lang="en-US">
                <a:solidFill>
                  <a:srgbClr val="FF0000"/>
                </a:solidFill>
                <a:latin typeface="Arial" panose="020B0604020202020204" pitchFamily="34" charset="0"/>
                <a:cs typeface="Arial" panose="020B0604020202020204" pitchFamily="34" charset="0"/>
              </a:rPr>
              <a:t>public</a:t>
            </a:r>
            <a:r>
              <a:rPr lang="en-US">
                <a:latin typeface="Arial" panose="020B0604020202020204" pitchFamily="34" charset="0"/>
                <a:cs typeface="Arial" panose="020B0604020202020204" pitchFamily="34" charset="0"/>
              </a:rPr>
              <a:t> release; distribution is </a:t>
            </a:r>
            <a:r>
              <a:rPr lang="en-US">
                <a:solidFill>
                  <a:srgbClr val="FF0000"/>
                </a:solidFill>
                <a:latin typeface="Arial" panose="020B0604020202020204" pitchFamily="34" charset="0"/>
                <a:cs typeface="Arial" panose="020B0604020202020204" pitchFamily="34" charset="0"/>
              </a:rPr>
              <a:t>unlimited.</a:t>
            </a:r>
          </a:p>
          <a:p>
            <a:r>
              <a:rPr lang="en-US">
                <a:latin typeface="Arial" panose="020B0604020202020204" pitchFamily="34" charset="0"/>
                <a:cs typeface="Arial" panose="020B0604020202020204" pitchFamily="34" charset="0"/>
              </a:rPr>
              <a:t>CLEARED on </a:t>
            </a:r>
            <a:r>
              <a:rPr lang="en-US">
                <a:solidFill>
                  <a:srgbClr val="FF0000"/>
                </a:solidFill>
                <a:latin typeface="Arial" panose="020B0604020202020204" pitchFamily="34" charset="0"/>
                <a:cs typeface="Arial" panose="020B0604020202020204" pitchFamily="34" charset="0"/>
              </a:rPr>
              <a:t>DD MMM YYYY. </a:t>
            </a:r>
            <a:r>
              <a:rPr lang="en-US">
                <a:latin typeface="Arial" panose="020B0604020202020204" pitchFamily="34" charset="0"/>
                <a:cs typeface="Arial" panose="020B0604020202020204" pitchFamily="34" charset="0"/>
              </a:rPr>
              <a:t>Case Number: </a:t>
            </a:r>
            <a:r>
              <a:rPr lang="en-US">
                <a:solidFill>
                  <a:srgbClr val="FF0000"/>
                </a:solidFill>
                <a:latin typeface="Arial" panose="020B0604020202020204" pitchFamily="34" charset="0"/>
                <a:cs typeface="Arial" panose="020B0604020202020204" pitchFamily="34" charset="0"/>
              </a:rPr>
              <a:t>88ABW-####-## </a:t>
            </a:r>
          </a:p>
          <a:p>
            <a:endParaRPr lang="en-US"/>
          </a:p>
        </p:txBody>
      </p:sp>
      <p:grpSp>
        <p:nvGrpSpPr>
          <p:cNvPr id="13" name="Group 12"/>
          <p:cNvGrpSpPr/>
          <p:nvPr userDrawn="1"/>
        </p:nvGrpSpPr>
        <p:grpSpPr>
          <a:xfrm>
            <a:off x="0" y="6717970"/>
            <a:ext cx="9144000" cy="140030"/>
            <a:chOff x="0" y="6717970"/>
            <a:chExt cx="12192000" cy="140030"/>
          </a:xfrm>
        </p:grpSpPr>
        <p:sp>
          <p:nvSpPr>
            <p:cNvPr id="14" name="Rectangle 13"/>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5" name="Straight Connector 14"/>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1" b="18641"/>
          <a:stretch/>
        </p:blipFill>
        <p:spPr>
          <a:xfrm>
            <a:off x="132128" y="6205594"/>
            <a:ext cx="1786855" cy="481614"/>
          </a:xfrm>
          <a:prstGeom prst="rect">
            <a:avLst/>
          </a:prstGeom>
        </p:spPr>
      </p:pic>
      <p:sp>
        <p:nvSpPr>
          <p:cNvPr id="17" name="Slide Number Placeholder 5"/>
          <p:cNvSpPr>
            <a:spLocks noGrp="1"/>
          </p:cNvSpPr>
          <p:nvPr>
            <p:ph type="sldNum" sz="quarter" idx="12"/>
          </p:nvPr>
        </p:nvSpPr>
        <p:spPr>
          <a:xfrm>
            <a:off x="6895226" y="6302802"/>
            <a:ext cx="2057400" cy="365125"/>
          </a:xfrm>
          <a:prstGeom prst="rect">
            <a:avLst/>
          </a:prstGeom>
        </p:spPr>
        <p:txBody>
          <a:bodyPr/>
          <a:lstStyle>
            <a:lvl1pPr algn="r">
              <a:defRPr/>
            </a:lvl1pPr>
          </a:lstStyle>
          <a:p>
            <a:fld id="{4A54CE59-4D18-49CB-9CEE-EF966B1AAFE1}" type="slidenum">
              <a:rPr lang="en-US" smtClean="0"/>
              <a:pPr/>
              <a:t>‹#›</a:t>
            </a:fld>
            <a:endParaRPr lang="en-US"/>
          </a:p>
        </p:txBody>
      </p:sp>
    </p:spTree>
    <p:extLst>
      <p:ext uri="{BB962C8B-B14F-4D97-AF65-F5344CB8AC3E}">
        <p14:creationId xmlns:p14="http://schemas.microsoft.com/office/powerpoint/2010/main" val="2447165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76446"/>
          </a:xfrm>
          <a:prstGeom prst="rect">
            <a:avLst/>
          </a:prstGeom>
        </p:spPr>
        <p:txBody>
          <a:bodyPr>
            <a:normAutofit/>
          </a:bodyPr>
          <a:lstStyle>
            <a:lvl1pPr>
              <a:defRPr sz="2700">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a:xfrm>
            <a:off x="628650" y="1350628"/>
            <a:ext cx="7886700" cy="491541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895226" y="6302802"/>
            <a:ext cx="2057400" cy="365125"/>
          </a:xfrm>
          <a:prstGeom prst="rect">
            <a:avLst/>
          </a:prstGeom>
        </p:spPr>
        <p:txBody>
          <a:bodyPr/>
          <a:lstStyle>
            <a:lvl1pPr algn="r">
              <a:defRPr/>
            </a:lvl1pPr>
          </a:lstStyle>
          <a:p>
            <a:fld id="{4A54CE59-4D18-49CB-9CEE-EF966B1AAFE1}" type="slidenum">
              <a:rPr lang="en-US" smtClean="0"/>
              <a:pPr/>
              <a:t>‹#›</a:t>
            </a:fld>
            <a:endParaRPr lang="en-US" dirty="0"/>
          </a:p>
        </p:txBody>
      </p:sp>
      <p:sp>
        <p:nvSpPr>
          <p:cNvPr id="8" name="Footer Placeholder 2"/>
          <p:cNvSpPr>
            <a:spLocks noGrp="1"/>
          </p:cNvSpPr>
          <p:nvPr>
            <p:ph type="ftr" sz="quarter" idx="11"/>
          </p:nvPr>
        </p:nvSpPr>
        <p:spPr>
          <a:xfrm>
            <a:off x="2699158" y="6302803"/>
            <a:ext cx="3415892" cy="365125"/>
          </a:xfrm>
          <a:prstGeom prst="rect">
            <a:avLst/>
          </a:prstGeom>
        </p:spPr>
        <p:txBody>
          <a:bodyPr/>
          <a:lstStyle>
            <a:lvl1pPr algn="ctr">
              <a:defRPr sz="675"/>
            </a:lvl1pPr>
          </a:lstStyle>
          <a:p>
            <a:r>
              <a:rPr lang="en-US" dirty="0">
                <a:latin typeface="Arial" panose="020B0604020202020204" pitchFamily="34" charset="0"/>
                <a:cs typeface="Arial" panose="020B0604020202020204" pitchFamily="34" charset="0"/>
              </a:rPr>
              <a:t>DISTRIBUTION STATEMENT </a:t>
            </a:r>
            <a:r>
              <a:rPr lang="en-US" dirty="0">
                <a:solidFill>
                  <a:srgbClr val="FF0000"/>
                </a:solidFill>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Approved for </a:t>
            </a:r>
            <a:r>
              <a:rPr lang="en-US" dirty="0">
                <a:solidFill>
                  <a:srgbClr val="FF0000"/>
                </a:solidFill>
                <a:latin typeface="Arial" panose="020B0604020202020204" pitchFamily="34" charset="0"/>
                <a:cs typeface="Arial" panose="020B0604020202020204" pitchFamily="34" charset="0"/>
              </a:rPr>
              <a:t>public</a:t>
            </a:r>
            <a:r>
              <a:rPr lang="en-US" dirty="0">
                <a:latin typeface="Arial" panose="020B0604020202020204" pitchFamily="34" charset="0"/>
                <a:cs typeface="Arial" panose="020B0604020202020204" pitchFamily="34" charset="0"/>
              </a:rPr>
              <a:t> release; distribution is </a:t>
            </a:r>
            <a:r>
              <a:rPr lang="en-US" dirty="0">
                <a:solidFill>
                  <a:srgbClr val="FF0000"/>
                </a:solidFill>
                <a:latin typeface="Arial" panose="020B0604020202020204" pitchFamily="34" charset="0"/>
                <a:cs typeface="Arial" panose="020B0604020202020204" pitchFamily="34" charset="0"/>
              </a:rPr>
              <a:t>unlimited.</a:t>
            </a:r>
          </a:p>
          <a:p>
            <a:r>
              <a:rPr lang="en-US" dirty="0">
                <a:latin typeface="Arial" panose="020B0604020202020204" pitchFamily="34" charset="0"/>
                <a:cs typeface="Arial" panose="020B0604020202020204" pitchFamily="34" charset="0"/>
              </a:rPr>
              <a:t>CLEARED on </a:t>
            </a:r>
            <a:r>
              <a:rPr lang="en-US" dirty="0">
                <a:solidFill>
                  <a:srgbClr val="FF0000"/>
                </a:solidFill>
                <a:latin typeface="Arial" panose="020B0604020202020204" pitchFamily="34" charset="0"/>
                <a:cs typeface="Arial" panose="020B0604020202020204" pitchFamily="34" charset="0"/>
              </a:rPr>
              <a:t>DD MMM YYYY. </a:t>
            </a:r>
            <a:r>
              <a:rPr lang="en-US" dirty="0">
                <a:latin typeface="Arial" panose="020B0604020202020204" pitchFamily="34" charset="0"/>
                <a:cs typeface="Arial" panose="020B0604020202020204" pitchFamily="34" charset="0"/>
              </a:rPr>
              <a:t>Case Number: </a:t>
            </a:r>
            <a:r>
              <a:rPr lang="en-US" dirty="0">
                <a:solidFill>
                  <a:srgbClr val="FF0000"/>
                </a:solidFill>
                <a:latin typeface="Arial" panose="020B0604020202020204" pitchFamily="34" charset="0"/>
                <a:cs typeface="Arial" panose="020B0604020202020204" pitchFamily="34" charset="0"/>
              </a:rPr>
              <a:t>88ABW-####-## </a:t>
            </a:r>
          </a:p>
          <a:p>
            <a:endParaRPr lang="en-US" dirty="0"/>
          </a:p>
        </p:txBody>
      </p:sp>
      <p:grpSp>
        <p:nvGrpSpPr>
          <p:cNvPr id="9" name="Group 8"/>
          <p:cNvGrpSpPr/>
          <p:nvPr userDrawn="1"/>
        </p:nvGrpSpPr>
        <p:grpSpPr>
          <a:xfrm>
            <a:off x="0" y="6717970"/>
            <a:ext cx="9144000" cy="140030"/>
            <a:chOff x="0" y="6717970"/>
            <a:chExt cx="12192000" cy="140030"/>
          </a:xfrm>
        </p:grpSpPr>
        <p:sp>
          <p:nvSpPr>
            <p:cNvPr id="10" name="Rectangle 9"/>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1" name="Straight Connector 10"/>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33613"/>
            <a:ext cx="2074885" cy="516783"/>
          </a:xfrm>
          <a:prstGeom prst="rect">
            <a:avLst/>
          </a:prstGeom>
        </p:spPr>
      </p:pic>
    </p:spTree>
    <p:extLst>
      <p:ext uri="{BB962C8B-B14F-4D97-AF65-F5344CB8AC3E}">
        <p14:creationId xmlns:p14="http://schemas.microsoft.com/office/powerpoint/2010/main" val="1171156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628650" y="365126"/>
            <a:ext cx="7886700" cy="876446"/>
          </a:xfrm>
          <a:prstGeom prst="rect">
            <a:avLst/>
          </a:prstGeom>
        </p:spPr>
        <p:txBody>
          <a:bodyPr>
            <a:normAutofit/>
          </a:bodyPr>
          <a:lstStyle>
            <a:lvl1pPr>
              <a:defRPr sz="2700">
                <a:latin typeface="Georgia" panose="02040502050405020303" pitchFamily="18" charset="0"/>
              </a:defRPr>
            </a:lvl1pPr>
          </a:lstStyle>
          <a:p>
            <a:r>
              <a:rPr lang="en-US"/>
              <a:t>Click to edit Master title style</a:t>
            </a:r>
          </a:p>
        </p:txBody>
      </p:sp>
      <p:sp>
        <p:nvSpPr>
          <p:cNvPr id="7" name="Footer Placeholder 2"/>
          <p:cNvSpPr>
            <a:spLocks noGrp="1"/>
          </p:cNvSpPr>
          <p:nvPr>
            <p:ph type="ftr" sz="quarter" idx="11"/>
          </p:nvPr>
        </p:nvSpPr>
        <p:spPr>
          <a:xfrm>
            <a:off x="2699158" y="6356353"/>
            <a:ext cx="3415892" cy="365125"/>
          </a:xfrm>
          <a:prstGeom prst="rect">
            <a:avLst/>
          </a:prstGeom>
        </p:spPr>
        <p:txBody>
          <a:bodyPr/>
          <a:lstStyle>
            <a:lvl1pPr algn="ctr">
              <a:defRPr sz="675"/>
            </a:lvl1pPr>
          </a:lstStyle>
          <a:p>
            <a:r>
              <a:rPr lang="en-US">
                <a:latin typeface="Arial" panose="020B0604020202020204" pitchFamily="34" charset="0"/>
                <a:cs typeface="Arial" panose="020B0604020202020204" pitchFamily="34" charset="0"/>
              </a:rPr>
              <a:t>DISTRIBUTION STATEMENT </a:t>
            </a:r>
            <a:r>
              <a:rPr lang="en-US">
                <a:solidFill>
                  <a:srgbClr val="FF0000"/>
                </a:solidFill>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 Approved for </a:t>
            </a:r>
            <a:r>
              <a:rPr lang="en-US">
                <a:solidFill>
                  <a:srgbClr val="FF0000"/>
                </a:solidFill>
                <a:latin typeface="Arial" panose="020B0604020202020204" pitchFamily="34" charset="0"/>
                <a:cs typeface="Arial" panose="020B0604020202020204" pitchFamily="34" charset="0"/>
              </a:rPr>
              <a:t>public</a:t>
            </a:r>
            <a:r>
              <a:rPr lang="en-US">
                <a:latin typeface="Arial" panose="020B0604020202020204" pitchFamily="34" charset="0"/>
                <a:cs typeface="Arial" panose="020B0604020202020204" pitchFamily="34" charset="0"/>
              </a:rPr>
              <a:t> release; distribution is </a:t>
            </a:r>
            <a:r>
              <a:rPr lang="en-US">
                <a:solidFill>
                  <a:srgbClr val="FF0000"/>
                </a:solidFill>
                <a:latin typeface="Arial" panose="020B0604020202020204" pitchFamily="34" charset="0"/>
                <a:cs typeface="Arial" panose="020B0604020202020204" pitchFamily="34" charset="0"/>
              </a:rPr>
              <a:t>unlimited.</a:t>
            </a:r>
          </a:p>
          <a:p>
            <a:r>
              <a:rPr lang="en-US">
                <a:latin typeface="Arial" panose="020B0604020202020204" pitchFamily="34" charset="0"/>
                <a:cs typeface="Arial" panose="020B0604020202020204" pitchFamily="34" charset="0"/>
              </a:rPr>
              <a:t>CLEARED on </a:t>
            </a:r>
            <a:r>
              <a:rPr lang="en-US">
                <a:solidFill>
                  <a:srgbClr val="FF0000"/>
                </a:solidFill>
                <a:latin typeface="Arial" panose="020B0604020202020204" pitchFamily="34" charset="0"/>
                <a:cs typeface="Arial" panose="020B0604020202020204" pitchFamily="34" charset="0"/>
              </a:rPr>
              <a:t>DD MMM YYYY. </a:t>
            </a:r>
            <a:r>
              <a:rPr lang="en-US">
                <a:latin typeface="Arial" panose="020B0604020202020204" pitchFamily="34" charset="0"/>
                <a:cs typeface="Arial" panose="020B0604020202020204" pitchFamily="34" charset="0"/>
              </a:rPr>
              <a:t>Case Number: </a:t>
            </a:r>
            <a:r>
              <a:rPr lang="en-US">
                <a:solidFill>
                  <a:srgbClr val="FF0000"/>
                </a:solidFill>
                <a:latin typeface="Arial" panose="020B0604020202020204" pitchFamily="34" charset="0"/>
                <a:cs typeface="Arial" panose="020B0604020202020204" pitchFamily="34" charset="0"/>
              </a:rPr>
              <a:t>88ABW-####-## </a:t>
            </a:r>
          </a:p>
          <a:p>
            <a:endParaRPr lang="en-US"/>
          </a:p>
        </p:txBody>
      </p:sp>
      <p:grpSp>
        <p:nvGrpSpPr>
          <p:cNvPr id="9" name="Group 8"/>
          <p:cNvGrpSpPr/>
          <p:nvPr userDrawn="1"/>
        </p:nvGrpSpPr>
        <p:grpSpPr>
          <a:xfrm>
            <a:off x="0" y="6717970"/>
            <a:ext cx="9144000" cy="140030"/>
            <a:chOff x="0" y="6717970"/>
            <a:chExt cx="12192000" cy="140030"/>
          </a:xfrm>
        </p:grpSpPr>
        <p:sp>
          <p:nvSpPr>
            <p:cNvPr id="10" name="Rectangle 9"/>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1" name="Straight Connector 10"/>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41" b="18641"/>
          <a:stretch/>
        </p:blipFill>
        <p:spPr>
          <a:xfrm>
            <a:off x="132128" y="6205594"/>
            <a:ext cx="1786855" cy="481614"/>
          </a:xfrm>
          <a:prstGeom prst="rect">
            <a:avLst/>
          </a:prstGeom>
        </p:spPr>
      </p:pic>
      <p:sp>
        <p:nvSpPr>
          <p:cNvPr id="13" name="Slide Number Placeholder 5"/>
          <p:cNvSpPr>
            <a:spLocks noGrp="1"/>
          </p:cNvSpPr>
          <p:nvPr>
            <p:ph type="sldNum" sz="quarter" idx="12"/>
          </p:nvPr>
        </p:nvSpPr>
        <p:spPr>
          <a:xfrm>
            <a:off x="6895226" y="6302802"/>
            <a:ext cx="2057400" cy="365125"/>
          </a:xfrm>
          <a:prstGeom prst="rect">
            <a:avLst/>
          </a:prstGeom>
        </p:spPr>
        <p:txBody>
          <a:bodyPr/>
          <a:lstStyle>
            <a:lvl1pPr algn="r">
              <a:defRPr/>
            </a:lvl1pPr>
          </a:lstStyle>
          <a:p>
            <a:fld id="{4A54CE59-4D18-49CB-9CEE-EF966B1AAFE1}" type="slidenum">
              <a:rPr lang="en-US" smtClean="0"/>
              <a:pPr/>
              <a:t>‹#›</a:t>
            </a:fld>
            <a:endParaRPr lang="en-US"/>
          </a:p>
        </p:txBody>
      </p:sp>
    </p:spTree>
    <p:extLst>
      <p:ext uri="{BB962C8B-B14F-4D97-AF65-F5344CB8AC3E}">
        <p14:creationId xmlns:p14="http://schemas.microsoft.com/office/powerpoint/2010/main" val="3483215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2"/>
          <p:cNvSpPr>
            <a:spLocks noGrp="1"/>
          </p:cNvSpPr>
          <p:nvPr>
            <p:ph type="ftr" sz="quarter" idx="11"/>
          </p:nvPr>
        </p:nvSpPr>
        <p:spPr>
          <a:xfrm>
            <a:off x="2699158" y="6356353"/>
            <a:ext cx="3415892" cy="365125"/>
          </a:xfrm>
          <a:prstGeom prst="rect">
            <a:avLst/>
          </a:prstGeom>
        </p:spPr>
        <p:txBody>
          <a:bodyPr/>
          <a:lstStyle>
            <a:lvl1pPr algn="ctr">
              <a:defRPr sz="675"/>
            </a:lvl1pPr>
          </a:lstStyle>
          <a:p>
            <a:r>
              <a:rPr lang="en-US">
                <a:latin typeface="Arial" panose="020B0604020202020204" pitchFamily="34" charset="0"/>
                <a:cs typeface="Arial" panose="020B0604020202020204" pitchFamily="34" charset="0"/>
              </a:rPr>
              <a:t>DISTRIBUTION STATEMENT </a:t>
            </a:r>
            <a:r>
              <a:rPr lang="en-US">
                <a:solidFill>
                  <a:srgbClr val="FF0000"/>
                </a:solidFill>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 Approved for </a:t>
            </a:r>
            <a:r>
              <a:rPr lang="en-US">
                <a:solidFill>
                  <a:srgbClr val="FF0000"/>
                </a:solidFill>
                <a:latin typeface="Arial" panose="020B0604020202020204" pitchFamily="34" charset="0"/>
                <a:cs typeface="Arial" panose="020B0604020202020204" pitchFamily="34" charset="0"/>
              </a:rPr>
              <a:t>public</a:t>
            </a:r>
            <a:r>
              <a:rPr lang="en-US">
                <a:latin typeface="Arial" panose="020B0604020202020204" pitchFamily="34" charset="0"/>
                <a:cs typeface="Arial" panose="020B0604020202020204" pitchFamily="34" charset="0"/>
              </a:rPr>
              <a:t> release; distribution is </a:t>
            </a:r>
            <a:r>
              <a:rPr lang="en-US">
                <a:solidFill>
                  <a:srgbClr val="FF0000"/>
                </a:solidFill>
                <a:latin typeface="Arial" panose="020B0604020202020204" pitchFamily="34" charset="0"/>
                <a:cs typeface="Arial" panose="020B0604020202020204" pitchFamily="34" charset="0"/>
              </a:rPr>
              <a:t>unlimited.</a:t>
            </a:r>
          </a:p>
          <a:p>
            <a:r>
              <a:rPr lang="en-US">
                <a:latin typeface="Arial" panose="020B0604020202020204" pitchFamily="34" charset="0"/>
                <a:cs typeface="Arial" panose="020B0604020202020204" pitchFamily="34" charset="0"/>
              </a:rPr>
              <a:t>CLEARED on </a:t>
            </a:r>
            <a:r>
              <a:rPr lang="en-US">
                <a:solidFill>
                  <a:srgbClr val="FF0000"/>
                </a:solidFill>
                <a:latin typeface="Arial" panose="020B0604020202020204" pitchFamily="34" charset="0"/>
                <a:cs typeface="Arial" panose="020B0604020202020204" pitchFamily="34" charset="0"/>
              </a:rPr>
              <a:t>DD MMM YYYY. </a:t>
            </a:r>
            <a:r>
              <a:rPr lang="en-US">
                <a:latin typeface="Arial" panose="020B0604020202020204" pitchFamily="34" charset="0"/>
                <a:cs typeface="Arial" panose="020B0604020202020204" pitchFamily="34" charset="0"/>
              </a:rPr>
              <a:t>Case Number: </a:t>
            </a:r>
            <a:r>
              <a:rPr lang="en-US">
                <a:solidFill>
                  <a:srgbClr val="FF0000"/>
                </a:solidFill>
                <a:latin typeface="Arial" panose="020B0604020202020204" pitchFamily="34" charset="0"/>
                <a:cs typeface="Arial" panose="020B0604020202020204" pitchFamily="34" charset="0"/>
              </a:rPr>
              <a:t>88ABW-####-## </a:t>
            </a:r>
          </a:p>
          <a:p>
            <a:endParaRPr lang="en-US"/>
          </a:p>
        </p:txBody>
      </p:sp>
      <p:grpSp>
        <p:nvGrpSpPr>
          <p:cNvPr id="7" name="Group 6"/>
          <p:cNvGrpSpPr/>
          <p:nvPr userDrawn="1"/>
        </p:nvGrpSpPr>
        <p:grpSpPr>
          <a:xfrm>
            <a:off x="0" y="6717970"/>
            <a:ext cx="9144000" cy="140030"/>
            <a:chOff x="0" y="6717970"/>
            <a:chExt cx="12192000" cy="140030"/>
          </a:xfrm>
        </p:grpSpPr>
        <p:sp>
          <p:nvSpPr>
            <p:cNvPr id="8" name="Rectangle 7"/>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9" name="Straight Connector 8"/>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41" b="18641"/>
          <a:stretch/>
        </p:blipFill>
        <p:spPr>
          <a:xfrm>
            <a:off x="132128" y="6205594"/>
            <a:ext cx="1786855" cy="481614"/>
          </a:xfrm>
          <a:prstGeom prst="rect">
            <a:avLst/>
          </a:prstGeom>
        </p:spPr>
      </p:pic>
      <p:sp>
        <p:nvSpPr>
          <p:cNvPr id="11" name="Slide Number Placeholder 5"/>
          <p:cNvSpPr>
            <a:spLocks noGrp="1"/>
          </p:cNvSpPr>
          <p:nvPr>
            <p:ph type="sldNum" sz="quarter" idx="12"/>
          </p:nvPr>
        </p:nvSpPr>
        <p:spPr>
          <a:xfrm>
            <a:off x="6895226" y="6302802"/>
            <a:ext cx="2057400" cy="365125"/>
          </a:xfrm>
          <a:prstGeom prst="rect">
            <a:avLst/>
          </a:prstGeom>
        </p:spPr>
        <p:txBody>
          <a:bodyPr/>
          <a:lstStyle>
            <a:lvl1pPr algn="r">
              <a:defRPr/>
            </a:lvl1pPr>
          </a:lstStyle>
          <a:p>
            <a:fld id="{4A54CE59-4D18-49CB-9CEE-EF966B1AAFE1}" type="slidenum">
              <a:rPr lang="en-US" smtClean="0"/>
              <a:pPr/>
              <a:t>‹#›</a:t>
            </a:fld>
            <a:endParaRPr lang="en-US"/>
          </a:p>
        </p:txBody>
      </p:sp>
    </p:spTree>
    <p:extLst>
      <p:ext uri="{BB962C8B-B14F-4D97-AF65-F5344CB8AC3E}">
        <p14:creationId xmlns:p14="http://schemas.microsoft.com/office/powerpoint/2010/main" val="2822262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365127"/>
            <a:ext cx="4629150" cy="5495924"/>
          </a:xfrm>
          <a:prstGeom prst="rect">
            <a:avLst/>
          </a:prstGeom>
        </p:spPr>
        <p:txBody>
          <a:bodyPr/>
          <a:lstStyle>
            <a:lvl1pPr>
              <a:defRPr sz="2400">
                <a:latin typeface="Arial" panose="020B0604020202020204" pitchFamily="34" charset="0"/>
                <a:cs typeface="Arial" panose="020B0604020202020204" pitchFamily="34" charset="0"/>
              </a:defRPr>
            </a:lvl1pPr>
            <a:lvl2pPr>
              <a:defRPr sz="21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a:defRPr sz="1500">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333850"/>
            <a:ext cx="2949178" cy="4535138"/>
          </a:xfrm>
          <a:prstGeom prst="rect">
            <a:avLst/>
          </a:prstGeom>
        </p:spPr>
        <p:txBody>
          <a:bodyPr/>
          <a:lstStyle>
            <a:lvl1pPr marL="0" indent="0">
              <a:buNone/>
              <a:defRPr sz="1200">
                <a:latin typeface="Arial" panose="020B0604020202020204" pitchFamily="34" charset="0"/>
                <a:cs typeface="Arial" panose="020B0604020202020204" pitchFamily="34"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8" name="Title 1"/>
          <p:cNvSpPr>
            <a:spLocks noGrp="1"/>
          </p:cNvSpPr>
          <p:nvPr>
            <p:ph type="title"/>
          </p:nvPr>
        </p:nvSpPr>
        <p:spPr>
          <a:xfrm>
            <a:off x="628651" y="365126"/>
            <a:ext cx="2950369" cy="968724"/>
          </a:xfrm>
          <a:prstGeom prst="rect">
            <a:avLst/>
          </a:prstGeom>
        </p:spPr>
        <p:txBody>
          <a:bodyPr>
            <a:normAutofit/>
          </a:bodyPr>
          <a:lstStyle>
            <a:lvl1pPr>
              <a:defRPr sz="2700">
                <a:latin typeface="Georgia" panose="02040502050405020303" pitchFamily="18" charset="0"/>
              </a:defRPr>
            </a:lvl1pPr>
          </a:lstStyle>
          <a:p>
            <a:r>
              <a:rPr lang="en-US"/>
              <a:t>Click to edit Master title style</a:t>
            </a:r>
          </a:p>
        </p:txBody>
      </p:sp>
      <p:sp>
        <p:nvSpPr>
          <p:cNvPr id="10" name="Footer Placeholder 2"/>
          <p:cNvSpPr>
            <a:spLocks noGrp="1"/>
          </p:cNvSpPr>
          <p:nvPr>
            <p:ph type="ftr" sz="quarter" idx="11"/>
          </p:nvPr>
        </p:nvSpPr>
        <p:spPr>
          <a:xfrm>
            <a:off x="2699158" y="6356353"/>
            <a:ext cx="3415892" cy="365125"/>
          </a:xfrm>
          <a:prstGeom prst="rect">
            <a:avLst/>
          </a:prstGeom>
        </p:spPr>
        <p:txBody>
          <a:bodyPr/>
          <a:lstStyle>
            <a:lvl1pPr algn="ctr">
              <a:defRPr sz="675"/>
            </a:lvl1pPr>
          </a:lstStyle>
          <a:p>
            <a:r>
              <a:rPr lang="en-US">
                <a:latin typeface="Arial" panose="020B0604020202020204" pitchFamily="34" charset="0"/>
                <a:cs typeface="Arial" panose="020B0604020202020204" pitchFamily="34" charset="0"/>
              </a:rPr>
              <a:t>DISTRIBUTION STATEMENT </a:t>
            </a:r>
            <a:r>
              <a:rPr lang="en-US">
                <a:solidFill>
                  <a:srgbClr val="FF0000"/>
                </a:solidFill>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 Approved for </a:t>
            </a:r>
            <a:r>
              <a:rPr lang="en-US">
                <a:solidFill>
                  <a:srgbClr val="FF0000"/>
                </a:solidFill>
                <a:latin typeface="Arial" panose="020B0604020202020204" pitchFamily="34" charset="0"/>
                <a:cs typeface="Arial" panose="020B0604020202020204" pitchFamily="34" charset="0"/>
              </a:rPr>
              <a:t>public</a:t>
            </a:r>
            <a:r>
              <a:rPr lang="en-US">
                <a:latin typeface="Arial" panose="020B0604020202020204" pitchFamily="34" charset="0"/>
                <a:cs typeface="Arial" panose="020B0604020202020204" pitchFamily="34" charset="0"/>
              </a:rPr>
              <a:t> release; distribution is </a:t>
            </a:r>
            <a:r>
              <a:rPr lang="en-US">
                <a:solidFill>
                  <a:srgbClr val="FF0000"/>
                </a:solidFill>
                <a:latin typeface="Arial" panose="020B0604020202020204" pitchFamily="34" charset="0"/>
                <a:cs typeface="Arial" panose="020B0604020202020204" pitchFamily="34" charset="0"/>
              </a:rPr>
              <a:t>unlimited.</a:t>
            </a:r>
          </a:p>
          <a:p>
            <a:r>
              <a:rPr lang="en-US">
                <a:latin typeface="Arial" panose="020B0604020202020204" pitchFamily="34" charset="0"/>
                <a:cs typeface="Arial" panose="020B0604020202020204" pitchFamily="34" charset="0"/>
              </a:rPr>
              <a:t>CLEARED on </a:t>
            </a:r>
            <a:r>
              <a:rPr lang="en-US">
                <a:solidFill>
                  <a:srgbClr val="FF0000"/>
                </a:solidFill>
                <a:latin typeface="Arial" panose="020B0604020202020204" pitchFamily="34" charset="0"/>
                <a:cs typeface="Arial" panose="020B0604020202020204" pitchFamily="34" charset="0"/>
              </a:rPr>
              <a:t>DD MMM YYYY. </a:t>
            </a:r>
            <a:r>
              <a:rPr lang="en-US">
                <a:latin typeface="Arial" panose="020B0604020202020204" pitchFamily="34" charset="0"/>
                <a:cs typeface="Arial" panose="020B0604020202020204" pitchFamily="34" charset="0"/>
              </a:rPr>
              <a:t>Case Number: </a:t>
            </a:r>
            <a:r>
              <a:rPr lang="en-US">
                <a:solidFill>
                  <a:srgbClr val="FF0000"/>
                </a:solidFill>
                <a:latin typeface="Arial" panose="020B0604020202020204" pitchFamily="34" charset="0"/>
                <a:cs typeface="Arial" panose="020B0604020202020204" pitchFamily="34" charset="0"/>
              </a:rPr>
              <a:t>88ABW-####-## </a:t>
            </a:r>
          </a:p>
          <a:p>
            <a:endParaRPr lang="en-US"/>
          </a:p>
        </p:txBody>
      </p:sp>
      <p:grpSp>
        <p:nvGrpSpPr>
          <p:cNvPr id="11" name="Group 10"/>
          <p:cNvGrpSpPr/>
          <p:nvPr userDrawn="1"/>
        </p:nvGrpSpPr>
        <p:grpSpPr>
          <a:xfrm>
            <a:off x="0" y="6717970"/>
            <a:ext cx="9144000" cy="140030"/>
            <a:chOff x="0" y="6717970"/>
            <a:chExt cx="12192000" cy="140030"/>
          </a:xfrm>
        </p:grpSpPr>
        <p:sp>
          <p:nvSpPr>
            <p:cNvPr id="12" name="Rectangle 11"/>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3" name="Straight Connector 12"/>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41" b="18641"/>
          <a:stretch/>
        </p:blipFill>
        <p:spPr>
          <a:xfrm>
            <a:off x="132128" y="6205594"/>
            <a:ext cx="1786855" cy="481614"/>
          </a:xfrm>
          <a:prstGeom prst="rect">
            <a:avLst/>
          </a:prstGeom>
        </p:spPr>
      </p:pic>
      <p:sp>
        <p:nvSpPr>
          <p:cNvPr id="15" name="Slide Number Placeholder 5"/>
          <p:cNvSpPr>
            <a:spLocks noGrp="1"/>
          </p:cNvSpPr>
          <p:nvPr>
            <p:ph type="sldNum" sz="quarter" idx="12"/>
          </p:nvPr>
        </p:nvSpPr>
        <p:spPr>
          <a:xfrm>
            <a:off x="6895226" y="6302802"/>
            <a:ext cx="2057400" cy="365125"/>
          </a:xfrm>
          <a:prstGeom prst="rect">
            <a:avLst/>
          </a:prstGeom>
        </p:spPr>
        <p:txBody>
          <a:bodyPr/>
          <a:lstStyle>
            <a:lvl1pPr algn="r">
              <a:defRPr/>
            </a:lvl1pPr>
          </a:lstStyle>
          <a:p>
            <a:fld id="{4A54CE59-4D18-49CB-9CEE-EF966B1AAFE1}" type="slidenum">
              <a:rPr lang="en-US" smtClean="0"/>
              <a:pPr/>
              <a:t>‹#›</a:t>
            </a:fld>
            <a:endParaRPr lang="en-US"/>
          </a:p>
        </p:txBody>
      </p:sp>
    </p:spTree>
    <p:extLst>
      <p:ext uri="{BB962C8B-B14F-4D97-AF65-F5344CB8AC3E}">
        <p14:creationId xmlns:p14="http://schemas.microsoft.com/office/powerpoint/2010/main" val="918776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365127"/>
            <a:ext cx="4629150" cy="5495924"/>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1350628"/>
            <a:ext cx="2949178" cy="4518360"/>
          </a:xfrm>
          <a:prstGeom prst="rect">
            <a:avLst/>
          </a:prstGeom>
        </p:spPr>
        <p:txBody>
          <a:bodyPr/>
          <a:lstStyle>
            <a:lvl1pPr marL="0" indent="0">
              <a:buNone/>
              <a:defRPr sz="1200">
                <a:latin typeface="Arial" panose="020B0604020202020204" pitchFamily="34" charset="0"/>
                <a:cs typeface="Arial" panose="020B0604020202020204" pitchFamily="34"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8" name="Title 1"/>
          <p:cNvSpPr>
            <a:spLocks noGrp="1"/>
          </p:cNvSpPr>
          <p:nvPr>
            <p:ph type="title"/>
          </p:nvPr>
        </p:nvSpPr>
        <p:spPr>
          <a:xfrm>
            <a:off x="628651" y="365126"/>
            <a:ext cx="2950369" cy="985502"/>
          </a:xfrm>
          <a:prstGeom prst="rect">
            <a:avLst/>
          </a:prstGeom>
        </p:spPr>
        <p:txBody>
          <a:bodyPr>
            <a:normAutofit/>
          </a:bodyPr>
          <a:lstStyle>
            <a:lvl1pPr>
              <a:defRPr sz="2700">
                <a:latin typeface="Georgia" panose="02040502050405020303" pitchFamily="18" charset="0"/>
              </a:defRPr>
            </a:lvl1pPr>
          </a:lstStyle>
          <a:p>
            <a:r>
              <a:rPr lang="en-US"/>
              <a:t>Click to edit Master title style</a:t>
            </a:r>
          </a:p>
        </p:txBody>
      </p:sp>
      <p:sp>
        <p:nvSpPr>
          <p:cNvPr id="10" name="Footer Placeholder 2"/>
          <p:cNvSpPr>
            <a:spLocks noGrp="1"/>
          </p:cNvSpPr>
          <p:nvPr>
            <p:ph type="ftr" sz="quarter" idx="11"/>
          </p:nvPr>
        </p:nvSpPr>
        <p:spPr>
          <a:xfrm>
            <a:off x="2699158" y="6356353"/>
            <a:ext cx="3415892" cy="365125"/>
          </a:xfrm>
          <a:prstGeom prst="rect">
            <a:avLst/>
          </a:prstGeom>
        </p:spPr>
        <p:txBody>
          <a:bodyPr/>
          <a:lstStyle>
            <a:lvl1pPr algn="ctr">
              <a:defRPr sz="675"/>
            </a:lvl1pPr>
          </a:lstStyle>
          <a:p>
            <a:r>
              <a:rPr lang="en-US">
                <a:latin typeface="Arial" panose="020B0604020202020204" pitchFamily="34" charset="0"/>
                <a:cs typeface="Arial" panose="020B0604020202020204" pitchFamily="34" charset="0"/>
              </a:rPr>
              <a:t>DISTRIBUTION STATEMENT </a:t>
            </a:r>
            <a:r>
              <a:rPr lang="en-US">
                <a:solidFill>
                  <a:srgbClr val="FF0000"/>
                </a:solidFill>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 Approved for </a:t>
            </a:r>
            <a:r>
              <a:rPr lang="en-US">
                <a:solidFill>
                  <a:srgbClr val="FF0000"/>
                </a:solidFill>
                <a:latin typeface="Arial" panose="020B0604020202020204" pitchFamily="34" charset="0"/>
                <a:cs typeface="Arial" panose="020B0604020202020204" pitchFamily="34" charset="0"/>
              </a:rPr>
              <a:t>public</a:t>
            </a:r>
            <a:r>
              <a:rPr lang="en-US">
                <a:latin typeface="Arial" panose="020B0604020202020204" pitchFamily="34" charset="0"/>
                <a:cs typeface="Arial" panose="020B0604020202020204" pitchFamily="34" charset="0"/>
              </a:rPr>
              <a:t> release; distribution is </a:t>
            </a:r>
            <a:r>
              <a:rPr lang="en-US">
                <a:solidFill>
                  <a:srgbClr val="FF0000"/>
                </a:solidFill>
                <a:latin typeface="Arial" panose="020B0604020202020204" pitchFamily="34" charset="0"/>
                <a:cs typeface="Arial" panose="020B0604020202020204" pitchFamily="34" charset="0"/>
              </a:rPr>
              <a:t>unlimited.</a:t>
            </a:r>
          </a:p>
          <a:p>
            <a:r>
              <a:rPr lang="en-US">
                <a:latin typeface="Arial" panose="020B0604020202020204" pitchFamily="34" charset="0"/>
                <a:cs typeface="Arial" panose="020B0604020202020204" pitchFamily="34" charset="0"/>
              </a:rPr>
              <a:t>CLEARED on </a:t>
            </a:r>
            <a:r>
              <a:rPr lang="en-US">
                <a:solidFill>
                  <a:srgbClr val="FF0000"/>
                </a:solidFill>
                <a:latin typeface="Arial" panose="020B0604020202020204" pitchFamily="34" charset="0"/>
                <a:cs typeface="Arial" panose="020B0604020202020204" pitchFamily="34" charset="0"/>
              </a:rPr>
              <a:t>DD MMM YYYY. </a:t>
            </a:r>
            <a:r>
              <a:rPr lang="en-US">
                <a:latin typeface="Arial" panose="020B0604020202020204" pitchFamily="34" charset="0"/>
                <a:cs typeface="Arial" panose="020B0604020202020204" pitchFamily="34" charset="0"/>
              </a:rPr>
              <a:t>Case Number: </a:t>
            </a:r>
            <a:r>
              <a:rPr lang="en-US">
                <a:solidFill>
                  <a:srgbClr val="FF0000"/>
                </a:solidFill>
                <a:latin typeface="Arial" panose="020B0604020202020204" pitchFamily="34" charset="0"/>
                <a:cs typeface="Arial" panose="020B0604020202020204" pitchFamily="34" charset="0"/>
              </a:rPr>
              <a:t>88ABW-####-## </a:t>
            </a:r>
          </a:p>
          <a:p>
            <a:endParaRPr lang="en-US"/>
          </a:p>
        </p:txBody>
      </p:sp>
      <p:grpSp>
        <p:nvGrpSpPr>
          <p:cNvPr id="11" name="Group 10"/>
          <p:cNvGrpSpPr/>
          <p:nvPr userDrawn="1"/>
        </p:nvGrpSpPr>
        <p:grpSpPr>
          <a:xfrm>
            <a:off x="0" y="6717970"/>
            <a:ext cx="9144000" cy="140030"/>
            <a:chOff x="0" y="6717970"/>
            <a:chExt cx="12192000" cy="140030"/>
          </a:xfrm>
        </p:grpSpPr>
        <p:sp>
          <p:nvSpPr>
            <p:cNvPr id="12" name="Rectangle 11"/>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3" name="Straight Connector 12"/>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41" b="18641"/>
          <a:stretch/>
        </p:blipFill>
        <p:spPr>
          <a:xfrm>
            <a:off x="132128" y="6205594"/>
            <a:ext cx="1786855" cy="481614"/>
          </a:xfrm>
          <a:prstGeom prst="rect">
            <a:avLst/>
          </a:prstGeom>
        </p:spPr>
      </p:pic>
      <p:sp>
        <p:nvSpPr>
          <p:cNvPr id="15" name="Slide Number Placeholder 5"/>
          <p:cNvSpPr>
            <a:spLocks noGrp="1"/>
          </p:cNvSpPr>
          <p:nvPr>
            <p:ph type="sldNum" sz="quarter" idx="12"/>
          </p:nvPr>
        </p:nvSpPr>
        <p:spPr>
          <a:xfrm>
            <a:off x="6895226" y="6302802"/>
            <a:ext cx="2057400" cy="365125"/>
          </a:xfrm>
          <a:prstGeom prst="rect">
            <a:avLst/>
          </a:prstGeom>
        </p:spPr>
        <p:txBody>
          <a:bodyPr/>
          <a:lstStyle>
            <a:lvl1pPr algn="r">
              <a:defRPr/>
            </a:lvl1pPr>
          </a:lstStyle>
          <a:p>
            <a:fld id="{4A54CE59-4D18-49CB-9CEE-EF966B1AAFE1}" type="slidenum">
              <a:rPr lang="en-US" smtClean="0"/>
              <a:pPr/>
              <a:t>‹#›</a:t>
            </a:fld>
            <a:endParaRPr lang="en-US"/>
          </a:p>
        </p:txBody>
      </p:sp>
    </p:spTree>
    <p:extLst>
      <p:ext uri="{BB962C8B-B14F-4D97-AF65-F5344CB8AC3E}">
        <p14:creationId xmlns:p14="http://schemas.microsoft.com/office/powerpoint/2010/main" val="3589724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TextBox 6"/>
          <p:cNvSpPr txBox="1"/>
          <p:nvPr userDrawn="1"/>
        </p:nvSpPr>
        <p:spPr>
          <a:xfrm>
            <a:off x="3094787" y="4628571"/>
            <a:ext cx="2624634" cy="611706"/>
          </a:xfrm>
          <a:prstGeom prst="rect">
            <a:avLst/>
          </a:prstGeom>
          <a:noFill/>
        </p:spPr>
        <p:txBody>
          <a:bodyPr wrap="square" rtlCol="0">
            <a:spAutoFit/>
          </a:bodyPr>
          <a:lstStyle/>
          <a:p>
            <a:pPr algn="ctr"/>
            <a:r>
              <a:rPr lang="en-US" sz="1125">
                <a:latin typeface="Georgia" panose="02040502050405020303" pitchFamily="18" charset="0"/>
              </a:rPr>
              <a:t>Visit, </a:t>
            </a:r>
            <a:r>
              <a:rPr lang="en-US" sz="1125">
                <a:latin typeface="Georgia" panose="02040502050405020303" pitchFamily="18" charset="0"/>
                <a:hlinkClick r:id="rId2"/>
              </a:rPr>
              <a:t>www.AFIT.edu/STAT</a:t>
            </a:r>
            <a:endParaRPr lang="en-US" sz="1125">
              <a:latin typeface="Georgia" panose="02040502050405020303" pitchFamily="18" charset="0"/>
            </a:endParaRPr>
          </a:p>
          <a:p>
            <a:pPr algn="ctr"/>
            <a:r>
              <a:rPr lang="en-US" sz="1125">
                <a:latin typeface="Georgia" panose="02040502050405020303" pitchFamily="18" charset="0"/>
              </a:rPr>
              <a:t>Email, </a:t>
            </a:r>
            <a:r>
              <a:rPr lang="en-US" sz="1125">
                <a:solidFill>
                  <a:schemeClr val="bg1">
                    <a:lumMod val="50000"/>
                  </a:schemeClr>
                </a:solidFill>
                <a:latin typeface="Georgia" panose="02040502050405020303" pitchFamily="18" charset="0"/>
                <a:hlinkClick r:id="rId3"/>
              </a:rPr>
              <a:t>AFIT.ENS.STATCOE@us.af.mil</a:t>
            </a:r>
            <a:r>
              <a:rPr lang="en-US" sz="1125">
                <a:latin typeface="Georgia" panose="02040502050405020303" pitchFamily="18" charset="0"/>
              </a:rPr>
              <a:t> </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82074" y="1859412"/>
            <a:ext cx="5850060" cy="1942734"/>
          </a:xfrm>
          <a:prstGeom prst="rect">
            <a:avLst/>
          </a:prstGeom>
        </p:spPr>
      </p:pic>
      <p:grpSp>
        <p:nvGrpSpPr>
          <p:cNvPr id="9" name="Group 8"/>
          <p:cNvGrpSpPr/>
          <p:nvPr userDrawn="1"/>
        </p:nvGrpSpPr>
        <p:grpSpPr>
          <a:xfrm>
            <a:off x="0" y="6717970"/>
            <a:ext cx="9144000" cy="140030"/>
            <a:chOff x="0" y="6717970"/>
            <a:chExt cx="12192000" cy="140030"/>
          </a:xfrm>
        </p:grpSpPr>
        <p:sp>
          <p:nvSpPr>
            <p:cNvPr id="10" name="Rectangle 9"/>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1" name="Straight Connector 10"/>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70695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42239"/>
            <a:ext cx="3886200" cy="483472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42239"/>
            <a:ext cx="3886200" cy="483472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628650" y="365126"/>
            <a:ext cx="7886700" cy="876446"/>
          </a:xfrm>
          <a:prstGeom prst="rect">
            <a:avLst/>
          </a:prstGeom>
        </p:spPr>
        <p:txBody>
          <a:bodyPr>
            <a:normAutofit/>
          </a:bodyPr>
          <a:lstStyle>
            <a:lvl1pPr>
              <a:defRPr sz="2700">
                <a:latin typeface="Georgia" panose="02040502050405020303" pitchFamily="18" charset="0"/>
              </a:defRPr>
            </a:lvl1pPr>
          </a:lstStyle>
          <a:p>
            <a:r>
              <a:rPr lang="en-US" dirty="0"/>
              <a:t>Click to edit Master title style</a:t>
            </a:r>
          </a:p>
        </p:txBody>
      </p:sp>
      <p:sp>
        <p:nvSpPr>
          <p:cNvPr id="10" name="Footer Placeholder 2"/>
          <p:cNvSpPr>
            <a:spLocks noGrp="1"/>
          </p:cNvSpPr>
          <p:nvPr>
            <p:ph type="ftr" sz="quarter" idx="11"/>
          </p:nvPr>
        </p:nvSpPr>
        <p:spPr>
          <a:xfrm>
            <a:off x="2699158" y="6356353"/>
            <a:ext cx="3415892" cy="365125"/>
          </a:xfrm>
          <a:prstGeom prst="rect">
            <a:avLst/>
          </a:prstGeom>
        </p:spPr>
        <p:txBody>
          <a:bodyPr/>
          <a:lstStyle>
            <a:lvl1pPr algn="ctr">
              <a:defRPr sz="675"/>
            </a:lvl1pPr>
          </a:lstStyle>
          <a:p>
            <a:r>
              <a:rPr lang="en-US" dirty="0">
                <a:latin typeface="Arial" panose="020B0604020202020204" pitchFamily="34" charset="0"/>
                <a:cs typeface="Arial" panose="020B0604020202020204" pitchFamily="34" charset="0"/>
              </a:rPr>
              <a:t>DISTRIBUTION STATEMENT </a:t>
            </a:r>
            <a:r>
              <a:rPr lang="en-US" dirty="0">
                <a:solidFill>
                  <a:srgbClr val="FF0000"/>
                </a:solidFill>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Approved for </a:t>
            </a:r>
            <a:r>
              <a:rPr lang="en-US" dirty="0">
                <a:solidFill>
                  <a:srgbClr val="FF0000"/>
                </a:solidFill>
                <a:latin typeface="Arial" panose="020B0604020202020204" pitchFamily="34" charset="0"/>
                <a:cs typeface="Arial" panose="020B0604020202020204" pitchFamily="34" charset="0"/>
              </a:rPr>
              <a:t>public</a:t>
            </a:r>
            <a:r>
              <a:rPr lang="en-US" dirty="0">
                <a:latin typeface="Arial" panose="020B0604020202020204" pitchFamily="34" charset="0"/>
                <a:cs typeface="Arial" panose="020B0604020202020204" pitchFamily="34" charset="0"/>
              </a:rPr>
              <a:t> release; distribution is </a:t>
            </a:r>
            <a:r>
              <a:rPr lang="en-US" dirty="0">
                <a:solidFill>
                  <a:srgbClr val="FF0000"/>
                </a:solidFill>
                <a:latin typeface="Arial" panose="020B0604020202020204" pitchFamily="34" charset="0"/>
                <a:cs typeface="Arial" panose="020B0604020202020204" pitchFamily="34" charset="0"/>
              </a:rPr>
              <a:t>unlimited.</a:t>
            </a:r>
          </a:p>
          <a:p>
            <a:r>
              <a:rPr lang="en-US" dirty="0">
                <a:latin typeface="Arial" panose="020B0604020202020204" pitchFamily="34" charset="0"/>
                <a:cs typeface="Arial" panose="020B0604020202020204" pitchFamily="34" charset="0"/>
              </a:rPr>
              <a:t>CLEARED on </a:t>
            </a:r>
            <a:r>
              <a:rPr lang="en-US" dirty="0">
                <a:solidFill>
                  <a:srgbClr val="FF0000"/>
                </a:solidFill>
                <a:latin typeface="Arial" panose="020B0604020202020204" pitchFamily="34" charset="0"/>
                <a:cs typeface="Arial" panose="020B0604020202020204" pitchFamily="34" charset="0"/>
              </a:rPr>
              <a:t>DD MMM YYYY. </a:t>
            </a:r>
            <a:r>
              <a:rPr lang="en-US" dirty="0">
                <a:latin typeface="Arial" panose="020B0604020202020204" pitchFamily="34" charset="0"/>
                <a:cs typeface="Arial" panose="020B0604020202020204" pitchFamily="34" charset="0"/>
              </a:rPr>
              <a:t>Case Number: </a:t>
            </a:r>
            <a:r>
              <a:rPr lang="en-US" dirty="0">
                <a:solidFill>
                  <a:srgbClr val="FF0000"/>
                </a:solidFill>
                <a:latin typeface="Arial" panose="020B0604020202020204" pitchFamily="34" charset="0"/>
                <a:cs typeface="Arial" panose="020B0604020202020204" pitchFamily="34" charset="0"/>
              </a:rPr>
              <a:t>88ABW-####-## </a:t>
            </a:r>
          </a:p>
          <a:p>
            <a:endParaRPr lang="en-US" dirty="0"/>
          </a:p>
        </p:txBody>
      </p:sp>
      <p:grpSp>
        <p:nvGrpSpPr>
          <p:cNvPr id="12" name="Group 11"/>
          <p:cNvGrpSpPr/>
          <p:nvPr userDrawn="1"/>
        </p:nvGrpSpPr>
        <p:grpSpPr>
          <a:xfrm>
            <a:off x="0" y="6717970"/>
            <a:ext cx="9144000" cy="140030"/>
            <a:chOff x="0" y="6717970"/>
            <a:chExt cx="12192000" cy="140030"/>
          </a:xfrm>
        </p:grpSpPr>
        <p:sp>
          <p:nvSpPr>
            <p:cNvPr id="13" name="Rectangle 12"/>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4" name="Straight Connector 13"/>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sp>
        <p:nvSpPr>
          <p:cNvPr id="16" name="Slide Number Placeholder 5"/>
          <p:cNvSpPr>
            <a:spLocks noGrp="1"/>
          </p:cNvSpPr>
          <p:nvPr>
            <p:ph type="sldNum" sz="quarter" idx="12"/>
          </p:nvPr>
        </p:nvSpPr>
        <p:spPr>
          <a:xfrm>
            <a:off x="6895226" y="6302802"/>
            <a:ext cx="2057400" cy="365125"/>
          </a:xfrm>
          <a:prstGeom prst="rect">
            <a:avLst/>
          </a:prstGeom>
        </p:spPr>
        <p:txBody>
          <a:bodyPr/>
          <a:lstStyle>
            <a:lvl1pPr algn="r">
              <a:defRPr/>
            </a:lvl1pPr>
          </a:lstStyle>
          <a:p>
            <a:fld id="{4A54CE59-4D18-49CB-9CEE-EF966B1AAFE1}" type="slidenum">
              <a:rPr lang="en-US" smtClean="0"/>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33613"/>
            <a:ext cx="2074885" cy="516783"/>
          </a:xfrm>
          <a:prstGeom prst="rect">
            <a:avLst/>
          </a:prstGeom>
        </p:spPr>
      </p:pic>
    </p:spTree>
    <p:extLst>
      <p:ext uri="{BB962C8B-B14F-4D97-AF65-F5344CB8AC3E}">
        <p14:creationId xmlns:p14="http://schemas.microsoft.com/office/powerpoint/2010/main" val="3141933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317950"/>
            <a:ext cx="3868340" cy="477297"/>
          </a:xfrm>
          <a:prstGeom prst="rect">
            <a:avLst/>
          </a:prstGeom>
        </p:spPr>
        <p:txBody>
          <a:bodyPr anchor="b"/>
          <a:lstStyle>
            <a:lvl1pPr marL="0" indent="0">
              <a:buNone/>
              <a:defRPr sz="1800" b="1">
                <a:latin typeface="Georgia" panose="02040502050405020303" pitchFamily="18"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1871619"/>
            <a:ext cx="3868340" cy="431804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317950"/>
            <a:ext cx="3887391" cy="477297"/>
          </a:xfrm>
          <a:prstGeom prst="rect">
            <a:avLst/>
          </a:prstGeom>
        </p:spPr>
        <p:txBody>
          <a:bodyPr anchor="b"/>
          <a:lstStyle>
            <a:lvl1pPr marL="0" indent="0">
              <a:buNone/>
              <a:defRPr sz="1800" b="1">
                <a:latin typeface="Georgia" panose="02040502050405020303" pitchFamily="18"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1" y="1871619"/>
            <a:ext cx="3887391" cy="431804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628650" y="365126"/>
            <a:ext cx="7886700" cy="876446"/>
          </a:xfrm>
          <a:prstGeom prst="rect">
            <a:avLst/>
          </a:prstGeom>
        </p:spPr>
        <p:txBody>
          <a:bodyPr>
            <a:normAutofit/>
          </a:bodyPr>
          <a:lstStyle>
            <a:lvl1pPr>
              <a:defRPr sz="2700">
                <a:latin typeface="Georgia" panose="02040502050405020303" pitchFamily="18" charset="0"/>
              </a:defRPr>
            </a:lvl1pPr>
          </a:lstStyle>
          <a:p>
            <a:r>
              <a:rPr lang="en-US" dirty="0"/>
              <a:t>Click to edit Master title style</a:t>
            </a:r>
          </a:p>
        </p:txBody>
      </p:sp>
      <p:sp>
        <p:nvSpPr>
          <p:cNvPr id="12" name="Footer Placeholder 2"/>
          <p:cNvSpPr>
            <a:spLocks noGrp="1"/>
          </p:cNvSpPr>
          <p:nvPr>
            <p:ph type="ftr" sz="quarter" idx="11"/>
          </p:nvPr>
        </p:nvSpPr>
        <p:spPr>
          <a:xfrm>
            <a:off x="2699158" y="6356351"/>
            <a:ext cx="3415892" cy="330858"/>
          </a:xfrm>
          <a:prstGeom prst="rect">
            <a:avLst/>
          </a:prstGeom>
        </p:spPr>
        <p:txBody>
          <a:bodyPr/>
          <a:lstStyle>
            <a:lvl1pPr algn="ctr">
              <a:defRPr sz="675"/>
            </a:lvl1pPr>
          </a:lstStyle>
          <a:p>
            <a:r>
              <a:rPr lang="en-US" dirty="0">
                <a:latin typeface="Arial" panose="020B0604020202020204" pitchFamily="34" charset="0"/>
                <a:cs typeface="Arial" panose="020B0604020202020204" pitchFamily="34" charset="0"/>
              </a:rPr>
              <a:t>DISTRIBUTION STATEMENT </a:t>
            </a:r>
            <a:r>
              <a:rPr lang="en-US" dirty="0">
                <a:solidFill>
                  <a:srgbClr val="FF0000"/>
                </a:solidFill>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Approved for </a:t>
            </a:r>
            <a:r>
              <a:rPr lang="en-US" dirty="0">
                <a:solidFill>
                  <a:srgbClr val="FF0000"/>
                </a:solidFill>
                <a:latin typeface="Arial" panose="020B0604020202020204" pitchFamily="34" charset="0"/>
                <a:cs typeface="Arial" panose="020B0604020202020204" pitchFamily="34" charset="0"/>
              </a:rPr>
              <a:t>public</a:t>
            </a:r>
            <a:r>
              <a:rPr lang="en-US" dirty="0">
                <a:latin typeface="Arial" panose="020B0604020202020204" pitchFamily="34" charset="0"/>
                <a:cs typeface="Arial" panose="020B0604020202020204" pitchFamily="34" charset="0"/>
              </a:rPr>
              <a:t> release; distribution is </a:t>
            </a:r>
            <a:r>
              <a:rPr lang="en-US" dirty="0">
                <a:solidFill>
                  <a:srgbClr val="FF0000"/>
                </a:solidFill>
                <a:latin typeface="Arial" panose="020B0604020202020204" pitchFamily="34" charset="0"/>
                <a:cs typeface="Arial" panose="020B0604020202020204" pitchFamily="34" charset="0"/>
              </a:rPr>
              <a:t>unlimited.</a:t>
            </a:r>
          </a:p>
          <a:p>
            <a:r>
              <a:rPr lang="en-US" dirty="0">
                <a:latin typeface="Arial" panose="020B0604020202020204" pitchFamily="34" charset="0"/>
                <a:cs typeface="Arial" panose="020B0604020202020204" pitchFamily="34" charset="0"/>
              </a:rPr>
              <a:t>CLEARED on </a:t>
            </a:r>
            <a:r>
              <a:rPr lang="en-US" dirty="0">
                <a:solidFill>
                  <a:srgbClr val="FF0000"/>
                </a:solidFill>
                <a:latin typeface="Arial" panose="020B0604020202020204" pitchFamily="34" charset="0"/>
                <a:cs typeface="Arial" panose="020B0604020202020204" pitchFamily="34" charset="0"/>
              </a:rPr>
              <a:t>DD MMM YYYY. </a:t>
            </a:r>
            <a:r>
              <a:rPr lang="en-US" dirty="0">
                <a:latin typeface="Arial" panose="020B0604020202020204" pitchFamily="34" charset="0"/>
                <a:cs typeface="Arial" panose="020B0604020202020204" pitchFamily="34" charset="0"/>
              </a:rPr>
              <a:t>Case Number: </a:t>
            </a:r>
            <a:r>
              <a:rPr lang="en-US" dirty="0">
                <a:solidFill>
                  <a:srgbClr val="FF0000"/>
                </a:solidFill>
                <a:latin typeface="Arial" panose="020B0604020202020204" pitchFamily="34" charset="0"/>
                <a:cs typeface="Arial" panose="020B0604020202020204" pitchFamily="34" charset="0"/>
              </a:rPr>
              <a:t>88ABW-####-## </a:t>
            </a:r>
          </a:p>
          <a:p>
            <a:endParaRPr lang="en-US" dirty="0"/>
          </a:p>
        </p:txBody>
      </p:sp>
      <p:grpSp>
        <p:nvGrpSpPr>
          <p:cNvPr id="13" name="Group 12"/>
          <p:cNvGrpSpPr/>
          <p:nvPr userDrawn="1"/>
        </p:nvGrpSpPr>
        <p:grpSpPr>
          <a:xfrm>
            <a:off x="0" y="6717970"/>
            <a:ext cx="9144000" cy="140030"/>
            <a:chOff x="0" y="6717970"/>
            <a:chExt cx="12192000" cy="140030"/>
          </a:xfrm>
        </p:grpSpPr>
        <p:sp>
          <p:nvSpPr>
            <p:cNvPr id="14" name="Rectangle 13"/>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5" name="Straight Connector 14"/>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sp>
        <p:nvSpPr>
          <p:cNvPr id="17" name="Slide Number Placeholder 5"/>
          <p:cNvSpPr>
            <a:spLocks noGrp="1"/>
          </p:cNvSpPr>
          <p:nvPr>
            <p:ph type="sldNum" sz="quarter" idx="12"/>
          </p:nvPr>
        </p:nvSpPr>
        <p:spPr>
          <a:xfrm>
            <a:off x="6895226" y="6302802"/>
            <a:ext cx="2057400" cy="365125"/>
          </a:xfrm>
          <a:prstGeom prst="rect">
            <a:avLst/>
          </a:prstGeom>
        </p:spPr>
        <p:txBody>
          <a:bodyPr/>
          <a:lstStyle>
            <a:lvl1pPr algn="r">
              <a:defRPr/>
            </a:lvl1pPr>
          </a:lstStyle>
          <a:p>
            <a:fld id="{4A54CE59-4D18-49CB-9CEE-EF966B1AAFE1}" type="slidenum">
              <a:rPr lang="en-US" smtClean="0"/>
              <a:pPr/>
              <a:t>‹#›</a:t>
            </a:fld>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33613"/>
            <a:ext cx="2074885" cy="516783"/>
          </a:xfrm>
          <a:prstGeom prst="rect">
            <a:avLst/>
          </a:prstGeom>
        </p:spPr>
      </p:pic>
    </p:spTree>
    <p:extLst>
      <p:ext uri="{BB962C8B-B14F-4D97-AF65-F5344CB8AC3E}">
        <p14:creationId xmlns:p14="http://schemas.microsoft.com/office/powerpoint/2010/main" val="42922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628650" y="365126"/>
            <a:ext cx="7886700" cy="876446"/>
          </a:xfrm>
          <a:prstGeom prst="rect">
            <a:avLst/>
          </a:prstGeom>
        </p:spPr>
        <p:txBody>
          <a:bodyPr>
            <a:normAutofit/>
          </a:bodyPr>
          <a:lstStyle>
            <a:lvl1pPr>
              <a:defRPr sz="2700">
                <a:latin typeface="Georgia" panose="02040502050405020303" pitchFamily="18" charset="0"/>
              </a:defRPr>
            </a:lvl1pPr>
          </a:lstStyle>
          <a:p>
            <a:r>
              <a:rPr lang="en-US" dirty="0"/>
              <a:t>Click to edit Master title style</a:t>
            </a:r>
          </a:p>
        </p:txBody>
      </p:sp>
      <p:sp>
        <p:nvSpPr>
          <p:cNvPr id="7" name="Footer Placeholder 2"/>
          <p:cNvSpPr>
            <a:spLocks noGrp="1"/>
          </p:cNvSpPr>
          <p:nvPr>
            <p:ph type="ftr" sz="quarter" idx="11"/>
          </p:nvPr>
        </p:nvSpPr>
        <p:spPr>
          <a:xfrm>
            <a:off x="2699158" y="6356353"/>
            <a:ext cx="3415892" cy="365125"/>
          </a:xfrm>
          <a:prstGeom prst="rect">
            <a:avLst/>
          </a:prstGeom>
        </p:spPr>
        <p:txBody>
          <a:bodyPr/>
          <a:lstStyle>
            <a:lvl1pPr algn="ctr">
              <a:defRPr sz="675"/>
            </a:lvl1pPr>
          </a:lstStyle>
          <a:p>
            <a:r>
              <a:rPr lang="en-US" dirty="0">
                <a:latin typeface="Arial" panose="020B0604020202020204" pitchFamily="34" charset="0"/>
                <a:cs typeface="Arial" panose="020B0604020202020204" pitchFamily="34" charset="0"/>
              </a:rPr>
              <a:t>DISTRIBUTION STATEMENT </a:t>
            </a:r>
            <a:r>
              <a:rPr lang="en-US" dirty="0">
                <a:solidFill>
                  <a:srgbClr val="FF0000"/>
                </a:solidFill>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Approved for </a:t>
            </a:r>
            <a:r>
              <a:rPr lang="en-US" dirty="0">
                <a:solidFill>
                  <a:srgbClr val="FF0000"/>
                </a:solidFill>
                <a:latin typeface="Arial" panose="020B0604020202020204" pitchFamily="34" charset="0"/>
                <a:cs typeface="Arial" panose="020B0604020202020204" pitchFamily="34" charset="0"/>
              </a:rPr>
              <a:t>public</a:t>
            </a:r>
            <a:r>
              <a:rPr lang="en-US" dirty="0">
                <a:latin typeface="Arial" panose="020B0604020202020204" pitchFamily="34" charset="0"/>
                <a:cs typeface="Arial" panose="020B0604020202020204" pitchFamily="34" charset="0"/>
              </a:rPr>
              <a:t> release; distribution is </a:t>
            </a:r>
            <a:r>
              <a:rPr lang="en-US" dirty="0">
                <a:solidFill>
                  <a:srgbClr val="FF0000"/>
                </a:solidFill>
                <a:latin typeface="Arial" panose="020B0604020202020204" pitchFamily="34" charset="0"/>
                <a:cs typeface="Arial" panose="020B0604020202020204" pitchFamily="34" charset="0"/>
              </a:rPr>
              <a:t>unlimited.</a:t>
            </a:r>
          </a:p>
          <a:p>
            <a:r>
              <a:rPr lang="en-US" dirty="0">
                <a:latin typeface="Arial" panose="020B0604020202020204" pitchFamily="34" charset="0"/>
                <a:cs typeface="Arial" panose="020B0604020202020204" pitchFamily="34" charset="0"/>
              </a:rPr>
              <a:t>CLEARED on </a:t>
            </a:r>
            <a:r>
              <a:rPr lang="en-US" dirty="0">
                <a:solidFill>
                  <a:srgbClr val="FF0000"/>
                </a:solidFill>
                <a:latin typeface="Arial" panose="020B0604020202020204" pitchFamily="34" charset="0"/>
                <a:cs typeface="Arial" panose="020B0604020202020204" pitchFamily="34" charset="0"/>
              </a:rPr>
              <a:t>DD MMM YYYY. </a:t>
            </a:r>
            <a:r>
              <a:rPr lang="en-US" dirty="0">
                <a:latin typeface="Arial" panose="020B0604020202020204" pitchFamily="34" charset="0"/>
                <a:cs typeface="Arial" panose="020B0604020202020204" pitchFamily="34" charset="0"/>
              </a:rPr>
              <a:t>Case Number: </a:t>
            </a:r>
            <a:r>
              <a:rPr lang="en-US" dirty="0">
                <a:solidFill>
                  <a:srgbClr val="FF0000"/>
                </a:solidFill>
                <a:latin typeface="Arial" panose="020B0604020202020204" pitchFamily="34" charset="0"/>
                <a:cs typeface="Arial" panose="020B0604020202020204" pitchFamily="34" charset="0"/>
              </a:rPr>
              <a:t>88ABW-####-## </a:t>
            </a:r>
          </a:p>
          <a:p>
            <a:endParaRPr lang="en-US" dirty="0"/>
          </a:p>
        </p:txBody>
      </p:sp>
      <p:grpSp>
        <p:nvGrpSpPr>
          <p:cNvPr id="9" name="Group 8"/>
          <p:cNvGrpSpPr/>
          <p:nvPr userDrawn="1"/>
        </p:nvGrpSpPr>
        <p:grpSpPr>
          <a:xfrm>
            <a:off x="0" y="6717970"/>
            <a:ext cx="9144000" cy="140030"/>
            <a:chOff x="0" y="6717970"/>
            <a:chExt cx="12192000" cy="140030"/>
          </a:xfrm>
        </p:grpSpPr>
        <p:sp>
          <p:nvSpPr>
            <p:cNvPr id="10" name="Rectangle 9"/>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1" name="Straight Connector 10"/>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sp>
        <p:nvSpPr>
          <p:cNvPr id="13" name="Slide Number Placeholder 5"/>
          <p:cNvSpPr>
            <a:spLocks noGrp="1"/>
          </p:cNvSpPr>
          <p:nvPr>
            <p:ph type="sldNum" sz="quarter" idx="12"/>
          </p:nvPr>
        </p:nvSpPr>
        <p:spPr>
          <a:xfrm>
            <a:off x="6895226" y="6302802"/>
            <a:ext cx="2057400" cy="365125"/>
          </a:xfrm>
          <a:prstGeom prst="rect">
            <a:avLst/>
          </a:prstGeom>
        </p:spPr>
        <p:txBody>
          <a:bodyPr/>
          <a:lstStyle>
            <a:lvl1pPr algn="r">
              <a:defRPr/>
            </a:lvl1pPr>
          </a:lstStyle>
          <a:p>
            <a:fld id="{4A54CE59-4D18-49CB-9CEE-EF966B1AAFE1}"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33613"/>
            <a:ext cx="2074885" cy="516783"/>
          </a:xfrm>
          <a:prstGeom prst="rect">
            <a:avLst/>
          </a:prstGeom>
        </p:spPr>
      </p:pic>
    </p:spTree>
    <p:extLst>
      <p:ext uri="{BB962C8B-B14F-4D97-AF65-F5344CB8AC3E}">
        <p14:creationId xmlns:p14="http://schemas.microsoft.com/office/powerpoint/2010/main" val="45869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2"/>
          <p:cNvSpPr>
            <a:spLocks noGrp="1"/>
          </p:cNvSpPr>
          <p:nvPr>
            <p:ph type="ftr" sz="quarter" idx="11"/>
          </p:nvPr>
        </p:nvSpPr>
        <p:spPr>
          <a:xfrm>
            <a:off x="2699158" y="6356353"/>
            <a:ext cx="3415892" cy="365125"/>
          </a:xfrm>
          <a:prstGeom prst="rect">
            <a:avLst/>
          </a:prstGeom>
        </p:spPr>
        <p:txBody>
          <a:bodyPr/>
          <a:lstStyle>
            <a:lvl1pPr algn="ctr">
              <a:defRPr sz="675"/>
            </a:lvl1pPr>
          </a:lstStyle>
          <a:p>
            <a:r>
              <a:rPr lang="en-US" dirty="0">
                <a:latin typeface="Arial" panose="020B0604020202020204" pitchFamily="34" charset="0"/>
                <a:cs typeface="Arial" panose="020B0604020202020204" pitchFamily="34" charset="0"/>
              </a:rPr>
              <a:t>DISTRIBUTION STATEMENT </a:t>
            </a:r>
            <a:r>
              <a:rPr lang="en-US" dirty="0">
                <a:solidFill>
                  <a:srgbClr val="FF0000"/>
                </a:solidFill>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Approved for </a:t>
            </a:r>
            <a:r>
              <a:rPr lang="en-US" dirty="0">
                <a:solidFill>
                  <a:srgbClr val="FF0000"/>
                </a:solidFill>
                <a:latin typeface="Arial" panose="020B0604020202020204" pitchFamily="34" charset="0"/>
                <a:cs typeface="Arial" panose="020B0604020202020204" pitchFamily="34" charset="0"/>
              </a:rPr>
              <a:t>public</a:t>
            </a:r>
            <a:r>
              <a:rPr lang="en-US" dirty="0">
                <a:latin typeface="Arial" panose="020B0604020202020204" pitchFamily="34" charset="0"/>
                <a:cs typeface="Arial" panose="020B0604020202020204" pitchFamily="34" charset="0"/>
              </a:rPr>
              <a:t> release; distribution is </a:t>
            </a:r>
            <a:r>
              <a:rPr lang="en-US" dirty="0">
                <a:solidFill>
                  <a:srgbClr val="FF0000"/>
                </a:solidFill>
                <a:latin typeface="Arial" panose="020B0604020202020204" pitchFamily="34" charset="0"/>
                <a:cs typeface="Arial" panose="020B0604020202020204" pitchFamily="34" charset="0"/>
              </a:rPr>
              <a:t>unlimited.</a:t>
            </a:r>
          </a:p>
          <a:p>
            <a:r>
              <a:rPr lang="en-US" dirty="0">
                <a:latin typeface="Arial" panose="020B0604020202020204" pitchFamily="34" charset="0"/>
                <a:cs typeface="Arial" panose="020B0604020202020204" pitchFamily="34" charset="0"/>
              </a:rPr>
              <a:t>CLEARED on </a:t>
            </a:r>
            <a:r>
              <a:rPr lang="en-US" dirty="0">
                <a:solidFill>
                  <a:srgbClr val="FF0000"/>
                </a:solidFill>
                <a:latin typeface="Arial" panose="020B0604020202020204" pitchFamily="34" charset="0"/>
                <a:cs typeface="Arial" panose="020B0604020202020204" pitchFamily="34" charset="0"/>
              </a:rPr>
              <a:t>DD MMM YYYY. </a:t>
            </a:r>
            <a:r>
              <a:rPr lang="en-US" dirty="0">
                <a:latin typeface="Arial" panose="020B0604020202020204" pitchFamily="34" charset="0"/>
                <a:cs typeface="Arial" panose="020B0604020202020204" pitchFamily="34" charset="0"/>
              </a:rPr>
              <a:t>Case Number: </a:t>
            </a:r>
            <a:r>
              <a:rPr lang="en-US" dirty="0">
                <a:solidFill>
                  <a:srgbClr val="FF0000"/>
                </a:solidFill>
                <a:latin typeface="Arial" panose="020B0604020202020204" pitchFamily="34" charset="0"/>
                <a:cs typeface="Arial" panose="020B0604020202020204" pitchFamily="34" charset="0"/>
              </a:rPr>
              <a:t>88ABW-####-## </a:t>
            </a:r>
          </a:p>
          <a:p>
            <a:endParaRPr lang="en-US" dirty="0"/>
          </a:p>
        </p:txBody>
      </p:sp>
      <p:grpSp>
        <p:nvGrpSpPr>
          <p:cNvPr id="7" name="Group 6"/>
          <p:cNvGrpSpPr/>
          <p:nvPr userDrawn="1"/>
        </p:nvGrpSpPr>
        <p:grpSpPr>
          <a:xfrm>
            <a:off x="0" y="6717970"/>
            <a:ext cx="9144000" cy="140030"/>
            <a:chOff x="0" y="6717970"/>
            <a:chExt cx="12192000" cy="140030"/>
          </a:xfrm>
        </p:grpSpPr>
        <p:sp>
          <p:nvSpPr>
            <p:cNvPr id="8" name="Rectangle 7"/>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9" name="Straight Connector 8"/>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sp>
        <p:nvSpPr>
          <p:cNvPr id="11" name="Slide Number Placeholder 5"/>
          <p:cNvSpPr>
            <a:spLocks noGrp="1"/>
          </p:cNvSpPr>
          <p:nvPr>
            <p:ph type="sldNum" sz="quarter" idx="12"/>
          </p:nvPr>
        </p:nvSpPr>
        <p:spPr>
          <a:xfrm>
            <a:off x="6895226" y="6302802"/>
            <a:ext cx="2057400" cy="365125"/>
          </a:xfrm>
          <a:prstGeom prst="rect">
            <a:avLst/>
          </a:prstGeom>
        </p:spPr>
        <p:txBody>
          <a:bodyPr/>
          <a:lstStyle>
            <a:lvl1pPr algn="r">
              <a:defRPr/>
            </a:lvl1pPr>
          </a:lstStyle>
          <a:p>
            <a:fld id="{4A54CE59-4D18-49CB-9CEE-EF966B1AAFE1}"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33613"/>
            <a:ext cx="2074885" cy="516783"/>
          </a:xfrm>
          <a:prstGeom prst="rect">
            <a:avLst/>
          </a:prstGeom>
        </p:spPr>
      </p:pic>
    </p:spTree>
    <p:extLst>
      <p:ext uri="{BB962C8B-B14F-4D97-AF65-F5344CB8AC3E}">
        <p14:creationId xmlns:p14="http://schemas.microsoft.com/office/powerpoint/2010/main" val="3244979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365127"/>
            <a:ext cx="4629150" cy="5495924"/>
          </a:xfrm>
          <a:prstGeom prst="rect">
            <a:avLst/>
          </a:prstGeom>
        </p:spPr>
        <p:txBody>
          <a:bodyPr/>
          <a:lstStyle>
            <a:lvl1pPr>
              <a:defRPr sz="2400">
                <a:latin typeface="Arial" panose="020B0604020202020204" pitchFamily="34" charset="0"/>
                <a:cs typeface="Arial" panose="020B0604020202020204" pitchFamily="34" charset="0"/>
              </a:defRPr>
            </a:lvl1pPr>
            <a:lvl2pPr>
              <a:defRPr sz="21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a:defRPr sz="1500">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333850"/>
            <a:ext cx="2949178" cy="4535138"/>
          </a:xfrm>
          <a:prstGeom prst="rect">
            <a:avLst/>
          </a:prstGeom>
        </p:spPr>
        <p:txBody>
          <a:bodyPr/>
          <a:lstStyle>
            <a:lvl1pPr marL="0" indent="0">
              <a:buNone/>
              <a:defRPr sz="1200">
                <a:latin typeface="Arial" panose="020B0604020202020204" pitchFamily="34" charset="0"/>
                <a:cs typeface="Arial" panose="020B0604020202020204" pitchFamily="34"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Edit Master text styles</a:t>
            </a:r>
          </a:p>
        </p:txBody>
      </p:sp>
      <p:sp>
        <p:nvSpPr>
          <p:cNvPr id="8" name="Title 1"/>
          <p:cNvSpPr>
            <a:spLocks noGrp="1"/>
          </p:cNvSpPr>
          <p:nvPr>
            <p:ph type="title"/>
          </p:nvPr>
        </p:nvSpPr>
        <p:spPr>
          <a:xfrm>
            <a:off x="628651" y="365126"/>
            <a:ext cx="2950369" cy="968724"/>
          </a:xfrm>
          <a:prstGeom prst="rect">
            <a:avLst/>
          </a:prstGeom>
        </p:spPr>
        <p:txBody>
          <a:bodyPr>
            <a:normAutofit/>
          </a:bodyPr>
          <a:lstStyle>
            <a:lvl1pPr>
              <a:defRPr sz="2700">
                <a:latin typeface="Georgia" panose="02040502050405020303" pitchFamily="18" charset="0"/>
              </a:defRPr>
            </a:lvl1pPr>
          </a:lstStyle>
          <a:p>
            <a:r>
              <a:rPr lang="en-US" dirty="0"/>
              <a:t>Click to edit Master title style</a:t>
            </a:r>
          </a:p>
        </p:txBody>
      </p:sp>
      <p:sp>
        <p:nvSpPr>
          <p:cNvPr id="10" name="Footer Placeholder 2"/>
          <p:cNvSpPr>
            <a:spLocks noGrp="1"/>
          </p:cNvSpPr>
          <p:nvPr>
            <p:ph type="ftr" sz="quarter" idx="11"/>
          </p:nvPr>
        </p:nvSpPr>
        <p:spPr>
          <a:xfrm>
            <a:off x="2699158" y="6356353"/>
            <a:ext cx="3415892" cy="365125"/>
          </a:xfrm>
          <a:prstGeom prst="rect">
            <a:avLst/>
          </a:prstGeom>
        </p:spPr>
        <p:txBody>
          <a:bodyPr/>
          <a:lstStyle>
            <a:lvl1pPr algn="ctr">
              <a:defRPr sz="675"/>
            </a:lvl1pPr>
          </a:lstStyle>
          <a:p>
            <a:r>
              <a:rPr lang="en-US" dirty="0">
                <a:latin typeface="Arial" panose="020B0604020202020204" pitchFamily="34" charset="0"/>
                <a:cs typeface="Arial" panose="020B0604020202020204" pitchFamily="34" charset="0"/>
              </a:rPr>
              <a:t>DISTRIBUTION STATEMENT </a:t>
            </a:r>
            <a:r>
              <a:rPr lang="en-US" dirty="0">
                <a:solidFill>
                  <a:srgbClr val="FF0000"/>
                </a:solidFill>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Approved for </a:t>
            </a:r>
            <a:r>
              <a:rPr lang="en-US" dirty="0">
                <a:solidFill>
                  <a:srgbClr val="FF0000"/>
                </a:solidFill>
                <a:latin typeface="Arial" panose="020B0604020202020204" pitchFamily="34" charset="0"/>
                <a:cs typeface="Arial" panose="020B0604020202020204" pitchFamily="34" charset="0"/>
              </a:rPr>
              <a:t>public</a:t>
            </a:r>
            <a:r>
              <a:rPr lang="en-US" dirty="0">
                <a:latin typeface="Arial" panose="020B0604020202020204" pitchFamily="34" charset="0"/>
                <a:cs typeface="Arial" panose="020B0604020202020204" pitchFamily="34" charset="0"/>
              </a:rPr>
              <a:t> release; distribution is </a:t>
            </a:r>
            <a:r>
              <a:rPr lang="en-US" dirty="0">
                <a:solidFill>
                  <a:srgbClr val="FF0000"/>
                </a:solidFill>
                <a:latin typeface="Arial" panose="020B0604020202020204" pitchFamily="34" charset="0"/>
                <a:cs typeface="Arial" panose="020B0604020202020204" pitchFamily="34" charset="0"/>
              </a:rPr>
              <a:t>unlimited.</a:t>
            </a:r>
          </a:p>
          <a:p>
            <a:r>
              <a:rPr lang="en-US" dirty="0">
                <a:latin typeface="Arial" panose="020B0604020202020204" pitchFamily="34" charset="0"/>
                <a:cs typeface="Arial" panose="020B0604020202020204" pitchFamily="34" charset="0"/>
              </a:rPr>
              <a:t>CLEARED on </a:t>
            </a:r>
            <a:r>
              <a:rPr lang="en-US" dirty="0">
                <a:solidFill>
                  <a:srgbClr val="FF0000"/>
                </a:solidFill>
                <a:latin typeface="Arial" panose="020B0604020202020204" pitchFamily="34" charset="0"/>
                <a:cs typeface="Arial" panose="020B0604020202020204" pitchFamily="34" charset="0"/>
              </a:rPr>
              <a:t>DD MMM YYYY. </a:t>
            </a:r>
            <a:r>
              <a:rPr lang="en-US" dirty="0">
                <a:latin typeface="Arial" panose="020B0604020202020204" pitchFamily="34" charset="0"/>
                <a:cs typeface="Arial" panose="020B0604020202020204" pitchFamily="34" charset="0"/>
              </a:rPr>
              <a:t>Case Number: </a:t>
            </a:r>
            <a:r>
              <a:rPr lang="en-US" dirty="0">
                <a:solidFill>
                  <a:srgbClr val="FF0000"/>
                </a:solidFill>
                <a:latin typeface="Arial" panose="020B0604020202020204" pitchFamily="34" charset="0"/>
                <a:cs typeface="Arial" panose="020B0604020202020204" pitchFamily="34" charset="0"/>
              </a:rPr>
              <a:t>88ABW-####-## </a:t>
            </a:r>
          </a:p>
          <a:p>
            <a:endParaRPr lang="en-US" dirty="0"/>
          </a:p>
        </p:txBody>
      </p:sp>
      <p:grpSp>
        <p:nvGrpSpPr>
          <p:cNvPr id="11" name="Group 10"/>
          <p:cNvGrpSpPr/>
          <p:nvPr userDrawn="1"/>
        </p:nvGrpSpPr>
        <p:grpSpPr>
          <a:xfrm>
            <a:off x="0" y="6717970"/>
            <a:ext cx="9144000" cy="140030"/>
            <a:chOff x="0" y="6717970"/>
            <a:chExt cx="12192000" cy="140030"/>
          </a:xfrm>
        </p:grpSpPr>
        <p:sp>
          <p:nvSpPr>
            <p:cNvPr id="12" name="Rectangle 11"/>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3" name="Straight Connector 12"/>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sp>
        <p:nvSpPr>
          <p:cNvPr id="15" name="Slide Number Placeholder 5"/>
          <p:cNvSpPr>
            <a:spLocks noGrp="1"/>
          </p:cNvSpPr>
          <p:nvPr>
            <p:ph type="sldNum" sz="quarter" idx="12"/>
          </p:nvPr>
        </p:nvSpPr>
        <p:spPr>
          <a:xfrm>
            <a:off x="6895226" y="6302802"/>
            <a:ext cx="2057400" cy="365125"/>
          </a:xfrm>
          <a:prstGeom prst="rect">
            <a:avLst/>
          </a:prstGeom>
        </p:spPr>
        <p:txBody>
          <a:bodyPr/>
          <a:lstStyle>
            <a:lvl1pPr algn="r">
              <a:defRPr/>
            </a:lvl1pPr>
          </a:lstStyle>
          <a:p>
            <a:fld id="{4A54CE59-4D18-49CB-9CEE-EF966B1AAFE1}" type="slidenum">
              <a:rPr lang="en-US" smtClean="0"/>
              <a:pPr/>
              <a:t>‹#›</a:t>
            </a:fld>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33613"/>
            <a:ext cx="2074885" cy="516783"/>
          </a:xfrm>
          <a:prstGeom prst="rect">
            <a:avLst/>
          </a:prstGeom>
        </p:spPr>
      </p:pic>
    </p:spTree>
    <p:extLst>
      <p:ext uri="{BB962C8B-B14F-4D97-AF65-F5344CB8AC3E}">
        <p14:creationId xmlns:p14="http://schemas.microsoft.com/office/powerpoint/2010/main" val="4162462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365127"/>
            <a:ext cx="4629150" cy="5495924"/>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629841" y="1350628"/>
            <a:ext cx="2949178" cy="4518360"/>
          </a:xfrm>
          <a:prstGeom prst="rect">
            <a:avLst/>
          </a:prstGeom>
        </p:spPr>
        <p:txBody>
          <a:bodyPr/>
          <a:lstStyle>
            <a:lvl1pPr marL="0" indent="0">
              <a:buNone/>
              <a:defRPr sz="1200">
                <a:latin typeface="Arial" panose="020B0604020202020204" pitchFamily="34" charset="0"/>
                <a:cs typeface="Arial" panose="020B0604020202020204" pitchFamily="34"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Edit Master text styles</a:t>
            </a:r>
          </a:p>
        </p:txBody>
      </p:sp>
      <p:sp>
        <p:nvSpPr>
          <p:cNvPr id="8" name="Title 1"/>
          <p:cNvSpPr>
            <a:spLocks noGrp="1"/>
          </p:cNvSpPr>
          <p:nvPr>
            <p:ph type="title"/>
          </p:nvPr>
        </p:nvSpPr>
        <p:spPr>
          <a:xfrm>
            <a:off x="628651" y="365126"/>
            <a:ext cx="2950369" cy="985502"/>
          </a:xfrm>
          <a:prstGeom prst="rect">
            <a:avLst/>
          </a:prstGeom>
        </p:spPr>
        <p:txBody>
          <a:bodyPr>
            <a:normAutofit/>
          </a:bodyPr>
          <a:lstStyle>
            <a:lvl1pPr>
              <a:defRPr sz="2700">
                <a:latin typeface="Georgia" panose="02040502050405020303" pitchFamily="18" charset="0"/>
              </a:defRPr>
            </a:lvl1pPr>
          </a:lstStyle>
          <a:p>
            <a:r>
              <a:rPr lang="en-US" dirty="0"/>
              <a:t>Click to edit Master title style</a:t>
            </a:r>
          </a:p>
        </p:txBody>
      </p:sp>
      <p:sp>
        <p:nvSpPr>
          <p:cNvPr id="10" name="Footer Placeholder 2"/>
          <p:cNvSpPr>
            <a:spLocks noGrp="1"/>
          </p:cNvSpPr>
          <p:nvPr>
            <p:ph type="ftr" sz="quarter" idx="11"/>
          </p:nvPr>
        </p:nvSpPr>
        <p:spPr>
          <a:xfrm>
            <a:off x="2699158" y="6356353"/>
            <a:ext cx="3415892" cy="365125"/>
          </a:xfrm>
          <a:prstGeom prst="rect">
            <a:avLst/>
          </a:prstGeom>
        </p:spPr>
        <p:txBody>
          <a:bodyPr/>
          <a:lstStyle>
            <a:lvl1pPr algn="ctr">
              <a:defRPr sz="675"/>
            </a:lvl1pPr>
          </a:lstStyle>
          <a:p>
            <a:r>
              <a:rPr lang="en-US" dirty="0">
                <a:latin typeface="Arial" panose="020B0604020202020204" pitchFamily="34" charset="0"/>
                <a:cs typeface="Arial" panose="020B0604020202020204" pitchFamily="34" charset="0"/>
              </a:rPr>
              <a:t>DISTRIBUTION STATEMENT </a:t>
            </a:r>
            <a:r>
              <a:rPr lang="en-US" dirty="0">
                <a:solidFill>
                  <a:srgbClr val="FF0000"/>
                </a:solidFill>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Approved for </a:t>
            </a:r>
            <a:r>
              <a:rPr lang="en-US" dirty="0">
                <a:solidFill>
                  <a:srgbClr val="FF0000"/>
                </a:solidFill>
                <a:latin typeface="Arial" panose="020B0604020202020204" pitchFamily="34" charset="0"/>
                <a:cs typeface="Arial" panose="020B0604020202020204" pitchFamily="34" charset="0"/>
              </a:rPr>
              <a:t>public</a:t>
            </a:r>
            <a:r>
              <a:rPr lang="en-US" dirty="0">
                <a:latin typeface="Arial" panose="020B0604020202020204" pitchFamily="34" charset="0"/>
                <a:cs typeface="Arial" panose="020B0604020202020204" pitchFamily="34" charset="0"/>
              </a:rPr>
              <a:t> release; distribution is </a:t>
            </a:r>
            <a:r>
              <a:rPr lang="en-US" dirty="0">
                <a:solidFill>
                  <a:srgbClr val="FF0000"/>
                </a:solidFill>
                <a:latin typeface="Arial" panose="020B0604020202020204" pitchFamily="34" charset="0"/>
                <a:cs typeface="Arial" panose="020B0604020202020204" pitchFamily="34" charset="0"/>
              </a:rPr>
              <a:t>unlimited.</a:t>
            </a:r>
          </a:p>
          <a:p>
            <a:r>
              <a:rPr lang="en-US" dirty="0">
                <a:latin typeface="Arial" panose="020B0604020202020204" pitchFamily="34" charset="0"/>
                <a:cs typeface="Arial" panose="020B0604020202020204" pitchFamily="34" charset="0"/>
              </a:rPr>
              <a:t>CLEARED on </a:t>
            </a:r>
            <a:r>
              <a:rPr lang="en-US" dirty="0">
                <a:solidFill>
                  <a:srgbClr val="FF0000"/>
                </a:solidFill>
                <a:latin typeface="Arial" panose="020B0604020202020204" pitchFamily="34" charset="0"/>
                <a:cs typeface="Arial" panose="020B0604020202020204" pitchFamily="34" charset="0"/>
              </a:rPr>
              <a:t>DD MMM YYYY. </a:t>
            </a:r>
            <a:r>
              <a:rPr lang="en-US" dirty="0">
                <a:latin typeface="Arial" panose="020B0604020202020204" pitchFamily="34" charset="0"/>
                <a:cs typeface="Arial" panose="020B0604020202020204" pitchFamily="34" charset="0"/>
              </a:rPr>
              <a:t>Case Number: </a:t>
            </a:r>
            <a:r>
              <a:rPr lang="en-US" dirty="0">
                <a:solidFill>
                  <a:srgbClr val="FF0000"/>
                </a:solidFill>
                <a:latin typeface="Arial" panose="020B0604020202020204" pitchFamily="34" charset="0"/>
                <a:cs typeface="Arial" panose="020B0604020202020204" pitchFamily="34" charset="0"/>
              </a:rPr>
              <a:t>88ABW-####-## </a:t>
            </a:r>
          </a:p>
          <a:p>
            <a:endParaRPr lang="en-US" dirty="0"/>
          </a:p>
        </p:txBody>
      </p:sp>
      <p:grpSp>
        <p:nvGrpSpPr>
          <p:cNvPr id="11" name="Group 10"/>
          <p:cNvGrpSpPr/>
          <p:nvPr userDrawn="1"/>
        </p:nvGrpSpPr>
        <p:grpSpPr>
          <a:xfrm>
            <a:off x="0" y="6717970"/>
            <a:ext cx="9144000" cy="140030"/>
            <a:chOff x="0" y="6717970"/>
            <a:chExt cx="12192000" cy="140030"/>
          </a:xfrm>
        </p:grpSpPr>
        <p:sp>
          <p:nvSpPr>
            <p:cNvPr id="12" name="Rectangle 11"/>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3" name="Straight Connector 12"/>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sp>
        <p:nvSpPr>
          <p:cNvPr id="15" name="Slide Number Placeholder 5"/>
          <p:cNvSpPr>
            <a:spLocks noGrp="1"/>
          </p:cNvSpPr>
          <p:nvPr>
            <p:ph type="sldNum" sz="quarter" idx="12"/>
          </p:nvPr>
        </p:nvSpPr>
        <p:spPr>
          <a:xfrm>
            <a:off x="6895226" y="6302802"/>
            <a:ext cx="2057400" cy="365125"/>
          </a:xfrm>
          <a:prstGeom prst="rect">
            <a:avLst/>
          </a:prstGeom>
        </p:spPr>
        <p:txBody>
          <a:bodyPr/>
          <a:lstStyle>
            <a:lvl1pPr algn="r">
              <a:defRPr/>
            </a:lvl1pPr>
          </a:lstStyle>
          <a:p>
            <a:fld id="{4A54CE59-4D18-49CB-9CEE-EF966B1AAFE1}" type="slidenum">
              <a:rPr lang="en-US" smtClean="0"/>
              <a:pPr/>
              <a:t>‹#›</a:t>
            </a:fld>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33613"/>
            <a:ext cx="2074885" cy="516783"/>
          </a:xfrm>
          <a:prstGeom prst="rect">
            <a:avLst/>
          </a:prstGeom>
        </p:spPr>
      </p:pic>
    </p:spTree>
    <p:extLst>
      <p:ext uri="{BB962C8B-B14F-4D97-AF65-F5344CB8AC3E}">
        <p14:creationId xmlns:p14="http://schemas.microsoft.com/office/powerpoint/2010/main" val="2221177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TextBox 6"/>
          <p:cNvSpPr txBox="1"/>
          <p:nvPr userDrawn="1"/>
        </p:nvSpPr>
        <p:spPr>
          <a:xfrm>
            <a:off x="3094787" y="4628571"/>
            <a:ext cx="2624634" cy="611706"/>
          </a:xfrm>
          <a:prstGeom prst="rect">
            <a:avLst/>
          </a:prstGeom>
          <a:noFill/>
        </p:spPr>
        <p:txBody>
          <a:bodyPr wrap="square" rtlCol="0">
            <a:spAutoFit/>
          </a:bodyPr>
          <a:lstStyle/>
          <a:p>
            <a:pPr algn="ctr"/>
            <a:r>
              <a:rPr lang="en-US" sz="1125" dirty="0">
                <a:latin typeface="Georgia" panose="02040502050405020303" pitchFamily="18" charset="0"/>
              </a:rPr>
              <a:t>Visit, </a:t>
            </a:r>
            <a:r>
              <a:rPr lang="en-US" sz="1125" dirty="0">
                <a:latin typeface="Georgia" panose="02040502050405020303" pitchFamily="18" charset="0"/>
                <a:hlinkClick r:id="rId2"/>
              </a:rPr>
              <a:t>www.AFIT.edu/STAT</a:t>
            </a:r>
            <a:endParaRPr lang="en-US" sz="1125" dirty="0">
              <a:latin typeface="Georgia" panose="02040502050405020303" pitchFamily="18" charset="0"/>
            </a:endParaRPr>
          </a:p>
          <a:p>
            <a:pPr algn="ctr"/>
            <a:r>
              <a:rPr lang="en-US" sz="1125" dirty="0">
                <a:latin typeface="Georgia" panose="02040502050405020303" pitchFamily="18" charset="0"/>
              </a:rPr>
              <a:t>Email, </a:t>
            </a:r>
            <a:r>
              <a:rPr lang="en-US" sz="1125" dirty="0">
                <a:solidFill>
                  <a:schemeClr val="bg1">
                    <a:lumMod val="50000"/>
                  </a:schemeClr>
                </a:solidFill>
                <a:latin typeface="Georgia" panose="02040502050405020303" pitchFamily="18" charset="0"/>
                <a:hlinkClick r:id="rId3"/>
              </a:rPr>
              <a:t>AFIT.ENS.STATCOE@us.af.mil</a:t>
            </a:r>
            <a:r>
              <a:rPr lang="en-US" sz="1125" dirty="0">
                <a:latin typeface="Georgia" panose="02040502050405020303" pitchFamily="18" charset="0"/>
              </a:rPr>
              <a:t> </a:t>
            </a:r>
          </a:p>
        </p:txBody>
      </p:sp>
      <p:grpSp>
        <p:nvGrpSpPr>
          <p:cNvPr id="9" name="Group 8"/>
          <p:cNvGrpSpPr/>
          <p:nvPr userDrawn="1"/>
        </p:nvGrpSpPr>
        <p:grpSpPr>
          <a:xfrm>
            <a:off x="0" y="6717970"/>
            <a:ext cx="9144000" cy="140030"/>
            <a:chOff x="0" y="6717970"/>
            <a:chExt cx="12192000" cy="140030"/>
          </a:xfrm>
        </p:grpSpPr>
        <p:sp>
          <p:nvSpPr>
            <p:cNvPr id="10" name="Rectangle 9"/>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1" name="Straight Connector 10"/>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01662" y="2373148"/>
            <a:ext cx="6245174" cy="1555460"/>
          </a:xfrm>
          <a:prstGeom prst="rect">
            <a:avLst/>
          </a:prstGeom>
        </p:spPr>
      </p:pic>
    </p:spTree>
    <p:extLst>
      <p:ext uri="{BB962C8B-B14F-4D97-AF65-F5344CB8AC3E}">
        <p14:creationId xmlns:p14="http://schemas.microsoft.com/office/powerpoint/2010/main" val="121686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3" name="Group 12"/>
          <p:cNvGrpSpPr/>
          <p:nvPr userDrawn="1"/>
        </p:nvGrpSpPr>
        <p:grpSpPr>
          <a:xfrm>
            <a:off x="0" y="6717970"/>
            <a:ext cx="9144000" cy="140030"/>
            <a:chOff x="0" y="6717970"/>
            <a:chExt cx="12192000" cy="140030"/>
          </a:xfrm>
        </p:grpSpPr>
        <p:sp>
          <p:nvSpPr>
            <p:cNvPr id="14" name="Rectangle 13"/>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5" name="Straight Connector 14"/>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sp>
        <p:nvSpPr>
          <p:cNvPr id="16" name="Footer Placeholder 2"/>
          <p:cNvSpPr>
            <a:spLocks noGrp="1"/>
          </p:cNvSpPr>
          <p:nvPr>
            <p:ph type="ftr" sz="quarter" idx="3"/>
          </p:nvPr>
        </p:nvSpPr>
        <p:spPr>
          <a:xfrm>
            <a:off x="2699158" y="6302803"/>
            <a:ext cx="3415892" cy="365125"/>
          </a:xfrm>
          <a:prstGeom prst="rect">
            <a:avLst/>
          </a:prstGeom>
        </p:spPr>
        <p:txBody>
          <a:bodyPr/>
          <a:lstStyle>
            <a:lvl1pPr algn="ctr">
              <a:defRPr sz="675"/>
            </a:lvl1pPr>
          </a:lstStyle>
          <a:p>
            <a:r>
              <a:rPr lang="en-US" dirty="0">
                <a:latin typeface="Arial" panose="020B0604020202020204" pitchFamily="34" charset="0"/>
                <a:cs typeface="Arial" panose="020B0604020202020204" pitchFamily="34" charset="0"/>
              </a:rPr>
              <a:t>DISTRIBUTION STATEMENT </a:t>
            </a:r>
            <a:r>
              <a:rPr lang="en-US" dirty="0">
                <a:solidFill>
                  <a:srgbClr val="FF0000"/>
                </a:solidFill>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Approved for </a:t>
            </a:r>
            <a:r>
              <a:rPr lang="en-US" dirty="0">
                <a:solidFill>
                  <a:srgbClr val="FF0000"/>
                </a:solidFill>
                <a:latin typeface="Arial" panose="020B0604020202020204" pitchFamily="34" charset="0"/>
                <a:cs typeface="Arial" panose="020B0604020202020204" pitchFamily="34" charset="0"/>
              </a:rPr>
              <a:t>public</a:t>
            </a:r>
            <a:r>
              <a:rPr lang="en-US" dirty="0">
                <a:latin typeface="Arial" panose="020B0604020202020204" pitchFamily="34" charset="0"/>
                <a:cs typeface="Arial" panose="020B0604020202020204" pitchFamily="34" charset="0"/>
              </a:rPr>
              <a:t> release; distribution is </a:t>
            </a:r>
            <a:r>
              <a:rPr lang="en-US" dirty="0">
                <a:solidFill>
                  <a:srgbClr val="FF0000"/>
                </a:solidFill>
                <a:latin typeface="Arial" panose="020B0604020202020204" pitchFamily="34" charset="0"/>
                <a:cs typeface="Arial" panose="020B0604020202020204" pitchFamily="34" charset="0"/>
              </a:rPr>
              <a:t>unlimited.</a:t>
            </a:r>
          </a:p>
          <a:p>
            <a:r>
              <a:rPr lang="en-US" dirty="0">
                <a:latin typeface="Arial" panose="020B0604020202020204" pitchFamily="34" charset="0"/>
                <a:cs typeface="Arial" panose="020B0604020202020204" pitchFamily="34" charset="0"/>
              </a:rPr>
              <a:t>CLEARED on </a:t>
            </a:r>
            <a:r>
              <a:rPr lang="en-US" dirty="0">
                <a:solidFill>
                  <a:srgbClr val="FF0000"/>
                </a:solidFill>
                <a:latin typeface="Arial" panose="020B0604020202020204" pitchFamily="34" charset="0"/>
                <a:cs typeface="Arial" panose="020B0604020202020204" pitchFamily="34" charset="0"/>
              </a:rPr>
              <a:t>DD MMM YYYY. </a:t>
            </a:r>
            <a:r>
              <a:rPr lang="en-US" dirty="0">
                <a:latin typeface="Arial" panose="020B0604020202020204" pitchFamily="34" charset="0"/>
                <a:cs typeface="Arial" panose="020B0604020202020204" pitchFamily="34" charset="0"/>
              </a:rPr>
              <a:t>Case Number: </a:t>
            </a:r>
            <a:r>
              <a:rPr lang="en-US" dirty="0">
                <a:solidFill>
                  <a:srgbClr val="FF0000"/>
                </a:solidFill>
                <a:latin typeface="Arial" panose="020B0604020202020204" pitchFamily="34" charset="0"/>
                <a:cs typeface="Arial" panose="020B0604020202020204" pitchFamily="34" charset="0"/>
              </a:rPr>
              <a:t>88ABW-####-## </a:t>
            </a:r>
          </a:p>
          <a:p>
            <a:endParaRPr lang="en-US" dirty="0"/>
          </a:p>
        </p:txBody>
      </p:sp>
      <p:sp>
        <p:nvSpPr>
          <p:cNvPr id="17" name="Slide Number Placeholder 5"/>
          <p:cNvSpPr>
            <a:spLocks noGrp="1"/>
          </p:cNvSpPr>
          <p:nvPr>
            <p:ph type="sldNum" sz="quarter" idx="4"/>
          </p:nvPr>
        </p:nvSpPr>
        <p:spPr>
          <a:xfrm>
            <a:off x="6954998" y="6294795"/>
            <a:ext cx="2057400" cy="365125"/>
          </a:xfrm>
          <a:prstGeom prst="rect">
            <a:avLst/>
          </a:prstGeom>
        </p:spPr>
        <p:txBody>
          <a:bodyPr/>
          <a:lstStyle>
            <a:lvl1pPr algn="r">
              <a:defRPr sz="1125"/>
            </a:lvl1pPr>
          </a:lstStyle>
          <a:p>
            <a:fld id="{4A54CE59-4D18-49CB-9CEE-EF966B1AAFE1}" type="slidenum">
              <a:rPr lang="en-US" smtClean="0"/>
              <a:pPr/>
              <a:t>‹#›</a:t>
            </a:fld>
            <a:endParaRPr lang="en-US" dirty="0"/>
          </a:p>
        </p:txBody>
      </p:sp>
    </p:spTree>
    <p:extLst>
      <p:ext uri="{BB962C8B-B14F-4D97-AF65-F5344CB8AC3E}">
        <p14:creationId xmlns:p14="http://schemas.microsoft.com/office/powerpoint/2010/main" val="3256924064"/>
      </p:ext>
    </p:extLst>
  </p:cSld>
  <p:clrMap bg1="lt1" tx1="dk1" bg2="lt2" tx2="dk2" accent1="accent1" accent2="accent2" accent3="accent3" accent4="accent4" accent5="accent5" accent6="accent6" hlink="hlink" folHlink="folHlink"/>
  <p:sldLayoutIdLst>
    <p:sldLayoutId id="2147483729" r:id="rId1"/>
    <p:sldLayoutId id="2147483720" r:id="rId2"/>
    <p:sldLayoutId id="2147483722" r:id="rId3"/>
    <p:sldLayoutId id="2147483723" r:id="rId4"/>
    <p:sldLayoutId id="2147483724" r:id="rId5"/>
    <p:sldLayoutId id="2147483725" r:id="rId6"/>
    <p:sldLayoutId id="2147483726" r:id="rId7"/>
    <p:sldLayoutId id="2147483727" r:id="rId8"/>
    <p:sldLayoutId id="2147483728" r:id="rId9"/>
    <p:sldLayoutId id="2147483730" r:id="rId10"/>
    <p:sldLayoutId id="2147483745" r:id="rId11"/>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3" name="Group 12"/>
          <p:cNvGrpSpPr/>
          <p:nvPr userDrawn="1"/>
        </p:nvGrpSpPr>
        <p:grpSpPr>
          <a:xfrm>
            <a:off x="0" y="6717970"/>
            <a:ext cx="9144000" cy="140030"/>
            <a:chOff x="0" y="6717970"/>
            <a:chExt cx="12192000" cy="140030"/>
          </a:xfrm>
        </p:grpSpPr>
        <p:sp>
          <p:nvSpPr>
            <p:cNvPr id="14" name="Rectangle 13"/>
            <p:cNvSpPr/>
            <p:nvPr/>
          </p:nvSpPr>
          <p:spPr>
            <a:xfrm>
              <a:off x="0" y="6717970"/>
              <a:ext cx="12192000" cy="140030"/>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5" name="Straight Connector 14"/>
            <p:cNvCxnSpPr/>
            <p:nvPr/>
          </p:nvCxnSpPr>
          <p:spPr>
            <a:xfrm>
              <a:off x="0" y="6717970"/>
              <a:ext cx="12192000" cy="0"/>
            </a:xfrm>
            <a:prstGeom prst="line">
              <a:avLst/>
            </a:prstGeom>
            <a:ln w="12700">
              <a:solidFill>
                <a:srgbClr val="FFDF7F"/>
              </a:solidFill>
            </a:ln>
          </p:spPr>
          <p:style>
            <a:lnRef idx="1">
              <a:schemeClr val="accent1"/>
            </a:lnRef>
            <a:fillRef idx="0">
              <a:schemeClr val="accent1"/>
            </a:fillRef>
            <a:effectRef idx="0">
              <a:schemeClr val="accent1"/>
            </a:effectRef>
            <a:fontRef idx="minor">
              <a:schemeClr val="tx1"/>
            </a:fontRef>
          </p:style>
        </p:cxnSp>
      </p:grpSp>
      <p:sp>
        <p:nvSpPr>
          <p:cNvPr id="16" name="Footer Placeholder 2"/>
          <p:cNvSpPr>
            <a:spLocks noGrp="1"/>
          </p:cNvSpPr>
          <p:nvPr>
            <p:ph type="ftr" sz="quarter" idx="3"/>
          </p:nvPr>
        </p:nvSpPr>
        <p:spPr>
          <a:xfrm>
            <a:off x="2699158" y="6302803"/>
            <a:ext cx="3415892" cy="365125"/>
          </a:xfrm>
          <a:prstGeom prst="rect">
            <a:avLst/>
          </a:prstGeom>
        </p:spPr>
        <p:txBody>
          <a:bodyPr/>
          <a:lstStyle>
            <a:lvl1pPr algn="ctr">
              <a:defRPr sz="675"/>
            </a:lvl1pPr>
          </a:lstStyle>
          <a:p>
            <a:r>
              <a:rPr lang="en-US">
                <a:latin typeface="Arial" panose="020B0604020202020204" pitchFamily="34" charset="0"/>
                <a:cs typeface="Arial" panose="020B0604020202020204" pitchFamily="34" charset="0"/>
              </a:rPr>
              <a:t>DISTRIBUTION STATEMENT </a:t>
            </a:r>
            <a:r>
              <a:rPr lang="en-US">
                <a:solidFill>
                  <a:srgbClr val="FF0000"/>
                </a:solidFill>
                <a:latin typeface="Arial" panose="020B0604020202020204" pitchFamily="34" charset="0"/>
                <a:cs typeface="Arial" panose="020B0604020202020204" pitchFamily="34" charset="0"/>
              </a:rPr>
              <a:t>A</a:t>
            </a:r>
            <a:r>
              <a:rPr lang="en-US">
                <a:latin typeface="Arial" panose="020B0604020202020204" pitchFamily="34" charset="0"/>
                <a:cs typeface="Arial" panose="020B0604020202020204" pitchFamily="34" charset="0"/>
              </a:rPr>
              <a:t>. Approved for </a:t>
            </a:r>
            <a:r>
              <a:rPr lang="en-US">
                <a:solidFill>
                  <a:srgbClr val="FF0000"/>
                </a:solidFill>
                <a:latin typeface="Arial" panose="020B0604020202020204" pitchFamily="34" charset="0"/>
                <a:cs typeface="Arial" panose="020B0604020202020204" pitchFamily="34" charset="0"/>
              </a:rPr>
              <a:t>public</a:t>
            </a:r>
            <a:r>
              <a:rPr lang="en-US">
                <a:latin typeface="Arial" panose="020B0604020202020204" pitchFamily="34" charset="0"/>
                <a:cs typeface="Arial" panose="020B0604020202020204" pitchFamily="34" charset="0"/>
              </a:rPr>
              <a:t> release; distribution is </a:t>
            </a:r>
            <a:r>
              <a:rPr lang="en-US">
                <a:solidFill>
                  <a:srgbClr val="FF0000"/>
                </a:solidFill>
                <a:latin typeface="Arial" panose="020B0604020202020204" pitchFamily="34" charset="0"/>
                <a:cs typeface="Arial" panose="020B0604020202020204" pitchFamily="34" charset="0"/>
              </a:rPr>
              <a:t>unlimited.</a:t>
            </a:r>
          </a:p>
          <a:p>
            <a:r>
              <a:rPr lang="en-US">
                <a:latin typeface="Arial" panose="020B0604020202020204" pitchFamily="34" charset="0"/>
                <a:cs typeface="Arial" panose="020B0604020202020204" pitchFamily="34" charset="0"/>
              </a:rPr>
              <a:t>CLEARED on </a:t>
            </a:r>
            <a:r>
              <a:rPr lang="en-US">
                <a:solidFill>
                  <a:srgbClr val="FF0000"/>
                </a:solidFill>
                <a:latin typeface="Arial" panose="020B0604020202020204" pitchFamily="34" charset="0"/>
                <a:cs typeface="Arial" panose="020B0604020202020204" pitchFamily="34" charset="0"/>
              </a:rPr>
              <a:t>DD MMM YYYY. </a:t>
            </a:r>
            <a:r>
              <a:rPr lang="en-US">
                <a:latin typeface="Arial" panose="020B0604020202020204" pitchFamily="34" charset="0"/>
                <a:cs typeface="Arial" panose="020B0604020202020204" pitchFamily="34" charset="0"/>
              </a:rPr>
              <a:t>Case Number: </a:t>
            </a:r>
            <a:r>
              <a:rPr lang="en-US">
                <a:solidFill>
                  <a:srgbClr val="FF0000"/>
                </a:solidFill>
                <a:latin typeface="Arial" panose="020B0604020202020204" pitchFamily="34" charset="0"/>
                <a:cs typeface="Arial" panose="020B0604020202020204" pitchFamily="34" charset="0"/>
              </a:rPr>
              <a:t>88ABW-####-## </a:t>
            </a:r>
          </a:p>
          <a:p>
            <a:endParaRPr lang="en-US"/>
          </a:p>
        </p:txBody>
      </p:sp>
      <p:sp>
        <p:nvSpPr>
          <p:cNvPr id="17" name="Slide Number Placeholder 5"/>
          <p:cNvSpPr>
            <a:spLocks noGrp="1"/>
          </p:cNvSpPr>
          <p:nvPr>
            <p:ph type="sldNum" sz="quarter" idx="4"/>
          </p:nvPr>
        </p:nvSpPr>
        <p:spPr>
          <a:xfrm>
            <a:off x="6954998" y="6294795"/>
            <a:ext cx="2057400" cy="365125"/>
          </a:xfrm>
          <a:prstGeom prst="rect">
            <a:avLst/>
          </a:prstGeom>
        </p:spPr>
        <p:txBody>
          <a:bodyPr/>
          <a:lstStyle>
            <a:lvl1pPr algn="r">
              <a:defRPr sz="1125"/>
            </a:lvl1pPr>
          </a:lstStyle>
          <a:p>
            <a:fld id="{4A54CE59-4D18-49CB-9CEE-EF966B1AAFE1}" type="slidenum">
              <a:rPr lang="en-US" smtClean="0"/>
              <a:pPr/>
              <a:t>‹#›</a:t>
            </a:fld>
            <a:endParaRPr lang="en-US"/>
          </a:p>
        </p:txBody>
      </p:sp>
    </p:spTree>
    <p:extLst>
      <p:ext uri="{BB962C8B-B14F-4D97-AF65-F5344CB8AC3E}">
        <p14:creationId xmlns:p14="http://schemas.microsoft.com/office/powerpoint/2010/main" val="18960825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afit.edu/STAT" TargetMode="External"/><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hyperlink" Target="mailto:AFIT.ENS.STATCOE@us.af.mi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1D01734-30BB-DEC6-445C-EC1DA21338DB}"/>
              </a:ext>
            </a:extLst>
          </p:cNvPr>
          <p:cNvSpPr>
            <a:spLocks noGrp="1"/>
          </p:cNvSpPr>
          <p:nvPr>
            <p:ph type="subTitle" idx="1"/>
          </p:nvPr>
        </p:nvSpPr>
        <p:spPr>
          <a:xfrm>
            <a:off x="1150256" y="2032927"/>
            <a:ext cx="7116414" cy="1087408"/>
          </a:xfrm>
        </p:spPr>
        <p:txBody>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An Overview of Methods, Tools, and Test Capabilities for T&amp;E of Autonomous Systems</a:t>
            </a: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lang="en-US" altLang="en-US" sz="2800" b="1" dirty="0">
              <a:latin typeface="Calibri" pitchFamily="34" charset="0"/>
              <a:cs typeface="Times New Roman" pitchFamily="18" charset="0"/>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US" altLang="en-US" sz="2800" b="1" dirty="0" err="1">
                <a:latin typeface="Calibri" pitchFamily="34" charset="0"/>
                <a:cs typeface="Times New Roman" pitchFamily="18" charset="0"/>
              </a:rPr>
              <a:t>DataWorks</a:t>
            </a:r>
            <a:r>
              <a:rPr lang="en-US" altLang="en-US" sz="2800" b="1" dirty="0">
                <a:latin typeface="Calibri" pitchFamily="34" charset="0"/>
                <a:cs typeface="Times New Roman" pitchFamily="18" charset="0"/>
              </a:rPr>
              <a:t> 2023</a:t>
            </a:r>
          </a:p>
        </p:txBody>
      </p:sp>
      <p:sp>
        <p:nvSpPr>
          <p:cNvPr id="3" name="TextBox 2">
            <a:extLst>
              <a:ext uri="{FF2B5EF4-FFF2-40B4-BE49-F238E27FC236}">
                <a16:creationId xmlns:a16="http://schemas.microsoft.com/office/drawing/2014/main" id="{8AE8D8DF-4D71-F41D-E4A1-1CF295DAC098}"/>
              </a:ext>
            </a:extLst>
          </p:cNvPr>
          <p:cNvSpPr txBox="1"/>
          <p:nvPr/>
        </p:nvSpPr>
        <p:spPr>
          <a:xfrm>
            <a:off x="6152046" y="6005844"/>
            <a:ext cx="2887910" cy="276999"/>
          </a:xfrm>
          <a:prstGeom prst="rect">
            <a:avLst/>
          </a:prstGeom>
          <a:noFill/>
        </p:spPr>
        <p:txBody>
          <a:bodyPr wrap="square" rtlCol="0">
            <a:spAutoFit/>
          </a:bodyPr>
          <a:lstStyle/>
          <a:p>
            <a:pPr algn="r"/>
            <a:r>
              <a:rPr lang="en-US" sz="1200" dirty="0">
                <a:latin typeface="Georgia" panose="02040502050405020303" pitchFamily="18" charset="0"/>
              </a:rPr>
              <a:t>ATEAS </a:t>
            </a:r>
            <a:r>
              <a:rPr lang="en-US" sz="1200" dirty="0" err="1">
                <a:latin typeface="Georgia" panose="02040502050405020303" pitchFamily="18" charset="0"/>
              </a:rPr>
              <a:t>DataWorks</a:t>
            </a:r>
            <a:r>
              <a:rPr lang="en-US" sz="1200" dirty="0">
                <a:latin typeface="Georgia" panose="02040502050405020303" pitchFamily="18" charset="0"/>
              </a:rPr>
              <a:t> Tutorial</a:t>
            </a:r>
          </a:p>
        </p:txBody>
      </p:sp>
      <p:sp>
        <p:nvSpPr>
          <p:cNvPr id="6" name="TextBox 5">
            <a:extLst>
              <a:ext uri="{FF2B5EF4-FFF2-40B4-BE49-F238E27FC236}">
                <a16:creationId xmlns:a16="http://schemas.microsoft.com/office/drawing/2014/main" id="{1982F9A7-7533-0BBD-311A-EA4A4D21E8D6}"/>
              </a:ext>
            </a:extLst>
          </p:cNvPr>
          <p:cNvSpPr txBox="1"/>
          <p:nvPr/>
        </p:nvSpPr>
        <p:spPr>
          <a:xfrm>
            <a:off x="2644167" y="3741128"/>
            <a:ext cx="3962399" cy="1231106"/>
          </a:xfrm>
          <a:prstGeom prst="rect">
            <a:avLst/>
          </a:prstGeom>
          <a:noFill/>
        </p:spPr>
        <p:txBody>
          <a:bodyPr>
            <a:spAutoFit/>
          </a:bodyPr>
          <a:lstStyle/>
          <a:p>
            <a:pPr algn="ctr">
              <a:defRPr/>
            </a:pPr>
            <a:r>
              <a:rPr lang="en-US" altLang="en-US" sz="2200" dirty="0">
                <a:latin typeface="Georgia" panose="02040502050405020303" pitchFamily="18" charset="0"/>
                <a:cs typeface="Times New Roman" pitchFamily="18" charset="0"/>
              </a:rPr>
              <a:t>Charlie Middleton</a:t>
            </a:r>
          </a:p>
          <a:p>
            <a:pPr algn="ctr">
              <a:defRPr/>
            </a:pPr>
            <a:r>
              <a:rPr lang="en-US" altLang="en-US" sz="2200" dirty="0">
                <a:latin typeface="Georgia" panose="02040502050405020303" pitchFamily="18" charset="0"/>
                <a:cs typeface="Times New Roman" pitchFamily="18" charset="0"/>
              </a:rPr>
              <a:t>Lenny Truett, PhD</a:t>
            </a:r>
          </a:p>
          <a:p>
            <a:pPr algn="ctr">
              <a:defRPr/>
            </a:pPr>
            <a:endParaRPr lang="en-US" sz="1500" dirty="0">
              <a:latin typeface="Georgia" panose="02040502050405020303" pitchFamily="18" charset="0"/>
              <a:cs typeface="Times New Roman" pitchFamily="18" charset="0"/>
            </a:endParaRPr>
          </a:p>
          <a:p>
            <a:pPr algn="ctr">
              <a:defRPr/>
            </a:pPr>
            <a:r>
              <a:rPr lang="en-US" sz="1500" dirty="0">
                <a:latin typeface="Georgia" panose="02040502050405020303" pitchFamily="18" charset="0"/>
                <a:cs typeface="Times New Roman" pitchFamily="18" charset="0"/>
              </a:rPr>
              <a:t>April 27.2023</a:t>
            </a:r>
            <a:endParaRPr lang="en-US" sz="1500" dirty="0">
              <a:latin typeface="Georgia" panose="02040502050405020303" pitchFamily="18" charset="0"/>
            </a:endParaRPr>
          </a:p>
        </p:txBody>
      </p:sp>
      <p:sp>
        <p:nvSpPr>
          <p:cNvPr id="4" name="TextBox 3">
            <a:extLst>
              <a:ext uri="{FF2B5EF4-FFF2-40B4-BE49-F238E27FC236}">
                <a16:creationId xmlns:a16="http://schemas.microsoft.com/office/drawing/2014/main" id="{4A787C8D-A21D-CA66-3B6C-8FED4FA7912F}"/>
              </a:ext>
            </a:extLst>
          </p:cNvPr>
          <p:cNvSpPr txBox="1"/>
          <p:nvPr/>
        </p:nvSpPr>
        <p:spPr>
          <a:xfrm>
            <a:off x="2520176" y="5061753"/>
            <a:ext cx="4086390" cy="646331"/>
          </a:xfrm>
          <a:prstGeom prst="rect">
            <a:avLst/>
          </a:prstGeom>
          <a:noFill/>
        </p:spPr>
        <p:txBody>
          <a:bodyPr wrap="square" rtlCol="0">
            <a:spAutoFit/>
          </a:bodyPr>
          <a:lstStyle/>
          <a:p>
            <a:pPr algn="ctr"/>
            <a:r>
              <a:rPr lang="en-US" sz="1200" dirty="0"/>
              <a:t>Distribution Statement A. Approved for public release; distribution unlimited. Case Number: 88ABW-2023-0421; Cleared 19 Apr 2023</a:t>
            </a:r>
          </a:p>
        </p:txBody>
      </p:sp>
    </p:spTree>
    <p:extLst>
      <p:ext uri="{BB962C8B-B14F-4D97-AF65-F5344CB8AC3E}">
        <p14:creationId xmlns:p14="http://schemas.microsoft.com/office/powerpoint/2010/main" val="2491108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542" y="375785"/>
            <a:ext cx="7015254" cy="541338"/>
          </a:xfrm>
        </p:spPr>
        <p:txBody>
          <a:bodyPr>
            <a:noAutofit/>
          </a:bodyPr>
          <a:lstStyle/>
          <a:p>
            <a:r>
              <a:rPr lang="en-US" dirty="0"/>
              <a:t>Autonomous Systems Policy and Education</a:t>
            </a:r>
          </a:p>
        </p:txBody>
      </p:sp>
      <p:sp>
        <p:nvSpPr>
          <p:cNvPr id="3" name="Content Placeholder 2"/>
          <p:cNvSpPr>
            <a:spLocks noGrp="1"/>
          </p:cNvSpPr>
          <p:nvPr>
            <p:ph idx="1"/>
          </p:nvPr>
        </p:nvSpPr>
        <p:spPr>
          <a:xfrm>
            <a:off x="174567" y="1253639"/>
            <a:ext cx="8836429" cy="5398475"/>
          </a:xfrm>
        </p:spPr>
        <p:txBody>
          <a:bodyPr/>
          <a:lstStyle/>
          <a:p>
            <a:r>
              <a:rPr lang="en-US" sz="1600" dirty="0"/>
              <a:t>Limited amount of published policy and education for Autonomy </a:t>
            </a:r>
          </a:p>
          <a:p>
            <a:r>
              <a:rPr lang="en-US" sz="1600" dirty="0"/>
              <a:t>DoDI 3000.09 “Autonomy in Weapon Systems” </a:t>
            </a:r>
            <a:r>
              <a:rPr lang="en-US" sz="1100" dirty="0"/>
              <a:t>(updated Jan 2023) </a:t>
            </a:r>
            <a:endParaRPr lang="en-US" sz="1600" dirty="0"/>
          </a:p>
          <a:p>
            <a:pPr lvl="1"/>
            <a:r>
              <a:rPr lang="en-US" sz="1100" dirty="0"/>
              <a:t>Defines </a:t>
            </a:r>
            <a:r>
              <a:rPr lang="en-US" sz="1100" b="1" dirty="0"/>
              <a:t>Autonomous Weapons Systems</a:t>
            </a:r>
            <a:r>
              <a:rPr lang="en-US" sz="1100" dirty="0"/>
              <a:t> (AWS) as “A weapon system that, once activated, can select and engage targets without further intervention by an operator. This includes, but is not limited to, operator-supervised autonomous weapon systems that are designed to allow operators to override operation of the weapon system but can select and engage targets without further operator input after activation.”  </a:t>
            </a:r>
          </a:p>
          <a:p>
            <a:pPr lvl="2"/>
            <a:r>
              <a:rPr lang="en-US" sz="1100" dirty="0"/>
              <a:t>Also known as “human out of the loop” or “fully autonomous” weapons systems; includes "human on the loop" systems </a:t>
            </a:r>
          </a:p>
          <a:p>
            <a:pPr lvl="1"/>
            <a:r>
              <a:rPr lang="en-US" sz="1100" b="1" dirty="0"/>
              <a:t>Semi-autonomous</a:t>
            </a:r>
            <a:r>
              <a:rPr lang="en-US" sz="1100" dirty="0"/>
              <a:t>, or “human in the loop,” weapon systems that “only engage individual targets or specific target groups that have been selected by a human operator” </a:t>
            </a:r>
          </a:p>
          <a:p>
            <a:pPr lvl="2"/>
            <a:r>
              <a:rPr lang="en-US" sz="1100" dirty="0"/>
              <a:t>Also known as “fire and forget” weapons systems </a:t>
            </a:r>
          </a:p>
          <a:p>
            <a:pPr lvl="1"/>
            <a:r>
              <a:rPr lang="en-US" sz="1100" b="1" dirty="0"/>
              <a:t>Requires T&amp;E</a:t>
            </a:r>
            <a:r>
              <a:rPr lang="en-US" sz="1100" dirty="0"/>
              <a:t> to establish system reliability, effectiveness, and suitability under </a:t>
            </a:r>
            <a:r>
              <a:rPr lang="en-US" sz="1100" b="1" dirty="0"/>
              <a:t>realistic conditions</a:t>
            </a:r>
            <a:r>
              <a:rPr lang="en-US" sz="1100" dirty="0"/>
              <a:t>, including possible </a:t>
            </a:r>
            <a:r>
              <a:rPr lang="en-US" sz="1100" b="1" dirty="0"/>
              <a:t>adversary actions</a:t>
            </a:r>
            <a:r>
              <a:rPr lang="en-US" sz="1100" dirty="0"/>
              <a:t>, to sufficient standard consistent with potential </a:t>
            </a:r>
            <a:r>
              <a:rPr lang="en-US" sz="1100" b="1" dirty="0"/>
              <a:t>consequences of unintended engagement or loss of control</a:t>
            </a:r>
            <a:r>
              <a:rPr lang="en-US" sz="1100" dirty="0"/>
              <a:t> of system</a:t>
            </a:r>
          </a:p>
          <a:p>
            <a:pPr lvl="1"/>
            <a:r>
              <a:rPr lang="en-US" sz="1100" dirty="0"/>
              <a:t>Does </a:t>
            </a:r>
            <a:r>
              <a:rPr lang="en-US" sz="1100" b="1" dirty="0"/>
              <a:t>NOT</a:t>
            </a:r>
            <a:r>
              <a:rPr lang="en-US" sz="1100" dirty="0"/>
              <a:t> apply to "unarmed platforms," or to "autonomous or semi-autonomous systems that are not weapon systems"</a:t>
            </a:r>
          </a:p>
          <a:p>
            <a:pPr lvl="1"/>
            <a:r>
              <a:rPr lang="en-US" sz="1100" dirty="0"/>
              <a:t>Recent update includes the 5 DoD Ethical Principles for AI (formerly published as a memo) </a:t>
            </a:r>
          </a:p>
          <a:p>
            <a:pPr lvl="1"/>
            <a:r>
              <a:rPr lang="en-US" sz="1100" dirty="0"/>
              <a:t>Recent update expands and clarifies DoD oversight roles and responsibilities, including for required Senior Reviews of systems</a:t>
            </a:r>
          </a:p>
          <a:p>
            <a:r>
              <a:rPr lang="en-US" sz="1600" dirty="0"/>
              <a:t>DAU online course CLE 002 “Introduction to the T&amp;E of Autonomous Systems” </a:t>
            </a:r>
          </a:p>
          <a:p>
            <a:pPr lvl="1"/>
            <a:r>
              <a:rPr lang="en-US" sz="1100" dirty="0"/>
              <a:t>Establishes a </a:t>
            </a:r>
            <a:r>
              <a:rPr lang="en-US" sz="1100" b="1" dirty="0"/>
              <a:t>baseline of autonomy T&amp;E knowledge</a:t>
            </a:r>
            <a:r>
              <a:rPr lang="en-US" sz="1100" dirty="0"/>
              <a:t> with terminology and background </a:t>
            </a:r>
          </a:p>
          <a:p>
            <a:pPr lvl="1"/>
            <a:r>
              <a:rPr lang="en-US" sz="1100" dirty="0"/>
              <a:t>Outlines </a:t>
            </a:r>
            <a:r>
              <a:rPr lang="en-US" sz="1100" b="1" dirty="0"/>
              <a:t>challenges</a:t>
            </a:r>
            <a:r>
              <a:rPr lang="en-US" sz="1100" dirty="0"/>
              <a:t> for autonomy T&amp;E including safety, security, instrumentation, data, assurance, robust coverage of the operational environment, and emergent or unexpected behavior</a:t>
            </a:r>
          </a:p>
          <a:p>
            <a:pPr lvl="1"/>
            <a:r>
              <a:rPr lang="en-US" sz="1100" dirty="0"/>
              <a:t>Introduces </a:t>
            </a:r>
            <a:r>
              <a:rPr lang="en-US" sz="1100" b="1" dirty="0"/>
              <a:t>methods</a:t>
            </a:r>
            <a:r>
              <a:rPr lang="en-US" sz="1100" dirty="0"/>
              <a:t> including cognitive instrumentation, run-time assurance, adversarial testing, and agile and DevSecOps </a:t>
            </a:r>
          </a:p>
          <a:p>
            <a:r>
              <a:rPr lang="en-US" sz="1600" dirty="0"/>
              <a:t>Open Question to the Workshop Audience:  </a:t>
            </a:r>
          </a:p>
          <a:p>
            <a:pPr lvl="1"/>
            <a:r>
              <a:rPr lang="en-US" sz="1100" dirty="0"/>
              <a:t>Should the T&amp;E Companion Guide list or reference to </a:t>
            </a:r>
            <a:r>
              <a:rPr lang="en-US" sz="1100" b="1" dirty="0"/>
              <a:t>external (non-DoD) related guidance</a:t>
            </a:r>
            <a:r>
              <a:rPr lang="en-US" sz="1100" dirty="0"/>
              <a:t>?  E.g. FCC, FAA, other agencies</a:t>
            </a:r>
          </a:p>
        </p:txBody>
      </p:sp>
      <p:sp>
        <p:nvSpPr>
          <p:cNvPr id="5" name="Slide Number Placeholder 4">
            <a:extLst>
              <a:ext uri="{FF2B5EF4-FFF2-40B4-BE49-F238E27FC236}">
                <a16:creationId xmlns:a16="http://schemas.microsoft.com/office/drawing/2014/main" id="{A86F0D75-3A8B-4544-90B8-1187BC8E7EE8}"/>
              </a:ext>
            </a:extLst>
          </p:cNvPr>
          <p:cNvSpPr>
            <a:spLocks noGrp="1"/>
          </p:cNvSpPr>
          <p:nvPr>
            <p:ph type="sldNum" sz="quarter" idx="12"/>
          </p:nvPr>
        </p:nvSpPr>
        <p:spPr/>
        <p:txBody>
          <a:bodyPr/>
          <a:lstStyle/>
          <a:p>
            <a:pPr>
              <a:defRPr/>
            </a:pPr>
            <a:fld id="{FAC1E56D-A9D8-45AD-B5D3-0DCD8C3B5BE4}" type="slidenum">
              <a:rPr lang="en-US" smtClean="0"/>
              <a:pPr>
                <a:defRPr/>
              </a:pPr>
              <a:t>10</a:t>
            </a:fld>
            <a:endParaRPr lang="en-US"/>
          </a:p>
        </p:txBody>
      </p:sp>
    </p:spTree>
    <p:extLst>
      <p:ext uri="{BB962C8B-B14F-4D97-AF65-F5344CB8AC3E}">
        <p14:creationId xmlns:p14="http://schemas.microsoft.com/office/powerpoint/2010/main" val="2833390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850" y="334375"/>
            <a:ext cx="6705600" cy="541338"/>
          </a:xfrm>
        </p:spPr>
        <p:txBody>
          <a:bodyPr/>
          <a:lstStyle/>
          <a:p>
            <a:r>
              <a:rPr lang="en-US" dirty="0"/>
              <a:t>Autonomy Relation with AI and ML</a:t>
            </a:r>
          </a:p>
        </p:txBody>
      </p:sp>
      <p:sp>
        <p:nvSpPr>
          <p:cNvPr id="3" name="Content Placeholder 2"/>
          <p:cNvSpPr>
            <a:spLocks noGrp="1"/>
          </p:cNvSpPr>
          <p:nvPr>
            <p:ph idx="1"/>
          </p:nvPr>
        </p:nvSpPr>
        <p:spPr>
          <a:xfrm>
            <a:off x="174567" y="1196227"/>
            <a:ext cx="8836429" cy="5398475"/>
          </a:xfrm>
        </p:spPr>
        <p:txBody>
          <a:bodyPr numCol="2"/>
          <a:lstStyle/>
          <a:p>
            <a:r>
              <a:rPr lang="en-US" sz="1400" b="1" dirty="0"/>
              <a:t>Autonomy</a:t>
            </a:r>
            <a:r>
              <a:rPr lang="en-US" sz="1400" dirty="0"/>
              <a:t> refers to an agent or machine being delegated to perform a task – capable of independent operation without external control</a:t>
            </a:r>
          </a:p>
          <a:p>
            <a:pPr lvl="1"/>
            <a:r>
              <a:rPr lang="en-US" sz="1100" dirty="0"/>
              <a:t>Autonomy is NOT only about making systems “adaptive”, “intelligent”, “smart”, or “unmanned / uncrewed” -- autonomy is about making systems self-directed &amp; self-sufficient</a:t>
            </a:r>
          </a:p>
          <a:p>
            <a:pPr lvl="1"/>
            <a:r>
              <a:rPr lang="en-US" sz="1100" dirty="0"/>
              <a:t>Autonomous Military Systems will need to be evaluated in a system and mission context, emphasizing measures of effectiveness and suitability to characterize the system’s integrated capabilities and limitations including software, hardware, and the synergies and/or disconnects between them</a:t>
            </a:r>
          </a:p>
          <a:p>
            <a:endParaRPr lang="en-US" sz="1400" b="1" dirty="0"/>
          </a:p>
          <a:p>
            <a:endParaRPr lang="en-US" sz="1400" b="1" dirty="0"/>
          </a:p>
          <a:p>
            <a:endParaRPr lang="en-US" sz="1400" b="1" dirty="0"/>
          </a:p>
          <a:p>
            <a:endParaRPr lang="en-US" sz="1400" b="1" dirty="0"/>
          </a:p>
          <a:p>
            <a:endParaRPr lang="en-US" sz="1400" b="1" dirty="0"/>
          </a:p>
          <a:p>
            <a:endParaRPr lang="en-US" sz="1400" b="1" dirty="0"/>
          </a:p>
          <a:p>
            <a:endParaRPr lang="en-US" sz="1400" b="1" dirty="0"/>
          </a:p>
          <a:p>
            <a:endParaRPr lang="en-US" sz="1400" b="1" dirty="0"/>
          </a:p>
          <a:p>
            <a:endParaRPr lang="en-US" sz="1400" b="1" dirty="0"/>
          </a:p>
          <a:p>
            <a:endParaRPr lang="en-US" sz="1400" b="1" dirty="0"/>
          </a:p>
          <a:p>
            <a:pPr marL="0" indent="0">
              <a:buNone/>
            </a:pPr>
            <a:endParaRPr lang="en-US" sz="1400" b="1" dirty="0"/>
          </a:p>
          <a:p>
            <a:r>
              <a:rPr lang="en-US" sz="1400" b="1" dirty="0"/>
              <a:t>Artificial Intelligence (AI)</a:t>
            </a:r>
            <a:r>
              <a:rPr lang="en-US" sz="1400" dirty="0"/>
              <a:t> refers to the ability of machines to perform tasks that normally require human intelligence; AI may be an element in a system pursuing a goal</a:t>
            </a:r>
          </a:p>
          <a:p>
            <a:pPr lvl="1"/>
            <a:r>
              <a:rPr lang="en-US" sz="1100" dirty="0"/>
              <a:t>AI contribution is evaluated primarily in terms of measures of performance</a:t>
            </a:r>
          </a:p>
          <a:p>
            <a:pPr lvl="1"/>
            <a:r>
              <a:rPr lang="en-US" sz="1100" dirty="0"/>
              <a:t>T&amp;E of AI techniques or models under development will include broad characterization of the performance measures, without necessarily having an application in mind.  This characterization of performance is an important stage in making AI components understood and available for inclusion in systems </a:t>
            </a:r>
          </a:p>
          <a:p>
            <a:r>
              <a:rPr lang="en-US" sz="1400" b="1" dirty="0"/>
              <a:t>Machine learning</a:t>
            </a:r>
            <a:r>
              <a:rPr lang="en-US" sz="1400" dirty="0"/>
              <a:t> refers to the ability of machines to learn from data without being explicitly programmed; subset of AI techniques</a:t>
            </a:r>
          </a:p>
          <a:p>
            <a:pPr lvl="1"/>
            <a:r>
              <a:rPr lang="en-US" sz="1100" dirty="0"/>
              <a:t>AI that does not utilize machine learning goes by different names, such as expert AI, rule-based AI, symbolic AI, domain ontology and reasoning, multi-agent planners, etc. </a:t>
            </a:r>
          </a:p>
          <a:p>
            <a:r>
              <a:rPr lang="en-US" sz="1400" b="1" dirty="0"/>
              <a:t>AI &amp; ML are integral to autonomy</a:t>
            </a:r>
            <a:r>
              <a:rPr lang="en-US" sz="1400" dirty="0"/>
              <a:t>, so multiple portions of this guide discuss considerations for T&amp;E of AI and ML as integrated into an autonomous defense system</a:t>
            </a:r>
          </a:p>
          <a:p>
            <a:r>
              <a:rPr lang="en-US" sz="1400" dirty="0"/>
              <a:t>Autonomous systems are sometimes referred to as “</a:t>
            </a:r>
            <a:r>
              <a:rPr lang="en-US" sz="1400" b="1" dirty="0"/>
              <a:t>AI in motion</a:t>
            </a:r>
            <a:r>
              <a:rPr lang="en-US" sz="1400" dirty="0"/>
              <a:t>” to differentiate from “AI at rest” </a:t>
            </a:r>
          </a:p>
        </p:txBody>
      </p:sp>
      <p:sp>
        <p:nvSpPr>
          <p:cNvPr id="5" name="Slide Number Placeholder 4">
            <a:extLst>
              <a:ext uri="{FF2B5EF4-FFF2-40B4-BE49-F238E27FC236}">
                <a16:creationId xmlns:a16="http://schemas.microsoft.com/office/drawing/2014/main" id="{A86F0D75-3A8B-4544-90B8-1187BC8E7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1E56D-A9D8-45AD-B5D3-0DCD8C3B5B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22D357C-7A75-43B5-98F6-D35E1F997D47}"/>
              </a:ext>
            </a:extLst>
          </p:cNvPr>
          <p:cNvPicPr>
            <a:picLocks noChangeAspect="1"/>
          </p:cNvPicPr>
          <p:nvPr/>
        </p:nvPicPr>
        <p:blipFill>
          <a:blip r:embed="rId2"/>
          <a:stretch>
            <a:fillRect/>
          </a:stretch>
        </p:blipFill>
        <p:spPr>
          <a:xfrm>
            <a:off x="959709" y="3429000"/>
            <a:ext cx="2901538" cy="2751673"/>
          </a:xfrm>
          <a:prstGeom prst="rect">
            <a:avLst/>
          </a:prstGeom>
        </p:spPr>
      </p:pic>
    </p:spTree>
    <p:extLst>
      <p:ext uri="{BB962C8B-B14F-4D97-AF65-F5344CB8AC3E}">
        <p14:creationId xmlns:p14="http://schemas.microsoft.com/office/powerpoint/2010/main" val="1347060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73C9B56-6BF7-748E-587C-A81EB9F00059}"/>
              </a:ext>
            </a:extLst>
          </p:cNvPr>
          <p:cNvSpPr/>
          <p:nvPr/>
        </p:nvSpPr>
        <p:spPr>
          <a:xfrm>
            <a:off x="174569" y="3310504"/>
            <a:ext cx="8887795" cy="2757915"/>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EF0176A0-117B-49B5-A4A4-9AA781D89829}"/>
              </a:ext>
            </a:extLst>
          </p:cNvPr>
          <p:cNvSpPr>
            <a:spLocks noGrp="1"/>
          </p:cNvSpPr>
          <p:nvPr>
            <p:ph type="title"/>
          </p:nvPr>
        </p:nvSpPr>
        <p:spPr>
          <a:xfrm>
            <a:off x="554917" y="338440"/>
            <a:ext cx="7886700" cy="876446"/>
          </a:xfrm>
        </p:spPr>
        <p:txBody>
          <a:bodyPr/>
          <a:lstStyle/>
          <a:p>
            <a:r>
              <a:rPr lang="en-US" dirty="0"/>
              <a:t>Autonomy Example with AI and ML</a:t>
            </a:r>
          </a:p>
        </p:txBody>
      </p:sp>
      <p:sp>
        <p:nvSpPr>
          <p:cNvPr id="3" name="Content Placeholder 2">
            <a:extLst>
              <a:ext uri="{FF2B5EF4-FFF2-40B4-BE49-F238E27FC236}">
                <a16:creationId xmlns:a16="http://schemas.microsoft.com/office/drawing/2014/main" id="{E32A3115-BEF9-F21D-9F2B-2D3E4FF70737}"/>
              </a:ext>
            </a:extLst>
          </p:cNvPr>
          <p:cNvSpPr>
            <a:spLocks noGrp="1"/>
          </p:cNvSpPr>
          <p:nvPr>
            <p:ph idx="1"/>
          </p:nvPr>
        </p:nvSpPr>
        <p:spPr>
          <a:xfrm>
            <a:off x="174569" y="1093575"/>
            <a:ext cx="8836429" cy="612366"/>
          </a:xfrm>
        </p:spPr>
        <p:txBody>
          <a:bodyPr/>
          <a:lstStyle/>
          <a:p>
            <a:r>
              <a:rPr lang="en-US" dirty="0"/>
              <a:t>NOTIONAL Autonomous Automobile System</a:t>
            </a:r>
          </a:p>
        </p:txBody>
      </p:sp>
      <p:sp>
        <p:nvSpPr>
          <p:cNvPr id="4" name="Slide Number Placeholder 3">
            <a:extLst>
              <a:ext uri="{FF2B5EF4-FFF2-40B4-BE49-F238E27FC236}">
                <a16:creationId xmlns:a16="http://schemas.microsoft.com/office/drawing/2014/main" id="{4ECA7FCD-E9ED-3CCE-2950-AD882E4E594D}"/>
              </a:ext>
            </a:extLst>
          </p:cNvPr>
          <p:cNvSpPr>
            <a:spLocks noGrp="1"/>
          </p:cNvSpPr>
          <p:nvPr>
            <p:ph type="sldNum" sz="quarter" idx="12"/>
          </p:nvPr>
        </p:nvSpPr>
        <p:spPr>
          <a:xfrm>
            <a:off x="6895226" y="5796172"/>
            <a:ext cx="2057400" cy="365125"/>
          </a:xfrm>
        </p:spPr>
        <p:txBody>
          <a:bodyPr/>
          <a:lstStyle/>
          <a:p>
            <a:pPr>
              <a:defRPr/>
            </a:pPr>
            <a:fld id="{FAC1E56D-A9D8-45AD-B5D3-0DCD8C3B5BE4}" type="slidenum">
              <a:rPr lang="en-US" smtClean="0"/>
              <a:pPr>
                <a:defRPr/>
              </a:pPr>
              <a:t>12</a:t>
            </a:fld>
            <a:endParaRPr lang="en-US" dirty="0"/>
          </a:p>
        </p:txBody>
      </p:sp>
      <p:sp>
        <p:nvSpPr>
          <p:cNvPr id="5" name="Parallelogram 4">
            <a:extLst>
              <a:ext uri="{FF2B5EF4-FFF2-40B4-BE49-F238E27FC236}">
                <a16:creationId xmlns:a16="http://schemas.microsoft.com/office/drawing/2014/main" id="{17F464D6-2A72-3BA6-40C6-18D56F673FD2}"/>
              </a:ext>
            </a:extLst>
          </p:cNvPr>
          <p:cNvSpPr/>
          <p:nvPr/>
        </p:nvSpPr>
        <p:spPr>
          <a:xfrm>
            <a:off x="665018" y="2735334"/>
            <a:ext cx="7932717" cy="187036"/>
          </a:xfrm>
          <a:prstGeom prst="parallelogram">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7" name="Graphic 6" descr="Truck with solid fill">
            <a:extLst>
              <a:ext uri="{FF2B5EF4-FFF2-40B4-BE49-F238E27FC236}">
                <a16:creationId xmlns:a16="http://schemas.microsoft.com/office/drawing/2014/main" id="{441F17C9-7DF9-B47C-9C03-E19C4B2332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6234" y="2162349"/>
            <a:ext cx="914400" cy="914400"/>
          </a:xfrm>
          <a:prstGeom prst="rect">
            <a:avLst/>
          </a:prstGeom>
        </p:spPr>
      </p:pic>
      <p:pic>
        <p:nvPicPr>
          <p:cNvPr id="9" name="Graphic 8" descr="Traffic light with solid fill">
            <a:extLst>
              <a:ext uri="{FF2B5EF4-FFF2-40B4-BE49-F238E27FC236}">
                <a16:creationId xmlns:a16="http://schemas.microsoft.com/office/drawing/2014/main" id="{9601271B-5B42-2971-3852-4F1F3F73F9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3863" y="1711827"/>
            <a:ext cx="616033" cy="616033"/>
          </a:xfrm>
          <a:prstGeom prst="rect">
            <a:avLst/>
          </a:prstGeom>
        </p:spPr>
      </p:pic>
      <p:sp>
        <p:nvSpPr>
          <p:cNvPr id="10" name="Rectangle 9">
            <a:extLst>
              <a:ext uri="{FF2B5EF4-FFF2-40B4-BE49-F238E27FC236}">
                <a16:creationId xmlns:a16="http://schemas.microsoft.com/office/drawing/2014/main" id="{A5D86F4B-07CA-167D-3F3A-82491F76E6D7}"/>
              </a:ext>
            </a:extLst>
          </p:cNvPr>
          <p:cNvSpPr/>
          <p:nvPr/>
        </p:nvSpPr>
        <p:spPr>
          <a:xfrm>
            <a:off x="7291449" y="2248445"/>
            <a:ext cx="59377" cy="4810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2" name="Graphic 11" descr="Run with solid fill">
            <a:extLst>
              <a:ext uri="{FF2B5EF4-FFF2-40B4-BE49-F238E27FC236}">
                <a16:creationId xmlns:a16="http://schemas.microsoft.com/office/drawing/2014/main" id="{6B82154D-0561-0DA0-A61D-5FD9B5D4D62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58791">
            <a:off x="5226659" y="2303221"/>
            <a:ext cx="291242" cy="291242"/>
          </a:xfrm>
          <a:prstGeom prst="rect">
            <a:avLst/>
          </a:prstGeom>
        </p:spPr>
      </p:pic>
      <p:pic>
        <p:nvPicPr>
          <p:cNvPr id="14" name="Graphic 13" descr="Basketball Hoop with solid fill">
            <a:extLst>
              <a:ext uri="{FF2B5EF4-FFF2-40B4-BE49-F238E27FC236}">
                <a16:creationId xmlns:a16="http://schemas.microsoft.com/office/drawing/2014/main" id="{47B28B44-38F4-0B4F-0014-B1F62DC175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18810" y="1691418"/>
            <a:ext cx="302820" cy="302820"/>
          </a:xfrm>
          <a:prstGeom prst="rect">
            <a:avLst/>
          </a:prstGeom>
        </p:spPr>
      </p:pic>
      <p:sp>
        <p:nvSpPr>
          <p:cNvPr id="15" name="Rectangle 14">
            <a:extLst>
              <a:ext uri="{FF2B5EF4-FFF2-40B4-BE49-F238E27FC236}">
                <a16:creationId xmlns:a16="http://schemas.microsoft.com/office/drawing/2014/main" id="{7924E613-72F0-F717-7A1E-5FBE4E6F947A}"/>
              </a:ext>
            </a:extLst>
          </p:cNvPr>
          <p:cNvSpPr/>
          <p:nvPr/>
        </p:nvSpPr>
        <p:spPr>
          <a:xfrm>
            <a:off x="5143648" y="1969825"/>
            <a:ext cx="45719" cy="3617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7" name="Graphic 16" descr="Basketball with solid fill">
            <a:extLst>
              <a:ext uri="{FF2B5EF4-FFF2-40B4-BE49-F238E27FC236}">
                <a16:creationId xmlns:a16="http://schemas.microsoft.com/office/drawing/2014/main" id="{DF0344EF-C4FE-F55D-0042-4EC351164EC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39226" y="2513201"/>
            <a:ext cx="216246" cy="216246"/>
          </a:xfrm>
          <a:prstGeom prst="rect">
            <a:avLst/>
          </a:prstGeom>
        </p:spPr>
      </p:pic>
      <p:pic>
        <p:nvPicPr>
          <p:cNvPr id="19" name="Graphic 18" descr="Deciduous tree with solid fill">
            <a:extLst>
              <a:ext uri="{FF2B5EF4-FFF2-40B4-BE49-F238E27FC236}">
                <a16:creationId xmlns:a16="http://schemas.microsoft.com/office/drawing/2014/main" id="{7A1001F5-82EB-3B39-2C4A-5DB108A3326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9637" y="1924079"/>
            <a:ext cx="648732" cy="648732"/>
          </a:xfrm>
          <a:prstGeom prst="rect">
            <a:avLst/>
          </a:prstGeom>
        </p:spPr>
      </p:pic>
      <p:pic>
        <p:nvPicPr>
          <p:cNvPr id="20" name="Graphic 19" descr="Deciduous tree with solid fill">
            <a:extLst>
              <a:ext uri="{FF2B5EF4-FFF2-40B4-BE49-F238E27FC236}">
                <a16:creationId xmlns:a16="http://schemas.microsoft.com/office/drawing/2014/main" id="{5F88E410-3E61-526E-1AD3-33E384175B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02422" y="1941563"/>
            <a:ext cx="648732" cy="648732"/>
          </a:xfrm>
          <a:prstGeom prst="rect">
            <a:avLst/>
          </a:prstGeom>
        </p:spPr>
      </p:pic>
      <p:sp>
        <p:nvSpPr>
          <p:cNvPr id="21" name="TextBox 20">
            <a:extLst>
              <a:ext uri="{FF2B5EF4-FFF2-40B4-BE49-F238E27FC236}">
                <a16:creationId xmlns:a16="http://schemas.microsoft.com/office/drawing/2014/main" id="{A8C20925-8687-952A-0E47-9C6A6550BCA9}"/>
              </a:ext>
            </a:extLst>
          </p:cNvPr>
          <p:cNvSpPr txBox="1"/>
          <p:nvPr/>
        </p:nvSpPr>
        <p:spPr>
          <a:xfrm>
            <a:off x="1573927" y="4289500"/>
            <a:ext cx="2041366" cy="923330"/>
          </a:xfrm>
          <a:prstGeom prst="rect">
            <a:avLst/>
          </a:prstGeom>
          <a:solidFill>
            <a:schemeClr val="accent6">
              <a:lumMod val="20000"/>
              <a:lumOff val="80000"/>
            </a:schemeClr>
          </a:solidFill>
          <a:ln>
            <a:solidFill>
              <a:schemeClr val="tx1"/>
            </a:solidFill>
          </a:ln>
        </p:spPr>
        <p:txBody>
          <a:bodyPr wrap="square" rtlCol="0">
            <a:spAutoFit/>
          </a:bodyPr>
          <a:lstStyle/>
          <a:p>
            <a:r>
              <a:rPr lang="en-US" dirty="0"/>
              <a:t>Machine Learning (AI):  Computer vision processing</a:t>
            </a:r>
          </a:p>
        </p:txBody>
      </p:sp>
      <p:sp>
        <p:nvSpPr>
          <p:cNvPr id="22" name="TextBox 21">
            <a:extLst>
              <a:ext uri="{FF2B5EF4-FFF2-40B4-BE49-F238E27FC236}">
                <a16:creationId xmlns:a16="http://schemas.microsoft.com/office/drawing/2014/main" id="{9079FCF7-D533-990B-9B5B-E2E327DB440B}"/>
              </a:ext>
            </a:extLst>
          </p:cNvPr>
          <p:cNvSpPr txBox="1"/>
          <p:nvPr/>
        </p:nvSpPr>
        <p:spPr>
          <a:xfrm>
            <a:off x="3836801" y="3397555"/>
            <a:ext cx="2238073" cy="646331"/>
          </a:xfrm>
          <a:prstGeom prst="rect">
            <a:avLst/>
          </a:prstGeom>
          <a:solidFill>
            <a:schemeClr val="accent5">
              <a:lumMod val="40000"/>
              <a:lumOff val="60000"/>
            </a:schemeClr>
          </a:solidFill>
          <a:ln>
            <a:solidFill>
              <a:schemeClr val="tx1"/>
            </a:solidFill>
          </a:ln>
        </p:spPr>
        <p:txBody>
          <a:bodyPr wrap="square" rtlCol="0">
            <a:spAutoFit/>
          </a:bodyPr>
          <a:lstStyle/>
          <a:p>
            <a:r>
              <a:rPr lang="en-US" dirty="0"/>
              <a:t>Expert AI:  Navigate to destination</a:t>
            </a:r>
          </a:p>
        </p:txBody>
      </p:sp>
      <p:sp>
        <p:nvSpPr>
          <p:cNvPr id="24" name="TextBox 23">
            <a:extLst>
              <a:ext uri="{FF2B5EF4-FFF2-40B4-BE49-F238E27FC236}">
                <a16:creationId xmlns:a16="http://schemas.microsoft.com/office/drawing/2014/main" id="{A06FBB4A-14D7-53ED-24FC-247E86FF2E4E}"/>
              </a:ext>
            </a:extLst>
          </p:cNvPr>
          <p:cNvSpPr txBox="1"/>
          <p:nvPr/>
        </p:nvSpPr>
        <p:spPr>
          <a:xfrm>
            <a:off x="665018" y="2985632"/>
            <a:ext cx="7932717" cy="261610"/>
          </a:xfrm>
          <a:prstGeom prst="rect">
            <a:avLst/>
          </a:prstGeom>
          <a:solidFill>
            <a:schemeClr val="accent4">
              <a:lumMod val="40000"/>
              <a:lumOff val="60000"/>
            </a:schemeClr>
          </a:solidFill>
          <a:ln>
            <a:solidFill>
              <a:schemeClr val="tx1"/>
            </a:solidFill>
          </a:ln>
        </p:spPr>
        <p:txBody>
          <a:bodyPr wrap="square" rtlCol="0">
            <a:spAutoFit/>
          </a:bodyPr>
          <a:lstStyle/>
          <a:p>
            <a:pPr algn="ctr"/>
            <a:r>
              <a:rPr lang="en-US" sz="1100" b="1" dirty="0"/>
              <a:t>See – Hear – Monitor vehicle status – Maintain road – Avoid obstacles – Avoid traffic – Comply with laws – Navigate </a:t>
            </a:r>
          </a:p>
        </p:txBody>
      </p:sp>
      <p:sp>
        <p:nvSpPr>
          <p:cNvPr id="25" name="Arrow: Right 24">
            <a:extLst>
              <a:ext uri="{FF2B5EF4-FFF2-40B4-BE49-F238E27FC236}">
                <a16:creationId xmlns:a16="http://schemas.microsoft.com/office/drawing/2014/main" id="{04DB646E-8AC5-24B7-855A-E7AA5743CB77}"/>
              </a:ext>
            </a:extLst>
          </p:cNvPr>
          <p:cNvSpPr/>
          <p:nvPr/>
        </p:nvSpPr>
        <p:spPr>
          <a:xfrm rot="3266643">
            <a:off x="1072599" y="3752028"/>
            <a:ext cx="1002656" cy="381248"/>
          </a:xfrm>
          <a:prstGeom prst="right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ysClr val="windowText" lastClr="000000"/>
                </a:solidFill>
              </a:rPr>
              <a:t>Training Data</a:t>
            </a:r>
          </a:p>
        </p:txBody>
      </p:sp>
      <p:sp>
        <p:nvSpPr>
          <p:cNvPr id="26" name="Arrow: Right 25">
            <a:extLst>
              <a:ext uri="{FF2B5EF4-FFF2-40B4-BE49-F238E27FC236}">
                <a16:creationId xmlns:a16="http://schemas.microsoft.com/office/drawing/2014/main" id="{025C9A0B-4CF8-4A03-B89A-813B3D7EB6C4}"/>
              </a:ext>
            </a:extLst>
          </p:cNvPr>
          <p:cNvSpPr/>
          <p:nvPr/>
        </p:nvSpPr>
        <p:spPr>
          <a:xfrm>
            <a:off x="331870" y="4359726"/>
            <a:ext cx="1273800" cy="38124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ysClr val="windowText" lastClr="000000"/>
                </a:solidFill>
              </a:rPr>
              <a:t>Onboard camera</a:t>
            </a:r>
          </a:p>
        </p:txBody>
      </p:sp>
      <p:sp>
        <p:nvSpPr>
          <p:cNvPr id="27" name="Arrow: Right 26">
            <a:extLst>
              <a:ext uri="{FF2B5EF4-FFF2-40B4-BE49-F238E27FC236}">
                <a16:creationId xmlns:a16="http://schemas.microsoft.com/office/drawing/2014/main" id="{98897F09-6B2E-B3B0-A4CF-7F64E38AAFAA}"/>
              </a:ext>
            </a:extLst>
          </p:cNvPr>
          <p:cNvSpPr/>
          <p:nvPr/>
        </p:nvSpPr>
        <p:spPr>
          <a:xfrm>
            <a:off x="322997" y="4781725"/>
            <a:ext cx="1273800" cy="38124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ysClr val="windowText" lastClr="000000"/>
                </a:solidFill>
              </a:rPr>
              <a:t>Road database</a:t>
            </a:r>
          </a:p>
        </p:txBody>
      </p:sp>
      <p:sp>
        <p:nvSpPr>
          <p:cNvPr id="29" name="TextBox 28">
            <a:extLst>
              <a:ext uri="{FF2B5EF4-FFF2-40B4-BE49-F238E27FC236}">
                <a16:creationId xmlns:a16="http://schemas.microsoft.com/office/drawing/2014/main" id="{73E95C59-BDDE-83FF-ED0A-16F395FE29AE}"/>
              </a:ext>
            </a:extLst>
          </p:cNvPr>
          <p:cNvSpPr txBox="1"/>
          <p:nvPr/>
        </p:nvSpPr>
        <p:spPr>
          <a:xfrm>
            <a:off x="5579561" y="4411840"/>
            <a:ext cx="2595669" cy="923330"/>
          </a:xfrm>
          <a:prstGeom prst="rect">
            <a:avLst/>
          </a:prstGeom>
          <a:solidFill>
            <a:schemeClr val="accent2">
              <a:lumMod val="40000"/>
              <a:lumOff val="60000"/>
            </a:schemeClr>
          </a:solidFill>
          <a:ln>
            <a:solidFill>
              <a:schemeClr val="tx1"/>
            </a:solidFill>
          </a:ln>
        </p:spPr>
        <p:txBody>
          <a:bodyPr wrap="square" rtlCol="0">
            <a:spAutoFit/>
          </a:bodyPr>
          <a:lstStyle/>
          <a:p>
            <a:r>
              <a:rPr lang="en-US" dirty="0"/>
              <a:t>Expert AI:  Prioritize goals/threats to decide control actions</a:t>
            </a:r>
          </a:p>
        </p:txBody>
      </p:sp>
      <p:sp>
        <p:nvSpPr>
          <p:cNvPr id="30" name="Arrow: Right 29">
            <a:extLst>
              <a:ext uri="{FF2B5EF4-FFF2-40B4-BE49-F238E27FC236}">
                <a16:creationId xmlns:a16="http://schemas.microsoft.com/office/drawing/2014/main" id="{60579439-EB84-955C-44E0-23F621C065F8}"/>
              </a:ext>
            </a:extLst>
          </p:cNvPr>
          <p:cNvSpPr/>
          <p:nvPr/>
        </p:nvSpPr>
        <p:spPr>
          <a:xfrm>
            <a:off x="2563001" y="3387123"/>
            <a:ext cx="1273800" cy="38124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ysClr val="windowText" lastClr="000000"/>
                </a:solidFill>
              </a:rPr>
              <a:t>Road database</a:t>
            </a:r>
          </a:p>
        </p:txBody>
      </p:sp>
      <p:sp>
        <p:nvSpPr>
          <p:cNvPr id="31" name="Arrow: Right 30">
            <a:extLst>
              <a:ext uri="{FF2B5EF4-FFF2-40B4-BE49-F238E27FC236}">
                <a16:creationId xmlns:a16="http://schemas.microsoft.com/office/drawing/2014/main" id="{07351F55-A31B-5C4F-2A9D-DBEC903FAA1A}"/>
              </a:ext>
            </a:extLst>
          </p:cNvPr>
          <p:cNvSpPr/>
          <p:nvPr/>
        </p:nvSpPr>
        <p:spPr>
          <a:xfrm>
            <a:off x="2563001" y="3731544"/>
            <a:ext cx="1273800" cy="38124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ysClr val="windowText" lastClr="000000"/>
                </a:solidFill>
              </a:rPr>
              <a:t>Traffic updates</a:t>
            </a:r>
          </a:p>
        </p:txBody>
      </p:sp>
      <p:sp>
        <p:nvSpPr>
          <p:cNvPr id="32" name="Arrow: Right 31">
            <a:extLst>
              <a:ext uri="{FF2B5EF4-FFF2-40B4-BE49-F238E27FC236}">
                <a16:creationId xmlns:a16="http://schemas.microsoft.com/office/drawing/2014/main" id="{DEF10C95-6EE9-15B5-D89F-DF7295CE5498}"/>
              </a:ext>
            </a:extLst>
          </p:cNvPr>
          <p:cNvSpPr/>
          <p:nvPr/>
        </p:nvSpPr>
        <p:spPr>
          <a:xfrm rot="1700698">
            <a:off x="5680132" y="3940180"/>
            <a:ext cx="1273800" cy="38124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ysClr val="windowText" lastClr="000000"/>
                </a:solidFill>
              </a:rPr>
              <a:t>Desirable routes</a:t>
            </a:r>
          </a:p>
        </p:txBody>
      </p:sp>
      <p:sp>
        <p:nvSpPr>
          <p:cNvPr id="33" name="Arrow: Right 32">
            <a:extLst>
              <a:ext uri="{FF2B5EF4-FFF2-40B4-BE49-F238E27FC236}">
                <a16:creationId xmlns:a16="http://schemas.microsoft.com/office/drawing/2014/main" id="{E4252588-2F36-B8F2-EDB6-B9E08BC18533}"/>
              </a:ext>
            </a:extLst>
          </p:cNvPr>
          <p:cNvSpPr/>
          <p:nvPr/>
        </p:nvSpPr>
        <p:spPr>
          <a:xfrm>
            <a:off x="7944196" y="4359726"/>
            <a:ext cx="994843" cy="38124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ysClr val="windowText" lastClr="000000"/>
                </a:solidFill>
              </a:rPr>
              <a:t>Brakes, Gas</a:t>
            </a:r>
          </a:p>
        </p:txBody>
      </p:sp>
      <p:sp>
        <p:nvSpPr>
          <p:cNvPr id="34" name="Arrow: Right 33">
            <a:extLst>
              <a:ext uri="{FF2B5EF4-FFF2-40B4-BE49-F238E27FC236}">
                <a16:creationId xmlns:a16="http://schemas.microsoft.com/office/drawing/2014/main" id="{435C1F15-ECFB-060E-C614-17B378920E7B}"/>
              </a:ext>
            </a:extLst>
          </p:cNvPr>
          <p:cNvSpPr/>
          <p:nvPr/>
        </p:nvSpPr>
        <p:spPr>
          <a:xfrm>
            <a:off x="8108250" y="4663561"/>
            <a:ext cx="994842" cy="38124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ysClr val="windowText" lastClr="000000"/>
                </a:solidFill>
              </a:rPr>
              <a:t>Steering</a:t>
            </a:r>
          </a:p>
        </p:txBody>
      </p:sp>
      <p:sp>
        <p:nvSpPr>
          <p:cNvPr id="35" name="Arrow: Right 34">
            <a:extLst>
              <a:ext uri="{FF2B5EF4-FFF2-40B4-BE49-F238E27FC236}">
                <a16:creationId xmlns:a16="http://schemas.microsoft.com/office/drawing/2014/main" id="{48DBC90E-0914-E5B1-1D8D-5451AFDD0794}"/>
              </a:ext>
            </a:extLst>
          </p:cNvPr>
          <p:cNvSpPr/>
          <p:nvPr/>
        </p:nvSpPr>
        <p:spPr>
          <a:xfrm>
            <a:off x="7920235" y="5000614"/>
            <a:ext cx="1018804" cy="38124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ysClr val="windowText" lastClr="000000"/>
                </a:solidFill>
              </a:rPr>
              <a:t>Signals</a:t>
            </a:r>
          </a:p>
        </p:txBody>
      </p:sp>
      <p:sp>
        <p:nvSpPr>
          <p:cNvPr id="23" name="TextBox 22">
            <a:extLst>
              <a:ext uri="{FF2B5EF4-FFF2-40B4-BE49-F238E27FC236}">
                <a16:creationId xmlns:a16="http://schemas.microsoft.com/office/drawing/2014/main" id="{74FBC87D-B021-5B39-EC29-3631D7F63F01}"/>
              </a:ext>
            </a:extLst>
          </p:cNvPr>
          <p:cNvSpPr txBox="1"/>
          <p:nvPr/>
        </p:nvSpPr>
        <p:spPr>
          <a:xfrm>
            <a:off x="3855531" y="5545888"/>
            <a:ext cx="4574106" cy="646331"/>
          </a:xfrm>
          <a:prstGeom prst="rect">
            <a:avLst/>
          </a:prstGeom>
          <a:solidFill>
            <a:schemeClr val="accent4">
              <a:lumMod val="40000"/>
              <a:lumOff val="60000"/>
            </a:schemeClr>
          </a:solidFill>
          <a:ln>
            <a:solidFill>
              <a:schemeClr val="tx1"/>
            </a:solidFill>
          </a:ln>
        </p:spPr>
        <p:txBody>
          <a:bodyPr wrap="square" rtlCol="0">
            <a:spAutoFit/>
          </a:bodyPr>
          <a:lstStyle/>
          <a:p>
            <a:r>
              <a:rPr lang="en-US" dirty="0"/>
              <a:t>Autonomous system:  Integration of all HW and SW in representative environment</a:t>
            </a:r>
          </a:p>
        </p:txBody>
      </p:sp>
      <p:sp>
        <p:nvSpPr>
          <p:cNvPr id="28" name="Arrow: Right 27">
            <a:extLst>
              <a:ext uri="{FF2B5EF4-FFF2-40B4-BE49-F238E27FC236}">
                <a16:creationId xmlns:a16="http://schemas.microsoft.com/office/drawing/2014/main" id="{DF3BAF0B-86CE-8692-345E-EA0ABAA1E531}"/>
              </a:ext>
            </a:extLst>
          </p:cNvPr>
          <p:cNvSpPr/>
          <p:nvPr/>
        </p:nvSpPr>
        <p:spPr>
          <a:xfrm>
            <a:off x="3569938" y="4576310"/>
            <a:ext cx="2045560" cy="396039"/>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ysClr val="windowText" lastClr="000000"/>
                </a:solidFill>
              </a:rPr>
              <a:t>Road, traffic, obstacle, signal</a:t>
            </a:r>
          </a:p>
        </p:txBody>
      </p:sp>
    </p:spTree>
    <p:extLst>
      <p:ext uri="{BB962C8B-B14F-4D97-AF65-F5344CB8AC3E}">
        <p14:creationId xmlns:p14="http://schemas.microsoft.com/office/powerpoint/2010/main" val="462801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564" y="382648"/>
            <a:ext cx="7010182" cy="541338"/>
          </a:xfrm>
        </p:spPr>
        <p:txBody>
          <a:bodyPr>
            <a:noAutofit/>
          </a:bodyPr>
          <a:lstStyle/>
          <a:p>
            <a:r>
              <a:rPr lang="en-US" dirty="0"/>
              <a:t>Background and Context for Autonomy T&amp;E</a:t>
            </a:r>
          </a:p>
        </p:txBody>
      </p:sp>
      <p:sp>
        <p:nvSpPr>
          <p:cNvPr id="3" name="Content Placeholder 2"/>
          <p:cNvSpPr>
            <a:spLocks noGrp="1"/>
          </p:cNvSpPr>
          <p:nvPr>
            <p:ph idx="1"/>
          </p:nvPr>
        </p:nvSpPr>
        <p:spPr>
          <a:xfrm>
            <a:off x="174567" y="1319795"/>
            <a:ext cx="8836429" cy="5398475"/>
          </a:xfrm>
        </p:spPr>
        <p:txBody>
          <a:bodyPr numCol="2"/>
          <a:lstStyle/>
          <a:p>
            <a:r>
              <a:rPr lang="en-US" sz="1600" dirty="0"/>
              <a:t>Regulatory and guidance documentation  historically linked to Milestone Decisions in the Defense Acquisition System</a:t>
            </a:r>
          </a:p>
          <a:p>
            <a:pPr lvl="1"/>
            <a:r>
              <a:rPr lang="en-US" sz="1400" dirty="0"/>
              <a:t>Section 804, National Defense Authorization Act (NDAA) for 2020 provides for a </a:t>
            </a:r>
            <a:r>
              <a:rPr lang="en-US" sz="1400" b="1" dirty="0"/>
              <a:t>Rapid Acquisition Process</a:t>
            </a:r>
            <a:r>
              <a:rPr lang="en-US" sz="1400" dirty="0"/>
              <a:t> which greatly decreases acquisition timelines -- will also require </a:t>
            </a:r>
            <a:r>
              <a:rPr lang="en-US" sz="1400" b="1" dirty="0"/>
              <a:t>accelerated test plans and execution</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Exploratory testing adds </a:t>
            </a:r>
            <a:r>
              <a:rPr lang="en-US" sz="1600" b="1" dirty="0"/>
              <a:t>value from learning</a:t>
            </a:r>
            <a:r>
              <a:rPr lang="en-US" sz="1600" dirty="0"/>
              <a:t> relationships between variables, rather than evaluation of the effectiveness and suitability of the system under test </a:t>
            </a:r>
          </a:p>
          <a:p>
            <a:pPr lvl="1"/>
            <a:r>
              <a:rPr lang="en-US" sz="1400" dirty="0"/>
              <a:t>Inform </a:t>
            </a:r>
            <a:r>
              <a:rPr lang="en-US" sz="1400" b="1" dirty="0"/>
              <a:t>design trades</a:t>
            </a:r>
            <a:r>
              <a:rPr lang="en-US" sz="1400" dirty="0"/>
              <a:t> with knowledge of performance, safety, cyber and other consequences, and operational testing – especially early testing – ensures that delivered performance under operational conditions user expects for employment</a:t>
            </a:r>
          </a:p>
          <a:p>
            <a:pPr lvl="1"/>
            <a:r>
              <a:rPr lang="en-US" sz="1400" dirty="0"/>
              <a:t>Necessarily </a:t>
            </a:r>
            <a:r>
              <a:rPr lang="en-US" sz="1400" b="1" dirty="0"/>
              <a:t>iterative learning</a:t>
            </a:r>
            <a:r>
              <a:rPr lang="en-US" sz="1400" dirty="0"/>
              <a:t> continues throughout development, to include post fielding changes </a:t>
            </a:r>
          </a:p>
          <a:p>
            <a:pPr lvl="1"/>
            <a:endParaRPr lang="en-US" sz="1400" dirty="0"/>
          </a:p>
        </p:txBody>
      </p:sp>
      <p:sp>
        <p:nvSpPr>
          <p:cNvPr id="5" name="Slide Number Placeholder 4">
            <a:extLst>
              <a:ext uri="{FF2B5EF4-FFF2-40B4-BE49-F238E27FC236}">
                <a16:creationId xmlns:a16="http://schemas.microsoft.com/office/drawing/2014/main" id="{A86F0D75-3A8B-4544-90B8-1187BC8E7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1E56D-A9D8-45AD-B5D3-0DCD8C3B5B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Oval 3">
            <a:extLst>
              <a:ext uri="{FF2B5EF4-FFF2-40B4-BE49-F238E27FC236}">
                <a16:creationId xmlns:a16="http://schemas.microsoft.com/office/drawing/2014/main" id="{9619873F-164A-4709-970C-799827A24AA7}"/>
              </a:ext>
            </a:extLst>
          </p:cNvPr>
          <p:cNvSpPr/>
          <p:nvPr/>
        </p:nvSpPr>
        <p:spPr>
          <a:xfrm>
            <a:off x="1375756" y="4331133"/>
            <a:ext cx="1367091" cy="544147"/>
          </a:xfrm>
          <a:prstGeom prst="ellipse">
            <a:avLst/>
          </a:prstGeom>
          <a:solidFill>
            <a:srgbClr val="4C3B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Contractor Test</a:t>
            </a:r>
          </a:p>
        </p:txBody>
      </p:sp>
      <p:sp>
        <p:nvSpPr>
          <p:cNvPr id="6" name="Oval 5">
            <a:extLst>
              <a:ext uri="{FF2B5EF4-FFF2-40B4-BE49-F238E27FC236}">
                <a16:creationId xmlns:a16="http://schemas.microsoft.com/office/drawing/2014/main" id="{7DE5D9AD-1B62-43E1-9C4B-A7AA1D31DB07}"/>
              </a:ext>
            </a:extLst>
          </p:cNvPr>
          <p:cNvSpPr/>
          <p:nvPr/>
        </p:nvSpPr>
        <p:spPr>
          <a:xfrm>
            <a:off x="2685060" y="4587356"/>
            <a:ext cx="1869339" cy="544147"/>
          </a:xfrm>
          <a:prstGeom prst="ellipse">
            <a:avLst/>
          </a:prstGeom>
          <a:solidFill>
            <a:srgbClr val="4C3B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Developmental Test</a:t>
            </a:r>
          </a:p>
        </p:txBody>
      </p:sp>
      <p:sp>
        <p:nvSpPr>
          <p:cNvPr id="7" name="Oval 6">
            <a:extLst>
              <a:ext uri="{FF2B5EF4-FFF2-40B4-BE49-F238E27FC236}">
                <a16:creationId xmlns:a16="http://schemas.microsoft.com/office/drawing/2014/main" id="{7FB01B8E-1C85-486B-B8C1-EBA9508926D6}"/>
              </a:ext>
            </a:extLst>
          </p:cNvPr>
          <p:cNvSpPr/>
          <p:nvPr/>
        </p:nvSpPr>
        <p:spPr>
          <a:xfrm>
            <a:off x="4468349" y="4328755"/>
            <a:ext cx="1869339" cy="544147"/>
          </a:xfrm>
          <a:prstGeom prst="ellipse">
            <a:avLst/>
          </a:prstGeom>
          <a:solidFill>
            <a:srgbClr val="4C3B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Operational Test</a:t>
            </a:r>
          </a:p>
        </p:txBody>
      </p:sp>
      <p:sp>
        <p:nvSpPr>
          <p:cNvPr id="8" name="Oval 7">
            <a:extLst>
              <a:ext uri="{FF2B5EF4-FFF2-40B4-BE49-F238E27FC236}">
                <a16:creationId xmlns:a16="http://schemas.microsoft.com/office/drawing/2014/main" id="{0897A573-B1BA-46D6-98D9-49C6867262B6}"/>
              </a:ext>
            </a:extLst>
          </p:cNvPr>
          <p:cNvSpPr/>
          <p:nvPr/>
        </p:nvSpPr>
        <p:spPr>
          <a:xfrm>
            <a:off x="6250653" y="4596438"/>
            <a:ext cx="1367093" cy="544147"/>
          </a:xfrm>
          <a:prstGeom prst="ellipse">
            <a:avLst/>
          </a:prstGeom>
          <a:solidFill>
            <a:srgbClr val="4C3B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Live Fire Test</a:t>
            </a:r>
          </a:p>
        </p:txBody>
      </p:sp>
      <p:sp>
        <p:nvSpPr>
          <p:cNvPr id="9" name="Rectangle 8">
            <a:extLst>
              <a:ext uri="{FF2B5EF4-FFF2-40B4-BE49-F238E27FC236}">
                <a16:creationId xmlns:a16="http://schemas.microsoft.com/office/drawing/2014/main" id="{C5878EDE-A650-42A1-92A3-9742193F9DB9}"/>
              </a:ext>
            </a:extLst>
          </p:cNvPr>
          <p:cNvSpPr/>
          <p:nvPr/>
        </p:nvSpPr>
        <p:spPr>
          <a:xfrm>
            <a:off x="1518797" y="5373058"/>
            <a:ext cx="868254" cy="438578"/>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Lab Test</a:t>
            </a:r>
          </a:p>
        </p:txBody>
      </p:sp>
      <p:sp>
        <p:nvSpPr>
          <p:cNvPr id="10" name="Rectangle 9">
            <a:extLst>
              <a:ext uri="{FF2B5EF4-FFF2-40B4-BE49-F238E27FC236}">
                <a16:creationId xmlns:a16="http://schemas.microsoft.com/office/drawing/2014/main" id="{83B652FF-7DB3-4465-B883-A55E0B1C33F3}"/>
              </a:ext>
            </a:extLst>
          </p:cNvPr>
          <p:cNvSpPr/>
          <p:nvPr/>
        </p:nvSpPr>
        <p:spPr>
          <a:xfrm>
            <a:off x="2059302" y="5861176"/>
            <a:ext cx="1253486" cy="438578"/>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Component Test</a:t>
            </a:r>
          </a:p>
        </p:txBody>
      </p:sp>
      <p:sp>
        <p:nvSpPr>
          <p:cNvPr id="11" name="Rectangle 10">
            <a:extLst>
              <a:ext uri="{FF2B5EF4-FFF2-40B4-BE49-F238E27FC236}">
                <a16:creationId xmlns:a16="http://schemas.microsoft.com/office/drawing/2014/main" id="{693A5332-B464-4A02-928B-406B56F7F507}"/>
              </a:ext>
            </a:extLst>
          </p:cNvPr>
          <p:cNvSpPr/>
          <p:nvPr/>
        </p:nvSpPr>
        <p:spPr>
          <a:xfrm>
            <a:off x="2775603" y="5373058"/>
            <a:ext cx="1253486" cy="438578"/>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Subsystem Test</a:t>
            </a:r>
          </a:p>
        </p:txBody>
      </p:sp>
      <p:sp>
        <p:nvSpPr>
          <p:cNvPr id="12" name="Rectangle 11">
            <a:extLst>
              <a:ext uri="{FF2B5EF4-FFF2-40B4-BE49-F238E27FC236}">
                <a16:creationId xmlns:a16="http://schemas.microsoft.com/office/drawing/2014/main" id="{0D6EC574-0E37-46D4-931C-816A1419BCD1}"/>
              </a:ext>
            </a:extLst>
          </p:cNvPr>
          <p:cNvSpPr/>
          <p:nvPr/>
        </p:nvSpPr>
        <p:spPr>
          <a:xfrm>
            <a:off x="3841606" y="5861176"/>
            <a:ext cx="1253486" cy="438578"/>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Integration Test</a:t>
            </a:r>
          </a:p>
        </p:txBody>
      </p:sp>
      <p:sp>
        <p:nvSpPr>
          <p:cNvPr id="13" name="Rectangle 12">
            <a:extLst>
              <a:ext uri="{FF2B5EF4-FFF2-40B4-BE49-F238E27FC236}">
                <a16:creationId xmlns:a16="http://schemas.microsoft.com/office/drawing/2014/main" id="{F2A46C55-0BF1-4E1D-988C-A99587704E36}"/>
              </a:ext>
            </a:extLst>
          </p:cNvPr>
          <p:cNvSpPr/>
          <p:nvPr/>
        </p:nvSpPr>
        <p:spPr>
          <a:xfrm>
            <a:off x="4417641" y="5373058"/>
            <a:ext cx="1253486" cy="438578"/>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System Test</a:t>
            </a:r>
          </a:p>
        </p:txBody>
      </p:sp>
      <p:sp>
        <p:nvSpPr>
          <p:cNvPr id="14" name="Rectangle 13">
            <a:extLst>
              <a:ext uri="{FF2B5EF4-FFF2-40B4-BE49-F238E27FC236}">
                <a16:creationId xmlns:a16="http://schemas.microsoft.com/office/drawing/2014/main" id="{6EFC4393-6BB9-4C52-A866-190BF50CEB74}"/>
              </a:ext>
            </a:extLst>
          </p:cNvPr>
          <p:cNvSpPr/>
          <p:nvPr/>
        </p:nvSpPr>
        <p:spPr>
          <a:xfrm>
            <a:off x="5623910" y="5861176"/>
            <a:ext cx="1253486" cy="438578"/>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Sys-of-Sys Test</a:t>
            </a:r>
          </a:p>
        </p:txBody>
      </p:sp>
      <p:sp>
        <p:nvSpPr>
          <p:cNvPr id="15" name="Rectangle 14">
            <a:extLst>
              <a:ext uri="{FF2B5EF4-FFF2-40B4-BE49-F238E27FC236}">
                <a16:creationId xmlns:a16="http://schemas.microsoft.com/office/drawing/2014/main" id="{F81EC040-2954-4F89-9835-FA2E00527A30}"/>
              </a:ext>
            </a:extLst>
          </p:cNvPr>
          <p:cNvSpPr/>
          <p:nvPr/>
        </p:nvSpPr>
        <p:spPr>
          <a:xfrm>
            <a:off x="6059678" y="5373058"/>
            <a:ext cx="1253486" cy="438578"/>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End-to-end FUSL Test</a:t>
            </a:r>
          </a:p>
        </p:txBody>
      </p:sp>
      <p:sp>
        <p:nvSpPr>
          <p:cNvPr id="18" name="Arrow: Left-Right 17">
            <a:extLst>
              <a:ext uri="{FF2B5EF4-FFF2-40B4-BE49-F238E27FC236}">
                <a16:creationId xmlns:a16="http://schemas.microsoft.com/office/drawing/2014/main" id="{281C291A-10B5-437C-8DEA-CDDA19E1B043}"/>
              </a:ext>
            </a:extLst>
          </p:cNvPr>
          <p:cNvSpPr/>
          <p:nvPr/>
        </p:nvSpPr>
        <p:spPr>
          <a:xfrm>
            <a:off x="1302327" y="5123182"/>
            <a:ext cx="6368541" cy="236862"/>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Simulation Test</a:t>
            </a:r>
          </a:p>
        </p:txBody>
      </p:sp>
    </p:spTree>
    <p:extLst>
      <p:ext uri="{BB962C8B-B14F-4D97-AF65-F5344CB8AC3E}">
        <p14:creationId xmlns:p14="http://schemas.microsoft.com/office/powerpoint/2010/main" val="3611671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532AB6-7C77-4181-A6FD-734745392E0B}"/>
              </a:ext>
            </a:extLst>
          </p:cNvPr>
          <p:cNvPicPr>
            <a:picLocks noChangeAspect="1"/>
          </p:cNvPicPr>
          <p:nvPr/>
        </p:nvPicPr>
        <p:blipFill>
          <a:blip r:embed="rId2"/>
          <a:stretch>
            <a:fillRect/>
          </a:stretch>
        </p:blipFill>
        <p:spPr>
          <a:xfrm>
            <a:off x="4109383" y="3391929"/>
            <a:ext cx="5199477" cy="2922373"/>
          </a:xfrm>
          <a:prstGeom prst="rect">
            <a:avLst/>
          </a:prstGeom>
        </p:spPr>
      </p:pic>
      <p:sp>
        <p:nvSpPr>
          <p:cNvPr id="2" name="Title 1"/>
          <p:cNvSpPr>
            <a:spLocks noGrp="1"/>
          </p:cNvSpPr>
          <p:nvPr>
            <p:ph type="title"/>
          </p:nvPr>
        </p:nvSpPr>
        <p:spPr>
          <a:xfrm>
            <a:off x="555733" y="371736"/>
            <a:ext cx="6705600" cy="541338"/>
          </a:xfrm>
        </p:spPr>
        <p:txBody>
          <a:bodyPr/>
          <a:lstStyle/>
          <a:p>
            <a:r>
              <a:rPr lang="en-US" dirty="0"/>
              <a:t>Central Autonomy T&amp;E Challenges</a:t>
            </a:r>
          </a:p>
        </p:txBody>
      </p:sp>
      <p:sp>
        <p:nvSpPr>
          <p:cNvPr id="3" name="Content Placeholder 2"/>
          <p:cNvSpPr>
            <a:spLocks noGrp="1"/>
          </p:cNvSpPr>
          <p:nvPr>
            <p:ph idx="1"/>
          </p:nvPr>
        </p:nvSpPr>
        <p:spPr>
          <a:xfrm>
            <a:off x="174567" y="1186249"/>
            <a:ext cx="8836429" cy="5029346"/>
          </a:xfrm>
        </p:spPr>
        <p:txBody>
          <a:bodyPr numCol="2"/>
          <a:lstStyle/>
          <a:p>
            <a:r>
              <a:rPr lang="en-US" sz="1600" dirty="0"/>
              <a:t>Paradigm change from traditional, more segregated T&amp;E of hardware processes to concept of continuous testing for autonomous system whose core is software</a:t>
            </a:r>
          </a:p>
          <a:p>
            <a:r>
              <a:rPr lang="en-US" sz="1400" b="1" dirty="0"/>
              <a:t>Hardware</a:t>
            </a:r>
            <a:r>
              <a:rPr lang="en-US" sz="1400" dirty="0"/>
              <a:t> forms the basis for the physical features of the system -- more traditional T&amp;E processes typically apply, such as the ‘waterfall’ alignment of T&amp;E responsibilities </a:t>
            </a:r>
          </a:p>
          <a:p>
            <a:pPr lvl="1"/>
            <a:r>
              <a:rPr lang="en-US" sz="1050" dirty="0"/>
              <a:t>Contractor T&amp;E, DT&amp;E, IOT&amp;E, follow-on OT&amp;E </a:t>
            </a:r>
          </a:p>
          <a:p>
            <a:r>
              <a:rPr lang="en-US" sz="1400" b="1" dirty="0"/>
              <a:t>Software</a:t>
            </a:r>
            <a:r>
              <a:rPr lang="en-US" sz="1400" dirty="0"/>
              <a:t> T&amp;E community often (but not always) utilizes small, quick “sprints” of development, testing and fielding</a:t>
            </a:r>
          </a:p>
          <a:p>
            <a:pPr lvl="1"/>
            <a:r>
              <a:rPr lang="en-US" sz="1050" dirty="0"/>
              <a:t>Agile processes and development-for-security-and-operations (DevSecOps) construct, flow very rapidly from contractor T&amp;E through DT&amp;E, OT&amp;E, and fielding, on a short development cycle, to enable rapid responsiveness to the user needs  </a:t>
            </a:r>
          </a:p>
          <a:p>
            <a:r>
              <a:rPr lang="en-US" sz="1400" dirty="0"/>
              <a:t>As autonomous defense systems will be comprised of both hardware and software development and capabilities, the practitioner must recognize that a </a:t>
            </a:r>
            <a:r>
              <a:rPr lang="en-US" sz="1400" b="1" dirty="0"/>
              <a:t>hybrid approach</a:t>
            </a:r>
            <a:r>
              <a:rPr lang="en-US" sz="1400" dirty="0"/>
              <a:t> may in some situations be needed necessary, where some test events occur on a pace with hardware development, but other test events occur at the higher frequency of software development. </a:t>
            </a:r>
            <a:endParaRPr lang="en-US" sz="1600" dirty="0"/>
          </a:p>
          <a:p>
            <a:r>
              <a:rPr lang="en-US" sz="1600" dirty="0"/>
              <a:t>Autonomous system capabilities are new </a:t>
            </a:r>
          </a:p>
          <a:p>
            <a:pPr lvl="1"/>
            <a:r>
              <a:rPr lang="en-US" sz="1400" dirty="0"/>
              <a:t>CONOPS for employment are new </a:t>
            </a:r>
          </a:p>
          <a:p>
            <a:pPr lvl="1"/>
            <a:r>
              <a:rPr lang="en-US" sz="1400" dirty="0"/>
              <a:t>Human teaming coordination and control are new </a:t>
            </a:r>
          </a:p>
          <a:p>
            <a:pPr lvl="1"/>
            <a:r>
              <a:rPr lang="en-US" sz="1400" dirty="0"/>
              <a:t>Adversary responses are new </a:t>
            </a:r>
          </a:p>
          <a:p>
            <a:pPr lvl="1"/>
            <a:r>
              <a:rPr lang="en-US" sz="1400" dirty="0"/>
              <a:t>Strategic, operational, and tactical risks are new</a:t>
            </a:r>
          </a:p>
          <a:p>
            <a:pPr lvl="1"/>
            <a:r>
              <a:rPr lang="en-US" sz="1400" dirty="0"/>
              <a:t>Test methods and tools are new </a:t>
            </a:r>
          </a:p>
          <a:p>
            <a:r>
              <a:rPr lang="en-US" sz="1600" dirty="0"/>
              <a:t>Behavior and outcomes will be unexpected </a:t>
            </a:r>
          </a:p>
          <a:p>
            <a:endParaRPr lang="en-US" sz="1600" dirty="0"/>
          </a:p>
        </p:txBody>
      </p:sp>
      <p:sp>
        <p:nvSpPr>
          <p:cNvPr id="5" name="Slide Number Placeholder 4">
            <a:extLst>
              <a:ext uri="{FF2B5EF4-FFF2-40B4-BE49-F238E27FC236}">
                <a16:creationId xmlns:a16="http://schemas.microsoft.com/office/drawing/2014/main" id="{A86F0D75-3A8B-4544-90B8-1187BC8E7EE8}"/>
              </a:ext>
            </a:extLst>
          </p:cNvPr>
          <p:cNvSpPr>
            <a:spLocks noGrp="1"/>
          </p:cNvSpPr>
          <p:nvPr>
            <p:ph type="sldNum" sz="quarter" idx="12"/>
          </p:nvPr>
        </p:nvSpPr>
        <p:spPr>
          <a:xfrm>
            <a:off x="6833122" y="6302802"/>
            <a:ext cx="2119504" cy="3829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1E56D-A9D8-45AD-B5D3-0DCD8C3B5B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9049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378" y="302951"/>
            <a:ext cx="6896100" cy="850832"/>
          </a:xfrm>
        </p:spPr>
        <p:txBody>
          <a:bodyPr/>
          <a:lstStyle/>
          <a:p>
            <a:r>
              <a:rPr lang="en-US" dirty="0"/>
              <a:t>Specific Autonomy T&amp;E Challenges</a:t>
            </a:r>
          </a:p>
        </p:txBody>
      </p:sp>
      <p:sp>
        <p:nvSpPr>
          <p:cNvPr id="3" name="Content Placeholder 2"/>
          <p:cNvSpPr>
            <a:spLocks noGrp="1"/>
          </p:cNvSpPr>
          <p:nvPr>
            <p:ph idx="1"/>
          </p:nvPr>
        </p:nvSpPr>
        <p:spPr>
          <a:xfrm>
            <a:off x="226050" y="879717"/>
            <a:ext cx="4345950" cy="4594325"/>
          </a:xfrm>
        </p:spPr>
        <p:txBody>
          <a:bodyPr>
            <a:noAutofit/>
          </a:bodyPr>
          <a:lstStyle/>
          <a:p>
            <a:pPr marL="228600" indent="-228600">
              <a:spcBef>
                <a:spcPts val="0"/>
              </a:spcBef>
              <a:spcAft>
                <a:spcPts val="1200"/>
              </a:spcAft>
              <a:buFont typeface="+mj-lt"/>
              <a:buAutoNum type="arabicPeriod"/>
            </a:pPr>
            <a:r>
              <a:rPr lang="en-US" sz="1400" b="1" u="sng" dirty="0"/>
              <a:t>Data</a:t>
            </a:r>
            <a:r>
              <a:rPr lang="en-US" sz="1400" b="1" dirty="0"/>
              <a:t>:</a:t>
            </a:r>
            <a:r>
              <a:rPr lang="en-US" sz="1400" dirty="0"/>
              <a:t>  </a:t>
            </a:r>
            <a:r>
              <a:rPr lang="en-US" sz="1000" dirty="0"/>
              <a:t>Files use internal algorithms/states with vendor-specific formats; very large file sizes; simulation data is common; training data may not exhaustively cover real operations; simulations too big; metadata problems.</a:t>
            </a:r>
          </a:p>
          <a:p>
            <a:pPr marL="228600" indent="-228600">
              <a:spcBef>
                <a:spcPts val="0"/>
              </a:spcBef>
              <a:spcAft>
                <a:spcPts val="1200"/>
              </a:spcAft>
              <a:buFont typeface="+mj-lt"/>
              <a:buAutoNum type="arabicPeriod"/>
            </a:pPr>
            <a:r>
              <a:rPr lang="en-US" sz="1400" b="1" u="sng" dirty="0"/>
              <a:t>Requirements and Measures</a:t>
            </a:r>
            <a:r>
              <a:rPr lang="en-US" sz="1400" b="1" dirty="0"/>
              <a:t>:</a:t>
            </a:r>
            <a:r>
              <a:rPr lang="en-US" sz="1400" dirty="0"/>
              <a:t>  </a:t>
            </a:r>
            <a:r>
              <a:rPr lang="en-US" sz="1000" dirty="0"/>
              <a:t>Autonomy requirements too broad or not defined; coverage impossible; measures of success (trust) not well defined; Concept of Operations (CONOPS) incomplete; sound behavior too subjective; decision systems highly abstract – not explainable; interoperability lacking.</a:t>
            </a:r>
          </a:p>
          <a:p>
            <a:pPr marL="228600" indent="-228600">
              <a:spcBef>
                <a:spcPts val="0"/>
              </a:spcBef>
              <a:spcAft>
                <a:spcPts val="1200"/>
              </a:spcAft>
              <a:buFont typeface="+mj-lt"/>
              <a:buAutoNum type="arabicPeriod"/>
            </a:pPr>
            <a:r>
              <a:rPr lang="en-US" sz="1400" b="1" u="sng" dirty="0"/>
              <a:t>Infrastructure and Personnel</a:t>
            </a:r>
            <a:r>
              <a:rPr lang="en-US" sz="1400" b="1" dirty="0"/>
              <a:t>:</a:t>
            </a:r>
            <a:r>
              <a:rPr lang="en-US" sz="1400" dirty="0"/>
              <a:t>  </a:t>
            </a:r>
            <a:r>
              <a:rPr lang="en-US" sz="1000" dirty="0"/>
              <a:t>Autonomy experts are few; test experts do not have autonomy knowledge; lack of sophisticated software and testing tools; test ranges not prepared for autonomy needs; LVC support; instrumentation ad hoc.</a:t>
            </a:r>
          </a:p>
          <a:p>
            <a:pPr marL="228600" indent="-228600">
              <a:spcBef>
                <a:spcPts val="0"/>
              </a:spcBef>
              <a:spcAft>
                <a:spcPts val="1200"/>
              </a:spcAft>
              <a:buFont typeface="+mj-lt"/>
              <a:buAutoNum type="arabicPeriod"/>
            </a:pPr>
            <a:r>
              <a:rPr lang="en-US" sz="1400" b="1" u="sng" dirty="0"/>
              <a:t>Exploitable Vulnerabilities</a:t>
            </a:r>
            <a:r>
              <a:rPr lang="en-US" sz="1400" b="1" dirty="0"/>
              <a:t>:</a:t>
            </a:r>
            <a:r>
              <a:rPr lang="en-US" sz="1400" dirty="0"/>
              <a:t> </a:t>
            </a:r>
            <a:r>
              <a:rPr lang="en-US" sz="1000" dirty="0"/>
              <a:t> Large cyber attack surfaces; use of commercial/open-source code; too complex to exhaustively test; adversaries may implement Autonomy sooner.</a:t>
            </a:r>
          </a:p>
          <a:p>
            <a:pPr marL="228600" indent="-228600">
              <a:spcBef>
                <a:spcPts val="0"/>
              </a:spcBef>
              <a:spcAft>
                <a:spcPts val="1200"/>
              </a:spcAft>
              <a:buFont typeface="+mj-lt"/>
              <a:buAutoNum type="arabicPeriod"/>
            </a:pPr>
            <a:r>
              <a:rPr lang="en-US" sz="1400" b="1" u="sng" dirty="0"/>
              <a:t>Safety</a:t>
            </a:r>
            <a:r>
              <a:rPr lang="en-US" sz="1400" b="1" dirty="0"/>
              <a:t>:</a:t>
            </a:r>
            <a:r>
              <a:rPr lang="en-US" sz="1400" dirty="0"/>
              <a:t> </a:t>
            </a:r>
            <a:r>
              <a:rPr lang="en-US" sz="1000" dirty="0"/>
              <a:t>Decisions underlying routine safety taken out of the hands (and minds) of operators; Lack of T&amp;E methods for complex software that allows the system to “operate” itself; .  Very few active research programs today for applications with highly asymmetric hazard functions. </a:t>
            </a:r>
          </a:p>
          <a:p>
            <a:pPr marL="228600" indent="-228600">
              <a:spcBef>
                <a:spcPts val="0"/>
              </a:spcBef>
              <a:spcAft>
                <a:spcPts val="1200"/>
              </a:spcAft>
              <a:buFont typeface="+mj-lt"/>
              <a:buAutoNum type="arabicPeriod"/>
            </a:pPr>
            <a:r>
              <a:rPr lang="en-US" sz="1400" b="1" u="sng" dirty="0"/>
              <a:t>Simulation</a:t>
            </a:r>
            <a:r>
              <a:rPr lang="en-US" sz="1400" b="1" dirty="0"/>
              <a:t>:</a:t>
            </a:r>
            <a:r>
              <a:rPr lang="en-US" sz="1400" dirty="0"/>
              <a:t>  </a:t>
            </a:r>
            <a:r>
              <a:rPr lang="en-US" sz="1000" dirty="0"/>
              <a:t>Modeling and simulation are critical components for mission assurance; In some instances, these techniques are the only ones available to test and evaluate a system; Sparse development of high-quality models and simulations to test system behavior.</a:t>
            </a:r>
          </a:p>
          <a:p>
            <a:pPr marL="228600" indent="-228600">
              <a:spcBef>
                <a:spcPts val="0"/>
              </a:spcBef>
              <a:spcAft>
                <a:spcPts val="1200"/>
              </a:spcAft>
              <a:buFont typeface="+mj-lt"/>
              <a:buAutoNum type="arabicPeriod"/>
            </a:pPr>
            <a:endParaRPr lang="en-US" sz="1000" dirty="0"/>
          </a:p>
          <a:p>
            <a:pPr marL="685800" lvl="1" indent="-228600">
              <a:spcBef>
                <a:spcPts val="0"/>
              </a:spcBef>
              <a:spcAft>
                <a:spcPts val="1200"/>
              </a:spcAft>
              <a:buFont typeface="+mj-lt"/>
              <a:buAutoNum type="arabicPeriod"/>
            </a:pPr>
            <a:endParaRPr lang="en-US" sz="1000" dirty="0"/>
          </a:p>
          <a:p>
            <a:pPr marL="685800" lvl="1" indent="-228600">
              <a:spcBef>
                <a:spcPts val="0"/>
              </a:spcBef>
              <a:spcAft>
                <a:spcPts val="1200"/>
              </a:spcAft>
              <a:buFont typeface="+mj-lt"/>
              <a:buAutoNum type="arabicPeriod"/>
            </a:pPr>
            <a:endParaRPr lang="en-US" sz="1000" dirty="0"/>
          </a:p>
          <a:p>
            <a:pPr marL="685800" lvl="1" indent="-228600">
              <a:spcBef>
                <a:spcPts val="0"/>
              </a:spcBef>
              <a:spcAft>
                <a:spcPts val="1200"/>
              </a:spcAft>
              <a:buFont typeface="+mj-lt"/>
              <a:buAutoNum type="arabicPeriod"/>
            </a:pPr>
            <a:endParaRPr lang="en-US" sz="1000" dirty="0"/>
          </a:p>
        </p:txBody>
      </p:sp>
      <p:sp>
        <p:nvSpPr>
          <p:cNvPr id="6" name="TextBox 5"/>
          <p:cNvSpPr txBox="1">
            <a:spLocks noChangeArrowheads="1"/>
          </p:cNvSpPr>
          <p:nvPr/>
        </p:nvSpPr>
        <p:spPr bwMode="auto">
          <a:xfrm>
            <a:off x="612219" y="6000101"/>
            <a:ext cx="7919561" cy="584775"/>
          </a:xfrm>
          <a:prstGeom prst="rect">
            <a:avLst/>
          </a:prstGeom>
          <a:solidFill>
            <a:srgbClr val="4C3B89"/>
          </a:solidFill>
          <a:ln w="25400">
            <a:solidFill>
              <a:schemeClr val="tx1"/>
            </a:solidFill>
            <a:miter lim="800000"/>
            <a:headEnd/>
            <a:tailEnd/>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charset="0"/>
              </a:rPr>
              <a:t>Test planning for complex adaptive systems requires all current T&amp;E challenges to be met in addition to addressing new challenges associated with these AI-enabled systems</a:t>
            </a:r>
          </a:p>
        </p:txBody>
      </p:sp>
      <p:sp>
        <p:nvSpPr>
          <p:cNvPr id="7" name="Content Placeholder 2"/>
          <p:cNvSpPr txBox="1">
            <a:spLocks/>
          </p:cNvSpPr>
          <p:nvPr/>
        </p:nvSpPr>
        <p:spPr bwMode="auto">
          <a:xfrm>
            <a:off x="4732421" y="879717"/>
            <a:ext cx="4345950" cy="4594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14400" rtl="0" eaLnBrk="0" fontAlgn="base" latinLnBrk="0" hangingPunct="0">
              <a:lnSpc>
                <a:spcPct val="100000"/>
              </a:lnSpc>
              <a:spcBef>
                <a:spcPts val="0"/>
              </a:spcBef>
              <a:spcAft>
                <a:spcPts val="1200"/>
              </a:spcAft>
              <a:buClrTx/>
              <a:buSzTx/>
              <a:buFont typeface="+mj-lt"/>
              <a:buAutoNum type="arabicPeriod" startAt="7"/>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Human Systems Teaming</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Need to address the ability of any combination of humans and machines to perform as partners and to determine how to measure the effectiveness of that team; currently no standard for measuring trust in automated systems.</a:t>
            </a: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startAt="7"/>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Post-Acceptance Testing</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Systems will continue to change their behavior over time; need to develop periodic regression testing and for predictive models of how post-fielding learning might affect system (or team) behavior.</a:t>
            </a: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startAt="7"/>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Design for Test</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T&amp;E of autonomous systems is made difficult by the system’s internal decision‐making process, which essentially operates like a “black box”; Need to develop T&amp;E methods when the reasons for decision making are not transparent.  </a:t>
            </a: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startAt="7"/>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Test Adequacy and Integration</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Interaction not only with their environment but also with other systems, lead to emergent, unanticipated behaviors that are difficult for humans to track; Lack of T&amp;E methods to analyze the potential for undesirable emergent behavior in order to avoid it.   </a:t>
            </a: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startAt="7"/>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Testing Continuum</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Requires testing throughout the system life cycle; Necessary to decide when, how, and what aspects of a system to test under initial assumptions; How to retest after learning has occurred.  </a:t>
            </a: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startAt="7"/>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Testing for Ethical and Legal Requirements</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Must be responsible, equitable, traceable, reliable, and governable and meet the same legal, ethical, and policy standards; Currently no T&amp;E methodologies exist. </a:t>
            </a:r>
          </a:p>
        </p:txBody>
      </p:sp>
      <p:sp>
        <p:nvSpPr>
          <p:cNvPr id="5" name="Slide Number Placeholder 4">
            <a:extLst>
              <a:ext uri="{FF2B5EF4-FFF2-40B4-BE49-F238E27FC236}">
                <a16:creationId xmlns:a16="http://schemas.microsoft.com/office/drawing/2014/main" id="{B6A2676E-FFFD-4759-9984-F29B4405A4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1E56D-A9D8-45AD-B5D3-0DCD8C3B5B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4847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C8D5E9-8976-86CC-705D-0EEF41E16EEF}"/>
              </a:ext>
            </a:extLst>
          </p:cNvPr>
          <p:cNvSpPr>
            <a:spLocks noGrp="1"/>
          </p:cNvSpPr>
          <p:nvPr>
            <p:ph type="title"/>
          </p:nvPr>
        </p:nvSpPr>
        <p:spPr/>
        <p:txBody>
          <a:bodyPr/>
          <a:lstStyle/>
          <a:p>
            <a:r>
              <a:rPr lang="en-US" dirty="0"/>
              <a:t>ATEAS 2022 Workshop Findings and Recommendations - Confirm &amp; Clarify Challenges</a:t>
            </a:r>
          </a:p>
        </p:txBody>
      </p:sp>
      <p:sp>
        <p:nvSpPr>
          <p:cNvPr id="2" name="Slide Number Placeholder 1">
            <a:extLst>
              <a:ext uri="{FF2B5EF4-FFF2-40B4-BE49-F238E27FC236}">
                <a16:creationId xmlns:a16="http://schemas.microsoft.com/office/drawing/2014/main" id="{1C9E0C31-12E8-0C48-6DF6-CDBE86AD3FB3}"/>
              </a:ext>
            </a:extLst>
          </p:cNvPr>
          <p:cNvSpPr>
            <a:spLocks noGrp="1"/>
          </p:cNvSpPr>
          <p:nvPr>
            <p:ph type="sldNum" sz="quarter" idx="12"/>
          </p:nvPr>
        </p:nvSpPr>
        <p:spPr/>
        <p:txBody>
          <a:bodyPr/>
          <a:lstStyle/>
          <a:p>
            <a:pPr>
              <a:defRPr/>
            </a:pPr>
            <a:fld id="{FAC1E56D-A9D8-45AD-B5D3-0DCD8C3B5BE4}" type="slidenum">
              <a:rPr lang="en-US" smtClean="0"/>
              <a:pPr>
                <a:defRPr/>
              </a:pPr>
              <a:t>16</a:t>
            </a:fld>
            <a:endParaRPr lang="en-US" dirty="0"/>
          </a:p>
        </p:txBody>
      </p:sp>
      <p:graphicFrame>
        <p:nvGraphicFramePr>
          <p:cNvPr id="5" name="Table 8">
            <a:extLst>
              <a:ext uri="{FF2B5EF4-FFF2-40B4-BE49-F238E27FC236}">
                <a16:creationId xmlns:a16="http://schemas.microsoft.com/office/drawing/2014/main" id="{42404A66-5DCA-E142-D7FA-AA117DCB1B4E}"/>
              </a:ext>
            </a:extLst>
          </p:cNvPr>
          <p:cNvGraphicFramePr>
            <a:graphicFrameLocks/>
          </p:cNvGraphicFramePr>
          <p:nvPr>
            <p:extLst>
              <p:ext uri="{D42A27DB-BD31-4B8C-83A1-F6EECF244321}">
                <p14:modId xmlns:p14="http://schemas.microsoft.com/office/powerpoint/2010/main" val="267246830"/>
              </p:ext>
            </p:extLst>
          </p:nvPr>
        </p:nvGraphicFramePr>
        <p:xfrm>
          <a:off x="226337" y="1241572"/>
          <a:ext cx="8691326" cy="5036820"/>
        </p:xfrm>
        <a:graphic>
          <a:graphicData uri="http://schemas.openxmlformats.org/drawingml/2006/table">
            <a:tbl>
              <a:tblPr firstRow="1" bandRow="1"/>
              <a:tblGrid>
                <a:gridCol w="206755">
                  <a:extLst>
                    <a:ext uri="{9D8B030D-6E8A-4147-A177-3AD203B41FA5}">
                      <a16:colId xmlns:a16="http://schemas.microsoft.com/office/drawing/2014/main" val="2037283916"/>
                    </a:ext>
                  </a:extLst>
                </a:gridCol>
                <a:gridCol w="3787515">
                  <a:extLst>
                    <a:ext uri="{9D8B030D-6E8A-4147-A177-3AD203B41FA5}">
                      <a16:colId xmlns:a16="http://schemas.microsoft.com/office/drawing/2014/main" val="669484340"/>
                    </a:ext>
                  </a:extLst>
                </a:gridCol>
                <a:gridCol w="239282">
                  <a:extLst>
                    <a:ext uri="{9D8B030D-6E8A-4147-A177-3AD203B41FA5}">
                      <a16:colId xmlns:a16="http://schemas.microsoft.com/office/drawing/2014/main" val="4142097360"/>
                    </a:ext>
                  </a:extLst>
                </a:gridCol>
                <a:gridCol w="4457774">
                  <a:extLst>
                    <a:ext uri="{9D8B030D-6E8A-4147-A177-3AD203B41FA5}">
                      <a16:colId xmlns:a16="http://schemas.microsoft.com/office/drawing/2014/main" val="2771307248"/>
                    </a:ext>
                  </a:extLst>
                </a:gridCol>
              </a:tblGrid>
              <a:tr h="278130">
                <a:tc>
                  <a:txBody>
                    <a:bodyPr/>
                    <a:lstStyle>
                      <a:lvl1pPr marL="0" algn="l" defTabSz="685783" rtl="0" eaLnBrk="1" latinLnBrk="0" hangingPunct="1">
                        <a:defRPr sz="1350" b="1" kern="1200">
                          <a:solidFill>
                            <a:schemeClr val="lt1"/>
                          </a:solidFill>
                          <a:latin typeface="Calibri"/>
                        </a:defRPr>
                      </a:lvl1pPr>
                      <a:lvl2pPr marL="342892" algn="l" defTabSz="685783" rtl="0" eaLnBrk="1" latinLnBrk="0" hangingPunct="1">
                        <a:defRPr sz="1350" b="1" kern="1200">
                          <a:solidFill>
                            <a:schemeClr val="lt1"/>
                          </a:solidFill>
                          <a:latin typeface="Calibri"/>
                        </a:defRPr>
                      </a:lvl2pPr>
                      <a:lvl3pPr marL="685783" algn="l" defTabSz="685783" rtl="0" eaLnBrk="1" latinLnBrk="0" hangingPunct="1">
                        <a:defRPr sz="1350" b="1" kern="1200">
                          <a:solidFill>
                            <a:schemeClr val="lt1"/>
                          </a:solidFill>
                          <a:latin typeface="Calibri"/>
                        </a:defRPr>
                      </a:lvl3pPr>
                      <a:lvl4pPr marL="1028675" algn="l" defTabSz="685783" rtl="0" eaLnBrk="1" latinLnBrk="0" hangingPunct="1">
                        <a:defRPr sz="1350" b="1" kern="1200">
                          <a:solidFill>
                            <a:schemeClr val="lt1"/>
                          </a:solidFill>
                          <a:latin typeface="Calibri"/>
                        </a:defRPr>
                      </a:lvl4pPr>
                      <a:lvl5pPr marL="1371566" algn="l" defTabSz="685783" rtl="0" eaLnBrk="1" latinLnBrk="0" hangingPunct="1">
                        <a:defRPr sz="1350" b="1" kern="1200">
                          <a:solidFill>
                            <a:schemeClr val="lt1"/>
                          </a:solidFill>
                          <a:latin typeface="Calibri"/>
                        </a:defRPr>
                      </a:lvl5pPr>
                      <a:lvl6pPr marL="1714457" algn="l" defTabSz="685783" rtl="0" eaLnBrk="1" latinLnBrk="0" hangingPunct="1">
                        <a:defRPr sz="1350" b="1" kern="1200">
                          <a:solidFill>
                            <a:schemeClr val="lt1"/>
                          </a:solidFill>
                          <a:latin typeface="Calibri"/>
                        </a:defRPr>
                      </a:lvl6pPr>
                      <a:lvl7pPr marL="2057348" algn="l" defTabSz="685783" rtl="0" eaLnBrk="1" latinLnBrk="0" hangingPunct="1">
                        <a:defRPr sz="1350" b="1" kern="1200">
                          <a:solidFill>
                            <a:schemeClr val="lt1"/>
                          </a:solidFill>
                          <a:latin typeface="Calibri"/>
                        </a:defRPr>
                      </a:lvl7pPr>
                      <a:lvl8pPr marL="2400240" algn="l" defTabSz="685783" rtl="0" eaLnBrk="1" latinLnBrk="0" hangingPunct="1">
                        <a:defRPr sz="1350" b="1" kern="1200">
                          <a:solidFill>
                            <a:schemeClr val="lt1"/>
                          </a:solidFill>
                          <a:latin typeface="Calibri"/>
                        </a:defRPr>
                      </a:lvl8pPr>
                      <a:lvl9pPr marL="2743132" algn="l" defTabSz="685783" rtl="0" eaLnBrk="1" latinLnBrk="0" hangingPunct="1">
                        <a:defRPr sz="1350" b="1" kern="1200">
                          <a:solidFill>
                            <a:schemeClr val="lt1"/>
                          </a:solidFill>
                          <a:latin typeface="Calibri"/>
                        </a:defRPr>
                      </a:lvl9pPr>
                    </a:lstStyle>
                    <a:p>
                      <a:endParaRPr 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C3B89"/>
                    </a:solidFill>
                  </a:tcPr>
                </a:tc>
                <a:tc>
                  <a:txBody>
                    <a:bodyPr/>
                    <a:lstStyle>
                      <a:lvl1pPr marL="0" algn="l" defTabSz="685783" rtl="0" eaLnBrk="1" latinLnBrk="0" hangingPunct="1">
                        <a:defRPr sz="1350" b="1" kern="1200">
                          <a:solidFill>
                            <a:schemeClr val="lt1"/>
                          </a:solidFill>
                          <a:latin typeface="Calibri"/>
                        </a:defRPr>
                      </a:lvl1pPr>
                      <a:lvl2pPr marL="342892" algn="l" defTabSz="685783" rtl="0" eaLnBrk="1" latinLnBrk="0" hangingPunct="1">
                        <a:defRPr sz="1350" b="1" kern="1200">
                          <a:solidFill>
                            <a:schemeClr val="lt1"/>
                          </a:solidFill>
                          <a:latin typeface="Calibri"/>
                        </a:defRPr>
                      </a:lvl2pPr>
                      <a:lvl3pPr marL="685783" algn="l" defTabSz="685783" rtl="0" eaLnBrk="1" latinLnBrk="0" hangingPunct="1">
                        <a:defRPr sz="1350" b="1" kern="1200">
                          <a:solidFill>
                            <a:schemeClr val="lt1"/>
                          </a:solidFill>
                          <a:latin typeface="Calibri"/>
                        </a:defRPr>
                      </a:lvl3pPr>
                      <a:lvl4pPr marL="1028675" algn="l" defTabSz="685783" rtl="0" eaLnBrk="1" latinLnBrk="0" hangingPunct="1">
                        <a:defRPr sz="1350" b="1" kern="1200">
                          <a:solidFill>
                            <a:schemeClr val="lt1"/>
                          </a:solidFill>
                          <a:latin typeface="Calibri"/>
                        </a:defRPr>
                      </a:lvl4pPr>
                      <a:lvl5pPr marL="1371566" algn="l" defTabSz="685783" rtl="0" eaLnBrk="1" latinLnBrk="0" hangingPunct="1">
                        <a:defRPr sz="1350" b="1" kern="1200">
                          <a:solidFill>
                            <a:schemeClr val="lt1"/>
                          </a:solidFill>
                          <a:latin typeface="Calibri"/>
                        </a:defRPr>
                      </a:lvl5pPr>
                      <a:lvl6pPr marL="1714457" algn="l" defTabSz="685783" rtl="0" eaLnBrk="1" latinLnBrk="0" hangingPunct="1">
                        <a:defRPr sz="1350" b="1" kern="1200">
                          <a:solidFill>
                            <a:schemeClr val="lt1"/>
                          </a:solidFill>
                          <a:latin typeface="Calibri"/>
                        </a:defRPr>
                      </a:lvl6pPr>
                      <a:lvl7pPr marL="2057348" algn="l" defTabSz="685783" rtl="0" eaLnBrk="1" latinLnBrk="0" hangingPunct="1">
                        <a:defRPr sz="1350" b="1" kern="1200">
                          <a:solidFill>
                            <a:schemeClr val="lt1"/>
                          </a:solidFill>
                          <a:latin typeface="Calibri"/>
                        </a:defRPr>
                      </a:lvl7pPr>
                      <a:lvl8pPr marL="2400240" algn="l" defTabSz="685783" rtl="0" eaLnBrk="1" latinLnBrk="0" hangingPunct="1">
                        <a:defRPr sz="1350" b="1" kern="1200">
                          <a:solidFill>
                            <a:schemeClr val="lt1"/>
                          </a:solidFill>
                          <a:latin typeface="Calibri"/>
                        </a:defRPr>
                      </a:lvl8pPr>
                      <a:lvl9pPr marL="2743132" algn="l" defTabSz="685783" rtl="0" eaLnBrk="1" latinLnBrk="0" hangingPunct="1">
                        <a:defRPr sz="1350" b="1" kern="1200">
                          <a:solidFill>
                            <a:schemeClr val="lt1"/>
                          </a:solidFill>
                          <a:latin typeface="Calibri"/>
                        </a:defRPr>
                      </a:lvl9pPr>
                    </a:lstStyle>
                    <a:p>
                      <a:r>
                        <a:rPr lang="en-US" sz="1400" dirty="0"/>
                        <a:t>Finding</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C3B89"/>
                    </a:solidFill>
                  </a:tcPr>
                </a:tc>
                <a:tc>
                  <a:txBody>
                    <a:bodyPr/>
                    <a:lstStyle>
                      <a:lvl1pPr marL="0" algn="l" defTabSz="685783" rtl="0" eaLnBrk="1" latinLnBrk="0" hangingPunct="1">
                        <a:defRPr sz="1350" b="1" kern="1200">
                          <a:solidFill>
                            <a:schemeClr val="lt1"/>
                          </a:solidFill>
                          <a:latin typeface="Calibri"/>
                        </a:defRPr>
                      </a:lvl1pPr>
                      <a:lvl2pPr marL="342892" algn="l" defTabSz="685783" rtl="0" eaLnBrk="1" latinLnBrk="0" hangingPunct="1">
                        <a:defRPr sz="1350" b="1" kern="1200">
                          <a:solidFill>
                            <a:schemeClr val="lt1"/>
                          </a:solidFill>
                          <a:latin typeface="Calibri"/>
                        </a:defRPr>
                      </a:lvl2pPr>
                      <a:lvl3pPr marL="685783" algn="l" defTabSz="685783" rtl="0" eaLnBrk="1" latinLnBrk="0" hangingPunct="1">
                        <a:defRPr sz="1350" b="1" kern="1200">
                          <a:solidFill>
                            <a:schemeClr val="lt1"/>
                          </a:solidFill>
                          <a:latin typeface="Calibri"/>
                        </a:defRPr>
                      </a:lvl3pPr>
                      <a:lvl4pPr marL="1028675" algn="l" defTabSz="685783" rtl="0" eaLnBrk="1" latinLnBrk="0" hangingPunct="1">
                        <a:defRPr sz="1350" b="1" kern="1200">
                          <a:solidFill>
                            <a:schemeClr val="lt1"/>
                          </a:solidFill>
                          <a:latin typeface="Calibri"/>
                        </a:defRPr>
                      </a:lvl4pPr>
                      <a:lvl5pPr marL="1371566" algn="l" defTabSz="685783" rtl="0" eaLnBrk="1" latinLnBrk="0" hangingPunct="1">
                        <a:defRPr sz="1350" b="1" kern="1200">
                          <a:solidFill>
                            <a:schemeClr val="lt1"/>
                          </a:solidFill>
                          <a:latin typeface="Calibri"/>
                        </a:defRPr>
                      </a:lvl5pPr>
                      <a:lvl6pPr marL="1714457" algn="l" defTabSz="685783" rtl="0" eaLnBrk="1" latinLnBrk="0" hangingPunct="1">
                        <a:defRPr sz="1350" b="1" kern="1200">
                          <a:solidFill>
                            <a:schemeClr val="lt1"/>
                          </a:solidFill>
                          <a:latin typeface="Calibri"/>
                        </a:defRPr>
                      </a:lvl6pPr>
                      <a:lvl7pPr marL="2057348" algn="l" defTabSz="685783" rtl="0" eaLnBrk="1" latinLnBrk="0" hangingPunct="1">
                        <a:defRPr sz="1350" b="1" kern="1200">
                          <a:solidFill>
                            <a:schemeClr val="lt1"/>
                          </a:solidFill>
                          <a:latin typeface="Calibri"/>
                        </a:defRPr>
                      </a:lvl7pPr>
                      <a:lvl8pPr marL="2400240" algn="l" defTabSz="685783" rtl="0" eaLnBrk="1" latinLnBrk="0" hangingPunct="1">
                        <a:defRPr sz="1350" b="1" kern="1200">
                          <a:solidFill>
                            <a:schemeClr val="lt1"/>
                          </a:solidFill>
                          <a:latin typeface="Calibri"/>
                        </a:defRPr>
                      </a:lvl8pPr>
                      <a:lvl9pPr marL="2743132" algn="l" defTabSz="685783" rtl="0" eaLnBrk="1" latinLnBrk="0" hangingPunct="1">
                        <a:defRPr sz="1350" b="1" kern="1200">
                          <a:solidFill>
                            <a:schemeClr val="lt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C3B89"/>
                    </a:solidFill>
                  </a:tcPr>
                </a:tc>
                <a:tc>
                  <a:txBody>
                    <a:bodyPr/>
                    <a:lstStyle>
                      <a:lvl1pPr marL="0" algn="l" defTabSz="685783" rtl="0" eaLnBrk="1" latinLnBrk="0" hangingPunct="1">
                        <a:defRPr sz="1350" b="1" kern="1200">
                          <a:solidFill>
                            <a:schemeClr val="lt1"/>
                          </a:solidFill>
                          <a:latin typeface="Calibri"/>
                        </a:defRPr>
                      </a:lvl1pPr>
                      <a:lvl2pPr marL="342892" algn="l" defTabSz="685783" rtl="0" eaLnBrk="1" latinLnBrk="0" hangingPunct="1">
                        <a:defRPr sz="1350" b="1" kern="1200">
                          <a:solidFill>
                            <a:schemeClr val="lt1"/>
                          </a:solidFill>
                          <a:latin typeface="Calibri"/>
                        </a:defRPr>
                      </a:lvl2pPr>
                      <a:lvl3pPr marL="685783" algn="l" defTabSz="685783" rtl="0" eaLnBrk="1" latinLnBrk="0" hangingPunct="1">
                        <a:defRPr sz="1350" b="1" kern="1200">
                          <a:solidFill>
                            <a:schemeClr val="lt1"/>
                          </a:solidFill>
                          <a:latin typeface="Calibri"/>
                        </a:defRPr>
                      </a:lvl3pPr>
                      <a:lvl4pPr marL="1028675" algn="l" defTabSz="685783" rtl="0" eaLnBrk="1" latinLnBrk="0" hangingPunct="1">
                        <a:defRPr sz="1350" b="1" kern="1200">
                          <a:solidFill>
                            <a:schemeClr val="lt1"/>
                          </a:solidFill>
                          <a:latin typeface="Calibri"/>
                        </a:defRPr>
                      </a:lvl4pPr>
                      <a:lvl5pPr marL="1371566" algn="l" defTabSz="685783" rtl="0" eaLnBrk="1" latinLnBrk="0" hangingPunct="1">
                        <a:defRPr sz="1350" b="1" kern="1200">
                          <a:solidFill>
                            <a:schemeClr val="lt1"/>
                          </a:solidFill>
                          <a:latin typeface="Calibri"/>
                        </a:defRPr>
                      </a:lvl5pPr>
                      <a:lvl6pPr marL="1714457" algn="l" defTabSz="685783" rtl="0" eaLnBrk="1" latinLnBrk="0" hangingPunct="1">
                        <a:defRPr sz="1350" b="1" kern="1200">
                          <a:solidFill>
                            <a:schemeClr val="lt1"/>
                          </a:solidFill>
                          <a:latin typeface="Calibri"/>
                        </a:defRPr>
                      </a:lvl6pPr>
                      <a:lvl7pPr marL="2057348" algn="l" defTabSz="685783" rtl="0" eaLnBrk="1" latinLnBrk="0" hangingPunct="1">
                        <a:defRPr sz="1350" b="1" kern="1200">
                          <a:solidFill>
                            <a:schemeClr val="lt1"/>
                          </a:solidFill>
                          <a:latin typeface="Calibri"/>
                        </a:defRPr>
                      </a:lvl7pPr>
                      <a:lvl8pPr marL="2400240" algn="l" defTabSz="685783" rtl="0" eaLnBrk="1" latinLnBrk="0" hangingPunct="1">
                        <a:defRPr sz="1350" b="1" kern="1200">
                          <a:solidFill>
                            <a:schemeClr val="lt1"/>
                          </a:solidFill>
                          <a:latin typeface="Calibri"/>
                        </a:defRPr>
                      </a:lvl8pPr>
                      <a:lvl9pPr marL="2743132" algn="l" defTabSz="685783" rtl="0" eaLnBrk="1" latinLnBrk="0" hangingPunct="1">
                        <a:defRPr sz="1350" b="1" kern="1200">
                          <a:solidFill>
                            <a:schemeClr val="lt1"/>
                          </a:solidFill>
                          <a:latin typeface="Calibri"/>
                        </a:defRPr>
                      </a:lvl9pPr>
                    </a:lstStyle>
                    <a:p>
                      <a:r>
                        <a:rPr lang="en-US" sz="1400" dirty="0"/>
                        <a:t>Finding</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C3B89"/>
                    </a:solidFill>
                  </a:tcPr>
                </a:tc>
                <a:extLst>
                  <a:ext uri="{0D108BD9-81ED-4DB2-BD59-A6C34878D82A}">
                    <a16:rowId xmlns:a16="http://schemas.microsoft.com/office/drawing/2014/main" val="4187119163"/>
                  </a:ext>
                </a:extLst>
              </a:tr>
              <a:tr h="754380">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r>
                        <a:rPr lang="en-US" sz="1400" dirty="0"/>
                        <a:t>1</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r>
                        <a:rPr lang="en-US" sz="1400" kern="1200" dirty="0">
                          <a:solidFill>
                            <a:schemeClr val="dk1"/>
                          </a:solidFill>
                          <a:effectLst/>
                        </a:rPr>
                        <a:t>Widespread recognition of a </a:t>
                      </a:r>
                      <a:r>
                        <a:rPr lang="en-US" sz="1400" b="1" kern="1200" dirty="0">
                          <a:solidFill>
                            <a:schemeClr val="dk1"/>
                          </a:solidFill>
                          <a:effectLst/>
                        </a:rPr>
                        <a:t>need for holistic test strategies</a:t>
                      </a:r>
                      <a:r>
                        <a:rPr lang="en-US" sz="1400" kern="1200" dirty="0">
                          <a:solidFill>
                            <a:schemeClr val="dk1"/>
                          </a:solidFill>
                          <a:effectLst/>
                        </a:rPr>
                        <a:t> to integrate developers, testers, and users across autonomous defense system life cycles with </a:t>
                      </a:r>
                      <a:r>
                        <a:rPr lang="en-US" sz="1400" b="1" kern="1200" dirty="0">
                          <a:solidFill>
                            <a:schemeClr val="dk1"/>
                          </a:solidFill>
                          <a:effectLst/>
                        </a:rPr>
                        <a:t>continuous, agile testing</a:t>
                      </a:r>
                      <a:endParaRPr lang="en-US" sz="1400" b="1"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r>
                        <a:rPr lang="en-US" sz="1400" dirty="0"/>
                        <a:t>5</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r>
                        <a:rPr lang="en-US" sz="1400" kern="1200" dirty="0">
                          <a:solidFill>
                            <a:schemeClr val="dk1"/>
                          </a:solidFill>
                          <a:effectLst/>
                        </a:rPr>
                        <a:t>Workshop surveys identified autonomous defense system </a:t>
                      </a:r>
                      <a:r>
                        <a:rPr lang="en-US" sz="1400" b="1" kern="1200" dirty="0">
                          <a:solidFill>
                            <a:schemeClr val="dk1"/>
                          </a:solidFill>
                          <a:effectLst/>
                        </a:rPr>
                        <a:t>safety as the most critical challenge</a:t>
                      </a:r>
                      <a:r>
                        <a:rPr lang="en-US" sz="1400" kern="1200" dirty="0">
                          <a:solidFill>
                            <a:schemeClr val="dk1"/>
                          </a:solidFill>
                          <a:effectLst/>
                        </a:rPr>
                        <a:t> and the highest-ranked topic for further R&amp;D.  Formal assurance argument framework may provide a consistent method to obtain  calibrated operator and certifier trust in system safety</a:t>
                      </a:r>
                      <a:endParaRPr lang="en-US" sz="1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1714087299"/>
                  </a:ext>
                </a:extLst>
              </a:tr>
              <a:tr h="617220">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r>
                        <a:rPr lang="en-US" sz="1400" dirty="0"/>
                        <a:t>2</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r>
                        <a:rPr lang="en-US" sz="1400" b="1" kern="1200" dirty="0">
                          <a:solidFill>
                            <a:schemeClr val="dk1"/>
                          </a:solidFill>
                          <a:effectLst/>
                        </a:rPr>
                        <a:t>Open architecture</a:t>
                      </a:r>
                      <a:r>
                        <a:rPr lang="en-US" sz="1400" kern="1200" dirty="0">
                          <a:solidFill>
                            <a:schemeClr val="dk1"/>
                          </a:solidFill>
                          <a:effectLst/>
                        </a:rPr>
                        <a:t> and other autonomy standards are developing to support </a:t>
                      </a:r>
                      <a:r>
                        <a:rPr lang="en-US" sz="1400" b="1" kern="1200" dirty="0">
                          <a:solidFill>
                            <a:schemeClr val="dk1"/>
                          </a:solidFill>
                          <a:effectLst/>
                        </a:rPr>
                        <a:t>modular application of autonomy</a:t>
                      </a:r>
                      <a:r>
                        <a:rPr lang="en-US" sz="1400" kern="1200" dirty="0">
                          <a:solidFill>
                            <a:schemeClr val="dk1"/>
                          </a:solidFill>
                          <a:effectLst/>
                        </a:rPr>
                        <a:t>, including standards in metrics, requirements, instrumentation, interfaces &amp; more</a:t>
                      </a:r>
                      <a:endParaRPr 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r>
                        <a:rPr lang="en-US" sz="1400" dirty="0"/>
                        <a:t>6</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r>
                        <a:rPr lang="en-US" sz="1400" b="1" kern="1200" dirty="0">
                          <a:solidFill>
                            <a:schemeClr val="dk1"/>
                          </a:solidFill>
                          <a:effectLst/>
                        </a:rPr>
                        <a:t>Test infrastructure</a:t>
                      </a:r>
                      <a:r>
                        <a:rPr lang="en-US" sz="1400" kern="1200" dirty="0">
                          <a:solidFill>
                            <a:schemeClr val="dk1"/>
                          </a:solidFill>
                          <a:effectLst/>
                        </a:rPr>
                        <a:t> may require enterprise-level investment to meet future autonomy demand and support multiple simultaneous autonomous defense system programs with </a:t>
                      </a:r>
                      <a:r>
                        <a:rPr lang="en-US" sz="1400" b="1" kern="1200" dirty="0">
                          <a:solidFill>
                            <a:schemeClr val="dk1"/>
                          </a:solidFill>
                          <a:effectLst/>
                        </a:rPr>
                        <a:t>mature and reusable test surrogates</a:t>
                      </a:r>
                      <a:endParaRPr lang="en-US" sz="1400" b="1"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1262373880"/>
                  </a:ext>
                </a:extLst>
              </a:tr>
              <a:tr h="480060">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r>
                        <a:rPr lang="en-US" sz="1400" dirty="0"/>
                        <a:t>3</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r>
                        <a:rPr lang="en-US" sz="1400" b="1" kern="1200" dirty="0">
                          <a:solidFill>
                            <a:schemeClr val="dk1"/>
                          </a:solidFill>
                          <a:effectLst/>
                        </a:rPr>
                        <a:t>Government organizations</a:t>
                      </a:r>
                      <a:r>
                        <a:rPr lang="en-US" sz="1400" kern="1200" dirty="0">
                          <a:solidFill>
                            <a:schemeClr val="dk1"/>
                          </a:solidFill>
                          <a:effectLst/>
                        </a:rPr>
                        <a:t> are acting as the “prime contractor” for autonomous defense system development and taking on the </a:t>
                      </a:r>
                      <a:r>
                        <a:rPr lang="en-US" sz="1400" b="1" kern="1200" dirty="0">
                          <a:solidFill>
                            <a:schemeClr val="dk1"/>
                          </a:solidFill>
                          <a:effectLst/>
                        </a:rPr>
                        <a:t>systems integrator role</a:t>
                      </a:r>
                      <a:endParaRPr lang="en-US" sz="1400" b="1"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r>
                        <a:rPr lang="en-US" sz="1400" dirty="0"/>
                        <a:t>7</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r>
                        <a:rPr lang="en-US" sz="1400" kern="1200" dirty="0">
                          <a:solidFill>
                            <a:schemeClr val="dk1"/>
                          </a:solidFill>
                          <a:effectLst/>
                        </a:rPr>
                        <a:t>Participants expressed strong desires to improve the </a:t>
                      </a:r>
                      <a:r>
                        <a:rPr lang="en-US" sz="1400" b="1" kern="1200" dirty="0">
                          <a:solidFill>
                            <a:schemeClr val="dk1"/>
                          </a:solidFill>
                          <a:effectLst/>
                        </a:rPr>
                        <a:t>ability to collaborate</a:t>
                      </a:r>
                      <a:r>
                        <a:rPr lang="en-US" sz="1400" kern="1200" dirty="0">
                          <a:solidFill>
                            <a:schemeClr val="dk1"/>
                          </a:solidFill>
                          <a:effectLst/>
                        </a:rPr>
                        <a:t> and to have web-based resource references, including test range support, community contacts, tools, data repositories, and other frequent collaboration</a:t>
                      </a:r>
                      <a:endParaRPr 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2674350786"/>
                  </a:ext>
                </a:extLst>
              </a:tr>
              <a:tr h="891540">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r>
                        <a:rPr lang="en-US" sz="1400" dirty="0"/>
                        <a:t>4</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r>
                        <a:rPr lang="en-US" sz="1400" kern="1200" dirty="0">
                          <a:solidFill>
                            <a:schemeClr val="dk1"/>
                          </a:solidFill>
                          <a:effectLst/>
                        </a:rPr>
                        <a:t>Autonomy imposes new burdens on operators and human teammates.  </a:t>
                      </a:r>
                      <a:r>
                        <a:rPr lang="en-US" sz="1400" b="1" kern="1200" dirty="0">
                          <a:solidFill>
                            <a:schemeClr val="dk1"/>
                          </a:solidFill>
                          <a:effectLst/>
                        </a:rPr>
                        <a:t>Quantifying trust</a:t>
                      </a:r>
                      <a:r>
                        <a:rPr lang="en-US" sz="1400" kern="1200" dirty="0">
                          <a:solidFill>
                            <a:schemeClr val="dk1"/>
                          </a:solidFill>
                          <a:effectLst/>
                        </a:rPr>
                        <a:t> requires identification and application of effective requirements, metrics, and T&amp;E methods, such as </a:t>
                      </a:r>
                      <a:r>
                        <a:rPr lang="en-US" sz="1400" b="1" kern="1200" dirty="0">
                          <a:solidFill>
                            <a:schemeClr val="dk1"/>
                          </a:solidFill>
                          <a:effectLst/>
                        </a:rPr>
                        <a:t>early iterative testing</a:t>
                      </a:r>
                      <a:r>
                        <a:rPr lang="en-US" sz="1400" kern="1200" dirty="0">
                          <a:solidFill>
                            <a:schemeClr val="dk1"/>
                          </a:solidFill>
                          <a:effectLst/>
                        </a:rPr>
                        <a:t>.  Quantifying user trust to </a:t>
                      </a:r>
                      <a:r>
                        <a:rPr lang="en-US" sz="1400" b="1" kern="1200" dirty="0">
                          <a:solidFill>
                            <a:schemeClr val="dk1"/>
                          </a:solidFill>
                          <a:effectLst/>
                        </a:rPr>
                        <a:t>calibrate trust</a:t>
                      </a:r>
                      <a:r>
                        <a:rPr lang="en-US" sz="1400" kern="1200" dirty="0">
                          <a:solidFill>
                            <a:schemeClr val="dk1"/>
                          </a:solidFill>
                          <a:effectLst/>
                        </a:rPr>
                        <a:t> in autonomous defense systems have advanced, but trusted autonomy remains a challenge</a:t>
                      </a:r>
                      <a:endParaRPr 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r>
                        <a:rPr lang="en-US" sz="1400" dirty="0"/>
                        <a:t>8</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r>
                        <a:rPr lang="en-US" sz="1400" kern="1200" dirty="0">
                          <a:solidFill>
                            <a:schemeClr val="dk1"/>
                          </a:solidFill>
                          <a:effectLst/>
                        </a:rPr>
                        <a:t>Autonomous defense systems currently </a:t>
                      </a:r>
                      <a:r>
                        <a:rPr lang="en-US" sz="1400" b="1" kern="1200" dirty="0">
                          <a:solidFill>
                            <a:schemeClr val="dk1"/>
                          </a:solidFill>
                          <a:effectLst/>
                        </a:rPr>
                        <a:t>lack clearly defined pathways</a:t>
                      </a:r>
                      <a:r>
                        <a:rPr lang="en-US" sz="1400" kern="1200" dirty="0">
                          <a:solidFill>
                            <a:schemeClr val="dk1"/>
                          </a:solidFill>
                          <a:effectLst/>
                        </a:rPr>
                        <a:t> for a variety of system </a:t>
                      </a:r>
                      <a:r>
                        <a:rPr lang="en-US" sz="1400" b="1" kern="1200" dirty="0">
                          <a:solidFill>
                            <a:schemeClr val="dk1"/>
                          </a:solidFill>
                          <a:effectLst/>
                        </a:rPr>
                        <a:t>certifications</a:t>
                      </a:r>
                      <a:endParaRPr lang="en-US" sz="1400" b="1"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2408103660"/>
                  </a:ext>
                </a:extLst>
              </a:tr>
            </a:tbl>
          </a:graphicData>
        </a:graphic>
      </p:graphicFrame>
    </p:spTree>
    <p:extLst>
      <p:ext uri="{BB962C8B-B14F-4D97-AF65-F5344CB8AC3E}">
        <p14:creationId xmlns:p14="http://schemas.microsoft.com/office/powerpoint/2010/main" val="972222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86DE7-5FAE-E8A3-2114-D951902E7E11}"/>
              </a:ext>
            </a:extLst>
          </p:cNvPr>
          <p:cNvSpPr>
            <a:spLocks noGrp="1"/>
          </p:cNvSpPr>
          <p:nvPr>
            <p:ph type="title"/>
          </p:nvPr>
        </p:nvSpPr>
        <p:spPr/>
        <p:txBody>
          <a:bodyPr/>
          <a:lstStyle/>
          <a:p>
            <a:r>
              <a:rPr lang="en-US" dirty="0"/>
              <a:t>Autonomy T&amp;E</a:t>
            </a:r>
            <a:br>
              <a:rPr lang="en-US" dirty="0"/>
            </a:br>
            <a:r>
              <a:rPr lang="en-US" dirty="0"/>
              <a:t>Methods to address central and specific challenges</a:t>
            </a:r>
          </a:p>
        </p:txBody>
      </p:sp>
      <p:sp>
        <p:nvSpPr>
          <p:cNvPr id="3" name="Content Placeholder 2">
            <a:extLst>
              <a:ext uri="{FF2B5EF4-FFF2-40B4-BE49-F238E27FC236}">
                <a16:creationId xmlns:a16="http://schemas.microsoft.com/office/drawing/2014/main" id="{C4CAF9BC-BAF4-E395-A6BF-AAAC5FE64A21}"/>
              </a:ext>
            </a:extLst>
          </p:cNvPr>
          <p:cNvSpPr>
            <a:spLocks noGrp="1"/>
          </p:cNvSpPr>
          <p:nvPr>
            <p:ph idx="1"/>
          </p:nvPr>
        </p:nvSpPr>
        <p:spPr/>
        <p:txBody>
          <a:bodyPr/>
          <a:lstStyle/>
          <a:p>
            <a:r>
              <a:rPr lang="en-US" dirty="0"/>
              <a:t>Where to begin? </a:t>
            </a:r>
          </a:p>
          <a:p>
            <a:pPr lvl="1"/>
            <a:r>
              <a:rPr lang="en-US" dirty="0"/>
              <a:t>STAT Process</a:t>
            </a:r>
          </a:p>
          <a:p>
            <a:pPr lvl="1"/>
            <a:r>
              <a:rPr lang="en-US" dirty="0"/>
              <a:t>Analogy to human operators</a:t>
            </a:r>
          </a:p>
          <a:p>
            <a:pPr lvl="1"/>
            <a:r>
              <a:rPr lang="en-US" dirty="0"/>
              <a:t>Holistic look at sequential events to produce assurance</a:t>
            </a:r>
          </a:p>
          <a:p>
            <a:endParaRPr lang="en-US" dirty="0"/>
          </a:p>
          <a:p>
            <a:r>
              <a:rPr lang="en-US" dirty="0"/>
              <a:t>Specific individual methods and techniques </a:t>
            </a:r>
          </a:p>
          <a:p>
            <a:pPr lvl="1"/>
            <a:r>
              <a:rPr lang="en-US" dirty="0"/>
              <a:t>Organized somewhat in sequence for applicability throughout the program and test lifecycles</a:t>
            </a:r>
          </a:p>
          <a:p>
            <a:pPr lvl="1"/>
            <a:r>
              <a:rPr lang="en-US" dirty="0"/>
              <a:t>Methods are intended to communicate and disseminate best practices from across DoD and other experts</a:t>
            </a:r>
          </a:p>
          <a:p>
            <a:pPr lvl="2"/>
            <a:r>
              <a:rPr lang="en-US" dirty="0"/>
              <a:t>No claims that this guarantees success</a:t>
            </a:r>
          </a:p>
          <a:p>
            <a:pPr lvl="2"/>
            <a:r>
              <a:rPr lang="en-US" dirty="0"/>
              <a:t>No claims that this exhaustively covers all known methods</a:t>
            </a:r>
          </a:p>
          <a:p>
            <a:endParaRPr lang="en-US" dirty="0"/>
          </a:p>
          <a:p>
            <a:r>
              <a:rPr lang="en-US" dirty="0"/>
              <a:t>Inputs and feedback on additions / expansion / improvement are welcomed </a:t>
            </a:r>
          </a:p>
          <a:p>
            <a:pPr lvl="1"/>
            <a:endParaRPr lang="en-US" dirty="0"/>
          </a:p>
        </p:txBody>
      </p:sp>
      <p:sp>
        <p:nvSpPr>
          <p:cNvPr id="4" name="Slide Number Placeholder 3">
            <a:extLst>
              <a:ext uri="{FF2B5EF4-FFF2-40B4-BE49-F238E27FC236}">
                <a16:creationId xmlns:a16="http://schemas.microsoft.com/office/drawing/2014/main" id="{17F1D279-1EAF-AC9A-4D08-395807F52600}"/>
              </a:ext>
            </a:extLst>
          </p:cNvPr>
          <p:cNvSpPr>
            <a:spLocks noGrp="1"/>
          </p:cNvSpPr>
          <p:nvPr>
            <p:ph type="sldNum" sz="quarter" idx="12"/>
          </p:nvPr>
        </p:nvSpPr>
        <p:spPr/>
        <p:txBody>
          <a:bodyPr/>
          <a:lstStyle/>
          <a:p>
            <a:fld id="{4A54CE59-4D18-49CB-9CEE-EF966B1AAFE1}" type="slidenum">
              <a:rPr lang="en-US" smtClean="0"/>
              <a:pPr/>
              <a:t>17</a:t>
            </a:fld>
            <a:endParaRPr lang="en-US" dirty="0"/>
          </a:p>
        </p:txBody>
      </p:sp>
    </p:spTree>
    <p:extLst>
      <p:ext uri="{BB962C8B-B14F-4D97-AF65-F5344CB8AC3E}">
        <p14:creationId xmlns:p14="http://schemas.microsoft.com/office/powerpoint/2010/main" val="1363477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lowchart: Alternate Process 34">
            <a:extLst>
              <a:ext uri="{FF2B5EF4-FFF2-40B4-BE49-F238E27FC236}">
                <a16:creationId xmlns:a16="http://schemas.microsoft.com/office/drawing/2014/main" id="{2C2A88A7-C553-FA85-6A2B-54926B76157D}"/>
              </a:ext>
            </a:extLst>
          </p:cNvPr>
          <p:cNvSpPr/>
          <p:nvPr/>
        </p:nvSpPr>
        <p:spPr bwMode="auto">
          <a:xfrm>
            <a:off x="3899148" y="6525797"/>
            <a:ext cx="1345693" cy="228600"/>
          </a:xfrm>
          <a:prstGeom prst="flowChartAlternateProcess">
            <a:avLst/>
          </a:prstGeom>
          <a:gradFill>
            <a:gsLst>
              <a:gs pos="0">
                <a:schemeClr val="bg1">
                  <a:lumMod val="65000"/>
                </a:schemeClr>
              </a:gs>
              <a:gs pos="95000">
                <a:srgbClr val="032430"/>
              </a:gs>
              <a:gs pos="38000">
                <a:schemeClr val="tx1"/>
              </a:gs>
            </a:gsLst>
            <a:lin ang="2700000" scaled="0"/>
          </a:gradFill>
          <a:ln w="9525">
            <a:solidFill>
              <a:srgbClr val="03243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bIns="0" anchor="ctr" anchorCtr="0"/>
          <a:lstStyle/>
          <a:p>
            <a:pPr algn="ctr">
              <a:lnSpc>
                <a:spcPts val="800"/>
              </a:lnSpc>
            </a:pPr>
            <a:r>
              <a:rPr lang="en-US" sz="1200" b="1" dirty="0">
                <a:solidFill>
                  <a:prstClr val="white"/>
                </a:solidFill>
                <a:latin typeface="Arial Narrow" panose="020B0604020202020204" pitchFamily="34" charset="0"/>
                <a:cs typeface="Arial Narrow" panose="020B0604020202020204" pitchFamily="34" charset="0"/>
              </a:rPr>
              <a:t>Informed Decision(s)</a:t>
            </a:r>
          </a:p>
        </p:txBody>
      </p:sp>
      <p:sp>
        <p:nvSpPr>
          <p:cNvPr id="3" name="Rectangle 2">
            <a:extLst>
              <a:ext uri="{FF2B5EF4-FFF2-40B4-BE49-F238E27FC236}">
                <a16:creationId xmlns:a16="http://schemas.microsoft.com/office/drawing/2014/main" id="{212C1650-F38E-5F57-606A-4E24FBE9B847}"/>
              </a:ext>
            </a:extLst>
          </p:cNvPr>
          <p:cNvSpPr/>
          <p:nvPr/>
        </p:nvSpPr>
        <p:spPr bwMode="auto">
          <a:xfrm>
            <a:off x="914400" y="637341"/>
            <a:ext cx="7315200" cy="3136682"/>
          </a:xfrm>
          <a:prstGeom prst="rect">
            <a:avLst/>
          </a:prstGeom>
          <a:solidFill>
            <a:srgbClr val="F7FDFF"/>
          </a:solidFill>
          <a:ln w="34925">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lIns="91440" tIns="91440" rIns="45720" bIns="0"/>
          <a:lstStyle/>
          <a:p>
            <a:r>
              <a:rPr lang="en-US" b="1" dirty="0">
                <a:solidFill>
                  <a:prstClr val="black"/>
                </a:solidFill>
                <a:latin typeface="Arial Narrow" panose="020B0604020202020204" pitchFamily="34" charset="0"/>
                <a:cs typeface="Arial Narrow" panose="020B0604020202020204" pitchFamily="34" charset="0"/>
              </a:rPr>
              <a:t>DEFINE</a:t>
            </a:r>
          </a:p>
        </p:txBody>
      </p:sp>
      <p:sp>
        <p:nvSpPr>
          <p:cNvPr id="4" name="Rectangle 3">
            <a:extLst>
              <a:ext uri="{FF2B5EF4-FFF2-40B4-BE49-F238E27FC236}">
                <a16:creationId xmlns:a16="http://schemas.microsoft.com/office/drawing/2014/main" id="{5C3E7A5B-4DBB-9C25-AD8D-370B04A6F89B}"/>
              </a:ext>
            </a:extLst>
          </p:cNvPr>
          <p:cNvSpPr/>
          <p:nvPr/>
        </p:nvSpPr>
        <p:spPr bwMode="auto">
          <a:xfrm>
            <a:off x="914400" y="3766987"/>
            <a:ext cx="7315200" cy="945462"/>
          </a:xfrm>
          <a:prstGeom prst="rect">
            <a:avLst/>
          </a:prstGeom>
          <a:solidFill>
            <a:srgbClr val="F7FDFF"/>
          </a:solidFill>
          <a:ln w="34925">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lIns="91440" tIns="91440" rIns="45720" bIns="0"/>
          <a:lstStyle/>
          <a:p>
            <a:r>
              <a:rPr lang="en-US" b="1">
                <a:solidFill>
                  <a:prstClr val="black"/>
                </a:solidFill>
                <a:latin typeface="Arial Narrow" panose="020B0604020202020204" pitchFamily="34" charset="0"/>
                <a:cs typeface="Arial Narrow" panose="020B0604020202020204" pitchFamily="34" charset="0"/>
              </a:rPr>
              <a:t>CREATE</a:t>
            </a:r>
            <a:endParaRPr lang="en-US" b="1" dirty="0">
              <a:solidFill>
                <a:prstClr val="black"/>
              </a:solidFill>
              <a:latin typeface="Arial Narrow" panose="020B0604020202020204" pitchFamily="34" charset="0"/>
              <a:cs typeface="Arial Narrow" panose="020B0604020202020204" pitchFamily="34" charset="0"/>
            </a:endParaRPr>
          </a:p>
        </p:txBody>
      </p:sp>
      <p:sp>
        <p:nvSpPr>
          <p:cNvPr id="5" name="Rectangle 4">
            <a:extLst>
              <a:ext uri="{FF2B5EF4-FFF2-40B4-BE49-F238E27FC236}">
                <a16:creationId xmlns:a16="http://schemas.microsoft.com/office/drawing/2014/main" id="{470C2FD9-4E85-F8FD-66AF-D07099B8E844}"/>
              </a:ext>
            </a:extLst>
          </p:cNvPr>
          <p:cNvSpPr/>
          <p:nvPr/>
        </p:nvSpPr>
        <p:spPr bwMode="auto">
          <a:xfrm>
            <a:off x="914400" y="4715509"/>
            <a:ext cx="7315200" cy="621456"/>
          </a:xfrm>
          <a:prstGeom prst="rect">
            <a:avLst/>
          </a:prstGeom>
          <a:solidFill>
            <a:srgbClr val="F7FDFF"/>
          </a:solidFill>
          <a:ln w="34925">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lIns="91440" tIns="91440" rIns="45720" bIns="0"/>
          <a:lstStyle/>
          <a:p>
            <a:r>
              <a:rPr lang="en-US" b="1" dirty="0">
                <a:solidFill>
                  <a:prstClr val="black"/>
                </a:solidFill>
                <a:latin typeface="Arial Narrow" panose="020B0604020202020204" pitchFamily="34" charset="0"/>
                <a:cs typeface="Arial Narrow" panose="020B0604020202020204" pitchFamily="34" charset="0"/>
              </a:rPr>
              <a:t>EXECUTE</a:t>
            </a:r>
          </a:p>
        </p:txBody>
      </p:sp>
      <p:sp>
        <p:nvSpPr>
          <p:cNvPr id="6" name="Rectangle 5">
            <a:extLst>
              <a:ext uri="{FF2B5EF4-FFF2-40B4-BE49-F238E27FC236}">
                <a16:creationId xmlns:a16="http://schemas.microsoft.com/office/drawing/2014/main" id="{BC4CD364-D658-A32C-2915-D23B9AEBAAF6}"/>
              </a:ext>
            </a:extLst>
          </p:cNvPr>
          <p:cNvSpPr/>
          <p:nvPr/>
        </p:nvSpPr>
        <p:spPr bwMode="auto">
          <a:xfrm>
            <a:off x="914400" y="5336965"/>
            <a:ext cx="7315200" cy="922399"/>
          </a:xfrm>
          <a:prstGeom prst="rect">
            <a:avLst/>
          </a:prstGeom>
          <a:solidFill>
            <a:srgbClr val="F7FDFF"/>
          </a:solidFill>
          <a:ln w="34925">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lIns="91440" tIns="91440" rIns="45720" bIns="0"/>
          <a:lstStyle/>
          <a:p>
            <a:r>
              <a:rPr lang="en-US" b="1" dirty="0">
                <a:solidFill>
                  <a:prstClr val="black"/>
                </a:solidFill>
                <a:latin typeface="Arial Narrow" panose="020B0604020202020204" pitchFamily="34" charset="0"/>
                <a:cs typeface="Arial Narrow" panose="020B0604020202020204" pitchFamily="34" charset="0"/>
              </a:rPr>
              <a:t>ANALYZE</a:t>
            </a:r>
          </a:p>
        </p:txBody>
      </p:sp>
      <p:sp>
        <p:nvSpPr>
          <p:cNvPr id="7" name="Title 3">
            <a:extLst>
              <a:ext uri="{FF2B5EF4-FFF2-40B4-BE49-F238E27FC236}">
                <a16:creationId xmlns:a16="http://schemas.microsoft.com/office/drawing/2014/main" id="{500B133D-2426-0984-BAA9-2E6532A8200F}"/>
              </a:ext>
            </a:extLst>
          </p:cNvPr>
          <p:cNvSpPr txBox="1">
            <a:spLocks/>
          </p:cNvSpPr>
          <p:nvPr/>
        </p:nvSpPr>
        <p:spPr bwMode="auto">
          <a:xfrm>
            <a:off x="1444625" y="104979"/>
            <a:ext cx="6254750" cy="532362"/>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latin typeface="Arial Narrow" panose="020B0604020202020204" pitchFamily="34" charset="0"/>
                <a:cs typeface="Arial Narrow" panose="020B0604020202020204" pitchFamily="34" charset="0"/>
              </a:rPr>
              <a:t>STAT Process</a:t>
            </a:r>
          </a:p>
        </p:txBody>
      </p:sp>
      <p:sp>
        <p:nvSpPr>
          <p:cNvPr id="8" name="Flowchart: Alternate Process 7">
            <a:extLst>
              <a:ext uri="{FF2B5EF4-FFF2-40B4-BE49-F238E27FC236}">
                <a16:creationId xmlns:a16="http://schemas.microsoft.com/office/drawing/2014/main" id="{AF11B538-17F8-4A12-9D8A-FD3AAEEF7F7B}"/>
              </a:ext>
            </a:extLst>
          </p:cNvPr>
          <p:cNvSpPr/>
          <p:nvPr/>
        </p:nvSpPr>
        <p:spPr bwMode="auto">
          <a:xfrm>
            <a:off x="2796008" y="681918"/>
            <a:ext cx="3551990" cy="275149"/>
          </a:xfrm>
          <a:prstGeom prst="flowChartAlternateProcess">
            <a:avLst/>
          </a:prstGeom>
          <a:gradFill>
            <a:gsLst>
              <a:gs pos="0">
                <a:schemeClr val="bg1">
                  <a:lumMod val="65000"/>
                </a:schemeClr>
              </a:gs>
              <a:gs pos="95000">
                <a:srgbClr val="032430"/>
              </a:gs>
              <a:gs pos="38000">
                <a:schemeClr val="tx1"/>
              </a:gs>
            </a:gsLst>
            <a:lin ang="2700000" scaled="0"/>
          </a:gradFill>
          <a:ln w="9525">
            <a:solidFill>
              <a:srgbClr val="03243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bIns="0" anchor="ctr" anchorCtr="0"/>
          <a:lstStyle/>
          <a:p>
            <a:pPr algn="ctr">
              <a:lnSpc>
                <a:spcPts val="800"/>
              </a:lnSpc>
            </a:pPr>
            <a:r>
              <a:rPr lang="en-US" sz="1200" b="1" dirty="0">
                <a:solidFill>
                  <a:prstClr val="white"/>
                </a:solidFill>
                <a:latin typeface="Arial Narrow" panose="020B0604020202020204" pitchFamily="34" charset="0"/>
                <a:cs typeface="Arial Narrow" panose="020B0604020202020204" pitchFamily="34" charset="0"/>
              </a:rPr>
              <a:t>Capability/Mission/Requirement (KPP, KSA, COI, etc.)</a:t>
            </a:r>
          </a:p>
        </p:txBody>
      </p:sp>
      <p:cxnSp>
        <p:nvCxnSpPr>
          <p:cNvPr id="27" name="Straight Arrow Connector 26">
            <a:extLst>
              <a:ext uri="{FF2B5EF4-FFF2-40B4-BE49-F238E27FC236}">
                <a16:creationId xmlns:a16="http://schemas.microsoft.com/office/drawing/2014/main" id="{AF690EE3-5F5C-FA30-C933-CCE38CDE5F89}"/>
              </a:ext>
            </a:extLst>
          </p:cNvPr>
          <p:cNvCxnSpPr>
            <a:stCxn id="15" idx="2"/>
            <a:endCxn id="18" idx="0"/>
          </p:cNvCxnSpPr>
          <p:nvPr/>
        </p:nvCxnSpPr>
        <p:spPr>
          <a:xfrm>
            <a:off x="4572003" y="2275405"/>
            <a:ext cx="0" cy="46410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B22FA212-91A1-85BB-8981-453DED4EB6E7}"/>
              </a:ext>
            </a:extLst>
          </p:cNvPr>
          <p:cNvCxnSpPr>
            <a:cxnSpLocks/>
            <a:stCxn id="30" idx="2"/>
            <a:endCxn id="32" idx="0"/>
          </p:cNvCxnSpPr>
          <p:nvPr/>
        </p:nvCxnSpPr>
        <p:spPr>
          <a:xfrm flipH="1">
            <a:off x="4571998" y="4210806"/>
            <a:ext cx="5" cy="7132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0" name="Flowchart: Alternate Process 34">
            <a:extLst>
              <a:ext uri="{FF2B5EF4-FFF2-40B4-BE49-F238E27FC236}">
                <a16:creationId xmlns:a16="http://schemas.microsoft.com/office/drawing/2014/main" id="{58DF440E-AB30-3A58-E7DE-25DBEA2BE44A}"/>
              </a:ext>
            </a:extLst>
          </p:cNvPr>
          <p:cNvSpPr/>
          <p:nvPr/>
        </p:nvSpPr>
        <p:spPr bwMode="auto">
          <a:xfrm>
            <a:off x="3703323" y="3982206"/>
            <a:ext cx="1737360" cy="228600"/>
          </a:xfrm>
          <a:prstGeom prst="flowChartAlternateProcess">
            <a:avLst/>
          </a:prstGeom>
          <a:gradFill flip="none" rotWithShape="1">
            <a:gsLst>
              <a:gs pos="47000">
                <a:srgbClr val="005470"/>
              </a:gs>
              <a:gs pos="9000">
                <a:srgbClr val="0097CC"/>
              </a:gs>
              <a:gs pos="14000">
                <a:srgbClr val="007FAC"/>
              </a:gs>
            </a:gsLst>
            <a:lin ang="2700000" scaled="0"/>
            <a:tileRect/>
          </a:gradFill>
          <a:ln w="12700">
            <a:solidFill>
              <a:srgbClr val="00547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latin typeface="Arial Narrow" panose="020B0604020202020204" pitchFamily="34" charset="0"/>
                <a:cs typeface="Arial Narrow" panose="020B0604020202020204" pitchFamily="34" charset="0"/>
              </a:rPr>
              <a:t>Build Product(s)</a:t>
            </a:r>
          </a:p>
        </p:txBody>
      </p:sp>
      <p:sp>
        <p:nvSpPr>
          <p:cNvPr id="31" name="Flowchart: Alternate Process 30">
            <a:extLst>
              <a:ext uri="{FF2B5EF4-FFF2-40B4-BE49-F238E27FC236}">
                <a16:creationId xmlns:a16="http://schemas.microsoft.com/office/drawing/2014/main" id="{E3F0FDC5-6F52-1834-5AFF-BDA0147B1F57}"/>
              </a:ext>
            </a:extLst>
          </p:cNvPr>
          <p:cNvSpPr/>
          <p:nvPr/>
        </p:nvSpPr>
        <p:spPr bwMode="auto">
          <a:xfrm>
            <a:off x="3703323" y="4341251"/>
            <a:ext cx="1737360" cy="228600"/>
          </a:xfrm>
          <a:prstGeom prst="flowChartAlternateProcess">
            <a:avLst/>
          </a:prstGeom>
          <a:gradFill>
            <a:gsLst>
              <a:gs pos="21000">
                <a:schemeClr val="bg1"/>
              </a:gs>
              <a:gs pos="28000">
                <a:schemeClr val="bg1">
                  <a:lumMod val="95000"/>
                </a:schemeClr>
              </a:gs>
            </a:gsLst>
            <a:lin ang="2700000" scaled="0"/>
          </a:gra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tIns="91440" anchor="ctr" anchorCtr="0"/>
          <a:lstStyle/>
          <a:p>
            <a:pPr algn="ctr">
              <a:lnSpc>
                <a:spcPts val="800"/>
              </a:lnSpc>
            </a:pPr>
            <a:r>
              <a:rPr lang="en-US" sz="1200" b="1" dirty="0">
                <a:solidFill>
                  <a:schemeClr val="tx1"/>
                </a:solidFill>
                <a:latin typeface="Arial Narrow" panose="020B0604020202020204" pitchFamily="34" charset="0"/>
                <a:cs typeface="Arial Narrow" panose="020B0604020202020204" pitchFamily="34" charset="0"/>
              </a:rPr>
              <a:t>Finalize Test Plan </a:t>
            </a:r>
          </a:p>
        </p:txBody>
      </p:sp>
      <p:cxnSp>
        <p:nvCxnSpPr>
          <p:cNvPr id="42" name="Straight Arrow Connector 41">
            <a:extLst>
              <a:ext uri="{FF2B5EF4-FFF2-40B4-BE49-F238E27FC236}">
                <a16:creationId xmlns:a16="http://schemas.microsoft.com/office/drawing/2014/main" id="{25611240-81FC-6C89-127E-F8B4E1D320ED}"/>
              </a:ext>
            </a:extLst>
          </p:cNvPr>
          <p:cNvCxnSpPr>
            <a:cxnSpLocks/>
            <a:stCxn id="33" idx="2"/>
          </p:cNvCxnSpPr>
          <p:nvPr/>
        </p:nvCxnSpPr>
        <p:spPr>
          <a:xfrm flipH="1">
            <a:off x="4571998" y="5758532"/>
            <a:ext cx="5" cy="72095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2" name="Flowchart: Alternate Process 31">
            <a:extLst>
              <a:ext uri="{FF2B5EF4-FFF2-40B4-BE49-F238E27FC236}">
                <a16:creationId xmlns:a16="http://schemas.microsoft.com/office/drawing/2014/main" id="{59074207-38B8-D9A5-B890-FDE19CD6017E}"/>
              </a:ext>
            </a:extLst>
          </p:cNvPr>
          <p:cNvSpPr/>
          <p:nvPr/>
        </p:nvSpPr>
        <p:spPr bwMode="auto">
          <a:xfrm>
            <a:off x="3703318" y="4924021"/>
            <a:ext cx="1737360" cy="228600"/>
          </a:xfrm>
          <a:prstGeom prst="flowChartAlternateProcess">
            <a:avLst/>
          </a:prstGeom>
          <a:gradFill>
            <a:gsLst>
              <a:gs pos="21000">
                <a:schemeClr val="bg1"/>
              </a:gs>
              <a:gs pos="28000">
                <a:schemeClr val="bg1">
                  <a:lumMod val="95000"/>
                </a:schemeClr>
              </a:gs>
            </a:gsLst>
            <a:lin ang="2700000" scaled="0"/>
          </a:gra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tIns="91440" anchor="ctr" anchorCtr="0"/>
          <a:lstStyle/>
          <a:p>
            <a:pPr algn="ctr">
              <a:lnSpc>
                <a:spcPts val="800"/>
              </a:lnSpc>
            </a:pPr>
            <a:r>
              <a:rPr lang="en-US" sz="1200" b="1" dirty="0">
                <a:solidFill>
                  <a:schemeClr val="tx1"/>
                </a:solidFill>
                <a:latin typeface="Arial Narrow" panose="020B0604020202020204" pitchFamily="34" charset="0"/>
                <a:cs typeface="Arial Narrow" panose="020B0604020202020204" pitchFamily="34" charset="0"/>
              </a:rPr>
              <a:t>Perform Test</a:t>
            </a:r>
          </a:p>
        </p:txBody>
      </p:sp>
      <p:sp>
        <p:nvSpPr>
          <p:cNvPr id="33" name="Flowchart: Alternate Process 32">
            <a:extLst>
              <a:ext uri="{FF2B5EF4-FFF2-40B4-BE49-F238E27FC236}">
                <a16:creationId xmlns:a16="http://schemas.microsoft.com/office/drawing/2014/main" id="{5DD50FC9-3F3E-D698-9CA2-6B7D30A3CDD8}"/>
              </a:ext>
            </a:extLst>
          </p:cNvPr>
          <p:cNvSpPr/>
          <p:nvPr/>
        </p:nvSpPr>
        <p:spPr bwMode="auto">
          <a:xfrm>
            <a:off x="3703323" y="5529932"/>
            <a:ext cx="1737360" cy="228600"/>
          </a:xfrm>
          <a:prstGeom prst="flowChartAlternateProcess">
            <a:avLst/>
          </a:prstGeom>
          <a:gradFill flip="none" rotWithShape="1">
            <a:gsLst>
              <a:gs pos="47000">
                <a:srgbClr val="005470"/>
              </a:gs>
              <a:gs pos="9000">
                <a:srgbClr val="0097CC"/>
              </a:gs>
              <a:gs pos="14000">
                <a:srgbClr val="007FAC"/>
              </a:gs>
            </a:gsLst>
            <a:lin ang="2700000" scaled="0"/>
            <a:tileRect/>
          </a:gradFill>
          <a:ln w="12700">
            <a:solidFill>
              <a:srgbClr val="00547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latin typeface="Arial Narrow" panose="020B0604020202020204" pitchFamily="34" charset="0"/>
                <a:cs typeface="Arial Narrow" panose="020B0604020202020204" pitchFamily="34" charset="0"/>
              </a:rPr>
              <a:t>Apply Statistical Methods</a:t>
            </a:r>
          </a:p>
        </p:txBody>
      </p:sp>
      <p:sp>
        <p:nvSpPr>
          <p:cNvPr id="34" name="Flowchart: Alternate Process 33">
            <a:extLst>
              <a:ext uri="{FF2B5EF4-FFF2-40B4-BE49-F238E27FC236}">
                <a16:creationId xmlns:a16="http://schemas.microsoft.com/office/drawing/2014/main" id="{20CD46D4-D1D3-2EAF-E181-C8C07E875F3D}"/>
              </a:ext>
            </a:extLst>
          </p:cNvPr>
          <p:cNvSpPr/>
          <p:nvPr/>
        </p:nvSpPr>
        <p:spPr bwMode="auto">
          <a:xfrm>
            <a:off x="3477189" y="5915846"/>
            <a:ext cx="2207739" cy="228600"/>
          </a:xfrm>
          <a:prstGeom prst="flowChartAlternateProcess">
            <a:avLst/>
          </a:prstGeom>
          <a:gradFill flip="none" rotWithShape="1">
            <a:gsLst>
              <a:gs pos="47000">
                <a:srgbClr val="005470"/>
              </a:gs>
              <a:gs pos="9000">
                <a:srgbClr val="0097CC"/>
              </a:gs>
              <a:gs pos="14000">
                <a:srgbClr val="007FAC"/>
              </a:gs>
            </a:gsLst>
            <a:lin ang="2700000" scaled="0"/>
            <a:tileRect/>
          </a:gradFill>
          <a:ln w="12700">
            <a:solidFill>
              <a:srgbClr val="00547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latin typeface="Arial Narrow" panose="020B0604020202020204" pitchFamily="34" charset="0"/>
                <a:cs typeface="Arial Narrow" panose="020B0604020202020204" pitchFamily="34" charset="0"/>
              </a:rPr>
              <a:t>Report Analysis Product &amp; Insight</a:t>
            </a:r>
          </a:p>
        </p:txBody>
      </p:sp>
      <p:sp>
        <p:nvSpPr>
          <p:cNvPr id="15" name="Flowchart: Alternate Process 14">
            <a:extLst>
              <a:ext uri="{FF2B5EF4-FFF2-40B4-BE49-F238E27FC236}">
                <a16:creationId xmlns:a16="http://schemas.microsoft.com/office/drawing/2014/main" id="{4ECFF3AA-1271-38B8-E5B0-C584FC57E489}"/>
              </a:ext>
            </a:extLst>
          </p:cNvPr>
          <p:cNvSpPr/>
          <p:nvPr/>
        </p:nvSpPr>
        <p:spPr bwMode="auto">
          <a:xfrm>
            <a:off x="3685035" y="2046805"/>
            <a:ext cx="1773936" cy="228600"/>
          </a:xfrm>
          <a:prstGeom prst="flowChartAlternateProcess">
            <a:avLst/>
          </a:prstGeom>
          <a:gradFill>
            <a:gsLst>
              <a:gs pos="21000">
                <a:schemeClr val="bg1"/>
              </a:gs>
              <a:gs pos="28000">
                <a:schemeClr val="bg1">
                  <a:lumMod val="95000"/>
                </a:schemeClr>
              </a:gs>
            </a:gsLst>
            <a:lin ang="2700000" scaled="0"/>
          </a:gra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tIns="91440" anchor="ctr" anchorCtr="0"/>
          <a:lstStyle/>
          <a:p>
            <a:pPr algn="ctr">
              <a:lnSpc>
                <a:spcPts val="800"/>
              </a:lnSpc>
            </a:pPr>
            <a:r>
              <a:rPr lang="en-US" sz="1200" b="1" dirty="0">
                <a:solidFill>
                  <a:schemeClr val="tx1"/>
                </a:solidFill>
                <a:latin typeface="Arial Narrow" panose="020B0604020202020204" pitchFamily="34" charset="0"/>
                <a:cs typeface="Arial Narrow" panose="020B0604020202020204" pitchFamily="34" charset="0"/>
              </a:rPr>
              <a:t>Define Output Variables</a:t>
            </a:r>
          </a:p>
        </p:txBody>
      </p:sp>
      <p:sp>
        <p:nvSpPr>
          <p:cNvPr id="16" name="Flowchart: Alternate Process 15">
            <a:extLst>
              <a:ext uri="{FF2B5EF4-FFF2-40B4-BE49-F238E27FC236}">
                <a16:creationId xmlns:a16="http://schemas.microsoft.com/office/drawing/2014/main" id="{BC0ED187-6793-B1A9-E79E-EA0CA8665ADE}"/>
              </a:ext>
            </a:extLst>
          </p:cNvPr>
          <p:cNvSpPr/>
          <p:nvPr/>
        </p:nvSpPr>
        <p:spPr bwMode="auto">
          <a:xfrm>
            <a:off x="3173862" y="2366790"/>
            <a:ext cx="1325880" cy="228600"/>
          </a:xfrm>
          <a:prstGeom prst="flowChartAlternateProcess">
            <a:avLst/>
          </a:prstGeom>
          <a:gradFill>
            <a:gsLst>
              <a:gs pos="21000">
                <a:schemeClr val="bg1"/>
              </a:gs>
              <a:gs pos="28000">
                <a:schemeClr val="bg1">
                  <a:lumMod val="95000"/>
                </a:schemeClr>
              </a:gs>
            </a:gsLst>
            <a:lin ang="2700000" scaled="0"/>
          </a:gra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tIns="91440" anchor="ctr" anchorCtr="0"/>
          <a:lstStyle/>
          <a:p>
            <a:pPr algn="ctr">
              <a:lnSpc>
                <a:spcPts val="800"/>
              </a:lnSpc>
            </a:pPr>
            <a:r>
              <a:rPr lang="en-US" sz="1200" b="1" dirty="0">
                <a:solidFill>
                  <a:schemeClr val="tx1"/>
                </a:solidFill>
                <a:latin typeface="Arial Narrow" panose="020B0604020202020204" pitchFamily="34" charset="0"/>
                <a:cs typeface="Arial Narrow" panose="020B0604020202020204" pitchFamily="34" charset="0"/>
              </a:rPr>
              <a:t> List Input Variables</a:t>
            </a:r>
          </a:p>
        </p:txBody>
      </p:sp>
      <p:sp>
        <p:nvSpPr>
          <p:cNvPr id="17" name="Flowchart: Alternate Process 16">
            <a:extLst>
              <a:ext uri="{FF2B5EF4-FFF2-40B4-BE49-F238E27FC236}">
                <a16:creationId xmlns:a16="http://schemas.microsoft.com/office/drawing/2014/main" id="{E373CC5E-B545-CD59-89A8-F41897A6143D}"/>
              </a:ext>
            </a:extLst>
          </p:cNvPr>
          <p:cNvSpPr/>
          <p:nvPr/>
        </p:nvSpPr>
        <p:spPr bwMode="auto">
          <a:xfrm>
            <a:off x="4660440" y="2366790"/>
            <a:ext cx="1325880" cy="228600"/>
          </a:xfrm>
          <a:prstGeom prst="flowChartAlternateProcess">
            <a:avLst/>
          </a:prstGeom>
          <a:gradFill>
            <a:gsLst>
              <a:gs pos="21000">
                <a:schemeClr val="bg1"/>
              </a:gs>
              <a:gs pos="28000">
                <a:schemeClr val="bg1">
                  <a:lumMod val="95000"/>
                </a:schemeClr>
              </a:gs>
            </a:gsLst>
            <a:lin ang="2700000" scaled="0"/>
          </a:gra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tIns="91440" anchor="ctr" anchorCtr="0"/>
          <a:lstStyle/>
          <a:p>
            <a:pPr algn="ctr">
              <a:lnSpc>
                <a:spcPts val="800"/>
              </a:lnSpc>
            </a:pPr>
            <a:r>
              <a:rPr lang="en-US" sz="1200" b="1" dirty="0">
                <a:solidFill>
                  <a:schemeClr val="tx1"/>
                </a:solidFill>
                <a:latin typeface="Arial Narrow" panose="020B0604020202020204" pitchFamily="34" charset="0"/>
                <a:cs typeface="Arial Narrow" panose="020B0604020202020204" pitchFamily="34" charset="0"/>
              </a:rPr>
              <a:t>Discuss Limitations</a:t>
            </a:r>
          </a:p>
        </p:txBody>
      </p:sp>
      <p:sp>
        <p:nvSpPr>
          <p:cNvPr id="18" name="Flowchart: Alternate Process 34">
            <a:extLst>
              <a:ext uri="{FF2B5EF4-FFF2-40B4-BE49-F238E27FC236}">
                <a16:creationId xmlns:a16="http://schemas.microsoft.com/office/drawing/2014/main" id="{75D2F90F-5EC9-D253-041C-4C251BAD07B1}"/>
              </a:ext>
            </a:extLst>
          </p:cNvPr>
          <p:cNvSpPr/>
          <p:nvPr/>
        </p:nvSpPr>
        <p:spPr bwMode="auto">
          <a:xfrm>
            <a:off x="3703323" y="2739513"/>
            <a:ext cx="1737360" cy="228600"/>
          </a:xfrm>
          <a:prstGeom prst="flowChartAlternateProcess">
            <a:avLst/>
          </a:prstGeom>
          <a:gradFill flip="none" rotWithShape="1">
            <a:gsLst>
              <a:gs pos="47000">
                <a:srgbClr val="005470"/>
              </a:gs>
              <a:gs pos="9000">
                <a:srgbClr val="0097CC"/>
              </a:gs>
              <a:gs pos="14000">
                <a:srgbClr val="007FAC"/>
              </a:gs>
            </a:gsLst>
            <a:lin ang="2700000" scaled="0"/>
            <a:tileRect/>
          </a:gradFill>
          <a:ln w="12700">
            <a:solidFill>
              <a:srgbClr val="00547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latin typeface="Arial Narrow" panose="020B0604020202020204" pitchFamily="34" charset="0"/>
                <a:cs typeface="Arial Narrow" panose="020B0604020202020204" pitchFamily="34" charset="0"/>
              </a:rPr>
              <a:t>Identify STAT Candidates</a:t>
            </a:r>
          </a:p>
        </p:txBody>
      </p:sp>
      <p:sp>
        <p:nvSpPr>
          <p:cNvPr id="19" name="Flowchart: Alternate Process 34">
            <a:extLst>
              <a:ext uri="{FF2B5EF4-FFF2-40B4-BE49-F238E27FC236}">
                <a16:creationId xmlns:a16="http://schemas.microsoft.com/office/drawing/2014/main" id="{9A9D61F3-B9B7-700C-6DDF-3F10422ADD78}"/>
              </a:ext>
            </a:extLst>
          </p:cNvPr>
          <p:cNvSpPr/>
          <p:nvPr/>
        </p:nvSpPr>
        <p:spPr bwMode="auto">
          <a:xfrm>
            <a:off x="3173862" y="3074428"/>
            <a:ext cx="1325880" cy="228600"/>
          </a:xfrm>
          <a:prstGeom prst="flowChartAlternateProcess">
            <a:avLst/>
          </a:prstGeom>
          <a:gradFill flip="none" rotWithShape="1">
            <a:gsLst>
              <a:gs pos="47000">
                <a:srgbClr val="005470"/>
              </a:gs>
              <a:gs pos="9000">
                <a:srgbClr val="0097CC"/>
              </a:gs>
              <a:gs pos="14000">
                <a:srgbClr val="007FAC"/>
              </a:gs>
            </a:gsLst>
            <a:lin ang="2700000" scaled="0"/>
            <a:tileRect/>
          </a:gradFill>
          <a:ln w="12700">
            <a:solidFill>
              <a:srgbClr val="00547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latin typeface="Arial Narrow" panose="020B0604020202020204" pitchFamily="34" charset="0"/>
                <a:cs typeface="Arial Narrow" panose="020B0604020202020204" pitchFamily="34" charset="0"/>
              </a:rPr>
              <a:t>Choose T&amp;E Method</a:t>
            </a:r>
          </a:p>
        </p:txBody>
      </p:sp>
      <p:sp>
        <p:nvSpPr>
          <p:cNvPr id="20" name="Flowchart: Alternate Process 19">
            <a:extLst>
              <a:ext uri="{FF2B5EF4-FFF2-40B4-BE49-F238E27FC236}">
                <a16:creationId xmlns:a16="http://schemas.microsoft.com/office/drawing/2014/main" id="{FD837B89-C911-4E37-0CFE-77A41FFFFC6A}"/>
              </a:ext>
            </a:extLst>
          </p:cNvPr>
          <p:cNvSpPr/>
          <p:nvPr/>
        </p:nvSpPr>
        <p:spPr bwMode="auto">
          <a:xfrm>
            <a:off x="4660440" y="3069253"/>
            <a:ext cx="1325880" cy="228600"/>
          </a:xfrm>
          <a:prstGeom prst="flowChartAlternateProcess">
            <a:avLst/>
          </a:prstGeom>
          <a:gradFill>
            <a:gsLst>
              <a:gs pos="21000">
                <a:schemeClr val="bg1"/>
              </a:gs>
              <a:gs pos="28000">
                <a:schemeClr val="bg1">
                  <a:lumMod val="95000"/>
                </a:schemeClr>
              </a:gs>
            </a:gsLst>
            <a:lin ang="2700000" scaled="0"/>
          </a:gra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tIns="91440" anchor="ctr" anchorCtr="0"/>
          <a:lstStyle/>
          <a:p>
            <a:pPr algn="ctr">
              <a:lnSpc>
                <a:spcPts val="800"/>
              </a:lnSpc>
            </a:pPr>
            <a:r>
              <a:rPr lang="en-US" sz="1200" b="1" dirty="0">
                <a:solidFill>
                  <a:schemeClr val="tx1"/>
                </a:solidFill>
                <a:latin typeface="Arial Narrow" panose="020B0604020202020204" pitchFamily="34" charset="0"/>
                <a:cs typeface="Arial Narrow" panose="020B0604020202020204" pitchFamily="34" charset="0"/>
              </a:rPr>
              <a:t>Identify Constraint(s)</a:t>
            </a:r>
          </a:p>
        </p:txBody>
      </p:sp>
      <p:cxnSp>
        <p:nvCxnSpPr>
          <p:cNvPr id="29" name="Straight Arrow Connector 28">
            <a:extLst>
              <a:ext uri="{FF2B5EF4-FFF2-40B4-BE49-F238E27FC236}">
                <a16:creationId xmlns:a16="http://schemas.microsoft.com/office/drawing/2014/main" id="{DD530113-8E69-12BD-5E92-0EB14BCFB5A5}"/>
              </a:ext>
            </a:extLst>
          </p:cNvPr>
          <p:cNvCxnSpPr>
            <a:cxnSpLocks/>
            <a:stCxn id="18" idx="2"/>
            <a:endCxn id="30" idx="0"/>
          </p:cNvCxnSpPr>
          <p:nvPr/>
        </p:nvCxnSpPr>
        <p:spPr>
          <a:xfrm>
            <a:off x="4572003" y="2968113"/>
            <a:ext cx="0" cy="101409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1" name="Flowchart: Alternate Process 34">
            <a:extLst>
              <a:ext uri="{FF2B5EF4-FFF2-40B4-BE49-F238E27FC236}">
                <a16:creationId xmlns:a16="http://schemas.microsoft.com/office/drawing/2014/main" id="{F4BC832F-46B1-F5AC-2D57-E307FC97F559}"/>
              </a:ext>
            </a:extLst>
          </p:cNvPr>
          <p:cNvSpPr/>
          <p:nvPr/>
        </p:nvSpPr>
        <p:spPr bwMode="auto">
          <a:xfrm>
            <a:off x="3703323" y="3394413"/>
            <a:ext cx="1737360" cy="228600"/>
          </a:xfrm>
          <a:prstGeom prst="flowChartAlternateProcess">
            <a:avLst/>
          </a:prstGeom>
          <a:gradFill flip="none" rotWithShape="1">
            <a:gsLst>
              <a:gs pos="47000">
                <a:srgbClr val="005470"/>
              </a:gs>
              <a:gs pos="9000">
                <a:srgbClr val="0097CC"/>
              </a:gs>
              <a:gs pos="14000">
                <a:srgbClr val="007FAC"/>
              </a:gs>
            </a:gsLst>
            <a:lin ang="2700000" scaled="0"/>
            <a:tileRect/>
          </a:gradFill>
          <a:ln w="12700">
            <a:solidFill>
              <a:srgbClr val="00547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latin typeface="Arial Narrow" panose="020B0604020202020204" pitchFamily="34" charset="0"/>
                <a:cs typeface="Arial Narrow" panose="020B0604020202020204" pitchFamily="34" charset="0"/>
              </a:rPr>
              <a:t>Develop Data Analysis Plan</a:t>
            </a:r>
          </a:p>
        </p:txBody>
      </p:sp>
      <p:sp>
        <p:nvSpPr>
          <p:cNvPr id="44" name="Flowchart: Alternate Process 43">
            <a:extLst>
              <a:ext uri="{FF2B5EF4-FFF2-40B4-BE49-F238E27FC236}">
                <a16:creationId xmlns:a16="http://schemas.microsoft.com/office/drawing/2014/main" id="{58BD6E86-4AD8-3B46-9E0B-FF32E7536891}"/>
              </a:ext>
            </a:extLst>
          </p:cNvPr>
          <p:cNvSpPr/>
          <p:nvPr/>
        </p:nvSpPr>
        <p:spPr bwMode="auto">
          <a:xfrm>
            <a:off x="7513056" y="681918"/>
            <a:ext cx="1221875" cy="228600"/>
          </a:xfrm>
          <a:prstGeom prst="flowChartAlternateProcess">
            <a:avLst/>
          </a:prstGeom>
          <a:gradFill>
            <a:gsLst>
              <a:gs pos="0">
                <a:schemeClr val="bg1">
                  <a:lumMod val="65000"/>
                </a:schemeClr>
              </a:gs>
              <a:gs pos="95000">
                <a:srgbClr val="032430"/>
              </a:gs>
              <a:gs pos="38000">
                <a:schemeClr val="tx1"/>
              </a:gs>
            </a:gsLst>
            <a:lin ang="2700000" scaled="0"/>
          </a:gradFill>
          <a:ln w="9525">
            <a:solidFill>
              <a:srgbClr val="03243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1440" rIns="0" bIns="0" anchor="t" anchorCtr="0"/>
          <a:lstStyle/>
          <a:p>
            <a:pPr algn="ctr">
              <a:lnSpc>
                <a:spcPts val="800"/>
              </a:lnSpc>
            </a:pPr>
            <a:r>
              <a:rPr lang="en-US" sz="1200" b="1" dirty="0">
                <a:solidFill>
                  <a:prstClr val="white"/>
                </a:solidFill>
                <a:latin typeface="Arial Narrow" panose="020B0604020202020204" pitchFamily="34" charset="0"/>
                <a:cs typeface="Arial Narrow" panose="020B0604020202020204" pitchFamily="34" charset="0"/>
              </a:rPr>
              <a:t>Leadership Level</a:t>
            </a:r>
          </a:p>
        </p:txBody>
      </p:sp>
      <p:sp>
        <p:nvSpPr>
          <p:cNvPr id="45" name="Flowchart: Alternate Process 44">
            <a:extLst>
              <a:ext uri="{FF2B5EF4-FFF2-40B4-BE49-F238E27FC236}">
                <a16:creationId xmlns:a16="http://schemas.microsoft.com/office/drawing/2014/main" id="{741CC7FD-499B-A217-4584-2A851769FB71}"/>
              </a:ext>
            </a:extLst>
          </p:cNvPr>
          <p:cNvSpPr/>
          <p:nvPr/>
        </p:nvSpPr>
        <p:spPr bwMode="auto">
          <a:xfrm>
            <a:off x="7513056" y="965585"/>
            <a:ext cx="1221874" cy="228600"/>
          </a:xfrm>
          <a:prstGeom prst="flowChartAlternateProcess">
            <a:avLst/>
          </a:prstGeom>
          <a:gradFill>
            <a:gsLst>
              <a:gs pos="21000">
                <a:schemeClr val="bg1"/>
              </a:gs>
              <a:gs pos="28000">
                <a:schemeClr val="bg1">
                  <a:lumMod val="95000"/>
                </a:schemeClr>
              </a:gs>
            </a:gsLst>
            <a:lin ang="2700000" scaled="0"/>
          </a:gra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91440" anchor="t" anchorCtr="0"/>
          <a:lstStyle/>
          <a:p>
            <a:pPr algn="ctr">
              <a:lnSpc>
                <a:spcPts val="800"/>
              </a:lnSpc>
            </a:pPr>
            <a:r>
              <a:rPr lang="en-US" sz="1200" b="1" dirty="0">
                <a:solidFill>
                  <a:schemeClr val="tx1"/>
                </a:solidFill>
                <a:latin typeface="Arial Narrow" panose="020B0604020202020204" pitchFamily="34" charset="0"/>
                <a:cs typeface="Arial Narrow" panose="020B0604020202020204" pitchFamily="34" charset="0"/>
              </a:rPr>
              <a:t>Basic Test Process</a:t>
            </a:r>
          </a:p>
        </p:txBody>
      </p:sp>
      <p:sp>
        <p:nvSpPr>
          <p:cNvPr id="46" name="Flowchart: Alternate Process 9">
            <a:extLst>
              <a:ext uri="{FF2B5EF4-FFF2-40B4-BE49-F238E27FC236}">
                <a16:creationId xmlns:a16="http://schemas.microsoft.com/office/drawing/2014/main" id="{BB90CE79-A741-4A85-43FA-B4BD2AFA3EF8}"/>
              </a:ext>
            </a:extLst>
          </p:cNvPr>
          <p:cNvSpPr/>
          <p:nvPr/>
        </p:nvSpPr>
        <p:spPr bwMode="auto">
          <a:xfrm>
            <a:off x="7513056" y="1259631"/>
            <a:ext cx="1221874" cy="228600"/>
          </a:xfrm>
          <a:prstGeom prst="flowChartAlternateProcess">
            <a:avLst/>
          </a:prstGeom>
          <a:gradFill flip="none" rotWithShape="1">
            <a:gsLst>
              <a:gs pos="47000">
                <a:srgbClr val="005470"/>
              </a:gs>
              <a:gs pos="9000">
                <a:srgbClr val="0097CC"/>
              </a:gs>
              <a:gs pos="14000">
                <a:srgbClr val="007FAC"/>
              </a:gs>
            </a:gsLst>
            <a:lin ang="2700000" scaled="0"/>
            <a:tileRect/>
          </a:gradFill>
          <a:ln w="12700">
            <a:solidFill>
              <a:srgbClr val="00547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STAT </a:t>
            </a:r>
            <a:r>
              <a:rPr lang="en-US" sz="1200" b="1" dirty="0">
                <a:latin typeface="Arial Narrow" panose="020B0604020202020204" pitchFamily="34" charset="0"/>
                <a:cs typeface="Arial Narrow" panose="020B0604020202020204" pitchFamily="34" charset="0"/>
              </a:rPr>
              <a:t>Infusion</a:t>
            </a:r>
          </a:p>
        </p:txBody>
      </p:sp>
      <p:sp>
        <p:nvSpPr>
          <p:cNvPr id="2" name="Rounded Rectangle 101">
            <a:extLst>
              <a:ext uri="{FF2B5EF4-FFF2-40B4-BE49-F238E27FC236}">
                <a16:creationId xmlns:a16="http://schemas.microsoft.com/office/drawing/2014/main" id="{81629B3E-D182-4C09-7F2D-5B970F42AF65}"/>
              </a:ext>
            </a:extLst>
          </p:cNvPr>
          <p:cNvSpPr/>
          <p:nvPr/>
        </p:nvSpPr>
        <p:spPr>
          <a:xfrm>
            <a:off x="2062720" y="666909"/>
            <a:ext cx="4945005" cy="1264501"/>
          </a:xfrm>
          <a:prstGeom prst="roundRect">
            <a:avLst/>
          </a:prstGeom>
          <a:noFill/>
          <a:ln w="19050" cap="rnd">
            <a:solidFill>
              <a:schemeClr val="tx1"/>
            </a:solidFill>
            <a:prstDash val="sysDot"/>
          </a:ln>
        </p:spPr>
        <p:style>
          <a:lnRef idx="2">
            <a:schemeClr val="accent1"/>
          </a:lnRef>
          <a:fillRef idx="1">
            <a:schemeClr val="lt1"/>
          </a:fillRef>
          <a:effectRef idx="0">
            <a:schemeClr val="accent1"/>
          </a:effectRef>
          <a:fontRef idx="minor">
            <a:schemeClr val="dk1"/>
          </a:fontRef>
        </p:style>
        <p:txBody>
          <a:bodyPr lIns="45720" rIns="45720"/>
          <a:lstStyle/>
          <a:p>
            <a:pPr defTabSz="457200">
              <a:defRPr/>
            </a:pPr>
            <a:r>
              <a:rPr lang="en-US" sz="1200" b="1" dirty="0">
                <a:solidFill>
                  <a:prstClr val="black"/>
                </a:solidFill>
                <a:latin typeface="Arial Narrow" panose="020B0604020202020204" pitchFamily="34" charset="0"/>
                <a:cs typeface="Arial Narrow" panose="020B0604020202020204" pitchFamily="34" charset="0"/>
              </a:rPr>
              <a:t>Why?</a:t>
            </a:r>
          </a:p>
        </p:txBody>
      </p:sp>
      <p:sp>
        <p:nvSpPr>
          <p:cNvPr id="12" name="Rounded Rectangle 104">
            <a:extLst>
              <a:ext uri="{FF2B5EF4-FFF2-40B4-BE49-F238E27FC236}">
                <a16:creationId xmlns:a16="http://schemas.microsoft.com/office/drawing/2014/main" id="{6E37E491-63B6-ADD0-515D-6FFA0BEED177}"/>
              </a:ext>
            </a:extLst>
          </p:cNvPr>
          <p:cNvSpPr/>
          <p:nvPr/>
        </p:nvSpPr>
        <p:spPr>
          <a:xfrm>
            <a:off x="1670695" y="1975041"/>
            <a:ext cx="6028680" cy="685695"/>
          </a:xfrm>
          <a:prstGeom prst="roundRect">
            <a:avLst/>
          </a:prstGeom>
          <a:noFill/>
          <a:ln w="19050" cap="rnd">
            <a:solidFill>
              <a:schemeClr val="tx1"/>
            </a:solidFill>
            <a:prstDash val="sysDot"/>
          </a:ln>
        </p:spPr>
        <p:style>
          <a:lnRef idx="2">
            <a:schemeClr val="accent1"/>
          </a:lnRef>
          <a:fillRef idx="1">
            <a:schemeClr val="lt1"/>
          </a:fillRef>
          <a:effectRef idx="0">
            <a:schemeClr val="accent1"/>
          </a:effectRef>
          <a:fontRef idx="minor">
            <a:schemeClr val="dk1"/>
          </a:fontRef>
        </p:style>
        <p:txBody>
          <a:bodyPr lIns="45720" rIns="45720"/>
          <a:lstStyle/>
          <a:p>
            <a:pPr defTabSz="457200">
              <a:defRPr/>
            </a:pPr>
            <a:r>
              <a:rPr lang="en-US" sz="1200" b="1" dirty="0">
                <a:solidFill>
                  <a:prstClr val="black"/>
                </a:solidFill>
                <a:latin typeface="Arial Narrow" panose="020B0604020202020204" pitchFamily="34" charset="0"/>
                <a:cs typeface="Arial Narrow" panose="020B0604020202020204" pitchFamily="34" charset="0"/>
              </a:rPr>
              <a:t>What?</a:t>
            </a:r>
          </a:p>
        </p:txBody>
      </p:sp>
      <p:sp>
        <p:nvSpPr>
          <p:cNvPr id="13" name="Rounded Rectangle 104">
            <a:extLst>
              <a:ext uri="{FF2B5EF4-FFF2-40B4-BE49-F238E27FC236}">
                <a16:creationId xmlns:a16="http://schemas.microsoft.com/office/drawing/2014/main" id="{B6CDFC37-88EB-D53D-FA8E-A75D1879A8D5}"/>
              </a:ext>
            </a:extLst>
          </p:cNvPr>
          <p:cNvSpPr/>
          <p:nvPr/>
        </p:nvSpPr>
        <p:spPr>
          <a:xfrm>
            <a:off x="1502954" y="2699965"/>
            <a:ext cx="6343792" cy="984751"/>
          </a:xfrm>
          <a:prstGeom prst="roundRect">
            <a:avLst/>
          </a:prstGeom>
          <a:noFill/>
          <a:ln w="19050" cap="rnd">
            <a:solidFill>
              <a:schemeClr val="tx1"/>
            </a:solidFill>
            <a:prstDash val="sysDot"/>
          </a:ln>
        </p:spPr>
        <p:style>
          <a:lnRef idx="2">
            <a:schemeClr val="accent1"/>
          </a:lnRef>
          <a:fillRef idx="1">
            <a:schemeClr val="lt1"/>
          </a:fillRef>
          <a:effectRef idx="0">
            <a:schemeClr val="accent1"/>
          </a:effectRef>
          <a:fontRef idx="minor">
            <a:schemeClr val="dk1"/>
          </a:fontRef>
        </p:style>
        <p:txBody>
          <a:bodyPr lIns="45720" rIns="45720"/>
          <a:lstStyle/>
          <a:p>
            <a:pPr defTabSz="457200">
              <a:defRPr/>
            </a:pPr>
            <a:r>
              <a:rPr lang="en-US" sz="1200" b="1" dirty="0">
                <a:solidFill>
                  <a:prstClr val="black"/>
                </a:solidFill>
                <a:latin typeface="Arial Narrow" panose="020B0604020202020204" pitchFamily="34" charset="0"/>
                <a:cs typeface="Arial Narrow" panose="020B0604020202020204" pitchFamily="34" charset="0"/>
              </a:rPr>
              <a:t>How?</a:t>
            </a:r>
          </a:p>
        </p:txBody>
      </p:sp>
      <p:cxnSp>
        <p:nvCxnSpPr>
          <p:cNvPr id="40" name="Straight Arrow Connector 39">
            <a:extLst>
              <a:ext uri="{FF2B5EF4-FFF2-40B4-BE49-F238E27FC236}">
                <a16:creationId xmlns:a16="http://schemas.microsoft.com/office/drawing/2014/main" id="{C055B974-BBD9-BD46-14F9-299A7E0D238C}"/>
              </a:ext>
            </a:extLst>
          </p:cNvPr>
          <p:cNvCxnSpPr>
            <a:stCxn id="32" idx="2"/>
            <a:endCxn id="33" idx="0"/>
          </p:cNvCxnSpPr>
          <p:nvPr/>
        </p:nvCxnSpPr>
        <p:spPr>
          <a:xfrm>
            <a:off x="4571998" y="5152621"/>
            <a:ext cx="5" cy="37731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4" name="Rounded Rectangle 89">
            <a:extLst>
              <a:ext uri="{FF2B5EF4-FFF2-40B4-BE49-F238E27FC236}">
                <a16:creationId xmlns:a16="http://schemas.microsoft.com/office/drawing/2014/main" id="{A4002BD2-9085-D5BA-2DFB-D57A6D4DDE80}"/>
              </a:ext>
            </a:extLst>
          </p:cNvPr>
          <p:cNvSpPr/>
          <p:nvPr/>
        </p:nvSpPr>
        <p:spPr>
          <a:xfrm>
            <a:off x="7509405" y="1546938"/>
            <a:ext cx="1229175" cy="253668"/>
          </a:xfrm>
          <a:prstGeom prst="roundRect">
            <a:avLst/>
          </a:prstGeom>
          <a:gradFill flip="none" rotWithShape="1">
            <a:gsLst>
              <a:gs pos="28000">
                <a:srgbClr val="FBDA9F"/>
              </a:gs>
              <a:gs pos="12000">
                <a:srgbClr val="FFF5C6"/>
              </a:gs>
              <a:gs pos="55000">
                <a:srgbClr val="FBC462"/>
              </a:gs>
            </a:gsLst>
            <a:lin ang="2700000" scaled="1"/>
            <a:tileRect/>
          </a:gradFill>
          <a:ln w="63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prstClr val="black"/>
                </a:solidFill>
                <a:latin typeface="Arial Narrow" panose="020B0604020202020204" pitchFamily="34" charset="0"/>
                <a:cs typeface="Arial Narrow" panose="020B0604020202020204" pitchFamily="34" charset="0"/>
              </a:rPr>
              <a:t>Product</a:t>
            </a:r>
          </a:p>
        </p:txBody>
      </p:sp>
      <p:cxnSp>
        <p:nvCxnSpPr>
          <p:cNvPr id="25" name="Straight Arrow Connector 24">
            <a:extLst>
              <a:ext uri="{FF2B5EF4-FFF2-40B4-BE49-F238E27FC236}">
                <a16:creationId xmlns:a16="http://schemas.microsoft.com/office/drawing/2014/main" id="{CDF7880C-B6C2-912D-3D66-0442E4842458}"/>
              </a:ext>
            </a:extLst>
          </p:cNvPr>
          <p:cNvCxnSpPr>
            <a:stCxn id="8" idx="2"/>
          </p:cNvCxnSpPr>
          <p:nvPr/>
        </p:nvCxnSpPr>
        <p:spPr>
          <a:xfrm>
            <a:off x="4572003" y="957067"/>
            <a:ext cx="0" cy="108973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2" name="Flowchart: Decision 21">
            <a:extLst>
              <a:ext uri="{FF2B5EF4-FFF2-40B4-BE49-F238E27FC236}">
                <a16:creationId xmlns:a16="http://schemas.microsoft.com/office/drawing/2014/main" id="{3AB614DC-E46B-9C20-BE72-DE826B03DEF2}"/>
              </a:ext>
            </a:extLst>
          </p:cNvPr>
          <p:cNvSpPr/>
          <p:nvPr/>
        </p:nvSpPr>
        <p:spPr>
          <a:xfrm>
            <a:off x="4256436" y="3684600"/>
            <a:ext cx="631124" cy="168773"/>
          </a:xfrm>
          <a:prstGeom prst="flowChartDecision">
            <a:avLst/>
          </a:prstGeom>
          <a:solidFill>
            <a:srgbClr val="7562A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1"/>
                </a:solidFill>
                <a:latin typeface="Arial Narrow" panose="020B0606020202030204" pitchFamily="34" charset="0"/>
              </a:rPr>
              <a:t>DP</a:t>
            </a:r>
          </a:p>
        </p:txBody>
      </p:sp>
      <p:sp>
        <p:nvSpPr>
          <p:cNvPr id="23" name="Flowchart: Decision 22">
            <a:extLst>
              <a:ext uri="{FF2B5EF4-FFF2-40B4-BE49-F238E27FC236}">
                <a16:creationId xmlns:a16="http://schemas.microsoft.com/office/drawing/2014/main" id="{998FC2B2-9B20-805F-593D-2D852EB1A75E}"/>
              </a:ext>
            </a:extLst>
          </p:cNvPr>
          <p:cNvSpPr/>
          <p:nvPr/>
        </p:nvSpPr>
        <p:spPr>
          <a:xfrm>
            <a:off x="4256436" y="4626997"/>
            <a:ext cx="631124" cy="168773"/>
          </a:xfrm>
          <a:prstGeom prst="flowChartDecision">
            <a:avLst/>
          </a:prstGeom>
          <a:solidFill>
            <a:srgbClr val="7562A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1"/>
                </a:solidFill>
                <a:latin typeface="Arial Narrow" panose="020B0606020202030204" pitchFamily="34" charset="0"/>
              </a:rPr>
              <a:t>DP</a:t>
            </a:r>
          </a:p>
        </p:txBody>
      </p:sp>
      <p:sp>
        <p:nvSpPr>
          <p:cNvPr id="38" name="Flowchart: Decision 37">
            <a:extLst>
              <a:ext uri="{FF2B5EF4-FFF2-40B4-BE49-F238E27FC236}">
                <a16:creationId xmlns:a16="http://schemas.microsoft.com/office/drawing/2014/main" id="{C696D850-A84B-C431-4A0B-99D93AD37AF6}"/>
              </a:ext>
            </a:extLst>
          </p:cNvPr>
          <p:cNvSpPr/>
          <p:nvPr/>
        </p:nvSpPr>
        <p:spPr>
          <a:xfrm>
            <a:off x="4256436" y="5245343"/>
            <a:ext cx="631124" cy="168773"/>
          </a:xfrm>
          <a:prstGeom prst="flowChartDecision">
            <a:avLst/>
          </a:prstGeom>
          <a:solidFill>
            <a:srgbClr val="7562A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1"/>
                </a:solidFill>
                <a:latin typeface="Arial Narrow" panose="020B0606020202030204" pitchFamily="34" charset="0"/>
              </a:rPr>
              <a:t>DP</a:t>
            </a:r>
          </a:p>
        </p:txBody>
      </p:sp>
      <p:sp>
        <p:nvSpPr>
          <p:cNvPr id="47" name="Flowchart: Decision 46">
            <a:extLst>
              <a:ext uri="{FF2B5EF4-FFF2-40B4-BE49-F238E27FC236}">
                <a16:creationId xmlns:a16="http://schemas.microsoft.com/office/drawing/2014/main" id="{9C70A1E3-20EA-83CA-3903-AF09EA9D9EB7}"/>
              </a:ext>
            </a:extLst>
          </p:cNvPr>
          <p:cNvSpPr/>
          <p:nvPr/>
        </p:nvSpPr>
        <p:spPr>
          <a:xfrm>
            <a:off x="4265496" y="6174359"/>
            <a:ext cx="631124" cy="168773"/>
          </a:xfrm>
          <a:prstGeom prst="flowChartDecision">
            <a:avLst/>
          </a:prstGeom>
          <a:solidFill>
            <a:srgbClr val="7562A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1"/>
                </a:solidFill>
                <a:latin typeface="Arial Narrow" panose="020B0606020202030204" pitchFamily="34" charset="0"/>
              </a:rPr>
              <a:t>DP</a:t>
            </a:r>
          </a:p>
        </p:txBody>
      </p:sp>
      <p:sp>
        <p:nvSpPr>
          <p:cNvPr id="58" name="Flowchart: Alternate Process 57">
            <a:extLst>
              <a:ext uri="{FF2B5EF4-FFF2-40B4-BE49-F238E27FC236}">
                <a16:creationId xmlns:a16="http://schemas.microsoft.com/office/drawing/2014/main" id="{CF9CE7CA-043D-2A27-C661-150DDE2C4349}"/>
              </a:ext>
            </a:extLst>
          </p:cNvPr>
          <p:cNvSpPr/>
          <p:nvPr/>
        </p:nvSpPr>
        <p:spPr>
          <a:xfrm>
            <a:off x="82337" y="6327355"/>
            <a:ext cx="2918972" cy="483988"/>
          </a:xfrm>
          <a:prstGeom prst="flowChartAlternateProcess">
            <a:avLst/>
          </a:prstGeom>
          <a:solidFill>
            <a:srgbClr val="7562A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Arial Narrow" panose="020B0606020202030204" pitchFamily="34" charset="0"/>
              </a:rPr>
              <a:t>Decision Points (DP) mark when questions should be posed to move on to the next phase, go back to a previous phase, or exit the process.</a:t>
            </a:r>
          </a:p>
        </p:txBody>
      </p:sp>
      <p:sp>
        <p:nvSpPr>
          <p:cNvPr id="61" name="Circular Arrow 95">
            <a:extLst>
              <a:ext uri="{FF2B5EF4-FFF2-40B4-BE49-F238E27FC236}">
                <a16:creationId xmlns:a16="http://schemas.microsoft.com/office/drawing/2014/main" id="{2B7C3E8B-6508-385D-C26C-C2D520C58398}"/>
              </a:ext>
            </a:extLst>
          </p:cNvPr>
          <p:cNvSpPr/>
          <p:nvPr/>
        </p:nvSpPr>
        <p:spPr>
          <a:xfrm rot="16200000">
            <a:off x="805655" y="5077124"/>
            <a:ext cx="975819" cy="860920"/>
          </a:xfrm>
          <a:prstGeom prst="circularArrow">
            <a:avLst>
              <a:gd name="adj1" fmla="val 2188"/>
              <a:gd name="adj2" fmla="val 321364"/>
              <a:gd name="adj3" fmla="val 20379532"/>
              <a:gd name="adj4" fmla="val 12696888"/>
              <a:gd name="adj5" fmla="val 4022"/>
            </a:avLst>
          </a:prstGeom>
          <a:solidFill>
            <a:srgbClr val="007FAC">
              <a:alpha val="34000"/>
            </a:srgbClr>
          </a:solidFill>
          <a:ln>
            <a:gradFill>
              <a:gsLst>
                <a:gs pos="82000">
                  <a:schemeClr val="accent1">
                    <a:lumMod val="5000"/>
                    <a:lumOff val="95000"/>
                    <a:alpha val="0"/>
                  </a:schemeClr>
                </a:gs>
                <a:gs pos="100000">
                  <a:srgbClr val="0097CC"/>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68" name="Group 67">
            <a:extLst>
              <a:ext uri="{FF2B5EF4-FFF2-40B4-BE49-F238E27FC236}">
                <a16:creationId xmlns:a16="http://schemas.microsoft.com/office/drawing/2014/main" id="{3A0811A5-1AD9-1D8A-C01B-341678ACA05C}"/>
              </a:ext>
            </a:extLst>
          </p:cNvPr>
          <p:cNvGrpSpPr/>
          <p:nvPr/>
        </p:nvGrpSpPr>
        <p:grpSpPr>
          <a:xfrm>
            <a:off x="111491" y="1647603"/>
            <a:ext cx="4041410" cy="4878194"/>
            <a:chOff x="111491" y="1647603"/>
            <a:chExt cx="4041410" cy="4878194"/>
          </a:xfrm>
        </p:grpSpPr>
        <p:sp>
          <p:nvSpPr>
            <p:cNvPr id="59" name="Circular Arrow 95">
              <a:extLst>
                <a:ext uri="{FF2B5EF4-FFF2-40B4-BE49-F238E27FC236}">
                  <a16:creationId xmlns:a16="http://schemas.microsoft.com/office/drawing/2014/main" id="{C0FE848F-6FA9-CF8D-44BF-64B5B4C3795B}"/>
                </a:ext>
              </a:extLst>
            </p:cNvPr>
            <p:cNvSpPr/>
            <p:nvPr/>
          </p:nvSpPr>
          <p:spPr>
            <a:xfrm rot="16200000">
              <a:off x="-238294" y="2134601"/>
              <a:ext cx="4878194" cy="3904197"/>
            </a:xfrm>
            <a:prstGeom prst="circularArrow">
              <a:avLst>
                <a:gd name="adj1" fmla="val 2188"/>
                <a:gd name="adj2" fmla="val 321364"/>
                <a:gd name="adj3" fmla="val 20379532"/>
                <a:gd name="adj4" fmla="val 12696888"/>
                <a:gd name="adj5" fmla="val 4022"/>
              </a:avLst>
            </a:prstGeom>
            <a:solidFill>
              <a:srgbClr val="007FAC">
                <a:alpha val="34000"/>
              </a:srgbClr>
            </a:solidFill>
            <a:ln>
              <a:gradFill>
                <a:gsLst>
                  <a:gs pos="82000">
                    <a:schemeClr val="accent1">
                      <a:lumMod val="5000"/>
                      <a:lumOff val="95000"/>
                      <a:alpha val="0"/>
                    </a:schemeClr>
                  </a:gs>
                  <a:gs pos="100000">
                    <a:srgbClr val="0097CC"/>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Circular Arrow 95">
              <a:extLst>
                <a:ext uri="{FF2B5EF4-FFF2-40B4-BE49-F238E27FC236}">
                  <a16:creationId xmlns:a16="http://schemas.microsoft.com/office/drawing/2014/main" id="{D4021321-E5E4-6D9D-88DE-DA9D5D976C42}"/>
                </a:ext>
              </a:extLst>
            </p:cNvPr>
            <p:cNvSpPr/>
            <p:nvPr/>
          </p:nvSpPr>
          <p:spPr>
            <a:xfrm rot="16200000">
              <a:off x="510456" y="4266515"/>
              <a:ext cx="2137532" cy="1678155"/>
            </a:xfrm>
            <a:prstGeom prst="circularArrow">
              <a:avLst>
                <a:gd name="adj1" fmla="val 2188"/>
                <a:gd name="adj2" fmla="val 321364"/>
                <a:gd name="adj3" fmla="val 20379532"/>
                <a:gd name="adj4" fmla="val 12696888"/>
                <a:gd name="adj5" fmla="val 4022"/>
              </a:avLst>
            </a:prstGeom>
            <a:solidFill>
              <a:srgbClr val="007FAC">
                <a:alpha val="34000"/>
              </a:srgbClr>
            </a:solidFill>
            <a:ln>
              <a:gradFill>
                <a:gsLst>
                  <a:gs pos="82000">
                    <a:schemeClr val="accent1">
                      <a:lumMod val="5000"/>
                      <a:lumOff val="95000"/>
                      <a:alpha val="0"/>
                    </a:schemeClr>
                  </a:gs>
                  <a:gs pos="100000">
                    <a:srgbClr val="0097CC"/>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Rounded Rectangle 92">
              <a:extLst>
                <a:ext uri="{FF2B5EF4-FFF2-40B4-BE49-F238E27FC236}">
                  <a16:creationId xmlns:a16="http://schemas.microsoft.com/office/drawing/2014/main" id="{93E67258-0E9C-6A78-DBD2-14060EED8795}"/>
                </a:ext>
              </a:extLst>
            </p:cNvPr>
            <p:cNvSpPr/>
            <p:nvPr/>
          </p:nvSpPr>
          <p:spPr>
            <a:xfrm>
              <a:off x="111491" y="2290238"/>
              <a:ext cx="1225096" cy="1156539"/>
            </a:xfrm>
            <a:prstGeom prst="roundRect">
              <a:avLst/>
            </a:prstGeom>
            <a:gradFill flip="none" rotWithShape="1">
              <a:gsLst>
                <a:gs pos="47000">
                  <a:srgbClr val="005470"/>
                </a:gs>
                <a:gs pos="9000">
                  <a:srgbClr val="0097CC"/>
                </a:gs>
                <a:gs pos="14000">
                  <a:srgbClr val="007FAC"/>
                </a:gs>
              </a:gsLst>
              <a:lin ang="2700000" scaled="0"/>
              <a:tileRect/>
            </a:gradFill>
            <a:ln w="12700">
              <a:solidFill>
                <a:srgbClr val="00547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chemeClr val="bg1"/>
                  </a:solidFill>
                  <a:latin typeface="Arial Narrow" panose="020B0604020202020204" pitchFamily="34" charset="0"/>
                </a:rPr>
                <a:t>Test Continuum: Phases of testing may cycle back at any time as all products are living documents. </a:t>
              </a:r>
            </a:p>
          </p:txBody>
        </p:sp>
      </p:grpSp>
      <p:sp>
        <p:nvSpPr>
          <p:cNvPr id="56" name="Rounded Rectangle 89">
            <a:extLst>
              <a:ext uri="{FF2B5EF4-FFF2-40B4-BE49-F238E27FC236}">
                <a16:creationId xmlns:a16="http://schemas.microsoft.com/office/drawing/2014/main" id="{C4F46527-8196-3EAB-85B7-2843DCFAD462}"/>
              </a:ext>
            </a:extLst>
          </p:cNvPr>
          <p:cNvSpPr/>
          <p:nvPr/>
        </p:nvSpPr>
        <p:spPr>
          <a:xfrm>
            <a:off x="7476957" y="5995494"/>
            <a:ext cx="1257973" cy="483988"/>
          </a:xfrm>
          <a:prstGeom prst="roundRect">
            <a:avLst/>
          </a:prstGeom>
          <a:gradFill flip="none" rotWithShape="1">
            <a:gsLst>
              <a:gs pos="28000">
                <a:srgbClr val="FBDA9F"/>
              </a:gs>
              <a:gs pos="12000">
                <a:srgbClr val="FFF5C6"/>
              </a:gs>
              <a:gs pos="55000">
                <a:srgbClr val="FBC462"/>
              </a:gs>
            </a:gsLst>
            <a:lin ang="2700000" scaled="1"/>
            <a:tileRect/>
          </a:gradFill>
          <a:ln w="63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prstClr val="black"/>
                </a:solidFill>
                <a:latin typeface="Arial Narrow" panose="020B0604020202020204" pitchFamily="34" charset="0"/>
                <a:cs typeface="Arial Narrow" panose="020B0604020202020204" pitchFamily="34" charset="0"/>
              </a:rPr>
              <a:t>ANALYSIS PRODUCT</a:t>
            </a:r>
          </a:p>
        </p:txBody>
      </p:sp>
      <p:sp>
        <p:nvSpPr>
          <p:cNvPr id="53" name="Rounded Rectangle 89">
            <a:extLst>
              <a:ext uri="{FF2B5EF4-FFF2-40B4-BE49-F238E27FC236}">
                <a16:creationId xmlns:a16="http://schemas.microsoft.com/office/drawing/2014/main" id="{4D4929D0-2D72-4939-69E7-9F67713233F2}"/>
              </a:ext>
            </a:extLst>
          </p:cNvPr>
          <p:cNvSpPr/>
          <p:nvPr/>
        </p:nvSpPr>
        <p:spPr>
          <a:xfrm>
            <a:off x="7473307" y="3508713"/>
            <a:ext cx="1257973" cy="483988"/>
          </a:xfrm>
          <a:prstGeom prst="roundRect">
            <a:avLst/>
          </a:prstGeom>
          <a:gradFill flip="none" rotWithShape="1">
            <a:gsLst>
              <a:gs pos="28000">
                <a:srgbClr val="FBDA9F"/>
              </a:gs>
              <a:gs pos="12000">
                <a:srgbClr val="FFF5C6"/>
              </a:gs>
              <a:gs pos="55000">
                <a:srgbClr val="FBC462"/>
              </a:gs>
            </a:gsLst>
            <a:lin ang="2700000" scaled="1"/>
            <a:tileRect/>
          </a:gradFill>
          <a:ln w="63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prstClr val="black"/>
                </a:solidFill>
                <a:latin typeface="Arial Narrow" panose="020B0604020202020204" pitchFamily="34" charset="0"/>
                <a:cs typeface="Arial Narrow" panose="020B0604020202020204" pitchFamily="34" charset="0"/>
              </a:rPr>
              <a:t>KNOWLEDGEBASE</a:t>
            </a:r>
          </a:p>
        </p:txBody>
      </p:sp>
      <p:sp>
        <p:nvSpPr>
          <p:cNvPr id="54" name="Rounded Rectangle 89">
            <a:extLst>
              <a:ext uri="{FF2B5EF4-FFF2-40B4-BE49-F238E27FC236}">
                <a16:creationId xmlns:a16="http://schemas.microsoft.com/office/drawing/2014/main" id="{42737534-E5CF-806C-21B9-64E44B38E87C}"/>
              </a:ext>
            </a:extLst>
          </p:cNvPr>
          <p:cNvSpPr/>
          <p:nvPr/>
        </p:nvSpPr>
        <p:spPr>
          <a:xfrm>
            <a:off x="7481887" y="4447666"/>
            <a:ext cx="1253042" cy="483988"/>
          </a:xfrm>
          <a:prstGeom prst="roundRect">
            <a:avLst/>
          </a:prstGeom>
          <a:gradFill flip="none" rotWithShape="1">
            <a:gsLst>
              <a:gs pos="28000">
                <a:srgbClr val="FBDA9F"/>
              </a:gs>
              <a:gs pos="12000">
                <a:srgbClr val="FFF5C6"/>
              </a:gs>
              <a:gs pos="55000">
                <a:srgbClr val="FBC462"/>
              </a:gs>
            </a:gsLst>
            <a:lin ang="2700000" scaled="1"/>
            <a:tileRect/>
          </a:gradFill>
          <a:ln w="63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prstClr val="black"/>
                </a:solidFill>
                <a:latin typeface="Arial Narrow" panose="020B0604020202020204" pitchFamily="34" charset="0"/>
                <a:cs typeface="Arial Narrow" panose="020B0604020202020204" pitchFamily="34" charset="0"/>
              </a:rPr>
              <a:t>FINAL APPROACH &amp; TEST PLAN</a:t>
            </a:r>
          </a:p>
        </p:txBody>
      </p:sp>
      <p:sp>
        <p:nvSpPr>
          <p:cNvPr id="55" name="Rounded Rectangle 89">
            <a:extLst>
              <a:ext uri="{FF2B5EF4-FFF2-40B4-BE49-F238E27FC236}">
                <a16:creationId xmlns:a16="http://schemas.microsoft.com/office/drawing/2014/main" id="{5465AF2C-B3EB-0CC6-7C40-EC4208A4741A}"/>
              </a:ext>
            </a:extLst>
          </p:cNvPr>
          <p:cNvSpPr/>
          <p:nvPr/>
        </p:nvSpPr>
        <p:spPr>
          <a:xfrm>
            <a:off x="7481887" y="5087735"/>
            <a:ext cx="1253043" cy="483988"/>
          </a:xfrm>
          <a:prstGeom prst="roundRect">
            <a:avLst/>
          </a:prstGeom>
          <a:gradFill flip="none" rotWithShape="1">
            <a:gsLst>
              <a:gs pos="28000">
                <a:srgbClr val="FBDA9F"/>
              </a:gs>
              <a:gs pos="12000">
                <a:srgbClr val="FFF5C6"/>
              </a:gs>
              <a:gs pos="55000">
                <a:srgbClr val="FBC462"/>
              </a:gs>
            </a:gsLst>
            <a:lin ang="2700000" scaled="1"/>
            <a:tileRect/>
          </a:gradFill>
          <a:ln w="63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prstClr val="black"/>
                </a:solidFill>
                <a:latin typeface="Arial Narrow" panose="020B0604020202020204" pitchFamily="34" charset="0"/>
                <a:cs typeface="Arial Narrow" panose="020B0604020202020204" pitchFamily="34" charset="0"/>
              </a:rPr>
              <a:t>DATA &amp; LOG</a:t>
            </a:r>
          </a:p>
        </p:txBody>
      </p:sp>
      <p:sp>
        <p:nvSpPr>
          <p:cNvPr id="9" name="Flowchart: Alternate Process 33">
            <a:extLst>
              <a:ext uri="{FF2B5EF4-FFF2-40B4-BE49-F238E27FC236}">
                <a16:creationId xmlns:a16="http://schemas.microsoft.com/office/drawing/2014/main" id="{F198C0EF-2048-5B4D-C74F-7B0B9258507A}"/>
              </a:ext>
            </a:extLst>
          </p:cNvPr>
          <p:cNvSpPr/>
          <p:nvPr/>
        </p:nvSpPr>
        <p:spPr bwMode="auto">
          <a:xfrm>
            <a:off x="3611883" y="1023431"/>
            <a:ext cx="1920240" cy="228600"/>
          </a:xfrm>
          <a:prstGeom prst="flowChartAlternateProcess">
            <a:avLst/>
          </a:prstGeom>
          <a:gradFill flip="none" rotWithShape="1">
            <a:gsLst>
              <a:gs pos="47000">
                <a:srgbClr val="005470"/>
              </a:gs>
              <a:gs pos="9000">
                <a:srgbClr val="0097CC"/>
              </a:gs>
              <a:gs pos="14000">
                <a:srgbClr val="007FAC"/>
              </a:gs>
            </a:gsLst>
            <a:lin ang="2700000" scaled="0"/>
            <a:tileRect/>
          </a:gradFill>
          <a:ln w="12700">
            <a:solidFill>
              <a:srgbClr val="00547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000"/>
              </a:lnSpc>
            </a:pPr>
            <a:r>
              <a:rPr lang="en-US" sz="1200" b="1" dirty="0">
                <a:latin typeface="Arial Narrow" panose="020B0604020202020204" pitchFamily="34" charset="0"/>
                <a:cs typeface="Arial Narrow" panose="020B0604020202020204" pitchFamily="34" charset="0"/>
              </a:rPr>
              <a:t>Gather Previous Information</a:t>
            </a:r>
          </a:p>
        </p:txBody>
      </p:sp>
      <p:sp>
        <p:nvSpPr>
          <p:cNvPr id="10" name="Flowchart: Alternate Process 33">
            <a:extLst>
              <a:ext uri="{FF2B5EF4-FFF2-40B4-BE49-F238E27FC236}">
                <a16:creationId xmlns:a16="http://schemas.microsoft.com/office/drawing/2014/main" id="{61744A8B-D1E7-7E11-AC39-7B1EE4BA175A}"/>
              </a:ext>
            </a:extLst>
          </p:cNvPr>
          <p:cNvSpPr/>
          <p:nvPr/>
        </p:nvSpPr>
        <p:spPr bwMode="auto">
          <a:xfrm>
            <a:off x="3703323" y="1329790"/>
            <a:ext cx="1737360" cy="228600"/>
          </a:xfrm>
          <a:prstGeom prst="flowChartAlternateProcess">
            <a:avLst/>
          </a:prstGeom>
          <a:gradFill flip="none" rotWithShape="1">
            <a:gsLst>
              <a:gs pos="47000">
                <a:srgbClr val="005470"/>
              </a:gs>
              <a:gs pos="9000">
                <a:srgbClr val="0097CC"/>
              </a:gs>
              <a:gs pos="14000">
                <a:srgbClr val="007FAC"/>
              </a:gs>
            </a:gsLst>
            <a:lin ang="2700000" scaled="0"/>
            <a:tileRect/>
          </a:gradFill>
          <a:ln w="12700">
            <a:solidFill>
              <a:srgbClr val="00547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000"/>
              </a:lnSpc>
            </a:pPr>
            <a:r>
              <a:rPr lang="en-US" sz="1200" b="1" dirty="0">
                <a:latin typeface="Arial Narrow" panose="020B0604020202020204" pitchFamily="34" charset="0"/>
                <a:cs typeface="Arial Narrow" panose="020B0604020202020204" pitchFamily="34" charset="0"/>
              </a:rPr>
              <a:t>Perform Decomposition</a:t>
            </a:r>
          </a:p>
        </p:txBody>
      </p:sp>
      <p:sp>
        <p:nvSpPr>
          <p:cNvPr id="11" name="Flowchart: Alternate Process 10">
            <a:extLst>
              <a:ext uri="{FF2B5EF4-FFF2-40B4-BE49-F238E27FC236}">
                <a16:creationId xmlns:a16="http://schemas.microsoft.com/office/drawing/2014/main" id="{0BE37CEA-B102-96FF-311D-F0CC67F73560}"/>
              </a:ext>
            </a:extLst>
          </p:cNvPr>
          <p:cNvSpPr/>
          <p:nvPr/>
        </p:nvSpPr>
        <p:spPr bwMode="auto">
          <a:xfrm>
            <a:off x="3611883" y="1640013"/>
            <a:ext cx="1920240" cy="228600"/>
          </a:xfrm>
          <a:prstGeom prst="flowChartAlternateProcess">
            <a:avLst/>
          </a:prstGeom>
          <a:gradFill>
            <a:gsLst>
              <a:gs pos="21000">
                <a:schemeClr val="bg1"/>
              </a:gs>
              <a:gs pos="28000">
                <a:schemeClr val="bg1">
                  <a:lumMod val="95000"/>
                </a:schemeClr>
              </a:gs>
            </a:gsLst>
            <a:lin ang="2700000" scaled="0"/>
          </a:gra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tIns="91440" anchor="ctr" anchorCtr="0"/>
          <a:lstStyle/>
          <a:p>
            <a:pPr algn="ctr">
              <a:lnSpc>
                <a:spcPts val="800"/>
              </a:lnSpc>
            </a:pPr>
            <a:r>
              <a:rPr lang="en-US" sz="1200" b="1" dirty="0">
                <a:solidFill>
                  <a:schemeClr val="tx1"/>
                </a:solidFill>
                <a:latin typeface="Arial Narrow" panose="020B0604020202020204" pitchFamily="34" charset="0"/>
                <a:cs typeface="Arial Narrow" panose="020B0604020202020204" pitchFamily="34" charset="0"/>
              </a:rPr>
              <a:t>Determine Testable Question(s)</a:t>
            </a:r>
          </a:p>
        </p:txBody>
      </p:sp>
      <p:sp>
        <p:nvSpPr>
          <p:cNvPr id="24" name="TextBox 23">
            <a:extLst>
              <a:ext uri="{FF2B5EF4-FFF2-40B4-BE49-F238E27FC236}">
                <a16:creationId xmlns:a16="http://schemas.microsoft.com/office/drawing/2014/main" id="{3A695B9B-AFCA-1680-F5A6-8726C6C34299}"/>
              </a:ext>
            </a:extLst>
          </p:cNvPr>
          <p:cNvSpPr txBox="1"/>
          <p:nvPr/>
        </p:nvSpPr>
        <p:spPr>
          <a:xfrm>
            <a:off x="2031320" y="1040348"/>
            <a:ext cx="1419338" cy="592470"/>
          </a:xfrm>
          <a:prstGeom prst="rect">
            <a:avLst/>
          </a:prstGeom>
          <a:noFill/>
        </p:spPr>
        <p:txBody>
          <a:bodyPr wrap="square">
            <a:spAutoFit/>
          </a:bodyPr>
          <a:lstStyle/>
          <a:p>
            <a:pPr algn="r" eaLnBrk="1" hangingPunct="1">
              <a:lnSpc>
                <a:spcPts val="1340"/>
              </a:lnSpc>
              <a:defRPr/>
            </a:pPr>
            <a:r>
              <a:rPr lang="en-US" sz="1100" dirty="0">
                <a:solidFill>
                  <a:srgbClr val="0097CD"/>
                </a:solidFill>
                <a:latin typeface="Arial Narrow" panose="020B0604020202020204" pitchFamily="34" charset="0"/>
                <a:cs typeface="Arial Narrow" panose="020B0604020202020204" pitchFamily="34" charset="0"/>
              </a:rPr>
              <a:t>Evaluation Frameworks</a:t>
            </a:r>
          </a:p>
          <a:p>
            <a:pPr algn="r" eaLnBrk="1" hangingPunct="1">
              <a:lnSpc>
                <a:spcPts val="1340"/>
              </a:lnSpc>
              <a:defRPr/>
            </a:pPr>
            <a:r>
              <a:rPr lang="en-US" sz="1100" dirty="0">
                <a:solidFill>
                  <a:srgbClr val="0097CD"/>
                </a:solidFill>
                <a:latin typeface="Arial Narrow" panose="020B0604020202020204" pitchFamily="34" charset="0"/>
                <a:cs typeface="Arial Narrow" panose="020B0604020202020204" pitchFamily="34" charset="0"/>
              </a:rPr>
              <a:t>IDSK</a:t>
            </a:r>
          </a:p>
          <a:p>
            <a:pPr algn="r" eaLnBrk="1" hangingPunct="1">
              <a:lnSpc>
                <a:spcPts val="1340"/>
              </a:lnSpc>
              <a:defRPr/>
            </a:pPr>
            <a:r>
              <a:rPr lang="en-US" sz="1100" dirty="0">
                <a:solidFill>
                  <a:srgbClr val="0097CD"/>
                </a:solidFill>
                <a:latin typeface="Arial Narrow" panose="020B0604020202020204" pitchFamily="34" charset="0"/>
                <a:cs typeface="Arial Narrow" panose="020B0604020202020204" pitchFamily="34" charset="0"/>
              </a:rPr>
              <a:t>Kill Chains</a:t>
            </a:r>
          </a:p>
        </p:txBody>
      </p:sp>
      <p:sp>
        <p:nvSpPr>
          <p:cNvPr id="26" name="TextBox 25">
            <a:extLst>
              <a:ext uri="{FF2B5EF4-FFF2-40B4-BE49-F238E27FC236}">
                <a16:creationId xmlns:a16="http://schemas.microsoft.com/office/drawing/2014/main" id="{FBFC3E30-357B-EBFF-8A67-63B5B80F65A6}"/>
              </a:ext>
            </a:extLst>
          </p:cNvPr>
          <p:cNvSpPr txBox="1"/>
          <p:nvPr/>
        </p:nvSpPr>
        <p:spPr>
          <a:xfrm>
            <a:off x="1676810" y="2183412"/>
            <a:ext cx="1490938" cy="425758"/>
          </a:xfrm>
          <a:prstGeom prst="rect">
            <a:avLst/>
          </a:prstGeom>
          <a:noFill/>
        </p:spPr>
        <p:txBody>
          <a:bodyPr wrap="square">
            <a:spAutoFit/>
          </a:bodyPr>
          <a:lstStyle>
            <a:defPPr>
              <a:defRPr lang="en-US"/>
            </a:defPPr>
            <a:lvl1pPr>
              <a:lnSpc>
                <a:spcPts val="1340"/>
              </a:lnSpc>
              <a:defRPr sz="1200">
                <a:solidFill>
                  <a:srgbClr val="0097CD"/>
                </a:solidFill>
                <a:latin typeface="Arial Narrow" panose="020B0604020202020204" pitchFamily="34" charset="0"/>
                <a:cs typeface="Arial Narrow" panose="020B0604020202020204" pitchFamily="34" charset="0"/>
              </a:defRPr>
            </a:lvl1pPr>
          </a:lstStyle>
          <a:p>
            <a:pPr algn="r"/>
            <a:r>
              <a:rPr lang="en-US" sz="1100" dirty="0"/>
              <a:t>Factors/levels</a:t>
            </a:r>
          </a:p>
          <a:p>
            <a:pPr algn="r"/>
            <a:r>
              <a:rPr lang="en-US" sz="1100" dirty="0"/>
              <a:t>Independent Variables</a:t>
            </a:r>
          </a:p>
        </p:txBody>
      </p:sp>
      <p:sp>
        <p:nvSpPr>
          <p:cNvPr id="28" name="TextBox 27">
            <a:extLst>
              <a:ext uri="{FF2B5EF4-FFF2-40B4-BE49-F238E27FC236}">
                <a16:creationId xmlns:a16="http://schemas.microsoft.com/office/drawing/2014/main" id="{44B36ECC-9137-EC97-6537-3C59F504D5D7}"/>
              </a:ext>
            </a:extLst>
          </p:cNvPr>
          <p:cNvSpPr txBox="1"/>
          <p:nvPr/>
        </p:nvSpPr>
        <p:spPr>
          <a:xfrm>
            <a:off x="6003036" y="2016945"/>
            <a:ext cx="1724559" cy="592470"/>
          </a:xfrm>
          <a:prstGeom prst="rect">
            <a:avLst/>
          </a:prstGeom>
          <a:noFill/>
        </p:spPr>
        <p:txBody>
          <a:bodyPr wrap="square">
            <a:spAutoFit/>
          </a:bodyPr>
          <a:lstStyle>
            <a:defPPr>
              <a:defRPr lang="en-US"/>
            </a:defPPr>
            <a:lvl1pPr algn="r">
              <a:lnSpc>
                <a:spcPts val="1340"/>
              </a:lnSpc>
              <a:defRPr sz="1200">
                <a:solidFill>
                  <a:srgbClr val="0097CD"/>
                </a:solidFill>
                <a:latin typeface="Arial Narrow" panose="020B0604020202020204" pitchFamily="34" charset="0"/>
                <a:cs typeface="Arial Narrow" panose="020B0604020202020204" pitchFamily="34" charset="0"/>
              </a:defRPr>
            </a:lvl1pPr>
          </a:lstStyle>
          <a:p>
            <a:pPr algn="l"/>
            <a:r>
              <a:rPr lang="en-US" sz="1100" dirty="0"/>
              <a:t>Measures (MOE, MOP, MOS)</a:t>
            </a:r>
          </a:p>
          <a:p>
            <a:pPr algn="l"/>
            <a:r>
              <a:rPr lang="en-US" sz="1100" dirty="0"/>
              <a:t>Responses</a:t>
            </a:r>
          </a:p>
          <a:p>
            <a:pPr algn="l"/>
            <a:r>
              <a:rPr lang="en-US" sz="1100" dirty="0"/>
              <a:t>Dependent Variables</a:t>
            </a:r>
          </a:p>
        </p:txBody>
      </p:sp>
      <p:sp>
        <p:nvSpPr>
          <p:cNvPr id="36" name="TextBox 35">
            <a:extLst>
              <a:ext uri="{FF2B5EF4-FFF2-40B4-BE49-F238E27FC236}">
                <a16:creationId xmlns:a16="http://schemas.microsoft.com/office/drawing/2014/main" id="{1296EBC3-9DE1-CD20-3093-45382A243B50}"/>
              </a:ext>
            </a:extLst>
          </p:cNvPr>
          <p:cNvSpPr txBox="1"/>
          <p:nvPr/>
        </p:nvSpPr>
        <p:spPr>
          <a:xfrm>
            <a:off x="1738223" y="2735862"/>
            <a:ext cx="1427162" cy="925894"/>
          </a:xfrm>
          <a:prstGeom prst="rect">
            <a:avLst/>
          </a:prstGeom>
          <a:noFill/>
        </p:spPr>
        <p:txBody>
          <a:bodyPr wrap="square">
            <a:spAutoFit/>
          </a:bodyPr>
          <a:lstStyle>
            <a:defPPr>
              <a:defRPr lang="en-US"/>
            </a:defPPr>
            <a:lvl1pPr algn="r">
              <a:lnSpc>
                <a:spcPts val="1340"/>
              </a:lnSpc>
              <a:defRPr sz="1200">
                <a:solidFill>
                  <a:srgbClr val="0097CD"/>
                </a:solidFill>
                <a:latin typeface="Arial Narrow" panose="020B0604020202020204" pitchFamily="34" charset="0"/>
                <a:cs typeface="Arial Narrow" panose="020B0604020202020204" pitchFamily="34" charset="0"/>
              </a:defRPr>
            </a:lvl1pPr>
          </a:lstStyle>
          <a:p>
            <a:r>
              <a:rPr lang="en-US" sz="1100" dirty="0"/>
              <a:t>Reliability</a:t>
            </a:r>
          </a:p>
          <a:p>
            <a:r>
              <a:rPr lang="en-US" sz="1100" dirty="0"/>
              <a:t>Survey</a:t>
            </a:r>
          </a:p>
          <a:p>
            <a:r>
              <a:rPr lang="en-US" sz="1100" dirty="0"/>
              <a:t>DOE</a:t>
            </a:r>
          </a:p>
          <a:p>
            <a:r>
              <a:rPr lang="en-US" sz="1100" dirty="0"/>
              <a:t>Time Series</a:t>
            </a:r>
          </a:p>
          <a:p>
            <a:r>
              <a:rPr lang="en-US" sz="1100" dirty="0"/>
              <a:t>Observational Study</a:t>
            </a:r>
          </a:p>
        </p:txBody>
      </p:sp>
      <p:sp>
        <p:nvSpPr>
          <p:cNvPr id="39" name="TextBox 38">
            <a:extLst>
              <a:ext uri="{FF2B5EF4-FFF2-40B4-BE49-F238E27FC236}">
                <a16:creationId xmlns:a16="http://schemas.microsoft.com/office/drawing/2014/main" id="{CE1DE5A2-1015-D3E9-E039-D1D705C22A46}"/>
              </a:ext>
            </a:extLst>
          </p:cNvPr>
          <p:cNvSpPr txBox="1"/>
          <p:nvPr/>
        </p:nvSpPr>
        <p:spPr>
          <a:xfrm>
            <a:off x="5986320" y="2708060"/>
            <a:ext cx="1782762" cy="592470"/>
          </a:xfrm>
          <a:prstGeom prst="rect">
            <a:avLst/>
          </a:prstGeom>
          <a:noFill/>
        </p:spPr>
        <p:txBody>
          <a:bodyPr wrap="square">
            <a:spAutoFit/>
          </a:bodyPr>
          <a:lstStyle>
            <a:defPPr>
              <a:defRPr lang="en-US"/>
            </a:defPPr>
            <a:lvl1pPr algn="r">
              <a:lnSpc>
                <a:spcPts val="1340"/>
              </a:lnSpc>
              <a:defRPr sz="1200">
                <a:solidFill>
                  <a:srgbClr val="0097CD"/>
                </a:solidFill>
                <a:latin typeface="Arial Narrow" panose="020B0604020202020204" pitchFamily="34" charset="0"/>
                <a:cs typeface="Arial Narrow" panose="020B0604020202020204" pitchFamily="34" charset="0"/>
              </a:defRPr>
            </a:lvl1pPr>
          </a:lstStyle>
          <a:p>
            <a:pPr algn="l"/>
            <a:r>
              <a:rPr lang="en-US" sz="1100" dirty="0"/>
              <a:t>Randomization</a:t>
            </a:r>
          </a:p>
          <a:p>
            <a:pPr algn="l"/>
            <a:r>
              <a:rPr lang="en-US" sz="1100" dirty="0"/>
              <a:t>Blocking</a:t>
            </a:r>
          </a:p>
          <a:p>
            <a:pPr algn="l"/>
            <a:r>
              <a:rPr lang="en-US" sz="1100" dirty="0"/>
              <a:t>Replication</a:t>
            </a:r>
          </a:p>
        </p:txBody>
      </p:sp>
      <p:sp>
        <p:nvSpPr>
          <p:cNvPr id="41" name="TextBox 40">
            <a:extLst>
              <a:ext uri="{FF2B5EF4-FFF2-40B4-BE49-F238E27FC236}">
                <a16:creationId xmlns:a16="http://schemas.microsoft.com/office/drawing/2014/main" id="{C615FD61-AA13-A8C8-CA24-ACD8334204EC}"/>
              </a:ext>
            </a:extLst>
          </p:cNvPr>
          <p:cNvSpPr txBox="1"/>
          <p:nvPr/>
        </p:nvSpPr>
        <p:spPr>
          <a:xfrm>
            <a:off x="6443379" y="3126498"/>
            <a:ext cx="1009795" cy="592470"/>
          </a:xfrm>
          <a:prstGeom prst="rect">
            <a:avLst/>
          </a:prstGeom>
          <a:noFill/>
        </p:spPr>
        <p:txBody>
          <a:bodyPr wrap="square">
            <a:spAutoFit/>
          </a:bodyPr>
          <a:lstStyle>
            <a:defPPr>
              <a:defRPr lang="en-US"/>
            </a:defPPr>
            <a:lvl1pPr>
              <a:lnSpc>
                <a:spcPts val="1340"/>
              </a:lnSpc>
              <a:defRPr sz="1200">
                <a:solidFill>
                  <a:srgbClr val="0097CD"/>
                </a:solidFill>
                <a:latin typeface="Arial Narrow" panose="020B0604020202020204" pitchFamily="34" charset="0"/>
                <a:cs typeface="Arial Narrow" panose="020B0604020202020204" pitchFamily="34" charset="0"/>
              </a:defRPr>
            </a:lvl1pPr>
          </a:lstStyle>
          <a:p>
            <a:pPr algn="r"/>
            <a:r>
              <a:rPr lang="en-US" sz="1100" dirty="0"/>
              <a:t>$</a:t>
            </a:r>
          </a:p>
          <a:p>
            <a:pPr algn="r"/>
            <a:r>
              <a:rPr lang="en-US" sz="1100" dirty="0"/>
              <a:t>Time</a:t>
            </a:r>
          </a:p>
          <a:p>
            <a:pPr algn="r"/>
            <a:r>
              <a:rPr lang="en-US" sz="1100" dirty="0"/>
              <a:t>Resources</a:t>
            </a:r>
          </a:p>
        </p:txBody>
      </p:sp>
      <p:sp>
        <p:nvSpPr>
          <p:cNvPr id="43" name="TextBox 42">
            <a:extLst>
              <a:ext uri="{FF2B5EF4-FFF2-40B4-BE49-F238E27FC236}">
                <a16:creationId xmlns:a16="http://schemas.microsoft.com/office/drawing/2014/main" id="{5BF7078F-540A-A2B5-5AD4-D09CEFA271EA}"/>
              </a:ext>
            </a:extLst>
          </p:cNvPr>
          <p:cNvSpPr txBox="1"/>
          <p:nvPr/>
        </p:nvSpPr>
        <p:spPr>
          <a:xfrm>
            <a:off x="1961027" y="4799444"/>
            <a:ext cx="1228482" cy="425758"/>
          </a:xfrm>
          <a:prstGeom prst="rect">
            <a:avLst/>
          </a:prstGeom>
          <a:noFill/>
        </p:spPr>
        <p:txBody>
          <a:bodyPr wrap="square">
            <a:spAutoFit/>
          </a:bodyPr>
          <a:lstStyle>
            <a:defPPr>
              <a:defRPr lang="en-US"/>
            </a:defPPr>
            <a:lvl1pPr algn="r">
              <a:lnSpc>
                <a:spcPts val="1340"/>
              </a:lnSpc>
              <a:defRPr sz="1200">
                <a:solidFill>
                  <a:srgbClr val="0097CD"/>
                </a:solidFill>
                <a:latin typeface="Arial Narrow" panose="020B0604020202020204" pitchFamily="34" charset="0"/>
                <a:cs typeface="Arial Narrow" panose="020B0604020202020204" pitchFamily="34" charset="0"/>
              </a:defRPr>
            </a:lvl1pPr>
          </a:lstStyle>
          <a:p>
            <a:r>
              <a:rPr lang="en-US" sz="1100" dirty="0"/>
              <a:t>Record Deviations</a:t>
            </a:r>
          </a:p>
          <a:p>
            <a:r>
              <a:rPr lang="en-US" sz="1100" dirty="0"/>
              <a:t>Collect Data</a:t>
            </a:r>
          </a:p>
        </p:txBody>
      </p:sp>
      <p:sp>
        <p:nvSpPr>
          <p:cNvPr id="48" name="TextBox 47">
            <a:extLst>
              <a:ext uri="{FF2B5EF4-FFF2-40B4-BE49-F238E27FC236}">
                <a16:creationId xmlns:a16="http://schemas.microsoft.com/office/drawing/2014/main" id="{7E418D07-13FA-DEF6-D1F6-652016DCB7DD}"/>
              </a:ext>
            </a:extLst>
          </p:cNvPr>
          <p:cNvSpPr txBox="1"/>
          <p:nvPr/>
        </p:nvSpPr>
        <p:spPr>
          <a:xfrm>
            <a:off x="1882148" y="3947001"/>
            <a:ext cx="1274537" cy="592470"/>
          </a:xfrm>
          <a:prstGeom prst="rect">
            <a:avLst/>
          </a:prstGeom>
          <a:noFill/>
        </p:spPr>
        <p:txBody>
          <a:bodyPr wrap="square">
            <a:spAutoFit/>
          </a:bodyPr>
          <a:lstStyle>
            <a:defPPr>
              <a:defRPr lang="en-US"/>
            </a:defPPr>
            <a:lvl1pPr algn="r">
              <a:lnSpc>
                <a:spcPts val="1340"/>
              </a:lnSpc>
              <a:defRPr sz="1200">
                <a:solidFill>
                  <a:srgbClr val="0097CD"/>
                </a:solidFill>
                <a:latin typeface="Arial Narrow" panose="020B0604020202020204" pitchFamily="34" charset="0"/>
                <a:cs typeface="Arial Narrow" panose="020B0604020202020204" pitchFamily="34" charset="0"/>
              </a:defRPr>
            </a:lvl1pPr>
          </a:lstStyle>
          <a:p>
            <a:r>
              <a:rPr lang="en-US" sz="1100" dirty="0"/>
              <a:t>DOE Matrix</a:t>
            </a:r>
          </a:p>
          <a:p>
            <a:r>
              <a:rPr lang="en-US" sz="1100" dirty="0"/>
              <a:t>Covering Array</a:t>
            </a:r>
          </a:p>
          <a:p>
            <a:r>
              <a:rPr lang="en-US" sz="1100" dirty="0"/>
              <a:t>Survey</a:t>
            </a:r>
          </a:p>
        </p:txBody>
      </p:sp>
      <p:sp>
        <p:nvSpPr>
          <p:cNvPr id="49" name="TextBox 48">
            <a:extLst>
              <a:ext uri="{FF2B5EF4-FFF2-40B4-BE49-F238E27FC236}">
                <a16:creationId xmlns:a16="http://schemas.microsoft.com/office/drawing/2014/main" id="{9B9A315E-EB42-6185-7941-B168B314DD8C}"/>
              </a:ext>
            </a:extLst>
          </p:cNvPr>
          <p:cNvSpPr txBox="1"/>
          <p:nvPr/>
        </p:nvSpPr>
        <p:spPr>
          <a:xfrm>
            <a:off x="1444625" y="5421651"/>
            <a:ext cx="1784350" cy="759182"/>
          </a:xfrm>
          <a:prstGeom prst="rect">
            <a:avLst/>
          </a:prstGeom>
          <a:noFill/>
        </p:spPr>
        <p:txBody>
          <a:bodyPr wrap="square">
            <a:spAutoFit/>
          </a:bodyPr>
          <a:lstStyle>
            <a:defPPr>
              <a:defRPr lang="en-US"/>
            </a:defPPr>
            <a:lvl1pPr>
              <a:lnSpc>
                <a:spcPts val="1340"/>
              </a:lnSpc>
              <a:defRPr sz="1200">
                <a:solidFill>
                  <a:srgbClr val="0097CD"/>
                </a:solidFill>
                <a:latin typeface="Arial Narrow" panose="020B0604020202020204" pitchFamily="34" charset="0"/>
                <a:cs typeface="Arial Narrow" panose="020B0604020202020204" pitchFamily="34" charset="0"/>
              </a:defRPr>
            </a:lvl1pPr>
          </a:lstStyle>
          <a:p>
            <a:pPr algn="r"/>
            <a:r>
              <a:rPr lang="en-US" sz="1100" dirty="0"/>
              <a:t>Distribution Fitting</a:t>
            </a:r>
          </a:p>
          <a:p>
            <a:pPr algn="r"/>
            <a:r>
              <a:rPr lang="en-US" sz="1100" dirty="0"/>
              <a:t>Hypothesis Testing</a:t>
            </a:r>
          </a:p>
          <a:p>
            <a:pPr algn="r"/>
            <a:r>
              <a:rPr lang="en-US" sz="1100" dirty="0"/>
              <a:t>Monte Carlo Simulation</a:t>
            </a:r>
          </a:p>
          <a:p>
            <a:pPr algn="r"/>
            <a:r>
              <a:rPr lang="en-US" sz="1100" dirty="0"/>
              <a:t>Optimization</a:t>
            </a:r>
          </a:p>
        </p:txBody>
      </p:sp>
      <p:sp>
        <p:nvSpPr>
          <p:cNvPr id="50" name="TextBox 49">
            <a:extLst>
              <a:ext uri="{FF2B5EF4-FFF2-40B4-BE49-F238E27FC236}">
                <a16:creationId xmlns:a16="http://schemas.microsoft.com/office/drawing/2014/main" id="{397FC725-5926-B042-3794-9C7BA5FF912A}"/>
              </a:ext>
            </a:extLst>
          </p:cNvPr>
          <p:cNvSpPr txBox="1"/>
          <p:nvPr/>
        </p:nvSpPr>
        <p:spPr>
          <a:xfrm>
            <a:off x="5957378" y="3991118"/>
            <a:ext cx="1294498" cy="425758"/>
          </a:xfrm>
          <a:prstGeom prst="rect">
            <a:avLst/>
          </a:prstGeom>
          <a:noFill/>
        </p:spPr>
        <p:txBody>
          <a:bodyPr wrap="square">
            <a:spAutoFit/>
          </a:bodyPr>
          <a:lstStyle>
            <a:defPPr>
              <a:defRPr lang="en-US"/>
            </a:defPPr>
            <a:lvl1pPr algn="r">
              <a:lnSpc>
                <a:spcPts val="1340"/>
              </a:lnSpc>
              <a:defRPr sz="1200">
                <a:solidFill>
                  <a:srgbClr val="0097CD"/>
                </a:solidFill>
                <a:latin typeface="Arial Narrow" panose="020B0604020202020204" pitchFamily="34" charset="0"/>
                <a:cs typeface="Arial Narrow" panose="020B0604020202020204" pitchFamily="34" charset="0"/>
              </a:defRPr>
            </a:lvl1pPr>
          </a:lstStyle>
          <a:p>
            <a:pPr algn="l"/>
            <a:r>
              <a:rPr lang="en-US" sz="1100" dirty="0"/>
              <a:t>Reliability Test Plan</a:t>
            </a:r>
          </a:p>
          <a:p>
            <a:pPr algn="l"/>
            <a:r>
              <a:rPr lang="en-US" sz="1100" dirty="0"/>
              <a:t>Assessment Strategy</a:t>
            </a:r>
          </a:p>
        </p:txBody>
      </p:sp>
      <p:pic>
        <p:nvPicPr>
          <p:cNvPr id="51" name="Picture 50" descr="Shape&#10;&#10;Description automatically generated with medium confidence">
            <a:extLst>
              <a:ext uri="{FF2B5EF4-FFF2-40B4-BE49-F238E27FC236}">
                <a16:creationId xmlns:a16="http://schemas.microsoft.com/office/drawing/2014/main" id="{7B8AB6CC-DB46-C256-FDC8-8DC4EA385F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73" y="123346"/>
            <a:ext cx="1634053" cy="406986"/>
          </a:xfrm>
          <a:prstGeom prst="rect">
            <a:avLst/>
          </a:prstGeom>
        </p:spPr>
      </p:pic>
    </p:spTree>
    <p:extLst>
      <p:ext uri="{BB962C8B-B14F-4D97-AF65-F5344CB8AC3E}">
        <p14:creationId xmlns:p14="http://schemas.microsoft.com/office/powerpoint/2010/main" val="1634275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0D77B1E5-168A-4B4B-B6EF-7E4FA2600DA4}"/>
              </a:ext>
            </a:extLst>
          </p:cNvPr>
          <p:cNvSpPr/>
          <p:nvPr/>
        </p:nvSpPr>
        <p:spPr>
          <a:xfrm rot="16044908">
            <a:off x="1999161" y="6027562"/>
            <a:ext cx="529627" cy="45719"/>
          </a:xfrm>
          <a:prstGeom prst="roundRect">
            <a:avLst/>
          </a:prstGeom>
          <a:solidFill>
            <a:srgbClr val="038B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BD54FFFE-C015-44F3-A07E-911F7092F7EC}"/>
              </a:ext>
            </a:extLst>
          </p:cNvPr>
          <p:cNvSpPr/>
          <p:nvPr/>
        </p:nvSpPr>
        <p:spPr>
          <a:xfrm rot="16200000">
            <a:off x="1760903" y="6016272"/>
            <a:ext cx="529627" cy="45719"/>
          </a:xfrm>
          <a:prstGeom prst="roundRect">
            <a:avLst/>
          </a:prstGeom>
          <a:solidFill>
            <a:srgbClr val="038B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452820" y="341456"/>
            <a:ext cx="7279630" cy="541338"/>
          </a:xfrm>
        </p:spPr>
        <p:txBody>
          <a:bodyPr>
            <a:noAutofit/>
          </a:bodyPr>
          <a:lstStyle/>
          <a:p>
            <a:r>
              <a:rPr lang="en-US" dirty="0"/>
              <a:t>Methods and Tools to Address Autonomy T&amp;E Challenges</a:t>
            </a:r>
          </a:p>
        </p:txBody>
      </p:sp>
      <p:sp>
        <p:nvSpPr>
          <p:cNvPr id="3" name="Content Placeholder 2"/>
          <p:cNvSpPr>
            <a:spLocks noGrp="1"/>
          </p:cNvSpPr>
          <p:nvPr>
            <p:ph idx="1"/>
          </p:nvPr>
        </p:nvSpPr>
        <p:spPr>
          <a:xfrm>
            <a:off x="175163" y="1341408"/>
            <a:ext cx="8836429" cy="2254729"/>
          </a:xfrm>
        </p:spPr>
        <p:txBody>
          <a:bodyPr numCol="2"/>
          <a:lstStyle/>
          <a:p>
            <a:r>
              <a:rPr lang="en-US" sz="1400" dirty="0"/>
              <a:t>Helpful to have a framework for understanding how possible </a:t>
            </a:r>
            <a:r>
              <a:rPr lang="en-US" sz="1400" b="1" dirty="0"/>
              <a:t>solutions can fit together</a:t>
            </a:r>
            <a:r>
              <a:rPr lang="en-US" sz="1400" dirty="0"/>
              <a:t> to provide a </a:t>
            </a:r>
            <a:r>
              <a:rPr lang="en-US" sz="1400" b="1" dirty="0"/>
              <a:t>comprehensive strategy for T&amp;E of autonomy</a:t>
            </a:r>
            <a:r>
              <a:rPr lang="en-US" sz="1400" dirty="0"/>
              <a:t> </a:t>
            </a:r>
          </a:p>
          <a:p>
            <a:r>
              <a:rPr lang="en-US" sz="1400" dirty="0"/>
              <a:t>Since capabilities of interest replace former functions performed by human operators, useful to consider how a human operator develops and is evaluated over time</a:t>
            </a:r>
          </a:p>
          <a:p>
            <a:r>
              <a:rPr lang="en-US" sz="1400" dirty="0"/>
              <a:t>Common-sense requirement for an autonomous system might pose the question: </a:t>
            </a:r>
          </a:p>
          <a:p>
            <a:pPr lvl="1"/>
            <a:r>
              <a:rPr lang="en-US" i="1" dirty="0"/>
              <a:t>Can the system perform at least as well as a human could?</a:t>
            </a:r>
            <a:r>
              <a:rPr lang="en-US" dirty="0"/>
              <a:t> </a:t>
            </a:r>
          </a:p>
          <a:p>
            <a:endParaRPr lang="en-US" sz="1400" dirty="0"/>
          </a:p>
          <a:p>
            <a:endParaRPr lang="en-US" sz="1400" dirty="0"/>
          </a:p>
          <a:p>
            <a:r>
              <a:rPr lang="en-US" sz="1400" dirty="0"/>
              <a:t>To understand how a human is evaluated, we need to examine how a human operator is developed and trained as well, since evaluators also provide training feedback  </a:t>
            </a:r>
          </a:p>
          <a:p>
            <a:r>
              <a:rPr lang="en-US" sz="1400" dirty="0"/>
              <a:t>This may provide insight into how autonomous systems could be or should be developed (and ‘trained’) which will affect the strategies for test and evaluation and other verification and validation methods </a:t>
            </a:r>
          </a:p>
          <a:p>
            <a:r>
              <a:rPr lang="en-US" sz="1400" dirty="0"/>
              <a:t>End result envisioned that a </a:t>
            </a:r>
            <a:r>
              <a:rPr lang="en-US" sz="1400" b="1" dirty="0"/>
              <a:t>military commander has confidence in how they can deploy and employ</a:t>
            </a:r>
            <a:r>
              <a:rPr lang="en-US" sz="1400" dirty="0"/>
              <a:t> the system effectively and can </a:t>
            </a:r>
            <a:r>
              <a:rPr lang="en-US" sz="1400" b="1" dirty="0"/>
              <a:t>understand and manage risks</a:t>
            </a:r>
            <a:r>
              <a:rPr lang="en-US" sz="1400" dirty="0"/>
              <a:t> involved </a:t>
            </a:r>
          </a:p>
        </p:txBody>
      </p:sp>
      <p:sp>
        <p:nvSpPr>
          <p:cNvPr id="5" name="Slide Number Placeholder 4">
            <a:extLst>
              <a:ext uri="{FF2B5EF4-FFF2-40B4-BE49-F238E27FC236}">
                <a16:creationId xmlns:a16="http://schemas.microsoft.com/office/drawing/2014/main" id="{A86F0D75-3A8B-4544-90B8-1187BC8E7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1E56D-A9D8-45AD-B5D3-0DCD8C3B5B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9FCD7CA8-073F-4D4A-8084-98461ED63EE1}"/>
              </a:ext>
            </a:extLst>
          </p:cNvPr>
          <p:cNvSpPr/>
          <p:nvPr/>
        </p:nvSpPr>
        <p:spPr>
          <a:xfrm>
            <a:off x="3805620" y="4226521"/>
            <a:ext cx="1747319" cy="982473"/>
          </a:xfrm>
          <a:prstGeom prst="roundRect">
            <a:avLst/>
          </a:prstGeom>
          <a:solidFill>
            <a:srgbClr val="4C3B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Autonomous Military System</a:t>
            </a:r>
          </a:p>
        </p:txBody>
      </p:sp>
      <p:sp>
        <p:nvSpPr>
          <p:cNvPr id="7" name="Isosceles Triangle 6">
            <a:extLst>
              <a:ext uri="{FF2B5EF4-FFF2-40B4-BE49-F238E27FC236}">
                <a16:creationId xmlns:a16="http://schemas.microsoft.com/office/drawing/2014/main" id="{02612181-585A-4334-8142-C7F37759FEF9}"/>
              </a:ext>
            </a:extLst>
          </p:cNvPr>
          <p:cNvSpPr/>
          <p:nvPr/>
        </p:nvSpPr>
        <p:spPr>
          <a:xfrm>
            <a:off x="1996293" y="5033410"/>
            <a:ext cx="307818" cy="751437"/>
          </a:xfrm>
          <a:prstGeom prst="triangle">
            <a:avLst/>
          </a:prstGeom>
          <a:solidFill>
            <a:srgbClr val="038B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8D36D57E-DBED-4C83-ACF4-7712F3E2091E}"/>
              </a:ext>
            </a:extLst>
          </p:cNvPr>
          <p:cNvSpPr/>
          <p:nvPr/>
        </p:nvSpPr>
        <p:spPr>
          <a:xfrm>
            <a:off x="1846911" y="4657520"/>
            <a:ext cx="606582" cy="529799"/>
          </a:xfrm>
          <a:prstGeom prst="ellipse">
            <a:avLst/>
          </a:prstGeom>
          <a:solidFill>
            <a:srgbClr val="038B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E3FA6085-3F63-4673-9C80-CBF3A5ACC374}"/>
              </a:ext>
            </a:extLst>
          </p:cNvPr>
          <p:cNvSpPr/>
          <p:nvPr/>
        </p:nvSpPr>
        <p:spPr>
          <a:xfrm rot="20189249">
            <a:off x="1549923" y="5413740"/>
            <a:ext cx="529627" cy="45719"/>
          </a:xfrm>
          <a:prstGeom prst="roundRect">
            <a:avLst/>
          </a:prstGeom>
          <a:solidFill>
            <a:srgbClr val="038B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2824AB1F-9229-451B-980C-F5B1607FA5A9}"/>
              </a:ext>
            </a:extLst>
          </p:cNvPr>
          <p:cNvSpPr/>
          <p:nvPr/>
        </p:nvSpPr>
        <p:spPr>
          <a:xfrm rot="1234465">
            <a:off x="2207208" y="5393161"/>
            <a:ext cx="529627" cy="45719"/>
          </a:xfrm>
          <a:prstGeom prst="roundRect">
            <a:avLst/>
          </a:prstGeom>
          <a:solidFill>
            <a:srgbClr val="038B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Graphic 12" descr="Computer with solid fill">
            <a:extLst>
              <a:ext uri="{FF2B5EF4-FFF2-40B4-BE49-F238E27FC236}">
                <a16:creationId xmlns:a16="http://schemas.microsoft.com/office/drawing/2014/main" id="{3451E267-018D-41AF-BFF1-5B6FB67B79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09972" y="4659710"/>
            <a:ext cx="1347904" cy="1347904"/>
          </a:xfrm>
          <a:prstGeom prst="rect">
            <a:avLst/>
          </a:prstGeom>
        </p:spPr>
      </p:pic>
      <p:sp>
        <p:nvSpPr>
          <p:cNvPr id="14" name="&quot;Not Allowed&quot; Symbol 13">
            <a:extLst>
              <a:ext uri="{FF2B5EF4-FFF2-40B4-BE49-F238E27FC236}">
                <a16:creationId xmlns:a16="http://schemas.microsoft.com/office/drawing/2014/main" id="{250AAE9E-584B-4A1D-886C-FF5AFBF69701}"/>
              </a:ext>
            </a:extLst>
          </p:cNvPr>
          <p:cNvSpPr/>
          <p:nvPr/>
        </p:nvSpPr>
        <p:spPr>
          <a:xfrm>
            <a:off x="733602" y="4310432"/>
            <a:ext cx="2788467" cy="2270229"/>
          </a:xfrm>
          <a:prstGeom prst="noSmoking">
            <a:avLst>
              <a:gd name="adj" fmla="val 678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Circle: Hollow 14">
            <a:extLst>
              <a:ext uri="{FF2B5EF4-FFF2-40B4-BE49-F238E27FC236}">
                <a16:creationId xmlns:a16="http://schemas.microsoft.com/office/drawing/2014/main" id="{CC189E32-D7F2-47ED-947A-5FA25EA74B9E}"/>
              </a:ext>
            </a:extLst>
          </p:cNvPr>
          <p:cNvSpPr/>
          <p:nvPr/>
        </p:nvSpPr>
        <p:spPr>
          <a:xfrm>
            <a:off x="5866642" y="4431182"/>
            <a:ext cx="2559113" cy="1902921"/>
          </a:xfrm>
          <a:prstGeom prst="donut">
            <a:avLst>
              <a:gd name="adj" fmla="val 7872"/>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Right 15">
            <a:extLst>
              <a:ext uri="{FF2B5EF4-FFF2-40B4-BE49-F238E27FC236}">
                <a16:creationId xmlns:a16="http://schemas.microsoft.com/office/drawing/2014/main" id="{5F2863B6-D5EB-4EF9-80D0-3D36A1181004}"/>
              </a:ext>
            </a:extLst>
          </p:cNvPr>
          <p:cNvSpPr/>
          <p:nvPr/>
        </p:nvSpPr>
        <p:spPr>
          <a:xfrm>
            <a:off x="3335940" y="5197684"/>
            <a:ext cx="2717812" cy="665599"/>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What is comparable?</a:t>
            </a:r>
          </a:p>
        </p:txBody>
      </p:sp>
    </p:spTree>
    <p:extLst>
      <p:ext uri="{BB962C8B-B14F-4D97-AF65-F5344CB8AC3E}">
        <p14:creationId xmlns:p14="http://schemas.microsoft.com/office/powerpoint/2010/main" val="3866120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F291E-1BC8-C400-FF05-82B89EEF04CC}"/>
              </a:ext>
            </a:extLst>
          </p:cNvPr>
          <p:cNvSpPr>
            <a:spLocks noGrp="1"/>
          </p:cNvSpPr>
          <p:nvPr>
            <p:ph type="title"/>
          </p:nvPr>
        </p:nvSpPr>
        <p:spPr/>
        <p:txBody>
          <a:bodyPr/>
          <a:lstStyle/>
          <a:p>
            <a:r>
              <a:rPr lang="en-US" dirty="0"/>
              <a:t>Objectives for this Presentation</a:t>
            </a:r>
          </a:p>
        </p:txBody>
      </p:sp>
      <p:sp>
        <p:nvSpPr>
          <p:cNvPr id="3" name="Content Placeholder 2">
            <a:extLst>
              <a:ext uri="{FF2B5EF4-FFF2-40B4-BE49-F238E27FC236}">
                <a16:creationId xmlns:a16="http://schemas.microsoft.com/office/drawing/2014/main" id="{F1446AAA-5482-6273-01CD-D988AF64AB66}"/>
              </a:ext>
            </a:extLst>
          </p:cNvPr>
          <p:cNvSpPr>
            <a:spLocks noGrp="1"/>
          </p:cNvSpPr>
          <p:nvPr>
            <p:ph idx="1"/>
          </p:nvPr>
        </p:nvSpPr>
        <p:spPr>
          <a:xfrm>
            <a:off x="628650" y="1241572"/>
            <a:ext cx="8323976" cy="4915410"/>
          </a:xfrm>
        </p:spPr>
        <p:txBody>
          <a:bodyPr/>
          <a:lstStyle/>
          <a:p>
            <a:r>
              <a:rPr lang="en-US" sz="2400" dirty="0"/>
              <a:t>Review Origin of this Guide effort </a:t>
            </a:r>
          </a:p>
          <a:p>
            <a:pPr lvl="1"/>
            <a:r>
              <a:rPr lang="en-US" sz="2000" dirty="0"/>
              <a:t>Community collaboration on challenges from 2015-2019 </a:t>
            </a:r>
          </a:p>
          <a:p>
            <a:pPr lvl="1"/>
            <a:r>
              <a:rPr lang="en-US" sz="2000" dirty="0"/>
              <a:t>Clear need to address the challenges and document solutions</a:t>
            </a:r>
          </a:p>
          <a:p>
            <a:r>
              <a:rPr lang="en-US" sz="2400" dirty="0"/>
              <a:t>Describe Current Content and Format</a:t>
            </a:r>
          </a:p>
          <a:p>
            <a:r>
              <a:rPr lang="en-US" sz="2400" dirty="0"/>
              <a:t>Explore Alternative Formats</a:t>
            </a:r>
          </a:p>
          <a:p>
            <a:pPr lvl="1"/>
            <a:r>
              <a:rPr lang="en-US" sz="2000" dirty="0"/>
              <a:t>Guidebooks</a:t>
            </a:r>
          </a:p>
          <a:p>
            <a:pPr lvl="1"/>
            <a:r>
              <a:rPr lang="en-US" sz="2000" dirty="0"/>
              <a:t>Manuals</a:t>
            </a:r>
          </a:p>
          <a:p>
            <a:pPr lvl="1"/>
            <a:r>
              <a:rPr lang="en-US" sz="2000" dirty="0"/>
              <a:t>Format flexible</a:t>
            </a:r>
          </a:p>
          <a:p>
            <a:pPr lvl="1"/>
            <a:r>
              <a:rPr lang="en-US" sz="2000" dirty="0"/>
              <a:t>Wikipedia / online resource</a:t>
            </a:r>
          </a:p>
          <a:p>
            <a:r>
              <a:rPr lang="en-US" sz="2400" dirty="0"/>
              <a:t>Identify Additional Content</a:t>
            </a:r>
          </a:p>
          <a:p>
            <a:r>
              <a:rPr lang="en-US" sz="2400" dirty="0"/>
              <a:t>Obtain Feedback on Current Format and Content</a:t>
            </a:r>
          </a:p>
          <a:p>
            <a:endParaRPr lang="en-US" sz="2000" dirty="0"/>
          </a:p>
          <a:p>
            <a:pPr lvl="1"/>
            <a:endParaRPr lang="en-US" sz="1600" dirty="0"/>
          </a:p>
        </p:txBody>
      </p:sp>
      <p:sp>
        <p:nvSpPr>
          <p:cNvPr id="5" name="Slide Number Placeholder 4">
            <a:extLst>
              <a:ext uri="{FF2B5EF4-FFF2-40B4-BE49-F238E27FC236}">
                <a16:creationId xmlns:a16="http://schemas.microsoft.com/office/drawing/2014/main" id="{66FE8630-D0B3-8FA4-2169-4E9B28055CF6}"/>
              </a:ext>
            </a:extLst>
          </p:cNvPr>
          <p:cNvSpPr>
            <a:spLocks noGrp="1"/>
          </p:cNvSpPr>
          <p:nvPr>
            <p:ph type="sldNum" sz="quarter" idx="12"/>
          </p:nvPr>
        </p:nvSpPr>
        <p:spPr/>
        <p:txBody>
          <a:bodyPr/>
          <a:lstStyle/>
          <a:p>
            <a:pPr>
              <a:defRPr/>
            </a:pPr>
            <a:fld id="{7EB2686B-E8AA-4298-9CD1-9BCA3A90E21C}" type="slidenum">
              <a:rPr lang="en-US" smtClean="0"/>
              <a:pPr>
                <a:defRPr/>
              </a:pPr>
              <a:t>2</a:t>
            </a:fld>
            <a:endParaRPr lang="en-US" dirty="0"/>
          </a:p>
        </p:txBody>
      </p:sp>
    </p:spTree>
    <p:extLst>
      <p:ext uri="{BB962C8B-B14F-4D97-AF65-F5344CB8AC3E}">
        <p14:creationId xmlns:p14="http://schemas.microsoft.com/office/powerpoint/2010/main" val="2225524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FDA53-907D-46BA-8C09-71161F1A9FF1}"/>
              </a:ext>
            </a:extLst>
          </p:cNvPr>
          <p:cNvSpPr>
            <a:spLocks noGrp="1"/>
          </p:cNvSpPr>
          <p:nvPr>
            <p:ph type="title"/>
          </p:nvPr>
        </p:nvSpPr>
        <p:spPr/>
        <p:txBody>
          <a:bodyPr/>
          <a:lstStyle/>
          <a:p>
            <a:r>
              <a:rPr lang="en-US" dirty="0"/>
              <a:t>How to develop and evaluate a Fighter Pilot</a:t>
            </a:r>
          </a:p>
        </p:txBody>
      </p:sp>
      <p:graphicFrame>
        <p:nvGraphicFramePr>
          <p:cNvPr id="5" name="Table 5">
            <a:extLst>
              <a:ext uri="{FF2B5EF4-FFF2-40B4-BE49-F238E27FC236}">
                <a16:creationId xmlns:a16="http://schemas.microsoft.com/office/drawing/2014/main" id="{C1AEE530-1508-4411-84C4-E8E993E0A7A8}"/>
              </a:ext>
            </a:extLst>
          </p:cNvPr>
          <p:cNvGraphicFramePr>
            <a:graphicFrameLocks noGrp="1"/>
          </p:cNvGraphicFramePr>
          <p:nvPr>
            <p:ph idx="1"/>
            <p:extLst>
              <p:ext uri="{D42A27DB-BD31-4B8C-83A1-F6EECF244321}">
                <p14:modId xmlns:p14="http://schemas.microsoft.com/office/powerpoint/2010/main" val="591409994"/>
              </p:ext>
            </p:extLst>
          </p:nvPr>
        </p:nvGraphicFramePr>
        <p:xfrm>
          <a:off x="2926082" y="1315989"/>
          <a:ext cx="3257004" cy="5059368"/>
        </p:xfrm>
        <a:graphic>
          <a:graphicData uri="http://schemas.openxmlformats.org/drawingml/2006/table">
            <a:tbl>
              <a:tblPr firstRow="1" bandRow="1">
                <a:tableStyleId>{5C22544A-7EE6-4342-B048-85BDC9FD1C3A}</a:tableStyleId>
              </a:tblPr>
              <a:tblGrid>
                <a:gridCol w="3257004">
                  <a:extLst>
                    <a:ext uri="{9D8B030D-6E8A-4147-A177-3AD203B41FA5}">
                      <a16:colId xmlns:a16="http://schemas.microsoft.com/office/drawing/2014/main" val="2972545066"/>
                    </a:ext>
                  </a:extLst>
                </a:gridCol>
              </a:tblGrid>
              <a:tr h="281076">
                <a:tc>
                  <a:txBody>
                    <a:bodyPr/>
                    <a:lstStyle/>
                    <a:p>
                      <a:pPr algn="ctr"/>
                      <a:r>
                        <a:rPr lang="en-US" sz="1100" b="0" dirty="0">
                          <a:solidFill>
                            <a:schemeClr val="tx1"/>
                          </a:solidFill>
                        </a:rPr>
                        <a:t>Screening in small, light plane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48621872"/>
                  </a:ext>
                </a:extLst>
              </a:tr>
              <a:tr h="281076">
                <a:tc>
                  <a:txBody>
                    <a:bodyPr/>
                    <a:lstStyle/>
                    <a:p>
                      <a:pPr algn="ctr"/>
                      <a:r>
                        <a:rPr lang="en-US" sz="1100" b="0" dirty="0">
                          <a:solidFill>
                            <a:schemeClr val="tx1"/>
                          </a:solidFill>
                        </a:rPr>
                        <a:t>Academics on aerodynamics, FAA rules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922306303"/>
                  </a:ext>
                </a:extLst>
              </a:tr>
              <a:tr h="281076">
                <a:tc>
                  <a:txBody>
                    <a:bodyPr/>
                    <a:lstStyle/>
                    <a:p>
                      <a:pPr algn="ctr"/>
                      <a:r>
                        <a:rPr lang="en-US" sz="1100" b="0" dirty="0">
                          <a:solidFill>
                            <a:schemeClr val="tx1"/>
                          </a:solidFill>
                        </a:rPr>
                        <a:t>Closed-book examinations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8736661"/>
                  </a:ext>
                </a:extLst>
              </a:tr>
              <a:tr h="281076">
                <a:tc>
                  <a:txBody>
                    <a:bodyPr/>
                    <a:lstStyle/>
                    <a:p>
                      <a:pPr algn="ctr"/>
                      <a:r>
                        <a:rPr lang="en-US" sz="1100" b="0" dirty="0">
                          <a:solidFill>
                            <a:schemeClr val="tx1"/>
                          </a:solidFill>
                        </a:rPr>
                        <a:t>Training syllabus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77540379"/>
                  </a:ext>
                </a:extLst>
              </a:tr>
              <a:tr h="281076">
                <a:tc>
                  <a:txBody>
                    <a:bodyPr/>
                    <a:lstStyle/>
                    <a:p>
                      <a:pPr algn="ctr"/>
                      <a:r>
                        <a:rPr lang="en-US" sz="1100" b="0" dirty="0">
                          <a:solidFill>
                            <a:schemeClr val="tx1"/>
                          </a:solidFill>
                        </a:rPr>
                        <a:t>Simulator 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26942593"/>
                  </a:ext>
                </a:extLst>
              </a:tr>
              <a:tr h="281076">
                <a:tc>
                  <a:txBody>
                    <a:bodyPr/>
                    <a:lstStyle/>
                    <a:p>
                      <a:pPr algn="ctr"/>
                      <a:r>
                        <a:rPr lang="en-US" sz="1100" b="0" dirty="0">
                          <a:solidFill>
                            <a:schemeClr val="tx1"/>
                          </a:solidFill>
                        </a:rPr>
                        <a:t>Training aircraft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5697893"/>
                  </a:ext>
                </a:extLst>
              </a:tr>
              <a:tr h="281076">
                <a:tc>
                  <a:txBody>
                    <a:bodyPr/>
                    <a:lstStyle/>
                    <a:p>
                      <a:pPr algn="ctr"/>
                      <a:r>
                        <a:rPr lang="en-US" sz="1100" b="0" dirty="0">
                          <a:solidFill>
                            <a:schemeClr val="tx1"/>
                          </a:solidFill>
                        </a:rPr>
                        <a:t>Flight training with instructor pilot sitting beside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88333379"/>
                  </a:ext>
                </a:extLst>
              </a:tr>
              <a:tr h="281076">
                <a:tc>
                  <a:txBody>
                    <a:bodyPr/>
                    <a:lstStyle/>
                    <a:p>
                      <a:pPr algn="ctr"/>
                      <a:r>
                        <a:rPr lang="en-US" sz="1100" b="0" dirty="0">
                          <a:solidFill>
                            <a:schemeClr val="tx1"/>
                          </a:solidFill>
                        </a:rPr>
                        <a:t>Daily flight debriefs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43026185"/>
                  </a:ext>
                </a:extLst>
              </a:tr>
              <a:tr h="281076">
                <a:tc>
                  <a:txBody>
                    <a:bodyPr/>
                    <a:lstStyle/>
                    <a:p>
                      <a:pPr algn="ctr"/>
                      <a:r>
                        <a:rPr lang="en-US" sz="1100" b="0" dirty="0">
                          <a:solidFill>
                            <a:schemeClr val="tx1"/>
                          </a:solidFill>
                        </a:rPr>
                        <a:t>Ops limits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789490392"/>
                  </a:ext>
                </a:extLst>
              </a:tr>
              <a:tr h="281076">
                <a:tc>
                  <a:txBody>
                    <a:bodyPr/>
                    <a:lstStyle/>
                    <a:p>
                      <a:pPr algn="ctr"/>
                      <a:r>
                        <a:rPr lang="en-US" sz="1100" b="0" dirty="0">
                          <a:solidFill>
                            <a:schemeClr val="tx1"/>
                          </a:solidFill>
                        </a:rPr>
                        <a:t>Emergency procedures and prohibited maneuvers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025538252"/>
                  </a:ext>
                </a:extLst>
              </a:tr>
              <a:tr h="281076">
                <a:tc>
                  <a:txBody>
                    <a:bodyPr/>
                    <a:lstStyle/>
                    <a:p>
                      <a:pPr algn="ctr"/>
                      <a:r>
                        <a:rPr lang="en-US" sz="1100" b="0" dirty="0">
                          <a:solidFill>
                            <a:schemeClr val="tx1"/>
                          </a:solidFill>
                        </a:rPr>
                        <a:t>Flight training with instructor pilot as wingman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02019124"/>
                  </a:ext>
                </a:extLst>
              </a:tr>
              <a:tr h="281076">
                <a:tc>
                  <a:txBody>
                    <a:bodyPr/>
                    <a:lstStyle/>
                    <a:p>
                      <a:pPr algn="ctr"/>
                      <a:r>
                        <a:rPr lang="en-US" sz="1100" b="0" dirty="0">
                          <a:solidFill>
                            <a:schemeClr val="tx1"/>
                          </a:solidFill>
                        </a:rPr>
                        <a:t>Check-rides with evaluator pilot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71570171"/>
                  </a:ext>
                </a:extLst>
              </a:tr>
              <a:tr h="281076">
                <a:tc>
                  <a:txBody>
                    <a:bodyPr/>
                    <a:lstStyle/>
                    <a:p>
                      <a:pPr algn="ctr"/>
                      <a:r>
                        <a:rPr lang="en-US" sz="1100" b="0" dirty="0">
                          <a:solidFill>
                            <a:schemeClr val="tx1"/>
                          </a:solidFill>
                        </a:rPr>
                        <a:t>Graduation to mission airplane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37981394"/>
                  </a:ext>
                </a:extLst>
              </a:tr>
              <a:tr h="281076">
                <a:tc>
                  <a:txBody>
                    <a:bodyPr/>
                    <a:lstStyle/>
                    <a:p>
                      <a:pPr algn="ctr"/>
                      <a:r>
                        <a:rPr lang="en-US" sz="1100" b="0" dirty="0">
                          <a:solidFill>
                            <a:schemeClr val="tx1"/>
                          </a:solidFill>
                        </a:rPr>
                        <a:t>Mission qualification 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08818992"/>
                  </a:ext>
                </a:extLst>
              </a:tr>
              <a:tr h="281076">
                <a:tc>
                  <a:txBody>
                    <a:bodyPr/>
                    <a:lstStyle/>
                    <a:p>
                      <a:pPr algn="ctr"/>
                      <a:r>
                        <a:rPr lang="en-US" sz="1100" b="0" dirty="0">
                          <a:solidFill>
                            <a:schemeClr val="tx1"/>
                          </a:solidFill>
                        </a:rPr>
                        <a:t>Wingman – flight lead – mission commander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672463273"/>
                  </a:ext>
                </a:extLst>
              </a:tr>
              <a:tr h="281076">
                <a:tc>
                  <a:txBody>
                    <a:bodyPr/>
                    <a:lstStyle/>
                    <a:p>
                      <a:pPr algn="ctr"/>
                      <a:r>
                        <a:rPr lang="en-US" sz="1100" b="0" dirty="0">
                          <a:solidFill>
                            <a:schemeClr val="tx1"/>
                          </a:solidFill>
                        </a:rPr>
                        <a:t>Daily flight debriefs and tactics 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37715663"/>
                  </a:ext>
                </a:extLst>
              </a:tr>
              <a:tr h="2810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Red air / adversarial 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956902353"/>
                  </a:ext>
                </a:extLst>
              </a:tr>
              <a:tr h="2810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Threat study and regional combat spin-up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63094897"/>
                  </a:ext>
                </a:extLst>
              </a:tr>
            </a:tbl>
          </a:graphicData>
        </a:graphic>
      </p:graphicFrame>
      <p:sp>
        <p:nvSpPr>
          <p:cNvPr id="4" name="Slide Number Placeholder 3">
            <a:extLst>
              <a:ext uri="{FF2B5EF4-FFF2-40B4-BE49-F238E27FC236}">
                <a16:creationId xmlns:a16="http://schemas.microsoft.com/office/drawing/2014/main" id="{031A889A-D58E-425B-804F-1541CC69D4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1E56D-A9D8-45AD-B5D3-0DCD8C3B5B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26" name="Picture 2" descr="Cessna Skyhawk">
            <a:extLst>
              <a:ext uri="{FF2B5EF4-FFF2-40B4-BE49-F238E27FC236}">
                <a16:creationId xmlns:a16="http://schemas.microsoft.com/office/drawing/2014/main" id="{D50B0CC1-95F2-4EE8-AEFA-0D2ABCBBF5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7852" y="1207083"/>
            <a:ext cx="2231772" cy="6443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lf 1 2014 Consolidated Regional Examination Data">
            <a:extLst>
              <a:ext uri="{FF2B5EF4-FFF2-40B4-BE49-F238E27FC236}">
                <a16:creationId xmlns:a16="http://schemas.microsoft.com/office/drawing/2014/main" id="{E7B9D9B5-EA8A-4485-88C3-13836F15AB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1955" y="1727704"/>
            <a:ext cx="1425197" cy="7235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yllabus – BVM Public School">
            <a:extLst>
              <a:ext uri="{FF2B5EF4-FFF2-40B4-BE49-F238E27FC236}">
                <a16:creationId xmlns:a16="http://schemas.microsoft.com/office/drawing/2014/main" id="{5C6CF481-FA60-4975-9EEC-6EF84ADBEB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0297" y="1621914"/>
            <a:ext cx="1190699" cy="9525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ight simulator - Wikipedia">
            <a:extLst>
              <a:ext uri="{FF2B5EF4-FFF2-40B4-BE49-F238E27FC236}">
                <a16:creationId xmlns:a16="http://schemas.microsoft.com/office/drawing/2014/main" id="{AFF2F75A-9687-44F8-81C2-B3C4A84D04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30" y="2241109"/>
            <a:ext cx="1424952" cy="1017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USA: T-6 Texan II training aircraft crash">
            <a:extLst>
              <a:ext uri="{FF2B5EF4-FFF2-40B4-BE49-F238E27FC236}">
                <a16:creationId xmlns:a16="http://schemas.microsoft.com/office/drawing/2014/main" id="{CA7EF33F-9C63-4122-99EE-2E6DFBA0FF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2782" y="2731233"/>
            <a:ext cx="1451067" cy="850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w to Become a Pilot for a Private or Commercial Airline | Travel + Leisure">
            <a:extLst>
              <a:ext uri="{FF2B5EF4-FFF2-40B4-BE49-F238E27FC236}">
                <a16:creationId xmlns:a16="http://schemas.microsoft.com/office/drawing/2014/main" id="{50131980-1123-41DC-BE94-941270EDE3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2016" y="2167184"/>
            <a:ext cx="1581705" cy="98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ll Red Star formation flight training | KMPH">
            <a:extLst>
              <a:ext uri="{FF2B5EF4-FFF2-40B4-BE49-F238E27FC236}">
                <a16:creationId xmlns:a16="http://schemas.microsoft.com/office/drawing/2014/main" id="{E2213093-4D55-4304-902F-FF20E37D972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82404" y="3155750"/>
            <a:ext cx="1595604" cy="8975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What are N1 and N2? - Aviation Stack Exchange">
            <a:extLst>
              <a:ext uri="{FF2B5EF4-FFF2-40B4-BE49-F238E27FC236}">
                <a16:creationId xmlns:a16="http://schemas.microsoft.com/office/drawing/2014/main" id="{57488578-BA72-47D3-A40E-E94160BD93C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830" y="3468361"/>
            <a:ext cx="1424952" cy="8579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mergency Procedures / Emergency Procedures">
            <a:extLst>
              <a:ext uri="{FF2B5EF4-FFF2-40B4-BE49-F238E27FC236}">
                <a16:creationId xmlns:a16="http://schemas.microsoft.com/office/drawing/2014/main" id="{256CD5E0-0DC7-4C86-9ACE-654D843EDE3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62782" y="3766406"/>
            <a:ext cx="1424953" cy="9499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n the Post Flight debrief, using T-38 Talon models, US Air Force Captain  Tony Brown goes over the maneuvers during the flight with the students -  PICRYL Public Domain Search">
            <a:extLst>
              <a:ext uri="{FF2B5EF4-FFF2-40B4-BE49-F238E27FC236}">
                <a16:creationId xmlns:a16="http://schemas.microsoft.com/office/drawing/2014/main" id="{ED0EFF5D-9F5A-4696-83DB-B3C6DB587C5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02017" y="3571571"/>
            <a:ext cx="1261458" cy="8265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16 Fighting Falcon | Lockheed Martin">
            <a:extLst>
              <a:ext uri="{FF2B5EF4-FFF2-40B4-BE49-F238E27FC236}">
                <a16:creationId xmlns:a16="http://schemas.microsoft.com/office/drawing/2014/main" id="{C95EBD55-A87D-4FE4-BFC6-62C88F147C7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165" y="4542195"/>
            <a:ext cx="1530594" cy="8968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ow does the target indicator on a jet fighter work? - Aviation Stack  Exchange">
            <a:extLst>
              <a:ext uri="{FF2B5EF4-FFF2-40B4-BE49-F238E27FC236}">
                <a16:creationId xmlns:a16="http://schemas.microsoft.com/office/drawing/2014/main" id="{595A7BE6-EEB2-4E07-8467-8BBD998A30F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82404" y="4172414"/>
            <a:ext cx="1393371" cy="10404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ow The Air Force Fires Live Missiles To Make Sure Pilots And Weapons  Function In Actual Combat">
            <a:extLst>
              <a:ext uri="{FF2B5EF4-FFF2-40B4-BE49-F238E27FC236}">
                <a16:creationId xmlns:a16="http://schemas.microsoft.com/office/drawing/2014/main" id="{547474D0-4465-4847-9B99-E4871980913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84785" y="4870157"/>
            <a:ext cx="1297619" cy="7299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ighter Pilots Reveal Why You Don&amp;#39;t Want To Mess With The A-10 Warthog In A  Dogfight">
            <a:extLst>
              <a:ext uri="{FF2B5EF4-FFF2-40B4-BE49-F238E27FC236}">
                <a16:creationId xmlns:a16="http://schemas.microsoft.com/office/drawing/2014/main" id="{D42450C0-C2E5-4F1B-9A95-C20F65A32B8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33404" y="5067109"/>
            <a:ext cx="1454331" cy="818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020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FDA53-907D-46BA-8C09-71161F1A9FF1}"/>
              </a:ext>
            </a:extLst>
          </p:cNvPr>
          <p:cNvSpPr>
            <a:spLocks noGrp="1"/>
          </p:cNvSpPr>
          <p:nvPr>
            <p:ph type="title"/>
          </p:nvPr>
        </p:nvSpPr>
        <p:spPr/>
        <p:txBody>
          <a:bodyPr/>
          <a:lstStyle/>
          <a:p>
            <a:r>
              <a:rPr lang="en-US" dirty="0"/>
              <a:t>Analogy:  How to develop and evaluate an Autonomous Military System</a:t>
            </a:r>
          </a:p>
        </p:txBody>
      </p:sp>
      <p:graphicFrame>
        <p:nvGraphicFramePr>
          <p:cNvPr id="5" name="Table 5">
            <a:extLst>
              <a:ext uri="{FF2B5EF4-FFF2-40B4-BE49-F238E27FC236}">
                <a16:creationId xmlns:a16="http://schemas.microsoft.com/office/drawing/2014/main" id="{C1AEE530-1508-4411-84C4-E8E993E0A7A8}"/>
              </a:ext>
            </a:extLst>
          </p:cNvPr>
          <p:cNvGraphicFramePr>
            <a:graphicFrameLocks noGrp="1"/>
          </p:cNvGraphicFramePr>
          <p:nvPr>
            <p:ph idx="1"/>
            <p:extLst>
              <p:ext uri="{D42A27DB-BD31-4B8C-83A1-F6EECF244321}">
                <p14:modId xmlns:p14="http://schemas.microsoft.com/office/powerpoint/2010/main" val="88494400"/>
              </p:ext>
            </p:extLst>
          </p:nvPr>
        </p:nvGraphicFramePr>
        <p:xfrm>
          <a:off x="133004" y="1468281"/>
          <a:ext cx="8877992" cy="4831080"/>
        </p:xfrm>
        <a:graphic>
          <a:graphicData uri="http://schemas.openxmlformats.org/drawingml/2006/table">
            <a:tbl>
              <a:tblPr firstRow="1" bandRow="1">
                <a:tableStyleId>{5C22544A-7EE6-4342-B048-85BDC9FD1C3A}</a:tableStyleId>
              </a:tblPr>
              <a:tblGrid>
                <a:gridCol w="4438996">
                  <a:extLst>
                    <a:ext uri="{9D8B030D-6E8A-4147-A177-3AD203B41FA5}">
                      <a16:colId xmlns:a16="http://schemas.microsoft.com/office/drawing/2014/main" val="2972545066"/>
                    </a:ext>
                  </a:extLst>
                </a:gridCol>
                <a:gridCol w="4438996">
                  <a:extLst>
                    <a:ext uri="{9D8B030D-6E8A-4147-A177-3AD203B41FA5}">
                      <a16:colId xmlns:a16="http://schemas.microsoft.com/office/drawing/2014/main" val="4017117869"/>
                    </a:ext>
                  </a:extLst>
                </a:gridCol>
              </a:tblGrid>
              <a:tr h="225153">
                <a:tc>
                  <a:txBody>
                    <a:bodyPr/>
                    <a:lstStyle/>
                    <a:p>
                      <a:pPr algn="ctr"/>
                      <a:r>
                        <a:rPr lang="en-US" sz="1100" b="0" dirty="0">
                          <a:solidFill>
                            <a:schemeClr val="tx1"/>
                          </a:solidFill>
                          <a:latin typeface="Arial" panose="020B0604020202020204" pitchFamily="34" charset="0"/>
                          <a:cs typeface="Arial" panose="020B0604020202020204" pitchFamily="34" charset="0"/>
                        </a:rPr>
                        <a:t>Screening in small, light plane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Initial development in small unmanned 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1848621872"/>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Academics on aerodynamics, weather, physiology, FAA rules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Accepted world and state models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3922306303"/>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Closed-book examinations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Formal verification / Formal methods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148736661"/>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Training syllabus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Training data sets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2826942593"/>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Simulator 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Simulation for testing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3574604469"/>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Training aircraft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Surrogate platforms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2019798063"/>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Flight training with instructor pilot sitting beside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Runtime assurance and recovery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1188333379"/>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Flight training with instructor pilot in 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Layered runtime monitoring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1243026185"/>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Ops limits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Adaptive, outlier search, and boundary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1968771962"/>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Practice emergency procedures and prohibited maneuvers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Failure path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3025538252"/>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Daily flight debriefs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Continuous testing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1802019124"/>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Check-rides with evaluator pilot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Operational mission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2571570171"/>
                  </a:ext>
                </a:extLst>
              </a:tr>
              <a:tr h="370840">
                <a:tc>
                  <a:txBody>
                    <a:bodyPr/>
                    <a:lstStyle/>
                    <a:p>
                      <a:pPr algn="ctr"/>
                      <a:r>
                        <a:rPr lang="en-US" sz="1100" b="0" dirty="0">
                          <a:solidFill>
                            <a:schemeClr val="tx1"/>
                          </a:solidFill>
                          <a:latin typeface="Arial" panose="020B0604020202020204" pitchFamily="34" charset="0"/>
                          <a:cs typeface="Arial" panose="020B0604020202020204" pitchFamily="34" charset="0"/>
                        </a:rPr>
                        <a:t>Graduation to mission airplane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Evolved certifications and accreditation</a:t>
                      </a:r>
                    </a:p>
                    <a:p>
                      <a:pPr algn="ctr"/>
                      <a:r>
                        <a:rPr lang="en-US" sz="1100" b="0" dirty="0">
                          <a:solidFill>
                            <a:schemeClr val="tx1"/>
                          </a:solidFill>
                          <a:latin typeface="Arial" panose="020B0604020202020204" pitchFamily="34" charset="0"/>
                          <a:cs typeface="Arial" panose="020B0604020202020204" pitchFamily="34" charset="0"/>
                        </a:rPr>
                        <a:t>Open architecture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2237981394"/>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Mission qualification 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Agile development and new training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1308818992"/>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Wingman – flight lead – mission commander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anose="020B0604020202020204" pitchFamily="34" charset="0"/>
                          <a:cs typeface="Arial" panose="020B0604020202020204" pitchFamily="34" charset="0"/>
                        </a:rPr>
                        <a:t>Testing continuum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1672463273"/>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Daily flight debriefs and tactics 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Post acceptance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2537715663"/>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Red air / adversarial 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anose="020B0604020202020204" pitchFamily="34" charset="0"/>
                          <a:cs typeface="Arial" panose="020B0604020202020204" pitchFamily="34" charset="0"/>
                        </a:rPr>
                        <a:t>Adversarial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2956902353"/>
                  </a:ext>
                </a:extLst>
              </a:tr>
              <a:tr h="2251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anose="020B0604020202020204" pitchFamily="34" charset="0"/>
                          <a:cs typeface="Arial" panose="020B0604020202020204" pitchFamily="34" charset="0"/>
                        </a:rPr>
                        <a:t>Threat study and regional combat spin-up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anose="020B0604020202020204" pitchFamily="34" charset="0"/>
                          <a:cs typeface="Arial" panose="020B0604020202020204" pitchFamily="34" charset="0"/>
                        </a:rPr>
                        <a:t>Retraining for mission threats and tactics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3782870756"/>
                  </a:ext>
                </a:extLst>
              </a:tr>
            </a:tbl>
          </a:graphicData>
        </a:graphic>
      </p:graphicFrame>
      <p:sp>
        <p:nvSpPr>
          <p:cNvPr id="4" name="Slide Number Placeholder 3">
            <a:extLst>
              <a:ext uri="{FF2B5EF4-FFF2-40B4-BE49-F238E27FC236}">
                <a16:creationId xmlns:a16="http://schemas.microsoft.com/office/drawing/2014/main" id="{031A889A-D58E-425B-804F-1541CC69D4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1E56D-A9D8-45AD-B5D3-0DCD8C3B5B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CB965298-6E58-481C-9FC9-E1C11E483D6F}"/>
              </a:ext>
            </a:extLst>
          </p:cNvPr>
          <p:cNvSpPr txBox="1"/>
          <p:nvPr/>
        </p:nvSpPr>
        <p:spPr>
          <a:xfrm>
            <a:off x="1593669" y="1145441"/>
            <a:ext cx="163721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Fighter Pilot </a:t>
            </a:r>
          </a:p>
        </p:txBody>
      </p:sp>
      <p:sp>
        <p:nvSpPr>
          <p:cNvPr id="6" name="TextBox 5">
            <a:extLst>
              <a:ext uri="{FF2B5EF4-FFF2-40B4-BE49-F238E27FC236}">
                <a16:creationId xmlns:a16="http://schemas.microsoft.com/office/drawing/2014/main" id="{FB1B25E6-99DF-4331-8131-059D29D6BF8F}"/>
              </a:ext>
            </a:extLst>
          </p:cNvPr>
          <p:cNvSpPr txBox="1"/>
          <p:nvPr/>
        </p:nvSpPr>
        <p:spPr>
          <a:xfrm>
            <a:off x="5101299" y="1145441"/>
            <a:ext cx="358785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Autonomous Military System</a:t>
            </a:r>
          </a:p>
        </p:txBody>
      </p:sp>
      <p:sp>
        <p:nvSpPr>
          <p:cNvPr id="7" name="Arrow: Right 6">
            <a:extLst>
              <a:ext uri="{FF2B5EF4-FFF2-40B4-BE49-F238E27FC236}">
                <a16:creationId xmlns:a16="http://schemas.microsoft.com/office/drawing/2014/main" id="{60ED4ACF-6D62-4B5E-8DF8-41D7F524B2A3}"/>
              </a:ext>
            </a:extLst>
          </p:cNvPr>
          <p:cNvSpPr/>
          <p:nvPr/>
        </p:nvSpPr>
        <p:spPr>
          <a:xfrm rot="5400000">
            <a:off x="-1962269" y="3628231"/>
            <a:ext cx="4465313" cy="472479"/>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 this order</a:t>
            </a:r>
          </a:p>
        </p:txBody>
      </p:sp>
      <p:sp>
        <p:nvSpPr>
          <p:cNvPr id="8" name="Arrow: Left-Right 7">
            <a:extLst>
              <a:ext uri="{FF2B5EF4-FFF2-40B4-BE49-F238E27FC236}">
                <a16:creationId xmlns:a16="http://schemas.microsoft.com/office/drawing/2014/main" id="{EC08609D-C6CE-4613-AEF0-2326D6F4E196}"/>
              </a:ext>
            </a:extLst>
          </p:cNvPr>
          <p:cNvSpPr/>
          <p:nvPr/>
        </p:nvSpPr>
        <p:spPr>
          <a:xfrm rot="5400000">
            <a:off x="6509320" y="3653821"/>
            <a:ext cx="4465314" cy="421296"/>
          </a:xfrm>
          <a:prstGeom prst="leftRightArrow">
            <a:avLst/>
          </a:prstGeom>
          <a:solidFill>
            <a:srgbClr val="4C3B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Not in this order</a:t>
            </a:r>
          </a:p>
        </p:txBody>
      </p:sp>
    </p:spTree>
    <p:extLst>
      <p:ext uri="{BB962C8B-B14F-4D97-AF65-F5344CB8AC3E}">
        <p14:creationId xmlns:p14="http://schemas.microsoft.com/office/powerpoint/2010/main" val="3875358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FDA53-907D-46BA-8C09-71161F1A9FF1}"/>
              </a:ext>
            </a:extLst>
          </p:cNvPr>
          <p:cNvSpPr>
            <a:spLocks noGrp="1"/>
          </p:cNvSpPr>
          <p:nvPr>
            <p:ph type="title"/>
          </p:nvPr>
        </p:nvSpPr>
        <p:spPr/>
        <p:txBody>
          <a:bodyPr/>
          <a:lstStyle/>
          <a:p>
            <a:r>
              <a:rPr lang="en-US" dirty="0"/>
              <a:t>Analogy:  How to develop and evaluate an Autonomous Military System</a:t>
            </a:r>
          </a:p>
        </p:txBody>
      </p:sp>
      <p:graphicFrame>
        <p:nvGraphicFramePr>
          <p:cNvPr id="5" name="Table 5">
            <a:extLst>
              <a:ext uri="{FF2B5EF4-FFF2-40B4-BE49-F238E27FC236}">
                <a16:creationId xmlns:a16="http://schemas.microsoft.com/office/drawing/2014/main" id="{C1AEE530-1508-4411-84C4-E8E993E0A7A8}"/>
              </a:ext>
            </a:extLst>
          </p:cNvPr>
          <p:cNvGraphicFramePr>
            <a:graphicFrameLocks noGrp="1"/>
          </p:cNvGraphicFramePr>
          <p:nvPr>
            <p:ph idx="1"/>
          </p:nvPr>
        </p:nvGraphicFramePr>
        <p:xfrm>
          <a:off x="133004" y="1468281"/>
          <a:ext cx="8877992" cy="4831080"/>
        </p:xfrm>
        <a:graphic>
          <a:graphicData uri="http://schemas.openxmlformats.org/drawingml/2006/table">
            <a:tbl>
              <a:tblPr firstRow="1" bandRow="1">
                <a:tableStyleId>{5C22544A-7EE6-4342-B048-85BDC9FD1C3A}</a:tableStyleId>
              </a:tblPr>
              <a:tblGrid>
                <a:gridCol w="4438996">
                  <a:extLst>
                    <a:ext uri="{9D8B030D-6E8A-4147-A177-3AD203B41FA5}">
                      <a16:colId xmlns:a16="http://schemas.microsoft.com/office/drawing/2014/main" val="2972545066"/>
                    </a:ext>
                  </a:extLst>
                </a:gridCol>
                <a:gridCol w="4438996">
                  <a:extLst>
                    <a:ext uri="{9D8B030D-6E8A-4147-A177-3AD203B41FA5}">
                      <a16:colId xmlns:a16="http://schemas.microsoft.com/office/drawing/2014/main" val="4017117869"/>
                    </a:ext>
                  </a:extLst>
                </a:gridCol>
              </a:tblGrid>
              <a:tr h="225153">
                <a:tc>
                  <a:txBody>
                    <a:bodyPr/>
                    <a:lstStyle/>
                    <a:p>
                      <a:pPr algn="ctr"/>
                      <a:r>
                        <a:rPr lang="en-US" sz="1100" b="0" dirty="0">
                          <a:solidFill>
                            <a:schemeClr val="tx1"/>
                          </a:solidFill>
                          <a:latin typeface="Arial" panose="020B0604020202020204" pitchFamily="34" charset="0"/>
                          <a:cs typeface="Arial" panose="020B0604020202020204" pitchFamily="34" charset="0"/>
                        </a:rPr>
                        <a:t>Screening in small, light plane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Initial development in small unmanned 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1848621872"/>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Academics on aerodynamics, weather, physiology, FAA rules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Accepted world and state models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3922306303"/>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Closed-book examinations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Formal verification / Formal methods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148736661"/>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Training syllabus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Training data sets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2826942593"/>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Simulator 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Simulation for testing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3574604469"/>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Training aircraft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Surrogate platforms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2019798063"/>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Flight training with instructor pilot sitting beside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Runtime assurance and recovery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1188333379"/>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Flight training with instructor pilot in 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Layered runtime monitoring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1243026185"/>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Ops limits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Adaptive, outlier search, and boundary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1968771962"/>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Practice emergency procedures and prohibited maneuvers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Failure path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3025538252"/>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Daily flight debriefs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Continuous testing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1802019124"/>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Check-rides with evaluator pilot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Operational mission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2571570171"/>
                  </a:ext>
                </a:extLst>
              </a:tr>
              <a:tr h="370840">
                <a:tc>
                  <a:txBody>
                    <a:bodyPr/>
                    <a:lstStyle/>
                    <a:p>
                      <a:pPr algn="ctr"/>
                      <a:r>
                        <a:rPr lang="en-US" sz="1100" b="0" dirty="0">
                          <a:solidFill>
                            <a:schemeClr val="tx1"/>
                          </a:solidFill>
                          <a:latin typeface="Arial" panose="020B0604020202020204" pitchFamily="34" charset="0"/>
                          <a:cs typeface="Arial" panose="020B0604020202020204" pitchFamily="34" charset="0"/>
                        </a:rPr>
                        <a:t>Graduation to mission airplane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Evolved certifications and accreditation</a:t>
                      </a:r>
                    </a:p>
                    <a:p>
                      <a:pPr algn="ctr"/>
                      <a:r>
                        <a:rPr lang="en-US" sz="1100" b="0" dirty="0">
                          <a:solidFill>
                            <a:schemeClr val="tx1"/>
                          </a:solidFill>
                          <a:latin typeface="Arial" panose="020B0604020202020204" pitchFamily="34" charset="0"/>
                          <a:cs typeface="Arial" panose="020B0604020202020204" pitchFamily="34" charset="0"/>
                        </a:rPr>
                        <a:t>Open architecture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2237981394"/>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Mission qualification 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Agile development and new training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1308818992"/>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Wingman – flight lead – mission commander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anose="020B0604020202020204" pitchFamily="34" charset="0"/>
                          <a:cs typeface="Arial" panose="020B0604020202020204" pitchFamily="34" charset="0"/>
                        </a:rPr>
                        <a:t>Testing continuum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1672463273"/>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Daily flight debriefs and tactics 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Post acceptance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2537715663"/>
                  </a:ext>
                </a:extLst>
              </a:tr>
              <a:tr h="225153">
                <a:tc>
                  <a:txBody>
                    <a:bodyPr/>
                    <a:lstStyle/>
                    <a:p>
                      <a:pPr algn="ctr"/>
                      <a:r>
                        <a:rPr lang="en-US" sz="1100" b="0" dirty="0">
                          <a:solidFill>
                            <a:schemeClr val="tx1"/>
                          </a:solidFill>
                          <a:latin typeface="Arial" panose="020B0604020202020204" pitchFamily="34" charset="0"/>
                          <a:cs typeface="Arial" panose="020B0604020202020204" pitchFamily="34" charset="0"/>
                        </a:rPr>
                        <a:t>Red air / adversarial 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anose="020B0604020202020204" pitchFamily="34" charset="0"/>
                          <a:cs typeface="Arial" panose="020B0604020202020204" pitchFamily="34" charset="0"/>
                        </a:rPr>
                        <a:t>Adversarial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2956902353"/>
                  </a:ext>
                </a:extLst>
              </a:tr>
              <a:tr h="2251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anose="020B0604020202020204" pitchFamily="34" charset="0"/>
                          <a:cs typeface="Arial" panose="020B0604020202020204" pitchFamily="34" charset="0"/>
                        </a:rPr>
                        <a:t>Threat study and regional combat spin-up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anose="020B0604020202020204" pitchFamily="34" charset="0"/>
                          <a:cs typeface="Arial" panose="020B0604020202020204" pitchFamily="34" charset="0"/>
                        </a:rPr>
                        <a:t>Retraining for mission threats and tactics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C7F1"/>
                    </a:solidFill>
                  </a:tcPr>
                </a:tc>
                <a:extLst>
                  <a:ext uri="{0D108BD9-81ED-4DB2-BD59-A6C34878D82A}">
                    <a16:rowId xmlns:a16="http://schemas.microsoft.com/office/drawing/2014/main" val="3782870756"/>
                  </a:ext>
                </a:extLst>
              </a:tr>
            </a:tbl>
          </a:graphicData>
        </a:graphic>
      </p:graphicFrame>
      <p:sp>
        <p:nvSpPr>
          <p:cNvPr id="4" name="Slide Number Placeholder 3">
            <a:extLst>
              <a:ext uri="{FF2B5EF4-FFF2-40B4-BE49-F238E27FC236}">
                <a16:creationId xmlns:a16="http://schemas.microsoft.com/office/drawing/2014/main" id="{031A889A-D58E-425B-804F-1541CC69D4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1E56D-A9D8-45AD-B5D3-0DCD8C3B5B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CB965298-6E58-481C-9FC9-E1C11E483D6F}"/>
              </a:ext>
            </a:extLst>
          </p:cNvPr>
          <p:cNvSpPr txBox="1"/>
          <p:nvPr/>
        </p:nvSpPr>
        <p:spPr>
          <a:xfrm>
            <a:off x="1593669" y="1145441"/>
            <a:ext cx="163721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Fighter Pilot </a:t>
            </a:r>
          </a:p>
        </p:txBody>
      </p:sp>
      <p:sp>
        <p:nvSpPr>
          <p:cNvPr id="6" name="TextBox 5">
            <a:extLst>
              <a:ext uri="{FF2B5EF4-FFF2-40B4-BE49-F238E27FC236}">
                <a16:creationId xmlns:a16="http://schemas.microsoft.com/office/drawing/2014/main" id="{FB1B25E6-99DF-4331-8131-059D29D6BF8F}"/>
              </a:ext>
            </a:extLst>
          </p:cNvPr>
          <p:cNvSpPr txBox="1"/>
          <p:nvPr/>
        </p:nvSpPr>
        <p:spPr>
          <a:xfrm>
            <a:off x="5712823" y="1143116"/>
            <a:ext cx="236002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Autonomous System</a:t>
            </a:r>
          </a:p>
        </p:txBody>
      </p:sp>
      <p:sp>
        <p:nvSpPr>
          <p:cNvPr id="7" name="Arrow: Right 6">
            <a:extLst>
              <a:ext uri="{FF2B5EF4-FFF2-40B4-BE49-F238E27FC236}">
                <a16:creationId xmlns:a16="http://schemas.microsoft.com/office/drawing/2014/main" id="{60ED4ACF-6D62-4B5E-8DF8-41D7F524B2A3}"/>
              </a:ext>
            </a:extLst>
          </p:cNvPr>
          <p:cNvSpPr/>
          <p:nvPr/>
        </p:nvSpPr>
        <p:spPr>
          <a:xfrm rot="5400000">
            <a:off x="-1962269" y="3628231"/>
            <a:ext cx="4465313" cy="472479"/>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 this order</a:t>
            </a:r>
          </a:p>
        </p:txBody>
      </p:sp>
      <p:sp>
        <p:nvSpPr>
          <p:cNvPr id="8" name="Arrow: Left-Right 7">
            <a:extLst>
              <a:ext uri="{FF2B5EF4-FFF2-40B4-BE49-F238E27FC236}">
                <a16:creationId xmlns:a16="http://schemas.microsoft.com/office/drawing/2014/main" id="{EC08609D-C6CE-4613-AEF0-2326D6F4E196}"/>
              </a:ext>
            </a:extLst>
          </p:cNvPr>
          <p:cNvSpPr/>
          <p:nvPr/>
        </p:nvSpPr>
        <p:spPr>
          <a:xfrm rot="5400000">
            <a:off x="6509320" y="3653821"/>
            <a:ext cx="4465314" cy="421296"/>
          </a:xfrm>
          <a:prstGeom prst="leftRightArrow">
            <a:avLst/>
          </a:prstGeom>
          <a:solidFill>
            <a:srgbClr val="4C3B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Not in this order</a:t>
            </a:r>
          </a:p>
        </p:txBody>
      </p:sp>
      <p:sp>
        <p:nvSpPr>
          <p:cNvPr id="9" name="TextBox 8">
            <a:extLst>
              <a:ext uri="{FF2B5EF4-FFF2-40B4-BE49-F238E27FC236}">
                <a16:creationId xmlns:a16="http://schemas.microsoft.com/office/drawing/2014/main" id="{953B1DC6-1AF4-55CC-CF61-C1D233F047C6}"/>
              </a:ext>
            </a:extLst>
          </p:cNvPr>
          <p:cNvSpPr txBox="1"/>
          <p:nvPr/>
        </p:nvSpPr>
        <p:spPr>
          <a:xfrm rot="20683688">
            <a:off x="518477" y="3156811"/>
            <a:ext cx="8001000" cy="954107"/>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1" u="sng" strike="noStrike" kern="1200" cap="none" spc="0" normalizeH="0" baseline="0" noProof="0" dirty="0">
                <a:ln>
                  <a:noFill/>
                </a:ln>
                <a:solidFill>
                  <a:prstClr val="black"/>
                </a:solidFill>
                <a:effectLst/>
                <a:uLnTx/>
                <a:uFillTx/>
                <a:latin typeface="Arial" charset="0"/>
                <a:ea typeface="+mn-ea"/>
                <a:cs typeface="Arial" charset="0"/>
              </a:rPr>
              <a:t>CAVEAT EMPTOR:</a:t>
            </a: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  While we can draw parallels and similarities between training a fighter pilot and testing an autonomous system, they are not the same thing.  Many methods are analogous, but only loosely!  This idea is primarily intended to inform on the broad range of techniques involved and help aid those unfamiliar with autonomy and AI test. </a:t>
            </a:r>
          </a:p>
        </p:txBody>
      </p:sp>
    </p:spTree>
    <p:extLst>
      <p:ext uri="{BB962C8B-B14F-4D97-AF65-F5344CB8AC3E}">
        <p14:creationId xmlns:p14="http://schemas.microsoft.com/office/powerpoint/2010/main" val="3078386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42544-1CFF-9F5C-F338-C6DD39E993B8}"/>
              </a:ext>
            </a:extLst>
          </p:cNvPr>
          <p:cNvSpPr>
            <a:spLocks noGrp="1"/>
          </p:cNvSpPr>
          <p:nvPr>
            <p:ph type="title"/>
          </p:nvPr>
        </p:nvSpPr>
        <p:spPr/>
        <p:txBody>
          <a:bodyPr/>
          <a:lstStyle/>
          <a:p>
            <a:r>
              <a:rPr lang="en-US" dirty="0"/>
              <a:t>Autonomy T&amp;E </a:t>
            </a:r>
            <a:br>
              <a:rPr lang="en-US" dirty="0"/>
            </a:br>
            <a:r>
              <a:rPr lang="en-US" dirty="0"/>
              <a:t>Where to Begin?</a:t>
            </a:r>
          </a:p>
        </p:txBody>
      </p:sp>
      <p:sp>
        <p:nvSpPr>
          <p:cNvPr id="4" name="Slide Number Placeholder 3">
            <a:extLst>
              <a:ext uri="{FF2B5EF4-FFF2-40B4-BE49-F238E27FC236}">
                <a16:creationId xmlns:a16="http://schemas.microsoft.com/office/drawing/2014/main" id="{4076F799-216D-973A-E98E-000CB968FEA0}"/>
              </a:ext>
            </a:extLst>
          </p:cNvPr>
          <p:cNvSpPr>
            <a:spLocks noGrp="1"/>
          </p:cNvSpPr>
          <p:nvPr>
            <p:ph type="sldNum" sz="quarter" idx="12"/>
          </p:nvPr>
        </p:nvSpPr>
        <p:spPr/>
        <p:txBody>
          <a:bodyPr/>
          <a:lstStyle/>
          <a:p>
            <a:pPr>
              <a:defRPr/>
            </a:pPr>
            <a:fld id="{FAC1E56D-A9D8-45AD-B5D3-0DCD8C3B5BE4}" type="slidenum">
              <a:rPr lang="en-US" smtClean="0"/>
              <a:pPr>
                <a:defRPr/>
              </a:pPr>
              <a:t>23</a:t>
            </a:fld>
            <a:endParaRPr lang="en-US" dirty="0"/>
          </a:p>
        </p:txBody>
      </p:sp>
      <p:pic>
        <p:nvPicPr>
          <p:cNvPr id="8" name="Picture 7">
            <a:extLst>
              <a:ext uri="{FF2B5EF4-FFF2-40B4-BE49-F238E27FC236}">
                <a16:creationId xmlns:a16="http://schemas.microsoft.com/office/drawing/2014/main" id="{EAEAA226-68E4-F636-C613-6AE491215574}"/>
              </a:ext>
            </a:extLst>
          </p:cNvPr>
          <p:cNvPicPr>
            <a:picLocks noChangeAspect="1"/>
          </p:cNvPicPr>
          <p:nvPr/>
        </p:nvPicPr>
        <p:blipFill>
          <a:blip r:embed="rId2"/>
          <a:stretch>
            <a:fillRect/>
          </a:stretch>
        </p:blipFill>
        <p:spPr>
          <a:xfrm>
            <a:off x="5685573" y="543747"/>
            <a:ext cx="3267053" cy="3208053"/>
          </a:xfrm>
          <a:prstGeom prst="rect">
            <a:avLst/>
          </a:prstGeom>
        </p:spPr>
      </p:pic>
      <p:pic>
        <p:nvPicPr>
          <p:cNvPr id="10" name="Picture 9">
            <a:extLst>
              <a:ext uri="{FF2B5EF4-FFF2-40B4-BE49-F238E27FC236}">
                <a16:creationId xmlns:a16="http://schemas.microsoft.com/office/drawing/2014/main" id="{6B751CAA-649F-D3A7-F88E-3D0FAA1A6B88}"/>
              </a:ext>
            </a:extLst>
          </p:cNvPr>
          <p:cNvPicPr>
            <a:picLocks noChangeAspect="1"/>
          </p:cNvPicPr>
          <p:nvPr/>
        </p:nvPicPr>
        <p:blipFill>
          <a:blip r:embed="rId3"/>
          <a:stretch>
            <a:fillRect/>
          </a:stretch>
        </p:blipFill>
        <p:spPr>
          <a:xfrm>
            <a:off x="307706" y="3383781"/>
            <a:ext cx="5377867" cy="2919021"/>
          </a:xfrm>
          <a:prstGeom prst="rect">
            <a:avLst/>
          </a:prstGeom>
        </p:spPr>
      </p:pic>
      <p:sp>
        <p:nvSpPr>
          <p:cNvPr id="12" name="TextBox 11">
            <a:extLst>
              <a:ext uri="{FF2B5EF4-FFF2-40B4-BE49-F238E27FC236}">
                <a16:creationId xmlns:a16="http://schemas.microsoft.com/office/drawing/2014/main" id="{EBEF6277-A01E-61F9-4E48-981B0C2B1EB9}"/>
              </a:ext>
            </a:extLst>
          </p:cNvPr>
          <p:cNvSpPr txBox="1"/>
          <p:nvPr/>
        </p:nvSpPr>
        <p:spPr>
          <a:xfrm>
            <a:off x="6123723" y="3765821"/>
            <a:ext cx="2505927" cy="1569660"/>
          </a:xfrm>
          <a:prstGeom prst="rect">
            <a:avLst/>
          </a:prstGeom>
          <a:noFill/>
          <a:ln>
            <a:solidFill>
              <a:schemeClr val="tx1"/>
            </a:solidFill>
          </a:ln>
        </p:spPr>
        <p:txBody>
          <a:bodyPr wrap="square">
            <a:spAutoFit/>
          </a:bodyPr>
          <a:lstStyle/>
          <a:p>
            <a:r>
              <a:rPr lang="en-US" sz="1200" dirty="0"/>
              <a:t>The information paradox:</a:t>
            </a:r>
          </a:p>
          <a:p>
            <a:r>
              <a:rPr lang="en-US" sz="1200" dirty="0"/>
              <a:t>a) The more information used to make a decision, the better the</a:t>
            </a:r>
          </a:p>
          <a:p>
            <a:r>
              <a:rPr lang="en-US" sz="1200" dirty="0"/>
              <a:t>decision.</a:t>
            </a:r>
          </a:p>
          <a:p>
            <a:r>
              <a:rPr lang="en-US" sz="1200" dirty="0"/>
              <a:t>b) The longer it takes to make a decision, the worse the decision.</a:t>
            </a:r>
          </a:p>
          <a:p>
            <a:r>
              <a:rPr lang="en-US" sz="1200" dirty="0"/>
              <a:t>c) Using more information takes longer.</a:t>
            </a:r>
          </a:p>
        </p:txBody>
      </p:sp>
      <p:sp>
        <p:nvSpPr>
          <p:cNvPr id="14" name="TextBox 13">
            <a:extLst>
              <a:ext uri="{FF2B5EF4-FFF2-40B4-BE49-F238E27FC236}">
                <a16:creationId xmlns:a16="http://schemas.microsoft.com/office/drawing/2014/main" id="{4572F5D5-7C0C-C89F-7703-D8293D8F29BF}"/>
              </a:ext>
            </a:extLst>
          </p:cNvPr>
          <p:cNvSpPr txBox="1"/>
          <p:nvPr/>
        </p:nvSpPr>
        <p:spPr>
          <a:xfrm>
            <a:off x="430929" y="1188199"/>
            <a:ext cx="5254644" cy="2123658"/>
          </a:xfrm>
          <a:prstGeom prst="rect">
            <a:avLst/>
          </a:prstGeom>
          <a:noFill/>
          <a:ln>
            <a:solidFill>
              <a:schemeClr val="tx1"/>
            </a:solidFill>
          </a:ln>
        </p:spPr>
        <p:txBody>
          <a:bodyPr wrap="square">
            <a:spAutoFit/>
          </a:bodyPr>
          <a:lstStyle/>
          <a:p>
            <a:r>
              <a:rPr lang="en-US" sz="1200" dirty="0"/>
              <a:t>Autonomy TEV&amp;V involves evaluating the impact of autonomous decisions (a form of C2) on the “system” which is the world</a:t>
            </a:r>
          </a:p>
          <a:p>
            <a:endParaRPr lang="en-US" sz="1200" dirty="0"/>
          </a:p>
          <a:p>
            <a:r>
              <a:rPr lang="en-US" sz="1200" dirty="0"/>
              <a:t>Autonomy evaluation is game-theoretic; with the information</a:t>
            </a:r>
          </a:p>
          <a:p>
            <a:r>
              <a:rPr lang="en-US" sz="1200" dirty="0"/>
              <a:t>characteristics dictating the form of game being played. Does the game</a:t>
            </a:r>
          </a:p>
          <a:p>
            <a:r>
              <a:rPr lang="en-US" sz="1200" dirty="0"/>
              <a:t>involve?</a:t>
            </a:r>
          </a:p>
          <a:p>
            <a:r>
              <a:rPr lang="en-US" sz="1200" dirty="0"/>
              <a:t>• Complex uncertainty? Then decision quality matters</a:t>
            </a:r>
          </a:p>
          <a:p>
            <a:r>
              <a:rPr lang="en-US" sz="1200" dirty="0"/>
              <a:t>• Dynamic uncertainty? Then decision speed (entropic drag) matters</a:t>
            </a:r>
          </a:p>
          <a:p>
            <a:r>
              <a:rPr lang="en-US" sz="1200" dirty="0"/>
              <a:t>• Systemic adaptation? Then system learning (entropic evolution) matters</a:t>
            </a:r>
          </a:p>
          <a:p>
            <a:r>
              <a:rPr lang="en-US" sz="1200" dirty="0"/>
              <a:t>• Random events? Then statistical evidence is relevant</a:t>
            </a:r>
          </a:p>
          <a:p>
            <a:r>
              <a:rPr lang="en-US" sz="1200" dirty="0"/>
              <a:t>• Adversaries? Then statistical evidence is not relevant</a:t>
            </a:r>
          </a:p>
        </p:txBody>
      </p:sp>
      <p:sp>
        <p:nvSpPr>
          <p:cNvPr id="17" name="TextBox 16">
            <a:extLst>
              <a:ext uri="{FF2B5EF4-FFF2-40B4-BE49-F238E27FC236}">
                <a16:creationId xmlns:a16="http://schemas.microsoft.com/office/drawing/2014/main" id="{A6020E26-F084-8263-3100-2CC45F752D13}"/>
              </a:ext>
            </a:extLst>
          </p:cNvPr>
          <p:cNvSpPr txBox="1"/>
          <p:nvPr/>
        </p:nvSpPr>
        <p:spPr>
          <a:xfrm>
            <a:off x="3371850" y="6439917"/>
            <a:ext cx="2057400" cy="215444"/>
          </a:xfrm>
          <a:prstGeom prst="rect">
            <a:avLst/>
          </a:prstGeom>
          <a:noFill/>
          <a:ln>
            <a:solidFill>
              <a:schemeClr val="tx1"/>
            </a:solidFill>
          </a:ln>
        </p:spPr>
        <p:txBody>
          <a:bodyPr wrap="square" rtlCol="0">
            <a:spAutoFit/>
          </a:bodyPr>
          <a:lstStyle/>
          <a:p>
            <a:r>
              <a:rPr lang="en-US" sz="800" dirty="0"/>
              <a:t>D. </a:t>
            </a:r>
            <a:r>
              <a:rPr lang="en-US" sz="800" dirty="0" err="1"/>
              <a:t>Scheidt</a:t>
            </a:r>
            <a:r>
              <a:rPr lang="en-US" sz="800" dirty="0"/>
              <a:t>, Workshop presentation, 2022</a:t>
            </a:r>
          </a:p>
        </p:txBody>
      </p:sp>
      <p:sp>
        <p:nvSpPr>
          <p:cNvPr id="3" name="TextBox 2">
            <a:extLst>
              <a:ext uri="{FF2B5EF4-FFF2-40B4-BE49-F238E27FC236}">
                <a16:creationId xmlns:a16="http://schemas.microsoft.com/office/drawing/2014/main" id="{6C7BEDA5-0421-BEDB-4EB0-0AD1A7A5E5CE}"/>
              </a:ext>
            </a:extLst>
          </p:cNvPr>
          <p:cNvSpPr txBox="1"/>
          <p:nvPr/>
        </p:nvSpPr>
        <p:spPr>
          <a:xfrm>
            <a:off x="6423130" y="984743"/>
            <a:ext cx="719666" cy="507831"/>
          </a:xfrm>
          <a:prstGeom prst="rect">
            <a:avLst/>
          </a:prstGeom>
          <a:solidFill>
            <a:srgbClr val="E97117"/>
          </a:solidFill>
          <a:ln>
            <a:noFill/>
          </a:ln>
        </p:spPr>
        <p:txBody>
          <a:bodyPr wrap="square" rtlCol="0">
            <a:spAutoFit/>
          </a:bodyPr>
          <a:lstStyle/>
          <a:p>
            <a:pPr algn="ctr"/>
            <a:r>
              <a:rPr lang="en-US" sz="900" dirty="0">
                <a:solidFill>
                  <a:schemeClr val="bg1"/>
                </a:solidFill>
              </a:rPr>
              <a:t>Integrated system test</a:t>
            </a:r>
          </a:p>
        </p:txBody>
      </p:sp>
    </p:spTree>
    <p:extLst>
      <p:ext uri="{BB962C8B-B14F-4D97-AF65-F5344CB8AC3E}">
        <p14:creationId xmlns:p14="http://schemas.microsoft.com/office/powerpoint/2010/main" val="3681548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42544-1CFF-9F5C-F338-C6DD39E993B8}"/>
              </a:ext>
            </a:extLst>
          </p:cNvPr>
          <p:cNvSpPr>
            <a:spLocks noGrp="1"/>
          </p:cNvSpPr>
          <p:nvPr>
            <p:ph type="title"/>
          </p:nvPr>
        </p:nvSpPr>
        <p:spPr/>
        <p:txBody>
          <a:bodyPr/>
          <a:lstStyle/>
          <a:p>
            <a:r>
              <a:rPr lang="en-US" dirty="0"/>
              <a:t>Autonomy T&amp;E </a:t>
            </a:r>
            <a:br>
              <a:rPr lang="en-US" dirty="0"/>
            </a:br>
            <a:r>
              <a:rPr lang="en-US" dirty="0"/>
              <a:t>Where to Begin?</a:t>
            </a:r>
          </a:p>
        </p:txBody>
      </p:sp>
      <p:sp>
        <p:nvSpPr>
          <p:cNvPr id="4" name="Slide Number Placeholder 3">
            <a:extLst>
              <a:ext uri="{FF2B5EF4-FFF2-40B4-BE49-F238E27FC236}">
                <a16:creationId xmlns:a16="http://schemas.microsoft.com/office/drawing/2014/main" id="{4076F799-216D-973A-E98E-000CB968FEA0}"/>
              </a:ext>
            </a:extLst>
          </p:cNvPr>
          <p:cNvSpPr>
            <a:spLocks noGrp="1"/>
          </p:cNvSpPr>
          <p:nvPr>
            <p:ph type="sldNum" sz="quarter" idx="12"/>
          </p:nvPr>
        </p:nvSpPr>
        <p:spPr/>
        <p:txBody>
          <a:bodyPr/>
          <a:lstStyle/>
          <a:p>
            <a:pPr>
              <a:defRPr/>
            </a:pPr>
            <a:fld id="{FAC1E56D-A9D8-45AD-B5D3-0DCD8C3B5BE4}" type="slidenum">
              <a:rPr lang="en-US" smtClean="0"/>
              <a:pPr>
                <a:defRPr/>
              </a:pPr>
              <a:t>24</a:t>
            </a:fld>
            <a:endParaRPr lang="en-US" dirty="0"/>
          </a:p>
        </p:txBody>
      </p:sp>
      <p:sp>
        <p:nvSpPr>
          <p:cNvPr id="16" name="TextBox 15">
            <a:extLst>
              <a:ext uri="{FF2B5EF4-FFF2-40B4-BE49-F238E27FC236}">
                <a16:creationId xmlns:a16="http://schemas.microsoft.com/office/drawing/2014/main" id="{20F995D5-D99B-54E6-F298-0D83F3F64763}"/>
              </a:ext>
            </a:extLst>
          </p:cNvPr>
          <p:cNvSpPr txBox="1"/>
          <p:nvPr/>
        </p:nvSpPr>
        <p:spPr>
          <a:xfrm>
            <a:off x="628651" y="1595125"/>
            <a:ext cx="7768097" cy="923330"/>
          </a:xfrm>
          <a:prstGeom prst="rect">
            <a:avLst/>
          </a:prstGeom>
          <a:solidFill>
            <a:srgbClr val="4C3B89"/>
          </a:solidFill>
          <a:ln>
            <a:solidFill>
              <a:schemeClr val="tx1"/>
            </a:solidFill>
          </a:ln>
        </p:spPr>
        <p:txBody>
          <a:bodyPr wrap="square">
            <a:spAutoFit/>
          </a:bodyPr>
          <a:lstStyle/>
          <a:p>
            <a:r>
              <a:rPr lang="en-US" dirty="0">
                <a:solidFill>
                  <a:schemeClr val="bg1"/>
                </a:solidFill>
              </a:rPr>
              <a:t>Autonomy TEV&amp;V Processes utilize a sequence of ATEVV events to produce a chain of evidence that provides an assurance argument for the System Under Test</a:t>
            </a:r>
          </a:p>
        </p:txBody>
      </p:sp>
      <p:pic>
        <p:nvPicPr>
          <p:cNvPr id="5" name="Picture 4">
            <a:extLst>
              <a:ext uri="{FF2B5EF4-FFF2-40B4-BE49-F238E27FC236}">
                <a16:creationId xmlns:a16="http://schemas.microsoft.com/office/drawing/2014/main" id="{3B254169-705D-4ED9-2DF9-791C80E3AE7D}"/>
              </a:ext>
            </a:extLst>
          </p:cNvPr>
          <p:cNvPicPr>
            <a:picLocks noChangeAspect="1"/>
          </p:cNvPicPr>
          <p:nvPr/>
        </p:nvPicPr>
        <p:blipFill>
          <a:blip r:embed="rId2"/>
          <a:stretch>
            <a:fillRect/>
          </a:stretch>
        </p:blipFill>
        <p:spPr>
          <a:xfrm>
            <a:off x="1398241" y="2713147"/>
            <a:ext cx="6595386" cy="3369578"/>
          </a:xfrm>
          <a:prstGeom prst="rect">
            <a:avLst/>
          </a:prstGeom>
        </p:spPr>
      </p:pic>
      <p:sp>
        <p:nvSpPr>
          <p:cNvPr id="6" name="TextBox 5">
            <a:extLst>
              <a:ext uri="{FF2B5EF4-FFF2-40B4-BE49-F238E27FC236}">
                <a16:creationId xmlns:a16="http://schemas.microsoft.com/office/drawing/2014/main" id="{D86AE128-3A19-8825-56B4-B8C1667B81BE}"/>
              </a:ext>
            </a:extLst>
          </p:cNvPr>
          <p:cNvSpPr txBox="1"/>
          <p:nvPr/>
        </p:nvSpPr>
        <p:spPr>
          <a:xfrm>
            <a:off x="3371850" y="6439917"/>
            <a:ext cx="2057400" cy="215444"/>
          </a:xfrm>
          <a:prstGeom prst="rect">
            <a:avLst/>
          </a:prstGeom>
          <a:noFill/>
          <a:ln>
            <a:solidFill>
              <a:schemeClr val="tx1"/>
            </a:solidFill>
          </a:ln>
        </p:spPr>
        <p:txBody>
          <a:bodyPr wrap="square" rtlCol="0">
            <a:spAutoFit/>
          </a:bodyPr>
          <a:lstStyle/>
          <a:p>
            <a:r>
              <a:rPr lang="en-US" sz="800" dirty="0"/>
              <a:t>D. </a:t>
            </a:r>
            <a:r>
              <a:rPr lang="en-US" sz="800" dirty="0" err="1"/>
              <a:t>Scheidt</a:t>
            </a:r>
            <a:r>
              <a:rPr lang="en-US" sz="800" dirty="0"/>
              <a:t>, Workshop presentation, 2022</a:t>
            </a:r>
          </a:p>
        </p:txBody>
      </p:sp>
    </p:spTree>
    <p:extLst>
      <p:ext uri="{BB962C8B-B14F-4D97-AF65-F5344CB8AC3E}">
        <p14:creationId xmlns:p14="http://schemas.microsoft.com/office/powerpoint/2010/main" val="1174413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387344"/>
            <a:ext cx="6705600" cy="541338"/>
          </a:xfrm>
        </p:spPr>
        <p:txBody>
          <a:bodyPr>
            <a:noAutofit/>
          </a:bodyPr>
          <a:lstStyle/>
          <a:p>
            <a:r>
              <a:rPr lang="en-US" dirty="0"/>
              <a:t>Methods for Addressing Autonomy T&amp;E Challenges</a:t>
            </a:r>
          </a:p>
        </p:txBody>
      </p:sp>
      <p:sp>
        <p:nvSpPr>
          <p:cNvPr id="3" name="Content Placeholder 2"/>
          <p:cNvSpPr>
            <a:spLocks noGrp="1"/>
          </p:cNvSpPr>
          <p:nvPr>
            <p:ph idx="1"/>
          </p:nvPr>
        </p:nvSpPr>
        <p:spPr>
          <a:xfrm>
            <a:off x="174567" y="1529864"/>
            <a:ext cx="8836429" cy="5398475"/>
          </a:xfrm>
        </p:spPr>
        <p:txBody>
          <a:bodyPr numCol="2"/>
          <a:lstStyle/>
          <a:p>
            <a:r>
              <a:rPr lang="en-US" sz="1600" b="1" u="sng" dirty="0"/>
              <a:t>Draft T&amp;E Companion Guide for Autonomy</a:t>
            </a:r>
            <a:r>
              <a:rPr lang="en-US" sz="1600" dirty="0"/>
              <a:t> provides a discussion of background, challenges, methods and tools in the context of the overarching T&amp;E lifecycle of a program, as divided into T&amp;E Phases  </a:t>
            </a:r>
          </a:p>
          <a:p>
            <a:r>
              <a:rPr lang="en-US" sz="1400" dirty="0"/>
              <a:t>T&amp;E Phases start with earliest beginnings of a program at development of acquisition strategy and development strategy for ADS projects, proceed through test strategy development, test planning, test design, test execution, data analysis, and certification and accreditation processes  </a:t>
            </a:r>
          </a:p>
          <a:p>
            <a:r>
              <a:rPr lang="en-US" sz="1400" dirty="0"/>
              <a:t>Scientific Test and Analysis Techniques (STAT) Process is referenced as the framework for organizing the Test Phases for application of these ADS T&amp;E solutions</a:t>
            </a:r>
          </a:p>
          <a:p>
            <a:r>
              <a:rPr lang="en-US" sz="1400" dirty="0"/>
              <a:t>Each phase also includes a general discussion of considerations and lessons learned</a:t>
            </a:r>
          </a:p>
        </p:txBody>
      </p:sp>
      <p:sp>
        <p:nvSpPr>
          <p:cNvPr id="5" name="Slide Number Placeholder 4">
            <a:extLst>
              <a:ext uri="{FF2B5EF4-FFF2-40B4-BE49-F238E27FC236}">
                <a16:creationId xmlns:a16="http://schemas.microsoft.com/office/drawing/2014/main" id="{A86F0D75-3A8B-4544-90B8-1187BC8E7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1E56D-A9D8-45AD-B5D3-0DCD8C3B5B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4" name="Table 5">
            <a:extLst>
              <a:ext uri="{FF2B5EF4-FFF2-40B4-BE49-F238E27FC236}">
                <a16:creationId xmlns:a16="http://schemas.microsoft.com/office/drawing/2014/main" id="{9EC71E46-20BE-4DF5-B127-62EEFF5AA1BC}"/>
              </a:ext>
            </a:extLst>
          </p:cNvPr>
          <p:cNvGraphicFramePr>
            <a:graphicFrameLocks noGrp="1"/>
          </p:cNvGraphicFramePr>
          <p:nvPr>
            <p:extLst>
              <p:ext uri="{D42A27DB-BD31-4B8C-83A1-F6EECF244321}">
                <p14:modId xmlns:p14="http://schemas.microsoft.com/office/powerpoint/2010/main" val="1096254300"/>
              </p:ext>
            </p:extLst>
          </p:nvPr>
        </p:nvGraphicFramePr>
        <p:xfrm>
          <a:off x="5124261" y="1530349"/>
          <a:ext cx="3622276" cy="4193388"/>
        </p:xfrm>
        <a:graphic>
          <a:graphicData uri="http://schemas.openxmlformats.org/drawingml/2006/table">
            <a:tbl>
              <a:tblPr firstRow="1" bandRow="1">
                <a:tableStyleId>{00A15C55-8517-42AA-B614-E9B94910E393}</a:tableStyleId>
              </a:tblPr>
              <a:tblGrid>
                <a:gridCol w="3622276">
                  <a:extLst>
                    <a:ext uri="{9D8B030D-6E8A-4147-A177-3AD203B41FA5}">
                      <a16:colId xmlns:a16="http://schemas.microsoft.com/office/drawing/2014/main" val="2488008965"/>
                    </a:ext>
                  </a:extLst>
                </a:gridCol>
              </a:tblGrid>
              <a:tr h="516324">
                <a:tc>
                  <a:txBody>
                    <a:bodyPr/>
                    <a:lstStyle/>
                    <a:p>
                      <a:pPr algn="ctr"/>
                      <a:r>
                        <a:rPr lang="en-US" dirty="0"/>
                        <a:t>Methods Discussion by T&amp;E Phases</a:t>
                      </a:r>
                    </a:p>
                  </a:txBody>
                  <a:tcPr anchor="ctr">
                    <a:solidFill>
                      <a:srgbClr val="4C3B89"/>
                    </a:solidFill>
                  </a:tcPr>
                </a:tc>
                <a:extLst>
                  <a:ext uri="{0D108BD9-81ED-4DB2-BD59-A6C34878D82A}">
                    <a16:rowId xmlns:a16="http://schemas.microsoft.com/office/drawing/2014/main" val="2194539492"/>
                  </a:ext>
                </a:extLst>
              </a:tr>
              <a:tr h="516324">
                <a:tc>
                  <a:txBody>
                    <a:bodyPr/>
                    <a:lstStyle/>
                    <a:p>
                      <a:pPr algn="ctr"/>
                      <a:r>
                        <a:rPr lang="en-US" sz="1600" dirty="0"/>
                        <a:t>Acquisition Strategy and Development Strategy</a:t>
                      </a:r>
                    </a:p>
                  </a:txBody>
                  <a:tcPr anchor="ctr">
                    <a:solidFill>
                      <a:srgbClr val="EDEBF3"/>
                    </a:solidFill>
                  </a:tcPr>
                </a:tc>
                <a:extLst>
                  <a:ext uri="{0D108BD9-81ED-4DB2-BD59-A6C34878D82A}">
                    <a16:rowId xmlns:a16="http://schemas.microsoft.com/office/drawing/2014/main" val="4104020236"/>
                  </a:ext>
                </a:extLst>
              </a:tr>
              <a:tr h="516324">
                <a:tc>
                  <a:txBody>
                    <a:bodyPr/>
                    <a:lstStyle/>
                    <a:p>
                      <a:pPr algn="ctr"/>
                      <a:r>
                        <a:rPr lang="en-US" sz="1600" dirty="0"/>
                        <a:t>Test Strategy</a:t>
                      </a:r>
                    </a:p>
                  </a:txBody>
                  <a:tcPr anchor="ctr">
                    <a:solidFill>
                      <a:srgbClr val="EDEBF3"/>
                    </a:solidFill>
                  </a:tcPr>
                </a:tc>
                <a:extLst>
                  <a:ext uri="{0D108BD9-81ED-4DB2-BD59-A6C34878D82A}">
                    <a16:rowId xmlns:a16="http://schemas.microsoft.com/office/drawing/2014/main" val="3358091785"/>
                  </a:ext>
                </a:extLst>
              </a:tr>
              <a:tr h="516324">
                <a:tc>
                  <a:txBody>
                    <a:bodyPr/>
                    <a:lstStyle/>
                    <a:p>
                      <a:pPr algn="ctr"/>
                      <a:r>
                        <a:rPr lang="en-US" sz="1600" dirty="0"/>
                        <a:t>Test Planning</a:t>
                      </a:r>
                    </a:p>
                  </a:txBody>
                  <a:tcPr anchor="ctr">
                    <a:solidFill>
                      <a:srgbClr val="EDEBF3"/>
                    </a:solidFill>
                  </a:tcPr>
                </a:tc>
                <a:extLst>
                  <a:ext uri="{0D108BD9-81ED-4DB2-BD59-A6C34878D82A}">
                    <a16:rowId xmlns:a16="http://schemas.microsoft.com/office/drawing/2014/main" val="2226220005"/>
                  </a:ext>
                </a:extLst>
              </a:tr>
              <a:tr h="516324">
                <a:tc>
                  <a:txBody>
                    <a:bodyPr/>
                    <a:lstStyle/>
                    <a:p>
                      <a:pPr algn="ctr"/>
                      <a:r>
                        <a:rPr lang="en-US" sz="1600" dirty="0"/>
                        <a:t>Test Design</a:t>
                      </a:r>
                    </a:p>
                  </a:txBody>
                  <a:tcPr anchor="ctr">
                    <a:solidFill>
                      <a:srgbClr val="EDEBF3"/>
                    </a:solidFill>
                  </a:tcPr>
                </a:tc>
                <a:extLst>
                  <a:ext uri="{0D108BD9-81ED-4DB2-BD59-A6C34878D82A}">
                    <a16:rowId xmlns:a16="http://schemas.microsoft.com/office/drawing/2014/main" val="1187445095"/>
                  </a:ext>
                </a:extLst>
              </a:tr>
              <a:tr h="516324">
                <a:tc>
                  <a:txBody>
                    <a:bodyPr/>
                    <a:lstStyle/>
                    <a:p>
                      <a:pPr algn="ctr"/>
                      <a:r>
                        <a:rPr lang="en-US" sz="1600" dirty="0"/>
                        <a:t>Test Execution</a:t>
                      </a:r>
                    </a:p>
                  </a:txBody>
                  <a:tcPr anchor="ctr">
                    <a:solidFill>
                      <a:srgbClr val="EDEBF3"/>
                    </a:solidFill>
                  </a:tcPr>
                </a:tc>
                <a:extLst>
                  <a:ext uri="{0D108BD9-81ED-4DB2-BD59-A6C34878D82A}">
                    <a16:rowId xmlns:a16="http://schemas.microsoft.com/office/drawing/2014/main" val="3840225169"/>
                  </a:ext>
                </a:extLst>
              </a:tr>
              <a:tr h="516324">
                <a:tc>
                  <a:txBody>
                    <a:bodyPr/>
                    <a:lstStyle/>
                    <a:p>
                      <a:pPr algn="ctr"/>
                      <a:r>
                        <a:rPr lang="en-US" sz="1600" dirty="0"/>
                        <a:t>Data Analysis</a:t>
                      </a:r>
                    </a:p>
                  </a:txBody>
                  <a:tcPr anchor="ctr">
                    <a:solidFill>
                      <a:srgbClr val="EDEBF3"/>
                    </a:solidFill>
                  </a:tcPr>
                </a:tc>
                <a:extLst>
                  <a:ext uri="{0D108BD9-81ED-4DB2-BD59-A6C34878D82A}">
                    <a16:rowId xmlns:a16="http://schemas.microsoft.com/office/drawing/2014/main" val="2303726699"/>
                  </a:ext>
                </a:extLst>
              </a:tr>
              <a:tr h="516324">
                <a:tc>
                  <a:txBody>
                    <a:bodyPr/>
                    <a:lstStyle/>
                    <a:p>
                      <a:pPr algn="ctr"/>
                      <a:r>
                        <a:rPr lang="en-US" sz="1600" dirty="0"/>
                        <a:t>Certification and Accreditation</a:t>
                      </a:r>
                    </a:p>
                  </a:txBody>
                  <a:tcPr anchor="ctr">
                    <a:solidFill>
                      <a:srgbClr val="EDEBF3"/>
                    </a:solidFill>
                  </a:tcPr>
                </a:tc>
                <a:extLst>
                  <a:ext uri="{0D108BD9-81ED-4DB2-BD59-A6C34878D82A}">
                    <a16:rowId xmlns:a16="http://schemas.microsoft.com/office/drawing/2014/main" val="29773124"/>
                  </a:ext>
                </a:extLst>
              </a:tr>
            </a:tbl>
          </a:graphicData>
        </a:graphic>
      </p:graphicFrame>
    </p:spTree>
    <p:extLst>
      <p:ext uri="{BB962C8B-B14F-4D97-AF65-F5344CB8AC3E}">
        <p14:creationId xmlns:p14="http://schemas.microsoft.com/office/powerpoint/2010/main" val="2265742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423324"/>
            <a:ext cx="6705600" cy="541338"/>
          </a:xfrm>
        </p:spPr>
        <p:txBody>
          <a:bodyPr>
            <a:noAutofit/>
          </a:bodyPr>
          <a:lstStyle/>
          <a:p>
            <a:r>
              <a:rPr lang="en-US" dirty="0"/>
              <a:t>Methods for Addressing Challenges with</a:t>
            </a:r>
            <a:br>
              <a:rPr lang="en-US" dirty="0"/>
            </a:br>
            <a:r>
              <a:rPr lang="en-US" dirty="0"/>
              <a:t>Acquisition and Development Strategy</a:t>
            </a:r>
          </a:p>
        </p:txBody>
      </p:sp>
      <p:sp>
        <p:nvSpPr>
          <p:cNvPr id="5" name="Slide Number Placeholder 4">
            <a:extLst>
              <a:ext uri="{FF2B5EF4-FFF2-40B4-BE49-F238E27FC236}">
                <a16:creationId xmlns:a16="http://schemas.microsoft.com/office/drawing/2014/main" id="{A86F0D75-3A8B-4544-90B8-1187BC8E7EE8}"/>
              </a:ext>
            </a:extLst>
          </p:cNvPr>
          <p:cNvSpPr>
            <a:spLocks noGrp="1"/>
          </p:cNvSpPr>
          <p:nvPr>
            <p:ph type="sldNum" sz="quarter" idx="12"/>
          </p:nvPr>
        </p:nvSpPr>
        <p:spPr/>
        <p:txBody>
          <a:bodyPr/>
          <a:lstStyle/>
          <a:p>
            <a:pPr>
              <a:defRPr/>
            </a:pPr>
            <a:fld id="{FAC1E56D-A9D8-45AD-B5D3-0DCD8C3B5BE4}" type="slidenum">
              <a:rPr lang="en-US" smtClean="0"/>
              <a:pPr>
                <a:defRPr/>
              </a:pPr>
              <a:t>26</a:t>
            </a:fld>
            <a:endParaRPr lang="en-US"/>
          </a:p>
        </p:txBody>
      </p:sp>
      <p:graphicFrame>
        <p:nvGraphicFramePr>
          <p:cNvPr id="4" name="Table 5">
            <a:extLst>
              <a:ext uri="{FF2B5EF4-FFF2-40B4-BE49-F238E27FC236}">
                <a16:creationId xmlns:a16="http://schemas.microsoft.com/office/drawing/2014/main" id="{9EC71E46-20BE-4DF5-B127-62EEFF5AA1BC}"/>
              </a:ext>
            </a:extLst>
          </p:cNvPr>
          <p:cNvGraphicFramePr>
            <a:graphicFrameLocks noGrp="1"/>
          </p:cNvGraphicFramePr>
          <p:nvPr>
            <p:extLst>
              <p:ext uri="{D42A27DB-BD31-4B8C-83A1-F6EECF244321}">
                <p14:modId xmlns:p14="http://schemas.microsoft.com/office/powerpoint/2010/main" val="1891554175"/>
              </p:ext>
            </p:extLst>
          </p:nvPr>
        </p:nvGraphicFramePr>
        <p:xfrm>
          <a:off x="958425" y="1343800"/>
          <a:ext cx="6738444" cy="4959002"/>
        </p:xfrm>
        <a:graphic>
          <a:graphicData uri="http://schemas.openxmlformats.org/drawingml/2006/table">
            <a:tbl>
              <a:tblPr firstRow="1" bandRow="1">
                <a:tableStyleId>{00A15C55-8517-42AA-B614-E9B94910E393}</a:tableStyleId>
              </a:tblPr>
              <a:tblGrid>
                <a:gridCol w="3369222">
                  <a:extLst>
                    <a:ext uri="{9D8B030D-6E8A-4147-A177-3AD203B41FA5}">
                      <a16:colId xmlns:a16="http://schemas.microsoft.com/office/drawing/2014/main" val="2488008965"/>
                    </a:ext>
                  </a:extLst>
                </a:gridCol>
                <a:gridCol w="3369222">
                  <a:extLst>
                    <a:ext uri="{9D8B030D-6E8A-4147-A177-3AD203B41FA5}">
                      <a16:colId xmlns:a16="http://schemas.microsoft.com/office/drawing/2014/main" val="3846736414"/>
                    </a:ext>
                  </a:extLst>
                </a:gridCol>
              </a:tblGrid>
              <a:tr h="516324">
                <a:tc>
                  <a:txBody>
                    <a:bodyPr/>
                    <a:lstStyle/>
                    <a:p>
                      <a:r>
                        <a:rPr lang="en-US" dirty="0"/>
                        <a:t>Method for Acquisition and Development Strategy</a:t>
                      </a:r>
                    </a:p>
                  </a:txBody>
                  <a:tcPr>
                    <a:solidFill>
                      <a:srgbClr val="4C3B89"/>
                    </a:solidFill>
                  </a:tcPr>
                </a:tc>
                <a:tc>
                  <a:txBody>
                    <a:bodyPr/>
                    <a:lstStyle/>
                    <a:p>
                      <a:r>
                        <a:rPr lang="en-US" dirty="0"/>
                        <a:t>Short description</a:t>
                      </a:r>
                    </a:p>
                  </a:txBody>
                  <a:tcPr>
                    <a:solidFill>
                      <a:srgbClr val="4C3B89"/>
                    </a:solidFill>
                  </a:tcPr>
                </a:tc>
                <a:extLst>
                  <a:ext uri="{0D108BD9-81ED-4DB2-BD59-A6C34878D82A}">
                    <a16:rowId xmlns:a16="http://schemas.microsoft.com/office/drawing/2014/main" val="2194539492"/>
                  </a:ext>
                </a:extLst>
              </a:tr>
              <a:tr h="516324">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Operational Modeling</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Provide a model of the desired system behavior in operational context (similar to a use case)</a:t>
                      </a:r>
                    </a:p>
                  </a:txBody>
                  <a:tcPr marL="88900" marR="88900" marT="50800" marB="50800">
                    <a:solidFill>
                      <a:srgbClr val="EDEBF3"/>
                    </a:solidFill>
                  </a:tcPr>
                </a:tc>
                <a:extLst>
                  <a:ext uri="{0D108BD9-81ED-4DB2-BD59-A6C34878D82A}">
                    <a16:rowId xmlns:a16="http://schemas.microsoft.com/office/drawing/2014/main" val="4104020236"/>
                  </a:ext>
                </a:extLst>
              </a:tr>
              <a:tr h="516324">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Small scale development</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Use of small, cheap, simple platforms and assets to speed development and scale up</a:t>
                      </a:r>
                    </a:p>
                  </a:txBody>
                  <a:tcPr marL="88900" marR="88900" marT="50800" marB="50800">
                    <a:solidFill>
                      <a:srgbClr val="EDEBF3"/>
                    </a:solidFill>
                  </a:tcPr>
                </a:tc>
                <a:extLst>
                  <a:ext uri="{0D108BD9-81ED-4DB2-BD59-A6C34878D82A}">
                    <a16:rowId xmlns:a16="http://schemas.microsoft.com/office/drawing/2014/main" val="59830200"/>
                  </a:ext>
                </a:extLst>
              </a:tr>
              <a:tr h="516324">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Open architecture</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Use of non-proprietary, open architecture standards for integrating subsystems and services into the mission package with government-owned interfaces</a:t>
                      </a:r>
                    </a:p>
                  </a:txBody>
                  <a:tcPr marL="88900" marR="88900" marT="50800" marB="50800">
                    <a:solidFill>
                      <a:srgbClr val="EDEBF3"/>
                    </a:solidFill>
                  </a:tcPr>
                </a:tc>
                <a:extLst>
                  <a:ext uri="{0D108BD9-81ED-4DB2-BD59-A6C34878D82A}">
                    <a16:rowId xmlns:a16="http://schemas.microsoft.com/office/drawing/2014/main" val="1167118115"/>
                  </a:ext>
                </a:extLst>
              </a:tr>
              <a:tr h="516324">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Automated requirements</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Automate translation of English-language requirements into logical code </a:t>
                      </a:r>
                    </a:p>
                  </a:txBody>
                  <a:tcPr marL="88900" marR="88900" marT="50800" marB="50800">
                    <a:solidFill>
                      <a:srgbClr val="EDEBF3"/>
                    </a:solidFill>
                  </a:tcPr>
                </a:tc>
                <a:extLst>
                  <a:ext uri="{0D108BD9-81ED-4DB2-BD59-A6C34878D82A}">
                    <a16:rowId xmlns:a16="http://schemas.microsoft.com/office/drawing/2014/main" val="3358091785"/>
                  </a:ext>
                </a:extLst>
              </a:tr>
              <a:tr h="516324">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Continuous Testing </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Testing the system throughout the development process and the entire system operational lifecycle</a:t>
                      </a:r>
                    </a:p>
                  </a:txBody>
                  <a:tcPr marL="88900" marR="88900" marT="50800" marB="50800">
                    <a:solidFill>
                      <a:srgbClr val="EDEBF3"/>
                    </a:solidFill>
                  </a:tcPr>
                </a:tc>
                <a:extLst>
                  <a:ext uri="{0D108BD9-81ED-4DB2-BD59-A6C34878D82A}">
                    <a16:rowId xmlns:a16="http://schemas.microsoft.com/office/drawing/2014/main" val="2226220005"/>
                  </a:ext>
                </a:extLst>
              </a:tr>
              <a:tr h="516324">
                <a:tc>
                  <a:txBody>
                    <a:bodyPr/>
                    <a:lstStyle/>
                    <a:p>
                      <a:pPr marL="0" marR="0">
                        <a:lnSpc>
                          <a:spcPct val="115000"/>
                        </a:lnSpc>
                        <a:spcBef>
                          <a:spcPts val="0"/>
                        </a:spcBef>
                        <a:spcAft>
                          <a:spcPts val="100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Code isolation</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Use of a code development framework that enables code isolation for safety and security</a:t>
                      </a:r>
                    </a:p>
                  </a:txBody>
                  <a:tcPr marL="88900" marR="88900" marT="50800" marB="50800">
                    <a:solidFill>
                      <a:srgbClr val="EDEBF3"/>
                    </a:solidFill>
                  </a:tcPr>
                </a:tc>
                <a:extLst>
                  <a:ext uri="{0D108BD9-81ED-4DB2-BD59-A6C34878D82A}">
                    <a16:rowId xmlns:a16="http://schemas.microsoft.com/office/drawing/2014/main" val="3840225169"/>
                  </a:ext>
                </a:extLst>
              </a:tr>
              <a:tr h="516324">
                <a:tc>
                  <a:txBody>
                    <a:bodyPr/>
                    <a:lstStyle/>
                    <a:p>
                      <a:pPr marL="0" marR="0">
                        <a:lnSpc>
                          <a:spcPct val="115000"/>
                        </a:lnSpc>
                        <a:spcBef>
                          <a:spcPts val="0"/>
                        </a:spcBef>
                        <a:spcAft>
                          <a:spcPts val="100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Assurance cases</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 structured argument, supported by evidence, intended to justify that a system is acceptably assured relative to a concern (such as safety or security) in the intended operating environment </a:t>
                      </a:r>
                    </a:p>
                  </a:txBody>
                  <a:tcPr marL="88900" marR="88900" marT="50800" marB="50800">
                    <a:solidFill>
                      <a:srgbClr val="EDEBF3"/>
                    </a:solidFill>
                  </a:tcPr>
                </a:tc>
                <a:extLst>
                  <a:ext uri="{0D108BD9-81ED-4DB2-BD59-A6C34878D82A}">
                    <a16:rowId xmlns:a16="http://schemas.microsoft.com/office/drawing/2014/main" val="374221624"/>
                  </a:ext>
                </a:extLst>
              </a:tr>
            </a:tbl>
          </a:graphicData>
        </a:graphic>
      </p:graphicFrame>
    </p:spTree>
    <p:extLst>
      <p:ext uri="{BB962C8B-B14F-4D97-AF65-F5344CB8AC3E}">
        <p14:creationId xmlns:p14="http://schemas.microsoft.com/office/powerpoint/2010/main" val="3760476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a:xfrm>
            <a:off x="2365047" y="5707585"/>
            <a:ext cx="6631378" cy="237757"/>
          </a:xfrm>
        </p:spPr>
        <p:txBody>
          <a:bodyPr/>
          <a:lstStyle/>
          <a:p>
            <a:r>
              <a:rPr lang="en-US" dirty="0"/>
              <a:t>Costs, Limitations, Assumptions:</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fontScale="90000"/>
          </a:bodyPr>
          <a:lstStyle/>
          <a:p>
            <a:r>
              <a:rPr lang="en-US" dirty="0" err="1"/>
              <a:t>Acq</a:t>
            </a:r>
            <a:r>
              <a:rPr lang="en-US" dirty="0"/>
              <a:t> and Dev Strategy Method:  Operational Modeling</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  </a:t>
            </a:r>
          </a:p>
          <a:p>
            <a:pPr marL="0" indent="0">
              <a:buNone/>
            </a:pPr>
            <a:r>
              <a:rPr lang="en-US" sz="2400" dirty="0"/>
              <a:t>Provide a model of the desired system behavior in operational context (similar to a use case)</a:t>
            </a:r>
          </a:p>
          <a:p>
            <a:pPr marL="0" indent="0">
              <a:buNone/>
            </a:pPr>
            <a:endParaRPr lang="en-US" sz="2400" dirty="0"/>
          </a:p>
        </p:txBody>
      </p:sp>
      <p:sp>
        <p:nvSpPr>
          <p:cNvPr id="13" name="TextBox 12">
            <a:extLst>
              <a:ext uri="{FF2B5EF4-FFF2-40B4-BE49-F238E27FC236}">
                <a16:creationId xmlns:a16="http://schemas.microsoft.com/office/drawing/2014/main" id="{CD5957E5-AE14-D76A-5BAD-D9838FE84C28}"/>
              </a:ext>
            </a:extLst>
          </p:cNvPr>
          <p:cNvSpPr txBox="1"/>
          <p:nvPr/>
        </p:nvSpPr>
        <p:spPr>
          <a:xfrm>
            <a:off x="3046912" y="2545072"/>
            <a:ext cx="3641591" cy="430887"/>
          </a:xfrm>
          <a:prstGeom prst="rect">
            <a:avLst/>
          </a:prstGeom>
          <a:noFill/>
        </p:spPr>
        <p:txBody>
          <a:bodyPr wrap="square">
            <a:spAutoFit/>
          </a:bodyPr>
          <a:lstStyle/>
          <a:p>
            <a:r>
              <a:rPr lang="en-US" sz="1100" dirty="0"/>
              <a:t>System developers and T&amp;E practitioners understand the desired and undesired system behaviors.</a:t>
            </a:r>
          </a:p>
        </p:txBody>
      </p:sp>
      <p:sp>
        <p:nvSpPr>
          <p:cNvPr id="15" name="TextBox 14">
            <a:extLst>
              <a:ext uri="{FF2B5EF4-FFF2-40B4-BE49-F238E27FC236}">
                <a16:creationId xmlns:a16="http://schemas.microsoft.com/office/drawing/2014/main" id="{07E76FB1-FFFD-7E78-439D-5961013524E6}"/>
              </a:ext>
            </a:extLst>
          </p:cNvPr>
          <p:cNvSpPr txBox="1"/>
          <p:nvPr/>
        </p:nvSpPr>
        <p:spPr>
          <a:xfrm>
            <a:off x="3040382" y="1179611"/>
            <a:ext cx="6103618" cy="600164"/>
          </a:xfrm>
          <a:prstGeom prst="rect">
            <a:avLst/>
          </a:prstGeom>
          <a:noFill/>
        </p:spPr>
        <p:txBody>
          <a:bodyPr wrap="square">
            <a:spAutoFit/>
          </a:bodyPr>
          <a:lstStyle/>
          <a:p>
            <a:r>
              <a:rPr lang="en-US" sz="1100" dirty="0"/>
              <a:t>Early ground training involves classroom academics on fundamentals - Students must understand the flying environment, overarching principles, and basics such as aerodynamic principles, FAA rules, physiology, communication.</a:t>
            </a:r>
          </a:p>
        </p:txBody>
      </p:sp>
      <p:sp>
        <p:nvSpPr>
          <p:cNvPr id="17" name="TextBox 16">
            <a:extLst>
              <a:ext uri="{FF2B5EF4-FFF2-40B4-BE49-F238E27FC236}">
                <a16:creationId xmlns:a16="http://schemas.microsoft.com/office/drawing/2014/main" id="{F33F08D2-B787-A963-D7C1-2F067301E996}"/>
              </a:ext>
            </a:extLst>
          </p:cNvPr>
          <p:cNvSpPr txBox="1"/>
          <p:nvPr/>
        </p:nvSpPr>
        <p:spPr>
          <a:xfrm>
            <a:off x="3040381" y="3269289"/>
            <a:ext cx="5956044" cy="600164"/>
          </a:xfrm>
          <a:prstGeom prst="rect">
            <a:avLst/>
          </a:prstGeom>
          <a:noFill/>
        </p:spPr>
        <p:txBody>
          <a:bodyPr wrap="square">
            <a:spAutoFit/>
          </a:bodyPr>
          <a:lstStyle/>
          <a:p>
            <a:r>
              <a:rPr lang="en-US" sz="1100" dirty="0"/>
              <a:t>Use of accepted world and state models to accurately and comprehensively define the basic system states to match their operating modes and phases with their operational environments. </a:t>
            </a:r>
          </a:p>
        </p:txBody>
      </p:sp>
      <p:sp>
        <p:nvSpPr>
          <p:cNvPr id="19" name="TextBox 18">
            <a:extLst>
              <a:ext uri="{FF2B5EF4-FFF2-40B4-BE49-F238E27FC236}">
                <a16:creationId xmlns:a16="http://schemas.microsoft.com/office/drawing/2014/main" id="{4C442D51-9C79-F4C2-EE5E-C45FE0DCAD9B}"/>
              </a:ext>
            </a:extLst>
          </p:cNvPr>
          <p:cNvSpPr txBox="1"/>
          <p:nvPr/>
        </p:nvSpPr>
        <p:spPr>
          <a:xfrm>
            <a:off x="3046912" y="5937416"/>
            <a:ext cx="4578530" cy="430887"/>
          </a:xfrm>
          <a:prstGeom prst="rect">
            <a:avLst/>
          </a:prstGeom>
          <a:noFill/>
        </p:spPr>
        <p:txBody>
          <a:bodyPr wrap="square">
            <a:spAutoFit/>
          </a:bodyPr>
          <a:lstStyle/>
          <a:p>
            <a:r>
              <a:rPr lang="en-US" sz="1100" dirty="0"/>
              <a:t>Limitation that the system state and world state models must have T&amp;E or V&amp;V of their  logic, processes, and effectiveness. </a:t>
            </a:r>
          </a:p>
        </p:txBody>
      </p:sp>
      <p:pic>
        <p:nvPicPr>
          <p:cNvPr id="16" name="Picture 2" descr="Does anyone have a college classroom background - Art Resources - Episode  Forums">
            <a:extLst>
              <a:ext uri="{FF2B5EF4-FFF2-40B4-BE49-F238E27FC236}">
                <a16:creationId xmlns:a16="http://schemas.microsoft.com/office/drawing/2014/main" id="{FE0FADB0-01ED-BE66-574E-C2E506D17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5116" y="1649323"/>
            <a:ext cx="1822271" cy="113571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7026E21-9F36-B874-9CF5-5C8A0BF770FF}"/>
              </a:ext>
            </a:extLst>
          </p:cNvPr>
          <p:cNvSpPr txBox="1"/>
          <p:nvPr/>
        </p:nvSpPr>
        <p:spPr>
          <a:xfrm>
            <a:off x="3048915" y="4790884"/>
            <a:ext cx="5778471" cy="769441"/>
          </a:xfrm>
          <a:prstGeom prst="rect">
            <a:avLst/>
          </a:prstGeom>
          <a:noFill/>
        </p:spPr>
        <p:txBody>
          <a:bodyPr wrap="square">
            <a:spAutoFit/>
          </a:bodyPr>
          <a:lstStyle/>
          <a:p>
            <a:r>
              <a:rPr lang="en-US" sz="1100" dirty="0"/>
              <a:t>Accurate Perception, valid Reasoning, and effective Decisions and Teaming by the autonomous system based on correct, consistent, logical use of operational modeling. </a:t>
            </a:r>
          </a:p>
          <a:p>
            <a:r>
              <a:rPr lang="en-US" sz="1100" dirty="0"/>
              <a:t>Test objectives and evaluation criteria are consistent, precise, and traceable to operational mission impacts.  </a:t>
            </a:r>
          </a:p>
        </p:txBody>
      </p:sp>
      <p:sp>
        <p:nvSpPr>
          <p:cNvPr id="21" name="TextBox 20">
            <a:extLst>
              <a:ext uri="{FF2B5EF4-FFF2-40B4-BE49-F238E27FC236}">
                <a16:creationId xmlns:a16="http://schemas.microsoft.com/office/drawing/2014/main" id="{6F9D136F-B5F2-47FF-AE20-F0D1BE20C61F}"/>
              </a:ext>
            </a:extLst>
          </p:cNvPr>
          <p:cNvSpPr txBox="1"/>
          <p:nvPr/>
        </p:nvSpPr>
        <p:spPr>
          <a:xfrm>
            <a:off x="3040381" y="4045709"/>
            <a:ext cx="5956044" cy="430887"/>
          </a:xfrm>
          <a:prstGeom prst="rect">
            <a:avLst/>
          </a:prstGeom>
          <a:noFill/>
        </p:spPr>
        <p:txBody>
          <a:bodyPr wrap="square">
            <a:spAutoFit/>
          </a:bodyPr>
          <a:lstStyle/>
          <a:p>
            <a:r>
              <a:rPr lang="en-US" sz="1100" dirty="0"/>
              <a:t>Requirements and measures</a:t>
            </a:r>
          </a:p>
          <a:p>
            <a:r>
              <a:rPr lang="en-US" sz="1100" dirty="0"/>
              <a:t>Test adequacy and integration</a:t>
            </a:r>
          </a:p>
        </p:txBody>
      </p:sp>
    </p:spTree>
    <p:extLst>
      <p:ext uri="{BB962C8B-B14F-4D97-AF65-F5344CB8AC3E}">
        <p14:creationId xmlns:p14="http://schemas.microsoft.com/office/powerpoint/2010/main" val="2570931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p:txBody>
          <a:bodyPr/>
          <a:lstStyle/>
          <a:p>
            <a:r>
              <a:rPr lang="en-US" dirty="0"/>
              <a:t>Costs, Limitations, Assumptions:</a:t>
            </a:r>
          </a:p>
        </p:txBody>
      </p:sp>
      <p:sp>
        <p:nvSpPr>
          <p:cNvPr id="9" name="Content Placeholder 8">
            <a:extLst>
              <a:ext uri="{FF2B5EF4-FFF2-40B4-BE49-F238E27FC236}">
                <a16:creationId xmlns:a16="http://schemas.microsoft.com/office/drawing/2014/main" id="{C3411E38-6BA1-CA66-1227-7FF23ABA3FC9}"/>
              </a:ext>
            </a:extLst>
          </p:cNvPr>
          <p:cNvSpPr>
            <a:spLocks noGrp="1"/>
          </p:cNvSpPr>
          <p:nvPr>
            <p:ph sz="half" idx="16"/>
          </p:nvPr>
        </p:nvSpPr>
        <p:spPr/>
        <p:txBody>
          <a:bodyPr/>
          <a:lstStyle/>
          <a:p>
            <a:r>
              <a:rPr lang="en-US" dirty="0"/>
              <a:t>Tools that Support this Method:</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fontScale="90000"/>
          </a:bodyPr>
          <a:lstStyle/>
          <a:p>
            <a:r>
              <a:rPr lang="en-US" dirty="0" err="1"/>
              <a:t>Acq</a:t>
            </a:r>
            <a:r>
              <a:rPr lang="en-US" dirty="0"/>
              <a:t> and Dev Strategy Method: Small scale development </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Use of small, cheap, simple platforms and assets to speed development and scale up</a:t>
            </a:r>
          </a:p>
        </p:txBody>
      </p:sp>
      <p:sp>
        <p:nvSpPr>
          <p:cNvPr id="14" name="TextBox 13">
            <a:extLst>
              <a:ext uri="{FF2B5EF4-FFF2-40B4-BE49-F238E27FC236}">
                <a16:creationId xmlns:a16="http://schemas.microsoft.com/office/drawing/2014/main" id="{E5CFCB24-D72F-D34F-9816-28BE31C60A0A}"/>
              </a:ext>
            </a:extLst>
          </p:cNvPr>
          <p:cNvSpPr txBox="1"/>
          <p:nvPr/>
        </p:nvSpPr>
        <p:spPr>
          <a:xfrm>
            <a:off x="2986768" y="1092794"/>
            <a:ext cx="4578530" cy="430887"/>
          </a:xfrm>
          <a:prstGeom prst="rect">
            <a:avLst/>
          </a:prstGeom>
          <a:noFill/>
        </p:spPr>
        <p:txBody>
          <a:bodyPr wrap="square">
            <a:spAutoFit/>
          </a:bodyPr>
          <a:lstStyle/>
          <a:p>
            <a:r>
              <a:rPr lang="en-US" sz="1100" dirty="0"/>
              <a:t>Beginning pilots undergo flight screening and first start training in a small, light, single-engine civilian airplane</a:t>
            </a:r>
          </a:p>
        </p:txBody>
      </p:sp>
      <p:pic>
        <p:nvPicPr>
          <p:cNvPr id="15" name="Picture 2" descr="Cessna Skyhawk">
            <a:extLst>
              <a:ext uri="{FF2B5EF4-FFF2-40B4-BE49-F238E27FC236}">
                <a16:creationId xmlns:a16="http://schemas.microsoft.com/office/drawing/2014/main" id="{2912A97C-A274-8278-6605-1BD17B790C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4065" y="1454212"/>
            <a:ext cx="2231772" cy="64434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76C8313-EF30-986D-22A6-18D353DECFA1}"/>
              </a:ext>
            </a:extLst>
          </p:cNvPr>
          <p:cNvSpPr txBox="1"/>
          <p:nvPr/>
        </p:nvSpPr>
        <p:spPr>
          <a:xfrm>
            <a:off x="2986768" y="3280453"/>
            <a:ext cx="4696096" cy="430887"/>
          </a:xfrm>
          <a:prstGeom prst="rect">
            <a:avLst/>
          </a:prstGeom>
          <a:noFill/>
        </p:spPr>
        <p:txBody>
          <a:bodyPr wrap="square">
            <a:spAutoFit/>
          </a:bodyPr>
          <a:lstStyle/>
          <a:p>
            <a:r>
              <a:rPr lang="en-US" sz="1100" dirty="0"/>
              <a:t>Documenting progress over time with small scale assets that can reduce risk and speed acceptance of more costly and sparse test assets </a:t>
            </a:r>
          </a:p>
        </p:txBody>
      </p:sp>
      <p:sp>
        <p:nvSpPr>
          <p:cNvPr id="19" name="TextBox 18">
            <a:extLst>
              <a:ext uri="{FF2B5EF4-FFF2-40B4-BE49-F238E27FC236}">
                <a16:creationId xmlns:a16="http://schemas.microsoft.com/office/drawing/2014/main" id="{82684399-62B9-4232-49FE-8A03F7EBB032}"/>
              </a:ext>
            </a:extLst>
          </p:cNvPr>
          <p:cNvSpPr txBox="1"/>
          <p:nvPr/>
        </p:nvSpPr>
        <p:spPr>
          <a:xfrm>
            <a:off x="2948940" y="6272122"/>
            <a:ext cx="4696096" cy="261610"/>
          </a:xfrm>
          <a:prstGeom prst="rect">
            <a:avLst/>
          </a:prstGeom>
          <a:noFill/>
        </p:spPr>
        <p:txBody>
          <a:bodyPr wrap="square">
            <a:spAutoFit/>
          </a:bodyPr>
          <a:lstStyle/>
          <a:p>
            <a:r>
              <a:rPr lang="en-US" sz="1100" dirty="0"/>
              <a:t>Examples:  Wasp Micro Air Vehicle, Dragon Eye, Raven</a:t>
            </a:r>
          </a:p>
        </p:txBody>
      </p:sp>
      <p:sp>
        <p:nvSpPr>
          <p:cNvPr id="18" name="TextBox 17">
            <a:extLst>
              <a:ext uri="{FF2B5EF4-FFF2-40B4-BE49-F238E27FC236}">
                <a16:creationId xmlns:a16="http://schemas.microsoft.com/office/drawing/2014/main" id="{384F9E9B-DECD-4ECA-05D3-0CA9C9D80312}"/>
              </a:ext>
            </a:extLst>
          </p:cNvPr>
          <p:cNvSpPr txBox="1"/>
          <p:nvPr/>
        </p:nvSpPr>
        <p:spPr>
          <a:xfrm>
            <a:off x="2986768" y="2550881"/>
            <a:ext cx="4695824" cy="430887"/>
          </a:xfrm>
          <a:prstGeom prst="rect">
            <a:avLst/>
          </a:prstGeom>
          <a:noFill/>
        </p:spPr>
        <p:txBody>
          <a:bodyPr wrap="square">
            <a:spAutoFit/>
          </a:bodyPr>
          <a:lstStyle/>
          <a:p>
            <a:r>
              <a:rPr lang="en-US" sz="1100" dirty="0"/>
              <a:t>System development and system testing are made as safe, quick, cheap, and efficient as possible</a:t>
            </a:r>
          </a:p>
        </p:txBody>
      </p:sp>
      <p:sp>
        <p:nvSpPr>
          <p:cNvPr id="21" name="TextBox 20">
            <a:extLst>
              <a:ext uri="{FF2B5EF4-FFF2-40B4-BE49-F238E27FC236}">
                <a16:creationId xmlns:a16="http://schemas.microsoft.com/office/drawing/2014/main" id="{3AF0714A-FC0F-DC73-120C-FCE7192B2B6F}"/>
              </a:ext>
            </a:extLst>
          </p:cNvPr>
          <p:cNvSpPr txBox="1"/>
          <p:nvPr/>
        </p:nvSpPr>
        <p:spPr>
          <a:xfrm>
            <a:off x="2949212" y="4775769"/>
            <a:ext cx="4695824" cy="430887"/>
          </a:xfrm>
          <a:prstGeom prst="rect">
            <a:avLst/>
          </a:prstGeom>
          <a:noFill/>
        </p:spPr>
        <p:txBody>
          <a:bodyPr wrap="square">
            <a:spAutoFit/>
          </a:bodyPr>
          <a:lstStyle/>
          <a:p>
            <a:r>
              <a:rPr lang="en-US" sz="1100" dirty="0"/>
              <a:t>System assets and test assets are low cost, low risk, less complex to understand and use.  T&amp;E can quickly identify early, major deficiencies. </a:t>
            </a:r>
          </a:p>
        </p:txBody>
      </p:sp>
      <p:sp>
        <p:nvSpPr>
          <p:cNvPr id="24" name="TextBox 23">
            <a:extLst>
              <a:ext uri="{FF2B5EF4-FFF2-40B4-BE49-F238E27FC236}">
                <a16:creationId xmlns:a16="http://schemas.microsoft.com/office/drawing/2014/main" id="{69FAB824-A88E-8A1C-351C-49FE75E2E2B6}"/>
              </a:ext>
            </a:extLst>
          </p:cNvPr>
          <p:cNvSpPr txBox="1"/>
          <p:nvPr/>
        </p:nvSpPr>
        <p:spPr>
          <a:xfrm>
            <a:off x="2948940" y="4059576"/>
            <a:ext cx="4695824" cy="430887"/>
          </a:xfrm>
          <a:prstGeom prst="rect">
            <a:avLst/>
          </a:prstGeom>
          <a:noFill/>
        </p:spPr>
        <p:txBody>
          <a:bodyPr wrap="square">
            <a:spAutoFit/>
          </a:bodyPr>
          <a:lstStyle/>
          <a:p>
            <a:r>
              <a:rPr lang="en-US" sz="1100" dirty="0"/>
              <a:t>Safety			Data</a:t>
            </a:r>
          </a:p>
          <a:p>
            <a:r>
              <a:rPr lang="en-US" sz="1100" dirty="0"/>
              <a:t>Requirements and measures 	Testing continuum</a:t>
            </a:r>
          </a:p>
        </p:txBody>
      </p:sp>
      <p:sp>
        <p:nvSpPr>
          <p:cNvPr id="25" name="TextBox 24">
            <a:extLst>
              <a:ext uri="{FF2B5EF4-FFF2-40B4-BE49-F238E27FC236}">
                <a16:creationId xmlns:a16="http://schemas.microsoft.com/office/drawing/2014/main" id="{E7B408BE-6346-3702-5506-AB14E0631044}"/>
              </a:ext>
            </a:extLst>
          </p:cNvPr>
          <p:cNvSpPr txBox="1"/>
          <p:nvPr/>
        </p:nvSpPr>
        <p:spPr>
          <a:xfrm>
            <a:off x="2948940" y="5528886"/>
            <a:ext cx="4695824" cy="430887"/>
          </a:xfrm>
          <a:prstGeom prst="rect">
            <a:avLst/>
          </a:prstGeom>
          <a:noFill/>
        </p:spPr>
        <p:txBody>
          <a:bodyPr wrap="square">
            <a:spAutoFit/>
          </a:bodyPr>
          <a:lstStyle/>
          <a:p>
            <a:r>
              <a:rPr lang="en-US" sz="1100" dirty="0"/>
              <a:t>Assumption that a small-scale asset can realistically represent the intended end system in useful ways. </a:t>
            </a:r>
          </a:p>
        </p:txBody>
      </p:sp>
    </p:spTree>
    <p:extLst>
      <p:ext uri="{BB962C8B-B14F-4D97-AF65-F5344CB8AC3E}">
        <p14:creationId xmlns:p14="http://schemas.microsoft.com/office/powerpoint/2010/main" val="954704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p:txBody>
          <a:bodyPr/>
          <a:lstStyle/>
          <a:p>
            <a:r>
              <a:rPr lang="en-US" dirty="0"/>
              <a:t>Costs, Limitations, Assumptions:</a:t>
            </a:r>
          </a:p>
        </p:txBody>
      </p:sp>
      <p:sp>
        <p:nvSpPr>
          <p:cNvPr id="9" name="Content Placeholder 8">
            <a:extLst>
              <a:ext uri="{FF2B5EF4-FFF2-40B4-BE49-F238E27FC236}">
                <a16:creationId xmlns:a16="http://schemas.microsoft.com/office/drawing/2014/main" id="{C3411E38-6BA1-CA66-1227-7FF23ABA3FC9}"/>
              </a:ext>
            </a:extLst>
          </p:cNvPr>
          <p:cNvSpPr>
            <a:spLocks noGrp="1"/>
          </p:cNvSpPr>
          <p:nvPr>
            <p:ph sz="half" idx="16"/>
          </p:nvPr>
        </p:nvSpPr>
        <p:spPr/>
        <p:txBody>
          <a:bodyPr/>
          <a:lstStyle/>
          <a:p>
            <a:r>
              <a:rPr lang="en-US" dirty="0"/>
              <a:t>Tools that Support this Method:</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a:bodyPr>
          <a:lstStyle/>
          <a:p>
            <a:r>
              <a:rPr lang="en-US" dirty="0" err="1"/>
              <a:t>Acq</a:t>
            </a:r>
            <a:r>
              <a:rPr lang="en-US" dirty="0"/>
              <a:t> and Dev Strategy Method: Open architecture </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Use of non-proprietary, open architecture standards for integrating subsystems and services into the mission package with government-owned interfaces </a:t>
            </a:r>
          </a:p>
        </p:txBody>
      </p:sp>
      <p:sp>
        <p:nvSpPr>
          <p:cNvPr id="13" name="TextBox 12">
            <a:extLst>
              <a:ext uri="{FF2B5EF4-FFF2-40B4-BE49-F238E27FC236}">
                <a16:creationId xmlns:a16="http://schemas.microsoft.com/office/drawing/2014/main" id="{792BF1DD-BA99-3F38-94D1-A4C65430BB4A}"/>
              </a:ext>
            </a:extLst>
          </p:cNvPr>
          <p:cNvSpPr txBox="1"/>
          <p:nvPr/>
        </p:nvSpPr>
        <p:spPr>
          <a:xfrm>
            <a:off x="2962056" y="4775613"/>
            <a:ext cx="5774538" cy="430887"/>
          </a:xfrm>
          <a:prstGeom prst="rect">
            <a:avLst/>
          </a:prstGeom>
          <a:noFill/>
        </p:spPr>
        <p:txBody>
          <a:bodyPr wrap="square">
            <a:spAutoFit/>
          </a:bodyPr>
          <a:lstStyle/>
          <a:p>
            <a:r>
              <a:rPr lang="en-US" sz="1100" dirty="0"/>
              <a:t>Use of non-proprietary, open architecture standards for integrating subsystems and services into the mission package with government-owned interfaces</a:t>
            </a:r>
          </a:p>
        </p:txBody>
      </p:sp>
      <p:sp>
        <p:nvSpPr>
          <p:cNvPr id="15" name="TextBox 14">
            <a:extLst>
              <a:ext uri="{FF2B5EF4-FFF2-40B4-BE49-F238E27FC236}">
                <a16:creationId xmlns:a16="http://schemas.microsoft.com/office/drawing/2014/main" id="{2109983A-F8DC-D50B-44D3-A2FADC344341}"/>
              </a:ext>
            </a:extLst>
          </p:cNvPr>
          <p:cNvSpPr txBox="1"/>
          <p:nvPr/>
        </p:nvSpPr>
        <p:spPr>
          <a:xfrm>
            <a:off x="2962056" y="2547418"/>
            <a:ext cx="4576762" cy="430887"/>
          </a:xfrm>
          <a:prstGeom prst="rect">
            <a:avLst/>
          </a:prstGeom>
          <a:noFill/>
        </p:spPr>
        <p:txBody>
          <a:bodyPr wrap="square">
            <a:spAutoFit/>
          </a:bodyPr>
          <a:lstStyle/>
          <a:p>
            <a:r>
              <a:rPr lang="en-US" sz="1100" dirty="0"/>
              <a:t>Accurate T&amp;E insight into internal system processes. </a:t>
            </a:r>
          </a:p>
          <a:p>
            <a:r>
              <a:rPr lang="en-US" sz="1100" dirty="0"/>
              <a:t>Portable T&amp;E instrumentation and measures able to be re-used.  </a:t>
            </a:r>
          </a:p>
        </p:txBody>
      </p:sp>
      <p:sp>
        <p:nvSpPr>
          <p:cNvPr id="17" name="TextBox 16">
            <a:extLst>
              <a:ext uri="{FF2B5EF4-FFF2-40B4-BE49-F238E27FC236}">
                <a16:creationId xmlns:a16="http://schemas.microsoft.com/office/drawing/2014/main" id="{6412BF7D-48B9-FA76-8E47-7317EB9AD9C8}"/>
              </a:ext>
            </a:extLst>
          </p:cNvPr>
          <p:cNvSpPr txBox="1"/>
          <p:nvPr/>
        </p:nvSpPr>
        <p:spPr>
          <a:xfrm>
            <a:off x="2962056" y="6284497"/>
            <a:ext cx="5774538" cy="430887"/>
          </a:xfrm>
          <a:prstGeom prst="rect">
            <a:avLst/>
          </a:prstGeom>
          <a:noFill/>
        </p:spPr>
        <p:txBody>
          <a:bodyPr wrap="square">
            <a:spAutoFit/>
          </a:bodyPr>
          <a:lstStyle/>
          <a:p>
            <a:r>
              <a:rPr lang="en-US" sz="1100" dirty="0"/>
              <a:t>Open Mission Architecture (OMA) (USAF), Unmanned Maritime Autonomy Architecture (UMAA) (Navy), AFSIM, NATS</a:t>
            </a:r>
          </a:p>
        </p:txBody>
      </p:sp>
      <p:sp>
        <p:nvSpPr>
          <p:cNvPr id="19" name="TextBox 18">
            <a:extLst>
              <a:ext uri="{FF2B5EF4-FFF2-40B4-BE49-F238E27FC236}">
                <a16:creationId xmlns:a16="http://schemas.microsoft.com/office/drawing/2014/main" id="{68B1B761-F6D2-81BC-F46D-D68249AF644F}"/>
              </a:ext>
            </a:extLst>
          </p:cNvPr>
          <p:cNvSpPr txBox="1"/>
          <p:nvPr/>
        </p:nvSpPr>
        <p:spPr>
          <a:xfrm>
            <a:off x="2962056" y="1089308"/>
            <a:ext cx="4576762" cy="600164"/>
          </a:xfrm>
          <a:prstGeom prst="rect">
            <a:avLst/>
          </a:prstGeom>
          <a:noFill/>
        </p:spPr>
        <p:txBody>
          <a:bodyPr wrap="square">
            <a:spAutoFit/>
          </a:bodyPr>
          <a:lstStyle/>
          <a:p>
            <a:r>
              <a:rPr lang="en-US" sz="1100" dirty="0"/>
              <a:t>Transferable skills and experience from training aircraft allow quicker, cheaper achievement of basic flying proficiency in complex mission aircraft</a:t>
            </a:r>
          </a:p>
        </p:txBody>
      </p:sp>
      <p:sp>
        <p:nvSpPr>
          <p:cNvPr id="23" name="TextBox 22">
            <a:extLst>
              <a:ext uri="{FF2B5EF4-FFF2-40B4-BE49-F238E27FC236}">
                <a16:creationId xmlns:a16="http://schemas.microsoft.com/office/drawing/2014/main" id="{407BD4EE-9D8C-E3EE-D7E2-21C5587915F5}"/>
              </a:ext>
            </a:extLst>
          </p:cNvPr>
          <p:cNvSpPr txBox="1"/>
          <p:nvPr/>
        </p:nvSpPr>
        <p:spPr>
          <a:xfrm>
            <a:off x="2925841" y="3271031"/>
            <a:ext cx="5421453" cy="430887"/>
          </a:xfrm>
          <a:prstGeom prst="rect">
            <a:avLst/>
          </a:prstGeom>
          <a:noFill/>
        </p:spPr>
        <p:txBody>
          <a:bodyPr wrap="square">
            <a:spAutoFit/>
          </a:bodyPr>
          <a:lstStyle/>
          <a:p>
            <a:r>
              <a:rPr lang="en-US" sz="1100" dirty="0"/>
              <a:t>Standardized government-owned open architectures that include built-in hooks and capacity for internal (cognitive) instrumentation.   </a:t>
            </a:r>
          </a:p>
        </p:txBody>
      </p:sp>
      <p:sp>
        <p:nvSpPr>
          <p:cNvPr id="24" name="TextBox 23">
            <a:extLst>
              <a:ext uri="{FF2B5EF4-FFF2-40B4-BE49-F238E27FC236}">
                <a16:creationId xmlns:a16="http://schemas.microsoft.com/office/drawing/2014/main" id="{00874400-7A99-7436-0C56-3422DA62A1E6}"/>
              </a:ext>
            </a:extLst>
          </p:cNvPr>
          <p:cNvSpPr txBox="1"/>
          <p:nvPr/>
        </p:nvSpPr>
        <p:spPr>
          <a:xfrm>
            <a:off x="2962055" y="5529333"/>
            <a:ext cx="6034369" cy="600164"/>
          </a:xfrm>
          <a:prstGeom prst="rect">
            <a:avLst/>
          </a:prstGeom>
          <a:noFill/>
        </p:spPr>
        <p:txBody>
          <a:bodyPr wrap="square">
            <a:spAutoFit/>
          </a:bodyPr>
          <a:lstStyle/>
          <a:p>
            <a:r>
              <a:rPr lang="en-US" sz="1100" dirty="0"/>
              <a:t>Cost of infrastructure and personnel to organize, design, manage, implement, and maintain open architecture standards, interfaces, and tools.  </a:t>
            </a:r>
          </a:p>
          <a:p>
            <a:r>
              <a:rPr lang="en-US" sz="1100" dirty="0"/>
              <a:t>Limitations on system design uniqueness and potential efficiency. </a:t>
            </a:r>
          </a:p>
        </p:txBody>
      </p:sp>
      <p:sp>
        <p:nvSpPr>
          <p:cNvPr id="25" name="TextBox 24">
            <a:extLst>
              <a:ext uri="{FF2B5EF4-FFF2-40B4-BE49-F238E27FC236}">
                <a16:creationId xmlns:a16="http://schemas.microsoft.com/office/drawing/2014/main" id="{08923323-E215-2BD3-B448-A9AD2C441F12}"/>
              </a:ext>
            </a:extLst>
          </p:cNvPr>
          <p:cNvSpPr txBox="1"/>
          <p:nvPr/>
        </p:nvSpPr>
        <p:spPr>
          <a:xfrm>
            <a:off x="2962056" y="4057341"/>
            <a:ext cx="4576762" cy="430887"/>
          </a:xfrm>
          <a:prstGeom prst="rect">
            <a:avLst/>
          </a:prstGeom>
          <a:noFill/>
        </p:spPr>
        <p:txBody>
          <a:bodyPr wrap="square">
            <a:spAutoFit/>
          </a:bodyPr>
          <a:lstStyle/>
          <a:p>
            <a:r>
              <a:rPr lang="en-US" sz="1100" dirty="0"/>
              <a:t>Requirements and measures		Data</a:t>
            </a:r>
          </a:p>
          <a:p>
            <a:r>
              <a:rPr lang="en-US" sz="1100" dirty="0"/>
              <a:t>Infrastructure			Design for test   </a:t>
            </a:r>
          </a:p>
        </p:txBody>
      </p:sp>
      <p:pic>
        <p:nvPicPr>
          <p:cNvPr id="27" name="Picture 26">
            <a:extLst>
              <a:ext uri="{FF2B5EF4-FFF2-40B4-BE49-F238E27FC236}">
                <a16:creationId xmlns:a16="http://schemas.microsoft.com/office/drawing/2014/main" id="{4F238175-3DA3-CD3C-C1B2-B5258CB5D0CD}"/>
              </a:ext>
            </a:extLst>
          </p:cNvPr>
          <p:cNvPicPr>
            <a:picLocks noChangeAspect="1"/>
          </p:cNvPicPr>
          <p:nvPr/>
        </p:nvPicPr>
        <p:blipFill>
          <a:blip r:embed="rId2"/>
          <a:stretch>
            <a:fillRect/>
          </a:stretch>
        </p:blipFill>
        <p:spPr>
          <a:xfrm>
            <a:off x="4714725" y="1528501"/>
            <a:ext cx="4354717" cy="950830"/>
          </a:xfrm>
          <a:prstGeom prst="rect">
            <a:avLst/>
          </a:prstGeom>
          <a:ln>
            <a:solidFill>
              <a:schemeClr val="tx1"/>
            </a:solidFill>
          </a:ln>
        </p:spPr>
      </p:pic>
    </p:spTree>
    <p:extLst>
      <p:ext uri="{BB962C8B-B14F-4D97-AF65-F5344CB8AC3E}">
        <p14:creationId xmlns:p14="http://schemas.microsoft.com/office/powerpoint/2010/main" val="3655531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9B90E-1A49-44EE-BD24-F10E229AE1B8}"/>
              </a:ext>
            </a:extLst>
          </p:cNvPr>
          <p:cNvSpPr>
            <a:spLocks noGrp="1"/>
          </p:cNvSpPr>
          <p:nvPr>
            <p:ph type="title"/>
          </p:nvPr>
        </p:nvSpPr>
        <p:spPr>
          <a:xfrm>
            <a:off x="680678" y="198438"/>
            <a:ext cx="6705600" cy="786983"/>
          </a:xfrm>
        </p:spPr>
        <p:txBody>
          <a:bodyPr wrap="square" anchor="ctr">
            <a:normAutofit/>
          </a:bodyPr>
          <a:lstStyle/>
          <a:p>
            <a:r>
              <a:rPr lang="en-US" sz="2800" dirty="0"/>
              <a:t>Overview</a:t>
            </a:r>
          </a:p>
        </p:txBody>
      </p:sp>
      <p:sp>
        <p:nvSpPr>
          <p:cNvPr id="3" name="Content Placeholder 2">
            <a:extLst>
              <a:ext uri="{FF2B5EF4-FFF2-40B4-BE49-F238E27FC236}">
                <a16:creationId xmlns:a16="http://schemas.microsoft.com/office/drawing/2014/main" id="{FA715B8A-4BD9-4720-9C82-0859E6A93E1C}"/>
              </a:ext>
            </a:extLst>
          </p:cNvPr>
          <p:cNvSpPr>
            <a:spLocks noGrp="1"/>
          </p:cNvSpPr>
          <p:nvPr>
            <p:ph sz="half" idx="2"/>
          </p:nvPr>
        </p:nvSpPr>
        <p:spPr>
          <a:xfrm>
            <a:off x="680678" y="1341438"/>
            <a:ext cx="8387862" cy="4756150"/>
          </a:xfrm>
        </p:spPr>
        <p:txBody>
          <a:bodyPr wrap="square" anchor="t">
            <a:normAutofit/>
          </a:bodyPr>
          <a:lstStyle/>
          <a:p>
            <a:r>
              <a:rPr lang="en-US" sz="2400" dirty="0"/>
              <a:t>Outline of the Draft T&amp;E Companion Guide for Autonomy</a:t>
            </a:r>
          </a:p>
          <a:p>
            <a:r>
              <a:rPr lang="en-US" sz="2400" dirty="0"/>
              <a:t>Introduction and Background Material </a:t>
            </a:r>
          </a:p>
          <a:p>
            <a:r>
              <a:rPr lang="en-US" sz="2400" dirty="0"/>
              <a:t>Central and Specific Challenges for Autonomous Military Systems (AMS) T&amp;E</a:t>
            </a:r>
          </a:p>
          <a:p>
            <a:r>
              <a:rPr lang="en-US" sz="2400" dirty="0"/>
              <a:t>Frameworks for Addressing Autonomy T&amp;E Challenges</a:t>
            </a:r>
          </a:p>
          <a:p>
            <a:r>
              <a:rPr lang="en-US" sz="2400" dirty="0"/>
              <a:t>Specific Methods for Addressing Challenges</a:t>
            </a:r>
          </a:p>
          <a:p>
            <a:r>
              <a:rPr lang="en-US" sz="2400" dirty="0"/>
              <a:t>T&amp;E Infrastructure, Tools and Resources</a:t>
            </a:r>
          </a:p>
          <a:p>
            <a:r>
              <a:rPr lang="en-US" sz="2400" dirty="0"/>
              <a:t>Path Ahead for the Draft Guide</a:t>
            </a:r>
          </a:p>
          <a:p>
            <a:endParaRPr lang="en-US" sz="1200" dirty="0"/>
          </a:p>
        </p:txBody>
      </p:sp>
      <p:sp>
        <p:nvSpPr>
          <p:cNvPr id="5" name="Slide Number Placeholder 4">
            <a:extLst>
              <a:ext uri="{FF2B5EF4-FFF2-40B4-BE49-F238E27FC236}">
                <a16:creationId xmlns:a16="http://schemas.microsoft.com/office/drawing/2014/main" id="{A6CD2943-276E-4C55-94EC-F864CBAB35C9}"/>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92901CD8-BE54-44CF-BBB0-BA65B4521913}" type="slidenum">
              <a:rPr lang="en-US" smtClean="0"/>
              <a:pPr>
                <a:spcAft>
                  <a:spcPts val="600"/>
                </a:spcAft>
              </a:pPr>
              <a:t>3</a:t>
            </a:fld>
            <a:endParaRPr lang="en-US"/>
          </a:p>
        </p:txBody>
      </p:sp>
    </p:spTree>
    <p:extLst>
      <p:ext uri="{BB962C8B-B14F-4D97-AF65-F5344CB8AC3E}">
        <p14:creationId xmlns:p14="http://schemas.microsoft.com/office/powerpoint/2010/main" val="2443057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p:txBody>
          <a:bodyPr/>
          <a:lstStyle/>
          <a:p>
            <a:r>
              <a:rPr lang="en-US" dirty="0"/>
              <a:t>Costs, Limitations, Assumptions:</a:t>
            </a:r>
          </a:p>
        </p:txBody>
      </p:sp>
      <p:sp>
        <p:nvSpPr>
          <p:cNvPr id="9" name="Content Placeholder 8">
            <a:extLst>
              <a:ext uri="{FF2B5EF4-FFF2-40B4-BE49-F238E27FC236}">
                <a16:creationId xmlns:a16="http://schemas.microsoft.com/office/drawing/2014/main" id="{C3411E38-6BA1-CA66-1227-7FF23ABA3FC9}"/>
              </a:ext>
            </a:extLst>
          </p:cNvPr>
          <p:cNvSpPr>
            <a:spLocks noGrp="1"/>
          </p:cNvSpPr>
          <p:nvPr>
            <p:ph sz="half" idx="16"/>
          </p:nvPr>
        </p:nvSpPr>
        <p:spPr/>
        <p:txBody>
          <a:bodyPr/>
          <a:lstStyle/>
          <a:p>
            <a:r>
              <a:rPr lang="en-US" dirty="0"/>
              <a:t>Tools that Support this Method:</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fontScale="90000"/>
          </a:bodyPr>
          <a:lstStyle/>
          <a:p>
            <a:r>
              <a:rPr lang="en-US" dirty="0" err="1"/>
              <a:t>Acq</a:t>
            </a:r>
            <a:r>
              <a:rPr lang="en-US" dirty="0"/>
              <a:t> and Dev Strategy Method: Automated requirements </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Automate translation of English-language requirements into logical code </a:t>
            </a:r>
          </a:p>
        </p:txBody>
      </p:sp>
      <p:sp>
        <p:nvSpPr>
          <p:cNvPr id="16" name="TextBox 15">
            <a:extLst>
              <a:ext uri="{FF2B5EF4-FFF2-40B4-BE49-F238E27FC236}">
                <a16:creationId xmlns:a16="http://schemas.microsoft.com/office/drawing/2014/main" id="{43D17D9A-5653-20FC-F3B3-EF675548EFF8}"/>
              </a:ext>
            </a:extLst>
          </p:cNvPr>
          <p:cNvSpPr txBox="1"/>
          <p:nvPr/>
        </p:nvSpPr>
        <p:spPr>
          <a:xfrm>
            <a:off x="2962056" y="4775613"/>
            <a:ext cx="5883180" cy="430887"/>
          </a:xfrm>
          <a:prstGeom prst="rect">
            <a:avLst/>
          </a:prstGeom>
          <a:noFill/>
        </p:spPr>
        <p:txBody>
          <a:bodyPr wrap="square">
            <a:spAutoFit/>
          </a:bodyPr>
          <a:lstStyle/>
          <a:p>
            <a:r>
              <a:rPr lang="en-US" sz="1100" dirty="0"/>
              <a:t>Alignment with compliance and policy requirements; increased speed and repeatability of requirements and objectives interpretation and usage; better understanding of requirements. </a:t>
            </a:r>
          </a:p>
        </p:txBody>
      </p:sp>
      <p:sp>
        <p:nvSpPr>
          <p:cNvPr id="17" name="TextBox 16">
            <a:extLst>
              <a:ext uri="{FF2B5EF4-FFF2-40B4-BE49-F238E27FC236}">
                <a16:creationId xmlns:a16="http://schemas.microsoft.com/office/drawing/2014/main" id="{91E66806-9305-FB47-F08D-1DB5D1452990}"/>
              </a:ext>
            </a:extLst>
          </p:cNvPr>
          <p:cNvSpPr txBox="1"/>
          <p:nvPr/>
        </p:nvSpPr>
        <p:spPr>
          <a:xfrm>
            <a:off x="2962056" y="2547418"/>
            <a:ext cx="3375370" cy="430887"/>
          </a:xfrm>
          <a:prstGeom prst="rect">
            <a:avLst/>
          </a:prstGeom>
          <a:noFill/>
        </p:spPr>
        <p:txBody>
          <a:bodyPr wrap="square">
            <a:spAutoFit/>
          </a:bodyPr>
          <a:lstStyle/>
          <a:p>
            <a:r>
              <a:rPr lang="en-US" sz="1100" dirty="0"/>
              <a:t>Clear, concise and accurate test objectives traced directly from clearly written system requirements. </a:t>
            </a:r>
          </a:p>
        </p:txBody>
      </p:sp>
      <p:sp>
        <p:nvSpPr>
          <p:cNvPr id="18" name="TextBox 17">
            <a:extLst>
              <a:ext uri="{FF2B5EF4-FFF2-40B4-BE49-F238E27FC236}">
                <a16:creationId xmlns:a16="http://schemas.microsoft.com/office/drawing/2014/main" id="{7EBE6F6A-7C28-8D1F-2A2A-10ACF175CEBB}"/>
              </a:ext>
            </a:extLst>
          </p:cNvPr>
          <p:cNvSpPr txBox="1"/>
          <p:nvPr/>
        </p:nvSpPr>
        <p:spPr>
          <a:xfrm>
            <a:off x="2962056" y="6284497"/>
            <a:ext cx="5774538" cy="261610"/>
          </a:xfrm>
          <a:prstGeom prst="rect">
            <a:avLst/>
          </a:prstGeom>
          <a:noFill/>
        </p:spPr>
        <p:txBody>
          <a:bodyPr wrap="square">
            <a:spAutoFit/>
          </a:bodyPr>
          <a:lstStyle/>
          <a:p>
            <a:r>
              <a:rPr lang="en-US" sz="1100" dirty="0"/>
              <a:t>Formal Requirements Elicitation Tool (FRET) (NASA) </a:t>
            </a:r>
          </a:p>
        </p:txBody>
      </p:sp>
      <p:sp>
        <p:nvSpPr>
          <p:cNvPr id="19" name="TextBox 18">
            <a:extLst>
              <a:ext uri="{FF2B5EF4-FFF2-40B4-BE49-F238E27FC236}">
                <a16:creationId xmlns:a16="http://schemas.microsoft.com/office/drawing/2014/main" id="{4E9A7151-B8F6-0506-C93A-7FC4AFE71143}"/>
              </a:ext>
            </a:extLst>
          </p:cNvPr>
          <p:cNvSpPr txBox="1"/>
          <p:nvPr/>
        </p:nvSpPr>
        <p:spPr>
          <a:xfrm>
            <a:off x="2962056" y="1089308"/>
            <a:ext cx="4576762" cy="261610"/>
          </a:xfrm>
          <a:prstGeom prst="rect">
            <a:avLst/>
          </a:prstGeom>
          <a:noFill/>
        </p:spPr>
        <p:txBody>
          <a:bodyPr wrap="square">
            <a:spAutoFit/>
          </a:bodyPr>
          <a:lstStyle/>
          <a:p>
            <a:r>
              <a:rPr lang="en-US" sz="1100" dirty="0"/>
              <a:t>No </a:t>
            </a:r>
          </a:p>
        </p:txBody>
      </p:sp>
      <p:sp>
        <p:nvSpPr>
          <p:cNvPr id="20" name="TextBox 19">
            <a:extLst>
              <a:ext uri="{FF2B5EF4-FFF2-40B4-BE49-F238E27FC236}">
                <a16:creationId xmlns:a16="http://schemas.microsoft.com/office/drawing/2014/main" id="{9FDB59F0-1F34-CC4D-7DF0-0574A48DE2B3}"/>
              </a:ext>
            </a:extLst>
          </p:cNvPr>
          <p:cNvSpPr txBox="1"/>
          <p:nvPr/>
        </p:nvSpPr>
        <p:spPr>
          <a:xfrm>
            <a:off x="2925841" y="3271031"/>
            <a:ext cx="5421453" cy="430887"/>
          </a:xfrm>
          <a:prstGeom prst="rect">
            <a:avLst/>
          </a:prstGeom>
          <a:noFill/>
        </p:spPr>
        <p:txBody>
          <a:bodyPr wrap="square">
            <a:spAutoFit/>
          </a:bodyPr>
          <a:lstStyle/>
          <a:p>
            <a:r>
              <a:rPr lang="en-US" sz="1100" dirty="0"/>
              <a:t>Standardized formats for defining requirements that minimize or eliminate ambiguity in product or process results. </a:t>
            </a:r>
          </a:p>
        </p:txBody>
      </p:sp>
      <p:sp>
        <p:nvSpPr>
          <p:cNvPr id="21" name="TextBox 20">
            <a:extLst>
              <a:ext uri="{FF2B5EF4-FFF2-40B4-BE49-F238E27FC236}">
                <a16:creationId xmlns:a16="http://schemas.microsoft.com/office/drawing/2014/main" id="{2FBD4613-8578-E15E-5013-32AA17A96DDB}"/>
              </a:ext>
            </a:extLst>
          </p:cNvPr>
          <p:cNvSpPr txBox="1"/>
          <p:nvPr/>
        </p:nvSpPr>
        <p:spPr>
          <a:xfrm>
            <a:off x="2962056" y="5529333"/>
            <a:ext cx="5883180" cy="430887"/>
          </a:xfrm>
          <a:prstGeom prst="rect">
            <a:avLst/>
          </a:prstGeom>
          <a:noFill/>
        </p:spPr>
        <p:txBody>
          <a:bodyPr wrap="square">
            <a:spAutoFit/>
          </a:bodyPr>
          <a:lstStyle/>
          <a:p>
            <a:r>
              <a:rPr lang="en-US" sz="1100" dirty="0"/>
              <a:t>Costs and time to setup and implement automated requirements software tools, and training for requirements authors.  Limited to firm requirements that are objectively definable. </a:t>
            </a:r>
          </a:p>
        </p:txBody>
      </p:sp>
      <p:sp>
        <p:nvSpPr>
          <p:cNvPr id="22" name="TextBox 21">
            <a:extLst>
              <a:ext uri="{FF2B5EF4-FFF2-40B4-BE49-F238E27FC236}">
                <a16:creationId xmlns:a16="http://schemas.microsoft.com/office/drawing/2014/main" id="{2A4FF12E-2C4E-CF06-2548-D82BF17FD27C}"/>
              </a:ext>
            </a:extLst>
          </p:cNvPr>
          <p:cNvSpPr txBox="1"/>
          <p:nvPr/>
        </p:nvSpPr>
        <p:spPr>
          <a:xfrm>
            <a:off x="2962056" y="4057341"/>
            <a:ext cx="4576762" cy="430887"/>
          </a:xfrm>
          <a:prstGeom prst="rect">
            <a:avLst/>
          </a:prstGeom>
          <a:noFill/>
        </p:spPr>
        <p:txBody>
          <a:bodyPr wrap="square">
            <a:spAutoFit/>
          </a:bodyPr>
          <a:lstStyle/>
          <a:p>
            <a:r>
              <a:rPr lang="en-US" sz="1100" dirty="0"/>
              <a:t>Requirements and measures</a:t>
            </a:r>
          </a:p>
          <a:p>
            <a:r>
              <a:rPr lang="en-US" sz="1100" dirty="0"/>
              <a:t>Design for test   </a:t>
            </a:r>
          </a:p>
        </p:txBody>
      </p:sp>
      <p:pic>
        <p:nvPicPr>
          <p:cNvPr id="23" name="Picture 22">
            <a:extLst>
              <a:ext uri="{FF2B5EF4-FFF2-40B4-BE49-F238E27FC236}">
                <a16:creationId xmlns:a16="http://schemas.microsoft.com/office/drawing/2014/main" id="{978D7A7B-5CA6-3D9B-92D5-0DE7CB443E38}"/>
              </a:ext>
            </a:extLst>
          </p:cNvPr>
          <p:cNvPicPr>
            <a:picLocks noChangeAspect="1"/>
          </p:cNvPicPr>
          <p:nvPr/>
        </p:nvPicPr>
        <p:blipFill>
          <a:blip r:embed="rId2"/>
          <a:stretch>
            <a:fillRect/>
          </a:stretch>
        </p:blipFill>
        <p:spPr>
          <a:xfrm>
            <a:off x="5920966" y="859302"/>
            <a:ext cx="2959618" cy="1663457"/>
          </a:xfrm>
          <a:prstGeom prst="rect">
            <a:avLst/>
          </a:prstGeom>
        </p:spPr>
      </p:pic>
    </p:spTree>
    <p:extLst>
      <p:ext uri="{BB962C8B-B14F-4D97-AF65-F5344CB8AC3E}">
        <p14:creationId xmlns:p14="http://schemas.microsoft.com/office/powerpoint/2010/main" val="2277507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p:txBody>
          <a:bodyPr/>
          <a:lstStyle/>
          <a:p>
            <a:r>
              <a:rPr lang="en-US" dirty="0"/>
              <a:t>Costs, Limitations, Assumptions:</a:t>
            </a:r>
          </a:p>
        </p:txBody>
      </p:sp>
      <p:sp>
        <p:nvSpPr>
          <p:cNvPr id="9" name="Content Placeholder 8">
            <a:extLst>
              <a:ext uri="{FF2B5EF4-FFF2-40B4-BE49-F238E27FC236}">
                <a16:creationId xmlns:a16="http://schemas.microsoft.com/office/drawing/2014/main" id="{C3411E38-6BA1-CA66-1227-7FF23ABA3FC9}"/>
              </a:ext>
            </a:extLst>
          </p:cNvPr>
          <p:cNvSpPr>
            <a:spLocks noGrp="1"/>
          </p:cNvSpPr>
          <p:nvPr>
            <p:ph sz="half" idx="16"/>
          </p:nvPr>
        </p:nvSpPr>
        <p:spPr/>
        <p:txBody>
          <a:bodyPr/>
          <a:lstStyle/>
          <a:p>
            <a:r>
              <a:rPr lang="en-US" dirty="0"/>
              <a:t>Tools that Support this Method:</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a:bodyPr>
          <a:lstStyle/>
          <a:p>
            <a:r>
              <a:rPr lang="en-US" dirty="0" err="1"/>
              <a:t>Acq</a:t>
            </a:r>
            <a:r>
              <a:rPr lang="en-US" dirty="0"/>
              <a:t> and Dev Strategy Method: Continuous Testing  </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Testing the system throughout the development process and the entire system operational lifecycle</a:t>
            </a:r>
          </a:p>
        </p:txBody>
      </p:sp>
      <p:sp>
        <p:nvSpPr>
          <p:cNvPr id="18" name="TextBox 17">
            <a:extLst>
              <a:ext uri="{FF2B5EF4-FFF2-40B4-BE49-F238E27FC236}">
                <a16:creationId xmlns:a16="http://schemas.microsoft.com/office/drawing/2014/main" id="{6DC03319-FCE2-4E7A-BBB3-B42058A809A9}"/>
              </a:ext>
            </a:extLst>
          </p:cNvPr>
          <p:cNvSpPr txBox="1"/>
          <p:nvPr/>
        </p:nvSpPr>
        <p:spPr>
          <a:xfrm>
            <a:off x="2962055" y="4775613"/>
            <a:ext cx="6034369" cy="600164"/>
          </a:xfrm>
          <a:prstGeom prst="rect">
            <a:avLst/>
          </a:prstGeom>
          <a:noFill/>
        </p:spPr>
        <p:txBody>
          <a:bodyPr wrap="square">
            <a:spAutoFit/>
          </a:bodyPr>
          <a:lstStyle/>
          <a:p>
            <a:r>
              <a:rPr lang="en-US" sz="1100" dirty="0"/>
              <a:t>Use of automated software integration and regression testing through 24/7 software test labs; no single test phase, but testing throughout the life cycle; seamless integrated CT, DT, OT, and user training for system updates</a:t>
            </a:r>
          </a:p>
        </p:txBody>
      </p:sp>
      <p:sp>
        <p:nvSpPr>
          <p:cNvPr id="19" name="TextBox 18">
            <a:extLst>
              <a:ext uri="{FF2B5EF4-FFF2-40B4-BE49-F238E27FC236}">
                <a16:creationId xmlns:a16="http://schemas.microsoft.com/office/drawing/2014/main" id="{A6610D88-9592-7A39-9342-A2C360CE1D68}"/>
              </a:ext>
            </a:extLst>
          </p:cNvPr>
          <p:cNvSpPr txBox="1"/>
          <p:nvPr/>
        </p:nvSpPr>
        <p:spPr>
          <a:xfrm>
            <a:off x="2962056" y="2547418"/>
            <a:ext cx="4576762" cy="430887"/>
          </a:xfrm>
          <a:prstGeom prst="rect">
            <a:avLst/>
          </a:prstGeom>
          <a:noFill/>
        </p:spPr>
        <p:txBody>
          <a:bodyPr wrap="square">
            <a:spAutoFit/>
          </a:bodyPr>
          <a:lstStyle/>
          <a:p>
            <a:r>
              <a:rPr lang="en-US" sz="1100" dirty="0"/>
              <a:t>Timely and accurate T&amp;E results that respond to highly variable and/or continuous integration and continuous delivery of capability. </a:t>
            </a:r>
          </a:p>
        </p:txBody>
      </p:sp>
      <p:sp>
        <p:nvSpPr>
          <p:cNvPr id="20" name="TextBox 19">
            <a:extLst>
              <a:ext uri="{FF2B5EF4-FFF2-40B4-BE49-F238E27FC236}">
                <a16:creationId xmlns:a16="http://schemas.microsoft.com/office/drawing/2014/main" id="{992BAD06-4511-2CCA-FE64-BDD90AEE7423}"/>
              </a:ext>
            </a:extLst>
          </p:cNvPr>
          <p:cNvSpPr txBox="1"/>
          <p:nvPr/>
        </p:nvSpPr>
        <p:spPr>
          <a:xfrm>
            <a:off x="2962056" y="6284497"/>
            <a:ext cx="5774538" cy="261610"/>
          </a:xfrm>
          <a:prstGeom prst="rect">
            <a:avLst/>
          </a:prstGeom>
          <a:noFill/>
        </p:spPr>
        <p:txBody>
          <a:bodyPr wrap="square">
            <a:spAutoFit/>
          </a:bodyPr>
          <a:lstStyle/>
          <a:p>
            <a:r>
              <a:rPr lang="en-US" sz="1100" dirty="0"/>
              <a:t>Rapid Autonomy Integration Lab (RAIL) (Navy) </a:t>
            </a:r>
          </a:p>
        </p:txBody>
      </p:sp>
      <p:sp>
        <p:nvSpPr>
          <p:cNvPr id="21" name="TextBox 20">
            <a:extLst>
              <a:ext uri="{FF2B5EF4-FFF2-40B4-BE49-F238E27FC236}">
                <a16:creationId xmlns:a16="http://schemas.microsoft.com/office/drawing/2014/main" id="{637B2861-9EA9-2B45-4886-0928F41F9A4A}"/>
              </a:ext>
            </a:extLst>
          </p:cNvPr>
          <p:cNvSpPr txBox="1"/>
          <p:nvPr/>
        </p:nvSpPr>
        <p:spPr>
          <a:xfrm>
            <a:off x="2962056" y="1089308"/>
            <a:ext cx="4576762" cy="600164"/>
          </a:xfrm>
          <a:prstGeom prst="rect">
            <a:avLst/>
          </a:prstGeom>
          <a:noFill/>
        </p:spPr>
        <p:txBody>
          <a:bodyPr wrap="square">
            <a:spAutoFit/>
          </a:bodyPr>
          <a:lstStyle/>
          <a:p>
            <a:r>
              <a:rPr lang="en-US" sz="1100" dirty="0"/>
              <a:t>Humans are quizzed, progress-checked and evaluated throughout their selection, education, training, and operational phases of consequential professional activities </a:t>
            </a:r>
          </a:p>
        </p:txBody>
      </p:sp>
      <p:sp>
        <p:nvSpPr>
          <p:cNvPr id="22" name="TextBox 21">
            <a:extLst>
              <a:ext uri="{FF2B5EF4-FFF2-40B4-BE49-F238E27FC236}">
                <a16:creationId xmlns:a16="http://schemas.microsoft.com/office/drawing/2014/main" id="{C517032E-3D08-779B-61F2-CCBD11E33E8E}"/>
              </a:ext>
            </a:extLst>
          </p:cNvPr>
          <p:cNvSpPr txBox="1"/>
          <p:nvPr/>
        </p:nvSpPr>
        <p:spPr>
          <a:xfrm>
            <a:off x="2925841" y="3271031"/>
            <a:ext cx="5421453" cy="600164"/>
          </a:xfrm>
          <a:prstGeom prst="rect">
            <a:avLst/>
          </a:prstGeom>
          <a:noFill/>
        </p:spPr>
        <p:txBody>
          <a:bodyPr wrap="square">
            <a:spAutoFit/>
          </a:bodyPr>
          <a:lstStyle/>
          <a:p>
            <a:r>
              <a:rPr lang="en-US" sz="1100" dirty="0"/>
              <a:t>Use of agile and </a:t>
            </a:r>
            <a:r>
              <a:rPr lang="en-US" sz="1100" dirty="0" err="1"/>
              <a:t>DevSecOps</a:t>
            </a:r>
            <a:r>
              <a:rPr lang="en-US" sz="1100" dirty="0"/>
              <a:t> (a la </a:t>
            </a:r>
            <a:r>
              <a:rPr lang="en-US" sz="1100" dirty="0" err="1"/>
              <a:t>DevTestOps</a:t>
            </a:r>
            <a:r>
              <a:rPr lang="en-US" sz="1100" dirty="0"/>
              <a:t>) processes for development with continuous integration and continuous testing, to support continuous delivery of updated capabilities. </a:t>
            </a:r>
          </a:p>
        </p:txBody>
      </p:sp>
      <p:sp>
        <p:nvSpPr>
          <p:cNvPr id="23" name="TextBox 22">
            <a:extLst>
              <a:ext uri="{FF2B5EF4-FFF2-40B4-BE49-F238E27FC236}">
                <a16:creationId xmlns:a16="http://schemas.microsoft.com/office/drawing/2014/main" id="{483AB60F-A5EC-977D-8D37-708F85029C3F}"/>
              </a:ext>
            </a:extLst>
          </p:cNvPr>
          <p:cNvSpPr txBox="1"/>
          <p:nvPr/>
        </p:nvSpPr>
        <p:spPr>
          <a:xfrm>
            <a:off x="2962056" y="5529333"/>
            <a:ext cx="6034368" cy="430887"/>
          </a:xfrm>
          <a:prstGeom prst="rect">
            <a:avLst/>
          </a:prstGeom>
          <a:noFill/>
        </p:spPr>
        <p:txBody>
          <a:bodyPr wrap="square">
            <a:spAutoFit/>
          </a:bodyPr>
          <a:lstStyle/>
          <a:p>
            <a:r>
              <a:rPr lang="en-US" sz="1100" dirty="0"/>
              <a:t>Assumption that contractor testing (CT), developmental testing (DT), operational testing (OT), and operator training can be efficiently integrated across the lifecycle of the system. </a:t>
            </a:r>
          </a:p>
        </p:txBody>
      </p:sp>
      <p:sp>
        <p:nvSpPr>
          <p:cNvPr id="24" name="TextBox 23">
            <a:extLst>
              <a:ext uri="{FF2B5EF4-FFF2-40B4-BE49-F238E27FC236}">
                <a16:creationId xmlns:a16="http://schemas.microsoft.com/office/drawing/2014/main" id="{9AB7784F-0B22-5446-B507-676276760EF3}"/>
              </a:ext>
            </a:extLst>
          </p:cNvPr>
          <p:cNvSpPr txBox="1"/>
          <p:nvPr/>
        </p:nvSpPr>
        <p:spPr>
          <a:xfrm>
            <a:off x="2962056" y="4057341"/>
            <a:ext cx="4923512" cy="430887"/>
          </a:xfrm>
          <a:prstGeom prst="rect">
            <a:avLst/>
          </a:prstGeom>
          <a:noFill/>
        </p:spPr>
        <p:txBody>
          <a:bodyPr wrap="square">
            <a:spAutoFit/>
          </a:bodyPr>
          <a:lstStyle/>
          <a:p>
            <a:r>
              <a:rPr lang="en-US" sz="1100" dirty="0"/>
              <a:t>Testing continuum 		Data</a:t>
            </a:r>
          </a:p>
          <a:p>
            <a:r>
              <a:rPr lang="en-US" sz="1100" dirty="0"/>
              <a:t>Infrastructure			Test adequacy and integration</a:t>
            </a:r>
          </a:p>
        </p:txBody>
      </p:sp>
      <p:pic>
        <p:nvPicPr>
          <p:cNvPr id="27" name="Picture 26">
            <a:extLst>
              <a:ext uri="{FF2B5EF4-FFF2-40B4-BE49-F238E27FC236}">
                <a16:creationId xmlns:a16="http://schemas.microsoft.com/office/drawing/2014/main" id="{FEE2402C-73F8-8A5D-554F-E9F75944C665}"/>
              </a:ext>
            </a:extLst>
          </p:cNvPr>
          <p:cNvPicPr>
            <a:picLocks noChangeAspect="1"/>
          </p:cNvPicPr>
          <p:nvPr/>
        </p:nvPicPr>
        <p:blipFill>
          <a:blip r:embed="rId2"/>
          <a:stretch>
            <a:fillRect/>
          </a:stretch>
        </p:blipFill>
        <p:spPr>
          <a:xfrm>
            <a:off x="6930236" y="1341412"/>
            <a:ext cx="2161059" cy="1234891"/>
          </a:xfrm>
          <a:prstGeom prst="rect">
            <a:avLst/>
          </a:prstGeom>
        </p:spPr>
      </p:pic>
    </p:spTree>
    <p:extLst>
      <p:ext uri="{BB962C8B-B14F-4D97-AF65-F5344CB8AC3E}">
        <p14:creationId xmlns:p14="http://schemas.microsoft.com/office/powerpoint/2010/main" val="2793807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a:xfrm>
            <a:off x="2365047" y="5707569"/>
            <a:ext cx="6631378" cy="237757"/>
          </a:xfrm>
        </p:spPr>
        <p:txBody>
          <a:bodyPr/>
          <a:lstStyle/>
          <a:p>
            <a:r>
              <a:rPr lang="en-US" dirty="0"/>
              <a:t>Costs, Limitations, Assumptions:</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a:bodyPr>
          <a:lstStyle/>
          <a:p>
            <a:r>
              <a:rPr lang="en-US" dirty="0" err="1"/>
              <a:t>Acq</a:t>
            </a:r>
            <a:r>
              <a:rPr lang="en-US" dirty="0"/>
              <a:t> and Dev Strategy Method: Code isolation  </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Use of a code development framework that enables code isolation for safety and security</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400" dirty="0"/>
          </a:p>
        </p:txBody>
      </p:sp>
      <p:sp>
        <p:nvSpPr>
          <p:cNvPr id="14" name="TextBox 13">
            <a:extLst>
              <a:ext uri="{FF2B5EF4-FFF2-40B4-BE49-F238E27FC236}">
                <a16:creationId xmlns:a16="http://schemas.microsoft.com/office/drawing/2014/main" id="{A9A3FEE5-6362-1169-2B26-CE6EC621FF0A}"/>
              </a:ext>
            </a:extLst>
          </p:cNvPr>
          <p:cNvSpPr txBox="1"/>
          <p:nvPr/>
        </p:nvSpPr>
        <p:spPr>
          <a:xfrm>
            <a:off x="2962056" y="4775613"/>
            <a:ext cx="5883180" cy="938719"/>
          </a:xfrm>
          <a:prstGeom prst="rect">
            <a:avLst/>
          </a:prstGeom>
          <a:noFill/>
        </p:spPr>
        <p:txBody>
          <a:bodyPr wrap="square">
            <a:spAutoFit/>
          </a:bodyPr>
          <a:lstStyle/>
          <a:p>
            <a:r>
              <a:rPr lang="en-US" sz="1100" dirty="0"/>
              <a:t>Physical ("air-gap") separation of software development platforms to reduce risks of critical failures from continuous updates to minor / non-critical software within a system. Allows T&amp;E to be rapid and responsive to software changes without the burdens of extensive testing.  Allows software changes at a rapid pace, while protecting key software from flaws and threats to software integrity.</a:t>
            </a:r>
          </a:p>
        </p:txBody>
      </p:sp>
      <p:sp>
        <p:nvSpPr>
          <p:cNvPr id="15" name="TextBox 14">
            <a:extLst>
              <a:ext uri="{FF2B5EF4-FFF2-40B4-BE49-F238E27FC236}">
                <a16:creationId xmlns:a16="http://schemas.microsoft.com/office/drawing/2014/main" id="{4AC8154B-2C66-1653-06D5-CB35A6185080}"/>
              </a:ext>
            </a:extLst>
          </p:cNvPr>
          <p:cNvSpPr txBox="1"/>
          <p:nvPr/>
        </p:nvSpPr>
        <p:spPr>
          <a:xfrm>
            <a:off x="2962055" y="2547418"/>
            <a:ext cx="4842031" cy="430887"/>
          </a:xfrm>
          <a:prstGeom prst="rect">
            <a:avLst/>
          </a:prstGeom>
          <a:noFill/>
        </p:spPr>
        <p:txBody>
          <a:bodyPr wrap="square">
            <a:spAutoFit/>
          </a:bodyPr>
          <a:lstStyle/>
          <a:p>
            <a:r>
              <a:rPr lang="en-US" sz="1100" dirty="0"/>
              <a:t>Assurance that critical features of software are not susceptible (or less susceptible) to safety and/or security risks. Reduced T&amp;E cost/schedule. </a:t>
            </a:r>
          </a:p>
        </p:txBody>
      </p:sp>
      <p:sp>
        <p:nvSpPr>
          <p:cNvPr id="17" name="TextBox 16">
            <a:extLst>
              <a:ext uri="{FF2B5EF4-FFF2-40B4-BE49-F238E27FC236}">
                <a16:creationId xmlns:a16="http://schemas.microsoft.com/office/drawing/2014/main" id="{432E3A48-EEBC-AC28-7923-CBE381378DEE}"/>
              </a:ext>
            </a:extLst>
          </p:cNvPr>
          <p:cNvSpPr txBox="1"/>
          <p:nvPr/>
        </p:nvSpPr>
        <p:spPr>
          <a:xfrm>
            <a:off x="2962056" y="1089308"/>
            <a:ext cx="4576762" cy="261610"/>
          </a:xfrm>
          <a:prstGeom prst="rect">
            <a:avLst/>
          </a:prstGeom>
          <a:noFill/>
        </p:spPr>
        <p:txBody>
          <a:bodyPr wrap="square">
            <a:spAutoFit/>
          </a:bodyPr>
          <a:lstStyle/>
          <a:p>
            <a:r>
              <a:rPr lang="en-US" sz="1100" dirty="0"/>
              <a:t>No </a:t>
            </a:r>
          </a:p>
        </p:txBody>
      </p:sp>
      <p:sp>
        <p:nvSpPr>
          <p:cNvPr id="18" name="TextBox 17">
            <a:extLst>
              <a:ext uri="{FF2B5EF4-FFF2-40B4-BE49-F238E27FC236}">
                <a16:creationId xmlns:a16="http://schemas.microsoft.com/office/drawing/2014/main" id="{8893A511-C048-3663-ABEA-74DE78214DDC}"/>
              </a:ext>
            </a:extLst>
          </p:cNvPr>
          <p:cNvSpPr txBox="1"/>
          <p:nvPr/>
        </p:nvSpPr>
        <p:spPr>
          <a:xfrm>
            <a:off x="2925841" y="3271031"/>
            <a:ext cx="6070584" cy="430887"/>
          </a:xfrm>
          <a:prstGeom prst="rect">
            <a:avLst/>
          </a:prstGeom>
          <a:noFill/>
        </p:spPr>
        <p:txBody>
          <a:bodyPr wrap="square">
            <a:spAutoFit/>
          </a:bodyPr>
          <a:lstStyle/>
          <a:p>
            <a:r>
              <a:rPr lang="en-US" sz="1100" dirty="0"/>
              <a:t>Isolation of safety-critical software from other task software (e.g. flight control software). </a:t>
            </a:r>
          </a:p>
          <a:p>
            <a:r>
              <a:rPr lang="en-US" sz="1100" dirty="0"/>
              <a:t>Isolation of security-critical software from other task software.  </a:t>
            </a:r>
          </a:p>
        </p:txBody>
      </p:sp>
      <p:sp>
        <p:nvSpPr>
          <p:cNvPr id="19" name="TextBox 18">
            <a:extLst>
              <a:ext uri="{FF2B5EF4-FFF2-40B4-BE49-F238E27FC236}">
                <a16:creationId xmlns:a16="http://schemas.microsoft.com/office/drawing/2014/main" id="{C14F1941-C9F9-49B5-F2B6-E57EEF0321B7}"/>
              </a:ext>
            </a:extLst>
          </p:cNvPr>
          <p:cNvSpPr txBox="1"/>
          <p:nvPr/>
        </p:nvSpPr>
        <p:spPr>
          <a:xfrm>
            <a:off x="2962056" y="5945773"/>
            <a:ext cx="5883180" cy="430887"/>
          </a:xfrm>
          <a:prstGeom prst="rect">
            <a:avLst/>
          </a:prstGeom>
          <a:noFill/>
        </p:spPr>
        <p:txBody>
          <a:bodyPr wrap="square">
            <a:spAutoFit/>
          </a:bodyPr>
          <a:lstStyle/>
          <a:p>
            <a:r>
              <a:rPr lang="en-US" sz="1100" dirty="0"/>
              <a:t>Costs and time to setup and implement code isolation solutions.  </a:t>
            </a:r>
          </a:p>
          <a:p>
            <a:r>
              <a:rPr lang="en-US" sz="1100" dirty="0"/>
              <a:t>Assumes that open, modular architecture exists to implement code isolation benefits . </a:t>
            </a:r>
          </a:p>
        </p:txBody>
      </p:sp>
      <p:sp>
        <p:nvSpPr>
          <p:cNvPr id="20" name="TextBox 19">
            <a:extLst>
              <a:ext uri="{FF2B5EF4-FFF2-40B4-BE49-F238E27FC236}">
                <a16:creationId xmlns:a16="http://schemas.microsoft.com/office/drawing/2014/main" id="{370DE141-EF37-DD73-FDAC-731F4AEFD5FD}"/>
              </a:ext>
            </a:extLst>
          </p:cNvPr>
          <p:cNvSpPr txBox="1"/>
          <p:nvPr/>
        </p:nvSpPr>
        <p:spPr>
          <a:xfrm>
            <a:off x="2962056" y="4057341"/>
            <a:ext cx="4576762" cy="430887"/>
          </a:xfrm>
          <a:prstGeom prst="rect">
            <a:avLst/>
          </a:prstGeom>
          <a:noFill/>
        </p:spPr>
        <p:txBody>
          <a:bodyPr wrap="square">
            <a:spAutoFit/>
          </a:bodyPr>
          <a:lstStyle/>
          <a:p>
            <a:r>
              <a:rPr lang="en-US" sz="1100" dirty="0"/>
              <a:t>Safety			Exploitable vulnerabilities</a:t>
            </a:r>
          </a:p>
          <a:p>
            <a:r>
              <a:rPr lang="en-US" sz="1100" dirty="0"/>
              <a:t>Design for test   </a:t>
            </a:r>
          </a:p>
        </p:txBody>
      </p:sp>
      <p:pic>
        <p:nvPicPr>
          <p:cNvPr id="23" name="Picture 22">
            <a:extLst>
              <a:ext uri="{FF2B5EF4-FFF2-40B4-BE49-F238E27FC236}">
                <a16:creationId xmlns:a16="http://schemas.microsoft.com/office/drawing/2014/main" id="{37F785ED-C25C-FC0C-30BB-5981EC81A92E}"/>
              </a:ext>
            </a:extLst>
          </p:cNvPr>
          <p:cNvPicPr>
            <a:picLocks noChangeAspect="1"/>
          </p:cNvPicPr>
          <p:nvPr/>
        </p:nvPicPr>
        <p:blipFill>
          <a:blip r:embed="rId2"/>
          <a:stretch>
            <a:fillRect/>
          </a:stretch>
        </p:blipFill>
        <p:spPr>
          <a:xfrm>
            <a:off x="6412640" y="909857"/>
            <a:ext cx="2432596" cy="1621731"/>
          </a:xfrm>
          <a:prstGeom prst="rect">
            <a:avLst/>
          </a:prstGeom>
        </p:spPr>
      </p:pic>
    </p:spTree>
    <p:extLst>
      <p:ext uri="{BB962C8B-B14F-4D97-AF65-F5344CB8AC3E}">
        <p14:creationId xmlns:p14="http://schemas.microsoft.com/office/powerpoint/2010/main" val="3790721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a:xfrm>
            <a:off x="2368620" y="1789292"/>
            <a:ext cx="6631378" cy="237757"/>
          </a:xfrm>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a:xfrm>
            <a:off x="2365049" y="2660057"/>
            <a:ext cx="6631378" cy="237757"/>
          </a:xfrm>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a:xfrm>
            <a:off x="2365048" y="3465482"/>
            <a:ext cx="6631378" cy="237757"/>
          </a:xfrm>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a:xfrm>
            <a:off x="2365047" y="4194956"/>
            <a:ext cx="6631378" cy="237757"/>
          </a:xfrm>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a:xfrm>
            <a:off x="2365047" y="5157779"/>
            <a:ext cx="6631378" cy="237757"/>
          </a:xfrm>
        </p:spPr>
        <p:txBody>
          <a:bodyPr/>
          <a:lstStyle/>
          <a:p>
            <a:r>
              <a:rPr lang="en-US" dirty="0"/>
              <a:t>Costs, Limitations, Assumptions:</a:t>
            </a:r>
          </a:p>
        </p:txBody>
      </p:sp>
      <p:sp>
        <p:nvSpPr>
          <p:cNvPr id="9" name="Content Placeholder 8">
            <a:extLst>
              <a:ext uri="{FF2B5EF4-FFF2-40B4-BE49-F238E27FC236}">
                <a16:creationId xmlns:a16="http://schemas.microsoft.com/office/drawing/2014/main" id="{C3411E38-6BA1-CA66-1227-7FF23ABA3FC9}"/>
              </a:ext>
            </a:extLst>
          </p:cNvPr>
          <p:cNvSpPr>
            <a:spLocks noGrp="1"/>
          </p:cNvSpPr>
          <p:nvPr>
            <p:ph sz="half" idx="16"/>
          </p:nvPr>
        </p:nvSpPr>
        <p:spPr/>
        <p:txBody>
          <a:bodyPr/>
          <a:lstStyle/>
          <a:p>
            <a:r>
              <a:rPr lang="en-US" dirty="0"/>
              <a:t>Tools that Support this Method:</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a:bodyPr>
          <a:lstStyle/>
          <a:p>
            <a:r>
              <a:rPr lang="en-US" dirty="0" err="1"/>
              <a:t>Acq</a:t>
            </a:r>
            <a:r>
              <a:rPr lang="en-US" dirty="0"/>
              <a:t> and Dev Strategy Method: Assurance cases  </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A structured argument, supported by evidence, intended to justify that a system is acceptably assured relative to a concern (such as safety or security) in the intended operating environment  </a:t>
            </a:r>
          </a:p>
          <a:p>
            <a:endParaRPr lang="en-US" sz="2400" dirty="0"/>
          </a:p>
        </p:txBody>
      </p:sp>
      <p:sp>
        <p:nvSpPr>
          <p:cNvPr id="16" name="TextBox 15">
            <a:extLst>
              <a:ext uri="{FF2B5EF4-FFF2-40B4-BE49-F238E27FC236}">
                <a16:creationId xmlns:a16="http://schemas.microsoft.com/office/drawing/2014/main" id="{FA0EB761-B1AE-A5C4-0BC4-B4B743A15316}"/>
              </a:ext>
            </a:extLst>
          </p:cNvPr>
          <p:cNvSpPr txBox="1"/>
          <p:nvPr/>
        </p:nvSpPr>
        <p:spPr>
          <a:xfrm>
            <a:off x="2962056" y="4432713"/>
            <a:ext cx="5883180" cy="600164"/>
          </a:xfrm>
          <a:prstGeom prst="rect">
            <a:avLst/>
          </a:prstGeom>
          <a:noFill/>
        </p:spPr>
        <p:txBody>
          <a:bodyPr wrap="square">
            <a:spAutoFit/>
          </a:bodyPr>
          <a:lstStyle/>
          <a:p>
            <a:r>
              <a:rPr lang="en-US" sz="1100" dirty="0"/>
              <a:t>Allows use of evidence about the autonomous system from a wide range of sources, that together produce consistent, logical reasoning for system assurance.  Holistic assurance cases are potentially able to address numerous, varied concerns simultaneously. </a:t>
            </a:r>
          </a:p>
        </p:txBody>
      </p:sp>
      <p:sp>
        <p:nvSpPr>
          <p:cNvPr id="17" name="TextBox 16">
            <a:extLst>
              <a:ext uri="{FF2B5EF4-FFF2-40B4-BE49-F238E27FC236}">
                <a16:creationId xmlns:a16="http://schemas.microsoft.com/office/drawing/2014/main" id="{D219FC7B-333A-F9FD-80E5-6B360B223243}"/>
              </a:ext>
            </a:extLst>
          </p:cNvPr>
          <p:cNvSpPr txBox="1"/>
          <p:nvPr/>
        </p:nvSpPr>
        <p:spPr>
          <a:xfrm>
            <a:off x="2962056" y="2023543"/>
            <a:ext cx="3457794" cy="600164"/>
          </a:xfrm>
          <a:prstGeom prst="rect">
            <a:avLst/>
          </a:prstGeom>
          <a:noFill/>
        </p:spPr>
        <p:txBody>
          <a:bodyPr wrap="square">
            <a:spAutoFit/>
          </a:bodyPr>
          <a:lstStyle/>
          <a:p>
            <a:r>
              <a:rPr lang="en-US" sz="1100" dirty="0"/>
              <a:t>Clear, persistent, dynamic justification that establishes assurance of system safety, security, mission capabilities, or other critical concerns</a:t>
            </a:r>
          </a:p>
        </p:txBody>
      </p:sp>
      <p:sp>
        <p:nvSpPr>
          <p:cNvPr id="18" name="TextBox 17">
            <a:extLst>
              <a:ext uri="{FF2B5EF4-FFF2-40B4-BE49-F238E27FC236}">
                <a16:creationId xmlns:a16="http://schemas.microsoft.com/office/drawing/2014/main" id="{772F5D95-2B85-FB43-DC0A-BB1165DAECD0}"/>
              </a:ext>
            </a:extLst>
          </p:cNvPr>
          <p:cNvSpPr txBox="1"/>
          <p:nvPr/>
        </p:nvSpPr>
        <p:spPr>
          <a:xfrm>
            <a:off x="2962056" y="6284497"/>
            <a:ext cx="5774538" cy="261610"/>
          </a:xfrm>
          <a:prstGeom prst="rect">
            <a:avLst/>
          </a:prstGeom>
          <a:noFill/>
        </p:spPr>
        <p:txBody>
          <a:bodyPr wrap="square">
            <a:spAutoFit/>
          </a:bodyPr>
          <a:lstStyle/>
          <a:p>
            <a:r>
              <a:rPr lang="en-US" sz="1100" dirty="0"/>
              <a:t>SAFE (TRMC), </a:t>
            </a:r>
            <a:r>
              <a:rPr lang="en-US" sz="1100" dirty="0" err="1"/>
              <a:t>AdvoCATE</a:t>
            </a:r>
            <a:r>
              <a:rPr lang="en-US" sz="1100" dirty="0"/>
              <a:t> (NASA), </a:t>
            </a:r>
            <a:r>
              <a:rPr lang="en-US" sz="1100" dirty="0" err="1"/>
              <a:t>ACedit</a:t>
            </a:r>
            <a:r>
              <a:rPr lang="en-US" sz="1100" dirty="0"/>
              <a:t> (Google)</a:t>
            </a:r>
          </a:p>
        </p:txBody>
      </p:sp>
      <p:sp>
        <p:nvSpPr>
          <p:cNvPr id="19" name="TextBox 18">
            <a:extLst>
              <a:ext uri="{FF2B5EF4-FFF2-40B4-BE49-F238E27FC236}">
                <a16:creationId xmlns:a16="http://schemas.microsoft.com/office/drawing/2014/main" id="{DAE96970-BAE7-794B-C7C3-1A9C0F058223}"/>
              </a:ext>
            </a:extLst>
          </p:cNvPr>
          <p:cNvSpPr txBox="1"/>
          <p:nvPr/>
        </p:nvSpPr>
        <p:spPr>
          <a:xfrm>
            <a:off x="2962056" y="1089308"/>
            <a:ext cx="4576762" cy="261610"/>
          </a:xfrm>
          <a:prstGeom prst="rect">
            <a:avLst/>
          </a:prstGeom>
          <a:noFill/>
        </p:spPr>
        <p:txBody>
          <a:bodyPr wrap="square">
            <a:spAutoFit/>
          </a:bodyPr>
          <a:lstStyle/>
          <a:p>
            <a:r>
              <a:rPr lang="en-US" sz="1100" dirty="0"/>
              <a:t>No </a:t>
            </a:r>
          </a:p>
        </p:txBody>
      </p:sp>
      <p:sp>
        <p:nvSpPr>
          <p:cNvPr id="20" name="TextBox 19">
            <a:extLst>
              <a:ext uri="{FF2B5EF4-FFF2-40B4-BE49-F238E27FC236}">
                <a16:creationId xmlns:a16="http://schemas.microsoft.com/office/drawing/2014/main" id="{A2B7C874-0711-D6C7-559D-767516E727E4}"/>
              </a:ext>
            </a:extLst>
          </p:cNvPr>
          <p:cNvSpPr txBox="1"/>
          <p:nvPr/>
        </p:nvSpPr>
        <p:spPr>
          <a:xfrm>
            <a:off x="2925841" y="2899556"/>
            <a:ext cx="5421453" cy="600164"/>
          </a:xfrm>
          <a:prstGeom prst="rect">
            <a:avLst/>
          </a:prstGeom>
          <a:noFill/>
        </p:spPr>
        <p:txBody>
          <a:bodyPr wrap="square">
            <a:spAutoFit/>
          </a:bodyPr>
          <a:lstStyle/>
          <a:p>
            <a:r>
              <a:rPr lang="en-US" sz="1100" dirty="0"/>
              <a:t>Utilizing combinations of system test results, subsystem and component test results, modeling and simulation results, and formal verification to leverage all available evidence on autonomy performance and suitability. </a:t>
            </a:r>
          </a:p>
        </p:txBody>
      </p:sp>
      <p:sp>
        <p:nvSpPr>
          <p:cNvPr id="21" name="TextBox 20">
            <a:extLst>
              <a:ext uri="{FF2B5EF4-FFF2-40B4-BE49-F238E27FC236}">
                <a16:creationId xmlns:a16="http://schemas.microsoft.com/office/drawing/2014/main" id="{3CC71B13-677C-7E28-2610-2AB8DA660404}"/>
              </a:ext>
            </a:extLst>
          </p:cNvPr>
          <p:cNvSpPr txBox="1"/>
          <p:nvPr/>
        </p:nvSpPr>
        <p:spPr>
          <a:xfrm>
            <a:off x="2962056" y="5395983"/>
            <a:ext cx="5883180" cy="600164"/>
          </a:xfrm>
          <a:prstGeom prst="rect">
            <a:avLst/>
          </a:prstGeom>
          <a:noFill/>
        </p:spPr>
        <p:txBody>
          <a:bodyPr wrap="square">
            <a:spAutoFit/>
          </a:bodyPr>
          <a:lstStyle/>
          <a:p>
            <a:r>
              <a:rPr lang="en-US" sz="1100" dirty="0"/>
              <a:t>Costs and time to setup and implement the assurance case argument structure, documentation and maintenance over time.  Limitation on weighting the value of evidence from disparate sources. </a:t>
            </a:r>
          </a:p>
        </p:txBody>
      </p:sp>
      <p:sp>
        <p:nvSpPr>
          <p:cNvPr id="22" name="TextBox 21">
            <a:extLst>
              <a:ext uri="{FF2B5EF4-FFF2-40B4-BE49-F238E27FC236}">
                <a16:creationId xmlns:a16="http://schemas.microsoft.com/office/drawing/2014/main" id="{106145E6-78CA-CAF3-ADDF-5A4CC4DEA668}"/>
              </a:ext>
            </a:extLst>
          </p:cNvPr>
          <p:cNvSpPr txBox="1"/>
          <p:nvPr/>
        </p:nvSpPr>
        <p:spPr>
          <a:xfrm>
            <a:off x="2962055" y="3714441"/>
            <a:ext cx="6034369" cy="430887"/>
          </a:xfrm>
          <a:prstGeom prst="rect">
            <a:avLst/>
          </a:prstGeom>
          <a:noFill/>
        </p:spPr>
        <p:txBody>
          <a:bodyPr wrap="square">
            <a:spAutoFit/>
          </a:bodyPr>
          <a:lstStyle/>
          <a:p>
            <a:r>
              <a:rPr lang="en-US" sz="1100" dirty="0"/>
              <a:t>Requirements and measures		Safety 			Data</a:t>
            </a:r>
          </a:p>
          <a:p>
            <a:r>
              <a:rPr lang="en-US" sz="1100" dirty="0"/>
              <a:t>Security			Test adequacy and integration</a:t>
            </a:r>
          </a:p>
        </p:txBody>
      </p:sp>
      <p:pic>
        <p:nvPicPr>
          <p:cNvPr id="23" name="Picture 22">
            <a:extLst>
              <a:ext uri="{FF2B5EF4-FFF2-40B4-BE49-F238E27FC236}">
                <a16:creationId xmlns:a16="http://schemas.microsoft.com/office/drawing/2014/main" id="{DBB0143F-BEF6-DD58-E384-D7287E0EB4DE}"/>
              </a:ext>
            </a:extLst>
          </p:cNvPr>
          <p:cNvPicPr>
            <a:picLocks noChangeAspect="1"/>
          </p:cNvPicPr>
          <p:nvPr/>
        </p:nvPicPr>
        <p:blipFill>
          <a:blip r:embed="rId2"/>
          <a:stretch>
            <a:fillRect/>
          </a:stretch>
        </p:blipFill>
        <p:spPr>
          <a:xfrm>
            <a:off x="6299137" y="899027"/>
            <a:ext cx="2546099" cy="2055066"/>
          </a:xfrm>
          <a:prstGeom prst="rect">
            <a:avLst/>
          </a:prstGeom>
          <a:ln>
            <a:solidFill>
              <a:schemeClr val="tx1"/>
            </a:solidFill>
          </a:ln>
        </p:spPr>
      </p:pic>
    </p:spTree>
    <p:extLst>
      <p:ext uri="{BB962C8B-B14F-4D97-AF65-F5344CB8AC3E}">
        <p14:creationId xmlns:p14="http://schemas.microsoft.com/office/powerpoint/2010/main" val="67962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13238"/>
            <a:ext cx="6705600" cy="541338"/>
          </a:xfrm>
        </p:spPr>
        <p:txBody>
          <a:bodyPr>
            <a:normAutofit fontScale="90000"/>
          </a:bodyPr>
          <a:lstStyle/>
          <a:p>
            <a:r>
              <a:rPr lang="en-US" sz="2800" dirty="0"/>
              <a:t>Methods for Addressing Challenges with</a:t>
            </a:r>
            <a:br>
              <a:rPr lang="en-US" sz="2800" dirty="0"/>
            </a:br>
            <a:r>
              <a:rPr lang="en-US" sz="2800" dirty="0"/>
              <a:t>Test Strategy</a:t>
            </a:r>
            <a:endParaRPr lang="en-US" dirty="0"/>
          </a:p>
        </p:txBody>
      </p:sp>
      <p:sp>
        <p:nvSpPr>
          <p:cNvPr id="5" name="Slide Number Placeholder 4">
            <a:extLst>
              <a:ext uri="{FF2B5EF4-FFF2-40B4-BE49-F238E27FC236}">
                <a16:creationId xmlns:a16="http://schemas.microsoft.com/office/drawing/2014/main" id="{A86F0D75-3A8B-4544-90B8-1187BC8E7EE8}"/>
              </a:ext>
            </a:extLst>
          </p:cNvPr>
          <p:cNvSpPr>
            <a:spLocks noGrp="1"/>
          </p:cNvSpPr>
          <p:nvPr>
            <p:ph type="sldNum" sz="quarter" idx="12"/>
          </p:nvPr>
        </p:nvSpPr>
        <p:spPr/>
        <p:txBody>
          <a:bodyPr/>
          <a:lstStyle/>
          <a:p>
            <a:pPr>
              <a:defRPr/>
            </a:pPr>
            <a:fld id="{FAC1E56D-A9D8-45AD-B5D3-0DCD8C3B5BE4}" type="slidenum">
              <a:rPr lang="en-US" smtClean="0"/>
              <a:pPr>
                <a:defRPr/>
              </a:pPr>
              <a:t>34</a:t>
            </a:fld>
            <a:endParaRPr lang="en-US"/>
          </a:p>
        </p:txBody>
      </p:sp>
      <p:graphicFrame>
        <p:nvGraphicFramePr>
          <p:cNvPr id="4" name="Table 5">
            <a:extLst>
              <a:ext uri="{FF2B5EF4-FFF2-40B4-BE49-F238E27FC236}">
                <a16:creationId xmlns:a16="http://schemas.microsoft.com/office/drawing/2014/main" id="{9EC71E46-20BE-4DF5-B127-62EEFF5AA1BC}"/>
              </a:ext>
            </a:extLst>
          </p:cNvPr>
          <p:cNvGraphicFramePr>
            <a:graphicFrameLocks noGrp="1"/>
          </p:cNvGraphicFramePr>
          <p:nvPr>
            <p:extLst>
              <p:ext uri="{D42A27DB-BD31-4B8C-83A1-F6EECF244321}">
                <p14:modId xmlns:p14="http://schemas.microsoft.com/office/powerpoint/2010/main" val="2562300442"/>
              </p:ext>
            </p:extLst>
          </p:nvPr>
        </p:nvGraphicFramePr>
        <p:xfrm>
          <a:off x="1039906" y="1561165"/>
          <a:ext cx="6738444" cy="2989406"/>
        </p:xfrm>
        <a:graphic>
          <a:graphicData uri="http://schemas.openxmlformats.org/drawingml/2006/table">
            <a:tbl>
              <a:tblPr firstRow="1" bandRow="1">
                <a:tableStyleId>{00A15C55-8517-42AA-B614-E9B94910E393}</a:tableStyleId>
              </a:tblPr>
              <a:tblGrid>
                <a:gridCol w="3369222">
                  <a:extLst>
                    <a:ext uri="{9D8B030D-6E8A-4147-A177-3AD203B41FA5}">
                      <a16:colId xmlns:a16="http://schemas.microsoft.com/office/drawing/2014/main" val="2488008965"/>
                    </a:ext>
                  </a:extLst>
                </a:gridCol>
                <a:gridCol w="3369222">
                  <a:extLst>
                    <a:ext uri="{9D8B030D-6E8A-4147-A177-3AD203B41FA5}">
                      <a16:colId xmlns:a16="http://schemas.microsoft.com/office/drawing/2014/main" val="3846736414"/>
                    </a:ext>
                  </a:extLst>
                </a:gridCol>
              </a:tblGrid>
              <a:tr h="516324">
                <a:tc>
                  <a:txBody>
                    <a:bodyPr/>
                    <a:lstStyle/>
                    <a:p>
                      <a:r>
                        <a:rPr lang="en-US" dirty="0"/>
                        <a:t>Method for Test Strategy</a:t>
                      </a:r>
                    </a:p>
                  </a:txBody>
                  <a:tcPr>
                    <a:solidFill>
                      <a:srgbClr val="4C3B89"/>
                    </a:solidFill>
                  </a:tcPr>
                </a:tc>
                <a:tc>
                  <a:txBody>
                    <a:bodyPr/>
                    <a:lstStyle/>
                    <a:p>
                      <a:r>
                        <a:rPr lang="en-US" dirty="0"/>
                        <a:t>Short description</a:t>
                      </a:r>
                    </a:p>
                  </a:txBody>
                  <a:tcPr>
                    <a:solidFill>
                      <a:srgbClr val="4C3B89"/>
                    </a:solidFill>
                  </a:tcPr>
                </a:tc>
                <a:extLst>
                  <a:ext uri="{0D108BD9-81ED-4DB2-BD59-A6C34878D82A}">
                    <a16:rowId xmlns:a16="http://schemas.microsoft.com/office/drawing/2014/main" val="2194539492"/>
                  </a:ext>
                </a:extLst>
              </a:tr>
              <a:tr h="516324">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LVC testing</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Use of Live-Virtual-Constructive simulation and  testing for safety, security, and efficiency</a:t>
                      </a:r>
                    </a:p>
                  </a:txBody>
                  <a:tcPr marL="88900" marR="88900" marT="50800" marB="50800">
                    <a:solidFill>
                      <a:srgbClr val="EDEBF3"/>
                    </a:solidFill>
                  </a:tcPr>
                </a:tc>
                <a:extLst>
                  <a:ext uri="{0D108BD9-81ED-4DB2-BD59-A6C34878D82A}">
                    <a16:rowId xmlns:a16="http://schemas.microsoft.com/office/drawing/2014/main" val="4104020236"/>
                  </a:ext>
                </a:extLst>
              </a:tr>
              <a:tr h="516324">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Surrogate platforms</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Use of test surrogate platforms (with or without human operators) for development and sequential integration</a:t>
                      </a:r>
                    </a:p>
                  </a:txBody>
                  <a:tcPr marL="88900" marR="88900" marT="50800" marB="50800">
                    <a:solidFill>
                      <a:srgbClr val="EDEBF3"/>
                    </a:solidFill>
                  </a:tcPr>
                </a:tc>
                <a:extLst>
                  <a:ext uri="{0D108BD9-81ED-4DB2-BD59-A6C34878D82A}">
                    <a16:rowId xmlns:a16="http://schemas.microsoft.com/office/drawing/2014/main" val="3358091785"/>
                  </a:ext>
                </a:extLst>
              </a:tr>
              <a:tr h="516324">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Formal verification</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Use of formal methods to verify system models, capabilities and operation</a:t>
                      </a:r>
                    </a:p>
                  </a:txBody>
                  <a:tcPr marL="88900" marR="88900" marT="50800" marB="50800">
                    <a:solidFill>
                      <a:srgbClr val="EDEBF3"/>
                    </a:solidFill>
                  </a:tcPr>
                </a:tc>
                <a:extLst>
                  <a:ext uri="{0D108BD9-81ED-4DB2-BD59-A6C34878D82A}">
                    <a16:rowId xmlns:a16="http://schemas.microsoft.com/office/drawing/2014/main" val="3840225169"/>
                  </a:ext>
                </a:extLst>
              </a:tr>
              <a:tr h="516324">
                <a:tc>
                  <a:txBody>
                    <a:bodyPr/>
                    <a:lstStyle/>
                    <a:p>
                      <a:pPr marL="0" marR="0">
                        <a:lnSpc>
                          <a:spcPct val="115000"/>
                        </a:lnSpc>
                        <a:spcBef>
                          <a:spcPts val="0"/>
                        </a:spcBef>
                        <a:spcAft>
                          <a:spcPts val="100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Software pedigree evaluation</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Use of CMMI level, ISO 9000, and other software quality and pedigree evaluations to inform software code quality</a:t>
                      </a:r>
                    </a:p>
                  </a:txBody>
                  <a:tcPr marL="88900" marR="88900" marT="50800" marB="50800">
                    <a:solidFill>
                      <a:srgbClr val="EDEBF3"/>
                    </a:solidFill>
                  </a:tcPr>
                </a:tc>
                <a:extLst>
                  <a:ext uri="{0D108BD9-81ED-4DB2-BD59-A6C34878D82A}">
                    <a16:rowId xmlns:a16="http://schemas.microsoft.com/office/drawing/2014/main" val="2303726699"/>
                  </a:ext>
                </a:extLst>
              </a:tr>
            </a:tbl>
          </a:graphicData>
        </a:graphic>
      </p:graphicFrame>
    </p:spTree>
    <p:extLst>
      <p:ext uri="{BB962C8B-B14F-4D97-AF65-F5344CB8AC3E}">
        <p14:creationId xmlns:p14="http://schemas.microsoft.com/office/powerpoint/2010/main" val="978261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a:xfrm>
            <a:off x="2365047" y="4423556"/>
            <a:ext cx="6631378" cy="237757"/>
          </a:xfrm>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a:xfrm>
            <a:off x="2365047" y="5176829"/>
            <a:ext cx="6631378" cy="237757"/>
          </a:xfrm>
        </p:spPr>
        <p:txBody>
          <a:bodyPr/>
          <a:lstStyle/>
          <a:p>
            <a:r>
              <a:rPr lang="en-US" dirty="0"/>
              <a:t>Costs, Limitations, Assumptions:</a:t>
            </a:r>
          </a:p>
        </p:txBody>
      </p:sp>
      <p:sp>
        <p:nvSpPr>
          <p:cNvPr id="9" name="Content Placeholder 8">
            <a:extLst>
              <a:ext uri="{FF2B5EF4-FFF2-40B4-BE49-F238E27FC236}">
                <a16:creationId xmlns:a16="http://schemas.microsoft.com/office/drawing/2014/main" id="{C3411E38-6BA1-CA66-1227-7FF23ABA3FC9}"/>
              </a:ext>
            </a:extLst>
          </p:cNvPr>
          <p:cNvSpPr>
            <a:spLocks noGrp="1"/>
          </p:cNvSpPr>
          <p:nvPr>
            <p:ph sz="half" idx="16"/>
          </p:nvPr>
        </p:nvSpPr>
        <p:spPr/>
        <p:txBody>
          <a:bodyPr/>
          <a:lstStyle/>
          <a:p>
            <a:r>
              <a:rPr lang="en-US" dirty="0"/>
              <a:t>Tools that Support this Method:</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a:bodyPr>
          <a:lstStyle/>
          <a:p>
            <a:r>
              <a:rPr lang="en-US" dirty="0"/>
              <a:t>Test Strategy Method: LVC testing  </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Use of Live-Virtual-Constructive simulation and  testing for safety, security, and efficiency</a:t>
            </a:r>
          </a:p>
          <a:p>
            <a:endParaRPr lang="en-US" sz="2400" dirty="0"/>
          </a:p>
        </p:txBody>
      </p:sp>
      <p:sp>
        <p:nvSpPr>
          <p:cNvPr id="16" name="TextBox 15">
            <a:extLst>
              <a:ext uri="{FF2B5EF4-FFF2-40B4-BE49-F238E27FC236}">
                <a16:creationId xmlns:a16="http://schemas.microsoft.com/office/drawing/2014/main" id="{48594959-711D-71F1-22A6-43CF93552BE7}"/>
              </a:ext>
            </a:extLst>
          </p:cNvPr>
          <p:cNvSpPr txBox="1"/>
          <p:nvPr/>
        </p:nvSpPr>
        <p:spPr>
          <a:xfrm>
            <a:off x="2962056" y="4661313"/>
            <a:ext cx="5774538" cy="430887"/>
          </a:xfrm>
          <a:prstGeom prst="rect">
            <a:avLst/>
          </a:prstGeom>
          <a:noFill/>
        </p:spPr>
        <p:txBody>
          <a:bodyPr wrap="square">
            <a:spAutoFit/>
          </a:bodyPr>
          <a:lstStyle/>
          <a:p>
            <a:r>
              <a:rPr lang="en-US" sz="1100" dirty="0"/>
              <a:t>Early, frequent, and efficient T&amp;E at all levels of the system development, evaluation and sustainment that optimizes use of scarce resources at minimum risk.  </a:t>
            </a:r>
          </a:p>
        </p:txBody>
      </p:sp>
      <p:sp>
        <p:nvSpPr>
          <p:cNvPr id="18" name="TextBox 17">
            <a:extLst>
              <a:ext uri="{FF2B5EF4-FFF2-40B4-BE49-F238E27FC236}">
                <a16:creationId xmlns:a16="http://schemas.microsoft.com/office/drawing/2014/main" id="{BDC1A7D4-D4CF-FA51-C81C-00EBF732A2C3}"/>
              </a:ext>
            </a:extLst>
          </p:cNvPr>
          <p:cNvSpPr txBox="1"/>
          <p:nvPr/>
        </p:nvSpPr>
        <p:spPr>
          <a:xfrm>
            <a:off x="2962056" y="2547418"/>
            <a:ext cx="6034368" cy="430887"/>
          </a:xfrm>
          <a:prstGeom prst="rect">
            <a:avLst/>
          </a:prstGeom>
          <a:noFill/>
        </p:spPr>
        <p:txBody>
          <a:bodyPr wrap="square">
            <a:spAutoFit/>
          </a:bodyPr>
          <a:lstStyle/>
          <a:p>
            <a:r>
              <a:rPr lang="en-US" sz="1100" dirty="0"/>
              <a:t>Accurate T&amp;E insight into autonomy tasks, components, subsystems, and capabilities that inform autonomous military system performance, effectiveness, and suitability. </a:t>
            </a:r>
          </a:p>
        </p:txBody>
      </p:sp>
      <p:sp>
        <p:nvSpPr>
          <p:cNvPr id="20" name="TextBox 19">
            <a:extLst>
              <a:ext uri="{FF2B5EF4-FFF2-40B4-BE49-F238E27FC236}">
                <a16:creationId xmlns:a16="http://schemas.microsoft.com/office/drawing/2014/main" id="{C4AF48F9-7FED-0BB9-D803-AE6DE5746E28}"/>
              </a:ext>
            </a:extLst>
          </p:cNvPr>
          <p:cNvSpPr txBox="1"/>
          <p:nvPr/>
        </p:nvSpPr>
        <p:spPr>
          <a:xfrm>
            <a:off x="2490108" y="6284497"/>
            <a:ext cx="6506316" cy="430887"/>
          </a:xfrm>
          <a:prstGeom prst="rect">
            <a:avLst/>
          </a:prstGeom>
          <a:noFill/>
        </p:spPr>
        <p:txBody>
          <a:bodyPr wrap="square">
            <a:spAutoFit/>
          </a:bodyPr>
          <a:lstStyle/>
          <a:p>
            <a:r>
              <a:rPr lang="en-US" sz="1100" dirty="0"/>
              <a:t>Test surrogate platforms, threat emulators, testbeds, etc. AFSIM and NATS simulation frameworks. Software integration labs (SIL), High-performance computing clusters (HPC), desktop simulators. </a:t>
            </a:r>
          </a:p>
        </p:txBody>
      </p:sp>
      <p:sp>
        <p:nvSpPr>
          <p:cNvPr id="21" name="TextBox 20">
            <a:extLst>
              <a:ext uri="{FF2B5EF4-FFF2-40B4-BE49-F238E27FC236}">
                <a16:creationId xmlns:a16="http://schemas.microsoft.com/office/drawing/2014/main" id="{EA6E54F4-95D5-D3D8-383F-0487917FA53E}"/>
              </a:ext>
            </a:extLst>
          </p:cNvPr>
          <p:cNvSpPr txBox="1"/>
          <p:nvPr/>
        </p:nvSpPr>
        <p:spPr>
          <a:xfrm>
            <a:off x="2962056" y="1089308"/>
            <a:ext cx="3789037" cy="1107996"/>
          </a:xfrm>
          <a:prstGeom prst="rect">
            <a:avLst/>
          </a:prstGeom>
          <a:noFill/>
        </p:spPr>
        <p:txBody>
          <a:bodyPr wrap="square">
            <a:spAutoFit/>
          </a:bodyPr>
          <a:lstStyle/>
          <a:p>
            <a:r>
              <a:rPr lang="en-US" sz="1100" dirty="0"/>
              <a:t>Simulators provide a safe, secure, repeatable way of training, where operators can attempt to do things that you never would do for real, due to high-risk of safety, security, cost, realism, or other limitations. As part of an integrated, comprehensive training program, they allow controlled build up of performance capabilities. </a:t>
            </a:r>
          </a:p>
        </p:txBody>
      </p:sp>
      <p:sp>
        <p:nvSpPr>
          <p:cNvPr id="22" name="TextBox 21">
            <a:extLst>
              <a:ext uri="{FF2B5EF4-FFF2-40B4-BE49-F238E27FC236}">
                <a16:creationId xmlns:a16="http://schemas.microsoft.com/office/drawing/2014/main" id="{08DBFDE4-E4DA-2FF2-8749-3FF83CADE530}"/>
              </a:ext>
            </a:extLst>
          </p:cNvPr>
          <p:cNvSpPr txBox="1"/>
          <p:nvPr/>
        </p:nvSpPr>
        <p:spPr>
          <a:xfrm>
            <a:off x="2925841" y="3271031"/>
            <a:ext cx="6070583" cy="600164"/>
          </a:xfrm>
          <a:prstGeom prst="rect">
            <a:avLst/>
          </a:prstGeom>
          <a:noFill/>
        </p:spPr>
        <p:txBody>
          <a:bodyPr wrap="square">
            <a:spAutoFit/>
          </a:bodyPr>
          <a:lstStyle/>
          <a:p>
            <a:r>
              <a:rPr lang="en-US" sz="1100" dirty="0"/>
              <a:t>Use of government-owned and -managed platforms and frameworks for constructive simulation and testing, virtual testing mixing simulation with actual hardware, and live testing of systems under test.   </a:t>
            </a:r>
          </a:p>
        </p:txBody>
      </p:sp>
      <p:sp>
        <p:nvSpPr>
          <p:cNvPr id="23" name="TextBox 22">
            <a:extLst>
              <a:ext uri="{FF2B5EF4-FFF2-40B4-BE49-F238E27FC236}">
                <a16:creationId xmlns:a16="http://schemas.microsoft.com/office/drawing/2014/main" id="{7CA9044B-7B24-E2AC-18DE-F27DB245EEB5}"/>
              </a:ext>
            </a:extLst>
          </p:cNvPr>
          <p:cNvSpPr txBox="1"/>
          <p:nvPr/>
        </p:nvSpPr>
        <p:spPr>
          <a:xfrm>
            <a:off x="2962055" y="5415033"/>
            <a:ext cx="6115270" cy="600164"/>
          </a:xfrm>
          <a:prstGeom prst="rect">
            <a:avLst/>
          </a:prstGeom>
          <a:noFill/>
        </p:spPr>
        <p:txBody>
          <a:bodyPr wrap="square">
            <a:spAutoFit/>
          </a:bodyPr>
          <a:lstStyle/>
          <a:p>
            <a:r>
              <a:rPr lang="en-US" sz="1100" dirty="0"/>
              <a:t>Cost of infrastructure and personnel to organize, design, manage, implement, and maintain LVC infrastructure, standards, interfaces, and tools.  Risks and costs include V&amp;V of the simulation, including intended vs non-intended use -- due to varying levels of fidelity for tasks/components </a:t>
            </a:r>
          </a:p>
        </p:txBody>
      </p:sp>
      <p:sp>
        <p:nvSpPr>
          <p:cNvPr id="24" name="TextBox 23">
            <a:extLst>
              <a:ext uri="{FF2B5EF4-FFF2-40B4-BE49-F238E27FC236}">
                <a16:creationId xmlns:a16="http://schemas.microsoft.com/office/drawing/2014/main" id="{0C84A036-67C4-D072-CAE7-09CDEB5174E7}"/>
              </a:ext>
            </a:extLst>
          </p:cNvPr>
          <p:cNvSpPr txBox="1"/>
          <p:nvPr/>
        </p:nvSpPr>
        <p:spPr>
          <a:xfrm>
            <a:off x="2962056" y="4057341"/>
            <a:ext cx="6034368" cy="261610"/>
          </a:xfrm>
          <a:prstGeom prst="rect">
            <a:avLst/>
          </a:prstGeom>
          <a:noFill/>
        </p:spPr>
        <p:txBody>
          <a:bodyPr wrap="square">
            <a:spAutoFit/>
          </a:bodyPr>
          <a:lstStyle/>
          <a:p>
            <a:r>
              <a:rPr lang="en-US" sz="1100" dirty="0"/>
              <a:t>Almost all of them! </a:t>
            </a:r>
          </a:p>
        </p:txBody>
      </p:sp>
      <p:pic>
        <p:nvPicPr>
          <p:cNvPr id="25" name="Picture 2" descr="Flight simulator - Wikipedia">
            <a:extLst>
              <a:ext uri="{FF2B5EF4-FFF2-40B4-BE49-F238E27FC236}">
                <a16:creationId xmlns:a16="http://schemas.microsoft.com/office/drawing/2014/main" id="{8F8E18F6-AD23-4D09-21A1-362CAECEE7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1093" y="890849"/>
            <a:ext cx="2249874" cy="1606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16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a:xfrm>
            <a:off x="2365048" y="3732182"/>
            <a:ext cx="6631378" cy="237757"/>
          </a:xfrm>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a:xfrm>
            <a:off x="2365047" y="4461656"/>
            <a:ext cx="6631378" cy="237757"/>
          </a:xfrm>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p:txBody>
          <a:bodyPr/>
          <a:lstStyle/>
          <a:p>
            <a:r>
              <a:rPr lang="en-US" dirty="0"/>
              <a:t>Costs, Limitations, Assumptions:</a:t>
            </a:r>
          </a:p>
        </p:txBody>
      </p:sp>
      <p:sp>
        <p:nvSpPr>
          <p:cNvPr id="9" name="Content Placeholder 8">
            <a:extLst>
              <a:ext uri="{FF2B5EF4-FFF2-40B4-BE49-F238E27FC236}">
                <a16:creationId xmlns:a16="http://schemas.microsoft.com/office/drawing/2014/main" id="{C3411E38-6BA1-CA66-1227-7FF23ABA3FC9}"/>
              </a:ext>
            </a:extLst>
          </p:cNvPr>
          <p:cNvSpPr>
            <a:spLocks noGrp="1"/>
          </p:cNvSpPr>
          <p:nvPr>
            <p:ph sz="half" idx="16"/>
          </p:nvPr>
        </p:nvSpPr>
        <p:spPr/>
        <p:txBody>
          <a:bodyPr/>
          <a:lstStyle/>
          <a:p>
            <a:r>
              <a:rPr lang="en-US" dirty="0"/>
              <a:t>Tools that Support this Method:</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a:bodyPr>
          <a:lstStyle/>
          <a:p>
            <a:r>
              <a:rPr lang="en-US" dirty="0"/>
              <a:t>Test Strategy Method: Surrogate platforms  </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Use of test surrogate platforms (with or without human operators) for development and sequential integration</a:t>
            </a:r>
          </a:p>
          <a:p>
            <a:endParaRPr lang="en-US" sz="2400" dirty="0"/>
          </a:p>
        </p:txBody>
      </p:sp>
      <p:sp>
        <p:nvSpPr>
          <p:cNvPr id="18" name="TextBox 17">
            <a:extLst>
              <a:ext uri="{FF2B5EF4-FFF2-40B4-BE49-F238E27FC236}">
                <a16:creationId xmlns:a16="http://schemas.microsoft.com/office/drawing/2014/main" id="{3BD6E502-A8D8-6B2C-33AA-E81C3A926081}"/>
              </a:ext>
            </a:extLst>
          </p:cNvPr>
          <p:cNvSpPr txBox="1"/>
          <p:nvPr/>
        </p:nvSpPr>
        <p:spPr>
          <a:xfrm>
            <a:off x="2962056" y="4699413"/>
            <a:ext cx="5774538" cy="600164"/>
          </a:xfrm>
          <a:prstGeom prst="rect">
            <a:avLst/>
          </a:prstGeom>
          <a:noFill/>
        </p:spPr>
        <p:txBody>
          <a:bodyPr wrap="square">
            <a:spAutoFit/>
          </a:bodyPr>
          <a:lstStyle/>
          <a:p>
            <a:r>
              <a:rPr lang="en-US" sz="1100" dirty="0"/>
              <a:t>Allows more rapid, sequential development, integration, and testing of autonomy and AI technologies by streamlining test hardware planning, safety, security, and cost.  Enables early human interface, teaming and coordination with the system under test. </a:t>
            </a:r>
          </a:p>
        </p:txBody>
      </p:sp>
      <p:sp>
        <p:nvSpPr>
          <p:cNvPr id="20" name="TextBox 19">
            <a:extLst>
              <a:ext uri="{FF2B5EF4-FFF2-40B4-BE49-F238E27FC236}">
                <a16:creationId xmlns:a16="http://schemas.microsoft.com/office/drawing/2014/main" id="{4EF2B55A-BF52-C3E0-5490-06D5CD5BC8B1}"/>
              </a:ext>
            </a:extLst>
          </p:cNvPr>
          <p:cNvSpPr txBox="1"/>
          <p:nvPr/>
        </p:nvSpPr>
        <p:spPr>
          <a:xfrm>
            <a:off x="2962056" y="2547418"/>
            <a:ext cx="4576762" cy="430887"/>
          </a:xfrm>
          <a:prstGeom prst="rect">
            <a:avLst/>
          </a:prstGeom>
          <a:noFill/>
        </p:spPr>
        <p:txBody>
          <a:bodyPr wrap="square">
            <a:spAutoFit/>
          </a:bodyPr>
          <a:lstStyle/>
          <a:p>
            <a:r>
              <a:rPr lang="en-US" sz="1100" dirty="0"/>
              <a:t>Cheaper, safer, faster and more effective development and integration through rapid T&amp;E on a test surrogate platform.  </a:t>
            </a:r>
          </a:p>
        </p:txBody>
      </p:sp>
      <p:sp>
        <p:nvSpPr>
          <p:cNvPr id="22" name="TextBox 21">
            <a:extLst>
              <a:ext uri="{FF2B5EF4-FFF2-40B4-BE49-F238E27FC236}">
                <a16:creationId xmlns:a16="http://schemas.microsoft.com/office/drawing/2014/main" id="{81A15EDB-31E2-3D4F-DBF8-11690CB27E0F}"/>
              </a:ext>
            </a:extLst>
          </p:cNvPr>
          <p:cNvSpPr txBox="1"/>
          <p:nvPr/>
        </p:nvSpPr>
        <p:spPr>
          <a:xfrm>
            <a:off x="2962056" y="6284497"/>
            <a:ext cx="5774538" cy="261610"/>
          </a:xfrm>
          <a:prstGeom prst="rect">
            <a:avLst/>
          </a:prstGeom>
          <a:noFill/>
        </p:spPr>
        <p:txBody>
          <a:bodyPr wrap="square">
            <a:spAutoFit/>
          </a:bodyPr>
          <a:lstStyle/>
          <a:p>
            <a:r>
              <a:rPr lang="en-US" sz="1100" dirty="0"/>
              <a:t>TPS VISTA, </a:t>
            </a:r>
            <a:r>
              <a:rPr lang="en-US" sz="1100" dirty="0" err="1"/>
              <a:t>LearJet</a:t>
            </a:r>
            <a:r>
              <a:rPr lang="en-US" sz="1100" dirty="0"/>
              <a:t>, Centaur OPA, UTAP-22. </a:t>
            </a:r>
          </a:p>
        </p:txBody>
      </p:sp>
      <p:sp>
        <p:nvSpPr>
          <p:cNvPr id="24" name="TextBox 23">
            <a:extLst>
              <a:ext uri="{FF2B5EF4-FFF2-40B4-BE49-F238E27FC236}">
                <a16:creationId xmlns:a16="http://schemas.microsoft.com/office/drawing/2014/main" id="{5FEC9936-CE20-D7C7-B074-D606D690B065}"/>
              </a:ext>
            </a:extLst>
          </p:cNvPr>
          <p:cNvSpPr txBox="1"/>
          <p:nvPr/>
        </p:nvSpPr>
        <p:spPr>
          <a:xfrm>
            <a:off x="2962056" y="1089308"/>
            <a:ext cx="3030182" cy="1277273"/>
          </a:xfrm>
          <a:prstGeom prst="rect">
            <a:avLst/>
          </a:prstGeom>
          <a:noFill/>
        </p:spPr>
        <p:txBody>
          <a:bodyPr wrap="square">
            <a:spAutoFit/>
          </a:bodyPr>
          <a:lstStyle/>
          <a:p>
            <a:r>
              <a:rPr lang="en-US" sz="1100" dirty="0"/>
              <a:t>Operators first learn and develop skills and performance on training platforms (trainer aircraft, weapons, etc.), which allows transferable skills and experience from training platforms to allow quicker, cheaper achievement of combat proficiency with more complex mission assets. </a:t>
            </a:r>
          </a:p>
        </p:txBody>
      </p:sp>
      <p:sp>
        <p:nvSpPr>
          <p:cNvPr id="25" name="TextBox 24">
            <a:extLst>
              <a:ext uri="{FF2B5EF4-FFF2-40B4-BE49-F238E27FC236}">
                <a16:creationId xmlns:a16="http://schemas.microsoft.com/office/drawing/2014/main" id="{F66FBCFB-686E-9120-6185-F90C145126C7}"/>
              </a:ext>
            </a:extLst>
          </p:cNvPr>
          <p:cNvSpPr txBox="1"/>
          <p:nvPr/>
        </p:nvSpPr>
        <p:spPr>
          <a:xfrm>
            <a:off x="2925841" y="3271031"/>
            <a:ext cx="5421453" cy="430887"/>
          </a:xfrm>
          <a:prstGeom prst="rect">
            <a:avLst/>
          </a:prstGeom>
          <a:noFill/>
        </p:spPr>
        <p:txBody>
          <a:bodyPr wrap="square">
            <a:spAutoFit/>
          </a:bodyPr>
          <a:lstStyle/>
          <a:p>
            <a:r>
              <a:rPr lang="en-US" sz="1100" dirty="0"/>
              <a:t>Standardized government-owned testbeds and test surrogates that are well-characterized, highly available, and include instrumentation.   </a:t>
            </a:r>
          </a:p>
        </p:txBody>
      </p:sp>
      <p:sp>
        <p:nvSpPr>
          <p:cNvPr id="26" name="TextBox 25">
            <a:extLst>
              <a:ext uri="{FF2B5EF4-FFF2-40B4-BE49-F238E27FC236}">
                <a16:creationId xmlns:a16="http://schemas.microsoft.com/office/drawing/2014/main" id="{42127B2D-0CCB-F7F1-D7C9-43C4267F12F1}"/>
              </a:ext>
            </a:extLst>
          </p:cNvPr>
          <p:cNvSpPr txBox="1"/>
          <p:nvPr/>
        </p:nvSpPr>
        <p:spPr>
          <a:xfrm>
            <a:off x="2962055" y="5529333"/>
            <a:ext cx="6034369" cy="430887"/>
          </a:xfrm>
          <a:prstGeom prst="rect">
            <a:avLst/>
          </a:prstGeom>
          <a:noFill/>
        </p:spPr>
        <p:txBody>
          <a:bodyPr wrap="square">
            <a:spAutoFit/>
          </a:bodyPr>
          <a:lstStyle/>
          <a:p>
            <a:r>
              <a:rPr lang="en-US" sz="1100" dirty="0"/>
              <a:t>Costs of integrating autonomy technologies with surrogate platforms. Limitations on availability and realism of surrogates and their capabilities.  Risk of missing key issues in transfer. </a:t>
            </a:r>
          </a:p>
        </p:txBody>
      </p:sp>
      <p:sp>
        <p:nvSpPr>
          <p:cNvPr id="27" name="TextBox 26">
            <a:extLst>
              <a:ext uri="{FF2B5EF4-FFF2-40B4-BE49-F238E27FC236}">
                <a16:creationId xmlns:a16="http://schemas.microsoft.com/office/drawing/2014/main" id="{F172DFAA-0D2E-5CB7-76AA-AFC12EF16B36}"/>
              </a:ext>
            </a:extLst>
          </p:cNvPr>
          <p:cNvSpPr txBox="1"/>
          <p:nvPr/>
        </p:nvSpPr>
        <p:spPr>
          <a:xfrm>
            <a:off x="2962056" y="3981141"/>
            <a:ext cx="6034368" cy="430887"/>
          </a:xfrm>
          <a:prstGeom prst="rect">
            <a:avLst/>
          </a:prstGeom>
          <a:noFill/>
        </p:spPr>
        <p:txBody>
          <a:bodyPr wrap="square">
            <a:spAutoFit/>
          </a:bodyPr>
          <a:lstStyle/>
          <a:p>
            <a:r>
              <a:rPr lang="en-US" sz="1100" dirty="0"/>
              <a:t>Infrastructure and personnel 		Design for test		Testing continuum </a:t>
            </a:r>
          </a:p>
          <a:p>
            <a:r>
              <a:rPr lang="en-US" sz="1100" dirty="0"/>
              <a:t>Data			Safety   		Human-sys teaming</a:t>
            </a:r>
          </a:p>
        </p:txBody>
      </p:sp>
      <p:pic>
        <p:nvPicPr>
          <p:cNvPr id="28" name="Picture 4" descr="USA: T-6 Texan II training aircraft crash">
            <a:extLst>
              <a:ext uri="{FF2B5EF4-FFF2-40B4-BE49-F238E27FC236}">
                <a16:creationId xmlns:a16="http://schemas.microsoft.com/office/drawing/2014/main" id="{D70CB896-799F-8B8C-C973-1E2BDBC6F2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9889" y="945100"/>
            <a:ext cx="2636535" cy="1545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408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a:xfrm>
            <a:off x="2365047" y="5338754"/>
            <a:ext cx="6631378" cy="237757"/>
          </a:xfrm>
        </p:spPr>
        <p:txBody>
          <a:bodyPr/>
          <a:lstStyle/>
          <a:p>
            <a:r>
              <a:rPr lang="en-US" dirty="0"/>
              <a:t>Costs, Limitations, Assumptions:</a:t>
            </a:r>
          </a:p>
        </p:txBody>
      </p:sp>
      <p:sp>
        <p:nvSpPr>
          <p:cNvPr id="9" name="Content Placeholder 8">
            <a:extLst>
              <a:ext uri="{FF2B5EF4-FFF2-40B4-BE49-F238E27FC236}">
                <a16:creationId xmlns:a16="http://schemas.microsoft.com/office/drawing/2014/main" id="{C3411E38-6BA1-CA66-1227-7FF23ABA3FC9}"/>
              </a:ext>
            </a:extLst>
          </p:cNvPr>
          <p:cNvSpPr>
            <a:spLocks noGrp="1"/>
          </p:cNvSpPr>
          <p:nvPr>
            <p:ph sz="half" idx="16"/>
          </p:nvPr>
        </p:nvSpPr>
        <p:spPr/>
        <p:txBody>
          <a:bodyPr/>
          <a:lstStyle/>
          <a:p>
            <a:r>
              <a:rPr lang="en-US" dirty="0"/>
              <a:t>Tools that Support this Method:</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a:bodyPr>
          <a:lstStyle/>
          <a:p>
            <a:r>
              <a:rPr lang="en-US" dirty="0"/>
              <a:t>Test Strategy Method: Formal verification</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Use of formal methods to verify system models, capabilities and operation </a:t>
            </a:r>
          </a:p>
          <a:p>
            <a:endParaRPr lang="en-US" sz="2400" dirty="0"/>
          </a:p>
        </p:txBody>
      </p:sp>
      <p:sp>
        <p:nvSpPr>
          <p:cNvPr id="18" name="TextBox 17">
            <a:extLst>
              <a:ext uri="{FF2B5EF4-FFF2-40B4-BE49-F238E27FC236}">
                <a16:creationId xmlns:a16="http://schemas.microsoft.com/office/drawing/2014/main" id="{501B33B5-5003-7229-7F4B-C73A2F21C738}"/>
              </a:ext>
            </a:extLst>
          </p:cNvPr>
          <p:cNvSpPr txBox="1"/>
          <p:nvPr/>
        </p:nvSpPr>
        <p:spPr>
          <a:xfrm>
            <a:off x="2962056" y="4775613"/>
            <a:ext cx="5774538" cy="600164"/>
          </a:xfrm>
          <a:prstGeom prst="rect">
            <a:avLst/>
          </a:prstGeom>
          <a:noFill/>
        </p:spPr>
        <p:txBody>
          <a:bodyPr wrap="square">
            <a:spAutoFit/>
          </a:bodyPr>
          <a:lstStyle/>
          <a:p>
            <a:r>
              <a:rPr lang="en-US" sz="1100" dirty="0"/>
              <a:t>Systems are mathematically proven that certain inputs will always produce certain outputs; employed for modeling requirements, code, and architecture, as well as for analyzing compliance, traceability, robustness, completeness, and consistency of a system.</a:t>
            </a:r>
          </a:p>
        </p:txBody>
      </p:sp>
      <p:sp>
        <p:nvSpPr>
          <p:cNvPr id="20" name="TextBox 19">
            <a:extLst>
              <a:ext uri="{FF2B5EF4-FFF2-40B4-BE49-F238E27FC236}">
                <a16:creationId xmlns:a16="http://schemas.microsoft.com/office/drawing/2014/main" id="{D6B39C6C-C1B3-D65D-4BEF-47B46C8034F6}"/>
              </a:ext>
            </a:extLst>
          </p:cNvPr>
          <p:cNvSpPr txBox="1"/>
          <p:nvPr/>
        </p:nvSpPr>
        <p:spPr>
          <a:xfrm>
            <a:off x="2962055" y="2547418"/>
            <a:ext cx="6034369" cy="430887"/>
          </a:xfrm>
          <a:prstGeom prst="rect">
            <a:avLst/>
          </a:prstGeom>
          <a:noFill/>
        </p:spPr>
        <p:txBody>
          <a:bodyPr wrap="square">
            <a:spAutoFit/>
          </a:bodyPr>
          <a:lstStyle/>
          <a:p>
            <a:r>
              <a:rPr lang="en-US" sz="1100" dirty="0"/>
              <a:t>Documented assurance of correct outcomes and rules, evidence supporting arguments for system safety, security, effectiveness, ethics, etc. Can be both fast and rigorous. </a:t>
            </a:r>
          </a:p>
        </p:txBody>
      </p:sp>
      <p:sp>
        <p:nvSpPr>
          <p:cNvPr id="22" name="TextBox 21">
            <a:extLst>
              <a:ext uri="{FF2B5EF4-FFF2-40B4-BE49-F238E27FC236}">
                <a16:creationId xmlns:a16="http://schemas.microsoft.com/office/drawing/2014/main" id="{17C1A969-B619-9E5A-9A2E-8EB40851C9D6}"/>
              </a:ext>
            </a:extLst>
          </p:cNvPr>
          <p:cNvSpPr txBox="1"/>
          <p:nvPr/>
        </p:nvSpPr>
        <p:spPr>
          <a:xfrm>
            <a:off x="2962056" y="6284497"/>
            <a:ext cx="5774538" cy="261610"/>
          </a:xfrm>
          <a:prstGeom prst="rect">
            <a:avLst/>
          </a:prstGeom>
          <a:noFill/>
        </p:spPr>
        <p:txBody>
          <a:bodyPr wrap="square">
            <a:spAutoFit/>
          </a:bodyPr>
          <a:lstStyle/>
          <a:p>
            <a:r>
              <a:rPr lang="en-US" sz="1100" dirty="0"/>
              <a:t>SPARK programming language </a:t>
            </a:r>
          </a:p>
        </p:txBody>
      </p:sp>
      <p:sp>
        <p:nvSpPr>
          <p:cNvPr id="24" name="TextBox 23">
            <a:extLst>
              <a:ext uri="{FF2B5EF4-FFF2-40B4-BE49-F238E27FC236}">
                <a16:creationId xmlns:a16="http://schemas.microsoft.com/office/drawing/2014/main" id="{387B1218-448F-FF3F-8E87-78A402E394EB}"/>
              </a:ext>
            </a:extLst>
          </p:cNvPr>
          <p:cNvSpPr txBox="1"/>
          <p:nvPr/>
        </p:nvSpPr>
        <p:spPr>
          <a:xfrm>
            <a:off x="2962056" y="1089308"/>
            <a:ext cx="2819619" cy="1107996"/>
          </a:xfrm>
          <a:prstGeom prst="rect">
            <a:avLst/>
          </a:prstGeom>
          <a:noFill/>
        </p:spPr>
        <p:txBody>
          <a:bodyPr wrap="square">
            <a:spAutoFit/>
          </a:bodyPr>
          <a:lstStyle/>
          <a:p>
            <a:r>
              <a:rPr lang="en-US" sz="1100" dirty="0"/>
              <a:t>Humans take closed-book examinations where students must prove knowledge of basic rules, procedures, regulations, fundamentals and other knowledge required to operate and employ systems.  Mathematical proofs are well-established.   </a:t>
            </a:r>
          </a:p>
        </p:txBody>
      </p:sp>
      <p:sp>
        <p:nvSpPr>
          <p:cNvPr id="25" name="TextBox 24">
            <a:extLst>
              <a:ext uri="{FF2B5EF4-FFF2-40B4-BE49-F238E27FC236}">
                <a16:creationId xmlns:a16="http://schemas.microsoft.com/office/drawing/2014/main" id="{31F55F78-F5F4-61B4-2E03-9D9D0DF8A888}"/>
              </a:ext>
            </a:extLst>
          </p:cNvPr>
          <p:cNvSpPr txBox="1"/>
          <p:nvPr/>
        </p:nvSpPr>
        <p:spPr>
          <a:xfrm>
            <a:off x="2925841" y="3271031"/>
            <a:ext cx="6070584" cy="600164"/>
          </a:xfrm>
          <a:prstGeom prst="rect">
            <a:avLst/>
          </a:prstGeom>
          <a:noFill/>
        </p:spPr>
        <p:txBody>
          <a:bodyPr wrap="square">
            <a:spAutoFit/>
          </a:bodyPr>
          <a:lstStyle/>
          <a:p>
            <a:r>
              <a:rPr lang="en-US" sz="1100" dirty="0"/>
              <a:t>Categories of proving theorems with axioms and inference, model checking by searching for counterexamples of model properties, state space enumeration, proof obligations, and abstract interpretation to construct and analyze software representations. </a:t>
            </a:r>
          </a:p>
        </p:txBody>
      </p:sp>
      <p:sp>
        <p:nvSpPr>
          <p:cNvPr id="26" name="TextBox 25">
            <a:extLst>
              <a:ext uri="{FF2B5EF4-FFF2-40B4-BE49-F238E27FC236}">
                <a16:creationId xmlns:a16="http://schemas.microsoft.com/office/drawing/2014/main" id="{AE83FBFD-0C94-99E3-DAE8-C08696BEC04F}"/>
              </a:ext>
            </a:extLst>
          </p:cNvPr>
          <p:cNvSpPr txBox="1"/>
          <p:nvPr/>
        </p:nvSpPr>
        <p:spPr>
          <a:xfrm>
            <a:off x="2962056" y="5576958"/>
            <a:ext cx="6034368" cy="430887"/>
          </a:xfrm>
          <a:prstGeom prst="rect">
            <a:avLst/>
          </a:prstGeom>
          <a:noFill/>
        </p:spPr>
        <p:txBody>
          <a:bodyPr wrap="square">
            <a:spAutoFit/>
          </a:bodyPr>
          <a:lstStyle/>
          <a:p>
            <a:r>
              <a:rPr lang="en-US" sz="1100" dirty="0"/>
              <a:t>Limitations that complex systems can be impossible to formally verify, and that practitioners need training and organization to implement methods in evaluation strategies.</a:t>
            </a:r>
          </a:p>
        </p:txBody>
      </p:sp>
      <p:sp>
        <p:nvSpPr>
          <p:cNvPr id="27" name="TextBox 26">
            <a:extLst>
              <a:ext uri="{FF2B5EF4-FFF2-40B4-BE49-F238E27FC236}">
                <a16:creationId xmlns:a16="http://schemas.microsoft.com/office/drawing/2014/main" id="{1BCE1B2C-B263-DE81-8078-207B8D4AD095}"/>
              </a:ext>
            </a:extLst>
          </p:cNvPr>
          <p:cNvSpPr txBox="1"/>
          <p:nvPr/>
        </p:nvSpPr>
        <p:spPr>
          <a:xfrm>
            <a:off x="2962056" y="4057341"/>
            <a:ext cx="4923512" cy="430887"/>
          </a:xfrm>
          <a:prstGeom prst="rect">
            <a:avLst/>
          </a:prstGeom>
          <a:noFill/>
        </p:spPr>
        <p:txBody>
          <a:bodyPr wrap="square">
            <a:spAutoFit/>
          </a:bodyPr>
          <a:lstStyle/>
          <a:p>
            <a:r>
              <a:rPr lang="en-US" sz="1100" dirty="0"/>
              <a:t>Requirements and measures			Data</a:t>
            </a:r>
          </a:p>
          <a:p>
            <a:r>
              <a:rPr lang="en-US" sz="1100" dirty="0"/>
              <a:t>Testing for legal and ethical requirements </a:t>
            </a:r>
          </a:p>
        </p:txBody>
      </p:sp>
      <p:pic>
        <p:nvPicPr>
          <p:cNvPr id="3" name="Picture 4" descr="Half 1 2014 Consolidated Regional Examination Data">
            <a:extLst>
              <a:ext uri="{FF2B5EF4-FFF2-40B4-BE49-F238E27FC236}">
                <a16:creationId xmlns:a16="http://schemas.microsoft.com/office/drawing/2014/main" id="{AFD65E12-1E6F-64FD-0CB6-C724E51BAA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4479" y="1061915"/>
            <a:ext cx="2611945" cy="1326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637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p:txBody>
          <a:bodyPr/>
          <a:lstStyle/>
          <a:p>
            <a:r>
              <a:rPr lang="en-US" dirty="0"/>
              <a:t>Costs, Limitations, Assumptions:</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fontScale="90000"/>
          </a:bodyPr>
          <a:lstStyle/>
          <a:p>
            <a:r>
              <a:rPr lang="en-US" dirty="0"/>
              <a:t>Test Strategy Method: Software pedigree evaluation</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Use of CMMI level, ISO 9000, and other software quality and pedigree evaluations to inform software code quality</a:t>
            </a:r>
          </a:p>
          <a:p>
            <a:endParaRPr lang="en-US" sz="2400" dirty="0"/>
          </a:p>
        </p:txBody>
      </p:sp>
      <p:sp>
        <p:nvSpPr>
          <p:cNvPr id="12" name="TextBox 11">
            <a:extLst>
              <a:ext uri="{FF2B5EF4-FFF2-40B4-BE49-F238E27FC236}">
                <a16:creationId xmlns:a16="http://schemas.microsoft.com/office/drawing/2014/main" id="{C04DC815-FE5E-36ED-AC10-C801352BDECB}"/>
              </a:ext>
            </a:extLst>
          </p:cNvPr>
          <p:cNvSpPr txBox="1"/>
          <p:nvPr/>
        </p:nvSpPr>
        <p:spPr>
          <a:xfrm>
            <a:off x="2962056" y="4775613"/>
            <a:ext cx="5774538" cy="430887"/>
          </a:xfrm>
          <a:prstGeom prst="rect">
            <a:avLst/>
          </a:prstGeom>
          <a:noFill/>
        </p:spPr>
        <p:txBody>
          <a:bodyPr wrap="square">
            <a:spAutoFit/>
          </a:bodyPr>
          <a:lstStyle/>
          <a:p>
            <a:r>
              <a:rPr lang="en-US" sz="1100" dirty="0"/>
              <a:t>Allows acceptance of contractor testing or other credible verification or validation activities that reduce the burden of independent government T&amp;E. </a:t>
            </a:r>
          </a:p>
        </p:txBody>
      </p:sp>
      <p:sp>
        <p:nvSpPr>
          <p:cNvPr id="13" name="TextBox 12">
            <a:extLst>
              <a:ext uri="{FF2B5EF4-FFF2-40B4-BE49-F238E27FC236}">
                <a16:creationId xmlns:a16="http://schemas.microsoft.com/office/drawing/2014/main" id="{FE68A402-4977-6E2F-6F6B-2607D310B4A4}"/>
              </a:ext>
            </a:extLst>
          </p:cNvPr>
          <p:cNvSpPr txBox="1"/>
          <p:nvPr/>
        </p:nvSpPr>
        <p:spPr>
          <a:xfrm>
            <a:off x="2962056" y="2547418"/>
            <a:ext cx="4576762" cy="430887"/>
          </a:xfrm>
          <a:prstGeom prst="rect">
            <a:avLst/>
          </a:prstGeom>
          <a:noFill/>
        </p:spPr>
        <p:txBody>
          <a:bodyPr wrap="square">
            <a:spAutoFit/>
          </a:bodyPr>
          <a:lstStyle/>
          <a:p>
            <a:r>
              <a:rPr lang="en-US" sz="1100" dirty="0"/>
              <a:t>Streamlined T&amp;E that leverages the high-performing historical credibility of software coders to save cost and schedule. </a:t>
            </a:r>
          </a:p>
        </p:txBody>
      </p:sp>
      <p:sp>
        <p:nvSpPr>
          <p:cNvPr id="15" name="TextBox 14">
            <a:extLst>
              <a:ext uri="{FF2B5EF4-FFF2-40B4-BE49-F238E27FC236}">
                <a16:creationId xmlns:a16="http://schemas.microsoft.com/office/drawing/2014/main" id="{B5F84E7C-E255-165D-03DA-2F08070318FE}"/>
              </a:ext>
            </a:extLst>
          </p:cNvPr>
          <p:cNvSpPr txBox="1"/>
          <p:nvPr/>
        </p:nvSpPr>
        <p:spPr>
          <a:xfrm>
            <a:off x="2962056" y="1089308"/>
            <a:ext cx="3229194" cy="769441"/>
          </a:xfrm>
          <a:prstGeom prst="rect">
            <a:avLst/>
          </a:prstGeom>
          <a:noFill/>
        </p:spPr>
        <p:txBody>
          <a:bodyPr wrap="square">
            <a:spAutoFit/>
          </a:bodyPr>
          <a:lstStyle/>
          <a:p>
            <a:r>
              <a:rPr lang="en-US" sz="1100" dirty="0"/>
              <a:t>Operators with desirable education and training pedigree are given more trust, or less thorough verification and validation of their abilities, based on a high standard of historical performance. </a:t>
            </a:r>
          </a:p>
        </p:txBody>
      </p:sp>
      <p:sp>
        <p:nvSpPr>
          <p:cNvPr id="16" name="TextBox 15">
            <a:extLst>
              <a:ext uri="{FF2B5EF4-FFF2-40B4-BE49-F238E27FC236}">
                <a16:creationId xmlns:a16="http://schemas.microsoft.com/office/drawing/2014/main" id="{0DD3D27C-9ED6-F742-4DE5-79957A95AB9B}"/>
              </a:ext>
            </a:extLst>
          </p:cNvPr>
          <p:cNvSpPr txBox="1"/>
          <p:nvPr/>
        </p:nvSpPr>
        <p:spPr>
          <a:xfrm>
            <a:off x="2925841" y="3271031"/>
            <a:ext cx="5421453" cy="261610"/>
          </a:xfrm>
          <a:prstGeom prst="rect">
            <a:avLst/>
          </a:prstGeom>
          <a:noFill/>
        </p:spPr>
        <p:txBody>
          <a:bodyPr wrap="square">
            <a:spAutoFit/>
          </a:bodyPr>
          <a:lstStyle/>
          <a:p>
            <a:r>
              <a:rPr lang="en-US" sz="1100" dirty="0"/>
              <a:t>Use of established, government-issued credentials and trust.   </a:t>
            </a:r>
          </a:p>
        </p:txBody>
      </p:sp>
      <p:sp>
        <p:nvSpPr>
          <p:cNvPr id="17" name="TextBox 16">
            <a:extLst>
              <a:ext uri="{FF2B5EF4-FFF2-40B4-BE49-F238E27FC236}">
                <a16:creationId xmlns:a16="http://schemas.microsoft.com/office/drawing/2014/main" id="{73A15F2F-C8F4-1365-9512-A2A60452F7A9}"/>
              </a:ext>
            </a:extLst>
          </p:cNvPr>
          <p:cNvSpPr txBox="1"/>
          <p:nvPr/>
        </p:nvSpPr>
        <p:spPr>
          <a:xfrm>
            <a:off x="2962055" y="5529333"/>
            <a:ext cx="6034369" cy="430887"/>
          </a:xfrm>
          <a:prstGeom prst="rect">
            <a:avLst/>
          </a:prstGeom>
          <a:noFill/>
        </p:spPr>
        <p:txBody>
          <a:bodyPr wrap="square">
            <a:spAutoFit/>
          </a:bodyPr>
          <a:lstStyle/>
          <a:p>
            <a:r>
              <a:rPr lang="en-US" sz="1100" dirty="0"/>
              <a:t>Limitations on acceptable credentials and acceptable trust in information from those sources.  Costs to setup and maintain credentialing criteria and processes. </a:t>
            </a:r>
          </a:p>
        </p:txBody>
      </p:sp>
      <p:sp>
        <p:nvSpPr>
          <p:cNvPr id="18" name="TextBox 17">
            <a:extLst>
              <a:ext uri="{FF2B5EF4-FFF2-40B4-BE49-F238E27FC236}">
                <a16:creationId xmlns:a16="http://schemas.microsoft.com/office/drawing/2014/main" id="{7A8BE2E7-0F26-FC99-EAED-D08156B479E4}"/>
              </a:ext>
            </a:extLst>
          </p:cNvPr>
          <p:cNvSpPr txBox="1"/>
          <p:nvPr/>
        </p:nvSpPr>
        <p:spPr>
          <a:xfrm>
            <a:off x="2962056" y="4057341"/>
            <a:ext cx="6034368" cy="430887"/>
          </a:xfrm>
          <a:prstGeom prst="rect">
            <a:avLst/>
          </a:prstGeom>
          <a:noFill/>
        </p:spPr>
        <p:txBody>
          <a:bodyPr wrap="square">
            <a:spAutoFit/>
          </a:bodyPr>
          <a:lstStyle/>
          <a:p>
            <a:r>
              <a:rPr lang="en-US" sz="1100" dirty="0"/>
              <a:t>Testing continuum		Test adequacy and integration </a:t>
            </a:r>
          </a:p>
          <a:p>
            <a:r>
              <a:rPr lang="en-US" sz="1100" dirty="0"/>
              <a:t>Infrastructure			Data   </a:t>
            </a:r>
          </a:p>
        </p:txBody>
      </p:sp>
      <p:pic>
        <p:nvPicPr>
          <p:cNvPr id="21" name="Picture 20">
            <a:extLst>
              <a:ext uri="{FF2B5EF4-FFF2-40B4-BE49-F238E27FC236}">
                <a16:creationId xmlns:a16="http://schemas.microsoft.com/office/drawing/2014/main" id="{325FFD4B-8858-6465-016D-433F85B0ED7D}"/>
              </a:ext>
            </a:extLst>
          </p:cNvPr>
          <p:cNvPicPr>
            <a:picLocks noChangeAspect="1"/>
          </p:cNvPicPr>
          <p:nvPr/>
        </p:nvPicPr>
        <p:blipFill>
          <a:blip r:embed="rId2"/>
          <a:stretch>
            <a:fillRect/>
          </a:stretch>
        </p:blipFill>
        <p:spPr>
          <a:xfrm>
            <a:off x="7046533" y="735065"/>
            <a:ext cx="1928465" cy="1928465"/>
          </a:xfrm>
          <a:prstGeom prst="rect">
            <a:avLst/>
          </a:prstGeom>
        </p:spPr>
      </p:pic>
    </p:spTree>
    <p:extLst>
      <p:ext uri="{BB962C8B-B14F-4D97-AF65-F5344CB8AC3E}">
        <p14:creationId xmlns:p14="http://schemas.microsoft.com/office/powerpoint/2010/main" val="3607999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0" y="483681"/>
            <a:ext cx="6705600" cy="541338"/>
          </a:xfrm>
        </p:spPr>
        <p:txBody>
          <a:bodyPr>
            <a:normAutofit fontScale="90000"/>
          </a:bodyPr>
          <a:lstStyle/>
          <a:p>
            <a:r>
              <a:rPr lang="en-US" sz="2800" dirty="0"/>
              <a:t>Methods for Addressing Challenges with</a:t>
            </a:r>
            <a:br>
              <a:rPr lang="en-US" sz="2800" dirty="0"/>
            </a:br>
            <a:r>
              <a:rPr lang="en-US" sz="2800" dirty="0"/>
              <a:t>Test Planning</a:t>
            </a:r>
            <a:endParaRPr lang="en-US" dirty="0"/>
          </a:p>
        </p:txBody>
      </p:sp>
      <p:sp>
        <p:nvSpPr>
          <p:cNvPr id="5" name="Slide Number Placeholder 4">
            <a:extLst>
              <a:ext uri="{FF2B5EF4-FFF2-40B4-BE49-F238E27FC236}">
                <a16:creationId xmlns:a16="http://schemas.microsoft.com/office/drawing/2014/main" id="{A86F0D75-3A8B-4544-90B8-1187BC8E7EE8}"/>
              </a:ext>
            </a:extLst>
          </p:cNvPr>
          <p:cNvSpPr>
            <a:spLocks noGrp="1"/>
          </p:cNvSpPr>
          <p:nvPr>
            <p:ph type="sldNum" sz="quarter" idx="12"/>
          </p:nvPr>
        </p:nvSpPr>
        <p:spPr/>
        <p:txBody>
          <a:bodyPr/>
          <a:lstStyle/>
          <a:p>
            <a:pPr>
              <a:defRPr/>
            </a:pPr>
            <a:fld id="{FAC1E56D-A9D8-45AD-B5D3-0DCD8C3B5BE4}" type="slidenum">
              <a:rPr lang="en-US" smtClean="0"/>
              <a:pPr>
                <a:defRPr/>
              </a:pPr>
              <a:t>39</a:t>
            </a:fld>
            <a:endParaRPr lang="en-US"/>
          </a:p>
        </p:txBody>
      </p:sp>
      <p:graphicFrame>
        <p:nvGraphicFramePr>
          <p:cNvPr id="4" name="Table 5">
            <a:extLst>
              <a:ext uri="{FF2B5EF4-FFF2-40B4-BE49-F238E27FC236}">
                <a16:creationId xmlns:a16="http://schemas.microsoft.com/office/drawing/2014/main" id="{9EC71E46-20BE-4DF5-B127-62EEFF5AA1BC}"/>
              </a:ext>
            </a:extLst>
          </p:cNvPr>
          <p:cNvGraphicFramePr>
            <a:graphicFrameLocks noGrp="1"/>
          </p:cNvGraphicFramePr>
          <p:nvPr>
            <p:extLst>
              <p:ext uri="{D42A27DB-BD31-4B8C-83A1-F6EECF244321}">
                <p14:modId xmlns:p14="http://schemas.microsoft.com/office/powerpoint/2010/main" val="3212664570"/>
              </p:ext>
            </p:extLst>
          </p:nvPr>
        </p:nvGraphicFramePr>
        <p:xfrm>
          <a:off x="1039906" y="1723090"/>
          <a:ext cx="6738444" cy="3505730"/>
        </p:xfrm>
        <a:graphic>
          <a:graphicData uri="http://schemas.openxmlformats.org/drawingml/2006/table">
            <a:tbl>
              <a:tblPr firstRow="1" bandRow="1">
                <a:tableStyleId>{00A15C55-8517-42AA-B614-E9B94910E393}</a:tableStyleId>
              </a:tblPr>
              <a:tblGrid>
                <a:gridCol w="3369222">
                  <a:extLst>
                    <a:ext uri="{9D8B030D-6E8A-4147-A177-3AD203B41FA5}">
                      <a16:colId xmlns:a16="http://schemas.microsoft.com/office/drawing/2014/main" val="2488008965"/>
                    </a:ext>
                  </a:extLst>
                </a:gridCol>
                <a:gridCol w="3369222">
                  <a:extLst>
                    <a:ext uri="{9D8B030D-6E8A-4147-A177-3AD203B41FA5}">
                      <a16:colId xmlns:a16="http://schemas.microsoft.com/office/drawing/2014/main" val="3846736414"/>
                    </a:ext>
                  </a:extLst>
                </a:gridCol>
              </a:tblGrid>
              <a:tr h="516324">
                <a:tc>
                  <a:txBody>
                    <a:bodyPr/>
                    <a:lstStyle/>
                    <a:p>
                      <a:r>
                        <a:rPr lang="en-US" dirty="0"/>
                        <a:t>Method for Test Planning</a:t>
                      </a:r>
                    </a:p>
                  </a:txBody>
                  <a:tcPr>
                    <a:solidFill>
                      <a:srgbClr val="4C3B89"/>
                    </a:solidFill>
                  </a:tcPr>
                </a:tc>
                <a:tc>
                  <a:txBody>
                    <a:bodyPr/>
                    <a:lstStyle/>
                    <a:p>
                      <a:r>
                        <a:rPr lang="en-US" dirty="0"/>
                        <a:t>Short description</a:t>
                      </a:r>
                    </a:p>
                  </a:txBody>
                  <a:tcPr>
                    <a:solidFill>
                      <a:srgbClr val="4C3B89"/>
                    </a:solidFill>
                  </a:tcPr>
                </a:tc>
                <a:extLst>
                  <a:ext uri="{0D108BD9-81ED-4DB2-BD59-A6C34878D82A}">
                    <a16:rowId xmlns:a16="http://schemas.microsoft.com/office/drawing/2014/main" val="2194539492"/>
                  </a:ext>
                </a:extLst>
              </a:tr>
              <a:tr h="516324">
                <a:tc>
                  <a:txBody>
                    <a:bodyPr/>
                    <a:lstStyle/>
                    <a:p>
                      <a:pPr marL="0" marR="0">
                        <a:lnSpc>
                          <a:spcPct val="115000"/>
                        </a:lnSpc>
                        <a:spcBef>
                          <a:spcPts val="0"/>
                        </a:spcBef>
                        <a:spcAft>
                          <a:spcPts val="100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Training data set management for ML</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Management scheme for operational scenario data that ensures training, validation, and testing</a:t>
                      </a:r>
                    </a:p>
                  </a:txBody>
                  <a:tcPr marL="88900" marR="88900" marT="50800" marB="50800">
                    <a:solidFill>
                      <a:srgbClr val="EDEBF3"/>
                    </a:solidFill>
                  </a:tcPr>
                </a:tc>
                <a:extLst>
                  <a:ext uri="{0D108BD9-81ED-4DB2-BD59-A6C34878D82A}">
                    <a16:rowId xmlns:a16="http://schemas.microsoft.com/office/drawing/2014/main" val="2226220005"/>
                  </a:ext>
                </a:extLst>
              </a:tr>
              <a:tr h="516324">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STAT for autonomy</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Efficient testing and evaluation of the autonomous system's  operational space using Scientific Test and Analysis Techniques</a:t>
                      </a:r>
                    </a:p>
                  </a:txBody>
                  <a:tcPr marL="88900" marR="88900" marT="50800" marB="50800">
                    <a:solidFill>
                      <a:srgbClr val="EDEBF3"/>
                    </a:solidFill>
                  </a:tcPr>
                </a:tc>
                <a:extLst>
                  <a:ext uri="{0D108BD9-81ED-4DB2-BD59-A6C34878D82A}">
                    <a16:rowId xmlns:a16="http://schemas.microsoft.com/office/drawing/2014/main" val="1187445095"/>
                  </a:ext>
                </a:extLst>
              </a:tr>
              <a:tr h="516324">
                <a:tc>
                  <a:txBody>
                    <a:bodyPr/>
                    <a:lstStyle/>
                    <a:p>
                      <a:pPr marL="0" marR="0">
                        <a:lnSpc>
                          <a:spcPct val="115000"/>
                        </a:lnSpc>
                        <a:spcBef>
                          <a:spcPts val="0"/>
                        </a:spcBef>
                        <a:spcAft>
                          <a:spcPts val="100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Adversarial testing</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Use of adversarial test forces and adversary AI to probe system vulnerabilities and consequences</a:t>
                      </a:r>
                    </a:p>
                  </a:txBody>
                  <a:tcPr marL="88900" marR="88900" marT="50800" marB="50800">
                    <a:solidFill>
                      <a:srgbClr val="EDEBF3"/>
                    </a:solidFill>
                  </a:tcPr>
                </a:tc>
                <a:extLst>
                  <a:ext uri="{0D108BD9-81ED-4DB2-BD59-A6C34878D82A}">
                    <a16:rowId xmlns:a16="http://schemas.microsoft.com/office/drawing/2014/main" val="3840225169"/>
                  </a:ext>
                </a:extLst>
              </a:tr>
              <a:tr h="516324">
                <a:tc>
                  <a:txBody>
                    <a:bodyPr/>
                    <a:lstStyle/>
                    <a:p>
                      <a:pPr marL="0" marR="0">
                        <a:lnSpc>
                          <a:spcPct val="115000"/>
                        </a:lnSpc>
                        <a:spcBef>
                          <a:spcPts val="0"/>
                        </a:spcBef>
                        <a:spcAft>
                          <a:spcPts val="100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Operational mission testing</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Operationally realistic testing of the autonomous system integrated in a mission with other representative manned and unmanned assets </a:t>
                      </a:r>
                    </a:p>
                  </a:txBody>
                  <a:tcPr marL="88900" marR="88900" marT="50800" marB="50800">
                    <a:solidFill>
                      <a:srgbClr val="EDEBF3"/>
                    </a:solidFill>
                  </a:tcPr>
                </a:tc>
                <a:extLst>
                  <a:ext uri="{0D108BD9-81ED-4DB2-BD59-A6C34878D82A}">
                    <a16:rowId xmlns:a16="http://schemas.microsoft.com/office/drawing/2014/main" val="2303726699"/>
                  </a:ext>
                </a:extLst>
              </a:tr>
              <a:tr h="516324">
                <a:tc>
                  <a:txBody>
                    <a:bodyPr/>
                    <a:lstStyle/>
                    <a:p>
                      <a:pPr marL="0" marR="0">
                        <a:lnSpc>
                          <a:spcPct val="115000"/>
                        </a:lnSpc>
                        <a:spcBef>
                          <a:spcPts val="0"/>
                        </a:spcBef>
                        <a:spcAft>
                          <a:spcPts val="100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Post acceptance testing</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Follow-on testing, evaluation, and tactics development after autonomous system fielding </a:t>
                      </a:r>
                    </a:p>
                  </a:txBody>
                  <a:tcPr marL="88900" marR="88900" marT="50800" marB="50800">
                    <a:solidFill>
                      <a:srgbClr val="EDEBF3"/>
                    </a:solidFill>
                  </a:tcPr>
                </a:tc>
                <a:extLst>
                  <a:ext uri="{0D108BD9-81ED-4DB2-BD59-A6C34878D82A}">
                    <a16:rowId xmlns:a16="http://schemas.microsoft.com/office/drawing/2014/main" val="29773124"/>
                  </a:ext>
                </a:extLst>
              </a:tr>
            </a:tbl>
          </a:graphicData>
        </a:graphic>
      </p:graphicFrame>
    </p:spTree>
    <p:extLst>
      <p:ext uri="{BB962C8B-B14F-4D97-AF65-F5344CB8AC3E}">
        <p14:creationId xmlns:p14="http://schemas.microsoft.com/office/powerpoint/2010/main" val="302100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T&amp;E Companion Guide for Autonomy </a:t>
            </a:r>
            <a:br>
              <a:rPr lang="en-US" sz="2800" dirty="0"/>
            </a:br>
            <a:r>
              <a:rPr lang="en-US" sz="2800" dirty="0"/>
              <a:t>Draft Outline and Content</a:t>
            </a:r>
          </a:p>
        </p:txBody>
      </p:sp>
      <p:sp>
        <p:nvSpPr>
          <p:cNvPr id="3" name="Content Placeholder 2"/>
          <p:cNvSpPr>
            <a:spLocks noGrp="1"/>
          </p:cNvSpPr>
          <p:nvPr>
            <p:ph sz="half" idx="1"/>
          </p:nvPr>
        </p:nvSpPr>
        <p:spPr>
          <a:xfrm>
            <a:off x="457200" y="1390132"/>
            <a:ext cx="4038600" cy="4194930"/>
          </a:xfrm>
          <a:ln>
            <a:solidFill>
              <a:schemeClr val="tx1"/>
            </a:solidFill>
          </a:ln>
        </p:spPr>
        <p:txBody>
          <a:bodyPr>
            <a:normAutofit fontScale="77500" lnSpcReduction="20000"/>
          </a:bodyPr>
          <a:lstStyle/>
          <a:p>
            <a:pPr marL="0" indent="0">
              <a:buNone/>
            </a:pPr>
            <a:r>
              <a:rPr lang="en-US" sz="1800" u="sng" dirty="0"/>
              <a:t>T&amp;E Companion Guide - Outline</a:t>
            </a:r>
          </a:p>
          <a:p>
            <a:pPr marL="0" indent="0">
              <a:buNone/>
            </a:pPr>
            <a:r>
              <a:rPr lang="en-US" sz="1400" dirty="0"/>
              <a:t>1.      Introduction	</a:t>
            </a:r>
          </a:p>
          <a:p>
            <a:pPr marL="0" indent="0">
              <a:buNone/>
            </a:pPr>
            <a:r>
              <a:rPr lang="en-US" sz="1400" dirty="0"/>
              <a:t>2.      Autonomy Policies	</a:t>
            </a:r>
          </a:p>
          <a:p>
            <a:pPr marL="0" indent="0">
              <a:buNone/>
            </a:pPr>
            <a:r>
              <a:rPr lang="en-US" sz="1400" dirty="0"/>
              <a:t>3.      Background and Context for AMS T&amp;E</a:t>
            </a:r>
          </a:p>
          <a:p>
            <a:pPr marL="0" indent="0">
              <a:buNone/>
            </a:pPr>
            <a:r>
              <a:rPr lang="en-US" sz="1400" dirty="0"/>
              <a:t>  3.1      	T&amp;E Context	</a:t>
            </a:r>
          </a:p>
          <a:p>
            <a:pPr marL="0" indent="0">
              <a:buNone/>
            </a:pPr>
            <a:r>
              <a:rPr lang="en-US" sz="1400" dirty="0"/>
              <a:t>  3.2      	Autonomy Relation with AI &amp; ML</a:t>
            </a:r>
          </a:p>
          <a:p>
            <a:pPr marL="0" indent="0">
              <a:buNone/>
            </a:pPr>
            <a:r>
              <a:rPr lang="en-US" sz="1400" dirty="0"/>
              <a:t>4.      AMS T&amp;E Challenges	</a:t>
            </a:r>
          </a:p>
          <a:p>
            <a:pPr marL="0" indent="0">
              <a:buNone/>
            </a:pPr>
            <a:r>
              <a:rPr lang="en-US" sz="1400" dirty="0"/>
              <a:t>  4.1      	Central T&amp;E Challenges	</a:t>
            </a:r>
          </a:p>
          <a:p>
            <a:pPr marL="0" indent="0">
              <a:buNone/>
            </a:pPr>
            <a:r>
              <a:rPr lang="en-US" sz="1400" dirty="0"/>
              <a:t>  4.2      	Specific AMS T&amp;E Challenges	</a:t>
            </a:r>
          </a:p>
          <a:p>
            <a:pPr>
              <a:buAutoNum type="arabicPlain" startAt="5"/>
            </a:pPr>
            <a:r>
              <a:rPr lang="en-US" sz="1400" dirty="0"/>
              <a:t>    Methods Addressing Challenges</a:t>
            </a:r>
          </a:p>
          <a:p>
            <a:pPr marL="0" indent="0">
              <a:buNone/>
            </a:pPr>
            <a:r>
              <a:rPr lang="en-US" sz="1400" dirty="0"/>
              <a:t>   5.1 	Where to begin</a:t>
            </a:r>
          </a:p>
          <a:p>
            <a:pPr marL="0" indent="0">
              <a:buNone/>
            </a:pPr>
            <a:r>
              <a:rPr lang="en-US" sz="1400" dirty="0"/>
              <a:t>   5.2 	Methods and Lessons Learned by Test Phase</a:t>
            </a:r>
          </a:p>
          <a:p>
            <a:pPr>
              <a:buFont typeface="+mj-lt"/>
              <a:buAutoNum type="arabicPeriod" startAt="6"/>
            </a:pPr>
            <a:r>
              <a:rPr lang="en-US" sz="1400" dirty="0"/>
              <a:t>    AMS T&amp;E Resources</a:t>
            </a:r>
          </a:p>
          <a:p>
            <a:pPr marL="0" indent="0">
              <a:buNone/>
            </a:pPr>
            <a:r>
              <a:rPr lang="en-US" sz="1400" dirty="0"/>
              <a:t>  6.1      	Test labs &amp; test range support for AMS T&amp;E</a:t>
            </a:r>
          </a:p>
          <a:p>
            <a:pPr marL="0" indent="0">
              <a:buNone/>
            </a:pPr>
            <a:r>
              <a:rPr lang="en-US" sz="1400" dirty="0"/>
              <a:t>  6.2      	Software tools for AMS T&amp;E</a:t>
            </a:r>
          </a:p>
          <a:p>
            <a:pPr marL="0" indent="0">
              <a:buNone/>
            </a:pPr>
            <a:r>
              <a:rPr lang="en-US" sz="1400" dirty="0"/>
              <a:t>  6.3      	Expertise in DoD for AMS T&amp;E</a:t>
            </a:r>
          </a:p>
          <a:p>
            <a:pPr>
              <a:buAutoNum type="arabicPlain" startAt="7"/>
            </a:pPr>
            <a:r>
              <a:rPr lang="en-US" sz="1400" dirty="0"/>
              <a:t>    Summary and Way Ahead	</a:t>
            </a:r>
          </a:p>
          <a:p>
            <a:pPr marL="0" indent="0">
              <a:buNone/>
            </a:pPr>
            <a:r>
              <a:rPr lang="en-US" sz="1400" dirty="0"/>
              <a:t>A-1   Lexicon </a:t>
            </a:r>
          </a:p>
          <a:p>
            <a:pPr marL="0" indent="0">
              <a:buNone/>
            </a:pPr>
            <a:r>
              <a:rPr lang="en-US" sz="1400" dirty="0"/>
              <a:t>A-2   References</a:t>
            </a:r>
          </a:p>
        </p:txBody>
      </p:sp>
      <p:sp>
        <p:nvSpPr>
          <p:cNvPr id="9" name="Content Placeholder 8"/>
          <p:cNvSpPr>
            <a:spLocks noGrp="1"/>
          </p:cNvSpPr>
          <p:nvPr>
            <p:ph sz="half" idx="2"/>
          </p:nvPr>
        </p:nvSpPr>
        <p:spPr>
          <a:xfrm>
            <a:off x="4495800" y="1390131"/>
            <a:ext cx="4562742" cy="4677022"/>
          </a:xfrm>
          <a:ln>
            <a:solidFill>
              <a:schemeClr val="tx1"/>
            </a:solidFill>
          </a:ln>
        </p:spPr>
        <p:txBody>
          <a:bodyPr numCol="2">
            <a:normAutofit fontScale="92500" lnSpcReduction="10000"/>
          </a:bodyPr>
          <a:lstStyle/>
          <a:p>
            <a:pPr marL="0" indent="0">
              <a:buNone/>
            </a:pPr>
            <a:r>
              <a:rPr lang="en-US" sz="1100" u="sng" dirty="0"/>
              <a:t>12 AMS T&amp;E Challenges</a:t>
            </a:r>
          </a:p>
          <a:p>
            <a:r>
              <a:rPr lang="en-US" sz="1000" dirty="0"/>
              <a:t>Data</a:t>
            </a:r>
          </a:p>
          <a:p>
            <a:r>
              <a:rPr lang="en-US" sz="1000" dirty="0"/>
              <a:t>Requirements &amp; measures</a:t>
            </a:r>
          </a:p>
          <a:p>
            <a:r>
              <a:rPr lang="en-US" sz="1000" dirty="0"/>
              <a:t>Infrastructure  &amp; personnel</a:t>
            </a:r>
          </a:p>
          <a:p>
            <a:r>
              <a:rPr lang="en-US" sz="1000" dirty="0"/>
              <a:t>Exploitable vulnerabilities</a:t>
            </a:r>
          </a:p>
          <a:p>
            <a:r>
              <a:rPr lang="en-US" sz="1000" dirty="0"/>
              <a:t>Safety</a:t>
            </a:r>
          </a:p>
          <a:p>
            <a:r>
              <a:rPr lang="en-US" sz="1000" dirty="0"/>
              <a:t>Simulation </a:t>
            </a:r>
          </a:p>
          <a:p>
            <a:pPr marL="0" indent="0">
              <a:buNone/>
            </a:pPr>
            <a:endParaRPr lang="en-US" sz="1000" dirty="0"/>
          </a:p>
          <a:p>
            <a:pPr marL="0" indent="0">
              <a:buNone/>
            </a:pPr>
            <a:r>
              <a:rPr lang="en-US" sz="1100" u="sng" dirty="0"/>
              <a:t>Example Methods</a:t>
            </a:r>
            <a:r>
              <a:rPr lang="en-US" sz="1100" dirty="0"/>
              <a:t> </a:t>
            </a:r>
          </a:p>
          <a:p>
            <a:r>
              <a:rPr lang="en-US" sz="1000" dirty="0"/>
              <a:t>Assurance cases</a:t>
            </a:r>
          </a:p>
          <a:p>
            <a:r>
              <a:rPr lang="en-US" sz="1000" dirty="0"/>
              <a:t>LVC testing</a:t>
            </a:r>
          </a:p>
          <a:p>
            <a:r>
              <a:rPr lang="en-US" sz="1000" dirty="0"/>
              <a:t>Automated requirements</a:t>
            </a:r>
          </a:p>
          <a:p>
            <a:r>
              <a:rPr lang="en-US" sz="1000" dirty="0"/>
              <a:t>Continuous testing</a:t>
            </a:r>
          </a:p>
          <a:p>
            <a:r>
              <a:rPr lang="en-US" sz="1000" dirty="0"/>
              <a:t>Formal verification</a:t>
            </a:r>
          </a:p>
          <a:p>
            <a:r>
              <a:rPr lang="en-US" sz="1000" dirty="0"/>
              <a:t>Surrogate platforms</a:t>
            </a:r>
          </a:p>
          <a:p>
            <a:pPr marL="0" indent="0">
              <a:buNone/>
            </a:pPr>
            <a:endParaRPr lang="en-US" sz="1000" dirty="0"/>
          </a:p>
          <a:p>
            <a:pPr marL="0" indent="0">
              <a:buNone/>
            </a:pPr>
            <a:endParaRPr lang="en-US" sz="1000" dirty="0"/>
          </a:p>
          <a:p>
            <a:pPr marL="0" indent="0">
              <a:buNone/>
            </a:pPr>
            <a:r>
              <a:rPr lang="en-US" sz="1100" u="sng" dirty="0"/>
              <a:t>Example Tools</a:t>
            </a:r>
            <a:r>
              <a:rPr lang="en-US" sz="1100" dirty="0"/>
              <a:t> </a:t>
            </a:r>
          </a:p>
          <a:p>
            <a:r>
              <a:rPr lang="en-US" sz="1000" dirty="0"/>
              <a:t>TACE, R2U2 </a:t>
            </a:r>
          </a:p>
          <a:p>
            <a:r>
              <a:rPr lang="en-US" sz="1000" dirty="0"/>
              <a:t>Boundary Explorer </a:t>
            </a:r>
          </a:p>
          <a:p>
            <a:r>
              <a:rPr lang="en-US" sz="1000" dirty="0" err="1"/>
              <a:t>MARGInS</a:t>
            </a:r>
            <a:r>
              <a:rPr lang="en-US" sz="1000" dirty="0"/>
              <a:t>, </a:t>
            </a:r>
            <a:r>
              <a:rPr lang="en-US" sz="1000" dirty="0" err="1"/>
              <a:t>AdaStress</a:t>
            </a:r>
            <a:endParaRPr lang="en-US" sz="1100" dirty="0"/>
          </a:p>
          <a:p>
            <a:pPr marL="0" indent="0">
              <a:buNone/>
            </a:pPr>
            <a:r>
              <a:rPr lang="en-US" sz="1000" dirty="0"/>
              <a:t>+ TRMC Toolkit </a:t>
            </a:r>
          </a:p>
          <a:p>
            <a:pPr marL="0" indent="0">
              <a:buNone/>
            </a:pPr>
            <a:endParaRPr lang="en-US" sz="1000" dirty="0"/>
          </a:p>
          <a:p>
            <a:r>
              <a:rPr lang="en-US" sz="1000" dirty="0"/>
              <a:t>Human system teaming</a:t>
            </a:r>
          </a:p>
          <a:p>
            <a:r>
              <a:rPr lang="en-US" sz="1000" dirty="0"/>
              <a:t>Post-acceptance testing</a:t>
            </a:r>
          </a:p>
          <a:p>
            <a:r>
              <a:rPr lang="en-US" sz="1000" dirty="0"/>
              <a:t>Design for test</a:t>
            </a:r>
          </a:p>
          <a:p>
            <a:r>
              <a:rPr lang="en-US" sz="1000" dirty="0"/>
              <a:t>Test adequacy &amp; integration</a:t>
            </a:r>
          </a:p>
          <a:p>
            <a:r>
              <a:rPr lang="en-US" sz="1000" dirty="0"/>
              <a:t>Testing continuum</a:t>
            </a:r>
          </a:p>
          <a:p>
            <a:r>
              <a:rPr lang="en-US" sz="1000" dirty="0"/>
              <a:t>Testing for ethics &amp; legal </a:t>
            </a:r>
          </a:p>
          <a:p>
            <a:pPr marL="0" indent="0">
              <a:buNone/>
            </a:pPr>
            <a:endParaRPr lang="en-US" sz="1100" dirty="0"/>
          </a:p>
          <a:p>
            <a:r>
              <a:rPr lang="en-US" sz="1000" dirty="0"/>
              <a:t>Fuzzing </a:t>
            </a:r>
          </a:p>
          <a:p>
            <a:r>
              <a:rPr lang="en-US" sz="1000" dirty="0"/>
              <a:t>Runtime assurance</a:t>
            </a:r>
          </a:p>
          <a:p>
            <a:r>
              <a:rPr lang="en-US" sz="1000" dirty="0"/>
              <a:t>Automated software test</a:t>
            </a:r>
          </a:p>
          <a:p>
            <a:r>
              <a:rPr lang="en-US" sz="1000" dirty="0"/>
              <a:t>STAT for autonomy</a:t>
            </a:r>
          </a:p>
          <a:p>
            <a:r>
              <a:rPr lang="en-US" sz="1000" dirty="0"/>
              <a:t>Autonomy measures </a:t>
            </a:r>
          </a:p>
          <a:p>
            <a:r>
              <a:rPr lang="en-US" sz="1000" dirty="0"/>
              <a:t>Automate outlier search</a:t>
            </a:r>
          </a:p>
          <a:p>
            <a:r>
              <a:rPr lang="en-US" sz="1000" dirty="0"/>
              <a:t>Adversarial testing</a:t>
            </a:r>
          </a:p>
          <a:p>
            <a:r>
              <a:rPr lang="en-US" sz="1000" dirty="0"/>
              <a:t>Human teaming measures</a:t>
            </a:r>
            <a:endParaRPr lang="en-US" sz="1100" dirty="0"/>
          </a:p>
          <a:p>
            <a:pPr marL="0" indent="0">
              <a:buNone/>
            </a:pPr>
            <a:endParaRPr lang="en-US" sz="1000" dirty="0"/>
          </a:p>
          <a:p>
            <a:pPr marL="0" indent="0">
              <a:buNone/>
            </a:pPr>
            <a:endParaRPr lang="en-US" sz="1000" dirty="0"/>
          </a:p>
          <a:p>
            <a:r>
              <a:rPr lang="en-US" sz="1000" dirty="0"/>
              <a:t>RAPT, RIOT</a:t>
            </a:r>
          </a:p>
          <a:p>
            <a:r>
              <a:rPr lang="en-US" sz="1000" dirty="0"/>
              <a:t>FRET, IKOS</a:t>
            </a:r>
          </a:p>
          <a:p>
            <a:r>
              <a:rPr lang="en-US" sz="1000" dirty="0" err="1"/>
              <a:t>ACedit</a:t>
            </a:r>
            <a:r>
              <a:rPr lang="en-US" sz="1000" dirty="0"/>
              <a:t>, </a:t>
            </a:r>
            <a:r>
              <a:rPr lang="en-US" sz="1000" dirty="0" err="1"/>
              <a:t>AdvoCATE</a:t>
            </a:r>
            <a:endParaRPr lang="en-US" sz="1000" dirty="0"/>
          </a:p>
          <a:p>
            <a:pPr marL="0" indent="0">
              <a:buNone/>
            </a:pPr>
            <a:r>
              <a:rPr lang="en-US" sz="1000" dirty="0"/>
              <a:t>+  DARPA Assured Autonomy site</a:t>
            </a:r>
          </a:p>
        </p:txBody>
      </p:sp>
      <p:sp>
        <p:nvSpPr>
          <p:cNvPr id="4" name="Slide Number Placeholder 3"/>
          <p:cNvSpPr>
            <a:spLocks noGrp="1"/>
          </p:cNvSpPr>
          <p:nvPr>
            <p:ph type="sldNum" sz="quarter" idx="12"/>
          </p:nvPr>
        </p:nvSpPr>
        <p:spPr>
          <a:xfrm>
            <a:off x="6858000" y="614939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1E56D-A9D8-45AD-B5D3-0DCD8C3B5B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Rectangle 5"/>
          <p:cNvSpPr/>
          <p:nvPr/>
        </p:nvSpPr>
        <p:spPr>
          <a:xfrm>
            <a:off x="4495800" y="2904404"/>
            <a:ext cx="4562742" cy="199971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p:cNvSpPr txBox="1"/>
          <p:nvPr/>
        </p:nvSpPr>
        <p:spPr>
          <a:xfrm>
            <a:off x="457200" y="5585062"/>
            <a:ext cx="4038600" cy="584775"/>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The guide is the primary means of capturing autonomy T&amp;E lessons learned</a:t>
            </a:r>
          </a:p>
        </p:txBody>
      </p:sp>
      <p:sp>
        <p:nvSpPr>
          <p:cNvPr id="7" name="TextBox 6"/>
          <p:cNvSpPr txBox="1"/>
          <p:nvPr/>
        </p:nvSpPr>
        <p:spPr>
          <a:xfrm>
            <a:off x="4495800" y="6108143"/>
            <a:ext cx="40386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Arial" charset="0"/>
              </a:rPr>
              <a:t>Key contributors include Dr. David Tate and Dr. David Sparrow, Institute for Defense Analyses</a:t>
            </a:r>
          </a:p>
        </p:txBody>
      </p:sp>
    </p:spTree>
    <p:extLst>
      <p:ext uri="{BB962C8B-B14F-4D97-AF65-F5344CB8AC3E}">
        <p14:creationId xmlns:p14="http://schemas.microsoft.com/office/powerpoint/2010/main" val="35231277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p:txBody>
          <a:bodyPr/>
          <a:lstStyle/>
          <a:p>
            <a:r>
              <a:rPr lang="en-US" dirty="0"/>
              <a:t>Costs, Limitations, Assumptions:</a:t>
            </a:r>
          </a:p>
        </p:txBody>
      </p:sp>
      <p:sp>
        <p:nvSpPr>
          <p:cNvPr id="9" name="Content Placeholder 8">
            <a:extLst>
              <a:ext uri="{FF2B5EF4-FFF2-40B4-BE49-F238E27FC236}">
                <a16:creationId xmlns:a16="http://schemas.microsoft.com/office/drawing/2014/main" id="{C3411E38-6BA1-CA66-1227-7FF23ABA3FC9}"/>
              </a:ext>
            </a:extLst>
          </p:cNvPr>
          <p:cNvSpPr>
            <a:spLocks noGrp="1"/>
          </p:cNvSpPr>
          <p:nvPr>
            <p:ph sz="half" idx="16"/>
          </p:nvPr>
        </p:nvSpPr>
        <p:spPr/>
        <p:txBody>
          <a:bodyPr/>
          <a:lstStyle/>
          <a:p>
            <a:r>
              <a:rPr lang="en-US" dirty="0"/>
              <a:t>Tools that Support this Method:</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fontScale="90000"/>
          </a:bodyPr>
          <a:lstStyle/>
          <a:p>
            <a:r>
              <a:rPr lang="en-US" dirty="0"/>
              <a:t>Test Planning Method: Training data set management for ML-enabled subsystems </a:t>
            </a:r>
            <a:br>
              <a:rPr lang="en-US" dirty="0"/>
            </a:br>
            <a:br>
              <a:rPr lang="en-US" dirty="0"/>
            </a:br>
            <a:br>
              <a:rPr lang="en-US" dirty="0"/>
            </a:br>
            <a:endParaRPr lang="en-US" dirty="0"/>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Management scheme for operational scenario data that ensures training, validation, and testing</a:t>
            </a:r>
          </a:p>
          <a:p>
            <a:endParaRPr lang="en-US" sz="2400" dirty="0"/>
          </a:p>
        </p:txBody>
      </p:sp>
      <p:sp>
        <p:nvSpPr>
          <p:cNvPr id="16" name="TextBox 15">
            <a:extLst>
              <a:ext uri="{FF2B5EF4-FFF2-40B4-BE49-F238E27FC236}">
                <a16:creationId xmlns:a16="http://schemas.microsoft.com/office/drawing/2014/main" id="{F1033A76-56E6-5958-3737-3014EE52BA3E}"/>
              </a:ext>
            </a:extLst>
          </p:cNvPr>
          <p:cNvSpPr txBox="1"/>
          <p:nvPr/>
        </p:nvSpPr>
        <p:spPr>
          <a:xfrm>
            <a:off x="2962056" y="4775613"/>
            <a:ext cx="5774538" cy="430887"/>
          </a:xfrm>
          <a:prstGeom prst="rect">
            <a:avLst/>
          </a:prstGeom>
          <a:noFill/>
        </p:spPr>
        <p:txBody>
          <a:bodyPr wrap="square">
            <a:spAutoFit/>
          </a:bodyPr>
          <a:lstStyle/>
          <a:p>
            <a:r>
              <a:rPr lang="en-US" sz="1100" dirty="0"/>
              <a:t>Allows the ML performance to be accurately characterized, as long as the ML training data covers the operational space and conditions expected in employment. </a:t>
            </a:r>
          </a:p>
        </p:txBody>
      </p:sp>
      <p:sp>
        <p:nvSpPr>
          <p:cNvPr id="18" name="TextBox 17">
            <a:extLst>
              <a:ext uri="{FF2B5EF4-FFF2-40B4-BE49-F238E27FC236}">
                <a16:creationId xmlns:a16="http://schemas.microsoft.com/office/drawing/2014/main" id="{8AD9D1A9-93D8-AF75-6EF1-B4B8F04AEB25}"/>
              </a:ext>
            </a:extLst>
          </p:cNvPr>
          <p:cNvSpPr txBox="1"/>
          <p:nvPr/>
        </p:nvSpPr>
        <p:spPr>
          <a:xfrm>
            <a:off x="2962056" y="2547418"/>
            <a:ext cx="4576762" cy="430887"/>
          </a:xfrm>
          <a:prstGeom prst="rect">
            <a:avLst/>
          </a:prstGeom>
          <a:noFill/>
        </p:spPr>
        <p:txBody>
          <a:bodyPr wrap="square">
            <a:spAutoFit/>
          </a:bodyPr>
          <a:lstStyle/>
          <a:p>
            <a:r>
              <a:rPr lang="en-US" sz="1100" dirty="0"/>
              <a:t>Robust T&amp;E that recognizes and exposes over-fitting or other ineffective but difficult to detect deficiencies in machine learning.  </a:t>
            </a:r>
          </a:p>
        </p:txBody>
      </p:sp>
      <p:sp>
        <p:nvSpPr>
          <p:cNvPr id="20" name="TextBox 19">
            <a:extLst>
              <a:ext uri="{FF2B5EF4-FFF2-40B4-BE49-F238E27FC236}">
                <a16:creationId xmlns:a16="http://schemas.microsoft.com/office/drawing/2014/main" id="{FF247F3A-3EDF-F1A8-786E-3F8724471FD5}"/>
              </a:ext>
            </a:extLst>
          </p:cNvPr>
          <p:cNvSpPr txBox="1"/>
          <p:nvPr/>
        </p:nvSpPr>
        <p:spPr>
          <a:xfrm>
            <a:off x="2962056" y="6284497"/>
            <a:ext cx="5774538" cy="261610"/>
          </a:xfrm>
          <a:prstGeom prst="rect">
            <a:avLst/>
          </a:prstGeom>
          <a:noFill/>
        </p:spPr>
        <p:txBody>
          <a:bodyPr wrap="square">
            <a:spAutoFit/>
          </a:bodyPr>
          <a:lstStyle/>
          <a:p>
            <a:r>
              <a:rPr lang="en-US" sz="1100" dirty="0"/>
              <a:t>Model cards and Data cards (TRMC / CDAO) </a:t>
            </a:r>
          </a:p>
        </p:txBody>
      </p:sp>
      <p:sp>
        <p:nvSpPr>
          <p:cNvPr id="21" name="TextBox 20">
            <a:extLst>
              <a:ext uri="{FF2B5EF4-FFF2-40B4-BE49-F238E27FC236}">
                <a16:creationId xmlns:a16="http://schemas.microsoft.com/office/drawing/2014/main" id="{A48AF985-5C91-CF33-C033-531CCA4493DC}"/>
              </a:ext>
            </a:extLst>
          </p:cNvPr>
          <p:cNvSpPr txBox="1"/>
          <p:nvPr/>
        </p:nvSpPr>
        <p:spPr>
          <a:xfrm>
            <a:off x="2962056" y="1089308"/>
            <a:ext cx="3219669" cy="1107996"/>
          </a:xfrm>
          <a:prstGeom prst="rect">
            <a:avLst/>
          </a:prstGeom>
          <a:noFill/>
        </p:spPr>
        <p:txBody>
          <a:bodyPr wrap="square">
            <a:spAutoFit/>
          </a:bodyPr>
          <a:lstStyle/>
          <a:p>
            <a:r>
              <a:rPr lang="en-US" sz="1100" dirty="0"/>
              <a:t>Students learn from educational materials, and their progress is periodically checked by quizzes and tests.  The final exams may need to use different test questions than prior quizzes to accurately test usable knowledge, not just memorization of the correct answer. </a:t>
            </a:r>
          </a:p>
        </p:txBody>
      </p:sp>
      <p:sp>
        <p:nvSpPr>
          <p:cNvPr id="22" name="TextBox 21">
            <a:extLst>
              <a:ext uri="{FF2B5EF4-FFF2-40B4-BE49-F238E27FC236}">
                <a16:creationId xmlns:a16="http://schemas.microsoft.com/office/drawing/2014/main" id="{F41C30A5-9C06-5A34-CE5F-FB622B168835}"/>
              </a:ext>
            </a:extLst>
          </p:cNvPr>
          <p:cNvSpPr txBox="1"/>
          <p:nvPr/>
        </p:nvSpPr>
        <p:spPr>
          <a:xfrm>
            <a:off x="2925841" y="3271031"/>
            <a:ext cx="5421453" cy="430887"/>
          </a:xfrm>
          <a:prstGeom prst="rect">
            <a:avLst/>
          </a:prstGeom>
          <a:noFill/>
        </p:spPr>
        <p:txBody>
          <a:bodyPr wrap="square">
            <a:spAutoFit/>
          </a:bodyPr>
          <a:lstStyle/>
          <a:p>
            <a:r>
              <a:rPr lang="en-US" sz="1100" dirty="0"/>
              <a:t>Reservation of portions of datasets as government-only to ensure independent T&amp;E with robust assurance. </a:t>
            </a:r>
          </a:p>
        </p:txBody>
      </p:sp>
      <p:sp>
        <p:nvSpPr>
          <p:cNvPr id="23" name="TextBox 22">
            <a:extLst>
              <a:ext uri="{FF2B5EF4-FFF2-40B4-BE49-F238E27FC236}">
                <a16:creationId xmlns:a16="http://schemas.microsoft.com/office/drawing/2014/main" id="{2B30C2A6-AACE-5D88-68F7-D92FAF7CC11C}"/>
              </a:ext>
            </a:extLst>
          </p:cNvPr>
          <p:cNvSpPr txBox="1"/>
          <p:nvPr/>
        </p:nvSpPr>
        <p:spPr>
          <a:xfrm>
            <a:off x="2962055" y="5529333"/>
            <a:ext cx="6034369" cy="430887"/>
          </a:xfrm>
          <a:prstGeom prst="rect">
            <a:avLst/>
          </a:prstGeom>
          <a:noFill/>
        </p:spPr>
        <p:txBody>
          <a:bodyPr wrap="square">
            <a:spAutoFit/>
          </a:bodyPr>
          <a:lstStyle/>
          <a:p>
            <a:r>
              <a:rPr lang="en-US" sz="1100" dirty="0"/>
              <a:t>Assumption that T&amp;E will use the same types of data for testing of ML as the developers used, and that this relationship will continue as additional data is discovered and utilized. </a:t>
            </a:r>
          </a:p>
        </p:txBody>
      </p:sp>
      <p:sp>
        <p:nvSpPr>
          <p:cNvPr id="24" name="TextBox 23">
            <a:extLst>
              <a:ext uri="{FF2B5EF4-FFF2-40B4-BE49-F238E27FC236}">
                <a16:creationId xmlns:a16="http://schemas.microsoft.com/office/drawing/2014/main" id="{737589B2-6F2C-C43B-4408-578898B5E61C}"/>
              </a:ext>
            </a:extLst>
          </p:cNvPr>
          <p:cNvSpPr txBox="1"/>
          <p:nvPr/>
        </p:nvSpPr>
        <p:spPr>
          <a:xfrm>
            <a:off x="2962056" y="4057341"/>
            <a:ext cx="4576762" cy="430887"/>
          </a:xfrm>
          <a:prstGeom prst="rect">
            <a:avLst/>
          </a:prstGeom>
          <a:noFill/>
        </p:spPr>
        <p:txBody>
          <a:bodyPr wrap="square">
            <a:spAutoFit/>
          </a:bodyPr>
          <a:lstStyle/>
          <a:p>
            <a:r>
              <a:rPr lang="en-US" sz="1100" dirty="0"/>
              <a:t>Data			Exploitable vulnerabilities</a:t>
            </a:r>
          </a:p>
          <a:p>
            <a:r>
              <a:rPr lang="en-US" sz="1100" dirty="0"/>
              <a:t>Infrastructure			</a:t>
            </a:r>
          </a:p>
        </p:txBody>
      </p:sp>
      <p:pic>
        <p:nvPicPr>
          <p:cNvPr id="25" name="Picture 24">
            <a:extLst>
              <a:ext uri="{FF2B5EF4-FFF2-40B4-BE49-F238E27FC236}">
                <a16:creationId xmlns:a16="http://schemas.microsoft.com/office/drawing/2014/main" id="{0A79CF79-F94E-8292-08C8-033728C61AF5}"/>
              </a:ext>
            </a:extLst>
          </p:cNvPr>
          <p:cNvPicPr>
            <a:picLocks noChangeAspect="1"/>
          </p:cNvPicPr>
          <p:nvPr/>
        </p:nvPicPr>
        <p:blipFill rotWithShape="1">
          <a:blip r:embed="rId2"/>
          <a:srcRect l="21250" t="27613"/>
          <a:stretch/>
        </p:blipFill>
        <p:spPr>
          <a:xfrm>
            <a:off x="6362699" y="890141"/>
            <a:ext cx="2660277" cy="1630218"/>
          </a:xfrm>
          <a:prstGeom prst="rect">
            <a:avLst/>
          </a:prstGeom>
        </p:spPr>
      </p:pic>
    </p:spTree>
    <p:extLst>
      <p:ext uri="{BB962C8B-B14F-4D97-AF65-F5344CB8AC3E}">
        <p14:creationId xmlns:p14="http://schemas.microsoft.com/office/powerpoint/2010/main" val="3142386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a:xfrm>
            <a:off x="2368620" y="2055992"/>
            <a:ext cx="6631378" cy="237757"/>
          </a:xfrm>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a:xfrm>
            <a:off x="2365049" y="2774357"/>
            <a:ext cx="6631378" cy="237757"/>
          </a:xfrm>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a:xfrm>
            <a:off x="2365048" y="3646457"/>
            <a:ext cx="6631378" cy="237757"/>
          </a:xfrm>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a:xfrm>
            <a:off x="2365047" y="4375931"/>
            <a:ext cx="6631378" cy="237757"/>
          </a:xfrm>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p:txBody>
          <a:bodyPr/>
          <a:lstStyle/>
          <a:p>
            <a:r>
              <a:rPr lang="en-US" dirty="0"/>
              <a:t>Costs, Limitations, Assumptions:</a:t>
            </a:r>
          </a:p>
        </p:txBody>
      </p:sp>
      <p:sp>
        <p:nvSpPr>
          <p:cNvPr id="9" name="Content Placeholder 8">
            <a:extLst>
              <a:ext uri="{FF2B5EF4-FFF2-40B4-BE49-F238E27FC236}">
                <a16:creationId xmlns:a16="http://schemas.microsoft.com/office/drawing/2014/main" id="{C3411E38-6BA1-CA66-1227-7FF23ABA3FC9}"/>
              </a:ext>
            </a:extLst>
          </p:cNvPr>
          <p:cNvSpPr>
            <a:spLocks noGrp="1"/>
          </p:cNvSpPr>
          <p:nvPr>
            <p:ph sz="half" idx="16"/>
          </p:nvPr>
        </p:nvSpPr>
        <p:spPr/>
        <p:txBody>
          <a:bodyPr/>
          <a:lstStyle/>
          <a:p>
            <a:r>
              <a:rPr lang="en-US" dirty="0"/>
              <a:t>Tools that Support this Method:</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a:bodyPr>
          <a:lstStyle/>
          <a:p>
            <a:r>
              <a:rPr lang="en-US" dirty="0"/>
              <a:t>Test Planning Method: STAT for Autonomy  </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Efficient testing and evaluation of the autonomous system's  operational space using Scientific Test and Analysis Techniques </a:t>
            </a:r>
          </a:p>
          <a:p>
            <a:endParaRPr lang="en-US" sz="2400" dirty="0"/>
          </a:p>
        </p:txBody>
      </p:sp>
      <p:sp>
        <p:nvSpPr>
          <p:cNvPr id="15" name="TextBox 14">
            <a:extLst>
              <a:ext uri="{FF2B5EF4-FFF2-40B4-BE49-F238E27FC236}">
                <a16:creationId xmlns:a16="http://schemas.microsoft.com/office/drawing/2014/main" id="{FDFE7BF8-ADE2-C7A3-7E5E-339C47E3999C}"/>
              </a:ext>
            </a:extLst>
          </p:cNvPr>
          <p:cNvSpPr txBox="1"/>
          <p:nvPr/>
        </p:nvSpPr>
        <p:spPr>
          <a:xfrm>
            <a:off x="2962056" y="4613688"/>
            <a:ext cx="6034368" cy="600164"/>
          </a:xfrm>
          <a:prstGeom prst="rect">
            <a:avLst/>
          </a:prstGeom>
          <a:noFill/>
        </p:spPr>
        <p:txBody>
          <a:bodyPr wrap="square">
            <a:spAutoFit/>
          </a:bodyPr>
          <a:lstStyle/>
          <a:p>
            <a:r>
              <a:rPr lang="en-US" sz="1100" dirty="0"/>
              <a:t>Complex autonomous systems can have extremely numerous factors that can influence performance depending on combinations and interactions.  STAT can scientifically maximize test information value while minimizing cost and schedule resources. </a:t>
            </a:r>
          </a:p>
        </p:txBody>
      </p:sp>
      <p:sp>
        <p:nvSpPr>
          <p:cNvPr id="16" name="TextBox 15">
            <a:extLst>
              <a:ext uri="{FF2B5EF4-FFF2-40B4-BE49-F238E27FC236}">
                <a16:creationId xmlns:a16="http://schemas.microsoft.com/office/drawing/2014/main" id="{5304A371-F08B-0E8E-A943-E2576E658E52}"/>
              </a:ext>
            </a:extLst>
          </p:cNvPr>
          <p:cNvSpPr txBox="1"/>
          <p:nvPr/>
        </p:nvSpPr>
        <p:spPr>
          <a:xfrm>
            <a:off x="2962056" y="2290243"/>
            <a:ext cx="4576762" cy="430887"/>
          </a:xfrm>
          <a:prstGeom prst="rect">
            <a:avLst/>
          </a:prstGeom>
          <a:noFill/>
        </p:spPr>
        <p:txBody>
          <a:bodyPr wrap="square">
            <a:spAutoFit/>
          </a:bodyPr>
          <a:lstStyle/>
          <a:p>
            <a:r>
              <a:rPr lang="en-US" sz="1100" dirty="0"/>
              <a:t>Robust characterization of autonomy system capabilities across the entire operational space, while using minimum testing resources. </a:t>
            </a:r>
          </a:p>
        </p:txBody>
      </p:sp>
      <p:sp>
        <p:nvSpPr>
          <p:cNvPr id="17" name="TextBox 16">
            <a:extLst>
              <a:ext uri="{FF2B5EF4-FFF2-40B4-BE49-F238E27FC236}">
                <a16:creationId xmlns:a16="http://schemas.microsoft.com/office/drawing/2014/main" id="{C9F64E95-5F65-DC48-A42F-39B152421613}"/>
              </a:ext>
            </a:extLst>
          </p:cNvPr>
          <p:cNvSpPr txBox="1"/>
          <p:nvPr/>
        </p:nvSpPr>
        <p:spPr>
          <a:xfrm>
            <a:off x="2962056" y="6284497"/>
            <a:ext cx="5774538" cy="261610"/>
          </a:xfrm>
          <a:prstGeom prst="rect">
            <a:avLst/>
          </a:prstGeom>
          <a:noFill/>
        </p:spPr>
        <p:txBody>
          <a:bodyPr wrap="square">
            <a:spAutoFit/>
          </a:bodyPr>
          <a:lstStyle/>
          <a:p>
            <a:r>
              <a:rPr lang="en-US" sz="1100" dirty="0"/>
              <a:t>JMP, R, RAPT </a:t>
            </a:r>
          </a:p>
        </p:txBody>
      </p:sp>
      <p:sp>
        <p:nvSpPr>
          <p:cNvPr id="18" name="TextBox 17">
            <a:extLst>
              <a:ext uri="{FF2B5EF4-FFF2-40B4-BE49-F238E27FC236}">
                <a16:creationId xmlns:a16="http://schemas.microsoft.com/office/drawing/2014/main" id="{F4BE410F-0E5B-DE97-422A-A74E8B9A1B8F}"/>
              </a:ext>
            </a:extLst>
          </p:cNvPr>
          <p:cNvSpPr txBox="1"/>
          <p:nvPr/>
        </p:nvSpPr>
        <p:spPr>
          <a:xfrm>
            <a:off x="2962056" y="1089308"/>
            <a:ext cx="4576762" cy="261610"/>
          </a:xfrm>
          <a:prstGeom prst="rect">
            <a:avLst/>
          </a:prstGeom>
          <a:noFill/>
        </p:spPr>
        <p:txBody>
          <a:bodyPr wrap="square">
            <a:spAutoFit/>
          </a:bodyPr>
          <a:lstStyle/>
          <a:p>
            <a:r>
              <a:rPr lang="en-US" sz="1100" dirty="0"/>
              <a:t>No</a:t>
            </a:r>
          </a:p>
        </p:txBody>
      </p:sp>
      <p:sp>
        <p:nvSpPr>
          <p:cNvPr id="19" name="TextBox 18">
            <a:extLst>
              <a:ext uri="{FF2B5EF4-FFF2-40B4-BE49-F238E27FC236}">
                <a16:creationId xmlns:a16="http://schemas.microsoft.com/office/drawing/2014/main" id="{52DB8BAE-DAD5-D997-AB0F-E408F9AEB094}"/>
              </a:ext>
            </a:extLst>
          </p:cNvPr>
          <p:cNvSpPr txBox="1"/>
          <p:nvPr/>
        </p:nvSpPr>
        <p:spPr>
          <a:xfrm>
            <a:off x="2925841" y="3013856"/>
            <a:ext cx="6070583" cy="600164"/>
          </a:xfrm>
          <a:prstGeom prst="rect">
            <a:avLst/>
          </a:prstGeom>
          <a:noFill/>
        </p:spPr>
        <p:txBody>
          <a:bodyPr wrap="square">
            <a:spAutoFit/>
          </a:bodyPr>
          <a:lstStyle/>
          <a:p>
            <a:r>
              <a:rPr lang="en-US" sz="1100" dirty="0"/>
              <a:t>Application of STAT processes such as design of experiments, sequential testing, and Bayesian statistics, throughout the test strategy, test planning, test execution, and test data analysis processes for maximum T&amp;E impact with minimum costs. </a:t>
            </a:r>
          </a:p>
        </p:txBody>
      </p:sp>
      <p:sp>
        <p:nvSpPr>
          <p:cNvPr id="20" name="TextBox 19">
            <a:extLst>
              <a:ext uri="{FF2B5EF4-FFF2-40B4-BE49-F238E27FC236}">
                <a16:creationId xmlns:a16="http://schemas.microsoft.com/office/drawing/2014/main" id="{E8AF3A65-791D-51C5-B508-396A492BE06A}"/>
              </a:ext>
            </a:extLst>
          </p:cNvPr>
          <p:cNvSpPr txBox="1"/>
          <p:nvPr/>
        </p:nvSpPr>
        <p:spPr>
          <a:xfrm>
            <a:off x="2962055" y="5529333"/>
            <a:ext cx="6034369" cy="430887"/>
          </a:xfrm>
          <a:prstGeom prst="rect">
            <a:avLst/>
          </a:prstGeom>
          <a:noFill/>
        </p:spPr>
        <p:txBody>
          <a:bodyPr wrap="square">
            <a:spAutoFit/>
          </a:bodyPr>
          <a:lstStyle/>
          <a:p>
            <a:r>
              <a:rPr lang="en-US" sz="1100" dirty="0"/>
              <a:t>Limitation that not all testable features are appropriate for STAT processes.  </a:t>
            </a:r>
          </a:p>
          <a:p>
            <a:r>
              <a:rPr lang="en-US" sz="1100" dirty="0"/>
              <a:t>Assumption that STAT expertise is available to the test team.  </a:t>
            </a:r>
          </a:p>
        </p:txBody>
      </p:sp>
      <p:sp>
        <p:nvSpPr>
          <p:cNvPr id="21" name="TextBox 20">
            <a:extLst>
              <a:ext uri="{FF2B5EF4-FFF2-40B4-BE49-F238E27FC236}">
                <a16:creationId xmlns:a16="http://schemas.microsoft.com/office/drawing/2014/main" id="{370EA836-3D43-34B5-1619-CC7631255B60}"/>
              </a:ext>
            </a:extLst>
          </p:cNvPr>
          <p:cNvSpPr txBox="1"/>
          <p:nvPr/>
        </p:nvSpPr>
        <p:spPr>
          <a:xfrm>
            <a:off x="2962056" y="3895416"/>
            <a:ext cx="6034368" cy="430887"/>
          </a:xfrm>
          <a:prstGeom prst="rect">
            <a:avLst/>
          </a:prstGeom>
          <a:noFill/>
        </p:spPr>
        <p:txBody>
          <a:bodyPr wrap="square">
            <a:spAutoFit/>
          </a:bodyPr>
          <a:lstStyle/>
          <a:p>
            <a:r>
              <a:rPr lang="en-US" sz="1100" dirty="0"/>
              <a:t>Requirements and measures		Test adequacy and integration </a:t>
            </a:r>
          </a:p>
          <a:p>
            <a:r>
              <a:rPr lang="en-US" sz="1100" dirty="0"/>
              <a:t>Simulation 			Design for test   </a:t>
            </a:r>
          </a:p>
        </p:txBody>
      </p:sp>
      <p:pic>
        <p:nvPicPr>
          <p:cNvPr id="22" name="Picture 21">
            <a:extLst>
              <a:ext uri="{FF2B5EF4-FFF2-40B4-BE49-F238E27FC236}">
                <a16:creationId xmlns:a16="http://schemas.microsoft.com/office/drawing/2014/main" id="{CE9E817B-E9CC-DAE2-C50A-04D3A1055F40}"/>
              </a:ext>
            </a:extLst>
          </p:cNvPr>
          <p:cNvPicPr>
            <a:picLocks noChangeAspect="1"/>
          </p:cNvPicPr>
          <p:nvPr/>
        </p:nvPicPr>
        <p:blipFill>
          <a:blip r:embed="rId2"/>
          <a:stretch>
            <a:fillRect/>
          </a:stretch>
        </p:blipFill>
        <p:spPr>
          <a:xfrm>
            <a:off x="6210300" y="903678"/>
            <a:ext cx="2734540" cy="1333338"/>
          </a:xfrm>
          <a:prstGeom prst="rect">
            <a:avLst/>
          </a:prstGeom>
          <a:ln>
            <a:solidFill>
              <a:schemeClr val="tx1"/>
            </a:solidFill>
          </a:ln>
        </p:spPr>
      </p:pic>
    </p:spTree>
    <p:extLst>
      <p:ext uri="{BB962C8B-B14F-4D97-AF65-F5344CB8AC3E}">
        <p14:creationId xmlns:p14="http://schemas.microsoft.com/office/powerpoint/2010/main" val="333199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a:xfrm>
            <a:off x="2365047" y="5405429"/>
            <a:ext cx="6631378" cy="237757"/>
          </a:xfrm>
        </p:spPr>
        <p:txBody>
          <a:bodyPr/>
          <a:lstStyle/>
          <a:p>
            <a:r>
              <a:rPr lang="en-US" dirty="0"/>
              <a:t>Costs, Limitations, Assumptions:</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a:bodyPr>
          <a:lstStyle/>
          <a:p>
            <a:r>
              <a:rPr lang="en-US" dirty="0"/>
              <a:t>Test Planning Method: Adversarial testing</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Use of adversarial test forces and adversary AI to probe system vulnerabilities and consequences </a:t>
            </a:r>
          </a:p>
          <a:p>
            <a:endParaRPr lang="en-US" sz="2400" dirty="0"/>
          </a:p>
        </p:txBody>
      </p:sp>
      <p:sp>
        <p:nvSpPr>
          <p:cNvPr id="16" name="TextBox 15">
            <a:extLst>
              <a:ext uri="{FF2B5EF4-FFF2-40B4-BE49-F238E27FC236}">
                <a16:creationId xmlns:a16="http://schemas.microsoft.com/office/drawing/2014/main" id="{C089187E-4B74-D3C9-7C16-4FA2802270EA}"/>
              </a:ext>
            </a:extLst>
          </p:cNvPr>
          <p:cNvSpPr txBox="1"/>
          <p:nvPr/>
        </p:nvSpPr>
        <p:spPr>
          <a:xfrm>
            <a:off x="2962056" y="4775613"/>
            <a:ext cx="6034368" cy="600164"/>
          </a:xfrm>
          <a:prstGeom prst="rect">
            <a:avLst/>
          </a:prstGeom>
          <a:noFill/>
        </p:spPr>
        <p:txBody>
          <a:bodyPr wrap="square">
            <a:spAutoFit/>
          </a:bodyPr>
          <a:lstStyle/>
          <a:p>
            <a:r>
              <a:rPr lang="en-US" sz="1100" dirty="0"/>
              <a:t>Adaptive red-teaming or usage of AI as a test event generator for T&amp;E of AMS capabilities, can provide insight into vulnerabilities or failure modes that might otherwise be difficult to detect.  Reinforcement learning uses feedback from the repeated trials to improve over time.</a:t>
            </a:r>
          </a:p>
        </p:txBody>
      </p:sp>
      <p:sp>
        <p:nvSpPr>
          <p:cNvPr id="18" name="TextBox 17">
            <a:extLst>
              <a:ext uri="{FF2B5EF4-FFF2-40B4-BE49-F238E27FC236}">
                <a16:creationId xmlns:a16="http://schemas.microsoft.com/office/drawing/2014/main" id="{4DD14CCC-66AB-AFA3-0D1E-4CC3936E0238}"/>
              </a:ext>
            </a:extLst>
          </p:cNvPr>
          <p:cNvSpPr txBox="1"/>
          <p:nvPr/>
        </p:nvSpPr>
        <p:spPr>
          <a:xfrm>
            <a:off x="2962056" y="2547418"/>
            <a:ext cx="4576762" cy="430887"/>
          </a:xfrm>
          <a:prstGeom prst="rect">
            <a:avLst/>
          </a:prstGeom>
          <a:noFill/>
        </p:spPr>
        <p:txBody>
          <a:bodyPr wrap="square">
            <a:spAutoFit/>
          </a:bodyPr>
          <a:lstStyle/>
          <a:p>
            <a:r>
              <a:rPr lang="en-US" sz="1100" dirty="0"/>
              <a:t>Effective autonomous military system performance capabilities in a contested environment that involves an unpredictable adversary.   </a:t>
            </a:r>
          </a:p>
        </p:txBody>
      </p:sp>
      <p:sp>
        <p:nvSpPr>
          <p:cNvPr id="20" name="TextBox 19">
            <a:extLst>
              <a:ext uri="{FF2B5EF4-FFF2-40B4-BE49-F238E27FC236}">
                <a16:creationId xmlns:a16="http://schemas.microsoft.com/office/drawing/2014/main" id="{D0F14597-007E-A7AE-2B45-63D9E6E928A4}"/>
              </a:ext>
            </a:extLst>
          </p:cNvPr>
          <p:cNvSpPr txBox="1"/>
          <p:nvPr/>
        </p:nvSpPr>
        <p:spPr>
          <a:xfrm>
            <a:off x="2962056" y="1089308"/>
            <a:ext cx="3000594" cy="1107996"/>
          </a:xfrm>
          <a:prstGeom prst="rect">
            <a:avLst/>
          </a:prstGeom>
          <a:noFill/>
        </p:spPr>
        <p:txBody>
          <a:bodyPr wrap="square">
            <a:spAutoFit/>
          </a:bodyPr>
          <a:lstStyle/>
          <a:p>
            <a:r>
              <a:rPr lang="en-US" sz="1100" dirty="0"/>
              <a:t>Red force or adversarial training against opposing forces enables quasi-realistic training where adversary assets are simulated to challenge operators' performance and help develop realistic and effective tactics, techniques, and procedures </a:t>
            </a:r>
          </a:p>
        </p:txBody>
      </p:sp>
      <p:sp>
        <p:nvSpPr>
          <p:cNvPr id="21" name="TextBox 20">
            <a:extLst>
              <a:ext uri="{FF2B5EF4-FFF2-40B4-BE49-F238E27FC236}">
                <a16:creationId xmlns:a16="http://schemas.microsoft.com/office/drawing/2014/main" id="{1823FC6A-704B-5885-450A-BEBAF38635D3}"/>
              </a:ext>
            </a:extLst>
          </p:cNvPr>
          <p:cNvSpPr txBox="1"/>
          <p:nvPr/>
        </p:nvSpPr>
        <p:spPr>
          <a:xfrm>
            <a:off x="2925841" y="3271031"/>
            <a:ext cx="5421453" cy="430887"/>
          </a:xfrm>
          <a:prstGeom prst="rect">
            <a:avLst/>
          </a:prstGeom>
          <a:noFill/>
        </p:spPr>
        <p:txBody>
          <a:bodyPr wrap="square">
            <a:spAutoFit/>
          </a:bodyPr>
          <a:lstStyle/>
          <a:p>
            <a:r>
              <a:rPr lang="en-US" sz="1100" dirty="0"/>
              <a:t>Cyclical testing of the system and its attack surfaces using varying attack vectors for disruption of operations as system understanding grows. </a:t>
            </a:r>
          </a:p>
        </p:txBody>
      </p:sp>
      <p:sp>
        <p:nvSpPr>
          <p:cNvPr id="22" name="TextBox 21">
            <a:extLst>
              <a:ext uri="{FF2B5EF4-FFF2-40B4-BE49-F238E27FC236}">
                <a16:creationId xmlns:a16="http://schemas.microsoft.com/office/drawing/2014/main" id="{F19BDFD4-04E4-A4D6-C9ED-03885A28554C}"/>
              </a:ext>
            </a:extLst>
          </p:cNvPr>
          <p:cNvSpPr txBox="1"/>
          <p:nvPr/>
        </p:nvSpPr>
        <p:spPr>
          <a:xfrm>
            <a:off x="2962055" y="5643633"/>
            <a:ext cx="6034369" cy="430887"/>
          </a:xfrm>
          <a:prstGeom prst="rect">
            <a:avLst/>
          </a:prstGeom>
          <a:noFill/>
        </p:spPr>
        <p:txBody>
          <a:bodyPr wrap="square">
            <a:spAutoFit/>
          </a:bodyPr>
          <a:lstStyle/>
          <a:p>
            <a:r>
              <a:rPr lang="en-US" sz="1100" dirty="0"/>
              <a:t>Cost of infrastructure and personnel to organize, design, manage, implement, and maintain adversarial testing assets and tools. </a:t>
            </a:r>
          </a:p>
        </p:txBody>
      </p:sp>
      <p:sp>
        <p:nvSpPr>
          <p:cNvPr id="23" name="TextBox 22">
            <a:extLst>
              <a:ext uri="{FF2B5EF4-FFF2-40B4-BE49-F238E27FC236}">
                <a16:creationId xmlns:a16="http://schemas.microsoft.com/office/drawing/2014/main" id="{55211DF0-D6BB-92C1-E68A-FDD7FF5541D8}"/>
              </a:ext>
            </a:extLst>
          </p:cNvPr>
          <p:cNvSpPr txBox="1"/>
          <p:nvPr/>
        </p:nvSpPr>
        <p:spPr>
          <a:xfrm>
            <a:off x="2962056" y="4057341"/>
            <a:ext cx="6034368" cy="430887"/>
          </a:xfrm>
          <a:prstGeom prst="rect">
            <a:avLst/>
          </a:prstGeom>
          <a:noFill/>
        </p:spPr>
        <p:txBody>
          <a:bodyPr wrap="square">
            <a:spAutoFit/>
          </a:bodyPr>
          <a:lstStyle/>
          <a:p>
            <a:r>
              <a:rPr lang="en-US" sz="1100" dirty="0"/>
              <a:t>Exploitable vulnerabilities		Test adequacy and integration </a:t>
            </a:r>
          </a:p>
          <a:p>
            <a:r>
              <a:rPr lang="en-US" sz="1100" dirty="0"/>
              <a:t>Post-acceptance testing 		Testing continuum    </a:t>
            </a:r>
          </a:p>
        </p:txBody>
      </p:sp>
      <p:pic>
        <p:nvPicPr>
          <p:cNvPr id="24" name="Picture 4" descr="Fighter Pilots Reveal Why You Don&amp;#39;t Want To Mess With The A-10 Warthog In A  Dogfight">
            <a:extLst>
              <a:ext uri="{FF2B5EF4-FFF2-40B4-BE49-F238E27FC236}">
                <a16:creationId xmlns:a16="http://schemas.microsoft.com/office/drawing/2014/main" id="{897B685A-ABF7-52E5-5C50-7FB8BD373E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3297" y="1062133"/>
            <a:ext cx="2341652" cy="131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31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a:xfrm>
            <a:off x="2368620" y="2246492"/>
            <a:ext cx="6631378" cy="237757"/>
          </a:xfrm>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a:xfrm>
            <a:off x="2365049" y="2964857"/>
            <a:ext cx="6631378" cy="237757"/>
          </a:xfrm>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a:xfrm>
            <a:off x="2365048" y="3741707"/>
            <a:ext cx="6631378" cy="237757"/>
          </a:xfrm>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a:xfrm>
            <a:off x="2365047" y="4471181"/>
            <a:ext cx="6631378" cy="237757"/>
          </a:xfrm>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p:txBody>
          <a:bodyPr/>
          <a:lstStyle/>
          <a:p>
            <a:r>
              <a:rPr lang="en-US" dirty="0"/>
              <a:t>Costs, Limitations, Assumptions:</a:t>
            </a:r>
          </a:p>
        </p:txBody>
      </p:sp>
      <p:sp>
        <p:nvSpPr>
          <p:cNvPr id="9" name="Content Placeholder 8">
            <a:extLst>
              <a:ext uri="{FF2B5EF4-FFF2-40B4-BE49-F238E27FC236}">
                <a16:creationId xmlns:a16="http://schemas.microsoft.com/office/drawing/2014/main" id="{C3411E38-6BA1-CA66-1227-7FF23ABA3FC9}"/>
              </a:ext>
            </a:extLst>
          </p:cNvPr>
          <p:cNvSpPr>
            <a:spLocks noGrp="1"/>
          </p:cNvSpPr>
          <p:nvPr>
            <p:ph sz="half" idx="16"/>
          </p:nvPr>
        </p:nvSpPr>
        <p:spPr/>
        <p:txBody>
          <a:bodyPr/>
          <a:lstStyle/>
          <a:p>
            <a:r>
              <a:rPr lang="en-US" dirty="0"/>
              <a:t>Tools that Support this Method:</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fontScale="90000"/>
          </a:bodyPr>
          <a:lstStyle/>
          <a:p>
            <a:r>
              <a:rPr lang="en-US" dirty="0"/>
              <a:t>Test Planning Method: Operational mission testing</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Operationally realistic testing of the autonomous system integrated in a mission with other representative manned and unmanned assets </a:t>
            </a:r>
          </a:p>
          <a:p>
            <a:endParaRPr lang="en-US" sz="2400" dirty="0"/>
          </a:p>
        </p:txBody>
      </p:sp>
      <p:sp>
        <p:nvSpPr>
          <p:cNvPr id="16" name="TextBox 15">
            <a:extLst>
              <a:ext uri="{FF2B5EF4-FFF2-40B4-BE49-F238E27FC236}">
                <a16:creationId xmlns:a16="http://schemas.microsoft.com/office/drawing/2014/main" id="{459F9EF1-9124-A649-D5DB-82D061670B50}"/>
              </a:ext>
            </a:extLst>
          </p:cNvPr>
          <p:cNvSpPr txBox="1"/>
          <p:nvPr/>
        </p:nvSpPr>
        <p:spPr>
          <a:xfrm>
            <a:off x="2962056" y="4708938"/>
            <a:ext cx="6034368" cy="600164"/>
          </a:xfrm>
          <a:prstGeom prst="rect">
            <a:avLst/>
          </a:prstGeom>
          <a:noFill/>
        </p:spPr>
        <p:txBody>
          <a:bodyPr wrap="square">
            <a:spAutoFit/>
          </a:bodyPr>
          <a:lstStyle/>
          <a:p>
            <a:r>
              <a:rPr lang="en-US" sz="1100" dirty="0"/>
              <a:t>Validation the AMS works in realistic operational scenarios including relevant threats and integrated with (manned) friendly support and coordination assets.  AMS models/simulations validated by tests of the integrated system, difficult to validate robustly without a full scenario.</a:t>
            </a:r>
          </a:p>
        </p:txBody>
      </p:sp>
      <p:sp>
        <p:nvSpPr>
          <p:cNvPr id="18" name="TextBox 17">
            <a:extLst>
              <a:ext uri="{FF2B5EF4-FFF2-40B4-BE49-F238E27FC236}">
                <a16:creationId xmlns:a16="http://schemas.microsoft.com/office/drawing/2014/main" id="{F6F63983-1FA8-7DCD-7715-D1FFE5631D12}"/>
              </a:ext>
            </a:extLst>
          </p:cNvPr>
          <p:cNvSpPr txBox="1"/>
          <p:nvPr/>
        </p:nvSpPr>
        <p:spPr>
          <a:xfrm>
            <a:off x="2962056" y="2480743"/>
            <a:ext cx="4576762" cy="430887"/>
          </a:xfrm>
          <a:prstGeom prst="rect">
            <a:avLst/>
          </a:prstGeom>
          <a:noFill/>
        </p:spPr>
        <p:txBody>
          <a:bodyPr wrap="square">
            <a:spAutoFit/>
          </a:bodyPr>
          <a:lstStyle/>
          <a:p>
            <a:r>
              <a:rPr lang="en-US" sz="1100" dirty="0"/>
              <a:t>Final evaluation to confirm the autonomous system's effectiveness and suitability in an integrated, system-of-systems mission test scenario.   </a:t>
            </a:r>
          </a:p>
        </p:txBody>
      </p:sp>
      <p:sp>
        <p:nvSpPr>
          <p:cNvPr id="20" name="TextBox 19">
            <a:extLst>
              <a:ext uri="{FF2B5EF4-FFF2-40B4-BE49-F238E27FC236}">
                <a16:creationId xmlns:a16="http://schemas.microsoft.com/office/drawing/2014/main" id="{46BE8F1A-08E1-9546-3D65-A79A691259DE}"/>
              </a:ext>
            </a:extLst>
          </p:cNvPr>
          <p:cNvSpPr txBox="1"/>
          <p:nvPr/>
        </p:nvSpPr>
        <p:spPr>
          <a:xfrm>
            <a:off x="2962056" y="6284497"/>
            <a:ext cx="5774538" cy="261610"/>
          </a:xfrm>
          <a:prstGeom prst="rect">
            <a:avLst/>
          </a:prstGeom>
          <a:noFill/>
        </p:spPr>
        <p:txBody>
          <a:bodyPr wrap="square">
            <a:spAutoFit/>
          </a:bodyPr>
          <a:lstStyle/>
          <a:p>
            <a:r>
              <a:rPr lang="en-US" sz="1100" dirty="0"/>
              <a:t>Orange Flag (USAF) </a:t>
            </a:r>
          </a:p>
        </p:txBody>
      </p:sp>
      <p:sp>
        <p:nvSpPr>
          <p:cNvPr id="21" name="TextBox 20">
            <a:extLst>
              <a:ext uri="{FF2B5EF4-FFF2-40B4-BE49-F238E27FC236}">
                <a16:creationId xmlns:a16="http://schemas.microsoft.com/office/drawing/2014/main" id="{5DA9604D-EB56-D330-2688-23E849998A9C}"/>
              </a:ext>
            </a:extLst>
          </p:cNvPr>
          <p:cNvSpPr txBox="1"/>
          <p:nvPr/>
        </p:nvSpPr>
        <p:spPr>
          <a:xfrm>
            <a:off x="2962056" y="1089308"/>
            <a:ext cx="2591019" cy="1107996"/>
          </a:xfrm>
          <a:prstGeom prst="rect">
            <a:avLst/>
          </a:prstGeom>
          <a:noFill/>
        </p:spPr>
        <p:txBody>
          <a:bodyPr wrap="square">
            <a:spAutoFit/>
          </a:bodyPr>
          <a:lstStyle/>
          <a:p>
            <a:r>
              <a:rPr lang="en-US" sz="1100" dirty="0"/>
              <a:t>Human operators have a final check-ride that serves as a capstone evaluation at the end of a phase of training, where the evaluator observes the trainee in a fully operational mission scenario. </a:t>
            </a:r>
          </a:p>
        </p:txBody>
      </p:sp>
      <p:sp>
        <p:nvSpPr>
          <p:cNvPr id="22" name="TextBox 21">
            <a:extLst>
              <a:ext uri="{FF2B5EF4-FFF2-40B4-BE49-F238E27FC236}">
                <a16:creationId xmlns:a16="http://schemas.microsoft.com/office/drawing/2014/main" id="{B4C21696-1688-9371-498C-73FFB48C7102}"/>
              </a:ext>
            </a:extLst>
          </p:cNvPr>
          <p:cNvSpPr txBox="1"/>
          <p:nvPr/>
        </p:nvSpPr>
        <p:spPr>
          <a:xfrm>
            <a:off x="2925841" y="3204356"/>
            <a:ext cx="6070583" cy="430887"/>
          </a:xfrm>
          <a:prstGeom prst="rect">
            <a:avLst/>
          </a:prstGeom>
          <a:noFill/>
        </p:spPr>
        <p:txBody>
          <a:bodyPr wrap="square">
            <a:spAutoFit/>
          </a:bodyPr>
          <a:lstStyle/>
          <a:p>
            <a:r>
              <a:rPr lang="en-US" sz="1100" dirty="0"/>
              <a:t>Mission Concept of Operations (CONOPS) and desirable tactics are defined early in development and incorporated into the design and realization of the autonomous system.  </a:t>
            </a:r>
          </a:p>
        </p:txBody>
      </p:sp>
      <p:sp>
        <p:nvSpPr>
          <p:cNvPr id="23" name="TextBox 22">
            <a:extLst>
              <a:ext uri="{FF2B5EF4-FFF2-40B4-BE49-F238E27FC236}">
                <a16:creationId xmlns:a16="http://schemas.microsoft.com/office/drawing/2014/main" id="{643A6D3D-EF00-D81F-5999-E93899680D8A}"/>
              </a:ext>
            </a:extLst>
          </p:cNvPr>
          <p:cNvSpPr txBox="1"/>
          <p:nvPr/>
        </p:nvSpPr>
        <p:spPr>
          <a:xfrm>
            <a:off x="2962055" y="5529333"/>
            <a:ext cx="6034369" cy="430887"/>
          </a:xfrm>
          <a:prstGeom prst="rect">
            <a:avLst/>
          </a:prstGeom>
          <a:noFill/>
        </p:spPr>
        <p:txBody>
          <a:bodyPr wrap="square">
            <a:spAutoFit/>
          </a:bodyPr>
          <a:lstStyle/>
          <a:p>
            <a:r>
              <a:rPr lang="en-US" sz="1100" dirty="0"/>
              <a:t>Cost of infrastructure and personnel to plan and execute realistic system-of-systems tests.  </a:t>
            </a:r>
          </a:p>
          <a:p>
            <a:r>
              <a:rPr lang="en-US" sz="1100" dirty="0"/>
              <a:t>Limitations on threat, friendly, and neutral asset participation based on availability. </a:t>
            </a:r>
          </a:p>
        </p:txBody>
      </p:sp>
      <p:sp>
        <p:nvSpPr>
          <p:cNvPr id="24" name="TextBox 23">
            <a:extLst>
              <a:ext uri="{FF2B5EF4-FFF2-40B4-BE49-F238E27FC236}">
                <a16:creationId xmlns:a16="http://schemas.microsoft.com/office/drawing/2014/main" id="{81FDC1F9-45C4-7ACF-EC1E-94FA4B32CC16}"/>
              </a:ext>
            </a:extLst>
          </p:cNvPr>
          <p:cNvSpPr txBox="1"/>
          <p:nvPr/>
        </p:nvSpPr>
        <p:spPr>
          <a:xfrm>
            <a:off x="2962056" y="3990666"/>
            <a:ext cx="6034368" cy="430887"/>
          </a:xfrm>
          <a:prstGeom prst="rect">
            <a:avLst/>
          </a:prstGeom>
          <a:noFill/>
        </p:spPr>
        <p:txBody>
          <a:bodyPr wrap="square">
            <a:spAutoFit/>
          </a:bodyPr>
          <a:lstStyle/>
          <a:p>
            <a:r>
              <a:rPr lang="en-US" sz="1100" dirty="0"/>
              <a:t>Test adequacy and integration	Testing continuum 	Human-sys teaming</a:t>
            </a:r>
          </a:p>
          <a:p>
            <a:r>
              <a:rPr lang="en-US" sz="1100" dirty="0"/>
              <a:t>Requirements and measures		Design for test   </a:t>
            </a:r>
          </a:p>
        </p:txBody>
      </p:sp>
      <p:pic>
        <p:nvPicPr>
          <p:cNvPr id="25" name="Picture 2" descr="Seleucar Battle Maps | Achaea">
            <a:extLst>
              <a:ext uri="{FF2B5EF4-FFF2-40B4-BE49-F238E27FC236}">
                <a16:creationId xmlns:a16="http://schemas.microsoft.com/office/drawing/2014/main" id="{7074A7AE-E971-77E3-81BE-F71B33BA5C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6752" y="924882"/>
            <a:ext cx="2257846" cy="15675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850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a:xfrm>
            <a:off x="2365047" y="5414954"/>
            <a:ext cx="6631378" cy="237757"/>
          </a:xfrm>
        </p:spPr>
        <p:txBody>
          <a:bodyPr/>
          <a:lstStyle/>
          <a:p>
            <a:r>
              <a:rPr lang="en-US" dirty="0"/>
              <a:t>Costs, Limitations, Assumptions:</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a:bodyPr>
          <a:lstStyle/>
          <a:p>
            <a:r>
              <a:rPr lang="en-US" dirty="0"/>
              <a:t>Test Planning Method: Post-acceptance testing</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Follow-on testing, evaluation, and tactics development after autonomous system fielding </a:t>
            </a:r>
          </a:p>
          <a:p>
            <a:endParaRPr lang="en-US" sz="2400" dirty="0"/>
          </a:p>
        </p:txBody>
      </p:sp>
      <p:sp>
        <p:nvSpPr>
          <p:cNvPr id="16" name="TextBox 15">
            <a:extLst>
              <a:ext uri="{FF2B5EF4-FFF2-40B4-BE49-F238E27FC236}">
                <a16:creationId xmlns:a16="http://schemas.microsoft.com/office/drawing/2014/main" id="{74C3B609-DBE6-08E6-1836-7736360178D7}"/>
              </a:ext>
            </a:extLst>
          </p:cNvPr>
          <p:cNvSpPr txBox="1"/>
          <p:nvPr/>
        </p:nvSpPr>
        <p:spPr>
          <a:xfrm>
            <a:off x="2962056" y="4775613"/>
            <a:ext cx="6034368" cy="600164"/>
          </a:xfrm>
          <a:prstGeom prst="rect">
            <a:avLst/>
          </a:prstGeom>
          <a:noFill/>
        </p:spPr>
        <p:txBody>
          <a:bodyPr wrap="square">
            <a:spAutoFit/>
          </a:bodyPr>
          <a:lstStyle/>
          <a:p>
            <a:r>
              <a:rPr lang="en-US" sz="1100" dirty="0"/>
              <a:t>Data about AMS usage and conditions that may not have been tested prior to fielding.  Because of the enormous state space of possible operational conditions, developmental and operational tests will likely be unable to exhaustively cover all operational conditions.</a:t>
            </a:r>
          </a:p>
        </p:txBody>
      </p:sp>
      <p:sp>
        <p:nvSpPr>
          <p:cNvPr id="18" name="TextBox 17">
            <a:extLst>
              <a:ext uri="{FF2B5EF4-FFF2-40B4-BE49-F238E27FC236}">
                <a16:creationId xmlns:a16="http://schemas.microsoft.com/office/drawing/2014/main" id="{01C02B18-234E-6637-F6DB-DA8C37F2FD75}"/>
              </a:ext>
            </a:extLst>
          </p:cNvPr>
          <p:cNvSpPr txBox="1"/>
          <p:nvPr/>
        </p:nvSpPr>
        <p:spPr>
          <a:xfrm>
            <a:off x="2962056" y="2547418"/>
            <a:ext cx="3691838" cy="430887"/>
          </a:xfrm>
          <a:prstGeom prst="rect">
            <a:avLst/>
          </a:prstGeom>
          <a:noFill/>
        </p:spPr>
        <p:txBody>
          <a:bodyPr wrap="square">
            <a:spAutoFit/>
          </a:bodyPr>
          <a:lstStyle/>
          <a:p>
            <a:r>
              <a:rPr lang="en-US" sz="1100" dirty="0"/>
              <a:t>Autonomous system performance optimized under iterative tests as system matures over time.  </a:t>
            </a:r>
          </a:p>
        </p:txBody>
      </p:sp>
      <p:sp>
        <p:nvSpPr>
          <p:cNvPr id="21" name="TextBox 20">
            <a:extLst>
              <a:ext uri="{FF2B5EF4-FFF2-40B4-BE49-F238E27FC236}">
                <a16:creationId xmlns:a16="http://schemas.microsoft.com/office/drawing/2014/main" id="{F8225BEE-812B-3818-9078-9261F6A2EA8A}"/>
              </a:ext>
            </a:extLst>
          </p:cNvPr>
          <p:cNvSpPr txBox="1"/>
          <p:nvPr/>
        </p:nvSpPr>
        <p:spPr>
          <a:xfrm>
            <a:off x="2962056" y="1089308"/>
            <a:ext cx="3353019" cy="938719"/>
          </a:xfrm>
          <a:prstGeom prst="rect">
            <a:avLst/>
          </a:prstGeom>
          <a:noFill/>
        </p:spPr>
        <p:txBody>
          <a:bodyPr wrap="square">
            <a:spAutoFit/>
          </a:bodyPr>
          <a:lstStyle/>
          <a:p>
            <a:r>
              <a:rPr lang="en-US" sz="1100" dirty="0"/>
              <a:t>For operators, thoughtful analysis of mission training, well past initial mission-ready certification, identifies execution errors and lessons learned that provide the basis for continuous improvement and U.S. battlefield dominance.  </a:t>
            </a:r>
          </a:p>
        </p:txBody>
      </p:sp>
      <p:sp>
        <p:nvSpPr>
          <p:cNvPr id="22" name="TextBox 21">
            <a:extLst>
              <a:ext uri="{FF2B5EF4-FFF2-40B4-BE49-F238E27FC236}">
                <a16:creationId xmlns:a16="http://schemas.microsoft.com/office/drawing/2014/main" id="{4DDDE418-0F39-6F61-0482-7936B8C31BF4}"/>
              </a:ext>
            </a:extLst>
          </p:cNvPr>
          <p:cNvSpPr txBox="1"/>
          <p:nvPr/>
        </p:nvSpPr>
        <p:spPr>
          <a:xfrm>
            <a:off x="2925841" y="3271031"/>
            <a:ext cx="5421453" cy="430887"/>
          </a:xfrm>
          <a:prstGeom prst="rect">
            <a:avLst/>
          </a:prstGeom>
          <a:noFill/>
        </p:spPr>
        <p:txBody>
          <a:bodyPr wrap="square">
            <a:spAutoFit/>
          </a:bodyPr>
          <a:lstStyle/>
          <a:p>
            <a:r>
              <a:rPr lang="en-US" sz="1100" dirty="0"/>
              <a:t>Operational instrumentation and data gathering post-acceptance, including cognitive instrumentation with truth source and meta-data information.   </a:t>
            </a:r>
          </a:p>
        </p:txBody>
      </p:sp>
      <p:sp>
        <p:nvSpPr>
          <p:cNvPr id="23" name="TextBox 22">
            <a:extLst>
              <a:ext uri="{FF2B5EF4-FFF2-40B4-BE49-F238E27FC236}">
                <a16:creationId xmlns:a16="http://schemas.microsoft.com/office/drawing/2014/main" id="{58607B5D-1810-AAB6-40BC-0F8C016E8DD0}"/>
              </a:ext>
            </a:extLst>
          </p:cNvPr>
          <p:cNvSpPr txBox="1"/>
          <p:nvPr/>
        </p:nvSpPr>
        <p:spPr>
          <a:xfrm>
            <a:off x="2962055" y="5653158"/>
            <a:ext cx="6034369" cy="938719"/>
          </a:xfrm>
          <a:prstGeom prst="rect">
            <a:avLst/>
          </a:prstGeom>
          <a:noFill/>
        </p:spPr>
        <p:txBody>
          <a:bodyPr wrap="square">
            <a:spAutoFit/>
          </a:bodyPr>
          <a:lstStyle/>
          <a:p>
            <a:r>
              <a:rPr lang="en-US" sz="1100" dirty="0"/>
              <a:t>Costs include design and maintenance of operational instrumentation features. </a:t>
            </a:r>
          </a:p>
          <a:p>
            <a:r>
              <a:rPr lang="en-US" sz="1100" dirty="0"/>
              <a:t>Limitations include recognition that systems using unsupervised learning or other adaptive control algorithms during operations will continue to change their behavior over time, and unexpected responses or performance may occur. </a:t>
            </a:r>
          </a:p>
          <a:p>
            <a:r>
              <a:rPr lang="en-US" sz="1100" dirty="0"/>
              <a:t> </a:t>
            </a:r>
          </a:p>
        </p:txBody>
      </p:sp>
      <p:sp>
        <p:nvSpPr>
          <p:cNvPr id="24" name="TextBox 23">
            <a:extLst>
              <a:ext uri="{FF2B5EF4-FFF2-40B4-BE49-F238E27FC236}">
                <a16:creationId xmlns:a16="http://schemas.microsoft.com/office/drawing/2014/main" id="{2BD541E2-506A-0F92-7E20-D2C7B6261436}"/>
              </a:ext>
            </a:extLst>
          </p:cNvPr>
          <p:cNvSpPr txBox="1"/>
          <p:nvPr/>
        </p:nvSpPr>
        <p:spPr>
          <a:xfrm>
            <a:off x="2962056" y="4057341"/>
            <a:ext cx="4576762" cy="430887"/>
          </a:xfrm>
          <a:prstGeom prst="rect">
            <a:avLst/>
          </a:prstGeom>
          <a:noFill/>
        </p:spPr>
        <p:txBody>
          <a:bodyPr wrap="square">
            <a:spAutoFit/>
          </a:bodyPr>
          <a:lstStyle/>
          <a:p>
            <a:r>
              <a:rPr lang="en-US" sz="1100" dirty="0"/>
              <a:t>Post-acceptance testing		Testing continuum</a:t>
            </a:r>
          </a:p>
          <a:p>
            <a:r>
              <a:rPr lang="en-US" sz="1100" dirty="0"/>
              <a:t>Test adequacy and integration 	Design for test   </a:t>
            </a:r>
          </a:p>
        </p:txBody>
      </p:sp>
      <p:pic>
        <p:nvPicPr>
          <p:cNvPr id="25" name="Picture 24">
            <a:extLst>
              <a:ext uri="{FF2B5EF4-FFF2-40B4-BE49-F238E27FC236}">
                <a16:creationId xmlns:a16="http://schemas.microsoft.com/office/drawing/2014/main" id="{60B31A44-2692-8B69-9262-E877DB3C8508}"/>
              </a:ext>
            </a:extLst>
          </p:cNvPr>
          <p:cNvPicPr>
            <a:picLocks noChangeAspect="1"/>
          </p:cNvPicPr>
          <p:nvPr/>
        </p:nvPicPr>
        <p:blipFill rotWithShape="1">
          <a:blip r:embed="rId2"/>
          <a:srcRect l="17554" r="14583"/>
          <a:stretch/>
        </p:blipFill>
        <p:spPr>
          <a:xfrm>
            <a:off x="6787023" y="803231"/>
            <a:ext cx="2074505" cy="1719528"/>
          </a:xfrm>
          <a:prstGeom prst="rect">
            <a:avLst/>
          </a:prstGeom>
        </p:spPr>
      </p:pic>
    </p:spTree>
    <p:extLst>
      <p:ext uri="{BB962C8B-B14F-4D97-AF65-F5344CB8AC3E}">
        <p14:creationId xmlns:p14="http://schemas.microsoft.com/office/powerpoint/2010/main" val="2141741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0" y="489755"/>
            <a:ext cx="6705600" cy="541338"/>
          </a:xfrm>
        </p:spPr>
        <p:txBody>
          <a:bodyPr>
            <a:normAutofit fontScale="90000"/>
          </a:bodyPr>
          <a:lstStyle/>
          <a:p>
            <a:r>
              <a:rPr lang="en-US" sz="2800" dirty="0"/>
              <a:t>Methods for Addressing Challenges with</a:t>
            </a:r>
            <a:br>
              <a:rPr lang="en-US" sz="2800" dirty="0"/>
            </a:br>
            <a:r>
              <a:rPr lang="en-US" sz="2800" dirty="0"/>
              <a:t>Test Execution</a:t>
            </a:r>
            <a:endParaRPr lang="en-US" dirty="0"/>
          </a:p>
        </p:txBody>
      </p:sp>
      <p:sp>
        <p:nvSpPr>
          <p:cNvPr id="5" name="Slide Number Placeholder 4">
            <a:extLst>
              <a:ext uri="{FF2B5EF4-FFF2-40B4-BE49-F238E27FC236}">
                <a16:creationId xmlns:a16="http://schemas.microsoft.com/office/drawing/2014/main" id="{A86F0D75-3A8B-4544-90B8-1187BC8E7EE8}"/>
              </a:ext>
            </a:extLst>
          </p:cNvPr>
          <p:cNvSpPr>
            <a:spLocks noGrp="1"/>
          </p:cNvSpPr>
          <p:nvPr>
            <p:ph type="sldNum" sz="quarter" idx="12"/>
          </p:nvPr>
        </p:nvSpPr>
        <p:spPr/>
        <p:txBody>
          <a:bodyPr/>
          <a:lstStyle/>
          <a:p>
            <a:pPr>
              <a:defRPr/>
            </a:pPr>
            <a:fld id="{FAC1E56D-A9D8-45AD-B5D3-0DCD8C3B5BE4}" type="slidenum">
              <a:rPr lang="en-US" smtClean="0"/>
              <a:pPr>
                <a:defRPr/>
              </a:pPr>
              <a:t>45</a:t>
            </a:fld>
            <a:endParaRPr lang="en-US"/>
          </a:p>
        </p:txBody>
      </p:sp>
      <p:graphicFrame>
        <p:nvGraphicFramePr>
          <p:cNvPr id="4" name="Table 5">
            <a:extLst>
              <a:ext uri="{FF2B5EF4-FFF2-40B4-BE49-F238E27FC236}">
                <a16:creationId xmlns:a16="http://schemas.microsoft.com/office/drawing/2014/main" id="{9EC71E46-20BE-4DF5-B127-62EEFF5AA1BC}"/>
              </a:ext>
            </a:extLst>
          </p:cNvPr>
          <p:cNvGraphicFramePr>
            <a:graphicFrameLocks noGrp="1"/>
          </p:cNvGraphicFramePr>
          <p:nvPr>
            <p:extLst>
              <p:ext uri="{D42A27DB-BD31-4B8C-83A1-F6EECF244321}">
                <p14:modId xmlns:p14="http://schemas.microsoft.com/office/powerpoint/2010/main" val="2043827092"/>
              </p:ext>
            </p:extLst>
          </p:nvPr>
        </p:nvGraphicFramePr>
        <p:xfrm>
          <a:off x="1039906" y="1608790"/>
          <a:ext cx="6738444" cy="4130247"/>
        </p:xfrm>
        <a:graphic>
          <a:graphicData uri="http://schemas.openxmlformats.org/drawingml/2006/table">
            <a:tbl>
              <a:tblPr firstRow="1" bandRow="1">
                <a:tableStyleId>{00A15C55-8517-42AA-B614-E9B94910E393}</a:tableStyleId>
              </a:tblPr>
              <a:tblGrid>
                <a:gridCol w="3369222">
                  <a:extLst>
                    <a:ext uri="{9D8B030D-6E8A-4147-A177-3AD203B41FA5}">
                      <a16:colId xmlns:a16="http://schemas.microsoft.com/office/drawing/2014/main" val="2488008965"/>
                    </a:ext>
                  </a:extLst>
                </a:gridCol>
                <a:gridCol w="3369222">
                  <a:extLst>
                    <a:ext uri="{9D8B030D-6E8A-4147-A177-3AD203B41FA5}">
                      <a16:colId xmlns:a16="http://schemas.microsoft.com/office/drawing/2014/main" val="3846736414"/>
                    </a:ext>
                  </a:extLst>
                </a:gridCol>
              </a:tblGrid>
              <a:tr h="516324">
                <a:tc>
                  <a:txBody>
                    <a:bodyPr/>
                    <a:lstStyle/>
                    <a:p>
                      <a:r>
                        <a:rPr lang="en-US" dirty="0"/>
                        <a:t>Method for Test Execution</a:t>
                      </a:r>
                    </a:p>
                  </a:txBody>
                  <a:tcPr>
                    <a:solidFill>
                      <a:srgbClr val="4C3B89"/>
                    </a:solidFill>
                  </a:tcPr>
                </a:tc>
                <a:tc>
                  <a:txBody>
                    <a:bodyPr/>
                    <a:lstStyle/>
                    <a:p>
                      <a:r>
                        <a:rPr lang="en-US" dirty="0"/>
                        <a:t>Short description</a:t>
                      </a:r>
                    </a:p>
                  </a:txBody>
                  <a:tcPr>
                    <a:solidFill>
                      <a:srgbClr val="4C3B89"/>
                    </a:solidFill>
                  </a:tcPr>
                </a:tc>
                <a:extLst>
                  <a:ext uri="{0D108BD9-81ED-4DB2-BD59-A6C34878D82A}">
                    <a16:rowId xmlns:a16="http://schemas.microsoft.com/office/drawing/2014/main" val="2194539492"/>
                  </a:ext>
                </a:extLst>
              </a:tr>
              <a:tr h="516324">
                <a:tc>
                  <a:txBody>
                    <a:bodyPr/>
                    <a:lstStyle/>
                    <a:p>
                      <a:pPr marL="0" marR="0">
                        <a:lnSpc>
                          <a:spcPct val="115000"/>
                        </a:lnSpc>
                        <a:spcBef>
                          <a:spcPts val="0"/>
                        </a:spcBef>
                        <a:spcAft>
                          <a:spcPts val="100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Cognitive Instrumentation for Explainable AI</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Tracking and monitoring of the internal workings of autonomy (especially AI-enabled) capabilities providing information that is understandable to humans</a:t>
                      </a:r>
                    </a:p>
                  </a:txBody>
                  <a:tcPr marL="88900" marR="88900" marT="50800" marB="50800">
                    <a:solidFill>
                      <a:srgbClr val="EDEBF3"/>
                    </a:solidFill>
                  </a:tcPr>
                </a:tc>
                <a:extLst>
                  <a:ext uri="{0D108BD9-81ED-4DB2-BD59-A6C34878D82A}">
                    <a16:rowId xmlns:a16="http://schemas.microsoft.com/office/drawing/2014/main" val="3358091785"/>
                  </a:ext>
                </a:extLst>
              </a:tr>
              <a:tr h="516324">
                <a:tc>
                  <a:txBody>
                    <a:bodyPr/>
                    <a:lstStyle/>
                    <a:p>
                      <a:pPr marL="0" marR="0">
                        <a:lnSpc>
                          <a:spcPct val="115000"/>
                        </a:lnSpc>
                        <a:spcBef>
                          <a:spcPts val="0"/>
                        </a:spcBef>
                        <a:spcAft>
                          <a:spcPts val="100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Runtime assurance</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Automate safety and security reporting by using runtime monitoring and feedback tools to manage risk and allow graceful degradation</a:t>
                      </a:r>
                    </a:p>
                  </a:txBody>
                  <a:tcPr marL="88900" marR="88900" marT="50800" marB="50800">
                    <a:solidFill>
                      <a:srgbClr val="EDEBF3"/>
                    </a:solidFill>
                  </a:tcPr>
                </a:tc>
                <a:extLst>
                  <a:ext uri="{0D108BD9-81ED-4DB2-BD59-A6C34878D82A}">
                    <a16:rowId xmlns:a16="http://schemas.microsoft.com/office/drawing/2014/main" val="2226220005"/>
                  </a:ext>
                </a:extLst>
              </a:tr>
              <a:tr h="516324">
                <a:tc>
                  <a:txBody>
                    <a:bodyPr/>
                    <a:lstStyle/>
                    <a:p>
                      <a:pPr marL="0" marR="0">
                        <a:lnSpc>
                          <a:spcPct val="115000"/>
                        </a:lnSpc>
                        <a:spcBef>
                          <a:spcPts val="0"/>
                        </a:spcBef>
                        <a:spcAft>
                          <a:spcPts val="100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Layered runtime monitoring/assurance</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Multiple nested layers of monitoring provide runtime assurance at different levels based on information and authority to allow graceful degradation</a:t>
                      </a:r>
                    </a:p>
                  </a:txBody>
                  <a:tcPr marL="88900" marR="88900" marT="50800" marB="50800">
                    <a:solidFill>
                      <a:srgbClr val="EDEBF3"/>
                    </a:solidFill>
                  </a:tcPr>
                </a:tc>
                <a:extLst>
                  <a:ext uri="{0D108BD9-81ED-4DB2-BD59-A6C34878D82A}">
                    <a16:rowId xmlns:a16="http://schemas.microsoft.com/office/drawing/2014/main" val="1187445095"/>
                  </a:ext>
                </a:extLst>
              </a:tr>
              <a:tr h="516324">
                <a:tc>
                  <a:txBody>
                    <a:bodyPr/>
                    <a:lstStyle/>
                    <a:p>
                      <a:pPr marL="0" marR="0">
                        <a:lnSpc>
                          <a:spcPct val="115000"/>
                        </a:lnSpc>
                        <a:spcBef>
                          <a:spcPts val="0"/>
                        </a:spcBef>
                        <a:spcAft>
                          <a:spcPts val="100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Trust measures</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Calibrated measures of the human operator’s or commander’s confidence in relying on the system</a:t>
                      </a:r>
                    </a:p>
                  </a:txBody>
                  <a:tcPr marL="88900" marR="88900" marT="50800" marB="50800">
                    <a:solidFill>
                      <a:srgbClr val="EDEBF3"/>
                    </a:solidFill>
                  </a:tcPr>
                </a:tc>
                <a:extLst>
                  <a:ext uri="{0D108BD9-81ED-4DB2-BD59-A6C34878D82A}">
                    <a16:rowId xmlns:a16="http://schemas.microsoft.com/office/drawing/2014/main" val="3840225169"/>
                  </a:ext>
                </a:extLst>
              </a:tr>
              <a:tr h="516324">
                <a:tc>
                  <a:txBody>
                    <a:bodyPr/>
                    <a:lstStyle/>
                    <a:p>
                      <a:pPr marL="0" marR="0">
                        <a:lnSpc>
                          <a:spcPct val="115000"/>
                        </a:lnSpc>
                        <a:spcBef>
                          <a:spcPts val="0"/>
                        </a:spcBef>
                        <a:spcAft>
                          <a:spcPts val="100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Fuzzing</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Minor variations in input conditions that ensure any unintended overtraining is mitigated </a:t>
                      </a:r>
                    </a:p>
                  </a:txBody>
                  <a:tcPr marL="88900" marR="88900" marT="50800" marB="50800">
                    <a:solidFill>
                      <a:srgbClr val="EDEBF3"/>
                    </a:solidFill>
                  </a:tcPr>
                </a:tc>
                <a:extLst>
                  <a:ext uri="{0D108BD9-81ED-4DB2-BD59-A6C34878D82A}">
                    <a16:rowId xmlns:a16="http://schemas.microsoft.com/office/drawing/2014/main" val="3503792838"/>
                  </a:ext>
                </a:extLst>
              </a:tr>
            </a:tbl>
          </a:graphicData>
        </a:graphic>
      </p:graphicFrame>
    </p:spTree>
    <p:extLst>
      <p:ext uri="{BB962C8B-B14F-4D97-AF65-F5344CB8AC3E}">
        <p14:creationId xmlns:p14="http://schemas.microsoft.com/office/powerpoint/2010/main" val="1559191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a:xfrm>
            <a:off x="2365048" y="3741707"/>
            <a:ext cx="6631378" cy="237757"/>
          </a:xfrm>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a:xfrm>
            <a:off x="2365047" y="4471181"/>
            <a:ext cx="6631378" cy="237757"/>
          </a:xfrm>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p:txBody>
          <a:bodyPr/>
          <a:lstStyle/>
          <a:p>
            <a:r>
              <a:rPr lang="en-US" dirty="0"/>
              <a:t>Costs, Limitations, Assumptions:</a:t>
            </a:r>
          </a:p>
        </p:txBody>
      </p:sp>
      <p:sp>
        <p:nvSpPr>
          <p:cNvPr id="9" name="Content Placeholder 8">
            <a:extLst>
              <a:ext uri="{FF2B5EF4-FFF2-40B4-BE49-F238E27FC236}">
                <a16:creationId xmlns:a16="http://schemas.microsoft.com/office/drawing/2014/main" id="{C3411E38-6BA1-CA66-1227-7FF23ABA3FC9}"/>
              </a:ext>
            </a:extLst>
          </p:cNvPr>
          <p:cNvSpPr>
            <a:spLocks noGrp="1"/>
          </p:cNvSpPr>
          <p:nvPr>
            <p:ph sz="half" idx="16"/>
          </p:nvPr>
        </p:nvSpPr>
        <p:spPr/>
        <p:txBody>
          <a:bodyPr/>
          <a:lstStyle/>
          <a:p>
            <a:r>
              <a:rPr lang="en-US" dirty="0"/>
              <a:t>Tools that Support this Method:</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fontScale="90000"/>
          </a:bodyPr>
          <a:lstStyle/>
          <a:p>
            <a:r>
              <a:rPr lang="en-US" dirty="0"/>
              <a:t>Test Execution Method: Cognitive Instrumentation for Explainable AI</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Tracking and monitoring of the internal workings of autonomy (especially AI-enabled) capabilities providing information that is understandable to humans</a:t>
            </a:r>
          </a:p>
        </p:txBody>
      </p:sp>
      <p:sp>
        <p:nvSpPr>
          <p:cNvPr id="19" name="TextBox 18">
            <a:extLst>
              <a:ext uri="{FF2B5EF4-FFF2-40B4-BE49-F238E27FC236}">
                <a16:creationId xmlns:a16="http://schemas.microsoft.com/office/drawing/2014/main" id="{36A4A16A-9EA4-4C2C-1B94-14B0754927E2}"/>
              </a:ext>
            </a:extLst>
          </p:cNvPr>
          <p:cNvSpPr txBox="1"/>
          <p:nvPr/>
        </p:nvSpPr>
        <p:spPr>
          <a:xfrm>
            <a:off x="2962056" y="4708938"/>
            <a:ext cx="6034368" cy="600164"/>
          </a:xfrm>
          <a:prstGeom prst="rect">
            <a:avLst/>
          </a:prstGeom>
          <a:noFill/>
        </p:spPr>
        <p:txBody>
          <a:bodyPr wrap="square">
            <a:spAutoFit/>
          </a:bodyPr>
          <a:lstStyle/>
          <a:p>
            <a:r>
              <a:rPr lang="en-US" sz="1100" dirty="0"/>
              <a:t>Cognitive instrumentation to diagnose the causes of incorrect behavior or inadequate performance.  The internal workings refers to the machine's ability to perceive, reason, decide, and team -- can be viewed as the understanding how it observes, orients, decides, and acts. </a:t>
            </a:r>
          </a:p>
        </p:txBody>
      </p:sp>
      <p:sp>
        <p:nvSpPr>
          <p:cNvPr id="20" name="TextBox 19">
            <a:extLst>
              <a:ext uri="{FF2B5EF4-FFF2-40B4-BE49-F238E27FC236}">
                <a16:creationId xmlns:a16="http://schemas.microsoft.com/office/drawing/2014/main" id="{9C72CFD2-9729-D890-FF35-596C420F2A65}"/>
              </a:ext>
            </a:extLst>
          </p:cNvPr>
          <p:cNvSpPr txBox="1"/>
          <p:nvPr/>
        </p:nvSpPr>
        <p:spPr>
          <a:xfrm>
            <a:off x="2962055" y="2547418"/>
            <a:ext cx="6034369" cy="430887"/>
          </a:xfrm>
          <a:prstGeom prst="rect">
            <a:avLst/>
          </a:prstGeom>
          <a:noFill/>
        </p:spPr>
        <p:txBody>
          <a:bodyPr wrap="square">
            <a:spAutoFit/>
          </a:bodyPr>
          <a:lstStyle/>
          <a:p>
            <a:r>
              <a:rPr lang="en-US" sz="1100" dirty="0"/>
              <a:t>Ability for T&amp;E practitioners (and developers and operators) to correctly identify and characterize the root causes of observed deficiencies in performance.  </a:t>
            </a:r>
          </a:p>
        </p:txBody>
      </p:sp>
      <p:sp>
        <p:nvSpPr>
          <p:cNvPr id="21" name="TextBox 20">
            <a:extLst>
              <a:ext uri="{FF2B5EF4-FFF2-40B4-BE49-F238E27FC236}">
                <a16:creationId xmlns:a16="http://schemas.microsoft.com/office/drawing/2014/main" id="{EF37B952-6537-4CAF-992B-EC383D483899}"/>
              </a:ext>
            </a:extLst>
          </p:cNvPr>
          <p:cNvSpPr txBox="1"/>
          <p:nvPr/>
        </p:nvSpPr>
        <p:spPr>
          <a:xfrm>
            <a:off x="2962056" y="6284497"/>
            <a:ext cx="5774538" cy="261610"/>
          </a:xfrm>
          <a:prstGeom prst="rect">
            <a:avLst/>
          </a:prstGeom>
          <a:noFill/>
        </p:spPr>
        <p:txBody>
          <a:bodyPr wrap="square">
            <a:spAutoFit/>
          </a:bodyPr>
          <a:lstStyle/>
          <a:p>
            <a:r>
              <a:rPr lang="en-US" sz="1100" dirty="0"/>
              <a:t>IKOS (NASA) </a:t>
            </a:r>
          </a:p>
        </p:txBody>
      </p:sp>
      <p:sp>
        <p:nvSpPr>
          <p:cNvPr id="22" name="TextBox 21">
            <a:extLst>
              <a:ext uri="{FF2B5EF4-FFF2-40B4-BE49-F238E27FC236}">
                <a16:creationId xmlns:a16="http://schemas.microsoft.com/office/drawing/2014/main" id="{43AF5F07-CD18-10F4-A808-2FF19D20F442}"/>
              </a:ext>
            </a:extLst>
          </p:cNvPr>
          <p:cNvSpPr txBox="1"/>
          <p:nvPr/>
        </p:nvSpPr>
        <p:spPr>
          <a:xfrm>
            <a:off x="2962056" y="1089308"/>
            <a:ext cx="4576762" cy="1107996"/>
          </a:xfrm>
          <a:prstGeom prst="rect">
            <a:avLst/>
          </a:prstGeom>
          <a:noFill/>
        </p:spPr>
        <p:txBody>
          <a:bodyPr wrap="square">
            <a:spAutoFit/>
          </a:bodyPr>
          <a:lstStyle/>
          <a:p>
            <a:r>
              <a:rPr lang="en-US" sz="1100" dirty="0"/>
              <a:t>Fighter Pilots learn and improve every single day of training, which continues throughout the entire career.  Learning and improvement occurs primarily in the mission debrief, when mission execution can be evaluated against truth sources for understanding what the operator perceived and decided, versus the actions taken and resulting outcomes. </a:t>
            </a:r>
          </a:p>
        </p:txBody>
      </p:sp>
      <p:sp>
        <p:nvSpPr>
          <p:cNvPr id="23" name="TextBox 22">
            <a:extLst>
              <a:ext uri="{FF2B5EF4-FFF2-40B4-BE49-F238E27FC236}">
                <a16:creationId xmlns:a16="http://schemas.microsoft.com/office/drawing/2014/main" id="{DDE395B2-4599-6A02-A1ED-EE7A0F76A7FB}"/>
              </a:ext>
            </a:extLst>
          </p:cNvPr>
          <p:cNvSpPr txBox="1"/>
          <p:nvPr/>
        </p:nvSpPr>
        <p:spPr>
          <a:xfrm>
            <a:off x="2925841" y="3271031"/>
            <a:ext cx="6070583" cy="430887"/>
          </a:xfrm>
          <a:prstGeom prst="rect">
            <a:avLst/>
          </a:prstGeom>
          <a:noFill/>
        </p:spPr>
        <p:txBody>
          <a:bodyPr wrap="square">
            <a:spAutoFit/>
          </a:bodyPr>
          <a:lstStyle/>
          <a:p>
            <a:r>
              <a:rPr lang="en-US" sz="1100" dirty="0"/>
              <a:t>Embedded system instrumentation (for testing and for operations) that can distinguish coding errors from inadequate algorithms or inadequate training data or sensor/hardware problems. </a:t>
            </a:r>
          </a:p>
        </p:txBody>
      </p:sp>
      <p:sp>
        <p:nvSpPr>
          <p:cNvPr id="24" name="TextBox 23">
            <a:extLst>
              <a:ext uri="{FF2B5EF4-FFF2-40B4-BE49-F238E27FC236}">
                <a16:creationId xmlns:a16="http://schemas.microsoft.com/office/drawing/2014/main" id="{E10437CB-5DCE-97A5-E3FF-382C1C351AD7}"/>
              </a:ext>
            </a:extLst>
          </p:cNvPr>
          <p:cNvSpPr txBox="1"/>
          <p:nvPr/>
        </p:nvSpPr>
        <p:spPr>
          <a:xfrm>
            <a:off x="2962056" y="5529333"/>
            <a:ext cx="4576762" cy="430887"/>
          </a:xfrm>
          <a:prstGeom prst="rect">
            <a:avLst/>
          </a:prstGeom>
          <a:noFill/>
        </p:spPr>
        <p:txBody>
          <a:bodyPr wrap="square">
            <a:spAutoFit/>
          </a:bodyPr>
          <a:lstStyle/>
          <a:p>
            <a:r>
              <a:rPr lang="en-US" sz="1100" dirty="0"/>
              <a:t>Costs include the effort to design for and implement the internal system framework that provides for cognitive instrumentation. </a:t>
            </a:r>
          </a:p>
        </p:txBody>
      </p:sp>
      <p:sp>
        <p:nvSpPr>
          <p:cNvPr id="25" name="TextBox 24">
            <a:extLst>
              <a:ext uri="{FF2B5EF4-FFF2-40B4-BE49-F238E27FC236}">
                <a16:creationId xmlns:a16="http://schemas.microsoft.com/office/drawing/2014/main" id="{CA8C17BB-DCBD-7970-E88E-74E17AF6CF78}"/>
              </a:ext>
            </a:extLst>
          </p:cNvPr>
          <p:cNvSpPr txBox="1"/>
          <p:nvPr/>
        </p:nvSpPr>
        <p:spPr>
          <a:xfrm>
            <a:off x="2962056" y="3990666"/>
            <a:ext cx="4923512" cy="430887"/>
          </a:xfrm>
          <a:prstGeom prst="rect">
            <a:avLst/>
          </a:prstGeom>
          <a:noFill/>
        </p:spPr>
        <p:txBody>
          <a:bodyPr wrap="square">
            <a:spAutoFit/>
          </a:bodyPr>
          <a:lstStyle/>
          <a:p>
            <a:r>
              <a:rPr lang="en-US" sz="1100" dirty="0"/>
              <a:t>Design for test			Human-system teaming</a:t>
            </a:r>
          </a:p>
          <a:p>
            <a:r>
              <a:rPr lang="en-US" sz="1100" dirty="0"/>
              <a:t>Infrastructure			Test adequacy and integration</a:t>
            </a:r>
          </a:p>
        </p:txBody>
      </p:sp>
      <p:pic>
        <p:nvPicPr>
          <p:cNvPr id="30" name="Picture 4" descr="In the Post Flight debrief, using T-38 Talon models, US Air Force Captain  Tony Brown goes over the maneuvers during the flight with the students -  PICRYL Public Domain Search">
            <a:extLst>
              <a:ext uri="{FF2B5EF4-FFF2-40B4-BE49-F238E27FC236}">
                <a16:creationId xmlns:a16="http://schemas.microsoft.com/office/drawing/2014/main" id="{0B49B8C9-CE49-2B3D-9F8B-B49C0CF44F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9025" y="1406006"/>
            <a:ext cx="1557399" cy="102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366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 </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a:xfrm>
            <a:off x="2368620" y="2141717"/>
            <a:ext cx="6631378" cy="237757"/>
          </a:xfrm>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a:xfrm>
            <a:off x="2365049" y="2860082"/>
            <a:ext cx="6631378" cy="237757"/>
          </a:xfrm>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a:xfrm>
            <a:off x="2365048" y="3636932"/>
            <a:ext cx="6631378" cy="237757"/>
          </a:xfrm>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a:xfrm>
            <a:off x="2365047" y="4366406"/>
            <a:ext cx="6631378" cy="237757"/>
          </a:xfrm>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a:xfrm>
            <a:off x="2365047" y="5224454"/>
            <a:ext cx="6631378" cy="237757"/>
          </a:xfrm>
        </p:spPr>
        <p:txBody>
          <a:bodyPr/>
          <a:lstStyle/>
          <a:p>
            <a:r>
              <a:rPr lang="en-US" dirty="0"/>
              <a:t>Costs, Limitations, Assumptions:</a:t>
            </a:r>
          </a:p>
        </p:txBody>
      </p:sp>
      <p:sp>
        <p:nvSpPr>
          <p:cNvPr id="9" name="Content Placeholder 8">
            <a:extLst>
              <a:ext uri="{FF2B5EF4-FFF2-40B4-BE49-F238E27FC236}">
                <a16:creationId xmlns:a16="http://schemas.microsoft.com/office/drawing/2014/main" id="{C3411E38-6BA1-CA66-1227-7FF23ABA3FC9}"/>
              </a:ext>
            </a:extLst>
          </p:cNvPr>
          <p:cNvSpPr>
            <a:spLocks noGrp="1"/>
          </p:cNvSpPr>
          <p:nvPr>
            <p:ph sz="half" idx="16"/>
          </p:nvPr>
        </p:nvSpPr>
        <p:spPr/>
        <p:txBody>
          <a:bodyPr/>
          <a:lstStyle/>
          <a:p>
            <a:r>
              <a:rPr lang="en-US" dirty="0"/>
              <a:t>Tools that Support this Method:</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a:bodyPr>
          <a:lstStyle/>
          <a:p>
            <a:r>
              <a:rPr lang="en-US" dirty="0"/>
              <a:t>Test Execution Method: Runtime assurance</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Automate safety and security reporting by using runtime monitoring and feedback tools to manage risk and allow graceful degradation</a:t>
            </a:r>
          </a:p>
          <a:p>
            <a:endParaRPr lang="en-US" sz="2400" dirty="0"/>
          </a:p>
        </p:txBody>
      </p:sp>
      <p:sp>
        <p:nvSpPr>
          <p:cNvPr id="16" name="TextBox 15">
            <a:extLst>
              <a:ext uri="{FF2B5EF4-FFF2-40B4-BE49-F238E27FC236}">
                <a16:creationId xmlns:a16="http://schemas.microsoft.com/office/drawing/2014/main" id="{08BA61FA-11E0-ED64-C39A-DC5BD3C86D34}"/>
              </a:ext>
            </a:extLst>
          </p:cNvPr>
          <p:cNvSpPr txBox="1"/>
          <p:nvPr/>
        </p:nvSpPr>
        <p:spPr>
          <a:xfrm>
            <a:off x="2986768" y="1092794"/>
            <a:ext cx="2537732" cy="938719"/>
          </a:xfrm>
          <a:prstGeom prst="rect">
            <a:avLst/>
          </a:prstGeom>
          <a:noFill/>
        </p:spPr>
        <p:txBody>
          <a:bodyPr wrap="square">
            <a:spAutoFit/>
          </a:bodyPr>
          <a:lstStyle/>
          <a:p>
            <a:r>
              <a:rPr lang="en-US" sz="1100" dirty="0"/>
              <a:t>Instructor pilot in an aircraft where the instructor is constantly watching performance, can make inputs or corrections, and can take the controls if necessary. </a:t>
            </a:r>
          </a:p>
        </p:txBody>
      </p:sp>
      <p:sp>
        <p:nvSpPr>
          <p:cNvPr id="18" name="TextBox 17">
            <a:extLst>
              <a:ext uri="{FF2B5EF4-FFF2-40B4-BE49-F238E27FC236}">
                <a16:creationId xmlns:a16="http://schemas.microsoft.com/office/drawing/2014/main" id="{81D85F3D-2B4A-8DF5-0361-4572878BD034}"/>
              </a:ext>
            </a:extLst>
          </p:cNvPr>
          <p:cNvSpPr txBox="1"/>
          <p:nvPr/>
        </p:nvSpPr>
        <p:spPr>
          <a:xfrm>
            <a:off x="2986768" y="3109003"/>
            <a:ext cx="4696096" cy="430887"/>
          </a:xfrm>
          <a:prstGeom prst="rect">
            <a:avLst/>
          </a:prstGeom>
          <a:noFill/>
        </p:spPr>
        <p:txBody>
          <a:bodyPr wrap="square">
            <a:spAutoFit/>
          </a:bodyPr>
          <a:lstStyle/>
          <a:p>
            <a:r>
              <a:rPr lang="en-US" sz="1100" dirty="0"/>
              <a:t>Provide a backup for safe recovery of test vehicle if unanticipated problems occur; allows re-starts.  Provide back-up of mission data. </a:t>
            </a:r>
          </a:p>
        </p:txBody>
      </p:sp>
      <p:sp>
        <p:nvSpPr>
          <p:cNvPr id="20" name="TextBox 19">
            <a:extLst>
              <a:ext uri="{FF2B5EF4-FFF2-40B4-BE49-F238E27FC236}">
                <a16:creationId xmlns:a16="http://schemas.microsoft.com/office/drawing/2014/main" id="{AD62A87B-6187-C386-76F8-85B8747E562D}"/>
              </a:ext>
            </a:extLst>
          </p:cNvPr>
          <p:cNvSpPr txBox="1"/>
          <p:nvPr/>
        </p:nvSpPr>
        <p:spPr>
          <a:xfrm>
            <a:off x="2948940" y="6272122"/>
            <a:ext cx="4696096" cy="261610"/>
          </a:xfrm>
          <a:prstGeom prst="rect">
            <a:avLst/>
          </a:prstGeom>
          <a:noFill/>
        </p:spPr>
        <p:txBody>
          <a:bodyPr wrap="square">
            <a:spAutoFit/>
          </a:bodyPr>
          <a:lstStyle/>
          <a:p>
            <a:r>
              <a:rPr lang="en-US" sz="1100" dirty="0"/>
              <a:t>TACE (TRMC and JHU APL), R2U2 (NASA) </a:t>
            </a:r>
          </a:p>
        </p:txBody>
      </p:sp>
      <p:sp>
        <p:nvSpPr>
          <p:cNvPr id="22" name="TextBox 21">
            <a:extLst>
              <a:ext uri="{FF2B5EF4-FFF2-40B4-BE49-F238E27FC236}">
                <a16:creationId xmlns:a16="http://schemas.microsoft.com/office/drawing/2014/main" id="{3F5C65D2-170B-8BC3-B5CC-943870B3F94C}"/>
              </a:ext>
            </a:extLst>
          </p:cNvPr>
          <p:cNvSpPr txBox="1"/>
          <p:nvPr/>
        </p:nvSpPr>
        <p:spPr>
          <a:xfrm>
            <a:off x="2986768" y="2379431"/>
            <a:ext cx="4695824" cy="430887"/>
          </a:xfrm>
          <a:prstGeom prst="rect">
            <a:avLst/>
          </a:prstGeom>
          <a:noFill/>
        </p:spPr>
        <p:txBody>
          <a:bodyPr wrap="square">
            <a:spAutoFit/>
          </a:bodyPr>
          <a:lstStyle/>
          <a:p>
            <a:r>
              <a:rPr lang="en-US" sz="1100" dirty="0"/>
              <a:t>Reliably detect problems (hardware, software, or environmental) and switch to recovery/safe mode in event of failure. </a:t>
            </a:r>
          </a:p>
        </p:txBody>
      </p:sp>
      <p:sp>
        <p:nvSpPr>
          <p:cNvPr id="24" name="TextBox 23">
            <a:extLst>
              <a:ext uri="{FF2B5EF4-FFF2-40B4-BE49-F238E27FC236}">
                <a16:creationId xmlns:a16="http://schemas.microsoft.com/office/drawing/2014/main" id="{3A0E6707-E8B6-FE77-BD7A-2AB96CAC7538}"/>
              </a:ext>
            </a:extLst>
          </p:cNvPr>
          <p:cNvSpPr txBox="1"/>
          <p:nvPr/>
        </p:nvSpPr>
        <p:spPr>
          <a:xfrm>
            <a:off x="2949212" y="4604319"/>
            <a:ext cx="6047212" cy="600164"/>
          </a:xfrm>
          <a:prstGeom prst="rect">
            <a:avLst/>
          </a:prstGeom>
          <a:noFill/>
        </p:spPr>
        <p:txBody>
          <a:bodyPr wrap="square">
            <a:spAutoFit/>
          </a:bodyPr>
          <a:lstStyle/>
          <a:p>
            <a:r>
              <a:rPr lang="en-US" sz="1100" dirty="0"/>
              <a:t>Automates safety and security reporting by using monitoring and feedback tools to manage risk and allow graceful degradation. Enables test of any algorithm  that  meets  its  interface  requirements,  regardless  of  complexity. </a:t>
            </a:r>
          </a:p>
        </p:txBody>
      </p:sp>
      <p:sp>
        <p:nvSpPr>
          <p:cNvPr id="26" name="TextBox 25">
            <a:extLst>
              <a:ext uri="{FF2B5EF4-FFF2-40B4-BE49-F238E27FC236}">
                <a16:creationId xmlns:a16="http://schemas.microsoft.com/office/drawing/2014/main" id="{A0F6DB9B-ED1A-CB22-50FB-C59B6FF0F5F1}"/>
              </a:ext>
            </a:extLst>
          </p:cNvPr>
          <p:cNvSpPr txBox="1"/>
          <p:nvPr/>
        </p:nvSpPr>
        <p:spPr>
          <a:xfrm>
            <a:off x="2948940" y="3888126"/>
            <a:ext cx="6047484" cy="430887"/>
          </a:xfrm>
          <a:prstGeom prst="rect">
            <a:avLst/>
          </a:prstGeom>
          <a:noFill/>
        </p:spPr>
        <p:txBody>
          <a:bodyPr wrap="square">
            <a:spAutoFit/>
          </a:bodyPr>
          <a:lstStyle/>
          <a:p>
            <a:r>
              <a:rPr lang="en-US" sz="1100" dirty="0"/>
              <a:t>Safety 		Human-system teaming 		Design for test </a:t>
            </a:r>
          </a:p>
          <a:p>
            <a:r>
              <a:rPr lang="en-US" sz="1100" dirty="0"/>
              <a:t>Infrastructure		Test adequacy and integration	Data</a:t>
            </a:r>
          </a:p>
        </p:txBody>
      </p:sp>
      <p:sp>
        <p:nvSpPr>
          <p:cNvPr id="28" name="TextBox 27">
            <a:extLst>
              <a:ext uri="{FF2B5EF4-FFF2-40B4-BE49-F238E27FC236}">
                <a16:creationId xmlns:a16="http://schemas.microsoft.com/office/drawing/2014/main" id="{A4767117-E2EB-E484-26DB-467B652EC7B3}"/>
              </a:ext>
            </a:extLst>
          </p:cNvPr>
          <p:cNvSpPr txBox="1"/>
          <p:nvPr/>
        </p:nvSpPr>
        <p:spPr>
          <a:xfrm>
            <a:off x="2948939" y="5462211"/>
            <a:ext cx="6047485" cy="600164"/>
          </a:xfrm>
          <a:prstGeom prst="rect">
            <a:avLst/>
          </a:prstGeom>
          <a:noFill/>
        </p:spPr>
        <p:txBody>
          <a:bodyPr wrap="square">
            <a:spAutoFit/>
          </a:bodyPr>
          <a:lstStyle/>
          <a:p>
            <a:r>
              <a:rPr lang="en-US" sz="1100" dirty="0"/>
              <a:t>Costs include the overhead to setup and implement, V&amp;V of the runtime assurance system, and matching assurance against the complexity of scenarios and/or services provided. </a:t>
            </a:r>
          </a:p>
          <a:p>
            <a:r>
              <a:rPr lang="en-US" sz="1100" dirty="0"/>
              <a:t>Limitations on the availability of infrastructure to support the runtime assurance solutions. </a:t>
            </a:r>
          </a:p>
        </p:txBody>
      </p:sp>
      <p:pic>
        <p:nvPicPr>
          <p:cNvPr id="3" name="Picture 2" descr="How to Become a Pilot for a Private or Commercial Airline | Travel + Leisure">
            <a:extLst>
              <a:ext uri="{FF2B5EF4-FFF2-40B4-BE49-F238E27FC236}">
                <a16:creationId xmlns:a16="http://schemas.microsoft.com/office/drawing/2014/main" id="{123FAE98-D92C-71DE-E851-F6F36AA360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0376" y="1028821"/>
            <a:ext cx="2028670" cy="1267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309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a:xfrm>
            <a:off x="2365049" y="3126782"/>
            <a:ext cx="6631378" cy="237757"/>
          </a:xfrm>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a:xfrm>
            <a:off x="2365048" y="3903632"/>
            <a:ext cx="6631378" cy="237757"/>
          </a:xfrm>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a:xfrm>
            <a:off x="2365047" y="4633106"/>
            <a:ext cx="6631378" cy="237757"/>
          </a:xfrm>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a:xfrm>
            <a:off x="2365047" y="5510204"/>
            <a:ext cx="6631378" cy="237757"/>
          </a:xfrm>
        </p:spPr>
        <p:txBody>
          <a:bodyPr/>
          <a:lstStyle/>
          <a:p>
            <a:r>
              <a:rPr lang="en-US" dirty="0"/>
              <a:t>Costs, Limitations, Assumptions:</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fontScale="90000"/>
          </a:bodyPr>
          <a:lstStyle/>
          <a:p>
            <a:r>
              <a:rPr lang="en-US" dirty="0"/>
              <a:t>Test Execution Method: Layered runtime monitoring/assurance</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Multiple nested layers of monitoring provide runtime assurance at different levels based on information and authority to allow graceful degradation</a:t>
            </a:r>
          </a:p>
          <a:p>
            <a:endParaRPr lang="en-US" sz="2400" dirty="0"/>
          </a:p>
        </p:txBody>
      </p:sp>
      <p:sp>
        <p:nvSpPr>
          <p:cNvPr id="16" name="TextBox 15">
            <a:extLst>
              <a:ext uri="{FF2B5EF4-FFF2-40B4-BE49-F238E27FC236}">
                <a16:creationId xmlns:a16="http://schemas.microsoft.com/office/drawing/2014/main" id="{1736B506-DA6D-EB2E-842C-0C25F5F31D62}"/>
              </a:ext>
            </a:extLst>
          </p:cNvPr>
          <p:cNvSpPr txBox="1"/>
          <p:nvPr/>
        </p:nvSpPr>
        <p:spPr>
          <a:xfrm>
            <a:off x="2962056" y="4870863"/>
            <a:ext cx="5774538" cy="769441"/>
          </a:xfrm>
          <a:prstGeom prst="rect">
            <a:avLst/>
          </a:prstGeom>
          <a:noFill/>
        </p:spPr>
        <p:txBody>
          <a:bodyPr wrap="square">
            <a:spAutoFit/>
          </a:bodyPr>
          <a:lstStyle/>
          <a:p>
            <a:r>
              <a:rPr lang="en-US" sz="1100" dirty="0"/>
              <a:t>Multiple nested layers of monitoring provide runtime assurance at different levels based on information and authority, and allow graceful degradation from deficiencies. Layers can be removed as system development proceeds and confidence in the system increases.</a:t>
            </a:r>
          </a:p>
          <a:p>
            <a:endParaRPr lang="en-US" sz="1100" dirty="0"/>
          </a:p>
        </p:txBody>
      </p:sp>
      <p:sp>
        <p:nvSpPr>
          <p:cNvPr id="18" name="TextBox 17">
            <a:extLst>
              <a:ext uri="{FF2B5EF4-FFF2-40B4-BE49-F238E27FC236}">
                <a16:creationId xmlns:a16="http://schemas.microsoft.com/office/drawing/2014/main" id="{D07BB64C-14D6-1768-7351-61C51AA8C187}"/>
              </a:ext>
            </a:extLst>
          </p:cNvPr>
          <p:cNvSpPr txBox="1"/>
          <p:nvPr/>
        </p:nvSpPr>
        <p:spPr>
          <a:xfrm>
            <a:off x="2962056" y="2547418"/>
            <a:ext cx="6034368" cy="600164"/>
          </a:xfrm>
          <a:prstGeom prst="rect">
            <a:avLst/>
          </a:prstGeom>
          <a:noFill/>
        </p:spPr>
        <p:txBody>
          <a:bodyPr wrap="square">
            <a:spAutoFit/>
          </a:bodyPr>
          <a:lstStyle/>
          <a:p>
            <a:r>
              <a:rPr lang="en-US" sz="1100" dirty="0"/>
              <a:t>Increased test safety and mission assurance when more layers are utilized. </a:t>
            </a:r>
          </a:p>
          <a:p>
            <a:r>
              <a:rPr lang="en-US" sz="1100" dirty="0"/>
              <a:t>Allows graceful degradation of assurance.  Permits decreased levels of assurance at locations or missions where all layers are impossible or impractical (such as OT or post acceptance).</a:t>
            </a:r>
          </a:p>
        </p:txBody>
      </p:sp>
      <p:sp>
        <p:nvSpPr>
          <p:cNvPr id="20" name="TextBox 19">
            <a:extLst>
              <a:ext uri="{FF2B5EF4-FFF2-40B4-BE49-F238E27FC236}">
                <a16:creationId xmlns:a16="http://schemas.microsoft.com/office/drawing/2014/main" id="{AB400FBC-34E7-1B91-97DE-027E27040BA8}"/>
              </a:ext>
            </a:extLst>
          </p:cNvPr>
          <p:cNvSpPr txBox="1"/>
          <p:nvPr/>
        </p:nvSpPr>
        <p:spPr>
          <a:xfrm>
            <a:off x="2962056" y="1089308"/>
            <a:ext cx="2867997" cy="1107996"/>
          </a:xfrm>
          <a:prstGeom prst="rect">
            <a:avLst/>
          </a:prstGeom>
          <a:noFill/>
        </p:spPr>
        <p:txBody>
          <a:bodyPr wrap="square">
            <a:spAutoFit/>
          </a:bodyPr>
          <a:lstStyle/>
          <a:p>
            <a:r>
              <a:rPr lang="en-US" sz="1100" dirty="0"/>
              <a:t>An instructor pilot in formation flight with a student pilot, where the instructor can monitor to assist the student, but not take over the controls.  Able to provide inputs to aid in unexpected events or direct mission cancellation / return to base. </a:t>
            </a:r>
          </a:p>
        </p:txBody>
      </p:sp>
      <p:sp>
        <p:nvSpPr>
          <p:cNvPr id="21" name="TextBox 20">
            <a:extLst>
              <a:ext uri="{FF2B5EF4-FFF2-40B4-BE49-F238E27FC236}">
                <a16:creationId xmlns:a16="http://schemas.microsoft.com/office/drawing/2014/main" id="{B77A8FD1-9477-A2EF-E903-8F6B0F2DC075}"/>
              </a:ext>
            </a:extLst>
          </p:cNvPr>
          <p:cNvSpPr txBox="1"/>
          <p:nvPr/>
        </p:nvSpPr>
        <p:spPr>
          <a:xfrm>
            <a:off x="2925841" y="3366281"/>
            <a:ext cx="6070583" cy="430887"/>
          </a:xfrm>
          <a:prstGeom prst="rect">
            <a:avLst/>
          </a:prstGeom>
          <a:noFill/>
        </p:spPr>
        <p:txBody>
          <a:bodyPr wrap="square">
            <a:spAutoFit/>
          </a:bodyPr>
          <a:lstStyle/>
          <a:p>
            <a:r>
              <a:rPr lang="en-US" sz="1100" dirty="0"/>
              <a:t>Standardized government-owned runtime assurance "wrappers" that integrate easily, combined with internal runtime monitors/assurance designed within the autonomous system.   </a:t>
            </a:r>
          </a:p>
        </p:txBody>
      </p:sp>
      <p:sp>
        <p:nvSpPr>
          <p:cNvPr id="22" name="TextBox 21">
            <a:extLst>
              <a:ext uri="{FF2B5EF4-FFF2-40B4-BE49-F238E27FC236}">
                <a16:creationId xmlns:a16="http://schemas.microsoft.com/office/drawing/2014/main" id="{22086FDD-7635-6F58-0B22-24CFAB4E4742}"/>
              </a:ext>
            </a:extLst>
          </p:cNvPr>
          <p:cNvSpPr txBox="1"/>
          <p:nvPr/>
        </p:nvSpPr>
        <p:spPr>
          <a:xfrm>
            <a:off x="2962055" y="5748408"/>
            <a:ext cx="6034369" cy="430887"/>
          </a:xfrm>
          <a:prstGeom prst="rect">
            <a:avLst/>
          </a:prstGeom>
          <a:noFill/>
        </p:spPr>
        <p:txBody>
          <a:bodyPr wrap="square">
            <a:spAutoFit/>
          </a:bodyPr>
          <a:lstStyle/>
          <a:p>
            <a:r>
              <a:rPr lang="en-US" sz="1100" dirty="0"/>
              <a:t>Costs include the overhead to setup and implement, V&amp;V of the runtime assurance systems, and matching assurance against the complexity of scenarios and/or services provided. </a:t>
            </a:r>
          </a:p>
        </p:txBody>
      </p:sp>
      <p:sp>
        <p:nvSpPr>
          <p:cNvPr id="23" name="TextBox 22">
            <a:extLst>
              <a:ext uri="{FF2B5EF4-FFF2-40B4-BE49-F238E27FC236}">
                <a16:creationId xmlns:a16="http://schemas.microsoft.com/office/drawing/2014/main" id="{900D4792-41C4-CC5C-739A-C67CCB542EA9}"/>
              </a:ext>
            </a:extLst>
          </p:cNvPr>
          <p:cNvSpPr txBox="1"/>
          <p:nvPr/>
        </p:nvSpPr>
        <p:spPr>
          <a:xfrm>
            <a:off x="2962056" y="4152591"/>
            <a:ext cx="6034368" cy="430887"/>
          </a:xfrm>
          <a:prstGeom prst="rect">
            <a:avLst/>
          </a:prstGeom>
          <a:noFill/>
        </p:spPr>
        <p:txBody>
          <a:bodyPr wrap="square">
            <a:spAutoFit/>
          </a:bodyPr>
          <a:lstStyle/>
          <a:p>
            <a:r>
              <a:rPr lang="en-US" sz="1100" dirty="0"/>
              <a:t>Safety 		Human-system teaming 		Design for test </a:t>
            </a:r>
          </a:p>
          <a:p>
            <a:r>
              <a:rPr lang="en-US" sz="1100" dirty="0"/>
              <a:t>Infrastructure		Test adequacy and integration	Data</a:t>
            </a:r>
          </a:p>
        </p:txBody>
      </p:sp>
      <p:pic>
        <p:nvPicPr>
          <p:cNvPr id="26" name="Picture 25">
            <a:extLst>
              <a:ext uri="{FF2B5EF4-FFF2-40B4-BE49-F238E27FC236}">
                <a16:creationId xmlns:a16="http://schemas.microsoft.com/office/drawing/2014/main" id="{9A6DB7DD-49C2-735F-C662-D5CCA153BAD3}"/>
              </a:ext>
            </a:extLst>
          </p:cNvPr>
          <p:cNvPicPr>
            <a:picLocks noChangeAspect="1"/>
          </p:cNvPicPr>
          <p:nvPr/>
        </p:nvPicPr>
        <p:blipFill>
          <a:blip r:embed="rId2"/>
          <a:stretch>
            <a:fillRect/>
          </a:stretch>
        </p:blipFill>
        <p:spPr>
          <a:xfrm>
            <a:off x="6457380" y="985493"/>
            <a:ext cx="2539814" cy="1425011"/>
          </a:xfrm>
          <a:prstGeom prst="rect">
            <a:avLst/>
          </a:prstGeom>
        </p:spPr>
      </p:pic>
    </p:spTree>
    <p:extLst>
      <p:ext uri="{BB962C8B-B14F-4D97-AF65-F5344CB8AC3E}">
        <p14:creationId xmlns:p14="http://schemas.microsoft.com/office/powerpoint/2010/main" val="16204729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p:txBody>
          <a:bodyPr/>
          <a:lstStyle/>
          <a:p>
            <a:r>
              <a:rPr lang="en-US" dirty="0"/>
              <a:t>Costs, Limitations, Assumptions:</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a:bodyPr>
          <a:lstStyle/>
          <a:p>
            <a:r>
              <a:rPr lang="en-US" dirty="0"/>
              <a:t>Test Execution Method: Trust measures</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Calibrated measures of the human operator’s or commander’s confidence in relying on the system</a:t>
            </a:r>
          </a:p>
          <a:p>
            <a:endParaRPr lang="en-US" sz="2400" dirty="0"/>
          </a:p>
        </p:txBody>
      </p:sp>
      <p:sp>
        <p:nvSpPr>
          <p:cNvPr id="16" name="TextBox 15">
            <a:extLst>
              <a:ext uri="{FF2B5EF4-FFF2-40B4-BE49-F238E27FC236}">
                <a16:creationId xmlns:a16="http://schemas.microsoft.com/office/drawing/2014/main" id="{BF8483B0-52D1-4D05-7BBE-CFAAB3654F35}"/>
              </a:ext>
            </a:extLst>
          </p:cNvPr>
          <p:cNvSpPr txBox="1"/>
          <p:nvPr/>
        </p:nvSpPr>
        <p:spPr>
          <a:xfrm>
            <a:off x="2962056" y="4775613"/>
            <a:ext cx="5774538" cy="430887"/>
          </a:xfrm>
          <a:prstGeom prst="rect">
            <a:avLst/>
          </a:prstGeom>
          <a:noFill/>
        </p:spPr>
        <p:txBody>
          <a:bodyPr wrap="square">
            <a:spAutoFit/>
          </a:bodyPr>
          <a:lstStyle/>
          <a:p>
            <a:r>
              <a:rPr lang="en-US" sz="1100" dirty="0"/>
              <a:t>Calibration of human trust in autonomous military systems enables appropriate matching of AMS capabilities with missions and tasks, without unnecessary cost or risk. </a:t>
            </a:r>
          </a:p>
        </p:txBody>
      </p:sp>
      <p:sp>
        <p:nvSpPr>
          <p:cNvPr id="17" name="TextBox 16">
            <a:extLst>
              <a:ext uri="{FF2B5EF4-FFF2-40B4-BE49-F238E27FC236}">
                <a16:creationId xmlns:a16="http://schemas.microsoft.com/office/drawing/2014/main" id="{5BE28619-1571-D73F-88DE-E2C8BE25C3BA}"/>
              </a:ext>
            </a:extLst>
          </p:cNvPr>
          <p:cNvSpPr txBox="1"/>
          <p:nvPr/>
        </p:nvSpPr>
        <p:spPr>
          <a:xfrm>
            <a:off x="2962056" y="2547418"/>
            <a:ext cx="6034368" cy="430887"/>
          </a:xfrm>
          <a:prstGeom prst="rect">
            <a:avLst/>
          </a:prstGeom>
          <a:noFill/>
        </p:spPr>
        <p:txBody>
          <a:bodyPr wrap="square">
            <a:spAutoFit/>
          </a:bodyPr>
          <a:lstStyle/>
          <a:p>
            <a:r>
              <a:rPr lang="en-US" sz="1100" dirty="0"/>
              <a:t>Commanders and operators can appropriately delegate authority to and employ AMS, based on correct capability performance and suitability, as system performance changes over time.    </a:t>
            </a:r>
          </a:p>
        </p:txBody>
      </p:sp>
      <p:sp>
        <p:nvSpPr>
          <p:cNvPr id="19" name="TextBox 18">
            <a:extLst>
              <a:ext uri="{FF2B5EF4-FFF2-40B4-BE49-F238E27FC236}">
                <a16:creationId xmlns:a16="http://schemas.microsoft.com/office/drawing/2014/main" id="{11E17213-C06F-4CA8-F4E6-C6A81955DCC2}"/>
              </a:ext>
            </a:extLst>
          </p:cNvPr>
          <p:cNvSpPr txBox="1"/>
          <p:nvPr/>
        </p:nvSpPr>
        <p:spPr>
          <a:xfrm>
            <a:off x="2962056" y="1089308"/>
            <a:ext cx="2857719" cy="1107996"/>
          </a:xfrm>
          <a:prstGeom prst="rect">
            <a:avLst/>
          </a:prstGeom>
          <a:noFill/>
        </p:spPr>
        <p:txBody>
          <a:bodyPr wrap="square">
            <a:spAutoFit/>
          </a:bodyPr>
          <a:lstStyle/>
          <a:p>
            <a:r>
              <a:rPr lang="en-US" sz="1100" dirty="0"/>
              <a:t>Combat commanders deploy and employ combat forces based on their understanding of combat units' and platforms capabilities and limitations, which may differ among individuals. Operators' capabilities grow with time and experience. </a:t>
            </a:r>
          </a:p>
        </p:txBody>
      </p:sp>
      <p:sp>
        <p:nvSpPr>
          <p:cNvPr id="20" name="TextBox 19">
            <a:extLst>
              <a:ext uri="{FF2B5EF4-FFF2-40B4-BE49-F238E27FC236}">
                <a16:creationId xmlns:a16="http://schemas.microsoft.com/office/drawing/2014/main" id="{67171B14-04D4-BF60-1BE5-C3A0955B91D2}"/>
              </a:ext>
            </a:extLst>
          </p:cNvPr>
          <p:cNvSpPr txBox="1"/>
          <p:nvPr/>
        </p:nvSpPr>
        <p:spPr>
          <a:xfrm>
            <a:off x="2925841" y="3271031"/>
            <a:ext cx="6070583" cy="430887"/>
          </a:xfrm>
          <a:prstGeom prst="rect">
            <a:avLst/>
          </a:prstGeom>
          <a:noFill/>
        </p:spPr>
        <p:txBody>
          <a:bodyPr wrap="square">
            <a:spAutoFit/>
          </a:bodyPr>
          <a:lstStyle/>
          <a:p>
            <a:r>
              <a:rPr lang="en-US" sz="1100" dirty="0"/>
              <a:t>Use of emerging human trust and teaming measures that specify the types or categories of trust involved, throughout the stages of system development and employment. </a:t>
            </a:r>
          </a:p>
        </p:txBody>
      </p:sp>
      <p:sp>
        <p:nvSpPr>
          <p:cNvPr id="21" name="TextBox 20">
            <a:extLst>
              <a:ext uri="{FF2B5EF4-FFF2-40B4-BE49-F238E27FC236}">
                <a16:creationId xmlns:a16="http://schemas.microsoft.com/office/drawing/2014/main" id="{E76A4FEE-2C78-E7AC-E062-78CFCB5AD3F6}"/>
              </a:ext>
            </a:extLst>
          </p:cNvPr>
          <p:cNvSpPr txBox="1"/>
          <p:nvPr/>
        </p:nvSpPr>
        <p:spPr>
          <a:xfrm>
            <a:off x="2962055" y="5529333"/>
            <a:ext cx="6034369" cy="430887"/>
          </a:xfrm>
          <a:prstGeom prst="rect">
            <a:avLst/>
          </a:prstGeom>
          <a:noFill/>
        </p:spPr>
        <p:txBody>
          <a:bodyPr wrap="square">
            <a:spAutoFit/>
          </a:bodyPr>
          <a:lstStyle/>
          <a:p>
            <a:r>
              <a:rPr lang="en-US" sz="1100" dirty="0"/>
              <a:t>Limitations on the current state of the art for human trust calibration, categorization, and measurement.  Assumption that all relevant human-system interactions are identified. </a:t>
            </a:r>
          </a:p>
        </p:txBody>
      </p:sp>
      <p:sp>
        <p:nvSpPr>
          <p:cNvPr id="22" name="TextBox 21">
            <a:extLst>
              <a:ext uri="{FF2B5EF4-FFF2-40B4-BE49-F238E27FC236}">
                <a16:creationId xmlns:a16="http://schemas.microsoft.com/office/drawing/2014/main" id="{A4E24895-FAB6-2D2A-33AC-9A680FCA04F9}"/>
              </a:ext>
            </a:extLst>
          </p:cNvPr>
          <p:cNvSpPr txBox="1"/>
          <p:nvPr/>
        </p:nvSpPr>
        <p:spPr>
          <a:xfrm>
            <a:off x="2962056" y="4057341"/>
            <a:ext cx="4905594" cy="430887"/>
          </a:xfrm>
          <a:prstGeom prst="rect">
            <a:avLst/>
          </a:prstGeom>
          <a:noFill/>
        </p:spPr>
        <p:txBody>
          <a:bodyPr wrap="square">
            <a:spAutoFit/>
          </a:bodyPr>
          <a:lstStyle/>
          <a:p>
            <a:r>
              <a:rPr lang="en-US" sz="1100" dirty="0"/>
              <a:t>Human-system teaming 		Test adequacy and integration</a:t>
            </a:r>
          </a:p>
          <a:p>
            <a:r>
              <a:rPr lang="en-US" sz="1100" dirty="0"/>
              <a:t>Requirements and measures 	Testing continuum    </a:t>
            </a:r>
          </a:p>
        </p:txBody>
      </p:sp>
      <p:pic>
        <p:nvPicPr>
          <p:cNvPr id="23" name="Picture 22">
            <a:extLst>
              <a:ext uri="{FF2B5EF4-FFF2-40B4-BE49-F238E27FC236}">
                <a16:creationId xmlns:a16="http://schemas.microsoft.com/office/drawing/2014/main" id="{6AA0A61D-A550-9F18-12A9-9ACEB08D0B90}"/>
              </a:ext>
            </a:extLst>
          </p:cNvPr>
          <p:cNvPicPr>
            <a:picLocks noChangeAspect="1"/>
          </p:cNvPicPr>
          <p:nvPr/>
        </p:nvPicPr>
        <p:blipFill rotWithShape="1">
          <a:blip r:embed="rId2"/>
          <a:srcRect l="22708" r="23854"/>
          <a:stretch/>
        </p:blipFill>
        <p:spPr>
          <a:xfrm>
            <a:off x="7305675" y="936715"/>
            <a:ext cx="1614948" cy="1552477"/>
          </a:xfrm>
          <a:prstGeom prst="rect">
            <a:avLst/>
          </a:prstGeom>
        </p:spPr>
      </p:pic>
    </p:spTree>
    <p:extLst>
      <p:ext uri="{BB962C8B-B14F-4D97-AF65-F5344CB8AC3E}">
        <p14:creationId xmlns:p14="http://schemas.microsoft.com/office/powerpoint/2010/main" val="1576913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A05CA-7004-CCEC-0DBD-66A5D3D75181}"/>
              </a:ext>
            </a:extLst>
          </p:cNvPr>
          <p:cNvSpPr>
            <a:spLocks noGrp="1"/>
          </p:cNvSpPr>
          <p:nvPr>
            <p:ph type="title"/>
          </p:nvPr>
        </p:nvSpPr>
        <p:spPr/>
        <p:txBody>
          <a:bodyPr/>
          <a:lstStyle/>
          <a:p>
            <a:r>
              <a:rPr lang="en-US" sz="2700" dirty="0"/>
              <a:t>STAT COE Overview</a:t>
            </a:r>
          </a:p>
        </p:txBody>
      </p:sp>
      <p:sp>
        <p:nvSpPr>
          <p:cNvPr id="3" name="Content Placeholder 2">
            <a:extLst>
              <a:ext uri="{FF2B5EF4-FFF2-40B4-BE49-F238E27FC236}">
                <a16:creationId xmlns:a16="http://schemas.microsoft.com/office/drawing/2014/main" id="{7ECD3DD6-9399-A420-62B6-9CB3C631976C}"/>
              </a:ext>
            </a:extLst>
          </p:cNvPr>
          <p:cNvSpPr>
            <a:spLocks noGrp="1"/>
          </p:cNvSpPr>
          <p:nvPr>
            <p:ph idx="1"/>
          </p:nvPr>
        </p:nvSpPr>
        <p:spPr>
          <a:xfrm>
            <a:off x="225889" y="1470529"/>
            <a:ext cx="4346111" cy="3253503"/>
          </a:xfrm>
        </p:spPr>
        <p:txBody>
          <a:bodyPr/>
          <a:lstStyle/>
          <a:p>
            <a:r>
              <a:rPr lang="en-US" sz="1350" b="1" dirty="0">
                <a:solidFill>
                  <a:srgbClr val="4C3B89"/>
                </a:solidFill>
              </a:rPr>
              <a:t>Mission</a:t>
            </a:r>
            <a:r>
              <a:rPr lang="en-US" sz="1350" dirty="0">
                <a:solidFill>
                  <a:srgbClr val="4C3B89"/>
                </a:solidFill>
              </a:rPr>
              <a:t>:</a:t>
            </a:r>
            <a:r>
              <a:rPr lang="en-US" sz="1350" dirty="0">
                <a:solidFill>
                  <a:srgbClr val="46A8E0"/>
                </a:solidFill>
              </a:rPr>
              <a:t> </a:t>
            </a:r>
            <a:r>
              <a:rPr lang="en-US" sz="1200" dirty="0"/>
              <a:t>Provide independent, integrated STAT consultation to acquisition programs and projects to improve test &amp; evaluation (T&amp;E) rigor, effectiveness, &amp; efficiency </a:t>
            </a:r>
          </a:p>
          <a:p>
            <a:pPr algn="l" rtl="0" fontAlgn="base">
              <a:buFont typeface="Arial" panose="020B0604020202020204" pitchFamily="34" charset="0"/>
              <a:buChar char="•"/>
            </a:pPr>
            <a:r>
              <a:rPr lang="en-US" sz="1350" b="1" dirty="0">
                <a:solidFill>
                  <a:srgbClr val="4C3B89"/>
                </a:solidFill>
              </a:rPr>
              <a:t>Chartered to apply science at point of need</a:t>
            </a:r>
            <a:endParaRPr lang="en-US" sz="1200" dirty="0">
              <a:solidFill>
                <a:srgbClr val="4C3B89"/>
              </a:solidFill>
            </a:endParaRPr>
          </a:p>
          <a:p>
            <a:pPr marL="557213" lvl="2" indent="-257175" eaLnBrk="1" hangingPunct="1">
              <a:lnSpc>
                <a:spcPct val="120000"/>
              </a:lnSpc>
              <a:spcBef>
                <a:spcPct val="0"/>
              </a:spcBef>
              <a:buFont typeface="Arial" panose="020B0604020202020204" pitchFamily="34" charset="0"/>
              <a:buChar char="•"/>
            </a:pPr>
            <a:r>
              <a:rPr lang="en-US" sz="1200" dirty="0"/>
              <a:t>Established 2012 by (now) DTE&amp;A</a:t>
            </a:r>
          </a:p>
          <a:p>
            <a:pPr marL="557213" lvl="2" indent="-257175" eaLnBrk="1" hangingPunct="1">
              <a:lnSpc>
                <a:spcPct val="120000"/>
              </a:lnSpc>
              <a:spcBef>
                <a:spcPct val="0"/>
              </a:spcBef>
              <a:buFont typeface="Arial" panose="020B0604020202020204" pitchFamily="34" charset="0"/>
              <a:buChar char="•"/>
            </a:pPr>
            <a:r>
              <a:rPr lang="en-US" sz="1200" dirty="0"/>
              <a:t>Located at Air Force Institute of Tech., WPAFB, OH</a:t>
            </a:r>
          </a:p>
          <a:p>
            <a:pPr algn="l" rtl="0" fontAlgn="base">
              <a:buFont typeface="Arial" panose="020B0604020202020204" pitchFamily="34" charset="0"/>
              <a:buChar char="•"/>
            </a:pPr>
            <a:r>
              <a:rPr lang="en-US" sz="1350" b="1" dirty="0">
                <a:solidFill>
                  <a:srgbClr val="4C3B89"/>
                </a:solidFill>
              </a:rPr>
              <a:t>Skilled team ready on demand</a:t>
            </a:r>
            <a:endParaRPr lang="en-US" sz="1200" dirty="0">
              <a:solidFill>
                <a:srgbClr val="4C3B89"/>
              </a:solidFill>
            </a:endParaRPr>
          </a:p>
          <a:p>
            <a:pPr marL="557213" lvl="2" indent="-257175" eaLnBrk="1" hangingPunct="1">
              <a:lnSpc>
                <a:spcPct val="120000"/>
              </a:lnSpc>
              <a:spcBef>
                <a:spcPct val="0"/>
              </a:spcBef>
              <a:buFont typeface="Arial" panose="020B0604020202020204" pitchFamily="34" charset="0"/>
              <a:buChar char="•"/>
            </a:pPr>
            <a:r>
              <a:rPr lang="en-US" sz="1200" dirty="0"/>
              <a:t>8 PhDs, 12 MS in Statistics, Engineering, Sciences</a:t>
            </a:r>
          </a:p>
          <a:p>
            <a:pPr marL="557213" lvl="2" indent="-257175" eaLnBrk="1" hangingPunct="1">
              <a:lnSpc>
                <a:spcPct val="120000"/>
              </a:lnSpc>
              <a:spcBef>
                <a:spcPct val="0"/>
              </a:spcBef>
              <a:buFont typeface="Arial" panose="020B0604020202020204" pitchFamily="34" charset="0"/>
              <a:buChar char="•"/>
            </a:pPr>
            <a:r>
              <a:rPr lang="en-US" sz="1200" dirty="0"/>
              <a:t>Certifications in DAWIA T&amp;E, PM, STM, ENG</a:t>
            </a:r>
          </a:p>
          <a:p>
            <a:pPr marL="557213" lvl="2" indent="-257175" eaLnBrk="1" hangingPunct="1">
              <a:lnSpc>
                <a:spcPct val="120000"/>
              </a:lnSpc>
              <a:spcBef>
                <a:spcPct val="0"/>
              </a:spcBef>
              <a:buFont typeface="Arial" panose="020B0604020202020204" pitchFamily="34" charset="0"/>
              <a:buChar char="•"/>
            </a:pPr>
            <a:r>
              <a:rPr lang="en-US" sz="1200" dirty="0"/>
              <a:t>From all services, FFRDC, AFRL, industry, academia</a:t>
            </a:r>
          </a:p>
          <a:p>
            <a:pPr lvl="1"/>
            <a:endParaRPr lang="en-US" sz="1200" dirty="0"/>
          </a:p>
          <a:p>
            <a:endParaRPr lang="en-US" sz="1050" dirty="0"/>
          </a:p>
          <a:p>
            <a:endParaRPr lang="en-US" sz="750" dirty="0"/>
          </a:p>
          <a:p>
            <a:endParaRPr lang="en-US" sz="1050" dirty="0"/>
          </a:p>
        </p:txBody>
      </p:sp>
      <p:sp>
        <p:nvSpPr>
          <p:cNvPr id="4" name="Slide Number Placeholder 3">
            <a:extLst>
              <a:ext uri="{FF2B5EF4-FFF2-40B4-BE49-F238E27FC236}">
                <a16:creationId xmlns:a16="http://schemas.microsoft.com/office/drawing/2014/main" id="{02A0E746-E1D5-198A-979A-4F166085EDBF}"/>
              </a:ext>
            </a:extLst>
          </p:cNvPr>
          <p:cNvSpPr>
            <a:spLocks noGrp="1"/>
          </p:cNvSpPr>
          <p:nvPr>
            <p:ph type="sldNum" sz="quarter" idx="12"/>
          </p:nvPr>
        </p:nvSpPr>
        <p:spPr/>
        <p:txBody>
          <a:bodyPr/>
          <a:lstStyle/>
          <a:p>
            <a:pPr>
              <a:defRPr/>
            </a:pPr>
            <a:fld id="{47F065C8-49EA-4677-8C30-B8704A8E100A}" type="slidenum">
              <a:rPr lang="en-US" smtClean="0"/>
              <a:pPr>
                <a:defRPr/>
              </a:pPr>
              <a:t>5</a:t>
            </a:fld>
            <a:endParaRPr lang="en-US" dirty="0"/>
          </a:p>
        </p:txBody>
      </p:sp>
      <p:pic>
        <p:nvPicPr>
          <p:cNvPr id="5" name="Picture 4" descr="Performance Doesn't Matter (Unless You Can Prove That It Does)">
            <a:extLst>
              <a:ext uri="{FF2B5EF4-FFF2-40B4-BE49-F238E27FC236}">
                <a16:creationId xmlns:a16="http://schemas.microsoft.com/office/drawing/2014/main" id="{CB974750-F8A2-9DAB-9447-8EEAC6209F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755" t="7281" r="7381" b="7917"/>
          <a:stretch/>
        </p:blipFill>
        <p:spPr>
          <a:xfrm>
            <a:off x="4572000" y="1758977"/>
            <a:ext cx="4224554" cy="3364283"/>
          </a:xfrm>
          <a:prstGeom prst="rect">
            <a:avLst/>
          </a:prstGeom>
          <a:effectLst>
            <a:outerShdw blurRad="50800" dist="114300" dir="2700000" algn="tl" rotWithShape="0">
              <a:prstClr val="black">
                <a:alpha val="40000"/>
              </a:prstClr>
            </a:outerShdw>
          </a:effectLst>
        </p:spPr>
      </p:pic>
      <p:sp>
        <p:nvSpPr>
          <p:cNvPr id="6" name="TextBox 5">
            <a:extLst>
              <a:ext uri="{FF2B5EF4-FFF2-40B4-BE49-F238E27FC236}">
                <a16:creationId xmlns:a16="http://schemas.microsoft.com/office/drawing/2014/main" id="{C278032E-90D2-C1DA-ED34-3715791E57E1}"/>
              </a:ext>
            </a:extLst>
          </p:cNvPr>
          <p:cNvSpPr txBox="1"/>
          <p:nvPr/>
        </p:nvSpPr>
        <p:spPr>
          <a:xfrm rot="2822281">
            <a:off x="6874981" y="2820282"/>
            <a:ext cx="1090439" cy="553998"/>
          </a:xfrm>
          <a:prstGeom prst="rect">
            <a:avLst/>
          </a:prstGeom>
          <a:noFill/>
        </p:spPr>
        <p:txBody>
          <a:bodyPr wrap="square" rtlCol="0">
            <a:spAutoFit/>
          </a:bodyPr>
          <a:lstStyle/>
          <a:p>
            <a:pPr algn="ctr"/>
            <a:r>
              <a:rPr lang="en-US" sz="1500" dirty="0">
                <a:solidFill>
                  <a:schemeClr val="bg1"/>
                </a:solidFill>
                <a:latin typeface="Georgia" panose="02040502050405020303" pitchFamily="18" charset="0"/>
              </a:rPr>
              <a:t>T&amp;E</a:t>
            </a:r>
          </a:p>
          <a:p>
            <a:pPr algn="ctr"/>
            <a:r>
              <a:rPr lang="en-US" sz="1500" dirty="0">
                <a:solidFill>
                  <a:schemeClr val="bg1"/>
                </a:solidFill>
                <a:latin typeface="Georgia" panose="02040502050405020303" pitchFamily="18" charset="0"/>
              </a:rPr>
              <a:t>Challenge</a:t>
            </a:r>
          </a:p>
        </p:txBody>
      </p:sp>
      <p:sp>
        <p:nvSpPr>
          <p:cNvPr id="7" name="TextBox 6">
            <a:extLst>
              <a:ext uri="{FF2B5EF4-FFF2-40B4-BE49-F238E27FC236}">
                <a16:creationId xmlns:a16="http://schemas.microsoft.com/office/drawing/2014/main" id="{FB14EB8F-CA1B-5414-AE41-CD9FC4140A71}"/>
              </a:ext>
            </a:extLst>
          </p:cNvPr>
          <p:cNvSpPr txBox="1"/>
          <p:nvPr/>
        </p:nvSpPr>
        <p:spPr>
          <a:xfrm rot="1064208">
            <a:off x="5505414" y="3166269"/>
            <a:ext cx="1034951" cy="646331"/>
          </a:xfrm>
          <a:prstGeom prst="rect">
            <a:avLst/>
          </a:prstGeom>
          <a:noFill/>
        </p:spPr>
        <p:txBody>
          <a:bodyPr wrap="square" rtlCol="0">
            <a:spAutoFit/>
          </a:bodyPr>
          <a:lstStyle/>
          <a:p>
            <a:pPr algn="ctr"/>
            <a:r>
              <a:rPr lang="en-US" dirty="0">
                <a:latin typeface="Georgia" panose="02040502050405020303" pitchFamily="18" charset="0"/>
              </a:rPr>
              <a:t>STAT COE</a:t>
            </a:r>
          </a:p>
        </p:txBody>
      </p:sp>
      <p:sp>
        <p:nvSpPr>
          <p:cNvPr id="9" name="Rectangle 8">
            <a:extLst>
              <a:ext uri="{FF2B5EF4-FFF2-40B4-BE49-F238E27FC236}">
                <a16:creationId xmlns:a16="http://schemas.microsoft.com/office/drawing/2014/main" id="{FB0D8EB8-50FD-4311-C6DA-22A2180F5FFC}"/>
              </a:ext>
            </a:extLst>
          </p:cNvPr>
          <p:cNvSpPr/>
          <p:nvPr/>
        </p:nvSpPr>
        <p:spPr>
          <a:xfrm>
            <a:off x="4572000" y="4242916"/>
            <a:ext cx="4224554" cy="883588"/>
          </a:xfrm>
          <a:prstGeom prst="rect">
            <a:avLst/>
          </a:prstGeom>
          <a:solidFill>
            <a:srgbClr val="4C3B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500" dirty="0">
                <a:latin typeface="Georgia"/>
                <a:cs typeface="Arial"/>
              </a:rPr>
              <a:t>We bring STAT expertise and tools to bear </a:t>
            </a:r>
            <a:endParaRPr lang="en-US" sz="1500" dirty="0">
              <a:latin typeface="Georgia"/>
              <a:cs typeface="Arial" panose="020B0604020202020204" pitchFamily="34" charset="0"/>
            </a:endParaRPr>
          </a:p>
          <a:p>
            <a:pPr algn="ctr"/>
            <a:r>
              <a:rPr lang="en-US" sz="1500" dirty="0">
                <a:latin typeface="Georgia"/>
                <a:cs typeface="Arial"/>
              </a:rPr>
              <a:t>to help you solve your most difficult</a:t>
            </a:r>
          </a:p>
          <a:p>
            <a:pPr algn="ctr"/>
            <a:r>
              <a:rPr lang="en-US" sz="1500" dirty="0">
                <a:latin typeface="Georgia"/>
                <a:cs typeface="Arial"/>
              </a:rPr>
              <a:t>T&amp;E challenges</a:t>
            </a:r>
          </a:p>
        </p:txBody>
      </p:sp>
      <p:sp>
        <p:nvSpPr>
          <p:cNvPr id="10" name="Rounded Rectangle 2">
            <a:extLst>
              <a:ext uri="{FF2B5EF4-FFF2-40B4-BE49-F238E27FC236}">
                <a16:creationId xmlns:a16="http://schemas.microsoft.com/office/drawing/2014/main" id="{8982D068-1A9C-AB7C-5C51-42F65D70042D}"/>
              </a:ext>
            </a:extLst>
          </p:cNvPr>
          <p:cNvSpPr/>
          <p:nvPr/>
        </p:nvSpPr>
        <p:spPr>
          <a:xfrm>
            <a:off x="440033" y="4257341"/>
            <a:ext cx="3855084" cy="1332610"/>
          </a:xfrm>
          <a:prstGeom prst="roundRect">
            <a:avLst/>
          </a:prstGeom>
          <a:solidFill>
            <a:srgbClr val="4C3B89"/>
          </a:solidFill>
          <a:ln/>
        </p:spPr>
        <p:style>
          <a:lnRef idx="0">
            <a:schemeClr val="accent4"/>
          </a:lnRef>
          <a:fillRef idx="3">
            <a:schemeClr val="accent4"/>
          </a:fillRef>
          <a:effectRef idx="3">
            <a:schemeClr val="accent4"/>
          </a:effectRef>
          <a:fontRef idx="minor">
            <a:schemeClr val="lt1"/>
          </a:fontRef>
        </p:style>
        <p:txBody>
          <a:bodyPr lIns="0" tIns="34290" rIns="0" bIns="34290" rtlCol="0" anchor="ctr"/>
          <a:lstStyle/>
          <a:p>
            <a:pPr marL="0" lvl="1" algn="ctr">
              <a:lnSpc>
                <a:spcPct val="120000"/>
              </a:lnSpc>
            </a:pPr>
            <a:r>
              <a:rPr lang="en-US" sz="1400" dirty="0">
                <a:solidFill>
                  <a:schemeClr val="bg1"/>
                </a:solidFill>
                <a:latin typeface="Georgia"/>
                <a:cs typeface="Times New Roman"/>
              </a:rPr>
              <a:t>Scientific Test and Analysis Techniques (STAT)</a:t>
            </a:r>
          </a:p>
          <a:p>
            <a:pPr marL="0" lvl="1" algn="ctr">
              <a:lnSpc>
                <a:spcPct val="120000"/>
              </a:lnSpc>
            </a:pPr>
            <a:r>
              <a:rPr lang="en-US" sz="1400" dirty="0">
                <a:solidFill>
                  <a:schemeClr val="bg1"/>
                </a:solidFill>
                <a:latin typeface="Georgia"/>
                <a:cs typeface="Times New Roman"/>
              </a:rPr>
              <a:t>are the scientific and statistical methods and processes used to develop efficient, rigorous</a:t>
            </a:r>
          </a:p>
          <a:p>
            <a:pPr marL="0" lvl="1" algn="ctr">
              <a:lnSpc>
                <a:spcPct val="120000"/>
              </a:lnSpc>
            </a:pPr>
            <a:r>
              <a:rPr lang="en-US" sz="1400" dirty="0">
                <a:solidFill>
                  <a:schemeClr val="bg1"/>
                </a:solidFill>
                <a:latin typeface="Georgia"/>
                <a:cs typeface="Times New Roman"/>
              </a:rPr>
              <a:t>test strategies that yield defensible results</a:t>
            </a:r>
          </a:p>
        </p:txBody>
      </p:sp>
    </p:spTree>
    <p:extLst>
      <p:ext uri="{BB962C8B-B14F-4D97-AF65-F5344CB8AC3E}">
        <p14:creationId xmlns:p14="http://schemas.microsoft.com/office/powerpoint/2010/main" val="927098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712" y="470388"/>
            <a:ext cx="6705600" cy="541338"/>
          </a:xfrm>
        </p:spPr>
        <p:txBody>
          <a:bodyPr>
            <a:normAutofit fontScale="90000"/>
          </a:bodyPr>
          <a:lstStyle/>
          <a:p>
            <a:r>
              <a:rPr lang="en-US" sz="2800" dirty="0"/>
              <a:t>Methods for Addressing Challenges with</a:t>
            </a:r>
            <a:br>
              <a:rPr lang="en-US" sz="2800" dirty="0"/>
            </a:br>
            <a:r>
              <a:rPr lang="en-US" sz="2800" dirty="0"/>
              <a:t>Data Analysis</a:t>
            </a:r>
            <a:endParaRPr lang="en-US" dirty="0"/>
          </a:p>
        </p:txBody>
      </p:sp>
      <p:sp>
        <p:nvSpPr>
          <p:cNvPr id="5" name="Slide Number Placeholder 4">
            <a:extLst>
              <a:ext uri="{FF2B5EF4-FFF2-40B4-BE49-F238E27FC236}">
                <a16:creationId xmlns:a16="http://schemas.microsoft.com/office/drawing/2014/main" id="{A86F0D75-3A8B-4544-90B8-1187BC8E7EE8}"/>
              </a:ext>
            </a:extLst>
          </p:cNvPr>
          <p:cNvSpPr>
            <a:spLocks noGrp="1"/>
          </p:cNvSpPr>
          <p:nvPr>
            <p:ph type="sldNum" sz="quarter" idx="12"/>
          </p:nvPr>
        </p:nvSpPr>
        <p:spPr/>
        <p:txBody>
          <a:bodyPr/>
          <a:lstStyle/>
          <a:p>
            <a:pPr>
              <a:defRPr/>
            </a:pPr>
            <a:fld id="{FAC1E56D-A9D8-45AD-B5D3-0DCD8C3B5BE4}" type="slidenum">
              <a:rPr lang="en-US" smtClean="0"/>
              <a:pPr>
                <a:defRPr/>
              </a:pPr>
              <a:t>50</a:t>
            </a:fld>
            <a:endParaRPr lang="en-US"/>
          </a:p>
        </p:txBody>
      </p:sp>
      <p:graphicFrame>
        <p:nvGraphicFramePr>
          <p:cNvPr id="4" name="Table 5">
            <a:extLst>
              <a:ext uri="{FF2B5EF4-FFF2-40B4-BE49-F238E27FC236}">
                <a16:creationId xmlns:a16="http://schemas.microsoft.com/office/drawing/2014/main" id="{9EC71E46-20BE-4DF5-B127-62EEFF5AA1BC}"/>
              </a:ext>
            </a:extLst>
          </p:cNvPr>
          <p:cNvGraphicFramePr>
            <a:graphicFrameLocks noGrp="1"/>
          </p:cNvGraphicFramePr>
          <p:nvPr>
            <p:extLst>
              <p:ext uri="{D42A27DB-BD31-4B8C-83A1-F6EECF244321}">
                <p14:modId xmlns:p14="http://schemas.microsoft.com/office/powerpoint/2010/main" val="666948568"/>
              </p:ext>
            </p:extLst>
          </p:nvPr>
        </p:nvGraphicFramePr>
        <p:xfrm>
          <a:off x="1039906" y="1818340"/>
          <a:ext cx="6738444" cy="2683394"/>
        </p:xfrm>
        <a:graphic>
          <a:graphicData uri="http://schemas.openxmlformats.org/drawingml/2006/table">
            <a:tbl>
              <a:tblPr firstRow="1" bandRow="1">
                <a:tableStyleId>{00A15C55-8517-42AA-B614-E9B94910E393}</a:tableStyleId>
              </a:tblPr>
              <a:tblGrid>
                <a:gridCol w="3369222">
                  <a:extLst>
                    <a:ext uri="{9D8B030D-6E8A-4147-A177-3AD203B41FA5}">
                      <a16:colId xmlns:a16="http://schemas.microsoft.com/office/drawing/2014/main" val="2488008965"/>
                    </a:ext>
                  </a:extLst>
                </a:gridCol>
                <a:gridCol w="3369222">
                  <a:extLst>
                    <a:ext uri="{9D8B030D-6E8A-4147-A177-3AD203B41FA5}">
                      <a16:colId xmlns:a16="http://schemas.microsoft.com/office/drawing/2014/main" val="3846736414"/>
                    </a:ext>
                  </a:extLst>
                </a:gridCol>
              </a:tblGrid>
              <a:tr h="516324">
                <a:tc>
                  <a:txBody>
                    <a:bodyPr/>
                    <a:lstStyle/>
                    <a:p>
                      <a:r>
                        <a:rPr lang="en-US" dirty="0"/>
                        <a:t>Method for Data Analysis</a:t>
                      </a:r>
                    </a:p>
                  </a:txBody>
                  <a:tcPr>
                    <a:solidFill>
                      <a:srgbClr val="4C3B89"/>
                    </a:solidFill>
                  </a:tcPr>
                </a:tc>
                <a:tc>
                  <a:txBody>
                    <a:bodyPr/>
                    <a:lstStyle/>
                    <a:p>
                      <a:r>
                        <a:rPr lang="en-US" dirty="0"/>
                        <a:t>Short description</a:t>
                      </a:r>
                    </a:p>
                  </a:txBody>
                  <a:tcPr>
                    <a:solidFill>
                      <a:srgbClr val="4C3B89"/>
                    </a:solidFill>
                  </a:tcPr>
                </a:tc>
                <a:extLst>
                  <a:ext uri="{0D108BD9-81ED-4DB2-BD59-A6C34878D82A}">
                    <a16:rowId xmlns:a16="http://schemas.microsoft.com/office/drawing/2014/main" val="2194539492"/>
                  </a:ext>
                </a:extLst>
              </a:tr>
              <a:tr h="516324">
                <a:tc>
                  <a:txBody>
                    <a:bodyPr/>
                    <a:lstStyle/>
                    <a:p>
                      <a:pPr marL="0" marR="0" lvl="0" indent="0" algn="l" defTabSz="685783" rtl="0" eaLnBrk="1" fontAlgn="auto" latinLnBrk="0" hangingPunct="1">
                        <a:lnSpc>
                          <a:spcPct val="115000"/>
                        </a:lnSpc>
                        <a:spcBef>
                          <a:spcPts val="0"/>
                        </a:spcBef>
                        <a:spcAft>
                          <a:spcPts val="1000"/>
                        </a:spcAft>
                        <a:buClrTx/>
                        <a:buSzTx/>
                        <a:buFontTx/>
                        <a:buNone/>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Automated outlier search and Boundary testing</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Automate the search for outliers in the system response/outputs or for the safe or effective boundaries of system operational conditions by using statistical tools</a:t>
                      </a:r>
                    </a:p>
                  </a:txBody>
                  <a:tcPr marL="88900" marR="88900" marT="50800" marB="50800">
                    <a:solidFill>
                      <a:srgbClr val="EDEBF3"/>
                    </a:solidFill>
                  </a:tcPr>
                </a:tc>
                <a:extLst>
                  <a:ext uri="{0D108BD9-81ED-4DB2-BD59-A6C34878D82A}">
                    <a16:rowId xmlns:a16="http://schemas.microsoft.com/office/drawing/2014/main" val="4104020236"/>
                  </a:ext>
                </a:extLst>
              </a:tr>
              <a:tr h="516324">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Failure path testing</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Automate the search for conditions or inputs that can cause unexpected system failure </a:t>
                      </a:r>
                    </a:p>
                  </a:txBody>
                  <a:tcPr marL="88900" marR="88900" marT="50800" marB="50800">
                    <a:solidFill>
                      <a:srgbClr val="EDEBF3"/>
                    </a:solidFill>
                  </a:tcPr>
                </a:tc>
                <a:extLst>
                  <a:ext uri="{0D108BD9-81ED-4DB2-BD59-A6C34878D82A}">
                    <a16:rowId xmlns:a16="http://schemas.microsoft.com/office/drawing/2014/main" val="2226220005"/>
                  </a:ext>
                </a:extLst>
              </a:tr>
              <a:tr h="516324">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Human operator performance standards</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Apply specific measures of performance, suitability and effectiveness based on human operator training standards and proficiency standards </a:t>
                      </a:r>
                    </a:p>
                  </a:txBody>
                  <a:tcPr marL="88900" marR="88900" marT="50800" marB="50800">
                    <a:solidFill>
                      <a:srgbClr val="EDEBF3"/>
                    </a:solidFill>
                  </a:tcPr>
                </a:tc>
                <a:extLst>
                  <a:ext uri="{0D108BD9-81ED-4DB2-BD59-A6C34878D82A}">
                    <a16:rowId xmlns:a16="http://schemas.microsoft.com/office/drawing/2014/main" val="84369030"/>
                  </a:ext>
                </a:extLst>
              </a:tr>
            </a:tbl>
          </a:graphicData>
        </a:graphic>
      </p:graphicFrame>
    </p:spTree>
    <p:extLst>
      <p:ext uri="{BB962C8B-B14F-4D97-AF65-F5344CB8AC3E}">
        <p14:creationId xmlns:p14="http://schemas.microsoft.com/office/powerpoint/2010/main" val="2580451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p:txBody>
          <a:bodyPr/>
          <a:lstStyle/>
          <a:p>
            <a:r>
              <a:rPr lang="en-US" dirty="0"/>
              <a:t>Costs, Limitations, Assumptions:</a:t>
            </a:r>
          </a:p>
        </p:txBody>
      </p:sp>
      <p:sp>
        <p:nvSpPr>
          <p:cNvPr id="9" name="Content Placeholder 8">
            <a:extLst>
              <a:ext uri="{FF2B5EF4-FFF2-40B4-BE49-F238E27FC236}">
                <a16:creationId xmlns:a16="http://schemas.microsoft.com/office/drawing/2014/main" id="{C3411E38-6BA1-CA66-1227-7FF23ABA3FC9}"/>
              </a:ext>
            </a:extLst>
          </p:cNvPr>
          <p:cNvSpPr>
            <a:spLocks noGrp="1"/>
          </p:cNvSpPr>
          <p:nvPr>
            <p:ph sz="half" idx="16"/>
          </p:nvPr>
        </p:nvSpPr>
        <p:spPr/>
        <p:txBody>
          <a:bodyPr/>
          <a:lstStyle/>
          <a:p>
            <a:r>
              <a:rPr lang="en-US" dirty="0"/>
              <a:t>Tools that Support this Method:</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fontScale="90000"/>
          </a:bodyPr>
          <a:lstStyle/>
          <a:p>
            <a:r>
              <a:rPr lang="en-US" dirty="0"/>
              <a:t>Data Analysis Method: Automated outlier search and Boundary testing</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Automate the search for outliers in the system response / outputs or for the safe or effective boundaries of system operational conditions by using statistical tools</a:t>
            </a:r>
          </a:p>
        </p:txBody>
      </p:sp>
      <p:sp>
        <p:nvSpPr>
          <p:cNvPr id="16" name="TextBox 15">
            <a:extLst>
              <a:ext uri="{FF2B5EF4-FFF2-40B4-BE49-F238E27FC236}">
                <a16:creationId xmlns:a16="http://schemas.microsoft.com/office/drawing/2014/main" id="{199DEA99-223A-DB26-D9EF-62F2CA6391A1}"/>
              </a:ext>
            </a:extLst>
          </p:cNvPr>
          <p:cNvSpPr txBox="1"/>
          <p:nvPr/>
        </p:nvSpPr>
        <p:spPr>
          <a:xfrm>
            <a:off x="2962056" y="4775613"/>
            <a:ext cx="5774538" cy="430887"/>
          </a:xfrm>
          <a:prstGeom prst="rect">
            <a:avLst/>
          </a:prstGeom>
          <a:noFill/>
        </p:spPr>
        <p:txBody>
          <a:bodyPr wrap="square">
            <a:spAutoFit/>
          </a:bodyPr>
          <a:lstStyle/>
          <a:p>
            <a:r>
              <a:rPr lang="en-US" sz="1100" dirty="0"/>
              <a:t>Application of STAT processes can allow efficient, effective, robust test planning and execution that provides maximum T&amp;E information with minimum costs. </a:t>
            </a:r>
          </a:p>
        </p:txBody>
      </p:sp>
      <p:sp>
        <p:nvSpPr>
          <p:cNvPr id="17" name="TextBox 16">
            <a:extLst>
              <a:ext uri="{FF2B5EF4-FFF2-40B4-BE49-F238E27FC236}">
                <a16:creationId xmlns:a16="http://schemas.microsoft.com/office/drawing/2014/main" id="{040906E9-BB54-9D9F-D46E-58E96AC9B3FF}"/>
              </a:ext>
            </a:extLst>
          </p:cNvPr>
          <p:cNvSpPr txBox="1"/>
          <p:nvPr/>
        </p:nvSpPr>
        <p:spPr>
          <a:xfrm>
            <a:off x="2962056" y="2547418"/>
            <a:ext cx="6034368" cy="430887"/>
          </a:xfrm>
          <a:prstGeom prst="rect">
            <a:avLst/>
          </a:prstGeom>
          <a:noFill/>
        </p:spPr>
        <p:txBody>
          <a:bodyPr wrap="square">
            <a:spAutoFit/>
          </a:bodyPr>
          <a:lstStyle/>
          <a:p>
            <a:r>
              <a:rPr lang="en-US" sz="1100" dirty="0"/>
              <a:t>Testers can efficiently characterize the safe and effective regions of autonomous system operation within the full, physics-based operating environment. </a:t>
            </a:r>
          </a:p>
        </p:txBody>
      </p:sp>
      <p:sp>
        <p:nvSpPr>
          <p:cNvPr id="18" name="TextBox 17">
            <a:extLst>
              <a:ext uri="{FF2B5EF4-FFF2-40B4-BE49-F238E27FC236}">
                <a16:creationId xmlns:a16="http://schemas.microsoft.com/office/drawing/2014/main" id="{A12C8939-2404-D283-6657-D2DED791CEDF}"/>
              </a:ext>
            </a:extLst>
          </p:cNvPr>
          <p:cNvSpPr txBox="1"/>
          <p:nvPr/>
        </p:nvSpPr>
        <p:spPr>
          <a:xfrm>
            <a:off x="2962056" y="6284497"/>
            <a:ext cx="5774538" cy="261610"/>
          </a:xfrm>
          <a:prstGeom prst="rect">
            <a:avLst/>
          </a:prstGeom>
          <a:noFill/>
        </p:spPr>
        <p:txBody>
          <a:bodyPr wrap="square">
            <a:spAutoFit/>
          </a:bodyPr>
          <a:lstStyle/>
          <a:p>
            <a:r>
              <a:rPr lang="en-US" sz="1100" dirty="0"/>
              <a:t>RAPT (TRMC), Boundary Explorer (STAT COE), </a:t>
            </a:r>
            <a:r>
              <a:rPr lang="en-US" sz="1100" dirty="0" err="1"/>
              <a:t>MARGInS</a:t>
            </a:r>
            <a:r>
              <a:rPr lang="en-US" sz="1100" dirty="0"/>
              <a:t> (NASA) </a:t>
            </a:r>
          </a:p>
        </p:txBody>
      </p:sp>
      <p:sp>
        <p:nvSpPr>
          <p:cNvPr id="19" name="TextBox 18">
            <a:extLst>
              <a:ext uri="{FF2B5EF4-FFF2-40B4-BE49-F238E27FC236}">
                <a16:creationId xmlns:a16="http://schemas.microsoft.com/office/drawing/2014/main" id="{89A80A94-B37C-583C-6385-6295C701751F}"/>
              </a:ext>
            </a:extLst>
          </p:cNvPr>
          <p:cNvSpPr txBox="1"/>
          <p:nvPr/>
        </p:nvSpPr>
        <p:spPr>
          <a:xfrm>
            <a:off x="2962056" y="1089308"/>
            <a:ext cx="3495894" cy="1277273"/>
          </a:xfrm>
          <a:prstGeom prst="rect">
            <a:avLst/>
          </a:prstGeom>
          <a:noFill/>
        </p:spPr>
        <p:txBody>
          <a:bodyPr wrap="square">
            <a:spAutoFit/>
          </a:bodyPr>
          <a:lstStyle/>
          <a:p>
            <a:r>
              <a:rPr lang="en-US" sz="1100" dirty="0"/>
              <a:t>Operators' employment of their systems are bounded by the systems' operations limits, such as min and max airspeed, altitude, G-loading, engine limits, flight control limits, and weapon employment limits. </a:t>
            </a:r>
          </a:p>
          <a:p>
            <a:r>
              <a:rPr lang="en-US" sz="1100" dirty="0"/>
              <a:t>Operators also must avoid prohibited maneuvers, such as unusual attitudes, spins, stalls, and abrupt maneuvers.  </a:t>
            </a:r>
          </a:p>
        </p:txBody>
      </p:sp>
      <p:sp>
        <p:nvSpPr>
          <p:cNvPr id="20" name="TextBox 19">
            <a:extLst>
              <a:ext uri="{FF2B5EF4-FFF2-40B4-BE49-F238E27FC236}">
                <a16:creationId xmlns:a16="http://schemas.microsoft.com/office/drawing/2014/main" id="{27166952-6266-60DC-D163-1B66A73439C7}"/>
              </a:ext>
            </a:extLst>
          </p:cNvPr>
          <p:cNvSpPr txBox="1"/>
          <p:nvPr/>
        </p:nvSpPr>
        <p:spPr>
          <a:xfrm>
            <a:off x="2925841" y="3271031"/>
            <a:ext cx="6070583" cy="430887"/>
          </a:xfrm>
          <a:prstGeom prst="rect">
            <a:avLst/>
          </a:prstGeom>
          <a:noFill/>
        </p:spPr>
        <p:txBody>
          <a:bodyPr wrap="square">
            <a:spAutoFit/>
          </a:bodyPr>
          <a:lstStyle/>
          <a:p>
            <a:r>
              <a:rPr lang="en-US" sz="1100" dirty="0"/>
              <a:t>Automate the search for outliers or nonlinearities in the system response/outputs by using statistical tools such as rapid sequential testing. </a:t>
            </a:r>
          </a:p>
        </p:txBody>
      </p:sp>
      <p:sp>
        <p:nvSpPr>
          <p:cNvPr id="21" name="TextBox 20">
            <a:extLst>
              <a:ext uri="{FF2B5EF4-FFF2-40B4-BE49-F238E27FC236}">
                <a16:creationId xmlns:a16="http://schemas.microsoft.com/office/drawing/2014/main" id="{3AA860CA-0B66-42AD-2E77-C322BB7F193A}"/>
              </a:ext>
            </a:extLst>
          </p:cNvPr>
          <p:cNvSpPr txBox="1"/>
          <p:nvPr/>
        </p:nvSpPr>
        <p:spPr>
          <a:xfrm>
            <a:off x="2962055" y="5529333"/>
            <a:ext cx="6034369" cy="430887"/>
          </a:xfrm>
          <a:prstGeom prst="rect">
            <a:avLst/>
          </a:prstGeom>
          <a:noFill/>
        </p:spPr>
        <p:txBody>
          <a:bodyPr wrap="square">
            <a:spAutoFit/>
          </a:bodyPr>
          <a:lstStyle/>
          <a:p>
            <a:r>
              <a:rPr lang="en-US" sz="1100" dirty="0"/>
              <a:t>Assumption that sufficiently representative models and simulations exist for the AMS that can provide adequate response results.  Costs to integrate AMS models with statistical tools. </a:t>
            </a:r>
          </a:p>
        </p:txBody>
      </p:sp>
      <p:sp>
        <p:nvSpPr>
          <p:cNvPr id="22" name="TextBox 21">
            <a:extLst>
              <a:ext uri="{FF2B5EF4-FFF2-40B4-BE49-F238E27FC236}">
                <a16:creationId xmlns:a16="http://schemas.microsoft.com/office/drawing/2014/main" id="{EEC72290-3A9F-AFA7-F593-EA91C5572798}"/>
              </a:ext>
            </a:extLst>
          </p:cNvPr>
          <p:cNvSpPr txBox="1"/>
          <p:nvPr/>
        </p:nvSpPr>
        <p:spPr>
          <a:xfrm>
            <a:off x="2962056" y="4057341"/>
            <a:ext cx="5019894" cy="430887"/>
          </a:xfrm>
          <a:prstGeom prst="rect">
            <a:avLst/>
          </a:prstGeom>
          <a:noFill/>
        </p:spPr>
        <p:txBody>
          <a:bodyPr wrap="square">
            <a:spAutoFit/>
          </a:bodyPr>
          <a:lstStyle/>
          <a:p>
            <a:r>
              <a:rPr lang="en-US" sz="1100" dirty="0"/>
              <a:t>Safety			Data</a:t>
            </a:r>
          </a:p>
          <a:p>
            <a:r>
              <a:rPr lang="en-US" sz="1100" dirty="0"/>
              <a:t>Simulation			Test adequacy and integration   </a:t>
            </a:r>
          </a:p>
        </p:txBody>
      </p:sp>
      <p:pic>
        <p:nvPicPr>
          <p:cNvPr id="3" name="Picture 6" descr="What are N1 and N2? - Aviation Stack Exchange">
            <a:extLst>
              <a:ext uri="{FF2B5EF4-FFF2-40B4-BE49-F238E27FC236}">
                <a16:creationId xmlns:a16="http://schemas.microsoft.com/office/drawing/2014/main" id="{DA7CDED5-591B-D8B7-7022-96EB725ACE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4598" y="1019086"/>
            <a:ext cx="2343279" cy="1410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398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a:xfrm>
            <a:off x="2365048" y="3665507"/>
            <a:ext cx="6631378" cy="237757"/>
          </a:xfrm>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a:xfrm>
            <a:off x="2365047" y="4394981"/>
            <a:ext cx="6631378" cy="237757"/>
          </a:xfrm>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a:xfrm>
            <a:off x="2365047" y="5329229"/>
            <a:ext cx="6631378" cy="237757"/>
          </a:xfrm>
        </p:spPr>
        <p:txBody>
          <a:bodyPr/>
          <a:lstStyle/>
          <a:p>
            <a:r>
              <a:rPr lang="en-US" dirty="0"/>
              <a:t>Costs, Limitations, Assumptions:</a:t>
            </a:r>
          </a:p>
        </p:txBody>
      </p:sp>
      <p:sp>
        <p:nvSpPr>
          <p:cNvPr id="9" name="Content Placeholder 8">
            <a:extLst>
              <a:ext uri="{FF2B5EF4-FFF2-40B4-BE49-F238E27FC236}">
                <a16:creationId xmlns:a16="http://schemas.microsoft.com/office/drawing/2014/main" id="{C3411E38-6BA1-CA66-1227-7FF23ABA3FC9}"/>
              </a:ext>
            </a:extLst>
          </p:cNvPr>
          <p:cNvSpPr>
            <a:spLocks noGrp="1"/>
          </p:cNvSpPr>
          <p:nvPr>
            <p:ph sz="half" idx="16"/>
          </p:nvPr>
        </p:nvSpPr>
        <p:spPr/>
        <p:txBody>
          <a:bodyPr/>
          <a:lstStyle/>
          <a:p>
            <a:r>
              <a:rPr lang="en-US" dirty="0"/>
              <a:t>Tools that Support this Method:</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a:bodyPr>
          <a:lstStyle/>
          <a:p>
            <a:r>
              <a:rPr lang="en-US" dirty="0"/>
              <a:t>Data Analysis Method: Failure path testing</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Automate the search for conditions or inputs that can cause unexpected system failure </a:t>
            </a:r>
          </a:p>
          <a:p>
            <a:endParaRPr lang="en-US" sz="2400" dirty="0"/>
          </a:p>
        </p:txBody>
      </p:sp>
      <p:sp>
        <p:nvSpPr>
          <p:cNvPr id="16" name="TextBox 15">
            <a:extLst>
              <a:ext uri="{FF2B5EF4-FFF2-40B4-BE49-F238E27FC236}">
                <a16:creationId xmlns:a16="http://schemas.microsoft.com/office/drawing/2014/main" id="{20BA37B6-8A78-2FCE-C203-88852CA9D68C}"/>
              </a:ext>
            </a:extLst>
          </p:cNvPr>
          <p:cNvSpPr txBox="1"/>
          <p:nvPr/>
        </p:nvSpPr>
        <p:spPr>
          <a:xfrm>
            <a:off x="2962056" y="4632738"/>
            <a:ext cx="5774538" cy="769441"/>
          </a:xfrm>
          <a:prstGeom prst="rect">
            <a:avLst/>
          </a:prstGeom>
          <a:noFill/>
        </p:spPr>
        <p:txBody>
          <a:bodyPr wrap="square">
            <a:spAutoFit/>
          </a:bodyPr>
          <a:lstStyle/>
          <a:p>
            <a:r>
              <a:rPr lang="en-US" sz="1100" dirty="0"/>
              <a:t>Allows efficient and robust methods for testing all combinations of operating environments, system conditions, inputs, and interactions, which otherwise would likely be either prohibitively costly or insufficiently robust. Designed to detect unit-level faults and work</a:t>
            </a:r>
          </a:p>
          <a:p>
            <a:r>
              <a:rPr lang="en-US" sz="1100" dirty="0"/>
              <a:t>backwards to expose them at the system level.</a:t>
            </a:r>
          </a:p>
        </p:txBody>
      </p:sp>
      <p:sp>
        <p:nvSpPr>
          <p:cNvPr id="18" name="TextBox 17">
            <a:extLst>
              <a:ext uri="{FF2B5EF4-FFF2-40B4-BE49-F238E27FC236}">
                <a16:creationId xmlns:a16="http://schemas.microsoft.com/office/drawing/2014/main" id="{B74A4E5A-FE66-27E3-39AD-807FD0B2A66C}"/>
              </a:ext>
            </a:extLst>
          </p:cNvPr>
          <p:cNvSpPr txBox="1"/>
          <p:nvPr/>
        </p:nvSpPr>
        <p:spPr>
          <a:xfrm>
            <a:off x="2962056" y="2547418"/>
            <a:ext cx="4576762" cy="430887"/>
          </a:xfrm>
          <a:prstGeom prst="rect">
            <a:avLst/>
          </a:prstGeom>
          <a:noFill/>
        </p:spPr>
        <p:txBody>
          <a:bodyPr wrap="square">
            <a:spAutoFit/>
          </a:bodyPr>
          <a:lstStyle/>
          <a:p>
            <a:r>
              <a:rPr lang="en-US" sz="1100" dirty="0"/>
              <a:t>Accurate T&amp;E insight into AMS failure inputs and conditions, including the steps to avoid or steps to take to ensure failures do not occur. </a:t>
            </a:r>
          </a:p>
        </p:txBody>
      </p:sp>
      <p:sp>
        <p:nvSpPr>
          <p:cNvPr id="19" name="TextBox 18">
            <a:extLst>
              <a:ext uri="{FF2B5EF4-FFF2-40B4-BE49-F238E27FC236}">
                <a16:creationId xmlns:a16="http://schemas.microsoft.com/office/drawing/2014/main" id="{80CD84B2-2686-5641-1AF9-D0C4A16F7CB5}"/>
              </a:ext>
            </a:extLst>
          </p:cNvPr>
          <p:cNvSpPr txBox="1"/>
          <p:nvPr/>
        </p:nvSpPr>
        <p:spPr>
          <a:xfrm>
            <a:off x="2962056" y="6284497"/>
            <a:ext cx="5774538" cy="261610"/>
          </a:xfrm>
          <a:prstGeom prst="rect">
            <a:avLst/>
          </a:prstGeom>
          <a:noFill/>
        </p:spPr>
        <p:txBody>
          <a:bodyPr wrap="square">
            <a:spAutoFit/>
          </a:bodyPr>
          <a:lstStyle/>
          <a:p>
            <a:r>
              <a:rPr lang="en-US" sz="1100" dirty="0"/>
              <a:t>Robustness Inside Out Testing (RIOT) (TRMC), </a:t>
            </a:r>
            <a:r>
              <a:rPr lang="en-US" sz="1100" dirty="0" err="1"/>
              <a:t>AdaStress</a:t>
            </a:r>
            <a:r>
              <a:rPr lang="en-US" sz="1100" dirty="0"/>
              <a:t> (NASA)</a:t>
            </a:r>
          </a:p>
        </p:txBody>
      </p:sp>
      <p:sp>
        <p:nvSpPr>
          <p:cNvPr id="20" name="TextBox 19">
            <a:extLst>
              <a:ext uri="{FF2B5EF4-FFF2-40B4-BE49-F238E27FC236}">
                <a16:creationId xmlns:a16="http://schemas.microsoft.com/office/drawing/2014/main" id="{1E6D5052-618B-0AD3-DA7A-56E3474CF495}"/>
              </a:ext>
            </a:extLst>
          </p:cNvPr>
          <p:cNvSpPr txBox="1"/>
          <p:nvPr/>
        </p:nvSpPr>
        <p:spPr>
          <a:xfrm>
            <a:off x="2962055" y="1089308"/>
            <a:ext cx="3910485" cy="1277273"/>
          </a:xfrm>
          <a:prstGeom prst="rect">
            <a:avLst/>
          </a:prstGeom>
          <a:noFill/>
        </p:spPr>
        <p:txBody>
          <a:bodyPr wrap="square">
            <a:spAutoFit/>
          </a:bodyPr>
          <a:lstStyle/>
          <a:p>
            <a:r>
              <a:rPr lang="en-US" sz="1100" dirty="0"/>
              <a:t>Operators study and practice emergency procedures to deal with system and subsystem failures that occur. Operators train with processes like Crew Resource Management that walk-through emergency indications, initial actions, checklist procedures, and considerations for breaking a chain of events that can lead to catastrophic failures, and to recover successfully after one. </a:t>
            </a:r>
          </a:p>
        </p:txBody>
      </p:sp>
      <p:sp>
        <p:nvSpPr>
          <p:cNvPr id="21" name="TextBox 20">
            <a:extLst>
              <a:ext uri="{FF2B5EF4-FFF2-40B4-BE49-F238E27FC236}">
                <a16:creationId xmlns:a16="http://schemas.microsoft.com/office/drawing/2014/main" id="{130B20EE-77E9-0AD4-58D2-40C49BBE3355}"/>
              </a:ext>
            </a:extLst>
          </p:cNvPr>
          <p:cNvSpPr txBox="1"/>
          <p:nvPr/>
        </p:nvSpPr>
        <p:spPr>
          <a:xfrm>
            <a:off x="2925841" y="3271031"/>
            <a:ext cx="5421453" cy="430887"/>
          </a:xfrm>
          <a:prstGeom prst="rect">
            <a:avLst/>
          </a:prstGeom>
          <a:noFill/>
        </p:spPr>
        <p:txBody>
          <a:bodyPr wrap="square">
            <a:spAutoFit/>
          </a:bodyPr>
          <a:lstStyle/>
          <a:p>
            <a:r>
              <a:rPr lang="en-US" sz="1100" dirty="0"/>
              <a:t>Use of automated failure path testing tools to efficiently and robustly evaluate the autonomous system and its operations. </a:t>
            </a:r>
          </a:p>
        </p:txBody>
      </p:sp>
      <p:sp>
        <p:nvSpPr>
          <p:cNvPr id="22" name="TextBox 21">
            <a:extLst>
              <a:ext uri="{FF2B5EF4-FFF2-40B4-BE49-F238E27FC236}">
                <a16:creationId xmlns:a16="http://schemas.microsoft.com/office/drawing/2014/main" id="{E3275009-F533-8FFC-440B-B7FF01DD6A78}"/>
              </a:ext>
            </a:extLst>
          </p:cNvPr>
          <p:cNvSpPr txBox="1"/>
          <p:nvPr/>
        </p:nvSpPr>
        <p:spPr>
          <a:xfrm>
            <a:off x="2962055" y="5567433"/>
            <a:ext cx="6034369" cy="430887"/>
          </a:xfrm>
          <a:prstGeom prst="rect">
            <a:avLst/>
          </a:prstGeom>
          <a:noFill/>
        </p:spPr>
        <p:txBody>
          <a:bodyPr wrap="square">
            <a:spAutoFit/>
          </a:bodyPr>
          <a:lstStyle/>
          <a:p>
            <a:r>
              <a:rPr lang="en-US" sz="1100" dirty="0"/>
              <a:t>Assumption that sufficiently representative models and simulations exist for the AMS that can provide adequate results.  Costs to integrate AMS models with test tools. </a:t>
            </a:r>
          </a:p>
        </p:txBody>
      </p:sp>
      <p:sp>
        <p:nvSpPr>
          <p:cNvPr id="23" name="TextBox 22">
            <a:extLst>
              <a:ext uri="{FF2B5EF4-FFF2-40B4-BE49-F238E27FC236}">
                <a16:creationId xmlns:a16="http://schemas.microsoft.com/office/drawing/2014/main" id="{E65D7FBD-0608-620D-7DAF-4D2DF48CECE6}"/>
              </a:ext>
            </a:extLst>
          </p:cNvPr>
          <p:cNvSpPr txBox="1"/>
          <p:nvPr/>
        </p:nvSpPr>
        <p:spPr>
          <a:xfrm>
            <a:off x="2962056" y="3914466"/>
            <a:ext cx="5385238" cy="430887"/>
          </a:xfrm>
          <a:prstGeom prst="rect">
            <a:avLst/>
          </a:prstGeom>
          <a:noFill/>
        </p:spPr>
        <p:txBody>
          <a:bodyPr wrap="square">
            <a:spAutoFit/>
          </a:bodyPr>
          <a:lstStyle/>
          <a:p>
            <a:r>
              <a:rPr lang="en-US" sz="1100" dirty="0"/>
              <a:t>Safety 			Simulation</a:t>
            </a:r>
          </a:p>
          <a:p>
            <a:r>
              <a:rPr lang="en-US" sz="1100" dirty="0"/>
              <a:t>Human-system teaming 		Test adequacy and integration</a:t>
            </a:r>
          </a:p>
        </p:txBody>
      </p:sp>
      <p:pic>
        <p:nvPicPr>
          <p:cNvPr id="3" name="Picture 2" descr="Emergency Procedures / Emergency Procedures">
            <a:extLst>
              <a:ext uri="{FF2B5EF4-FFF2-40B4-BE49-F238E27FC236}">
                <a16:creationId xmlns:a16="http://schemas.microsoft.com/office/drawing/2014/main" id="{D03D73FE-6F6C-ECF2-BF76-5A9FB6CDDD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2540" y="1086209"/>
            <a:ext cx="1864054" cy="124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729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p:txBody>
          <a:bodyPr/>
          <a:lstStyle/>
          <a:p>
            <a:r>
              <a:rPr lang="en-US" dirty="0"/>
              <a:t>Costs, Limitations, Assumptions:</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Autofit/>
          </a:bodyPr>
          <a:lstStyle/>
          <a:p>
            <a:r>
              <a:rPr lang="en-US" sz="2400" dirty="0"/>
              <a:t>Data Analysis Method: Human operator performance standards</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Apply specific measures of performance, suitability and effectiveness based on human operator training standards and proficiency standards </a:t>
            </a:r>
          </a:p>
          <a:p>
            <a:endParaRPr lang="en-US" sz="2400" dirty="0"/>
          </a:p>
        </p:txBody>
      </p:sp>
      <p:pic>
        <p:nvPicPr>
          <p:cNvPr id="16" name="Picture 15">
            <a:extLst>
              <a:ext uri="{FF2B5EF4-FFF2-40B4-BE49-F238E27FC236}">
                <a16:creationId xmlns:a16="http://schemas.microsoft.com/office/drawing/2014/main" id="{D4C8691C-02AE-C718-4D98-7CB2878D5193}"/>
              </a:ext>
            </a:extLst>
          </p:cNvPr>
          <p:cNvPicPr>
            <a:picLocks noChangeAspect="1"/>
          </p:cNvPicPr>
          <p:nvPr/>
        </p:nvPicPr>
        <p:blipFill rotWithShape="1">
          <a:blip r:embed="rId2"/>
          <a:srcRect b="50637"/>
          <a:stretch/>
        </p:blipFill>
        <p:spPr>
          <a:xfrm>
            <a:off x="4994035" y="1196078"/>
            <a:ext cx="4015324" cy="821281"/>
          </a:xfrm>
          <a:prstGeom prst="rect">
            <a:avLst/>
          </a:prstGeom>
        </p:spPr>
      </p:pic>
      <p:sp>
        <p:nvSpPr>
          <p:cNvPr id="15" name="TextBox 14">
            <a:extLst>
              <a:ext uri="{FF2B5EF4-FFF2-40B4-BE49-F238E27FC236}">
                <a16:creationId xmlns:a16="http://schemas.microsoft.com/office/drawing/2014/main" id="{9EB3CDAB-6E20-059A-4CFE-8B9AAAA70649}"/>
              </a:ext>
            </a:extLst>
          </p:cNvPr>
          <p:cNvSpPr txBox="1"/>
          <p:nvPr/>
        </p:nvSpPr>
        <p:spPr>
          <a:xfrm>
            <a:off x="2962056" y="4775613"/>
            <a:ext cx="5774538" cy="430887"/>
          </a:xfrm>
          <a:prstGeom prst="rect">
            <a:avLst/>
          </a:prstGeom>
          <a:noFill/>
        </p:spPr>
        <p:txBody>
          <a:bodyPr wrap="square">
            <a:spAutoFit/>
          </a:bodyPr>
          <a:lstStyle/>
          <a:p>
            <a:r>
              <a:rPr lang="en-US" sz="1100" dirty="0"/>
              <a:t>Utilizes proven and accepted standards of human performance for evaluation of similar tasks that the system now performs autonomously.  </a:t>
            </a:r>
          </a:p>
        </p:txBody>
      </p:sp>
      <p:sp>
        <p:nvSpPr>
          <p:cNvPr id="17" name="TextBox 16">
            <a:extLst>
              <a:ext uri="{FF2B5EF4-FFF2-40B4-BE49-F238E27FC236}">
                <a16:creationId xmlns:a16="http://schemas.microsoft.com/office/drawing/2014/main" id="{2A6B0F2C-2E5B-FC14-ADDB-3E3C7C10AB1D}"/>
              </a:ext>
            </a:extLst>
          </p:cNvPr>
          <p:cNvSpPr txBox="1"/>
          <p:nvPr/>
        </p:nvSpPr>
        <p:spPr>
          <a:xfrm>
            <a:off x="2962056" y="2547418"/>
            <a:ext cx="6034368" cy="430887"/>
          </a:xfrm>
          <a:prstGeom prst="rect">
            <a:avLst/>
          </a:prstGeom>
          <a:noFill/>
        </p:spPr>
        <p:txBody>
          <a:bodyPr wrap="square">
            <a:spAutoFit/>
          </a:bodyPr>
          <a:lstStyle/>
          <a:p>
            <a:r>
              <a:rPr lang="en-US" sz="1100" dirty="0"/>
              <a:t>T&amp;E insights into autonomy Perception, Reasoning, Deciding, Learning, Teaming, judgment, and control based on proven, measurable standards of performance for human operators. </a:t>
            </a:r>
          </a:p>
        </p:txBody>
      </p:sp>
      <p:sp>
        <p:nvSpPr>
          <p:cNvPr id="20" name="TextBox 19">
            <a:extLst>
              <a:ext uri="{FF2B5EF4-FFF2-40B4-BE49-F238E27FC236}">
                <a16:creationId xmlns:a16="http://schemas.microsoft.com/office/drawing/2014/main" id="{1BA76B06-4D6E-3AA1-78E7-45B649CC8C9A}"/>
              </a:ext>
            </a:extLst>
          </p:cNvPr>
          <p:cNvSpPr txBox="1"/>
          <p:nvPr/>
        </p:nvSpPr>
        <p:spPr>
          <a:xfrm>
            <a:off x="2962056" y="1089308"/>
            <a:ext cx="2018506" cy="938719"/>
          </a:xfrm>
          <a:prstGeom prst="rect">
            <a:avLst/>
          </a:prstGeom>
          <a:noFill/>
        </p:spPr>
        <p:txBody>
          <a:bodyPr wrap="square">
            <a:spAutoFit/>
          </a:bodyPr>
          <a:lstStyle/>
          <a:p>
            <a:r>
              <a:rPr lang="en-US" sz="1100" dirty="0"/>
              <a:t>Human operators have training and proficiency standards that they are evaluated against for mission and system control tasks. </a:t>
            </a:r>
          </a:p>
        </p:txBody>
      </p:sp>
      <p:sp>
        <p:nvSpPr>
          <p:cNvPr id="21" name="TextBox 20">
            <a:extLst>
              <a:ext uri="{FF2B5EF4-FFF2-40B4-BE49-F238E27FC236}">
                <a16:creationId xmlns:a16="http://schemas.microsoft.com/office/drawing/2014/main" id="{BEC1A3EB-1B06-79EC-494E-6AB90BCF96AC}"/>
              </a:ext>
            </a:extLst>
          </p:cNvPr>
          <p:cNvSpPr txBox="1"/>
          <p:nvPr/>
        </p:nvSpPr>
        <p:spPr>
          <a:xfrm>
            <a:off x="2925841" y="3271031"/>
            <a:ext cx="5421453" cy="430887"/>
          </a:xfrm>
          <a:prstGeom prst="rect">
            <a:avLst/>
          </a:prstGeom>
          <a:noFill/>
        </p:spPr>
        <p:txBody>
          <a:bodyPr wrap="square">
            <a:spAutoFit/>
          </a:bodyPr>
          <a:lstStyle/>
          <a:p>
            <a:r>
              <a:rPr lang="en-US" sz="1100" dirty="0"/>
              <a:t>Established operator and system standards applied in novel ways to evaluate the performance of autonomous military systems. </a:t>
            </a:r>
          </a:p>
        </p:txBody>
      </p:sp>
      <p:sp>
        <p:nvSpPr>
          <p:cNvPr id="22" name="TextBox 21">
            <a:extLst>
              <a:ext uri="{FF2B5EF4-FFF2-40B4-BE49-F238E27FC236}">
                <a16:creationId xmlns:a16="http://schemas.microsoft.com/office/drawing/2014/main" id="{C5D8F24E-8A69-1676-A5E7-6CD812077867}"/>
              </a:ext>
            </a:extLst>
          </p:cNvPr>
          <p:cNvSpPr txBox="1"/>
          <p:nvPr/>
        </p:nvSpPr>
        <p:spPr>
          <a:xfrm>
            <a:off x="2962055" y="5529333"/>
            <a:ext cx="6034369" cy="430887"/>
          </a:xfrm>
          <a:prstGeom prst="rect">
            <a:avLst/>
          </a:prstGeom>
          <a:noFill/>
        </p:spPr>
        <p:txBody>
          <a:bodyPr wrap="square">
            <a:spAutoFit/>
          </a:bodyPr>
          <a:lstStyle/>
          <a:p>
            <a:r>
              <a:rPr lang="en-US" sz="1100" dirty="0"/>
              <a:t>Assumption that human operator standards exist and are relevant to the autonomous system. Limitation that some typically more subjective standards will require expert interpretation. </a:t>
            </a:r>
          </a:p>
        </p:txBody>
      </p:sp>
      <p:sp>
        <p:nvSpPr>
          <p:cNvPr id="23" name="TextBox 22">
            <a:extLst>
              <a:ext uri="{FF2B5EF4-FFF2-40B4-BE49-F238E27FC236}">
                <a16:creationId xmlns:a16="http://schemas.microsoft.com/office/drawing/2014/main" id="{75F30D52-6BB6-19C4-C0F9-B6D96EE672C1}"/>
              </a:ext>
            </a:extLst>
          </p:cNvPr>
          <p:cNvSpPr txBox="1"/>
          <p:nvPr/>
        </p:nvSpPr>
        <p:spPr>
          <a:xfrm>
            <a:off x="2962056" y="4057341"/>
            <a:ext cx="4576762" cy="430887"/>
          </a:xfrm>
          <a:prstGeom prst="rect">
            <a:avLst/>
          </a:prstGeom>
          <a:noFill/>
        </p:spPr>
        <p:txBody>
          <a:bodyPr wrap="square">
            <a:spAutoFit/>
          </a:bodyPr>
          <a:lstStyle/>
          <a:p>
            <a:r>
              <a:rPr lang="en-US" sz="1100" dirty="0"/>
              <a:t>Requirements and measures	</a:t>
            </a:r>
          </a:p>
          <a:p>
            <a:r>
              <a:rPr lang="en-US" sz="1100" dirty="0"/>
              <a:t>Human-systems teaming	</a:t>
            </a:r>
          </a:p>
        </p:txBody>
      </p:sp>
    </p:spTree>
    <p:extLst>
      <p:ext uri="{BB962C8B-B14F-4D97-AF65-F5344CB8AC3E}">
        <p14:creationId xmlns:p14="http://schemas.microsoft.com/office/powerpoint/2010/main" val="21668627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1" y="440035"/>
            <a:ext cx="6705600" cy="541338"/>
          </a:xfrm>
        </p:spPr>
        <p:txBody>
          <a:bodyPr>
            <a:normAutofit fontScale="90000"/>
          </a:bodyPr>
          <a:lstStyle/>
          <a:p>
            <a:r>
              <a:rPr lang="en-US" sz="2800" dirty="0"/>
              <a:t>Methods for Addressing Challenges with</a:t>
            </a:r>
            <a:br>
              <a:rPr lang="en-US" sz="2800" dirty="0"/>
            </a:br>
            <a:r>
              <a:rPr lang="en-US" sz="2800" dirty="0"/>
              <a:t>Certifications and Accreditation</a:t>
            </a:r>
            <a:endParaRPr lang="en-US" dirty="0"/>
          </a:p>
        </p:txBody>
      </p:sp>
      <p:sp>
        <p:nvSpPr>
          <p:cNvPr id="5" name="Slide Number Placeholder 4">
            <a:extLst>
              <a:ext uri="{FF2B5EF4-FFF2-40B4-BE49-F238E27FC236}">
                <a16:creationId xmlns:a16="http://schemas.microsoft.com/office/drawing/2014/main" id="{A86F0D75-3A8B-4544-90B8-1187BC8E7EE8}"/>
              </a:ext>
            </a:extLst>
          </p:cNvPr>
          <p:cNvSpPr>
            <a:spLocks noGrp="1"/>
          </p:cNvSpPr>
          <p:nvPr>
            <p:ph type="sldNum" sz="quarter" idx="12"/>
          </p:nvPr>
        </p:nvSpPr>
        <p:spPr/>
        <p:txBody>
          <a:bodyPr/>
          <a:lstStyle/>
          <a:p>
            <a:pPr>
              <a:defRPr/>
            </a:pPr>
            <a:fld id="{FAC1E56D-A9D8-45AD-B5D3-0DCD8C3B5BE4}" type="slidenum">
              <a:rPr lang="en-US" smtClean="0"/>
              <a:pPr>
                <a:defRPr/>
              </a:pPr>
              <a:t>54</a:t>
            </a:fld>
            <a:endParaRPr lang="en-US"/>
          </a:p>
        </p:txBody>
      </p:sp>
      <p:graphicFrame>
        <p:nvGraphicFramePr>
          <p:cNvPr id="4" name="Table 5">
            <a:extLst>
              <a:ext uri="{FF2B5EF4-FFF2-40B4-BE49-F238E27FC236}">
                <a16:creationId xmlns:a16="http://schemas.microsoft.com/office/drawing/2014/main" id="{9EC71E46-20BE-4DF5-B127-62EEFF5AA1BC}"/>
              </a:ext>
            </a:extLst>
          </p:cNvPr>
          <p:cNvGraphicFramePr>
            <a:graphicFrameLocks noGrp="1"/>
          </p:cNvGraphicFramePr>
          <p:nvPr>
            <p:extLst>
              <p:ext uri="{D42A27DB-BD31-4B8C-83A1-F6EECF244321}">
                <p14:modId xmlns:p14="http://schemas.microsoft.com/office/powerpoint/2010/main" val="1067884192"/>
              </p:ext>
            </p:extLst>
          </p:nvPr>
        </p:nvGraphicFramePr>
        <p:xfrm>
          <a:off x="1039906" y="1818340"/>
          <a:ext cx="6738444" cy="1886781"/>
        </p:xfrm>
        <a:graphic>
          <a:graphicData uri="http://schemas.openxmlformats.org/drawingml/2006/table">
            <a:tbl>
              <a:tblPr firstRow="1" bandRow="1">
                <a:tableStyleId>{00A15C55-8517-42AA-B614-E9B94910E393}</a:tableStyleId>
              </a:tblPr>
              <a:tblGrid>
                <a:gridCol w="3369222">
                  <a:extLst>
                    <a:ext uri="{9D8B030D-6E8A-4147-A177-3AD203B41FA5}">
                      <a16:colId xmlns:a16="http://schemas.microsoft.com/office/drawing/2014/main" val="2488008965"/>
                    </a:ext>
                  </a:extLst>
                </a:gridCol>
                <a:gridCol w="3369222">
                  <a:extLst>
                    <a:ext uri="{9D8B030D-6E8A-4147-A177-3AD203B41FA5}">
                      <a16:colId xmlns:a16="http://schemas.microsoft.com/office/drawing/2014/main" val="3846736414"/>
                    </a:ext>
                  </a:extLst>
                </a:gridCol>
              </a:tblGrid>
              <a:tr h="516324">
                <a:tc>
                  <a:txBody>
                    <a:bodyPr/>
                    <a:lstStyle/>
                    <a:p>
                      <a:r>
                        <a:rPr lang="en-US" dirty="0"/>
                        <a:t>Method for Certification and Accreditation</a:t>
                      </a:r>
                    </a:p>
                  </a:txBody>
                  <a:tcPr>
                    <a:solidFill>
                      <a:srgbClr val="4C3B89"/>
                    </a:solidFill>
                  </a:tcPr>
                </a:tc>
                <a:tc>
                  <a:txBody>
                    <a:bodyPr/>
                    <a:lstStyle/>
                    <a:p>
                      <a:r>
                        <a:rPr lang="en-US" dirty="0"/>
                        <a:t>Short description</a:t>
                      </a:r>
                    </a:p>
                  </a:txBody>
                  <a:tcPr>
                    <a:solidFill>
                      <a:srgbClr val="4C3B89"/>
                    </a:solidFill>
                  </a:tcPr>
                </a:tc>
                <a:extLst>
                  <a:ext uri="{0D108BD9-81ED-4DB2-BD59-A6C34878D82A}">
                    <a16:rowId xmlns:a16="http://schemas.microsoft.com/office/drawing/2014/main" val="2194539492"/>
                  </a:ext>
                </a:extLst>
              </a:tr>
              <a:tr h="516324">
                <a:tc>
                  <a:txBody>
                    <a:bodyPr/>
                    <a:lstStyle/>
                    <a:p>
                      <a:r>
                        <a:rPr lang="en-US" sz="1200" dirty="0"/>
                        <a:t>Task based certification and evolution of standards</a:t>
                      </a:r>
                    </a:p>
                  </a:txBody>
                  <a:tcPr marL="88900" marR="88900" marT="50800" marB="50800">
                    <a:solidFill>
                      <a:srgbClr val="EDEBF3"/>
                    </a:solidFill>
                  </a:tcPr>
                </a:tc>
                <a:tc>
                  <a:txBody>
                    <a:bodyPr/>
                    <a:lstStyle/>
                    <a:p>
                      <a:r>
                        <a:rPr lang="en-US" sz="1200" dirty="0"/>
                        <a:t>Certification of the autonomous system for limited operation of specific tasks with growth expected over time</a:t>
                      </a:r>
                    </a:p>
                  </a:txBody>
                  <a:tcPr marL="88900" marR="88900" marT="50800" marB="50800">
                    <a:solidFill>
                      <a:srgbClr val="EDEBF3"/>
                    </a:solidFill>
                  </a:tcPr>
                </a:tc>
                <a:extLst>
                  <a:ext uri="{0D108BD9-81ED-4DB2-BD59-A6C34878D82A}">
                    <a16:rowId xmlns:a16="http://schemas.microsoft.com/office/drawing/2014/main" val="3358091785"/>
                  </a:ext>
                </a:extLst>
              </a:tr>
              <a:tr h="516324">
                <a:tc>
                  <a:txBody>
                    <a:bodyPr/>
                    <a:lstStyle/>
                    <a:p>
                      <a:pPr marL="0" marR="0">
                        <a:lnSpc>
                          <a:spcPct val="115000"/>
                        </a:lnSpc>
                        <a:spcBef>
                          <a:spcPts val="0"/>
                        </a:spcBef>
                        <a:spcAft>
                          <a:spcPts val="100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Quantified risks and autonomy performance growth curves</a:t>
                      </a:r>
                    </a:p>
                  </a:txBody>
                  <a:tcPr marL="88900" marR="88900" marT="50800" marB="50800">
                    <a:solidFill>
                      <a:srgbClr val="EDEBF3"/>
                    </a:solidFill>
                  </a:tcPr>
                </a:tc>
                <a:tc>
                  <a:txBody>
                    <a:bodyPr/>
                    <a:lstStyle/>
                    <a:p>
                      <a:pPr marL="0" marR="0">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Quantify various types of risks by using statistical techniques such as ones similar to reliability growth curves</a:t>
                      </a:r>
                    </a:p>
                  </a:txBody>
                  <a:tcPr marL="88900" marR="88900" marT="50800" marB="50800">
                    <a:solidFill>
                      <a:srgbClr val="EDEBF3"/>
                    </a:solidFill>
                  </a:tcPr>
                </a:tc>
                <a:extLst>
                  <a:ext uri="{0D108BD9-81ED-4DB2-BD59-A6C34878D82A}">
                    <a16:rowId xmlns:a16="http://schemas.microsoft.com/office/drawing/2014/main" val="2226220005"/>
                  </a:ext>
                </a:extLst>
              </a:tr>
            </a:tbl>
          </a:graphicData>
        </a:graphic>
      </p:graphicFrame>
    </p:spTree>
    <p:extLst>
      <p:ext uri="{BB962C8B-B14F-4D97-AF65-F5344CB8AC3E}">
        <p14:creationId xmlns:p14="http://schemas.microsoft.com/office/powerpoint/2010/main" val="40963487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a:xfrm>
            <a:off x="2365047" y="5386379"/>
            <a:ext cx="6631378" cy="237757"/>
          </a:xfrm>
        </p:spPr>
        <p:txBody>
          <a:bodyPr/>
          <a:lstStyle/>
          <a:p>
            <a:r>
              <a:rPr lang="en-US" dirty="0"/>
              <a:t>Costs, Limitations, Assumptions:</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fontScale="90000"/>
          </a:bodyPr>
          <a:lstStyle/>
          <a:p>
            <a:r>
              <a:rPr lang="en-US" dirty="0"/>
              <a:t>Certifications and Accreditation Method: Task based certifications and evolution of standards</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Certification of the autonomous system for limited operation of specific tasks with growth expected over time</a:t>
            </a:r>
          </a:p>
          <a:p>
            <a:endParaRPr lang="en-US" sz="2400" dirty="0"/>
          </a:p>
        </p:txBody>
      </p:sp>
      <p:sp>
        <p:nvSpPr>
          <p:cNvPr id="16" name="TextBox 15">
            <a:extLst>
              <a:ext uri="{FF2B5EF4-FFF2-40B4-BE49-F238E27FC236}">
                <a16:creationId xmlns:a16="http://schemas.microsoft.com/office/drawing/2014/main" id="{3005437A-87FD-D121-831E-094E98827F35}"/>
              </a:ext>
            </a:extLst>
          </p:cNvPr>
          <p:cNvSpPr txBox="1"/>
          <p:nvPr/>
        </p:nvSpPr>
        <p:spPr>
          <a:xfrm>
            <a:off x="2962056" y="4775613"/>
            <a:ext cx="5696169" cy="600164"/>
          </a:xfrm>
          <a:prstGeom prst="rect">
            <a:avLst/>
          </a:prstGeom>
          <a:noFill/>
        </p:spPr>
        <p:txBody>
          <a:bodyPr wrap="square">
            <a:spAutoFit/>
          </a:bodyPr>
          <a:lstStyle/>
          <a:p>
            <a:r>
              <a:rPr lang="en-US" sz="1100" dirty="0"/>
              <a:t>Allows autonomous system performance tailoring for mission tactics and threats, such as theater-specific or mission-specific tactics and threats that may prompt tailored T&amp;E and re-training events and subsequent certifications. </a:t>
            </a:r>
          </a:p>
        </p:txBody>
      </p:sp>
      <p:sp>
        <p:nvSpPr>
          <p:cNvPr id="17" name="TextBox 16">
            <a:extLst>
              <a:ext uri="{FF2B5EF4-FFF2-40B4-BE49-F238E27FC236}">
                <a16:creationId xmlns:a16="http://schemas.microsoft.com/office/drawing/2014/main" id="{4FA34529-B99A-C37C-4412-6A914F149509}"/>
              </a:ext>
            </a:extLst>
          </p:cNvPr>
          <p:cNvSpPr txBox="1"/>
          <p:nvPr/>
        </p:nvSpPr>
        <p:spPr>
          <a:xfrm>
            <a:off x="2962056" y="2547418"/>
            <a:ext cx="4576762" cy="430887"/>
          </a:xfrm>
          <a:prstGeom prst="rect">
            <a:avLst/>
          </a:prstGeom>
          <a:noFill/>
        </p:spPr>
        <p:txBody>
          <a:bodyPr wrap="square">
            <a:spAutoFit/>
          </a:bodyPr>
          <a:lstStyle/>
          <a:p>
            <a:r>
              <a:rPr lang="en-US" sz="1100" dirty="0"/>
              <a:t>Certification and standards tailored or calibrated to appropriately match AMS performance and suitability for specific missions and tasks.  </a:t>
            </a:r>
          </a:p>
        </p:txBody>
      </p:sp>
      <p:sp>
        <p:nvSpPr>
          <p:cNvPr id="19" name="TextBox 18">
            <a:extLst>
              <a:ext uri="{FF2B5EF4-FFF2-40B4-BE49-F238E27FC236}">
                <a16:creationId xmlns:a16="http://schemas.microsoft.com/office/drawing/2014/main" id="{0643E335-E015-F1A8-7A70-58DFA87718A8}"/>
              </a:ext>
            </a:extLst>
          </p:cNvPr>
          <p:cNvSpPr txBox="1"/>
          <p:nvPr/>
        </p:nvSpPr>
        <p:spPr>
          <a:xfrm>
            <a:off x="2962056" y="1089308"/>
            <a:ext cx="3305394" cy="1107996"/>
          </a:xfrm>
          <a:prstGeom prst="rect">
            <a:avLst/>
          </a:prstGeom>
          <a:noFill/>
        </p:spPr>
        <p:txBody>
          <a:bodyPr wrap="square">
            <a:spAutoFit/>
          </a:bodyPr>
          <a:lstStyle/>
          <a:p>
            <a:r>
              <a:rPr lang="en-US" sz="1100" dirty="0"/>
              <a:t>Operator certifications are not usually monolithic in scope, but role-based or task-based, such as co-pilot vs aircraft commander vs mission force commander; day-only vs night; SEAD; forward-air-controller; laser IR pod; or other advanced subsystems.  </a:t>
            </a:r>
          </a:p>
        </p:txBody>
      </p:sp>
      <p:sp>
        <p:nvSpPr>
          <p:cNvPr id="20" name="TextBox 19">
            <a:extLst>
              <a:ext uri="{FF2B5EF4-FFF2-40B4-BE49-F238E27FC236}">
                <a16:creationId xmlns:a16="http://schemas.microsoft.com/office/drawing/2014/main" id="{28550881-21ED-8139-260C-295E267C60D4}"/>
              </a:ext>
            </a:extLst>
          </p:cNvPr>
          <p:cNvSpPr txBox="1"/>
          <p:nvPr/>
        </p:nvSpPr>
        <p:spPr>
          <a:xfrm>
            <a:off x="2925841" y="3271031"/>
            <a:ext cx="5421453" cy="430887"/>
          </a:xfrm>
          <a:prstGeom prst="rect">
            <a:avLst/>
          </a:prstGeom>
          <a:noFill/>
        </p:spPr>
        <p:txBody>
          <a:bodyPr wrap="square">
            <a:spAutoFit/>
          </a:bodyPr>
          <a:lstStyle/>
          <a:p>
            <a:r>
              <a:rPr lang="en-US" sz="1100" dirty="0"/>
              <a:t>Evolve certification standards as autonomy capabilities evolve, and as T&amp;E and V&amp;V methods for autonomy evolve</a:t>
            </a:r>
          </a:p>
        </p:txBody>
      </p:sp>
      <p:sp>
        <p:nvSpPr>
          <p:cNvPr id="21" name="TextBox 20">
            <a:extLst>
              <a:ext uri="{FF2B5EF4-FFF2-40B4-BE49-F238E27FC236}">
                <a16:creationId xmlns:a16="http://schemas.microsoft.com/office/drawing/2014/main" id="{E82C180E-05EC-44B5-BE68-5EB96CA1BE4B}"/>
              </a:ext>
            </a:extLst>
          </p:cNvPr>
          <p:cNvSpPr txBox="1"/>
          <p:nvPr/>
        </p:nvSpPr>
        <p:spPr>
          <a:xfrm>
            <a:off x="2962055" y="5624583"/>
            <a:ext cx="6034369" cy="430887"/>
          </a:xfrm>
          <a:prstGeom prst="rect">
            <a:avLst/>
          </a:prstGeom>
          <a:noFill/>
        </p:spPr>
        <p:txBody>
          <a:bodyPr wrap="square">
            <a:spAutoFit/>
          </a:bodyPr>
          <a:lstStyle/>
          <a:p>
            <a:r>
              <a:rPr lang="en-US" sz="1100" dirty="0"/>
              <a:t>Assumptions that the AMS will improve and expand capabilities over time, through continuous development, continuous integration, continuous test, and continuous delivery processes.  </a:t>
            </a:r>
          </a:p>
        </p:txBody>
      </p:sp>
      <p:sp>
        <p:nvSpPr>
          <p:cNvPr id="22" name="TextBox 21">
            <a:extLst>
              <a:ext uri="{FF2B5EF4-FFF2-40B4-BE49-F238E27FC236}">
                <a16:creationId xmlns:a16="http://schemas.microsoft.com/office/drawing/2014/main" id="{8D5F205A-8F86-2433-709C-7F57D187C573}"/>
              </a:ext>
            </a:extLst>
          </p:cNvPr>
          <p:cNvSpPr txBox="1"/>
          <p:nvPr/>
        </p:nvSpPr>
        <p:spPr>
          <a:xfrm>
            <a:off x="2962056" y="4057341"/>
            <a:ext cx="4576762" cy="430887"/>
          </a:xfrm>
          <a:prstGeom prst="rect">
            <a:avLst/>
          </a:prstGeom>
          <a:noFill/>
        </p:spPr>
        <p:txBody>
          <a:bodyPr wrap="square">
            <a:spAutoFit/>
          </a:bodyPr>
          <a:lstStyle/>
          <a:p>
            <a:r>
              <a:rPr lang="en-US" sz="1100" dirty="0"/>
              <a:t>Requirements and measures		Test continuum</a:t>
            </a:r>
          </a:p>
          <a:p>
            <a:r>
              <a:rPr lang="en-US" sz="1100" dirty="0"/>
              <a:t>Test adequacy and integration 	Human-systems teaming   </a:t>
            </a:r>
          </a:p>
        </p:txBody>
      </p:sp>
      <p:pic>
        <p:nvPicPr>
          <p:cNvPr id="23" name="Picture 22">
            <a:extLst>
              <a:ext uri="{FF2B5EF4-FFF2-40B4-BE49-F238E27FC236}">
                <a16:creationId xmlns:a16="http://schemas.microsoft.com/office/drawing/2014/main" id="{445647EC-F44A-9642-A58F-8865CA54FFE6}"/>
              </a:ext>
            </a:extLst>
          </p:cNvPr>
          <p:cNvPicPr>
            <a:picLocks noChangeAspect="1"/>
          </p:cNvPicPr>
          <p:nvPr/>
        </p:nvPicPr>
        <p:blipFill>
          <a:blip r:embed="rId2"/>
          <a:stretch>
            <a:fillRect/>
          </a:stretch>
        </p:blipFill>
        <p:spPr>
          <a:xfrm>
            <a:off x="7248526" y="935560"/>
            <a:ext cx="1495424" cy="1505394"/>
          </a:xfrm>
          <a:prstGeom prst="rect">
            <a:avLst/>
          </a:prstGeom>
          <a:ln>
            <a:solidFill>
              <a:schemeClr val="tx1"/>
            </a:solidFill>
          </a:ln>
        </p:spPr>
      </p:pic>
    </p:spTree>
    <p:extLst>
      <p:ext uri="{BB962C8B-B14F-4D97-AF65-F5344CB8AC3E}">
        <p14:creationId xmlns:p14="http://schemas.microsoft.com/office/powerpoint/2010/main" val="577868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40FB9-8379-C99E-86E7-3B78B02ADE0D}"/>
              </a:ext>
            </a:extLst>
          </p:cNvPr>
          <p:cNvSpPr>
            <a:spLocks noGrp="1"/>
          </p:cNvSpPr>
          <p:nvPr>
            <p:ph sz="half" idx="2"/>
          </p:nvPr>
        </p:nvSpPr>
        <p:spPr/>
        <p:txBody>
          <a:bodyPr>
            <a:normAutofit/>
          </a:bodyPr>
          <a:lstStyle/>
          <a:p>
            <a:r>
              <a:rPr lang="en-US" dirty="0"/>
              <a:t>Analogous to human training:</a:t>
            </a:r>
          </a:p>
        </p:txBody>
      </p:sp>
      <p:sp>
        <p:nvSpPr>
          <p:cNvPr id="4" name="Content Placeholder 3">
            <a:extLst>
              <a:ext uri="{FF2B5EF4-FFF2-40B4-BE49-F238E27FC236}">
                <a16:creationId xmlns:a16="http://schemas.microsoft.com/office/drawing/2014/main" id="{0B2D9864-6B43-998B-984A-13D55A01512C}"/>
              </a:ext>
            </a:extLst>
          </p:cNvPr>
          <p:cNvSpPr>
            <a:spLocks noGrp="1"/>
          </p:cNvSpPr>
          <p:nvPr>
            <p:ph sz="half" idx="11"/>
          </p:nvPr>
        </p:nvSpPr>
        <p:spPr/>
        <p:txBody>
          <a:bodyPr/>
          <a:lstStyle/>
          <a:p>
            <a:r>
              <a:rPr lang="en-US" dirty="0"/>
              <a:t>Intended Results:</a:t>
            </a:r>
          </a:p>
        </p:txBody>
      </p:sp>
      <p:sp>
        <p:nvSpPr>
          <p:cNvPr id="5" name="Content Placeholder 4">
            <a:extLst>
              <a:ext uri="{FF2B5EF4-FFF2-40B4-BE49-F238E27FC236}">
                <a16:creationId xmlns:a16="http://schemas.microsoft.com/office/drawing/2014/main" id="{4544981B-6062-DFDB-99F3-05824C8CCF57}"/>
              </a:ext>
            </a:extLst>
          </p:cNvPr>
          <p:cNvSpPr>
            <a:spLocks noGrp="1"/>
          </p:cNvSpPr>
          <p:nvPr>
            <p:ph sz="half" idx="12"/>
          </p:nvPr>
        </p:nvSpPr>
        <p:spPr/>
        <p:txBody>
          <a:bodyPr/>
          <a:lstStyle/>
          <a:p>
            <a:r>
              <a:rPr lang="en-US" dirty="0"/>
              <a:t>Best Practices</a:t>
            </a:r>
          </a:p>
        </p:txBody>
      </p:sp>
      <p:sp>
        <p:nvSpPr>
          <p:cNvPr id="6" name="Content Placeholder 5">
            <a:extLst>
              <a:ext uri="{FF2B5EF4-FFF2-40B4-BE49-F238E27FC236}">
                <a16:creationId xmlns:a16="http://schemas.microsoft.com/office/drawing/2014/main" id="{CC5ADC5A-ACA6-4F31-CFD8-82DF7987F44B}"/>
              </a:ext>
            </a:extLst>
          </p:cNvPr>
          <p:cNvSpPr>
            <a:spLocks noGrp="1"/>
          </p:cNvSpPr>
          <p:nvPr>
            <p:ph sz="half" idx="13"/>
          </p:nvPr>
        </p:nvSpPr>
        <p:spPr/>
        <p:txBody>
          <a:bodyPr/>
          <a:lstStyle/>
          <a:p>
            <a:r>
              <a:rPr lang="en-US" dirty="0"/>
              <a:t>Challenges Addressed:</a:t>
            </a:r>
          </a:p>
        </p:txBody>
      </p:sp>
      <p:sp>
        <p:nvSpPr>
          <p:cNvPr id="7" name="Content Placeholder 6">
            <a:extLst>
              <a:ext uri="{FF2B5EF4-FFF2-40B4-BE49-F238E27FC236}">
                <a16:creationId xmlns:a16="http://schemas.microsoft.com/office/drawing/2014/main" id="{FAE5ADBA-0637-8F8D-657B-34A16BDF113D}"/>
              </a:ext>
            </a:extLst>
          </p:cNvPr>
          <p:cNvSpPr>
            <a:spLocks noGrp="1"/>
          </p:cNvSpPr>
          <p:nvPr>
            <p:ph sz="half" idx="14"/>
          </p:nvPr>
        </p:nvSpPr>
        <p:spPr/>
        <p:txBody>
          <a:bodyPr/>
          <a:lstStyle/>
          <a:p>
            <a:r>
              <a:rPr lang="en-US" dirty="0"/>
              <a:t>Method Benefits:</a:t>
            </a:r>
          </a:p>
        </p:txBody>
      </p:sp>
      <p:sp>
        <p:nvSpPr>
          <p:cNvPr id="8" name="Content Placeholder 7">
            <a:extLst>
              <a:ext uri="{FF2B5EF4-FFF2-40B4-BE49-F238E27FC236}">
                <a16:creationId xmlns:a16="http://schemas.microsoft.com/office/drawing/2014/main" id="{FBC884F8-4EEA-22AF-398E-4EFEC3C511C3}"/>
              </a:ext>
            </a:extLst>
          </p:cNvPr>
          <p:cNvSpPr>
            <a:spLocks noGrp="1"/>
          </p:cNvSpPr>
          <p:nvPr>
            <p:ph sz="half" idx="15"/>
          </p:nvPr>
        </p:nvSpPr>
        <p:spPr/>
        <p:txBody>
          <a:bodyPr/>
          <a:lstStyle/>
          <a:p>
            <a:r>
              <a:rPr lang="en-US" dirty="0"/>
              <a:t>Costs, Limitations, Assumptions:</a:t>
            </a:r>
          </a:p>
        </p:txBody>
      </p:sp>
      <p:sp>
        <p:nvSpPr>
          <p:cNvPr id="10" name="Title 9">
            <a:extLst>
              <a:ext uri="{FF2B5EF4-FFF2-40B4-BE49-F238E27FC236}">
                <a16:creationId xmlns:a16="http://schemas.microsoft.com/office/drawing/2014/main" id="{E8A4A3E9-DD20-8FCD-5998-ABC315DEDAAB}"/>
              </a:ext>
            </a:extLst>
          </p:cNvPr>
          <p:cNvSpPr>
            <a:spLocks noGrp="1"/>
          </p:cNvSpPr>
          <p:nvPr>
            <p:ph type="title"/>
          </p:nvPr>
        </p:nvSpPr>
        <p:spPr/>
        <p:txBody>
          <a:bodyPr>
            <a:normAutofit fontScale="90000"/>
          </a:bodyPr>
          <a:lstStyle/>
          <a:p>
            <a:r>
              <a:rPr lang="en-US" dirty="0"/>
              <a:t>Certifications and Accreditation Method: Quantified risks and autonomy performance growth curves</a:t>
            </a:r>
          </a:p>
        </p:txBody>
      </p:sp>
      <p:sp>
        <p:nvSpPr>
          <p:cNvPr id="11" name="Content Placeholder 10">
            <a:extLst>
              <a:ext uri="{FF2B5EF4-FFF2-40B4-BE49-F238E27FC236}">
                <a16:creationId xmlns:a16="http://schemas.microsoft.com/office/drawing/2014/main" id="{9AB8A2CF-3158-AC88-089B-45294356021A}"/>
              </a:ext>
            </a:extLst>
          </p:cNvPr>
          <p:cNvSpPr>
            <a:spLocks noGrp="1"/>
          </p:cNvSpPr>
          <p:nvPr>
            <p:ph sz="half" idx="17"/>
          </p:nvPr>
        </p:nvSpPr>
        <p:spPr/>
        <p:txBody>
          <a:bodyPr>
            <a:normAutofit/>
          </a:bodyPr>
          <a:lstStyle/>
          <a:p>
            <a:r>
              <a:rPr lang="en-US" sz="2400" dirty="0"/>
              <a:t>Description:</a:t>
            </a:r>
          </a:p>
          <a:p>
            <a:pPr marL="0" indent="0">
              <a:buNone/>
            </a:pPr>
            <a:r>
              <a:rPr lang="en-US" sz="2400" dirty="0"/>
              <a:t>Quantify various types of risks by using statistical techniques such as ones similar to reliability growth curves </a:t>
            </a:r>
          </a:p>
          <a:p>
            <a:endParaRPr lang="en-US" sz="2400" dirty="0"/>
          </a:p>
        </p:txBody>
      </p:sp>
      <p:pic>
        <p:nvPicPr>
          <p:cNvPr id="14" name="Picture 13">
            <a:extLst>
              <a:ext uri="{FF2B5EF4-FFF2-40B4-BE49-F238E27FC236}">
                <a16:creationId xmlns:a16="http://schemas.microsoft.com/office/drawing/2014/main" id="{EFAE46A0-0F4E-141C-322F-654742B4AB7D}"/>
              </a:ext>
            </a:extLst>
          </p:cNvPr>
          <p:cNvPicPr>
            <a:picLocks noChangeAspect="1"/>
          </p:cNvPicPr>
          <p:nvPr/>
        </p:nvPicPr>
        <p:blipFill>
          <a:blip r:embed="rId3"/>
          <a:stretch>
            <a:fillRect/>
          </a:stretch>
        </p:blipFill>
        <p:spPr>
          <a:xfrm>
            <a:off x="6515487" y="3150410"/>
            <a:ext cx="2389839" cy="2075386"/>
          </a:xfrm>
          <a:prstGeom prst="rect">
            <a:avLst/>
          </a:prstGeom>
        </p:spPr>
      </p:pic>
      <p:pic>
        <p:nvPicPr>
          <p:cNvPr id="16" name="Picture 15">
            <a:extLst>
              <a:ext uri="{FF2B5EF4-FFF2-40B4-BE49-F238E27FC236}">
                <a16:creationId xmlns:a16="http://schemas.microsoft.com/office/drawing/2014/main" id="{729FCADC-6DED-D89F-4EAF-3EADD4FF9A3A}"/>
              </a:ext>
            </a:extLst>
          </p:cNvPr>
          <p:cNvPicPr>
            <a:picLocks noChangeAspect="1"/>
          </p:cNvPicPr>
          <p:nvPr/>
        </p:nvPicPr>
        <p:blipFill>
          <a:blip r:embed="rId4"/>
          <a:stretch>
            <a:fillRect/>
          </a:stretch>
        </p:blipFill>
        <p:spPr>
          <a:xfrm>
            <a:off x="6515487" y="895149"/>
            <a:ext cx="2389839" cy="1597290"/>
          </a:xfrm>
          <a:prstGeom prst="rect">
            <a:avLst/>
          </a:prstGeom>
        </p:spPr>
      </p:pic>
      <p:sp>
        <p:nvSpPr>
          <p:cNvPr id="18" name="TextBox 17">
            <a:extLst>
              <a:ext uri="{FF2B5EF4-FFF2-40B4-BE49-F238E27FC236}">
                <a16:creationId xmlns:a16="http://schemas.microsoft.com/office/drawing/2014/main" id="{A28BC433-6ABF-2FA5-96DD-3B308A369351}"/>
              </a:ext>
            </a:extLst>
          </p:cNvPr>
          <p:cNvSpPr txBox="1"/>
          <p:nvPr/>
        </p:nvSpPr>
        <p:spPr>
          <a:xfrm>
            <a:off x="2962056" y="4775613"/>
            <a:ext cx="3691838" cy="430887"/>
          </a:xfrm>
          <a:prstGeom prst="rect">
            <a:avLst/>
          </a:prstGeom>
          <a:noFill/>
        </p:spPr>
        <p:txBody>
          <a:bodyPr wrap="square">
            <a:spAutoFit/>
          </a:bodyPr>
          <a:lstStyle/>
          <a:p>
            <a:r>
              <a:rPr lang="en-US" sz="1100" dirty="0"/>
              <a:t>Commanders and operators gain insight into autonomy improvement rates, not just a static snapshot. </a:t>
            </a:r>
          </a:p>
        </p:txBody>
      </p:sp>
      <p:sp>
        <p:nvSpPr>
          <p:cNvPr id="20" name="TextBox 19">
            <a:extLst>
              <a:ext uri="{FF2B5EF4-FFF2-40B4-BE49-F238E27FC236}">
                <a16:creationId xmlns:a16="http://schemas.microsoft.com/office/drawing/2014/main" id="{182B6500-EE46-FAD9-3EDD-3381FC2D190F}"/>
              </a:ext>
            </a:extLst>
          </p:cNvPr>
          <p:cNvSpPr txBox="1"/>
          <p:nvPr/>
        </p:nvSpPr>
        <p:spPr>
          <a:xfrm>
            <a:off x="2962056" y="2547418"/>
            <a:ext cx="4576762" cy="430887"/>
          </a:xfrm>
          <a:prstGeom prst="rect">
            <a:avLst/>
          </a:prstGeom>
          <a:noFill/>
        </p:spPr>
        <p:txBody>
          <a:bodyPr wrap="square">
            <a:spAutoFit/>
          </a:bodyPr>
          <a:lstStyle/>
          <a:p>
            <a:r>
              <a:rPr lang="en-US" sz="1100" dirty="0"/>
              <a:t>Accurate, calibrated and quantified evaluation of autonomous military system risks and performance outcomes. </a:t>
            </a:r>
          </a:p>
        </p:txBody>
      </p:sp>
      <p:sp>
        <p:nvSpPr>
          <p:cNvPr id="22" name="TextBox 21">
            <a:extLst>
              <a:ext uri="{FF2B5EF4-FFF2-40B4-BE49-F238E27FC236}">
                <a16:creationId xmlns:a16="http://schemas.microsoft.com/office/drawing/2014/main" id="{24DCCFD8-599C-FACC-A665-03C9F8C395BB}"/>
              </a:ext>
            </a:extLst>
          </p:cNvPr>
          <p:cNvSpPr txBox="1"/>
          <p:nvPr/>
        </p:nvSpPr>
        <p:spPr>
          <a:xfrm>
            <a:off x="2962056" y="1089308"/>
            <a:ext cx="2800569" cy="938719"/>
          </a:xfrm>
          <a:prstGeom prst="rect">
            <a:avLst/>
          </a:prstGeom>
          <a:noFill/>
        </p:spPr>
        <p:txBody>
          <a:bodyPr wrap="square">
            <a:spAutoFit/>
          </a:bodyPr>
          <a:lstStyle/>
          <a:p>
            <a:r>
              <a:rPr lang="en-US" sz="1100" dirty="0"/>
              <a:t>Humans have a "learning curve" for their speed and proficiency levels at learning and performing difficult tasks.  Learning curves can vary depending on the task, the individual, and factors involved. </a:t>
            </a:r>
          </a:p>
        </p:txBody>
      </p:sp>
      <p:sp>
        <p:nvSpPr>
          <p:cNvPr id="23" name="TextBox 22">
            <a:extLst>
              <a:ext uri="{FF2B5EF4-FFF2-40B4-BE49-F238E27FC236}">
                <a16:creationId xmlns:a16="http://schemas.microsoft.com/office/drawing/2014/main" id="{29F68125-0E5B-5891-43AA-DEF21CE9C42F}"/>
              </a:ext>
            </a:extLst>
          </p:cNvPr>
          <p:cNvSpPr txBox="1"/>
          <p:nvPr/>
        </p:nvSpPr>
        <p:spPr>
          <a:xfrm>
            <a:off x="2925841" y="3271031"/>
            <a:ext cx="3728053" cy="430887"/>
          </a:xfrm>
          <a:prstGeom prst="rect">
            <a:avLst/>
          </a:prstGeom>
          <a:noFill/>
        </p:spPr>
        <p:txBody>
          <a:bodyPr wrap="square">
            <a:spAutoFit/>
          </a:bodyPr>
          <a:lstStyle/>
          <a:p>
            <a:r>
              <a:rPr lang="en-US" sz="1100" dirty="0"/>
              <a:t>Differentiate between critical failures, major failures, and minor failures or deficiencies in mission effectiveness.   </a:t>
            </a:r>
          </a:p>
        </p:txBody>
      </p:sp>
      <p:sp>
        <p:nvSpPr>
          <p:cNvPr id="24" name="TextBox 23">
            <a:extLst>
              <a:ext uri="{FF2B5EF4-FFF2-40B4-BE49-F238E27FC236}">
                <a16:creationId xmlns:a16="http://schemas.microsoft.com/office/drawing/2014/main" id="{BE40503A-2FAA-03AB-97D3-75E8DDBC3E6C}"/>
              </a:ext>
            </a:extLst>
          </p:cNvPr>
          <p:cNvSpPr txBox="1"/>
          <p:nvPr/>
        </p:nvSpPr>
        <p:spPr>
          <a:xfrm>
            <a:off x="2962055" y="5529333"/>
            <a:ext cx="6034369" cy="430887"/>
          </a:xfrm>
          <a:prstGeom prst="rect">
            <a:avLst/>
          </a:prstGeom>
          <a:noFill/>
        </p:spPr>
        <p:txBody>
          <a:bodyPr wrap="square">
            <a:spAutoFit/>
          </a:bodyPr>
          <a:lstStyle/>
          <a:p>
            <a:r>
              <a:rPr lang="en-US" sz="1100" dirty="0"/>
              <a:t>Assumptions that the AMS will improve and expand capabilities over time, through continuous development, continuous integration, continuous test, and continuous delivery processes.  </a:t>
            </a:r>
          </a:p>
        </p:txBody>
      </p:sp>
      <p:sp>
        <p:nvSpPr>
          <p:cNvPr id="25" name="TextBox 24">
            <a:extLst>
              <a:ext uri="{FF2B5EF4-FFF2-40B4-BE49-F238E27FC236}">
                <a16:creationId xmlns:a16="http://schemas.microsoft.com/office/drawing/2014/main" id="{3395720C-0905-FF38-5C60-9511A5A025F5}"/>
              </a:ext>
            </a:extLst>
          </p:cNvPr>
          <p:cNvSpPr txBox="1"/>
          <p:nvPr/>
        </p:nvSpPr>
        <p:spPr>
          <a:xfrm>
            <a:off x="2962056" y="4057341"/>
            <a:ext cx="3210144" cy="430887"/>
          </a:xfrm>
          <a:prstGeom prst="rect">
            <a:avLst/>
          </a:prstGeom>
          <a:noFill/>
        </p:spPr>
        <p:txBody>
          <a:bodyPr wrap="square">
            <a:spAutoFit/>
          </a:bodyPr>
          <a:lstStyle/>
          <a:p>
            <a:r>
              <a:rPr lang="en-US" sz="1100" dirty="0"/>
              <a:t>Requirements and measures </a:t>
            </a:r>
          </a:p>
          <a:p>
            <a:r>
              <a:rPr lang="en-US" sz="1100" dirty="0"/>
              <a:t>Human-systems teaming </a:t>
            </a:r>
          </a:p>
        </p:txBody>
      </p:sp>
    </p:spTree>
    <p:extLst>
      <p:ext uri="{BB962C8B-B14F-4D97-AF65-F5344CB8AC3E}">
        <p14:creationId xmlns:p14="http://schemas.microsoft.com/office/powerpoint/2010/main" val="2169958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D7C8E6A-B6E7-637A-19EA-98A1716237E2}"/>
              </a:ext>
            </a:extLst>
          </p:cNvPr>
          <p:cNvSpPr>
            <a:spLocks noGrp="1"/>
          </p:cNvSpPr>
          <p:nvPr>
            <p:ph type="title"/>
          </p:nvPr>
        </p:nvSpPr>
        <p:spPr/>
        <p:txBody>
          <a:bodyPr>
            <a:normAutofit/>
          </a:bodyPr>
          <a:lstStyle/>
          <a:p>
            <a:r>
              <a:rPr lang="en-US" dirty="0"/>
              <a:t>Autonomy T&amp;E</a:t>
            </a:r>
            <a:br>
              <a:rPr lang="en-US" dirty="0"/>
            </a:br>
            <a:r>
              <a:rPr lang="en-US" dirty="0"/>
              <a:t>Infrastructure, Tools, and Resources </a:t>
            </a:r>
          </a:p>
        </p:txBody>
      </p:sp>
      <p:sp>
        <p:nvSpPr>
          <p:cNvPr id="11" name="Content Placeholder 10">
            <a:extLst>
              <a:ext uri="{FF2B5EF4-FFF2-40B4-BE49-F238E27FC236}">
                <a16:creationId xmlns:a16="http://schemas.microsoft.com/office/drawing/2014/main" id="{D6AE6F11-E76D-C275-A9B2-E010DE132863}"/>
              </a:ext>
            </a:extLst>
          </p:cNvPr>
          <p:cNvSpPr>
            <a:spLocks noGrp="1"/>
          </p:cNvSpPr>
          <p:nvPr>
            <p:ph idx="1"/>
          </p:nvPr>
        </p:nvSpPr>
        <p:spPr/>
        <p:txBody>
          <a:bodyPr/>
          <a:lstStyle/>
          <a:p>
            <a:endParaRPr lang="en-US" sz="2400" dirty="0"/>
          </a:p>
          <a:p>
            <a:endParaRPr lang="en-US" sz="2400" dirty="0"/>
          </a:p>
          <a:p>
            <a:r>
              <a:rPr lang="en-US" sz="2400" dirty="0"/>
              <a:t>Test labs &amp; test range support for AMS T&amp;E</a:t>
            </a:r>
          </a:p>
          <a:p>
            <a:pPr lvl="1"/>
            <a:r>
              <a:rPr lang="en-US" sz="2100" dirty="0"/>
              <a:t>Guide will include contact information</a:t>
            </a:r>
          </a:p>
          <a:p>
            <a:endParaRPr lang="en-US" sz="2400" dirty="0"/>
          </a:p>
          <a:p>
            <a:r>
              <a:rPr lang="en-US" sz="2400" dirty="0"/>
              <a:t>Software tools for AMS T&amp;E</a:t>
            </a:r>
          </a:p>
          <a:p>
            <a:pPr lvl="1"/>
            <a:r>
              <a:rPr lang="en-US" sz="2100" dirty="0"/>
              <a:t>TRMC</a:t>
            </a:r>
          </a:p>
          <a:p>
            <a:pPr lvl="1"/>
            <a:r>
              <a:rPr lang="en-US" sz="2100" dirty="0"/>
              <a:t>DARPA</a:t>
            </a:r>
          </a:p>
          <a:p>
            <a:pPr lvl="1"/>
            <a:r>
              <a:rPr lang="en-US" sz="2100" dirty="0"/>
              <a:t>NASA and other sources </a:t>
            </a:r>
          </a:p>
          <a:p>
            <a:endParaRPr lang="en-US" sz="2400" dirty="0"/>
          </a:p>
          <a:p>
            <a:endParaRPr lang="en-US" sz="2400" dirty="0"/>
          </a:p>
        </p:txBody>
      </p:sp>
      <p:sp>
        <p:nvSpPr>
          <p:cNvPr id="5" name="Slide Number Placeholder 4">
            <a:extLst>
              <a:ext uri="{FF2B5EF4-FFF2-40B4-BE49-F238E27FC236}">
                <a16:creationId xmlns:a16="http://schemas.microsoft.com/office/drawing/2014/main" id="{F4F6476A-9AB4-3599-3CF2-86B34F11F148}"/>
              </a:ext>
            </a:extLst>
          </p:cNvPr>
          <p:cNvSpPr>
            <a:spLocks noGrp="1"/>
          </p:cNvSpPr>
          <p:nvPr>
            <p:ph type="sldNum" sz="quarter" idx="12"/>
          </p:nvPr>
        </p:nvSpPr>
        <p:spPr/>
        <p:txBody>
          <a:bodyPr/>
          <a:lstStyle/>
          <a:p>
            <a:fld id="{92901CD8-BE54-44CF-BBB0-BA65B4521913}" type="slidenum">
              <a:rPr lang="en-US" smtClean="0">
                <a:solidFill>
                  <a:prstClr val="white"/>
                </a:solidFill>
              </a:rPr>
              <a:pPr/>
              <a:t>57</a:t>
            </a:fld>
            <a:endParaRPr lang="en-US" dirty="0">
              <a:solidFill>
                <a:prstClr val="white"/>
              </a:solidFill>
            </a:endParaRPr>
          </a:p>
        </p:txBody>
      </p:sp>
    </p:spTree>
    <p:extLst>
      <p:ext uri="{BB962C8B-B14F-4D97-AF65-F5344CB8AC3E}">
        <p14:creationId xmlns:p14="http://schemas.microsoft.com/office/powerpoint/2010/main" val="362027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26750-C1EF-5BF5-E162-32C93E1BA982}"/>
              </a:ext>
            </a:extLst>
          </p:cNvPr>
          <p:cNvSpPr>
            <a:spLocks noGrp="1"/>
          </p:cNvSpPr>
          <p:nvPr>
            <p:ph type="title"/>
          </p:nvPr>
        </p:nvSpPr>
        <p:spPr/>
        <p:txBody>
          <a:bodyPr>
            <a:normAutofit fontScale="90000"/>
          </a:bodyPr>
          <a:lstStyle/>
          <a:p>
            <a:pPr marL="0" indent="0">
              <a:buNone/>
            </a:pPr>
            <a:r>
              <a:rPr lang="en-US" sz="3000" dirty="0"/>
              <a:t>Test Labs &amp; Test Range Support for AMS T&amp;E </a:t>
            </a:r>
            <a:br>
              <a:rPr lang="en-US" sz="3000" dirty="0"/>
            </a:br>
            <a:r>
              <a:rPr lang="en-US" sz="3000" dirty="0"/>
              <a:t>Land System Test Labs and Ranges</a:t>
            </a:r>
            <a:br>
              <a:rPr lang="en-US" sz="2500" dirty="0"/>
            </a:br>
            <a:endParaRPr lang="en-US" sz="2500" dirty="0"/>
          </a:p>
        </p:txBody>
      </p:sp>
      <p:sp>
        <p:nvSpPr>
          <p:cNvPr id="3" name="Content Placeholder 2">
            <a:extLst>
              <a:ext uri="{FF2B5EF4-FFF2-40B4-BE49-F238E27FC236}">
                <a16:creationId xmlns:a16="http://schemas.microsoft.com/office/drawing/2014/main" id="{D809CA85-844D-DD4B-FDD2-A65FBB37FAA7}"/>
              </a:ext>
            </a:extLst>
          </p:cNvPr>
          <p:cNvSpPr>
            <a:spLocks noGrp="1"/>
          </p:cNvSpPr>
          <p:nvPr>
            <p:ph idx="1"/>
          </p:nvPr>
        </p:nvSpPr>
        <p:spPr/>
        <p:txBody>
          <a:bodyPr/>
          <a:lstStyle/>
          <a:p>
            <a:pPr marL="0" indent="0">
              <a:buNone/>
            </a:pPr>
            <a:r>
              <a:rPr lang="en-US" dirty="0"/>
              <a:t>Army Test and Evaluation Command, Aberdeen Test Center</a:t>
            </a:r>
          </a:p>
          <a:p>
            <a:pPr marL="342900" marR="0" lvl="0" indent="-342900">
              <a:spcBef>
                <a:spcPts val="1200"/>
              </a:spcBef>
              <a:spcAft>
                <a:spcPts val="0"/>
              </a:spcAft>
              <a:buFont typeface="Symbol" panose="05050102010706020507" pitchFamily="18" charset="2"/>
              <a:buChar char=""/>
            </a:pPr>
            <a:r>
              <a:rPr lang="en-US" sz="1600" dirty="0">
                <a:effectLst/>
                <a:ea typeface="Times New Roman" panose="02020603050405020304" pitchFamily="18" charset="0"/>
              </a:rPr>
              <a:t>ASTC-DRIVE:  Autonomous Systems Test Capability – Digital Robotic and Autonomous Systems Integrated Virtual Environment </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Unmanned Ground Vehicle Unreal M&amp;S Tool – virtual environment</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Virtual Leader with Live Follower link</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Range Adversarial Planning Tool (RAPT) – TRMC software tool </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Data Collection, Reduction, Validation, Analysis tool</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Robustness Inside-Out Testing (RIOT) – TRMC software tool </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VANE – Weather Obstacles, Time of Day, Sensors tool</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Software integration lab</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High-performance computing lab</a:t>
            </a:r>
          </a:p>
          <a:p>
            <a:pPr marL="342900" marR="0" lvl="0" indent="-342900">
              <a:spcBef>
                <a:spcPts val="0"/>
              </a:spcBef>
              <a:spcAft>
                <a:spcPts val="0"/>
              </a:spcAft>
              <a:buFont typeface="Symbol" panose="05050102010706020507" pitchFamily="18" charset="2"/>
              <a:buChar char=""/>
            </a:pPr>
            <a:r>
              <a:rPr lang="en-US" sz="1600" dirty="0">
                <a:effectLst/>
                <a:ea typeface="Times New Roman" panose="02020603050405020304" pitchFamily="18" charset="0"/>
              </a:rPr>
              <a:t>Hardware in the Loop test capabilities</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ATC Roadway Simulator - Land vehicle test treadmill</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ATC EMI Chamber – Electromagnetic interference test</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5G wireless communications</a:t>
            </a:r>
          </a:p>
          <a:p>
            <a:pPr marL="342900" marR="0" lvl="0" indent="-342900">
              <a:spcBef>
                <a:spcPts val="0"/>
              </a:spcBef>
              <a:spcAft>
                <a:spcPts val="0"/>
              </a:spcAft>
              <a:buFont typeface="Symbol" panose="05050102010706020507" pitchFamily="18" charset="2"/>
              <a:buChar char=""/>
            </a:pPr>
            <a:r>
              <a:rPr lang="en-US" sz="1600" dirty="0">
                <a:effectLst/>
                <a:ea typeface="Times New Roman" panose="02020603050405020304" pitchFamily="18" charset="0"/>
              </a:rPr>
              <a:t>ASTC-SEER:   Safety Environment, Engagement and Response</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Intelligent Emergency Stop</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Anomaly Detection</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Mobile Safety Zone</a:t>
            </a:r>
          </a:p>
          <a:p>
            <a:pPr marL="742950" marR="0" lvl="1" indent="-285750">
              <a:spcBef>
                <a:spcPts val="0"/>
              </a:spcBef>
              <a:spcAft>
                <a:spcPts val="1200"/>
              </a:spcAft>
              <a:buFont typeface="Courier New" panose="02070309020205020404" pitchFamily="49" charset="0"/>
              <a:buChar char="o"/>
            </a:pPr>
            <a:r>
              <a:rPr lang="en-US" sz="1600" dirty="0">
                <a:effectLst/>
                <a:ea typeface="Times New Roman" panose="02020603050405020304" pitchFamily="18" charset="0"/>
              </a:rPr>
              <a:t>Geo Fencing</a:t>
            </a:r>
          </a:p>
        </p:txBody>
      </p:sp>
      <p:sp>
        <p:nvSpPr>
          <p:cNvPr id="4" name="Slide Number Placeholder 3">
            <a:extLst>
              <a:ext uri="{FF2B5EF4-FFF2-40B4-BE49-F238E27FC236}">
                <a16:creationId xmlns:a16="http://schemas.microsoft.com/office/drawing/2014/main" id="{8D54CF69-32FB-D597-88F9-1452F4B08F82}"/>
              </a:ext>
            </a:extLst>
          </p:cNvPr>
          <p:cNvSpPr>
            <a:spLocks noGrp="1"/>
          </p:cNvSpPr>
          <p:nvPr>
            <p:ph type="sldNum" sz="quarter" idx="12"/>
          </p:nvPr>
        </p:nvSpPr>
        <p:spPr/>
        <p:txBody>
          <a:bodyPr/>
          <a:lstStyle/>
          <a:p>
            <a:fld id="{4A54CE59-4D18-49CB-9CEE-EF966B1AAFE1}" type="slidenum">
              <a:rPr lang="en-US" smtClean="0"/>
              <a:pPr/>
              <a:t>58</a:t>
            </a:fld>
            <a:endParaRPr lang="en-US" dirty="0"/>
          </a:p>
        </p:txBody>
      </p:sp>
      <p:sp>
        <p:nvSpPr>
          <p:cNvPr id="6" name="TextBox 5">
            <a:extLst>
              <a:ext uri="{FF2B5EF4-FFF2-40B4-BE49-F238E27FC236}">
                <a16:creationId xmlns:a16="http://schemas.microsoft.com/office/drawing/2014/main" id="{82BD045B-805D-D3F1-68E6-B7E7D8554550}"/>
              </a:ext>
            </a:extLst>
          </p:cNvPr>
          <p:cNvSpPr txBox="1"/>
          <p:nvPr/>
        </p:nvSpPr>
        <p:spPr>
          <a:xfrm>
            <a:off x="5367338" y="6267020"/>
            <a:ext cx="1643062" cy="218344"/>
          </a:xfrm>
          <a:prstGeom prst="rect">
            <a:avLst/>
          </a:prstGeom>
          <a:noFill/>
          <a:ln>
            <a:solidFill>
              <a:schemeClr val="tx1"/>
            </a:solidFill>
          </a:ln>
        </p:spPr>
        <p:txBody>
          <a:bodyPr wrap="square">
            <a:spAutoFit/>
          </a:bodyPr>
          <a:lstStyle/>
          <a:p>
            <a:r>
              <a:rPr lang="en-US" sz="800" dirty="0"/>
              <a:t>Current as of summer 2022</a:t>
            </a:r>
          </a:p>
        </p:txBody>
      </p:sp>
    </p:spTree>
    <p:extLst>
      <p:ext uri="{BB962C8B-B14F-4D97-AF65-F5344CB8AC3E}">
        <p14:creationId xmlns:p14="http://schemas.microsoft.com/office/powerpoint/2010/main" val="6510109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4E81-D4CF-3050-FF4F-D42F2EDECC39}"/>
              </a:ext>
            </a:extLst>
          </p:cNvPr>
          <p:cNvSpPr>
            <a:spLocks noGrp="1"/>
          </p:cNvSpPr>
          <p:nvPr>
            <p:ph type="title"/>
          </p:nvPr>
        </p:nvSpPr>
        <p:spPr/>
        <p:txBody>
          <a:bodyPr>
            <a:normAutofit/>
          </a:bodyPr>
          <a:lstStyle/>
          <a:p>
            <a:pPr marL="0" indent="0">
              <a:buNone/>
            </a:pPr>
            <a:r>
              <a:rPr lang="en-US" dirty="0"/>
              <a:t>Test Labs &amp; Test Range Support for AMS T&amp;E</a:t>
            </a:r>
            <a:br>
              <a:rPr lang="en-US" dirty="0"/>
            </a:br>
            <a:r>
              <a:rPr lang="en-US" dirty="0"/>
              <a:t>Maritime System Test Labs and Ranges </a:t>
            </a:r>
          </a:p>
        </p:txBody>
      </p:sp>
      <p:sp>
        <p:nvSpPr>
          <p:cNvPr id="3" name="Content Placeholder 2">
            <a:extLst>
              <a:ext uri="{FF2B5EF4-FFF2-40B4-BE49-F238E27FC236}">
                <a16:creationId xmlns:a16="http://schemas.microsoft.com/office/drawing/2014/main" id="{D449EA1D-59C7-AFC1-F158-F1A1642EFA48}"/>
              </a:ext>
            </a:extLst>
          </p:cNvPr>
          <p:cNvSpPr>
            <a:spLocks noGrp="1"/>
          </p:cNvSpPr>
          <p:nvPr>
            <p:ph idx="1"/>
          </p:nvPr>
        </p:nvSpPr>
        <p:spPr/>
        <p:txBody>
          <a:bodyPr/>
          <a:lstStyle/>
          <a:p>
            <a:pPr marL="0" indent="0">
              <a:buNone/>
            </a:pPr>
            <a:r>
              <a:rPr lang="en-US" dirty="0"/>
              <a:t>Naval Surface Warfare Center, </a:t>
            </a:r>
            <a:r>
              <a:rPr lang="en-US" dirty="0" err="1"/>
              <a:t>Carderock</a:t>
            </a:r>
            <a:r>
              <a:rPr lang="en-US" dirty="0"/>
              <a:t> Division</a:t>
            </a:r>
          </a:p>
          <a:p>
            <a:pPr marL="342900" marR="0" lvl="0" indent="-342900">
              <a:spcBef>
                <a:spcPts val="1200"/>
              </a:spcBef>
              <a:spcAft>
                <a:spcPts val="0"/>
              </a:spcAft>
              <a:buFont typeface="Symbol" panose="05050102010706020507" pitchFamily="18" charset="2"/>
              <a:buChar char=""/>
            </a:pPr>
            <a:r>
              <a:rPr lang="en-US" sz="1600" dirty="0">
                <a:effectLst/>
                <a:ea typeface="Times New Roman" panose="02020603050405020304" pitchFamily="18" charset="0"/>
              </a:rPr>
              <a:t>SAFENAV – Modular Architecture and Mission Use-Case</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Wave field sensing</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Traffic density and </a:t>
            </a:r>
            <a:r>
              <a:rPr lang="en-US" sz="1600" dirty="0" err="1">
                <a:effectLst/>
                <a:ea typeface="Times New Roman" panose="02020603050405020304" pitchFamily="18" charset="0"/>
              </a:rPr>
              <a:t>waterspace</a:t>
            </a:r>
            <a:r>
              <a:rPr lang="en-US" sz="1600" dirty="0">
                <a:effectLst/>
                <a:ea typeface="Times New Roman" panose="02020603050405020304" pitchFamily="18" charset="0"/>
              </a:rPr>
              <a:t> management</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Platform specifications</a:t>
            </a:r>
          </a:p>
          <a:p>
            <a:pPr marL="342900" marR="0" lvl="0" indent="-342900">
              <a:spcBef>
                <a:spcPts val="0"/>
              </a:spcBef>
              <a:spcAft>
                <a:spcPts val="0"/>
              </a:spcAft>
              <a:buFont typeface="Symbol" panose="05050102010706020507" pitchFamily="18" charset="2"/>
              <a:buChar char=""/>
            </a:pPr>
            <a:r>
              <a:rPr lang="en-US" sz="1600" dirty="0">
                <a:effectLst/>
                <a:ea typeface="Times New Roman" panose="02020603050405020304" pitchFamily="18" charset="0"/>
              </a:rPr>
              <a:t>NATS – Naval Autonomous Systems Testing Capabilities</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Digital Test Range Web Interface</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Metrics and Scenario Design Tools</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Simulation, live, virtual, and constructive</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Range Adversarial Planning Tool (RAPT) – TRMC software tool</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Hardware in the Loop testing</a:t>
            </a:r>
          </a:p>
          <a:p>
            <a:pPr marL="342900" marR="0" lvl="0" indent="-342900">
              <a:spcBef>
                <a:spcPts val="0"/>
              </a:spcBef>
              <a:spcAft>
                <a:spcPts val="0"/>
              </a:spcAft>
              <a:buFont typeface="Symbol" panose="05050102010706020507" pitchFamily="18" charset="2"/>
              <a:buChar char=""/>
            </a:pPr>
            <a:r>
              <a:rPr lang="en-US" sz="1600" dirty="0" err="1">
                <a:effectLst/>
                <a:ea typeface="Times New Roman" panose="02020603050405020304" pitchFamily="18" charset="0"/>
              </a:rPr>
              <a:t>ALICe</a:t>
            </a:r>
            <a:r>
              <a:rPr lang="en-US" sz="1600" dirty="0">
                <a:effectLst/>
                <a:ea typeface="Times New Roman" panose="02020603050405020304" pitchFamily="18" charset="0"/>
              </a:rPr>
              <a:t> – Autonomy Lab and Integration Center</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Lab afloat and lab ashore</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Perception lab</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Hardware in the Loop enclave</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Test surrogate platforms and safety boats </a:t>
            </a:r>
          </a:p>
          <a:p>
            <a:pPr marL="342900" marR="0" lvl="0" indent="-342900">
              <a:spcBef>
                <a:spcPts val="0"/>
              </a:spcBef>
              <a:spcAft>
                <a:spcPts val="0"/>
              </a:spcAft>
              <a:buFont typeface="Symbol" panose="05050102010706020507" pitchFamily="18" charset="2"/>
              <a:buChar char=""/>
            </a:pPr>
            <a:r>
              <a:rPr lang="en-US" sz="1600" dirty="0">
                <a:effectLst/>
                <a:ea typeface="Times New Roman" panose="02020603050405020304" pitchFamily="18" charset="0"/>
              </a:rPr>
              <a:t>MACSUV – Maneuvering and Control Simulator for Underwater Vehicles</a:t>
            </a:r>
          </a:p>
          <a:p>
            <a:pPr marL="742950" marR="0" lvl="1" indent="-285750">
              <a:spcBef>
                <a:spcPts val="0"/>
              </a:spcBef>
              <a:spcAft>
                <a:spcPts val="0"/>
              </a:spcAft>
              <a:buFont typeface="Courier New" panose="02070309020205020404" pitchFamily="49" charset="0"/>
              <a:buChar char="o"/>
            </a:pPr>
            <a:r>
              <a:rPr lang="en-US" sz="1600" dirty="0">
                <a:effectLst/>
                <a:ea typeface="Times New Roman" panose="02020603050405020304" pitchFamily="18" charset="0"/>
              </a:rPr>
              <a:t>Design and performance prediction and optimization</a:t>
            </a:r>
          </a:p>
          <a:p>
            <a:pPr marL="742950" marR="0" lvl="1" indent="-285750">
              <a:spcBef>
                <a:spcPts val="0"/>
              </a:spcBef>
              <a:spcAft>
                <a:spcPts val="1200"/>
              </a:spcAft>
              <a:buFont typeface="Courier New" panose="02070309020205020404" pitchFamily="49" charset="0"/>
              <a:buChar char="o"/>
            </a:pPr>
            <a:r>
              <a:rPr lang="en-US" sz="1600" dirty="0">
                <a:effectLst/>
                <a:ea typeface="Times New Roman" panose="02020603050405020304" pitchFamily="18" charset="0"/>
              </a:rPr>
              <a:t>Control and dynamics applications</a:t>
            </a:r>
          </a:p>
          <a:p>
            <a:pPr marL="0" indent="0">
              <a:buNone/>
            </a:pPr>
            <a:endParaRPr lang="en-US" dirty="0"/>
          </a:p>
          <a:p>
            <a:pPr marL="400059" indent="-285750">
              <a:spcBef>
                <a:spcPts val="0"/>
              </a:spcBef>
              <a:buFont typeface="Courier New" panose="02070309020205020404" pitchFamily="49" charset="0"/>
              <a:buChar char="o"/>
            </a:pPr>
            <a:endParaRPr lang="en-US" sz="1600" dirty="0"/>
          </a:p>
          <a:p>
            <a:endParaRPr lang="en-US" dirty="0"/>
          </a:p>
        </p:txBody>
      </p:sp>
      <p:sp>
        <p:nvSpPr>
          <p:cNvPr id="4" name="Slide Number Placeholder 3">
            <a:extLst>
              <a:ext uri="{FF2B5EF4-FFF2-40B4-BE49-F238E27FC236}">
                <a16:creationId xmlns:a16="http://schemas.microsoft.com/office/drawing/2014/main" id="{6BB21345-13C3-D5F3-ABF9-6D033713750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54CE59-4D18-49CB-9CEE-EF966B1AAFE1}" type="slidenum">
              <a:rPr kumimoji="0" lang="en-US" sz="1125"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125"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5" name="TextBox 4">
            <a:extLst>
              <a:ext uri="{FF2B5EF4-FFF2-40B4-BE49-F238E27FC236}">
                <a16:creationId xmlns:a16="http://schemas.microsoft.com/office/drawing/2014/main" id="{610AA7FA-9D78-ACCF-B5D2-6FAA84620134}"/>
              </a:ext>
            </a:extLst>
          </p:cNvPr>
          <p:cNvSpPr txBox="1"/>
          <p:nvPr/>
        </p:nvSpPr>
        <p:spPr>
          <a:xfrm>
            <a:off x="6073695" y="6302802"/>
            <a:ext cx="1643062" cy="218344"/>
          </a:xfrm>
          <a:prstGeom prst="rect">
            <a:avLst/>
          </a:prstGeom>
          <a:noFill/>
          <a:ln>
            <a:solidFill>
              <a:schemeClr val="tx1"/>
            </a:solidFill>
          </a:ln>
        </p:spPr>
        <p:txBody>
          <a:bodyPr wrap="square">
            <a:spAutoFit/>
          </a:bodyPr>
          <a:lstStyle/>
          <a:p>
            <a:r>
              <a:rPr lang="en-US" sz="800" dirty="0"/>
              <a:t>Current as of summer 2022</a:t>
            </a:r>
          </a:p>
        </p:txBody>
      </p:sp>
    </p:spTree>
    <p:extLst>
      <p:ext uri="{BB962C8B-B14F-4D97-AF65-F5344CB8AC3E}">
        <p14:creationId xmlns:p14="http://schemas.microsoft.com/office/powerpoint/2010/main" val="4272300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392B3146-B777-3B08-9887-5C78E75F3FCC}"/>
              </a:ext>
            </a:extLst>
          </p:cNvPr>
          <p:cNvSpPr/>
          <p:nvPr/>
        </p:nvSpPr>
        <p:spPr>
          <a:xfrm>
            <a:off x="1061392" y="1791461"/>
            <a:ext cx="3730280" cy="851243"/>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A59AEB32-FFEA-F264-1A83-39A487ED4C79}"/>
              </a:ext>
            </a:extLst>
          </p:cNvPr>
          <p:cNvSpPr>
            <a:spLocks noGrp="1"/>
          </p:cNvSpPr>
          <p:nvPr>
            <p:ph type="title"/>
          </p:nvPr>
        </p:nvSpPr>
        <p:spPr/>
        <p:txBody>
          <a:bodyPr/>
          <a:lstStyle/>
          <a:p>
            <a:r>
              <a:rPr lang="en-US" sz="2700" dirty="0"/>
              <a:t>STAT COE Lines of Effort</a:t>
            </a:r>
            <a:br>
              <a:rPr lang="en-US" sz="2700" dirty="0"/>
            </a:br>
            <a:r>
              <a:rPr lang="en-US" sz="1800" i="1" dirty="0"/>
              <a:t>Consulting—Research—Education</a:t>
            </a:r>
          </a:p>
        </p:txBody>
      </p:sp>
      <p:sp>
        <p:nvSpPr>
          <p:cNvPr id="3" name="Slide Number Placeholder 2">
            <a:extLst>
              <a:ext uri="{FF2B5EF4-FFF2-40B4-BE49-F238E27FC236}">
                <a16:creationId xmlns:a16="http://schemas.microsoft.com/office/drawing/2014/main" id="{FFE7CFDB-5681-E7AB-4BD5-328599D05777}"/>
              </a:ext>
            </a:extLst>
          </p:cNvPr>
          <p:cNvSpPr>
            <a:spLocks noGrp="1"/>
          </p:cNvSpPr>
          <p:nvPr>
            <p:ph type="sldNum" sz="quarter" idx="12"/>
          </p:nvPr>
        </p:nvSpPr>
        <p:spPr>
          <a:xfrm>
            <a:off x="6852363" y="5717015"/>
            <a:ext cx="2057400" cy="365125"/>
          </a:xfrm>
        </p:spPr>
        <p:txBody>
          <a:bodyPr/>
          <a:lstStyle/>
          <a:p>
            <a:pPr>
              <a:defRPr/>
            </a:pPr>
            <a:fld id="{C0035B8D-5B35-4B87-A31B-CE455FA44373}" type="slidenum">
              <a:rPr lang="en-US" smtClean="0"/>
              <a:pPr>
                <a:defRPr/>
              </a:pPr>
              <a:t>6</a:t>
            </a:fld>
            <a:endParaRPr lang="en-US"/>
          </a:p>
        </p:txBody>
      </p:sp>
      <p:sp>
        <p:nvSpPr>
          <p:cNvPr id="4" name="Content Placeholder 2">
            <a:extLst>
              <a:ext uri="{FF2B5EF4-FFF2-40B4-BE49-F238E27FC236}">
                <a16:creationId xmlns:a16="http://schemas.microsoft.com/office/drawing/2014/main" id="{F0DB1CAA-666A-896A-DF2D-F85BD65EBB78}"/>
              </a:ext>
            </a:extLst>
          </p:cNvPr>
          <p:cNvSpPr txBox="1">
            <a:spLocks/>
          </p:cNvSpPr>
          <p:nvPr/>
        </p:nvSpPr>
        <p:spPr>
          <a:xfrm>
            <a:off x="442666" y="1522645"/>
            <a:ext cx="5813395" cy="3394472"/>
          </a:xfrm>
          <a:prstGeom prst="rect">
            <a:avLst/>
          </a:prstGeom>
        </p:spPr>
        <p:txBody>
          <a:bodyPr/>
          <a:lstStyle>
            <a:lvl1pPr marL="342900" indent="-342900" algn="l" rtl="0" eaLnBrk="0" fontAlgn="base" hangingPunct="0">
              <a:spcBef>
                <a:spcPct val="20000"/>
              </a:spcBef>
              <a:spcAft>
                <a:spcPct val="0"/>
              </a:spcAft>
              <a:buFont typeface="Arial" charset="0"/>
              <a:buChar char="•"/>
              <a:defRPr sz="15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Direct STAT Consultation</a:t>
            </a:r>
          </a:p>
          <a:p>
            <a:pPr lvl="1"/>
            <a:r>
              <a:rPr lang="en-US" dirty="0"/>
              <a:t>Ask-a-STAT</a:t>
            </a:r>
          </a:p>
          <a:p>
            <a:pPr lvl="1"/>
            <a:r>
              <a:rPr lang="en-US" dirty="0"/>
              <a:t>Task-oriented engagement</a:t>
            </a:r>
          </a:p>
          <a:p>
            <a:pPr lvl="1"/>
            <a:r>
              <a:rPr lang="en-US" dirty="0"/>
              <a:t>Enduring integration with test team</a:t>
            </a:r>
          </a:p>
          <a:p>
            <a:r>
              <a:rPr lang="en-US" sz="1800" b="1" dirty="0"/>
              <a:t>Enterprise-Wide Contributions</a:t>
            </a:r>
          </a:p>
          <a:p>
            <a:pPr lvl="1"/>
            <a:r>
              <a:rPr lang="en-US" dirty="0"/>
              <a:t>Applied research</a:t>
            </a:r>
          </a:p>
          <a:p>
            <a:pPr lvl="1"/>
            <a:r>
              <a:rPr lang="en-US" dirty="0"/>
              <a:t>Support to strategy and guidance</a:t>
            </a:r>
          </a:p>
          <a:p>
            <a:pPr lvl="1"/>
            <a:r>
              <a:rPr lang="en-US" dirty="0"/>
              <a:t>T&amp;E with emerging tech, new domains, and advanced STAT</a:t>
            </a:r>
          </a:p>
          <a:p>
            <a:r>
              <a:rPr lang="en-US" sz="1800" b="1" dirty="0"/>
              <a:t>Workforce Development</a:t>
            </a:r>
          </a:p>
          <a:p>
            <a:pPr lvl="1"/>
            <a:r>
              <a:rPr lang="en-US" dirty="0"/>
              <a:t>Mentoring during consultation</a:t>
            </a:r>
          </a:p>
          <a:p>
            <a:pPr lvl="1"/>
            <a:r>
              <a:rPr lang="en-US" dirty="0"/>
              <a:t>Coordination with DAU credentials and AFIT programs</a:t>
            </a:r>
          </a:p>
          <a:p>
            <a:pPr lvl="1"/>
            <a:r>
              <a:rPr lang="en-US" dirty="0"/>
              <a:t>Tailored class development and delivery for sponsoring orgs</a:t>
            </a:r>
          </a:p>
          <a:p>
            <a:pPr lvl="1"/>
            <a:endParaRPr lang="en-US" sz="1800" dirty="0"/>
          </a:p>
          <a:p>
            <a:pPr lvl="1"/>
            <a:endParaRPr lang="en-US" sz="1800" dirty="0"/>
          </a:p>
          <a:p>
            <a:endParaRPr lang="en-US" sz="1800" dirty="0"/>
          </a:p>
          <a:p>
            <a:endParaRPr lang="en-US" sz="1800" dirty="0"/>
          </a:p>
          <a:p>
            <a:endParaRPr lang="en-US" sz="1800" dirty="0"/>
          </a:p>
        </p:txBody>
      </p:sp>
      <p:sp>
        <p:nvSpPr>
          <p:cNvPr id="7" name="Rounded Rectangle 2">
            <a:extLst>
              <a:ext uri="{FF2B5EF4-FFF2-40B4-BE49-F238E27FC236}">
                <a16:creationId xmlns:a16="http://schemas.microsoft.com/office/drawing/2014/main" id="{34FAE413-8F19-CE74-44EF-31480CD74E57}"/>
              </a:ext>
            </a:extLst>
          </p:cNvPr>
          <p:cNvSpPr/>
          <p:nvPr/>
        </p:nvSpPr>
        <p:spPr>
          <a:xfrm>
            <a:off x="4885328" y="1791461"/>
            <a:ext cx="3730280" cy="1238085"/>
          </a:xfrm>
          <a:prstGeom prst="roundRect">
            <a:avLst/>
          </a:prstGeom>
          <a:solidFill>
            <a:srgbClr val="4C3B89"/>
          </a:solidFill>
          <a:ln/>
        </p:spPr>
        <p:style>
          <a:lnRef idx="0">
            <a:schemeClr val="accent4"/>
          </a:lnRef>
          <a:fillRef idx="3">
            <a:schemeClr val="accent4"/>
          </a:fillRef>
          <a:effectRef idx="3">
            <a:schemeClr val="accent4"/>
          </a:effectRef>
          <a:fontRef idx="minor">
            <a:schemeClr val="lt1"/>
          </a:fontRef>
        </p:style>
        <p:txBody>
          <a:bodyPr lIns="0" tIns="34290" rIns="0" bIns="34290" rtlCol="0" anchor="ctr"/>
          <a:lstStyle/>
          <a:p>
            <a:pPr marL="0" lvl="1"/>
            <a:r>
              <a:rPr lang="en-US" sz="1725" dirty="0">
                <a:latin typeface="Georgia"/>
              </a:rPr>
              <a:t>Experience from direct consultation is foundational for relevant, effective enterprise-wide contributions and workforce development.</a:t>
            </a:r>
          </a:p>
        </p:txBody>
      </p:sp>
      <p:pic>
        <p:nvPicPr>
          <p:cNvPr id="6" name="Picture 5">
            <a:extLst>
              <a:ext uri="{FF2B5EF4-FFF2-40B4-BE49-F238E27FC236}">
                <a16:creationId xmlns:a16="http://schemas.microsoft.com/office/drawing/2014/main" id="{0372D139-B672-D8DD-B091-582F18320DE2}"/>
              </a:ext>
            </a:extLst>
          </p:cNvPr>
          <p:cNvPicPr>
            <a:picLocks noChangeAspect="1"/>
          </p:cNvPicPr>
          <p:nvPr/>
        </p:nvPicPr>
        <p:blipFill>
          <a:blip r:embed="rId2"/>
          <a:stretch>
            <a:fillRect/>
          </a:stretch>
        </p:blipFill>
        <p:spPr>
          <a:xfrm>
            <a:off x="6503995" y="3248168"/>
            <a:ext cx="2033435" cy="1668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00313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4E81-D4CF-3050-FF4F-D42F2EDECC39}"/>
              </a:ext>
            </a:extLst>
          </p:cNvPr>
          <p:cNvSpPr>
            <a:spLocks noGrp="1"/>
          </p:cNvSpPr>
          <p:nvPr>
            <p:ph type="title"/>
          </p:nvPr>
        </p:nvSpPr>
        <p:spPr/>
        <p:txBody>
          <a:bodyPr>
            <a:normAutofit/>
          </a:bodyPr>
          <a:lstStyle/>
          <a:p>
            <a:pPr marL="0" indent="0">
              <a:buNone/>
            </a:pPr>
            <a:r>
              <a:rPr lang="en-US" dirty="0"/>
              <a:t>Test Labs &amp; Test Range Support for AMS T&amp;E</a:t>
            </a:r>
            <a:br>
              <a:rPr lang="en-US" dirty="0"/>
            </a:br>
            <a:r>
              <a:rPr lang="en-US" dirty="0"/>
              <a:t>Maritime System Test Labs and Ranges  (Cont.)</a:t>
            </a:r>
          </a:p>
        </p:txBody>
      </p:sp>
      <p:sp>
        <p:nvSpPr>
          <p:cNvPr id="3" name="Content Placeholder 2">
            <a:extLst>
              <a:ext uri="{FF2B5EF4-FFF2-40B4-BE49-F238E27FC236}">
                <a16:creationId xmlns:a16="http://schemas.microsoft.com/office/drawing/2014/main" id="{D449EA1D-59C7-AFC1-F158-F1A1642EFA48}"/>
              </a:ext>
            </a:extLst>
          </p:cNvPr>
          <p:cNvSpPr>
            <a:spLocks noGrp="1"/>
          </p:cNvSpPr>
          <p:nvPr>
            <p:ph idx="1"/>
          </p:nvPr>
        </p:nvSpPr>
        <p:spPr>
          <a:xfrm>
            <a:off x="628650" y="1293476"/>
            <a:ext cx="7886700" cy="4915410"/>
          </a:xfrm>
        </p:spPr>
        <p:txBody>
          <a:bodyPr/>
          <a:lstStyle/>
          <a:p>
            <a:pPr marL="0" indent="0">
              <a:buNone/>
            </a:pPr>
            <a:r>
              <a:rPr lang="en-US" dirty="0"/>
              <a:t>Laboratory for Autonomous Systems Research, NRL</a:t>
            </a:r>
          </a:p>
          <a:p>
            <a:pPr marL="342900" marR="0" lvl="0" indent="-342900">
              <a:spcBef>
                <a:spcPts val="1200"/>
              </a:spcBef>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cs typeface="Calibri" panose="020F0502020204030204" pitchFamily="34" charset="0"/>
              </a:rPr>
              <a:t>LASR Facility Environments</a:t>
            </a:r>
          </a:p>
          <a:p>
            <a:pPr marL="742950" marR="0" lvl="1" indent="-285750">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cs typeface="Calibri" panose="020F0502020204030204" pitchFamily="34" charset="0"/>
              </a:rPr>
              <a:t>Desert High Bay – Sand pit and climbing walls</a:t>
            </a:r>
          </a:p>
          <a:p>
            <a:pPr marL="742950" marR="0" lvl="1" indent="-285750">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cs typeface="Calibri" panose="020F0502020204030204" pitchFamily="34" charset="0"/>
              </a:rPr>
              <a:t>Tropical High Bay – Jungle environment, canopy catwalk, water feature</a:t>
            </a:r>
          </a:p>
          <a:p>
            <a:pPr marL="742950" marR="0" lvl="1" indent="-285750">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cs typeface="Calibri" panose="020F0502020204030204" pitchFamily="34" charset="0"/>
              </a:rPr>
              <a:t>Woodland – Rock canyon, water feature, boulders, vegetation</a:t>
            </a:r>
          </a:p>
          <a:p>
            <a:pPr marL="742950" marR="0" lvl="1" indent="-285750">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cs typeface="Calibri" panose="020F0502020204030204" pitchFamily="34" charset="0"/>
              </a:rPr>
              <a:t>Littoral High Bay – Wave pool, shoreline, sediment tank</a:t>
            </a:r>
          </a:p>
          <a:p>
            <a:pPr marL="742950" marR="0" lvl="1" indent="-285750">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cs typeface="Calibri" panose="020F0502020204030204" pitchFamily="34" charset="0"/>
              </a:rPr>
              <a:t>Prototyping High Bay – Localization system for air/ground testing, acoustics</a:t>
            </a:r>
          </a:p>
          <a:p>
            <a:pPr marL="342900" lvl="0" indent="-342900">
              <a:spcBef>
                <a:spcPts val="0"/>
              </a:spcBef>
              <a:buFont typeface="Symbol" panose="05050102010706020507" pitchFamily="18" charset="2"/>
              <a:buChar char=""/>
            </a:pPr>
            <a:r>
              <a:rPr lang="en-US" sz="1600" dirty="0">
                <a:latin typeface="Calibri" panose="020F0502020204030204" pitchFamily="34" charset="0"/>
                <a:cs typeface="Calibri" panose="020F0502020204030204" pitchFamily="34" charset="0"/>
              </a:rPr>
              <a:t>Laboratories and Equipment</a:t>
            </a:r>
          </a:p>
          <a:p>
            <a:pPr marL="742950" lvl="1" indent="-285750">
              <a:spcBef>
                <a:spcPts val="0"/>
              </a:spcBef>
              <a:buFont typeface="Courier New" panose="02070309020205020404" pitchFamily="49" charset="0"/>
              <a:buChar char="o"/>
            </a:pPr>
            <a:r>
              <a:rPr lang="en-US" sz="1600" dirty="0">
                <a:latin typeface="Calibri" panose="020F0502020204030204" pitchFamily="34" charset="0"/>
                <a:cs typeface="Calibri" panose="020F0502020204030204" pitchFamily="34" charset="0"/>
              </a:rPr>
              <a:t>Sensor testing – Anechoic chamber, air testing, wind tunnel</a:t>
            </a:r>
          </a:p>
          <a:p>
            <a:pPr marL="742950" lvl="1" indent="-285750">
              <a:spcBef>
                <a:spcPts val="0"/>
              </a:spcBef>
              <a:buFont typeface="Courier New" panose="02070309020205020404" pitchFamily="49" charset="0"/>
              <a:buChar char="o"/>
            </a:pPr>
            <a:r>
              <a:rPr lang="en-US" sz="1600" dirty="0">
                <a:latin typeface="Calibri" panose="020F0502020204030204" pitchFamily="34" charset="0"/>
                <a:cs typeface="Calibri" panose="020F0502020204030204" pitchFamily="34" charset="0"/>
              </a:rPr>
              <a:t>Robot interaction labs – ceiling infrastructure</a:t>
            </a:r>
          </a:p>
          <a:p>
            <a:pPr marL="742950" lvl="1" indent="-285750">
              <a:spcBef>
                <a:spcPts val="0"/>
              </a:spcBef>
              <a:buFont typeface="Courier New" panose="02070309020205020404" pitchFamily="49" charset="0"/>
              <a:buChar char="o"/>
            </a:pPr>
            <a:r>
              <a:rPr lang="en-US" sz="1600" dirty="0">
                <a:latin typeface="Calibri" panose="020F0502020204030204" pitchFamily="34" charset="0"/>
                <a:cs typeface="Calibri" panose="020F0502020204030204" pitchFamily="34" charset="0"/>
              </a:rPr>
              <a:t>Power and energy development labs – Battery dry room, glovebox, solar simulator</a:t>
            </a:r>
          </a:p>
          <a:p>
            <a:pPr marL="400059" indent="-285750">
              <a:spcBef>
                <a:spcPts val="0"/>
              </a:spcBef>
              <a:buFont typeface="Courier New" panose="02070309020205020404" pitchFamily="49" charset="0"/>
              <a:buChar char="o"/>
            </a:pPr>
            <a:r>
              <a:rPr lang="en-US" sz="1600" dirty="0">
                <a:latin typeface="Calibri" panose="020F0502020204030204" pitchFamily="34" charset="0"/>
                <a:cs typeface="Calibri" panose="020F0502020204030204" pitchFamily="34" charset="0"/>
              </a:rPr>
              <a:t>Specification tools and database for autonomous system behaviors</a:t>
            </a:r>
            <a:endParaRPr lang="en-US" sz="1800" b="1" dirty="0">
              <a:solidFill>
                <a:srgbClr val="243F60"/>
              </a:solidFill>
              <a:effectLst/>
              <a:latin typeface="Times New Roman" panose="02020603050405020304" pitchFamily="18" charset="0"/>
              <a:ea typeface="Times New Roman" panose="02020603050405020304" pitchFamily="18" charset="0"/>
            </a:endParaRPr>
          </a:p>
          <a:p>
            <a:pPr marL="0" indent="0">
              <a:lnSpc>
                <a:spcPct val="40000"/>
              </a:lnSpc>
              <a:buNone/>
            </a:pPr>
            <a:endParaRPr lang="en-US" dirty="0"/>
          </a:p>
          <a:p>
            <a:pPr marL="0" indent="0">
              <a:buNone/>
            </a:pPr>
            <a:r>
              <a:rPr lang="en-US" dirty="0"/>
              <a:t>Rapid Autonomy Integration Lab, PMS-406</a:t>
            </a:r>
          </a:p>
          <a:p>
            <a:pPr marL="0" indent="0">
              <a:lnSpc>
                <a:spcPct val="25000"/>
              </a:lnSpc>
              <a:buNone/>
            </a:pPr>
            <a:endParaRPr lang="en-US" dirty="0"/>
          </a:p>
          <a:p>
            <a:pPr marL="400059" indent="-285750">
              <a:spcBef>
                <a:spcPts val="0"/>
              </a:spcBef>
              <a:buFont typeface="Courier New" panose="02070309020205020404" pitchFamily="49" charset="0"/>
              <a:buChar char="o"/>
            </a:pPr>
            <a:r>
              <a:rPr lang="en-US" sz="1600" dirty="0">
                <a:latin typeface="Calibri" panose="020F0502020204030204" pitchFamily="34" charset="0"/>
                <a:cs typeface="Calibri" panose="020F0502020204030204" pitchFamily="34" charset="0"/>
              </a:rPr>
              <a:t>Development process and infrastructure for autonomy algorithm development.  </a:t>
            </a:r>
          </a:p>
          <a:p>
            <a:pPr marL="742950" lvl="1" indent="-285750">
              <a:spcBef>
                <a:spcPts val="0"/>
              </a:spcBef>
              <a:buFont typeface="Courier New" panose="02070309020205020404" pitchFamily="49" charset="0"/>
              <a:buChar char="o"/>
            </a:pPr>
            <a:r>
              <a:rPr lang="en-US" sz="1600" dirty="0">
                <a:latin typeface="Calibri" panose="020F0502020204030204" pitchFamily="34" charset="0"/>
                <a:cs typeface="Calibri" panose="020F0502020204030204" pitchFamily="34" charset="0"/>
              </a:rPr>
              <a:t>Continuous authority-to-operate (c-ATO) </a:t>
            </a:r>
          </a:p>
          <a:p>
            <a:pPr marL="742950" lvl="1" indent="-285750">
              <a:spcBef>
                <a:spcPts val="0"/>
              </a:spcBef>
              <a:buFont typeface="Courier New" panose="02070309020205020404" pitchFamily="49" charset="0"/>
              <a:buChar char="o"/>
            </a:pPr>
            <a:r>
              <a:rPr lang="en-US" sz="1600" dirty="0" err="1">
                <a:latin typeface="Calibri" panose="020F0502020204030204" pitchFamily="34" charset="0"/>
                <a:cs typeface="Calibri" panose="020F0502020204030204" pitchFamily="34" charset="0"/>
              </a:rPr>
              <a:t>DevSecOps</a:t>
            </a:r>
            <a:r>
              <a:rPr lang="en-US" sz="1600" dirty="0">
                <a:latin typeface="Calibri" panose="020F0502020204030204" pitchFamily="34" charset="0"/>
                <a:cs typeface="Calibri" panose="020F0502020204030204" pitchFamily="34" charset="0"/>
              </a:rPr>
              <a:t> software test environment, </a:t>
            </a:r>
          </a:p>
          <a:p>
            <a:pPr marL="742950" lvl="1" indent="-285750">
              <a:spcBef>
                <a:spcPts val="0"/>
              </a:spcBef>
              <a:buFont typeface="Courier New" panose="02070309020205020404" pitchFamily="49" charset="0"/>
              <a:buChar char="o"/>
            </a:pPr>
            <a:r>
              <a:rPr lang="en-US" sz="1600" dirty="0">
                <a:latin typeface="Calibri" panose="020F0502020204030204" pitchFamily="34" charset="0"/>
                <a:cs typeface="Calibri" panose="020F0502020204030204" pitchFamily="34" charset="0"/>
              </a:rPr>
              <a:t>Simulation testbeds for software and hardware in the loop tests </a:t>
            </a:r>
          </a:p>
          <a:p>
            <a:pPr marL="742950" lvl="1" indent="-285750">
              <a:spcBef>
                <a:spcPts val="0"/>
              </a:spcBef>
              <a:buFont typeface="Courier New" panose="02070309020205020404" pitchFamily="49" charset="0"/>
              <a:buChar char="o"/>
            </a:pPr>
            <a:r>
              <a:rPr lang="en-US" sz="1600" dirty="0">
                <a:latin typeface="Calibri" panose="020F0502020204030204" pitchFamily="34" charset="0"/>
                <a:cs typeface="Calibri" panose="020F0502020204030204" pitchFamily="34" charset="0"/>
              </a:rPr>
              <a:t>Data integration</a:t>
            </a:r>
          </a:p>
          <a:p>
            <a:pPr marL="742950" lvl="1" indent="-285750">
              <a:spcBef>
                <a:spcPts val="0"/>
              </a:spcBef>
              <a:buFont typeface="Courier New" panose="02070309020205020404" pitchFamily="49" charset="0"/>
              <a:buChar char="o"/>
            </a:pPr>
            <a:r>
              <a:rPr lang="en-US" sz="1600" dirty="0">
                <a:latin typeface="Calibri" panose="020F0502020204030204" pitchFamily="34" charset="0"/>
                <a:cs typeface="Calibri" panose="020F0502020204030204" pitchFamily="34" charset="0"/>
              </a:rPr>
              <a:t>Mission planning frameworks </a:t>
            </a:r>
          </a:p>
          <a:p>
            <a:endParaRPr lang="en-US" dirty="0"/>
          </a:p>
        </p:txBody>
      </p:sp>
      <p:sp>
        <p:nvSpPr>
          <p:cNvPr id="4" name="Slide Number Placeholder 3">
            <a:extLst>
              <a:ext uri="{FF2B5EF4-FFF2-40B4-BE49-F238E27FC236}">
                <a16:creationId xmlns:a16="http://schemas.microsoft.com/office/drawing/2014/main" id="{6BB21345-13C3-D5F3-ABF9-6D0337137506}"/>
              </a:ext>
            </a:extLst>
          </p:cNvPr>
          <p:cNvSpPr>
            <a:spLocks noGrp="1"/>
          </p:cNvSpPr>
          <p:nvPr>
            <p:ph type="sldNum" sz="quarter" idx="12"/>
          </p:nvPr>
        </p:nvSpPr>
        <p:spPr/>
        <p:txBody>
          <a:bodyPr/>
          <a:lstStyle/>
          <a:p>
            <a:fld id="{4A54CE59-4D18-49CB-9CEE-EF966B1AAFE1}" type="slidenum">
              <a:rPr lang="en-US" smtClean="0"/>
              <a:pPr/>
              <a:t>60</a:t>
            </a:fld>
            <a:endParaRPr lang="en-US" dirty="0"/>
          </a:p>
        </p:txBody>
      </p:sp>
      <p:sp>
        <p:nvSpPr>
          <p:cNvPr id="5" name="TextBox 4">
            <a:extLst>
              <a:ext uri="{FF2B5EF4-FFF2-40B4-BE49-F238E27FC236}">
                <a16:creationId xmlns:a16="http://schemas.microsoft.com/office/drawing/2014/main" id="{7F52FBCD-7CED-A46F-39CE-348F2170D5AB}"/>
              </a:ext>
            </a:extLst>
          </p:cNvPr>
          <p:cNvSpPr txBox="1"/>
          <p:nvPr/>
        </p:nvSpPr>
        <p:spPr>
          <a:xfrm>
            <a:off x="5691188" y="6383702"/>
            <a:ext cx="1643062" cy="218344"/>
          </a:xfrm>
          <a:prstGeom prst="rect">
            <a:avLst/>
          </a:prstGeom>
          <a:noFill/>
          <a:ln>
            <a:solidFill>
              <a:schemeClr val="tx1"/>
            </a:solidFill>
          </a:ln>
        </p:spPr>
        <p:txBody>
          <a:bodyPr wrap="square">
            <a:spAutoFit/>
          </a:bodyPr>
          <a:lstStyle/>
          <a:p>
            <a:r>
              <a:rPr lang="en-US" sz="800" dirty="0"/>
              <a:t>Current as of summer 2022</a:t>
            </a:r>
          </a:p>
        </p:txBody>
      </p:sp>
    </p:spTree>
    <p:extLst>
      <p:ext uri="{BB962C8B-B14F-4D97-AF65-F5344CB8AC3E}">
        <p14:creationId xmlns:p14="http://schemas.microsoft.com/office/powerpoint/2010/main" val="3674929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0E9AF-410D-D822-7FA5-541C3EA0882D}"/>
              </a:ext>
            </a:extLst>
          </p:cNvPr>
          <p:cNvSpPr>
            <a:spLocks noGrp="1"/>
          </p:cNvSpPr>
          <p:nvPr>
            <p:ph type="title"/>
          </p:nvPr>
        </p:nvSpPr>
        <p:spPr/>
        <p:txBody>
          <a:bodyPr>
            <a:normAutofit/>
          </a:bodyPr>
          <a:lstStyle/>
          <a:p>
            <a:r>
              <a:rPr lang="en-US" dirty="0"/>
              <a:t>Test Labs &amp; Test Range Support for AMS T&amp;E</a:t>
            </a:r>
            <a:br>
              <a:rPr lang="en-US" dirty="0"/>
            </a:br>
            <a:r>
              <a:rPr lang="en-US" dirty="0"/>
              <a:t>Additional Test Labs and Ranges </a:t>
            </a:r>
          </a:p>
        </p:txBody>
      </p:sp>
      <p:sp>
        <p:nvSpPr>
          <p:cNvPr id="3" name="Content Placeholder 2">
            <a:extLst>
              <a:ext uri="{FF2B5EF4-FFF2-40B4-BE49-F238E27FC236}">
                <a16:creationId xmlns:a16="http://schemas.microsoft.com/office/drawing/2014/main" id="{EB0CC482-EC2C-903B-CF1E-2BC767659B8F}"/>
              </a:ext>
            </a:extLst>
          </p:cNvPr>
          <p:cNvSpPr>
            <a:spLocks noGrp="1"/>
          </p:cNvSpPr>
          <p:nvPr>
            <p:ph idx="1"/>
          </p:nvPr>
        </p:nvSpPr>
        <p:spPr/>
        <p:txBody>
          <a:bodyPr/>
          <a:lstStyle/>
          <a:p>
            <a:endParaRPr lang="en-US" dirty="0"/>
          </a:p>
          <a:p>
            <a:r>
              <a:rPr lang="en-US" dirty="0"/>
              <a:t>Sensors and Autonomous Systems Experimental Facility, Adelphi Laboratory Center, MD  </a:t>
            </a:r>
          </a:p>
          <a:p>
            <a:endParaRPr lang="en-US" dirty="0"/>
          </a:p>
          <a:p>
            <a:r>
              <a:rPr lang="en-US" dirty="0"/>
              <a:t>Emerging Technologies Combined Test Force, Air Force Test Center, Edwards AFB, CA</a:t>
            </a:r>
          </a:p>
          <a:p>
            <a:endParaRPr lang="en-US" dirty="0"/>
          </a:p>
          <a:p>
            <a:r>
              <a:rPr lang="en-US" dirty="0"/>
              <a:t>96</a:t>
            </a:r>
            <a:r>
              <a:rPr lang="en-US" baseline="30000" dirty="0"/>
              <a:t>th</a:t>
            </a:r>
            <a:r>
              <a:rPr lang="en-US" dirty="0"/>
              <a:t> Operations Group, Air Force Test Center, Eglin AFB, FL</a:t>
            </a:r>
          </a:p>
          <a:p>
            <a:endParaRPr lang="en-US" dirty="0"/>
          </a:p>
          <a:p>
            <a:r>
              <a:rPr lang="en-US" dirty="0"/>
              <a:t>Naval Test Wing Pacific, Naval Air Warfare Center, NAS China Lake, CA</a:t>
            </a:r>
          </a:p>
          <a:p>
            <a:endParaRPr lang="en-US" sz="1800" dirty="0">
              <a:effectLst/>
              <a:latin typeface="Calibri" panose="020F0502020204030204" pitchFamily="34" charset="0"/>
              <a:ea typeface="MS Mincho" panose="020B0400000000000000" pitchFamily="49" charset="-128"/>
              <a:cs typeface="Arial" panose="020B0604020202020204" pitchFamily="34" charset="0"/>
            </a:endParaRPr>
          </a:p>
          <a:p>
            <a:r>
              <a:rPr lang="en-US" sz="1800" dirty="0">
                <a:effectLst/>
                <a:latin typeface="Calibri" panose="020F0502020204030204" pitchFamily="34" charset="0"/>
                <a:ea typeface="MS Mincho" panose="020B0400000000000000" pitchFamily="49" charset="-128"/>
                <a:cs typeface="Arial" panose="020B0604020202020204" pitchFamily="34" charset="0"/>
              </a:rPr>
              <a:t>Others … ?</a:t>
            </a:r>
          </a:p>
          <a:p>
            <a:endParaRPr lang="en-US" dirty="0"/>
          </a:p>
        </p:txBody>
      </p:sp>
      <p:sp>
        <p:nvSpPr>
          <p:cNvPr id="4" name="Slide Number Placeholder 3">
            <a:extLst>
              <a:ext uri="{FF2B5EF4-FFF2-40B4-BE49-F238E27FC236}">
                <a16:creationId xmlns:a16="http://schemas.microsoft.com/office/drawing/2014/main" id="{5E1BA74C-CF57-72BC-7AFA-DAF9AA39241C}"/>
              </a:ext>
            </a:extLst>
          </p:cNvPr>
          <p:cNvSpPr>
            <a:spLocks noGrp="1"/>
          </p:cNvSpPr>
          <p:nvPr>
            <p:ph type="sldNum" sz="quarter" idx="12"/>
          </p:nvPr>
        </p:nvSpPr>
        <p:spPr/>
        <p:txBody>
          <a:bodyPr/>
          <a:lstStyle/>
          <a:p>
            <a:fld id="{4A54CE59-4D18-49CB-9CEE-EF966B1AAFE1}" type="slidenum">
              <a:rPr lang="en-US" smtClean="0"/>
              <a:pPr/>
              <a:t>61</a:t>
            </a:fld>
            <a:endParaRPr lang="en-US" dirty="0"/>
          </a:p>
        </p:txBody>
      </p:sp>
    </p:spTree>
    <p:extLst>
      <p:ext uri="{BB962C8B-B14F-4D97-AF65-F5344CB8AC3E}">
        <p14:creationId xmlns:p14="http://schemas.microsoft.com/office/powerpoint/2010/main" val="3139754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682D-B60B-46FD-99FC-072B3E817A88}"/>
              </a:ext>
            </a:extLst>
          </p:cNvPr>
          <p:cNvSpPr>
            <a:spLocks noGrp="1"/>
          </p:cNvSpPr>
          <p:nvPr>
            <p:ph type="title"/>
          </p:nvPr>
        </p:nvSpPr>
        <p:spPr>
          <a:xfrm>
            <a:off x="685802" y="289572"/>
            <a:ext cx="7886700" cy="876446"/>
          </a:xfrm>
        </p:spPr>
        <p:txBody>
          <a:bodyPr/>
          <a:lstStyle/>
          <a:p>
            <a:r>
              <a:rPr lang="en-US" dirty="0"/>
              <a:t>Tools for Autonomous Military Systems T&amp;E</a:t>
            </a:r>
          </a:p>
        </p:txBody>
      </p:sp>
      <p:sp>
        <p:nvSpPr>
          <p:cNvPr id="3" name="Content Placeholder 2">
            <a:extLst>
              <a:ext uri="{FF2B5EF4-FFF2-40B4-BE49-F238E27FC236}">
                <a16:creationId xmlns:a16="http://schemas.microsoft.com/office/drawing/2014/main" id="{90A49E96-69DD-4363-AAC4-CD622F784663}"/>
              </a:ext>
            </a:extLst>
          </p:cNvPr>
          <p:cNvSpPr>
            <a:spLocks noGrp="1"/>
          </p:cNvSpPr>
          <p:nvPr>
            <p:ph sz="half" idx="1"/>
          </p:nvPr>
        </p:nvSpPr>
        <p:spPr>
          <a:xfrm>
            <a:off x="628650" y="1241572"/>
            <a:ext cx="3886200" cy="4834724"/>
          </a:xfrm>
        </p:spPr>
        <p:txBody>
          <a:bodyPr/>
          <a:lstStyle/>
          <a:p>
            <a:r>
              <a:rPr lang="en-US" sz="1800" dirty="0"/>
              <a:t>Each tool listed is assessed for basic criteria of interest to test practitioners</a:t>
            </a:r>
          </a:p>
          <a:p>
            <a:pPr lvl="1"/>
            <a:r>
              <a:rPr lang="en-US" sz="1600" dirty="0"/>
              <a:t>Name and source of the tool</a:t>
            </a:r>
          </a:p>
          <a:p>
            <a:pPr lvl="1"/>
            <a:r>
              <a:rPr lang="en-US" sz="1600" dirty="0"/>
              <a:t>Which specific challenges does it help address, and how? </a:t>
            </a:r>
          </a:p>
          <a:p>
            <a:pPr lvl="1"/>
            <a:r>
              <a:rPr lang="en-US" sz="1600" dirty="0"/>
              <a:t>What additional benefits can be gained in using it? </a:t>
            </a:r>
          </a:p>
          <a:p>
            <a:pPr lvl="1"/>
            <a:r>
              <a:rPr lang="en-US" sz="1600" dirty="0"/>
              <a:t>What assumptions, limitations or costs does the tool involve? </a:t>
            </a:r>
          </a:p>
          <a:p>
            <a:pPr lvl="1"/>
            <a:r>
              <a:rPr lang="en-US" sz="1600" dirty="0"/>
              <a:t>How easy is the tool to setup and use? </a:t>
            </a:r>
          </a:p>
          <a:p>
            <a:endParaRPr lang="en-US" sz="1800" dirty="0"/>
          </a:p>
        </p:txBody>
      </p:sp>
      <p:sp>
        <p:nvSpPr>
          <p:cNvPr id="5" name="Content Placeholder 4">
            <a:extLst>
              <a:ext uri="{FF2B5EF4-FFF2-40B4-BE49-F238E27FC236}">
                <a16:creationId xmlns:a16="http://schemas.microsoft.com/office/drawing/2014/main" id="{5674350F-567E-40DA-BD1D-47F979AF8A6C}"/>
              </a:ext>
            </a:extLst>
          </p:cNvPr>
          <p:cNvSpPr>
            <a:spLocks noGrp="1"/>
          </p:cNvSpPr>
          <p:nvPr>
            <p:ph sz="half" idx="2"/>
          </p:nvPr>
        </p:nvSpPr>
        <p:spPr>
          <a:xfrm>
            <a:off x="4629152" y="1166018"/>
            <a:ext cx="4038600" cy="4525963"/>
          </a:xfrm>
        </p:spPr>
        <p:txBody>
          <a:bodyPr/>
          <a:lstStyle/>
          <a:p>
            <a:r>
              <a:rPr lang="en-US" sz="1800" dirty="0"/>
              <a:t>Example:  R2U2</a:t>
            </a:r>
          </a:p>
          <a:p>
            <a:pPr lvl="1"/>
            <a:r>
              <a:rPr lang="en-US" sz="1100" dirty="0"/>
              <a:t>R2U2 (Realizable, Responsive, Unobtrusive, Unit)</a:t>
            </a:r>
          </a:p>
          <a:p>
            <a:pPr lvl="1"/>
            <a:r>
              <a:rPr lang="en-US" sz="1100" dirty="0"/>
              <a:t>NASA Ames/Iowa State University/Aero Space Engineering  http://r2u2.temporallogic.org/</a:t>
            </a:r>
          </a:p>
          <a:p>
            <a:pPr lvl="1"/>
            <a:r>
              <a:rPr lang="en-US" sz="1100" dirty="0"/>
              <a:t>Runtime assurance/monitoring engine bringing system health and safety management to mission critical systems. Uses temporal logic runtime observers, in combinations with tiny Bayes Nets for System Health Management </a:t>
            </a:r>
          </a:p>
          <a:p>
            <a:pPr lvl="1"/>
            <a:r>
              <a:rPr lang="en-US" sz="1100" dirty="0"/>
              <a:t>Extensible to different architectures  (hardware and software) including FPGA, software on a microcontroller, in software on the flight computer, or both hardware and software on a hybrid cyber-physical system</a:t>
            </a:r>
          </a:p>
          <a:p>
            <a:pPr lvl="1"/>
            <a:r>
              <a:rPr lang="en-US" sz="1100" dirty="0"/>
              <a:t>Reconfiguration without resynthesis, monitoring without software instrumentation</a:t>
            </a:r>
          </a:p>
          <a:p>
            <a:pPr lvl="1"/>
            <a:r>
              <a:rPr lang="en-US" sz="1100" dirty="0"/>
              <a:t>Limitations:  Relies on other software packages  to convert the Bayesian network into an Arithmetic Circuit; No GUI; Signal processing filters must be customized; Observation tree models must be set up individually for each new application </a:t>
            </a:r>
          </a:p>
          <a:p>
            <a:pPr lvl="1"/>
            <a:r>
              <a:rPr lang="en-US" sz="1100" dirty="0"/>
              <a:t>Cost: Free download available on website</a:t>
            </a:r>
          </a:p>
          <a:p>
            <a:pPr lvl="1"/>
            <a:r>
              <a:rPr lang="en-US" sz="1100" dirty="0"/>
              <a:t>Ease of Use :  Requires familiarity with other tools to develop prerequisites (convert Bayesian network); not currently GUI based and therefore has a steeper learning curve; Linux-based</a:t>
            </a:r>
          </a:p>
        </p:txBody>
      </p:sp>
      <p:sp>
        <p:nvSpPr>
          <p:cNvPr id="4" name="Slide Number Placeholder 3">
            <a:extLst>
              <a:ext uri="{FF2B5EF4-FFF2-40B4-BE49-F238E27FC236}">
                <a16:creationId xmlns:a16="http://schemas.microsoft.com/office/drawing/2014/main" id="{F6C1252F-6BB9-4EC2-9134-149B2B96FE5E}"/>
              </a:ext>
            </a:extLst>
          </p:cNvPr>
          <p:cNvSpPr>
            <a:spLocks noGrp="1"/>
          </p:cNvSpPr>
          <p:nvPr>
            <p:ph type="sldNum" sz="quarter" idx="12"/>
          </p:nvPr>
        </p:nvSpPr>
        <p:spPr/>
        <p:txBody>
          <a:bodyPr/>
          <a:lstStyle/>
          <a:p>
            <a:pPr>
              <a:defRPr/>
            </a:pPr>
            <a:fld id="{FAC1E56D-A9D8-45AD-B5D3-0DCD8C3B5BE4}" type="slidenum">
              <a:rPr lang="en-US" smtClean="0"/>
              <a:pPr>
                <a:defRPr/>
              </a:pPr>
              <a:t>62</a:t>
            </a:fld>
            <a:endParaRPr lang="en-US" dirty="0"/>
          </a:p>
        </p:txBody>
      </p:sp>
    </p:spTree>
    <p:extLst>
      <p:ext uri="{BB962C8B-B14F-4D97-AF65-F5344CB8AC3E}">
        <p14:creationId xmlns:p14="http://schemas.microsoft.com/office/powerpoint/2010/main" val="2914034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56DC-C350-3D09-4FEF-7F0AB5F6E488}"/>
              </a:ext>
            </a:extLst>
          </p:cNvPr>
          <p:cNvSpPr>
            <a:spLocks noGrp="1"/>
          </p:cNvSpPr>
          <p:nvPr>
            <p:ph type="title"/>
          </p:nvPr>
        </p:nvSpPr>
        <p:spPr/>
        <p:txBody>
          <a:bodyPr/>
          <a:lstStyle/>
          <a:p>
            <a:r>
              <a:rPr lang="en-US" dirty="0"/>
              <a:t>Autonomy T&amp;E </a:t>
            </a:r>
            <a:br>
              <a:rPr lang="en-US" dirty="0"/>
            </a:br>
            <a:r>
              <a:rPr lang="en-US" dirty="0"/>
              <a:t>TRMC Toolkit</a:t>
            </a:r>
          </a:p>
        </p:txBody>
      </p:sp>
      <p:sp>
        <p:nvSpPr>
          <p:cNvPr id="6" name="Content Placeholder 5">
            <a:extLst>
              <a:ext uri="{FF2B5EF4-FFF2-40B4-BE49-F238E27FC236}">
                <a16:creationId xmlns:a16="http://schemas.microsoft.com/office/drawing/2014/main" id="{B3202181-44C9-6AA1-F772-BDC661DE6B3A}"/>
              </a:ext>
            </a:extLst>
          </p:cNvPr>
          <p:cNvSpPr>
            <a:spLocks noGrp="1"/>
          </p:cNvSpPr>
          <p:nvPr>
            <p:ph idx="1"/>
          </p:nvPr>
        </p:nvSpPr>
        <p:spPr>
          <a:xfrm>
            <a:off x="628650" y="1350628"/>
            <a:ext cx="7886700" cy="1183022"/>
          </a:xfrm>
        </p:spPr>
        <p:txBody>
          <a:bodyPr/>
          <a:lstStyle/>
          <a:p>
            <a:r>
              <a:rPr lang="en-US" sz="1600" dirty="0"/>
              <a:t>Test Resource Management Center (TRMC) has developed several autonomy and AI test tools through their science and technology program.  These tools are intended to improve DoD’s ability to test autonomous, unmanned, artificial intelligence, and machine learning systems.</a:t>
            </a:r>
          </a:p>
        </p:txBody>
      </p:sp>
      <p:sp>
        <p:nvSpPr>
          <p:cNvPr id="5" name="Slide Number Placeholder 4">
            <a:extLst>
              <a:ext uri="{FF2B5EF4-FFF2-40B4-BE49-F238E27FC236}">
                <a16:creationId xmlns:a16="http://schemas.microsoft.com/office/drawing/2014/main" id="{18EAFBE6-0C41-41CF-540A-C64E08DA075F}"/>
              </a:ext>
            </a:extLst>
          </p:cNvPr>
          <p:cNvSpPr>
            <a:spLocks noGrp="1"/>
          </p:cNvSpPr>
          <p:nvPr>
            <p:ph type="sldNum" sz="quarter" idx="12"/>
          </p:nvPr>
        </p:nvSpPr>
        <p:spPr/>
        <p:txBody>
          <a:bodyPr/>
          <a:lstStyle/>
          <a:p>
            <a:pPr>
              <a:defRPr/>
            </a:pPr>
            <a:fld id="{7EB2686B-E8AA-4298-9CD1-9BCA3A90E21C}" type="slidenum">
              <a:rPr lang="en-US" smtClean="0"/>
              <a:pPr>
                <a:defRPr/>
              </a:pPr>
              <a:t>63</a:t>
            </a:fld>
            <a:endParaRPr lang="en-US" dirty="0"/>
          </a:p>
        </p:txBody>
      </p:sp>
      <p:graphicFrame>
        <p:nvGraphicFramePr>
          <p:cNvPr id="7" name="Table 9">
            <a:extLst>
              <a:ext uri="{FF2B5EF4-FFF2-40B4-BE49-F238E27FC236}">
                <a16:creationId xmlns:a16="http://schemas.microsoft.com/office/drawing/2014/main" id="{57F25EEE-A85C-634F-5B38-119AC41C0964}"/>
              </a:ext>
            </a:extLst>
          </p:cNvPr>
          <p:cNvGraphicFramePr>
            <a:graphicFrameLocks/>
          </p:cNvGraphicFramePr>
          <p:nvPr>
            <p:extLst>
              <p:ext uri="{D42A27DB-BD31-4B8C-83A1-F6EECF244321}">
                <p14:modId xmlns:p14="http://schemas.microsoft.com/office/powerpoint/2010/main" val="552724707"/>
              </p:ext>
            </p:extLst>
          </p:nvPr>
        </p:nvGraphicFramePr>
        <p:xfrm>
          <a:off x="191374" y="2334060"/>
          <a:ext cx="8761251" cy="4431602"/>
        </p:xfrm>
        <a:graphic>
          <a:graphicData uri="http://schemas.openxmlformats.org/drawingml/2006/table">
            <a:tbl>
              <a:tblPr firstRow="1" bandRow="1">
                <a:tableStyleId>{00A15C55-8517-42AA-B614-E9B94910E393}</a:tableStyleId>
              </a:tblPr>
              <a:tblGrid>
                <a:gridCol w="1285001">
                  <a:extLst>
                    <a:ext uri="{9D8B030D-6E8A-4147-A177-3AD203B41FA5}">
                      <a16:colId xmlns:a16="http://schemas.microsoft.com/office/drawing/2014/main" val="3286248769"/>
                    </a:ext>
                  </a:extLst>
                </a:gridCol>
                <a:gridCol w="1428750">
                  <a:extLst>
                    <a:ext uri="{9D8B030D-6E8A-4147-A177-3AD203B41FA5}">
                      <a16:colId xmlns:a16="http://schemas.microsoft.com/office/drawing/2014/main" val="2695868293"/>
                    </a:ext>
                  </a:extLst>
                </a:gridCol>
                <a:gridCol w="6047500">
                  <a:extLst>
                    <a:ext uri="{9D8B030D-6E8A-4147-A177-3AD203B41FA5}">
                      <a16:colId xmlns:a16="http://schemas.microsoft.com/office/drawing/2014/main" val="3210500795"/>
                    </a:ext>
                  </a:extLst>
                </a:gridCol>
              </a:tblGrid>
              <a:tr h="309222">
                <a:tc>
                  <a:txBody>
                    <a:bodyPr/>
                    <a:lstStyle/>
                    <a:p>
                      <a:pPr marL="0" marR="0" algn="ctr">
                        <a:lnSpc>
                          <a:spcPct val="115000"/>
                        </a:lnSpc>
                        <a:spcBef>
                          <a:spcPts val="0"/>
                        </a:spcBef>
                        <a:spcAft>
                          <a:spcPts val="1000"/>
                        </a:spcAft>
                      </a:pPr>
                      <a:r>
                        <a:rPr lang="en-US"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Tool Name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4C3B89"/>
                    </a:solidFill>
                  </a:tcPr>
                </a:tc>
                <a:tc>
                  <a:txBody>
                    <a:bodyPr/>
                    <a:lstStyle/>
                    <a:p>
                      <a:pPr marL="0" marR="0" algn="ctr">
                        <a:lnSpc>
                          <a:spcPct val="115000"/>
                        </a:lnSpc>
                        <a:spcBef>
                          <a:spcPts val="0"/>
                        </a:spcBef>
                        <a:spcAft>
                          <a:spcPts val="1000"/>
                        </a:spcAft>
                      </a:pPr>
                      <a:r>
                        <a:rPr lang="en-US"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Related Method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4C3B89"/>
                    </a:solidFill>
                  </a:tcPr>
                </a:tc>
                <a:tc>
                  <a:txBody>
                    <a:bodyPr/>
                    <a:lstStyle/>
                    <a:p>
                      <a:pPr marL="0" marR="0" algn="ctr">
                        <a:lnSpc>
                          <a:spcPct val="115000"/>
                        </a:lnSpc>
                        <a:spcBef>
                          <a:spcPts val="0"/>
                        </a:spcBef>
                        <a:spcAft>
                          <a:spcPts val="1000"/>
                        </a:spcAft>
                      </a:pPr>
                      <a:r>
                        <a:rPr lang="en-US"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Tool Description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4C3B89"/>
                    </a:solidFill>
                  </a:tcPr>
                </a:tc>
                <a:extLst>
                  <a:ext uri="{0D108BD9-81ED-4DB2-BD59-A6C34878D82A}">
                    <a16:rowId xmlns:a16="http://schemas.microsoft.com/office/drawing/2014/main" val="185954059"/>
                  </a:ext>
                </a:extLst>
              </a:tr>
              <a:tr h="237964">
                <a:tc>
                  <a:txBody>
                    <a:bodyPr/>
                    <a:lstStyle/>
                    <a:p>
                      <a:pPr marL="0" marR="0" algn="ctr">
                        <a:lnSpc>
                          <a:spcPct val="115000"/>
                        </a:lnSpc>
                        <a:spcBef>
                          <a:spcPts val="0"/>
                        </a:spcBef>
                        <a:spcAft>
                          <a:spcPts val="1000"/>
                        </a:spcAft>
                      </a:pPr>
                      <a:r>
                        <a:rPr lang="en-US" sz="1200" kern="1200" dirty="0">
                          <a:solidFill>
                            <a:schemeClr val="dk1"/>
                          </a:solidFill>
                          <a:effectLst/>
                          <a:latin typeface="+mn-lt"/>
                          <a:ea typeface="+mn-ea"/>
                          <a:cs typeface="+mn-cs"/>
                        </a:rPr>
                        <a:t>RAPT – Range Adversarial Planning Tool</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Automated outlier search and Boundary testing</a:t>
                      </a: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Completed in 2019,  provides a suite of test scenario inputs that would normally be too large to select from manually. Test selection tool runs thousands of simulations to seek out boundary conditions in performance based on initial parameter values to direct live testing and focus on tests where performance is uncertain.  Necessary requirements to implement use of RAPT include a simulation for the system under test and a scalable computing resource like a high-performance computing cluster.</a:t>
                      </a:r>
                    </a:p>
                  </a:txBody>
                  <a:tcPr marL="63500" marR="63500" marT="63500" marB="63500">
                    <a:solidFill>
                      <a:srgbClr val="EDEBF3"/>
                    </a:solidFill>
                  </a:tcPr>
                </a:tc>
                <a:extLst>
                  <a:ext uri="{0D108BD9-81ED-4DB2-BD59-A6C34878D82A}">
                    <a16:rowId xmlns:a16="http://schemas.microsoft.com/office/drawing/2014/main" val="2287371059"/>
                  </a:ext>
                </a:extLst>
              </a:tr>
              <a:tr h="237964">
                <a:tc>
                  <a:txBody>
                    <a:bodyPr/>
                    <a:lstStyle/>
                    <a:p>
                      <a:pPr marL="0" marR="0" algn="ctr">
                        <a:lnSpc>
                          <a:spcPct val="115000"/>
                        </a:lnSpc>
                        <a:spcBef>
                          <a:spcPts val="0"/>
                        </a:spcBef>
                        <a:spcAft>
                          <a:spcPts val="1000"/>
                        </a:spcAft>
                      </a:pPr>
                      <a:r>
                        <a:rPr lang="en-US" sz="1200" kern="1200" dirty="0">
                          <a:solidFill>
                            <a:schemeClr val="dk1"/>
                          </a:solidFill>
                          <a:effectLst/>
                          <a:latin typeface="+mn-lt"/>
                          <a:ea typeface="+mn-ea"/>
                          <a:cs typeface="+mn-cs"/>
                        </a:rPr>
                        <a:t>RIOT – Robustness Inside-Out Testing</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Failure path testing</a:t>
                      </a: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Completed in 2020, provides scalable robustness testing for node-based autonomous systems.  Allows the test practitioner to define invariant safety rules that should never be violated, and identifies bug-triggering inputs that cause invariants to be violated.  Enables search for the minimal test cases that cause the bug to facilitate generalization of the bug causes into a broader rule.  Necessary requirements to implement RIOT include having a node-based or message-based autonomous system.</a:t>
                      </a:r>
                    </a:p>
                  </a:txBody>
                  <a:tcPr marL="63500" marR="63500" marT="63500" marB="63500">
                    <a:solidFill>
                      <a:srgbClr val="EDEBF3"/>
                    </a:solidFill>
                  </a:tcPr>
                </a:tc>
                <a:extLst>
                  <a:ext uri="{0D108BD9-81ED-4DB2-BD59-A6C34878D82A}">
                    <a16:rowId xmlns:a16="http://schemas.microsoft.com/office/drawing/2014/main" val="239661605"/>
                  </a:ext>
                </a:extLst>
              </a:tr>
              <a:tr h="237964">
                <a:tc>
                  <a:txBody>
                    <a:bodyPr/>
                    <a:lstStyle/>
                    <a:p>
                      <a:pPr marL="0" marR="0" algn="ctr">
                        <a:lnSpc>
                          <a:spcPct val="115000"/>
                        </a:lnSpc>
                        <a:spcBef>
                          <a:spcPts val="0"/>
                        </a:spcBef>
                        <a:spcAft>
                          <a:spcPts val="10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MIMIC – Modeling Intelligent Machines in Complex Environments</a:t>
                      </a: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LVC and simulation testing </a:t>
                      </a: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In development through Johns Hopkins University Applied Physics Lab.  The tool provides scalable testing of autonomous systems in simulation.  It operates by creating a deep learning imitator of the system under test, which can then be used for large scale parallel testing, discovery of uncertainty conditions, or use in multi-agent simulation.  Necessary requirements include a simulation of the system under test.</a:t>
                      </a:r>
                    </a:p>
                  </a:txBody>
                  <a:tcPr marL="63500" marR="63500" marT="63500" marB="63500">
                    <a:solidFill>
                      <a:srgbClr val="EDEBF3"/>
                    </a:solidFill>
                  </a:tcPr>
                </a:tc>
                <a:extLst>
                  <a:ext uri="{0D108BD9-81ED-4DB2-BD59-A6C34878D82A}">
                    <a16:rowId xmlns:a16="http://schemas.microsoft.com/office/drawing/2014/main" val="1743590300"/>
                  </a:ext>
                </a:extLst>
              </a:tr>
              <a:tr h="237964">
                <a:tc>
                  <a:txBody>
                    <a:bodyPr/>
                    <a:lstStyle/>
                    <a:p>
                      <a:pPr marL="0" marR="0" algn="ctr">
                        <a:lnSpc>
                          <a:spcPct val="115000"/>
                        </a:lnSpc>
                        <a:spcBef>
                          <a:spcPts val="0"/>
                        </a:spcBef>
                        <a:spcAft>
                          <a:spcPts val="10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SAFE – Automated MIL-STD-882E Safety Case Evaluation for </a:t>
                      </a:r>
                      <a:r>
                        <a:rPr lang="en-US" sz="900" dirty="0" err="1">
                          <a:effectLst/>
                          <a:latin typeface="Calibri" panose="020F0502020204030204" pitchFamily="34" charset="0"/>
                          <a:ea typeface="Times New Roman" panose="02020603050405020304" pitchFamily="18" charset="0"/>
                          <a:cs typeface="Times New Roman" panose="02020603050405020304" pitchFamily="18" charset="0"/>
                        </a:rPr>
                        <a:t>UxSs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lvl="0" indent="0" algn="ctr" defTabSz="685783" rtl="0" eaLnBrk="1" fontAlgn="auto" latinLnBrk="0" hangingPunct="1">
                        <a:lnSpc>
                          <a:spcPct val="115000"/>
                        </a:lnSpc>
                        <a:spcBef>
                          <a:spcPts val="0"/>
                        </a:spcBef>
                        <a:spcAft>
                          <a:spcPts val="1000"/>
                        </a:spcAft>
                        <a:buClrTx/>
                        <a:buSzTx/>
                        <a:buFontTx/>
                        <a:buNone/>
                        <a:tabLst/>
                        <a:defRPr/>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Failure path testing</a:t>
                      </a:r>
                    </a:p>
                    <a:p>
                      <a:pPr marL="0" marR="0" algn="ctr">
                        <a:lnSpc>
                          <a:spcPct val="115000"/>
                        </a:lnSpc>
                        <a:spcBef>
                          <a:spcPts val="0"/>
                        </a:spcBef>
                        <a:spcAft>
                          <a:spcPts val="100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In development.  Addresses safety on complex autonomous systems which cannot achieve exhaustive testing, by automating creation of complex fault trees for predicting probability of safety faults during tests.  Necessary requirements include a functional model of the system under test, and hazards for traceability.</a:t>
                      </a:r>
                    </a:p>
                  </a:txBody>
                  <a:tcPr marL="63500" marR="63500" marT="63500" marB="63500">
                    <a:solidFill>
                      <a:srgbClr val="EDEBF3"/>
                    </a:solidFill>
                  </a:tcPr>
                </a:tc>
                <a:extLst>
                  <a:ext uri="{0D108BD9-81ED-4DB2-BD59-A6C34878D82A}">
                    <a16:rowId xmlns:a16="http://schemas.microsoft.com/office/drawing/2014/main" val="4211841310"/>
                  </a:ext>
                </a:extLst>
              </a:tr>
              <a:tr h="237964">
                <a:tc>
                  <a:txBody>
                    <a:bodyPr/>
                    <a:lstStyle/>
                    <a:p>
                      <a:pPr marL="0" marR="0" algn="ctr">
                        <a:lnSpc>
                          <a:spcPct val="115000"/>
                        </a:lnSpc>
                        <a:spcBef>
                          <a:spcPts val="0"/>
                        </a:spcBef>
                        <a:spcAft>
                          <a:spcPts val="1000"/>
                        </a:spcAft>
                      </a:pPr>
                      <a:r>
                        <a:rPr lang="fr-FR" sz="1000" dirty="0">
                          <a:effectLst/>
                          <a:latin typeface="Calibri" panose="020F0502020204030204" pitchFamily="34" charset="0"/>
                          <a:ea typeface="Times New Roman" panose="02020603050405020304" pitchFamily="18" charset="0"/>
                          <a:cs typeface="Times New Roman" panose="02020603050405020304" pitchFamily="18" charset="0"/>
                        </a:rPr>
                        <a:t>ICE-T – Image Classifier Evaluation </a:t>
                      </a:r>
                      <a:r>
                        <a:rPr lang="fr-FR" sz="1000" dirty="0" err="1">
                          <a:effectLst/>
                          <a:latin typeface="Calibri" panose="020F0502020204030204" pitchFamily="34" charset="0"/>
                          <a:ea typeface="Times New Roman" panose="02020603050405020304" pitchFamily="18" charset="0"/>
                          <a:cs typeface="Times New Roman" panose="02020603050405020304" pitchFamily="18" charset="0"/>
                        </a:rPr>
                        <a:t>Technology</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Quantified risks</a:t>
                      </a: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In development.  Addresses validation data and test data for image-based classifiers and detectors.  Intended to stress test machine learning systems to find example cases where system performance is brittle by developing a continuous risk analysis platform to validate the reliability of machine learning across a range of conditions, including new post-fielding conditions.</a:t>
                      </a:r>
                    </a:p>
                  </a:txBody>
                  <a:tcPr marL="63500" marR="63500" marT="63500" marB="63500">
                    <a:solidFill>
                      <a:srgbClr val="EDEBF3"/>
                    </a:solidFill>
                  </a:tcPr>
                </a:tc>
                <a:extLst>
                  <a:ext uri="{0D108BD9-81ED-4DB2-BD59-A6C34878D82A}">
                    <a16:rowId xmlns:a16="http://schemas.microsoft.com/office/drawing/2014/main" val="1792746290"/>
                  </a:ext>
                </a:extLst>
              </a:tr>
              <a:tr h="237964">
                <a:tc>
                  <a:txBody>
                    <a:bodyPr/>
                    <a:lstStyle/>
                    <a:p>
                      <a:pPr marL="0" marR="0" algn="ctr">
                        <a:lnSpc>
                          <a:spcPct val="115000"/>
                        </a:lnSpc>
                        <a:spcBef>
                          <a:spcPts val="0"/>
                        </a:spcBef>
                        <a:spcAft>
                          <a:spcPts val="100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BAST – Built-In Adaptive Systems Test</a:t>
                      </a:r>
                    </a:p>
                  </a:txBody>
                  <a:tcPr marL="63500" marR="63500" marT="63500" marB="63500">
                    <a:solidFill>
                      <a:srgbClr val="EDEBF3"/>
                    </a:solidFill>
                  </a:tcPr>
                </a:tc>
                <a:tc>
                  <a:txBody>
                    <a:bodyPr/>
                    <a:lstStyle/>
                    <a:p>
                      <a:pPr marL="0" marR="0" lvl="0" indent="0" algn="ctr" defTabSz="685783" rtl="0" eaLnBrk="1" fontAlgn="auto" latinLnBrk="0" hangingPunct="1">
                        <a:lnSpc>
                          <a:spcPct val="115000"/>
                        </a:lnSpc>
                        <a:spcBef>
                          <a:spcPts val="0"/>
                        </a:spcBef>
                        <a:spcAft>
                          <a:spcPts val="1000"/>
                        </a:spcAft>
                        <a:buClrTx/>
                        <a:buSzTx/>
                        <a:buFontTx/>
                        <a:buNone/>
                        <a:tabLst/>
                        <a:defRPr/>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Quantified risks </a:t>
                      </a: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In development.  Addresses monitoring and testing of adaptive systems that continue to learn after deployment.  It is intended to detect when the autonomous system’s operating environment is out of domain by characterizing the domain of operation and determining if prior verification and validation conditions hold.</a:t>
                      </a:r>
                    </a:p>
                  </a:txBody>
                  <a:tcPr marL="63500" marR="63500" marT="63500" marB="63500">
                    <a:solidFill>
                      <a:srgbClr val="EDEBF3"/>
                    </a:solidFill>
                  </a:tcPr>
                </a:tc>
                <a:extLst>
                  <a:ext uri="{0D108BD9-81ED-4DB2-BD59-A6C34878D82A}">
                    <a16:rowId xmlns:a16="http://schemas.microsoft.com/office/drawing/2014/main" val="1068079974"/>
                  </a:ext>
                </a:extLst>
              </a:tr>
            </a:tbl>
          </a:graphicData>
        </a:graphic>
      </p:graphicFrame>
    </p:spTree>
    <p:extLst>
      <p:ext uri="{BB962C8B-B14F-4D97-AF65-F5344CB8AC3E}">
        <p14:creationId xmlns:p14="http://schemas.microsoft.com/office/powerpoint/2010/main" val="22619498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56DC-C350-3D09-4FEF-7F0AB5F6E488}"/>
              </a:ext>
            </a:extLst>
          </p:cNvPr>
          <p:cNvSpPr>
            <a:spLocks noGrp="1"/>
          </p:cNvSpPr>
          <p:nvPr>
            <p:ph type="title"/>
          </p:nvPr>
        </p:nvSpPr>
        <p:spPr/>
        <p:txBody>
          <a:bodyPr/>
          <a:lstStyle/>
          <a:p>
            <a:r>
              <a:rPr lang="en-US" dirty="0"/>
              <a:t>Autonomy T&amp;E </a:t>
            </a:r>
            <a:br>
              <a:rPr lang="en-US" dirty="0"/>
            </a:br>
            <a:r>
              <a:rPr lang="en-US" dirty="0"/>
              <a:t>DARPA Assured Autonomy Toolkit</a:t>
            </a:r>
          </a:p>
        </p:txBody>
      </p:sp>
      <p:sp>
        <p:nvSpPr>
          <p:cNvPr id="6" name="Content Placeholder 5">
            <a:extLst>
              <a:ext uri="{FF2B5EF4-FFF2-40B4-BE49-F238E27FC236}">
                <a16:creationId xmlns:a16="http://schemas.microsoft.com/office/drawing/2014/main" id="{B3202181-44C9-6AA1-F772-BDC661DE6B3A}"/>
              </a:ext>
            </a:extLst>
          </p:cNvPr>
          <p:cNvSpPr>
            <a:spLocks noGrp="1"/>
          </p:cNvSpPr>
          <p:nvPr>
            <p:ph idx="1"/>
          </p:nvPr>
        </p:nvSpPr>
        <p:spPr>
          <a:xfrm>
            <a:off x="628650" y="1350628"/>
            <a:ext cx="7886700" cy="1183022"/>
          </a:xfrm>
        </p:spPr>
        <p:txBody>
          <a:bodyPr/>
          <a:lstStyle/>
          <a:p>
            <a:r>
              <a:rPr lang="en-US" sz="1600" dirty="0"/>
              <a:t>Defense Advanced Research Projects Agency (DARPA) developed several software-based tools to aid in autonomy T&amp;E.  Some tools apply more to software developers than to independent testers. The below tools (and more) are available at the DARPA ASSURED AUTONOMY TOOLS PORTAL found at: </a:t>
            </a:r>
            <a:r>
              <a:rPr lang="en-US" sz="800" dirty="0"/>
              <a:t> https://assured-autonomy.org/tools</a:t>
            </a:r>
          </a:p>
        </p:txBody>
      </p:sp>
      <p:sp>
        <p:nvSpPr>
          <p:cNvPr id="5" name="Slide Number Placeholder 4">
            <a:extLst>
              <a:ext uri="{FF2B5EF4-FFF2-40B4-BE49-F238E27FC236}">
                <a16:creationId xmlns:a16="http://schemas.microsoft.com/office/drawing/2014/main" id="{18EAFBE6-0C41-41CF-540A-C64E08DA075F}"/>
              </a:ext>
            </a:extLst>
          </p:cNvPr>
          <p:cNvSpPr>
            <a:spLocks noGrp="1"/>
          </p:cNvSpPr>
          <p:nvPr>
            <p:ph type="sldNum" sz="quarter" idx="12"/>
          </p:nvPr>
        </p:nvSpPr>
        <p:spPr/>
        <p:txBody>
          <a:bodyPr/>
          <a:lstStyle/>
          <a:p>
            <a:pPr>
              <a:defRPr/>
            </a:pPr>
            <a:fld id="{7EB2686B-E8AA-4298-9CD1-9BCA3A90E21C}" type="slidenum">
              <a:rPr lang="en-US" smtClean="0"/>
              <a:pPr>
                <a:defRPr/>
              </a:pPr>
              <a:t>64</a:t>
            </a:fld>
            <a:endParaRPr lang="en-US" dirty="0"/>
          </a:p>
        </p:txBody>
      </p:sp>
      <p:graphicFrame>
        <p:nvGraphicFramePr>
          <p:cNvPr id="7" name="Table 9">
            <a:extLst>
              <a:ext uri="{FF2B5EF4-FFF2-40B4-BE49-F238E27FC236}">
                <a16:creationId xmlns:a16="http://schemas.microsoft.com/office/drawing/2014/main" id="{57F25EEE-A85C-634F-5B38-119AC41C0964}"/>
              </a:ext>
            </a:extLst>
          </p:cNvPr>
          <p:cNvGraphicFramePr>
            <a:graphicFrameLocks/>
          </p:cNvGraphicFramePr>
          <p:nvPr>
            <p:extLst>
              <p:ext uri="{D42A27DB-BD31-4B8C-83A1-F6EECF244321}">
                <p14:modId xmlns:p14="http://schemas.microsoft.com/office/powerpoint/2010/main" val="806279113"/>
              </p:ext>
            </p:extLst>
          </p:nvPr>
        </p:nvGraphicFramePr>
        <p:xfrm>
          <a:off x="191374" y="2334060"/>
          <a:ext cx="8761251" cy="3690684"/>
        </p:xfrm>
        <a:graphic>
          <a:graphicData uri="http://schemas.openxmlformats.org/drawingml/2006/table">
            <a:tbl>
              <a:tblPr firstRow="1" bandRow="1">
                <a:tableStyleId>{00A15C55-8517-42AA-B614-E9B94910E393}</a:tableStyleId>
              </a:tblPr>
              <a:tblGrid>
                <a:gridCol w="1285001">
                  <a:extLst>
                    <a:ext uri="{9D8B030D-6E8A-4147-A177-3AD203B41FA5}">
                      <a16:colId xmlns:a16="http://schemas.microsoft.com/office/drawing/2014/main" val="3286248769"/>
                    </a:ext>
                  </a:extLst>
                </a:gridCol>
                <a:gridCol w="1428750">
                  <a:extLst>
                    <a:ext uri="{9D8B030D-6E8A-4147-A177-3AD203B41FA5}">
                      <a16:colId xmlns:a16="http://schemas.microsoft.com/office/drawing/2014/main" val="2695868293"/>
                    </a:ext>
                  </a:extLst>
                </a:gridCol>
                <a:gridCol w="6047500">
                  <a:extLst>
                    <a:ext uri="{9D8B030D-6E8A-4147-A177-3AD203B41FA5}">
                      <a16:colId xmlns:a16="http://schemas.microsoft.com/office/drawing/2014/main" val="3210500795"/>
                    </a:ext>
                  </a:extLst>
                </a:gridCol>
              </a:tblGrid>
              <a:tr h="309222">
                <a:tc>
                  <a:txBody>
                    <a:bodyPr/>
                    <a:lstStyle/>
                    <a:p>
                      <a:pPr marL="0" marR="0" algn="ctr">
                        <a:lnSpc>
                          <a:spcPct val="115000"/>
                        </a:lnSpc>
                        <a:spcBef>
                          <a:spcPts val="0"/>
                        </a:spcBef>
                        <a:spcAft>
                          <a:spcPts val="1000"/>
                        </a:spcAft>
                      </a:pPr>
                      <a:r>
                        <a:rPr lang="en-US"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Tool Name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4C3B89"/>
                    </a:solidFill>
                  </a:tcPr>
                </a:tc>
                <a:tc>
                  <a:txBody>
                    <a:bodyPr/>
                    <a:lstStyle/>
                    <a:p>
                      <a:pPr marL="0" marR="0" algn="ctr">
                        <a:lnSpc>
                          <a:spcPct val="115000"/>
                        </a:lnSpc>
                        <a:spcBef>
                          <a:spcPts val="0"/>
                        </a:spcBef>
                        <a:spcAft>
                          <a:spcPts val="1000"/>
                        </a:spcAft>
                      </a:pPr>
                      <a:r>
                        <a:rPr lang="en-US"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Related Method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4C3B89"/>
                    </a:solidFill>
                  </a:tcPr>
                </a:tc>
                <a:tc>
                  <a:txBody>
                    <a:bodyPr/>
                    <a:lstStyle/>
                    <a:p>
                      <a:pPr marL="0" marR="0" algn="ctr">
                        <a:lnSpc>
                          <a:spcPct val="115000"/>
                        </a:lnSpc>
                        <a:spcBef>
                          <a:spcPts val="0"/>
                        </a:spcBef>
                        <a:spcAft>
                          <a:spcPts val="1000"/>
                        </a:spcAft>
                      </a:pPr>
                      <a:r>
                        <a:rPr lang="en-US"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Tool Description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4C3B89"/>
                    </a:solidFill>
                  </a:tcPr>
                </a:tc>
                <a:extLst>
                  <a:ext uri="{0D108BD9-81ED-4DB2-BD59-A6C34878D82A}">
                    <a16:rowId xmlns:a16="http://schemas.microsoft.com/office/drawing/2014/main" val="185954059"/>
                  </a:ext>
                </a:extLst>
              </a:tr>
              <a:tr h="237964">
                <a:tc>
                  <a:txBody>
                    <a:bodyPr/>
                    <a:lstStyle/>
                    <a:p>
                      <a:pPr marL="0" marR="0" algn="ctr">
                        <a:lnSpc>
                          <a:spcPct val="115000"/>
                        </a:lnSpc>
                        <a:spcBef>
                          <a:spcPts val="0"/>
                        </a:spcBef>
                        <a:spcAft>
                          <a:spcPts val="1000"/>
                        </a:spcAft>
                      </a:pPr>
                      <a:r>
                        <a:rPr lang="en-US" sz="1200" kern="1200" dirty="0" err="1">
                          <a:solidFill>
                            <a:schemeClr val="dk1"/>
                          </a:solidFill>
                          <a:effectLst/>
                          <a:latin typeface="+mn-lt"/>
                          <a:ea typeface="+mn-ea"/>
                          <a:cs typeface="+mn-cs"/>
                        </a:rPr>
                        <a:t>VerifAI</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Formal verification</a:t>
                      </a: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A software toolkit for the formal design and analysis of systems that include </a:t>
                      </a:r>
                      <a:r>
                        <a:rPr lang="en-US" sz="900" dirty="0" err="1">
                          <a:effectLst/>
                          <a:latin typeface="Calibri" panose="020F0502020204030204" pitchFamily="34" charset="0"/>
                          <a:ea typeface="Times New Roman" panose="02020603050405020304" pitchFamily="18" charset="0"/>
                          <a:cs typeface="Times New Roman" panose="02020603050405020304" pitchFamily="18" charset="0"/>
                        </a:rPr>
                        <a:t>VerifAI</a:t>
                      </a:r>
                      <a:r>
                        <a:rPr lang="en-US" sz="900" dirty="0">
                          <a:effectLst/>
                          <a:latin typeface="Calibri" panose="020F0502020204030204" pitchFamily="34" charset="0"/>
                          <a:ea typeface="Times New Roman" panose="02020603050405020304" pitchFamily="18" charset="0"/>
                          <a:cs typeface="Times New Roman" panose="02020603050405020304" pitchFamily="18" charset="0"/>
                        </a:rPr>
                        <a:t> artificial intelligence (AI) and machine learning (ML) components.</a:t>
                      </a:r>
                    </a:p>
                  </a:txBody>
                  <a:tcPr marL="63500" marR="63500" marT="63500" marB="63500">
                    <a:solidFill>
                      <a:srgbClr val="EDEBF3"/>
                    </a:solidFill>
                  </a:tcPr>
                </a:tc>
                <a:extLst>
                  <a:ext uri="{0D108BD9-81ED-4DB2-BD59-A6C34878D82A}">
                    <a16:rowId xmlns:a16="http://schemas.microsoft.com/office/drawing/2014/main" val="2287371059"/>
                  </a:ext>
                </a:extLst>
              </a:tr>
              <a:tr h="237964">
                <a:tc>
                  <a:txBody>
                    <a:bodyPr/>
                    <a:lstStyle/>
                    <a:p>
                      <a:pPr marL="0" marR="0" algn="ctr">
                        <a:lnSpc>
                          <a:spcPct val="115000"/>
                        </a:lnSpc>
                        <a:spcBef>
                          <a:spcPts val="0"/>
                        </a:spcBef>
                        <a:spcAft>
                          <a:spcPts val="1000"/>
                        </a:spcAft>
                      </a:pPr>
                      <a:r>
                        <a:rPr lang="en-US" sz="1200" kern="1200" dirty="0">
                          <a:solidFill>
                            <a:schemeClr val="dk1"/>
                          </a:solidFill>
                          <a:effectLst/>
                          <a:latin typeface="+mn-lt"/>
                          <a:ea typeface="+mn-ea"/>
                          <a:cs typeface="+mn-cs"/>
                        </a:rPr>
                        <a:t>Marabou</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Formal verification</a:t>
                      </a: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A framework for verifying deep neural networks. It can answer queries about a network's properties by transforming them into constraint satisfaction problems, accommodate networks with different activation functions and topologies, and perform high-level reasoning on the network to reduce search space and improve performance.</a:t>
                      </a:r>
                    </a:p>
                  </a:txBody>
                  <a:tcPr marL="63500" marR="63500" marT="63500" marB="63500">
                    <a:solidFill>
                      <a:srgbClr val="EDEBF3"/>
                    </a:solidFill>
                  </a:tcPr>
                </a:tc>
                <a:extLst>
                  <a:ext uri="{0D108BD9-81ED-4DB2-BD59-A6C34878D82A}">
                    <a16:rowId xmlns:a16="http://schemas.microsoft.com/office/drawing/2014/main" val="239661605"/>
                  </a:ext>
                </a:extLst>
              </a:tr>
              <a:tr h="237964">
                <a:tc>
                  <a:txBody>
                    <a:bodyPr/>
                    <a:lstStyle/>
                    <a:p>
                      <a:pPr marL="0" marR="0" algn="ctr">
                        <a:lnSpc>
                          <a:spcPct val="115000"/>
                        </a:lnSpc>
                        <a:spcBef>
                          <a:spcPts val="0"/>
                        </a:spcBef>
                        <a:spcAft>
                          <a:spcPts val="1000"/>
                        </a:spcAft>
                      </a:pP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ReachModelPlex</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Formal verification</a:t>
                      </a: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Integrates the </a:t>
                      </a:r>
                      <a:r>
                        <a:rPr lang="en-US" sz="900" dirty="0" err="1">
                          <a:effectLst/>
                          <a:latin typeface="Calibri" panose="020F0502020204030204" pitchFamily="34" charset="0"/>
                          <a:ea typeface="Times New Roman" panose="02020603050405020304" pitchFamily="18" charset="0"/>
                          <a:cs typeface="Times New Roman" panose="02020603050405020304" pitchFamily="18" charset="0"/>
                        </a:rPr>
                        <a:t>ModelPlex</a:t>
                      </a:r>
                      <a:r>
                        <a:rPr lang="en-US" sz="900" dirty="0">
                          <a:effectLst/>
                          <a:latin typeface="Calibri" panose="020F0502020204030204" pitchFamily="34" charset="0"/>
                          <a:ea typeface="Times New Roman" panose="02020603050405020304" pitchFamily="18" charset="0"/>
                          <a:cs typeface="Times New Roman" panose="02020603050405020304" pitchFamily="18" charset="0"/>
                        </a:rPr>
                        <a:t> monitor and reachability analysis for monitoring a reinforcement-learning-based </a:t>
                      </a:r>
                      <a:r>
                        <a:rPr lang="en-US" sz="900" dirty="0" err="1">
                          <a:effectLst/>
                          <a:latin typeface="Calibri" panose="020F0502020204030204" pitchFamily="34" charset="0"/>
                          <a:ea typeface="Times New Roman" panose="02020603050405020304" pitchFamily="18" charset="0"/>
                          <a:cs typeface="Times New Roman" panose="02020603050405020304" pitchFamily="18" charset="0"/>
                        </a:rPr>
                        <a:t>Dubins</a:t>
                      </a:r>
                      <a:r>
                        <a:rPr lang="en-US" sz="900" dirty="0">
                          <a:effectLst/>
                          <a:latin typeface="Calibri" panose="020F0502020204030204" pitchFamily="34" charset="0"/>
                          <a:ea typeface="Times New Roman" panose="02020603050405020304" pitchFamily="18" charset="0"/>
                          <a:cs typeface="Times New Roman" panose="02020603050405020304" pitchFamily="18" charset="0"/>
                        </a:rPr>
                        <a:t> path following controller and recovering from unsafe control.</a:t>
                      </a:r>
                    </a:p>
                  </a:txBody>
                  <a:tcPr marL="63500" marR="63500" marT="63500" marB="63500">
                    <a:solidFill>
                      <a:srgbClr val="EDEBF3"/>
                    </a:solidFill>
                  </a:tcPr>
                </a:tc>
                <a:extLst>
                  <a:ext uri="{0D108BD9-81ED-4DB2-BD59-A6C34878D82A}">
                    <a16:rowId xmlns:a16="http://schemas.microsoft.com/office/drawing/2014/main" val="1743590300"/>
                  </a:ext>
                </a:extLst>
              </a:tr>
              <a:tr h="237964">
                <a:tc>
                  <a:txBody>
                    <a:bodyPr/>
                    <a:lstStyle/>
                    <a:p>
                      <a:pPr marL="0" marR="0" algn="ctr">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Scenic</a:t>
                      </a: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LVC and simulation testing</a:t>
                      </a: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A domain-specific probabilistic programming language for modeling the environments of cyber-physical systems like robots and autonomous cars.</a:t>
                      </a:r>
                    </a:p>
                  </a:txBody>
                  <a:tcPr marL="63500" marR="63500" marT="63500" marB="63500">
                    <a:solidFill>
                      <a:srgbClr val="EDEBF3"/>
                    </a:solidFill>
                  </a:tcPr>
                </a:tc>
                <a:extLst>
                  <a:ext uri="{0D108BD9-81ED-4DB2-BD59-A6C34878D82A}">
                    <a16:rowId xmlns:a16="http://schemas.microsoft.com/office/drawing/2014/main" val="4211841310"/>
                  </a:ext>
                </a:extLst>
              </a:tr>
              <a:tr h="237964">
                <a:tc>
                  <a:txBody>
                    <a:bodyPr/>
                    <a:lstStyle/>
                    <a:p>
                      <a:pPr marL="0" marR="0" algn="ctr">
                        <a:lnSpc>
                          <a:spcPct val="115000"/>
                        </a:lnSpc>
                        <a:spcBef>
                          <a:spcPts val="0"/>
                        </a:spcBef>
                        <a:spcAft>
                          <a:spcPts val="1000"/>
                        </a:spcAf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Trinity-PC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Quantified risks</a:t>
                      </a: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A tool to quantify uncertainty in machine learning models using predictive coding.</a:t>
                      </a:r>
                    </a:p>
                  </a:txBody>
                  <a:tcPr marL="63500" marR="63500" marT="63500" marB="63500">
                    <a:solidFill>
                      <a:srgbClr val="EDEBF3"/>
                    </a:solidFill>
                  </a:tcPr>
                </a:tc>
                <a:extLst>
                  <a:ext uri="{0D108BD9-81ED-4DB2-BD59-A6C34878D82A}">
                    <a16:rowId xmlns:a16="http://schemas.microsoft.com/office/drawing/2014/main" val="1792746290"/>
                  </a:ext>
                </a:extLst>
              </a:tr>
              <a:tr h="237964">
                <a:tc>
                  <a:txBody>
                    <a:bodyPr/>
                    <a:lstStyle/>
                    <a:p>
                      <a:pPr marL="0" marR="0" algn="ctr">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AAHAA</a:t>
                      </a:r>
                    </a:p>
                  </a:txBody>
                  <a:tcPr marL="63500" marR="63500" marT="63500" marB="63500">
                    <a:solidFill>
                      <a:srgbClr val="EDEBF3"/>
                    </a:solidFill>
                  </a:tcPr>
                </a:tc>
                <a:tc>
                  <a:txBody>
                    <a:bodyPr/>
                    <a:lstStyle/>
                    <a:p>
                      <a:pPr marL="0" marR="0" lvl="0" indent="0" algn="ctr" defTabSz="685783" rtl="0" eaLnBrk="1" fontAlgn="auto" latinLnBrk="0" hangingPunct="1">
                        <a:lnSpc>
                          <a:spcPct val="115000"/>
                        </a:lnSpc>
                        <a:spcBef>
                          <a:spcPts val="0"/>
                        </a:spcBef>
                        <a:spcAft>
                          <a:spcPts val="1000"/>
                        </a:spcAft>
                        <a:buClrTx/>
                        <a:buSzTx/>
                        <a:buFontTx/>
                        <a:buNone/>
                        <a:tabLst/>
                        <a:defRPr/>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Quantified risks </a:t>
                      </a: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Architecture and Analysis for High-Assurance Autonomy.</a:t>
                      </a:r>
                    </a:p>
                  </a:txBody>
                  <a:tcPr marL="63500" marR="63500" marT="63500" marB="63500">
                    <a:solidFill>
                      <a:srgbClr val="EDEBF3"/>
                    </a:solidFill>
                  </a:tcPr>
                </a:tc>
                <a:extLst>
                  <a:ext uri="{0D108BD9-81ED-4DB2-BD59-A6C34878D82A}">
                    <a16:rowId xmlns:a16="http://schemas.microsoft.com/office/drawing/2014/main" val="1068079974"/>
                  </a:ext>
                </a:extLst>
              </a:tr>
              <a:tr h="237964">
                <a:tc>
                  <a:txBody>
                    <a:bodyPr/>
                    <a:lstStyle/>
                    <a:p>
                      <a:pPr marL="0" marR="0" algn="ctr">
                        <a:lnSpc>
                          <a:spcPct val="115000"/>
                        </a:lnSpc>
                        <a:spcBef>
                          <a:spcPts val="0"/>
                        </a:spcBef>
                        <a:spcAft>
                          <a:spcPts val="1000"/>
                        </a:spcAft>
                      </a:pP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AdvoCATE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lvl="0" indent="0" algn="ctr" defTabSz="685783" rtl="0" eaLnBrk="1" fontAlgn="auto" latinLnBrk="0" hangingPunct="1">
                        <a:lnSpc>
                          <a:spcPct val="115000"/>
                        </a:lnSpc>
                        <a:spcBef>
                          <a:spcPts val="0"/>
                        </a:spcBef>
                        <a:spcAft>
                          <a:spcPts val="1000"/>
                        </a:spcAft>
                        <a:buClrTx/>
                        <a:buSzTx/>
                        <a:buFontTx/>
                        <a:buNone/>
                        <a:tabLst/>
                        <a:defRPr/>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Assurance cases</a:t>
                      </a: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Supports the development and management of safety/assurance cases.</a:t>
                      </a:r>
                    </a:p>
                  </a:txBody>
                  <a:tcPr marL="63500" marR="63500" marT="63500" marB="63500">
                    <a:solidFill>
                      <a:srgbClr val="EDEBF3"/>
                    </a:solidFill>
                  </a:tcPr>
                </a:tc>
                <a:extLst>
                  <a:ext uri="{0D108BD9-81ED-4DB2-BD59-A6C34878D82A}">
                    <a16:rowId xmlns:a16="http://schemas.microsoft.com/office/drawing/2014/main" val="2967423894"/>
                  </a:ext>
                </a:extLst>
              </a:tr>
              <a:tr h="237964">
                <a:tc>
                  <a:txBody>
                    <a:bodyPr/>
                    <a:lstStyle/>
                    <a:p>
                      <a:pPr marL="0" marR="0" algn="ctr">
                        <a:lnSpc>
                          <a:spcPct val="115000"/>
                        </a:lnSpc>
                        <a:spcBef>
                          <a:spcPts val="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RAA-LEC</a:t>
                      </a:r>
                    </a:p>
                  </a:txBody>
                  <a:tcPr marL="63500" marR="63500" marT="63500" marB="63500">
                    <a:solidFill>
                      <a:srgbClr val="EDEBF3"/>
                    </a:solidFill>
                  </a:tcPr>
                </a:tc>
                <a:tc>
                  <a:txBody>
                    <a:bodyPr/>
                    <a:lstStyle/>
                    <a:p>
                      <a:pPr marL="0" marR="0" lvl="0" indent="0" algn="ctr" defTabSz="685783" rtl="0" eaLnBrk="1" fontAlgn="auto" latinLnBrk="0" hangingPunct="1">
                        <a:lnSpc>
                          <a:spcPct val="115000"/>
                        </a:lnSpc>
                        <a:spcBef>
                          <a:spcPts val="0"/>
                        </a:spcBef>
                        <a:spcAft>
                          <a:spcPts val="1000"/>
                        </a:spcAft>
                        <a:buClrTx/>
                        <a:buSzTx/>
                        <a:buFontTx/>
                        <a:buNone/>
                        <a:tabLst/>
                        <a:defRPr/>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Adversarial testing</a:t>
                      </a:r>
                    </a:p>
                  </a:txBody>
                  <a:tcPr marL="63500" marR="63500" marT="63500" marB="63500">
                    <a:solidFill>
                      <a:srgbClr val="EDEBF3"/>
                    </a:solidFill>
                  </a:tcPr>
                </a:tc>
                <a:tc>
                  <a:txBody>
                    <a:bodyPr/>
                    <a:lstStyle/>
                    <a:p>
                      <a:pPr marL="0" marR="0" algn="ctr">
                        <a:lnSpc>
                          <a:spcPct val="115000"/>
                        </a:lnSpc>
                        <a:spcBef>
                          <a:spcPts val="0"/>
                        </a:spcBef>
                        <a:spcAft>
                          <a:spcPts val="10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Robustness to Adversarial Attacks in Learning-Enabled Controllers. Finds adversarial attacks and synthesizes shields to defend the system against them.</a:t>
                      </a:r>
                    </a:p>
                  </a:txBody>
                  <a:tcPr marL="63500" marR="63500" marT="63500" marB="63500">
                    <a:solidFill>
                      <a:srgbClr val="EDEBF3"/>
                    </a:solidFill>
                  </a:tcPr>
                </a:tc>
                <a:extLst>
                  <a:ext uri="{0D108BD9-81ED-4DB2-BD59-A6C34878D82A}">
                    <a16:rowId xmlns:a16="http://schemas.microsoft.com/office/drawing/2014/main" val="2283239174"/>
                  </a:ext>
                </a:extLst>
              </a:tr>
            </a:tbl>
          </a:graphicData>
        </a:graphic>
      </p:graphicFrame>
    </p:spTree>
    <p:extLst>
      <p:ext uri="{BB962C8B-B14F-4D97-AF65-F5344CB8AC3E}">
        <p14:creationId xmlns:p14="http://schemas.microsoft.com/office/powerpoint/2010/main" val="42744148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56DC-C350-3D09-4FEF-7F0AB5F6E488}"/>
              </a:ext>
            </a:extLst>
          </p:cNvPr>
          <p:cNvSpPr>
            <a:spLocks noGrp="1"/>
          </p:cNvSpPr>
          <p:nvPr>
            <p:ph type="title"/>
          </p:nvPr>
        </p:nvSpPr>
        <p:spPr/>
        <p:txBody>
          <a:bodyPr/>
          <a:lstStyle/>
          <a:p>
            <a:r>
              <a:rPr lang="en-US" dirty="0"/>
              <a:t>Autonomy T&amp;E </a:t>
            </a:r>
            <a:br>
              <a:rPr lang="en-US" dirty="0"/>
            </a:br>
            <a:r>
              <a:rPr lang="en-US" dirty="0"/>
              <a:t>Tools from NASA and other sources</a:t>
            </a:r>
          </a:p>
        </p:txBody>
      </p:sp>
      <p:sp>
        <p:nvSpPr>
          <p:cNvPr id="6" name="Content Placeholder 5">
            <a:extLst>
              <a:ext uri="{FF2B5EF4-FFF2-40B4-BE49-F238E27FC236}">
                <a16:creationId xmlns:a16="http://schemas.microsoft.com/office/drawing/2014/main" id="{B3202181-44C9-6AA1-F772-BDC661DE6B3A}"/>
              </a:ext>
            </a:extLst>
          </p:cNvPr>
          <p:cNvSpPr>
            <a:spLocks noGrp="1"/>
          </p:cNvSpPr>
          <p:nvPr>
            <p:ph idx="1"/>
          </p:nvPr>
        </p:nvSpPr>
        <p:spPr>
          <a:xfrm>
            <a:off x="628650" y="1350628"/>
            <a:ext cx="7886700" cy="1183022"/>
          </a:xfrm>
        </p:spPr>
        <p:txBody>
          <a:bodyPr/>
          <a:lstStyle/>
          <a:p>
            <a:r>
              <a:rPr lang="en-US" sz="1600" dirty="0"/>
              <a:t>Other DoD organizations, and the National Air and Space Administration (NASA) branch at the Ames research center, Intelligent Systems Division, have developed several tools for T&amp;E of autonomous systems.  Additionally, commercial and industry sources like Google have published some potentially useful T&amp;E tools.  </a:t>
            </a:r>
          </a:p>
        </p:txBody>
      </p:sp>
      <p:sp>
        <p:nvSpPr>
          <p:cNvPr id="5" name="Slide Number Placeholder 4">
            <a:extLst>
              <a:ext uri="{FF2B5EF4-FFF2-40B4-BE49-F238E27FC236}">
                <a16:creationId xmlns:a16="http://schemas.microsoft.com/office/drawing/2014/main" id="{18EAFBE6-0C41-41CF-540A-C64E08DA075F}"/>
              </a:ext>
            </a:extLst>
          </p:cNvPr>
          <p:cNvSpPr>
            <a:spLocks noGrp="1"/>
          </p:cNvSpPr>
          <p:nvPr>
            <p:ph type="sldNum" sz="quarter" idx="12"/>
          </p:nvPr>
        </p:nvSpPr>
        <p:spPr/>
        <p:txBody>
          <a:bodyPr/>
          <a:lstStyle/>
          <a:p>
            <a:pPr>
              <a:defRPr/>
            </a:pPr>
            <a:fld id="{7EB2686B-E8AA-4298-9CD1-9BCA3A90E21C}" type="slidenum">
              <a:rPr lang="en-US" smtClean="0"/>
              <a:pPr>
                <a:defRPr/>
              </a:pPr>
              <a:t>65</a:t>
            </a:fld>
            <a:endParaRPr lang="en-US" dirty="0"/>
          </a:p>
        </p:txBody>
      </p:sp>
      <p:graphicFrame>
        <p:nvGraphicFramePr>
          <p:cNvPr id="7" name="Table 9">
            <a:extLst>
              <a:ext uri="{FF2B5EF4-FFF2-40B4-BE49-F238E27FC236}">
                <a16:creationId xmlns:a16="http://schemas.microsoft.com/office/drawing/2014/main" id="{57F25EEE-A85C-634F-5B38-119AC41C0964}"/>
              </a:ext>
            </a:extLst>
          </p:cNvPr>
          <p:cNvGraphicFramePr>
            <a:graphicFrameLocks/>
          </p:cNvGraphicFramePr>
          <p:nvPr>
            <p:extLst>
              <p:ext uri="{D42A27DB-BD31-4B8C-83A1-F6EECF244321}">
                <p14:modId xmlns:p14="http://schemas.microsoft.com/office/powerpoint/2010/main" val="2944956548"/>
              </p:ext>
            </p:extLst>
          </p:nvPr>
        </p:nvGraphicFramePr>
        <p:xfrm>
          <a:off x="2143344" y="2642706"/>
          <a:ext cx="4857312" cy="2837117"/>
        </p:xfrm>
        <a:graphic>
          <a:graphicData uri="http://schemas.openxmlformats.org/drawingml/2006/table">
            <a:tbl>
              <a:tblPr firstRow="1" bandRow="1">
                <a:tableStyleId>{00A15C55-8517-42AA-B614-E9B94910E393}</a:tableStyleId>
              </a:tblPr>
              <a:tblGrid>
                <a:gridCol w="1581150">
                  <a:extLst>
                    <a:ext uri="{9D8B030D-6E8A-4147-A177-3AD203B41FA5}">
                      <a16:colId xmlns:a16="http://schemas.microsoft.com/office/drawing/2014/main" val="3286248769"/>
                    </a:ext>
                  </a:extLst>
                </a:gridCol>
                <a:gridCol w="1988146">
                  <a:extLst>
                    <a:ext uri="{9D8B030D-6E8A-4147-A177-3AD203B41FA5}">
                      <a16:colId xmlns:a16="http://schemas.microsoft.com/office/drawing/2014/main" val="2695868293"/>
                    </a:ext>
                  </a:extLst>
                </a:gridCol>
                <a:gridCol w="1288016">
                  <a:extLst>
                    <a:ext uri="{9D8B030D-6E8A-4147-A177-3AD203B41FA5}">
                      <a16:colId xmlns:a16="http://schemas.microsoft.com/office/drawing/2014/main" val="3210500795"/>
                    </a:ext>
                  </a:extLst>
                </a:gridCol>
              </a:tblGrid>
              <a:tr h="309222">
                <a:tc>
                  <a:txBody>
                    <a:bodyPr/>
                    <a:lstStyle/>
                    <a:p>
                      <a:pPr marL="0" marR="0" algn="ctr">
                        <a:lnSpc>
                          <a:spcPct val="115000"/>
                        </a:lnSpc>
                        <a:spcBef>
                          <a:spcPts val="0"/>
                        </a:spcBef>
                        <a:spcAft>
                          <a:spcPts val="1000"/>
                        </a:spcAft>
                      </a:pPr>
                      <a:r>
                        <a:rPr lang="en-US"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Tool Name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4C3B89"/>
                    </a:solidFill>
                  </a:tcPr>
                </a:tc>
                <a:tc>
                  <a:txBody>
                    <a:bodyPr/>
                    <a:lstStyle/>
                    <a:p>
                      <a:pPr marL="0" marR="0" algn="ctr">
                        <a:lnSpc>
                          <a:spcPct val="115000"/>
                        </a:lnSpc>
                        <a:spcBef>
                          <a:spcPts val="0"/>
                        </a:spcBef>
                        <a:spcAft>
                          <a:spcPts val="1000"/>
                        </a:spcAft>
                      </a:pPr>
                      <a:r>
                        <a:rPr lang="en-US"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Related Method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4C3B89"/>
                    </a:solidFill>
                  </a:tcPr>
                </a:tc>
                <a:tc>
                  <a:txBody>
                    <a:bodyPr/>
                    <a:lstStyle/>
                    <a:p>
                      <a:pPr marL="0" marR="0" algn="ctr">
                        <a:lnSpc>
                          <a:spcPct val="115000"/>
                        </a:lnSpc>
                        <a:spcBef>
                          <a:spcPts val="0"/>
                        </a:spcBef>
                        <a:spcAft>
                          <a:spcPts val="1000"/>
                        </a:spcAft>
                      </a:pPr>
                      <a:r>
                        <a:rPr lang="en-US"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Tool Source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4C3B89"/>
                    </a:solidFill>
                  </a:tcPr>
                </a:tc>
                <a:extLst>
                  <a:ext uri="{0D108BD9-81ED-4DB2-BD59-A6C34878D82A}">
                    <a16:rowId xmlns:a16="http://schemas.microsoft.com/office/drawing/2014/main" val="185954059"/>
                  </a:ext>
                </a:extLst>
              </a:tr>
              <a:tr h="237964">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Boundary Explorer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Boundary and outlier search</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STAT COE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extLst>
                  <a:ext uri="{0D108BD9-81ED-4DB2-BD59-A6C34878D82A}">
                    <a16:rowId xmlns:a16="http://schemas.microsoft.com/office/drawing/2014/main" val="4262172647"/>
                  </a:ext>
                </a:extLst>
              </a:tr>
              <a:tr h="237964">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AFSIM</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Multi-domain simulation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AFRL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extLst>
                  <a:ext uri="{0D108BD9-81ED-4DB2-BD59-A6C34878D82A}">
                    <a16:rowId xmlns:a16="http://schemas.microsoft.com/office/drawing/2014/main" val="2743955258"/>
                  </a:ext>
                </a:extLst>
              </a:tr>
              <a:tr h="237964">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Autonomy Requirements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CNA</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extLst>
                  <a:ext uri="{0D108BD9-81ED-4DB2-BD59-A6C34878D82A}">
                    <a16:rowId xmlns:a16="http://schemas.microsoft.com/office/drawing/2014/main" val="2229620216"/>
                  </a:ext>
                </a:extLst>
              </a:tr>
              <a:tr h="237964">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R2U2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Runtime assurance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NASA Ames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extLst>
                  <a:ext uri="{0D108BD9-81ED-4DB2-BD59-A6C34878D82A}">
                    <a16:rowId xmlns:a16="http://schemas.microsoft.com/office/drawing/2014/main" val="2287371059"/>
                  </a:ext>
                </a:extLst>
              </a:tr>
              <a:tr h="237964">
                <a:tc>
                  <a:txBody>
                    <a:bodyPr/>
                    <a:lstStyle/>
                    <a:p>
                      <a:pPr marL="0" marR="0" algn="ctr">
                        <a:lnSpc>
                          <a:spcPct val="115000"/>
                        </a:lnSpc>
                        <a:spcBef>
                          <a:spcPts val="0"/>
                        </a:spcBef>
                        <a:spcAft>
                          <a:spcPts val="0"/>
                        </a:spcAft>
                      </a:pPr>
                      <a:r>
                        <a:rPr lang="en-US" sz="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IKOS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Static code analysis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NASA Ames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extLst>
                  <a:ext uri="{0D108BD9-81ED-4DB2-BD59-A6C34878D82A}">
                    <a16:rowId xmlns:a16="http://schemas.microsoft.com/office/drawing/2014/main" val="1743590300"/>
                  </a:ext>
                </a:extLst>
              </a:tr>
              <a:tr h="237964">
                <a:tc>
                  <a:txBody>
                    <a:bodyPr/>
                    <a:lstStyle/>
                    <a:p>
                      <a:pPr marL="0" marR="0" algn="ctr">
                        <a:lnSpc>
                          <a:spcPct val="115000"/>
                        </a:lnSpc>
                        <a:spcBef>
                          <a:spcPts val="0"/>
                        </a:spcBef>
                        <a:spcAft>
                          <a:spcPts val="0"/>
                        </a:spcAft>
                      </a:pPr>
                      <a:r>
                        <a:rPr lang="en-US" sz="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FRET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Automated requirements analysis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NASA Ames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extLst>
                  <a:ext uri="{0D108BD9-81ED-4DB2-BD59-A6C34878D82A}">
                    <a16:rowId xmlns:a16="http://schemas.microsoft.com/office/drawing/2014/main" val="4211841310"/>
                  </a:ext>
                </a:extLst>
              </a:tr>
              <a:tr h="237964">
                <a:tc>
                  <a:txBody>
                    <a:bodyPr/>
                    <a:lstStyle/>
                    <a:p>
                      <a:pPr marL="0" marR="0" algn="ctr">
                        <a:lnSpc>
                          <a:spcPct val="115000"/>
                        </a:lnSpc>
                        <a:spcBef>
                          <a:spcPts val="0"/>
                        </a:spcBef>
                        <a:spcAft>
                          <a:spcPts val="0"/>
                        </a:spcAft>
                      </a:pPr>
                      <a:r>
                        <a:rPr lang="en-US" sz="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AdaStress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Automated outlier search</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NASA Ames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extLst>
                  <a:ext uri="{0D108BD9-81ED-4DB2-BD59-A6C34878D82A}">
                    <a16:rowId xmlns:a16="http://schemas.microsoft.com/office/drawing/2014/main" val="4191434750"/>
                  </a:ext>
                </a:extLst>
              </a:tr>
              <a:tr h="237964">
                <a:tc>
                  <a:txBody>
                    <a:bodyPr/>
                    <a:lstStyle/>
                    <a:p>
                      <a:pPr marL="0" marR="0" algn="ctr">
                        <a:lnSpc>
                          <a:spcPct val="115000"/>
                        </a:lnSpc>
                        <a:spcBef>
                          <a:spcPts val="0"/>
                        </a:spcBef>
                        <a:spcAft>
                          <a:spcPts val="0"/>
                        </a:spcAft>
                      </a:pPr>
                      <a:r>
                        <a:rPr lang="en-US" sz="9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MARGInS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Failure path testing</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NASA Ames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extLst>
                  <a:ext uri="{0D108BD9-81ED-4DB2-BD59-A6C34878D82A}">
                    <a16:rowId xmlns:a16="http://schemas.microsoft.com/office/drawing/2014/main" val="210709178"/>
                  </a:ext>
                </a:extLst>
              </a:tr>
              <a:tr h="237964">
                <a:tc>
                  <a:txBody>
                    <a:bodyPr/>
                    <a:lstStyle/>
                    <a:p>
                      <a:pPr marL="0" marR="0" algn="ctr">
                        <a:lnSpc>
                          <a:spcPct val="115000"/>
                        </a:lnSpc>
                        <a:spcBef>
                          <a:spcPts val="0"/>
                        </a:spcBef>
                        <a:spcAft>
                          <a:spcPts val="0"/>
                        </a:spcAft>
                      </a:pPr>
                      <a:r>
                        <a:rPr lang="en-US" sz="9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ACedit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Assurance case usage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tc>
                  <a:txBody>
                    <a:bodyPr/>
                    <a:lstStyle/>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Google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0" marR="63500" marT="63500" marB="63500">
                    <a:solidFill>
                      <a:srgbClr val="EDEBF3"/>
                    </a:solidFill>
                  </a:tcPr>
                </a:tc>
                <a:extLst>
                  <a:ext uri="{0D108BD9-81ED-4DB2-BD59-A6C34878D82A}">
                    <a16:rowId xmlns:a16="http://schemas.microsoft.com/office/drawing/2014/main" val="3750908599"/>
                  </a:ext>
                </a:extLst>
              </a:tr>
            </a:tbl>
          </a:graphicData>
        </a:graphic>
      </p:graphicFrame>
    </p:spTree>
    <p:extLst>
      <p:ext uri="{BB962C8B-B14F-4D97-AF65-F5344CB8AC3E}">
        <p14:creationId xmlns:p14="http://schemas.microsoft.com/office/powerpoint/2010/main" val="21691896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Autonomy T&amp;E Lexicon</a:t>
            </a:r>
          </a:p>
        </p:txBody>
      </p:sp>
      <p:sp>
        <p:nvSpPr>
          <p:cNvPr id="3" name="Content Placeholder 2"/>
          <p:cNvSpPr>
            <a:spLocks noGrp="1"/>
          </p:cNvSpPr>
          <p:nvPr>
            <p:ph idx="1"/>
          </p:nvPr>
        </p:nvSpPr>
        <p:spPr/>
        <p:txBody>
          <a:bodyPr/>
          <a:lstStyle/>
          <a:p>
            <a:r>
              <a:rPr lang="en-US" sz="1400" dirty="0"/>
              <a:t>For the purposes of providing a common reference to enable education, learning, and collaboration among DoD T&amp;E, autonomy and AI organizations, a lexicon is put forth </a:t>
            </a:r>
          </a:p>
          <a:p>
            <a:r>
              <a:rPr lang="en-US" sz="1400" dirty="0"/>
              <a:t>Authoritative references within the DoD, US government, and industry were consulted in that order of precedence</a:t>
            </a:r>
          </a:p>
          <a:p>
            <a:r>
              <a:rPr lang="en-US" sz="1400" dirty="0"/>
              <a:t>As such, these definitions should be considered “in use” definitions for relevant organizations within the AI-enabled autonomy T&amp;E community, rather than immutable facts</a:t>
            </a:r>
          </a:p>
          <a:p>
            <a:r>
              <a:rPr lang="en-US" sz="1400" dirty="0"/>
              <a:t>Terms include: (not exhaustive list)</a:t>
            </a:r>
          </a:p>
        </p:txBody>
      </p:sp>
      <p:sp>
        <p:nvSpPr>
          <p:cNvPr id="5" name="Slide Number Placeholder 4"/>
          <p:cNvSpPr>
            <a:spLocks noGrp="1"/>
          </p:cNvSpPr>
          <p:nvPr>
            <p:ph type="sldNum" sz="quarter" idx="12"/>
          </p:nvPr>
        </p:nvSpPr>
        <p:spPr/>
        <p:txBody>
          <a:bodyPr/>
          <a:lstStyle/>
          <a:p>
            <a:fld id="{92901CD8-BE54-44CF-BBB0-BA65B4521913}" type="slidenum">
              <a:rPr lang="en-US" smtClean="0"/>
              <a:pPr/>
              <a:t>66</a:t>
            </a:fld>
            <a:endParaRPr lang="en-US" dirty="0"/>
          </a:p>
        </p:txBody>
      </p:sp>
      <p:sp>
        <p:nvSpPr>
          <p:cNvPr id="8" name="Slide Number Placeholder 4">
            <a:extLst>
              <a:ext uri="{FF2B5EF4-FFF2-40B4-BE49-F238E27FC236}">
                <a16:creationId xmlns:a16="http://schemas.microsoft.com/office/drawing/2014/main" id="{A212E450-BDD9-484F-BAA9-7C15211E2A77}"/>
              </a:ext>
            </a:extLst>
          </p:cNvPr>
          <p:cNvSpPr txBox="1">
            <a:spLocks/>
          </p:cNvSpPr>
          <p:nvPr/>
        </p:nvSpPr>
        <p:spPr>
          <a:xfrm>
            <a:off x="6877396" y="6356349"/>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fld id="{FAC1E56D-A9D8-45AD-B5D3-0DCD8C3B5BE4}" type="slidenum">
              <a:rPr lang="en-US" sz="1200" smtClean="0">
                <a:solidFill>
                  <a:schemeClr val="tx1">
                    <a:lumMod val="50000"/>
                    <a:lumOff val="50000"/>
                  </a:schemeClr>
                </a:solidFill>
                <a:latin typeface="+mn-lt"/>
              </a:rPr>
              <a:pPr algn="r">
                <a:defRPr/>
              </a:pPr>
              <a:t>66</a:t>
            </a:fld>
            <a:endParaRPr lang="en-US" sz="1200" dirty="0">
              <a:solidFill>
                <a:schemeClr val="tx1">
                  <a:lumMod val="50000"/>
                  <a:lumOff val="50000"/>
                </a:schemeClr>
              </a:solidFill>
              <a:latin typeface="+mn-lt"/>
            </a:endParaRPr>
          </a:p>
        </p:txBody>
      </p:sp>
      <p:graphicFrame>
        <p:nvGraphicFramePr>
          <p:cNvPr id="4" name="Table 5">
            <a:extLst>
              <a:ext uri="{FF2B5EF4-FFF2-40B4-BE49-F238E27FC236}">
                <a16:creationId xmlns:a16="http://schemas.microsoft.com/office/drawing/2014/main" id="{9E8C2516-E668-40BE-9142-06E2F77739CF}"/>
              </a:ext>
            </a:extLst>
          </p:cNvPr>
          <p:cNvGraphicFramePr>
            <a:graphicFrameLocks noGrp="1"/>
          </p:cNvGraphicFramePr>
          <p:nvPr>
            <p:extLst>
              <p:ext uri="{D42A27DB-BD31-4B8C-83A1-F6EECF244321}">
                <p14:modId xmlns:p14="http://schemas.microsoft.com/office/powerpoint/2010/main" val="477168834"/>
              </p:ext>
            </p:extLst>
          </p:nvPr>
        </p:nvGraphicFramePr>
        <p:xfrm>
          <a:off x="676893" y="3533617"/>
          <a:ext cx="7790215" cy="2686205"/>
        </p:xfrm>
        <a:graphic>
          <a:graphicData uri="http://schemas.openxmlformats.org/drawingml/2006/table">
            <a:tbl>
              <a:tblPr firstRow="1" bandRow="1">
                <a:tableStyleId>{C4B1156A-380E-4F78-BDF5-A606A8083BF9}</a:tableStyleId>
              </a:tblPr>
              <a:tblGrid>
                <a:gridCol w="1558043">
                  <a:extLst>
                    <a:ext uri="{9D8B030D-6E8A-4147-A177-3AD203B41FA5}">
                      <a16:colId xmlns:a16="http://schemas.microsoft.com/office/drawing/2014/main" val="3439849791"/>
                    </a:ext>
                  </a:extLst>
                </a:gridCol>
                <a:gridCol w="1558043">
                  <a:extLst>
                    <a:ext uri="{9D8B030D-6E8A-4147-A177-3AD203B41FA5}">
                      <a16:colId xmlns:a16="http://schemas.microsoft.com/office/drawing/2014/main" val="2291058652"/>
                    </a:ext>
                  </a:extLst>
                </a:gridCol>
                <a:gridCol w="1558043">
                  <a:extLst>
                    <a:ext uri="{9D8B030D-6E8A-4147-A177-3AD203B41FA5}">
                      <a16:colId xmlns:a16="http://schemas.microsoft.com/office/drawing/2014/main" val="1455132212"/>
                    </a:ext>
                  </a:extLst>
                </a:gridCol>
                <a:gridCol w="1558043">
                  <a:extLst>
                    <a:ext uri="{9D8B030D-6E8A-4147-A177-3AD203B41FA5}">
                      <a16:colId xmlns:a16="http://schemas.microsoft.com/office/drawing/2014/main" val="2638897555"/>
                    </a:ext>
                  </a:extLst>
                </a:gridCol>
                <a:gridCol w="1558043">
                  <a:extLst>
                    <a:ext uri="{9D8B030D-6E8A-4147-A177-3AD203B41FA5}">
                      <a16:colId xmlns:a16="http://schemas.microsoft.com/office/drawing/2014/main" val="3266101766"/>
                    </a:ext>
                  </a:extLst>
                </a:gridCol>
              </a:tblGrid>
              <a:tr h="344385">
                <a:tc>
                  <a:txBody>
                    <a:bodyPr/>
                    <a:lstStyle/>
                    <a:p>
                      <a:pPr algn="ctr"/>
                      <a:r>
                        <a:rPr lang="en-US" sz="1200" b="0" dirty="0"/>
                        <a:t>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tc>
                  <a:txBody>
                    <a:bodyPr/>
                    <a:lstStyle/>
                    <a:p>
                      <a:pPr algn="ctr"/>
                      <a:r>
                        <a:rPr lang="en-US" sz="1200" b="0" dirty="0"/>
                        <a:t>algorithmic bias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tc>
                  <a:txBody>
                    <a:bodyPr/>
                    <a:lstStyle/>
                    <a:p>
                      <a:pPr algn="ctr"/>
                      <a:r>
                        <a:rPr lang="en-US" sz="1200" b="0" dirty="0"/>
                        <a:t>Bayesian learning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tc>
                  <a:txBody>
                    <a:bodyPr/>
                    <a:lstStyle/>
                    <a:p>
                      <a:pPr algn="ctr"/>
                      <a:r>
                        <a:rPr lang="en-US" sz="1200" b="0" dirty="0"/>
                        <a:t>black box testing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tc>
                  <a:txBody>
                    <a:bodyPr/>
                    <a:lstStyle/>
                    <a:p>
                      <a:pPr algn="ctr"/>
                      <a:r>
                        <a:rPr lang="en-US" sz="1200" b="0" dirty="0"/>
                        <a:t>computer 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extLst>
                  <a:ext uri="{0D108BD9-81ED-4DB2-BD59-A6C34878D82A}">
                    <a16:rowId xmlns:a16="http://schemas.microsoft.com/office/drawing/2014/main" val="3091529440"/>
                  </a:ext>
                </a:extLst>
              </a:tr>
              <a:tr h="344385">
                <a:tc>
                  <a:txBody>
                    <a:bodyPr/>
                    <a:lstStyle/>
                    <a:p>
                      <a:pPr algn="ctr"/>
                      <a:r>
                        <a:rPr lang="en-US" sz="1200" b="0" dirty="0"/>
                        <a:t>cyber-physical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C7F1"/>
                    </a:solidFill>
                  </a:tcPr>
                </a:tc>
                <a:tc>
                  <a:txBody>
                    <a:bodyPr/>
                    <a:lstStyle/>
                    <a:p>
                      <a:pPr algn="ctr"/>
                      <a:r>
                        <a:rPr lang="en-US" sz="1200" b="0" dirty="0"/>
                        <a:t>deciding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C7F1"/>
                    </a:solidFill>
                  </a:tcPr>
                </a:tc>
                <a:tc>
                  <a:txBody>
                    <a:bodyPr/>
                    <a:lstStyle/>
                    <a:p>
                      <a:pPr algn="ctr"/>
                      <a:r>
                        <a:rPr lang="en-US" sz="1200" b="0" dirty="0"/>
                        <a:t>deep learning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C7F1"/>
                    </a:solidFill>
                  </a:tcPr>
                </a:tc>
                <a:tc>
                  <a:txBody>
                    <a:bodyPr/>
                    <a:lstStyle/>
                    <a:p>
                      <a:pPr algn="ctr"/>
                      <a:r>
                        <a:rPr lang="en-US" sz="1200" b="0" dirty="0"/>
                        <a:t>emergent behavior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C7F1"/>
                    </a:solidFill>
                  </a:tcPr>
                </a:tc>
                <a:tc>
                  <a:txBody>
                    <a:bodyPr/>
                    <a:lstStyle/>
                    <a:p>
                      <a:pPr algn="ctr"/>
                      <a:r>
                        <a:rPr lang="en-US" sz="1200" b="0" dirty="0"/>
                        <a:t>explainable 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C7F1"/>
                    </a:solidFill>
                  </a:tcPr>
                </a:tc>
                <a:extLst>
                  <a:ext uri="{0D108BD9-81ED-4DB2-BD59-A6C34878D82A}">
                    <a16:rowId xmlns:a16="http://schemas.microsoft.com/office/drawing/2014/main" val="672300226"/>
                  </a:ext>
                </a:extLst>
              </a:tr>
              <a:tr h="482140">
                <a:tc>
                  <a:txBody>
                    <a:bodyPr/>
                    <a:lstStyle/>
                    <a:p>
                      <a:pPr algn="ctr"/>
                      <a:r>
                        <a:rPr lang="en-US" sz="1200" b="0" dirty="0"/>
                        <a:t>formal methods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tc>
                  <a:txBody>
                    <a:bodyPr/>
                    <a:lstStyle/>
                    <a:p>
                      <a:pPr algn="ctr"/>
                      <a:r>
                        <a:rPr lang="en-US" sz="1200" b="0" dirty="0"/>
                        <a:t>genetic algorithm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tc>
                  <a:txBody>
                    <a:bodyPr/>
                    <a:lstStyle/>
                    <a:p>
                      <a:pPr algn="ctr"/>
                      <a:r>
                        <a:rPr lang="en-US" sz="1200" b="0" dirty="0"/>
                        <a:t>generative adversarial network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tc>
                  <a:txBody>
                    <a:bodyPr/>
                    <a:lstStyle/>
                    <a:p>
                      <a:pPr algn="ctr"/>
                      <a:r>
                        <a:rPr lang="en-US" sz="1200" b="0" dirty="0"/>
                        <a:t>gradient descent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tc>
                  <a:txBody>
                    <a:bodyPr/>
                    <a:lstStyle/>
                    <a:p>
                      <a:pPr algn="ctr"/>
                      <a:r>
                        <a:rPr lang="en-US" sz="1200" b="0" dirty="0"/>
                        <a:t>human in the loop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extLst>
                  <a:ext uri="{0D108BD9-81ED-4DB2-BD59-A6C34878D82A}">
                    <a16:rowId xmlns:a16="http://schemas.microsoft.com/office/drawing/2014/main" val="1883249077"/>
                  </a:ext>
                </a:extLst>
              </a:tr>
              <a:tr h="344385">
                <a:tc>
                  <a:txBody>
                    <a:bodyPr/>
                    <a:lstStyle/>
                    <a:p>
                      <a:pPr algn="ctr"/>
                      <a:r>
                        <a:rPr lang="en-US" sz="1200" b="0" dirty="0"/>
                        <a:t>human on the loop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C7F1"/>
                    </a:solidFill>
                  </a:tcPr>
                </a:tc>
                <a:tc>
                  <a:txBody>
                    <a:bodyPr/>
                    <a:lstStyle/>
                    <a:p>
                      <a:pPr algn="ctr"/>
                      <a:r>
                        <a:rPr lang="en-US" sz="1200" b="0" dirty="0"/>
                        <a:t>inference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C7F1"/>
                    </a:solidFill>
                  </a:tcPr>
                </a:tc>
                <a:tc>
                  <a:txBody>
                    <a:bodyPr/>
                    <a:lstStyle/>
                    <a:p>
                      <a:pPr algn="ctr"/>
                      <a:r>
                        <a:rPr lang="en-US" sz="1200" b="0" dirty="0"/>
                        <a:t>label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C7F1"/>
                    </a:solidFill>
                  </a:tcPr>
                </a:tc>
                <a:tc>
                  <a:txBody>
                    <a:bodyPr/>
                    <a:lstStyle/>
                    <a:p>
                      <a:pPr algn="ctr"/>
                      <a:r>
                        <a:rPr lang="en-US" sz="1200" b="0" dirty="0"/>
                        <a:t>LVC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C7F1"/>
                    </a:solidFill>
                  </a:tcPr>
                </a:tc>
                <a:tc>
                  <a:txBody>
                    <a:bodyPr/>
                    <a:lstStyle/>
                    <a:p>
                      <a:pPr algn="ctr"/>
                      <a:r>
                        <a:rPr lang="en-US" sz="1200" b="0" dirty="0"/>
                        <a:t>machine learning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C7F1"/>
                    </a:solidFill>
                  </a:tcPr>
                </a:tc>
                <a:extLst>
                  <a:ext uri="{0D108BD9-81ED-4DB2-BD59-A6C34878D82A}">
                    <a16:rowId xmlns:a16="http://schemas.microsoft.com/office/drawing/2014/main" val="3776439627"/>
                  </a:ext>
                </a:extLst>
              </a:tr>
              <a:tr h="482140">
                <a:tc>
                  <a:txBody>
                    <a:bodyPr/>
                    <a:lstStyle/>
                    <a:p>
                      <a:pPr algn="ctr"/>
                      <a:r>
                        <a:rPr lang="en-US" sz="1200" b="0" dirty="0"/>
                        <a:t>natural language processing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tc>
                  <a:txBody>
                    <a:bodyPr/>
                    <a:lstStyle/>
                    <a:p>
                      <a:pPr algn="ctr"/>
                      <a:r>
                        <a:rPr lang="en-US" sz="1200" b="0" dirty="0"/>
                        <a:t>neural network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tc>
                  <a:txBody>
                    <a:bodyPr/>
                    <a:lstStyle/>
                    <a:p>
                      <a:pPr algn="ctr"/>
                      <a:r>
                        <a:rPr lang="en-US" sz="1200" b="0" dirty="0"/>
                        <a:t>online learning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tc>
                  <a:txBody>
                    <a:bodyPr/>
                    <a:lstStyle/>
                    <a:p>
                      <a:pPr algn="ctr"/>
                      <a:r>
                        <a:rPr lang="en-US" sz="1200" b="0" dirty="0"/>
                        <a:t>offline learning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tc>
                  <a:txBody>
                    <a:bodyPr/>
                    <a:lstStyle/>
                    <a:p>
                      <a:pPr algn="ctr"/>
                      <a:r>
                        <a:rPr lang="en-US" sz="1200" b="0" dirty="0"/>
                        <a:t>overfitting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extLst>
                  <a:ext uri="{0D108BD9-81ED-4DB2-BD59-A6C34878D82A}">
                    <a16:rowId xmlns:a16="http://schemas.microsoft.com/office/drawing/2014/main" val="697289599"/>
                  </a:ext>
                </a:extLst>
              </a:tr>
              <a:tr h="344385">
                <a:tc>
                  <a:txBody>
                    <a:bodyPr/>
                    <a:lstStyle/>
                    <a:p>
                      <a:pPr algn="ctr"/>
                      <a:r>
                        <a:rPr lang="en-US" sz="1200" b="0" dirty="0"/>
                        <a:t>perception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C7F1"/>
                    </a:solidFill>
                  </a:tcPr>
                </a:tc>
                <a:tc>
                  <a:txBody>
                    <a:bodyPr/>
                    <a:lstStyle/>
                    <a:p>
                      <a:pPr algn="ctr"/>
                      <a:r>
                        <a:rPr lang="en-US" sz="1200" b="0" dirty="0"/>
                        <a:t>precision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C7F1"/>
                    </a:solidFill>
                  </a:tcPr>
                </a:tc>
                <a:tc>
                  <a:txBody>
                    <a:bodyPr/>
                    <a:lstStyle/>
                    <a:p>
                      <a:pPr algn="ctr"/>
                      <a:r>
                        <a:rPr lang="en-US" sz="1200" b="0" dirty="0"/>
                        <a:t>reasoning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C7F1"/>
                    </a:solidFill>
                  </a:tcPr>
                </a:tc>
                <a:tc>
                  <a:txBody>
                    <a:bodyPr/>
                    <a:lstStyle/>
                    <a:p>
                      <a:pPr algn="ctr"/>
                      <a:r>
                        <a:rPr lang="en-US" sz="1200" b="0" dirty="0"/>
                        <a:t>recall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C7F1"/>
                    </a:solidFill>
                  </a:tcPr>
                </a:tc>
                <a:tc>
                  <a:txBody>
                    <a:bodyPr/>
                    <a:lstStyle/>
                    <a:p>
                      <a:pPr algn="ctr"/>
                      <a:r>
                        <a:rPr lang="en-US" sz="1200" b="0" dirty="0"/>
                        <a:t>supervised learning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C7F1"/>
                    </a:solidFill>
                  </a:tcPr>
                </a:tc>
                <a:extLst>
                  <a:ext uri="{0D108BD9-81ED-4DB2-BD59-A6C34878D82A}">
                    <a16:rowId xmlns:a16="http://schemas.microsoft.com/office/drawing/2014/main" val="2610966861"/>
                  </a:ext>
                </a:extLst>
              </a:tr>
              <a:tr h="344385">
                <a:tc>
                  <a:txBody>
                    <a:bodyPr/>
                    <a:lstStyle/>
                    <a:p>
                      <a:pPr algn="ctr"/>
                      <a:r>
                        <a:rPr lang="en-US" sz="1200" b="0" dirty="0"/>
                        <a:t>unsupervised learning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tc>
                  <a:txBody>
                    <a:bodyPr/>
                    <a:lstStyle/>
                    <a:p>
                      <a:pPr algn="ctr"/>
                      <a:r>
                        <a:rPr lang="en-US" sz="1200" b="0" dirty="0"/>
                        <a:t>training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tc>
                  <a:txBody>
                    <a:bodyPr/>
                    <a:lstStyle/>
                    <a:p>
                      <a:pPr algn="ctr"/>
                      <a:r>
                        <a:rPr lang="en-US" sz="1200" b="0" dirty="0"/>
                        <a:t>transfer learning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tc>
                  <a:txBody>
                    <a:bodyPr/>
                    <a:lstStyle/>
                    <a:p>
                      <a:pPr algn="ctr"/>
                      <a:r>
                        <a:rPr lang="en-US" sz="1200" b="0" dirty="0"/>
                        <a:t>unit testing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tc>
                  <a:txBody>
                    <a:bodyPr/>
                    <a:lstStyle/>
                    <a:p>
                      <a:pPr algn="ctr"/>
                      <a:r>
                        <a:rPr lang="en-US" sz="1200" b="0" dirty="0"/>
                        <a:t>validation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BF3"/>
                    </a:solidFill>
                  </a:tcPr>
                </a:tc>
                <a:extLst>
                  <a:ext uri="{0D108BD9-81ED-4DB2-BD59-A6C34878D82A}">
                    <a16:rowId xmlns:a16="http://schemas.microsoft.com/office/drawing/2014/main" val="1517986967"/>
                  </a:ext>
                </a:extLst>
              </a:tr>
            </a:tbl>
          </a:graphicData>
        </a:graphic>
      </p:graphicFrame>
    </p:spTree>
    <p:extLst>
      <p:ext uri="{BB962C8B-B14F-4D97-AF65-F5344CB8AC3E}">
        <p14:creationId xmlns:p14="http://schemas.microsoft.com/office/powerpoint/2010/main" val="22445014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54E9-635A-3AFB-20FA-6A99553473B6}"/>
              </a:ext>
            </a:extLst>
          </p:cNvPr>
          <p:cNvSpPr>
            <a:spLocks noGrp="1"/>
          </p:cNvSpPr>
          <p:nvPr>
            <p:ph type="title"/>
          </p:nvPr>
        </p:nvSpPr>
        <p:spPr/>
        <p:txBody>
          <a:bodyPr/>
          <a:lstStyle/>
          <a:p>
            <a:r>
              <a:rPr lang="en-US" dirty="0"/>
              <a:t>Future and Related Topics </a:t>
            </a:r>
          </a:p>
        </p:txBody>
      </p:sp>
      <p:sp>
        <p:nvSpPr>
          <p:cNvPr id="3" name="Content Placeholder 2">
            <a:extLst>
              <a:ext uri="{FF2B5EF4-FFF2-40B4-BE49-F238E27FC236}">
                <a16:creationId xmlns:a16="http://schemas.microsoft.com/office/drawing/2014/main" id="{2B9B00A5-723B-4137-35AB-DF5CDBFF6A21}"/>
              </a:ext>
            </a:extLst>
          </p:cNvPr>
          <p:cNvSpPr>
            <a:spLocks noGrp="1"/>
          </p:cNvSpPr>
          <p:nvPr>
            <p:ph idx="1"/>
          </p:nvPr>
        </p:nvSpPr>
        <p:spPr/>
        <p:txBody>
          <a:bodyPr/>
          <a:lstStyle/>
          <a:p>
            <a:endParaRPr lang="en-US" dirty="0"/>
          </a:p>
          <a:p>
            <a:r>
              <a:rPr lang="en-US" dirty="0"/>
              <a:t>STAT Approach to AI Datasets </a:t>
            </a:r>
          </a:p>
          <a:p>
            <a:endParaRPr lang="en-US" dirty="0"/>
          </a:p>
          <a:p>
            <a:r>
              <a:rPr lang="en-US" dirty="0"/>
              <a:t>Autonomy as C2 Modeling the OODA Loop</a:t>
            </a:r>
          </a:p>
          <a:p>
            <a:endParaRPr lang="en-US" dirty="0"/>
          </a:p>
        </p:txBody>
      </p:sp>
      <p:sp>
        <p:nvSpPr>
          <p:cNvPr id="4" name="Slide Number Placeholder 3">
            <a:extLst>
              <a:ext uri="{FF2B5EF4-FFF2-40B4-BE49-F238E27FC236}">
                <a16:creationId xmlns:a16="http://schemas.microsoft.com/office/drawing/2014/main" id="{9D585BAE-1819-A98D-28E1-56E9E4EB8B53}"/>
              </a:ext>
            </a:extLst>
          </p:cNvPr>
          <p:cNvSpPr>
            <a:spLocks noGrp="1"/>
          </p:cNvSpPr>
          <p:nvPr>
            <p:ph type="sldNum" sz="quarter" idx="12"/>
          </p:nvPr>
        </p:nvSpPr>
        <p:spPr/>
        <p:txBody>
          <a:bodyPr/>
          <a:lstStyle/>
          <a:p>
            <a:fld id="{4A54CE59-4D18-49CB-9CEE-EF966B1AAFE1}" type="slidenum">
              <a:rPr lang="en-US" smtClean="0"/>
              <a:pPr/>
              <a:t>67</a:t>
            </a:fld>
            <a:endParaRPr lang="en-US"/>
          </a:p>
        </p:txBody>
      </p:sp>
    </p:spTree>
    <p:extLst>
      <p:ext uri="{BB962C8B-B14F-4D97-AF65-F5344CB8AC3E}">
        <p14:creationId xmlns:p14="http://schemas.microsoft.com/office/powerpoint/2010/main" val="2971236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E6E01-DDBB-BDBD-290F-F740F881306B}"/>
              </a:ext>
            </a:extLst>
          </p:cNvPr>
          <p:cNvSpPr>
            <a:spLocks noGrp="1"/>
          </p:cNvSpPr>
          <p:nvPr>
            <p:ph type="title"/>
          </p:nvPr>
        </p:nvSpPr>
        <p:spPr/>
        <p:txBody>
          <a:bodyPr/>
          <a:lstStyle/>
          <a:p>
            <a:r>
              <a:rPr lang="en-US" dirty="0"/>
              <a:t>STAT Approach to AI Datasets </a:t>
            </a:r>
          </a:p>
        </p:txBody>
      </p:sp>
      <p:sp>
        <p:nvSpPr>
          <p:cNvPr id="4" name="Content Placeholder 3">
            <a:extLst>
              <a:ext uri="{FF2B5EF4-FFF2-40B4-BE49-F238E27FC236}">
                <a16:creationId xmlns:a16="http://schemas.microsoft.com/office/drawing/2014/main" id="{1615423A-6DBE-AA38-3E02-C07276FD768A}"/>
              </a:ext>
            </a:extLst>
          </p:cNvPr>
          <p:cNvSpPr>
            <a:spLocks noGrp="1"/>
          </p:cNvSpPr>
          <p:nvPr>
            <p:ph sz="half" idx="1"/>
          </p:nvPr>
        </p:nvSpPr>
        <p:spPr>
          <a:xfrm>
            <a:off x="628650" y="1011638"/>
            <a:ext cx="3886200" cy="4834724"/>
          </a:xfrm>
        </p:spPr>
        <p:txBody>
          <a:bodyPr>
            <a:normAutofit/>
          </a:bodyPr>
          <a:lstStyle/>
          <a:p>
            <a:r>
              <a:rPr lang="en-US" sz="1600" b="1" dirty="0"/>
              <a:t>Challenge:  Ensuring ML systems perform in robust conditions – avoiding “brittle” solutions</a:t>
            </a:r>
          </a:p>
          <a:p>
            <a:r>
              <a:rPr lang="en-US" sz="1400" dirty="0"/>
              <a:t>Often data used to create machine learning algorithms is uncharacterized, or worse unlabeled </a:t>
            </a:r>
          </a:p>
          <a:p>
            <a:r>
              <a:rPr lang="en-US" sz="1400" dirty="0"/>
              <a:t>A large data set may be considered ‘representative’ without understanding the full range of features of the data set </a:t>
            </a:r>
          </a:p>
          <a:p>
            <a:r>
              <a:rPr lang="en-US" sz="1400" dirty="0"/>
              <a:t>This may cause failures or problems when real-world data includes variation not present or under-represented in the data set </a:t>
            </a:r>
          </a:p>
          <a:p>
            <a:r>
              <a:rPr lang="en-US" sz="1400" dirty="0"/>
              <a:t>Notional Example:  Facial recognition algorithm developed using college student pictures </a:t>
            </a:r>
          </a:p>
        </p:txBody>
      </p:sp>
      <p:sp>
        <p:nvSpPr>
          <p:cNvPr id="5" name="Content Placeholder 4">
            <a:extLst>
              <a:ext uri="{FF2B5EF4-FFF2-40B4-BE49-F238E27FC236}">
                <a16:creationId xmlns:a16="http://schemas.microsoft.com/office/drawing/2014/main" id="{1E15AB50-CF48-02EF-4315-17DF62253529}"/>
              </a:ext>
            </a:extLst>
          </p:cNvPr>
          <p:cNvSpPr>
            <a:spLocks noGrp="1"/>
          </p:cNvSpPr>
          <p:nvPr>
            <p:ph sz="half" idx="2"/>
          </p:nvPr>
        </p:nvSpPr>
        <p:spPr>
          <a:xfrm>
            <a:off x="4629150" y="1011638"/>
            <a:ext cx="3886200" cy="4834724"/>
          </a:xfrm>
        </p:spPr>
        <p:txBody>
          <a:bodyPr>
            <a:normAutofit/>
          </a:bodyPr>
          <a:lstStyle/>
          <a:p>
            <a:r>
              <a:rPr lang="en-US" sz="1600" b="1" dirty="0"/>
              <a:t>Method:  Design of Experiments approach to characterizing ML datasets</a:t>
            </a:r>
          </a:p>
          <a:p>
            <a:r>
              <a:rPr lang="en-US" sz="1400" dirty="0"/>
              <a:t>By characterizing the data using DOE methods, features of the data become understood </a:t>
            </a:r>
          </a:p>
          <a:p>
            <a:r>
              <a:rPr lang="en-US" sz="1400" dirty="0"/>
              <a:t>Requires effort to label (meta)data </a:t>
            </a:r>
          </a:p>
          <a:p>
            <a:r>
              <a:rPr lang="en-US" sz="1400" dirty="0"/>
              <a:t>This may allow some evaluation of ML systems without even performing testing</a:t>
            </a:r>
          </a:p>
          <a:p>
            <a:r>
              <a:rPr lang="en-US" sz="1400" dirty="0"/>
              <a:t>Could prioritize testing of under-represented features of the data </a:t>
            </a:r>
          </a:p>
          <a:p>
            <a:r>
              <a:rPr lang="en-US" sz="1400" dirty="0"/>
              <a:t>Result:  More effective understanding of system capabilities, limitations, and risks</a:t>
            </a:r>
          </a:p>
          <a:p>
            <a:r>
              <a:rPr lang="en-US" sz="1400" dirty="0"/>
              <a:t>Helps operators use the system appropriately and developers focus on improving shortcomings</a:t>
            </a:r>
          </a:p>
        </p:txBody>
      </p:sp>
      <p:graphicFrame>
        <p:nvGraphicFramePr>
          <p:cNvPr id="6" name="Table 6">
            <a:extLst>
              <a:ext uri="{FF2B5EF4-FFF2-40B4-BE49-F238E27FC236}">
                <a16:creationId xmlns:a16="http://schemas.microsoft.com/office/drawing/2014/main" id="{70E5C22E-5FB1-FF4A-B121-EA616CF17372}"/>
              </a:ext>
            </a:extLst>
          </p:cNvPr>
          <p:cNvGraphicFramePr>
            <a:graphicFrameLocks noGrp="1"/>
          </p:cNvGraphicFramePr>
          <p:nvPr>
            <p:extLst>
              <p:ext uri="{D42A27DB-BD31-4B8C-83A1-F6EECF244321}">
                <p14:modId xmlns:p14="http://schemas.microsoft.com/office/powerpoint/2010/main" val="3387518978"/>
              </p:ext>
            </p:extLst>
          </p:nvPr>
        </p:nvGraphicFramePr>
        <p:xfrm>
          <a:off x="4950512" y="4946245"/>
          <a:ext cx="3243475" cy="1371600"/>
        </p:xfrm>
        <a:graphic>
          <a:graphicData uri="http://schemas.openxmlformats.org/drawingml/2006/table">
            <a:tbl>
              <a:tblPr firstRow="1" bandRow="1">
                <a:tableStyleId>{00A15C55-8517-42AA-B614-E9B94910E393}</a:tableStyleId>
              </a:tblPr>
              <a:tblGrid>
                <a:gridCol w="648695">
                  <a:extLst>
                    <a:ext uri="{9D8B030D-6E8A-4147-A177-3AD203B41FA5}">
                      <a16:colId xmlns:a16="http://schemas.microsoft.com/office/drawing/2014/main" val="1278921515"/>
                    </a:ext>
                  </a:extLst>
                </a:gridCol>
                <a:gridCol w="648695">
                  <a:extLst>
                    <a:ext uri="{9D8B030D-6E8A-4147-A177-3AD203B41FA5}">
                      <a16:colId xmlns:a16="http://schemas.microsoft.com/office/drawing/2014/main" val="322885987"/>
                    </a:ext>
                  </a:extLst>
                </a:gridCol>
                <a:gridCol w="648695">
                  <a:extLst>
                    <a:ext uri="{9D8B030D-6E8A-4147-A177-3AD203B41FA5}">
                      <a16:colId xmlns:a16="http://schemas.microsoft.com/office/drawing/2014/main" val="4156780433"/>
                    </a:ext>
                  </a:extLst>
                </a:gridCol>
                <a:gridCol w="648695">
                  <a:extLst>
                    <a:ext uri="{9D8B030D-6E8A-4147-A177-3AD203B41FA5}">
                      <a16:colId xmlns:a16="http://schemas.microsoft.com/office/drawing/2014/main" val="1208935114"/>
                    </a:ext>
                  </a:extLst>
                </a:gridCol>
                <a:gridCol w="648695">
                  <a:extLst>
                    <a:ext uri="{9D8B030D-6E8A-4147-A177-3AD203B41FA5}">
                      <a16:colId xmlns:a16="http://schemas.microsoft.com/office/drawing/2014/main" val="256934636"/>
                    </a:ext>
                  </a:extLst>
                </a:gridCol>
              </a:tblGrid>
              <a:tr h="205740">
                <a:tc>
                  <a:txBody>
                    <a:bodyPr/>
                    <a:lstStyle/>
                    <a:p>
                      <a:pPr algn="ctr"/>
                      <a:r>
                        <a:rPr lang="en-US" sz="900" dirty="0"/>
                        <a:t>Index</a:t>
                      </a:r>
                    </a:p>
                  </a:txBody>
                  <a:tcPr marL="68580" marR="68580" marT="34290" marB="34290">
                    <a:solidFill>
                      <a:srgbClr val="4C3B89"/>
                    </a:solidFill>
                  </a:tcPr>
                </a:tc>
                <a:tc>
                  <a:txBody>
                    <a:bodyPr/>
                    <a:lstStyle/>
                    <a:p>
                      <a:pPr algn="ctr"/>
                      <a:r>
                        <a:rPr lang="en-US" sz="900" dirty="0"/>
                        <a:t>Day</a:t>
                      </a:r>
                    </a:p>
                  </a:txBody>
                  <a:tcPr marL="68580" marR="68580" marT="34290" marB="34290">
                    <a:solidFill>
                      <a:srgbClr val="4C3B89"/>
                    </a:solidFill>
                  </a:tcPr>
                </a:tc>
                <a:tc>
                  <a:txBody>
                    <a:bodyPr/>
                    <a:lstStyle/>
                    <a:p>
                      <a:pPr algn="ctr"/>
                      <a:r>
                        <a:rPr lang="en-US" sz="900" dirty="0"/>
                        <a:t>Clutter</a:t>
                      </a:r>
                    </a:p>
                  </a:txBody>
                  <a:tcPr marL="68580" marR="68580" marT="34290" marB="34290">
                    <a:solidFill>
                      <a:srgbClr val="4C3B89"/>
                    </a:solidFill>
                  </a:tcPr>
                </a:tc>
                <a:tc>
                  <a:txBody>
                    <a:bodyPr/>
                    <a:lstStyle/>
                    <a:p>
                      <a:pPr algn="ctr"/>
                      <a:r>
                        <a:rPr lang="en-US" sz="900" dirty="0" err="1"/>
                        <a:t>Precip</a:t>
                      </a:r>
                      <a:endParaRPr lang="en-US" sz="900" dirty="0"/>
                    </a:p>
                  </a:txBody>
                  <a:tcPr marL="68580" marR="68580" marT="34290" marB="34290">
                    <a:solidFill>
                      <a:srgbClr val="4C3B89"/>
                    </a:solidFill>
                  </a:tcPr>
                </a:tc>
                <a:tc>
                  <a:txBody>
                    <a:bodyPr/>
                    <a:lstStyle/>
                    <a:p>
                      <a:pPr algn="ctr"/>
                      <a:r>
                        <a:rPr lang="en-US" sz="900" dirty="0"/>
                        <a:t>Data Points</a:t>
                      </a:r>
                    </a:p>
                  </a:txBody>
                  <a:tcPr marL="68580" marR="68580" marT="34290" marB="34290">
                    <a:solidFill>
                      <a:srgbClr val="4C3B89"/>
                    </a:solidFill>
                  </a:tcPr>
                </a:tc>
                <a:extLst>
                  <a:ext uri="{0D108BD9-81ED-4DB2-BD59-A6C34878D82A}">
                    <a16:rowId xmlns:a16="http://schemas.microsoft.com/office/drawing/2014/main" val="3335583015"/>
                  </a:ext>
                </a:extLst>
              </a:tr>
              <a:tr h="205740">
                <a:tc>
                  <a:txBody>
                    <a:bodyPr/>
                    <a:lstStyle/>
                    <a:p>
                      <a:pPr algn="ctr"/>
                      <a:r>
                        <a:rPr lang="en-US" sz="900" dirty="0"/>
                        <a:t>1</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6%</a:t>
                      </a:r>
                    </a:p>
                  </a:txBody>
                  <a:tcPr marL="68580" marR="68580" marT="34290" marB="34290">
                    <a:solidFill>
                      <a:srgbClr val="EDEBF3"/>
                    </a:solidFill>
                  </a:tcPr>
                </a:tc>
                <a:extLst>
                  <a:ext uri="{0D108BD9-81ED-4DB2-BD59-A6C34878D82A}">
                    <a16:rowId xmlns:a16="http://schemas.microsoft.com/office/drawing/2014/main" val="1732290411"/>
                  </a:ext>
                </a:extLst>
              </a:tr>
              <a:tr h="205740">
                <a:tc>
                  <a:txBody>
                    <a:bodyPr/>
                    <a:lstStyle/>
                    <a:p>
                      <a:pPr algn="ctr"/>
                      <a:r>
                        <a:rPr lang="en-US" sz="900" dirty="0"/>
                        <a:t>2</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18%</a:t>
                      </a:r>
                    </a:p>
                  </a:txBody>
                  <a:tcPr marL="68580" marR="68580" marT="34290" marB="34290">
                    <a:solidFill>
                      <a:srgbClr val="EDEBF3"/>
                    </a:solidFill>
                  </a:tcPr>
                </a:tc>
                <a:extLst>
                  <a:ext uri="{0D108BD9-81ED-4DB2-BD59-A6C34878D82A}">
                    <a16:rowId xmlns:a16="http://schemas.microsoft.com/office/drawing/2014/main" val="3289248762"/>
                  </a:ext>
                </a:extLst>
              </a:tr>
              <a:tr h="205740">
                <a:tc>
                  <a:txBody>
                    <a:bodyPr/>
                    <a:lstStyle/>
                    <a:p>
                      <a:pPr algn="ctr"/>
                      <a:r>
                        <a:rPr lang="en-US" sz="900" dirty="0"/>
                        <a:t>3</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4%</a:t>
                      </a:r>
                    </a:p>
                  </a:txBody>
                  <a:tcPr marL="68580" marR="68580" marT="34290" marB="34290">
                    <a:solidFill>
                      <a:srgbClr val="EDEBF3"/>
                    </a:solidFill>
                  </a:tcPr>
                </a:tc>
                <a:extLst>
                  <a:ext uri="{0D108BD9-81ED-4DB2-BD59-A6C34878D82A}">
                    <a16:rowId xmlns:a16="http://schemas.microsoft.com/office/drawing/2014/main" val="3854589450"/>
                  </a:ext>
                </a:extLst>
              </a:tr>
              <a:tr h="205740">
                <a:tc>
                  <a:txBody>
                    <a:bodyPr/>
                    <a:lstStyle/>
                    <a:p>
                      <a:pPr algn="ctr"/>
                      <a:r>
                        <a:rPr lang="en-US" sz="900" dirty="0"/>
                        <a:t>4</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12%</a:t>
                      </a:r>
                    </a:p>
                  </a:txBody>
                  <a:tcPr marL="68580" marR="68580" marT="34290" marB="34290">
                    <a:solidFill>
                      <a:srgbClr val="EDEBF3"/>
                    </a:solidFill>
                  </a:tcPr>
                </a:tc>
                <a:extLst>
                  <a:ext uri="{0D108BD9-81ED-4DB2-BD59-A6C34878D82A}">
                    <a16:rowId xmlns:a16="http://schemas.microsoft.com/office/drawing/2014/main" val="411559377"/>
                  </a:ext>
                </a:extLst>
              </a:tr>
              <a:tr h="205740">
                <a:tc>
                  <a:txBody>
                    <a:bodyPr/>
                    <a:lstStyle/>
                    <a:p>
                      <a:pPr algn="ctr"/>
                      <a:r>
                        <a:rPr lang="en-US" sz="900" dirty="0"/>
                        <a:t>5</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9%</a:t>
                      </a:r>
                    </a:p>
                  </a:txBody>
                  <a:tcPr marL="68580" marR="68580" marT="34290" marB="34290">
                    <a:solidFill>
                      <a:srgbClr val="EDEBF3"/>
                    </a:solidFill>
                  </a:tcPr>
                </a:tc>
                <a:extLst>
                  <a:ext uri="{0D108BD9-81ED-4DB2-BD59-A6C34878D82A}">
                    <a16:rowId xmlns:a16="http://schemas.microsoft.com/office/drawing/2014/main" val="2969144872"/>
                  </a:ext>
                </a:extLst>
              </a:tr>
            </a:tbl>
          </a:graphicData>
        </a:graphic>
      </p:graphicFrame>
      <p:graphicFrame>
        <p:nvGraphicFramePr>
          <p:cNvPr id="7" name="Table 6">
            <a:extLst>
              <a:ext uri="{FF2B5EF4-FFF2-40B4-BE49-F238E27FC236}">
                <a16:creationId xmlns:a16="http://schemas.microsoft.com/office/drawing/2014/main" id="{AB550B77-F58D-688A-928A-29954CF956ED}"/>
              </a:ext>
            </a:extLst>
          </p:cNvPr>
          <p:cNvGraphicFramePr>
            <a:graphicFrameLocks noGrp="1"/>
          </p:cNvGraphicFramePr>
          <p:nvPr>
            <p:extLst>
              <p:ext uri="{D42A27DB-BD31-4B8C-83A1-F6EECF244321}">
                <p14:modId xmlns:p14="http://schemas.microsoft.com/office/powerpoint/2010/main" val="1039684073"/>
              </p:ext>
            </p:extLst>
          </p:nvPr>
        </p:nvGraphicFramePr>
        <p:xfrm>
          <a:off x="1074062" y="4558907"/>
          <a:ext cx="2995375" cy="1371600"/>
        </p:xfrm>
        <a:graphic>
          <a:graphicData uri="http://schemas.openxmlformats.org/drawingml/2006/table">
            <a:tbl>
              <a:tblPr firstRow="1" bandRow="1">
                <a:tableStyleId>{21E4AEA4-8DFA-4A89-87EB-49C32662AFE0}</a:tableStyleId>
              </a:tblPr>
              <a:tblGrid>
                <a:gridCol w="599075">
                  <a:extLst>
                    <a:ext uri="{9D8B030D-6E8A-4147-A177-3AD203B41FA5}">
                      <a16:colId xmlns:a16="http://schemas.microsoft.com/office/drawing/2014/main" val="1278921515"/>
                    </a:ext>
                  </a:extLst>
                </a:gridCol>
                <a:gridCol w="599075">
                  <a:extLst>
                    <a:ext uri="{9D8B030D-6E8A-4147-A177-3AD203B41FA5}">
                      <a16:colId xmlns:a16="http://schemas.microsoft.com/office/drawing/2014/main" val="322885987"/>
                    </a:ext>
                  </a:extLst>
                </a:gridCol>
                <a:gridCol w="599075">
                  <a:extLst>
                    <a:ext uri="{9D8B030D-6E8A-4147-A177-3AD203B41FA5}">
                      <a16:colId xmlns:a16="http://schemas.microsoft.com/office/drawing/2014/main" val="4156780433"/>
                    </a:ext>
                  </a:extLst>
                </a:gridCol>
                <a:gridCol w="599075">
                  <a:extLst>
                    <a:ext uri="{9D8B030D-6E8A-4147-A177-3AD203B41FA5}">
                      <a16:colId xmlns:a16="http://schemas.microsoft.com/office/drawing/2014/main" val="1208935114"/>
                    </a:ext>
                  </a:extLst>
                </a:gridCol>
                <a:gridCol w="599075">
                  <a:extLst>
                    <a:ext uri="{9D8B030D-6E8A-4147-A177-3AD203B41FA5}">
                      <a16:colId xmlns:a16="http://schemas.microsoft.com/office/drawing/2014/main" val="3336605417"/>
                    </a:ext>
                  </a:extLst>
                </a:gridCol>
              </a:tblGrid>
              <a:tr h="205740">
                <a:tc>
                  <a:txBody>
                    <a:bodyPr/>
                    <a:lstStyle/>
                    <a:p>
                      <a:pPr algn="ctr"/>
                      <a:r>
                        <a:rPr lang="en-US" sz="900" dirty="0"/>
                        <a:t>Index</a:t>
                      </a:r>
                    </a:p>
                  </a:txBody>
                  <a:tcPr marL="68580" marR="68580" marT="34290" marB="34290">
                    <a:solidFill>
                      <a:srgbClr val="4C3B89"/>
                    </a:solidFill>
                  </a:tcPr>
                </a:tc>
                <a:tc>
                  <a:txBody>
                    <a:bodyPr/>
                    <a:lstStyle/>
                    <a:p>
                      <a:pPr algn="ctr"/>
                      <a:r>
                        <a:rPr lang="en-US" sz="900" dirty="0"/>
                        <a:t>Wrinkles</a:t>
                      </a:r>
                    </a:p>
                  </a:txBody>
                  <a:tcPr marL="68580" marR="68580" marT="34290" marB="34290">
                    <a:solidFill>
                      <a:srgbClr val="4C3B89"/>
                    </a:solidFill>
                  </a:tcPr>
                </a:tc>
                <a:tc>
                  <a:txBody>
                    <a:bodyPr/>
                    <a:lstStyle/>
                    <a:p>
                      <a:pPr algn="ctr"/>
                      <a:r>
                        <a:rPr lang="en-US" sz="900" dirty="0"/>
                        <a:t>White hair</a:t>
                      </a:r>
                    </a:p>
                  </a:txBody>
                  <a:tcPr marL="68580" marR="68580" marT="34290" marB="34290">
                    <a:solidFill>
                      <a:srgbClr val="4C3B89"/>
                    </a:solidFill>
                  </a:tcPr>
                </a:tc>
                <a:tc>
                  <a:txBody>
                    <a:bodyPr/>
                    <a:lstStyle/>
                    <a:p>
                      <a:pPr algn="ctr"/>
                      <a:r>
                        <a:rPr lang="en-US" sz="900" dirty="0"/>
                        <a:t>Bald</a:t>
                      </a:r>
                    </a:p>
                  </a:txBody>
                  <a:tcPr marL="68580" marR="68580" marT="34290" marB="34290">
                    <a:solidFill>
                      <a:srgbClr val="4C3B89"/>
                    </a:solidFill>
                  </a:tcPr>
                </a:tc>
                <a:tc>
                  <a:txBody>
                    <a:bodyPr/>
                    <a:lstStyle/>
                    <a:p>
                      <a:pPr algn="ctr"/>
                      <a:r>
                        <a:rPr lang="en-US" sz="900" dirty="0"/>
                        <a:t>Data Points</a:t>
                      </a:r>
                    </a:p>
                  </a:txBody>
                  <a:tcPr marL="68580" marR="68580" marT="34290" marB="34290">
                    <a:solidFill>
                      <a:srgbClr val="4C3B89"/>
                    </a:solidFill>
                  </a:tcPr>
                </a:tc>
                <a:extLst>
                  <a:ext uri="{0D108BD9-81ED-4DB2-BD59-A6C34878D82A}">
                    <a16:rowId xmlns:a16="http://schemas.microsoft.com/office/drawing/2014/main" val="3335583015"/>
                  </a:ext>
                </a:extLst>
              </a:tr>
              <a:tr h="205740">
                <a:tc>
                  <a:txBody>
                    <a:bodyPr/>
                    <a:lstStyle/>
                    <a:p>
                      <a:pPr algn="ctr"/>
                      <a:r>
                        <a:rPr lang="en-US" sz="900" dirty="0"/>
                        <a:t>1</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0%</a:t>
                      </a:r>
                    </a:p>
                  </a:txBody>
                  <a:tcPr marL="68580" marR="68580" marT="34290" marB="34290">
                    <a:solidFill>
                      <a:srgbClr val="EDEBF3"/>
                    </a:solidFill>
                  </a:tcPr>
                </a:tc>
                <a:extLst>
                  <a:ext uri="{0D108BD9-81ED-4DB2-BD59-A6C34878D82A}">
                    <a16:rowId xmlns:a16="http://schemas.microsoft.com/office/drawing/2014/main" val="1732290411"/>
                  </a:ext>
                </a:extLst>
              </a:tr>
              <a:tr h="205740">
                <a:tc>
                  <a:txBody>
                    <a:bodyPr/>
                    <a:lstStyle/>
                    <a:p>
                      <a:pPr algn="ctr"/>
                      <a:r>
                        <a:rPr lang="en-US" sz="900" dirty="0"/>
                        <a:t>2</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0%</a:t>
                      </a:r>
                    </a:p>
                  </a:txBody>
                  <a:tcPr marL="68580" marR="68580" marT="34290" marB="34290">
                    <a:solidFill>
                      <a:srgbClr val="EDEBF3"/>
                    </a:solidFill>
                  </a:tcPr>
                </a:tc>
                <a:extLst>
                  <a:ext uri="{0D108BD9-81ED-4DB2-BD59-A6C34878D82A}">
                    <a16:rowId xmlns:a16="http://schemas.microsoft.com/office/drawing/2014/main" val="3289248762"/>
                  </a:ext>
                </a:extLst>
              </a:tr>
              <a:tr h="205740">
                <a:tc>
                  <a:txBody>
                    <a:bodyPr/>
                    <a:lstStyle/>
                    <a:p>
                      <a:pPr algn="ctr"/>
                      <a:r>
                        <a:rPr lang="en-US" sz="900" dirty="0"/>
                        <a:t>3</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0%</a:t>
                      </a:r>
                    </a:p>
                  </a:txBody>
                  <a:tcPr marL="68580" marR="68580" marT="34290" marB="34290">
                    <a:solidFill>
                      <a:srgbClr val="EDEBF3"/>
                    </a:solidFill>
                  </a:tcPr>
                </a:tc>
                <a:extLst>
                  <a:ext uri="{0D108BD9-81ED-4DB2-BD59-A6C34878D82A}">
                    <a16:rowId xmlns:a16="http://schemas.microsoft.com/office/drawing/2014/main" val="3854589450"/>
                  </a:ext>
                </a:extLst>
              </a:tr>
              <a:tr h="205740">
                <a:tc>
                  <a:txBody>
                    <a:bodyPr/>
                    <a:lstStyle/>
                    <a:p>
                      <a:pPr algn="ctr"/>
                      <a:r>
                        <a:rPr lang="en-US" sz="900" dirty="0"/>
                        <a:t>4</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0.1%</a:t>
                      </a:r>
                    </a:p>
                  </a:txBody>
                  <a:tcPr marL="68580" marR="68580" marT="34290" marB="34290">
                    <a:solidFill>
                      <a:srgbClr val="EDEBF3"/>
                    </a:solidFill>
                  </a:tcPr>
                </a:tc>
                <a:extLst>
                  <a:ext uri="{0D108BD9-81ED-4DB2-BD59-A6C34878D82A}">
                    <a16:rowId xmlns:a16="http://schemas.microsoft.com/office/drawing/2014/main" val="411559377"/>
                  </a:ext>
                </a:extLst>
              </a:tr>
              <a:tr h="205740">
                <a:tc>
                  <a:txBody>
                    <a:bodyPr/>
                    <a:lstStyle/>
                    <a:p>
                      <a:pPr algn="ctr"/>
                      <a:r>
                        <a:rPr lang="en-US" sz="900" dirty="0"/>
                        <a:t>5</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a:t>
                      </a:r>
                    </a:p>
                  </a:txBody>
                  <a:tcPr marL="68580" marR="68580" marT="34290" marB="34290">
                    <a:solidFill>
                      <a:srgbClr val="EDEBF3"/>
                    </a:solidFill>
                  </a:tcPr>
                </a:tc>
                <a:tc>
                  <a:txBody>
                    <a:bodyPr/>
                    <a:lstStyle/>
                    <a:p>
                      <a:pPr algn="ctr"/>
                      <a:r>
                        <a:rPr lang="en-US" sz="900" dirty="0"/>
                        <a:t>0.4%</a:t>
                      </a:r>
                    </a:p>
                  </a:txBody>
                  <a:tcPr marL="68580" marR="68580" marT="34290" marB="34290">
                    <a:solidFill>
                      <a:srgbClr val="EDEBF3"/>
                    </a:solidFill>
                  </a:tcPr>
                </a:tc>
                <a:extLst>
                  <a:ext uri="{0D108BD9-81ED-4DB2-BD59-A6C34878D82A}">
                    <a16:rowId xmlns:a16="http://schemas.microsoft.com/office/drawing/2014/main" val="2969144872"/>
                  </a:ext>
                </a:extLst>
              </a:tr>
            </a:tbl>
          </a:graphicData>
        </a:graphic>
      </p:graphicFrame>
      <p:sp>
        <p:nvSpPr>
          <p:cNvPr id="3" name="Slide Number Placeholder 2">
            <a:extLst>
              <a:ext uri="{FF2B5EF4-FFF2-40B4-BE49-F238E27FC236}">
                <a16:creationId xmlns:a16="http://schemas.microsoft.com/office/drawing/2014/main" id="{2588599A-2C43-A226-8191-23E6EE06D144}"/>
              </a:ext>
            </a:extLst>
          </p:cNvPr>
          <p:cNvSpPr>
            <a:spLocks noGrp="1"/>
          </p:cNvSpPr>
          <p:nvPr>
            <p:ph type="sldNum" sz="quarter" idx="12"/>
          </p:nvPr>
        </p:nvSpPr>
        <p:spPr>
          <a:xfrm>
            <a:off x="6920208" y="6384933"/>
            <a:ext cx="2133600" cy="365125"/>
          </a:xfrm>
        </p:spPr>
        <p:txBody>
          <a:bodyPr/>
          <a:lstStyle/>
          <a:p>
            <a:pPr>
              <a:defRPr/>
            </a:pPr>
            <a:fld id="{7EB2686B-E8AA-4298-9CD1-9BCA3A90E21C}" type="slidenum">
              <a:rPr lang="en-US" smtClean="0"/>
              <a:pPr>
                <a:defRPr/>
              </a:pPr>
              <a:t>68</a:t>
            </a:fld>
            <a:endParaRPr lang="en-US" dirty="0"/>
          </a:p>
        </p:txBody>
      </p:sp>
    </p:spTree>
    <p:extLst>
      <p:ext uri="{BB962C8B-B14F-4D97-AF65-F5344CB8AC3E}">
        <p14:creationId xmlns:p14="http://schemas.microsoft.com/office/powerpoint/2010/main" val="22553779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8278-BC72-2447-7C2C-8AF259FEF5C7}"/>
              </a:ext>
            </a:extLst>
          </p:cNvPr>
          <p:cNvSpPr>
            <a:spLocks noGrp="1"/>
          </p:cNvSpPr>
          <p:nvPr>
            <p:ph type="title"/>
          </p:nvPr>
        </p:nvSpPr>
        <p:spPr/>
        <p:txBody>
          <a:bodyPr/>
          <a:lstStyle/>
          <a:p>
            <a:r>
              <a:rPr lang="en-US" dirty="0"/>
              <a:t>Autonomy as C2 Modeling the </a:t>
            </a:r>
            <a:r>
              <a:rPr lang="en-US"/>
              <a:t>OODA Loop</a:t>
            </a:r>
            <a:br>
              <a:rPr lang="en-US"/>
            </a:br>
            <a:endParaRPr lang="en-US" dirty="0"/>
          </a:p>
        </p:txBody>
      </p:sp>
      <p:sp>
        <p:nvSpPr>
          <p:cNvPr id="4" name="Slide Number Placeholder 3">
            <a:extLst>
              <a:ext uri="{FF2B5EF4-FFF2-40B4-BE49-F238E27FC236}">
                <a16:creationId xmlns:a16="http://schemas.microsoft.com/office/drawing/2014/main" id="{3EE63D9E-E814-6C0C-6501-9DD85B62DD8A}"/>
              </a:ext>
            </a:extLst>
          </p:cNvPr>
          <p:cNvSpPr>
            <a:spLocks noGrp="1"/>
          </p:cNvSpPr>
          <p:nvPr>
            <p:ph type="sldNum" sz="quarter" idx="12"/>
          </p:nvPr>
        </p:nvSpPr>
        <p:spPr>
          <a:ln>
            <a:noFill/>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1E56D-A9D8-45AD-B5D3-0DCD8C3B5B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C5B7ECCF-E931-1B25-64F4-52382FCE6F70}"/>
              </a:ext>
            </a:extLst>
          </p:cNvPr>
          <p:cNvSpPr/>
          <p:nvPr/>
        </p:nvSpPr>
        <p:spPr>
          <a:xfrm>
            <a:off x="7397102" y="2170347"/>
            <a:ext cx="1128889" cy="496711"/>
          </a:xfrm>
          <a:prstGeom prst="rect">
            <a:avLst/>
          </a:prstGeom>
          <a:solidFill>
            <a:schemeClr val="accent5">
              <a:lumMod val="40000"/>
              <a:lumOff val="6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Prioritization of Threats </a:t>
            </a:r>
          </a:p>
        </p:txBody>
      </p:sp>
      <p:sp>
        <p:nvSpPr>
          <p:cNvPr id="7" name="Rectangle 6">
            <a:extLst>
              <a:ext uri="{FF2B5EF4-FFF2-40B4-BE49-F238E27FC236}">
                <a16:creationId xmlns:a16="http://schemas.microsoft.com/office/drawing/2014/main" id="{CBDC5889-FFB3-7462-92A6-CBE389B2AFC5}"/>
              </a:ext>
            </a:extLst>
          </p:cNvPr>
          <p:cNvSpPr/>
          <p:nvPr/>
        </p:nvSpPr>
        <p:spPr>
          <a:xfrm>
            <a:off x="355814" y="4714868"/>
            <a:ext cx="1128889" cy="496711"/>
          </a:xfrm>
          <a:prstGeom prst="rect">
            <a:avLst/>
          </a:prstGeom>
          <a:solidFill>
            <a:schemeClr val="accent2">
              <a:lumMod val="40000"/>
              <a:lumOff val="6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Safety of Operations</a:t>
            </a:r>
          </a:p>
        </p:txBody>
      </p:sp>
      <p:sp>
        <p:nvSpPr>
          <p:cNvPr id="8" name="Rectangle 7">
            <a:extLst>
              <a:ext uri="{FF2B5EF4-FFF2-40B4-BE49-F238E27FC236}">
                <a16:creationId xmlns:a16="http://schemas.microsoft.com/office/drawing/2014/main" id="{55BBF197-D7D6-4B69-3AC7-9B2897B21217}"/>
              </a:ext>
            </a:extLst>
          </p:cNvPr>
          <p:cNvSpPr/>
          <p:nvPr/>
        </p:nvSpPr>
        <p:spPr>
          <a:xfrm>
            <a:off x="711094" y="4164456"/>
            <a:ext cx="1275645" cy="570089"/>
          </a:xfrm>
          <a:prstGeom prst="rect">
            <a:avLst/>
          </a:prstGeom>
          <a:solidFill>
            <a:schemeClr val="accent2">
              <a:lumMod val="40000"/>
              <a:lumOff val="6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Safety of Test</a:t>
            </a:r>
          </a:p>
        </p:txBody>
      </p:sp>
      <p:sp>
        <p:nvSpPr>
          <p:cNvPr id="9" name="Rectangle 8">
            <a:extLst>
              <a:ext uri="{FF2B5EF4-FFF2-40B4-BE49-F238E27FC236}">
                <a16:creationId xmlns:a16="http://schemas.microsoft.com/office/drawing/2014/main" id="{C0127FB7-4853-604B-3C78-F856ECFC25F7}"/>
              </a:ext>
            </a:extLst>
          </p:cNvPr>
          <p:cNvSpPr/>
          <p:nvPr/>
        </p:nvSpPr>
        <p:spPr>
          <a:xfrm>
            <a:off x="784473" y="1365095"/>
            <a:ext cx="1128889" cy="496711"/>
          </a:xfrm>
          <a:prstGeom prst="rect">
            <a:avLst/>
          </a:prstGeom>
          <a:solidFill>
            <a:schemeClr val="accent4">
              <a:lumMod val="20000"/>
              <a:lumOff val="8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MDO Scenario Coverage</a:t>
            </a:r>
          </a:p>
        </p:txBody>
      </p:sp>
      <p:sp>
        <p:nvSpPr>
          <p:cNvPr id="10" name="Rectangle 9">
            <a:extLst>
              <a:ext uri="{FF2B5EF4-FFF2-40B4-BE49-F238E27FC236}">
                <a16:creationId xmlns:a16="http://schemas.microsoft.com/office/drawing/2014/main" id="{83642039-9CA0-2D92-EDEE-B0FBE2BAD5BD}"/>
              </a:ext>
            </a:extLst>
          </p:cNvPr>
          <p:cNvSpPr/>
          <p:nvPr/>
        </p:nvSpPr>
        <p:spPr>
          <a:xfrm>
            <a:off x="7467305" y="4435389"/>
            <a:ext cx="1318332" cy="598312"/>
          </a:xfrm>
          <a:prstGeom prst="rect">
            <a:avLst/>
          </a:prstGeom>
          <a:solidFill>
            <a:schemeClr val="accent6">
              <a:lumMod val="60000"/>
              <a:lumOff val="4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Local Optimal Solutions</a:t>
            </a:r>
          </a:p>
        </p:txBody>
      </p:sp>
      <p:sp>
        <p:nvSpPr>
          <p:cNvPr id="11" name="Rectangle 10">
            <a:extLst>
              <a:ext uri="{FF2B5EF4-FFF2-40B4-BE49-F238E27FC236}">
                <a16:creationId xmlns:a16="http://schemas.microsoft.com/office/drawing/2014/main" id="{BFC5D185-CAF3-3341-2831-C2AC7DFC7AA4}"/>
              </a:ext>
            </a:extLst>
          </p:cNvPr>
          <p:cNvSpPr/>
          <p:nvPr/>
        </p:nvSpPr>
        <p:spPr>
          <a:xfrm>
            <a:off x="191702" y="1837955"/>
            <a:ext cx="1128889" cy="496711"/>
          </a:xfrm>
          <a:prstGeom prst="rect">
            <a:avLst/>
          </a:prstGeom>
          <a:solidFill>
            <a:schemeClr val="accent4">
              <a:lumMod val="20000"/>
              <a:lumOff val="8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Standardized C2 and Interfaces</a:t>
            </a:r>
          </a:p>
        </p:txBody>
      </p:sp>
      <p:sp>
        <p:nvSpPr>
          <p:cNvPr id="12" name="Rectangle 11">
            <a:extLst>
              <a:ext uri="{FF2B5EF4-FFF2-40B4-BE49-F238E27FC236}">
                <a16:creationId xmlns:a16="http://schemas.microsoft.com/office/drawing/2014/main" id="{4E5521ED-5811-89E0-A23A-4B09DE5E2DDD}"/>
              </a:ext>
            </a:extLst>
          </p:cNvPr>
          <p:cNvSpPr/>
          <p:nvPr/>
        </p:nvSpPr>
        <p:spPr>
          <a:xfrm>
            <a:off x="7950905" y="2589644"/>
            <a:ext cx="1128889" cy="496711"/>
          </a:xfrm>
          <a:prstGeom prst="rect">
            <a:avLst/>
          </a:prstGeom>
          <a:solidFill>
            <a:schemeClr val="accent5">
              <a:lumMod val="40000"/>
              <a:lumOff val="6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Prioritization of Tasks</a:t>
            </a:r>
          </a:p>
        </p:txBody>
      </p:sp>
      <p:sp>
        <p:nvSpPr>
          <p:cNvPr id="13" name="Rectangle 12">
            <a:extLst>
              <a:ext uri="{FF2B5EF4-FFF2-40B4-BE49-F238E27FC236}">
                <a16:creationId xmlns:a16="http://schemas.microsoft.com/office/drawing/2014/main" id="{9D6339BF-E2B8-6090-1327-70432592B310}"/>
              </a:ext>
            </a:extLst>
          </p:cNvPr>
          <p:cNvSpPr/>
          <p:nvPr/>
        </p:nvSpPr>
        <p:spPr>
          <a:xfrm>
            <a:off x="7375904" y="964752"/>
            <a:ext cx="1128889" cy="496711"/>
          </a:xfrm>
          <a:prstGeom prst="rect">
            <a:avLst/>
          </a:prstGeom>
          <a:solidFill>
            <a:schemeClr val="accent5">
              <a:lumMod val="40000"/>
              <a:lumOff val="6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Shared CONOPS</a:t>
            </a:r>
          </a:p>
        </p:txBody>
      </p:sp>
      <p:graphicFrame>
        <p:nvGraphicFramePr>
          <p:cNvPr id="3" name="Diagram 2">
            <a:extLst>
              <a:ext uri="{FF2B5EF4-FFF2-40B4-BE49-F238E27FC236}">
                <a16:creationId xmlns:a16="http://schemas.microsoft.com/office/drawing/2014/main" id="{F4D9F1C5-BA2F-0B8D-60E1-F42FE1F3A17F}"/>
              </a:ext>
            </a:extLst>
          </p:cNvPr>
          <p:cNvGraphicFramePr/>
          <p:nvPr>
            <p:extLst>
              <p:ext uri="{D42A27DB-BD31-4B8C-83A1-F6EECF244321}">
                <p14:modId xmlns:p14="http://schemas.microsoft.com/office/powerpoint/2010/main" val="2374715873"/>
              </p:ext>
            </p:extLst>
          </p:nvPr>
        </p:nvGraphicFramePr>
        <p:xfrm>
          <a:off x="1642428" y="149847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Rectangle 13">
            <a:extLst>
              <a:ext uri="{FF2B5EF4-FFF2-40B4-BE49-F238E27FC236}">
                <a16:creationId xmlns:a16="http://schemas.microsoft.com/office/drawing/2014/main" id="{9A00EFA7-09D8-0DA1-D731-5A92E5530F77}"/>
              </a:ext>
            </a:extLst>
          </p:cNvPr>
          <p:cNvSpPr/>
          <p:nvPr/>
        </p:nvSpPr>
        <p:spPr>
          <a:xfrm>
            <a:off x="7795082" y="1412457"/>
            <a:ext cx="1128889" cy="496711"/>
          </a:xfrm>
          <a:prstGeom prst="rect">
            <a:avLst/>
          </a:prstGeom>
          <a:solidFill>
            <a:schemeClr val="accent5">
              <a:lumMod val="40000"/>
              <a:lumOff val="6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Shared Operational View</a:t>
            </a:r>
          </a:p>
        </p:txBody>
      </p:sp>
      <p:sp>
        <p:nvSpPr>
          <p:cNvPr id="15" name="Rectangle 14">
            <a:extLst>
              <a:ext uri="{FF2B5EF4-FFF2-40B4-BE49-F238E27FC236}">
                <a16:creationId xmlns:a16="http://schemas.microsoft.com/office/drawing/2014/main" id="{4765286B-C523-B647-0F91-44AE53DCCCD0}"/>
              </a:ext>
            </a:extLst>
          </p:cNvPr>
          <p:cNvSpPr/>
          <p:nvPr/>
        </p:nvSpPr>
        <p:spPr>
          <a:xfrm>
            <a:off x="848394" y="2412995"/>
            <a:ext cx="1128889" cy="496711"/>
          </a:xfrm>
          <a:prstGeom prst="rect">
            <a:avLst/>
          </a:prstGeom>
          <a:solidFill>
            <a:schemeClr val="accent4">
              <a:lumMod val="20000"/>
              <a:lumOff val="8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Priority Comms for Cooperation</a:t>
            </a:r>
          </a:p>
        </p:txBody>
      </p:sp>
      <p:sp>
        <p:nvSpPr>
          <p:cNvPr id="16" name="Rectangle 15">
            <a:extLst>
              <a:ext uri="{FF2B5EF4-FFF2-40B4-BE49-F238E27FC236}">
                <a16:creationId xmlns:a16="http://schemas.microsoft.com/office/drawing/2014/main" id="{2CB056BD-10DE-BA1C-56F1-EF6D20CBA9F0}"/>
              </a:ext>
            </a:extLst>
          </p:cNvPr>
          <p:cNvSpPr/>
          <p:nvPr/>
        </p:nvSpPr>
        <p:spPr>
          <a:xfrm>
            <a:off x="7712155" y="4957747"/>
            <a:ext cx="1318332" cy="598312"/>
          </a:xfrm>
          <a:prstGeom prst="rect">
            <a:avLst/>
          </a:prstGeom>
          <a:solidFill>
            <a:schemeClr val="accent6">
              <a:lumMod val="60000"/>
              <a:lumOff val="4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Global Optimal Solutions</a:t>
            </a:r>
          </a:p>
        </p:txBody>
      </p:sp>
      <p:sp>
        <p:nvSpPr>
          <p:cNvPr id="17" name="Rectangle 16">
            <a:extLst>
              <a:ext uri="{FF2B5EF4-FFF2-40B4-BE49-F238E27FC236}">
                <a16:creationId xmlns:a16="http://schemas.microsoft.com/office/drawing/2014/main" id="{D39928C2-0DF0-B20D-6D61-7521B930671B}"/>
              </a:ext>
            </a:extLst>
          </p:cNvPr>
          <p:cNvSpPr/>
          <p:nvPr/>
        </p:nvSpPr>
        <p:spPr>
          <a:xfrm>
            <a:off x="6931993" y="5647228"/>
            <a:ext cx="1318332" cy="598312"/>
          </a:xfrm>
          <a:prstGeom prst="rect">
            <a:avLst/>
          </a:prstGeom>
          <a:solidFill>
            <a:schemeClr val="accent6">
              <a:lumMod val="60000"/>
              <a:lumOff val="4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Forecasting Future States </a:t>
            </a:r>
          </a:p>
        </p:txBody>
      </p:sp>
      <p:sp>
        <p:nvSpPr>
          <p:cNvPr id="18" name="Rectangle 17">
            <a:extLst>
              <a:ext uri="{FF2B5EF4-FFF2-40B4-BE49-F238E27FC236}">
                <a16:creationId xmlns:a16="http://schemas.microsoft.com/office/drawing/2014/main" id="{D399992A-B461-45AD-ADCB-76BAFD9EA5A9}"/>
              </a:ext>
            </a:extLst>
          </p:cNvPr>
          <p:cNvSpPr/>
          <p:nvPr/>
        </p:nvSpPr>
        <p:spPr>
          <a:xfrm>
            <a:off x="6583266" y="2899538"/>
            <a:ext cx="1128889" cy="496711"/>
          </a:xfrm>
          <a:prstGeom prst="rect">
            <a:avLst/>
          </a:prstGeom>
          <a:solidFill>
            <a:schemeClr val="accent5">
              <a:lumMod val="40000"/>
              <a:lumOff val="6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Understanding Team Capabilities</a:t>
            </a:r>
          </a:p>
        </p:txBody>
      </p:sp>
      <p:sp>
        <p:nvSpPr>
          <p:cNvPr id="19" name="Rectangle 18">
            <a:extLst>
              <a:ext uri="{FF2B5EF4-FFF2-40B4-BE49-F238E27FC236}">
                <a16:creationId xmlns:a16="http://schemas.microsoft.com/office/drawing/2014/main" id="{D5D6A1B3-62BA-6D38-F05A-74D96911C111}"/>
              </a:ext>
            </a:extLst>
          </p:cNvPr>
          <p:cNvSpPr/>
          <p:nvPr/>
        </p:nvSpPr>
        <p:spPr>
          <a:xfrm>
            <a:off x="767837" y="5368236"/>
            <a:ext cx="1128889" cy="496711"/>
          </a:xfrm>
          <a:prstGeom prst="rect">
            <a:avLst/>
          </a:prstGeom>
          <a:solidFill>
            <a:schemeClr val="accent2">
              <a:lumMod val="40000"/>
              <a:lumOff val="6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Human Intervention</a:t>
            </a:r>
          </a:p>
        </p:txBody>
      </p:sp>
      <p:sp>
        <p:nvSpPr>
          <p:cNvPr id="20" name="Rectangle 19">
            <a:extLst>
              <a:ext uri="{FF2B5EF4-FFF2-40B4-BE49-F238E27FC236}">
                <a16:creationId xmlns:a16="http://schemas.microsoft.com/office/drawing/2014/main" id="{C4921EA6-FBDE-1C04-E554-13C1F3FE34C7}"/>
              </a:ext>
            </a:extLst>
          </p:cNvPr>
          <p:cNvSpPr/>
          <p:nvPr/>
        </p:nvSpPr>
        <p:spPr>
          <a:xfrm>
            <a:off x="1698456" y="5723780"/>
            <a:ext cx="1128889" cy="496711"/>
          </a:xfrm>
          <a:prstGeom prst="rect">
            <a:avLst/>
          </a:prstGeom>
          <a:solidFill>
            <a:schemeClr val="accent2">
              <a:lumMod val="40000"/>
              <a:lumOff val="6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Success Criteria</a:t>
            </a:r>
          </a:p>
        </p:txBody>
      </p:sp>
      <p:sp>
        <p:nvSpPr>
          <p:cNvPr id="21" name="Rectangle 20">
            <a:extLst>
              <a:ext uri="{FF2B5EF4-FFF2-40B4-BE49-F238E27FC236}">
                <a16:creationId xmlns:a16="http://schemas.microsoft.com/office/drawing/2014/main" id="{0B1F7F59-27DF-04CC-1128-1E05D0401492}"/>
              </a:ext>
            </a:extLst>
          </p:cNvPr>
          <p:cNvSpPr/>
          <p:nvPr/>
        </p:nvSpPr>
        <p:spPr>
          <a:xfrm>
            <a:off x="7547029" y="3274212"/>
            <a:ext cx="1128889" cy="496711"/>
          </a:xfrm>
          <a:prstGeom prst="rect">
            <a:avLst/>
          </a:prstGeom>
          <a:solidFill>
            <a:schemeClr val="accent5">
              <a:lumMod val="40000"/>
              <a:lumOff val="6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Trust and Exploitability</a:t>
            </a:r>
          </a:p>
        </p:txBody>
      </p:sp>
      <p:sp>
        <p:nvSpPr>
          <p:cNvPr id="22" name="Rectangle 21">
            <a:extLst>
              <a:ext uri="{FF2B5EF4-FFF2-40B4-BE49-F238E27FC236}">
                <a16:creationId xmlns:a16="http://schemas.microsoft.com/office/drawing/2014/main" id="{6C20F85D-05AA-BC2F-659B-5CBCFB529A4D}"/>
              </a:ext>
            </a:extLst>
          </p:cNvPr>
          <p:cNvSpPr/>
          <p:nvPr/>
        </p:nvSpPr>
        <p:spPr>
          <a:xfrm>
            <a:off x="5646806" y="5780444"/>
            <a:ext cx="1318332" cy="598312"/>
          </a:xfrm>
          <a:prstGeom prst="rect">
            <a:avLst/>
          </a:prstGeom>
          <a:solidFill>
            <a:schemeClr val="accent6">
              <a:lumMod val="60000"/>
              <a:lumOff val="4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Truth Data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Test Oracle </a:t>
            </a:r>
          </a:p>
        </p:txBody>
      </p:sp>
      <p:sp>
        <p:nvSpPr>
          <p:cNvPr id="23" name="Rectangle 22">
            <a:extLst>
              <a:ext uri="{FF2B5EF4-FFF2-40B4-BE49-F238E27FC236}">
                <a16:creationId xmlns:a16="http://schemas.microsoft.com/office/drawing/2014/main" id="{2EF57106-8552-B1C8-D15B-01415BCDC3D9}"/>
              </a:ext>
            </a:extLst>
          </p:cNvPr>
          <p:cNvSpPr/>
          <p:nvPr/>
        </p:nvSpPr>
        <p:spPr>
          <a:xfrm>
            <a:off x="1485630" y="2885774"/>
            <a:ext cx="1128889" cy="496711"/>
          </a:xfrm>
          <a:prstGeom prst="rect">
            <a:avLst/>
          </a:prstGeom>
          <a:solidFill>
            <a:schemeClr val="accent4">
              <a:lumMod val="20000"/>
              <a:lumOff val="80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mn-ea"/>
                <a:cs typeface="+mn-cs"/>
              </a:rPr>
              <a:t>Noise, Uncertainty, Deception</a:t>
            </a:r>
          </a:p>
        </p:txBody>
      </p:sp>
    </p:spTree>
    <p:extLst>
      <p:ext uri="{BB962C8B-B14F-4D97-AF65-F5344CB8AC3E}">
        <p14:creationId xmlns:p14="http://schemas.microsoft.com/office/powerpoint/2010/main" val="3319953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93390" y="1241572"/>
            <a:ext cx="5274837" cy="3745557"/>
          </a:xfrm>
        </p:spPr>
        <p:txBody>
          <a:bodyPr>
            <a:noAutofit/>
          </a:bodyPr>
          <a:lstStyle/>
          <a:p>
            <a:r>
              <a:rPr lang="en-US" sz="1600" dirty="0"/>
              <a:t>We stand at the start of a new era in human culture and modern warfare. Machines may ‘soon’ do nearly all physical </a:t>
            </a:r>
            <a:r>
              <a:rPr lang="en-US" sz="1800" dirty="0"/>
              <a:t>tasks</a:t>
            </a:r>
            <a:r>
              <a:rPr lang="en-US" sz="1600" dirty="0"/>
              <a:t> that humans historically have. </a:t>
            </a:r>
          </a:p>
          <a:p>
            <a:r>
              <a:rPr lang="en-US" sz="1600" dirty="0"/>
              <a:t>AI-Enabled Autonomy is a revolutionary technology.</a:t>
            </a:r>
          </a:p>
          <a:p>
            <a:pPr lvl="1"/>
            <a:r>
              <a:rPr lang="en-US" sz="1400" dirty="0"/>
              <a:t>Cheaper unit cost</a:t>
            </a:r>
          </a:p>
          <a:p>
            <a:pPr lvl="1"/>
            <a:r>
              <a:rPr lang="en-US" sz="1400" dirty="0"/>
              <a:t>Larger quantity</a:t>
            </a:r>
          </a:p>
          <a:p>
            <a:pPr lvl="1"/>
            <a:r>
              <a:rPr lang="en-US" sz="1400" dirty="0"/>
              <a:t>Less human capital/training</a:t>
            </a:r>
          </a:p>
          <a:p>
            <a:pPr lvl="1"/>
            <a:r>
              <a:rPr lang="en-US" sz="1400" dirty="0"/>
              <a:t>Faster execution</a:t>
            </a:r>
          </a:p>
          <a:p>
            <a:pPr lvl="1"/>
            <a:r>
              <a:rPr lang="en-US" sz="1400" dirty="0"/>
              <a:t>Safer to humans</a:t>
            </a:r>
          </a:p>
          <a:p>
            <a:pPr lvl="1"/>
            <a:r>
              <a:rPr lang="en-US" sz="1400" dirty="0"/>
              <a:t>Survivability</a:t>
            </a:r>
          </a:p>
          <a:p>
            <a:pPr lvl="1"/>
            <a:r>
              <a:rPr lang="en-US" sz="1400" dirty="0"/>
              <a:t>Endurance </a:t>
            </a:r>
          </a:p>
          <a:p>
            <a:r>
              <a:rPr lang="en-US" sz="1600" dirty="0"/>
              <a:t>Challenges focused on determining its suitability, lethality sustainability, adaptability, and ethical use.</a:t>
            </a:r>
          </a:p>
          <a:p>
            <a:pPr lvl="1"/>
            <a:endParaRPr lang="en-US" sz="1400" dirty="0"/>
          </a:p>
          <a:p>
            <a:pPr lvl="1"/>
            <a:endParaRPr lang="en-US" sz="1400" dirty="0"/>
          </a:p>
          <a:p>
            <a:pPr marL="0" indent="0">
              <a:buNone/>
            </a:pPr>
            <a:endParaRPr lang="en-US" sz="1600" dirty="0"/>
          </a:p>
          <a:p>
            <a:pPr algn="ctr"/>
            <a:endParaRPr lang="en-US" sz="1600" dirty="0"/>
          </a:p>
        </p:txBody>
      </p:sp>
      <p:sp>
        <p:nvSpPr>
          <p:cNvPr id="4" name="Title 3"/>
          <p:cNvSpPr>
            <a:spLocks noGrp="1"/>
          </p:cNvSpPr>
          <p:nvPr>
            <p:ph type="title"/>
          </p:nvPr>
        </p:nvSpPr>
        <p:spPr>
          <a:xfrm>
            <a:off x="628650" y="260144"/>
            <a:ext cx="7886700" cy="876446"/>
          </a:xfrm>
        </p:spPr>
        <p:txBody>
          <a:bodyPr>
            <a:normAutofit/>
          </a:bodyPr>
          <a:lstStyle/>
          <a:p>
            <a:r>
              <a:rPr lang="en-US" dirty="0"/>
              <a:t>Advancing T&amp;E of Autonomous Systems ATEAS Project Motivation</a:t>
            </a:r>
          </a:p>
        </p:txBody>
      </p:sp>
      <p:grpSp>
        <p:nvGrpSpPr>
          <p:cNvPr id="24" name="Group 23"/>
          <p:cNvGrpSpPr/>
          <p:nvPr/>
        </p:nvGrpSpPr>
        <p:grpSpPr>
          <a:xfrm>
            <a:off x="5926775" y="1398040"/>
            <a:ext cx="2759275" cy="2531258"/>
            <a:chOff x="5659315" y="3882828"/>
            <a:chExt cx="3234316" cy="2695946"/>
          </a:xfrm>
        </p:grpSpPr>
        <p:sp>
          <p:nvSpPr>
            <p:cNvPr id="5" name="Oval 4">
              <a:extLst>
                <a:ext uri="{FF2B5EF4-FFF2-40B4-BE49-F238E27FC236}">
                  <a16:creationId xmlns:a16="http://schemas.microsoft.com/office/drawing/2014/main" id="{9C3F3103-3B82-4939-9B59-08EC845FA190}"/>
                </a:ext>
              </a:extLst>
            </p:cNvPr>
            <p:cNvSpPr/>
            <p:nvPr/>
          </p:nvSpPr>
          <p:spPr>
            <a:xfrm>
              <a:off x="6585288" y="4545855"/>
              <a:ext cx="1188720" cy="1188720"/>
            </a:xfrm>
            <a:prstGeom prst="ellipse">
              <a:avLst/>
            </a:prstGeom>
            <a:noFill/>
            <a:ln w="57150">
              <a:solidFill>
                <a:srgbClr val="4C3B89"/>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600" b="1" dirty="0">
                  <a:solidFill>
                    <a:schemeClr val="tx1"/>
                  </a:solidFill>
                </a:rPr>
                <a:t>Autonomy</a:t>
              </a:r>
            </a:p>
            <a:p>
              <a:pPr algn="ctr"/>
              <a:r>
                <a:rPr lang="en-US" sz="1600" b="1" dirty="0">
                  <a:solidFill>
                    <a:schemeClr val="tx1"/>
                  </a:solidFill>
                </a:rPr>
                <a:t>T&amp;E</a:t>
              </a:r>
            </a:p>
          </p:txBody>
        </p:sp>
        <p:sp>
          <p:nvSpPr>
            <p:cNvPr id="6" name="Rectangle: Rounded Corners 8">
              <a:extLst>
                <a:ext uri="{FF2B5EF4-FFF2-40B4-BE49-F238E27FC236}">
                  <a16:creationId xmlns:a16="http://schemas.microsoft.com/office/drawing/2014/main" id="{7FFA51D4-B717-4BDC-8E1C-3A13FCDE4042}"/>
                </a:ext>
              </a:extLst>
            </p:cNvPr>
            <p:cNvSpPr/>
            <p:nvPr/>
          </p:nvSpPr>
          <p:spPr>
            <a:xfrm>
              <a:off x="5724744" y="4398648"/>
              <a:ext cx="538386" cy="393108"/>
            </a:xfrm>
            <a:prstGeom prst="roundRect">
              <a:avLst/>
            </a:prstGeom>
            <a:solidFill>
              <a:srgbClr val="4C3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AI S&amp;T</a:t>
              </a:r>
            </a:p>
          </p:txBody>
        </p:sp>
        <p:sp>
          <p:nvSpPr>
            <p:cNvPr id="7" name="Rectangle: Rounded Corners 9">
              <a:extLst>
                <a:ext uri="{FF2B5EF4-FFF2-40B4-BE49-F238E27FC236}">
                  <a16:creationId xmlns:a16="http://schemas.microsoft.com/office/drawing/2014/main" id="{8D474B9B-5511-4F9D-B223-DCD87C4A0CEC}"/>
                </a:ext>
              </a:extLst>
            </p:cNvPr>
            <p:cNvSpPr/>
            <p:nvPr/>
          </p:nvSpPr>
          <p:spPr>
            <a:xfrm>
              <a:off x="7535296" y="3944509"/>
              <a:ext cx="693634" cy="393108"/>
            </a:xfrm>
            <a:prstGeom prst="roundRect">
              <a:avLst/>
            </a:prstGeom>
            <a:solidFill>
              <a:srgbClr val="4C3B89"/>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50" dirty="0"/>
                <a:t>Autonomy</a:t>
              </a:r>
              <a:endParaRPr lang="en-US" sz="1200" dirty="0"/>
            </a:p>
            <a:p>
              <a:pPr algn="ctr"/>
              <a:r>
                <a:rPr lang="en-US" sz="1200" dirty="0"/>
                <a:t>S&amp;T</a:t>
              </a:r>
            </a:p>
          </p:txBody>
        </p:sp>
        <p:sp>
          <p:nvSpPr>
            <p:cNvPr id="8" name="Rectangle: Rounded Corners 10">
              <a:extLst>
                <a:ext uri="{FF2B5EF4-FFF2-40B4-BE49-F238E27FC236}">
                  <a16:creationId xmlns:a16="http://schemas.microsoft.com/office/drawing/2014/main" id="{69F3FD3B-1C54-4C03-9B0E-555C01C9F633}"/>
                </a:ext>
              </a:extLst>
            </p:cNvPr>
            <p:cNvSpPr/>
            <p:nvPr/>
          </p:nvSpPr>
          <p:spPr>
            <a:xfrm>
              <a:off x="8069674" y="4598311"/>
              <a:ext cx="823957" cy="393108"/>
            </a:xfrm>
            <a:prstGeom prst="roundRect">
              <a:avLst/>
            </a:prstGeom>
            <a:solidFill>
              <a:srgbClr val="4C3B89"/>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50" dirty="0"/>
                <a:t>Autonomous</a:t>
              </a:r>
              <a:endParaRPr lang="en-US" sz="1200" dirty="0"/>
            </a:p>
            <a:p>
              <a:pPr algn="ctr"/>
              <a:r>
                <a:rPr lang="en-US" sz="1050" dirty="0"/>
                <a:t>System Dev</a:t>
              </a:r>
            </a:p>
          </p:txBody>
        </p:sp>
        <p:sp>
          <p:nvSpPr>
            <p:cNvPr id="9" name="Rectangle: Rounded Corners 11">
              <a:extLst>
                <a:ext uri="{FF2B5EF4-FFF2-40B4-BE49-F238E27FC236}">
                  <a16:creationId xmlns:a16="http://schemas.microsoft.com/office/drawing/2014/main" id="{13331C11-CAB3-4CC1-A874-C1D2E70D3F53}"/>
                </a:ext>
              </a:extLst>
            </p:cNvPr>
            <p:cNvSpPr/>
            <p:nvPr/>
          </p:nvSpPr>
          <p:spPr>
            <a:xfrm>
              <a:off x="6433956" y="3882828"/>
              <a:ext cx="693634" cy="393108"/>
            </a:xfrm>
            <a:prstGeom prst="roundRect">
              <a:avLst/>
            </a:prstGeom>
            <a:solidFill>
              <a:srgbClr val="4C3B89"/>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50" dirty="0"/>
                <a:t>T&amp;E</a:t>
              </a:r>
              <a:endParaRPr lang="en-US" sz="1200" dirty="0"/>
            </a:p>
            <a:p>
              <a:pPr algn="ctr"/>
              <a:r>
                <a:rPr lang="en-US" sz="1200" dirty="0"/>
                <a:t>S&amp;T</a:t>
              </a:r>
            </a:p>
          </p:txBody>
        </p:sp>
        <p:sp>
          <p:nvSpPr>
            <p:cNvPr id="10" name="Rectangle: Rounded Corners 12">
              <a:extLst>
                <a:ext uri="{FF2B5EF4-FFF2-40B4-BE49-F238E27FC236}">
                  <a16:creationId xmlns:a16="http://schemas.microsoft.com/office/drawing/2014/main" id="{E56CBC7F-B335-414C-983F-DCE60B838F1E}"/>
                </a:ext>
              </a:extLst>
            </p:cNvPr>
            <p:cNvSpPr/>
            <p:nvPr/>
          </p:nvSpPr>
          <p:spPr>
            <a:xfrm>
              <a:off x="5659315" y="5157505"/>
              <a:ext cx="693634" cy="393108"/>
            </a:xfrm>
            <a:prstGeom prst="roundRect">
              <a:avLst/>
            </a:prstGeom>
            <a:solidFill>
              <a:srgbClr val="4C3B89"/>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50" dirty="0"/>
                <a:t>Autonomy</a:t>
              </a:r>
              <a:endParaRPr lang="en-US" sz="1200" dirty="0"/>
            </a:p>
            <a:p>
              <a:pPr algn="ctr"/>
              <a:r>
                <a:rPr lang="en-US" sz="1200" dirty="0"/>
                <a:t>Projects</a:t>
              </a:r>
            </a:p>
          </p:txBody>
        </p:sp>
        <p:sp>
          <p:nvSpPr>
            <p:cNvPr id="11" name="Rectangle: Rounded Corners 13">
              <a:extLst>
                <a:ext uri="{FF2B5EF4-FFF2-40B4-BE49-F238E27FC236}">
                  <a16:creationId xmlns:a16="http://schemas.microsoft.com/office/drawing/2014/main" id="{9AA6DD38-28B7-4E7C-880C-3209343A2B5B}"/>
                </a:ext>
              </a:extLst>
            </p:cNvPr>
            <p:cNvSpPr/>
            <p:nvPr/>
          </p:nvSpPr>
          <p:spPr>
            <a:xfrm>
              <a:off x="8069674" y="5350736"/>
              <a:ext cx="693634" cy="393108"/>
            </a:xfrm>
            <a:prstGeom prst="roundRect">
              <a:avLst/>
            </a:prstGeom>
            <a:solidFill>
              <a:srgbClr val="4C3B89"/>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50" dirty="0"/>
                <a:t>Autonomy</a:t>
              </a:r>
              <a:endParaRPr lang="en-US" sz="1200" dirty="0"/>
            </a:p>
            <a:p>
              <a:pPr algn="ctr"/>
              <a:r>
                <a:rPr lang="en-US" sz="1200" dirty="0"/>
                <a:t>Programs</a:t>
              </a:r>
            </a:p>
          </p:txBody>
        </p:sp>
        <p:sp>
          <p:nvSpPr>
            <p:cNvPr id="12" name="Rectangle: Rounded Corners 14">
              <a:extLst>
                <a:ext uri="{FF2B5EF4-FFF2-40B4-BE49-F238E27FC236}">
                  <a16:creationId xmlns:a16="http://schemas.microsoft.com/office/drawing/2014/main" id="{E446FEF4-8ACD-45AD-960F-AF8115727FE0}"/>
                </a:ext>
              </a:extLst>
            </p:cNvPr>
            <p:cNvSpPr/>
            <p:nvPr/>
          </p:nvSpPr>
          <p:spPr>
            <a:xfrm>
              <a:off x="5867263" y="5818372"/>
              <a:ext cx="693634" cy="393108"/>
            </a:xfrm>
            <a:prstGeom prst="roundRect">
              <a:avLst/>
            </a:prstGeom>
            <a:solidFill>
              <a:srgbClr val="4C3B89"/>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50" dirty="0"/>
                <a:t>Autonomy</a:t>
              </a:r>
              <a:endParaRPr lang="en-US" sz="1200" dirty="0"/>
            </a:p>
            <a:p>
              <a:pPr algn="ctr"/>
              <a:r>
                <a:rPr lang="en-US" sz="1200" dirty="0"/>
                <a:t>DT&amp;E</a:t>
              </a:r>
            </a:p>
          </p:txBody>
        </p:sp>
        <p:sp>
          <p:nvSpPr>
            <p:cNvPr id="13" name="Rectangle: Rounded Corners 15">
              <a:extLst>
                <a:ext uri="{FF2B5EF4-FFF2-40B4-BE49-F238E27FC236}">
                  <a16:creationId xmlns:a16="http://schemas.microsoft.com/office/drawing/2014/main" id="{9CC9DF6B-F9B2-4A89-8C04-6BEED7F7F0E2}"/>
                </a:ext>
              </a:extLst>
            </p:cNvPr>
            <p:cNvSpPr/>
            <p:nvPr/>
          </p:nvSpPr>
          <p:spPr>
            <a:xfrm>
              <a:off x="7589597" y="5994028"/>
              <a:ext cx="693634" cy="393108"/>
            </a:xfrm>
            <a:prstGeom prst="roundRect">
              <a:avLst/>
            </a:prstGeom>
            <a:solidFill>
              <a:srgbClr val="4C3B89"/>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50" dirty="0"/>
                <a:t>Autonomy</a:t>
              </a:r>
              <a:endParaRPr lang="en-US" sz="1200" dirty="0"/>
            </a:p>
            <a:p>
              <a:pPr algn="ctr"/>
              <a:r>
                <a:rPr lang="en-US" sz="1200" dirty="0"/>
                <a:t>OT&amp;E</a:t>
              </a:r>
            </a:p>
          </p:txBody>
        </p:sp>
        <p:sp>
          <p:nvSpPr>
            <p:cNvPr id="14" name="Rectangle: Rounded Corners 16">
              <a:extLst>
                <a:ext uri="{FF2B5EF4-FFF2-40B4-BE49-F238E27FC236}">
                  <a16:creationId xmlns:a16="http://schemas.microsoft.com/office/drawing/2014/main" id="{4144EF24-7AAC-4186-937D-827603A55D12}"/>
                </a:ext>
              </a:extLst>
            </p:cNvPr>
            <p:cNvSpPr/>
            <p:nvPr/>
          </p:nvSpPr>
          <p:spPr>
            <a:xfrm>
              <a:off x="6728430" y="6185666"/>
              <a:ext cx="693634" cy="393108"/>
            </a:xfrm>
            <a:prstGeom prst="roundRect">
              <a:avLst/>
            </a:prstGeom>
            <a:solidFill>
              <a:srgbClr val="4C3B89"/>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50" dirty="0"/>
                <a:t>Operational</a:t>
              </a:r>
            </a:p>
            <a:p>
              <a:pPr algn="ctr"/>
              <a:r>
                <a:rPr lang="en-US" sz="1050" dirty="0"/>
                <a:t>Autonomy</a:t>
              </a:r>
              <a:endParaRPr lang="en-US" sz="1200" dirty="0"/>
            </a:p>
          </p:txBody>
        </p:sp>
        <p:cxnSp>
          <p:nvCxnSpPr>
            <p:cNvPr id="15" name="Straight Arrow Connector 14">
              <a:extLst>
                <a:ext uri="{FF2B5EF4-FFF2-40B4-BE49-F238E27FC236}">
                  <a16:creationId xmlns:a16="http://schemas.microsoft.com/office/drawing/2014/main" id="{B4AFB80B-9A75-4A59-94FC-CE9377FD3A3B}"/>
                </a:ext>
              </a:extLst>
            </p:cNvPr>
            <p:cNvCxnSpPr>
              <a:cxnSpLocks/>
              <a:stCxn id="10" idx="3"/>
            </p:cNvCxnSpPr>
            <p:nvPr/>
          </p:nvCxnSpPr>
          <p:spPr>
            <a:xfrm flipV="1">
              <a:off x="6352949" y="5273265"/>
              <a:ext cx="232339" cy="80794"/>
            </a:xfrm>
            <a:prstGeom prst="straightConnector1">
              <a:avLst/>
            </a:prstGeom>
            <a:ln>
              <a:solidFill>
                <a:srgbClr val="4C3B8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12CB4B-38CA-4D10-872A-3CAF86F388A1}"/>
                </a:ext>
              </a:extLst>
            </p:cNvPr>
            <p:cNvCxnSpPr>
              <a:stCxn id="8" idx="1"/>
            </p:cNvCxnSpPr>
            <p:nvPr/>
          </p:nvCxnSpPr>
          <p:spPr>
            <a:xfrm flipH="1">
              <a:off x="7754549" y="4794865"/>
              <a:ext cx="315125" cy="94881"/>
            </a:xfrm>
            <a:prstGeom prst="straightConnector1">
              <a:avLst/>
            </a:prstGeom>
            <a:ln>
              <a:solidFill>
                <a:srgbClr val="4C3B8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67F8268-DD5D-49E0-B00F-B852C0BF8236}"/>
                </a:ext>
              </a:extLst>
            </p:cNvPr>
            <p:cNvCxnSpPr>
              <a:cxnSpLocks/>
              <a:stCxn id="12" idx="3"/>
            </p:cNvCxnSpPr>
            <p:nvPr/>
          </p:nvCxnSpPr>
          <p:spPr>
            <a:xfrm flipV="1">
              <a:off x="6560897" y="5649280"/>
              <a:ext cx="293228" cy="365646"/>
            </a:xfrm>
            <a:prstGeom prst="straightConnector1">
              <a:avLst/>
            </a:prstGeom>
            <a:ln>
              <a:solidFill>
                <a:srgbClr val="4C3B8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ADE7190-152E-4F4C-A5E3-2C20CA9E1DA9}"/>
                </a:ext>
              </a:extLst>
            </p:cNvPr>
            <p:cNvCxnSpPr>
              <a:cxnSpLocks/>
              <a:stCxn id="13" idx="0"/>
              <a:endCxn id="5" idx="5"/>
            </p:cNvCxnSpPr>
            <p:nvPr/>
          </p:nvCxnSpPr>
          <p:spPr>
            <a:xfrm flipH="1" flipV="1">
              <a:off x="7599924" y="5560491"/>
              <a:ext cx="336490" cy="433537"/>
            </a:xfrm>
            <a:prstGeom prst="straightConnector1">
              <a:avLst/>
            </a:prstGeom>
            <a:ln>
              <a:solidFill>
                <a:srgbClr val="4C3B8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6D3DDDB-3E52-4618-A9A1-38E3E6C91D58}"/>
                </a:ext>
              </a:extLst>
            </p:cNvPr>
            <p:cNvCxnSpPr>
              <a:cxnSpLocks/>
              <a:stCxn id="11" idx="1"/>
            </p:cNvCxnSpPr>
            <p:nvPr/>
          </p:nvCxnSpPr>
          <p:spPr>
            <a:xfrm flipH="1" flipV="1">
              <a:off x="7754549" y="5350736"/>
              <a:ext cx="315125" cy="196554"/>
            </a:xfrm>
            <a:prstGeom prst="straightConnector1">
              <a:avLst/>
            </a:prstGeom>
            <a:ln>
              <a:solidFill>
                <a:srgbClr val="4C3B8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DD6022D-3534-4B2B-8483-3021F40D2A2D}"/>
                </a:ext>
              </a:extLst>
            </p:cNvPr>
            <p:cNvCxnSpPr>
              <a:cxnSpLocks/>
              <a:stCxn id="6" idx="3"/>
            </p:cNvCxnSpPr>
            <p:nvPr/>
          </p:nvCxnSpPr>
          <p:spPr>
            <a:xfrm>
              <a:off x="6263130" y="4595202"/>
              <a:ext cx="385896" cy="196554"/>
            </a:xfrm>
            <a:prstGeom prst="straightConnector1">
              <a:avLst/>
            </a:prstGeom>
            <a:ln>
              <a:solidFill>
                <a:srgbClr val="4C3B8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4925886-BCB6-414D-B672-F132549F0B6A}"/>
                </a:ext>
              </a:extLst>
            </p:cNvPr>
            <p:cNvCxnSpPr>
              <a:cxnSpLocks/>
              <a:stCxn id="9" idx="2"/>
            </p:cNvCxnSpPr>
            <p:nvPr/>
          </p:nvCxnSpPr>
          <p:spPr>
            <a:xfrm>
              <a:off x="6780773" y="4275936"/>
              <a:ext cx="167355" cy="319266"/>
            </a:xfrm>
            <a:prstGeom prst="straightConnector1">
              <a:avLst/>
            </a:prstGeom>
            <a:ln>
              <a:solidFill>
                <a:srgbClr val="4C3B8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EB5C20A-13E1-418E-A158-8FF90DDE772F}"/>
                </a:ext>
              </a:extLst>
            </p:cNvPr>
            <p:cNvCxnSpPr>
              <a:cxnSpLocks/>
              <a:stCxn id="7" idx="2"/>
            </p:cNvCxnSpPr>
            <p:nvPr/>
          </p:nvCxnSpPr>
          <p:spPr>
            <a:xfrm flipH="1">
              <a:off x="7599924" y="4337617"/>
              <a:ext cx="282189" cy="341550"/>
            </a:xfrm>
            <a:prstGeom prst="straightConnector1">
              <a:avLst/>
            </a:prstGeom>
            <a:ln>
              <a:solidFill>
                <a:srgbClr val="4C3B8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7CDBA13-E3D6-4600-B2C5-B2522F39B8E8}"/>
                </a:ext>
              </a:extLst>
            </p:cNvPr>
            <p:cNvCxnSpPr>
              <a:cxnSpLocks/>
              <a:stCxn id="14" idx="0"/>
              <a:endCxn id="5" idx="4"/>
            </p:cNvCxnSpPr>
            <p:nvPr/>
          </p:nvCxnSpPr>
          <p:spPr>
            <a:xfrm flipV="1">
              <a:off x="7075247" y="5734575"/>
              <a:ext cx="104401" cy="451091"/>
            </a:xfrm>
            <a:prstGeom prst="straightConnector1">
              <a:avLst/>
            </a:prstGeom>
            <a:ln>
              <a:solidFill>
                <a:srgbClr val="4C3B89"/>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CCACACD7-5E81-41D3-B532-1997334B44FC}"/>
              </a:ext>
            </a:extLst>
          </p:cNvPr>
          <p:cNvSpPr txBox="1"/>
          <p:nvPr/>
        </p:nvSpPr>
        <p:spPr>
          <a:xfrm>
            <a:off x="5604242" y="4112951"/>
            <a:ext cx="3401226" cy="600164"/>
          </a:xfrm>
          <a:prstGeom prst="rect">
            <a:avLst/>
          </a:prstGeom>
          <a:solidFill>
            <a:srgbClr val="4C3B89"/>
          </a:solidFill>
          <a:ln>
            <a:solidFill>
              <a:schemeClr val="tx1"/>
            </a:solidFill>
          </a:ln>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Test and Evaluation (T&amp;E) is a critical linchpin between S&amp;T research, tech maturation, system program offices, and warfighters.   </a:t>
            </a:r>
          </a:p>
        </p:txBody>
      </p:sp>
      <p:sp>
        <p:nvSpPr>
          <p:cNvPr id="26" name="Rectangle 25"/>
          <p:cNvSpPr/>
          <p:nvPr/>
        </p:nvSpPr>
        <p:spPr>
          <a:xfrm>
            <a:off x="832279" y="4935214"/>
            <a:ext cx="7450867" cy="830997"/>
          </a:xfrm>
          <a:prstGeom prst="rect">
            <a:avLst/>
          </a:prstGeom>
          <a:ln>
            <a:solidFill>
              <a:srgbClr val="4C3B89"/>
            </a:solidFill>
          </a:ln>
        </p:spPr>
        <p:txBody>
          <a:bodyPr wrap="square">
            <a:spAutoFit/>
          </a:bodyPr>
          <a:lstStyle/>
          <a:p>
            <a:pPr algn="ctr"/>
            <a:r>
              <a:rPr lang="en-US" sz="1600" b="1" u="sng" dirty="0">
                <a:latin typeface="Arial" panose="020B0604020202020204" pitchFamily="34" charset="0"/>
                <a:cs typeface="Arial" panose="020B0604020202020204" pitchFamily="34" charset="0"/>
              </a:rPr>
              <a:t>Goal</a:t>
            </a:r>
            <a:r>
              <a:rPr lang="en-US" sz="1600" dirty="0">
                <a:latin typeface="Arial" panose="020B0604020202020204" pitchFamily="34" charset="0"/>
                <a:cs typeface="Arial" panose="020B0604020202020204" pitchFamily="34" charset="0"/>
              </a:rPr>
              <a:t>:  Advance scientific practices for conducting T&amp;E of Autonomous Military Systems (AMS) that lead to mission assurance as demonstrated by effective, reliable, and ethical employment of modern, innovative autonomous capabilities</a:t>
            </a:r>
          </a:p>
        </p:txBody>
      </p:sp>
      <p:sp>
        <p:nvSpPr>
          <p:cNvPr id="3" name="Slide Number Placeholder 2">
            <a:extLst>
              <a:ext uri="{FF2B5EF4-FFF2-40B4-BE49-F238E27FC236}">
                <a16:creationId xmlns:a16="http://schemas.microsoft.com/office/drawing/2014/main" id="{75E98FE1-122A-176B-EAD1-A831BD12B92A}"/>
              </a:ext>
            </a:extLst>
          </p:cNvPr>
          <p:cNvSpPr>
            <a:spLocks noGrp="1"/>
          </p:cNvSpPr>
          <p:nvPr>
            <p:ph type="sldNum" sz="quarter" idx="12"/>
          </p:nvPr>
        </p:nvSpPr>
        <p:spPr>
          <a:xfrm>
            <a:off x="6880938" y="5884564"/>
            <a:ext cx="2057400" cy="365125"/>
          </a:xfrm>
        </p:spPr>
        <p:txBody>
          <a:bodyPr/>
          <a:lstStyle/>
          <a:p>
            <a:pPr>
              <a:defRPr/>
            </a:pPr>
            <a:fld id="{7EB2686B-E8AA-4298-9CD1-9BCA3A90E21C}" type="slidenum">
              <a:rPr lang="en-US" smtClean="0"/>
              <a:pPr>
                <a:defRPr/>
              </a:pPr>
              <a:t>7</a:t>
            </a:fld>
            <a:endParaRPr lang="en-US" dirty="0"/>
          </a:p>
        </p:txBody>
      </p:sp>
    </p:spTree>
    <p:extLst>
      <p:ext uri="{BB962C8B-B14F-4D97-AF65-F5344CB8AC3E}">
        <p14:creationId xmlns:p14="http://schemas.microsoft.com/office/powerpoint/2010/main" val="40534690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075365-265D-39F1-9473-53F4E79CEF66}"/>
              </a:ext>
            </a:extLst>
          </p:cNvPr>
          <p:cNvSpPr>
            <a:spLocks noGrp="1"/>
          </p:cNvSpPr>
          <p:nvPr>
            <p:ph type="title"/>
          </p:nvPr>
        </p:nvSpPr>
        <p:spPr/>
        <p:txBody>
          <a:bodyPr/>
          <a:lstStyle/>
          <a:p>
            <a:r>
              <a:rPr lang="en-US" sz="2800" dirty="0"/>
              <a:t>Autonomy T&amp;E Community Resources</a:t>
            </a:r>
            <a:br>
              <a:rPr lang="en-US" dirty="0"/>
            </a:br>
            <a:endParaRPr lang="en-US" dirty="0"/>
          </a:p>
        </p:txBody>
      </p:sp>
      <p:sp>
        <p:nvSpPr>
          <p:cNvPr id="7" name="Content Placeholder 6">
            <a:extLst>
              <a:ext uri="{FF2B5EF4-FFF2-40B4-BE49-F238E27FC236}">
                <a16:creationId xmlns:a16="http://schemas.microsoft.com/office/drawing/2014/main" id="{BD436E20-F165-27FC-8521-F1AAFE5646C0}"/>
              </a:ext>
            </a:extLst>
          </p:cNvPr>
          <p:cNvSpPr>
            <a:spLocks noGrp="1"/>
          </p:cNvSpPr>
          <p:nvPr>
            <p:ph idx="1"/>
          </p:nvPr>
        </p:nvSpPr>
        <p:spPr>
          <a:xfrm>
            <a:off x="628650" y="1241572"/>
            <a:ext cx="7886700" cy="4915410"/>
          </a:xfrm>
        </p:spPr>
        <p:txBody>
          <a:bodyPr/>
          <a:lstStyle/>
          <a:p>
            <a:r>
              <a:rPr lang="en-US" sz="1600" dirty="0"/>
              <a:t>Access to subject matter experts from across the DoD, US government, industry and academia will enable continued sharing of lessons and methods</a:t>
            </a:r>
          </a:p>
          <a:p>
            <a:r>
              <a:rPr lang="en-US" sz="1600" dirty="0"/>
              <a:t>Continued </a:t>
            </a:r>
            <a:r>
              <a:rPr lang="en-US" sz="1600" b="1" dirty="0"/>
              <a:t>coordination, collaboration and cooperation</a:t>
            </a:r>
            <a:r>
              <a:rPr lang="en-US" sz="1600" dirty="0"/>
              <a:t> will facilitate the continued joint effort needed to update, maintain, and expand best practices and lessons</a:t>
            </a:r>
          </a:p>
          <a:p>
            <a:r>
              <a:rPr lang="en-US" sz="1600" dirty="0"/>
              <a:t>Draft Test and Evaluation Companion Guide for Autonomous Defense Systems is a community effort intended to serve the greater DoD community </a:t>
            </a:r>
          </a:p>
          <a:p>
            <a:pPr lvl="1"/>
            <a:r>
              <a:rPr lang="en-US" sz="1400" dirty="0"/>
              <a:t>The Guide is incomplete </a:t>
            </a:r>
          </a:p>
          <a:p>
            <a:pPr lvl="2"/>
            <a:r>
              <a:rPr lang="en-US" sz="1400" dirty="0"/>
              <a:t>Challenges can be better defined and characterized </a:t>
            </a:r>
          </a:p>
          <a:p>
            <a:pPr lvl="2"/>
            <a:r>
              <a:rPr lang="en-US" sz="1400" dirty="0"/>
              <a:t>Methods can be added, expanded, clarified, or combined</a:t>
            </a:r>
          </a:p>
          <a:p>
            <a:pPr lvl="2"/>
            <a:r>
              <a:rPr lang="en-US" sz="1400" dirty="0"/>
              <a:t>Tools must be identified, referenced, assessed, and disseminated</a:t>
            </a:r>
          </a:p>
          <a:p>
            <a:pPr lvl="1"/>
            <a:r>
              <a:rPr lang="en-US" sz="1400" dirty="0"/>
              <a:t>This document </a:t>
            </a:r>
            <a:r>
              <a:rPr lang="en-US" sz="1400" b="1" dirty="0"/>
              <a:t>ought to be available online</a:t>
            </a:r>
            <a:r>
              <a:rPr lang="en-US" sz="1400" dirty="0"/>
              <a:t>, through proper channels, to all members </a:t>
            </a:r>
          </a:p>
          <a:p>
            <a:pPr lvl="1"/>
            <a:r>
              <a:rPr lang="en-US" sz="1400" dirty="0"/>
              <a:t>Our vision for this document is as a </a:t>
            </a:r>
            <a:r>
              <a:rPr lang="en-US" sz="1400" b="1" dirty="0"/>
              <a:t>living, expanding resource</a:t>
            </a:r>
          </a:p>
          <a:p>
            <a:pPr lvl="1"/>
            <a:r>
              <a:rPr lang="en-US" sz="1400" dirty="0"/>
              <a:t>By allowing collaboration in this manner, this guide will leverage the collective networked expertise federated throughout the DoD</a:t>
            </a:r>
          </a:p>
          <a:p>
            <a:r>
              <a:rPr lang="en-US" sz="1600" dirty="0"/>
              <a:t>Welcome </a:t>
            </a:r>
            <a:r>
              <a:rPr lang="en-US" sz="1600" b="1" dirty="0"/>
              <a:t>Feedback, Recommendations, and Suggestions</a:t>
            </a:r>
            <a:r>
              <a:rPr lang="en-US" sz="1600" dirty="0"/>
              <a:t> to improve the guide</a:t>
            </a:r>
          </a:p>
          <a:p>
            <a:endParaRPr lang="en-US" dirty="0"/>
          </a:p>
        </p:txBody>
      </p:sp>
      <p:sp>
        <p:nvSpPr>
          <p:cNvPr id="5" name="Slide Number Placeholder 4">
            <a:extLst>
              <a:ext uri="{FF2B5EF4-FFF2-40B4-BE49-F238E27FC236}">
                <a16:creationId xmlns:a16="http://schemas.microsoft.com/office/drawing/2014/main" id="{6A5A3E77-657A-0922-7762-DD185A5431D5}"/>
              </a:ext>
            </a:extLst>
          </p:cNvPr>
          <p:cNvSpPr>
            <a:spLocks noGrp="1"/>
          </p:cNvSpPr>
          <p:nvPr>
            <p:ph type="sldNum" sz="quarter" idx="12"/>
          </p:nvPr>
        </p:nvSpPr>
        <p:spPr/>
        <p:txBody>
          <a:bodyPr/>
          <a:lstStyle/>
          <a:p>
            <a:fld id="{4A54CE59-4D18-49CB-9CEE-EF966B1AAFE1}" type="slidenum">
              <a:rPr lang="en-US" smtClean="0"/>
              <a:pPr/>
              <a:t>70</a:t>
            </a:fld>
            <a:endParaRPr lang="en-US" dirty="0"/>
          </a:p>
        </p:txBody>
      </p:sp>
    </p:spTree>
    <p:extLst>
      <p:ext uri="{BB962C8B-B14F-4D97-AF65-F5344CB8AC3E}">
        <p14:creationId xmlns:p14="http://schemas.microsoft.com/office/powerpoint/2010/main" val="42597129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T&amp;E Companion Guide for Autonomy </a:t>
            </a:r>
            <a:br>
              <a:rPr lang="en-US" sz="2800" dirty="0"/>
            </a:br>
            <a:r>
              <a:rPr lang="en-US" sz="2800" dirty="0"/>
              <a:t>Draft Outline and Content</a:t>
            </a:r>
          </a:p>
        </p:txBody>
      </p:sp>
      <p:sp>
        <p:nvSpPr>
          <p:cNvPr id="3" name="Content Placeholder 2"/>
          <p:cNvSpPr>
            <a:spLocks noGrp="1"/>
          </p:cNvSpPr>
          <p:nvPr>
            <p:ph sz="half" idx="1"/>
          </p:nvPr>
        </p:nvSpPr>
        <p:spPr>
          <a:xfrm>
            <a:off x="457200" y="1390132"/>
            <a:ext cx="4038600" cy="4194930"/>
          </a:xfrm>
          <a:ln>
            <a:solidFill>
              <a:schemeClr val="tx1"/>
            </a:solidFill>
          </a:ln>
        </p:spPr>
        <p:txBody>
          <a:bodyPr>
            <a:normAutofit fontScale="77500" lnSpcReduction="20000"/>
          </a:bodyPr>
          <a:lstStyle/>
          <a:p>
            <a:pPr marL="0" indent="0">
              <a:buNone/>
            </a:pPr>
            <a:r>
              <a:rPr lang="en-US" sz="1800" u="sng" dirty="0"/>
              <a:t>T&amp;E Companion Guide - Outline</a:t>
            </a:r>
          </a:p>
          <a:p>
            <a:pPr marL="0" indent="0">
              <a:buNone/>
            </a:pPr>
            <a:r>
              <a:rPr lang="en-US" sz="1400" dirty="0"/>
              <a:t>1.      Introduction	</a:t>
            </a:r>
          </a:p>
          <a:p>
            <a:pPr marL="0" indent="0">
              <a:buNone/>
            </a:pPr>
            <a:r>
              <a:rPr lang="en-US" sz="1400" dirty="0"/>
              <a:t>2.      Autonomy Policies	</a:t>
            </a:r>
          </a:p>
          <a:p>
            <a:pPr marL="0" indent="0">
              <a:buNone/>
            </a:pPr>
            <a:r>
              <a:rPr lang="en-US" sz="1400" dirty="0"/>
              <a:t>3.      Background and Context for AMS T&amp;E</a:t>
            </a:r>
          </a:p>
          <a:p>
            <a:pPr marL="0" indent="0">
              <a:buNone/>
            </a:pPr>
            <a:r>
              <a:rPr lang="en-US" sz="1400" dirty="0"/>
              <a:t>  3.1      	T&amp;E Context	</a:t>
            </a:r>
          </a:p>
          <a:p>
            <a:pPr marL="0" indent="0">
              <a:buNone/>
            </a:pPr>
            <a:r>
              <a:rPr lang="en-US" sz="1400" dirty="0"/>
              <a:t>  3.2      	Autonomy Relation with AI &amp; ML</a:t>
            </a:r>
          </a:p>
          <a:p>
            <a:pPr marL="0" indent="0">
              <a:buNone/>
            </a:pPr>
            <a:r>
              <a:rPr lang="en-US" sz="1400" dirty="0"/>
              <a:t>4.      AMS T&amp;E Challenges	</a:t>
            </a:r>
          </a:p>
          <a:p>
            <a:pPr marL="0" indent="0">
              <a:buNone/>
            </a:pPr>
            <a:r>
              <a:rPr lang="en-US" sz="1400" dirty="0"/>
              <a:t>  4.1      	Central T&amp;E Challenges	</a:t>
            </a:r>
          </a:p>
          <a:p>
            <a:pPr marL="0" indent="0">
              <a:buNone/>
            </a:pPr>
            <a:r>
              <a:rPr lang="en-US" sz="1400" dirty="0"/>
              <a:t>  4.2      	Specific AMS T&amp;E Challenges	</a:t>
            </a:r>
          </a:p>
          <a:p>
            <a:pPr>
              <a:buAutoNum type="arabicPlain" startAt="5"/>
            </a:pPr>
            <a:r>
              <a:rPr lang="en-US" sz="1400" dirty="0"/>
              <a:t>    Methods Addressing Challenges</a:t>
            </a:r>
          </a:p>
          <a:p>
            <a:pPr marL="0" indent="0">
              <a:buNone/>
            </a:pPr>
            <a:r>
              <a:rPr lang="en-US" sz="1400" dirty="0"/>
              <a:t>   5.1 	Where to begin</a:t>
            </a:r>
          </a:p>
          <a:p>
            <a:pPr marL="0" indent="0">
              <a:buNone/>
            </a:pPr>
            <a:r>
              <a:rPr lang="en-US" sz="1400" dirty="0"/>
              <a:t>   5.2 	Methods and Lessons Learned by Test Phase</a:t>
            </a:r>
          </a:p>
          <a:p>
            <a:pPr>
              <a:buFont typeface="+mj-lt"/>
              <a:buAutoNum type="arabicPeriod" startAt="6"/>
            </a:pPr>
            <a:r>
              <a:rPr lang="en-US" sz="1400" dirty="0"/>
              <a:t>    AMS T&amp;E Resources</a:t>
            </a:r>
          </a:p>
          <a:p>
            <a:pPr marL="0" indent="0">
              <a:buNone/>
            </a:pPr>
            <a:r>
              <a:rPr lang="en-US" sz="1400" dirty="0"/>
              <a:t>  6.1      	Test labs &amp; test range support for AMS T&amp;E</a:t>
            </a:r>
          </a:p>
          <a:p>
            <a:pPr marL="0" indent="0">
              <a:buNone/>
            </a:pPr>
            <a:r>
              <a:rPr lang="en-US" sz="1400" dirty="0"/>
              <a:t>  6.2      	Software tools for AMS T&amp;E</a:t>
            </a:r>
          </a:p>
          <a:p>
            <a:pPr marL="0" indent="0">
              <a:buNone/>
            </a:pPr>
            <a:r>
              <a:rPr lang="en-US" sz="1400" dirty="0"/>
              <a:t>  6.3      	Expertise in DoD for AMS T&amp;E</a:t>
            </a:r>
          </a:p>
          <a:p>
            <a:pPr>
              <a:buAutoNum type="arabicPlain" startAt="7"/>
            </a:pPr>
            <a:r>
              <a:rPr lang="en-US" sz="1400" dirty="0"/>
              <a:t>    Summary and Way Ahead	</a:t>
            </a:r>
          </a:p>
          <a:p>
            <a:pPr marL="0" indent="0">
              <a:buNone/>
            </a:pPr>
            <a:r>
              <a:rPr lang="en-US" sz="1400" dirty="0"/>
              <a:t>A-1   Lexicon </a:t>
            </a:r>
          </a:p>
          <a:p>
            <a:pPr marL="0" indent="0">
              <a:buNone/>
            </a:pPr>
            <a:r>
              <a:rPr lang="en-US" sz="1400" dirty="0"/>
              <a:t>A-2   References</a:t>
            </a:r>
          </a:p>
        </p:txBody>
      </p:sp>
      <p:sp>
        <p:nvSpPr>
          <p:cNvPr id="9" name="Content Placeholder 8"/>
          <p:cNvSpPr>
            <a:spLocks noGrp="1"/>
          </p:cNvSpPr>
          <p:nvPr>
            <p:ph sz="half" idx="2"/>
          </p:nvPr>
        </p:nvSpPr>
        <p:spPr>
          <a:xfrm>
            <a:off x="4495800" y="1390131"/>
            <a:ext cx="4562742" cy="4677022"/>
          </a:xfrm>
          <a:ln>
            <a:solidFill>
              <a:schemeClr val="tx1"/>
            </a:solidFill>
          </a:ln>
        </p:spPr>
        <p:txBody>
          <a:bodyPr numCol="2">
            <a:normAutofit fontScale="92500" lnSpcReduction="10000"/>
          </a:bodyPr>
          <a:lstStyle/>
          <a:p>
            <a:pPr marL="0" indent="0">
              <a:buNone/>
            </a:pPr>
            <a:r>
              <a:rPr lang="en-US" sz="1100" u="sng" dirty="0"/>
              <a:t>12 AMS T&amp;E Challenges</a:t>
            </a:r>
          </a:p>
          <a:p>
            <a:r>
              <a:rPr lang="en-US" sz="1000" dirty="0"/>
              <a:t>Data</a:t>
            </a:r>
          </a:p>
          <a:p>
            <a:r>
              <a:rPr lang="en-US" sz="1000" dirty="0"/>
              <a:t>Requirements &amp; measures</a:t>
            </a:r>
          </a:p>
          <a:p>
            <a:r>
              <a:rPr lang="en-US" sz="1000" dirty="0"/>
              <a:t>Infrastructure  &amp; personnel</a:t>
            </a:r>
          </a:p>
          <a:p>
            <a:r>
              <a:rPr lang="en-US" sz="1000" dirty="0"/>
              <a:t>Exploitable vulnerabilities</a:t>
            </a:r>
          </a:p>
          <a:p>
            <a:r>
              <a:rPr lang="en-US" sz="1000" dirty="0"/>
              <a:t>Safety</a:t>
            </a:r>
          </a:p>
          <a:p>
            <a:r>
              <a:rPr lang="en-US" sz="1000" dirty="0"/>
              <a:t>Simulation </a:t>
            </a:r>
          </a:p>
          <a:p>
            <a:pPr marL="0" indent="0">
              <a:buNone/>
            </a:pPr>
            <a:endParaRPr lang="en-US" sz="1000" dirty="0"/>
          </a:p>
          <a:p>
            <a:pPr marL="0" indent="0">
              <a:buNone/>
            </a:pPr>
            <a:r>
              <a:rPr lang="en-US" sz="1100" u="sng" dirty="0"/>
              <a:t>Example Methods</a:t>
            </a:r>
            <a:r>
              <a:rPr lang="en-US" sz="1100" dirty="0"/>
              <a:t> </a:t>
            </a:r>
          </a:p>
          <a:p>
            <a:r>
              <a:rPr lang="en-US" sz="1000" dirty="0"/>
              <a:t>Assurance cases</a:t>
            </a:r>
          </a:p>
          <a:p>
            <a:r>
              <a:rPr lang="en-US" sz="1000" dirty="0"/>
              <a:t>LVC testing</a:t>
            </a:r>
          </a:p>
          <a:p>
            <a:r>
              <a:rPr lang="en-US" sz="1000" dirty="0"/>
              <a:t>Automated requirements</a:t>
            </a:r>
          </a:p>
          <a:p>
            <a:r>
              <a:rPr lang="en-US" sz="1000" dirty="0"/>
              <a:t>Continuous testing</a:t>
            </a:r>
          </a:p>
          <a:p>
            <a:r>
              <a:rPr lang="en-US" sz="1000" dirty="0"/>
              <a:t>Formal verification</a:t>
            </a:r>
          </a:p>
          <a:p>
            <a:r>
              <a:rPr lang="en-US" sz="1000" dirty="0"/>
              <a:t>Surrogate platforms</a:t>
            </a:r>
          </a:p>
          <a:p>
            <a:pPr marL="0" indent="0">
              <a:buNone/>
            </a:pPr>
            <a:endParaRPr lang="en-US" sz="1000" dirty="0"/>
          </a:p>
          <a:p>
            <a:pPr marL="0" indent="0">
              <a:buNone/>
            </a:pPr>
            <a:endParaRPr lang="en-US" sz="1000" dirty="0"/>
          </a:p>
          <a:p>
            <a:pPr marL="0" indent="0">
              <a:buNone/>
            </a:pPr>
            <a:r>
              <a:rPr lang="en-US" sz="1100" u="sng" dirty="0"/>
              <a:t>Example Tools</a:t>
            </a:r>
            <a:r>
              <a:rPr lang="en-US" sz="1100" dirty="0"/>
              <a:t> </a:t>
            </a:r>
          </a:p>
          <a:p>
            <a:r>
              <a:rPr lang="en-US" sz="1000" dirty="0"/>
              <a:t>TACE, R2U2 </a:t>
            </a:r>
          </a:p>
          <a:p>
            <a:r>
              <a:rPr lang="en-US" sz="1000" dirty="0"/>
              <a:t>Boundary Explorer </a:t>
            </a:r>
          </a:p>
          <a:p>
            <a:r>
              <a:rPr lang="en-US" sz="1000" dirty="0" err="1"/>
              <a:t>MARGInS</a:t>
            </a:r>
            <a:r>
              <a:rPr lang="en-US" sz="1000" dirty="0"/>
              <a:t>, </a:t>
            </a:r>
            <a:r>
              <a:rPr lang="en-US" sz="1000" dirty="0" err="1"/>
              <a:t>AdaStress</a:t>
            </a:r>
            <a:endParaRPr lang="en-US" sz="1100" dirty="0"/>
          </a:p>
          <a:p>
            <a:pPr marL="0" indent="0">
              <a:buNone/>
            </a:pPr>
            <a:r>
              <a:rPr lang="en-US" sz="1000" dirty="0"/>
              <a:t>+ TRMC Toolkit </a:t>
            </a:r>
          </a:p>
          <a:p>
            <a:pPr marL="0" indent="0">
              <a:buNone/>
            </a:pPr>
            <a:endParaRPr lang="en-US" sz="1000" dirty="0"/>
          </a:p>
          <a:p>
            <a:r>
              <a:rPr lang="en-US" sz="1000" dirty="0"/>
              <a:t>Human system teaming</a:t>
            </a:r>
          </a:p>
          <a:p>
            <a:r>
              <a:rPr lang="en-US" sz="1000" dirty="0"/>
              <a:t>Post-acceptance testing</a:t>
            </a:r>
          </a:p>
          <a:p>
            <a:r>
              <a:rPr lang="en-US" sz="1000" dirty="0"/>
              <a:t>Design for test</a:t>
            </a:r>
          </a:p>
          <a:p>
            <a:r>
              <a:rPr lang="en-US" sz="1000" dirty="0"/>
              <a:t>Test adequacy &amp; integration</a:t>
            </a:r>
          </a:p>
          <a:p>
            <a:r>
              <a:rPr lang="en-US" sz="1000" dirty="0"/>
              <a:t>Testing continuum</a:t>
            </a:r>
          </a:p>
          <a:p>
            <a:r>
              <a:rPr lang="en-US" sz="1000" dirty="0"/>
              <a:t>Testing for ethics &amp; legal </a:t>
            </a:r>
          </a:p>
          <a:p>
            <a:pPr marL="0" indent="0">
              <a:buNone/>
            </a:pPr>
            <a:endParaRPr lang="en-US" sz="1100" dirty="0"/>
          </a:p>
          <a:p>
            <a:r>
              <a:rPr lang="en-US" sz="1000" dirty="0"/>
              <a:t>Fuzzing </a:t>
            </a:r>
          </a:p>
          <a:p>
            <a:r>
              <a:rPr lang="en-US" sz="1000" dirty="0"/>
              <a:t>Runtime assurance</a:t>
            </a:r>
          </a:p>
          <a:p>
            <a:r>
              <a:rPr lang="en-US" sz="1000" dirty="0"/>
              <a:t>Automated software test</a:t>
            </a:r>
          </a:p>
          <a:p>
            <a:r>
              <a:rPr lang="en-US" sz="1000" dirty="0"/>
              <a:t>STAT for autonomy</a:t>
            </a:r>
          </a:p>
          <a:p>
            <a:r>
              <a:rPr lang="en-US" sz="1000" dirty="0"/>
              <a:t>Autonomy measures </a:t>
            </a:r>
          </a:p>
          <a:p>
            <a:r>
              <a:rPr lang="en-US" sz="1000" dirty="0"/>
              <a:t>Automate outlier search</a:t>
            </a:r>
          </a:p>
          <a:p>
            <a:r>
              <a:rPr lang="en-US" sz="1000" dirty="0"/>
              <a:t>Adversarial testing</a:t>
            </a:r>
          </a:p>
          <a:p>
            <a:r>
              <a:rPr lang="en-US" sz="1000" dirty="0"/>
              <a:t>Human teaming measures</a:t>
            </a:r>
            <a:endParaRPr lang="en-US" sz="1100" dirty="0"/>
          </a:p>
          <a:p>
            <a:pPr marL="0" indent="0">
              <a:buNone/>
            </a:pPr>
            <a:endParaRPr lang="en-US" sz="1000" dirty="0"/>
          </a:p>
          <a:p>
            <a:pPr marL="0" indent="0">
              <a:buNone/>
            </a:pPr>
            <a:endParaRPr lang="en-US" sz="1000" dirty="0"/>
          </a:p>
          <a:p>
            <a:r>
              <a:rPr lang="en-US" sz="1000" dirty="0"/>
              <a:t>RAPT, RIOT</a:t>
            </a:r>
          </a:p>
          <a:p>
            <a:r>
              <a:rPr lang="en-US" sz="1000" dirty="0"/>
              <a:t>FRET, IKOS</a:t>
            </a:r>
          </a:p>
          <a:p>
            <a:r>
              <a:rPr lang="en-US" sz="1000" dirty="0" err="1"/>
              <a:t>ACedit</a:t>
            </a:r>
            <a:r>
              <a:rPr lang="en-US" sz="1000" dirty="0"/>
              <a:t>, </a:t>
            </a:r>
            <a:r>
              <a:rPr lang="en-US" sz="1000" dirty="0" err="1"/>
              <a:t>AdvoCATE</a:t>
            </a:r>
            <a:endParaRPr lang="en-US" sz="1000" dirty="0"/>
          </a:p>
          <a:p>
            <a:pPr marL="0" indent="0">
              <a:buNone/>
            </a:pPr>
            <a:r>
              <a:rPr lang="en-US" sz="1000" dirty="0"/>
              <a:t>+  DARPA Assured Autonomy site</a:t>
            </a:r>
          </a:p>
        </p:txBody>
      </p:sp>
      <p:sp>
        <p:nvSpPr>
          <p:cNvPr id="4" name="Slide Number Placeholder 3"/>
          <p:cNvSpPr>
            <a:spLocks noGrp="1"/>
          </p:cNvSpPr>
          <p:nvPr>
            <p:ph type="sldNum" sz="quarter" idx="12"/>
          </p:nvPr>
        </p:nvSpPr>
        <p:spPr>
          <a:xfrm>
            <a:off x="6858000" y="614939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1E56D-A9D8-45AD-B5D3-0DCD8C3B5B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Rectangle 5"/>
          <p:cNvSpPr/>
          <p:nvPr/>
        </p:nvSpPr>
        <p:spPr>
          <a:xfrm>
            <a:off x="4495800" y="2904404"/>
            <a:ext cx="4562742" cy="199971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p:cNvSpPr txBox="1"/>
          <p:nvPr/>
        </p:nvSpPr>
        <p:spPr>
          <a:xfrm>
            <a:off x="457200" y="5585062"/>
            <a:ext cx="4038600" cy="584775"/>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The guide is the primary means of capturing autonomy T&amp;E lessons learned</a:t>
            </a:r>
          </a:p>
        </p:txBody>
      </p:sp>
      <p:sp>
        <p:nvSpPr>
          <p:cNvPr id="7" name="TextBox 6"/>
          <p:cNvSpPr txBox="1"/>
          <p:nvPr/>
        </p:nvSpPr>
        <p:spPr>
          <a:xfrm>
            <a:off x="4495800" y="6108143"/>
            <a:ext cx="40386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Arial" charset="0"/>
              </a:rPr>
              <a:t>Key contributors include Dr. David Tate and Dr. David Sparrow, Institute for Defense Analyses</a:t>
            </a:r>
          </a:p>
        </p:txBody>
      </p:sp>
    </p:spTree>
    <p:extLst>
      <p:ext uri="{BB962C8B-B14F-4D97-AF65-F5344CB8AC3E}">
        <p14:creationId xmlns:p14="http://schemas.microsoft.com/office/powerpoint/2010/main" val="27163337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52A22-CF68-3DDD-4735-813393496C3A}"/>
              </a:ext>
            </a:extLst>
          </p:cNvPr>
          <p:cNvSpPr>
            <a:spLocks noGrp="1"/>
          </p:cNvSpPr>
          <p:nvPr>
            <p:ph type="title"/>
          </p:nvPr>
        </p:nvSpPr>
        <p:spPr/>
        <p:txBody>
          <a:bodyPr/>
          <a:lstStyle/>
          <a:p>
            <a:r>
              <a:rPr lang="en-US" dirty="0"/>
              <a:t>Discussion / Questions</a:t>
            </a:r>
          </a:p>
        </p:txBody>
      </p:sp>
      <p:sp>
        <p:nvSpPr>
          <p:cNvPr id="3" name="Content Placeholder 2">
            <a:extLst>
              <a:ext uri="{FF2B5EF4-FFF2-40B4-BE49-F238E27FC236}">
                <a16:creationId xmlns:a16="http://schemas.microsoft.com/office/drawing/2014/main" id="{3CF25A90-2969-D0CF-0CBA-0326FBD12F2D}"/>
              </a:ext>
            </a:extLst>
          </p:cNvPr>
          <p:cNvSpPr>
            <a:spLocks noGrp="1"/>
          </p:cNvSpPr>
          <p:nvPr>
            <p:ph idx="1"/>
          </p:nvPr>
        </p:nvSpPr>
        <p:spPr>
          <a:xfrm>
            <a:off x="628650" y="1119808"/>
            <a:ext cx="7886700" cy="4915410"/>
          </a:xfrm>
        </p:spPr>
        <p:txBody>
          <a:bodyPr/>
          <a:lstStyle/>
          <a:p>
            <a:r>
              <a:rPr lang="en-US" sz="2000" dirty="0"/>
              <a:t>Outline of the Draft T&amp;E Companion Guide for Autonomous Systems</a:t>
            </a:r>
          </a:p>
          <a:p>
            <a:pPr lvl="1"/>
            <a:r>
              <a:rPr lang="en-US" sz="2000" dirty="0"/>
              <a:t>Introduction, Background, and Challenges for Autonomy T&amp;E</a:t>
            </a:r>
          </a:p>
          <a:p>
            <a:pPr lvl="1"/>
            <a:r>
              <a:rPr lang="en-US" sz="2000" dirty="0"/>
              <a:t>Framework and Analogy for Addressing Autonomy T&amp;E Challenges</a:t>
            </a:r>
          </a:p>
          <a:p>
            <a:pPr lvl="1"/>
            <a:r>
              <a:rPr lang="en-US" sz="2000" dirty="0"/>
              <a:t>Specific Methods for Addressing Challenges and Tools for Implementing Methods</a:t>
            </a:r>
          </a:p>
          <a:p>
            <a:r>
              <a:rPr lang="en-US" sz="2000" dirty="0"/>
              <a:t>Additional Content</a:t>
            </a:r>
          </a:p>
          <a:p>
            <a:r>
              <a:rPr lang="en-US" sz="2000" dirty="0"/>
              <a:t>Other Formats</a:t>
            </a:r>
          </a:p>
          <a:p>
            <a:r>
              <a:rPr lang="en-US" sz="2000" dirty="0"/>
              <a:t>Path Ahead for the Draft Guide</a:t>
            </a:r>
          </a:p>
          <a:p>
            <a:pPr lvl="1"/>
            <a:r>
              <a:rPr lang="en-US" sz="1700" dirty="0"/>
              <a:t>Distribution</a:t>
            </a:r>
          </a:p>
          <a:p>
            <a:pPr lvl="1"/>
            <a:r>
              <a:rPr lang="en-US" sz="1700" dirty="0"/>
              <a:t>Hosting</a:t>
            </a:r>
          </a:p>
          <a:p>
            <a:r>
              <a:rPr lang="en-US" sz="2000" dirty="0"/>
              <a:t>Other community feedback is desired on Guide organization, content, and details</a:t>
            </a:r>
          </a:p>
          <a:p>
            <a:endParaRPr lang="en-US" sz="2000" dirty="0"/>
          </a:p>
          <a:p>
            <a:endParaRPr lang="en-US" dirty="0"/>
          </a:p>
        </p:txBody>
      </p:sp>
      <p:sp>
        <p:nvSpPr>
          <p:cNvPr id="4" name="Slide Number Placeholder 3">
            <a:extLst>
              <a:ext uri="{FF2B5EF4-FFF2-40B4-BE49-F238E27FC236}">
                <a16:creationId xmlns:a16="http://schemas.microsoft.com/office/drawing/2014/main" id="{B1D86BB8-0E3C-D281-C6FB-A3852F519248}"/>
              </a:ext>
            </a:extLst>
          </p:cNvPr>
          <p:cNvSpPr>
            <a:spLocks noGrp="1"/>
          </p:cNvSpPr>
          <p:nvPr>
            <p:ph type="sldNum" sz="quarter" idx="12"/>
          </p:nvPr>
        </p:nvSpPr>
        <p:spPr/>
        <p:txBody>
          <a:bodyPr/>
          <a:lstStyle/>
          <a:p>
            <a:fld id="{4A54CE59-4D18-49CB-9CEE-EF966B1AAFE1}" type="slidenum">
              <a:rPr lang="en-US" smtClean="0"/>
              <a:pPr/>
              <a:t>72</a:t>
            </a:fld>
            <a:endParaRPr lang="en-US" dirty="0"/>
          </a:p>
        </p:txBody>
      </p:sp>
    </p:spTree>
    <p:extLst>
      <p:ext uri="{BB962C8B-B14F-4D97-AF65-F5344CB8AC3E}">
        <p14:creationId xmlns:p14="http://schemas.microsoft.com/office/powerpoint/2010/main" val="4551783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42304"/>
            <a:ext cx="9144000" cy="463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7776" y="2276634"/>
            <a:ext cx="5788448" cy="1441705"/>
          </a:xfrm>
          <a:prstGeom prst="rect">
            <a:avLst/>
          </a:prstGeom>
        </p:spPr>
      </p:pic>
      <p:sp>
        <p:nvSpPr>
          <p:cNvPr id="4" name="TextBox 3"/>
          <p:cNvSpPr txBox="1"/>
          <p:nvPr/>
        </p:nvSpPr>
        <p:spPr>
          <a:xfrm>
            <a:off x="1677776" y="4364736"/>
            <a:ext cx="5788448" cy="584775"/>
          </a:xfrm>
          <a:prstGeom prst="rect">
            <a:avLst/>
          </a:prstGeom>
          <a:noFill/>
        </p:spPr>
        <p:txBody>
          <a:bodyPr wrap="square" rtlCol="0">
            <a:spAutoFit/>
          </a:bodyPr>
          <a:lstStyle/>
          <a:p>
            <a:pPr algn="ctr"/>
            <a:r>
              <a:rPr lang="en-US" sz="1600" dirty="0">
                <a:latin typeface="Georgia" panose="02040502050405020303" pitchFamily="18" charset="0"/>
              </a:rPr>
              <a:t>Visit, </a:t>
            </a:r>
            <a:r>
              <a:rPr lang="en-US" sz="1600" dirty="0">
                <a:latin typeface="Georgia" panose="02040502050405020303" pitchFamily="18" charset="0"/>
                <a:hlinkClick r:id="rId3"/>
              </a:rPr>
              <a:t>www.AFIT.edu/STAT</a:t>
            </a:r>
            <a:endParaRPr lang="en-US" sz="1600" dirty="0">
              <a:latin typeface="Georgia" panose="02040502050405020303" pitchFamily="18" charset="0"/>
            </a:endParaRPr>
          </a:p>
          <a:p>
            <a:pPr algn="ctr"/>
            <a:r>
              <a:rPr lang="en-US" sz="1600" dirty="0">
                <a:latin typeface="Georgia" panose="02040502050405020303" pitchFamily="18" charset="0"/>
              </a:rPr>
              <a:t>Email, </a:t>
            </a:r>
            <a:r>
              <a:rPr lang="en-US" sz="1600" dirty="0">
                <a:latin typeface="Georgia" panose="02040502050405020303" pitchFamily="18" charset="0"/>
                <a:hlinkClick r:id="rId4"/>
              </a:rPr>
              <a:t>AFIT.ENS.STATCOE@us.af.mil</a:t>
            </a:r>
            <a:r>
              <a:rPr lang="en-US" sz="1600" dirty="0">
                <a:latin typeface="Georgia" panose="02040502050405020303" pitchFamily="18" charset="0"/>
              </a:rPr>
              <a:t> </a:t>
            </a:r>
          </a:p>
        </p:txBody>
      </p:sp>
    </p:spTree>
    <p:extLst>
      <p:ext uri="{BB962C8B-B14F-4D97-AF65-F5344CB8AC3E}">
        <p14:creationId xmlns:p14="http://schemas.microsoft.com/office/powerpoint/2010/main" val="2821746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0" y="335717"/>
            <a:ext cx="6705600" cy="541338"/>
          </a:xfrm>
        </p:spPr>
        <p:txBody>
          <a:bodyPr/>
          <a:lstStyle/>
          <a:p>
            <a:r>
              <a:rPr lang="en-US" dirty="0"/>
              <a:t>Introduction to T&amp;E of Autonomy</a:t>
            </a:r>
          </a:p>
        </p:txBody>
      </p:sp>
      <p:sp>
        <p:nvSpPr>
          <p:cNvPr id="3" name="Content Placeholder 2"/>
          <p:cNvSpPr>
            <a:spLocks noGrp="1"/>
          </p:cNvSpPr>
          <p:nvPr>
            <p:ph idx="1"/>
          </p:nvPr>
        </p:nvSpPr>
        <p:spPr>
          <a:xfrm>
            <a:off x="174567" y="1098785"/>
            <a:ext cx="8836429" cy="5398475"/>
          </a:xfrm>
        </p:spPr>
        <p:txBody>
          <a:bodyPr/>
          <a:lstStyle/>
          <a:p>
            <a:r>
              <a:rPr lang="en-US" sz="1200" b="1" dirty="0"/>
              <a:t>Why do Autonomous Systems require research into T&amp;E methods?  </a:t>
            </a:r>
            <a:r>
              <a:rPr lang="en-US" sz="1200" dirty="0"/>
              <a:t> </a:t>
            </a:r>
          </a:p>
          <a:p>
            <a:pPr lvl="1"/>
            <a:r>
              <a:rPr lang="en-US" sz="1100" dirty="0"/>
              <a:t>Autonomous systems have </a:t>
            </a:r>
            <a:r>
              <a:rPr lang="en-US" sz="1100" b="1" dirty="0"/>
              <a:t>great interest and investment </a:t>
            </a:r>
            <a:r>
              <a:rPr lang="en-US" sz="1100" dirty="0"/>
              <a:t>in the Department of Defense </a:t>
            </a:r>
          </a:p>
          <a:p>
            <a:pPr lvl="1"/>
            <a:r>
              <a:rPr lang="en-US" sz="1100" dirty="0"/>
              <a:t>Specific </a:t>
            </a:r>
            <a:r>
              <a:rPr lang="en-US" sz="1100" b="1" dirty="0"/>
              <a:t>capabilities</a:t>
            </a:r>
            <a:r>
              <a:rPr lang="en-US" sz="1100" dirty="0"/>
              <a:t> at the core of Autonomy require </a:t>
            </a:r>
            <a:r>
              <a:rPr lang="en-US" sz="1100" b="1" dirty="0"/>
              <a:t>innovative application of T&amp;E methods </a:t>
            </a:r>
            <a:r>
              <a:rPr lang="en-US" sz="1100" dirty="0"/>
              <a:t>include </a:t>
            </a:r>
            <a:r>
              <a:rPr lang="en-US" sz="1100" b="1" i="1" dirty="0"/>
              <a:t>perception, reasoning, deciding, learning, teaming, and emergent behavior</a:t>
            </a:r>
          </a:p>
          <a:p>
            <a:pPr lvl="1"/>
            <a:r>
              <a:rPr lang="en-US" sz="1100" dirty="0"/>
              <a:t>Due to their capabilities to </a:t>
            </a:r>
            <a:r>
              <a:rPr lang="en-US" sz="1100" b="1" dirty="0"/>
              <a:t>operate independently</a:t>
            </a:r>
            <a:r>
              <a:rPr lang="en-US" sz="1100" dirty="0"/>
              <a:t> and </a:t>
            </a:r>
            <a:r>
              <a:rPr lang="en-US" sz="1100" b="1" dirty="0"/>
              <a:t>coexistence with human actors</a:t>
            </a:r>
            <a:r>
              <a:rPr lang="en-US" sz="1100" dirty="0"/>
              <a:t>, autonomous systems pose new </a:t>
            </a:r>
            <a:r>
              <a:rPr lang="en-US" sz="1100" b="1" dirty="0"/>
              <a:t>challenges</a:t>
            </a:r>
            <a:r>
              <a:rPr lang="en-US" sz="1100" dirty="0"/>
              <a:t> associated with proper T&amp;E to ensure developmental and operational </a:t>
            </a:r>
            <a:r>
              <a:rPr lang="en-US" sz="1100" b="1" dirty="0"/>
              <a:t>mission assurance </a:t>
            </a:r>
            <a:r>
              <a:rPr lang="en-US" sz="1100" dirty="0"/>
              <a:t>that are more complex than typical weapons systems mission assurance through adequate performance, safety, ethics (and the law of armed conflict), and cybersecurity outcomes</a:t>
            </a:r>
          </a:p>
          <a:p>
            <a:pPr lvl="1"/>
            <a:r>
              <a:rPr lang="en-US" sz="1100" b="1" dirty="0"/>
              <a:t>Methods and processes </a:t>
            </a:r>
            <a:r>
              <a:rPr lang="en-US" sz="1100" dirty="0"/>
              <a:t>to mitigate these challenges are very limited and not readily available to the test community</a:t>
            </a:r>
          </a:p>
          <a:p>
            <a:pPr lvl="1"/>
            <a:r>
              <a:rPr lang="en-US" sz="1100" dirty="0"/>
              <a:t>Autonomy will require testing and evaluation of </a:t>
            </a:r>
            <a:r>
              <a:rPr lang="en-US" sz="1100" b="1" dirty="0"/>
              <a:t>system</a:t>
            </a:r>
            <a:r>
              <a:rPr lang="en-US" sz="1100" dirty="0"/>
              <a:t> </a:t>
            </a:r>
            <a:r>
              <a:rPr lang="en-US" sz="1100" b="1" dirty="0"/>
              <a:t>tasks that are traditionally performed by human operators</a:t>
            </a:r>
            <a:r>
              <a:rPr lang="en-US" sz="1100" dirty="0"/>
              <a:t>; such as application of combat rules of engagement, threat avoidance and mitigation, risk management, mission integration in a large strike package, emergency management, degraded systems management, reporting of critical intelligence events, and more</a:t>
            </a:r>
          </a:p>
          <a:p>
            <a:pPr lvl="1"/>
            <a:r>
              <a:rPr lang="en-US" sz="1100" dirty="0"/>
              <a:t>These tasks have </a:t>
            </a:r>
            <a:r>
              <a:rPr lang="en-US" sz="1100" b="1" dirty="0"/>
              <a:t>no clear, existing way of being tested and evaluated </a:t>
            </a:r>
            <a:r>
              <a:rPr lang="en-US" sz="1100" dirty="0"/>
              <a:t>as traditional systems require an operator to perform them, whose performance is historically evaluated through training and proficiency, not through system T&amp;E</a:t>
            </a:r>
          </a:p>
          <a:p>
            <a:r>
              <a:rPr lang="en-US" sz="1200" b="1" dirty="0"/>
              <a:t>Who is the audience for this T&amp;E Companion Guide for Autonomy?  </a:t>
            </a:r>
          </a:p>
          <a:p>
            <a:pPr lvl="1"/>
            <a:r>
              <a:rPr lang="en-US" sz="1100" dirty="0"/>
              <a:t>Developed to provide guidance to </a:t>
            </a:r>
            <a:r>
              <a:rPr lang="en-US" sz="1100" b="1" dirty="0"/>
              <a:t>test and evaluation practitioners</a:t>
            </a:r>
            <a:r>
              <a:rPr lang="en-US" sz="1100" dirty="0"/>
              <a:t>, to include program managers, test planners, test engineers, and analysts with </a:t>
            </a:r>
            <a:r>
              <a:rPr lang="en-US" sz="1100" b="1" dirty="0"/>
              <a:t>test strategies, applicable methodologies, and tools</a:t>
            </a:r>
            <a:r>
              <a:rPr lang="en-US" sz="1100" dirty="0"/>
              <a:t> that will help to improve rigor in addressing the challenges unique to the T&amp;E of Autonomous Military Systems (AMS)</a:t>
            </a:r>
          </a:p>
          <a:p>
            <a:pPr lvl="2"/>
            <a:r>
              <a:rPr lang="en-US" sz="1100" dirty="0"/>
              <a:t>T&amp;E professionals who are unfamiliar with the capabilities and challenges of autonomous systems </a:t>
            </a:r>
          </a:p>
          <a:p>
            <a:pPr lvl="2"/>
            <a:r>
              <a:rPr lang="en-US" sz="1100" dirty="0"/>
              <a:t>Autonomy and/or AI professionals who are unfamiliar with the T&amp;E context, challenges, methods and tools</a:t>
            </a:r>
          </a:p>
          <a:p>
            <a:pPr lvl="1"/>
            <a:r>
              <a:rPr lang="en-US" sz="1100" dirty="0"/>
              <a:t>Useful for </a:t>
            </a:r>
            <a:r>
              <a:rPr lang="en-US" sz="1100" b="1" dirty="0"/>
              <a:t>researchers</a:t>
            </a:r>
            <a:r>
              <a:rPr lang="en-US" sz="1100" dirty="0"/>
              <a:t> into advanced T&amp;E methods and tools, to inform them about where the </a:t>
            </a:r>
            <a:r>
              <a:rPr lang="en-US" sz="1100" b="1" dirty="0"/>
              <a:t>most urgent gaps</a:t>
            </a:r>
            <a:r>
              <a:rPr lang="en-US" sz="1100" dirty="0"/>
              <a:t> are in current capabilities and where innovations are still needed – and to aid in bridging the gap from research to application </a:t>
            </a:r>
          </a:p>
          <a:p>
            <a:r>
              <a:rPr lang="en-US" sz="1200" b="1" dirty="0"/>
              <a:t>How was this Guide developed? </a:t>
            </a:r>
          </a:p>
          <a:p>
            <a:pPr lvl="1"/>
            <a:r>
              <a:rPr lang="en-US" sz="1100" dirty="0"/>
              <a:t>STAT Center of Excellence, under direction from Director, DTE&amp;A, conducted past workshops (2015 &amp; 2019) on advancements in T&amp;E of autonomous systems – brought together community of willing participants to share challenges, methods, and priorities</a:t>
            </a:r>
          </a:p>
          <a:p>
            <a:pPr lvl="1"/>
            <a:r>
              <a:rPr lang="en-US" sz="1100" dirty="0"/>
              <a:t>This Guide brings together </a:t>
            </a:r>
            <a:r>
              <a:rPr lang="en-US" sz="1100" b="1" dirty="0"/>
              <a:t>S&amp;T research</a:t>
            </a:r>
            <a:r>
              <a:rPr lang="en-US" sz="1100" dirty="0"/>
              <a:t> into autonomy and T&amp;E; </a:t>
            </a:r>
            <a:r>
              <a:rPr lang="en-US" sz="1100" b="1" dirty="0"/>
              <a:t>test planners and engineers</a:t>
            </a:r>
            <a:r>
              <a:rPr lang="en-US" sz="1100" dirty="0"/>
              <a:t> from test ranges; autonomy </a:t>
            </a:r>
            <a:r>
              <a:rPr lang="en-US" sz="1100" b="1" dirty="0"/>
              <a:t>project and program</a:t>
            </a:r>
            <a:r>
              <a:rPr lang="en-US" sz="1100" dirty="0"/>
              <a:t> managers and testers; </a:t>
            </a:r>
            <a:r>
              <a:rPr lang="en-US" sz="1100" b="1" dirty="0"/>
              <a:t>operational</a:t>
            </a:r>
            <a:r>
              <a:rPr lang="en-US" sz="1100" dirty="0"/>
              <a:t> testers; development and oversight </a:t>
            </a:r>
            <a:r>
              <a:rPr lang="en-US" sz="1100" b="1" dirty="0"/>
              <a:t>staffs</a:t>
            </a:r>
            <a:r>
              <a:rPr lang="en-US" sz="1100" dirty="0"/>
              <a:t> to merge perspectives</a:t>
            </a:r>
          </a:p>
        </p:txBody>
      </p:sp>
      <p:sp>
        <p:nvSpPr>
          <p:cNvPr id="5" name="Slide Number Placeholder 4">
            <a:extLst>
              <a:ext uri="{FF2B5EF4-FFF2-40B4-BE49-F238E27FC236}">
                <a16:creationId xmlns:a16="http://schemas.microsoft.com/office/drawing/2014/main" id="{A86F0D75-3A8B-4544-90B8-1187BC8E7EE8}"/>
              </a:ext>
            </a:extLst>
          </p:cNvPr>
          <p:cNvSpPr>
            <a:spLocks noGrp="1"/>
          </p:cNvSpPr>
          <p:nvPr>
            <p:ph type="sldNum" sz="quarter" idx="12"/>
          </p:nvPr>
        </p:nvSpPr>
        <p:spPr/>
        <p:txBody>
          <a:bodyPr/>
          <a:lstStyle/>
          <a:p>
            <a:pPr>
              <a:defRPr/>
            </a:pPr>
            <a:fld id="{FAC1E56D-A9D8-45AD-B5D3-0DCD8C3B5BE4}" type="slidenum">
              <a:rPr lang="en-US" smtClean="0"/>
              <a:pPr>
                <a:defRPr/>
              </a:pPr>
              <a:t>8</a:t>
            </a:fld>
            <a:endParaRPr lang="en-US" dirty="0"/>
          </a:p>
        </p:txBody>
      </p:sp>
      <p:sp>
        <p:nvSpPr>
          <p:cNvPr id="6" name="TextBox 5">
            <a:extLst>
              <a:ext uri="{FF2B5EF4-FFF2-40B4-BE49-F238E27FC236}">
                <a16:creationId xmlns:a16="http://schemas.microsoft.com/office/drawing/2014/main" id="{70EDD936-F2E5-66BE-8D87-A8871D2FB35F}"/>
              </a:ext>
            </a:extLst>
          </p:cNvPr>
          <p:cNvSpPr txBox="1"/>
          <p:nvPr/>
        </p:nvSpPr>
        <p:spPr>
          <a:xfrm>
            <a:off x="6489252" y="117813"/>
            <a:ext cx="2521744" cy="1384995"/>
          </a:xfrm>
          <a:prstGeom prst="rect">
            <a:avLst/>
          </a:prstGeom>
          <a:solidFill>
            <a:srgbClr val="4C3B89"/>
          </a:solidFill>
          <a:ln>
            <a:solidFill>
              <a:schemeClr val="tx1"/>
            </a:solidFill>
          </a:ln>
        </p:spPr>
        <p:txBody>
          <a:bodyPr wrap="square">
            <a:spAutoFit/>
          </a:bodyPr>
          <a:lstStyle/>
          <a:p>
            <a:r>
              <a:rPr lang="en-US" sz="1200" dirty="0">
                <a:solidFill>
                  <a:schemeClr val="bg1"/>
                </a:solidFill>
              </a:rPr>
              <a:t>New analytical methods are</a:t>
            </a:r>
          </a:p>
          <a:p>
            <a:r>
              <a:rPr lang="en-US" sz="1200" dirty="0">
                <a:solidFill>
                  <a:schemeClr val="bg1"/>
                </a:solidFill>
              </a:rPr>
              <a:t>required because…</a:t>
            </a:r>
          </a:p>
          <a:p>
            <a:r>
              <a:rPr lang="en-US" sz="1200" dirty="0">
                <a:solidFill>
                  <a:schemeClr val="bg1"/>
                </a:solidFill>
              </a:rPr>
              <a:t>Statistical analysis of autonomous</a:t>
            </a:r>
          </a:p>
          <a:p>
            <a:r>
              <a:rPr lang="en-US" sz="1200" dirty="0">
                <a:solidFill>
                  <a:schemeClr val="bg1"/>
                </a:solidFill>
              </a:rPr>
              <a:t>systems operating in adversarial</a:t>
            </a:r>
          </a:p>
          <a:p>
            <a:r>
              <a:rPr lang="en-US" sz="1200" dirty="0">
                <a:solidFill>
                  <a:schemeClr val="bg1"/>
                </a:solidFill>
              </a:rPr>
              <a:t>conditions is not valid without an</a:t>
            </a:r>
          </a:p>
          <a:p>
            <a:r>
              <a:rPr lang="en-US" sz="1200" dirty="0">
                <a:solidFill>
                  <a:schemeClr val="bg1"/>
                </a:solidFill>
              </a:rPr>
              <a:t>accurate model of the adversary’s</a:t>
            </a:r>
          </a:p>
          <a:p>
            <a:r>
              <a:rPr lang="en-US" sz="1200" dirty="0">
                <a:solidFill>
                  <a:schemeClr val="bg1"/>
                </a:solidFill>
              </a:rPr>
              <a:t>cognitive performance. </a:t>
            </a:r>
            <a:r>
              <a:rPr lang="en-US" sz="900" dirty="0">
                <a:solidFill>
                  <a:schemeClr val="bg1"/>
                </a:solidFill>
              </a:rPr>
              <a:t>- D. </a:t>
            </a:r>
            <a:r>
              <a:rPr lang="en-US" sz="900" dirty="0" err="1">
                <a:solidFill>
                  <a:schemeClr val="bg1"/>
                </a:solidFill>
              </a:rPr>
              <a:t>Scheidt</a:t>
            </a:r>
            <a:endParaRPr lang="en-US" sz="1200" dirty="0">
              <a:solidFill>
                <a:schemeClr val="bg1"/>
              </a:solidFill>
            </a:endParaRPr>
          </a:p>
        </p:txBody>
      </p:sp>
    </p:spTree>
    <p:extLst>
      <p:ext uri="{BB962C8B-B14F-4D97-AF65-F5344CB8AC3E}">
        <p14:creationId xmlns:p14="http://schemas.microsoft.com/office/powerpoint/2010/main" val="1312266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4">
            <a:extLst>
              <a:ext uri="{FF2B5EF4-FFF2-40B4-BE49-F238E27FC236}">
                <a16:creationId xmlns:a16="http://schemas.microsoft.com/office/drawing/2014/main" id="{58BBF860-5F40-D290-D214-E45F6A751180}"/>
              </a:ext>
            </a:extLst>
          </p:cNvPr>
          <p:cNvGraphicFramePr>
            <a:graphicFrameLocks/>
          </p:cNvGraphicFramePr>
          <p:nvPr>
            <p:extLst>
              <p:ext uri="{D42A27DB-BD31-4B8C-83A1-F6EECF244321}">
                <p14:modId xmlns:p14="http://schemas.microsoft.com/office/powerpoint/2010/main" val="4211652911"/>
              </p:ext>
            </p:extLst>
          </p:nvPr>
        </p:nvGraphicFramePr>
        <p:xfrm>
          <a:off x="4693064" y="1551423"/>
          <a:ext cx="4114800" cy="3810007"/>
        </p:xfrm>
        <a:graphic>
          <a:graphicData uri="http://schemas.openxmlformats.org/drawingml/2006/table">
            <a:tbl>
              <a:tblPr firstRow="1" bandRow="1"/>
              <a:tblGrid>
                <a:gridCol w="822960">
                  <a:extLst>
                    <a:ext uri="{9D8B030D-6E8A-4147-A177-3AD203B41FA5}">
                      <a16:colId xmlns:a16="http://schemas.microsoft.com/office/drawing/2014/main" val="3461962801"/>
                    </a:ext>
                  </a:extLst>
                </a:gridCol>
                <a:gridCol w="822960">
                  <a:extLst>
                    <a:ext uri="{9D8B030D-6E8A-4147-A177-3AD203B41FA5}">
                      <a16:colId xmlns:a16="http://schemas.microsoft.com/office/drawing/2014/main" val="1791105220"/>
                    </a:ext>
                  </a:extLst>
                </a:gridCol>
                <a:gridCol w="822960">
                  <a:extLst>
                    <a:ext uri="{9D8B030D-6E8A-4147-A177-3AD203B41FA5}">
                      <a16:colId xmlns:a16="http://schemas.microsoft.com/office/drawing/2014/main" val="2922534676"/>
                    </a:ext>
                  </a:extLst>
                </a:gridCol>
                <a:gridCol w="822960">
                  <a:extLst>
                    <a:ext uri="{9D8B030D-6E8A-4147-A177-3AD203B41FA5}">
                      <a16:colId xmlns:a16="http://schemas.microsoft.com/office/drawing/2014/main" val="1415262054"/>
                    </a:ext>
                  </a:extLst>
                </a:gridCol>
                <a:gridCol w="822960">
                  <a:extLst>
                    <a:ext uri="{9D8B030D-6E8A-4147-A177-3AD203B41FA5}">
                      <a16:colId xmlns:a16="http://schemas.microsoft.com/office/drawing/2014/main" val="2458807976"/>
                    </a:ext>
                  </a:extLst>
                </a:gridCol>
              </a:tblGrid>
              <a:tr h="172423">
                <a:tc>
                  <a:txBody>
                    <a:bodyPr/>
                    <a:lstStyle>
                      <a:lvl1pPr marL="0" algn="l" defTabSz="685783" rtl="0" eaLnBrk="1" latinLnBrk="0" hangingPunct="1">
                        <a:defRPr sz="1350" b="1" kern="1200">
                          <a:solidFill>
                            <a:schemeClr val="lt1"/>
                          </a:solidFill>
                          <a:latin typeface="Calibri"/>
                        </a:defRPr>
                      </a:lvl1pPr>
                      <a:lvl2pPr marL="342892" algn="l" defTabSz="685783" rtl="0" eaLnBrk="1" latinLnBrk="0" hangingPunct="1">
                        <a:defRPr sz="1350" b="1" kern="1200">
                          <a:solidFill>
                            <a:schemeClr val="lt1"/>
                          </a:solidFill>
                          <a:latin typeface="Calibri"/>
                        </a:defRPr>
                      </a:lvl2pPr>
                      <a:lvl3pPr marL="685783" algn="l" defTabSz="685783" rtl="0" eaLnBrk="1" latinLnBrk="0" hangingPunct="1">
                        <a:defRPr sz="1350" b="1" kern="1200">
                          <a:solidFill>
                            <a:schemeClr val="lt1"/>
                          </a:solidFill>
                          <a:latin typeface="Calibri"/>
                        </a:defRPr>
                      </a:lvl3pPr>
                      <a:lvl4pPr marL="1028675" algn="l" defTabSz="685783" rtl="0" eaLnBrk="1" latinLnBrk="0" hangingPunct="1">
                        <a:defRPr sz="1350" b="1" kern="1200">
                          <a:solidFill>
                            <a:schemeClr val="lt1"/>
                          </a:solidFill>
                          <a:latin typeface="Calibri"/>
                        </a:defRPr>
                      </a:lvl4pPr>
                      <a:lvl5pPr marL="1371566" algn="l" defTabSz="685783" rtl="0" eaLnBrk="1" latinLnBrk="0" hangingPunct="1">
                        <a:defRPr sz="1350" b="1" kern="1200">
                          <a:solidFill>
                            <a:schemeClr val="lt1"/>
                          </a:solidFill>
                          <a:latin typeface="Calibri"/>
                        </a:defRPr>
                      </a:lvl5pPr>
                      <a:lvl6pPr marL="1714457" algn="l" defTabSz="685783" rtl="0" eaLnBrk="1" latinLnBrk="0" hangingPunct="1">
                        <a:defRPr sz="1350" b="1" kern="1200">
                          <a:solidFill>
                            <a:schemeClr val="lt1"/>
                          </a:solidFill>
                          <a:latin typeface="Calibri"/>
                        </a:defRPr>
                      </a:lvl6pPr>
                      <a:lvl7pPr marL="2057348" algn="l" defTabSz="685783" rtl="0" eaLnBrk="1" latinLnBrk="0" hangingPunct="1">
                        <a:defRPr sz="1350" b="1" kern="1200">
                          <a:solidFill>
                            <a:schemeClr val="lt1"/>
                          </a:solidFill>
                          <a:latin typeface="Calibri"/>
                        </a:defRPr>
                      </a:lvl7pPr>
                      <a:lvl8pPr marL="2400240" algn="l" defTabSz="685783" rtl="0" eaLnBrk="1" latinLnBrk="0" hangingPunct="1">
                        <a:defRPr sz="1350" b="1" kern="1200">
                          <a:solidFill>
                            <a:schemeClr val="lt1"/>
                          </a:solidFill>
                          <a:latin typeface="Calibri"/>
                        </a:defRPr>
                      </a:lvl8pPr>
                      <a:lvl9pPr marL="2743132" algn="l" defTabSz="685783" rtl="0" eaLnBrk="1" latinLnBrk="0" hangingPunct="1">
                        <a:defRPr sz="1350" b="1" kern="1200">
                          <a:solidFill>
                            <a:schemeClr val="lt1"/>
                          </a:solidFill>
                          <a:latin typeface="Calibri"/>
                        </a:defRPr>
                      </a:lvl9pPr>
                    </a:lstStyle>
                    <a:p>
                      <a:pPr algn="ctr"/>
                      <a:endParaRPr lang="en-US" sz="800" dirty="0"/>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783" rtl="0" eaLnBrk="1" latinLnBrk="0" hangingPunct="1">
                        <a:defRPr sz="1350" b="1" kern="1200">
                          <a:solidFill>
                            <a:schemeClr val="lt1"/>
                          </a:solidFill>
                          <a:latin typeface="Calibri"/>
                        </a:defRPr>
                      </a:lvl1pPr>
                      <a:lvl2pPr marL="342892" algn="l" defTabSz="685783" rtl="0" eaLnBrk="1" latinLnBrk="0" hangingPunct="1">
                        <a:defRPr sz="1350" b="1" kern="1200">
                          <a:solidFill>
                            <a:schemeClr val="lt1"/>
                          </a:solidFill>
                          <a:latin typeface="Calibri"/>
                        </a:defRPr>
                      </a:lvl2pPr>
                      <a:lvl3pPr marL="685783" algn="l" defTabSz="685783" rtl="0" eaLnBrk="1" latinLnBrk="0" hangingPunct="1">
                        <a:defRPr sz="1350" b="1" kern="1200">
                          <a:solidFill>
                            <a:schemeClr val="lt1"/>
                          </a:solidFill>
                          <a:latin typeface="Calibri"/>
                        </a:defRPr>
                      </a:lvl3pPr>
                      <a:lvl4pPr marL="1028675" algn="l" defTabSz="685783" rtl="0" eaLnBrk="1" latinLnBrk="0" hangingPunct="1">
                        <a:defRPr sz="1350" b="1" kern="1200">
                          <a:solidFill>
                            <a:schemeClr val="lt1"/>
                          </a:solidFill>
                          <a:latin typeface="Calibri"/>
                        </a:defRPr>
                      </a:lvl4pPr>
                      <a:lvl5pPr marL="1371566" algn="l" defTabSz="685783" rtl="0" eaLnBrk="1" latinLnBrk="0" hangingPunct="1">
                        <a:defRPr sz="1350" b="1" kern="1200">
                          <a:solidFill>
                            <a:schemeClr val="lt1"/>
                          </a:solidFill>
                          <a:latin typeface="Calibri"/>
                        </a:defRPr>
                      </a:lvl5pPr>
                      <a:lvl6pPr marL="1714457" algn="l" defTabSz="685783" rtl="0" eaLnBrk="1" latinLnBrk="0" hangingPunct="1">
                        <a:defRPr sz="1350" b="1" kern="1200">
                          <a:solidFill>
                            <a:schemeClr val="lt1"/>
                          </a:solidFill>
                          <a:latin typeface="Calibri"/>
                        </a:defRPr>
                      </a:lvl6pPr>
                      <a:lvl7pPr marL="2057348" algn="l" defTabSz="685783" rtl="0" eaLnBrk="1" latinLnBrk="0" hangingPunct="1">
                        <a:defRPr sz="1350" b="1" kern="1200">
                          <a:solidFill>
                            <a:schemeClr val="lt1"/>
                          </a:solidFill>
                          <a:latin typeface="Calibri"/>
                        </a:defRPr>
                      </a:lvl7pPr>
                      <a:lvl8pPr marL="2400240" algn="l" defTabSz="685783" rtl="0" eaLnBrk="1" latinLnBrk="0" hangingPunct="1">
                        <a:defRPr sz="1350" b="1" kern="1200">
                          <a:solidFill>
                            <a:schemeClr val="lt1"/>
                          </a:solidFill>
                          <a:latin typeface="Calibri"/>
                        </a:defRPr>
                      </a:lvl8pPr>
                      <a:lvl9pPr marL="2743132" algn="l" defTabSz="685783" rtl="0" eaLnBrk="1" latinLnBrk="0" hangingPunct="1">
                        <a:defRPr sz="1350" b="1" kern="1200">
                          <a:solidFill>
                            <a:schemeClr val="lt1"/>
                          </a:solidFill>
                          <a:latin typeface="Calibri"/>
                        </a:defRPr>
                      </a:lvl9pPr>
                    </a:lstStyle>
                    <a:p>
                      <a:pPr algn="ctr"/>
                      <a:endParaRPr lang="en-US" sz="800" dirty="0"/>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783" rtl="0" eaLnBrk="1" latinLnBrk="0" hangingPunct="1">
                        <a:defRPr sz="1350" b="1" kern="1200">
                          <a:solidFill>
                            <a:schemeClr val="lt1"/>
                          </a:solidFill>
                          <a:latin typeface="Calibri"/>
                        </a:defRPr>
                      </a:lvl1pPr>
                      <a:lvl2pPr marL="342892" algn="l" defTabSz="685783" rtl="0" eaLnBrk="1" latinLnBrk="0" hangingPunct="1">
                        <a:defRPr sz="1350" b="1" kern="1200">
                          <a:solidFill>
                            <a:schemeClr val="lt1"/>
                          </a:solidFill>
                          <a:latin typeface="Calibri"/>
                        </a:defRPr>
                      </a:lvl2pPr>
                      <a:lvl3pPr marL="685783" algn="l" defTabSz="685783" rtl="0" eaLnBrk="1" latinLnBrk="0" hangingPunct="1">
                        <a:defRPr sz="1350" b="1" kern="1200">
                          <a:solidFill>
                            <a:schemeClr val="lt1"/>
                          </a:solidFill>
                          <a:latin typeface="Calibri"/>
                        </a:defRPr>
                      </a:lvl3pPr>
                      <a:lvl4pPr marL="1028675" algn="l" defTabSz="685783" rtl="0" eaLnBrk="1" latinLnBrk="0" hangingPunct="1">
                        <a:defRPr sz="1350" b="1" kern="1200">
                          <a:solidFill>
                            <a:schemeClr val="lt1"/>
                          </a:solidFill>
                          <a:latin typeface="Calibri"/>
                        </a:defRPr>
                      </a:lvl4pPr>
                      <a:lvl5pPr marL="1371566" algn="l" defTabSz="685783" rtl="0" eaLnBrk="1" latinLnBrk="0" hangingPunct="1">
                        <a:defRPr sz="1350" b="1" kern="1200">
                          <a:solidFill>
                            <a:schemeClr val="lt1"/>
                          </a:solidFill>
                          <a:latin typeface="Calibri"/>
                        </a:defRPr>
                      </a:lvl5pPr>
                      <a:lvl6pPr marL="1714457" algn="l" defTabSz="685783" rtl="0" eaLnBrk="1" latinLnBrk="0" hangingPunct="1">
                        <a:defRPr sz="1350" b="1" kern="1200">
                          <a:solidFill>
                            <a:schemeClr val="lt1"/>
                          </a:solidFill>
                          <a:latin typeface="Calibri"/>
                        </a:defRPr>
                      </a:lvl6pPr>
                      <a:lvl7pPr marL="2057348" algn="l" defTabSz="685783" rtl="0" eaLnBrk="1" latinLnBrk="0" hangingPunct="1">
                        <a:defRPr sz="1350" b="1" kern="1200">
                          <a:solidFill>
                            <a:schemeClr val="lt1"/>
                          </a:solidFill>
                          <a:latin typeface="Calibri"/>
                        </a:defRPr>
                      </a:lvl7pPr>
                      <a:lvl8pPr marL="2400240" algn="l" defTabSz="685783" rtl="0" eaLnBrk="1" latinLnBrk="0" hangingPunct="1">
                        <a:defRPr sz="1350" b="1" kern="1200">
                          <a:solidFill>
                            <a:schemeClr val="lt1"/>
                          </a:solidFill>
                          <a:latin typeface="Calibri"/>
                        </a:defRPr>
                      </a:lvl8pPr>
                      <a:lvl9pPr marL="2743132" algn="l" defTabSz="685783" rtl="0" eaLnBrk="1" latinLnBrk="0" hangingPunct="1">
                        <a:defRPr sz="1350" b="1" kern="1200">
                          <a:solidFill>
                            <a:schemeClr val="lt1"/>
                          </a:solidFill>
                          <a:latin typeface="Calibri"/>
                        </a:defRPr>
                      </a:lvl9pPr>
                    </a:lstStyle>
                    <a:p>
                      <a:pPr algn="ctr"/>
                      <a:endParaRPr lang="en-US" sz="800" dirty="0"/>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783" rtl="0" eaLnBrk="1" latinLnBrk="0" hangingPunct="1">
                        <a:defRPr sz="1350" b="1" kern="1200">
                          <a:solidFill>
                            <a:schemeClr val="lt1"/>
                          </a:solidFill>
                          <a:latin typeface="Calibri"/>
                        </a:defRPr>
                      </a:lvl1pPr>
                      <a:lvl2pPr marL="342892" algn="l" defTabSz="685783" rtl="0" eaLnBrk="1" latinLnBrk="0" hangingPunct="1">
                        <a:defRPr sz="1350" b="1" kern="1200">
                          <a:solidFill>
                            <a:schemeClr val="lt1"/>
                          </a:solidFill>
                          <a:latin typeface="Calibri"/>
                        </a:defRPr>
                      </a:lvl2pPr>
                      <a:lvl3pPr marL="685783" algn="l" defTabSz="685783" rtl="0" eaLnBrk="1" latinLnBrk="0" hangingPunct="1">
                        <a:defRPr sz="1350" b="1" kern="1200">
                          <a:solidFill>
                            <a:schemeClr val="lt1"/>
                          </a:solidFill>
                          <a:latin typeface="Calibri"/>
                        </a:defRPr>
                      </a:lvl3pPr>
                      <a:lvl4pPr marL="1028675" algn="l" defTabSz="685783" rtl="0" eaLnBrk="1" latinLnBrk="0" hangingPunct="1">
                        <a:defRPr sz="1350" b="1" kern="1200">
                          <a:solidFill>
                            <a:schemeClr val="lt1"/>
                          </a:solidFill>
                          <a:latin typeface="Calibri"/>
                        </a:defRPr>
                      </a:lvl4pPr>
                      <a:lvl5pPr marL="1371566" algn="l" defTabSz="685783" rtl="0" eaLnBrk="1" latinLnBrk="0" hangingPunct="1">
                        <a:defRPr sz="1350" b="1" kern="1200">
                          <a:solidFill>
                            <a:schemeClr val="lt1"/>
                          </a:solidFill>
                          <a:latin typeface="Calibri"/>
                        </a:defRPr>
                      </a:lvl5pPr>
                      <a:lvl6pPr marL="1714457" algn="l" defTabSz="685783" rtl="0" eaLnBrk="1" latinLnBrk="0" hangingPunct="1">
                        <a:defRPr sz="1350" b="1" kern="1200">
                          <a:solidFill>
                            <a:schemeClr val="lt1"/>
                          </a:solidFill>
                          <a:latin typeface="Calibri"/>
                        </a:defRPr>
                      </a:lvl6pPr>
                      <a:lvl7pPr marL="2057348" algn="l" defTabSz="685783" rtl="0" eaLnBrk="1" latinLnBrk="0" hangingPunct="1">
                        <a:defRPr sz="1350" b="1" kern="1200">
                          <a:solidFill>
                            <a:schemeClr val="lt1"/>
                          </a:solidFill>
                          <a:latin typeface="Calibri"/>
                        </a:defRPr>
                      </a:lvl7pPr>
                      <a:lvl8pPr marL="2400240" algn="l" defTabSz="685783" rtl="0" eaLnBrk="1" latinLnBrk="0" hangingPunct="1">
                        <a:defRPr sz="1350" b="1" kern="1200">
                          <a:solidFill>
                            <a:schemeClr val="lt1"/>
                          </a:solidFill>
                          <a:latin typeface="Calibri"/>
                        </a:defRPr>
                      </a:lvl8pPr>
                      <a:lvl9pPr marL="2743132" algn="l" defTabSz="685783" rtl="0" eaLnBrk="1" latinLnBrk="0" hangingPunct="1">
                        <a:defRPr sz="1350" b="1" kern="1200">
                          <a:solidFill>
                            <a:schemeClr val="lt1"/>
                          </a:solidFill>
                          <a:latin typeface="Calibri"/>
                        </a:defRPr>
                      </a:lvl9pPr>
                    </a:lstStyle>
                    <a:p>
                      <a:pPr algn="ctr"/>
                      <a:endParaRPr lang="en-US" sz="800" dirty="0"/>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783" rtl="0" eaLnBrk="1" latinLnBrk="0" hangingPunct="1">
                        <a:defRPr sz="1350" b="1" kern="1200">
                          <a:solidFill>
                            <a:schemeClr val="lt1"/>
                          </a:solidFill>
                          <a:latin typeface="Calibri"/>
                        </a:defRPr>
                      </a:lvl1pPr>
                      <a:lvl2pPr marL="342892" algn="l" defTabSz="685783" rtl="0" eaLnBrk="1" latinLnBrk="0" hangingPunct="1">
                        <a:defRPr sz="1350" b="1" kern="1200">
                          <a:solidFill>
                            <a:schemeClr val="lt1"/>
                          </a:solidFill>
                          <a:latin typeface="Calibri"/>
                        </a:defRPr>
                      </a:lvl2pPr>
                      <a:lvl3pPr marL="685783" algn="l" defTabSz="685783" rtl="0" eaLnBrk="1" latinLnBrk="0" hangingPunct="1">
                        <a:defRPr sz="1350" b="1" kern="1200">
                          <a:solidFill>
                            <a:schemeClr val="lt1"/>
                          </a:solidFill>
                          <a:latin typeface="Calibri"/>
                        </a:defRPr>
                      </a:lvl3pPr>
                      <a:lvl4pPr marL="1028675" algn="l" defTabSz="685783" rtl="0" eaLnBrk="1" latinLnBrk="0" hangingPunct="1">
                        <a:defRPr sz="1350" b="1" kern="1200">
                          <a:solidFill>
                            <a:schemeClr val="lt1"/>
                          </a:solidFill>
                          <a:latin typeface="Calibri"/>
                        </a:defRPr>
                      </a:lvl4pPr>
                      <a:lvl5pPr marL="1371566" algn="l" defTabSz="685783" rtl="0" eaLnBrk="1" latinLnBrk="0" hangingPunct="1">
                        <a:defRPr sz="1350" b="1" kern="1200">
                          <a:solidFill>
                            <a:schemeClr val="lt1"/>
                          </a:solidFill>
                          <a:latin typeface="Calibri"/>
                        </a:defRPr>
                      </a:lvl5pPr>
                      <a:lvl6pPr marL="1714457" algn="l" defTabSz="685783" rtl="0" eaLnBrk="1" latinLnBrk="0" hangingPunct="1">
                        <a:defRPr sz="1350" b="1" kern="1200">
                          <a:solidFill>
                            <a:schemeClr val="lt1"/>
                          </a:solidFill>
                          <a:latin typeface="Calibri"/>
                        </a:defRPr>
                      </a:lvl6pPr>
                      <a:lvl7pPr marL="2057348" algn="l" defTabSz="685783" rtl="0" eaLnBrk="1" latinLnBrk="0" hangingPunct="1">
                        <a:defRPr sz="1350" b="1" kern="1200">
                          <a:solidFill>
                            <a:schemeClr val="lt1"/>
                          </a:solidFill>
                          <a:latin typeface="Calibri"/>
                        </a:defRPr>
                      </a:lvl7pPr>
                      <a:lvl8pPr marL="2400240" algn="l" defTabSz="685783" rtl="0" eaLnBrk="1" latinLnBrk="0" hangingPunct="1">
                        <a:defRPr sz="1350" b="1" kern="1200">
                          <a:solidFill>
                            <a:schemeClr val="lt1"/>
                          </a:solidFill>
                          <a:latin typeface="Calibri"/>
                        </a:defRPr>
                      </a:lvl8pPr>
                      <a:lvl9pPr marL="2743132" algn="l" defTabSz="685783" rtl="0" eaLnBrk="1" latinLnBrk="0" hangingPunct="1">
                        <a:defRPr sz="1350" b="1" kern="1200">
                          <a:solidFill>
                            <a:schemeClr val="lt1"/>
                          </a:solidFill>
                          <a:latin typeface="Calibri"/>
                        </a:defRPr>
                      </a:lvl9pPr>
                    </a:lstStyle>
                    <a:p>
                      <a:pPr algn="ctr"/>
                      <a:endParaRPr lang="en-US" sz="800" dirty="0"/>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106948957"/>
                  </a:ext>
                </a:extLst>
              </a:tr>
              <a:tr h="594367">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b="0" dirty="0"/>
                        <a:t>OUSD </a:t>
                      </a:r>
                    </a:p>
                    <a:p>
                      <a:pPr algn="ctr"/>
                      <a:r>
                        <a:rPr lang="en-US" sz="800" b="0" dirty="0"/>
                        <a:t>Research and Engineering (R&amp;E)</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a:t>Developmental Test, Evaluation, &amp; Assessments (DTE&amp;A)</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b="0" dirty="0"/>
                        <a:t>Test Resource Management Center (TRMC)</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b="0" dirty="0"/>
                        <a:t>STAT Center of Excellence (STAT COE)</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b="0" dirty="0"/>
                        <a:t>Chief Digital and Artificial Intelligence Office (CDAO)</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116201316"/>
                  </a:ext>
                </a:extLst>
              </a:tr>
              <a:tr h="613825">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b="0" dirty="0"/>
                        <a:t>Director, Operational Test and Evaluation (DOT&amp;E)</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DoD Autonomy Community of Interest (</a:t>
                      </a:r>
                      <a:r>
                        <a:rPr lang="en-US" sz="800" dirty="0" err="1"/>
                        <a:t>CoI</a:t>
                      </a:r>
                      <a:r>
                        <a:rPr lang="en-US" sz="800" dirty="0"/>
                        <a:t>)  </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National Air and Space Administration (NASA)</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Defense Advanced Research Projects Agency (DARPA)</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b="0" dirty="0"/>
                        <a:t>Air Force Research Laboratory (AFRL)</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2853862584"/>
                  </a:ext>
                </a:extLst>
              </a:tr>
              <a:tr h="613825">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b="0" dirty="0"/>
                        <a:t>Army Test and Evaluation Command (ATEC) </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b="0" dirty="0"/>
                        <a:t>Naval Surface Warfare Center (NSWC) </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b="0" dirty="0"/>
                        <a:t>PEO Unmanned &amp; Small Combatants (PEO USC)</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a:t>Combat Capabilities Development Command (DEVCOM)</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b="0" dirty="0"/>
                        <a:t>Naval Research Laboratory (NRL)</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773042781"/>
                  </a:ext>
                </a:extLst>
              </a:tr>
              <a:tr h="503475">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Johns Hopkins Univ Applied Physics Lab (JHU APL)</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The MITRE Corporation</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Air Force Institute of Technology (AFIT)</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Institute for Defense Analyses (IDA)</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Air Force Operational T&amp;E Center (AFOTEC)</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4068952169"/>
                  </a:ext>
                </a:extLst>
              </a:tr>
              <a:tr h="667948">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Air Force Office of Scientific Research (AFOSR)</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Program Executive Office Ground Combat Systems (PEO GCS)</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Air Force Test Center (AFTC) </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Commander Operational T&amp;E Force (COTF)</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Office of Naval Research (ONR)</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688399354"/>
                  </a:ext>
                </a:extLst>
              </a:tr>
              <a:tr h="393124">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Autonomy / T&amp;E Industry</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Naval Air Warfare Center (NAWC)</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Department of Homeland Security (DHS)</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Aberdeen Test Center (ATC)</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a:r>
                        <a:rPr lang="en-US" sz="800" dirty="0"/>
                        <a:t>Naval Postgraduate School (NPS)</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2215771754"/>
                  </a:ext>
                </a:extLst>
              </a:tr>
            </a:tbl>
          </a:graphicData>
        </a:graphic>
      </p:graphicFrame>
      <p:sp>
        <p:nvSpPr>
          <p:cNvPr id="2" name="Title 1"/>
          <p:cNvSpPr>
            <a:spLocks noGrp="1"/>
          </p:cNvSpPr>
          <p:nvPr>
            <p:ph type="title"/>
          </p:nvPr>
        </p:nvSpPr>
        <p:spPr>
          <a:xfrm>
            <a:off x="628650" y="287204"/>
            <a:ext cx="7886700" cy="876446"/>
          </a:xfrm>
        </p:spPr>
        <p:txBody>
          <a:bodyPr>
            <a:normAutofit/>
          </a:bodyPr>
          <a:lstStyle/>
          <a:p>
            <a:r>
              <a:rPr lang="en-US" dirty="0"/>
              <a:t>Advancing T&amp;E of Autonomous Systems Approach and Key Impacts</a:t>
            </a:r>
          </a:p>
        </p:txBody>
      </p:sp>
      <p:sp>
        <p:nvSpPr>
          <p:cNvPr id="3" name="Content Placeholder 2"/>
          <p:cNvSpPr>
            <a:spLocks noGrp="1"/>
          </p:cNvSpPr>
          <p:nvPr>
            <p:ph sz="half" idx="1"/>
          </p:nvPr>
        </p:nvSpPr>
        <p:spPr>
          <a:xfrm>
            <a:off x="191374" y="1233045"/>
            <a:ext cx="4501690" cy="4128385"/>
          </a:xfrm>
        </p:spPr>
        <p:txBody>
          <a:bodyPr/>
          <a:lstStyle/>
          <a:p>
            <a:pPr marL="0" indent="0">
              <a:buNone/>
            </a:pPr>
            <a:r>
              <a:rPr lang="en-US" sz="1400" b="1" dirty="0"/>
              <a:t>DTE&amp;A through the STAT COE is bridging the gap between S&amp;T of autonomy T&amp;E, and application of T&amp;E methods in DoD programs</a:t>
            </a:r>
            <a:endParaRPr lang="en-US" sz="1400" dirty="0"/>
          </a:p>
          <a:p>
            <a:pPr marL="0" indent="0">
              <a:buNone/>
            </a:pPr>
            <a:r>
              <a:rPr lang="en-US" sz="1400" u="sng" dirty="0"/>
              <a:t>Objectives</a:t>
            </a:r>
            <a:r>
              <a:rPr lang="en-US" sz="1400" dirty="0"/>
              <a:t>:  </a:t>
            </a:r>
          </a:p>
          <a:p>
            <a:r>
              <a:rPr lang="en-US" sz="1050" dirty="0"/>
              <a:t>Define and refine current </a:t>
            </a:r>
            <a:r>
              <a:rPr lang="en-US" sz="1050" b="1" dirty="0"/>
              <a:t>challenges/gaps</a:t>
            </a:r>
            <a:r>
              <a:rPr lang="en-US" sz="1050" dirty="0"/>
              <a:t> in DoD methods, processes, and test ranges to rigorously test and evaluate (T&amp;E) Autonomous Systems (AS) </a:t>
            </a:r>
          </a:p>
          <a:p>
            <a:r>
              <a:rPr lang="en-US" sz="1050" dirty="0"/>
              <a:t>Identify and develop </a:t>
            </a:r>
            <a:r>
              <a:rPr lang="en-US" sz="1050" b="1" dirty="0"/>
              <a:t>methods and processes</a:t>
            </a:r>
            <a:r>
              <a:rPr lang="en-US" sz="1050" dirty="0"/>
              <a:t> for T&amp;E of AS</a:t>
            </a:r>
          </a:p>
          <a:p>
            <a:r>
              <a:rPr lang="en-US" sz="1050" dirty="0"/>
              <a:t>Identify </a:t>
            </a:r>
            <a:r>
              <a:rPr lang="en-US" sz="1050" b="1" dirty="0"/>
              <a:t>lessons learned</a:t>
            </a:r>
            <a:r>
              <a:rPr lang="en-US" sz="1050" dirty="0"/>
              <a:t> to enable rigorous T&amp;E of AS</a:t>
            </a:r>
          </a:p>
          <a:p>
            <a:r>
              <a:rPr lang="en-US" sz="1050" dirty="0"/>
              <a:t>Increase </a:t>
            </a:r>
            <a:r>
              <a:rPr lang="en-US" sz="1050" b="1" dirty="0"/>
              <a:t>collaboration</a:t>
            </a:r>
            <a:r>
              <a:rPr lang="en-US" sz="1050" dirty="0"/>
              <a:t> among Joint, Service, and external organizations</a:t>
            </a:r>
          </a:p>
          <a:p>
            <a:r>
              <a:rPr lang="en-US" sz="1050" dirty="0"/>
              <a:t>Provide T&amp;E practitioners </a:t>
            </a:r>
            <a:r>
              <a:rPr lang="en-US" sz="1050" b="1" dirty="0"/>
              <a:t>tools to address challenges</a:t>
            </a:r>
            <a:r>
              <a:rPr lang="en-US" sz="1050" dirty="0"/>
              <a:t> of T&amp;E of AS</a:t>
            </a:r>
          </a:p>
          <a:p>
            <a:pPr marL="0" indent="0">
              <a:buNone/>
            </a:pPr>
            <a:r>
              <a:rPr lang="en-US" sz="1400" u="sng" dirty="0"/>
              <a:t>Efforts</a:t>
            </a:r>
            <a:r>
              <a:rPr lang="en-US" sz="1400" dirty="0"/>
              <a:t>: </a:t>
            </a:r>
          </a:p>
          <a:p>
            <a:r>
              <a:rPr lang="en-US" sz="1050" dirty="0"/>
              <a:t>Develop a </a:t>
            </a:r>
            <a:r>
              <a:rPr lang="en-US" sz="1050" b="1" i="1" dirty="0"/>
              <a:t>T&amp;E of AS Companion Guide</a:t>
            </a:r>
            <a:r>
              <a:rPr lang="en-US" sz="1050" dirty="0"/>
              <a:t> to provide testers with information on current methods and tools to address challenges</a:t>
            </a:r>
          </a:p>
          <a:p>
            <a:r>
              <a:rPr lang="en-US" sz="1050" dirty="0"/>
              <a:t>Conduct ATEAS workshops to </a:t>
            </a:r>
            <a:r>
              <a:rPr lang="en-US" sz="1050" b="1" dirty="0"/>
              <a:t>share and improve on methods and tools</a:t>
            </a:r>
            <a:r>
              <a:rPr lang="en-US" sz="1050" dirty="0"/>
              <a:t> </a:t>
            </a:r>
          </a:p>
          <a:p>
            <a:r>
              <a:rPr lang="en-US" sz="1050" dirty="0"/>
              <a:t>Collaborate with </a:t>
            </a:r>
            <a:r>
              <a:rPr lang="en-US" sz="1050" b="1" dirty="0"/>
              <a:t>researchers, pilot programs, and testers</a:t>
            </a:r>
            <a:r>
              <a:rPr lang="en-US" sz="1050" dirty="0"/>
              <a:t> to expose and expand upon </a:t>
            </a:r>
            <a:r>
              <a:rPr lang="en-US" sz="1050" b="1" dirty="0"/>
              <a:t>best practices and lessons learned</a:t>
            </a:r>
            <a:r>
              <a:rPr lang="en-US" sz="1050" dirty="0"/>
              <a:t> </a:t>
            </a:r>
          </a:p>
        </p:txBody>
      </p:sp>
      <p:sp>
        <p:nvSpPr>
          <p:cNvPr id="4" name="Content Placeholder 3">
            <a:extLst>
              <a:ext uri="{FF2B5EF4-FFF2-40B4-BE49-F238E27FC236}">
                <a16:creationId xmlns:a16="http://schemas.microsoft.com/office/drawing/2014/main" id="{1F5B9F96-B27F-4DFA-B3EA-69351899AEB1}"/>
              </a:ext>
            </a:extLst>
          </p:cNvPr>
          <p:cNvSpPr>
            <a:spLocks noGrp="1"/>
          </p:cNvSpPr>
          <p:nvPr>
            <p:ph sz="half" idx="2"/>
          </p:nvPr>
        </p:nvSpPr>
        <p:spPr>
          <a:xfrm>
            <a:off x="4629150" y="1233045"/>
            <a:ext cx="3886200" cy="4834724"/>
          </a:xfrm>
        </p:spPr>
        <p:txBody>
          <a:bodyPr/>
          <a:lstStyle/>
          <a:p>
            <a:pPr marL="0" indent="0">
              <a:buNone/>
            </a:pPr>
            <a:r>
              <a:rPr lang="en-US" sz="1400" b="1" dirty="0"/>
              <a:t>Collaboration with Joint, Service, Federal, Industry, and Academic organizations</a:t>
            </a:r>
          </a:p>
          <a:p>
            <a:pPr lvl="1"/>
            <a:endParaRPr lang="en-US" sz="1200" dirty="0"/>
          </a:p>
        </p:txBody>
      </p:sp>
      <p:sp>
        <p:nvSpPr>
          <p:cNvPr id="5" name="Slide Number Placeholder 4">
            <a:extLst>
              <a:ext uri="{FF2B5EF4-FFF2-40B4-BE49-F238E27FC236}">
                <a16:creationId xmlns:a16="http://schemas.microsoft.com/office/drawing/2014/main" id="{A86F0D75-3A8B-4544-90B8-1187BC8E7EE8}"/>
              </a:ext>
            </a:extLst>
          </p:cNvPr>
          <p:cNvSpPr>
            <a:spLocks noGrp="1"/>
          </p:cNvSpPr>
          <p:nvPr>
            <p:ph type="sldNum" sz="quarter" idx="12"/>
          </p:nvPr>
        </p:nvSpPr>
        <p:spPr/>
        <p:txBody>
          <a:bodyPr/>
          <a:lstStyle/>
          <a:p>
            <a:pPr>
              <a:defRPr/>
            </a:pPr>
            <a:fld id="{FAC1E56D-A9D8-45AD-B5D3-0DCD8C3B5BE4}" type="slidenum">
              <a:rPr lang="en-US" smtClean="0"/>
              <a:pPr>
                <a:defRPr/>
              </a:pPr>
              <a:t>9</a:t>
            </a:fld>
            <a:endParaRPr lang="en-US"/>
          </a:p>
        </p:txBody>
      </p:sp>
      <p:sp>
        <p:nvSpPr>
          <p:cNvPr id="7" name="TextBox 6">
            <a:extLst>
              <a:ext uri="{FF2B5EF4-FFF2-40B4-BE49-F238E27FC236}">
                <a16:creationId xmlns:a16="http://schemas.microsoft.com/office/drawing/2014/main" id="{C4C27094-065B-909C-F7F5-59E29272D432}"/>
              </a:ext>
            </a:extLst>
          </p:cNvPr>
          <p:cNvSpPr txBox="1"/>
          <p:nvPr/>
        </p:nvSpPr>
        <p:spPr>
          <a:xfrm>
            <a:off x="191374" y="5287566"/>
            <a:ext cx="8761252" cy="1083374"/>
          </a:xfrm>
          <a:prstGeom prst="rect">
            <a:avLst/>
          </a:prstGeom>
          <a:noFill/>
        </p:spPr>
        <p:txBody>
          <a:bodyPr wrap="square">
            <a:spAutoFit/>
          </a:bodyPr>
          <a:lstStyle/>
          <a:p>
            <a:pPr marR="0" lvl="0" algn="l" defTabSz="914400" rtl="0" eaLnBrk="0" fontAlgn="base" latinLnBrk="0" hangingPunct="0">
              <a:lnSpc>
                <a:spcPct val="100000"/>
              </a:lnSpc>
              <a:spcBef>
                <a:spcPct val="20000"/>
              </a:spcBef>
              <a:spcAft>
                <a:spcPct val="0"/>
              </a:spcAft>
              <a:buClrTx/>
              <a:buSzTx/>
              <a:tabLst/>
              <a:defRPr/>
            </a:pPr>
            <a:r>
              <a:rPr lang="en-US" sz="1400" u="sng" dirty="0">
                <a:solidFill>
                  <a:prstClr val="black"/>
                </a:solidFill>
                <a:latin typeface="Arial" panose="020B0604020202020204" pitchFamily="34" charset="0"/>
                <a:cs typeface="Arial" panose="020B0604020202020204" pitchFamily="34" charset="0"/>
              </a:rPr>
              <a:t>Key Impacts:</a:t>
            </a:r>
            <a:endParaRPr kumimoji="0" lang="en-US" sz="1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2015 workshop:  began identifying autonomy T&amp;E challenges - 24 participants across 11 DoD and academic organizations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2019 workshop:  refined challenges, began identifying solutions - 65 participants across 17 DoD, academic, and industry organizations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2020 Advancements in T&amp;E of Autonomous Systems report – defined current state of the art in autonomy T&amp;E challenges and solutions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2022 virtual workshop:  shared autonomy T&amp;E solutions w/ broad audience - 182 pax across 40 DoD, academic, and industry organizations</a:t>
            </a:r>
          </a:p>
        </p:txBody>
      </p:sp>
    </p:spTree>
    <p:extLst>
      <p:ext uri="{BB962C8B-B14F-4D97-AF65-F5344CB8AC3E}">
        <p14:creationId xmlns:p14="http://schemas.microsoft.com/office/powerpoint/2010/main" val="178455862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_ip_UnifiedCompliancePolicyUIAction xmlns="http://schemas.microsoft.com/sharepoint/v3" xsi:nil="true"/>
    <TaxCatchAll xmlns="d530ae7f-435c-4ea1-83c2-9b90f3070224" xsi:nil="true"/>
    <_ip_UnifiedCompliancePolicyProperties xmlns="http://schemas.microsoft.com/sharepoint/v3" xsi:nil="true"/>
    <lcf76f155ced4ddcb4097134ff3c332f xmlns="38f4325c-0612-405d-86fb-ae1cc6420ca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9437A3FDEA3B48B83A00C90091EDFD" ma:contentTypeVersion="14" ma:contentTypeDescription="Create a new document." ma:contentTypeScope="" ma:versionID="cdfd898a5c7ca6931dd96b336552c0ad">
  <xsd:schema xmlns:xsd="http://www.w3.org/2001/XMLSchema" xmlns:xs="http://www.w3.org/2001/XMLSchema" xmlns:p="http://schemas.microsoft.com/office/2006/metadata/properties" xmlns:ns1="http://schemas.microsoft.com/sharepoint/v3" xmlns:ns2="38f4325c-0612-405d-86fb-ae1cc6420ca7" xmlns:ns3="d530ae7f-435c-4ea1-83c2-9b90f3070224" targetNamespace="http://schemas.microsoft.com/office/2006/metadata/properties" ma:root="true" ma:fieldsID="6c375c9ffe7246679f149f6cb6c28eef" ns1:_="" ns2:_="" ns3:_="">
    <xsd:import namespace="http://schemas.microsoft.com/sharepoint/v3"/>
    <xsd:import namespace="38f4325c-0612-405d-86fb-ae1cc6420ca7"/>
    <xsd:import namespace="d530ae7f-435c-4ea1-83c2-9b90f307022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1:_ip_UnifiedCompliancePolicyProperties" minOccurs="0"/>
                <xsd:element ref="ns1:_ip_UnifiedCompliancePolicyUIAction"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f4325c-0612-405d-86fb-ae1cc6420c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5476efd-2625-4ffb-b020-68dbe4abf389"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30ae7f-435c-4ea1-83c2-9b90f307022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3fc5d6e-f0f7-4c4c-8848-52c6f65af8c0}" ma:internalName="TaxCatchAll" ma:showField="CatchAllData" ma:web="d530ae7f-435c-4ea1-83c2-9b90f3070224">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647FC1-9528-42B5-BF3E-357F0D9E6969}">
  <ds:schemaRefs>
    <ds:schemaRef ds:uri="d530ae7f-435c-4ea1-83c2-9b90f3070224"/>
    <ds:schemaRef ds:uri="http://purl.org/dc/elements/1.1/"/>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schemas.microsoft.com/sharepoint/v3"/>
    <ds:schemaRef ds:uri="http://schemas.microsoft.com/office/infopath/2007/PartnerControls"/>
    <ds:schemaRef ds:uri="38f4325c-0612-405d-86fb-ae1cc6420ca7"/>
    <ds:schemaRef ds:uri="http://www.w3.org/XML/1998/namespace"/>
    <ds:schemaRef ds:uri="http://purl.org/dc/terms/"/>
  </ds:schemaRefs>
</ds:datastoreItem>
</file>

<file path=customXml/itemProps2.xml><?xml version="1.0" encoding="utf-8"?>
<ds:datastoreItem xmlns:ds="http://schemas.openxmlformats.org/officeDocument/2006/customXml" ds:itemID="{9796836F-B529-41D1-A7F3-80E4E6CBD7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8f4325c-0612-405d-86fb-ae1cc6420ca7"/>
    <ds:schemaRef ds:uri="d530ae7f-435c-4ea1-83c2-9b90f30702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FEDAF1-DB0F-49BC-8B7F-163389EAE6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12084</TotalTime>
  <Words>14002</Words>
  <Application>Microsoft Office PowerPoint</Application>
  <PresentationFormat>On-screen Show (4:3)</PresentationFormat>
  <Paragraphs>1614</Paragraphs>
  <Slides>73</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73</vt:i4>
      </vt:variant>
    </vt:vector>
  </HeadingPairs>
  <TitlesOfParts>
    <vt:vector size="83" baseType="lpstr">
      <vt:lpstr>Arial</vt:lpstr>
      <vt:lpstr>Arial Narrow</vt:lpstr>
      <vt:lpstr>Calibri</vt:lpstr>
      <vt:lpstr>Calibri Light</vt:lpstr>
      <vt:lpstr>Courier New</vt:lpstr>
      <vt:lpstr>Georgia</vt:lpstr>
      <vt:lpstr>Symbol</vt:lpstr>
      <vt:lpstr>Times New Roman</vt:lpstr>
      <vt:lpstr>Custom Design</vt:lpstr>
      <vt:lpstr>1_Custom Design</vt:lpstr>
      <vt:lpstr>PowerPoint Presentation</vt:lpstr>
      <vt:lpstr>Objectives for this Presentation</vt:lpstr>
      <vt:lpstr>Overview</vt:lpstr>
      <vt:lpstr>T&amp;E Companion Guide for Autonomy  Draft Outline and Content</vt:lpstr>
      <vt:lpstr>STAT COE Overview</vt:lpstr>
      <vt:lpstr>STAT COE Lines of Effort Consulting—Research—Education</vt:lpstr>
      <vt:lpstr>Advancing T&amp;E of Autonomous Systems ATEAS Project Motivation</vt:lpstr>
      <vt:lpstr>Introduction to T&amp;E of Autonomy</vt:lpstr>
      <vt:lpstr>Advancing T&amp;E of Autonomous Systems Approach and Key Impacts</vt:lpstr>
      <vt:lpstr>Autonomous Systems Policy and Education</vt:lpstr>
      <vt:lpstr>Autonomy Relation with AI and ML</vt:lpstr>
      <vt:lpstr>Autonomy Example with AI and ML</vt:lpstr>
      <vt:lpstr>Background and Context for Autonomy T&amp;E</vt:lpstr>
      <vt:lpstr>Central Autonomy T&amp;E Challenges</vt:lpstr>
      <vt:lpstr>Specific Autonomy T&amp;E Challenges</vt:lpstr>
      <vt:lpstr>ATEAS 2022 Workshop Findings and Recommendations - Confirm &amp; Clarify Challenges</vt:lpstr>
      <vt:lpstr>Autonomy T&amp;E Methods to address central and specific challenges</vt:lpstr>
      <vt:lpstr>PowerPoint Presentation</vt:lpstr>
      <vt:lpstr>Methods and Tools to Address Autonomy T&amp;E Challenges</vt:lpstr>
      <vt:lpstr>How to develop and evaluate a Fighter Pilot</vt:lpstr>
      <vt:lpstr>Analogy:  How to develop and evaluate an Autonomous Military System</vt:lpstr>
      <vt:lpstr>Analogy:  How to develop and evaluate an Autonomous Military System</vt:lpstr>
      <vt:lpstr>Autonomy T&amp;E  Where to Begin?</vt:lpstr>
      <vt:lpstr>Autonomy T&amp;E  Where to Begin?</vt:lpstr>
      <vt:lpstr>Methods for Addressing Autonomy T&amp;E Challenges</vt:lpstr>
      <vt:lpstr>Methods for Addressing Challenges with Acquisition and Development Strategy</vt:lpstr>
      <vt:lpstr>Acq and Dev Strategy Method:  Operational Modeling</vt:lpstr>
      <vt:lpstr>Acq and Dev Strategy Method: Small scale development </vt:lpstr>
      <vt:lpstr>Acq and Dev Strategy Method: Open architecture </vt:lpstr>
      <vt:lpstr>Acq and Dev Strategy Method: Automated requirements </vt:lpstr>
      <vt:lpstr>Acq and Dev Strategy Method: Continuous Testing  </vt:lpstr>
      <vt:lpstr>Acq and Dev Strategy Method: Code isolation  </vt:lpstr>
      <vt:lpstr>Acq and Dev Strategy Method: Assurance cases  </vt:lpstr>
      <vt:lpstr>Methods for Addressing Challenges with Test Strategy</vt:lpstr>
      <vt:lpstr>Test Strategy Method: LVC testing  </vt:lpstr>
      <vt:lpstr>Test Strategy Method: Surrogate platforms  </vt:lpstr>
      <vt:lpstr>Test Strategy Method: Formal verification</vt:lpstr>
      <vt:lpstr>Test Strategy Method: Software pedigree evaluation</vt:lpstr>
      <vt:lpstr>Methods for Addressing Challenges with Test Planning</vt:lpstr>
      <vt:lpstr>Test Planning Method: Training data set management for ML-enabled subsystems    </vt:lpstr>
      <vt:lpstr>Test Planning Method: STAT for Autonomy  </vt:lpstr>
      <vt:lpstr>Test Planning Method: Adversarial testing</vt:lpstr>
      <vt:lpstr>Test Planning Method: Operational mission testing</vt:lpstr>
      <vt:lpstr>Test Planning Method: Post-acceptance testing</vt:lpstr>
      <vt:lpstr>Methods for Addressing Challenges with Test Execution</vt:lpstr>
      <vt:lpstr>Test Execution Method: Cognitive Instrumentation for Explainable AI</vt:lpstr>
      <vt:lpstr>Test Execution Method: Runtime assurance</vt:lpstr>
      <vt:lpstr>Test Execution Method: Layered runtime monitoring/assurance</vt:lpstr>
      <vt:lpstr>Test Execution Method: Trust measures</vt:lpstr>
      <vt:lpstr>Methods for Addressing Challenges with Data Analysis</vt:lpstr>
      <vt:lpstr>Data Analysis Method: Automated outlier search and Boundary testing</vt:lpstr>
      <vt:lpstr>Data Analysis Method: Failure path testing</vt:lpstr>
      <vt:lpstr>Data Analysis Method: Human operator performance standards</vt:lpstr>
      <vt:lpstr>Methods for Addressing Challenges with Certifications and Accreditation</vt:lpstr>
      <vt:lpstr>Certifications and Accreditation Method: Task based certifications and evolution of standards</vt:lpstr>
      <vt:lpstr>Certifications and Accreditation Method: Quantified risks and autonomy performance growth curves</vt:lpstr>
      <vt:lpstr>Autonomy T&amp;E Infrastructure, Tools, and Resources </vt:lpstr>
      <vt:lpstr>Test Labs &amp; Test Range Support for AMS T&amp;E  Land System Test Labs and Ranges </vt:lpstr>
      <vt:lpstr>Test Labs &amp; Test Range Support for AMS T&amp;E Maritime System Test Labs and Ranges </vt:lpstr>
      <vt:lpstr>Test Labs &amp; Test Range Support for AMS T&amp;E Maritime System Test Labs and Ranges  (Cont.)</vt:lpstr>
      <vt:lpstr>Test Labs &amp; Test Range Support for AMS T&amp;E Additional Test Labs and Ranges </vt:lpstr>
      <vt:lpstr>Tools for Autonomous Military Systems T&amp;E</vt:lpstr>
      <vt:lpstr>Autonomy T&amp;E  TRMC Toolkit</vt:lpstr>
      <vt:lpstr>Autonomy T&amp;E  DARPA Assured Autonomy Toolkit</vt:lpstr>
      <vt:lpstr>Autonomy T&amp;E  Tools from NASA and other sources</vt:lpstr>
      <vt:lpstr>Autonomy T&amp;E Lexicon</vt:lpstr>
      <vt:lpstr>Future and Related Topics </vt:lpstr>
      <vt:lpstr>STAT Approach to AI Datasets </vt:lpstr>
      <vt:lpstr>Autonomy as C2 Modeling the OODA Loop </vt:lpstr>
      <vt:lpstr>Autonomy T&amp;E Community Resources </vt:lpstr>
      <vt:lpstr>T&amp;E Companion Guide for Autonomy  Draft Outline and Content</vt:lpstr>
      <vt:lpstr>Discussion / Questions</vt:lpstr>
      <vt:lpstr>PowerPoint Presentation</vt:lpstr>
    </vt:vector>
  </TitlesOfParts>
  <Company>AFIT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7_admin</dc:creator>
  <cp:lastModifiedBy>TRUETT, LEONARD F III CTR USAF AETC AFIT/ENS</cp:lastModifiedBy>
  <cp:revision>437</cp:revision>
  <cp:lastPrinted>2023-01-06T20:28:37Z</cp:lastPrinted>
  <dcterms:created xsi:type="dcterms:W3CDTF">2013-08-28T17:57:33Z</dcterms:created>
  <dcterms:modified xsi:type="dcterms:W3CDTF">2023-04-20T12:40:25Z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0x010100AE9437A3FDEA3B48B83A00C90091EDFD</vt:lpwstr>
  </property>
  <property fmtid="{D5CDD505-2E9C-101B-9397-08002B2CF9AE}" pid="3" name="PA Approved">
    <vt:lpwstr>true</vt:lpwstr>
  </property>
  <property fmtid="{D5CDD505-2E9C-101B-9397-08002B2CF9AE}" pid="4" name="Order">
    <vt:r8>1586600</vt:r8>
  </property>
  <property fmtid="{D5CDD505-2E9C-101B-9397-08002B2CF9AE}" pid="5" name="URL">
    <vt:lpwstr/>
  </property>
  <property fmtid="{D5CDD505-2E9C-101B-9397-08002B2CF9AE}" pid="6" name="MediaServiceImageTags">
    <vt:lpwstr/>
  </property>
</Properties>
</file>