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60"/>
  </p:notesMasterIdLst>
  <p:sldIdLst>
    <p:sldId id="889" r:id="rId5"/>
    <p:sldId id="1062" r:id="rId6"/>
    <p:sldId id="987" r:id="rId7"/>
    <p:sldId id="1109" r:id="rId8"/>
    <p:sldId id="1110" r:id="rId9"/>
    <p:sldId id="932" r:id="rId10"/>
    <p:sldId id="1022" r:id="rId11"/>
    <p:sldId id="916" r:id="rId12"/>
    <p:sldId id="914" r:id="rId13"/>
    <p:sldId id="771" r:id="rId14"/>
    <p:sldId id="928" r:id="rId15"/>
    <p:sldId id="1118" r:id="rId16"/>
    <p:sldId id="1033" r:id="rId17"/>
    <p:sldId id="1034" r:id="rId18"/>
    <p:sldId id="1035" r:id="rId19"/>
    <p:sldId id="942" r:id="rId20"/>
    <p:sldId id="930" r:id="rId21"/>
    <p:sldId id="948" r:id="rId22"/>
    <p:sldId id="949" r:id="rId23"/>
    <p:sldId id="971" r:id="rId24"/>
    <p:sldId id="950" r:id="rId25"/>
    <p:sldId id="953" r:id="rId26"/>
    <p:sldId id="952" r:id="rId27"/>
    <p:sldId id="972" r:id="rId28"/>
    <p:sldId id="943" r:id="rId29"/>
    <p:sldId id="772" r:id="rId30"/>
    <p:sldId id="955" r:id="rId31"/>
    <p:sldId id="961" r:id="rId32"/>
    <p:sldId id="1039" r:id="rId33"/>
    <p:sldId id="1043" r:id="rId34"/>
    <p:sldId id="498" r:id="rId35"/>
    <p:sldId id="958" r:id="rId36"/>
    <p:sldId id="1024" r:id="rId37"/>
    <p:sldId id="1045" r:id="rId38"/>
    <p:sldId id="1046" r:id="rId39"/>
    <p:sldId id="773" r:id="rId40"/>
    <p:sldId id="945" r:id="rId41"/>
    <p:sldId id="905" r:id="rId42"/>
    <p:sldId id="1060" r:id="rId43"/>
    <p:sldId id="1038" r:id="rId44"/>
    <p:sldId id="1044" r:id="rId45"/>
    <p:sldId id="1041" r:id="rId46"/>
    <p:sldId id="1061" r:id="rId47"/>
    <p:sldId id="1040" r:id="rId48"/>
    <p:sldId id="1117" r:id="rId49"/>
    <p:sldId id="1119" r:id="rId50"/>
    <p:sldId id="1021" r:id="rId51"/>
    <p:sldId id="1053" r:id="rId52"/>
    <p:sldId id="1047" r:id="rId53"/>
    <p:sldId id="1025" r:id="rId54"/>
    <p:sldId id="935" r:id="rId55"/>
    <p:sldId id="977" r:id="rId56"/>
    <p:sldId id="925" r:id="rId57"/>
    <p:sldId id="978" r:id="rId58"/>
    <p:sldId id="869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70D87B6C-2CDE-4EF9-894A-5DCAF81DAC18}">
          <p14:sldIdLst>
            <p14:sldId id="889"/>
            <p14:sldId id="1062"/>
            <p14:sldId id="987"/>
            <p14:sldId id="1109"/>
            <p14:sldId id="1110"/>
            <p14:sldId id="932"/>
            <p14:sldId id="1022"/>
            <p14:sldId id="916"/>
            <p14:sldId id="914"/>
            <p14:sldId id="771"/>
            <p14:sldId id="928"/>
            <p14:sldId id="1118"/>
            <p14:sldId id="1033"/>
            <p14:sldId id="1034"/>
            <p14:sldId id="1035"/>
            <p14:sldId id="942"/>
            <p14:sldId id="930"/>
            <p14:sldId id="948"/>
            <p14:sldId id="949"/>
            <p14:sldId id="971"/>
            <p14:sldId id="950"/>
            <p14:sldId id="953"/>
            <p14:sldId id="952"/>
            <p14:sldId id="972"/>
            <p14:sldId id="943"/>
            <p14:sldId id="772"/>
            <p14:sldId id="955"/>
            <p14:sldId id="961"/>
            <p14:sldId id="1039"/>
            <p14:sldId id="1043"/>
            <p14:sldId id="498"/>
            <p14:sldId id="958"/>
            <p14:sldId id="1024"/>
            <p14:sldId id="1045"/>
            <p14:sldId id="1046"/>
            <p14:sldId id="773"/>
            <p14:sldId id="945"/>
            <p14:sldId id="905"/>
            <p14:sldId id="1060"/>
            <p14:sldId id="1038"/>
            <p14:sldId id="1044"/>
            <p14:sldId id="1041"/>
            <p14:sldId id="1061"/>
            <p14:sldId id="1040"/>
            <p14:sldId id="1117"/>
            <p14:sldId id="1119"/>
            <p14:sldId id="1021"/>
            <p14:sldId id="1053"/>
          </p14:sldIdLst>
        </p14:section>
        <p14:section name="Backup" id="{E1204986-F4C3-4628-880B-5673EE44C88C}">
          <p14:sldIdLst>
            <p14:sldId id="1047"/>
            <p14:sldId id="1025"/>
            <p14:sldId id="935"/>
            <p14:sldId id="977"/>
            <p14:sldId id="925"/>
            <p14:sldId id="978"/>
            <p14:sldId id="8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A1EB"/>
    <a:srgbClr val="8EF4A6"/>
    <a:srgbClr val="ACCDEB"/>
    <a:srgbClr val="FCDC72"/>
    <a:srgbClr val="FCE092"/>
    <a:srgbClr val="6FE982"/>
    <a:srgbClr val="E2C567"/>
    <a:srgbClr val="DFC683"/>
    <a:srgbClr val="FFFFFF"/>
    <a:srgbClr val="BF00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6F90ED-0AFF-AB44-B1C8-B584205E3A1C}" v="107" dt="2022-10-03T12:37:15.7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33"/>
    <p:restoredTop sz="89581"/>
  </p:normalViewPr>
  <p:slideViewPr>
    <p:cSldViewPr snapToGrid="0" showGuides="1">
      <p:cViewPr varScale="1">
        <p:scale>
          <a:sx n="126" d="100"/>
          <a:sy n="126" d="100"/>
        </p:scale>
        <p:origin x="328" y="200"/>
      </p:cViewPr>
      <p:guideLst>
        <p:guide orient="horz" pos="163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650E5-BEB9-8542-BFEB-05B0D37080BA}" type="datetimeFigureOut">
              <a:rPr lang="en-US" smtClean="0"/>
              <a:t>4/12/23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4A120D-F35C-934E-938A-FFFC680A2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88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here on – “model” and “simulation” will be </a:t>
            </a:r>
            <a:r>
              <a:rPr lang="en-US" dirty="0" err="1"/>
              <a:t>synonomous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A120D-F35C-934E-938A-FFFC680A29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83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Point out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F09AC-188A-6D40-A6E7-E1CBC6CDCD0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55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Point out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F09AC-188A-6D40-A6E7-E1CBC6CDCD0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54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Point out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F09AC-188A-6D40-A6E7-E1CBC6CDCD0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081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Point out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F09AC-188A-6D40-A6E7-E1CBC6CDCD0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94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Point out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F09AC-188A-6D40-A6E7-E1CBC6CDCD0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663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A120D-F35C-934E-938A-FFFC680A292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63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A120D-F35C-934E-938A-FFFC680A292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27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A120D-F35C-934E-938A-FFFC680A292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8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EDL – D205</a:t>
            </a:r>
          </a:p>
          <a:p>
            <a:r>
              <a:rPr lang="en-US" dirty="0"/>
              <a:t>Aero – D308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9E18-F207-E64A-9E5E-A745EA3630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57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A120D-F35C-934E-938A-FFFC680A29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8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A120D-F35C-934E-938A-FFFC680A29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47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Central Limit Theorem implication: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As the number of input samples, regardless of their type of distributions, the expected value of output of the model is going to asymptotically approach a Gaussian or normal distribution.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</a:rPr>
              <a:t>Also note: convergence rate is on the order of 1/sqrt(N) regardless of input PDF as well, but input PDF would affect the constant of proportionality.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A120D-F35C-934E-938A-FFFC680A29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59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A120D-F35C-934E-938A-FFFC680A292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31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Aka</a:t>
            </a:r>
            <a:r>
              <a:rPr lang="en-US" baseline="0"/>
              <a:t> reduced order modeling aka response surface aka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5DF03-B55B-421C-A56D-55EE882451E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00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Mismatch from as built system ex: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stiffening members with incorrect dimensions and/or in the wrong locations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A120D-F35C-934E-938A-FFFC680A292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02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Point out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F09AC-188A-6D40-A6E7-E1CBC6CDCD0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3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0CEFB-62EC-B74A-9108-33FB149658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8C3928-9DB5-874B-BB55-9716BC0EF3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4EAD3-63E9-C448-A6EF-9AF5226DC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BD486-6A11-40E4-9B23-14B626D62487}" type="datetime1">
              <a:rPr lang="en-US" smtClean="0"/>
              <a:t>4/12/23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D51F9-7FED-F24F-8500-93EC956E9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2280" y="6356350"/>
            <a:ext cx="6187440" cy="460693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Restricted distribution to Internal NASA, ESD, and NESC designated team members and stakeholders until approved by the NRB. This is for status only and does not represent complete engineering analysis.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CC2DF-8546-0A49-B17A-50BB4F3B3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03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7BA9B-109F-3B44-8B06-CAE579C23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4879BB-6F2E-ED43-8583-3676693B41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9BA04-BB9A-924A-A9E6-30AD14287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BBD3-A270-4B2D-B11F-F4902712A933}" type="datetime1">
              <a:rPr lang="en-US" smtClean="0"/>
              <a:t>4/12/23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495A9-0DDA-514F-A280-9D3C3B4D2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CC97312-8DBB-44BD-B110-BA4F9BF9A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2280" y="6356350"/>
            <a:ext cx="6187440" cy="460693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Restricted distribution to Internal NASA, ESD, and NESC designated team members and stakeholders until approved by the NRB. This is for status only and does not represent complete engineering analysis.</a:t>
            </a:r>
          </a:p>
        </p:txBody>
      </p:sp>
    </p:spTree>
    <p:extLst>
      <p:ext uri="{BB962C8B-B14F-4D97-AF65-F5344CB8AC3E}">
        <p14:creationId xmlns:p14="http://schemas.microsoft.com/office/powerpoint/2010/main" val="3975764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40CCD3-874C-D648-9823-903850B4A7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9AA2F4-A12E-E148-BAE9-3FD1AF1F0D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40339-81EE-8341-8781-4EE9B58A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89B7B-65DC-4CA3-81F8-C51179DD6254}" type="datetime1">
              <a:rPr lang="en-US" smtClean="0"/>
              <a:t>4/12/23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A945E-35FB-5F4B-B0EE-73760839D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E65086F-129E-489F-911F-768AD013A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2280" y="6356350"/>
            <a:ext cx="6187440" cy="460693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Restricted distribution to Internal NASA, ESD, and NESC designated team members and stakeholders until approved by the NRB. This is for status only and does not represent complete engineering analysis.</a:t>
            </a:r>
          </a:p>
        </p:txBody>
      </p:sp>
    </p:spTree>
    <p:extLst>
      <p:ext uri="{BB962C8B-B14F-4D97-AF65-F5344CB8AC3E}">
        <p14:creationId xmlns:p14="http://schemas.microsoft.com/office/powerpoint/2010/main" val="705581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AD8-84EC-7542-A3A5-B4E94BB58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923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F454B-70B9-4B47-9FA3-8EEB85D1C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19A88-911C-1D47-999F-926BB9C3E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D3B77-5252-4E27-95FC-DE76E0D888CD}" type="datetime1">
              <a:rPr lang="en-US" smtClean="0"/>
              <a:t>4/12/23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ECCC1-48A2-104F-8273-0C9C73882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08A1A17-E5C8-4530-BB3E-65185B9E2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2280" y="6356350"/>
            <a:ext cx="6187440" cy="460693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Restricted distribution to Internal NASA, ESD, and NESC designated team members and stakeholders until approved by the NRB. This is for status only and does not represent complete engineering analysis.</a:t>
            </a:r>
          </a:p>
        </p:txBody>
      </p:sp>
    </p:spTree>
    <p:extLst>
      <p:ext uri="{BB962C8B-B14F-4D97-AF65-F5344CB8AC3E}">
        <p14:creationId xmlns:p14="http://schemas.microsoft.com/office/powerpoint/2010/main" val="2129442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ED54B-DD7C-5D4F-9D12-831A07B9F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0A89B-0DB4-1046-AE4E-23660DB15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FDA39-962D-3F40-84E9-99C4A55F5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145F-BF26-486E-809C-9EC0D0B42B31}" type="datetime1">
              <a:rPr lang="en-US" smtClean="0"/>
              <a:t>4/12/23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DE550-8D12-DD4A-A155-0FA764063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Restricted distribution to Internal NASA, ESD, and NESC designated team members and stakeholders until approved by the NRB. This is for status only and does not represent complete engineering analysis.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69D0B-EC70-CB4B-85CD-5A6BED104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22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2EE30-E5AE-D849-BF63-7E8DF15CD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ADFF8-F1FC-B648-9E66-C5196A0DAB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667995-F36F-6944-B151-6998C0D959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210DDA-23A4-8C4F-A8D5-9F3F180AC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8A73A-8B45-484B-ABC8-C441ED8735E8}" type="datetime1">
              <a:rPr lang="en-US" smtClean="0"/>
              <a:t>4/12/23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965C26-5C8A-C941-99D2-8A16D1AA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90FCA6B-4F82-427C-86A8-4D22B6A2B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2280" y="6356350"/>
            <a:ext cx="6187440" cy="460693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Restricted distribution to Internal NASA, ESD, and NESC designated team members and stakeholders until approved by the NRB. This is for status only and does not represent complete engineering analysis.</a:t>
            </a:r>
          </a:p>
        </p:txBody>
      </p:sp>
    </p:spTree>
    <p:extLst>
      <p:ext uri="{BB962C8B-B14F-4D97-AF65-F5344CB8AC3E}">
        <p14:creationId xmlns:p14="http://schemas.microsoft.com/office/powerpoint/2010/main" val="1925534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774FF-711E-6049-81E1-BD2EBA810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EBA709-CE33-5746-B1EA-05E000AE7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994BAC-D39C-2D45-ACDA-66A2C3A39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A0DFDB-2922-4547-934E-408587309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47203C-B9EE-5A49-84FB-B9B76C7348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E126F1-20EA-9D49-BF4A-1E77AE0C6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82DA-E1E8-4B92-B72F-B6A08787FF0A}" type="datetime1">
              <a:rPr lang="en-US" smtClean="0"/>
              <a:t>4/12/23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87A639-FB2D-0A4A-8CD0-1B6894DE6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5D56BDE-BDBA-4EC1-A7F9-F71D7B086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2280" y="6356350"/>
            <a:ext cx="6187440" cy="460693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Restricted distribution to Internal NASA, ESD, and NESC designated team members and stakeholders until approved by the NRB. This is for status only and does not represent complete engineering analysis.</a:t>
            </a:r>
          </a:p>
        </p:txBody>
      </p:sp>
    </p:spTree>
    <p:extLst>
      <p:ext uri="{BB962C8B-B14F-4D97-AF65-F5344CB8AC3E}">
        <p14:creationId xmlns:p14="http://schemas.microsoft.com/office/powerpoint/2010/main" val="1127261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46BBD-F855-194F-8E71-B16FACB28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F0238A-C0CE-1546-99E7-69C16BAA9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E5143-0A80-4A1F-858E-934CCAFFD7D8}" type="datetime1">
              <a:rPr lang="en-US" smtClean="0"/>
              <a:t>4/12/23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1F5AEF-FF86-4D4E-B35D-150FDC463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70BB40C-2BA4-4359-9554-40E70775A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2280" y="6356350"/>
            <a:ext cx="6187440" cy="460693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Restricted distribution to Internal NASA, ESD, and NESC designated team members and stakeholders until approved by the NRB. This is for status only and does not represent complete engineering analysis.</a:t>
            </a:r>
          </a:p>
        </p:txBody>
      </p:sp>
    </p:spTree>
    <p:extLst>
      <p:ext uri="{BB962C8B-B14F-4D97-AF65-F5344CB8AC3E}">
        <p14:creationId xmlns:p14="http://schemas.microsoft.com/office/powerpoint/2010/main" val="1400033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EDBE59-A235-C740-A285-5D54F548A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2B63-C469-43F1-8F56-B5DDF6913D7F}" type="datetime1">
              <a:rPr lang="en-US" smtClean="0"/>
              <a:t>4/12/23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45DA7-1FF7-8A49-AE83-C73A6C867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7B4D5-7AF3-452C-B1C7-FC41D74B7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2280" y="6356350"/>
            <a:ext cx="6187440" cy="460693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Restricted distribution to Internal NASA, ESD, and NESC designated team members and stakeholders until approved by the NRB. This is for status only and does not represent complete engineering analysis.</a:t>
            </a:r>
          </a:p>
        </p:txBody>
      </p:sp>
    </p:spTree>
    <p:extLst>
      <p:ext uri="{BB962C8B-B14F-4D97-AF65-F5344CB8AC3E}">
        <p14:creationId xmlns:p14="http://schemas.microsoft.com/office/powerpoint/2010/main" val="1208953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51A03-CBD3-D848-908C-853A0FA08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F537B-12EE-1E48-9C91-2A95BF21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5C2A8B-BFAA-9F48-BC2A-789C83E92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B46989-F61E-A649-980C-F29406B19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12E08-B43A-4481-A3CA-1F7CFDFCD7E9}" type="datetime1">
              <a:rPr lang="en-US" smtClean="0"/>
              <a:t>4/12/23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229848-3557-2141-82B9-65EB87183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0EBC2B6-ADA0-4640-8E3F-30D75DDF5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2280" y="6356350"/>
            <a:ext cx="6187440" cy="460693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Restricted distribution to Internal NASA, ESD, and NESC designated team members and stakeholders until approved by the NRB. This is for status only and does not represent complete engineering analysis.</a:t>
            </a:r>
          </a:p>
        </p:txBody>
      </p:sp>
    </p:spTree>
    <p:extLst>
      <p:ext uri="{BB962C8B-B14F-4D97-AF65-F5344CB8AC3E}">
        <p14:creationId xmlns:p14="http://schemas.microsoft.com/office/powerpoint/2010/main" val="1363204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86574-6ED3-B443-9A08-501CEC34E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639FA9-C340-E94D-B29D-6E9407EECF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74FB8-6E3D-3545-BC3B-0D9262D2B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9A442-1CF7-9C46-A172-9AEB5D28A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2F104-B113-4F73-98CC-1CC7095B405A}" type="datetime1">
              <a:rPr lang="en-US" smtClean="0"/>
              <a:t>4/12/23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E68173-941E-5F45-A263-6703B1BAE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C74D2FC-A80B-4AAA-8ED2-0AA111D27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2280" y="6356350"/>
            <a:ext cx="6187440" cy="460693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Restricted distribution to Internal NASA, ESD, and NESC designated team members and stakeholders until approved by the NRB. This is for status only and does not represent complete engineering analysis.</a:t>
            </a:r>
          </a:p>
        </p:txBody>
      </p:sp>
    </p:spTree>
    <p:extLst>
      <p:ext uri="{BB962C8B-B14F-4D97-AF65-F5344CB8AC3E}">
        <p14:creationId xmlns:p14="http://schemas.microsoft.com/office/powerpoint/2010/main" val="3777026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4166C9-0881-5148-A56A-7D64EA8C3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178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3347B3-9D15-6840-815D-FFE975B76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C53DC-055C-5F4E-95D8-D386A55A74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A9091-5741-44F6-94E8-E5FBBAC11B8C}" type="datetime1">
              <a:rPr lang="en-US" smtClean="0"/>
              <a:t>4/12/23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1AEE9-4025-7047-B963-B21F505A95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59024-17AB-1C4B-8F61-EF10F7509DAF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2E8175-08E1-7E42-9D2F-E5AB8BF9E22B}"/>
              </a:ext>
            </a:extLst>
          </p:cNvPr>
          <p:cNvGrpSpPr/>
          <p:nvPr userDrawn="1"/>
        </p:nvGrpSpPr>
        <p:grpSpPr>
          <a:xfrm flipV="1">
            <a:off x="-1762" y="851061"/>
            <a:ext cx="12194250" cy="0"/>
            <a:chOff x="-2252" y="806819"/>
            <a:chExt cx="9146252" cy="672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A26E96C-9A4F-EE43-9368-2FDB1D62CC78}"/>
                </a:ext>
              </a:extLst>
            </p:cNvPr>
            <p:cNvCxnSpPr/>
            <p:nvPr userDrawn="1"/>
          </p:nvCxnSpPr>
          <p:spPr>
            <a:xfrm flipV="1">
              <a:off x="0" y="806819"/>
              <a:ext cx="9144000" cy="6724"/>
            </a:xfrm>
            <a:prstGeom prst="line">
              <a:avLst/>
            </a:prstGeom>
            <a:ln w="63500" cmpd="sng">
              <a:solidFill>
                <a:srgbClr val="12198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680BA49-6E79-5145-9EF2-39C8B98E363E}"/>
                </a:ext>
              </a:extLst>
            </p:cNvPr>
            <p:cNvCxnSpPr/>
            <p:nvPr userDrawn="1"/>
          </p:nvCxnSpPr>
          <p:spPr>
            <a:xfrm flipV="1">
              <a:off x="-2252" y="807859"/>
              <a:ext cx="9144000" cy="0"/>
            </a:xfrm>
            <a:prstGeom prst="line">
              <a:avLst/>
            </a:prstGeom>
            <a:ln w="12700" cmpd="sng">
              <a:solidFill>
                <a:srgbClr val="D408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4" descr="MEATBALL">
            <a:extLst>
              <a:ext uri="{FF2B5EF4-FFF2-40B4-BE49-F238E27FC236}">
                <a16:creationId xmlns:a16="http://schemas.microsoft.com/office/drawing/2014/main" id="{984C5706-88FA-B64E-AF70-F9E5780AD8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6"/>
          <a:stretch>
            <a:fillRect/>
          </a:stretch>
        </p:blipFill>
        <p:spPr bwMode="auto">
          <a:xfrm>
            <a:off x="11341274" y="73764"/>
            <a:ext cx="758596" cy="662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F72D5DD-834B-44C9-B17E-DE83ABE72A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02280" y="6356350"/>
            <a:ext cx="6187440" cy="460693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Restricted distribution to Internal NASA, ESD, and NESC designated team members and stakeholders until approved by the NRB. This is for status only and does not represent complete engineering analysis.</a:t>
            </a:r>
          </a:p>
        </p:txBody>
      </p:sp>
    </p:spTree>
    <p:extLst>
      <p:ext uri="{BB962C8B-B14F-4D97-AF65-F5344CB8AC3E}">
        <p14:creationId xmlns:p14="http://schemas.microsoft.com/office/powerpoint/2010/main" val="45796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emf"/><Relationship Id="rId11" Type="http://schemas.openxmlformats.org/officeDocument/2006/relationships/image" Target="../media/image20.png"/><Relationship Id="rId5" Type="http://schemas.openxmlformats.org/officeDocument/2006/relationships/image" Target="../media/image14.emf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emf"/><Relationship Id="rId11" Type="http://schemas.openxmlformats.org/officeDocument/2006/relationships/image" Target="../media/image24.png"/><Relationship Id="rId5" Type="http://schemas.openxmlformats.org/officeDocument/2006/relationships/image" Target="../media/image14.emf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27.png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12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emf"/><Relationship Id="rId11" Type="http://schemas.openxmlformats.org/officeDocument/2006/relationships/image" Target="../media/image25.png"/><Relationship Id="rId5" Type="http://schemas.openxmlformats.org/officeDocument/2006/relationships/image" Target="../media/image14.emf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30.png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12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emf"/><Relationship Id="rId11" Type="http://schemas.openxmlformats.org/officeDocument/2006/relationships/image" Target="../media/image28.png"/><Relationship Id="rId5" Type="http://schemas.openxmlformats.org/officeDocument/2006/relationships/image" Target="../media/image14.emf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33.png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12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emf"/><Relationship Id="rId11" Type="http://schemas.openxmlformats.org/officeDocument/2006/relationships/image" Target="../media/image31.png"/><Relationship Id="rId5" Type="http://schemas.openxmlformats.org/officeDocument/2006/relationships/image" Target="../media/image14.emf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21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emf"/><Relationship Id="rId11" Type="http://schemas.openxmlformats.org/officeDocument/2006/relationships/image" Target="../media/image34.png"/><Relationship Id="rId5" Type="http://schemas.openxmlformats.org/officeDocument/2006/relationships/image" Target="../media/image14.emf"/><Relationship Id="rId15" Type="http://schemas.openxmlformats.org/officeDocument/2006/relationships/image" Target="../media/image15.png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Relationship Id="rId1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4.emf"/><Relationship Id="rId7" Type="http://schemas.openxmlformats.org/officeDocument/2006/relationships/image" Target="../media/image30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10" Type="http://schemas.openxmlformats.org/officeDocument/2006/relationships/image" Target="../media/image33.emf"/><Relationship Id="rId4" Type="http://schemas.openxmlformats.org/officeDocument/2006/relationships/image" Target="../media/image25.emf"/><Relationship Id="rId9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image" Target="../media/image52.png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12" Type="http://schemas.openxmlformats.org/officeDocument/2006/relationships/image" Target="../media/image36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emf"/><Relationship Id="rId11" Type="http://schemas.openxmlformats.org/officeDocument/2006/relationships/image" Target="../media/image35.emf"/><Relationship Id="rId5" Type="http://schemas.openxmlformats.org/officeDocument/2006/relationships/image" Target="../media/image26.emf"/><Relationship Id="rId10" Type="http://schemas.openxmlformats.org/officeDocument/2006/relationships/image" Target="../media/image34.emf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24.emf"/><Relationship Id="rId7" Type="http://schemas.openxmlformats.org/officeDocument/2006/relationships/image" Target="../media/image37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Relationship Id="rId9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40.em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Relationship Id="rId9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46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7.emf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emf"/><Relationship Id="rId10" Type="http://schemas.openxmlformats.org/officeDocument/2006/relationships/image" Target="../media/image29.emf"/><Relationship Id="rId4" Type="http://schemas.openxmlformats.org/officeDocument/2006/relationships/image" Target="../media/image45.emf"/><Relationship Id="rId9" Type="http://schemas.openxmlformats.org/officeDocument/2006/relationships/image" Target="../media/image2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3.tiff"/><Relationship Id="rId11" Type="http://schemas.openxmlformats.org/officeDocument/2006/relationships/image" Target="../media/image58.png"/><Relationship Id="rId5" Type="http://schemas.openxmlformats.org/officeDocument/2006/relationships/image" Target="../media/image52.tiff"/><Relationship Id="rId10" Type="http://schemas.openxmlformats.org/officeDocument/2006/relationships/image" Target="../media/image57.png"/><Relationship Id="rId4" Type="http://schemas.openxmlformats.org/officeDocument/2006/relationships/image" Target="../media/image3.png"/><Relationship Id="rId9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13" Type="http://schemas.openxmlformats.org/officeDocument/2006/relationships/image" Target="../media/image70.emf"/><Relationship Id="rId18" Type="http://schemas.openxmlformats.org/officeDocument/2006/relationships/image" Target="../media/image75.emf"/><Relationship Id="rId3" Type="http://schemas.openxmlformats.org/officeDocument/2006/relationships/image" Target="../media/image60.emf"/><Relationship Id="rId7" Type="http://schemas.openxmlformats.org/officeDocument/2006/relationships/image" Target="../media/image64.emf"/><Relationship Id="rId12" Type="http://schemas.openxmlformats.org/officeDocument/2006/relationships/image" Target="../media/image69.emf"/><Relationship Id="rId17" Type="http://schemas.openxmlformats.org/officeDocument/2006/relationships/image" Target="../media/image74.em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emf"/><Relationship Id="rId11" Type="http://schemas.openxmlformats.org/officeDocument/2006/relationships/image" Target="../media/image68.emf"/><Relationship Id="rId5" Type="http://schemas.openxmlformats.org/officeDocument/2006/relationships/image" Target="../media/image62.emf"/><Relationship Id="rId15" Type="http://schemas.openxmlformats.org/officeDocument/2006/relationships/image" Target="../media/image72.emf"/><Relationship Id="rId10" Type="http://schemas.openxmlformats.org/officeDocument/2006/relationships/image" Target="../media/image67.emf"/><Relationship Id="rId4" Type="http://schemas.openxmlformats.org/officeDocument/2006/relationships/image" Target="../media/image61.emf"/><Relationship Id="rId9" Type="http://schemas.openxmlformats.org/officeDocument/2006/relationships/image" Target="../media/image66.emf"/><Relationship Id="rId14" Type="http://schemas.openxmlformats.org/officeDocument/2006/relationships/image" Target="../media/image71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13" Type="http://schemas.openxmlformats.org/officeDocument/2006/relationships/image" Target="../media/image81.emf"/><Relationship Id="rId3" Type="http://schemas.openxmlformats.org/officeDocument/2006/relationships/image" Target="../media/image62.emf"/><Relationship Id="rId7" Type="http://schemas.openxmlformats.org/officeDocument/2006/relationships/image" Target="../media/image72.emf"/><Relationship Id="rId12" Type="http://schemas.openxmlformats.org/officeDocument/2006/relationships/image" Target="../media/image80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11" Type="http://schemas.openxmlformats.org/officeDocument/2006/relationships/image" Target="../media/image79.emf"/><Relationship Id="rId5" Type="http://schemas.openxmlformats.org/officeDocument/2006/relationships/image" Target="../media/image70.emf"/><Relationship Id="rId10" Type="http://schemas.openxmlformats.org/officeDocument/2006/relationships/image" Target="../media/image78.emf"/><Relationship Id="rId4" Type="http://schemas.openxmlformats.org/officeDocument/2006/relationships/image" Target="../media/image63.emf"/><Relationship Id="rId9" Type="http://schemas.openxmlformats.org/officeDocument/2006/relationships/image" Target="../media/image77.emf"/><Relationship Id="rId1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image" Target="../media/image86.png"/><Relationship Id="rId7" Type="http://schemas.openxmlformats.org/officeDocument/2006/relationships/image" Target="../media/image8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11" Type="http://schemas.openxmlformats.org/officeDocument/2006/relationships/image" Target="../media/image54.png"/><Relationship Id="rId5" Type="http://schemas.openxmlformats.org/officeDocument/2006/relationships/image" Target="../media/image87.emf"/><Relationship Id="rId10" Type="http://schemas.openxmlformats.org/officeDocument/2006/relationships/image" Target="../media/image92.emf"/><Relationship Id="rId4" Type="http://schemas.openxmlformats.org/officeDocument/2006/relationships/image" Target="../media/image3.png"/><Relationship Id="rId9" Type="http://schemas.openxmlformats.org/officeDocument/2006/relationships/image" Target="../media/image9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image" Target="../media/image86.png"/><Relationship Id="rId7" Type="http://schemas.openxmlformats.org/officeDocument/2006/relationships/image" Target="../media/image8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11" Type="http://schemas.openxmlformats.org/officeDocument/2006/relationships/image" Target="../media/image54.png"/><Relationship Id="rId5" Type="http://schemas.openxmlformats.org/officeDocument/2006/relationships/image" Target="../media/image87.emf"/><Relationship Id="rId10" Type="http://schemas.openxmlformats.org/officeDocument/2006/relationships/image" Target="../media/image92.emf"/><Relationship Id="rId4" Type="http://schemas.openxmlformats.org/officeDocument/2006/relationships/image" Target="../media/image3.png"/><Relationship Id="rId9" Type="http://schemas.openxmlformats.org/officeDocument/2006/relationships/image" Target="../media/image91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image" Target="../media/image86.png"/><Relationship Id="rId7" Type="http://schemas.openxmlformats.org/officeDocument/2006/relationships/image" Target="../media/image8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11" Type="http://schemas.openxmlformats.org/officeDocument/2006/relationships/image" Target="../media/image54.png"/><Relationship Id="rId5" Type="http://schemas.openxmlformats.org/officeDocument/2006/relationships/image" Target="../media/image87.emf"/><Relationship Id="rId10" Type="http://schemas.openxmlformats.org/officeDocument/2006/relationships/image" Target="../media/image92.emf"/><Relationship Id="rId4" Type="http://schemas.openxmlformats.org/officeDocument/2006/relationships/image" Target="../media/image3.png"/><Relationship Id="rId9" Type="http://schemas.openxmlformats.org/officeDocument/2006/relationships/image" Target="../media/image91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image" Target="../media/image86.png"/><Relationship Id="rId7" Type="http://schemas.openxmlformats.org/officeDocument/2006/relationships/image" Target="../media/image8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11" Type="http://schemas.openxmlformats.org/officeDocument/2006/relationships/image" Target="../media/image54.png"/><Relationship Id="rId5" Type="http://schemas.openxmlformats.org/officeDocument/2006/relationships/image" Target="../media/image87.emf"/><Relationship Id="rId10" Type="http://schemas.openxmlformats.org/officeDocument/2006/relationships/image" Target="../media/image92.emf"/><Relationship Id="rId4" Type="http://schemas.openxmlformats.org/officeDocument/2006/relationships/image" Target="../media/image3.png"/><Relationship Id="rId9" Type="http://schemas.openxmlformats.org/officeDocument/2006/relationships/image" Target="../media/image91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image" Target="../media/image86.png"/><Relationship Id="rId7" Type="http://schemas.openxmlformats.org/officeDocument/2006/relationships/image" Target="../media/image8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11" Type="http://schemas.openxmlformats.org/officeDocument/2006/relationships/image" Target="../media/image54.png"/><Relationship Id="rId5" Type="http://schemas.openxmlformats.org/officeDocument/2006/relationships/image" Target="../media/image87.emf"/><Relationship Id="rId10" Type="http://schemas.openxmlformats.org/officeDocument/2006/relationships/image" Target="../media/image92.emf"/><Relationship Id="rId4" Type="http://schemas.openxmlformats.org/officeDocument/2006/relationships/image" Target="../media/image3.png"/><Relationship Id="rId9" Type="http://schemas.openxmlformats.org/officeDocument/2006/relationships/image" Target="../media/image91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image" Target="../media/image86.png"/><Relationship Id="rId7" Type="http://schemas.openxmlformats.org/officeDocument/2006/relationships/image" Target="../media/image89.emf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11" Type="http://schemas.openxmlformats.org/officeDocument/2006/relationships/image" Target="../media/image54.png"/><Relationship Id="rId5" Type="http://schemas.openxmlformats.org/officeDocument/2006/relationships/image" Target="../media/image87.emf"/><Relationship Id="rId10" Type="http://schemas.openxmlformats.org/officeDocument/2006/relationships/image" Target="../media/image92.emf"/><Relationship Id="rId4" Type="http://schemas.openxmlformats.org/officeDocument/2006/relationships/image" Target="../media/image3.png"/><Relationship Id="rId9" Type="http://schemas.openxmlformats.org/officeDocument/2006/relationships/image" Target="../media/image91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4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5.png"/><Relationship Id="rId5" Type="http://schemas.openxmlformats.org/officeDocument/2006/relationships/image" Target="../media/image93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ALib/SALib" TargetMode="External"/><Relationship Id="rId2" Type="http://schemas.openxmlformats.org/officeDocument/2006/relationships/hyperlink" Target="https://dakota.sandia.gov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cikit-learn.org/stable/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99.emf"/><Relationship Id="rId7" Type="http://schemas.openxmlformats.org/officeDocument/2006/relationships/image" Target="../media/image15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10" Type="http://schemas.openxmlformats.org/officeDocument/2006/relationships/image" Target="../media/image19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0.png"/><Relationship Id="rId7" Type="http://schemas.openxmlformats.org/officeDocument/2006/relationships/image" Target="../media/image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0.png"/><Relationship Id="rId4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F3DBF-DE7D-144C-97EE-B6AF4FF6CA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16080"/>
            <a:ext cx="12191999" cy="2387600"/>
          </a:xfrm>
        </p:spPr>
        <p:txBody>
          <a:bodyPr>
            <a:normAutofit/>
          </a:bodyPr>
          <a:lstStyle/>
          <a:p>
            <a:r>
              <a:rPr lang="en-US" sz="4200" b="1" dirty="0"/>
              <a:t>Introduction to Uncertainty Quantification</a:t>
            </a:r>
            <a:br>
              <a:rPr lang="en-US" sz="4200" b="1" dirty="0"/>
            </a:br>
            <a:r>
              <a:rPr lang="en-US" sz="4200" b="1" dirty="0"/>
              <a:t>for Modeling and Simulation</a:t>
            </a:r>
            <a:endParaRPr lang="en-US" sz="4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9096F-4EFD-4C32-B211-6A01C5EFC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FB9525-8374-5049-927B-F8D001BEFF7D}"/>
              </a:ext>
            </a:extLst>
          </p:cNvPr>
          <p:cNvSpPr txBox="1"/>
          <p:nvPr/>
        </p:nvSpPr>
        <p:spPr>
          <a:xfrm>
            <a:off x="1" y="349587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Jim Warner</a:t>
            </a:r>
            <a:endParaRPr lang="en-US" sz="2400" baseline="30000" dirty="0"/>
          </a:p>
          <a:p>
            <a:pPr algn="ctr"/>
            <a:r>
              <a:rPr lang="en-US" dirty="0"/>
              <a:t>NASA Langley Research Center</a:t>
            </a:r>
          </a:p>
          <a:p>
            <a:pPr algn="ctr"/>
            <a:r>
              <a:rPr lang="en-US" dirty="0"/>
              <a:t>Hampton, VA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860E00-A2C2-561E-DC53-6056783044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4370" y="4992739"/>
            <a:ext cx="9144000" cy="1302044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DATAWorks</a:t>
            </a:r>
            <a:r>
              <a:rPr lang="en-US" dirty="0"/>
              <a:t> 2023 – Mini Tutorial 6</a:t>
            </a:r>
          </a:p>
          <a:p>
            <a:r>
              <a:rPr lang="en-US" dirty="0"/>
              <a:t>Alexandria, VA</a:t>
            </a:r>
          </a:p>
          <a:p>
            <a:r>
              <a:rPr lang="en-US" dirty="0"/>
              <a:t>April 27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4183402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9AC10CE-AFE9-2345-AEC7-B7637669B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432" y="1271016"/>
            <a:ext cx="7769470" cy="3255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5D9082-F42A-F94B-8C02-CB4813856546}"/>
              </a:ext>
            </a:extLst>
          </p:cNvPr>
          <p:cNvSpPr txBox="1"/>
          <p:nvPr/>
        </p:nvSpPr>
        <p:spPr>
          <a:xfrm>
            <a:off x="762000" y="4699414"/>
            <a:ext cx="1074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b="1" i="1"/>
              <a:t>Uncertainty propagation</a:t>
            </a:r>
            <a:r>
              <a:rPr lang="en-US" sz="2200" b="1"/>
              <a:t> </a:t>
            </a:r>
            <a:r>
              <a:rPr lang="en-US" sz="2200"/>
              <a:t>feeds quantified input uncertainties through our model to produce probabilistic predictions</a:t>
            </a:r>
            <a:endParaRPr lang="en-US" sz="4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B99830-6467-0445-8B80-FAAFDBD7421B}"/>
              </a:ext>
            </a:extLst>
          </p:cNvPr>
          <p:cNvSpPr/>
          <p:nvPr/>
        </p:nvSpPr>
        <p:spPr>
          <a:xfrm>
            <a:off x="8342244" y="2729475"/>
            <a:ext cx="1802517" cy="121257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26071F-7352-7C4D-BE99-4C629EDA5A7D}"/>
              </a:ext>
            </a:extLst>
          </p:cNvPr>
          <p:cNvSpPr/>
          <p:nvPr/>
        </p:nvSpPr>
        <p:spPr>
          <a:xfrm>
            <a:off x="3836577" y="3047526"/>
            <a:ext cx="4505667" cy="164669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0217CF-D1A4-E746-95A5-0904F4295F31}"/>
              </a:ext>
            </a:extLst>
          </p:cNvPr>
          <p:cNvSpPr/>
          <p:nvPr/>
        </p:nvSpPr>
        <p:spPr>
          <a:xfrm>
            <a:off x="2250440" y="1253847"/>
            <a:ext cx="1586137" cy="35115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5C1544-40FC-2645-89DA-864FE39A3FD6}"/>
              </a:ext>
            </a:extLst>
          </p:cNvPr>
          <p:cNvSpPr/>
          <p:nvPr/>
        </p:nvSpPr>
        <p:spPr>
          <a:xfrm>
            <a:off x="3836576" y="1483442"/>
            <a:ext cx="1027044" cy="66724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187D3FA-9F6F-0647-8813-4AE71DFB1C8B}"/>
              </a:ext>
            </a:extLst>
          </p:cNvPr>
          <p:cNvGrpSpPr/>
          <p:nvPr/>
        </p:nvGrpSpPr>
        <p:grpSpPr>
          <a:xfrm>
            <a:off x="4830601" y="1398460"/>
            <a:ext cx="2243475" cy="714870"/>
            <a:chOff x="7769370" y="1035830"/>
            <a:chExt cx="2243475" cy="71487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86467FD-87D3-974D-834C-63031DE32DC6}"/>
                </a:ext>
              </a:extLst>
            </p:cNvPr>
            <p:cNvSpPr/>
            <p:nvPr/>
          </p:nvSpPr>
          <p:spPr>
            <a:xfrm>
              <a:off x="8164396" y="1040696"/>
              <a:ext cx="1463494" cy="710004"/>
            </a:xfrm>
            <a:prstGeom prst="rect">
              <a:avLst/>
            </a:prstGeom>
            <a:solidFill>
              <a:schemeClr val="bg1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2BC792C-BDAE-7443-94DB-6FF9B81FC310}"/>
                </a:ext>
              </a:extLst>
            </p:cNvPr>
            <p:cNvSpPr txBox="1"/>
            <p:nvPr/>
          </p:nvSpPr>
          <p:spPr>
            <a:xfrm>
              <a:off x="7769370" y="1035830"/>
              <a:ext cx="2243475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50" b="1"/>
                <a:t>Uncertainty Propagation</a:t>
              </a:r>
            </a:p>
          </p:txBody>
        </p:sp>
      </p:grpSp>
      <p:sp>
        <p:nvSpPr>
          <p:cNvPr id="23" name="Title 3">
            <a:extLst>
              <a:ext uri="{FF2B5EF4-FFF2-40B4-BE49-F238E27FC236}">
                <a16:creationId xmlns:a16="http://schemas.microsoft.com/office/drawing/2014/main" id="{1B55DE5F-DAA8-6447-B441-C4B40F5EE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UQ Concepts: Uncertainty Propagation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AC4C1-59DD-4917-85DE-BC8BE2EC4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96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243D1-BFA0-7E44-BBE3-86297B9B3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Uncertainty Propagation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4A2FF3-2E1A-4AA1-BBDA-83B5605C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C219EE-5081-6A42-844E-58F8220D0C18}"/>
              </a:ext>
            </a:extLst>
          </p:cNvPr>
          <p:cNvSpPr txBox="1"/>
          <p:nvPr/>
        </p:nvSpPr>
        <p:spPr>
          <a:xfrm>
            <a:off x="4911365" y="1190801"/>
            <a:ext cx="2092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>
                <a:latin typeface="+mn-lt"/>
              </a:rPr>
              <a:t>Computational Model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1E8305-0B35-8145-A9C4-7B0D496CD4EB}"/>
              </a:ext>
            </a:extLst>
          </p:cNvPr>
          <p:cNvSpPr txBox="1"/>
          <p:nvPr/>
        </p:nvSpPr>
        <p:spPr>
          <a:xfrm>
            <a:off x="2245694" y="1185154"/>
            <a:ext cx="1641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Input Parameters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5DFD8C-4DF1-674F-B467-C20A4F8104EC}"/>
              </a:ext>
            </a:extLst>
          </p:cNvPr>
          <p:cNvSpPr txBox="1"/>
          <p:nvPr/>
        </p:nvSpPr>
        <p:spPr>
          <a:xfrm>
            <a:off x="7883145" y="1186687"/>
            <a:ext cx="2354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Quantity </a:t>
            </a:r>
            <a:br>
              <a:rPr lang="en-US" sz="2000"/>
            </a:br>
            <a:r>
              <a:rPr lang="en-US" sz="2000"/>
              <a:t>of Interest (</a:t>
            </a:r>
            <a:r>
              <a:rPr lang="en-US" sz="2000" err="1"/>
              <a:t>QoI</a:t>
            </a:r>
            <a:r>
              <a:rPr lang="en-US" sz="2000"/>
              <a:t>)</a:t>
            </a: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ABD4DA90-20C4-C740-BFFC-14099F2F9036}"/>
              </a:ext>
            </a:extLst>
          </p:cNvPr>
          <p:cNvSpPr/>
          <p:nvPr/>
        </p:nvSpPr>
        <p:spPr>
          <a:xfrm>
            <a:off x="4140673" y="2042277"/>
            <a:ext cx="428958" cy="329181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3E30BF09-82E3-0047-9326-5F3BB4D81375}"/>
              </a:ext>
            </a:extLst>
          </p:cNvPr>
          <p:cNvSpPr/>
          <p:nvPr/>
        </p:nvSpPr>
        <p:spPr>
          <a:xfrm>
            <a:off x="7351678" y="2033890"/>
            <a:ext cx="428958" cy="329181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F70D4B9-9245-EE4A-9DD3-BEE1EC59E31E}"/>
                  </a:ext>
                </a:extLst>
              </p:cNvPr>
              <p:cNvSpPr/>
              <p:nvPr/>
            </p:nvSpPr>
            <p:spPr>
              <a:xfrm>
                <a:off x="5152268" y="1948293"/>
                <a:ext cx="1695948" cy="403167"/>
              </a:xfrm>
              <a:prstGeom prst="rect">
                <a:avLst/>
              </a:prstGeom>
              <a:solidFill>
                <a:srgbClr val="4F81BD">
                  <a:lumMod val="20000"/>
                  <a:lumOff val="80000"/>
                </a:srgbClr>
              </a:solidFill>
              <a:ln w="38100" cap="flat" cmpd="sng" algn="ctr">
                <a:solidFill>
                  <a:srgbClr val="0000FF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ℳ</m:t>
                      </m:r>
                      <m:d>
                        <m:d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</m:oMath>
                  </m:oMathPara>
                </a14:m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F70D4B9-9245-EE4A-9DD3-BEE1EC59E3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2268" y="1948293"/>
                <a:ext cx="1695948" cy="4031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 cap="flat" cmpd="sng" algn="ctr">
                <a:solidFill>
                  <a:srgbClr val="0000FF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AD7CDE1C-BF29-1E42-B3E8-0972CD9D680E}"/>
              </a:ext>
            </a:extLst>
          </p:cNvPr>
          <p:cNvGrpSpPr/>
          <p:nvPr/>
        </p:nvGrpSpPr>
        <p:grpSpPr>
          <a:xfrm>
            <a:off x="1699792" y="1907881"/>
            <a:ext cx="1103703" cy="802734"/>
            <a:chOff x="922467" y="2255184"/>
            <a:chExt cx="1103703" cy="80273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1E29701-7EBD-5D45-9ABC-5145237D092A}"/>
                </a:ext>
              </a:extLst>
            </p:cNvPr>
            <p:cNvGrpSpPr/>
            <p:nvPr/>
          </p:nvGrpSpPr>
          <p:grpSpPr>
            <a:xfrm>
              <a:off x="1227594" y="2255184"/>
              <a:ext cx="798576" cy="576072"/>
              <a:chOff x="258649" y="1826521"/>
              <a:chExt cx="798576" cy="573760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1D337E6B-B179-FF4F-B77D-2D87781B4BF1}"/>
                  </a:ext>
                </a:extLst>
              </p:cNvPr>
              <p:cNvGrpSpPr/>
              <p:nvPr/>
            </p:nvGrpSpPr>
            <p:grpSpPr>
              <a:xfrm>
                <a:off x="258649" y="1826521"/>
                <a:ext cx="798576" cy="573760"/>
                <a:chOff x="510619" y="1135273"/>
                <a:chExt cx="798576" cy="573760"/>
              </a:xfrm>
            </p:grpSpPr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B2845B2D-0454-774D-AEA3-4AD4B2C899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0698" y="1135273"/>
                  <a:ext cx="0" cy="57376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640247A5-9A1F-3845-95D8-5BA68A4C8C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0619" y="1705962"/>
                  <a:ext cx="798576" cy="1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6E207A2-43D8-1040-B301-A30B230B07FA}"/>
                  </a:ext>
                </a:extLst>
              </p:cNvPr>
              <p:cNvSpPr/>
              <p:nvPr/>
            </p:nvSpPr>
            <p:spPr>
              <a:xfrm flipH="1">
                <a:off x="406628" y="1875123"/>
                <a:ext cx="396479" cy="507472"/>
              </a:xfrm>
              <a:custGeom>
                <a:avLst/>
                <a:gdLst>
                  <a:gd name="connsiteX0" fmla="*/ 0 w 755911"/>
                  <a:gd name="connsiteY0" fmla="*/ 521714 h 528049"/>
                  <a:gd name="connsiteX1" fmla="*/ 70552 w 755911"/>
                  <a:gd name="connsiteY1" fmla="*/ 511635 h 528049"/>
                  <a:gd name="connsiteX2" fmla="*/ 131025 w 755911"/>
                  <a:gd name="connsiteY2" fmla="*/ 380598 h 528049"/>
                  <a:gd name="connsiteX3" fmla="*/ 241891 w 755911"/>
                  <a:gd name="connsiteY3" fmla="*/ 27807 h 528049"/>
                  <a:gd name="connsiteX4" fmla="*/ 352758 w 755911"/>
                  <a:gd name="connsiteY4" fmla="*/ 58047 h 528049"/>
                  <a:gd name="connsiteX5" fmla="*/ 443468 w 755911"/>
                  <a:gd name="connsiteY5" fmla="*/ 340279 h 528049"/>
                  <a:gd name="connsiteX6" fmla="*/ 645044 w 755911"/>
                  <a:gd name="connsiteY6" fmla="*/ 501555 h 528049"/>
                  <a:gd name="connsiteX7" fmla="*/ 755911 w 755911"/>
                  <a:gd name="connsiteY7" fmla="*/ 501555 h 528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5911" h="528049">
                    <a:moveTo>
                      <a:pt x="0" y="521714"/>
                    </a:moveTo>
                    <a:cubicBezTo>
                      <a:pt x="24357" y="528434"/>
                      <a:pt x="48715" y="535154"/>
                      <a:pt x="70552" y="511635"/>
                    </a:cubicBezTo>
                    <a:cubicBezTo>
                      <a:pt x="92390" y="488116"/>
                      <a:pt x="102469" y="461236"/>
                      <a:pt x="131025" y="380598"/>
                    </a:cubicBezTo>
                    <a:cubicBezTo>
                      <a:pt x="159582" y="299960"/>
                      <a:pt x="204936" y="81565"/>
                      <a:pt x="241891" y="27807"/>
                    </a:cubicBezTo>
                    <a:cubicBezTo>
                      <a:pt x="278846" y="-25951"/>
                      <a:pt x="319162" y="5968"/>
                      <a:pt x="352758" y="58047"/>
                    </a:cubicBezTo>
                    <a:cubicBezTo>
                      <a:pt x="386354" y="110126"/>
                      <a:pt x="394754" y="266361"/>
                      <a:pt x="443468" y="340279"/>
                    </a:cubicBezTo>
                    <a:cubicBezTo>
                      <a:pt x="492182" y="414197"/>
                      <a:pt x="592970" y="474676"/>
                      <a:pt x="645044" y="501555"/>
                    </a:cubicBezTo>
                    <a:cubicBezTo>
                      <a:pt x="697118" y="528434"/>
                      <a:pt x="755911" y="501555"/>
                      <a:pt x="755911" y="501555"/>
                    </a:cubicBezTo>
                  </a:path>
                </a:pathLst>
              </a:custGeom>
              <a:solidFill>
                <a:srgbClr val="9BBB59">
                  <a:lumMod val="20000"/>
                  <a:lumOff val="80000"/>
                </a:srgbClr>
              </a:solidFill>
              <a:ln w="25400" cap="flat" cmpd="sng" algn="ctr">
                <a:solidFill>
                  <a:srgbClr val="018E4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AB9B38C-02DD-7440-8F39-7FA2E4FD2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8132" y="2892818"/>
              <a:ext cx="241300" cy="1651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BCAC8F0-FB0A-F34E-887A-EB8ED39A7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782767" y="2446173"/>
              <a:ext cx="520700" cy="24130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B3E3CF3-F0FF-8949-A16F-A0E510272033}"/>
              </a:ext>
            </a:extLst>
          </p:cNvPr>
          <p:cNvGrpSpPr/>
          <p:nvPr/>
        </p:nvGrpSpPr>
        <p:grpSpPr>
          <a:xfrm>
            <a:off x="2920220" y="1909962"/>
            <a:ext cx="1105535" cy="780517"/>
            <a:chOff x="2487868" y="2118925"/>
            <a:chExt cx="1105535" cy="78051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AF7CC91-2CFC-A24A-9B01-8BCE50A55CC3}"/>
                </a:ext>
              </a:extLst>
            </p:cNvPr>
            <p:cNvGrpSpPr/>
            <p:nvPr/>
          </p:nvGrpSpPr>
          <p:grpSpPr>
            <a:xfrm>
              <a:off x="2794827" y="2118925"/>
              <a:ext cx="798576" cy="576072"/>
              <a:chOff x="258649" y="1826521"/>
              <a:chExt cx="798576" cy="57376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3106492-2786-7D42-B7EA-24192E88CEC5}"/>
                  </a:ext>
                </a:extLst>
              </p:cNvPr>
              <p:cNvGrpSpPr/>
              <p:nvPr/>
            </p:nvGrpSpPr>
            <p:grpSpPr>
              <a:xfrm>
                <a:off x="258649" y="1826521"/>
                <a:ext cx="798576" cy="573760"/>
                <a:chOff x="510619" y="1135273"/>
                <a:chExt cx="798576" cy="573760"/>
              </a:xfrm>
            </p:grpSpPr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59BEF06D-CF0C-294E-A483-4088D6D47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0698" y="1135273"/>
                  <a:ext cx="0" cy="57376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1D73B7E4-0A27-B443-A6DD-8100D7B7BF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0619" y="1705962"/>
                  <a:ext cx="798576" cy="1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5AC8B0C-B232-6547-9ABE-36D0CE40CCEF}"/>
                  </a:ext>
                </a:extLst>
              </p:cNvPr>
              <p:cNvSpPr/>
              <p:nvPr/>
            </p:nvSpPr>
            <p:spPr>
              <a:xfrm>
                <a:off x="295311" y="2001193"/>
                <a:ext cx="633504" cy="385572"/>
              </a:xfrm>
              <a:custGeom>
                <a:avLst/>
                <a:gdLst>
                  <a:gd name="connsiteX0" fmla="*/ 0 w 755911"/>
                  <a:gd name="connsiteY0" fmla="*/ 521714 h 528049"/>
                  <a:gd name="connsiteX1" fmla="*/ 70552 w 755911"/>
                  <a:gd name="connsiteY1" fmla="*/ 511635 h 528049"/>
                  <a:gd name="connsiteX2" fmla="*/ 131025 w 755911"/>
                  <a:gd name="connsiteY2" fmla="*/ 380598 h 528049"/>
                  <a:gd name="connsiteX3" fmla="*/ 241891 w 755911"/>
                  <a:gd name="connsiteY3" fmla="*/ 27807 h 528049"/>
                  <a:gd name="connsiteX4" fmla="*/ 352758 w 755911"/>
                  <a:gd name="connsiteY4" fmla="*/ 58047 h 528049"/>
                  <a:gd name="connsiteX5" fmla="*/ 443468 w 755911"/>
                  <a:gd name="connsiteY5" fmla="*/ 340279 h 528049"/>
                  <a:gd name="connsiteX6" fmla="*/ 645044 w 755911"/>
                  <a:gd name="connsiteY6" fmla="*/ 501555 h 528049"/>
                  <a:gd name="connsiteX7" fmla="*/ 755911 w 755911"/>
                  <a:gd name="connsiteY7" fmla="*/ 501555 h 528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5911" h="528049">
                    <a:moveTo>
                      <a:pt x="0" y="521714"/>
                    </a:moveTo>
                    <a:cubicBezTo>
                      <a:pt x="24357" y="528434"/>
                      <a:pt x="48715" y="535154"/>
                      <a:pt x="70552" y="511635"/>
                    </a:cubicBezTo>
                    <a:cubicBezTo>
                      <a:pt x="92390" y="488116"/>
                      <a:pt x="102469" y="461236"/>
                      <a:pt x="131025" y="380598"/>
                    </a:cubicBezTo>
                    <a:cubicBezTo>
                      <a:pt x="159582" y="299960"/>
                      <a:pt x="204936" y="81565"/>
                      <a:pt x="241891" y="27807"/>
                    </a:cubicBezTo>
                    <a:cubicBezTo>
                      <a:pt x="278846" y="-25951"/>
                      <a:pt x="319162" y="5968"/>
                      <a:pt x="352758" y="58047"/>
                    </a:cubicBezTo>
                    <a:cubicBezTo>
                      <a:pt x="386354" y="110126"/>
                      <a:pt x="394754" y="266361"/>
                      <a:pt x="443468" y="340279"/>
                    </a:cubicBezTo>
                    <a:cubicBezTo>
                      <a:pt x="492182" y="414197"/>
                      <a:pt x="592970" y="474676"/>
                      <a:pt x="645044" y="501555"/>
                    </a:cubicBezTo>
                    <a:cubicBezTo>
                      <a:pt x="697118" y="528434"/>
                      <a:pt x="755911" y="501555"/>
                      <a:pt x="755911" y="501555"/>
                    </a:cubicBezTo>
                  </a:path>
                </a:pathLst>
              </a:custGeom>
              <a:solidFill>
                <a:srgbClr val="9BBB59">
                  <a:lumMod val="20000"/>
                  <a:lumOff val="80000"/>
                </a:srgbClr>
              </a:solidFill>
              <a:ln w="25400" cap="flat" cmpd="sng" algn="ctr">
                <a:solidFill>
                  <a:srgbClr val="018E4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D4E8A56-84B0-3A49-A80D-DBA054B84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2348168" y="2309064"/>
              <a:ext cx="520700" cy="24130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BDAD86E0-AAAF-1745-BF3F-687E216EE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10505" y="2734342"/>
              <a:ext cx="241300" cy="16510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A3878E0-53D6-A242-AF91-14F38567B517}"/>
              </a:ext>
            </a:extLst>
          </p:cNvPr>
          <p:cNvGrpSpPr/>
          <p:nvPr/>
        </p:nvGrpSpPr>
        <p:grpSpPr>
          <a:xfrm>
            <a:off x="2357594" y="2781098"/>
            <a:ext cx="1115243" cy="816507"/>
            <a:chOff x="2744158" y="2985697"/>
            <a:chExt cx="1115243" cy="816507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7B1E12D-AED0-AC4D-9929-FAFC8C3B86B7}"/>
                </a:ext>
              </a:extLst>
            </p:cNvPr>
            <p:cNvSpPr/>
            <p:nvPr/>
          </p:nvSpPr>
          <p:spPr>
            <a:xfrm>
              <a:off x="3179125" y="3305015"/>
              <a:ext cx="430973" cy="24796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18E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9804E93-C6D1-E04F-91CB-5FA0F6F6D1DE}"/>
                </a:ext>
              </a:extLst>
            </p:cNvPr>
            <p:cNvGrpSpPr/>
            <p:nvPr/>
          </p:nvGrpSpPr>
          <p:grpSpPr>
            <a:xfrm>
              <a:off x="3060825" y="2985697"/>
              <a:ext cx="798576" cy="576072"/>
              <a:chOff x="510619" y="1135273"/>
              <a:chExt cx="798576" cy="573760"/>
            </a:xfrm>
          </p:grpSpPr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58F55629-50B6-BC4F-B16B-22AB4A0F1A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0698" y="1135273"/>
                <a:ext cx="0" cy="57376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37BF1B36-6E32-534B-A509-518C0522D1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0619" y="1705962"/>
                <a:ext cx="798576" cy="1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2637C5DF-70CE-D943-A06B-721C49118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2604458" y="3156276"/>
              <a:ext cx="520700" cy="24130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2BA7B1D7-C127-5442-8734-AA70B2F53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88025" y="3637104"/>
              <a:ext cx="241300" cy="165100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E9B97EA-8CB3-9241-8496-3976069C9BA0}"/>
              </a:ext>
            </a:extLst>
          </p:cNvPr>
          <p:cNvGrpSpPr/>
          <p:nvPr/>
        </p:nvGrpSpPr>
        <p:grpSpPr>
          <a:xfrm>
            <a:off x="8010279" y="1924746"/>
            <a:ext cx="2380588" cy="1697935"/>
            <a:chOff x="7995289" y="1924746"/>
            <a:chExt cx="2380588" cy="169793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486991A-63D2-084D-9F66-6EAEE2CD43FA}"/>
                </a:ext>
              </a:extLst>
            </p:cNvPr>
            <p:cNvGrpSpPr/>
            <p:nvPr/>
          </p:nvGrpSpPr>
          <p:grpSpPr>
            <a:xfrm>
              <a:off x="8292056" y="1924746"/>
              <a:ext cx="2083821" cy="1430856"/>
              <a:chOff x="506176" y="898242"/>
              <a:chExt cx="2323074" cy="1430856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E8117063-948A-4047-A85A-8277F2557B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6176" y="898242"/>
                <a:ext cx="1410" cy="1430856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56188A6C-4B66-BC44-940D-9D3A26EBC6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7586" y="2329098"/>
                <a:ext cx="2321664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B417BD1-3750-684D-8CB1-E62150CB8DBF}"/>
                </a:ext>
              </a:extLst>
            </p:cNvPr>
            <p:cNvSpPr/>
            <p:nvPr/>
          </p:nvSpPr>
          <p:spPr>
            <a:xfrm>
              <a:off x="8334531" y="2173027"/>
              <a:ext cx="1933731" cy="1184769"/>
            </a:xfrm>
            <a:custGeom>
              <a:avLst/>
              <a:gdLst>
                <a:gd name="connsiteX0" fmla="*/ 0 w 1933731"/>
                <a:gd name="connsiteY0" fmla="*/ 1176811 h 1191802"/>
                <a:gd name="connsiteX1" fmla="*/ 374754 w 1933731"/>
                <a:gd name="connsiteY1" fmla="*/ 772077 h 1191802"/>
                <a:gd name="connsiteX2" fmla="*/ 449705 w 1933731"/>
                <a:gd name="connsiteY2" fmla="*/ 337362 h 1191802"/>
                <a:gd name="connsiteX3" fmla="*/ 599606 w 1933731"/>
                <a:gd name="connsiteY3" fmla="*/ 97520 h 1191802"/>
                <a:gd name="connsiteX4" fmla="*/ 899409 w 1933731"/>
                <a:gd name="connsiteY4" fmla="*/ 7579 h 1191802"/>
                <a:gd name="connsiteX5" fmla="*/ 1154242 w 1933731"/>
                <a:gd name="connsiteY5" fmla="*/ 277402 h 1191802"/>
                <a:gd name="connsiteX6" fmla="*/ 1319134 w 1933731"/>
                <a:gd name="connsiteY6" fmla="*/ 772077 h 1191802"/>
                <a:gd name="connsiteX7" fmla="*/ 1484026 w 1933731"/>
                <a:gd name="connsiteY7" fmla="*/ 1026910 h 1191802"/>
                <a:gd name="connsiteX8" fmla="*/ 1813809 w 1933731"/>
                <a:gd name="connsiteY8" fmla="*/ 1161821 h 1191802"/>
                <a:gd name="connsiteX9" fmla="*/ 1933731 w 1933731"/>
                <a:gd name="connsiteY9" fmla="*/ 1191802 h 1191802"/>
                <a:gd name="connsiteX0" fmla="*/ 0 w 1933731"/>
                <a:gd name="connsiteY0" fmla="*/ 1187630 h 1202621"/>
                <a:gd name="connsiteX1" fmla="*/ 374754 w 1933731"/>
                <a:gd name="connsiteY1" fmla="*/ 782896 h 1202621"/>
                <a:gd name="connsiteX2" fmla="*/ 599606 w 1933731"/>
                <a:gd name="connsiteY2" fmla="*/ 108339 h 1202621"/>
                <a:gd name="connsiteX3" fmla="*/ 899409 w 1933731"/>
                <a:gd name="connsiteY3" fmla="*/ 18398 h 1202621"/>
                <a:gd name="connsiteX4" fmla="*/ 1154242 w 1933731"/>
                <a:gd name="connsiteY4" fmla="*/ 288221 h 1202621"/>
                <a:gd name="connsiteX5" fmla="*/ 1319134 w 1933731"/>
                <a:gd name="connsiteY5" fmla="*/ 782896 h 1202621"/>
                <a:gd name="connsiteX6" fmla="*/ 1484026 w 1933731"/>
                <a:gd name="connsiteY6" fmla="*/ 1037729 h 1202621"/>
                <a:gd name="connsiteX7" fmla="*/ 1813809 w 1933731"/>
                <a:gd name="connsiteY7" fmla="*/ 1172640 h 1202621"/>
                <a:gd name="connsiteX8" fmla="*/ 1933731 w 1933731"/>
                <a:gd name="connsiteY8" fmla="*/ 1202621 h 1202621"/>
                <a:gd name="connsiteX0" fmla="*/ 0 w 1933731"/>
                <a:gd name="connsiteY0" fmla="*/ 1169337 h 1184328"/>
                <a:gd name="connsiteX1" fmla="*/ 374754 w 1933731"/>
                <a:gd name="connsiteY1" fmla="*/ 764603 h 1184328"/>
                <a:gd name="connsiteX2" fmla="*/ 580753 w 1933731"/>
                <a:gd name="connsiteY2" fmla="*/ 297435 h 1184328"/>
                <a:gd name="connsiteX3" fmla="*/ 899409 w 1933731"/>
                <a:gd name="connsiteY3" fmla="*/ 105 h 1184328"/>
                <a:gd name="connsiteX4" fmla="*/ 1154242 w 1933731"/>
                <a:gd name="connsiteY4" fmla="*/ 269928 h 1184328"/>
                <a:gd name="connsiteX5" fmla="*/ 1319134 w 1933731"/>
                <a:gd name="connsiteY5" fmla="*/ 764603 h 1184328"/>
                <a:gd name="connsiteX6" fmla="*/ 1484026 w 1933731"/>
                <a:gd name="connsiteY6" fmla="*/ 1019436 h 1184328"/>
                <a:gd name="connsiteX7" fmla="*/ 1813809 w 1933731"/>
                <a:gd name="connsiteY7" fmla="*/ 1154347 h 1184328"/>
                <a:gd name="connsiteX8" fmla="*/ 1933731 w 1933731"/>
                <a:gd name="connsiteY8" fmla="*/ 1184328 h 1184328"/>
                <a:gd name="connsiteX0" fmla="*/ 0 w 1933731"/>
                <a:gd name="connsiteY0" fmla="*/ 1169337 h 1184328"/>
                <a:gd name="connsiteX1" fmla="*/ 374754 w 1933731"/>
                <a:gd name="connsiteY1" fmla="*/ 764603 h 1184328"/>
                <a:gd name="connsiteX2" fmla="*/ 580753 w 1933731"/>
                <a:gd name="connsiteY2" fmla="*/ 297435 h 1184328"/>
                <a:gd name="connsiteX3" fmla="*/ 899409 w 1933731"/>
                <a:gd name="connsiteY3" fmla="*/ 105 h 1184328"/>
                <a:gd name="connsiteX4" fmla="*/ 1154242 w 1933731"/>
                <a:gd name="connsiteY4" fmla="*/ 269928 h 1184328"/>
                <a:gd name="connsiteX5" fmla="*/ 1319134 w 1933731"/>
                <a:gd name="connsiteY5" fmla="*/ 764603 h 1184328"/>
                <a:gd name="connsiteX6" fmla="*/ 1484026 w 1933731"/>
                <a:gd name="connsiteY6" fmla="*/ 1019436 h 1184328"/>
                <a:gd name="connsiteX7" fmla="*/ 1813809 w 1933731"/>
                <a:gd name="connsiteY7" fmla="*/ 1154347 h 1184328"/>
                <a:gd name="connsiteX8" fmla="*/ 1933731 w 1933731"/>
                <a:gd name="connsiteY8" fmla="*/ 1184328 h 1184328"/>
                <a:gd name="connsiteX0" fmla="*/ 0 w 1933731"/>
                <a:gd name="connsiteY0" fmla="*/ 1169337 h 1184328"/>
                <a:gd name="connsiteX1" fmla="*/ 469022 w 1933731"/>
                <a:gd name="connsiteY1" fmla="*/ 821164 h 1184328"/>
                <a:gd name="connsiteX2" fmla="*/ 580753 w 1933731"/>
                <a:gd name="connsiteY2" fmla="*/ 297435 h 1184328"/>
                <a:gd name="connsiteX3" fmla="*/ 899409 w 1933731"/>
                <a:gd name="connsiteY3" fmla="*/ 105 h 1184328"/>
                <a:gd name="connsiteX4" fmla="*/ 1154242 w 1933731"/>
                <a:gd name="connsiteY4" fmla="*/ 269928 h 1184328"/>
                <a:gd name="connsiteX5" fmla="*/ 1319134 w 1933731"/>
                <a:gd name="connsiteY5" fmla="*/ 764603 h 1184328"/>
                <a:gd name="connsiteX6" fmla="*/ 1484026 w 1933731"/>
                <a:gd name="connsiteY6" fmla="*/ 1019436 h 1184328"/>
                <a:gd name="connsiteX7" fmla="*/ 1813809 w 1933731"/>
                <a:gd name="connsiteY7" fmla="*/ 1154347 h 1184328"/>
                <a:gd name="connsiteX8" fmla="*/ 1933731 w 1933731"/>
                <a:gd name="connsiteY8" fmla="*/ 1184328 h 1184328"/>
                <a:gd name="connsiteX0" fmla="*/ 0 w 1933731"/>
                <a:gd name="connsiteY0" fmla="*/ 1169778 h 1184769"/>
                <a:gd name="connsiteX1" fmla="*/ 469022 w 1933731"/>
                <a:gd name="connsiteY1" fmla="*/ 821605 h 1184769"/>
                <a:gd name="connsiteX2" fmla="*/ 703301 w 1933731"/>
                <a:gd name="connsiteY2" fmla="*/ 335583 h 1184769"/>
                <a:gd name="connsiteX3" fmla="*/ 899409 w 1933731"/>
                <a:gd name="connsiteY3" fmla="*/ 546 h 1184769"/>
                <a:gd name="connsiteX4" fmla="*/ 1154242 w 1933731"/>
                <a:gd name="connsiteY4" fmla="*/ 270369 h 1184769"/>
                <a:gd name="connsiteX5" fmla="*/ 1319134 w 1933731"/>
                <a:gd name="connsiteY5" fmla="*/ 765044 h 1184769"/>
                <a:gd name="connsiteX6" fmla="*/ 1484026 w 1933731"/>
                <a:gd name="connsiteY6" fmla="*/ 1019877 h 1184769"/>
                <a:gd name="connsiteX7" fmla="*/ 1813809 w 1933731"/>
                <a:gd name="connsiteY7" fmla="*/ 1154788 h 1184769"/>
                <a:gd name="connsiteX8" fmla="*/ 1933731 w 1933731"/>
                <a:gd name="connsiteY8" fmla="*/ 1184769 h 118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3731" h="1184769">
                  <a:moveTo>
                    <a:pt x="0" y="1169778"/>
                  </a:moveTo>
                  <a:cubicBezTo>
                    <a:pt x="149901" y="1037365"/>
                    <a:pt x="351805" y="960637"/>
                    <a:pt x="469022" y="821605"/>
                  </a:cubicBezTo>
                  <a:cubicBezTo>
                    <a:pt x="586239" y="682573"/>
                    <a:pt x="631570" y="472426"/>
                    <a:pt x="703301" y="335583"/>
                  </a:cubicBezTo>
                  <a:cubicBezTo>
                    <a:pt x="775032" y="198740"/>
                    <a:pt x="824252" y="11415"/>
                    <a:pt x="899409" y="546"/>
                  </a:cubicBezTo>
                  <a:cubicBezTo>
                    <a:pt x="974566" y="-10323"/>
                    <a:pt x="1084288" y="142953"/>
                    <a:pt x="1154242" y="270369"/>
                  </a:cubicBezTo>
                  <a:cubicBezTo>
                    <a:pt x="1224196" y="397785"/>
                    <a:pt x="1264170" y="640126"/>
                    <a:pt x="1319134" y="765044"/>
                  </a:cubicBezTo>
                  <a:cubicBezTo>
                    <a:pt x="1374098" y="889962"/>
                    <a:pt x="1401580" y="954920"/>
                    <a:pt x="1484026" y="1019877"/>
                  </a:cubicBezTo>
                  <a:cubicBezTo>
                    <a:pt x="1566472" y="1084834"/>
                    <a:pt x="1738858" y="1127306"/>
                    <a:pt x="1813809" y="1154788"/>
                  </a:cubicBezTo>
                  <a:cubicBezTo>
                    <a:pt x="1888760" y="1182270"/>
                    <a:pt x="1911245" y="1183519"/>
                    <a:pt x="1933731" y="1184769"/>
                  </a:cubicBezTo>
                </a:path>
              </a:pathLst>
            </a:custGeom>
            <a:solidFill>
              <a:srgbClr val="F2DCDB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28719B9C-62AF-F04C-A0F9-B8BAF9082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6200000">
              <a:off x="7912739" y="2541326"/>
              <a:ext cx="406400" cy="241300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FD901CF9-8BE4-4E45-AFC7-9381A37E9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33559" y="3444881"/>
              <a:ext cx="127000" cy="177800"/>
            </a:xfrm>
            <a:prstGeom prst="rect">
              <a:avLst/>
            </a:prstGeom>
          </p:spPr>
        </p:pic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5E32AF78-F629-FD45-9442-CE03EE524D03}"/>
              </a:ext>
            </a:extLst>
          </p:cNvPr>
          <p:cNvSpPr txBox="1"/>
          <p:nvPr/>
        </p:nvSpPr>
        <p:spPr>
          <a:xfrm>
            <a:off x="194977" y="2355176"/>
            <a:ext cx="1870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</a:rPr>
              <a:t>e.g.,</a:t>
            </a:r>
          </a:p>
          <a:p>
            <a:pPr marL="228600" indent="-228600">
              <a:buAutoNum type="arabicPeriod"/>
            </a:pPr>
            <a:r>
              <a:rPr lang="en-US" sz="1200" dirty="0">
                <a:solidFill>
                  <a:schemeClr val="accent6"/>
                </a:solidFill>
              </a:rPr>
              <a:t>Loads/forces</a:t>
            </a:r>
          </a:p>
          <a:p>
            <a:pPr marL="228600" indent="-228600">
              <a:buAutoNum type="arabicPeriod"/>
            </a:pPr>
            <a:r>
              <a:rPr lang="en-US" sz="1200" dirty="0">
                <a:solidFill>
                  <a:schemeClr val="accent6"/>
                </a:solidFill>
              </a:rPr>
              <a:t>Atmosphere conditions</a:t>
            </a:r>
          </a:p>
          <a:p>
            <a:pPr marL="228600" indent="-228600">
              <a:buAutoNum type="arabicPeriod"/>
            </a:pPr>
            <a:r>
              <a:rPr lang="en-US" sz="1200" dirty="0">
                <a:solidFill>
                  <a:schemeClr val="accent6"/>
                </a:solidFill>
              </a:rPr>
              <a:t>Infection rates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795C1C9-F952-2741-B7DD-9FEEF50A1656}"/>
              </a:ext>
            </a:extLst>
          </p:cNvPr>
          <p:cNvSpPr txBox="1"/>
          <p:nvPr/>
        </p:nvSpPr>
        <p:spPr>
          <a:xfrm>
            <a:off x="10423875" y="2360260"/>
            <a:ext cx="15853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05459"/>
                </a:solidFill>
              </a:rPr>
              <a:t>e.g.,</a:t>
            </a:r>
          </a:p>
          <a:p>
            <a:pPr marL="228600" indent="-228600">
              <a:buAutoNum type="arabicPeriod"/>
            </a:pPr>
            <a:r>
              <a:rPr lang="en-US" sz="1200" dirty="0">
                <a:solidFill>
                  <a:srgbClr val="F05459"/>
                </a:solidFill>
              </a:rPr>
              <a:t>Max. impact stress</a:t>
            </a:r>
          </a:p>
          <a:p>
            <a:pPr marL="228600" indent="-228600">
              <a:buAutoNum type="arabicPeriod"/>
            </a:pPr>
            <a:r>
              <a:rPr lang="en-US" sz="1200" dirty="0">
                <a:solidFill>
                  <a:srgbClr val="F05459"/>
                </a:solidFill>
              </a:rPr>
              <a:t>Landing location</a:t>
            </a:r>
          </a:p>
          <a:p>
            <a:pPr marL="228600" indent="-228600">
              <a:buAutoNum type="arabicPeriod"/>
            </a:pPr>
            <a:r>
              <a:rPr lang="en-US" sz="1200" dirty="0">
                <a:solidFill>
                  <a:srgbClr val="F05459"/>
                </a:solidFill>
              </a:rPr>
              <a:t>Total # infected</a:t>
            </a:r>
          </a:p>
          <a:p>
            <a:pPr marL="228600" indent="-228600">
              <a:buAutoNum type="arabicPeriod"/>
            </a:pPr>
            <a:endParaRPr lang="en-US" sz="1200" dirty="0">
              <a:solidFill>
                <a:srgbClr val="F05459"/>
              </a:solidFill>
            </a:endParaRPr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04CDFB9E-4DF1-0D48-ACDC-65B41F4B258B}"/>
              </a:ext>
            </a:extLst>
          </p:cNvPr>
          <p:cNvSpPr/>
          <p:nvPr/>
        </p:nvSpPr>
        <p:spPr>
          <a:xfrm>
            <a:off x="9972132" y="1928310"/>
            <a:ext cx="496558" cy="449705"/>
          </a:xfrm>
          <a:custGeom>
            <a:avLst/>
            <a:gdLst>
              <a:gd name="connsiteX0" fmla="*/ 899410 w 899410"/>
              <a:gd name="connsiteY0" fmla="*/ 449705 h 449705"/>
              <a:gd name="connsiteX1" fmla="*/ 419725 w 899410"/>
              <a:gd name="connsiteY1" fmla="*/ 104931 h 449705"/>
              <a:gd name="connsiteX2" fmla="*/ 0 w 899410"/>
              <a:gd name="connsiteY2" fmla="*/ 0 h 44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9410" h="449705">
                <a:moveTo>
                  <a:pt x="899410" y="449705"/>
                </a:moveTo>
                <a:cubicBezTo>
                  <a:pt x="734518" y="314793"/>
                  <a:pt x="569627" y="179882"/>
                  <a:pt x="419725" y="104931"/>
                </a:cubicBezTo>
                <a:cubicBezTo>
                  <a:pt x="269823" y="29980"/>
                  <a:pt x="134911" y="14990"/>
                  <a:pt x="0" y="0"/>
                </a:cubicBezTo>
              </a:path>
            </a:pathLst>
          </a:custGeom>
          <a:noFill/>
          <a:ln w="9525">
            <a:solidFill>
              <a:srgbClr val="F0545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7F66FCB-EEDB-914F-8BE3-F28CAC6DE67F}"/>
              </a:ext>
            </a:extLst>
          </p:cNvPr>
          <p:cNvSpPr txBox="1"/>
          <p:nvPr/>
        </p:nvSpPr>
        <p:spPr>
          <a:xfrm>
            <a:off x="5227012" y="2376821"/>
            <a:ext cx="17295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e.g., </a:t>
            </a:r>
          </a:p>
          <a:p>
            <a:pPr marL="228600" indent="-228600">
              <a:buAutoNum type="arabicPeriod"/>
            </a:pPr>
            <a:r>
              <a:rPr lang="en-US" sz="1200" dirty="0">
                <a:solidFill>
                  <a:schemeClr val="accent1"/>
                </a:solidFill>
              </a:rPr>
              <a:t>Spacesuit impact</a:t>
            </a:r>
          </a:p>
          <a:p>
            <a:pPr marL="228600" indent="-228600">
              <a:buAutoNum type="arabicPeriod"/>
            </a:pPr>
            <a:r>
              <a:rPr lang="en-US" sz="1200" dirty="0">
                <a:solidFill>
                  <a:schemeClr val="accent1"/>
                </a:solidFill>
              </a:rPr>
              <a:t>Trajectory simulation</a:t>
            </a:r>
          </a:p>
          <a:p>
            <a:pPr marL="228600" indent="-228600">
              <a:buAutoNum type="arabicPeriod"/>
            </a:pPr>
            <a:r>
              <a:rPr lang="en-US" sz="1200" dirty="0">
                <a:solidFill>
                  <a:schemeClr val="accent1"/>
                </a:solidFill>
              </a:rPr>
              <a:t>Disease dynamics</a:t>
            </a:r>
          </a:p>
        </p:txBody>
      </p:sp>
      <p:sp>
        <p:nvSpPr>
          <p:cNvPr id="87" name="Freeform 86">
            <a:extLst>
              <a:ext uri="{FF2B5EF4-FFF2-40B4-BE49-F238E27FC236}">
                <a16:creationId xmlns:a16="http://schemas.microsoft.com/office/drawing/2014/main" id="{C3AB91A6-5393-9E4E-BCE9-8C4472BEC67E}"/>
              </a:ext>
            </a:extLst>
          </p:cNvPr>
          <p:cNvSpPr/>
          <p:nvPr/>
        </p:nvSpPr>
        <p:spPr>
          <a:xfrm rot="18097746">
            <a:off x="761658" y="2038621"/>
            <a:ext cx="769040" cy="522094"/>
          </a:xfrm>
          <a:custGeom>
            <a:avLst/>
            <a:gdLst>
              <a:gd name="connsiteX0" fmla="*/ 899410 w 899410"/>
              <a:gd name="connsiteY0" fmla="*/ 449705 h 449705"/>
              <a:gd name="connsiteX1" fmla="*/ 419725 w 899410"/>
              <a:gd name="connsiteY1" fmla="*/ 104931 h 449705"/>
              <a:gd name="connsiteX2" fmla="*/ 0 w 899410"/>
              <a:gd name="connsiteY2" fmla="*/ 0 h 44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9410" h="449705">
                <a:moveTo>
                  <a:pt x="899410" y="449705"/>
                </a:moveTo>
                <a:cubicBezTo>
                  <a:pt x="734518" y="314793"/>
                  <a:pt x="569627" y="179882"/>
                  <a:pt x="419725" y="104931"/>
                </a:cubicBezTo>
                <a:cubicBezTo>
                  <a:pt x="269823" y="29980"/>
                  <a:pt x="134911" y="14990"/>
                  <a:pt x="0" y="0"/>
                </a:cubicBezTo>
              </a:path>
            </a:pathLst>
          </a:custGeom>
          <a:noFill/>
          <a:ln w="9525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3D7E943-DB71-C546-A70A-4CA9D387FEF9}"/>
                  </a:ext>
                </a:extLst>
              </p:cNvPr>
              <p:cNvSpPr txBox="1"/>
              <p:nvPr/>
            </p:nvSpPr>
            <p:spPr>
              <a:xfrm>
                <a:off x="834777" y="3879478"/>
                <a:ext cx="10853756" cy="2388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Given PDFs for uncertain input parameters,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, and a governing computational model,  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sz="2200" dirty="0"/>
                  <a:t>, of a system/structure, estimate the _______ of/for the </a:t>
                </a:r>
                <a:r>
                  <a:rPr lang="en-US" sz="2200" dirty="0" err="1"/>
                  <a:t>QoI</a:t>
                </a:r>
                <a:r>
                  <a:rPr lang="en-US" sz="2200" dirty="0"/>
                  <a:t>: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dirty="0"/>
                  <a:t>PDF</a:t>
                </a:r>
                <a:r>
                  <a:rPr lang="en-US" b="1" dirty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dirty="0"/>
                  <a:t>Expected value (i.e., the mean), standard deviation of the </a:t>
                </a:r>
                <a:r>
                  <a:rPr lang="en-US" dirty="0" err="1"/>
                  <a:t>QoI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Std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dirty="0"/>
                  <a:t>95% credible intervals: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sub>
                    </m:sSub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=0.95</m:t>
                    </m:r>
                  </m:oMath>
                </a14:m>
                <a:endParaRPr lang="en-US" dirty="0"/>
              </a:p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dirty="0"/>
                  <a:t>Probability of exceeding a critical value: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𝑐𝑟𝑖𝑡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3D7E943-DB71-C546-A70A-4CA9D387FE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777" y="3879478"/>
                <a:ext cx="10853756" cy="2388474"/>
              </a:xfrm>
              <a:prstGeom prst="rect">
                <a:avLst/>
              </a:prstGeom>
              <a:blipFill>
                <a:blip r:embed="rId11"/>
                <a:stretch>
                  <a:fillRect l="-584" t="-1587" r="-1285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91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5" grpId="0" animBg="1"/>
      <p:bldP spid="86" grpId="0"/>
      <p:bldP spid="8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243D1-BFA0-7E44-BBE3-86297B9B3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Uncertainty Propagation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4A2FF3-2E1A-4AA1-BBDA-83B5605C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C219EE-5081-6A42-844E-58F8220D0C18}"/>
              </a:ext>
            </a:extLst>
          </p:cNvPr>
          <p:cNvSpPr txBox="1"/>
          <p:nvPr/>
        </p:nvSpPr>
        <p:spPr>
          <a:xfrm>
            <a:off x="4911365" y="1190801"/>
            <a:ext cx="2092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>
                <a:latin typeface="+mn-lt"/>
              </a:rPr>
              <a:t>Computational Model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1E8305-0B35-8145-A9C4-7B0D496CD4EB}"/>
              </a:ext>
            </a:extLst>
          </p:cNvPr>
          <p:cNvSpPr txBox="1"/>
          <p:nvPr/>
        </p:nvSpPr>
        <p:spPr>
          <a:xfrm>
            <a:off x="2245694" y="1185154"/>
            <a:ext cx="1641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Input Parameters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5DFD8C-4DF1-674F-B467-C20A4F8104EC}"/>
              </a:ext>
            </a:extLst>
          </p:cNvPr>
          <p:cNvSpPr txBox="1"/>
          <p:nvPr/>
        </p:nvSpPr>
        <p:spPr>
          <a:xfrm>
            <a:off x="7883145" y="1186687"/>
            <a:ext cx="2354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Quantity </a:t>
            </a:r>
            <a:br>
              <a:rPr lang="en-US" sz="2000"/>
            </a:br>
            <a:r>
              <a:rPr lang="en-US" sz="2000"/>
              <a:t>of Interest (</a:t>
            </a:r>
            <a:r>
              <a:rPr lang="en-US" sz="2000" err="1"/>
              <a:t>QoI</a:t>
            </a:r>
            <a:r>
              <a:rPr lang="en-US" sz="2000"/>
              <a:t>)</a:t>
            </a: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ABD4DA90-20C4-C740-BFFC-14099F2F9036}"/>
              </a:ext>
            </a:extLst>
          </p:cNvPr>
          <p:cNvSpPr/>
          <p:nvPr/>
        </p:nvSpPr>
        <p:spPr>
          <a:xfrm>
            <a:off x="4140673" y="2042277"/>
            <a:ext cx="428958" cy="329181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3E30BF09-82E3-0047-9326-5F3BB4D81375}"/>
              </a:ext>
            </a:extLst>
          </p:cNvPr>
          <p:cNvSpPr/>
          <p:nvPr/>
        </p:nvSpPr>
        <p:spPr>
          <a:xfrm>
            <a:off x="7351678" y="2033890"/>
            <a:ext cx="428958" cy="329181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F70D4B9-9245-EE4A-9DD3-BEE1EC59E31E}"/>
                  </a:ext>
                </a:extLst>
              </p:cNvPr>
              <p:cNvSpPr/>
              <p:nvPr/>
            </p:nvSpPr>
            <p:spPr>
              <a:xfrm>
                <a:off x="5152268" y="1948293"/>
                <a:ext cx="1695948" cy="403167"/>
              </a:xfrm>
              <a:prstGeom prst="rect">
                <a:avLst/>
              </a:prstGeom>
              <a:solidFill>
                <a:srgbClr val="4F81BD">
                  <a:lumMod val="20000"/>
                  <a:lumOff val="80000"/>
                </a:srgbClr>
              </a:solidFill>
              <a:ln w="38100" cap="flat" cmpd="sng" algn="ctr">
                <a:solidFill>
                  <a:srgbClr val="0000FF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ℳ</m:t>
                      </m:r>
                      <m:d>
                        <m:d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</m:oMath>
                  </m:oMathPara>
                </a14:m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F70D4B9-9245-EE4A-9DD3-BEE1EC59E3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2268" y="1948293"/>
                <a:ext cx="1695948" cy="4031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 cap="flat" cmpd="sng" algn="ctr">
                <a:solidFill>
                  <a:srgbClr val="0000FF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AD7CDE1C-BF29-1E42-B3E8-0972CD9D680E}"/>
              </a:ext>
            </a:extLst>
          </p:cNvPr>
          <p:cNvGrpSpPr/>
          <p:nvPr/>
        </p:nvGrpSpPr>
        <p:grpSpPr>
          <a:xfrm>
            <a:off x="1699792" y="1907881"/>
            <a:ext cx="1103703" cy="802734"/>
            <a:chOff x="922467" y="2255184"/>
            <a:chExt cx="1103703" cy="80273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1E29701-7EBD-5D45-9ABC-5145237D092A}"/>
                </a:ext>
              </a:extLst>
            </p:cNvPr>
            <p:cNvGrpSpPr/>
            <p:nvPr/>
          </p:nvGrpSpPr>
          <p:grpSpPr>
            <a:xfrm>
              <a:off x="1227594" y="2255184"/>
              <a:ext cx="798576" cy="576072"/>
              <a:chOff x="258649" y="1826521"/>
              <a:chExt cx="798576" cy="573760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1D337E6B-B179-FF4F-B77D-2D87781B4BF1}"/>
                  </a:ext>
                </a:extLst>
              </p:cNvPr>
              <p:cNvGrpSpPr/>
              <p:nvPr/>
            </p:nvGrpSpPr>
            <p:grpSpPr>
              <a:xfrm>
                <a:off x="258649" y="1826521"/>
                <a:ext cx="798576" cy="573760"/>
                <a:chOff x="510619" y="1135273"/>
                <a:chExt cx="798576" cy="573760"/>
              </a:xfrm>
            </p:grpSpPr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B2845B2D-0454-774D-AEA3-4AD4B2C899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0698" y="1135273"/>
                  <a:ext cx="0" cy="57376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640247A5-9A1F-3845-95D8-5BA68A4C8C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0619" y="1705962"/>
                  <a:ext cx="798576" cy="1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6E207A2-43D8-1040-B301-A30B230B07FA}"/>
                  </a:ext>
                </a:extLst>
              </p:cNvPr>
              <p:cNvSpPr/>
              <p:nvPr/>
            </p:nvSpPr>
            <p:spPr>
              <a:xfrm flipH="1">
                <a:off x="406628" y="1875123"/>
                <a:ext cx="396479" cy="507472"/>
              </a:xfrm>
              <a:custGeom>
                <a:avLst/>
                <a:gdLst>
                  <a:gd name="connsiteX0" fmla="*/ 0 w 755911"/>
                  <a:gd name="connsiteY0" fmla="*/ 521714 h 528049"/>
                  <a:gd name="connsiteX1" fmla="*/ 70552 w 755911"/>
                  <a:gd name="connsiteY1" fmla="*/ 511635 h 528049"/>
                  <a:gd name="connsiteX2" fmla="*/ 131025 w 755911"/>
                  <a:gd name="connsiteY2" fmla="*/ 380598 h 528049"/>
                  <a:gd name="connsiteX3" fmla="*/ 241891 w 755911"/>
                  <a:gd name="connsiteY3" fmla="*/ 27807 h 528049"/>
                  <a:gd name="connsiteX4" fmla="*/ 352758 w 755911"/>
                  <a:gd name="connsiteY4" fmla="*/ 58047 h 528049"/>
                  <a:gd name="connsiteX5" fmla="*/ 443468 w 755911"/>
                  <a:gd name="connsiteY5" fmla="*/ 340279 h 528049"/>
                  <a:gd name="connsiteX6" fmla="*/ 645044 w 755911"/>
                  <a:gd name="connsiteY6" fmla="*/ 501555 h 528049"/>
                  <a:gd name="connsiteX7" fmla="*/ 755911 w 755911"/>
                  <a:gd name="connsiteY7" fmla="*/ 501555 h 528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5911" h="528049">
                    <a:moveTo>
                      <a:pt x="0" y="521714"/>
                    </a:moveTo>
                    <a:cubicBezTo>
                      <a:pt x="24357" y="528434"/>
                      <a:pt x="48715" y="535154"/>
                      <a:pt x="70552" y="511635"/>
                    </a:cubicBezTo>
                    <a:cubicBezTo>
                      <a:pt x="92390" y="488116"/>
                      <a:pt x="102469" y="461236"/>
                      <a:pt x="131025" y="380598"/>
                    </a:cubicBezTo>
                    <a:cubicBezTo>
                      <a:pt x="159582" y="299960"/>
                      <a:pt x="204936" y="81565"/>
                      <a:pt x="241891" y="27807"/>
                    </a:cubicBezTo>
                    <a:cubicBezTo>
                      <a:pt x="278846" y="-25951"/>
                      <a:pt x="319162" y="5968"/>
                      <a:pt x="352758" y="58047"/>
                    </a:cubicBezTo>
                    <a:cubicBezTo>
                      <a:pt x="386354" y="110126"/>
                      <a:pt x="394754" y="266361"/>
                      <a:pt x="443468" y="340279"/>
                    </a:cubicBezTo>
                    <a:cubicBezTo>
                      <a:pt x="492182" y="414197"/>
                      <a:pt x="592970" y="474676"/>
                      <a:pt x="645044" y="501555"/>
                    </a:cubicBezTo>
                    <a:cubicBezTo>
                      <a:pt x="697118" y="528434"/>
                      <a:pt x="755911" y="501555"/>
                      <a:pt x="755911" y="501555"/>
                    </a:cubicBezTo>
                  </a:path>
                </a:pathLst>
              </a:custGeom>
              <a:solidFill>
                <a:srgbClr val="9BBB59">
                  <a:lumMod val="20000"/>
                  <a:lumOff val="80000"/>
                </a:srgbClr>
              </a:solidFill>
              <a:ln w="25400" cap="flat" cmpd="sng" algn="ctr">
                <a:solidFill>
                  <a:srgbClr val="018E4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AB9B38C-02DD-7440-8F39-7FA2E4FD2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8132" y="2892818"/>
              <a:ext cx="241300" cy="1651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BCAC8F0-FB0A-F34E-887A-EB8ED39A7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782767" y="2446173"/>
              <a:ext cx="520700" cy="24130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B3E3CF3-F0FF-8949-A16F-A0E510272033}"/>
              </a:ext>
            </a:extLst>
          </p:cNvPr>
          <p:cNvGrpSpPr/>
          <p:nvPr/>
        </p:nvGrpSpPr>
        <p:grpSpPr>
          <a:xfrm>
            <a:off x="2920220" y="1909962"/>
            <a:ext cx="1105535" cy="780517"/>
            <a:chOff x="2487868" y="2118925"/>
            <a:chExt cx="1105535" cy="78051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AF7CC91-2CFC-A24A-9B01-8BCE50A55CC3}"/>
                </a:ext>
              </a:extLst>
            </p:cNvPr>
            <p:cNvGrpSpPr/>
            <p:nvPr/>
          </p:nvGrpSpPr>
          <p:grpSpPr>
            <a:xfrm>
              <a:off x="2794827" y="2118925"/>
              <a:ext cx="798576" cy="576072"/>
              <a:chOff x="258649" y="1826521"/>
              <a:chExt cx="798576" cy="57376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3106492-2786-7D42-B7EA-24192E88CEC5}"/>
                  </a:ext>
                </a:extLst>
              </p:cNvPr>
              <p:cNvGrpSpPr/>
              <p:nvPr/>
            </p:nvGrpSpPr>
            <p:grpSpPr>
              <a:xfrm>
                <a:off x="258649" y="1826521"/>
                <a:ext cx="798576" cy="573760"/>
                <a:chOff x="510619" y="1135273"/>
                <a:chExt cx="798576" cy="573760"/>
              </a:xfrm>
            </p:grpSpPr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59BEF06D-CF0C-294E-A483-4088D6D47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0698" y="1135273"/>
                  <a:ext cx="0" cy="57376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1D73B7E4-0A27-B443-A6DD-8100D7B7BF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0619" y="1705962"/>
                  <a:ext cx="798576" cy="1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5AC8B0C-B232-6547-9ABE-36D0CE40CCEF}"/>
                  </a:ext>
                </a:extLst>
              </p:cNvPr>
              <p:cNvSpPr/>
              <p:nvPr/>
            </p:nvSpPr>
            <p:spPr>
              <a:xfrm>
                <a:off x="295311" y="2001193"/>
                <a:ext cx="633504" cy="385572"/>
              </a:xfrm>
              <a:custGeom>
                <a:avLst/>
                <a:gdLst>
                  <a:gd name="connsiteX0" fmla="*/ 0 w 755911"/>
                  <a:gd name="connsiteY0" fmla="*/ 521714 h 528049"/>
                  <a:gd name="connsiteX1" fmla="*/ 70552 w 755911"/>
                  <a:gd name="connsiteY1" fmla="*/ 511635 h 528049"/>
                  <a:gd name="connsiteX2" fmla="*/ 131025 w 755911"/>
                  <a:gd name="connsiteY2" fmla="*/ 380598 h 528049"/>
                  <a:gd name="connsiteX3" fmla="*/ 241891 w 755911"/>
                  <a:gd name="connsiteY3" fmla="*/ 27807 h 528049"/>
                  <a:gd name="connsiteX4" fmla="*/ 352758 w 755911"/>
                  <a:gd name="connsiteY4" fmla="*/ 58047 h 528049"/>
                  <a:gd name="connsiteX5" fmla="*/ 443468 w 755911"/>
                  <a:gd name="connsiteY5" fmla="*/ 340279 h 528049"/>
                  <a:gd name="connsiteX6" fmla="*/ 645044 w 755911"/>
                  <a:gd name="connsiteY6" fmla="*/ 501555 h 528049"/>
                  <a:gd name="connsiteX7" fmla="*/ 755911 w 755911"/>
                  <a:gd name="connsiteY7" fmla="*/ 501555 h 528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5911" h="528049">
                    <a:moveTo>
                      <a:pt x="0" y="521714"/>
                    </a:moveTo>
                    <a:cubicBezTo>
                      <a:pt x="24357" y="528434"/>
                      <a:pt x="48715" y="535154"/>
                      <a:pt x="70552" y="511635"/>
                    </a:cubicBezTo>
                    <a:cubicBezTo>
                      <a:pt x="92390" y="488116"/>
                      <a:pt x="102469" y="461236"/>
                      <a:pt x="131025" y="380598"/>
                    </a:cubicBezTo>
                    <a:cubicBezTo>
                      <a:pt x="159582" y="299960"/>
                      <a:pt x="204936" y="81565"/>
                      <a:pt x="241891" y="27807"/>
                    </a:cubicBezTo>
                    <a:cubicBezTo>
                      <a:pt x="278846" y="-25951"/>
                      <a:pt x="319162" y="5968"/>
                      <a:pt x="352758" y="58047"/>
                    </a:cubicBezTo>
                    <a:cubicBezTo>
                      <a:pt x="386354" y="110126"/>
                      <a:pt x="394754" y="266361"/>
                      <a:pt x="443468" y="340279"/>
                    </a:cubicBezTo>
                    <a:cubicBezTo>
                      <a:pt x="492182" y="414197"/>
                      <a:pt x="592970" y="474676"/>
                      <a:pt x="645044" y="501555"/>
                    </a:cubicBezTo>
                    <a:cubicBezTo>
                      <a:pt x="697118" y="528434"/>
                      <a:pt x="755911" y="501555"/>
                      <a:pt x="755911" y="501555"/>
                    </a:cubicBezTo>
                  </a:path>
                </a:pathLst>
              </a:custGeom>
              <a:solidFill>
                <a:srgbClr val="9BBB59">
                  <a:lumMod val="20000"/>
                  <a:lumOff val="80000"/>
                </a:srgbClr>
              </a:solidFill>
              <a:ln w="25400" cap="flat" cmpd="sng" algn="ctr">
                <a:solidFill>
                  <a:srgbClr val="018E4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D4E8A56-84B0-3A49-A80D-DBA054B84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2348168" y="2309064"/>
              <a:ext cx="520700" cy="24130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BDAD86E0-AAAF-1745-BF3F-687E216EE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10505" y="2734342"/>
              <a:ext cx="241300" cy="16510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A3878E0-53D6-A242-AF91-14F38567B517}"/>
              </a:ext>
            </a:extLst>
          </p:cNvPr>
          <p:cNvGrpSpPr/>
          <p:nvPr/>
        </p:nvGrpSpPr>
        <p:grpSpPr>
          <a:xfrm>
            <a:off x="2357594" y="2781098"/>
            <a:ext cx="1115243" cy="816507"/>
            <a:chOff x="2744158" y="2985697"/>
            <a:chExt cx="1115243" cy="816507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7B1E12D-AED0-AC4D-9929-FAFC8C3B86B7}"/>
                </a:ext>
              </a:extLst>
            </p:cNvPr>
            <p:cNvSpPr/>
            <p:nvPr/>
          </p:nvSpPr>
          <p:spPr>
            <a:xfrm>
              <a:off x="3179125" y="3305015"/>
              <a:ext cx="430973" cy="24796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18E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9804E93-C6D1-E04F-91CB-5FA0F6F6D1DE}"/>
                </a:ext>
              </a:extLst>
            </p:cNvPr>
            <p:cNvGrpSpPr/>
            <p:nvPr/>
          </p:nvGrpSpPr>
          <p:grpSpPr>
            <a:xfrm>
              <a:off x="3060825" y="2985697"/>
              <a:ext cx="798576" cy="576072"/>
              <a:chOff x="510619" y="1135273"/>
              <a:chExt cx="798576" cy="573760"/>
            </a:xfrm>
          </p:grpSpPr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58F55629-50B6-BC4F-B16B-22AB4A0F1A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0698" y="1135273"/>
                <a:ext cx="0" cy="57376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37BF1B36-6E32-534B-A509-518C0522D1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0619" y="1705962"/>
                <a:ext cx="798576" cy="1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2637C5DF-70CE-D943-A06B-721C49118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2604458" y="3156276"/>
              <a:ext cx="520700" cy="24130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2BA7B1D7-C127-5442-8734-AA70B2F53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88025" y="3637104"/>
              <a:ext cx="241300" cy="165100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E9B97EA-8CB3-9241-8496-3976069C9BA0}"/>
              </a:ext>
            </a:extLst>
          </p:cNvPr>
          <p:cNvGrpSpPr/>
          <p:nvPr/>
        </p:nvGrpSpPr>
        <p:grpSpPr>
          <a:xfrm>
            <a:off x="8010279" y="1924746"/>
            <a:ext cx="2380588" cy="1697935"/>
            <a:chOff x="7995289" y="1924746"/>
            <a:chExt cx="2380588" cy="169793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486991A-63D2-084D-9F66-6EAEE2CD43FA}"/>
                </a:ext>
              </a:extLst>
            </p:cNvPr>
            <p:cNvGrpSpPr/>
            <p:nvPr/>
          </p:nvGrpSpPr>
          <p:grpSpPr>
            <a:xfrm>
              <a:off x="8292056" y="1924746"/>
              <a:ext cx="2083821" cy="1430856"/>
              <a:chOff x="506176" y="898242"/>
              <a:chExt cx="2323074" cy="1430856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E8117063-948A-4047-A85A-8277F2557B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6176" y="898242"/>
                <a:ext cx="1410" cy="1430856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56188A6C-4B66-BC44-940D-9D3A26EBC6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7586" y="2329098"/>
                <a:ext cx="2321664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B417BD1-3750-684D-8CB1-E62150CB8DBF}"/>
                </a:ext>
              </a:extLst>
            </p:cNvPr>
            <p:cNvSpPr/>
            <p:nvPr/>
          </p:nvSpPr>
          <p:spPr>
            <a:xfrm>
              <a:off x="8334531" y="2173027"/>
              <a:ext cx="1933731" cy="1184769"/>
            </a:xfrm>
            <a:custGeom>
              <a:avLst/>
              <a:gdLst>
                <a:gd name="connsiteX0" fmla="*/ 0 w 1933731"/>
                <a:gd name="connsiteY0" fmla="*/ 1176811 h 1191802"/>
                <a:gd name="connsiteX1" fmla="*/ 374754 w 1933731"/>
                <a:gd name="connsiteY1" fmla="*/ 772077 h 1191802"/>
                <a:gd name="connsiteX2" fmla="*/ 449705 w 1933731"/>
                <a:gd name="connsiteY2" fmla="*/ 337362 h 1191802"/>
                <a:gd name="connsiteX3" fmla="*/ 599606 w 1933731"/>
                <a:gd name="connsiteY3" fmla="*/ 97520 h 1191802"/>
                <a:gd name="connsiteX4" fmla="*/ 899409 w 1933731"/>
                <a:gd name="connsiteY4" fmla="*/ 7579 h 1191802"/>
                <a:gd name="connsiteX5" fmla="*/ 1154242 w 1933731"/>
                <a:gd name="connsiteY5" fmla="*/ 277402 h 1191802"/>
                <a:gd name="connsiteX6" fmla="*/ 1319134 w 1933731"/>
                <a:gd name="connsiteY6" fmla="*/ 772077 h 1191802"/>
                <a:gd name="connsiteX7" fmla="*/ 1484026 w 1933731"/>
                <a:gd name="connsiteY7" fmla="*/ 1026910 h 1191802"/>
                <a:gd name="connsiteX8" fmla="*/ 1813809 w 1933731"/>
                <a:gd name="connsiteY8" fmla="*/ 1161821 h 1191802"/>
                <a:gd name="connsiteX9" fmla="*/ 1933731 w 1933731"/>
                <a:gd name="connsiteY9" fmla="*/ 1191802 h 1191802"/>
                <a:gd name="connsiteX0" fmla="*/ 0 w 1933731"/>
                <a:gd name="connsiteY0" fmla="*/ 1187630 h 1202621"/>
                <a:gd name="connsiteX1" fmla="*/ 374754 w 1933731"/>
                <a:gd name="connsiteY1" fmla="*/ 782896 h 1202621"/>
                <a:gd name="connsiteX2" fmla="*/ 599606 w 1933731"/>
                <a:gd name="connsiteY2" fmla="*/ 108339 h 1202621"/>
                <a:gd name="connsiteX3" fmla="*/ 899409 w 1933731"/>
                <a:gd name="connsiteY3" fmla="*/ 18398 h 1202621"/>
                <a:gd name="connsiteX4" fmla="*/ 1154242 w 1933731"/>
                <a:gd name="connsiteY4" fmla="*/ 288221 h 1202621"/>
                <a:gd name="connsiteX5" fmla="*/ 1319134 w 1933731"/>
                <a:gd name="connsiteY5" fmla="*/ 782896 h 1202621"/>
                <a:gd name="connsiteX6" fmla="*/ 1484026 w 1933731"/>
                <a:gd name="connsiteY6" fmla="*/ 1037729 h 1202621"/>
                <a:gd name="connsiteX7" fmla="*/ 1813809 w 1933731"/>
                <a:gd name="connsiteY7" fmla="*/ 1172640 h 1202621"/>
                <a:gd name="connsiteX8" fmla="*/ 1933731 w 1933731"/>
                <a:gd name="connsiteY8" fmla="*/ 1202621 h 1202621"/>
                <a:gd name="connsiteX0" fmla="*/ 0 w 1933731"/>
                <a:gd name="connsiteY0" fmla="*/ 1169337 h 1184328"/>
                <a:gd name="connsiteX1" fmla="*/ 374754 w 1933731"/>
                <a:gd name="connsiteY1" fmla="*/ 764603 h 1184328"/>
                <a:gd name="connsiteX2" fmla="*/ 580753 w 1933731"/>
                <a:gd name="connsiteY2" fmla="*/ 297435 h 1184328"/>
                <a:gd name="connsiteX3" fmla="*/ 899409 w 1933731"/>
                <a:gd name="connsiteY3" fmla="*/ 105 h 1184328"/>
                <a:gd name="connsiteX4" fmla="*/ 1154242 w 1933731"/>
                <a:gd name="connsiteY4" fmla="*/ 269928 h 1184328"/>
                <a:gd name="connsiteX5" fmla="*/ 1319134 w 1933731"/>
                <a:gd name="connsiteY5" fmla="*/ 764603 h 1184328"/>
                <a:gd name="connsiteX6" fmla="*/ 1484026 w 1933731"/>
                <a:gd name="connsiteY6" fmla="*/ 1019436 h 1184328"/>
                <a:gd name="connsiteX7" fmla="*/ 1813809 w 1933731"/>
                <a:gd name="connsiteY7" fmla="*/ 1154347 h 1184328"/>
                <a:gd name="connsiteX8" fmla="*/ 1933731 w 1933731"/>
                <a:gd name="connsiteY8" fmla="*/ 1184328 h 1184328"/>
                <a:gd name="connsiteX0" fmla="*/ 0 w 1933731"/>
                <a:gd name="connsiteY0" fmla="*/ 1169337 h 1184328"/>
                <a:gd name="connsiteX1" fmla="*/ 374754 w 1933731"/>
                <a:gd name="connsiteY1" fmla="*/ 764603 h 1184328"/>
                <a:gd name="connsiteX2" fmla="*/ 580753 w 1933731"/>
                <a:gd name="connsiteY2" fmla="*/ 297435 h 1184328"/>
                <a:gd name="connsiteX3" fmla="*/ 899409 w 1933731"/>
                <a:gd name="connsiteY3" fmla="*/ 105 h 1184328"/>
                <a:gd name="connsiteX4" fmla="*/ 1154242 w 1933731"/>
                <a:gd name="connsiteY4" fmla="*/ 269928 h 1184328"/>
                <a:gd name="connsiteX5" fmla="*/ 1319134 w 1933731"/>
                <a:gd name="connsiteY5" fmla="*/ 764603 h 1184328"/>
                <a:gd name="connsiteX6" fmla="*/ 1484026 w 1933731"/>
                <a:gd name="connsiteY6" fmla="*/ 1019436 h 1184328"/>
                <a:gd name="connsiteX7" fmla="*/ 1813809 w 1933731"/>
                <a:gd name="connsiteY7" fmla="*/ 1154347 h 1184328"/>
                <a:gd name="connsiteX8" fmla="*/ 1933731 w 1933731"/>
                <a:gd name="connsiteY8" fmla="*/ 1184328 h 1184328"/>
                <a:gd name="connsiteX0" fmla="*/ 0 w 1933731"/>
                <a:gd name="connsiteY0" fmla="*/ 1169337 h 1184328"/>
                <a:gd name="connsiteX1" fmla="*/ 469022 w 1933731"/>
                <a:gd name="connsiteY1" fmla="*/ 821164 h 1184328"/>
                <a:gd name="connsiteX2" fmla="*/ 580753 w 1933731"/>
                <a:gd name="connsiteY2" fmla="*/ 297435 h 1184328"/>
                <a:gd name="connsiteX3" fmla="*/ 899409 w 1933731"/>
                <a:gd name="connsiteY3" fmla="*/ 105 h 1184328"/>
                <a:gd name="connsiteX4" fmla="*/ 1154242 w 1933731"/>
                <a:gd name="connsiteY4" fmla="*/ 269928 h 1184328"/>
                <a:gd name="connsiteX5" fmla="*/ 1319134 w 1933731"/>
                <a:gd name="connsiteY5" fmla="*/ 764603 h 1184328"/>
                <a:gd name="connsiteX6" fmla="*/ 1484026 w 1933731"/>
                <a:gd name="connsiteY6" fmla="*/ 1019436 h 1184328"/>
                <a:gd name="connsiteX7" fmla="*/ 1813809 w 1933731"/>
                <a:gd name="connsiteY7" fmla="*/ 1154347 h 1184328"/>
                <a:gd name="connsiteX8" fmla="*/ 1933731 w 1933731"/>
                <a:gd name="connsiteY8" fmla="*/ 1184328 h 1184328"/>
                <a:gd name="connsiteX0" fmla="*/ 0 w 1933731"/>
                <a:gd name="connsiteY0" fmla="*/ 1169778 h 1184769"/>
                <a:gd name="connsiteX1" fmla="*/ 469022 w 1933731"/>
                <a:gd name="connsiteY1" fmla="*/ 821605 h 1184769"/>
                <a:gd name="connsiteX2" fmla="*/ 703301 w 1933731"/>
                <a:gd name="connsiteY2" fmla="*/ 335583 h 1184769"/>
                <a:gd name="connsiteX3" fmla="*/ 899409 w 1933731"/>
                <a:gd name="connsiteY3" fmla="*/ 546 h 1184769"/>
                <a:gd name="connsiteX4" fmla="*/ 1154242 w 1933731"/>
                <a:gd name="connsiteY4" fmla="*/ 270369 h 1184769"/>
                <a:gd name="connsiteX5" fmla="*/ 1319134 w 1933731"/>
                <a:gd name="connsiteY5" fmla="*/ 765044 h 1184769"/>
                <a:gd name="connsiteX6" fmla="*/ 1484026 w 1933731"/>
                <a:gd name="connsiteY6" fmla="*/ 1019877 h 1184769"/>
                <a:gd name="connsiteX7" fmla="*/ 1813809 w 1933731"/>
                <a:gd name="connsiteY7" fmla="*/ 1154788 h 1184769"/>
                <a:gd name="connsiteX8" fmla="*/ 1933731 w 1933731"/>
                <a:gd name="connsiteY8" fmla="*/ 1184769 h 118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3731" h="1184769">
                  <a:moveTo>
                    <a:pt x="0" y="1169778"/>
                  </a:moveTo>
                  <a:cubicBezTo>
                    <a:pt x="149901" y="1037365"/>
                    <a:pt x="351805" y="960637"/>
                    <a:pt x="469022" y="821605"/>
                  </a:cubicBezTo>
                  <a:cubicBezTo>
                    <a:pt x="586239" y="682573"/>
                    <a:pt x="631570" y="472426"/>
                    <a:pt x="703301" y="335583"/>
                  </a:cubicBezTo>
                  <a:cubicBezTo>
                    <a:pt x="775032" y="198740"/>
                    <a:pt x="824252" y="11415"/>
                    <a:pt x="899409" y="546"/>
                  </a:cubicBezTo>
                  <a:cubicBezTo>
                    <a:pt x="974566" y="-10323"/>
                    <a:pt x="1084288" y="142953"/>
                    <a:pt x="1154242" y="270369"/>
                  </a:cubicBezTo>
                  <a:cubicBezTo>
                    <a:pt x="1224196" y="397785"/>
                    <a:pt x="1264170" y="640126"/>
                    <a:pt x="1319134" y="765044"/>
                  </a:cubicBezTo>
                  <a:cubicBezTo>
                    <a:pt x="1374098" y="889962"/>
                    <a:pt x="1401580" y="954920"/>
                    <a:pt x="1484026" y="1019877"/>
                  </a:cubicBezTo>
                  <a:cubicBezTo>
                    <a:pt x="1566472" y="1084834"/>
                    <a:pt x="1738858" y="1127306"/>
                    <a:pt x="1813809" y="1154788"/>
                  </a:cubicBezTo>
                  <a:cubicBezTo>
                    <a:pt x="1888760" y="1182270"/>
                    <a:pt x="1911245" y="1183519"/>
                    <a:pt x="1933731" y="1184769"/>
                  </a:cubicBezTo>
                </a:path>
              </a:pathLst>
            </a:custGeom>
            <a:solidFill>
              <a:srgbClr val="F2DCDB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28719B9C-62AF-F04C-A0F9-B8BAF9082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6200000">
              <a:off x="7912739" y="2541326"/>
              <a:ext cx="406400" cy="241300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FD901CF9-8BE4-4E45-AFC7-9381A37E9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33559" y="3444881"/>
              <a:ext cx="127000" cy="177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3D7E943-DB71-C546-A70A-4CA9D387FEF9}"/>
                  </a:ext>
                </a:extLst>
              </p:cNvPr>
              <p:cNvSpPr txBox="1"/>
              <p:nvPr/>
            </p:nvSpPr>
            <p:spPr>
              <a:xfrm>
                <a:off x="834777" y="3879478"/>
                <a:ext cx="10853756" cy="2388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/>
                  <a:t>Given PDFs for uncertain input parameters,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/>
                  <a:t>, and a governing computational model,  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sz="2200"/>
                  <a:t>, of a system/structure, estimate the _______ of/for the </a:t>
                </a:r>
                <a:r>
                  <a:rPr lang="en-US" sz="2200" err="1"/>
                  <a:t>QoI</a:t>
                </a:r>
                <a:r>
                  <a:rPr lang="en-US" sz="2200"/>
                  <a:t>: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b="1"/>
                  <a:t>PDF: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/>
                  <a:t>Expected value (i.e., the mean), standard deviation of the </a:t>
                </a:r>
                <a:r>
                  <a:rPr lang="en-US" err="1"/>
                  <a:t>QoI</a:t>
                </a:r>
                <a:r>
                  <a:rPr lang="en-US"/>
                  <a:t>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Std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en-US"/>
              </a:p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/>
                  <a:t>95% credible intervals: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sub>
                    </m:sSub>
                  </m:oMath>
                </a14:m>
                <a:r>
                  <a:rPr lang="en-US"/>
                  <a:t>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=0.95</m:t>
                    </m:r>
                  </m:oMath>
                </a14:m>
                <a:endParaRPr lang="en-US"/>
              </a:p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/>
                  <a:t>Probability of exceeding a critical value: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𝑐𝑟𝑖𝑡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3D7E943-DB71-C546-A70A-4CA9D387FE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777" y="3879478"/>
                <a:ext cx="10853756" cy="2388474"/>
              </a:xfrm>
              <a:prstGeom prst="rect">
                <a:avLst/>
              </a:prstGeom>
              <a:blipFill>
                <a:blip r:embed="rId11"/>
                <a:stretch>
                  <a:fillRect l="-674" t="-1531" r="-1292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837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243D1-BFA0-7E44-BBE3-86297B9B3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Uncertainty Propagation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4A2FF3-2E1A-4AA1-BBDA-83B5605C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C219EE-5081-6A42-844E-58F8220D0C18}"/>
              </a:ext>
            </a:extLst>
          </p:cNvPr>
          <p:cNvSpPr txBox="1"/>
          <p:nvPr/>
        </p:nvSpPr>
        <p:spPr>
          <a:xfrm>
            <a:off x="4911365" y="1190801"/>
            <a:ext cx="2092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>
                <a:latin typeface="+mn-lt"/>
              </a:rPr>
              <a:t>Computational Model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1E8305-0B35-8145-A9C4-7B0D496CD4EB}"/>
              </a:ext>
            </a:extLst>
          </p:cNvPr>
          <p:cNvSpPr txBox="1"/>
          <p:nvPr/>
        </p:nvSpPr>
        <p:spPr>
          <a:xfrm>
            <a:off x="2245694" y="1185154"/>
            <a:ext cx="1641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Input Parameters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5DFD8C-4DF1-674F-B467-C20A4F8104EC}"/>
              </a:ext>
            </a:extLst>
          </p:cNvPr>
          <p:cNvSpPr txBox="1"/>
          <p:nvPr/>
        </p:nvSpPr>
        <p:spPr>
          <a:xfrm>
            <a:off x="7883145" y="1186687"/>
            <a:ext cx="2354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Quantity </a:t>
            </a:r>
            <a:br>
              <a:rPr lang="en-US" sz="2000"/>
            </a:br>
            <a:r>
              <a:rPr lang="en-US" sz="2000"/>
              <a:t>of Interest (</a:t>
            </a:r>
            <a:r>
              <a:rPr lang="en-US" sz="2000" err="1"/>
              <a:t>QoI</a:t>
            </a:r>
            <a:r>
              <a:rPr lang="en-US" sz="2000"/>
              <a:t>)</a:t>
            </a: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ABD4DA90-20C4-C740-BFFC-14099F2F9036}"/>
              </a:ext>
            </a:extLst>
          </p:cNvPr>
          <p:cNvSpPr/>
          <p:nvPr/>
        </p:nvSpPr>
        <p:spPr>
          <a:xfrm>
            <a:off x="4140673" y="2042277"/>
            <a:ext cx="428958" cy="329181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3E30BF09-82E3-0047-9326-5F3BB4D81375}"/>
              </a:ext>
            </a:extLst>
          </p:cNvPr>
          <p:cNvSpPr/>
          <p:nvPr/>
        </p:nvSpPr>
        <p:spPr>
          <a:xfrm>
            <a:off x="7351678" y="2033890"/>
            <a:ext cx="428958" cy="329181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F70D4B9-9245-EE4A-9DD3-BEE1EC59E31E}"/>
                  </a:ext>
                </a:extLst>
              </p:cNvPr>
              <p:cNvSpPr/>
              <p:nvPr/>
            </p:nvSpPr>
            <p:spPr>
              <a:xfrm>
                <a:off x="5152268" y="1948293"/>
                <a:ext cx="1695948" cy="403167"/>
              </a:xfrm>
              <a:prstGeom prst="rect">
                <a:avLst/>
              </a:prstGeom>
              <a:solidFill>
                <a:srgbClr val="4F81BD">
                  <a:lumMod val="20000"/>
                  <a:lumOff val="80000"/>
                </a:srgbClr>
              </a:solidFill>
              <a:ln w="38100" cap="flat" cmpd="sng" algn="ctr">
                <a:solidFill>
                  <a:srgbClr val="0000FF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ℳ</m:t>
                      </m:r>
                      <m:d>
                        <m:d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</m:oMath>
                  </m:oMathPara>
                </a14:m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F70D4B9-9245-EE4A-9DD3-BEE1EC59E3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2268" y="1948293"/>
                <a:ext cx="1695948" cy="4031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 cap="flat" cmpd="sng" algn="ctr">
                <a:solidFill>
                  <a:srgbClr val="0000FF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AD7CDE1C-BF29-1E42-B3E8-0972CD9D680E}"/>
              </a:ext>
            </a:extLst>
          </p:cNvPr>
          <p:cNvGrpSpPr/>
          <p:nvPr/>
        </p:nvGrpSpPr>
        <p:grpSpPr>
          <a:xfrm>
            <a:off x="1699792" y="1907881"/>
            <a:ext cx="1103703" cy="802734"/>
            <a:chOff x="922467" y="2255184"/>
            <a:chExt cx="1103703" cy="80273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1E29701-7EBD-5D45-9ABC-5145237D092A}"/>
                </a:ext>
              </a:extLst>
            </p:cNvPr>
            <p:cNvGrpSpPr/>
            <p:nvPr/>
          </p:nvGrpSpPr>
          <p:grpSpPr>
            <a:xfrm>
              <a:off x="1227594" y="2255184"/>
              <a:ext cx="798576" cy="576072"/>
              <a:chOff x="258649" y="1826521"/>
              <a:chExt cx="798576" cy="573760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1D337E6B-B179-FF4F-B77D-2D87781B4BF1}"/>
                  </a:ext>
                </a:extLst>
              </p:cNvPr>
              <p:cNvGrpSpPr/>
              <p:nvPr/>
            </p:nvGrpSpPr>
            <p:grpSpPr>
              <a:xfrm>
                <a:off x="258649" y="1826521"/>
                <a:ext cx="798576" cy="573760"/>
                <a:chOff x="510619" y="1135273"/>
                <a:chExt cx="798576" cy="573760"/>
              </a:xfrm>
            </p:grpSpPr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B2845B2D-0454-774D-AEA3-4AD4B2C899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0698" y="1135273"/>
                  <a:ext cx="0" cy="57376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640247A5-9A1F-3845-95D8-5BA68A4C8C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0619" y="1705962"/>
                  <a:ext cx="798576" cy="1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6E207A2-43D8-1040-B301-A30B230B07FA}"/>
                  </a:ext>
                </a:extLst>
              </p:cNvPr>
              <p:cNvSpPr/>
              <p:nvPr/>
            </p:nvSpPr>
            <p:spPr>
              <a:xfrm flipH="1">
                <a:off x="406628" y="1875123"/>
                <a:ext cx="396479" cy="507472"/>
              </a:xfrm>
              <a:custGeom>
                <a:avLst/>
                <a:gdLst>
                  <a:gd name="connsiteX0" fmla="*/ 0 w 755911"/>
                  <a:gd name="connsiteY0" fmla="*/ 521714 h 528049"/>
                  <a:gd name="connsiteX1" fmla="*/ 70552 w 755911"/>
                  <a:gd name="connsiteY1" fmla="*/ 511635 h 528049"/>
                  <a:gd name="connsiteX2" fmla="*/ 131025 w 755911"/>
                  <a:gd name="connsiteY2" fmla="*/ 380598 h 528049"/>
                  <a:gd name="connsiteX3" fmla="*/ 241891 w 755911"/>
                  <a:gd name="connsiteY3" fmla="*/ 27807 h 528049"/>
                  <a:gd name="connsiteX4" fmla="*/ 352758 w 755911"/>
                  <a:gd name="connsiteY4" fmla="*/ 58047 h 528049"/>
                  <a:gd name="connsiteX5" fmla="*/ 443468 w 755911"/>
                  <a:gd name="connsiteY5" fmla="*/ 340279 h 528049"/>
                  <a:gd name="connsiteX6" fmla="*/ 645044 w 755911"/>
                  <a:gd name="connsiteY6" fmla="*/ 501555 h 528049"/>
                  <a:gd name="connsiteX7" fmla="*/ 755911 w 755911"/>
                  <a:gd name="connsiteY7" fmla="*/ 501555 h 528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5911" h="528049">
                    <a:moveTo>
                      <a:pt x="0" y="521714"/>
                    </a:moveTo>
                    <a:cubicBezTo>
                      <a:pt x="24357" y="528434"/>
                      <a:pt x="48715" y="535154"/>
                      <a:pt x="70552" y="511635"/>
                    </a:cubicBezTo>
                    <a:cubicBezTo>
                      <a:pt x="92390" y="488116"/>
                      <a:pt x="102469" y="461236"/>
                      <a:pt x="131025" y="380598"/>
                    </a:cubicBezTo>
                    <a:cubicBezTo>
                      <a:pt x="159582" y="299960"/>
                      <a:pt x="204936" y="81565"/>
                      <a:pt x="241891" y="27807"/>
                    </a:cubicBezTo>
                    <a:cubicBezTo>
                      <a:pt x="278846" y="-25951"/>
                      <a:pt x="319162" y="5968"/>
                      <a:pt x="352758" y="58047"/>
                    </a:cubicBezTo>
                    <a:cubicBezTo>
                      <a:pt x="386354" y="110126"/>
                      <a:pt x="394754" y="266361"/>
                      <a:pt x="443468" y="340279"/>
                    </a:cubicBezTo>
                    <a:cubicBezTo>
                      <a:pt x="492182" y="414197"/>
                      <a:pt x="592970" y="474676"/>
                      <a:pt x="645044" y="501555"/>
                    </a:cubicBezTo>
                    <a:cubicBezTo>
                      <a:pt x="697118" y="528434"/>
                      <a:pt x="755911" y="501555"/>
                      <a:pt x="755911" y="501555"/>
                    </a:cubicBezTo>
                  </a:path>
                </a:pathLst>
              </a:custGeom>
              <a:solidFill>
                <a:srgbClr val="9BBB59">
                  <a:lumMod val="20000"/>
                  <a:lumOff val="80000"/>
                </a:srgbClr>
              </a:solidFill>
              <a:ln w="25400" cap="flat" cmpd="sng" algn="ctr">
                <a:solidFill>
                  <a:srgbClr val="018E4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AB9B38C-02DD-7440-8F39-7FA2E4FD2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8132" y="2892818"/>
              <a:ext cx="241300" cy="1651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BCAC8F0-FB0A-F34E-887A-EB8ED39A7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782767" y="2446173"/>
              <a:ext cx="520700" cy="24130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B3E3CF3-F0FF-8949-A16F-A0E510272033}"/>
              </a:ext>
            </a:extLst>
          </p:cNvPr>
          <p:cNvGrpSpPr/>
          <p:nvPr/>
        </p:nvGrpSpPr>
        <p:grpSpPr>
          <a:xfrm>
            <a:off x="2920220" y="1909962"/>
            <a:ext cx="1105535" cy="780517"/>
            <a:chOff x="2487868" y="2118925"/>
            <a:chExt cx="1105535" cy="78051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AF7CC91-2CFC-A24A-9B01-8BCE50A55CC3}"/>
                </a:ext>
              </a:extLst>
            </p:cNvPr>
            <p:cNvGrpSpPr/>
            <p:nvPr/>
          </p:nvGrpSpPr>
          <p:grpSpPr>
            <a:xfrm>
              <a:off x="2794827" y="2118925"/>
              <a:ext cx="798576" cy="576072"/>
              <a:chOff x="258649" y="1826521"/>
              <a:chExt cx="798576" cy="57376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3106492-2786-7D42-B7EA-24192E88CEC5}"/>
                  </a:ext>
                </a:extLst>
              </p:cNvPr>
              <p:cNvGrpSpPr/>
              <p:nvPr/>
            </p:nvGrpSpPr>
            <p:grpSpPr>
              <a:xfrm>
                <a:off x="258649" y="1826521"/>
                <a:ext cx="798576" cy="573760"/>
                <a:chOff x="510619" y="1135273"/>
                <a:chExt cx="798576" cy="573760"/>
              </a:xfrm>
            </p:grpSpPr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59BEF06D-CF0C-294E-A483-4088D6D47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0698" y="1135273"/>
                  <a:ext cx="0" cy="57376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1D73B7E4-0A27-B443-A6DD-8100D7B7BF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0619" y="1705962"/>
                  <a:ext cx="798576" cy="1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5AC8B0C-B232-6547-9ABE-36D0CE40CCEF}"/>
                  </a:ext>
                </a:extLst>
              </p:cNvPr>
              <p:cNvSpPr/>
              <p:nvPr/>
            </p:nvSpPr>
            <p:spPr>
              <a:xfrm>
                <a:off x="295311" y="2001193"/>
                <a:ext cx="633504" cy="385572"/>
              </a:xfrm>
              <a:custGeom>
                <a:avLst/>
                <a:gdLst>
                  <a:gd name="connsiteX0" fmla="*/ 0 w 755911"/>
                  <a:gd name="connsiteY0" fmla="*/ 521714 h 528049"/>
                  <a:gd name="connsiteX1" fmla="*/ 70552 w 755911"/>
                  <a:gd name="connsiteY1" fmla="*/ 511635 h 528049"/>
                  <a:gd name="connsiteX2" fmla="*/ 131025 w 755911"/>
                  <a:gd name="connsiteY2" fmla="*/ 380598 h 528049"/>
                  <a:gd name="connsiteX3" fmla="*/ 241891 w 755911"/>
                  <a:gd name="connsiteY3" fmla="*/ 27807 h 528049"/>
                  <a:gd name="connsiteX4" fmla="*/ 352758 w 755911"/>
                  <a:gd name="connsiteY4" fmla="*/ 58047 h 528049"/>
                  <a:gd name="connsiteX5" fmla="*/ 443468 w 755911"/>
                  <a:gd name="connsiteY5" fmla="*/ 340279 h 528049"/>
                  <a:gd name="connsiteX6" fmla="*/ 645044 w 755911"/>
                  <a:gd name="connsiteY6" fmla="*/ 501555 h 528049"/>
                  <a:gd name="connsiteX7" fmla="*/ 755911 w 755911"/>
                  <a:gd name="connsiteY7" fmla="*/ 501555 h 528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5911" h="528049">
                    <a:moveTo>
                      <a:pt x="0" y="521714"/>
                    </a:moveTo>
                    <a:cubicBezTo>
                      <a:pt x="24357" y="528434"/>
                      <a:pt x="48715" y="535154"/>
                      <a:pt x="70552" y="511635"/>
                    </a:cubicBezTo>
                    <a:cubicBezTo>
                      <a:pt x="92390" y="488116"/>
                      <a:pt x="102469" y="461236"/>
                      <a:pt x="131025" y="380598"/>
                    </a:cubicBezTo>
                    <a:cubicBezTo>
                      <a:pt x="159582" y="299960"/>
                      <a:pt x="204936" y="81565"/>
                      <a:pt x="241891" y="27807"/>
                    </a:cubicBezTo>
                    <a:cubicBezTo>
                      <a:pt x="278846" y="-25951"/>
                      <a:pt x="319162" y="5968"/>
                      <a:pt x="352758" y="58047"/>
                    </a:cubicBezTo>
                    <a:cubicBezTo>
                      <a:pt x="386354" y="110126"/>
                      <a:pt x="394754" y="266361"/>
                      <a:pt x="443468" y="340279"/>
                    </a:cubicBezTo>
                    <a:cubicBezTo>
                      <a:pt x="492182" y="414197"/>
                      <a:pt x="592970" y="474676"/>
                      <a:pt x="645044" y="501555"/>
                    </a:cubicBezTo>
                    <a:cubicBezTo>
                      <a:pt x="697118" y="528434"/>
                      <a:pt x="755911" y="501555"/>
                      <a:pt x="755911" y="501555"/>
                    </a:cubicBezTo>
                  </a:path>
                </a:pathLst>
              </a:custGeom>
              <a:solidFill>
                <a:srgbClr val="9BBB59">
                  <a:lumMod val="20000"/>
                  <a:lumOff val="80000"/>
                </a:srgbClr>
              </a:solidFill>
              <a:ln w="25400" cap="flat" cmpd="sng" algn="ctr">
                <a:solidFill>
                  <a:srgbClr val="018E4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D4E8A56-84B0-3A49-A80D-DBA054B84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2348168" y="2309064"/>
              <a:ext cx="520700" cy="24130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BDAD86E0-AAAF-1745-BF3F-687E216EE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10505" y="2734342"/>
              <a:ext cx="241300" cy="16510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A3878E0-53D6-A242-AF91-14F38567B517}"/>
              </a:ext>
            </a:extLst>
          </p:cNvPr>
          <p:cNvGrpSpPr/>
          <p:nvPr/>
        </p:nvGrpSpPr>
        <p:grpSpPr>
          <a:xfrm>
            <a:off x="2357594" y="2781098"/>
            <a:ext cx="1115243" cy="816507"/>
            <a:chOff x="2744158" y="2985697"/>
            <a:chExt cx="1115243" cy="816507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7B1E12D-AED0-AC4D-9929-FAFC8C3B86B7}"/>
                </a:ext>
              </a:extLst>
            </p:cNvPr>
            <p:cNvSpPr/>
            <p:nvPr/>
          </p:nvSpPr>
          <p:spPr>
            <a:xfrm>
              <a:off x="3179125" y="3305015"/>
              <a:ext cx="430973" cy="24796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18E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9804E93-C6D1-E04F-91CB-5FA0F6F6D1DE}"/>
                </a:ext>
              </a:extLst>
            </p:cNvPr>
            <p:cNvGrpSpPr/>
            <p:nvPr/>
          </p:nvGrpSpPr>
          <p:grpSpPr>
            <a:xfrm>
              <a:off x="3060825" y="2985697"/>
              <a:ext cx="798576" cy="576072"/>
              <a:chOff x="510619" y="1135273"/>
              <a:chExt cx="798576" cy="573760"/>
            </a:xfrm>
          </p:grpSpPr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58F55629-50B6-BC4F-B16B-22AB4A0F1A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0698" y="1135273"/>
                <a:ext cx="0" cy="57376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37BF1B36-6E32-534B-A509-518C0522D1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0619" y="1705962"/>
                <a:ext cx="798576" cy="1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2637C5DF-70CE-D943-A06B-721C49118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2604458" y="3156276"/>
              <a:ext cx="520700" cy="24130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2BA7B1D7-C127-5442-8734-AA70B2F53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88025" y="3637104"/>
              <a:ext cx="241300" cy="165100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E9B97EA-8CB3-9241-8496-3976069C9BA0}"/>
              </a:ext>
            </a:extLst>
          </p:cNvPr>
          <p:cNvGrpSpPr/>
          <p:nvPr/>
        </p:nvGrpSpPr>
        <p:grpSpPr>
          <a:xfrm>
            <a:off x="8010279" y="1924746"/>
            <a:ext cx="2380588" cy="1697935"/>
            <a:chOff x="7995289" y="1924746"/>
            <a:chExt cx="2380588" cy="169793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486991A-63D2-084D-9F66-6EAEE2CD43FA}"/>
                </a:ext>
              </a:extLst>
            </p:cNvPr>
            <p:cNvGrpSpPr/>
            <p:nvPr/>
          </p:nvGrpSpPr>
          <p:grpSpPr>
            <a:xfrm>
              <a:off x="8292056" y="1924746"/>
              <a:ext cx="2083821" cy="1430856"/>
              <a:chOff x="506176" y="898242"/>
              <a:chExt cx="2323074" cy="1430856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E8117063-948A-4047-A85A-8277F2557B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6176" y="898242"/>
                <a:ext cx="1410" cy="1430856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56188A6C-4B66-BC44-940D-9D3A26EBC6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7586" y="2329098"/>
                <a:ext cx="2321664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B417BD1-3750-684D-8CB1-E62150CB8DBF}"/>
                </a:ext>
              </a:extLst>
            </p:cNvPr>
            <p:cNvSpPr/>
            <p:nvPr/>
          </p:nvSpPr>
          <p:spPr>
            <a:xfrm>
              <a:off x="8334531" y="2173027"/>
              <a:ext cx="1933731" cy="1184769"/>
            </a:xfrm>
            <a:custGeom>
              <a:avLst/>
              <a:gdLst>
                <a:gd name="connsiteX0" fmla="*/ 0 w 1933731"/>
                <a:gd name="connsiteY0" fmla="*/ 1176811 h 1191802"/>
                <a:gd name="connsiteX1" fmla="*/ 374754 w 1933731"/>
                <a:gd name="connsiteY1" fmla="*/ 772077 h 1191802"/>
                <a:gd name="connsiteX2" fmla="*/ 449705 w 1933731"/>
                <a:gd name="connsiteY2" fmla="*/ 337362 h 1191802"/>
                <a:gd name="connsiteX3" fmla="*/ 599606 w 1933731"/>
                <a:gd name="connsiteY3" fmla="*/ 97520 h 1191802"/>
                <a:gd name="connsiteX4" fmla="*/ 899409 w 1933731"/>
                <a:gd name="connsiteY4" fmla="*/ 7579 h 1191802"/>
                <a:gd name="connsiteX5" fmla="*/ 1154242 w 1933731"/>
                <a:gd name="connsiteY5" fmla="*/ 277402 h 1191802"/>
                <a:gd name="connsiteX6" fmla="*/ 1319134 w 1933731"/>
                <a:gd name="connsiteY6" fmla="*/ 772077 h 1191802"/>
                <a:gd name="connsiteX7" fmla="*/ 1484026 w 1933731"/>
                <a:gd name="connsiteY7" fmla="*/ 1026910 h 1191802"/>
                <a:gd name="connsiteX8" fmla="*/ 1813809 w 1933731"/>
                <a:gd name="connsiteY8" fmla="*/ 1161821 h 1191802"/>
                <a:gd name="connsiteX9" fmla="*/ 1933731 w 1933731"/>
                <a:gd name="connsiteY9" fmla="*/ 1191802 h 1191802"/>
                <a:gd name="connsiteX0" fmla="*/ 0 w 1933731"/>
                <a:gd name="connsiteY0" fmla="*/ 1187630 h 1202621"/>
                <a:gd name="connsiteX1" fmla="*/ 374754 w 1933731"/>
                <a:gd name="connsiteY1" fmla="*/ 782896 h 1202621"/>
                <a:gd name="connsiteX2" fmla="*/ 599606 w 1933731"/>
                <a:gd name="connsiteY2" fmla="*/ 108339 h 1202621"/>
                <a:gd name="connsiteX3" fmla="*/ 899409 w 1933731"/>
                <a:gd name="connsiteY3" fmla="*/ 18398 h 1202621"/>
                <a:gd name="connsiteX4" fmla="*/ 1154242 w 1933731"/>
                <a:gd name="connsiteY4" fmla="*/ 288221 h 1202621"/>
                <a:gd name="connsiteX5" fmla="*/ 1319134 w 1933731"/>
                <a:gd name="connsiteY5" fmla="*/ 782896 h 1202621"/>
                <a:gd name="connsiteX6" fmla="*/ 1484026 w 1933731"/>
                <a:gd name="connsiteY6" fmla="*/ 1037729 h 1202621"/>
                <a:gd name="connsiteX7" fmla="*/ 1813809 w 1933731"/>
                <a:gd name="connsiteY7" fmla="*/ 1172640 h 1202621"/>
                <a:gd name="connsiteX8" fmla="*/ 1933731 w 1933731"/>
                <a:gd name="connsiteY8" fmla="*/ 1202621 h 1202621"/>
                <a:gd name="connsiteX0" fmla="*/ 0 w 1933731"/>
                <a:gd name="connsiteY0" fmla="*/ 1169337 h 1184328"/>
                <a:gd name="connsiteX1" fmla="*/ 374754 w 1933731"/>
                <a:gd name="connsiteY1" fmla="*/ 764603 h 1184328"/>
                <a:gd name="connsiteX2" fmla="*/ 580753 w 1933731"/>
                <a:gd name="connsiteY2" fmla="*/ 297435 h 1184328"/>
                <a:gd name="connsiteX3" fmla="*/ 899409 w 1933731"/>
                <a:gd name="connsiteY3" fmla="*/ 105 h 1184328"/>
                <a:gd name="connsiteX4" fmla="*/ 1154242 w 1933731"/>
                <a:gd name="connsiteY4" fmla="*/ 269928 h 1184328"/>
                <a:gd name="connsiteX5" fmla="*/ 1319134 w 1933731"/>
                <a:gd name="connsiteY5" fmla="*/ 764603 h 1184328"/>
                <a:gd name="connsiteX6" fmla="*/ 1484026 w 1933731"/>
                <a:gd name="connsiteY6" fmla="*/ 1019436 h 1184328"/>
                <a:gd name="connsiteX7" fmla="*/ 1813809 w 1933731"/>
                <a:gd name="connsiteY7" fmla="*/ 1154347 h 1184328"/>
                <a:gd name="connsiteX8" fmla="*/ 1933731 w 1933731"/>
                <a:gd name="connsiteY8" fmla="*/ 1184328 h 1184328"/>
                <a:gd name="connsiteX0" fmla="*/ 0 w 1933731"/>
                <a:gd name="connsiteY0" fmla="*/ 1169337 h 1184328"/>
                <a:gd name="connsiteX1" fmla="*/ 374754 w 1933731"/>
                <a:gd name="connsiteY1" fmla="*/ 764603 h 1184328"/>
                <a:gd name="connsiteX2" fmla="*/ 580753 w 1933731"/>
                <a:gd name="connsiteY2" fmla="*/ 297435 h 1184328"/>
                <a:gd name="connsiteX3" fmla="*/ 899409 w 1933731"/>
                <a:gd name="connsiteY3" fmla="*/ 105 h 1184328"/>
                <a:gd name="connsiteX4" fmla="*/ 1154242 w 1933731"/>
                <a:gd name="connsiteY4" fmla="*/ 269928 h 1184328"/>
                <a:gd name="connsiteX5" fmla="*/ 1319134 w 1933731"/>
                <a:gd name="connsiteY5" fmla="*/ 764603 h 1184328"/>
                <a:gd name="connsiteX6" fmla="*/ 1484026 w 1933731"/>
                <a:gd name="connsiteY6" fmla="*/ 1019436 h 1184328"/>
                <a:gd name="connsiteX7" fmla="*/ 1813809 w 1933731"/>
                <a:gd name="connsiteY7" fmla="*/ 1154347 h 1184328"/>
                <a:gd name="connsiteX8" fmla="*/ 1933731 w 1933731"/>
                <a:gd name="connsiteY8" fmla="*/ 1184328 h 1184328"/>
                <a:gd name="connsiteX0" fmla="*/ 0 w 1933731"/>
                <a:gd name="connsiteY0" fmla="*/ 1169337 h 1184328"/>
                <a:gd name="connsiteX1" fmla="*/ 469022 w 1933731"/>
                <a:gd name="connsiteY1" fmla="*/ 821164 h 1184328"/>
                <a:gd name="connsiteX2" fmla="*/ 580753 w 1933731"/>
                <a:gd name="connsiteY2" fmla="*/ 297435 h 1184328"/>
                <a:gd name="connsiteX3" fmla="*/ 899409 w 1933731"/>
                <a:gd name="connsiteY3" fmla="*/ 105 h 1184328"/>
                <a:gd name="connsiteX4" fmla="*/ 1154242 w 1933731"/>
                <a:gd name="connsiteY4" fmla="*/ 269928 h 1184328"/>
                <a:gd name="connsiteX5" fmla="*/ 1319134 w 1933731"/>
                <a:gd name="connsiteY5" fmla="*/ 764603 h 1184328"/>
                <a:gd name="connsiteX6" fmla="*/ 1484026 w 1933731"/>
                <a:gd name="connsiteY6" fmla="*/ 1019436 h 1184328"/>
                <a:gd name="connsiteX7" fmla="*/ 1813809 w 1933731"/>
                <a:gd name="connsiteY7" fmla="*/ 1154347 h 1184328"/>
                <a:gd name="connsiteX8" fmla="*/ 1933731 w 1933731"/>
                <a:gd name="connsiteY8" fmla="*/ 1184328 h 1184328"/>
                <a:gd name="connsiteX0" fmla="*/ 0 w 1933731"/>
                <a:gd name="connsiteY0" fmla="*/ 1169778 h 1184769"/>
                <a:gd name="connsiteX1" fmla="*/ 469022 w 1933731"/>
                <a:gd name="connsiteY1" fmla="*/ 821605 h 1184769"/>
                <a:gd name="connsiteX2" fmla="*/ 703301 w 1933731"/>
                <a:gd name="connsiteY2" fmla="*/ 335583 h 1184769"/>
                <a:gd name="connsiteX3" fmla="*/ 899409 w 1933731"/>
                <a:gd name="connsiteY3" fmla="*/ 546 h 1184769"/>
                <a:gd name="connsiteX4" fmla="*/ 1154242 w 1933731"/>
                <a:gd name="connsiteY4" fmla="*/ 270369 h 1184769"/>
                <a:gd name="connsiteX5" fmla="*/ 1319134 w 1933731"/>
                <a:gd name="connsiteY5" fmla="*/ 765044 h 1184769"/>
                <a:gd name="connsiteX6" fmla="*/ 1484026 w 1933731"/>
                <a:gd name="connsiteY6" fmla="*/ 1019877 h 1184769"/>
                <a:gd name="connsiteX7" fmla="*/ 1813809 w 1933731"/>
                <a:gd name="connsiteY7" fmla="*/ 1154788 h 1184769"/>
                <a:gd name="connsiteX8" fmla="*/ 1933731 w 1933731"/>
                <a:gd name="connsiteY8" fmla="*/ 1184769 h 118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3731" h="1184769">
                  <a:moveTo>
                    <a:pt x="0" y="1169778"/>
                  </a:moveTo>
                  <a:cubicBezTo>
                    <a:pt x="149901" y="1037365"/>
                    <a:pt x="351805" y="960637"/>
                    <a:pt x="469022" y="821605"/>
                  </a:cubicBezTo>
                  <a:cubicBezTo>
                    <a:pt x="586239" y="682573"/>
                    <a:pt x="631570" y="472426"/>
                    <a:pt x="703301" y="335583"/>
                  </a:cubicBezTo>
                  <a:cubicBezTo>
                    <a:pt x="775032" y="198740"/>
                    <a:pt x="824252" y="11415"/>
                    <a:pt x="899409" y="546"/>
                  </a:cubicBezTo>
                  <a:cubicBezTo>
                    <a:pt x="974566" y="-10323"/>
                    <a:pt x="1084288" y="142953"/>
                    <a:pt x="1154242" y="270369"/>
                  </a:cubicBezTo>
                  <a:cubicBezTo>
                    <a:pt x="1224196" y="397785"/>
                    <a:pt x="1264170" y="640126"/>
                    <a:pt x="1319134" y="765044"/>
                  </a:cubicBezTo>
                  <a:cubicBezTo>
                    <a:pt x="1374098" y="889962"/>
                    <a:pt x="1401580" y="954920"/>
                    <a:pt x="1484026" y="1019877"/>
                  </a:cubicBezTo>
                  <a:cubicBezTo>
                    <a:pt x="1566472" y="1084834"/>
                    <a:pt x="1738858" y="1127306"/>
                    <a:pt x="1813809" y="1154788"/>
                  </a:cubicBezTo>
                  <a:cubicBezTo>
                    <a:pt x="1888760" y="1182270"/>
                    <a:pt x="1911245" y="1183519"/>
                    <a:pt x="1933731" y="1184769"/>
                  </a:cubicBezTo>
                </a:path>
              </a:pathLst>
            </a:custGeom>
            <a:solidFill>
              <a:srgbClr val="F2DCDB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28719B9C-62AF-F04C-A0F9-B8BAF9082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6200000">
              <a:off x="7912739" y="2541326"/>
              <a:ext cx="406400" cy="241300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FD901CF9-8BE4-4E45-AFC7-9381A37E9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33559" y="3444881"/>
              <a:ext cx="127000" cy="177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3D7E943-DB71-C546-A70A-4CA9D387FEF9}"/>
                  </a:ext>
                </a:extLst>
              </p:cNvPr>
              <p:cNvSpPr txBox="1"/>
              <p:nvPr/>
            </p:nvSpPr>
            <p:spPr>
              <a:xfrm>
                <a:off x="834777" y="3879478"/>
                <a:ext cx="10853756" cy="2388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/>
                  <a:t>Given PDFs for uncertain input parameters,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/>
                  <a:t>, and a governing computational model,  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sz="2200"/>
                  <a:t>, of a system/structure, estimate the _______ of/for the </a:t>
                </a:r>
                <a:r>
                  <a:rPr lang="en-US" sz="2200" err="1"/>
                  <a:t>QoI</a:t>
                </a:r>
                <a:r>
                  <a:rPr lang="en-US" sz="2200"/>
                  <a:t>: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/>
                  <a:t>PDF:</a:t>
                </a:r>
                <a:r>
                  <a:rPr lang="en-US" b="1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b="1"/>
                  <a:t>Expected value (i.e., the mean), standard deviation of the </a:t>
                </a:r>
                <a:r>
                  <a:rPr lang="en-US" b="1" err="1"/>
                  <a:t>QoI</a:t>
                </a:r>
                <a:r>
                  <a:rPr lang="en-US" b="1"/>
                  <a:t>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Std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en-US"/>
              </a:p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/>
                  <a:t>95% credible intervals: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sub>
                    </m:sSub>
                  </m:oMath>
                </a14:m>
                <a:r>
                  <a:rPr lang="en-US"/>
                  <a:t>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=0.95</m:t>
                    </m:r>
                  </m:oMath>
                </a14:m>
                <a:endParaRPr lang="en-US"/>
              </a:p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/>
                  <a:t>Probability of exceeding a critical value: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𝑐𝑟𝑖𝑡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3D7E943-DB71-C546-A70A-4CA9D387FE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777" y="3879478"/>
                <a:ext cx="10853756" cy="2388474"/>
              </a:xfrm>
              <a:prstGeom prst="rect">
                <a:avLst/>
              </a:prstGeom>
              <a:blipFill>
                <a:blip r:embed="rId11"/>
                <a:stretch>
                  <a:fillRect l="-674" t="-1531" r="-1292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85637F-1FCF-4A8E-9E26-E7605273A1D1}"/>
              </a:ext>
            </a:extLst>
          </p:cNvPr>
          <p:cNvCxnSpPr>
            <a:cxnSpLocks/>
          </p:cNvCxnSpPr>
          <p:nvPr/>
        </p:nvCxnSpPr>
        <p:spPr>
          <a:xfrm flipV="1">
            <a:off x="9294403" y="1956679"/>
            <a:ext cx="0" cy="137599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4E56C60-E0DE-4196-B989-6EBC400E62BB}"/>
              </a:ext>
            </a:extLst>
          </p:cNvPr>
          <p:cNvCxnSpPr>
            <a:cxnSpLocks/>
          </p:cNvCxnSpPr>
          <p:nvPr/>
        </p:nvCxnSpPr>
        <p:spPr>
          <a:xfrm>
            <a:off x="9110841" y="2710615"/>
            <a:ext cx="372523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5EF4223-0702-4FCB-B60F-86B5B0769DE9}"/>
                  </a:ext>
                </a:extLst>
              </p:cNvPr>
              <p:cNvSpPr txBox="1"/>
              <p:nvPr/>
            </p:nvSpPr>
            <p:spPr>
              <a:xfrm>
                <a:off x="9554092" y="2058347"/>
                <a:ext cx="55954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5EF4223-0702-4FCB-B60F-86B5B0769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4092" y="2058347"/>
                <a:ext cx="559543" cy="369332"/>
              </a:xfrm>
              <a:prstGeom prst="rect">
                <a:avLst/>
              </a:prstGeom>
              <a:blipFill>
                <a:blip r:embed="rId12"/>
                <a:stretch>
                  <a:fillRect r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B44CE93-2974-44B7-A579-96F43C600A4A}"/>
                  </a:ext>
                </a:extLst>
              </p:cNvPr>
              <p:cNvSpPr txBox="1"/>
              <p:nvPr/>
            </p:nvSpPr>
            <p:spPr>
              <a:xfrm>
                <a:off x="9821418" y="2370249"/>
                <a:ext cx="796046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Std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B44CE93-2974-44B7-A579-96F43C600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1418" y="2370249"/>
                <a:ext cx="796046" cy="5078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B7CD1F-1970-4FC9-A991-D6341802ABA6}"/>
              </a:ext>
            </a:extLst>
          </p:cNvPr>
          <p:cNvCxnSpPr>
            <a:cxnSpLocks/>
          </p:cNvCxnSpPr>
          <p:nvPr/>
        </p:nvCxnSpPr>
        <p:spPr>
          <a:xfrm flipV="1">
            <a:off x="9316386" y="2246193"/>
            <a:ext cx="313877" cy="1737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8BB8010-9C4B-428B-A13F-1A271DF3E245}"/>
              </a:ext>
            </a:extLst>
          </p:cNvPr>
          <p:cNvCxnSpPr/>
          <p:nvPr/>
        </p:nvCxnSpPr>
        <p:spPr>
          <a:xfrm flipV="1">
            <a:off x="9483364" y="2655570"/>
            <a:ext cx="410946" cy="34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987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243D1-BFA0-7E44-BBE3-86297B9B3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Uncertainty Propagation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4A2FF3-2E1A-4AA1-BBDA-83B5605C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C219EE-5081-6A42-844E-58F8220D0C18}"/>
              </a:ext>
            </a:extLst>
          </p:cNvPr>
          <p:cNvSpPr txBox="1"/>
          <p:nvPr/>
        </p:nvSpPr>
        <p:spPr>
          <a:xfrm>
            <a:off x="4911365" y="1190801"/>
            <a:ext cx="2092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>
                <a:latin typeface="+mn-lt"/>
              </a:rPr>
              <a:t>Computational Model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1E8305-0B35-8145-A9C4-7B0D496CD4EB}"/>
              </a:ext>
            </a:extLst>
          </p:cNvPr>
          <p:cNvSpPr txBox="1"/>
          <p:nvPr/>
        </p:nvSpPr>
        <p:spPr>
          <a:xfrm>
            <a:off x="2245694" y="1185154"/>
            <a:ext cx="1641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Input Parameters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5DFD8C-4DF1-674F-B467-C20A4F8104EC}"/>
              </a:ext>
            </a:extLst>
          </p:cNvPr>
          <p:cNvSpPr txBox="1"/>
          <p:nvPr/>
        </p:nvSpPr>
        <p:spPr>
          <a:xfrm>
            <a:off x="7883145" y="1186687"/>
            <a:ext cx="2354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Quantity </a:t>
            </a:r>
            <a:br>
              <a:rPr lang="en-US" sz="2000"/>
            </a:br>
            <a:r>
              <a:rPr lang="en-US" sz="2000"/>
              <a:t>of Interest (</a:t>
            </a:r>
            <a:r>
              <a:rPr lang="en-US" sz="2000" err="1"/>
              <a:t>QoI</a:t>
            </a:r>
            <a:r>
              <a:rPr lang="en-US" sz="2000"/>
              <a:t>)</a:t>
            </a: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ABD4DA90-20C4-C740-BFFC-14099F2F9036}"/>
              </a:ext>
            </a:extLst>
          </p:cNvPr>
          <p:cNvSpPr/>
          <p:nvPr/>
        </p:nvSpPr>
        <p:spPr>
          <a:xfrm>
            <a:off x="4140673" y="2042277"/>
            <a:ext cx="428958" cy="329181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3E30BF09-82E3-0047-9326-5F3BB4D81375}"/>
              </a:ext>
            </a:extLst>
          </p:cNvPr>
          <p:cNvSpPr/>
          <p:nvPr/>
        </p:nvSpPr>
        <p:spPr>
          <a:xfrm>
            <a:off x="7351678" y="2033890"/>
            <a:ext cx="428958" cy="329181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F70D4B9-9245-EE4A-9DD3-BEE1EC59E31E}"/>
                  </a:ext>
                </a:extLst>
              </p:cNvPr>
              <p:cNvSpPr/>
              <p:nvPr/>
            </p:nvSpPr>
            <p:spPr>
              <a:xfrm>
                <a:off x="5152268" y="1948293"/>
                <a:ext cx="1695948" cy="403167"/>
              </a:xfrm>
              <a:prstGeom prst="rect">
                <a:avLst/>
              </a:prstGeom>
              <a:solidFill>
                <a:srgbClr val="4F81BD">
                  <a:lumMod val="20000"/>
                  <a:lumOff val="80000"/>
                </a:srgbClr>
              </a:solidFill>
              <a:ln w="38100" cap="flat" cmpd="sng" algn="ctr">
                <a:solidFill>
                  <a:srgbClr val="0000FF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ℳ</m:t>
                      </m:r>
                      <m:d>
                        <m:d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</m:oMath>
                  </m:oMathPara>
                </a14:m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F70D4B9-9245-EE4A-9DD3-BEE1EC59E3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2268" y="1948293"/>
                <a:ext cx="1695948" cy="4031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 cap="flat" cmpd="sng" algn="ctr">
                <a:solidFill>
                  <a:srgbClr val="0000FF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AD7CDE1C-BF29-1E42-B3E8-0972CD9D680E}"/>
              </a:ext>
            </a:extLst>
          </p:cNvPr>
          <p:cNvGrpSpPr/>
          <p:nvPr/>
        </p:nvGrpSpPr>
        <p:grpSpPr>
          <a:xfrm>
            <a:off x="1699792" y="1907881"/>
            <a:ext cx="1103703" cy="802734"/>
            <a:chOff x="922467" y="2255184"/>
            <a:chExt cx="1103703" cy="80273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1E29701-7EBD-5D45-9ABC-5145237D092A}"/>
                </a:ext>
              </a:extLst>
            </p:cNvPr>
            <p:cNvGrpSpPr/>
            <p:nvPr/>
          </p:nvGrpSpPr>
          <p:grpSpPr>
            <a:xfrm>
              <a:off x="1227594" y="2255184"/>
              <a:ext cx="798576" cy="576072"/>
              <a:chOff x="258649" y="1826521"/>
              <a:chExt cx="798576" cy="573760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1D337E6B-B179-FF4F-B77D-2D87781B4BF1}"/>
                  </a:ext>
                </a:extLst>
              </p:cNvPr>
              <p:cNvGrpSpPr/>
              <p:nvPr/>
            </p:nvGrpSpPr>
            <p:grpSpPr>
              <a:xfrm>
                <a:off x="258649" y="1826521"/>
                <a:ext cx="798576" cy="573760"/>
                <a:chOff x="510619" y="1135273"/>
                <a:chExt cx="798576" cy="573760"/>
              </a:xfrm>
            </p:grpSpPr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B2845B2D-0454-774D-AEA3-4AD4B2C899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0698" y="1135273"/>
                  <a:ext cx="0" cy="57376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640247A5-9A1F-3845-95D8-5BA68A4C8C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0619" y="1705962"/>
                  <a:ext cx="798576" cy="1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6E207A2-43D8-1040-B301-A30B230B07FA}"/>
                  </a:ext>
                </a:extLst>
              </p:cNvPr>
              <p:cNvSpPr/>
              <p:nvPr/>
            </p:nvSpPr>
            <p:spPr>
              <a:xfrm flipH="1">
                <a:off x="406628" y="1875123"/>
                <a:ext cx="396479" cy="507472"/>
              </a:xfrm>
              <a:custGeom>
                <a:avLst/>
                <a:gdLst>
                  <a:gd name="connsiteX0" fmla="*/ 0 w 755911"/>
                  <a:gd name="connsiteY0" fmla="*/ 521714 h 528049"/>
                  <a:gd name="connsiteX1" fmla="*/ 70552 w 755911"/>
                  <a:gd name="connsiteY1" fmla="*/ 511635 h 528049"/>
                  <a:gd name="connsiteX2" fmla="*/ 131025 w 755911"/>
                  <a:gd name="connsiteY2" fmla="*/ 380598 h 528049"/>
                  <a:gd name="connsiteX3" fmla="*/ 241891 w 755911"/>
                  <a:gd name="connsiteY3" fmla="*/ 27807 h 528049"/>
                  <a:gd name="connsiteX4" fmla="*/ 352758 w 755911"/>
                  <a:gd name="connsiteY4" fmla="*/ 58047 h 528049"/>
                  <a:gd name="connsiteX5" fmla="*/ 443468 w 755911"/>
                  <a:gd name="connsiteY5" fmla="*/ 340279 h 528049"/>
                  <a:gd name="connsiteX6" fmla="*/ 645044 w 755911"/>
                  <a:gd name="connsiteY6" fmla="*/ 501555 h 528049"/>
                  <a:gd name="connsiteX7" fmla="*/ 755911 w 755911"/>
                  <a:gd name="connsiteY7" fmla="*/ 501555 h 528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5911" h="528049">
                    <a:moveTo>
                      <a:pt x="0" y="521714"/>
                    </a:moveTo>
                    <a:cubicBezTo>
                      <a:pt x="24357" y="528434"/>
                      <a:pt x="48715" y="535154"/>
                      <a:pt x="70552" y="511635"/>
                    </a:cubicBezTo>
                    <a:cubicBezTo>
                      <a:pt x="92390" y="488116"/>
                      <a:pt x="102469" y="461236"/>
                      <a:pt x="131025" y="380598"/>
                    </a:cubicBezTo>
                    <a:cubicBezTo>
                      <a:pt x="159582" y="299960"/>
                      <a:pt x="204936" y="81565"/>
                      <a:pt x="241891" y="27807"/>
                    </a:cubicBezTo>
                    <a:cubicBezTo>
                      <a:pt x="278846" y="-25951"/>
                      <a:pt x="319162" y="5968"/>
                      <a:pt x="352758" y="58047"/>
                    </a:cubicBezTo>
                    <a:cubicBezTo>
                      <a:pt x="386354" y="110126"/>
                      <a:pt x="394754" y="266361"/>
                      <a:pt x="443468" y="340279"/>
                    </a:cubicBezTo>
                    <a:cubicBezTo>
                      <a:pt x="492182" y="414197"/>
                      <a:pt x="592970" y="474676"/>
                      <a:pt x="645044" y="501555"/>
                    </a:cubicBezTo>
                    <a:cubicBezTo>
                      <a:pt x="697118" y="528434"/>
                      <a:pt x="755911" y="501555"/>
                      <a:pt x="755911" y="501555"/>
                    </a:cubicBezTo>
                  </a:path>
                </a:pathLst>
              </a:custGeom>
              <a:solidFill>
                <a:srgbClr val="9BBB59">
                  <a:lumMod val="20000"/>
                  <a:lumOff val="80000"/>
                </a:srgbClr>
              </a:solidFill>
              <a:ln w="25400" cap="flat" cmpd="sng" algn="ctr">
                <a:solidFill>
                  <a:srgbClr val="018E4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AB9B38C-02DD-7440-8F39-7FA2E4FD2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8132" y="2892818"/>
              <a:ext cx="241300" cy="1651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BCAC8F0-FB0A-F34E-887A-EB8ED39A7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782767" y="2446173"/>
              <a:ext cx="520700" cy="24130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B3E3CF3-F0FF-8949-A16F-A0E510272033}"/>
              </a:ext>
            </a:extLst>
          </p:cNvPr>
          <p:cNvGrpSpPr/>
          <p:nvPr/>
        </p:nvGrpSpPr>
        <p:grpSpPr>
          <a:xfrm>
            <a:off x="2920220" y="1909962"/>
            <a:ext cx="1105535" cy="780517"/>
            <a:chOff x="2487868" y="2118925"/>
            <a:chExt cx="1105535" cy="78051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AF7CC91-2CFC-A24A-9B01-8BCE50A55CC3}"/>
                </a:ext>
              </a:extLst>
            </p:cNvPr>
            <p:cNvGrpSpPr/>
            <p:nvPr/>
          </p:nvGrpSpPr>
          <p:grpSpPr>
            <a:xfrm>
              <a:off x="2794827" y="2118925"/>
              <a:ext cx="798576" cy="576072"/>
              <a:chOff x="258649" y="1826521"/>
              <a:chExt cx="798576" cy="57376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3106492-2786-7D42-B7EA-24192E88CEC5}"/>
                  </a:ext>
                </a:extLst>
              </p:cNvPr>
              <p:cNvGrpSpPr/>
              <p:nvPr/>
            </p:nvGrpSpPr>
            <p:grpSpPr>
              <a:xfrm>
                <a:off x="258649" y="1826521"/>
                <a:ext cx="798576" cy="573760"/>
                <a:chOff x="510619" y="1135273"/>
                <a:chExt cx="798576" cy="573760"/>
              </a:xfrm>
            </p:grpSpPr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59BEF06D-CF0C-294E-A483-4088D6D47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0698" y="1135273"/>
                  <a:ext cx="0" cy="57376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1D73B7E4-0A27-B443-A6DD-8100D7B7BF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0619" y="1705962"/>
                  <a:ext cx="798576" cy="1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5AC8B0C-B232-6547-9ABE-36D0CE40CCEF}"/>
                  </a:ext>
                </a:extLst>
              </p:cNvPr>
              <p:cNvSpPr/>
              <p:nvPr/>
            </p:nvSpPr>
            <p:spPr>
              <a:xfrm>
                <a:off x="295311" y="2001193"/>
                <a:ext cx="633504" cy="385572"/>
              </a:xfrm>
              <a:custGeom>
                <a:avLst/>
                <a:gdLst>
                  <a:gd name="connsiteX0" fmla="*/ 0 w 755911"/>
                  <a:gd name="connsiteY0" fmla="*/ 521714 h 528049"/>
                  <a:gd name="connsiteX1" fmla="*/ 70552 w 755911"/>
                  <a:gd name="connsiteY1" fmla="*/ 511635 h 528049"/>
                  <a:gd name="connsiteX2" fmla="*/ 131025 w 755911"/>
                  <a:gd name="connsiteY2" fmla="*/ 380598 h 528049"/>
                  <a:gd name="connsiteX3" fmla="*/ 241891 w 755911"/>
                  <a:gd name="connsiteY3" fmla="*/ 27807 h 528049"/>
                  <a:gd name="connsiteX4" fmla="*/ 352758 w 755911"/>
                  <a:gd name="connsiteY4" fmla="*/ 58047 h 528049"/>
                  <a:gd name="connsiteX5" fmla="*/ 443468 w 755911"/>
                  <a:gd name="connsiteY5" fmla="*/ 340279 h 528049"/>
                  <a:gd name="connsiteX6" fmla="*/ 645044 w 755911"/>
                  <a:gd name="connsiteY6" fmla="*/ 501555 h 528049"/>
                  <a:gd name="connsiteX7" fmla="*/ 755911 w 755911"/>
                  <a:gd name="connsiteY7" fmla="*/ 501555 h 528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5911" h="528049">
                    <a:moveTo>
                      <a:pt x="0" y="521714"/>
                    </a:moveTo>
                    <a:cubicBezTo>
                      <a:pt x="24357" y="528434"/>
                      <a:pt x="48715" y="535154"/>
                      <a:pt x="70552" y="511635"/>
                    </a:cubicBezTo>
                    <a:cubicBezTo>
                      <a:pt x="92390" y="488116"/>
                      <a:pt x="102469" y="461236"/>
                      <a:pt x="131025" y="380598"/>
                    </a:cubicBezTo>
                    <a:cubicBezTo>
                      <a:pt x="159582" y="299960"/>
                      <a:pt x="204936" y="81565"/>
                      <a:pt x="241891" y="27807"/>
                    </a:cubicBezTo>
                    <a:cubicBezTo>
                      <a:pt x="278846" y="-25951"/>
                      <a:pt x="319162" y="5968"/>
                      <a:pt x="352758" y="58047"/>
                    </a:cubicBezTo>
                    <a:cubicBezTo>
                      <a:pt x="386354" y="110126"/>
                      <a:pt x="394754" y="266361"/>
                      <a:pt x="443468" y="340279"/>
                    </a:cubicBezTo>
                    <a:cubicBezTo>
                      <a:pt x="492182" y="414197"/>
                      <a:pt x="592970" y="474676"/>
                      <a:pt x="645044" y="501555"/>
                    </a:cubicBezTo>
                    <a:cubicBezTo>
                      <a:pt x="697118" y="528434"/>
                      <a:pt x="755911" y="501555"/>
                      <a:pt x="755911" y="501555"/>
                    </a:cubicBezTo>
                  </a:path>
                </a:pathLst>
              </a:custGeom>
              <a:solidFill>
                <a:srgbClr val="9BBB59">
                  <a:lumMod val="20000"/>
                  <a:lumOff val="80000"/>
                </a:srgbClr>
              </a:solidFill>
              <a:ln w="25400" cap="flat" cmpd="sng" algn="ctr">
                <a:solidFill>
                  <a:srgbClr val="018E4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D4E8A56-84B0-3A49-A80D-DBA054B84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2348168" y="2309064"/>
              <a:ext cx="520700" cy="24130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BDAD86E0-AAAF-1745-BF3F-687E216EE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10505" y="2734342"/>
              <a:ext cx="241300" cy="16510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A3878E0-53D6-A242-AF91-14F38567B517}"/>
              </a:ext>
            </a:extLst>
          </p:cNvPr>
          <p:cNvGrpSpPr/>
          <p:nvPr/>
        </p:nvGrpSpPr>
        <p:grpSpPr>
          <a:xfrm>
            <a:off x="2357594" y="2781098"/>
            <a:ext cx="1115243" cy="816507"/>
            <a:chOff x="2744158" y="2985697"/>
            <a:chExt cx="1115243" cy="816507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7B1E12D-AED0-AC4D-9929-FAFC8C3B86B7}"/>
                </a:ext>
              </a:extLst>
            </p:cNvPr>
            <p:cNvSpPr/>
            <p:nvPr/>
          </p:nvSpPr>
          <p:spPr>
            <a:xfrm>
              <a:off x="3179125" y="3305015"/>
              <a:ext cx="430973" cy="24796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18E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9804E93-C6D1-E04F-91CB-5FA0F6F6D1DE}"/>
                </a:ext>
              </a:extLst>
            </p:cNvPr>
            <p:cNvGrpSpPr/>
            <p:nvPr/>
          </p:nvGrpSpPr>
          <p:grpSpPr>
            <a:xfrm>
              <a:off x="3060825" y="2985697"/>
              <a:ext cx="798576" cy="576072"/>
              <a:chOff x="510619" y="1135273"/>
              <a:chExt cx="798576" cy="573760"/>
            </a:xfrm>
          </p:grpSpPr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58F55629-50B6-BC4F-B16B-22AB4A0F1A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0698" y="1135273"/>
                <a:ext cx="0" cy="57376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37BF1B36-6E32-534B-A509-518C0522D1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0619" y="1705962"/>
                <a:ext cx="798576" cy="1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2637C5DF-70CE-D943-A06B-721C49118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2604458" y="3156276"/>
              <a:ext cx="520700" cy="24130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2BA7B1D7-C127-5442-8734-AA70B2F53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88025" y="3637104"/>
              <a:ext cx="241300" cy="165100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E9B97EA-8CB3-9241-8496-3976069C9BA0}"/>
              </a:ext>
            </a:extLst>
          </p:cNvPr>
          <p:cNvGrpSpPr/>
          <p:nvPr/>
        </p:nvGrpSpPr>
        <p:grpSpPr>
          <a:xfrm>
            <a:off x="8010279" y="1924746"/>
            <a:ext cx="2380588" cy="1697935"/>
            <a:chOff x="7995289" y="1924746"/>
            <a:chExt cx="2380588" cy="169793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486991A-63D2-084D-9F66-6EAEE2CD43FA}"/>
                </a:ext>
              </a:extLst>
            </p:cNvPr>
            <p:cNvGrpSpPr/>
            <p:nvPr/>
          </p:nvGrpSpPr>
          <p:grpSpPr>
            <a:xfrm>
              <a:off x="8292056" y="1924746"/>
              <a:ext cx="2083821" cy="1430856"/>
              <a:chOff x="506176" y="898242"/>
              <a:chExt cx="2323074" cy="1430856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E8117063-948A-4047-A85A-8277F2557B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6176" y="898242"/>
                <a:ext cx="1410" cy="1430856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56188A6C-4B66-BC44-940D-9D3A26EBC6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7586" y="2329098"/>
                <a:ext cx="2321664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B417BD1-3750-684D-8CB1-E62150CB8DBF}"/>
                </a:ext>
              </a:extLst>
            </p:cNvPr>
            <p:cNvSpPr/>
            <p:nvPr/>
          </p:nvSpPr>
          <p:spPr>
            <a:xfrm>
              <a:off x="8334531" y="2173027"/>
              <a:ext cx="1933731" cy="1184769"/>
            </a:xfrm>
            <a:custGeom>
              <a:avLst/>
              <a:gdLst>
                <a:gd name="connsiteX0" fmla="*/ 0 w 1933731"/>
                <a:gd name="connsiteY0" fmla="*/ 1176811 h 1191802"/>
                <a:gd name="connsiteX1" fmla="*/ 374754 w 1933731"/>
                <a:gd name="connsiteY1" fmla="*/ 772077 h 1191802"/>
                <a:gd name="connsiteX2" fmla="*/ 449705 w 1933731"/>
                <a:gd name="connsiteY2" fmla="*/ 337362 h 1191802"/>
                <a:gd name="connsiteX3" fmla="*/ 599606 w 1933731"/>
                <a:gd name="connsiteY3" fmla="*/ 97520 h 1191802"/>
                <a:gd name="connsiteX4" fmla="*/ 899409 w 1933731"/>
                <a:gd name="connsiteY4" fmla="*/ 7579 h 1191802"/>
                <a:gd name="connsiteX5" fmla="*/ 1154242 w 1933731"/>
                <a:gd name="connsiteY5" fmla="*/ 277402 h 1191802"/>
                <a:gd name="connsiteX6" fmla="*/ 1319134 w 1933731"/>
                <a:gd name="connsiteY6" fmla="*/ 772077 h 1191802"/>
                <a:gd name="connsiteX7" fmla="*/ 1484026 w 1933731"/>
                <a:gd name="connsiteY7" fmla="*/ 1026910 h 1191802"/>
                <a:gd name="connsiteX8" fmla="*/ 1813809 w 1933731"/>
                <a:gd name="connsiteY8" fmla="*/ 1161821 h 1191802"/>
                <a:gd name="connsiteX9" fmla="*/ 1933731 w 1933731"/>
                <a:gd name="connsiteY9" fmla="*/ 1191802 h 1191802"/>
                <a:gd name="connsiteX0" fmla="*/ 0 w 1933731"/>
                <a:gd name="connsiteY0" fmla="*/ 1187630 h 1202621"/>
                <a:gd name="connsiteX1" fmla="*/ 374754 w 1933731"/>
                <a:gd name="connsiteY1" fmla="*/ 782896 h 1202621"/>
                <a:gd name="connsiteX2" fmla="*/ 599606 w 1933731"/>
                <a:gd name="connsiteY2" fmla="*/ 108339 h 1202621"/>
                <a:gd name="connsiteX3" fmla="*/ 899409 w 1933731"/>
                <a:gd name="connsiteY3" fmla="*/ 18398 h 1202621"/>
                <a:gd name="connsiteX4" fmla="*/ 1154242 w 1933731"/>
                <a:gd name="connsiteY4" fmla="*/ 288221 h 1202621"/>
                <a:gd name="connsiteX5" fmla="*/ 1319134 w 1933731"/>
                <a:gd name="connsiteY5" fmla="*/ 782896 h 1202621"/>
                <a:gd name="connsiteX6" fmla="*/ 1484026 w 1933731"/>
                <a:gd name="connsiteY6" fmla="*/ 1037729 h 1202621"/>
                <a:gd name="connsiteX7" fmla="*/ 1813809 w 1933731"/>
                <a:gd name="connsiteY7" fmla="*/ 1172640 h 1202621"/>
                <a:gd name="connsiteX8" fmla="*/ 1933731 w 1933731"/>
                <a:gd name="connsiteY8" fmla="*/ 1202621 h 1202621"/>
                <a:gd name="connsiteX0" fmla="*/ 0 w 1933731"/>
                <a:gd name="connsiteY0" fmla="*/ 1169337 h 1184328"/>
                <a:gd name="connsiteX1" fmla="*/ 374754 w 1933731"/>
                <a:gd name="connsiteY1" fmla="*/ 764603 h 1184328"/>
                <a:gd name="connsiteX2" fmla="*/ 580753 w 1933731"/>
                <a:gd name="connsiteY2" fmla="*/ 297435 h 1184328"/>
                <a:gd name="connsiteX3" fmla="*/ 899409 w 1933731"/>
                <a:gd name="connsiteY3" fmla="*/ 105 h 1184328"/>
                <a:gd name="connsiteX4" fmla="*/ 1154242 w 1933731"/>
                <a:gd name="connsiteY4" fmla="*/ 269928 h 1184328"/>
                <a:gd name="connsiteX5" fmla="*/ 1319134 w 1933731"/>
                <a:gd name="connsiteY5" fmla="*/ 764603 h 1184328"/>
                <a:gd name="connsiteX6" fmla="*/ 1484026 w 1933731"/>
                <a:gd name="connsiteY6" fmla="*/ 1019436 h 1184328"/>
                <a:gd name="connsiteX7" fmla="*/ 1813809 w 1933731"/>
                <a:gd name="connsiteY7" fmla="*/ 1154347 h 1184328"/>
                <a:gd name="connsiteX8" fmla="*/ 1933731 w 1933731"/>
                <a:gd name="connsiteY8" fmla="*/ 1184328 h 1184328"/>
                <a:gd name="connsiteX0" fmla="*/ 0 w 1933731"/>
                <a:gd name="connsiteY0" fmla="*/ 1169337 h 1184328"/>
                <a:gd name="connsiteX1" fmla="*/ 374754 w 1933731"/>
                <a:gd name="connsiteY1" fmla="*/ 764603 h 1184328"/>
                <a:gd name="connsiteX2" fmla="*/ 580753 w 1933731"/>
                <a:gd name="connsiteY2" fmla="*/ 297435 h 1184328"/>
                <a:gd name="connsiteX3" fmla="*/ 899409 w 1933731"/>
                <a:gd name="connsiteY3" fmla="*/ 105 h 1184328"/>
                <a:gd name="connsiteX4" fmla="*/ 1154242 w 1933731"/>
                <a:gd name="connsiteY4" fmla="*/ 269928 h 1184328"/>
                <a:gd name="connsiteX5" fmla="*/ 1319134 w 1933731"/>
                <a:gd name="connsiteY5" fmla="*/ 764603 h 1184328"/>
                <a:gd name="connsiteX6" fmla="*/ 1484026 w 1933731"/>
                <a:gd name="connsiteY6" fmla="*/ 1019436 h 1184328"/>
                <a:gd name="connsiteX7" fmla="*/ 1813809 w 1933731"/>
                <a:gd name="connsiteY7" fmla="*/ 1154347 h 1184328"/>
                <a:gd name="connsiteX8" fmla="*/ 1933731 w 1933731"/>
                <a:gd name="connsiteY8" fmla="*/ 1184328 h 1184328"/>
                <a:gd name="connsiteX0" fmla="*/ 0 w 1933731"/>
                <a:gd name="connsiteY0" fmla="*/ 1169337 h 1184328"/>
                <a:gd name="connsiteX1" fmla="*/ 469022 w 1933731"/>
                <a:gd name="connsiteY1" fmla="*/ 821164 h 1184328"/>
                <a:gd name="connsiteX2" fmla="*/ 580753 w 1933731"/>
                <a:gd name="connsiteY2" fmla="*/ 297435 h 1184328"/>
                <a:gd name="connsiteX3" fmla="*/ 899409 w 1933731"/>
                <a:gd name="connsiteY3" fmla="*/ 105 h 1184328"/>
                <a:gd name="connsiteX4" fmla="*/ 1154242 w 1933731"/>
                <a:gd name="connsiteY4" fmla="*/ 269928 h 1184328"/>
                <a:gd name="connsiteX5" fmla="*/ 1319134 w 1933731"/>
                <a:gd name="connsiteY5" fmla="*/ 764603 h 1184328"/>
                <a:gd name="connsiteX6" fmla="*/ 1484026 w 1933731"/>
                <a:gd name="connsiteY6" fmla="*/ 1019436 h 1184328"/>
                <a:gd name="connsiteX7" fmla="*/ 1813809 w 1933731"/>
                <a:gd name="connsiteY7" fmla="*/ 1154347 h 1184328"/>
                <a:gd name="connsiteX8" fmla="*/ 1933731 w 1933731"/>
                <a:gd name="connsiteY8" fmla="*/ 1184328 h 1184328"/>
                <a:gd name="connsiteX0" fmla="*/ 0 w 1933731"/>
                <a:gd name="connsiteY0" fmla="*/ 1169778 h 1184769"/>
                <a:gd name="connsiteX1" fmla="*/ 469022 w 1933731"/>
                <a:gd name="connsiteY1" fmla="*/ 821605 h 1184769"/>
                <a:gd name="connsiteX2" fmla="*/ 703301 w 1933731"/>
                <a:gd name="connsiteY2" fmla="*/ 335583 h 1184769"/>
                <a:gd name="connsiteX3" fmla="*/ 899409 w 1933731"/>
                <a:gd name="connsiteY3" fmla="*/ 546 h 1184769"/>
                <a:gd name="connsiteX4" fmla="*/ 1154242 w 1933731"/>
                <a:gd name="connsiteY4" fmla="*/ 270369 h 1184769"/>
                <a:gd name="connsiteX5" fmla="*/ 1319134 w 1933731"/>
                <a:gd name="connsiteY5" fmla="*/ 765044 h 1184769"/>
                <a:gd name="connsiteX6" fmla="*/ 1484026 w 1933731"/>
                <a:gd name="connsiteY6" fmla="*/ 1019877 h 1184769"/>
                <a:gd name="connsiteX7" fmla="*/ 1813809 w 1933731"/>
                <a:gd name="connsiteY7" fmla="*/ 1154788 h 1184769"/>
                <a:gd name="connsiteX8" fmla="*/ 1933731 w 1933731"/>
                <a:gd name="connsiteY8" fmla="*/ 1184769 h 118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3731" h="1184769">
                  <a:moveTo>
                    <a:pt x="0" y="1169778"/>
                  </a:moveTo>
                  <a:cubicBezTo>
                    <a:pt x="149901" y="1037365"/>
                    <a:pt x="351805" y="960637"/>
                    <a:pt x="469022" y="821605"/>
                  </a:cubicBezTo>
                  <a:cubicBezTo>
                    <a:pt x="586239" y="682573"/>
                    <a:pt x="631570" y="472426"/>
                    <a:pt x="703301" y="335583"/>
                  </a:cubicBezTo>
                  <a:cubicBezTo>
                    <a:pt x="775032" y="198740"/>
                    <a:pt x="824252" y="11415"/>
                    <a:pt x="899409" y="546"/>
                  </a:cubicBezTo>
                  <a:cubicBezTo>
                    <a:pt x="974566" y="-10323"/>
                    <a:pt x="1084288" y="142953"/>
                    <a:pt x="1154242" y="270369"/>
                  </a:cubicBezTo>
                  <a:cubicBezTo>
                    <a:pt x="1224196" y="397785"/>
                    <a:pt x="1264170" y="640126"/>
                    <a:pt x="1319134" y="765044"/>
                  </a:cubicBezTo>
                  <a:cubicBezTo>
                    <a:pt x="1374098" y="889962"/>
                    <a:pt x="1401580" y="954920"/>
                    <a:pt x="1484026" y="1019877"/>
                  </a:cubicBezTo>
                  <a:cubicBezTo>
                    <a:pt x="1566472" y="1084834"/>
                    <a:pt x="1738858" y="1127306"/>
                    <a:pt x="1813809" y="1154788"/>
                  </a:cubicBezTo>
                  <a:cubicBezTo>
                    <a:pt x="1888760" y="1182270"/>
                    <a:pt x="1911245" y="1183519"/>
                    <a:pt x="1933731" y="1184769"/>
                  </a:cubicBezTo>
                </a:path>
              </a:pathLst>
            </a:custGeom>
            <a:solidFill>
              <a:srgbClr val="F2DCDB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28719B9C-62AF-F04C-A0F9-B8BAF9082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6200000">
              <a:off x="7912739" y="2541326"/>
              <a:ext cx="406400" cy="241300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FD901CF9-8BE4-4E45-AFC7-9381A37E9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33559" y="3444881"/>
              <a:ext cx="127000" cy="177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3D7E943-DB71-C546-A70A-4CA9D387FEF9}"/>
                  </a:ext>
                </a:extLst>
              </p:cNvPr>
              <p:cNvSpPr txBox="1"/>
              <p:nvPr/>
            </p:nvSpPr>
            <p:spPr>
              <a:xfrm>
                <a:off x="834777" y="3879478"/>
                <a:ext cx="10853756" cy="2388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/>
                  <a:t>Given PDFs for uncertain input parameters,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/>
                  <a:t>, and a governing computational model,  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sz="2200"/>
                  <a:t>, of a system/structure, estimate the _______ of/for the </a:t>
                </a:r>
                <a:r>
                  <a:rPr lang="en-US" sz="2200" err="1"/>
                  <a:t>QoI</a:t>
                </a:r>
                <a:r>
                  <a:rPr lang="en-US" sz="2200"/>
                  <a:t>: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/>
                  <a:t>PDF:</a:t>
                </a:r>
                <a:r>
                  <a:rPr lang="en-US" b="1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/>
                  <a:t>Expected value (i.e., the mean), standard deviation of the </a:t>
                </a:r>
                <a:r>
                  <a:rPr lang="en-US" err="1"/>
                  <a:t>QoI</a:t>
                </a:r>
                <a:r>
                  <a:rPr lang="en-US"/>
                  <a:t>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Std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en-US"/>
              </a:p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b="1"/>
                  <a:t>95% credible intervals: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sub>
                    </m:sSub>
                  </m:oMath>
                </a14:m>
                <a:r>
                  <a:rPr lang="en-US"/>
                  <a:t>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=0.95</m:t>
                    </m:r>
                  </m:oMath>
                </a14:m>
                <a:endParaRPr lang="en-US"/>
              </a:p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/>
                  <a:t>Probability of exceeding a critical value: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𝑐𝑟𝑖𝑡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3D7E943-DB71-C546-A70A-4CA9D387FE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777" y="3879478"/>
                <a:ext cx="10853756" cy="2388474"/>
              </a:xfrm>
              <a:prstGeom prst="rect">
                <a:avLst/>
              </a:prstGeom>
              <a:blipFill>
                <a:blip r:embed="rId11"/>
                <a:stretch>
                  <a:fillRect l="-674" t="-1531" r="-1292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3ED20F3-BE3A-46C2-A63C-BFAC446235B4}"/>
              </a:ext>
            </a:extLst>
          </p:cNvPr>
          <p:cNvCxnSpPr/>
          <p:nvPr/>
        </p:nvCxnSpPr>
        <p:spPr>
          <a:xfrm flipV="1">
            <a:off x="8582890" y="3119785"/>
            <a:ext cx="0" cy="2286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9E8E68E-E1E2-4725-96B3-0D10CDF9A48E}"/>
              </a:ext>
            </a:extLst>
          </p:cNvPr>
          <p:cNvCxnSpPr/>
          <p:nvPr/>
        </p:nvCxnSpPr>
        <p:spPr>
          <a:xfrm flipV="1">
            <a:off x="9982198" y="3114271"/>
            <a:ext cx="0" cy="2286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EC7681BA-CECA-42EA-AA3F-19268EFA7516}"/>
              </a:ext>
            </a:extLst>
          </p:cNvPr>
          <p:cNvCxnSpPr/>
          <p:nvPr/>
        </p:nvCxnSpPr>
        <p:spPr>
          <a:xfrm flipH="1">
            <a:off x="8582890" y="3245430"/>
            <a:ext cx="1399308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57451FD-4CBD-4BFF-A7AF-9C53DA9DC764}"/>
                  </a:ext>
                </a:extLst>
              </p:cNvPr>
              <p:cNvSpPr txBox="1"/>
              <p:nvPr/>
            </p:nvSpPr>
            <p:spPr>
              <a:xfrm>
                <a:off x="8341981" y="2679121"/>
                <a:ext cx="58397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57451FD-4CBD-4BFF-A7AF-9C53DA9DC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1981" y="2679121"/>
                <a:ext cx="583971" cy="369332"/>
              </a:xfrm>
              <a:prstGeom prst="rect">
                <a:avLst/>
              </a:prstGeom>
              <a:blipFill>
                <a:blip r:embed="rId12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22351A7-D4EB-47E1-A4DA-ABADD5809437}"/>
                  </a:ext>
                </a:extLst>
              </p:cNvPr>
              <p:cNvSpPr txBox="1"/>
              <p:nvPr/>
            </p:nvSpPr>
            <p:spPr>
              <a:xfrm>
                <a:off x="9679437" y="2679121"/>
                <a:ext cx="58397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22351A7-D4EB-47E1-A4DA-ABADD58094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9437" y="2679121"/>
                <a:ext cx="583971" cy="369332"/>
              </a:xfrm>
              <a:prstGeom prst="rect">
                <a:avLst/>
              </a:prstGeom>
              <a:blipFill>
                <a:blip r:embed="rId1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7822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243D1-BFA0-7E44-BBE3-86297B9B3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Uncertainty Propagation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4A2FF3-2E1A-4AA1-BBDA-83B5605C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C219EE-5081-6A42-844E-58F8220D0C18}"/>
              </a:ext>
            </a:extLst>
          </p:cNvPr>
          <p:cNvSpPr txBox="1"/>
          <p:nvPr/>
        </p:nvSpPr>
        <p:spPr>
          <a:xfrm>
            <a:off x="4911365" y="1190801"/>
            <a:ext cx="2092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>
                <a:latin typeface="+mn-lt"/>
              </a:rPr>
              <a:t>Computational Model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1E8305-0B35-8145-A9C4-7B0D496CD4EB}"/>
              </a:ext>
            </a:extLst>
          </p:cNvPr>
          <p:cNvSpPr txBox="1"/>
          <p:nvPr/>
        </p:nvSpPr>
        <p:spPr>
          <a:xfrm>
            <a:off x="2245694" y="1185154"/>
            <a:ext cx="1641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Input Parameters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5DFD8C-4DF1-674F-B467-C20A4F8104EC}"/>
              </a:ext>
            </a:extLst>
          </p:cNvPr>
          <p:cNvSpPr txBox="1"/>
          <p:nvPr/>
        </p:nvSpPr>
        <p:spPr>
          <a:xfrm>
            <a:off x="7883145" y="1186687"/>
            <a:ext cx="2354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Quantity </a:t>
            </a:r>
            <a:br>
              <a:rPr lang="en-US" sz="2000"/>
            </a:br>
            <a:r>
              <a:rPr lang="en-US" sz="2000"/>
              <a:t>of Interest (</a:t>
            </a:r>
            <a:r>
              <a:rPr lang="en-US" sz="2000" err="1"/>
              <a:t>QoI</a:t>
            </a:r>
            <a:r>
              <a:rPr lang="en-US" sz="2000"/>
              <a:t>)</a:t>
            </a: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ABD4DA90-20C4-C740-BFFC-14099F2F9036}"/>
              </a:ext>
            </a:extLst>
          </p:cNvPr>
          <p:cNvSpPr/>
          <p:nvPr/>
        </p:nvSpPr>
        <p:spPr>
          <a:xfrm>
            <a:off x="4140673" y="2042277"/>
            <a:ext cx="428958" cy="329181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3E30BF09-82E3-0047-9326-5F3BB4D81375}"/>
              </a:ext>
            </a:extLst>
          </p:cNvPr>
          <p:cNvSpPr/>
          <p:nvPr/>
        </p:nvSpPr>
        <p:spPr>
          <a:xfrm>
            <a:off x="7351678" y="2033890"/>
            <a:ext cx="428958" cy="329181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F70D4B9-9245-EE4A-9DD3-BEE1EC59E31E}"/>
                  </a:ext>
                </a:extLst>
              </p:cNvPr>
              <p:cNvSpPr/>
              <p:nvPr/>
            </p:nvSpPr>
            <p:spPr>
              <a:xfrm>
                <a:off x="5152268" y="1948293"/>
                <a:ext cx="1695948" cy="403167"/>
              </a:xfrm>
              <a:prstGeom prst="rect">
                <a:avLst/>
              </a:prstGeom>
              <a:solidFill>
                <a:srgbClr val="4F81BD">
                  <a:lumMod val="20000"/>
                  <a:lumOff val="80000"/>
                </a:srgbClr>
              </a:solidFill>
              <a:ln w="38100" cap="flat" cmpd="sng" algn="ctr">
                <a:solidFill>
                  <a:srgbClr val="0000FF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ℳ</m:t>
                      </m:r>
                      <m:d>
                        <m:d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</m:oMath>
                  </m:oMathPara>
                </a14:m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F70D4B9-9245-EE4A-9DD3-BEE1EC59E3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2268" y="1948293"/>
                <a:ext cx="1695948" cy="4031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 cap="flat" cmpd="sng" algn="ctr">
                <a:solidFill>
                  <a:srgbClr val="0000FF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AD7CDE1C-BF29-1E42-B3E8-0972CD9D680E}"/>
              </a:ext>
            </a:extLst>
          </p:cNvPr>
          <p:cNvGrpSpPr/>
          <p:nvPr/>
        </p:nvGrpSpPr>
        <p:grpSpPr>
          <a:xfrm>
            <a:off x="1699792" y="1907881"/>
            <a:ext cx="1103703" cy="802734"/>
            <a:chOff x="922467" y="2255184"/>
            <a:chExt cx="1103703" cy="80273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1E29701-7EBD-5D45-9ABC-5145237D092A}"/>
                </a:ext>
              </a:extLst>
            </p:cNvPr>
            <p:cNvGrpSpPr/>
            <p:nvPr/>
          </p:nvGrpSpPr>
          <p:grpSpPr>
            <a:xfrm>
              <a:off x="1227594" y="2255184"/>
              <a:ext cx="798576" cy="576072"/>
              <a:chOff x="258649" y="1826521"/>
              <a:chExt cx="798576" cy="573760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1D337E6B-B179-FF4F-B77D-2D87781B4BF1}"/>
                  </a:ext>
                </a:extLst>
              </p:cNvPr>
              <p:cNvGrpSpPr/>
              <p:nvPr/>
            </p:nvGrpSpPr>
            <p:grpSpPr>
              <a:xfrm>
                <a:off x="258649" y="1826521"/>
                <a:ext cx="798576" cy="573760"/>
                <a:chOff x="510619" y="1135273"/>
                <a:chExt cx="798576" cy="573760"/>
              </a:xfrm>
            </p:grpSpPr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B2845B2D-0454-774D-AEA3-4AD4B2C899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0698" y="1135273"/>
                  <a:ext cx="0" cy="57376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640247A5-9A1F-3845-95D8-5BA68A4C8C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0619" y="1705962"/>
                  <a:ext cx="798576" cy="1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6E207A2-43D8-1040-B301-A30B230B07FA}"/>
                  </a:ext>
                </a:extLst>
              </p:cNvPr>
              <p:cNvSpPr/>
              <p:nvPr/>
            </p:nvSpPr>
            <p:spPr>
              <a:xfrm flipH="1">
                <a:off x="406628" y="1875123"/>
                <a:ext cx="396479" cy="507472"/>
              </a:xfrm>
              <a:custGeom>
                <a:avLst/>
                <a:gdLst>
                  <a:gd name="connsiteX0" fmla="*/ 0 w 755911"/>
                  <a:gd name="connsiteY0" fmla="*/ 521714 h 528049"/>
                  <a:gd name="connsiteX1" fmla="*/ 70552 w 755911"/>
                  <a:gd name="connsiteY1" fmla="*/ 511635 h 528049"/>
                  <a:gd name="connsiteX2" fmla="*/ 131025 w 755911"/>
                  <a:gd name="connsiteY2" fmla="*/ 380598 h 528049"/>
                  <a:gd name="connsiteX3" fmla="*/ 241891 w 755911"/>
                  <a:gd name="connsiteY3" fmla="*/ 27807 h 528049"/>
                  <a:gd name="connsiteX4" fmla="*/ 352758 w 755911"/>
                  <a:gd name="connsiteY4" fmla="*/ 58047 h 528049"/>
                  <a:gd name="connsiteX5" fmla="*/ 443468 w 755911"/>
                  <a:gd name="connsiteY5" fmla="*/ 340279 h 528049"/>
                  <a:gd name="connsiteX6" fmla="*/ 645044 w 755911"/>
                  <a:gd name="connsiteY6" fmla="*/ 501555 h 528049"/>
                  <a:gd name="connsiteX7" fmla="*/ 755911 w 755911"/>
                  <a:gd name="connsiteY7" fmla="*/ 501555 h 528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5911" h="528049">
                    <a:moveTo>
                      <a:pt x="0" y="521714"/>
                    </a:moveTo>
                    <a:cubicBezTo>
                      <a:pt x="24357" y="528434"/>
                      <a:pt x="48715" y="535154"/>
                      <a:pt x="70552" y="511635"/>
                    </a:cubicBezTo>
                    <a:cubicBezTo>
                      <a:pt x="92390" y="488116"/>
                      <a:pt x="102469" y="461236"/>
                      <a:pt x="131025" y="380598"/>
                    </a:cubicBezTo>
                    <a:cubicBezTo>
                      <a:pt x="159582" y="299960"/>
                      <a:pt x="204936" y="81565"/>
                      <a:pt x="241891" y="27807"/>
                    </a:cubicBezTo>
                    <a:cubicBezTo>
                      <a:pt x="278846" y="-25951"/>
                      <a:pt x="319162" y="5968"/>
                      <a:pt x="352758" y="58047"/>
                    </a:cubicBezTo>
                    <a:cubicBezTo>
                      <a:pt x="386354" y="110126"/>
                      <a:pt x="394754" y="266361"/>
                      <a:pt x="443468" y="340279"/>
                    </a:cubicBezTo>
                    <a:cubicBezTo>
                      <a:pt x="492182" y="414197"/>
                      <a:pt x="592970" y="474676"/>
                      <a:pt x="645044" y="501555"/>
                    </a:cubicBezTo>
                    <a:cubicBezTo>
                      <a:pt x="697118" y="528434"/>
                      <a:pt x="755911" y="501555"/>
                      <a:pt x="755911" y="501555"/>
                    </a:cubicBezTo>
                  </a:path>
                </a:pathLst>
              </a:custGeom>
              <a:solidFill>
                <a:srgbClr val="9BBB59">
                  <a:lumMod val="20000"/>
                  <a:lumOff val="80000"/>
                </a:srgbClr>
              </a:solidFill>
              <a:ln w="25400" cap="flat" cmpd="sng" algn="ctr">
                <a:solidFill>
                  <a:srgbClr val="018E4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AB9B38C-02DD-7440-8F39-7FA2E4FD2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8132" y="2892818"/>
              <a:ext cx="241300" cy="1651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BCAC8F0-FB0A-F34E-887A-EB8ED39A7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782767" y="2446173"/>
              <a:ext cx="520700" cy="24130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B3E3CF3-F0FF-8949-A16F-A0E510272033}"/>
              </a:ext>
            </a:extLst>
          </p:cNvPr>
          <p:cNvGrpSpPr/>
          <p:nvPr/>
        </p:nvGrpSpPr>
        <p:grpSpPr>
          <a:xfrm>
            <a:off x="2920220" y="1909962"/>
            <a:ext cx="1105535" cy="780517"/>
            <a:chOff x="2487868" y="2118925"/>
            <a:chExt cx="1105535" cy="78051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AF7CC91-2CFC-A24A-9B01-8BCE50A55CC3}"/>
                </a:ext>
              </a:extLst>
            </p:cNvPr>
            <p:cNvGrpSpPr/>
            <p:nvPr/>
          </p:nvGrpSpPr>
          <p:grpSpPr>
            <a:xfrm>
              <a:off x="2794827" y="2118925"/>
              <a:ext cx="798576" cy="576072"/>
              <a:chOff x="258649" y="1826521"/>
              <a:chExt cx="798576" cy="57376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3106492-2786-7D42-B7EA-24192E88CEC5}"/>
                  </a:ext>
                </a:extLst>
              </p:cNvPr>
              <p:cNvGrpSpPr/>
              <p:nvPr/>
            </p:nvGrpSpPr>
            <p:grpSpPr>
              <a:xfrm>
                <a:off x="258649" y="1826521"/>
                <a:ext cx="798576" cy="573760"/>
                <a:chOff x="510619" y="1135273"/>
                <a:chExt cx="798576" cy="573760"/>
              </a:xfrm>
            </p:grpSpPr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59BEF06D-CF0C-294E-A483-4088D6D47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0698" y="1135273"/>
                  <a:ext cx="0" cy="57376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1D73B7E4-0A27-B443-A6DD-8100D7B7BF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0619" y="1705962"/>
                  <a:ext cx="798576" cy="1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5AC8B0C-B232-6547-9ABE-36D0CE40CCEF}"/>
                  </a:ext>
                </a:extLst>
              </p:cNvPr>
              <p:cNvSpPr/>
              <p:nvPr/>
            </p:nvSpPr>
            <p:spPr>
              <a:xfrm>
                <a:off x="295311" y="2001193"/>
                <a:ext cx="633504" cy="385572"/>
              </a:xfrm>
              <a:custGeom>
                <a:avLst/>
                <a:gdLst>
                  <a:gd name="connsiteX0" fmla="*/ 0 w 755911"/>
                  <a:gd name="connsiteY0" fmla="*/ 521714 h 528049"/>
                  <a:gd name="connsiteX1" fmla="*/ 70552 w 755911"/>
                  <a:gd name="connsiteY1" fmla="*/ 511635 h 528049"/>
                  <a:gd name="connsiteX2" fmla="*/ 131025 w 755911"/>
                  <a:gd name="connsiteY2" fmla="*/ 380598 h 528049"/>
                  <a:gd name="connsiteX3" fmla="*/ 241891 w 755911"/>
                  <a:gd name="connsiteY3" fmla="*/ 27807 h 528049"/>
                  <a:gd name="connsiteX4" fmla="*/ 352758 w 755911"/>
                  <a:gd name="connsiteY4" fmla="*/ 58047 h 528049"/>
                  <a:gd name="connsiteX5" fmla="*/ 443468 w 755911"/>
                  <a:gd name="connsiteY5" fmla="*/ 340279 h 528049"/>
                  <a:gd name="connsiteX6" fmla="*/ 645044 w 755911"/>
                  <a:gd name="connsiteY6" fmla="*/ 501555 h 528049"/>
                  <a:gd name="connsiteX7" fmla="*/ 755911 w 755911"/>
                  <a:gd name="connsiteY7" fmla="*/ 501555 h 528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5911" h="528049">
                    <a:moveTo>
                      <a:pt x="0" y="521714"/>
                    </a:moveTo>
                    <a:cubicBezTo>
                      <a:pt x="24357" y="528434"/>
                      <a:pt x="48715" y="535154"/>
                      <a:pt x="70552" y="511635"/>
                    </a:cubicBezTo>
                    <a:cubicBezTo>
                      <a:pt x="92390" y="488116"/>
                      <a:pt x="102469" y="461236"/>
                      <a:pt x="131025" y="380598"/>
                    </a:cubicBezTo>
                    <a:cubicBezTo>
                      <a:pt x="159582" y="299960"/>
                      <a:pt x="204936" y="81565"/>
                      <a:pt x="241891" y="27807"/>
                    </a:cubicBezTo>
                    <a:cubicBezTo>
                      <a:pt x="278846" y="-25951"/>
                      <a:pt x="319162" y="5968"/>
                      <a:pt x="352758" y="58047"/>
                    </a:cubicBezTo>
                    <a:cubicBezTo>
                      <a:pt x="386354" y="110126"/>
                      <a:pt x="394754" y="266361"/>
                      <a:pt x="443468" y="340279"/>
                    </a:cubicBezTo>
                    <a:cubicBezTo>
                      <a:pt x="492182" y="414197"/>
                      <a:pt x="592970" y="474676"/>
                      <a:pt x="645044" y="501555"/>
                    </a:cubicBezTo>
                    <a:cubicBezTo>
                      <a:pt x="697118" y="528434"/>
                      <a:pt x="755911" y="501555"/>
                      <a:pt x="755911" y="501555"/>
                    </a:cubicBezTo>
                  </a:path>
                </a:pathLst>
              </a:custGeom>
              <a:solidFill>
                <a:srgbClr val="9BBB59">
                  <a:lumMod val="20000"/>
                  <a:lumOff val="80000"/>
                </a:srgbClr>
              </a:solidFill>
              <a:ln w="25400" cap="flat" cmpd="sng" algn="ctr">
                <a:solidFill>
                  <a:srgbClr val="018E4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D4E8A56-84B0-3A49-A80D-DBA054B84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2348168" y="2309064"/>
              <a:ext cx="520700" cy="24130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BDAD86E0-AAAF-1745-BF3F-687E216EE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10505" y="2734342"/>
              <a:ext cx="241300" cy="16510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A3878E0-53D6-A242-AF91-14F38567B517}"/>
              </a:ext>
            </a:extLst>
          </p:cNvPr>
          <p:cNvGrpSpPr/>
          <p:nvPr/>
        </p:nvGrpSpPr>
        <p:grpSpPr>
          <a:xfrm>
            <a:off x="2357594" y="2781098"/>
            <a:ext cx="1115243" cy="816507"/>
            <a:chOff x="2744158" y="2985697"/>
            <a:chExt cx="1115243" cy="816507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7B1E12D-AED0-AC4D-9929-FAFC8C3B86B7}"/>
                </a:ext>
              </a:extLst>
            </p:cNvPr>
            <p:cNvSpPr/>
            <p:nvPr/>
          </p:nvSpPr>
          <p:spPr>
            <a:xfrm>
              <a:off x="3179125" y="3305015"/>
              <a:ext cx="430973" cy="24796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18E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9804E93-C6D1-E04F-91CB-5FA0F6F6D1DE}"/>
                </a:ext>
              </a:extLst>
            </p:cNvPr>
            <p:cNvGrpSpPr/>
            <p:nvPr/>
          </p:nvGrpSpPr>
          <p:grpSpPr>
            <a:xfrm>
              <a:off x="3060825" y="2985697"/>
              <a:ext cx="798576" cy="576072"/>
              <a:chOff x="510619" y="1135273"/>
              <a:chExt cx="798576" cy="573760"/>
            </a:xfrm>
          </p:grpSpPr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58F55629-50B6-BC4F-B16B-22AB4A0F1A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0698" y="1135273"/>
                <a:ext cx="0" cy="57376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37BF1B36-6E32-534B-A509-518C0522D1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0619" y="1705962"/>
                <a:ext cx="798576" cy="1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2637C5DF-70CE-D943-A06B-721C49118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2604458" y="3156276"/>
              <a:ext cx="520700" cy="24130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2BA7B1D7-C127-5442-8734-AA70B2F53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88025" y="3637104"/>
              <a:ext cx="241300" cy="165100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E9B97EA-8CB3-9241-8496-3976069C9BA0}"/>
              </a:ext>
            </a:extLst>
          </p:cNvPr>
          <p:cNvGrpSpPr/>
          <p:nvPr/>
        </p:nvGrpSpPr>
        <p:grpSpPr>
          <a:xfrm>
            <a:off x="8010279" y="1924746"/>
            <a:ext cx="2380588" cy="1697935"/>
            <a:chOff x="7995289" y="1924746"/>
            <a:chExt cx="2380588" cy="169793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486991A-63D2-084D-9F66-6EAEE2CD43FA}"/>
                </a:ext>
              </a:extLst>
            </p:cNvPr>
            <p:cNvGrpSpPr/>
            <p:nvPr/>
          </p:nvGrpSpPr>
          <p:grpSpPr>
            <a:xfrm>
              <a:off x="8292056" y="1924746"/>
              <a:ext cx="2083821" cy="1430856"/>
              <a:chOff x="506176" y="898242"/>
              <a:chExt cx="2323074" cy="1430856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E8117063-948A-4047-A85A-8277F2557B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6176" y="898242"/>
                <a:ext cx="1410" cy="1430856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56188A6C-4B66-BC44-940D-9D3A26EBC6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7586" y="2329098"/>
                <a:ext cx="2321664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B417BD1-3750-684D-8CB1-E62150CB8DBF}"/>
                </a:ext>
              </a:extLst>
            </p:cNvPr>
            <p:cNvSpPr/>
            <p:nvPr/>
          </p:nvSpPr>
          <p:spPr>
            <a:xfrm>
              <a:off x="8334531" y="2173027"/>
              <a:ext cx="1933731" cy="1184769"/>
            </a:xfrm>
            <a:custGeom>
              <a:avLst/>
              <a:gdLst>
                <a:gd name="connsiteX0" fmla="*/ 0 w 1933731"/>
                <a:gd name="connsiteY0" fmla="*/ 1176811 h 1191802"/>
                <a:gd name="connsiteX1" fmla="*/ 374754 w 1933731"/>
                <a:gd name="connsiteY1" fmla="*/ 772077 h 1191802"/>
                <a:gd name="connsiteX2" fmla="*/ 449705 w 1933731"/>
                <a:gd name="connsiteY2" fmla="*/ 337362 h 1191802"/>
                <a:gd name="connsiteX3" fmla="*/ 599606 w 1933731"/>
                <a:gd name="connsiteY3" fmla="*/ 97520 h 1191802"/>
                <a:gd name="connsiteX4" fmla="*/ 899409 w 1933731"/>
                <a:gd name="connsiteY4" fmla="*/ 7579 h 1191802"/>
                <a:gd name="connsiteX5" fmla="*/ 1154242 w 1933731"/>
                <a:gd name="connsiteY5" fmla="*/ 277402 h 1191802"/>
                <a:gd name="connsiteX6" fmla="*/ 1319134 w 1933731"/>
                <a:gd name="connsiteY6" fmla="*/ 772077 h 1191802"/>
                <a:gd name="connsiteX7" fmla="*/ 1484026 w 1933731"/>
                <a:gd name="connsiteY7" fmla="*/ 1026910 h 1191802"/>
                <a:gd name="connsiteX8" fmla="*/ 1813809 w 1933731"/>
                <a:gd name="connsiteY8" fmla="*/ 1161821 h 1191802"/>
                <a:gd name="connsiteX9" fmla="*/ 1933731 w 1933731"/>
                <a:gd name="connsiteY9" fmla="*/ 1191802 h 1191802"/>
                <a:gd name="connsiteX0" fmla="*/ 0 w 1933731"/>
                <a:gd name="connsiteY0" fmla="*/ 1187630 h 1202621"/>
                <a:gd name="connsiteX1" fmla="*/ 374754 w 1933731"/>
                <a:gd name="connsiteY1" fmla="*/ 782896 h 1202621"/>
                <a:gd name="connsiteX2" fmla="*/ 599606 w 1933731"/>
                <a:gd name="connsiteY2" fmla="*/ 108339 h 1202621"/>
                <a:gd name="connsiteX3" fmla="*/ 899409 w 1933731"/>
                <a:gd name="connsiteY3" fmla="*/ 18398 h 1202621"/>
                <a:gd name="connsiteX4" fmla="*/ 1154242 w 1933731"/>
                <a:gd name="connsiteY4" fmla="*/ 288221 h 1202621"/>
                <a:gd name="connsiteX5" fmla="*/ 1319134 w 1933731"/>
                <a:gd name="connsiteY5" fmla="*/ 782896 h 1202621"/>
                <a:gd name="connsiteX6" fmla="*/ 1484026 w 1933731"/>
                <a:gd name="connsiteY6" fmla="*/ 1037729 h 1202621"/>
                <a:gd name="connsiteX7" fmla="*/ 1813809 w 1933731"/>
                <a:gd name="connsiteY7" fmla="*/ 1172640 h 1202621"/>
                <a:gd name="connsiteX8" fmla="*/ 1933731 w 1933731"/>
                <a:gd name="connsiteY8" fmla="*/ 1202621 h 1202621"/>
                <a:gd name="connsiteX0" fmla="*/ 0 w 1933731"/>
                <a:gd name="connsiteY0" fmla="*/ 1169337 h 1184328"/>
                <a:gd name="connsiteX1" fmla="*/ 374754 w 1933731"/>
                <a:gd name="connsiteY1" fmla="*/ 764603 h 1184328"/>
                <a:gd name="connsiteX2" fmla="*/ 580753 w 1933731"/>
                <a:gd name="connsiteY2" fmla="*/ 297435 h 1184328"/>
                <a:gd name="connsiteX3" fmla="*/ 899409 w 1933731"/>
                <a:gd name="connsiteY3" fmla="*/ 105 h 1184328"/>
                <a:gd name="connsiteX4" fmla="*/ 1154242 w 1933731"/>
                <a:gd name="connsiteY4" fmla="*/ 269928 h 1184328"/>
                <a:gd name="connsiteX5" fmla="*/ 1319134 w 1933731"/>
                <a:gd name="connsiteY5" fmla="*/ 764603 h 1184328"/>
                <a:gd name="connsiteX6" fmla="*/ 1484026 w 1933731"/>
                <a:gd name="connsiteY6" fmla="*/ 1019436 h 1184328"/>
                <a:gd name="connsiteX7" fmla="*/ 1813809 w 1933731"/>
                <a:gd name="connsiteY7" fmla="*/ 1154347 h 1184328"/>
                <a:gd name="connsiteX8" fmla="*/ 1933731 w 1933731"/>
                <a:gd name="connsiteY8" fmla="*/ 1184328 h 1184328"/>
                <a:gd name="connsiteX0" fmla="*/ 0 w 1933731"/>
                <a:gd name="connsiteY0" fmla="*/ 1169337 h 1184328"/>
                <a:gd name="connsiteX1" fmla="*/ 374754 w 1933731"/>
                <a:gd name="connsiteY1" fmla="*/ 764603 h 1184328"/>
                <a:gd name="connsiteX2" fmla="*/ 580753 w 1933731"/>
                <a:gd name="connsiteY2" fmla="*/ 297435 h 1184328"/>
                <a:gd name="connsiteX3" fmla="*/ 899409 w 1933731"/>
                <a:gd name="connsiteY3" fmla="*/ 105 h 1184328"/>
                <a:gd name="connsiteX4" fmla="*/ 1154242 w 1933731"/>
                <a:gd name="connsiteY4" fmla="*/ 269928 h 1184328"/>
                <a:gd name="connsiteX5" fmla="*/ 1319134 w 1933731"/>
                <a:gd name="connsiteY5" fmla="*/ 764603 h 1184328"/>
                <a:gd name="connsiteX6" fmla="*/ 1484026 w 1933731"/>
                <a:gd name="connsiteY6" fmla="*/ 1019436 h 1184328"/>
                <a:gd name="connsiteX7" fmla="*/ 1813809 w 1933731"/>
                <a:gd name="connsiteY7" fmla="*/ 1154347 h 1184328"/>
                <a:gd name="connsiteX8" fmla="*/ 1933731 w 1933731"/>
                <a:gd name="connsiteY8" fmla="*/ 1184328 h 1184328"/>
                <a:gd name="connsiteX0" fmla="*/ 0 w 1933731"/>
                <a:gd name="connsiteY0" fmla="*/ 1169337 h 1184328"/>
                <a:gd name="connsiteX1" fmla="*/ 469022 w 1933731"/>
                <a:gd name="connsiteY1" fmla="*/ 821164 h 1184328"/>
                <a:gd name="connsiteX2" fmla="*/ 580753 w 1933731"/>
                <a:gd name="connsiteY2" fmla="*/ 297435 h 1184328"/>
                <a:gd name="connsiteX3" fmla="*/ 899409 w 1933731"/>
                <a:gd name="connsiteY3" fmla="*/ 105 h 1184328"/>
                <a:gd name="connsiteX4" fmla="*/ 1154242 w 1933731"/>
                <a:gd name="connsiteY4" fmla="*/ 269928 h 1184328"/>
                <a:gd name="connsiteX5" fmla="*/ 1319134 w 1933731"/>
                <a:gd name="connsiteY5" fmla="*/ 764603 h 1184328"/>
                <a:gd name="connsiteX6" fmla="*/ 1484026 w 1933731"/>
                <a:gd name="connsiteY6" fmla="*/ 1019436 h 1184328"/>
                <a:gd name="connsiteX7" fmla="*/ 1813809 w 1933731"/>
                <a:gd name="connsiteY7" fmla="*/ 1154347 h 1184328"/>
                <a:gd name="connsiteX8" fmla="*/ 1933731 w 1933731"/>
                <a:gd name="connsiteY8" fmla="*/ 1184328 h 1184328"/>
                <a:gd name="connsiteX0" fmla="*/ 0 w 1933731"/>
                <a:gd name="connsiteY0" fmla="*/ 1169778 h 1184769"/>
                <a:gd name="connsiteX1" fmla="*/ 469022 w 1933731"/>
                <a:gd name="connsiteY1" fmla="*/ 821605 h 1184769"/>
                <a:gd name="connsiteX2" fmla="*/ 703301 w 1933731"/>
                <a:gd name="connsiteY2" fmla="*/ 335583 h 1184769"/>
                <a:gd name="connsiteX3" fmla="*/ 899409 w 1933731"/>
                <a:gd name="connsiteY3" fmla="*/ 546 h 1184769"/>
                <a:gd name="connsiteX4" fmla="*/ 1154242 w 1933731"/>
                <a:gd name="connsiteY4" fmla="*/ 270369 h 1184769"/>
                <a:gd name="connsiteX5" fmla="*/ 1319134 w 1933731"/>
                <a:gd name="connsiteY5" fmla="*/ 765044 h 1184769"/>
                <a:gd name="connsiteX6" fmla="*/ 1484026 w 1933731"/>
                <a:gd name="connsiteY6" fmla="*/ 1019877 h 1184769"/>
                <a:gd name="connsiteX7" fmla="*/ 1813809 w 1933731"/>
                <a:gd name="connsiteY7" fmla="*/ 1154788 h 1184769"/>
                <a:gd name="connsiteX8" fmla="*/ 1933731 w 1933731"/>
                <a:gd name="connsiteY8" fmla="*/ 1184769 h 118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3731" h="1184769">
                  <a:moveTo>
                    <a:pt x="0" y="1169778"/>
                  </a:moveTo>
                  <a:cubicBezTo>
                    <a:pt x="149901" y="1037365"/>
                    <a:pt x="351805" y="960637"/>
                    <a:pt x="469022" y="821605"/>
                  </a:cubicBezTo>
                  <a:cubicBezTo>
                    <a:pt x="586239" y="682573"/>
                    <a:pt x="631570" y="472426"/>
                    <a:pt x="703301" y="335583"/>
                  </a:cubicBezTo>
                  <a:cubicBezTo>
                    <a:pt x="775032" y="198740"/>
                    <a:pt x="824252" y="11415"/>
                    <a:pt x="899409" y="546"/>
                  </a:cubicBezTo>
                  <a:cubicBezTo>
                    <a:pt x="974566" y="-10323"/>
                    <a:pt x="1084288" y="142953"/>
                    <a:pt x="1154242" y="270369"/>
                  </a:cubicBezTo>
                  <a:cubicBezTo>
                    <a:pt x="1224196" y="397785"/>
                    <a:pt x="1264170" y="640126"/>
                    <a:pt x="1319134" y="765044"/>
                  </a:cubicBezTo>
                  <a:cubicBezTo>
                    <a:pt x="1374098" y="889962"/>
                    <a:pt x="1401580" y="954920"/>
                    <a:pt x="1484026" y="1019877"/>
                  </a:cubicBezTo>
                  <a:cubicBezTo>
                    <a:pt x="1566472" y="1084834"/>
                    <a:pt x="1738858" y="1127306"/>
                    <a:pt x="1813809" y="1154788"/>
                  </a:cubicBezTo>
                  <a:cubicBezTo>
                    <a:pt x="1888760" y="1182270"/>
                    <a:pt x="1911245" y="1183519"/>
                    <a:pt x="1933731" y="1184769"/>
                  </a:cubicBezTo>
                </a:path>
              </a:pathLst>
            </a:custGeom>
            <a:solidFill>
              <a:srgbClr val="F2DCDB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28719B9C-62AF-F04C-A0F9-B8BAF9082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6200000">
              <a:off x="7912739" y="2541326"/>
              <a:ext cx="406400" cy="241300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FD901CF9-8BE4-4E45-AFC7-9381A37E9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33559" y="3444881"/>
              <a:ext cx="127000" cy="177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3D7E943-DB71-C546-A70A-4CA9D387FEF9}"/>
                  </a:ext>
                </a:extLst>
              </p:cNvPr>
              <p:cNvSpPr txBox="1"/>
              <p:nvPr/>
            </p:nvSpPr>
            <p:spPr>
              <a:xfrm>
                <a:off x="834777" y="3879478"/>
                <a:ext cx="10853756" cy="2388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/>
                  <a:t>Given PDFs for uncertain input parameters,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/>
                  <a:t>, and a governing computational model,  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sz="2200"/>
                  <a:t>, of a system/structure, estimate the _______ of/for the </a:t>
                </a:r>
                <a:r>
                  <a:rPr lang="en-US" sz="2200" err="1"/>
                  <a:t>QoI</a:t>
                </a:r>
                <a:r>
                  <a:rPr lang="en-US" sz="2200"/>
                  <a:t>: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/>
                  <a:t>PDF:</a:t>
                </a:r>
                <a:r>
                  <a:rPr lang="en-US" b="1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/>
                  <a:t>Expected value (i.e., the mean), standard deviation of the </a:t>
                </a:r>
                <a:r>
                  <a:rPr lang="en-US" err="1"/>
                  <a:t>QoI</a:t>
                </a:r>
                <a:r>
                  <a:rPr lang="en-US"/>
                  <a:t>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Std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en-US"/>
              </a:p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/>
                  <a:t>95% credible intervals:</a:t>
                </a:r>
                <a:r>
                  <a:rPr lang="en-US" b="1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sub>
                    </m:sSub>
                  </m:oMath>
                </a14:m>
                <a:r>
                  <a:rPr lang="en-US"/>
                  <a:t>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=0.95</m:t>
                    </m:r>
                  </m:oMath>
                </a14:m>
                <a:endParaRPr lang="en-US"/>
              </a:p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b="1"/>
                  <a:t>Probability of exceeding a critical value: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𝑐𝑟𝑖𝑡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3D7E943-DB71-C546-A70A-4CA9D387FE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777" y="3879478"/>
                <a:ext cx="10853756" cy="2388474"/>
              </a:xfrm>
              <a:prstGeom prst="rect">
                <a:avLst/>
              </a:prstGeom>
              <a:blipFill>
                <a:blip r:embed="rId11"/>
                <a:stretch>
                  <a:fillRect l="-674" t="-1531" r="-1292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E21164D-47AD-4AD0-A562-871E4FD41B52}"/>
              </a:ext>
            </a:extLst>
          </p:cNvPr>
          <p:cNvCxnSpPr>
            <a:cxnSpLocks/>
          </p:cNvCxnSpPr>
          <p:nvPr/>
        </p:nvCxnSpPr>
        <p:spPr>
          <a:xfrm flipV="1">
            <a:off x="9843650" y="2305338"/>
            <a:ext cx="0" cy="1051388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Freeform 11">
            <a:extLst>
              <a:ext uri="{FF2B5EF4-FFF2-40B4-BE49-F238E27FC236}">
                <a16:creationId xmlns:a16="http://schemas.microsoft.com/office/drawing/2014/main" id="{B714C9E1-EC2B-40D2-AAD1-C3376C516DF2}"/>
              </a:ext>
            </a:extLst>
          </p:cNvPr>
          <p:cNvSpPr/>
          <p:nvPr/>
        </p:nvSpPr>
        <p:spPr>
          <a:xfrm>
            <a:off x="9858375" y="3225800"/>
            <a:ext cx="342900" cy="136525"/>
          </a:xfrm>
          <a:custGeom>
            <a:avLst/>
            <a:gdLst>
              <a:gd name="connsiteX0" fmla="*/ 0 w 342900"/>
              <a:gd name="connsiteY0" fmla="*/ 0 h 136525"/>
              <a:gd name="connsiteX1" fmla="*/ 0 w 342900"/>
              <a:gd name="connsiteY1" fmla="*/ 130175 h 136525"/>
              <a:gd name="connsiteX2" fmla="*/ 342900 w 342900"/>
              <a:gd name="connsiteY2" fmla="*/ 136525 h 136525"/>
              <a:gd name="connsiteX3" fmla="*/ 142875 w 342900"/>
              <a:gd name="connsiteY3" fmla="*/ 66675 h 136525"/>
              <a:gd name="connsiteX4" fmla="*/ 101600 w 342900"/>
              <a:gd name="connsiteY4" fmla="*/ 53975 h 136525"/>
              <a:gd name="connsiteX5" fmla="*/ 0 w 342900"/>
              <a:gd name="connsiteY5" fmla="*/ 0 h 13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900" h="136525">
                <a:moveTo>
                  <a:pt x="0" y="0"/>
                </a:moveTo>
                <a:lnTo>
                  <a:pt x="0" y="130175"/>
                </a:lnTo>
                <a:lnTo>
                  <a:pt x="342900" y="136525"/>
                </a:lnTo>
                <a:lnTo>
                  <a:pt x="142875" y="66675"/>
                </a:lnTo>
                <a:lnTo>
                  <a:pt x="101600" y="53975"/>
                </a:lnTo>
                <a:lnTo>
                  <a:pt x="0" y="0"/>
                </a:lnTo>
                <a:close/>
              </a:path>
            </a:pathLst>
          </a:custGeom>
          <a:pattFill prst="dkDnDiag">
            <a:fgClr>
              <a:srgbClr val="FF0000"/>
            </a:fgClr>
            <a:bgClr>
              <a:srgbClr val="F2DCDB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12">
            <a:extLst>
              <a:ext uri="{FF2B5EF4-FFF2-40B4-BE49-F238E27FC236}">
                <a16:creationId xmlns:a16="http://schemas.microsoft.com/office/drawing/2014/main" id="{2E112B55-270A-42EE-9631-7DCA73593BD1}"/>
              </a:ext>
            </a:extLst>
          </p:cNvPr>
          <p:cNvSpPr/>
          <p:nvPr/>
        </p:nvSpPr>
        <p:spPr>
          <a:xfrm>
            <a:off x="9979145" y="2978729"/>
            <a:ext cx="384055" cy="346363"/>
          </a:xfrm>
          <a:custGeom>
            <a:avLst/>
            <a:gdLst>
              <a:gd name="connsiteX0" fmla="*/ 384055 w 384055"/>
              <a:gd name="connsiteY0" fmla="*/ 0 h 346363"/>
              <a:gd name="connsiteX1" fmla="*/ 217801 w 384055"/>
              <a:gd name="connsiteY1" fmla="*/ 96981 h 346363"/>
              <a:gd name="connsiteX2" fmla="*/ 23837 w 384055"/>
              <a:gd name="connsiteY2" fmla="*/ 304800 h 346363"/>
              <a:gd name="connsiteX3" fmla="*/ 9983 w 384055"/>
              <a:gd name="connsiteY3" fmla="*/ 346363 h 34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055" h="346363">
                <a:moveTo>
                  <a:pt x="384055" y="0"/>
                </a:moveTo>
                <a:cubicBezTo>
                  <a:pt x="330946" y="23090"/>
                  <a:pt x="277837" y="46181"/>
                  <a:pt x="217801" y="96981"/>
                </a:cubicBezTo>
                <a:cubicBezTo>
                  <a:pt x="157765" y="147781"/>
                  <a:pt x="58473" y="263236"/>
                  <a:pt x="23837" y="304800"/>
                </a:cubicBezTo>
                <a:cubicBezTo>
                  <a:pt x="-10799" y="346364"/>
                  <a:pt x="-408" y="346363"/>
                  <a:pt x="9983" y="34636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A203C81-6EF7-40A1-89F4-846BCE5E2653}"/>
                  </a:ext>
                </a:extLst>
              </p:cNvPr>
              <p:cNvSpPr txBox="1"/>
              <p:nvPr/>
            </p:nvSpPr>
            <p:spPr>
              <a:xfrm>
                <a:off x="10237642" y="2758286"/>
                <a:ext cx="1593465" cy="3782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≥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𝑐𝑟𝑖𝑡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A203C81-6EF7-40A1-89F4-846BCE5E2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7642" y="2758286"/>
                <a:ext cx="1593465" cy="378245"/>
              </a:xfrm>
              <a:prstGeom prst="rect">
                <a:avLst/>
              </a:prstGeom>
              <a:blipFill>
                <a:blip r:embed="rId12"/>
                <a:stretch>
                  <a:fillRect b="-12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49CA3E1-4705-4670-8306-45BE843FAEF4}"/>
                  </a:ext>
                </a:extLst>
              </p:cNvPr>
              <p:cNvSpPr txBox="1"/>
              <p:nvPr/>
            </p:nvSpPr>
            <p:spPr>
              <a:xfrm>
                <a:off x="9547051" y="2005984"/>
                <a:ext cx="694518" cy="3782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𝑐𝑟𝑖𝑡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49CA3E1-4705-4670-8306-45BE843FA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7051" y="2005984"/>
                <a:ext cx="694518" cy="378245"/>
              </a:xfrm>
              <a:prstGeom prst="rect">
                <a:avLst/>
              </a:prstGeom>
              <a:blipFill>
                <a:blip r:embed="rId13"/>
                <a:stretch>
                  <a:fillRect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5705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eeform 77">
            <a:extLst>
              <a:ext uri="{FF2B5EF4-FFF2-40B4-BE49-F238E27FC236}">
                <a16:creationId xmlns:a16="http://schemas.microsoft.com/office/drawing/2014/main" id="{E5A431A1-4798-43C8-95F6-331D6C2CA5BD}"/>
              </a:ext>
            </a:extLst>
          </p:cNvPr>
          <p:cNvSpPr/>
          <p:nvPr/>
        </p:nvSpPr>
        <p:spPr>
          <a:xfrm>
            <a:off x="8349521" y="2173027"/>
            <a:ext cx="1933731" cy="1184769"/>
          </a:xfrm>
          <a:custGeom>
            <a:avLst/>
            <a:gdLst>
              <a:gd name="connsiteX0" fmla="*/ 0 w 1933731"/>
              <a:gd name="connsiteY0" fmla="*/ 1176811 h 1191802"/>
              <a:gd name="connsiteX1" fmla="*/ 374754 w 1933731"/>
              <a:gd name="connsiteY1" fmla="*/ 772077 h 1191802"/>
              <a:gd name="connsiteX2" fmla="*/ 449705 w 1933731"/>
              <a:gd name="connsiteY2" fmla="*/ 337362 h 1191802"/>
              <a:gd name="connsiteX3" fmla="*/ 599606 w 1933731"/>
              <a:gd name="connsiteY3" fmla="*/ 97520 h 1191802"/>
              <a:gd name="connsiteX4" fmla="*/ 899409 w 1933731"/>
              <a:gd name="connsiteY4" fmla="*/ 7579 h 1191802"/>
              <a:gd name="connsiteX5" fmla="*/ 1154242 w 1933731"/>
              <a:gd name="connsiteY5" fmla="*/ 277402 h 1191802"/>
              <a:gd name="connsiteX6" fmla="*/ 1319134 w 1933731"/>
              <a:gd name="connsiteY6" fmla="*/ 772077 h 1191802"/>
              <a:gd name="connsiteX7" fmla="*/ 1484026 w 1933731"/>
              <a:gd name="connsiteY7" fmla="*/ 1026910 h 1191802"/>
              <a:gd name="connsiteX8" fmla="*/ 1813809 w 1933731"/>
              <a:gd name="connsiteY8" fmla="*/ 1161821 h 1191802"/>
              <a:gd name="connsiteX9" fmla="*/ 1933731 w 1933731"/>
              <a:gd name="connsiteY9" fmla="*/ 1191802 h 1191802"/>
              <a:gd name="connsiteX0" fmla="*/ 0 w 1933731"/>
              <a:gd name="connsiteY0" fmla="*/ 1187630 h 1202621"/>
              <a:gd name="connsiteX1" fmla="*/ 374754 w 1933731"/>
              <a:gd name="connsiteY1" fmla="*/ 782896 h 1202621"/>
              <a:gd name="connsiteX2" fmla="*/ 599606 w 1933731"/>
              <a:gd name="connsiteY2" fmla="*/ 108339 h 1202621"/>
              <a:gd name="connsiteX3" fmla="*/ 899409 w 1933731"/>
              <a:gd name="connsiteY3" fmla="*/ 18398 h 1202621"/>
              <a:gd name="connsiteX4" fmla="*/ 1154242 w 1933731"/>
              <a:gd name="connsiteY4" fmla="*/ 288221 h 1202621"/>
              <a:gd name="connsiteX5" fmla="*/ 1319134 w 1933731"/>
              <a:gd name="connsiteY5" fmla="*/ 782896 h 1202621"/>
              <a:gd name="connsiteX6" fmla="*/ 1484026 w 1933731"/>
              <a:gd name="connsiteY6" fmla="*/ 1037729 h 1202621"/>
              <a:gd name="connsiteX7" fmla="*/ 1813809 w 1933731"/>
              <a:gd name="connsiteY7" fmla="*/ 1172640 h 1202621"/>
              <a:gd name="connsiteX8" fmla="*/ 1933731 w 1933731"/>
              <a:gd name="connsiteY8" fmla="*/ 1202621 h 1202621"/>
              <a:gd name="connsiteX0" fmla="*/ 0 w 1933731"/>
              <a:gd name="connsiteY0" fmla="*/ 1169337 h 1184328"/>
              <a:gd name="connsiteX1" fmla="*/ 374754 w 1933731"/>
              <a:gd name="connsiteY1" fmla="*/ 764603 h 1184328"/>
              <a:gd name="connsiteX2" fmla="*/ 580753 w 1933731"/>
              <a:gd name="connsiteY2" fmla="*/ 297435 h 1184328"/>
              <a:gd name="connsiteX3" fmla="*/ 899409 w 1933731"/>
              <a:gd name="connsiteY3" fmla="*/ 105 h 1184328"/>
              <a:gd name="connsiteX4" fmla="*/ 1154242 w 1933731"/>
              <a:gd name="connsiteY4" fmla="*/ 269928 h 1184328"/>
              <a:gd name="connsiteX5" fmla="*/ 1319134 w 1933731"/>
              <a:gd name="connsiteY5" fmla="*/ 764603 h 1184328"/>
              <a:gd name="connsiteX6" fmla="*/ 1484026 w 1933731"/>
              <a:gd name="connsiteY6" fmla="*/ 1019436 h 1184328"/>
              <a:gd name="connsiteX7" fmla="*/ 1813809 w 1933731"/>
              <a:gd name="connsiteY7" fmla="*/ 1154347 h 1184328"/>
              <a:gd name="connsiteX8" fmla="*/ 1933731 w 1933731"/>
              <a:gd name="connsiteY8" fmla="*/ 1184328 h 1184328"/>
              <a:gd name="connsiteX0" fmla="*/ 0 w 1933731"/>
              <a:gd name="connsiteY0" fmla="*/ 1169337 h 1184328"/>
              <a:gd name="connsiteX1" fmla="*/ 374754 w 1933731"/>
              <a:gd name="connsiteY1" fmla="*/ 764603 h 1184328"/>
              <a:gd name="connsiteX2" fmla="*/ 580753 w 1933731"/>
              <a:gd name="connsiteY2" fmla="*/ 297435 h 1184328"/>
              <a:gd name="connsiteX3" fmla="*/ 899409 w 1933731"/>
              <a:gd name="connsiteY3" fmla="*/ 105 h 1184328"/>
              <a:gd name="connsiteX4" fmla="*/ 1154242 w 1933731"/>
              <a:gd name="connsiteY4" fmla="*/ 269928 h 1184328"/>
              <a:gd name="connsiteX5" fmla="*/ 1319134 w 1933731"/>
              <a:gd name="connsiteY5" fmla="*/ 764603 h 1184328"/>
              <a:gd name="connsiteX6" fmla="*/ 1484026 w 1933731"/>
              <a:gd name="connsiteY6" fmla="*/ 1019436 h 1184328"/>
              <a:gd name="connsiteX7" fmla="*/ 1813809 w 1933731"/>
              <a:gd name="connsiteY7" fmla="*/ 1154347 h 1184328"/>
              <a:gd name="connsiteX8" fmla="*/ 1933731 w 1933731"/>
              <a:gd name="connsiteY8" fmla="*/ 1184328 h 1184328"/>
              <a:gd name="connsiteX0" fmla="*/ 0 w 1933731"/>
              <a:gd name="connsiteY0" fmla="*/ 1169337 h 1184328"/>
              <a:gd name="connsiteX1" fmla="*/ 469022 w 1933731"/>
              <a:gd name="connsiteY1" fmla="*/ 821164 h 1184328"/>
              <a:gd name="connsiteX2" fmla="*/ 580753 w 1933731"/>
              <a:gd name="connsiteY2" fmla="*/ 297435 h 1184328"/>
              <a:gd name="connsiteX3" fmla="*/ 899409 w 1933731"/>
              <a:gd name="connsiteY3" fmla="*/ 105 h 1184328"/>
              <a:gd name="connsiteX4" fmla="*/ 1154242 w 1933731"/>
              <a:gd name="connsiteY4" fmla="*/ 269928 h 1184328"/>
              <a:gd name="connsiteX5" fmla="*/ 1319134 w 1933731"/>
              <a:gd name="connsiteY5" fmla="*/ 764603 h 1184328"/>
              <a:gd name="connsiteX6" fmla="*/ 1484026 w 1933731"/>
              <a:gd name="connsiteY6" fmla="*/ 1019436 h 1184328"/>
              <a:gd name="connsiteX7" fmla="*/ 1813809 w 1933731"/>
              <a:gd name="connsiteY7" fmla="*/ 1154347 h 1184328"/>
              <a:gd name="connsiteX8" fmla="*/ 1933731 w 1933731"/>
              <a:gd name="connsiteY8" fmla="*/ 1184328 h 1184328"/>
              <a:gd name="connsiteX0" fmla="*/ 0 w 1933731"/>
              <a:gd name="connsiteY0" fmla="*/ 1169778 h 1184769"/>
              <a:gd name="connsiteX1" fmla="*/ 469022 w 1933731"/>
              <a:gd name="connsiteY1" fmla="*/ 821605 h 1184769"/>
              <a:gd name="connsiteX2" fmla="*/ 703301 w 1933731"/>
              <a:gd name="connsiteY2" fmla="*/ 335583 h 1184769"/>
              <a:gd name="connsiteX3" fmla="*/ 899409 w 1933731"/>
              <a:gd name="connsiteY3" fmla="*/ 546 h 1184769"/>
              <a:gd name="connsiteX4" fmla="*/ 1154242 w 1933731"/>
              <a:gd name="connsiteY4" fmla="*/ 270369 h 1184769"/>
              <a:gd name="connsiteX5" fmla="*/ 1319134 w 1933731"/>
              <a:gd name="connsiteY5" fmla="*/ 765044 h 1184769"/>
              <a:gd name="connsiteX6" fmla="*/ 1484026 w 1933731"/>
              <a:gd name="connsiteY6" fmla="*/ 1019877 h 1184769"/>
              <a:gd name="connsiteX7" fmla="*/ 1813809 w 1933731"/>
              <a:gd name="connsiteY7" fmla="*/ 1154788 h 1184769"/>
              <a:gd name="connsiteX8" fmla="*/ 1933731 w 1933731"/>
              <a:gd name="connsiteY8" fmla="*/ 1184769 h 118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3731" h="1184769">
                <a:moveTo>
                  <a:pt x="0" y="1169778"/>
                </a:moveTo>
                <a:cubicBezTo>
                  <a:pt x="149901" y="1037365"/>
                  <a:pt x="351805" y="960637"/>
                  <a:pt x="469022" y="821605"/>
                </a:cubicBezTo>
                <a:cubicBezTo>
                  <a:pt x="586239" y="682573"/>
                  <a:pt x="631570" y="472426"/>
                  <a:pt x="703301" y="335583"/>
                </a:cubicBezTo>
                <a:cubicBezTo>
                  <a:pt x="775032" y="198740"/>
                  <a:pt x="824252" y="11415"/>
                  <a:pt x="899409" y="546"/>
                </a:cubicBezTo>
                <a:cubicBezTo>
                  <a:pt x="974566" y="-10323"/>
                  <a:pt x="1084288" y="142953"/>
                  <a:pt x="1154242" y="270369"/>
                </a:cubicBezTo>
                <a:cubicBezTo>
                  <a:pt x="1224196" y="397785"/>
                  <a:pt x="1264170" y="640126"/>
                  <a:pt x="1319134" y="765044"/>
                </a:cubicBezTo>
                <a:cubicBezTo>
                  <a:pt x="1374098" y="889962"/>
                  <a:pt x="1401580" y="954920"/>
                  <a:pt x="1484026" y="1019877"/>
                </a:cubicBezTo>
                <a:cubicBezTo>
                  <a:pt x="1566472" y="1084834"/>
                  <a:pt x="1738858" y="1127306"/>
                  <a:pt x="1813809" y="1154788"/>
                </a:cubicBezTo>
                <a:cubicBezTo>
                  <a:pt x="1888760" y="1182270"/>
                  <a:pt x="1911245" y="1183519"/>
                  <a:pt x="1933731" y="1184769"/>
                </a:cubicBezTo>
              </a:path>
            </a:pathLst>
          </a:custGeom>
          <a:solidFill>
            <a:srgbClr val="F2DCDB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9243D1-BFA0-7E44-BBE3-86297B9B3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(MC) Simulation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DA26B46A-ECA9-4027-904A-C45260814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C219EE-5081-6A42-844E-58F8220D0C18}"/>
              </a:ext>
            </a:extLst>
          </p:cNvPr>
          <p:cNvSpPr txBox="1"/>
          <p:nvPr/>
        </p:nvSpPr>
        <p:spPr>
          <a:xfrm>
            <a:off x="5320575" y="1190801"/>
            <a:ext cx="1474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>
                <a:latin typeface="+mn-lt"/>
              </a:rPr>
              <a:t>Computational Model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1E8305-0B35-8145-A9C4-7B0D496CD4EB}"/>
              </a:ext>
            </a:extLst>
          </p:cNvPr>
          <p:cNvSpPr txBox="1"/>
          <p:nvPr/>
        </p:nvSpPr>
        <p:spPr>
          <a:xfrm>
            <a:off x="2245694" y="1185154"/>
            <a:ext cx="1641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Input Parameters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5DFD8C-4DF1-674F-B467-C20A4F8104EC}"/>
              </a:ext>
            </a:extLst>
          </p:cNvPr>
          <p:cNvSpPr txBox="1"/>
          <p:nvPr/>
        </p:nvSpPr>
        <p:spPr>
          <a:xfrm>
            <a:off x="7883145" y="1186687"/>
            <a:ext cx="2354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Quantity of Interest (QoI)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D7CDE1C-BF29-1E42-B3E8-0972CD9D680E}"/>
              </a:ext>
            </a:extLst>
          </p:cNvPr>
          <p:cNvGrpSpPr/>
          <p:nvPr/>
        </p:nvGrpSpPr>
        <p:grpSpPr>
          <a:xfrm>
            <a:off x="1699792" y="1907881"/>
            <a:ext cx="1103703" cy="802734"/>
            <a:chOff x="922467" y="2255184"/>
            <a:chExt cx="1103703" cy="80273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1E29701-7EBD-5D45-9ABC-5145237D092A}"/>
                </a:ext>
              </a:extLst>
            </p:cNvPr>
            <p:cNvGrpSpPr/>
            <p:nvPr/>
          </p:nvGrpSpPr>
          <p:grpSpPr>
            <a:xfrm>
              <a:off x="1227594" y="2255184"/>
              <a:ext cx="798576" cy="576072"/>
              <a:chOff x="258649" y="1826521"/>
              <a:chExt cx="798576" cy="573760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1D337E6B-B179-FF4F-B77D-2D87781B4BF1}"/>
                  </a:ext>
                </a:extLst>
              </p:cNvPr>
              <p:cNvGrpSpPr/>
              <p:nvPr/>
            </p:nvGrpSpPr>
            <p:grpSpPr>
              <a:xfrm>
                <a:off x="258649" y="1826521"/>
                <a:ext cx="798576" cy="573760"/>
                <a:chOff x="510619" y="1135273"/>
                <a:chExt cx="798576" cy="573760"/>
              </a:xfrm>
            </p:grpSpPr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B2845B2D-0454-774D-AEA3-4AD4B2C899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0698" y="1135273"/>
                  <a:ext cx="0" cy="57376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640247A5-9A1F-3845-95D8-5BA68A4C8C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0619" y="1705962"/>
                  <a:ext cx="798576" cy="1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6E207A2-43D8-1040-B301-A30B230B07FA}"/>
                  </a:ext>
                </a:extLst>
              </p:cNvPr>
              <p:cNvSpPr/>
              <p:nvPr/>
            </p:nvSpPr>
            <p:spPr>
              <a:xfrm flipH="1">
                <a:off x="406628" y="1875123"/>
                <a:ext cx="396479" cy="507472"/>
              </a:xfrm>
              <a:custGeom>
                <a:avLst/>
                <a:gdLst>
                  <a:gd name="connsiteX0" fmla="*/ 0 w 755911"/>
                  <a:gd name="connsiteY0" fmla="*/ 521714 h 528049"/>
                  <a:gd name="connsiteX1" fmla="*/ 70552 w 755911"/>
                  <a:gd name="connsiteY1" fmla="*/ 511635 h 528049"/>
                  <a:gd name="connsiteX2" fmla="*/ 131025 w 755911"/>
                  <a:gd name="connsiteY2" fmla="*/ 380598 h 528049"/>
                  <a:gd name="connsiteX3" fmla="*/ 241891 w 755911"/>
                  <a:gd name="connsiteY3" fmla="*/ 27807 h 528049"/>
                  <a:gd name="connsiteX4" fmla="*/ 352758 w 755911"/>
                  <a:gd name="connsiteY4" fmla="*/ 58047 h 528049"/>
                  <a:gd name="connsiteX5" fmla="*/ 443468 w 755911"/>
                  <a:gd name="connsiteY5" fmla="*/ 340279 h 528049"/>
                  <a:gd name="connsiteX6" fmla="*/ 645044 w 755911"/>
                  <a:gd name="connsiteY6" fmla="*/ 501555 h 528049"/>
                  <a:gd name="connsiteX7" fmla="*/ 755911 w 755911"/>
                  <a:gd name="connsiteY7" fmla="*/ 501555 h 528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5911" h="528049">
                    <a:moveTo>
                      <a:pt x="0" y="521714"/>
                    </a:moveTo>
                    <a:cubicBezTo>
                      <a:pt x="24357" y="528434"/>
                      <a:pt x="48715" y="535154"/>
                      <a:pt x="70552" y="511635"/>
                    </a:cubicBezTo>
                    <a:cubicBezTo>
                      <a:pt x="92390" y="488116"/>
                      <a:pt x="102469" y="461236"/>
                      <a:pt x="131025" y="380598"/>
                    </a:cubicBezTo>
                    <a:cubicBezTo>
                      <a:pt x="159582" y="299960"/>
                      <a:pt x="204936" y="81565"/>
                      <a:pt x="241891" y="27807"/>
                    </a:cubicBezTo>
                    <a:cubicBezTo>
                      <a:pt x="278846" y="-25951"/>
                      <a:pt x="319162" y="5968"/>
                      <a:pt x="352758" y="58047"/>
                    </a:cubicBezTo>
                    <a:cubicBezTo>
                      <a:pt x="386354" y="110126"/>
                      <a:pt x="394754" y="266361"/>
                      <a:pt x="443468" y="340279"/>
                    </a:cubicBezTo>
                    <a:cubicBezTo>
                      <a:pt x="492182" y="414197"/>
                      <a:pt x="592970" y="474676"/>
                      <a:pt x="645044" y="501555"/>
                    </a:cubicBezTo>
                    <a:cubicBezTo>
                      <a:pt x="697118" y="528434"/>
                      <a:pt x="755911" y="501555"/>
                      <a:pt x="755911" y="501555"/>
                    </a:cubicBezTo>
                  </a:path>
                </a:pathLst>
              </a:custGeom>
              <a:solidFill>
                <a:srgbClr val="9BBB59">
                  <a:lumMod val="20000"/>
                  <a:lumOff val="80000"/>
                </a:srgbClr>
              </a:solidFill>
              <a:ln w="25400" cap="flat" cmpd="sng" algn="ctr">
                <a:solidFill>
                  <a:srgbClr val="018E4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AB9B38C-02DD-7440-8F39-7FA2E4FD2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8132" y="2892818"/>
              <a:ext cx="241300" cy="1651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BCAC8F0-FB0A-F34E-887A-EB8ED39A7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782767" y="2446173"/>
              <a:ext cx="520700" cy="24130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B3E3CF3-F0FF-8949-A16F-A0E510272033}"/>
              </a:ext>
            </a:extLst>
          </p:cNvPr>
          <p:cNvGrpSpPr/>
          <p:nvPr/>
        </p:nvGrpSpPr>
        <p:grpSpPr>
          <a:xfrm>
            <a:off x="2920220" y="1909962"/>
            <a:ext cx="1105535" cy="780517"/>
            <a:chOff x="2487868" y="2118925"/>
            <a:chExt cx="1105535" cy="78051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AF7CC91-2CFC-A24A-9B01-8BCE50A55CC3}"/>
                </a:ext>
              </a:extLst>
            </p:cNvPr>
            <p:cNvGrpSpPr/>
            <p:nvPr/>
          </p:nvGrpSpPr>
          <p:grpSpPr>
            <a:xfrm>
              <a:off x="2794827" y="2118925"/>
              <a:ext cx="798576" cy="576072"/>
              <a:chOff x="258649" y="1826521"/>
              <a:chExt cx="798576" cy="57376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3106492-2786-7D42-B7EA-24192E88CEC5}"/>
                  </a:ext>
                </a:extLst>
              </p:cNvPr>
              <p:cNvGrpSpPr/>
              <p:nvPr/>
            </p:nvGrpSpPr>
            <p:grpSpPr>
              <a:xfrm>
                <a:off x="258649" y="1826521"/>
                <a:ext cx="798576" cy="573760"/>
                <a:chOff x="510619" y="1135273"/>
                <a:chExt cx="798576" cy="573760"/>
              </a:xfrm>
            </p:grpSpPr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59BEF06D-CF0C-294E-A483-4088D6D47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0698" y="1135273"/>
                  <a:ext cx="0" cy="57376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1D73B7E4-0A27-B443-A6DD-8100D7B7BF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0619" y="1705962"/>
                  <a:ext cx="798576" cy="1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5AC8B0C-B232-6547-9ABE-36D0CE40CCEF}"/>
                  </a:ext>
                </a:extLst>
              </p:cNvPr>
              <p:cNvSpPr/>
              <p:nvPr/>
            </p:nvSpPr>
            <p:spPr>
              <a:xfrm>
                <a:off x="295311" y="2001193"/>
                <a:ext cx="633504" cy="385572"/>
              </a:xfrm>
              <a:custGeom>
                <a:avLst/>
                <a:gdLst>
                  <a:gd name="connsiteX0" fmla="*/ 0 w 755911"/>
                  <a:gd name="connsiteY0" fmla="*/ 521714 h 528049"/>
                  <a:gd name="connsiteX1" fmla="*/ 70552 w 755911"/>
                  <a:gd name="connsiteY1" fmla="*/ 511635 h 528049"/>
                  <a:gd name="connsiteX2" fmla="*/ 131025 w 755911"/>
                  <a:gd name="connsiteY2" fmla="*/ 380598 h 528049"/>
                  <a:gd name="connsiteX3" fmla="*/ 241891 w 755911"/>
                  <a:gd name="connsiteY3" fmla="*/ 27807 h 528049"/>
                  <a:gd name="connsiteX4" fmla="*/ 352758 w 755911"/>
                  <a:gd name="connsiteY4" fmla="*/ 58047 h 528049"/>
                  <a:gd name="connsiteX5" fmla="*/ 443468 w 755911"/>
                  <a:gd name="connsiteY5" fmla="*/ 340279 h 528049"/>
                  <a:gd name="connsiteX6" fmla="*/ 645044 w 755911"/>
                  <a:gd name="connsiteY6" fmla="*/ 501555 h 528049"/>
                  <a:gd name="connsiteX7" fmla="*/ 755911 w 755911"/>
                  <a:gd name="connsiteY7" fmla="*/ 501555 h 528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5911" h="528049">
                    <a:moveTo>
                      <a:pt x="0" y="521714"/>
                    </a:moveTo>
                    <a:cubicBezTo>
                      <a:pt x="24357" y="528434"/>
                      <a:pt x="48715" y="535154"/>
                      <a:pt x="70552" y="511635"/>
                    </a:cubicBezTo>
                    <a:cubicBezTo>
                      <a:pt x="92390" y="488116"/>
                      <a:pt x="102469" y="461236"/>
                      <a:pt x="131025" y="380598"/>
                    </a:cubicBezTo>
                    <a:cubicBezTo>
                      <a:pt x="159582" y="299960"/>
                      <a:pt x="204936" y="81565"/>
                      <a:pt x="241891" y="27807"/>
                    </a:cubicBezTo>
                    <a:cubicBezTo>
                      <a:pt x="278846" y="-25951"/>
                      <a:pt x="319162" y="5968"/>
                      <a:pt x="352758" y="58047"/>
                    </a:cubicBezTo>
                    <a:cubicBezTo>
                      <a:pt x="386354" y="110126"/>
                      <a:pt x="394754" y="266361"/>
                      <a:pt x="443468" y="340279"/>
                    </a:cubicBezTo>
                    <a:cubicBezTo>
                      <a:pt x="492182" y="414197"/>
                      <a:pt x="592970" y="474676"/>
                      <a:pt x="645044" y="501555"/>
                    </a:cubicBezTo>
                    <a:cubicBezTo>
                      <a:pt x="697118" y="528434"/>
                      <a:pt x="755911" y="501555"/>
                      <a:pt x="755911" y="501555"/>
                    </a:cubicBezTo>
                  </a:path>
                </a:pathLst>
              </a:custGeom>
              <a:solidFill>
                <a:srgbClr val="9BBB59">
                  <a:lumMod val="20000"/>
                  <a:lumOff val="80000"/>
                </a:srgbClr>
              </a:solidFill>
              <a:ln w="25400" cap="flat" cmpd="sng" algn="ctr">
                <a:solidFill>
                  <a:srgbClr val="018E4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D4E8A56-84B0-3A49-A80D-DBA054B84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2348168" y="2309064"/>
              <a:ext cx="520700" cy="24130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BDAD86E0-AAAF-1745-BF3F-687E216EE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10505" y="2734342"/>
              <a:ext cx="241300" cy="16510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A3878E0-53D6-A242-AF91-14F38567B517}"/>
              </a:ext>
            </a:extLst>
          </p:cNvPr>
          <p:cNvGrpSpPr/>
          <p:nvPr/>
        </p:nvGrpSpPr>
        <p:grpSpPr>
          <a:xfrm>
            <a:off x="2357594" y="2781098"/>
            <a:ext cx="1115243" cy="816507"/>
            <a:chOff x="2744158" y="2985697"/>
            <a:chExt cx="1115243" cy="816507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7B1E12D-AED0-AC4D-9929-FAFC8C3B86B7}"/>
                </a:ext>
              </a:extLst>
            </p:cNvPr>
            <p:cNvSpPr/>
            <p:nvPr/>
          </p:nvSpPr>
          <p:spPr>
            <a:xfrm>
              <a:off x="3179125" y="3305015"/>
              <a:ext cx="430973" cy="24796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18E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9804E93-C6D1-E04F-91CB-5FA0F6F6D1DE}"/>
                </a:ext>
              </a:extLst>
            </p:cNvPr>
            <p:cNvGrpSpPr/>
            <p:nvPr/>
          </p:nvGrpSpPr>
          <p:grpSpPr>
            <a:xfrm>
              <a:off x="3060825" y="2985697"/>
              <a:ext cx="798576" cy="576072"/>
              <a:chOff x="510619" y="1135273"/>
              <a:chExt cx="798576" cy="573760"/>
            </a:xfrm>
          </p:grpSpPr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58F55629-50B6-BC4F-B16B-22AB4A0F1A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0698" y="1135273"/>
                <a:ext cx="0" cy="57376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37BF1B36-6E32-534B-A509-518C0522D1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0619" y="1705962"/>
                <a:ext cx="798576" cy="1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2637C5DF-70CE-D943-A06B-721C49118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2604458" y="3156276"/>
              <a:ext cx="520700" cy="24130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2BA7B1D7-C127-5442-8734-AA70B2F53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88025" y="3637104"/>
              <a:ext cx="241300" cy="165100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E9B97EA-8CB3-9241-8496-3976069C9BA0}"/>
              </a:ext>
            </a:extLst>
          </p:cNvPr>
          <p:cNvGrpSpPr/>
          <p:nvPr/>
        </p:nvGrpSpPr>
        <p:grpSpPr>
          <a:xfrm>
            <a:off x="8010279" y="1924746"/>
            <a:ext cx="2380588" cy="1697935"/>
            <a:chOff x="7995289" y="1924746"/>
            <a:chExt cx="2380588" cy="169793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486991A-63D2-084D-9F66-6EAEE2CD43FA}"/>
                </a:ext>
              </a:extLst>
            </p:cNvPr>
            <p:cNvGrpSpPr/>
            <p:nvPr/>
          </p:nvGrpSpPr>
          <p:grpSpPr>
            <a:xfrm>
              <a:off x="8292056" y="1924746"/>
              <a:ext cx="2083821" cy="1430856"/>
              <a:chOff x="506176" y="898242"/>
              <a:chExt cx="2323074" cy="1430856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E8117063-948A-4047-A85A-8277F2557B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6176" y="898242"/>
                <a:ext cx="1410" cy="1430856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56188A6C-4B66-BC44-940D-9D3A26EBC6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7586" y="2329098"/>
                <a:ext cx="2321664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28719B9C-62AF-F04C-A0F9-B8BAF9082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6200000">
              <a:off x="7912739" y="2541326"/>
              <a:ext cx="406400" cy="241300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FD901CF9-8BE4-4E45-AFC7-9381A37E9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33559" y="3444881"/>
              <a:ext cx="127000" cy="177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3D7E943-DB71-C546-A70A-4CA9D387FEF9}"/>
                  </a:ext>
                </a:extLst>
              </p:cNvPr>
              <p:cNvSpPr txBox="1"/>
              <p:nvPr/>
            </p:nvSpPr>
            <p:spPr>
              <a:xfrm>
                <a:off x="834776" y="3640619"/>
                <a:ext cx="10513070" cy="25517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/>
                  <a:t>Procedure</a:t>
                </a:r>
                <a:r>
                  <a:rPr lang="en-US" sz="2000"/>
                  <a:t> – repeat following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000"/>
                  <a:t> times: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/>
                  <a:t>Generate random sample of input parameters: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/>
                  <a:t>Evaluate model &amp; store 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/>
                  <a:t>Then</a:t>
                </a:r>
                <a:r>
                  <a:rPr lang="en-US" sz="2000"/>
                  <a:t> – postprocess output samples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sz="2000"/>
                  <a:t>to estimate PDF, statistics of </a:t>
                </a:r>
                <a:r>
                  <a:rPr lang="en-US" sz="2000" err="1"/>
                  <a:t>QoI</a:t>
                </a:r>
                <a:r>
                  <a:rPr lang="en-US" sz="2000"/>
                  <a:t>, etc.</a:t>
                </a:r>
              </a:p>
              <a:p>
                <a:endParaRPr lang="en-US" sz="10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"/>
              </a:p>
              <a:p>
                <a:pPr marL="800100" lvl="1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/>
                  <a:t> (use histogram or kernel density estimate)</a:t>
                </a:r>
              </a:p>
              <a:p>
                <a:pPr lvl="1"/>
                <a:endParaRPr lang="en-US" sz="600"/>
              </a:p>
              <a:p>
                <a:pPr marL="800100" lvl="1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1600"/>
                  <a:t>  (expected value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/>
                  <a:t>sample average)</a:t>
                </a:r>
              </a:p>
              <a:p>
                <a:pPr marL="800100" lvl="1" indent="-342900">
                  <a:buFont typeface="Wingdings" pitchFamily="2" charset="2"/>
                  <a:buChar char="Ø"/>
                </a:pPr>
                <a:endParaRPr lang="en-US" sz="600"/>
              </a:p>
              <a:p>
                <a:pPr marL="800100" lvl="1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≥</m:t>
                        </m:r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𝑐𝑟𝑖𝑡</m:t>
                            </m:r>
                          </m:sup>
                        </m:sSup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≥</m:t>
                        </m:r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𝑐𝑟𝑖𝑡</m:t>
                            </m:r>
                          </m:sup>
                        </m:s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1600"/>
                  <a:t>  (failure probability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sz="1600"/>
                  <a:t>proportion of samples that failed)</a:t>
                </a: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3D7E943-DB71-C546-A70A-4CA9D387FE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776" y="3640619"/>
                <a:ext cx="10513070" cy="2551724"/>
              </a:xfrm>
              <a:prstGeom prst="rect">
                <a:avLst/>
              </a:prstGeom>
              <a:blipFill>
                <a:blip r:embed="rId11"/>
                <a:stretch>
                  <a:fillRect l="-522" t="-1193" b="-174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reeform 4">
            <a:extLst>
              <a:ext uri="{FF2B5EF4-FFF2-40B4-BE49-F238E27FC236}">
                <a16:creationId xmlns:a16="http://schemas.microsoft.com/office/drawing/2014/main" id="{B4CFA62D-5B8D-3A4F-A310-190D5A3B1F60}"/>
              </a:ext>
            </a:extLst>
          </p:cNvPr>
          <p:cNvSpPr/>
          <p:nvPr/>
        </p:nvSpPr>
        <p:spPr>
          <a:xfrm>
            <a:off x="3616037" y="1489364"/>
            <a:ext cx="1481684" cy="519545"/>
          </a:xfrm>
          <a:custGeom>
            <a:avLst/>
            <a:gdLst>
              <a:gd name="connsiteX0" fmla="*/ 0 w 1496291"/>
              <a:gd name="connsiteY0" fmla="*/ 519545 h 519545"/>
              <a:gd name="connsiteX1" fmla="*/ 277091 w 1496291"/>
              <a:gd name="connsiteY1" fmla="*/ 173181 h 519545"/>
              <a:gd name="connsiteX2" fmla="*/ 609600 w 1496291"/>
              <a:gd name="connsiteY2" fmla="*/ 6927 h 519545"/>
              <a:gd name="connsiteX3" fmla="*/ 1066800 w 1496291"/>
              <a:gd name="connsiteY3" fmla="*/ 62345 h 519545"/>
              <a:gd name="connsiteX4" fmla="*/ 1496291 w 1496291"/>
              <a:gd name="connsiteY4" fmla="*/ 339436 h 51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291" h="519545">
                <a:moveTo>
                  <a:pt x="0" y="519545"/>
                </a:moveTo>
                <a:cubicBezTo>
                  <a:pt x="87745" y="389081"/>
                  <a:pt x="175491" y="258617"/>
                  <a:pt x="277091" y="173181"/>
                </a:cubicBezTo>
                <a:cubicBezTo>
                  <a:pt x="378691" y="87745"/>
                  <a:pt x="477982" y="25400"/>
                  <a:pt x="609600" y="6927"/>
                </a:cubicBezTo>
                <a:cubicBezTo>
                  <a:pt x="741218" y="-11546"/>
                  <a:pt x="919018" y="6927"/>
                  <a:pt x="1066800" y="62345"/>
                </a:cubicBezTo>
                <a:cubicBezTo>
                  <a:pt x="1214582" y="117763"/>
                  <a:pt x="1355436" y="228599"/>
                  <a:pt x="1496291" y="339436"/>
                </a:cubicBezTo>
              </a:path>
            </a:pathLst>
          </a:custGeom>
          <a:noFill/>
          <a:ln>
            <a:solidFill>
              <a:srgbClr val="009C4A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16CD51F1-E471-4342-B31F-907262D4DC9B}"/>
              </a:ext>
            </a:extLst>
          </p:cNvPr>
          <p:cNvSpPr/>
          <p:nvPr/>
        </p:nvSpPr>
        <p:spPr>
          <a:xfrm>
            <a:off x="3728490" y="1798374"/>
            <a:ext cx="1348037" cy="347941"/>
          </a:xfrm>
          <a:custGeom>
            <a:avLst/>
            <a:gdLst>
              <a:gd name="connsiteX0" fmla="*/ 0 w 1496291"/>
              <a:gd name="connsiteY0" fmla="*/ 519545 h 519545"/>
              <a:gd name="connsiteX1" fmla="*/ 277091 w 1496291"/>
              <a:gd name="connsiteY1" fmla="*/ 173181 h 519545"/>
              <a:gd name="connsiteX2" fmla="*/ 609600 w 1496291"/>
              <a:gd name="connsiteY2" fmla="*/ 6927 h 519545"/>
              <a:gd name="connsiteX3" fmla="*/ 1066800 w 1496291"/>
              <a:gd name="connsiteY3" fmla="*/ 62345 h 519545"/>
              <a:gd name="connsiteX4" fmla="*/ 1496291 w 1496291"/>
              <a:gd name="connsiteY4" fmla="*/ 339436 h 51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291" h="519545">
                <a:moveTo>
                  <a:pt x="0" y="519545"/>
                </a:moveTo>
                <a:cubicBezTo>
                  <a:pt x="87745" y="389081"/>
                  <a:pt x="175491" y="258617"/>
                  <a:pt x="277091" y="173181"/>
                </a:cubicBezTo>
                <a:cubicBezTo>
                  <a:pt x="378691" y="87745"/>
                  <a:pt x="477982" y="25400"/>
                  <a:pt x="609600" y="6927"/>
                </a:cubicBezTo>
                <a:cubicBezTo>
                  <a:pt x="741218" y="-11546"/>
                  <a:pt x="919018" y="6927"/>
                  <a:pt x="1066800" y="62345"/>
                </a:cubicBezTo>
                <a:cubicBezTo>
                  <a:pt x="1214582" y="117763"/>
                  <a:pt x="1355436" y="228599"/>
                  <a:pt x="1496291" y="339436"/>
                </a:cubicBezTo>
              </a:path>
            </a:pathLst>
          </a:custGeom>
          <a:noFill/>
          <a:ln>
            <a:solidFill>
              <a:srgbClr val="009C4A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CBDE5ACC-79DB-AF4A-A9AD-DFA8F6830E82}"/>
              </a:ext>
            </a:extLst>
          </p:cNvPr>
          <p:cNvSpPr/>
          <p:nvPr/>
        </p:nvSpPr>
        <p:spPr>
          <a:xfrm>
            <a:off x="3713114" y="1689506"/>
            <a:ext cx="1348037" cy="347941"/>
          </a:xfrm>
          <a:custGeom>
            <a:avLst/>
            <a:gdLst>
              <a:gd name="connsiteX0" fmla="*/ 0 w 1496291"/>
              <a:gd name="connsiteY0" fmla="*/ 519545 h 519545"/>
              <a:gd name="connsiteX1" fmla="*/ 277091 w 1496291"/>
              <a:gd name="connsiteY1" fmla="*/ 173181 h 519545"/>
              <a:gd name="connsiteX2" fmla="*/ 609600 w 1496291"/>
              <a:gd name="connsiteY2" fmla="*/ 6927 h 519545"/>
              <a:gd name="connsiteX3" fmla="*/ 1066800 w 1496291"/>
              <a:gd name="connsiteY3" fmla="*/ 62345 h 519545"/>
              <a:gd name="connsiteX4" fmla="*/ 1496291 w 1496291"/>
              <a:gd name="connsiteY4" fmla="*/ 339436 h 51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291" h="519545">
                <a:moveTo>
                  <a:pt x="0" y="519545"/>
                </a:moveTo>
                <a:cubicBezTo>
                  <a:pt x="87745" y="389081"/>
                  <a:pt x="175491" y="258617"/>
                  <a:pt x="277091" y="173181"/>
                </a:cubicBezTo>
                <a:cubicBezTo>
                  <a:pt x="378691" y="87745"/>
                  <a:pt x="477982" y="25400"/>
                  <a:pt x="609600" y="6927"/>
                </a:cubicBezTo>
                <a:cubicBezTo>
                  <a:pt x="741218" y="-11546"/>
                  <a:pt x="919018" y="6927"/>
                  <a:pt x="1066800" y="62345"/>
                </a:cubicBezTo>
                <a:cubicBezTo>
                  <a:pt x="1214582" y="117763"/>
                  <a:pt x="1355436" y="228599"/>
                  <a:pt x="1496291" y="339436"/>
                </a:cubicBezTo>
              </a:path>
            </a:pathLst>
          </a:custGeom>
          <a:noFill/>
          <a:ln>
            <a:solidFill>
              <a:srgbClr val="009C4A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A53D3722-4568-F04A-9DB0-718E52BEDEB5}"/>
              </a:ext>
            </a:extLst>
          </p:cNvPr>
          <p:cNvSpPr/>
          <p:nvPr/>
        </p:nvSpPr>
        <p:spPr>
          <a:xfrm>
            <a:off x="3696616" y="2002718"/>
            <a:ext cx="1348037" cy="187957"/>
          </a:xfrm>
          <a:custGeom>
            <a:avLst/>
            <a:gdLst>
              <a:gd name="connsiteX0" fmla="*/ 0 w 1496291"/>
              <a:gd name="connsiteY0" fmla="*/ 519545 h 519545"/>
              <a:gd name="connsiteX1" fmla="*/ 277091 w 1496291"/>
              <a:gd name="connsiteY1" fmla="*/ 173181 h 519545"/>
              <a:gd name="connsiteX2" fmla="*/ 609600 w 1496291"/>
              <a:gd name="connsiteY2" fmla="*/ 6927 h 519545"/>
              <a:gd name="connsiteX3" fmla="*/ 1066800 w 1496291"/>
              <a:gd name="connsiteY3" fmla="*/ 62345 h 519545"/>
              <a:gd name="connsiteX4" fmla="*/ 1496291 w 1496291"/>
              <a:gd name="connsiteY4" fmla="*/ 339436 h 51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291" h="519545">
                <a:moveTo>
                  <a:pt x="0" y="519545"/>
                </a:moveTo>
                <a:cubicBezTo>
                  <a:pt x="87745" y="389081"/>
                  <a:pt x="175491" y="258617"/>
                  <a:pt x="277091" y="173181"/>
                </a:cubicBezTo>
                <a:cubicBezTo>
                  <a:pt x="378691" y="87745"/>
                  <a:pt x="477982" y="25400"/>
                  <a:pt x="609600" y="6927"/>
                </a:cubicBezTo>
                <a:cubicBezTo>
                  <a:pt x="741218" y="-11546"/>
                  <a:pt x="919018" y="6927"/>
                  <a:pt x="1066800" y="62345"/>
                </a:cubicBezTo>
                <a:cubicBezTo>
                  <a:pt x="1214582" y="117763"/>
                  <a:pt x="1355436" y="228599"/>
                  <a:pt x="1496291" y="339436"/>
                </a:cubicBezTo>
              </a:path>
            </a:pathLst>
          </a:custGeom>
          <a:noFill/>
          <a:ln>
            <a:solidFill>
              <a:srgbClr val="009C4A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AC8E9AA0-91F5-7840-B3CF-404802044784}"/>
              </a:ext>
            </a:extLst>
          </p:cNvPr>
          <p:cNvSpPr/>
          <p:nvPr/>
        </p:nvSpPr>
        <p:spPr>
          <a:xfrm rot="20034589" flipV="1">
            <a:off x="3789565" y="2691593"/>
            <a:ext cx="1348037" cy="182499"/>
          </a:xfrm>
          <a:custGeom>
            <a:avLst/>
            <a:gdLst>
              <a:gd name="connsiteX0" fmla="*/ 0 w 1496291"/>
              <a:gd name="connsiteY0" fmla="*/ 519545 h 519545"/>
              <a:gd name="connsiteX1" fmla="*/ 277091 w 1496291"/>
              <a:gd name="connsiteY1" fmla="*/ 173181 h 519545"/>
              <a:gd name="connsiteX2" fmla="*/ 609600 w 1496291"/>
              <a:gd name="connsiteY2" fmla="*/ 6927 h 519545"/>
              <a:gd name="connsiteX3" fmla="*/ 1066800 w 1496291"/>
              <a:gd name="connsiteY3" fmla="*/ 62345 h 519545"/>
              <a:gd name="connsiteX4" fmla="*/ 1496291 w 1496291"/>
              <a:gd name="connsiteY4" fmla="*/ 339436 h 51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291" h="519545">
                <a:moveTo>
                  <a:pt x="0" y="519545"/>
                </a:moveTo>
                <a:cubicBezTo>
                  <a:pt x="87745" y="389081"/>
                  <a:pt x="175491" y="258617"/>
                  <a:pt x="277091" y="173181"/>
                </a:cubicBezTo>
                <a:cubicBezTo>
                  <a:pt x="378691" y="87745"/>
                  <a:pt x="477982" y="25400"/>
                  <a:pt x="609600" y="6927"/>
                </a:cubicBezTo>
                <a:cubicBezTo>
                  <a:pt x="741218" y="-11546"/>
                  <a:pt x="919018" y="6927"/>
                  <a:pt x="1066800" y="62345"/>
                </a:cubicBezTo>
                <a:cubicBezTo>
                  <a:pt x="1214582" y="117763"/>
                  <a:pt x="1355436" y="228599"/>
                  <a:pt x="1496291" y="339436"/>
                </a:cubicBezTo>
              </a:path>
            </a:pathLst>
          </a:custGeom>
          <a:noFill/>
          <a:ln>
            <a:solidFill>
              <a:srgbClr val="009C4A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614A2E14-0ADA-B247-8B15-CC97F1A5CD77}"/>
              </a:ext>
            </a:extLst>
          </p:cNvPr>
          <p:cNvSpPr/>
          <p:nvPr/>
        </p:nvSpPr>
        <p:spPr>
          <a:xfrm rot="20034589" flipV="1">
            <a:off x="3739679" y="2871863"/>
            <a:ext cx="1348037" cy="207886"/>
          </a:xfrm>
          <a:custGeom>
            <a:avLst/>
            <a:gdLst>
              <a:gd name="connsiteX0" fmla="*/ 0 w 1496291"/>
              <a:gd name="connsiteY0" fmla="*/ 519545 h 519545"/>
              <a:gd name="connsiteX1" fmla="*/ 277091 w 1496291"/>
              <a:gd name="connsiteY1" fmla="*/ 173181 h 519545"/>
              <a:gd name="connsiteX2" fmla="*/ 609600 w 1496291"/>
              <a:gd name="connsiteY2" fmla="*/ 6927 h 519545"/>
              <a:gd name="connsiteX3" fmla="*/ 1066800 w 1496291"/>
              <a:gd name="connsiteY3" fmla="*/ 62345 h 519545"/>
              <a:gd name="connsiteX4" fmla="*/ 1496291 w 1496291"/>
              <a:gd name="connsiteY4" fmla="*/ 339436 h 51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291" h="519545">
                <a:moveTo>
                  <a:pt x="0" y="519545"/>
                </a:moveTo>
                <a:cubicBezTo>
                  <a:pt x="87745" y="389081"/>
                  <a:pt x="175491" y="258617"/>
                  <a:pt x="277091" y="173181"/>
                </a:cubicBezTo>
                <a:cubicBezTo>
                  <a:pt x="378691" y="87745"/>
                  <a:pt x="477982" y="25400"/>
                  <a:pt x="609600" y="6927"/>
                </a:cubicBezTo>
                <a:cubicBezTo>
                  <a:pt x="741218" y="-11546"/>
                  <a:pt x="919018" y="6927"/>
                  <a:pt x="1066800" y="62345"/>
                </a:cubicBezTo>
                <a:cubicBezTo>
                  <a:pt x="1214582" y="117763"/>
                  <a:pt x="1355436" y="228599"/>
                  <a:pt x="1496291" y="339436"/>
                </a:cubicBezTo>
              </a:path>
            </a:pathLst>
          </a:custGeom>
          <a:noFill/>
          <a:ln>
            <a:solidFill>
              <a:srgbClr val="009C4A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788871E6-016F-B84F-89AE-D78FFCD6EE42}"/>
              </a:ext>
            </a:extLst>
          </p:cNvPr>
          <p:cNvSpPr/>
          <p:nvPr/>
        </p:nvSpPr>
        <p:spPr>
          <a:xfrm rot="20390526" flipV="1">
            <a:off x="3710326" y="2565742"/>
            <a:ext cx="1348037" cy="207886"/>
          </a:xfrm>
          <a:custGeom>
            <a:avLst/>
            <a:gdLst>
              <a:gd name="connsiteX0" fmla="*/ 0 w 1496291"/>
              <a:gd name="connsiteY0" fmla="*/ 519545 h 519545"/>
              <a:gd name="connsiteX1" fmla="*/ 277091 w 1496291"/>
              <a:gd name="connsiteY1" fmla="*/ 173181 h 519545"/>
              <a:gd name="connsiteX2" fmla="*/ 609600 w 1496291"/>
              <a:gd name="connsiteY2" fmla="*/ 6927 h 519545"/>
              <a:gd name="connsiteX3" fmla="*/ 1066800 w 1496291"/>
              <a:gd name="connsiteY3" fmla="*/ 62345 h 519545"/>
              <a:gd name="connsiteX4" fmla="*/ 1496291 w 1496291"/>
              <a:gd name="connsiteY4" fmla="*/ 339436 h 51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291" h="519545">
                <a:moveTo>
                  <a:pt x="0" y="519545"/>
                </a:moveTo>
                <a:cubicBezTo>
                  <a:pt x="87745" y="389081"/>
                  <a:pt x="175491" y="258617"/>
                  <a:pt x="277091" y="173181"/>
                </a:cubicBezTo>
                <a:cubicBezTo>
                  <a:pt x="378691" y="87745"/>
                  <a:pt x="477982" y="25400"/>
                  <a:pt x="609600" y="6927"/>
                </a:cubicBezTo>
                <a:cubicBezTo>
                  <a:pt x="741218" y="-11546"/>
                  <a:pt x="919018" y="6927"/>
                  <a:pt x="1066800" y="62345"/>
                </a:cubicBezTo>
                <a:cubicBezTo>
                  <a:pt x="1214582" y="117763"/>
                  <a:pt x="1355436" y="228599"/>
                  <a:pt x="1496291" y="339436"/>
                </a:cubicBezTo>
              </a:path>
            </a:pathLst>
          </a:custGeom>
          <a:noFill/>
          <a:ln>
            <a:solidFill>
              <a:srgbClr val="009C4A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1A14E211-0FE9-0C4D-8E94-303FDF077371}"/>
              </a:ext>
            </a:extLst>
          </p:cNvPr>
          <p:cNvSpPr/>
          <p:nvPr/>
        </p:nvSpPr>
        <p:spPr>
          <a:xfrm rot="20507708" flipV="1">
            <a:off x="3724372" y="2420249"/>
            <a:ext cx="1348037" cy="45719"/>
          </a:xfrm>
          <a:custGeom>
            <a:avLst/>
            <a:gdLst>
              <a:gd name="connsiteX0" fmla="*/ 0 w 1496291"/>
              <a:gd name="connsiteY0" fmla="*/ 519545 h 519545"/>
              <a:gd name="connsiteX1" fmla="*/ 277091 w 1496291"/>
              <a:gd name="connsiteY1" fmla="*/ 173181 h 519545"/>
              <a:gd name="connsiteX2" fmla="*/ 609600 w 1496291"/>
              <a:gd name="connsiteY2" fmla="*/ 6927 h 519545"/>
              <a:gd name="connsiteX3" fmla="*/ 1066800 w 1496291"/>
              <a:gd name="connsiteY3" fmla="*/ 62345 h 519545"/>
              <a:gd name="connsiteX4" fmla="*/ 1496291 w 1496291"/>
              <a:gd name="connsiteY4" fmla="*/ 339436 h 51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291" h="519545">
                <a:moveTo>
                  <a:pt x="0" y="519545"/>
                </a:moveTo>
                <a:cubicBezTo>
                  <a:pt x="87745" y="389081"/>
                  <a:pt x="175491" y="258617"/>
                  <a:pt x="277091" y="173181"/>
                </a:cubicBezTo>
                <a:cubicBezTo>
                  <a:pt x="378691" y="87745"/>
                  <a:pt x="477982" y="25400"/>
                  <a:pt x="609600" y="6927"/>
                </a:cubicBezTo>
                <a:cubicBezTo>
                  <a:pt x="741218" y="-11546"/>
                  <a:pt x="919018" y="6927"/>
                  <a:pt x="1066800" y="62345"/>
                </a:cubicBezTo>
                <a:cubicBezTo>
                  <a:pt x="1214582" y="117763"/>
                  <a:pt x="1355436" y="228599"/>
                  <a:pt x="1496291" y="339436"/>
                </a:cubicBezTo>
              </a:path>
            </a:pathLst>
          </a:custGeom>
          <a:noFill/>
          <a:ln>
            <a:solidFill>
              <a:srgbClr val="009C4A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EE6D5A77-74E0-E049-94DF-EEF0BD645567}"/>
              </a:ext>
            </a:extLst>
          </p:cNvPr>
          <p:cNvSpPr/>
          <p:nvPr/>
        </p:nvSpPr>
        <p:spPr>
          <a:xfrm rot="21149389" flipV="1">
            <a:off x="3807481" y="2215255"/>
            <a:ext cx="1099035" cy="45719"/>
          </a:xfrm>
          <a:custGeom>
            <a:avLst/>
            <a:gdLst>
              <a:gd name="connsiteX0" fmla="*/ 0 w 1496291"/>
              <a:gd name="connsiteY0" fmla="*/ 519545 h 519545"/>
              <a:gd name="connsiteX1" fmla="*/ 277091 w 1496291"/>
              <a:gd name="connsiteY1" fmla="*/ 173181 h 519545"/>
              <a:gd name="connsiteX2" fmla="*/ 609600 w 1496291"/>
              <a:gd name="connsiteY2" fmla="*/ 6927 h 519545"/>
              <a:gd name="connsiteX3" fmla="*/ 1066800 w 1496291"/>
              <a:gd name="connsiteY3" fmla="*/ 62345 h 519545"/>
              <a:gd name="connsiteX4" fmla="*/ 1496291 w 1496291"/>
              <a:gd name="connsiteY4" fmla="*/ 339436 h 51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291" h="519545">
                <a:moveTo>
                  <a:pt x="0" y="519545"/>
                </a:moveTo>
                <a:cubicBezTo>
                  <a:pt x="87745" y="389081"/>
                  <a:pt x="175491" y="258617"/>
                  <a:pt x="277091" y="173181"/>
                </a:cubicBezTo>
                <a:cubicBezTo>
                  <a:pt x="378691" y="87745"/>
                  <a:pt x="477982" y="25400"/>
                  <a:pt x="609600" y="6927"/>
                </a:cubicBezTo>
                <a:cubicBezTo>
                  <a:pt x="741218" y="-11546"/>
                  <a:pt x="919018" y="6927"/>
                  <a:pt x="1066800" y="62345"/>
                </a:cubicBezTo>
                <a:cubicBezTo>
                  <a:pt x="1214582" y="117763"/>
                  <a:pt x="1355436" y="228599"/>
                  <a:pt x="1496291" y="339436"/>
                </a:cubicBezTo>
              </a:path>
            </a:pathLst>
          </a:custGeom>
          <a:noFill/>
          <a:ln>
            <a:solidFill>
              <a:srgbClr val="009C4A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3">
            <a:extLst>
              <a:ext uri="{FF2B5EF4-FFF2-40B4-BE49-F238E27FC236}">
                <a16:creationId xmlns:a16="http://schemas.microsoft.com/office/drawing/2014/main" id="{3AC3A579-A8DE-8648-9D1F-CE7BFCFFAE73}"/>
              </a:ext>
            </a:extLst>
          </p:cNvPr>
          <p:cNvSpPr/>
          <p:nvPr/>
        </p:nvSpPr>
        <p:spPr>
          <a:xfrm rot="20697990" flipV="1">
            <a:off x="3790332" y="2514428"/>
            <a:ext cx="1243825" cy="50814"/>
          </a:xfrm>
          <a:custGeom>
            <a:avLst/>
            <a:gdLst>
              <a:gd name="connsiteX0" fmla="*/ 0 w 1496291"/>
              <a:gd name="connsiteY0" fmla="*/ 519545 h 519545"/>
              <a:gd name="connsiteX1" fmla="*/ 277091 w 1496291"/>
              <a:gd name="connsiteY1" fmla="*/ 173181 h 519545"/>
              <a:gd name="connsiteX2" fmla="*/ 609600 w 1496291"/>
              <a:gd name="connsiteY2" fmla="*/ 6927 h 519545"/>
              <a:gd name="connsiteX3" fmla="*/ 1066800 w 1496291"/>
              <a:gd name="connsiteY3" fmla="*/ 62345 h 519545"/>
              <a:gd name="connsiteX4" fmla="*/ 1496291 w 1496291"/>
              <a:gd name="connsiteY4" fmla="*/ 339436 h 51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291" h="519545">
                <a:moveTo>
                  <a:pt x="0" y="519545"/>
                </a:moveTo>
                <a:cubicBezTo>
                  <a:pt x="87745" y="389081"/>
                  <a:pt x="175491" y="258617"/>
                  <a:pt x="277091" y="173181"/>
                </a:cubicBezTo>
                <a:cubicBezTo>
                  <a:pt x="378691" y="87745"/>
                  <a:pt x="477982" y="25400"/>
                  <a:pt x="609600" y="6927"/>
                </a:cubicBezTo>
                <a:cubicBezTo>
                  <a:pt x="741218" y="-11546"/>
                  <a:pt x="919018" y="6927"/>
                  <a:pt x="1066800" y="62345"/>
                </a:cubicBezTo>
                <a:cubicBezTo>
                  <a:pt x="1214582" y="117763"/>
                  <a:pt x="1355436" y="228599"/>
                  <a:pt x="1496291" y="339436"/>
                </a:cubicBezTo>
              </a:path>
            </a:pathLst>
          </a:custGeom>
          <a:noFill/>
          <a:ln>
            <a:solidFill>
              <a:srgbClr val="009C4A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74">
            <a:extLst>
              <a:ext uri="{FF2B5EF4-FFF2-40B4-BE49-F238E27FC236}">
                <a16:creationId xmlns:a16="http://schemas.microsoft.com/office/drawing/2014/main" id="{0D1E8896-ABCF-B548-A4FC-CD0CFC496467}"/>
              </a:ext>
            </a:extLst>
          </p:cNvPr>
          <p:cNvSpPr/>
          <p:nvPr/>
        </p:nvSpPr>
        <p:spPr>
          <a:xfrm rot="20034589" flipV="1">
            <a:off x="3780889" y="2790504"/>
            <a:ext cx="1348037" cy="207886"/>
          </a:xfrm>
          <a:custGeom>
            <a:avLst/>
            <a:gdLst>
              <a:gd name="connsiteX0" fmla="*/ 0 w 1496291"/>
              <a:gd name="connsiteY0" fmla="*/ 519545 h 519545"/>
              <a:gd name="connsiteX1" fmla="*/ 277091 w 1496291"/>
              <a:gd name="connsiteY1" fmla="*/ 173181 h 519545"/>
              <a:gd name="connsiteX2" fmla="*/ 609600 w 1496291"/>
              <a:gd name="connsiteY2" fmla="*/ 6927 h 519545"/>
              <a:gd name="connsiteX3" fmla="*/ 1066800 w 1496291"/>
              <a:gd name="connsiteY3" fmla="*/ 62345 h 519545"/>
              <a:gd name="connsiteX4" fmla="*/ 1496291 w 1496291"/>
              <a:gd name="connsiteY4" fmla="*/ 339436 h 51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291" h="519545">
                <a:moveTo>
                  <a:pt x="0" y="519545"/>
                </a:moveTo>
                <a:cubicBezTo>
                  <a:pt x="87745" y="389081"/>
                  <a:pt x="175491" y="258617"/>
                  <a:pt x="277091" y="173181"/>
                </a:cubicBezTo>
                <a:cubicBezTo>
                  <a:pt x="378691" y="87745"/>
                  <a:pt x="477982" y="25400"/>
                  <a:pt x="609600" y="6927"/>
                </a:cubicBezTo>
                <a:cubicBezTo>
                  <a:pt x="741218" y="-11546"/>
                  <a:pt x="919018" y="6927"/>
                  <a:pt x="1066800" y="62345"/>
                </a:cubicBezTo>
                <a:cubicBezTo>
                  <a:pt x="1214582" y="117763"/>
                  <a:pt x="1355436" y="228599"/>
                  <a:pt x="1496291" y="339436"/>
                </a:cubicBezTo>
              </a:path>
            </a:pathLst>
          </a:custGeom>
          <a:noFill/>
          <a:ln>
            <a:solidFill>
              <a:srgbClr val="009C4A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67FA84-8CD7-3949-8577-E642985543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97943" y="1238547"/>
            <a:ext cx="307175" cy="211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FF2585-581F-F445-A5FD-99782A1FEA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10321" y="2989343"/>
            <a:ext cx="394469" cy="2076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1C96E16-880C-3C44-8462-1BFAC2266BE8}"/>
              </a:ext>
            </a:extLst>
          </p:cNvPr>
          <p:cNvGrpSpPr/>
          <p:nvPr/>
        </p:nvGrpSpPr>
        <p:grpSpPr>
          <a:xfrm rot="21349360">
            <a:off x="6899112" y="1487982"/>
            <a:ext cx="1301973" cy="913699"/>
            <a:chOff x="6912967" y="1529547"/>
            <a:chExt cx="1301973" cy="913699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F125D5-33EC-4B44-8B33-186A0963360E}"/>
                </a:ext>
              </a:extLst>
            </p:cNvPr>
            <p:cNvSpPr/>
            <p:nvPr/>
          </p:nvSpPr>
          <p:spPr>
            <a:xfrm>
              <a:off x="6913418" y="1529547"/>
              <a:ext cx="1274618" cy="562489"/>
            </a:xfrm>
            <a:custGeom>
              <a:avLst/>
              <a:gdLst>
                <a:gd name="connsiteX0" fmla="*/ 0 w 1274618"/>
                <a:gd name="connsiteY0" fmla="*/ 562489 h 562489"/>
                <a:gd name="connsiteX1" fmla="*/ 166255 w 1274618"/>
                <a:gd name="connsiteY1" fmla="*/ 285398 h 562489"/>
                <a:gd name="connsiteX2" fmla="*/ 387927 w 1274618"/>
                <a:gd name="connsiteY2" fmla="*/ 91435 h 562489"/>
                <a:gd name="connsiteX3" fmla="*/ 803564 w 1274618"/>
                <a:gd name="connsiteY3" fmla="*/ 8308 h 562489"/>
                <a:gd name="connsiteX4" fmla="*/ 1274618 w 1274618"/>
                <a:gd name="connsiteY4" fmla="*/ 285398 h 56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4618" h="562489">
                  <a:moveTo>
                    <a:pt x="0" y="562489"/>
                  </a:moveTo>
                  <a:cubicBezTo>
                    <a:pt x="50800" y="463198"/>
                    <a:pt x="101601" y="363907"/>
                    <a:pt x="166255" y="285398"/>
                  </a:cubicBezTo>
                  <a:cubicBezTo>
                    <a:pt x="230909" y="206889"/>
                    <a:pt x="281709" y="137617"/>
                    <a:pt x="387927" y="91435"/>
                  </a:cubicBezTo>
                  <a:cubicBezTo>
                    <a:pt x="494145" y="45253"/>
                    <a:pt x="655782" y="-24019"/>
                    <a:pt x="803564" y="8308"/>
                  </a:cubicBezTo>
                  <a:cubicBezTo>
                    <a:pt x="951346" y="40635"/>
                    <a:pt x="1112982" y="163016"/>
                    <a:pt x="1274618" y="285398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E8CB7694-18EF-544E-8C43-0B1E011C5150}"/>
                </a:ext>
              </a:extLst>
            </p:cNvPr>
            <p:cNvSpPr/>
            <p:nvPr/>
          </p:nvSpPr>
          <p:spPr>
            <a:xfrm>
              <a:off x="6940322" y="1713761"/>
              <a:ext cx="1274618" cy="339413"/>
            </a:xfrm>
            <a:custGeom>
              <a:avLst/>
              <a:gdLst>
                <a:gd name="connsiteX0" fmla="*/ 0 w 1274618"/>
                <a:gd name="connsiteY0" fmla="*/ 562489 h 562489"/>
                <a:gd name="connsiteX1" fmla="*/ 166255 w 1274618"/>
                <a:gd name="connsiteY1" fmla="*/ 285398 h 562489"/>
                <a:gd name="connsiteX2" fmla="*/ 387927 w 1274618"/>
                <a:gd name="connsiteY2" fmla="*/ 91435 h 562489"/>
                <a:gd name="connsiteX3" fmla="*/ 803564 w 1274618"/>
                <a:gd name="connsiteY3" fmla="*/ 8308 h 562489"/>
                <a:gd name="connsiteX4" fmla="*/ 1274618 w 1274618"/>
                <a:gd name="connsiteY4" fmla="*/ 285398 h 56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4618" h="562489">
                  <a:moveTo>
                    <a:pt x="0" y="562489"/>
                  </a:moveTo>
                  <a:cubicBezTo>
                    <a:pt x="50800" y="463198"/>
                    <a:pt x="101601" y="363907"/>
                    <a:pt x="166255" y="285398"/>
                  </a:cubicBezTo>
                  <a:cubicBezTo>
                    <a:pt x="230909" y="206889"/>
                    <a:pt x="281709" y="137617"/>
                    <a:pt x="387927" y="91435"/>
                  </a:cubicBezTo>
                  <a:cubicBezTo>
                    <a:pt x="494145" y="45253"/>
                    <a:pt x="655782" y="-24019"/>
                    <a:pt x="803564" y="8308"/>
                  </a:cubicBezTo>
                  <a:cubicBezTo>
                    <a:pt x="951346" y="40635"/>
                    <a:pt x="1112982" y="163016"/>
                    <a:pt x="1274618" y="285398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F37B027-6591-E14D-BF62-6142458A0A28}"/>
                </a:ext>
              </a:extLst>
            </p:cNvPr>
            <p:cNvSpPr/>
            <p:nvPr/>
          </p:nvSpPr>
          <p:spPr>
            <a:xfrm>
              <a:off x="6940322" y="1848741"/>
              <a:ext cx="1274618" cy="230775"/>
            </a:xfrm>
            <a:custGeom>
              <a:avLst/>
              <a:gdLst>
                <a:gd name="connsiteX0" fmla="*/ 0 w 1274618"/>
                <a:gd name="connsiteY0" fmla="*/ 562489 h 562489"/>
                <a:gd name="connsiteX1" fmla="*/ 166255 w 1274618"/>
                <a:gd name="connsiteY1" fmla="*/ 285398 h 562489"/>
                <a:gd name="connsiteX2" fmla="*/ 387927 w 1274618"/>
                <a:gd name="connsiteY2" fmla="*/ 91435 h 562489"/>
                <a:gd name="connsiteX3" fmla="*/ 803564 w 1274618"/>
                <a:gd name="connsiteY3" fmla="*/ 8308 h 562489"/>
                <a:gd name="connsiteX4" fmla="*/ 1274618 w 1274618"/>
                <a:gd name="connsiteY4" fmla="*/ 285398 h 56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4618" h="562489">
                  <a:moveTo>
                    <a:pt x="0" y="562489"/>
                  </a:moveTo>
                  <a:cubicBezTo>
                    <a:pt x="50800" y="463198"/>
                    <a:pt x="101601" y="363907"/>
                    <a:pt x="166255" y="285398"/>
                  </a:cubicBezTo>
                  <a:cubicBezTo>
                    <a:pt x="230909" y="206889"/>
                    <a:pt x="281709" y="137617"/>
                    <a:pt x="387927" y="91435"/>
                  </a:cubicBezTo>
                  <a:cubicBezTo>
                    <a:pt x="494145" y="45253"/>
                    <a:pt x="655782" y="-24019"/>
                    <a:pt x="803564" y="8308"/>
                  </a:cubicBezTo>
                  <a:cubicBezTo>
                    <a:pt x="951346" y="40635"/>
                    <a:pt x="1112982" y="163016"/>
                    <a:pt x="1274618" y="285398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A02B9B1E-AA59-8146-93A2-92481B3DDB52}"/>
                </a:ext>
              </a:extLst>
            </p:cNvPr>
            <p:cNvSpPr/>
            <p:nvPr/>
          </p:nvSpPr>
          <p:spPr>
            <a:xfrm>
              <a:off x="6926870" y="1944084"/>
              <a:ext cx="1274618" cy="178444"/>
            </a:xfrm>
            <a:custGeom>
              <a:avLst/>
              <a:gdLst>
                <a:gd name="connsiteX0" fmla="*/ 0 w 1274618"/>
                <a:gd name="connsiteY0" fmla="*/ 562489 h 562489"/>
                <a:gd name="connsiteX1" fmla="*/ 166255 w 1274618"/>
                <a:gd name="connsiteY1" fmla="*/ 285398 h 562489"/>
                <a:gd name="connsiteX2" fmla="*/ 387927 w 1274618"/>
                <a:gd name="connsiteY2" fmla="*/ 91435 h 562489"/>
                <a:gd name="connsiteX3" fmla="*/ 803564 w 1274618"/>
                <a:gd name="connsiteY3" fmla="*/ 8308 h 562489"/>
                <a:gd name="connsiteX4" fmla="*/ 1274618 w 1274618"/>
                <a:gd name="connsiteY4" fmla="*/ 285398 h 56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4618" h="562489">
                  <a:moveTo>
                    <a:pt x="0" y="562489"/>
                  </a:moveTo>
                  <a:cubicBezTo>
                    <a:pt x="50800" y="463198"/>
                    <a:pt x="101601" y="363907"/>
                    <a:pt x="166255" y="285398"/>
                  </a:cubicBezTo>
                  <a:cubicBezTo>
                    <a:pt x="230909" y="206889"/>
                    <a:pt x="281709" y="137617"/>
                    <a:pt x="387927" y="91435"/>
                  </a:cubicBezTo>
                  <a:cubicBezTo>
                    <a:pt x="494145" y="45253"/>
                    <a:pt x="655782" y="-24019"/>
                    <a:pt x="803564" y="8308"/>
                  </a:cubicBezTo>
                  <a:cubicBezTo>
                    <a:pt x="951346" y="40635"/>
                    <a:pt x="1112982" y="163016"/>
                    <a:pt x="1274618" y="285398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CBE41CB3-7BE1-8C4F-93C3-AD4ECCC4B6BA}"/>
                </a:ext>
              </a:extLst>
            </p:cNvPr>
            <p:cNvSpPr/>
            <p:nvPr/>
          </p:nvSpPr>
          <p:spPr>
            <a:xfrm>
              <a:off x="6940322" y="2053173"/>
              <a:ext cx="1274618" cy="82949"/>
            </a:xfrm>
            <a:custGeom>
              <a:avLst/>
              <a:gdLst>
                <a:gd name="connsiteX0" fmla="*/ 0 w 1274618"/>
                <a:gd name="connsiteY0" fmla="*/ 562489 h 562489"/>
                <a:gd name="connsiteX1" fmla="*/ 166255 w 1274618"/>
                <a:gd name="connsiteY1" fmla="*/ 285398 h 562489"/>
                <a:gd name="connsiteX2" fmla="*/ 387927 w 1274618"/>
                <a:gd name="connsiteY2" fmla="*/ 91435 h 562489"/>
                <a:gd name="connsiteX3" fmla="*/ 803564 w 1274618"/>
                <a:gd name="connsiteY3" fmla="*/ 8308 h 562489"/>
                <a:gd name="connsiteX4" fmla="*/ 1274618 w 1274618"/>
                <a:gd name="connsiteY4" fmla="*/ 285398 h 56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4618" h="562489">
                  <a:moveTo>
                    <a:pt x="0" y="562489"/>
                  </a:moveTo>
                  <a:cubicBezTo>
                    <a:pt x="50800" y="463198"/>
                    <a:pt x="101601" y="363907"/>
                    <a:pt x="166255" y="285398"/>
                  </a:cubicBezTo>
                  <a:cubicBezTo>
                    <a:pt x="230909" y="206889"/>
                    <a:pt x="281709" y="137617"/>
                    <a:pt x="387927" y="91435"/>
                  </a:cubicBezTo>
                  <a:cubicBezTo>
                    <a:pt x="494145" y="45253"/>
                    <a:pt x="655782" y="-24019"/>
                    <a:pt x="803564" y="8308"/>
                  </a:cubicBezTo>
                  <a:cubicBezTo>
                    <a:pt x="951346" y="40635"/>
                    <a:pt x="1112982" y="163016"/>
                    <a:pt x="1274618" y="285398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A564A207-B961-4B46-BFBC-24ABB7F16614}"/>
                </a:ext>
              </a:extLst>
            </p:cNvPr>
            <p:cNvSpPr/>
            <p:nvPr/>
          </p:nvSpPr>
          <p:spPr>
            <a:xfrm flipV="1">
              <a:off x="6926822" y="2144330"/>
              <a:ext cx="1274618" cy="45719"/>
            </a:xfrm>
            <a:custGeom>
              <a:avLst/>
              <a:gdLst>
                <a:gd name="connsiteX0" fmla="*/ 0 w 1274618"/>
                <a:gd name="connsiteY0" fmla="*/ 562489 h 562489"/>
                <a:gd name="connsiteX1" fmla="*/ 166255 w 1274618"/>
                <a:gd name="connsiteY1" fmla="*/ 285398 h 562489"/>
                <a:gd name="connsiteX2" fmla="*/ 387927 w 1274618"/>
                <a:gd name="connsiteY2" fmla="*/ 91435 h 562489"/>
                <a:gd name="connsiteX3" fmla="*/ 803564 w 1274618"/>
                <a:gd name="connsiteY3" fmla="*/ 8308 h 562489"/>
                <a:gd name="connsiteX4" fmla="*/ 1274618 w 1274618"/>
                <a:gd name="connsiteY4" fmla="*/ 285398 h 56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4618" h="562489">
                  <a:moveTo>
                    <a:pt x="0" y="562489"/>
                  </a:moveTo>
                  <a:cubicBezTo>
                    <a:pt x="50800" y="463198"/>
                    <a:pt x="101601" y="363907"/>
                    <a:pt x="166255" y="285398"/>
                  </a:cubicBezTo>
                  <a:cubicBezTo>
                    <a:pt x="230909" y="206889"/>
                    <a:pt x="281709" y="137617"/>
                    <a:pt x="387927" y="91435"/>
                  </a:cubicBezTo>
                  <a:cubicBezTo>
                    <a:pt x="494145" y="45253"/>
                    <a:pt x="655782" y="-24019"/>
                    <a:pt x="803564" y="8308"/>
                  </a:cubicBezTo>
                  <a:cubicBezTo>
                    <a:pt x="951346" y="40635"/>
                    <a:pt x="1112982" y="163016"/>
                    <a:pt x="1274618" y="285398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476CA699-0B28-904B-9DD4-E2A2470F82A3}"/>
                </a:ext>
              </a:extLst>
            </p:cNvPr>
            <p:cNvSpPr/>
            <p:nvPr/>
          </p:nvSpPr>
          <p:spPr>
            <a:xfrm flipV="1">
              <a:off x="6912967" y="2202000"/>
              <a:ext cx="1274618" cy="107051"/>
            </a:xfrm>
            <a:custGeom>
              <a:avLst/>
              <a:gdLst>
                <a:gd name="connsiteX0" fmla="*/ 0 w 1274618"/>
                <a:gd name="connsiteY0" fmla="*/ 562489 h 562489"/>
                <a:gd name="connsiteX1" fmla="*/ 166255 w 1274618"/>
                <a:gd name="connsiteY1" fmla="*/ 285398 h 562489"/>
                <a:gd name="connsiteX2" fmla="*/ 387927 w 1274618"/>
                <a:gd name="connsiteY2" fmla="*/ 91435 h 562489"/>
                <a:gd name="connsiteX3" fmla="*/ 803564 w 1274618"/>
                <a:gd name="connsiteY3" fmla="*/ 8308 h 562489"/>
                <a:gd name="connsiteX4" fmla="*/ 1274618 w 1274618"/>
                <a:gd name="connsiteY4" fmla="*/ 285398 h 56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4618" h="562489">
                  <a:moveTo>
                    <a:pt x="0" y="562489"/>
                  </a:moveTo>
                  <a:cubicBezTo>
                    <a:pt x="50800" y="463198"/>
                    <a:pt x="101601" y="363907"/>
                    <a:pt x="166255" y="285398"/>
                  </a:cubicBezTo>
                  <a:cubicBezTo>
                    <a:pt x="230909" y="206889"/>
                    <a:pt x="281709" y="137617"/>
                    <a:pt x="387927" y="91435"/>
                  </a:cubicBezTo>
                  <a:cubicBezTo>
                    <a:pt x="494145" y="45253"/>
                    <a:pt x="655782" y="-24019"/>
                    <a:pt x="803564" y="8308"/>
                  </a:cubicBezTo>
                  <a:cubicBezTo>
                    <a:pt x="951346" y="40635"/>
                    <a:pt x="1112982" y="163016"/>
                    <a:pt x="1274618" y="285398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678024AB-BD70-A645-A8F5-86DFDCEF050A}"/>
                </a:ext>
              </a:extLst>
            </p:cNvPr>
            <p:cNvSpPr/>
            <p:nvPr/>
          </p:nvSpPr>
          <p:spPr>
            <a:xfrm flipV="1">
              <a:off x="6912967" y="2270486"/>
              <a:ext cx="1274618" cy="172760"/>
            </a:xfrm>
            <a:custGeom>
              <a:avLst/>
              <a:gdLst>
                <a:gd name="connsiteX0" fmla="*/ 0 w 1274618"/>
                <a:gd name="connsiteY0" fmla="*/ 562489 h 562489"/>
                <a:gd name="connsiteX1" fmla="*/ 166255 w 1274618"/>
                <a:gd name="connsiteY1" fmla="*/ 285398 h 562489"/>
                <a:gd name="connsiteX2" fmla="*/ 387927 w 1274618"/>
                <a:gd name="connsiteY2" fmla="*/ 91435 h 562489"/>
                <a:gd name="connsiteX3" fmla="*/ 803564 w 1274618"/>
                <a:gd name="connsiteY3" fmla="*/ 8308 h 562489"/>
                <a:gd name="connsiteX4" fmla="*/ 1274618 w 1274618"/>
                <a:gd name="connsiteY4" fmla="*/ 285398 h 56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4618" h="562489">
                  <a:moveTo>
                    <a:pt x="0" y="562489"/>
                  </a:moveTo>
                  <a:cubicBezTo>
                    <a:pt x="50800" y="463198"/>
                    <a:pt x="101601" y="363907"/>
                    <a:pt x="166255" y="285398"/>
                  </a:cubicBezTo>
                  <a:cubicBezTo>
                    <a:pt x="230909" y="206889"/>
                    <a:pt x="281709" y="137617"/>
                    <a:pt x="387927" y="91435"/>
                  </a:cubicBezTo>
                  <a:cubicBezTo>
                    <a:pt x="494145" y="45253"/>
                    <a:pt x="655782" y="-24019"/>
                    <a:pt x="803564" y="8308"/>
                  </a:cubicBezTo>
                  <a:cubicBezTo>
                    <a:pt x="951346" y="40635"/>
                    <a:pt x="1112982" y="163016"/>
                    <a:pt x="1274618" y="285398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FD76CBA9-4563-EE43-9749-9E60CCF0A455}"/>
                </a:ext>
              </a:extLst>
            </p:cNvPr>
            <p:cNvSpPr/>
            <p:nvPr/>
          </p:nvSpPr>
          <p:spPr>
            <a:xfrm flipV="1">
              <a:off x="6940322" y="2319038"/>
              <a:ext cx="1274618" cy="56205"/>
            </a:xfrm>
            <a:custGeom>
              <a:avLst/>
              <a:gdLst>
                <a:gd name="connsiteX0" fmla="*/ 0 w 1274618"/>
                <a:gd name="connsiteY0" fmla="*/ 562489 h 562489"/>
                <a:gd name="connsiteX1" fmla="*/ 166255 w 1274618"/>
                <a:gd name="connsiteY1" fmla="*/ 285398 h 562489"/>
                <a:gd name="connsiteX2" fmla="*/ 387927 w 1274618"/>
                <a:gd name="connsiteY2" fmla="*/ 91435 h 562489"/>
                <a:gd name="connsiteX3" fmla="*/ 803564 w 1274618"/>
                <a:gd name="connsiteY3" fmla="*/ 8308 h 562489"/>
                <a:gd name="connsiteX4" fmla="*/ 1274618 w 1274618"/>
                <a:gd name="connsiteY4" fmla="*/ 285398 h 56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4618" h="562489">
                  <a:moveTo>
                    <a:pt x="0" y="562489"/>
                  </a:moveTo>
                  <a:cubicBezTo>
                    <a:pt x="50800" y="463198"/>
                    <a:pt x="101601" y="363907"/>
                    <a:pt x="166255" y="285398"/>
                  </a:cubicBezTo>
                  <a:cubicBezTo>
                    <a:pt x="230909" y="206889"/>
                    <a:pt x="281709" y="137617"/>
                    <a:pt x="387927" y="91435"/>
                  </a:cubicBezTo>
                  <a:cubicBezTo>
                    <a:pt x="494145" y="45253"/>
                    <a:pt x="655782" y="-24019"/>
                    <a:pt x="803564" y="8308"/>
                  </a:cubicBezTo>
                  <a:cubicBezTo>
                    <a:pt x="951346" y="40635"/>
                    <a:pt x="1112982" y="163016"/>
                    <a:pt x="1274618" y="285398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A62B916-FB14-094C-B9D6-46ECED9A52A8}"/>
              </a:ext>
            </a:extLst>
          </p:cNvPr>
          <p:cNvGrpSpPr/>
          <p:nvPr/>
        </p:nvGrpSpPr>
        <p:grpSpPr>
          <a:xfrm>
            <a:off x="8320901" y="2143627"/>
            <a:ext cx="1793516" cy="1209439"/>
            <a:chOff x="8320901" y="2143627"/>
            <a:chExt cx="1793516" cy="120943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788F699-7C56-4C47-8451-A557A27B2F46}"/>
                </a:ext>
              </a:extLst>
            </p:cNvPr>
            <p:cNvSpPr/>
            <p:nvPr/>
          </p:nvSpPr>
          <p:spPr>
            <a:xfrm>
              <a:off x="8320901" y="3213100"/>
              <a:ext cx="158081" cy="132277"/>
            </a:xfrm>
            <a:prstGeom prst="rect">
              <a:avLst/>
            </a:prstGeom>
            <a:solidFill>
              <a:srgbClr val="FF0000">
                <a:alpha val="33762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27756789-6507-F849-8916-83257703CB97}"/>
                </a:ext>
              </a:extLst>
            </p:cNvPr>
            <p:cNvSpPr/>
            <p:nvPr/>
          </p:nvSpPr>
          <p:spPr>
            <a:xfrm>
              <a:off x="8479651" y="3161218"/>
              <a:ext cx="158081" cy="184160"/>
            </a:xfrm>
            <a:prstGeom prst="rect">
              <a:avLst/>
            </a:prstGeom>
            <a:solidFill>
              <a:srgbClr val="FF0000">
                <a:alpha val="33762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A34D7242-EFEE-3547-8B77-864A6CF0C608}"/>
                </a:ext>
              </a:extLst>
            </p:cNvPr>
            <p:cNvSpPr/>
            <p:nvPr/>
          </p:nvSpPr>
          <p:spPr>
            <a:xfrm>
              <a:off x="8637732" y="3018582"/>
              <a:ext cx="158081" cy="327627"/>
            </a:xfrm>
            <a:prstGeom prst="rect">
              <a:avLst/>
            </a:prstGeom>
            <a:solidFill>
              <a:srgbClr val="FF0000">
                <a:alpha val="33762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F9C5D693-692F-AF4C-8E07-2725D5059594}"/>
                </a:ext>
              </a:extLst>
            </p:cNvPr>
            <p:cNvSpPr/>
            <p:nvPr/>
          </p:nvSpPr>
          <p:spPr>
            <a:xfrm>
              <a:off x="8800096" y="2818662"/>
              <a:ext cx="158081" cy="528712"/>
            </a:xfrm>
            <a:prstGeom prst="rect">
              <a:avLst/>
            </a:prstGeom>
            <a:solidFill>
              <a:srgbClr val="FF0000">
                <a:alpha val="33762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2B4C6C6-6C7D-8D4D-BECD-ACF98417DDA2}"/>
                </a:ext>
              </a:extLst>
            </p:cNvPr>
            <p:cNvSpPr/>
            <p:nvPr/>
          </p:nvSpPr>
          <p:spPr>
            <a:xfrm>
              <a:off x="8964192" y="2447887"/>
              <a:ext cx="158081" cy="899281"/>
            </a:xfrm>
            <a:prstGeom prst="rect">
              <a:avLst/>
            </a:prstGeom>
            <a:solidFill>
              <a:srgbClr val="FF0000">
                <a:alpha val="33762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EEF7895-59ED-F744-BAD7-4DC9DCDB61BF}"/>
                </a:ext>
              </a:extLst>
            </p:cNvPr>
            <p:cNvSpPr/>
            <p:nvPr/>
          </p:nvSpPr>
          <p:spPr>
            <a:xfrm>
              <a:off x="9129656" y="2143627"/>
              <a:ext cx="158081" cy="1203479"/>
            </a:xfrm>
            <a:prstGeom prst="rect">
              <a:avLst/>
            </a:prstGeom>
            <a:solidFill>
              <a:srgbClr val="FF0000">
                <a:alpha val="33762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0B9F8BF-4D78-F84D-8D6B-7EC6665808E4}"/>
                </a:ext>
              </a:extLst>
            </p:cNvPr>
            <p:cNvSpPr/>
            <p:nvPr/>
          </p:nvSpPr>
          <p:spPr>
            <a:xfrm>
              <a:off x="9295120" y="2229168"/>
              <a:ext cx="158081" cy="1117721"/>
            </a:xfrm>
            <a:prstGeom prst="rect">
              <a:avLst/>
            </a:prstGeom>
            <a:solidFill>
              <a:srgbClr val="FF0000">
                <a:alpha val="33762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C04BEAB9-CB5D-4B4A-BD6E-C4744DFDC07B}"/>
                </a:ext>
              </a:extLst>
            </p:cNvPr>
            <p:cNvSpPr/>
            <p:nvPr/>
          </p:nvSpPr>
          <p:spPr>
            <a:xfrm>
              <a:off x="9461860" y="2504672"/>
              <a:ext cx="158081" cy="842334"/>
            </a:xfrm>
            <a:prstGeom prst="rect">
              <a:avLst/>
            </a:prstGeom>
            <a:solidFill>
              <a:srgbClr val="FF0000">
                <a:alpha val="33762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AD11E811-E500-A24E-9EE6-C17CD5F95774}"/>
                </a:ext>
              </a:extLst>
            </p:cNvPr>
            <p:cNvSpPr/>
            <p:nvPr/>
          </p:nvSpPr>
          <p:spPr>
            <a:xfrm>
              <a:off x="9626775" y="2956097"/>
              <a:ext cx="158081" cy="390909"/>
            </a:xfrm>
            <a:prstGeom prst="rect">
              <a:avLst/>
            </a:prstGeom>
            <a:solidFill>
              <a:srgbClr val="FF0000">
                <a:alpha val="33762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7F0E4390-9C17-2F45-BDE3-4D8D44618D6B}"/>
                </a:ext>
              </a:extLst>
            </p:cNvPr>
            <p:cNvSpPr/>
            <p:nvPr/>
          </p:nvSpPr>
          <p:spPr>
            <a:xfrm>
              <a:off x="9790582" y="3200400"/>
              <a:ext cx="158081" cy="152666"/>
            </a:xfrm>
            <a:prstGeom prst="rect">
              <a:avLst/>
            </a:prstGeom>
            <a:solidFill>
              <a:srgbClr val="FF0000">
                <a:alpha val="33762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9F038BAC-E886-814C-99CB-5D34230B3C6B}"/>
                </a:ext>
              </a:extLst>
            </p:cNvPr>
            <p:cNvSpPr/>
            <p:nvPr/>
          </p:nvSpPr>
          <p:spPr>
            <a:xfrm>
              <a:off x="9956336" y="3268518"/>
              <a:ext cx="158081" cy="84548"/>
            </a:xfrm>
            <a:prstGeom prst="rect">
              <a:avLst/>
            </a:prstGeom>
            <a:solidFill>
              <a:srgbClr val="FF0000">
                <a:alpha val="33762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3AC02CB9-FB01-E247-A29B-346EA44891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64477" y="1859191"/>
            <a:ext cx="804237" cy="2717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1D6A69E-2386-DE4F-98D0-FA46F93741E8}"/>
              </a:ext>
            </a:extLst>
          </p:cNvPr>
          <p:cNvSpPr txBox="1"/>
          <p:nvPr/>
        </p:nvSpPr>
        <p:spPr>
          <a:xfrm>
            <a:off x="3511995" y="6138040"/>
            <a:ext cx="314380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/>
              <a:t>Indicator function: = 1 if True, = 0 if False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BF7E8D6-BD6B-2047-B75A-93E9D89CBD8D}"/>
              </a:ext>
            </a:extLst>
          </p:cNvPr>
          <p:cNvCxnSpPr>
            <a:cxnSpLocks/>
          </p:cNvCxnSpPr>
          <p:nvPr/>
        </p:nvCxnSpPr>
        <p:spPr>
          <a:xfrm flipV="1">
            <a:off x="3740763" y="5963743"/>
            <a:ext cx="0" cy="1742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9AB45A88-EB68-46EF-A208-8CE3918F4A46}"/>
                  </a:ext>
                </a:extLst>
              </p:cNvPr>
              <p:cNvSpPr/>
              <p:nvPr/>
            </p:nvSpPr>
            <p:spPr>
              <a:xfrm>
                <a:off x="5152268" y="1948293"/>
                <a:ext cx="1695948" cy="403167"/>
              </a:xfrm>
              <a:prstGeom prst="rect">
                <a:avLst/>
              </a:prstGeom>
              <a:solidFill>
                <a:srgbClr val="4F81BD">
                  <a:lumMod val="20000"/>
                  <a:lumOff val="80000"/>
                </a:srgbClr>
              </a:solidFill>
              <a:ln w="38100" cap="flat" cmpd="sng" algn="ctr">
                <a:solidFill>
                  <a:srgbClr val="0000FF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ℳ</m:t>
                      </m:r>
                      <m:d>
                        <m:d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</m:oMath>
                  </m:oMathPara>
                </a14:m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9AB45A88-EB68-46EF-A208-8CE3918F4A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2268" y="1948293"/>
                <a:ext cx="1695948" cy="40316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38100" cap="flat" cmpd="sng" algn="ctr">
                <a:solidFill>
                  <a:srgbClr val="0000FF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7960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D2507-2B11-8447-9214-F4B357ABB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 Example: Beam with Random Loading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6133CD-56EC-499A-9C66-F6CF806EF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17</a:t>
            </a:fld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20B4DB0-9405-1C45-B3B4-FFB3A27A2863}"/>
              </a:ext>
            </a:extLst>
          </p:cNvPr>
          <p:cNvGrpSpPr/>
          <p:nvPr/>
        </p:nvGrpSpPr>
        <p:grpSpPr>
          <a:xfrm>
            <a:off x="3392921" y="1148596"/>
            <a:ext cx="2967759" cy="1435191"/>
            <a:chOff x="4163869" y="1415762"/>
            <a:chExt cx="2967759" cy="143519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9D47FD3-F75B-4F4C-AA45-A634928B6DF8}"/>
                </a:ext>
              </a:extLst>
            </p:cNvPr>
            <p:cNvGrpSpPr/>
            <p:nvPr/>
          </p:nvGrpSpPr>
          <p:grpSpPr>
            <a:xfrm>
              <a:off x="4163869" y="2192482"/>
              <a:ext cx="484909" cy="334817"/>
              <a:chOff x="4163869" y="2192482"/>
              <a:chExt cx="484909" cy="334817"/>
            </a:xfrm>
          </p:grpSpPr>
          <p:sp>
            <p:nvSpPr>
              <p:cNvPr id="11" name="Triangle 10">
                <a:extLst>
                  <a:ext uri="{FF2B5EF4-FFF2-40B4-BE49-F238E27FC236}">
                    <a16:creationId xmlns:a16="http://schemas.microsoft.com/office/drawing/2014/main" id="{AFE35C69-183F-274F-8931-103E8F8B6FD2}"/>
                  </a:ext>
                </a:extLst>
              </p:cNvPr>
              <p:cNvSpPr/>
              <p:nvPr/>
            </p:nvSpPr>
            <p:spPr>
              <a:xfrm>
                <a:off x="4281055" y="2192482"/>
                <a:ext cx="259772" cy="197427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6BDEFFB-10BA-034A-A022-1C8FC5E217DE}"/>
                  </a:ext>
                </a:extLst>
              </p:cNvPr>
              <p:cNvCxnSpPr/>
              <p:nvPr/>
            </p:nvCxnSpPr>
            <p:spPr>
              <a:xfrm>
                <a:off x="4163869" y="2389909"/>
                <a:ext cx="48490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9E969C7-F26E-8641-89CD-EAB79CC6F0A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63869" y="2389909"/>
                <a:ext cx="76778" cy="131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B63EE4D-4085-6E47-AA87-74A2AA057D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86401" y="2389909"/>
                <a:ext cx="76778" cy="131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1799797-6998-F74B-8A53-617EFF66B6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00701" y="2396259"/>
                <a:ext cx="76778" cy="131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7A8BDE7-4D48-724D-A384-26B8B98410E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21351" y="2389909"/>
                <a:ext cx="76778" cy="131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A0F7EED-7709-C445-B39A-A8A1172504C4}"/>
                </a:ext>
              </a:extLst>
            </p:cNvPr>
            <p:cNvGrpSpPr/>
            <p:nvPr/>
          </p:nvGrpSpPr>
          <p:grpSpPr>
            <a:xfrm>
              <a:off x="6646719" y="2192482"/>
              <a:ext cx="484909" cy="334817"/>
              <a:chOff x="4163869" y="2192482"/>
              <a:chExt cx="484909" cy="334817"/>
            </a:xfrm>
          </p:grpSpPr>
          <p:sp>
            <p:nvSpPr>
              <p:cNvPr id="22" name="Triangle 21">
                <a:extLst>
                  <a:ext uri="{FF2B5EF4-FFF2-40B4-BE49-F238E27FC236}">
                    <a16:creationId xmlns:a16="http://schemas.microsoft.com/office/drawing/2014/main" id="{3D4E60E4-3EAB-904F-BBE6-8EAA87C10719}"/>
                  </a:ext>
                </a:extLst>
              </p:cNvPr>
              <p:cNvSpPr/>
              <p:nvPr/>
            </p:nvSpPr>
            <p:spPr>
              <a:xfrm>
                <a:off x="4281055" y="2192482"/>
                <a:ext cx="259772" cy="197427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23AC840-2BF6-2E4F-BEF0-05458AE64500}"/>
                  </a:ext>
                </a:extLst>
              </p:cNvPr>
              <p:cNvCxnSpPr/>
              <p:nvPr/>
            </p:nvCxnSpPr>
            <p:spPr>
              <a:xfrm>
                <a:off x="4163869" y="2389909"/>
                <a:ext cx="48490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8F5B4E3-2B37-874E-A67C-09F97CA4AF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63869" y="2389909"/>
                <a:ext cx="76778" cy="131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131F0C9-0AC0-CB47-993E-6D645979D4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86401" y="2389909"/>
                <a:ext cx="76778" cy="131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1C5B037-650B-8C4D-872A-29D2771AF3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00701" y="2396259"/>
                <a:ext cx="76778" cy="131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28285101-6DC9-D54F-BCE3-FF5543190C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21351" y="2389909"/>
                <a:ext cx="76778" cy="131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739477A-C10A-CB43-9301-2BF22D162D9B}"/>
                </a:ext>
              </a:extLst>
            </p:cNvPr>
            <p:cNvSpPr/>
            <p:nvPr/>
          </p:nvSpPr>
          <p:spPr>
            <a:xfrm>
              <a:off x="4406323" y="1993440"/>
              <a:ext cx="2487468" cy="19904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59FB028-61ED-114A-AF1D-707111B450FB}"/>
                </a:ext>
              </a:extLst>
            </p:cNvPr>
            <p:cNvGrpSpPr/>
            <p:nvPr/>
          </p:nvGrpSpPr>
          <p:grpSpPr>
            <a:xfrm>
              <a:off x="4400701" y="1612900"/>
              <a:ext cx="2493090" cy="389315"/>
              <a:chOff x="4400701" y="1612900"/>
              <a:chExt cx="2493090" cy="389315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E2D4A59-1168-A64A-9717-4B198D000A52}"/>
                  </a:ext>
                </a:extLst>
              </p:cNvPr>
              <p:cNvCxnSpPr/>
              <p:nvPr/>
            </p:nvCxnSpPr>
            <p:spPr>
              <a:xfrm>
                <a:off x="4400701" y="1619250"/>
                <a:ext cx="2493090" cy="0"/>
              </a:xfrm>
              <a:prstGeom prst="line">
                <a:avLst/>
              </a:prstGeom>
              <a:ln w="12700">
                <a:solidFill>
                  <a:srgbClr val="018E4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B759D946-803D-6341-BD6E-A2A2EC30EC5B}"/>
                  </a:ext>
                </a:extLst>
              </p:cNvPr>
              <p:cNvCxnSpPr/>
              <p:nvPr/>
            </p:nvCxnSpPr>
            <p:spPr>
              <a:xfrm>
                <a:off x="4401971" y="1612900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D1F90587-B4EC-B14B-B22A-DBF44E597425}"/>
                  </a:ext>
                </a:extLst>
              </p:cNvPr>
              <p:cNvCxnSpPr/>
              <p:nvPr/>
            </p:nvCxnSpPr>
            <p:spPr>
              <a:xfrm>
                <a:off x="6887441" y="1614170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6E1CB4EE-3132-4F48-B606-134AAC86D511}"/>
                  </a:ext>
                </a:extLst>
              </p:cNvPr>
              <p:cNvCxnSpPr/>
              <p:nvPr/>
            </p:nvCxnSpPr>
            <p:spPr>
              <a:xfrm>
                <a:off x="5638800" y="1619250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79AA1BE1-C483-DD43-BD26-ADB5AEB90ED3}"/>
                  </a:ext>
                </a:extLst>
              </p:cNvPr>
              <p:cNvCxnSpPr/>
              <p:nvPr/>
            </p:nvCxnSpPr>
            <p:spPr>
              <a:xfrm>
                <a:off x="5029200" y="1617980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2B57F73B-D6C6-C848-BF01-67CD6175DF28}"/>
                  </a:ext>
                </a:extLst>
              </p:cNvPr>
              <p:cNvCxnSpPr/>
              <p:nvPr/>
            </p:nvCxnSpPr>
            <p:spPr>
              <a:xfrm>
                <a:off x="6248400" y="1621675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D386740D-6F63-2F48-8735-CFF9470A2896}"/>
                  </a:ext>
                </a:extLst>
              </p:cNvPr>
              <p:cNvCxnSpPr/>
              <p:nvPr/>
            </p:nvCxnSpPr>
            <p:spPr>
              <a:xfrm>
                <a:off x="4724400" y="1612900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455CA8CA-6162-F345-B0F0-6B82EB784A6E}"/>
                  </a:ext>
                </a:extLst>
              </p:cNvPr>
              <p:cNvCxnSpPr/>
              <p:nvPr/>
            </p:nvCxnSpPr>
            <p:spPr>
              <a:xfrm>
                <a:off x="5334000" y="1619250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D8144D38-273E-B942-AB3A-60E4E9435082}"/>
                  </a:ext>
                </a:extLst>
              </p:cNvPr>
              <p:cNvCxnSpPr/>
              <p:nvPr/>
            </p:nvCxnSpPr>
            <p:spPr>
              <a:xfrm>
                <a:off x="5943600" y="1619250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9031C3A9-CE02-0549-86DF-62FA3B37DF3F}"/>
                  </a:ext>
                </a:extLst>
              </p:cNvPr>
              <p:cNvCxnSpPr/>
              <p:nvPr/>
            </p:nvCxnSpPr>
            <p:spPr>
              <a:xfrm>
                <a:off x="6578600" y="1619250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Down Arrow 41">
              <a:extLst>
                <a:ext uri="{FF2B5EF4-FFF2-40B4-BE49-F238E27FC236}">
                  <a16:creationId xmlns:a16="http://schemas.microsoft.com/office/drawing/2014/main" id="{A0F051E1-311A-6D42-9FBC-A9DD79EF03F5}"/>
                </a:ext>
              </a:extLst>
            </p:cNvPr>
            <p:cNvSpPr/>
            <p:nvPr/>
          </p:nvSpPr>
          <p:spPr>
            <a:xfrm>
              <a:off x="5549901" y="1426559"/>
              <a:ext cx="178468" cy="563112"/>
            </a:xfrm>
            <a:prstGeom prst="down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18E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EA149C8-9DD7-B749-966D-917137F87214}"/>
                </a:ext>
              </a:extLst>
            </p:cNvPr>
            <p:cNvGrpSpPr/>
            <p:nvPr/>
          </p:nvGrpSpPr>
          <p:grpSpPr>
            <a:xfrm>
              <a:off x="4407051" y="2096424"/>
              <a:ext cx="2486740" cy="602326"/>
              <a:chOff x="4407051" y="2096424"/>
              <a:chExt cx="2486740" cy="602326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7737844-78EB-9B4C-8E0E-361CB9903DC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38800" y="2096424"/>
                <a:ext cx="0" cy="5070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1C27A1B-939B-D04B-BDB5-0FD34E699F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07051" y="2389909"/>
                <a:ext cx="0" cy="3088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406BF43-1E71-9643-8F9C-5F54173CA2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93791" y="2372878"/>
                <a:ext cx="0" cy="3088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182362FA-1FD4-7043-9A83-FFDFBE3CFB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8429" y="2688069"/>
                <a:ext cx="23876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D12892EC-A791-E94D-95CD-F3F5EC4475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8429" y="2573768"/>
                <a:ext cx="116132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AF3DC8F2-22CF-7D46-B2E0-657326355D6F}"/>
                </a:ext>
              </a:extLst>
            </p:cNvPr>
            <p:cNvSpPr/>
            <p:nvPr/>
          </p:nvSpPr>
          <p:spPr>
            <a:xfrm>
              <a:off x="4406900" y="2089149"/>
              <a:ext cx="2476500" cy="290655"/>
            </a:xfrm>
            <a:custGeom>
              <a:avLst/>
              <a:gdLst>
                <a:gd name="connsiteX0" fmla="*/ 0 w 2476500"/>
                <a:gd name="connsiteY0" fmla="*/ 0 h 228840"/>
                <a:gd name="connsiteX1" fmla="*/ 514350 w 2476500"/>
                <a:gd name="connsiteY1" fmla="*/ 171450 h 228840"/>
                <a:gd name="connsiteX2" fmla="*/ 1244600 w 2476500"/>
                <a:gd name="connsiteY2" fmla="*/ 228600 h 228840"/>
                <a:gd name="connsiteX3" fmla="*/ 2038350 w 2476500"/>
                <a:gd name="connsiteY3" fmla="*/ 184150 h 228840"/>
                <a:gd name="connsiteX4" fmla="*/ 2476500 w 2476500"/>
                <a:gd name="connsiteY4" fmla="*/ 19050 h 22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0" h="228840">
                  <a:moveTo>
                    <a:pt x="0" y="0"/>
                  </a:moveTo>
                  <a:cubicBezTo>
                    <a:pt x="153458" y="66675"/>
                    <a:pt x="306917" y="133350"/>
                    <a:pt x="514350" y="171450"/>
                  </a:cubicBezTo>
                  <a:cubicBezTo>
                    <a:pt x="721783" y="209550"/>
                    <a:pt x="990600" y="226483"/>
                    <a:pt x="1244600" y="228600"/>
                  </a:cubicBezTo>
                  <a:cubicBezTo>
                    <a:pt x="1498600" y="230717"/>
                    <a:pt x="1833033" y="219075"/>
                    <a:pt x="2038350" y="184150"/>
                  </a:cubicBezTo>
                  <a:cubicBezTo>
                    <a:pt x="2243667" y="149225"/>
                    <a:pt x="2360083" y="84137"/>
                    <a:pt x="2476500" y="19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A2DF00FB-61B5-CD43-878A-6446D3773531}"/>
                </a:ext>
              </a:extLst>
            </p:cNvPr>
            <p:cNvCxnSpPr>
              <a:cxnSpLocks/>
              <a:endCxn id="60" idx="2"/>
            </p:cNvCxnSpPr>
            <p:nvPr/>
          </p:nvCxnSpPr>
          <p:spPr>
            <a:xfrm>
              <a:off x="5639469" y="2096424"/>
              <a:ext cx="0" cy="283075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90D4A810-3286-7946-8AB2-9CD86CF5D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80502" y="2187571"/>
              <a:ext cx="390092" cy="14915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C73B0D8E-3628-E34E-A5B8-4532A0BD6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4212" y="2395665"/>
              <a:ext cx="292100" cy="190500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4EDBD752-0DED-E24B-9DE3-C56CF6570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95079" y="2723953"/>
              <a:ext cx="114300" cy="127000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47908364-3E2F-7244-B29B-2DF88F885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08984" y="1415762"/>
              <a:ext cx="127000" cy="12700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F73C4C3-0378-884C-88A6-EE6E5AF1E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23447" y="1645111"/>
              <a:ext cx="190500" cy="139700"/>
            </a:xfrm>
            <a:prstGeom prst="rect">
              <a:avLst/>
            </a:prstGeom>
          </p:spPr>
        </p:pic>
      </p:grpSp>
      <p:pic>
        <p:nvPicPr>
          <p:cNvPr id="83" name="Picture 82">
            <a:extLst>
              <a:ext uri="{FF2B5EF4-FFF2-40B4-BE49-F238E27FC236}">
                <a16:creationId xmlns:a16="http://schemas.microsoft.com/office/drawing/2014/main" id="{DF89007A-C937-394C-AF7C-3807D9526D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486" y="2914622"/>
            <a:ext cx="1949311" cy="146304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8AE42AAD-C8C5-0B47-8107-295997B3FE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160" y="4371848"/>
            <a:ext cx="1949310" cy="1463040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7EFB5D82-B1FC-D640-8CA6-3F28C03C23C8}"/>
              </a:ext>
            </a:extLst>
          </p:cNvPr>
          <p:cNvGrpSpPr/>
          <p:nvPr/>
        </p:nvGrpSpPr>
        <p:grpSpPr>
          <a:xfrm>
            <a:off x="4310540" y="4010213"/>
            <a:ext cx="2473021" cy="528002"/>
            <a:chOff x="4824131" y="5139880"/>
            <a:chExt cx="2473021" cy="528002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7E40349-1165-C34A-973D-1824E6A3ABC6}"/>
                </a:ext>
              </a:extLst>
            </p:cNvPr>
            <p:cNvSpPr/>
            <p:nvPr/>
          </p:nvSpPr>
          <p:spPr>
            <a:xfrm>
              <a:off x="4824131" y="5139880"/>
              <a:ext cx="2473021" cy="528002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 w="38100" cap="flat" cmpd="sng" algn="ctr">
              <a:solidFill>
                <a:srgbClr val="0000FF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125F4DF0-C6C9-AB4D-88A1-BBEE626FB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38036" y="5278396"/>
              <a:ext cx="2247900" cy="266700"/>
            </a:xfrm>
            <a:prstGeom prst="rect">
              <a:avLst/>
            </a:prstGeom>
          </p:spPr>
        </p:pic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0A227B48-655E-6848-9623-33B87CB50B40}"/>
              </a:ext>
            </a:extLst>
          </p:cNvPr>
          <p:cNvSpPr txBox="1"/>
          <p:nvPr/>
        </p:nvSpPr>
        <p:spPr>
          <a:xfrm>
            <a:off x="4869088" y="3133628"/>
            <a:ext cx="1474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>
                <a:latin typeface="+mn-lt"/>
              </a:rPr>
              <a:t>Computational Model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EA178D0-143D-8A4D-B826-67DAE2C089EA}"/>
              </a:ext>
            </a:extLst>
          </p:cNvPr>
          <p:cNvSpPr txBox="1"/>
          <p:nvPr/>
        </p:nvSpPr>
        <p:spPr>
          <a:xfrm>
            <a:off x="1331260" y="2623720"/>
            <a:ext cx="1641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Input Parameters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E5F2CF-9F1A-901C-A4FC-062A5DA6E279}"/>
              </a:ext>
            </a:extLst>
          </p:cNvPr>
          <p:cNvSpPr txBox="1"/>
          <p:nvPr/>
        </p:nvSpPr>
        <p:spPr>
          <a:xfrm>
            <a:off x="6984460" y="1643974"/>
            <a:ext cx="3005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Uncertain load parameters (F, 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Fixed, deterministic inputs: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Length (L), stiffness, area</a:t>
            </a:r>
          </a:p>
        </p:txBody>
      </p:sp>
    </p:spTree>
    <p:extLst>
      <p:ext uri="{BB962C8B-B14F-4D97-AF65-F5344CB8AC3E}">
        <p14:creationId xmlns:p14="http://schemas.microsoft.com/office/powerpoint/2010/main" val="2708549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D2507-2B11-8447-9214-F4B357ABB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 Example: Beam with Random Loading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B9071-176E-44A6-B3AA-8A7D29ABA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18</a:t>
            </a:fld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20B4DB0-9405-1C45-B3B4-FFB3A27A2863}"/>
              </a:ext>
            </a:extLst>
          </p:cNvPr>
          <p:cNvGrpSpPr/>
          <p:nvPr/>
        </p:nvGrpSpPr>
        <p:grpSpPr>
          <a:xfrm>
            <a:off x="3392921" y="1148596"/>
            <a:ext cx="2967759" cy="1435191"/>
            <a:chOff x="4163869" y="1415762"/>
            <a:chExt cx="2967759" cy="143519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9D47FD3-F75B-4F4C-AA45-A634928B6DF8}"/>
                </a:ext>
              </a:extLst>
            </p:cNvPr>
            <p:cNvGrpSpPr/>
            <p:nvPr/>
          </p:nvGrpSpPr>
          <p:grpSpPr>
            <a:xfrm>
              <a:off x="4163869" y="2192482"/>
              <a:ext cx="484909" cy="334817"/>
              <a:chOff x="4163869" y="2192482"/>
              <a:chExt cx="484909" cy="334817"/>
            </a:xfrm>
          </p:grpSpPr>
          <p:sp>
            <p:nvSpPr>
              <p:cNvPr id="11" name="Triangle 10">
                <a:extLst>
                  <a:ext uri="{FF2B5EF4-FFF2-40B4-BE49-F238E27FC236}">
                    <a16:creationId xmlns:a16="http://schemas.microsoft.com/office/drawing/2014/main" id="{AFE35C69-183F-274F-8931-103E8F8B6FD2}"/>
                  </a:ext>
                </a:extLst>
              </p:cNvPr>
              <p:cNvSpPr/>
              <p:nvPr/>
            </p:nvSpPr>
            <p:spPr>
              <a:xfrm>
                <a:off x="4281055" y="2192482"/>
                <a:ext cx="259772" cy="197427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6BDEFFB-10BA-034A-A022-1C8FC5E217DE}"/>
                  </a:ext>
                </a:extLst>
              </p:cNvPr>
              <p:cNvCxnSpPr/>
              <p:nvPr/>
            </p:nvCxnSpPr>
            <p:spPr>
              <a:xfrm>
                <a:off x="4163869" y="2389909"/>
                <a:ext cx="48490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9E969C7-F26E-8641-89CD-EAB79CC6F0A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63869" y="2389909"/>
                <a:ext cx="76778" cy="131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B63EE4D-4085-6E47-AA87-74A2AA057D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86401" y="2389909"/>
                <a:ext cx="76778" cy="131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1799797-6998-F74B-8A53-617EFF66B6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00701" y="2396259"/>
                <a:ext cx="76778" cy="131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7A8BDE7-4D48-724D-A384-26B8B98410E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21351" y="2389909"/>
                <a:ext cx="76778" cy="131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A0F7EED-7709-C445-B39A-A8A1172504C4}"/>
                </a:ext>
              </a:extLst>
            </p:cNvPr>
            <p:cNvGrpSpPr/>
            <p:nvPr/>
          </p:nvGrpSpPr>
          <p:grpSpPr>
            <a:xfrm>
              <a:off x="6646719" y="2192482"/>
              <a:ext cx="484909" cy="334817"/>
              <a:chOff x="4163869" y="2192482"/>
              <a:chExt cx="484909" cy="334817"/>
            </a:xfrm>
          </p:grpSpPr>
          <p:sp>
            <p:nvSpPr>
              <p:cNvPr id="22" name="Triangle 21">
                <a:extLst>
                  <a:ext uri="{FF2B5EF4-FFF2-40B4-BE49-F238E27FC236}">
                    <a16:creationId xmlns:a16="http://schemas.microsoft.com/office/drawing/2014/main" id="{3D4E60E4-3EAB-904F-BBE6-8EAA87C10719}"/>
                  </a:ext>
                </a:extLst>
              </p:cNvPr>
              <p:cNvSpPr/>
              <p:nvPr/>
            </p:nvSpPr>
            <p:spPr>
              <a:xfrm>
                <a:off x="4281055" y="2192482"/>
                <a:ext cx="259772" cy="197427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23AC840-2BF6-2E4F-BEF0-05458AE64500}"/>
                  </a:ext>
                </a:extLst>
              </p:cNvPr>
              <p:cNvCxnSpPr/>
              <p:nvPr/>
            </p:nvCxnSpPr>
            <p:spPr>
              <a:xfrm>
                <a:off x="4163869" y="2389909"/>
                <a:ext cx="48490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8F5B4E3-2B37-874E-A67C-09F97CA4AF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63869" y="2389909"/>
                <a:ext cx="76778" cy="131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131F0C9-0AC0-CB47-993E-6D645979D4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86401" y="2389909"/>
                <a:ext cx="76778" cy="131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1C5B037-650B-8C4D-872A-29D2771AF3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00701" y="2396259"/>
                <a:ext cx="76778" cy="131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28285101-6DC9-D54F-BCE3-FF5543190C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21351" y="2389909"/>
                <a:ext cx="76778" cy="131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739477A-C10A-CB43-9301-2BF22D162D9B}"/>
                </a:ext>
              </a:extLst>
            </p:cNvPr>
            <p:cNvSpPr/>
            <p:nvPr/>
          </p:nvSpPr>
          <p:spPr>
            <a:xfrm>
              <a:off x="4406323" y="1993440"/>
              <a:ext cx="2487468" cy="19904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59FB028-61ED-114A-AF1D-707111B450FB}"/>
                </a:ext>
              </a:extLst>
            </p:cNvPr>
            <p:cNvGrpSpPr/>
            <p:nvPr/>
          </p:nvGrpSpPr>
          <p:grpSpPr>
            <a:xfrm>
              <a:off x="4400701" y="1612900"/>
              <a:ext cx="2493090" cy="389315"/>
              <a:chOff x="4400701" y="1612900"/>
              <a:chExt cx="2493090" cy="389315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E2D4A59-1168-A64A-9717-4B198D000A52}"/>
                  </a:ext>
                </a:extLst>
              </p:cNvPr>
              <p:cNvCxnSpPr/>
              <p:nvPr/>
            </p:nvCxnSpPr>
            <p:spPr>
              <a:xfrm>
                <a:off x="4400701" y="1619250"/>
                <a:ext cx="2493090" cy="0"/>
              </a:xfrm>
              <a:prstGeom prst="line">
                <a:avLst/>
              </a:prstGeom>
              <a:ln w="12700">
                <a:solidFill>
                  <a:srgbClr val="018E4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B759D946-803D-6341-BD6E-A2A2EC30EC5B}"/>
                  </a:ext>
                </a:extLst>
              </p:cNvPr>
              <p:cNvCxnSpPr/>
              <p:nvPr/>
            </p:nvCxnSpPr>
            <p:spPr>
              <a:xfrm>
                <a:off x="4401971" y="1612900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D1F90587-B4EC-B14B-B22A-DBF44E597425}"/>
                  </a:ext>
                </a:extLst>
              </p:cNvPr>
              <p:cNvCxnSpPr/>
              <p:nvPr/>
            </p:nvCxnSpPr>
            <p:spPr>
              <a:xfrm>
                <a:off x="6887441" y="1614170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6E1CB4EE-3132-4F48-B606-134AAC86D511}"/>
                  </a:ext>
                </a:extLst>
              </p:cNvPr>
              <p:cNvCxnSpPr/>
              <p:nvPr/>
            </p:nvCxnSpPr>
            <p:spPr>
              <a:xfrm>
                <a:off x="5638800" y="1619250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79AA1BE1-C483-DD43-BD26-ADB5AEB90ED3}"/>
                  </a:ext>
                </a:extLst>
              </p:cNvPr>
              <p:cNvCxnSpPr/>
              <p:nvPr/>
            </p:nvCxnSpPr>
            <p:spPr>
              <a:xfrm>
                <a:off x="5029200" y="1617980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2B57F73B-D6C6-C848-BF01-67CD6175DF28}"/>
                  </a:ext>
                </a:extLst>
              </p:cNvPr>
              <p:cNvCxnSpPr/>
              <p:nvPr/>
            </p:nvCxnSpPr>
            <p:spPr>
              <a:xfrm>
                <a:off x="6248400" y="1621675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D386740D-6F63-2F48-8735-CFF9470A2896}"/>
                  </a:ext>
                </a:extLst>
              </p:cNvPr>
              <p:cNvCxnSpPr/>
              <p:nvPr/>
            </p:nvCxnSpPr>
            <p:spPr>
              <a:xfrm>
                <a:off x="4724400" y="1612900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455CA8CA-6162-F345-B0F0-6B82EB784A6E}"/>
                  </a:ext>
                </a:extLst>
              </p:cNvPr>
              <p:cNvCxnSpPr/>
              <p:nvPr/>
            </p:nvCxnSpPr>
            <p:spPr>
              <a:xfrm>
                <a:off x="5334000" y="1619250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D8144D38-273E-B942-AB3A-60E4E9435082}"/>
                  </a:ext>
                </a:extLst>
              </p:cNvPr>
              <p:cNvCxnSpPr/>
              <p:nvPr/>
            </p:nvCxnSpPr>
            <p:spPr>
              <a:xfrm>
                <a:off x="5943600" y="1619250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9031C3A9-CE02-0549-86DF-62FA3B37DF3F}"/>
                  </a:ext>
                </a:extLst>
              </p:cNvPr>
              <p:cNvCxnSpPr/>
              <p:nvPr/>
            </p:nvCxnSpPr>
            <p:spPr>
              <a:xfrm>
                <a:off x="6578600" y="1619250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Down Arrow 41">
              <a:extLst>
                <a:ext uri="{FF2B5EF4-FFF2-40B4-BE49-F238E27FC236}">
                  <a16:creationId xmlns:a16="http://schemas.microsoft.com/office/drawing/2014/main" id="{A0F051E1-311A-6D42-9FBC-A9DD79EF03F5}"/>
                </a:ext>
              </a:extLst>
            </p:cNvPr>
            <p:cNvSpPr/>
            <p:nvPr/>
          </p:nvSpPr>
          <p:spPr>
            <a:xfrm>
              <a:off x="5549901" y="1426559"/>
              <a:ext cx="178468" cy="563112"/>
            </a:xfrm>
            <a:prstGeom prst="down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18E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EA149C8-9DD7-B749-966D-917137F87214}"/>
                </a:ext>
              </a:extLst>
            </p:cNvPr>
            <p:cNvGrpSpPr/>
            <p:nvPr/>
          </p:nvGrpSpPr>
          <p:grpSpPr>
            <a:xfrm>
              <a:off x="4407051" y="2096424"/>
              <a:ext cx="2486740" cy="602326"/>
              <a:chOff x="4407051" y="2096424"/>
              <a:chExt cx="2486740" cy="602326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7737844-78EB-9B4C-8E0E-361CB9903DC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38800" y="2096424"/>
                <a:ext cx="0" cy="5070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1C27A1B-939B-D04B-BDB5-0FD34E699F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07051" y="2389909"/>
                <a:ext cx="0" cy="3088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406BF43-1E71-9643-8F9C-5F54173CA2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93791" y="2372878"/>
                <a:ext cx="0" cy="3088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182362FA-1FD4-7043-9A83-FFDFBE3CFB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8429" y="2688069"/>
                <a:ext cx="23876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D12892EC-A791-E94D-95CD-F3F5EC4475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8429" y="2573768"/>
                <a:ext cx="116132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AF3DC8F2-22CF-7D46-B2E0-657326355D6F}"/>
                </a:ext>
              </a:extLst>
            </p:cNvPr>
            <p:cNvSpPr/>
            <p:nvPr/>
          </p:nvSpPr>
          <p:spPr>
            <a:xfrm>
              <a:off x="4406900" y="2089149"/>
              <a:ext cx="2476500" cy="290655"/>
            </a:xfrm>
            <a:custGeom>
              <a:avLst/>
              <a:gdLst>
                <a:gd name="connsiteX0" fmla="*/ 0 w 2476500"/>
                <a:gd name="connsiteY0" fmla="*/ 0 h 228840"/>
                <a:gd name="connsiteX1" fmla="*/ 514350 w 2476500"/>
                <a:gd name="connsiteY1" fmla="*/ 171450 h 228840"/>
                <a:gd name="connsiteX2" fmla="*/ 1244600 w 2476500"/>
                <a:gd name="connsiteY2" fmla="*/ 228600 h 228840"/>
                <a:gd name="connsiteX3" fmla="*/ 2038350 w 2476500"/>
                <a:gd name="connsiteY3" fmla="*/ 184150 h 228840"/>
                <a:gd name="connsiteX4" fmla="*/ 2476500 w 2476500"/>
                <a:gd name="connsiteY4" fmla="*/ 19050 h 22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0" h="228840">
                  <a:moveTo>
                    <a:pt x="0" y="0"/>
                  </a:moveTo>
                  <a:cubicBezTo>
                    <a:pt x="153458" y="66675"/>
                    <a:pt x="306917" y="133350"/>
                    <a:pt x="514350" y="171450"/>
                  </a:cubicBezTo>
                  <a:cubicBezTo>
                    <a:pt x="721783" y="209550"/>
                    <a:pt x="990600" y="226483"/>
                    <a:pt x="1244600" y="228600"/>
                  </a:cubicBezTo>
                  <a:cubicBezTo>
                    <a:pt x="1498600" y="230717"/>
                    <a:pt x="1833033" y="219075"/>
                    <a:pt x="2038350" y="184150"/>
                  </a:cubicBezTo>
                  <a:cubicBezTo>
                    <a:pt x="2243667" y="149225"/>
                    <a:pt x="2360083" y="84137"/>
                    <a:pt x="2476500" y="19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A2DF00FB-61B5-CD43-878A-6446D3773531}"/>
                </a:ext>
              </a:extLst>
            </p:cNvPr>
            <p:cNvCxnSpPr>
              <a:cxnSpLocks/>
              <a:endCxn id="60" idx="2"/>
            </p:cNvCxnSpPr>
            <p:nvPr/>
          </p:nvCxnSpPr>
          <p:spPr>
            <a:xfrm>
              <a:off x="5639469" y="2096424"/>
              <a:ext cx="0" cy="283075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90D4A810-3286-7946-8AB2-9CD86CF5D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80502" y="2187571"/>
              <a:ext cx="390092" cy="14915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C73B0D8E-3628-E34E-A5B8-4532A0BD6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4212" y="2395665"/>
              <a:ext cx="292100" cy="190500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4EDBD752-0DED-E24B-9DE3-C56CF6570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95079" y="2723953"/>
              <a:ext cx="114300" cy="127000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47908364-3E2F-7244-B29B-2DF88F885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08984" y="1415762"/>
              <a:ext cx="127000" cy="12700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F73C4C3-0378-884C-88A6-EE6E5AF1E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23447" y="1645111"/>
              <a:ext cx="190500" cy="139700"/>
            </a:xfrm>
            <a:prstGeom prst="rect">
              <a:avLst/>
            </a:prstGeom>
          </p:spPr>
        </p:pic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5E0F6EB2-AC97-9946-82EB-67971DC9A1F6}"/>
              </a:ext>
            </a:extLst>
          </p:cNvPr>
          <p:cNvSpPr txBox="1"/>
          <p:nvPr/>
        </p:nvSpPr>
        <p:spPr>
          <a:xfrm>
            <a:off x="1331260" y="2623720"/>
            <a:ext cx="1641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Input Parameters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EFB5D82-B1FC-D640-8CA6-3F28C03C23C8}"/>
              </a:ext>
            </a:extLst>
          </p:cNvPr>
          <p:cNvGrpSpPr/>
          <p:nvPr/>
        </p:nvGrpSpPr>
        <p:grpSpPr>
          <a:xfrm>
            <a:off x="4310540" y="4010213"/>
            <a:ext cx="2473021" cy="528002"/>
            <a:chOff x="4824131" y="5139880"/>
            <a:chExt cx="2473021" cy="528002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7E40349-1165-C34A-973D-1824E6A3ABC6}"/>
                </a:ext>
              </a:extLst>
            </p:cNvPr>
            <p:cNvSpPr/>
            <p:nvPr/>
          </p:nvSpPr>
          <p:spPr>
            <a:xfrm>
              <a:off x="4824131" y="5139880"/>
              <a:ext cx="2473021" cy="528002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 w="38100" cap="flat" cmpd="sng" algn="ctr">
              <a:solidFill>
                <a:srgbClr val="0000FF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125F4DF0-C6C9-AB4D-88A1-BBEE626FB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38036" y="5278396"/>
              <a:ext cx="2247900" cy="266700"/>
            </a:xfrm>
            <a:prstGeom prst="rect">
              <a:avLst/>
            </a:prstGeom>
          </p:spPr>
        </p:pic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0A227B48-655E-6848-9623-33B87CB50B40}"/>
              </a:ext>
            </a:extLst>
          </p:cNvPr>
          <p:cNvSpPr txBox="1"/>
          <p:nvPr/>
        </p:nvSpPr>
        <p:spPr>
          <a:xfrm>
            <a:off x="4869088" y="3133628"/>
            <a:ext cx="1474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>
                <a:latin typeface="+mn-lt"/>
              </a:rPr>
              <a:t>Computational Model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DDBA265-7D65-DD42-A6A7-93D363496962}"/>
              </a:ext>
            </a:extLst>
          </p:cNvPr>
          <p:cNvSpPr txBox="1"/>
          <p:nvPr/>
        </p:nvSpPr>
        <p:spPr>
          <a:xfrm>
            <a:off x="8769027" y="2623720"/>
            <a:ext cx="2354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Quantity of Interest (</a:t>
            </a:r>
            <a:r>
              <a:rPr lang="en-US" sz="1600" dirty="0" err="1"/>
              <a:t>QoI</a:t>
            </a:r>
            <a:r>
              <a:rPr lang="en-US" sz="1600" dirty="0"/>
              <a:t>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BA3962-078B-CD40-97B9-0135725B8081}"/>
              </a:ext>
            </a:extLst>
          </p:cNvPr>
          <p:cNvGrpSpPr/>
          <p:nvPr/>
        </p:nvGrpSpPr>
        <p:grpSpPr>
          <a:xfrm>
            <a:off x="7952622" y="2910182"/>
            <a:ext cx="3893798" cy="2922460"/>
            <a:chOff x="7952622" y="2910182"/>
            <a:chExt cx="3893798" cy="29224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106DFA1-460F-9C4B-A2D3-448B0BC24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52622" y="2910182"/>
              <a:ext cx="3893798" cy="292246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360EED-825A-1D4C-B359-1DCEEA0165BF}"/>
                </a:ext>
              </a:extLst>
            </p:cNvPr>
            <p:cNvSpPr txBox="1"/>
            <p:nvPr/>
          </p:nvSpPr>
          <p:spPr>
            <a:xfrm>
              <a:off x="10564230" y="5260848"/>
              <a:ext cx="62388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/>
                <a:t>0.550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4B1C040-8A83-C544-B234-9080AD7219BD}"/>
              </a:ext>
            </a:extLst>
          </p:cNvPr>
          <p:cNvSpPr txBox="1"/>
          <p:nvPr/>
        </p:nvSpPr>
        <p:spPr>
          <a:xfrm>
            <a:off x="3612014" y="5046784"/>
            <a:ext cx="4012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Model predictions for three randomly drawn inputs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5012BD9-BE45-2D42-A6B9-474FB701FE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552" y="4370832"/>
            <a:ext cx="1966603" cy="146304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31B0986-8568-6F49-8E93-3CA3980F52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5840" y="2916936"/>
            <a:ext cx="1966603" cy="1463040"/>
          </a:xfrm>
          <a:prstGeom prst="rect">
            <a:avLst/>
          </a:prstGeom>
        </p:spPr>
      </p:pic>
      <p:sp>
        <p:nvSpPr>
          <p:cNvPr id="48" name="Freeform 47">
            <a:extLst>
              <a:ext uri="{FF2B5EF4-FFF2-40B4-BE49-F238E27FC236}">
                <a16:creationId xmlns:a16="http://schemas.microsoft.com/office/drawing/2014/main" id="{00E5F093-2D5E-2446-A23A-1ED0498E4507}"/>
              </a:ext>
            </a:extLst>
          </p:cNvPr>
          <p:cNvSpPr/>
          <p:nvPr/>
        </p:nvSpPr>
        <p:spPr>
          <a:xfrm>
            <a:off x="2936631" y="3445175"/>
            <a:ext cx="1248507" cy="724028"/>
          </a:xfrm>
          <a:custGeom>
            <a:avLst/>
            <a:gdLst>
              <a:gd name="connsiteX0" fmla="*/ 0 w 1248507"/>
              <a:gd name="connsiteY0" fmla="*/ 20497 h 848624"/>
              <a:gd name="connsiteX1" fmla="*/ 193431 w 1248507"/>
              <a:gd name="connsiteY1" fmla="*/ 55666 h 848624"/>
              <a:gd name="connsiteX2" fmla="*/ 668215 w 1248507"/>
              <a:gd name="connsiteY2" fmla="*/ 495281 h 848624"/>
              <a:gd name="connsiteX3" fmla="*/ 1019907 w 1248507"/>
              <a:gd name="connsiteY3" fmla="*/ 811804 h 848624"/>
              <a:gd name="connsiteX4" fmla="*/ 1248507 w 1248507"/>
              <a:gd name="connsiteY4" fmla="*/ 829389 h 848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507" h="848624">
                <a:moveTo>
                  <a:pt x="0" y="20497"/>
                </a:moveTo>
                <a:cubicBezTo>
                  <a:pt x="41031" y="-1484"/>
                  <a:pt x="82062" y="-23465"/>
                  <a:pt x="193431" y="55666"/>
                </a:cubicBezTo>
                <a:cubicBezTo>
                  <a:pt x="304800" y="134797"/>
                  <a:pt x="530469" y="369258"/>
                  <a:pt x="668215" y="495281"/>
                </a:cubicBezTo>
                <a:cubicBezTo>
                  <a:pt x="805961" y="621304"/>
                  <a:pt x="923192" y="756119"/>
                  <a:pt x="1019907" y="811804"/>
                </a:cubicBezTo>
                <a:cubicBezTo>
                  <a:pt x="1116622" y="867489"/>
                  <a:pt x="1182564" y="848439"/>
                  <a:pt x="1248507" y="829389"/>
                </a:cubicBezTo>
              </a:path>
            </a:pathLst>
          </a:custGeom>
          <a:noFill/>
          <a:ln w="19050">
            <a:solidFill>
              <a:srgbClr val="0000FF"/>
            </a:solidFill>
            <a:prstDash val="dash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9081807A-5B7B-904D-880B-DEF8FCE3FC1E}"/>
              </a:ext>
            </a:extLst>
          </p:cNvPr>
          <p:cNvSpPr/>
          <p:nvPr/>
        </p:nvSpPr>
        <p:spPr>
          <a:xfrm>
            <a:off x="2954215" y="3587262"/>
            <a:ext cx="1195754" cy="633043"/>
          </a:xfrm>
          <a:custGeom>
            <a:avLst/>
            <a:gdLst>
              <a:gd name="connsiteX0" fmla="*/ 0 w 1195754"/>
              <a:gd name="connsiteY0" fmla="*/ 0 h 722922"/>
              <a:gd name="connsiteX1" fmla="*/ 246185 w 1195754"/>
              <a:gd name="connsiteY1" fmla="*/ 246184 h 722922"/>
              <a:gd name="connsiteX2" fmla="*/ 492370 w 1195754"/>
              <a:gd name="connsiteY2" fmla="*/ 580292 h 722922"/>
              <a:gd name="connsiteX3" fmla="*/ 931985 w 1195754"/>
              <a:gd name="connsiteY3" fmla="*/ 703384 h 722922"/>
              <a:gd name="connsiteX4" fmla="*/ 1195754 w 1195754"/>
              <a:gd name="connsiteY4" fmla="*/ 720969 h 72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5754" h="722922">
                <a:moveTo>
                  <a:pt x="0" y="0"/>
                </a:moveTo>
                <a:cubicBezTo>
                  <a:pt x="82061" y="74734"/>
                  <a:pt x="164123" y="149469"/>
                  <a:pt x="246185" y="246184"/>
                </a:cubicBezTo>
                <a:cubicBezTo>
                  <a:pt x="328247" y="342899"/>
                  <a:pt x="378070" y="504092"/>
                  <a:pt x="492370" y="580292"/>
                </a:cubicBezTo>
                <a:cubicBezTo>
                  <a:pt x="606670" y="656492"/>
                  <a:pt x="814754" y="679938"/>
                  <a:pt x="931985" y="703384"/>
                </a:cubicBezTo>
                <a:cubicBezTo>
                  <a:pt x="1049216" y="726830"/>
                  <a:pt x="1122485" y="723899"/>
                  <a:pt x="1195754" y="720969"/>
                </a:cubicBezTo>
              </a:path>
            </a:pathLst>
          </a:custGeom>
          <a:noFill/>
          <a:ln w="19050">
            <a:solidFill>
              <a:srgbClr val="BF00BF"/>
            </a:solidFill>
            <a:prstDash val="dash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00B1776-8A3E-A84B-A0BD-B4720850F195}"/>
              </a:ext>
            </a:extLst>
          </p:cNvPr>
          <p:cNvSpPr/>
          <p:nvPr/>
        </p:nvSpPr>
        <p:spPr>
          <a:xfrm>
            <a:off x="2936631" y="3780691"/>
            <a:ext cx="1195754" cy="473849"/>
          </a:xfrm>
          <a:custGeom>
            <a:avLst/>
            <a:gdLst>
              <a:gd name="connsiteX0" fmla="*/ 0 w 1195754"/>
              <a:gd name="connsiteY0" fmla="*/ 0 h 581805"/>
              <a:gd name="connsiteX1" fmla="*/ 211015 w 1195754"/>
              <a:gd name="connsiteY1" fmla="*/ 334108 h 581805"/>
              <a:gd name="connsiteX2" fmla="*/ 439615 w 1195754"/>
              <a:gd name="connsiteY2" fmla="*/ 545123 h 581805"/>
              <a:gd name="connsiteX3" fmla="*/ 1195754 w 1195754"/>
              <a:gd name="connsiteY3" fmla="*/ 580292 h 581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5754" h="581805">
                <a:moveTo>
                  <a:pt x="0" y="0"/>
                </a:moveTo>
                <a:cubicBezTo>
                  <a:pt x="68873" y="121627"/>
                  <a:pt x="137746" y="243254"/>
                  <a:pt x="211015" y="334108"/>
                </a:cubicBezTo>
                <a:cubicBezTo>
                  <a:pt x="284284" y="424962"/>
                  <a:pt x="275492" y="504092"/>
                  <a:pt x="439615" y="545123"/>
                </a:cubicBezTo>
                <a:cubicBezTo>
                  <a:pt x="603738" y="586154"/>
                  <a:pt x="899746" y="583223"/>
                  <a:pt x="1195754" y="580292"/>
                </a:cubicBezTo>
              </a:path>
            </a:pathLst>
          </a:custGeom>
          <a:noFill/>
          <a:ln w="22225">
            <a:solidFill>
              <a:srgbClr val="FFC000"/>
            </a:solidFill>
            <a:prstDash val="dash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416F0742-1FE3-944F-8AE7-FEEB2553C397}"/>
              </a:ext>
            </a:extLst>
          </p:cNvPr>
          <p:cNvSpPr/>
          <p:nvPr/>
        </p:nvSpPr>
        <p:spPr>
          <a:xfrm>
            <a:off x="2919046" y="4344290"/>
            <a:ext cx="1213339" cy="456309"/>
          </a:xfrm>
          <a:custGeom>
            <a:avLst/>
            <a:gdLst>
              <a:gd name="connsiteX0" fmla="*/ 0 w 1213339"/>
              <a:gd name="connsiteY0" fmla="*/ 334108 h 334108"/>
              <a:gd name="connsiteX1" fmla="*/ 316523 w 1213339"/>
              <a:gd name="connsiteY1" fmla="*/ 193431 h 334108"/>
              <a:gd name="connsiteX2" fmla="*/ 527539 w 1213339"/>
              <a:gd name="connsiteY2" fmla="*/ 87923 h 334108"/>
              <a:gd name="connsiteX3" fmla="*/ 1055077 w 1213339"/>
              <a:gd name="connsiteY3" fmla="*/ 35169 h 334108"/>
              <a:gd name="connsiteX4" fmla="*/ 1213339 w 1213339"/>
              <a:gd name="connsiteY4" fmla="*/ 0 h 33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3339" h="334108">
                <a:moveTo>
                  <a:pt x="0" y="334108"/>
                </a:moveTo>
                <a:lnTo>
                  <a:pt x="316523" y="193431"/>
                </a:lnTo>
                <a:cubicBezTo>
                  <a:pt x="404446" y="152400"/>
                  <a:pt x="404447" y="114300"/>
                  <a:pt x="527539" y="87923"/>
                </a:cubicBezTo>
                <a:cubicBezTo>
                  <a:pt x="650631" y="61546"/>
                  <a:pt x="940777" y="49823"/>
                  <a:pt x="1055077" y="35169"/>
                </a:cubicBezTo>
                <a:cubicBezTo>
                  <a:pt x="1169377" y="20515"/>
                  <a:pt x="1191358" y="10257"/>
                  <a:pt x="1213339" y="0"/>
                </a:cubicBezTo>
              </a:path>
            </a:pathLst>
          </a:custGeom>
          <a:noFill/>
          <a:ln w="19050">
            <a:solidFill>
              <a:srgbClr val="0000FF"/>
            </a:solidFill>
            <a:prstDash val="dash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61E9C32-22C4-DD48-A65B-E60599D7B6AD}"/>
              </a:ext>
            </a:extLst>
          </p:cNvPr>
          <p:cNvSpPr/>
          <p:nvPr/>
        </p:nvSpPr>
        <p:spPr>
          <a:xfrm>
            <a:off x="2919046" y="4429628"/>
            <a:ext cx="1213339" cy="564402"/>
          </a:xfrm>
          <a:custGeom>
            <a:avLst/>
            <a:gdLst>
              <a:gd name="connsiteX0" fmla="*/ 0 w 1213339"/>
              <a:gd name="connsiteY0" fmla="*/ 492369 h 492369"/>
              <a:gd name="connsiteX1" fmla="*/ 369277 w 1213339"/>
              <a:gd name="connsiteY1" fmla="*/ 263769 h 492369"/>
              <a:gd name="connsiteX2" fmla="*/ 633046 w 1213339"/>
              <a:gd name="connsiteY2" fmla="*/ 105507 h 492369"/>
              <a:gd name="connsiteX3" fmla="*/ 1213339 w 1213339"/>
              <a:gd name="connsiteY3" fmla="*/ 0 h 49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3339" h="492369">
                <a:moveTo>
                  <a:pt x="0" y="492369"/>
                </a:moveTo>
                <a:lnTo>
                  <a:pt x="369277" y="263769"/>
                </a:lnTo>
                <a:cubicBezTo>
                  <a:pt x="474785" y="199292"/>
                  <a:pt x="492369" y="149468"/>
                  <a:pt x="633046" y="105507"/>
                </a:cubicBezTo>
                <a:cubicBezTo>
                  <a:pt x="773723" y="61545"/>
                  <a:pt x="993531" y="30772"/>
                  <a:pt x="1213339" y="0"/>
                </a:cubicBezTo>
              </a:path>
            </a:pathLst>
          </a:custGeom>
          <a:noFill/>
          <a:ln w="19050">
            <a:solidFill>
              <a:srgbClr val="BF00BF"/>
            </a:solidFill>
            <a:prstDash val="dash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4D588EAD-E564-484B-8B12-62554C9A5BA3}"/>
              </a:ext>
            </a:extLst>
          </p:cNvPr>
          <p:cNvSpPr/>
          <p:nvPr/>
        </p:nvSpPr>
        <p:spPr>
          <a:xfrm>
            <a:off x="2901462" y="4504719"/>
            <a:ext cx="1230923" cy="700326"/>
          </a:xfrm>
          <a:custGeom>
            <a:avLst/>
            <a:gdLst>
              <a:gd name="connsiteX0" fmla="*/ 0 w 1230923"/>
              <a:gd name="connsiteY0" fmla="*/ 668216 h 668216"/>
              <a:gd name="connsiteX1" fmla="*/ 422030 w 1230923"/>
              <a:gd name="connsiteY1" fmla="*/ 334108 h 668216"/>
              <a:gd name="connsiteX2" fmla="*/ 633046 w 1230923"/>
              <a:gd name="connsiteY2" fmla="*/ 228600 h 668216"/>
              <a:gd name="connsiteX3" fmla="*/ 1002323 w 1230923"/>
              <a:gd name="connsiteY3" fmla="*/ 52754 h 668216"/>
              <a:gd name="connsiteX4" fmla="*/ 1230923 w 1230923"/>
              <a:gd name="connsiteY4" fmla="*/ 0 h 668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0923" h="668216">
                <a:moveTo>
                  <a:pt x="0" y="668216"/>
                </a:moveTo>
                <a:cubicBezTo>
                  <a:pt x="158261" y="537796"/>
                  <a:pt x="316522" y="407377"/>
                  <a:pt x="422030" y="334108"/>
                </a:cubicBezTo>
                <a:cubicBezTo>
                  <a:pt x="527538" y="260839"/>
                  <a:pt x="633046" y="228600"/>
                  <a:pt x="633046" y="228600"/>
                </a:cubicBezTo>
                <a:cubicBezTo>
                  <a:pt x="729761" y="181708"/>
                  <a:pt x="902677" y="90854"/>
                  <a:pt x="1002323" y="52754"/>
                </a:cubicBezTo>
                <a:cubicBezTo>
                  <a:pt x="1101969" y="14654"/>
                  <a:pt x="1166446" y="7327"/>
                  <a:pt x="1230923" y="0"/>
                </a:cubicBezTo>
              </a:path>
            </a:pathLst>
          </a:custGeom>
          <a:noFill/>
          <a:ln w="22225">
            <a:solidFill>
              <a:srgbClr val="FFC000"/>
            </a:solidFill>
            <a:prstDash val="dash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20541997-F12F-EC44-8528-D433F91A98DB}"/>
              </a:ext>
            </a:extLst>
          </p:cNvPr>
          <p:cNvSpPr/>
          <p:nvPr/>
        </p:nvSpPr>
        <p:spPr>
          <a:xfrm>
            <a:off x="6875585" y="3800634"/>
            <a:ext cx="1072661" cy="402089"/>
          </a:xfrm>
          <a:custGeom>
            <a:avLst/>
            <a:gdLst>
              <a:gd name="connsiteX0" fmla="*/ 0 w 1072661"/>
              <a:gd name="connsiteY0" fmla="*/ 402089 h 402089"/>
              <a:gd name="connsiteX1" fmla="*/ 316523 w 1072661"/>
              <a:gd name="connsiteY1" fmla="*/ 173489 h 402089"/>
              <a:gd name="connsiteX2" fmla="*/ 844061 w 1072661"/>
              <a:gd name="connsiteY2" fmla="*/ 15228 h 402089"/>
              <a:gd name="connsiteX3" fmla="*/ 1072661 w 1072661"/>
              <a:gd name="connsiteY3" fmla="*/ 15228 h 40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2661" h="402089">
                <a:moveTo>
                  <a:pt x="0" y="402089"/>
                </a:moveTo>
                <a:cubicBezTo>
                  <a:pt x="87923" y="320027"/>
                  <a:pt x="175846" y="237966"/>
                  <a:pt x="316523" y="173489"/>
                </a:cubicBezTo>
                <a:cubicBezTo>
                  <a:pt x="457200" y="109012"/>
                  <a:pt x="718038" y="41605"/>
                  <a:pt x="844061" y="15228"/>
                </a:cubicBezTo>
                <a:cubicBezTo>
                  <a:pt x="970084" y="-11149"/>
                  <a:pt x="1021372" y="2039"/>
                  <a:pt x="1072661" y="15228"/>
                </a:cubicBezTo>
              </a:path>
            </a:pathLst>
          </a:custGeom>
          <a:noFill/>
          <a:ln w="19050">
            <a:solidFill>
              <a:srgbClr val="0000FF"/>
            </a:solidFill>
            <a:prstDash val="dash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021D2A85-BADE-6D45-BFFF-3020D6311BF1}"/>
              </a:ext>
            </a:extLst>
          </p:cNvPr>
          <p:cNvSpPr/>
          <p:nvPr/>
        </p:nvSpPr>
        <p:spPr>
          <a:xfrm>
            <a:off x="6893169" y="4255477"/>
            <a:ext cx="1002323" cy="57830"/>
          </a:xfrm>
          <a:custGeom>
            <a:avLst/>
            <a:gdLst>
              <a:gd name="connsiteX0" fmla="*/ 0 w 1002323"/>
              <a:gd name="connsiteY0" fmla="*/ 52754 h 57830"/>
              <a:gd name="connsiteX1" fmla="*/ 386862 w 1002323"/>
              <a:gd name="connsiteY1" fmla="*/ 52754 h 57830"/>
              <a:gd name="connsiteX2" fmla="*/ 1002323 w 1002323"/>
              <a:gd name="connsiteY2" fmla="*/ 0 h 5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2323" h="57830">
                <a:moveTo>
                  <a:pt x="0" y="52754"/>
                </a:moveTo>
                <a:cubicBezTo>
                  <a:pt x="109904" y="57150"/>
                  <a:pt x="219808" y="61546"/>
                  <a:pt x="386862" y="52754"/>
                </a:cubicBezTo>
                <a:cubicBezTo>
                  <a:pt x="553916" y="43962"/>
                  <a:pt x="778119" y="21981"/>
                  <a:pt x="1002323" y="0"/>
                </a:cubicBezTo>
              </a:path>
            </a:pathLst>
          </a:custGeom>
          <a:noFill/>
          <a:ln w="19050">
            <a:solidFill>
              <a:srgbClr val="BF00BF"/>
            </a:solidFill>
            <a:prstDash val="dash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587CCE63-FB0A-5745-B63F-2F1B247ABB1D}"/>
              </a:ext>
            </a:extLst>
          </p:cNvPr>
          <p:cNvSpPr/>
          <p:nvPr/>
        </p:nvSpPr>
        <p:spPr>
          <a:xfrm>
            <a:off x="6892393" y="4413738"/>
            <a:ext cx="985515" cy="211016"/>
          </a:xfrm>
          <a:custGeom>
            <a:avLst/>
            <a:gdLst>
              <a:gd name="connsiteX0" fmla="*/ 776 w 985515"/>
              <a:gd name="connsiteY0" fmla="*/ 0 h 211016"/>
              <a:gd name="connsiteX1" fmla="*/ 159038 w 985515"/>
              <a:gd name="connsiteY1" fmla="*/ 158262 h 211016"/>
              <a:gd name="connsiteX2" fmla="*/ 985515 w 985515"/>
              <a:gd name="connsiteY2" fmla="*/ 211016 h 21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5515" h="211016">
                <a:moveTo>
                  <a:pt x="776" y="0"/>
                </a:moveTo>
                <a:cubicBezTo>
                  <a:pt x="-2155" y="61546"/>
                  <a:pt x="-5085" y="123093"/>
                  <a:pt x="159038" y="158262"/>
                </a:cubicBezTo>
                <a:cubicBezTo>
                  <a:pt x="323161" y="193431"/>
                  <a:pt x="654338" y="202223"/>
                  <a:pt x="985515" y="211016"/>
                </a:cubicBezTo>
              </a:path>
            </a:pathLst>
          </a:custGeom>
          <a:noFill/>
          <a:ln w="22225">
            <a:solidFill>
              <a:srgbClr val="FFC000"/>
            </a:solidFill>
            <a:prstDash val="dash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B2FBB0-FC45-EAA0-3BD5-897FAE369122}"/>
              </a:ext>
            </a:extLst>
          </p:cNvPr>
          <p:cNvSpPr txBox="1"/>
          <p:nvPr/>
        </p:nvSpPr>
        <p:spPr>
          <a:xfrm>
            <a:off x="6984460" y="1643974"/>
            <a:ext cx="3005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Uncertain load parameters (F, 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Fixed, deterministic inputs: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Length (L), stiffness, area</a:t>
            </a:r>
          </a:p>
        </p:txBody>
      </p:sp>
    </p:spTree>
    <p:extLst>
      <p:ext uri="{BB962C8B-B14F-4D97-AF65-F5344CB8AC3E}">
        <p14:creationId xmlns:p14="http://schemas.microsoft.com/office/powerpoint/2010/main" val="62389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D2507-2B11-8447-9214-F4B357ABB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 Example: Beam with Random Loading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3FDFC5-7F20-4208-B35A-8BBC902D4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19</a:t>
            </a:fld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20B4DB0-9405-1C45-B3B4-FFB3A27A2863}"/>
              </a:ext>
            </a:extLst>
          </p:cNvPr>
          <p:cNvGrpSpPr/>
          <p:nvPr/>
        </p:nvGrpSpPr>
        <p:grpSpPr>
          <a:xfrm>
            <a:off x="3392921" y="1148596"/>
            <a:ext cx="2967759" cy="1435191"/>
            <a:chOff x="4163869" y="1415762"/>
            <a:chExt cx="2967759" cy="143519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9D47FD3-F75B-4F4C-AA45-A634928B6DF8}"/>
                </a:ext>
              </a:extLst>
            </p:cNvPr>
            <p:cNvGrpSpPr/>
            <p:nvPr/>
          </p:nvGrpSpPr>
          <p:grpSpPr>
            <a:xfrm>
              <a:off x="4163869" y="2192482"/>
              <a:ext cx="484909" cy="334817"/>
              <a:chOff x="4163869" y="2192482"/>
              <a:chExt cx="484909" cy="334817"/>
            </a:xfrm>
          </p:grpSpPr>
          <p:sp>
            <p:nvSpPr>
              <p:cNvPr id="11" name="Triangle 10">
                <a:extLst>
                  <a:ext uri="{FF2B5EF4-FFF2-40B4-BE49-F238E27FC236}">
                    <a16:creationId xmlns:a16="http://schemas.microsoft.com/office/drawing/2014/main" id="{AFE35C69-183F-274F-8931-103E8F8B6FD2}"/>
                  </a:ext>
                </a:extLst>
              </p:cNvPr>
              <p:cNvSpPr/>
              <p:nvPr/>
            </p:nvSpPr>
            <p:spPr>
              <a:xfrm>
                <a:off x="4281055" y="2192482"/>
                <a:ext cx="259772" cy="197427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6BDEFFB-10BA-034A-A022-1C8FC5E217DE}"/>
                  </a:ext>
                </a:extLst>
              </p:cNvPr>
              <p:cNvCxnSpPr/>
              <p:nvPr/>
            </p:nvCxnSpPr>
            <p:spPr>
              <a:xfrm>
                <a:off x="4163869" y="2389909"/>
                <a:ext cx="48490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9E969C7-F26E-8641-89CD-EAB79CC6F0A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63869" y="2389909"/>
                <a:ext cx="76778" cy="131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B63EE4D-4085-6E47-AA87-74A2AA057D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86401" y="2389909"/>
                <a:ext cx="76778" cy="131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1799797-6998-F74B-8A53-617EFF66B6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00701" y="2396259"/>
                <a:ext cx="76778" cy="131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7A8BDE7-4D48-724D-A384-26B8B98410E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21351" y="2389909"/>
                <a:ext cx="76778" cy="131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A0F7EED-7709-C445-B39A-A8A1172504C4}"/>
                </a:ext>
              </a:extLst>
            </p:cNvPr>
            <p:cNvGrpSpPr/>
            <p:nvPr/>
          </p:nvGrpSpPr>
          <p:grpSpPr>
            <a:xfrm>
              <a:off x="6646719" y="2192482"/>
              <a:ext cx="484909" cy="334817"/>
              <a:chOff x="4163869" y="2192482"/>
              <a:chExt cx="484909" cy="334817"/>
            </a:xfrm>
          </p:grpSpPr>
          <p:sp>
            <p:nvSpPr>
              <p:cNvPr id="22" name="Triangle 21">
                <a:extLst>
                  <a:ext uri="{FF2B5EF4-FFF2-40B4-BE49-F238E27FC236}">
                    <a16:creationId xmlns:a16="http://schemas.microsoft.com/office/drawing/2014/main" id="{3D4E60E4-3EAB-904F-BBE6-8EAA87C10719}"/>
                  </a:ext>
                </a:extLst>
              </p:cNvPr>
              <p:cNvSpPr/>
              <p:nvPr/>
            </p:nvSpPr>
            <p:spPr>
              <a:xfrm>
                <a:off x="4281055" y="2192482"/>
                <a:ext cx="259772" cy="197427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23AC840-2BF6-2E4F-BEF0-05458AE64500}"/>
                  </a:ext>
                </a:extLst>
              </p:cNvPr>
              <p:cNvCxnSpPr/>
              <p:nvPr/>
            </p:nvCxnSpPr>
            <p:spPr>
              <a:xfrm>
                <a:off x="4163869" y="2389909"/>
                <a:ext cx="48490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8F5B4E3-2B37-874E-A67C-09F97CA4AF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63869" y="2389909"/>
                <a:ext cx="76778" cy="131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131F0C9-0AC0-CB47-993E-6D645979D4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86401" y="2389909"/>
                <a:ext cx="76778" cy="131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1C5B037-650B-8C4D-872A-29D2771AF3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00701" y="2396259"/>
                <a:ext cx="76778" cy="131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28285101-6DC9-D54F-BCE3-FF5543190C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21351" y="2389909"/>
                <a:ext cx="76778" cy="131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739477A-C10A-CB43-9301-2BF22D162D9B}"/>
                </a:ext>
              </a:extLst>
            </p:cNvPr>
            <p:cNvSpPr/>
            <p:nvPr/>
          </p:nvSpPr>
          <p:spPr>
            <a:xfrm>
              <a:off x="4406323" y="1993440"/>
              <a:ext cx="2487468" cy="19904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59FB028-61ED-114A-AF1D-707111B450FB}"/>
                </a:ext>
              </a:extLst>
            </p:cNvPr>
            <p:cNvGrpSpPr/>
            <p:nvPr/>
          </p:nvGrpSpPr>
          <p:grpSpPr>
            <a:xfrm>
              <a:off x="4400701" y="1612900"/>
              <a:ext cx="2493090" cy="389315"/>
              <a:chOff x="4400701" y="1612900"/>
              <a:chExt cx="2493090" cy="389315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E2D4A59-1168-A64A-9717-4B198D000A52}"/>
                  </a:ext>
                </a:extLst>
              </p:cNvPr>
              <p:cNvCxnSpPr/>
              <p:nvPr/>
            </p:nvCxnSpPr>
            <p:spPr>
              <a:xfrm>
                <a:off x="4400701" y="1619250"/>
                <a:ext cx="2493090" cy="0"/>
              </a:xfrm>
              <a:prstGeom prst="line">
                <a:avLst/>
              </a:prstGeom>
              <a:ln w="12700">
                <a:solidFill>
                  <a:srgbClr val="018E4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B759D946-803D-6341-BD6E-A2A2EC30EC5B}"/>
                  </a:ext>
                </a:extLst>
              </p:cNvPr>
              <p:cNvCxnSpPr/>
              <p:nvPr/>
            </p:nvCxnSpPr>
            <p:spPr>
              <a:xfrm>
                <a:off x="4401971" y="1612900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D1F90587-B4EC-B14B-B22A-DBF44E597425}"/>
                  </a:ext>
                </a:extLst>
              </p:cNvPr>
              <p:cNvCxnSpPr/>
              <p:nvPr/>
            </p:nvCxnSpPr>
            <p:spPr>
              <a:xfrm>
                <a:off x="6887441" y="1614170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6E1CB4EE-3132-4F48-B606-134AAC86D511}"/>
                  </a:ext>
                </a:extLst>
              </p:cNvPr>
              <p:cNvCxnSpPr/>
              <p:nvPr/>
            </p:nvCxnSpPr>
            <p:spPr>
              <a:xfrm>
                <a:off x="5638800" y="1619250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79AA1BE1-C483-DD43-BD26-ADB5AEB90ED3}"/>
                  </a:ext>
                </a:extLst>
              </p:cNvPr>
              <p:cNvCxnSpPr/>
              <p:nvPr/>
            </p:nvCxnSpPr>
            <p:spPr>
              <a:xfrm>
                <a:off x="5029200" y="1617980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2B57F73B-D6C6-C848-BF01-67CD6175DF28}"/>
                  </a:ext>
                </a:extLst>
              </p:cNvPr>
              <p:cNvCxnSpPr/>
              <p:nvPr/>
            </p:nvCxnSpPr>
            <p:spPr>
              <a:xfrm>
                <a:off x="6248400" y="1621675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D386740D-6F63-2F48-8735-CFF9470A2896}"/>
                  </a:ext>
                </a:extLst>
              </p:cNvPr>
              <p:cNvCxnSpPr/>
              <p:nvPr/>
            </p:nvCxnSpPr>
            <p:spPr>
              <a:xfrm>
                <a:off x="4724400" y="1612900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455CA8CA-6162-F345-B0F0-6B82EB784A6E}"/>
                  </a:ext>
                </a:extLst>
              </p:cNvPr>
              <p:cNvCxnSpPr/>
              <p:nvPr/>
            </p:nvCxnSpPr>
            <p:spPr>
              <a:xfrm>
                <a:off x="5334000" y="1619250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D8144D38-273E-B942-AB3A-60E4E9435082}"/>
                  </a:ext>
                </a:extLst>
              </p:cNvPr>
              <p:cNvCxnSpPr/>
              <p:nvPr/>
            </p:nvCxnSpPr>
            <p:spPr>
              <a:xfrm>
                <a:off x="5943600" y="1619250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9031C3A9-CE02-0549-86DF-62FA3B37DF3F}"/>
                  </a:ext>
                </a:extLst>
              </p:cNvPr>
              <p:cNvCxnSpPr/>
              <p:nvPr/>
            </p:nvCxnSpPr>
            <p:spPr>
              <a:xfrm>
                <a:off x="6578600" y="1619250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Down Arrow 41">
              <a:extLst>
                <a:ext uri="{FF2B5EF4-FFF2-40B4-BE49-F238E27FC236}">
                  <a16:creationId xmlns:a16="http://schemas.microsoft.com/office/drawing/2014/main" id="{A0F051E1-311A-6D42-9FBC-A9DD79EF03F5}"/>
                </a:ext>
              </a:extLst>
            </p:cNvPr>
            <p:cNvSpPr/>
            <p:nvPr/>
          </p:nvSpPr>
          <p:spPr>
            <a:xfrm>
              <a:off x="5549901" y="1426559"/>
              <a:ext cx="178468" cy="563112"/>
            </a:xfrm>
            <a:prstGeom prst="down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18E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EA149C8-9DD7-B749-966D-917137F87214}"/>
                </a:ext>
              </a:extLst>
            </p:cNvPr>
            <p:cNvGrpSpPr/>
            <p:nvPr/>
          </p:nvGrpSpPr>
          <p:grpSpPr>
            <a:xfrm>
              <a:off x="4407051" y="2096424"/>
              <a:ext cx="2486740" cy="602326"/>
              <a:chOff x="4407051" y="2096424"/>
              <a:chExt cx="2486740" cy="602326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7737844-78EB-9B4C-8E0E-361CB9903DC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38800" y="2096424"/>
                <a:ext cx="0" cy="5070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1C27A1B-939B-D04B-BDB5-0FD34E699F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07051" y="2389909"/>
                <a:ext cx="0" cy="3088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406BF43-1E71-9643-8F9C-5F54173CA2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93791" y="2372878"/>
                <a:ext cx="0" cy="3088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182362FA-1FD4-7043-9A83-FFDFBE3CFB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8429" y="2688069"/>
                <a:ext cx="23876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D12892EC-A791-E94D-95CD-F3F5EC4475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8429" y="2573768"/>
                <a:ext cx="116132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AF3DC8F2-22CF-7D46-B2E0-657326355D6F}"/>
                </a:ext>
              </a:extLst>
            </p:cNvPr>
            <p:cNvSpPr/>
            <p:nvPr/>
          </p:nvSpPr>
          <p:spPr>
            <a:xfrm>
              <a:off x="4406900" y="2089149"/>
              <a:ext cx="2476500" cy="290655"/>
            </a:xfrm>
            <a:custGeom>
              <a:avLst/>
              <a:gdLst>
                <a:gd name="connsiteX0" fmla="*/ 0 w 2476500"/>
                <a:gd name="connsiteY0" fmla="*/ 0 h 228840"/>
                <a:gd name="connsiteX1" fmla="*/ 514350 w 2476500"/>
                <a:gd name="connsiteY1" fmla="*/ 171450 h 228840"/>
                <a:gd name="connsiteX2" fmla="*/ 1244600 w 2476500"/>
                <a:gd name="connsiteY2" fmla="*/ 228600 h 228840"/>
                <a:gd name="connsiteX3" fmla="*/ 2038350 w 2476500"/>
                <a:gd name="connsiteY3" fmla="*/ 184150 h 228840"/>
                <a:gd name="connsiteX4" fmla="*/ 2476500 w 2476500"/>
                <a:gd name="connsiteY4" fmla="*/ 19050 h 22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0" h="228840">
                  <a:moveTo>
                    <a:pt x="0" y="0"/>
                  </a:moveTo>
                  <a:cubicBezTo>
                    <a:pt x="153458" y="66675"/>
                    <a:pt x="306917" y="133350"/>
                    <a:pt x="514350" y="171450"/>
                  </a:cubicBezTo>
                  <a:cubicBezTo>
                    <a:pt x="721783" y="209550"/>
                    <a:pt x="990600" y="226483"/>
                    <a:pt x="1244600" y="228600"/>
                  </a:cubicBezTo>
                  <a:cubicBezTo>
                    <a:pt x="1498600" y="230717"/>
                    <a:pt x="1833033" y="219075"/>
                    <a:pt x="2038350" y="184150"/>
                  </a:cubicBezTo>
                  <a:cubicBezTo>
                    <a:pt x="2243667" y="149225"/>
                    <a:pt x="2360083" y="84137"/>
                    <a:pt x="2476500" y="19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A2DF00FB-61B5-CD43-878A-6446D3773531}"/>
                </a:ext>
              </a:extLst>
            </p:cNvPr>
            <p:cNvCxnSpPr>
              <a:cxnSpLocks/>
              <a:endCxn id="60" idx="2"/>
            </p:cNvCxnSpPr>
            <p:nvPr/>
          </p:nvCxnSpPr>
          <p:spPr>
            <a:xfrm>
              <a:off x="5639469" y="2096424"/>
              <a:ext cx="0" cy="283075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90D4A810-3286-7946-8AB2-9CD86CF5D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80502" y="2187571"/>
              <a:ext cx="390092" cy="14915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C73B0D8E-3628-E34E-A5B8-4532A0BD6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4212" y="2395665"/>
              <a:ext cx="292100" cy="190500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4EDBD752-0DED-E24B-9DE3-C56CF6570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95079" y="2723953"/>
              <a:ext cx="114300" cy="127000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47908364-3E2F-7244-B29B-2DF88F885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08984" y="1415762"/>
              <a:ext cx="127000" cy="12700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F73C4C3-0378-884C-88A6-EE6E5AF1E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23447" y="1645111"/>
              <a:ext cx="190500" cy="139700"/>
            </a:xfrm>
            <a:prstGeom prst="rect">
              <a:avLst/>
            </a:prstGeom>
          </p:spPr>
        </p:pic>
      </p:grpSp>
      <p:pic>
        <p:nvPicPr>
          <p:cNvPr id="83" name="Picture 82">
            <a:extLst>
              <a:ext uri="{FF2B5EF4-FFF2-40B4-BE49-F238E27FC236}">
                <a16:creationId xmlns:a16="http://schemas.microsoft.com/office/drawing/2014/main" id="{DF89007A-C937-394C-AF7C-3807D9526D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486" y="2914622"/>
            <a:ext cx="1949311" cy="146304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8AE42AAD-C8C5-0B47-8107-295997B3FE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160" y="4371848"/>
            <a:ext cx="1949310" cy="1463040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7EFB5D82-B1FC-D640-8CA6-3F28C03C23C8}"/>
              </a:ext>
            </a:extLst>
          </p:cNvPr>
          <p:cNvGrpSpPr/>
          <p:nvPr/>
        </p:nvGrpSpPr>
        <p:grpSpPr>
          <a:xfrm>
            <a:off x="4310540" y="4010213"/>
            <a:ext cx="2473021" cy="528002"/>
            <a:chOff x="4824131" y="5139880"/>
            <a:chExt cx="2473021" cy="528002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7E40349-1165-C34A-973D-1824E6A3ABC6}"/>
                </a:ext>
              </a:extLst>
            </p:cNvPr>
            <p:cNvSpPr/>
            <p:nvPr/>
          </p:nvSpPr>
          <p:spPr>
            <a:xfrm>
              <a:off x="4824131" y="5139880"/>
              <a:ext cx="2473021" cy="528002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 w="38100" cap="flat" cmpd="sng" algn="ctr">
              <a:solidFill>
                <a:srgbClr val="0000FF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125F4DF0-C6C9-AB4D-88A1-BBEE626FB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38036" y="5278396"/>
              <a:ext cx="2247900" cy="266700"/>
            </a:xfrm>
            <a:prstGeom prst="rect">
              <a:avLst/>
            </a:prstGeom>
          </p:spPr>
        </p:pic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0A227B48-655E-6848-9623-33B87CB50B40}"/>
              </a:ext>
            </a:extLst>
          </p:cNvPr>
          <p:cNvSpPr txBox="1"/>
          <p:nvPr/>
        </p:nvSpPr>
        <p:spPr>
          <a:xfrm>
            <a:off x="4869088" y="3133628"/>
            <a:ext cx="1474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>
                <a:latin typeface="+mn-lt"/>
              </a:rPr>
              <a:t>Computational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7A1641-4440-E743-BAC0-CD27D4104F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2063" y="2898293"/>
            <a:ext cx="4117489" cy="30903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F5A42A-5916-0F4B-809E-57A5AA68931B}"/>
              </a:ext>
            </a:extLst>
          </p:cNvPr>
          <p:cNvSpPr txBox="1"/>
          <p:nvPr/>
        </p:nvSpPr>
        <p:spPr>
          <a:xfrm rot="16200000">
            <a:off x="10018632" y="3842035"/>
            <a:ext cx="1417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Failure threshold</a:t>
            </a:r>
          </a:p>
        </p:txBody>
      </p:sp>
      <p:sp>
        <p:nvSpPr>
          <p:cNvPr id="66" name="Right Arrow 65">
            <a:extLst>
              <a:ext uri="{FF2B5EF4-FFF2-40B4-BE49-F238E27FC236}">
                <a16:creationId xmlns:a16="http://schemas.microsoft.com/office/drawing/2014/main" id="{42AD47A4-467E-3644-9059-507467D879D9}"/>
              </a:ext>
            </a:extLst>
          </p:cNvPr>
          <p:cNvSpPr/>
          <p:nvPr/>
        </p:nvSpPr>
        <p:spPr>
          <a:xfrm>
            <a:off x="3481286" y="4114287"/>
            <a:ext cx="428958" cy="329181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ight Arrow 66">
            <a:extLst>
              <a:ext uri="{FF2B5EF4-FFF2-40B4-BE49-F238E27FC236}">
                <a16:creationId xmlns:a16="http://schemas.microsoft.com/office/drawing/2014/main" id="{1C4357CC-D569-EA4B-9F1D-751DE33C81FF}"/>
              </a:ext>
            </a:extLst>
          </p:cNvPr>
          <p:cNvSpPr/>
          <p:nvPr/>
        </p:nvSpPr>
        <p:spPr>
          <a:xfrm>
            <a:off x="6985877" y="4104729"/>
            <a:ext cx="428958" cy="329181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0166E5D-7A23-8448-BB32-9817C3F10817}"/>
              </a:ext>
            </a:extLst>
          </p:cNvPr>
          <p:cNvSpPr txBox="1"/>
          <p:nvPr/>
        </p:nvSpPr>
        <p:spPr>
          <a:xfrm>
            <a:off x="3372363" y="5046725"/>
            <a:ext cx="4248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Monte Carlo simulation for N=10,000 random samples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C3E320A-09C6-6243-8B19-ADD3944435BB}"/>
              </a:ext>
            </a:extLst>
          </p:cNvPr>
          <p:cNvSpPr txBox="1"/>
          <p:nvPr/>
        </p:nvSpPr>
        <p:spPr>
          <a:xfrm>
            <a:off x="1331260" y="2623720"/>
            <a:ext cx="1641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Input Parameters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9861EFB-B6F6-3545-AC7F-95714F38C94C}"/>
              </a:ext>
            </a:extLst>
          </p:cNvPr>
          <p:cNvSpPr txBox="1"/>
          <p:nvPr/>
        </p:nvSpPr>
        <p:spPr>
          <a:xfrm>
            <a:off x="8769027" y="2623720"/>
            <a:ext cx="2354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Quantity of Interest (QoI)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9DB0D2A-518F-4F4D-96B6-842E7462D512}"/>
              </a:ext>
            </a:extLst>
          </p:cNvPr>
          <p:cNvGrpSpPr/>
          <p:nvPr/>
        </p:nvGrpSpPr>
        <p:grpSpPr>
          <a:xfrm>
            <a:off x="3788792" y="5393761"/>
            <a:ext cx="3466402" cy="923330"/>
            <a:chOff x="3788792" y="5534218"/>
            <a:chExt cx="3466402" cy="92333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786B70F-1977-F142-ADFA-751BDDF9894C}"/>
                </a:ext>
              </a:extLst>
            </p:cNvPr>
            <p:cNvGrpSpPr/>
            <p:nvPr/>
          </p:nvGrpSpPr>
          <p:grpSpPr>
            <a:xfrm>
              <a:off x="3788792" y="5534218"/>
              <a:ext cx="3466402" cy="923330"/>
              <a:chOff x="3750403" y="5798145"/>
              <a:chExt cx="3466402" cy="92333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05B3604-F12B-664B-920A-B32C9D37B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88868" y="5922821"/>
                <a:ext cx="2082800" cy="266700"/>
              </a:xfrm>
              <a:prstGeom prst="rect">
                <a:avLst/>
              </a:prstGeom>
            </p:spPr>
          </p:pic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1DAC0B4C-DED6-304D-8463-AF2A1501DB6D}"/>
                  </a:ext>
                </a:extLst>
              </p:cNvPr>
              <p:cNvSpPr/>
              <p:nvPr/>
            </p:nvSpPr>
            <p:spPr>
              <a:xfrm>
                <a:off x="3750403" y="5798145"/>
                <a:ext cx="3466402" cy="923330"/>
              </a:xfrm>
              <a:prstGeom prst="round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6D63974-11B3-AB46-950C-22F7A080BAFE}"/>
                </a:ext>
              </a:extLst>
            </p:cNvPr>
            <p:cNvSpPr txBox="1"/>
            <p:nvPr/>
          </p:nvSpPr>
          <p:spPr>
            <a:xfrm>
              <a:off x="5956633" y="5578905"/>
              <a:ext cx="3786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in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CBE30EC-AA15-8A43-A65E-588259B8E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914129" y="6074413"/>
              <a:ext cx="3073400" cy="2667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2EAE771-3975-48A0-89C0-46A4AE24F711}"/>
                  </a:ext>
                </a:extLst>
              </p:cNvPr>
              <p:cNvSpPr txBox="1"/>
              <p:nvPr/>
            </p:nvSpPr>
            <p:spPr>
              <a:xfrm>
                <a:off x="8596463" y="3102538"/>
                <a:ext cx="10751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2EAE771-3975-48A0-89C0-46A4AE24F7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6463" y="3102538"/>
                <a:ext cx="1075166" cy="369332"/>
              </a:xfrm>
              <a:prstGeom prst="rect">
                <a:avLst/>
              </a:prstGeom>
              <a:blipFill>
                <a:blip r:embed="rId13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CB8409A-2D55-89F8-EDC5-A267A865AF11}"/>
              </a:ext>
            </a:extLst>
          </p:cNvPr>
          <p:cNvSpPr txBox="1"/>
          <p:nvPr/>
        </p:nvSpPr>
        <p:spPr>
          <a:xfrm>
            <a:off x="6984460" y="1643974"/>
            <a:ext cx="3005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Uncertain load parameters (F, 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Fixed, deterministic inputs: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Length (L), stiffness, area</a:t>
            </a:r>
          </a:p>
        </p:txBody>
      </p:sp>
    </p:spTree>
    <p:extLst>
      <p:ext uri="{BB962C8B-B14F-4D97-AF65-F5344CB8AC3E}">
        <p14:creationId xmlns:p14="http://schemas.microsoft.com/office/powerpoint/2010/main" val="2636693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F1F1A76-6902-4CB4-AB66-583D693C9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15983"/>
            <a:ext cx="10515600" cy="1325563"/>
          </a:xfrm>
        </p:spPr>
        <p:txBody>
          <a:bodyPr/>
          <a:lstStyle/>
          <a:p>
            <a:r>
              <a:rPr lang="en-US" dirty="0"/>
              <a:t>What is Uncertainty Quantification (UQ)?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19C1B-2860-C94B-8C99-B712C4E9F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4981"/>
            <a:ext cx="10515600" cy="5386493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0F790-24AB-4DC1-9468-E3346786B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15AB75-9A51-4797-9FE0-D63129711C88}"/>
              </a:ext>
            </a:extLst>
          </p:cNvPr>
          <p:cNvSpPr txBox="1"/>
          <p:nvPr/>
        </p:nvSpPr>
        <p:spPr>
          <a:xfrm>
            <a:off x="1962869" y="3114016"/>
            <a:ext cx="73604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000" dirty="0"/>
              <a:t>So how wrong might our models be?</a:t>
            </a:r>
          </a:p>
          <a:p>
            <a:pPr lvl="1"/>
            <a:r>
              <a:rPr lang="en-US" sz="2000" dirty="0"/>
              <a:t>	(When) are they useful from an engineering perspective?</a:t>
            </a:r>
          </a:p>
          <a:p>
            <a:pPr lvl="1"/>
            <a:r>
              <a:rPr lang="en-US" sz="2000" dirty="0"/>
              <a:t>		And how confident are we in their predictions?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49E087-60AA-4327-82BB-896829275FB4}"/>
              </a:ext>
            </a:extLst>
          </p:cNvPr>
          <p:cNvSpPr txBox="1"/>
          <p:nvPr/>
        </p:nvSpPr>
        <p:spPr>
          <a:xfrm>
            <a:off x="4149306" y="4871786"/>
            <a:ext cx="70621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2800"/>
              <a:t>UQ provides a framework for answering these questions and making our models useful.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2F2CEF4-5C95-4E38-A58C-9414743B80B8}"/>
              </a:ext>
            </a:extLst>
          </p:cNvPr>
          <p:cNvGrpSpPr/>
          <p:nvPr/>
        </p:nvGrpSpPr>
        <p:grpSpPr>
          <a:xfrm>
            <a:off x="217098" y="1158038"/>
            <a:ext cx="5426015" cy="1446550"/>
            <a:chOff x="3536830" y="1292059"/>
            <a:chExt cx="5426015" cy="144655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DE7DB7-0BC3-43B1-BA66-B6F8DD09B57B}"/>
                </a:ext>
              </a:extLst>
            </p:cNvPr>
            <p:cNvSpPr txBox="1"/>
            <p:nvPr/>
          </p:nvSpPr>
          <p:spPr>
            <a:xfrm>
              <a:off x="3536830" y="1292059"/>
              <a:ext cx="461657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r">
                <a:buNone/>
              </a:pPr>
              <a:r>
                <a:rPr lang="en-US" sz="4400"/>
                <a:t>“</a:t>
              </a:r>
              <a:r>
                <a:rPr lang="en-US" sz="3600"/>
                <a:t>All models are wrong, </a:t>
              </a:r>
              <a:br>
                <a:rPr lang="en-US" sz="3600"/>
              </a:br>
              <a:endParaRPr lang="en-US" sz="44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A3E41C-0E0B-425A-8FD7-C2793E0E6BD8}"/>
                </a:ext>
              </a:extLst>
            </p:cNvPr>
            <p:cNvSpPr txBox="1"/>
            <p:nvPr/>
          </p:nvSpPr>
          <p:spPr>
            <a:xfrm>
              <a:off x="7300824" y="2334427"/>
              <a:ext cx="16620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/>
                <a:t>George E.P. Box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2BBECF1-A43B-4943-A40E-5687E28F2812}"/>
                </a:ext>
              </a:extLst>
            </p:cNvPr>
            <p:cNvSpPr txBox="1"/>
            <p:nvPr/>
          </p:nvSpPr>
          <p:spPr>
            <a:xfrm>
              <a:off x="4767530" y="1684693"/>
              <a:ext cx="419531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/>
                <a:t>but some are useful</a:t>
              </a:r>
              <a:r>
                <a:rPr lang="en-US" sz="4400"/>
                <a:t>”</a:t>
              </a:r>
              <a:endParaRPr lang="en-US" sz="360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029EB2-17CB-E072-6309-2B615B0F12CA}"/>
              </a:ext>
            </a:extLst>
          </p:cNvPr>
          <p:cNvGrpSpPr/>
          <p:nvPr/>
        </p:nvGrpSpPr>
        <p:grpSpPr>
          <a:xfrm>
            <a:off x="10622224" y="2117943"/>
            <a:ext cx="276255" cy="561625"/>
            <a:chOff x="8672215" y="5101809"/>
            <a:chExt cx="276255" cy="561625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BCCD83B-BA2B-AE8B-CD39-7F7C9D427F5B}"/>
                </a:ext>
              </a:extLst>
            </p:cNvPr>
            <p:cNvCxnSpPr>
              <a:cxnSpLocks/>
            </p:cNvCxnSpPr>
            <p:nvPr/>
          </p:nvCxnSpPr>
          <p:spPr>
            <a:xfrm>
              <a:off x="8813653" y="5101809"/>
              <a:ext cx="0" cy="548640"/>
            </a:xfrm>
            <a:prstGeom prst="line">
              <a:avLst/>
            </a:prstGeom>
            <a:ln w="38100">
              <a:solidFill>
                <a:srgbClr val="8EF4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9256154-0528-AC31-227A-54CBA91854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72215" y="5663434"/>
              <a:ext cx="274320" cy="0"/>
            </a:xfrm>
            <a:prstGeom prst="line">
              <a:avLst/>
            </a:prstGeom>
            <a:ln w="38100">
              <a:solidFill>
                <a:srgbClr val="8EF4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C3ADCB8-42A5-07E0-6F96-F0AC02437D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74150" y="5101810"/>
              <a:ext cx="274320" cy="0"/>
            </a:xfrm>
            <a:prstGeom prst="line">
              <a:avLst/>
            </a:prstGeom>
            <a:ln w="38100">
              <a:solidFill>
                <a:srgbClr val="8EF4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202030A-4577-FAF3-93C5-BA3C17633333}"/>
              </a:ext>
            </a:extLst>
          </p:cNvPr>
          <p:cNvGrpSpPr/>
          <p:nvPr/>
        </p:nvGrpSpPr>
        <p:grpSpPr>
          <a:xfrm>
            <a:off x="9782358" y="1643285"/>
            <a:ext cx="276255" cy="1124712"/>
            <a:chOff x="8672215" y="4547176"/>
            <a:chExt cx="276255" cy="112471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5CA94C5-1720-15BF-63BF-1576C71BA61A}"/>
                </a:ext>
              </a:extLst>
            </p:cNvPr>
            <p:cNvCxnSpPr>
              <a:cxnSpLocks/>
            </p:cNvCxnSpPr>
            <p:nvPr/>
          </p:nvCxnSpPr>
          <p:spPr>
            <a:xfrm>
              <a:off x="8813653" y="4547176"/>
              <a:ext cx="0" cy="1124712"/>
            </a:xfrm>
            <a:prstGeom prst="line">
              <a:avLst/>
            </a:prstGeom>
            <a:ln w="38100">
              <a:solidFill>
                <a:srgbClr val="8EF4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17C0AA0-9298-1732-7FDE-55A68B7AA3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72215" y="5663434"/>
              <a:ext cx="274320" cy="0"/>
            </a:xfrm>
            <a:prstGeom prst="line">
              <a:avLst/>
            </a:prstGeom>
            <a:ln w="38100">
              <a:solidFill>
                <a:srgbClr val="8EF4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EA10C41-2049-3D3C-7592-063AA38E6E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74150" y="4547176"/>
              <a:ext cx="274320" cy="0"/>
            </a:xfrm>
            <a:prstGeom prst="line">
              <a:avLst/>
            </a:prstGeom>
            <a:ln w="38100">
              <a:solidFill>
                <a:srgbClr val="8EF4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78C3CDF-B026-2FE0-A45A-7D7BBDF95126}"/>
              </a:ext>
            </a:extLst>
          </p:cNvPr>
          <p:cNvSpPr txBox="1"/>
          <p:nvPr/>
        </p:nvSpPr>
        <p:spPr>
          <a:xfrm>
            <a:off x="10957886" y="1444486"/>
            <a:ext cx="1079142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FCDC72"/>
                </a:solidFill>
              </a:rPr>
              <a:t>Real world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82A1EB"/>
                </a:solidFill>
              </a:rPr>
              <a:t>Model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6FE982"/>
                </a:solidFill>
              </a:rPr>
              <a:t>Model + UQ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67C69AE-4100-A7CC-6842-E65085A581C7}"/>
              </a:ext>
            </a:extLst>
          </p:cNvPr>
          <p:cNvGrpSpPr/>
          <p:nvPr/>
        </p:nvGrpSpPr>
        <p:grpSpPr>
          <a:xfrm>
            <a:off x="9218028" y="1128163"/>
            <a:ext cx="2298108" cy="2370338"/>
            <a:chOff x="7827062" y="4239441"/>
            <a:chExt cx="2298108" cy="237033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F1E4BE9-5717-9A9C-445A-6118B15C2967}"/>
                </a:ext>
              </a:extLst>
            </p:cNvPr>
            <p:cNvSpPr/>
            <p:nvPr/>
          </p:nvSpPr>
          <p:spPr>
            <a:xfrm>
              <a:off x="9260365" y="5905817"/>
              <a:ext cx="218043" cy="223270"/>
            </a:xfrm>
            <a:prstGeom prst="ellipse">
              <a:avLst/>
            </a:prstGeom>
            <a:solidFill>
              <a:srgbClr val="FCE09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FDB15AD-EA1B-8FF9-D1CC-CAE068F1CA44}"/>
                </a:ext>
              </a:extLst>
            </p:cNvPr>
            <p:cNvGrpSpPr/>
            <p:nvPr/>
          </p:nvGrpSpPr>
          <p:grpSpPr>
            <a:xfrm>
              <a:off x="7827062" y="4239441"/>
              <a:ext cx="2298108" cy="2370338"/>
              <a:chOff x="7909103" y="4350501"/>
              <a:chExt cx="2298108" cy="2370338"/>
            </a:xfrm>
          </p:grpSpPr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6DC3C690-B11A-4D73-FE76-482F883258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34551" y="4640320"/>
                <a:ext cx="0" cy="1765739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0EA12E7F-4FCA-665B-F57F-047D209ED5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19561" y="6391069"/>
                <a:ext cx="1987650" cy="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EC19177-7528-0FFB-653C-2250E9ED03EB}"/>
                  </a:ext>
                </a:extLst>
              </p:cNvPr>
              <p:cNvSpPr txBox="1"/>
              <p:nvPr/>
            </p:nvSpPr>
            <p:spPr>
              <a:xfrm>
                <a:off x="8333603" y="4350501"/>
                <a:ext cx="17456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Models Vs. Reality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7DED43D-9219-93CF-B81A-6267E5E5B902}"/>
                  </a:ext>
                </a:extLst>
              </p:cNvPr>
              <p:cNvSpPr txBox="1"/>
              <p:nvPr/>
            </p:nvSpPr>
            <p:spPr>
              <a:xfrm>
                <a:off x="8190038" y="6422787"/>
                <a:ext cx="891591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/>
                  <a:t>Scenario 1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483490A-63BA-5F50-664E-7EB1C934331C}"/>
                  </a:ext>
                </a:extLst>
              </p:cNvPr>
              <p:cNvSpPr txBox="1"/>
              <p:nvPr/>
            </p:nvSpPr>
            <p:spPr>
              <a:xfrm>
                <a:off x="9066350" y="6428451"/>
                <a:ext cx="891591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/>
                  <a:t>Scenario 2</a:t>
                </a: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55995236-2092-300D-5DAD-6D6133EF85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26387" y="6295915"/>
                <a:ext cx="0" cy="16428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DD2298C0-726A-47E5-A682-82E807494E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51624" y="6298935"/>
                <a:ext cx="0" cy="16428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C451CDD-36F5-2880-C289-CAF9C2B26B58}"/>
                  </a:ext>
                </a:extLst>
              </p:cNvPr>
              <p:cNvSpPr/>
              <p:nvPr/>
            </p:nvSpPr>
            <p:spPr>
              <a:xfrm>
                <a:off x="8501759" y="4941816"/>
                <a:ext cx="218043" cy="223270"/>
              </a:xfrm>
              <a:prstGeom prst="ellipse">
                <a:avLst/>
              </a:prstGeom>
              <a:solidFill>
                <a:srgbClr val="FCE09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CD61D44-C9A6-311A-F120-488FAD45F04E}"/>
                  </a:ext>
                </a:extLst>
              </p:cNvPr>
              <p:cNvSpPr/>
              <p:nvPr/>
            </p:nvSpPr>
            <p:spPr>
              <a:xfrm>
                <a:off x="8515011" y="5625198"/>
                <a:ext cx="218043" cy="219987"/>
              </a:xfrm>
              <a:prstGeom prst="rect">
                <a:avLst/>
              </a:prstGeom>
              <a:solidFill>
                <a:srgbClr val="ACCDE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6999E0B-B748-A5E7-4BAB-92A35545F7C7}"/>
                  </a:ext>
                </a:extLst>
              </p:cNvPr>
              <p:cNvSpPr/>
              <p:nvPr/>
            </p:nvSpPr>
            <p:spPr>
              <a:xfrm>
                <a:off x="9341159" y="5547727"/>
                <a:ext cx="218043" cy="219987"/>
              </a:xfrm>
              <a:prstGeom prst="rect">
                <a:avLst/>
              </a:prstGeom>
              <a:solidFill>
                <a:srgbClr val="ACCDE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7E6F0BF-3889-745B-DEC8-1A2E5B484337}"/>
                  </a:ext>
                </a:extLst>
              </p:cNvPr>
              <p:cNvSpPr txBox="1"/>
              <p:nvPr/>
            </p:nvSpPr>
            <p:spPr>
              <a:xfrm rot="16200000">
                <a:off x="7253764" y="5448399"/>
                <a:ext cx="16184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Quantity of Interest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839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D2507-2B11-8447-9214-F4B357ABB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Beam with Random Loading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21C4CA-F655-654B-8B98-BD9469A58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20</a:t>
            </a:fld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20B4DB0-9405-1C45-B3B4-FFB3A27A2863}"/>
              </a:ext>
            </a:extLst>
          </p:cNvPr>
          <p:cNvGrpSpPr/>
          <p:nvPr/>
        </p:nvGrpSpPr>
        <p:grpSpPr>
          <a:xfrm>
            <a:off x="3392921" y="1148596"/>
            <a:ext cx="2967759" cy="1435191"/>
            <a:chOff x="4163869" y="1415762"/>
            <a:chExt cx="2967759" cy="143519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9D47FD3-F75B-4F4C-AA45-A634928B6DF8}"/>
                </a:ext>
              </a:extLst>
            </p:cNvPr>
            <p:cNvGrpSpPr/>
            <p:nvPr/>
          </p:nvGrpSpPr>
          <p:grpSpPr>
            <a:xfrm>
              <a:off x="4163869" y="2192482"/>
              <a:ext cx="484909" cy="334817"/>
              <a:chOff x="4163869" y="2192482"/>
              <a:chExt cx="484909" cy="334817"/>
            </a:xfrm>
          </p:grpSpPr>
          <p:sp>
            <p:nvSpPr>
              <p:cNvPr id="11" name="Triangle 10">
                <a:extLst>
                  <a:ext uri="{FF2B5EF4-FFF2-40B4-BE49-F238E27FC236}">
                    <a16:creationId xmlns:a16="http://schemas.microsoft.com/office/drawing/2014/main" id="{AFE35C69-183F-274F-8931-103E8F8B6FD2}"/>
                  </a:ext>
                </a:extLst>
              </p:cNvPr>
              <p:cNvSpPr/>
              <p:nvPr/>
            </p:nvSpPr>
            <p:spPr>
              <a:xfrm>
                <a:off x="4281055" y="2192482"/>
                <a:ext cx="259772" cy="197427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6BDEFFB-10BA-034A-A022-1C8FC5E217DE}"/>
                  </a:ext>
                </a:extLst>
              </p:cNvPr>
              <p:cNvCxnSpPr/>
              <p:nvPr/>
            </p:nvCxnSpPr>
            <p:spPr>
              <a:xfrm>
                <a:off x="4163869" y="2389909"/>
                <a:ext cx="48490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9E969C7-F26E-8641-89CD-EAB79CC6F0A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63869" y="2389909"/>
                <a:ext cx="76778" cy="131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B63EE4D-4085-6E47-AA87-74A2AA057D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86401" y="2389909"/>
                <a:ext cx="76778" cy="131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1799797-6998-F74B-8A53-617EFF66B6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00701" y="2396259"/>
                <a:ext cx="76778" cy="131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7A8BDE7-4D48-724D-A384-26B8B98410E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21351" y="2389909"/>
                <a:ext cx="76778" cy="131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A0F7EED-7709-C445-B39A-A8A1172504C4}"/>
                </a:ext>
              </a:extLst>
            </p:cNvPr>
            <p:cNvGrpSpPr/>
            <p:nvPr/>
          </p:nvGrpSpPr>
          <p:grpSpPr>
            <a:xfrm>
              <a:off x="6646719" y="2192482"/>
              <a:ext cx="484909" cy="334817"/>
              <a:chOff x="4163869" y="2192482"/>
              <a:chExt cx="484909" cy="334817"/>
            </a:xfrm>
          </p:grpSpPr>
          <p:sp>
            <p:nvSpPr>
              <p:cNvPr id="22" name="Triangle 21">
                <a:extLst>
                  <a:ext uri="{FF2B5EF4-FFF2-40B4-BE49-F238E27FC236}">
                    <a16:creationId xmlns:a16="http://schemas.microsoft.com/office/drawing/2014/main" id="{3D4E60E4-3EAB-904F-BBE6-8EAA87C10719}"/>
                  </a:ext>
                </a:extLst>
              </p:cNvPr>
              <p:cNvSpPr/>
              <p:nvPr/>
            </p:nvSpPr>
            <p:spPr>
              <a:xfrm>
                <a:off x="4281055" y="2192482"/>
                <a:ext cx="259772" cy="197427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23AC840-2BF6-2E4F-BEF0-05458AE64500}"/>
                  </a:ext>
                </a:extLst>
              </p:cNvPr>
              <p:cNvCxnSpPr/>
              <p:nvPr/>
            </p:nvCxnSpPr>
            <p:spPr>
              <a:xfrm>
                <a:off x="4163869" y="2389909"/>
                <a:ext cx="48490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8F5B4E3-2B37-874E-A67C-09F97CA4AF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63869" y="2389909"/>
                <a:ext cx="76778" cy="131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131F0C9-0AC0-CB47-993E-6D645979D4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86401" y="2389909"/>
                <a:ext cx="76778" cy="131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1C5B037-650B-8C4D-872A-29D2771AF3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00701" y="2396259"/>
                <a:ext cx="76778" cy="131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28285101-6DC9-D54F-BCE3-FF5543190C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21351" y="2389909"/>
                <a:ext cx="76778" cy="131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739477A-C10A-CB43-9301-2BF22D162D9B}"/>
                </a:ext>
              </a:extLst>
            </p:cNvPr>
            <p:cNvSpPr/>
            <p:nvPr/>
          </p:nvSpPr>
          <p:spPr>
            <a:xfrm>
              <a:off x="4406323" y="1993440"/>
              <a:ext cx="2487468" cy="19904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59FB028-61ED-114A-AF1D-707111B450FB}"/>
                </a:ext>
              </a:extLst>
            </p:cNvPr>
            <p:cNvGrpSpPr/>
            <p:nvPr/>
          </p:nvGrpSpPr>
          <p:grpSpPr>
            <a:xfrm>
              <a:off x="4400701" y="1612900"/>
              <a:ext cx="2493090" cy="389315"/>
              <a:chOff x="4400701" y="1612900"/>
              <a:chExt cx="2493090" cy="389315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E2D4A59-1168-A64A-9717-4B198D000A52}"/>
                  </a:ext>
                </a:extLst>
              </p:cNvPr>
              <p:cNvCxnSpPr/>
              <p:nvPr/>
            </p:nvCxnSpPr>
            <p:spPr>
              <a:xfrm>
                <a:off x="4400701" y="1619250"/>
                <a:ext cx="2493090" cy="0"/>
              </a:xfrm>
              <a:prstGeom prst="line">
                <a:avLst/>
              </a:prstGeom>
              <a:ln w="12700">
                <a:solidFill>
                  <a:srgbClr val="018E4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B759D946-803D-6341-BD6E-A2A2EC30EC5B}"/>
                  </a:ext>
                </a:extLst>
              </p:cNvPr>
              <p:cNvCxnSpPr/>
              <p:nvPr/>
            </p:nvCxnSpPr>
            <p:spPr>
              <a:xfrm>
                <a:off x="4401971" y="1612900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D1F90587-B4EC-B14B-B22A-DBF44E597425}"/>
                  </a:ext>
                </a:extLst>
              </p:cNvPr>
              <p:cNvCxnSpPr/>
              <p:nvPr/>
            </p:nvCxnSpPr>
            <p:spPr>
              <a:xfrm>
                <a:off x="6887441" y="1614170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6E1CB4EE-3132-4F48-B606-134AAC86D511}"/>
                  </a:ext>
                </a:extLst>
              </p:cNvPr>
              <p:cNvCxnSpPr/>
              <p:nvPr/>
            </p:nvCxnSpPr>
            <p:spPr>
              <a:xfrm>
                <a:off x="5638800" y="1619250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79AA1BE1-C483-DD43-BD26-ADB5AEB90ED3}"/>
                  </a:ext>
                </a:extLst>
              </p:cNvPr>
              <p:cNvCxnSpPr/>
              <p:nvPr/>
            </p:nvCxnSpPr>
            <p:spPr>
              <a:xfrm>
                <a:off x="5029200" y="1617980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2B57F73B-D6C6-C848-BF01-67CD6175DF28}"/>
                  </a:ext>
                </a:extLst>
              </p:cNvPr>
              <p:cNvCxnSpPr/>
              <p:nvPr/>
            </p:nvCxnSpPr>
            <p:spPr>
              <a:xfrm>
                <a:off x="6248400" y="1621675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D386740D-6F63-2F48-8735-CFF9470A2896}"/>
                  </a:ext>
                </a:extLst>
              </p:cNvPr>
              <p:cNvCxnSpPr/>
              <p:nvPr/>
            </p:nvCxnSpPr>
            <p:spPr>
              <a:xfrm>
                <a:off x="4724400" y="1612900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455CA8CA-6162-F345-B0F0-6B82EB784A6E}"/>
                  </a:ext>
                </a:extLst>
              </p:cNvPr>
              <p:cNvCxnSpPr/>
              <p:nvPr/>
            </p:nvCxnSpPr>
            <p:spPr>
              <a:xfrm>
                <a:off x="5334000" y="1619250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D8144D38-273E-B942-AB3A-60E4E9435082}"/>
                  </a:ext>
                </a:extLst>
              </p:cNvPr>
              <p:cNvCxnSpPr/>
              <p:nvPr/>
            </p:nvCxnSpPr>
            <p:spPr>
              <a:xfrm>
                <a:off x="5943600" y="1619250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9031C3A9-CE02-0549-86DF-62FA3B37DF3F}"/>
                  </a:ext>
                </a:extLst>
              </p:cNvPr>
              <p:cNvCxnSpPr/>
              <p:nvPr/>
            </p:nvCxnSpPr>
            <p:spPr>
              <a:xfrm>
                <a:off x="6578600" y="1619250"/>
                <a:ext cx="0" cy="380540"/>
              </a:xfrm>
              <a:prstGeom prst="straightConnector1">
                <a:avLst/>
              </a:prstGeom>
              <a:ln w="12700">
                <a:solidFill>
                  <a:srgbClr val="018E4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Down Arrow 41">
              <a:extLst>
                <a:ext uri="{FF2B5EF4-FFF2-40B4-BE49-F238E27FC236}">
                  <a16:creationId xmlns:a16="http://schemas.microsoft.com/office/drawing/2014/main" id="{A0F051E1-311A-6D42-9FBC-A9DD79EF03F5}"/>
                </a:ext>
              </a:extLst>
            </p:cNvPr>
            <p:cNvSpPr/>
            <p:nvPr/>
          </p:nvSpPr>
          <p:spPr>
            <a:xfrm>
              <a:off x="5549901" y="1426559"/>
              <a:ext cx="178468" cy="563112"/>
            </a:xfrm>
            <a:prstGeom prst="down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18E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EA149C8-9DD7-B749-966D-917137F87214}"/>
                </a:ext>
              </a:extLst>
            </p:cNvPr>
            <p:cNvGrpSpPr/>
            <p:nvPr/>
          </p:nvGrpSpPr>
          <p:grpSpPr>
            <a:xfrm>
              <a:off x="4407051" y="2096424"/>
              <a:ext cx="2486740" cy="602326"/>
              <a:chOff x="4407051" y="2096424"/>
              <a:chExt cx="2486740" cy="602326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7737844-78EB-9B4C-8E0E-361CB9903DC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38800" y="2096424"/>
                <a:ext cx="0" cy="5070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1C27A1B-939B-D04B-BDB5-0FD34E699F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07051" y="2389909"/>
                <a:ext cx="0" cy="3088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406BF43-1E71-9643-8F9C-5F54173CA2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93791" y="2372878"/>
                <a:ext cx="0" cy="3088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182362FA-1FD4-7043-9A83-FFDFBE3CFB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8429" y="2688069"/>
                <a:ext cx="23876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D12892EC-A791-E94D-95CD-F3F5EC4475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8429" y="2573768"/>
                <a:ext cx="116132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AF3DC8F2-22CF-7D46-B2E0-657326355D6F}"/>
                </a:ext>
              </a:extLst>
            </p:cNvPr>
            <p:cNvSpPr/>
            <p:nvPr/>
          </p:nvSpPr>
          <p:spPr>
            <a:xfrm>
              <a:off x="4406900" y="2089149"/>
              <a:ext cx="2476500" cy="290655"/>
            </a:xfrm>
            <a:custGeom>
              <a:avLst/>
              <a:gdLst>
                <a:gd name="connsiteX0" fmla="*/ 0 w 2476500"/>
                <a:gd name="connsiteY0" fmla="*/ 0 h 228840"/>
                <a:gd name="connsiteX1" fmla="*/ 514350 w 2476500"/>
                <a:gd name="connsiteY1" fmla="*/ 171450 h 228840"/>
                <a:gd name="connsiteX2" fmla="*/ 1244600 w 2476500"/>
                <a:gd name="connsiteY2" fmla="*/ 228600 h 228840"/>
                <a:gd name="connsiteX3" fmla="*/ 2038350 w 2476500"/>
                <a:gd name="connsiteY3" fmla="*/ 184150 h 228840"/>
                <a:gd name="connsiteX4" fmla="*/ 2476500 w 2476500"/>
                <a:gd name="connsiteY4" fmla="*/ 19050 h 22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0" h="228840">
                  <a:moveTo>
                    <a:pt x="0" y="0"/>
                  </a:moveTo>
                  <a:cubicBezTo>
                    <a:pt x="153458" y="66675"/>
                    <a:pt x="306917" y="133350"/>
                    <a:pt x="514350" y="171450"/>
                  </a:cubicBezTo>
                  <a:cubicBezTo>
                    <a:pt x="721783" y="209550"/>
                    <a:pt x="990600" y="226483"/>
                    <a:pt x="1244600" y="228600"/>
                  </a:cubicBezTo>
                  <a:cubicBezTo>
                    <a:pt x="1498600" y="230717"/>
                    <a:pt x="1833033" y="219075"/>
                    <a:pt x="2038350" y="184150"/>
                  </a:cubicBezTo>
                  <a:cubicBezTo>
                    <a:pt x="2243667" y="149225"/>
                    <a:pt x="2360083" y="84137"/>
                    <a:pt x="2476500" y="19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A2DF00FB-61B5-CD43-878A-6446D3773531}"/>
                </a:ext>
              </a:extLst>
            </p:cNvPr>
            <p:cNvCxnSpPr>
              <a:cxnSpLocks/>
              <a:endCxn id="60" idx="2"/>
            </p:cNvCxnSpPr>
            <p:nvPr/>
          </p:nvCxnSpPr>
          <p:spPr>
            <a:xfrm>
              <a:off x="5639469" y="2096424"/>
              <a:ext cx="0" cy="283075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90D4A810-3286-7946-8AB2-9CD86CF5D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80502" y="2187571"/>
              <a:ext cx="390092" cy="14915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C73B0D8E-3628-E34E-A5B8-4532A0BD6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4212" y="2395665"/>
              <a:ext cx="292100" cy="190500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4EDBD752-0DED-E24B-9DE3-C56CF6570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95079" y="2723953"/>
              <a:ext cx="114300" cy="127000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47908364-3E2F-7244-B29B-2DF88F885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08984" y="1415762"/>
              <a:ext cx="127000" cy="12700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F73C4C3-0378-884C-88A6-EE6E5AF1E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23447" y="1645111"/>
              <a:ext cx="190500" cy="139700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9B2A7B53-46B5-AB4E-9094-C23ED565A107}"/>
              </a:ext>
            </a:extLst>
          </p:cNvPr>
          <p:cNvSpPr txBox="1"/>
          <p:nvPr/>
        </p:nvSpPr>
        <p:spPr>
          <a:xfrm>
            <a:off x="2107577" y="3261595"/>
            <a:ext cx="8608050" cy="304698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ourier" pitchFamily="2" charset="0"/>
              </a:rPr>
              <a:t>#Specify inputs </a:t>
            </a:r>
          </a:p>
          <a:p>
            <a:r>
              <a:rPr lang="en-US" sz="1600" b="1" dirty="0">
                <a:latin typeface="Courier" pitchFamily="2" charset="0"/>
              </a:rPr>
              <a:t>...</a:t>
            </a:r>
            <a:endParaRPr lang="en-US" sz="1600" b="1" dirty="0">
              <a:solidFill>
                <a:srgbClr val="00B050"/>
              </a:solidFill>
              <a:latin typeface="Courier" pitchFamily="2" charset="0"/>
            </a:endParaRPr>
          </a:p>
          <a:p>
            <a:r>
              <a:rPr lang="en-US" sz="1600" b="1" dirty="0">
                <a:solidFill>
                  <a:srgbClr val="00B050"/>
                </a:solidFill>
                <a:latin typeface="Courier" pitchFamily="2" charset="0"/>
              </a:rPr>
              <a:t>#Monte Carlo simulation loop:</a:t>
            </a:r>
          </a:p>
          <a:p>
            <a:r>
              <a:rPr lang="en-US" sz="1600" b="1" dirty="0" err="1">
                <a:latin typeface="Courier" pitchFamily="2" charset="0"/>
              </a:rPr>
              <a:t>deflection_samples</a:t>
            </a:r>
            <a:r>
              <a:rPr lang="en-US" sz="1600" b="1" dirty="0">
                <a:latin typeface="Courier" pitchFamily="2" charset="0"/>
              </a:rPr>
              <a:t> = </a:t>
            </a:r>
            <a:r>
              <a:rPr lang="en-US" sz="1600" b="1" dirty="0" err="1">
                <a:latin typeface="Courier" pitchFamily="2" charset="0"/>
              </a:rPr>
              <a:t>np.zeros</a:t>
            </a:r>
            <a:r>
              <a:rPr lang="en-US" sz="1600" b="1" dirty="0">
                <a:latin typeface="Courier" pitchFamily="2" charset="0"/>
              </a:rPr>
              <a:t>(N)</a:t>
            </a:r>
          </a:p>
          <a:p>
            <a:r>
              <a:rPr lang="en-US" sz="1600" b="1" dirty="0">
                <a:solidFill>
                  <a:srgbClr val="FF8FB6"/>
                </a:solidFill>
                <a:latin typeface="Courier" pitchFamily="2" charset="0"/>
              </a:rPr>
              <a:t>for</a:t>
            </a:r>
            <a:r>
              <a:rPr lang="en-US" sz="1600" b="1" dirty="0">
                <a:latin typeface="Courier" pitchFamily="2" charset="0"/>
              </a:rPr>
              <a:t> </a:t>
            </a:r>
            <a:r>
              <a:rPr lang="en-US" sz="1600" b="1" dirty="0" err="1">
                <a:latin typeface="Courier" pitchFamily="2" charset="0"/>
              </a:rPr>
              <a:t>i</a:t>
            </a:r>
            <a:r>
              <a:rPr lang="en-US" sz="1600" b="1" dirty="0">
                <a:latin typeface="Courier" pitchFamily="2" charset="0"/>
              </a:rPr>
              <a:t> in range(N):</a:t>
            </a:r>
          </a:p>
          <a:p>
            <a:r>
              <a:rPr lang="en-US" sz="1600" b="1" dirty="0">
                <a:latin typeface="Courier" pitchFamily="2" charset="0"/>
              </a:rPr>
              <a:t>    F = </a:t>
            </a:r>
            <a:r>
              <a:rPr lang="en-US" sz="1600" b="1" dirty="0" err="1">
                <a:latin typeface="Courier" pitchFamily="2" charset="0"/>
              </a:rPr>
              <a:t>random.normal</a:t>
            </a:r>
            <a:r>
              <a:rPr lang="en-US" sz="1600" b="1" dirty="0">
                <a:latin typeface="Courier" pitchFamily="2" charset="0"/>
              </a:rPr>
              <a:t>(</a:t>
            </a:r>
            <a:r>
              <a:rPr lang="en-US" sz="1600" b="1" dirty="0" err="1">
                <a:latin typeface="Courier" pitchFamily="2" charset="0"/>
              </a:rPr>
              <a:t>F_mean</a:t>
            </a:r>
            <a:r>
              <a:rPr lang="en-US" sz="1600" b="1" dirty="0">
                <a:latin typeface="Courier" pitchFamily="2" charset="0"/>
              </a:rPr>
              <a:t>, </a:t>
            </a:r>
            <a:r>
              <a:rPr lang="en-US" sz="1600" b="1" dirty="0" err="1">
                <a:latin typeface="Courier" pitchFamily="2" charset="0"/>
              </a:rPr>
              <a:t>F_std</a:t>
            </a:r>
            <a:r>
              <a:rPr lang="en-US" sz="1600" b="1" dirty="0">
                <a:latin typeface="Courier" pitchFamily="2" charset="0"/>
              </a:rPr>
              <a:t>)</a:t>
            </a:r>
          </a:p>
          <a:p>
            <a:r>
              <a:rPr lang="en-US" sz="1600" b="1" dirty="0">
                <a:latin typeface="Courier" pitchFamily="2" charset="0"/>
              </a:rPr>
              <a:t>    W = </a:t>
            </a:r>
            <a:r>
              <a:rPr lang="en-US" sz="1600" b="1" dirty="0" err="1">
                <a:latin typeface="Courier" pitchFamily="2" charset="0"/>
              </a:rPr>
              <a:t>random.normal</a:t>
            </a:r>
            <a:r>
              <a:rPr lang="en-US" sz="1600" b="1" dirty="0">
                <a:latin typeface="Courier" pitchFamily="2" charset="0"/>
              </a:rPr>
              <a:t>(</a:t>
            </a:r>
            <a:r>
              <a:rPr lang="en-US" sz="1600" b="1" dirty="0" err="1">
                <a:latin typeface="Courier" pitchFamily="2" charset="0"/>
              </a:rPr>
              <a:t>W_mean</a:t>
            </a:r>
            <a:r>
              <a:rPr lang="en-US" sz="1600" b="1" dirty="0">
                <a:latin typeface="Courier" pitchFamily="2" charset="0"/>
              </a:rPr>
              <a:t>, </a:t>
            </a:r>
            <a:r>
              <a:rPr lang="en-US" sz="1600" b="1" dirty="0" err="1">
                <a:latin typeface="Courier" pitchFamily="2" charset="0"/>
              </a:rPr>
              <a:t>W_std</a:t>
            </a:r>
            <a:r>
              <a:rPr lang="en-US" sz="1600" b="1" dirty="0">
                <a:latin typeface="Courier" pitchFamily="2" charset="0"/>
              </a:rPr>
              <a:t>)</a:t>
            </a:r>
          </a:p>
          <a:p>
            <a:r>
              <a:rPr lang="en-US" sz="1600" b="1" dirty="0">
                <a:latin typeface="Courier" pitchFamily="2" charset="0"/>
              </a:rPr>
              <a:t>    </a:t>
            </a:r>
            <a:r>
              <a:rPr lang="en-US" sz="1600" b="1" dirty="0" err="1">
                <a:latin typeface="Courier" pitchFamily="2" charset="0"/>
              </a:rPr>
              <a:t>deflection_samples</a:t>
            </a:r>
            <a:r>
              <a:rPr lang="en-US" sz="1600" b="1" dirty="0">
                <a:latin typeface="Courier" pitchFamily="2" charset="0"/>
              </a:rPr>
              <a:t>[</a:t>
            </a:r>
            <a:r>
              <a:rPr lang="en-US" sz="1600" b="1" dirty="0" err="1">
                <a:latin typeface="Courier" pitchFamily="2" charset="0"/>
              </a:rPr>
              <a:t>i</a:t>
            </a:r>
            <a:r>
              <a:rPr lang="en-US" sz="1600" b="1" dirty="0">
                <a:latin typeface="Courier" pitchFamily="2" charset="0"/>
              </a:rPr>
              <a:t>] = F*L**3/(48.*E*I)+(5*W*L**4)/(384.*E*I)</a:t>
            </a:r>
          </a:p>
          <a:p>
            <a:r>
              <a:rPr lang="en-US" sz="1600" b="1" dirty="0">
                <a:solidFill>
                  <a:srgbClr val="00B050"/>
                </a:solidFill>
                <a:latin typeface="Courier" pitchFamily="2" charset="0"/>
              </a:rPr>
              <a:t>#Postprocess to create histogram, estimate statistics:</a:t>
            </a:r>
            <a:endParaRPr lang="en-US" sz="1600" b="1" dirty="0">
              <a:latin typeface="Courier" pitchFamily="2" charset="0"/>
            </a:endParaRPr>
          </a:p>
          <a:p>
            <a:r>
              <a:rPr lang="en-US" sz="1600" b="1" dirty="0" err="1">
                <a:latin typeface="Courier" pitchFamily="2" charset="0"/>
              </a:rPr>
              <a:t>plt.hist</a:t>
            </a:r>
            <a:r>
              <a:rPr lang="en-US" sz="1600" b="1" dirty="0">
                <a:latin typeface="Courier" pitchFamily="2" charset="0"/>
              </a:rPr>
              <a:t>(</a:t>
            </a:r>
            <a:r>
              <a:rPr lang="en-US" sz="1600" b="1" dirty="0" err="1">
                <a:latin typeface="Courier" pitchFamily="2" charset="0"/>
              </a:rPr>
              <a:t>deflection_samples</a:t>
            </a:r>
            <a:r>
              <a:rPr lang="en-US" sz="1600" b="1" dirty="0">
                <a:latin typeface="Courier" pitchFamily="2" charset="0"/>
              </a:rPr>
              <a:t>)</a:t>
            </a:r>
          </a:p>
          <a:p>
            <a:r>
              <a:rPr lang="en-US" sz="1600" b="1" dirty="0">
                <a:latin typeface="Courier" pitchFamily="2" charset="0"/>
              </a:rPr>
              <a:t>mean = </a:t>
            </a:r>
            <a:r>
              <a:rPr lang="en-US" sz="1600" b="1" dirty="0" err="1">
                <a:latin typeface="Courier" pitchFamily="2" charset="0"/>
              </a:rPr>
              <a:t>numpy.mean</a:t>
            </a:r>
            <a:r>
              <a:rPr lang="en-US" sz="1600" b="1" dirty="0">
                <a:latin typeface="Courier" pitchFamily="2" charset="0"/>
              </a:rPr>
              <a:t>(</a:t>
            </a:r>
            <a:r>
              <a:rPr lang="en-US" sz="1600" b="1" dirty="0" err="1">
                <a:latin typeface="Courier" pitchFamily="2" charset="0"/>
              </a:rPr>
              <a:t>deflection_samples</a:t>
            </a:r>
            <a:r>
              <a:rPr lang="en-US" sz="1600" b="1" dirty="0">
                <a:latin typeface="Courier" pitchFamily="2" charset="0"/>
              </a:rPr>
              <a:t>)</a:t>
            </a:r>
          </a:p>
          <a:p>
            <a:r>
              <a:rPr lang="en-US" sz="1600" b="1" dirty="0" err="1">
                <a:latin typeface="Courier" pitchFamily="2" charset="0"/>
              </a:rPr>
              <a:t>failure_prob</a:t>
            </a:r>
            <a:r>
              <a:rPr lang="en-US" sz="1600" b="1" dirty="0">
                <a:latin typeface="Courier" pitchFamily="2" charset="0"/>
              </a:rPr>
              <a:t> = </a:t>
            </a:r>
            <a:r>
              <a:rPr lang="en-US" sz="1600" b="1" dirty="0" err="1">
                <a:latin typeface="Courier" pitchFamily="2" charset="0"/>
              </a:rPr>
              <a:t>numpy.sum</a:t>
            </a:r>
            <a:r>
              <a:rPr lang="en-US" sz="1600" b="1" dirty="0">
                <a:latin typeface="Courier" pitchFamily="2" charset="0"/>
              </a:rPr>
              <a:t>(</a:t>
            </a:r>
            <a:r>
              <a:rPr lang="en-US" sz="1600" b="1" dirty="0" err="1">
                <a:latin typeface="Courier" pitchFamily="2" charset="0"/>
              </a:rPr>
              <a:t>deflection_samples</a:t>
            </a:r>
            <a:r>
              <a:rPr lang="en-US" sz="1600" b="1" dirty="0">
                <a:latin typeface="Courier" pitchFamily="2" charset="0"/>
              </a:rPr>
              <a:t>&gt;=</a:t>
            </a:r>
            <a:r>
              <a:rPr lang="en-US" sz="1600" b="1" dirty="0" err="1">
                <a:latin typeface="Courier" pitchFamily="2" charset="0"/>
              </a:rPr>
              <a:t>failure_threshold</a:t>
            </a:r>
            <a:r>
              <a:rPr lang="en-US" sz="1600" b="1" dirty="0">
                <a:latin typeface="Courier" pitchFamily="2" charset="0"/>
              </a:rPr>
              <a:t>)/N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DD3BA8-C828-B543-907B-B7F198D51159}"/>
              </a:ext>
            </a:extLst>
          </p:cNvPr>
          <p:cNvSpPr txBox="1"/>
          <p:nvPr/>
        </p:nvSpPr>
        <p:spPr>
          <a:xfrm>
            <a:off x="546571" y="2753785"/>
            <a:ext cx="5927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Monte Carlo implementation (e.g., Python):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54ADC879-5FF7-8044-98C1-D5C2406CED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500" y="5067470"/>
            <a:ext cx="939800" cy="26670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701CE8E-3711-4442-966D-8448548B3B0A}"/>
              </a:ext>
            </a:extLst>
          </p:cNvPr>
          <p:cNvSpPr/>
          <p:nvPr/>
        </p:nvSpPr>
        <p:spPr>
          <a:xfrm>
            <a:off x="7021943" y="3967017"/>
            <a:ext cx="2963480" cy="2469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Draw random input samples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AC95D1C9-04D1-FD48-900E-0DD229881C29}"/>
              </a:ext>
            </a:extLst>
          </p:cNvPr>
          <p:cNvSpPr/>
          <p:nvPr/>
        </p:nvSpPr>
        <p:spPr>
          <a:xfrm>
            <a:off x="8649829" y="4455668"/>
            <a:ext cx="1728787" cy="2469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Evaluate model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3261F64-3A59-0145-904F-0A1A9F544886}"/>
              </a:ext>
            </a:extLst>
          </p:cNvPr>
          <p:cNvSpPr/>
          <p:nvPr/>
        </p:nvSpPr>
        <p:spPr>
          <a:xfrm>
            <a:off x="7758895" y="4600533"/>
            <a:ext cx="828224" cy="385762"/>
          </a:xfrm>
          <a:custGeom>
            <a:avLst/>
            <a:gdLst>
              <a:gd name="connsiteX0" fmla="*/ 828224 w 828224"/>
              <a:gd name="connsiteY0" fmla="*/ 0 h 385762"/>
              <a:gd name="connsiteX1" fmla="*/ 742499 w 828224"/>
              <a:gd name="connsiteY1" fmla="*/ 28575 h 385762"/>
              <a:gd name="connsiteX2" fmla="*/ 85274 w 828224"/>
              <a:gd name="connsiteY2" fmla="*/ 285750 h 385762"/>
              <a:gd name="connsiteX3" fmla="*/ 28124 w 828224"/>
              <a:gd name="connsiteY3" fmla="*/ 385762 h 38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8224" h="385762">
                <a:moveTo>
                  <a:pt x="828224" y="0"/>
                </a:moveTo>
                <a:lnTo>
                  <a:pt x="742499" y="28575"/>
                </a:lnTo>
                <a:cubicBezTo>
                  <a:pt x="618674" y="76200"/>
                  <a:pt x="204336" y="226219"/>
                  <a:pt x="85274" y="285750"/>
                </a:cubicBezTo>
                <a:cubicBezTo>
                  <a:pt x="-33789" y="345281"/>
                  <a:pt x="-2833" y="365521"/>
                  <a:pt x="28124" y="38576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40D3EC0-EA74-FB4B-9CBA-1539C2962E27}"/>
              </a:ext>
            </a:extLst>
          </p:cNvPr>
          <p:cNvSpPr/>
          <p:nvPr/>
        </p:nvSpPr>
        <p:spPr>
          <a:xfrm>
            <a:off x="6473643" y="4137966"/>
            <a:ext cx="485775" cy="385762"/>
          </a:xfrm>
          <a:custGeom>
            <a:avLst/>
            <a:gdLst>
              <a:gd name="connsiteX0" fmla="*/ 485775 w 485775"/>
              <a:gd name="connsiteY0" fmla="*/ 0 h 385762"/>
              <a:gd name="connsiteX1" fmla="*/ 314325 w 485775"/>
              <a:gd name="connsiteY1" fmla="*/ 57150 h 385762"/>
              <a:gd name="connsiteX2" fmla="*/ 85725 w 485775"/>
              <a:gd name="connsiteY2" fmla="*/ 228600 h 385762"/>
              <a:gd name="connsiteX3" fmla="*/ 0 w 485775"/>
              <a:gd name="connsiteY3" fmla="*/ 385762 h 38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75" h="385762">
                <a:moveTo>
                  <a:pt x="485775" y="0"/>
                </a:moveTo>
                <a:cubicBezTo>
                  <a:pt x="433387" y="9525"/>
                  <a:pt x="381000" y="19050"/>
                  <a:pt x="314325" y="57150"/>
                </a:cubicBezTo>
                <a:cubicBezTo>
                  <a:pt x="247650" y="95250"/>
                  <a:pt x="138112" y="173831"/>
                  <a:pt x="85725" y="228600"/>
                </a:cubicBezTo>
                <a:cubicBezTo>
                  <a:pt x="33337" y="283369"/>
                  <a:pt x="16668" y="334565"/>
                  <a:pt x="0" y="38576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A47FF83-193C-734F-9002-47AD9D9BB9ED}"/>
              </a:ext>
            </a:extLst>
          </p:cNvPr>
          <p:cNvSpPr/>
          <p:nvPr/>
        </p:nvSpPr>
        <p:spPr>
          <a:xfrm>
            <a:off x="1482613" y="5334170"/>
            <a:ext cx="668683" cy="296650"/>
          </a:xfrm>
          <a:custGeom>
            <a:avLst/>
            <a:gdLst>
              <a:gd name="connsiteX0" fmla="*/ 0 w 757238"/>
              <a:gd name="connsiteY0" fmla="*/ 0 h 385762"/>
              <a:gd name="connsiteX1" fmla="*/ 342900 w 757238"/>
              <a:gd name="connsiteY1" fmla="*/ 128587 h 385762"/>
              <a:gd name="connsiteX2" fmla="*/ 757238 w 757238"/>
              <a:gd name="connsiteY2" fmla="*/ 385762 h 38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7238" h="385762">
                <a:moveTo>
                  <a:pt x="0" y="0"/>
                </a:moveTo>
                <a:cubicBezTo>
                  <a:pt x="108347" y="32146"/>
                  <a:pt x="216694" y="64293"/>
                  <a:pt x="342900" y="128587"/>
                </a:cubicBezTo>
                <a:cubicBezTo>
                  <a:pt x="469106" y="192881"/>
                  <a:pt x="613172" y="289321"/>
                  <a:pt x="757238" y="38576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7725B6E3-3C2D-364F-96C3-54E0A2E8C00D}"/>
              </a:ext>
            </a:extLst>
          </p:cNvPr>
          <p:cNvSpPr/>
          <p:nvPr/>
        </p:nvSpPr>
        <p:spPr>
          <a:xfrm>
            <a:off x="1476373" y="5859130"/>
            <a:ext cx="668683" cy="45719"/>
          </a:xfrm>
          <a:custGeom>
            <a:avLst/>
            <a:gdLst>
              <a:gd name="connsiteX0" fmla="*/ 0 w 914400"/>
              <a:gd name="connsiteY0" fmla="*/ 46986 h 46986"/>
              <a:gd name="connsiteX1" fmla="*/ 542925 w 914400"/>
              <a:gd name="connsiteY1" fmla="*/ 4124 h 46986"/>
              <a:gd name="connsiteX2" fmla="*/ 914400 w 914400"/>
              <a:gd name="connsiteY2" fmla="*/ 4124 h 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46986">
                <a:moveTo>
                  <a:pt x="0" y="46986"/>
                </a:moveTo>
                <a:cubicBezTo>
                  <a:pt x="195262" y="29127"/>
                  <a:pt x="390525" y="11268"/>
                  <a:pt x="542925" y="4124"/>
                </a:cubicBezTo>
                <a:cubicBezTo>
                  <a:pt x="695325" y="-3020"/>
                  <a:pt x="804862" y="552"/>
                  <a:pt x="914400" y="412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F36AD670-54D1-8644-8227-8C696AB0D121}"/>
              </a:ext>
            </a:extLst>
          </p:cNvPr>
          <p:cNvSpPr/>
          <p:nvPr/>
        </p:nvSpPr>
        <p:spPr>
          <a:xfrm>
            <a:off x="1476373" y="6122486"/>
            <a:ext cx="666753" cy="266701"/>
          </a:xfrm>
          <a:custGeom>
            <a:avLst/>
            <a:gdLst>
              <a:gd name="connsiteX0" fmla="*/ 0 w 642938"/>
              <a:gd name="connsiteY0" fmla="*/ 314325 h 314325"/>
              <a:gd name="connsiteX1" fmla="*/ 342900 w 642938"/>
              <a:gd name="connsiteY1" fmla="*/ 114300 h 314325"/>
              <a:gd name="connsiteX2" fmla="*/ 642938 w 642938"/>
              <a:gd name="connsiteY2" fmla="*/ 0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2938" h="314325">
                <a:moveTo>
                  <a:pt x="0" y="314325"/>
                </a:moveTo>
                <a:cubicBezTo>
                  <a:pt x="117872" y="240506"/>
                  <a:pt x="235744" y="166687"/>
                  <a:pt x="342900" y="114300"/>
                </a:cubicBezTo>
                <a:cubicBezTo>
                  <a:pt x="450056" y="61913"/>
                  <a:pt x="546497" y="30956"/>
                  <a:pt x="642938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A780B43A-75EA-5A4D-B21F-11A5DA245E58}"/>
              </a:ext>
            </a:extLst>
          </p:cNvPr>
          <p:cNvSpPr/>
          <p:nvPr/>
        </p:nvSpPr>
        <p:spPr>
          <a:xfrm>
            <a:off x="6513671" y="3404189"/>
            <a:ext cx="2963480" cy="2469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Set N, L, </a:t>
            </a:r>
            <a:r>
              <a:rPr lang="en-US" dirty="0" err="1">
                <a:solidFill>
                  <a:schemeClr val="tx1"/>
                </a:solidFill>
              </a:rPr>
              <a:t>F_mean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F_std</a:t>
            </a:r>
            <a:r>
              <a:rPr lang="en-US" dirty="0">
                <a:solidFill>
                  <a:schemeClr val="tx1"/>
                </a:solidFill>
              </a:rPr>
              <a:t>, …</a:t>
            </a:r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0D2B3EC5-5E89-8D46-9DF4-B4050EE78BA2}"/>
              </a:ext>
            </a:extLst>
          </p:cNvPr>
          <p:cNvSpPr/>
          <p:nvPr/>
        </p:nvSpPr>
        <p:spPr>
          <a:xfrm>
            <a:off x="4083264" y="3510180"/>
            <a:ext cx="2378423" cy="155977"/>
          </a:xfrm>
          <a:custGeom>
            <a:avLst/>
            <a:gdLst>
              <a:gd name="connsiteX0" fmla="*/ 485775 w 485775"/>
              <a:gd name="connsiteY0" fmla="*/ 0 h 385762"/>
              <a:gd name="connsiteX1" fmla="*/ 314325 w 485775"/>
              <a:gd name="connsiteY1" fmla="*/ 57150 h 385762"/>
              <a:gd name="connsiteX2" fmla="*/ 85725 w 485775"/>
              <a:gd name="connsiteY2" fmla="*/ 228600 h 385762"/>
              <a:gd name="connsiteX3" fmla="*/ 0 w 485775"/>
              <a:gd name="connsiteY3" fmla="*/ 385762 h 38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75" h="385762">
                <a:moveTo>
                  <a:pt x="485775" y="0"/>
                </a:moveTo>
                <a:cubicBezTo>
                  <a:pt x="433387" y="9525"/>
                  <a:pt x="381000" y="19050"/>
                  <a:pt x="314325" y="57150"/>
                </a:cubicBezTo>
                <a:cubicBezTo>
                  <a:pt x="247650" y="95250"/>
                  <a:pt x="138112" y="173831"/>
                  <a:pt x="85725" y="228600"/>
                </a:cubicBezTo>
                <a:cubicBezTo>
                  <a:pt x="33337" y="283369"/>
                  <a:pt x="16668" y="334565"/>
                  <a:pt x="0" y="38576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5A7795-7D7E-E549-AF69-BD2BBB8C83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900" y="5758251"/>
            <a:ext cx="914400" cy="266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38E76E-F6CC-634B-9160-171618AF0B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118" y="6399657"/>
            <a:ext cx="2019300" cy="266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80C4FC-42C4-7631-80A6-4DC9629DD71A}"/>
              </a:ext>
            </a:extLst>
          </p:cNvPr>
          <p:cNvSpPr txBox="1"/>
          <p:nvPr/>
        </p:nvSpPr>
        <p:spPr>
          <a:xfrm>
            <a:off x="6984460" y="1643974"/>
            <a:ext cx="3005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Uncertain load parameters (F, 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Fixed, deterministic inputs: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Length (L), stiffness, area</a:t>
            </a:r>
          </a:p>
        </p:txBody>
      </p:sp>
    </p:spTree>
    <p:extLst>
      <p:ext uri="{BB962C8B-B14F-4D97-AF65-F5344CB8AC3E}">
        <p14:creationId xmlns:p14="http://schemas.microsoft.com/office/powerpoint/2010/main" val="110464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0" grpId="0" animBg="1"/>
      <p:bldP spid="12" grpId="0" animBg="1"/>
      <p:bldP spid="15" grpId="0" animBg="1"/>
      <p:bldP spid="16" grpId="0" animBg="1"/>
      <p:bldP spid="29" grpId="0" animBg="1"/>
      <p:bldP spid="31" grpId="0" animBg="1"/>
      <p:bldP spid="63" grpId="0" animBg="1"/>
      <p:bldP spid="6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4CA51-C934-6C4C-ACD8-1094B2160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MC: Convergence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599DF-59EE-4393-90DF-52ED925DB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6F3285-91F0-9E46-96DA-C1380FAC2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982" y="1274015"/>
            <a:ext cx="3045797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899EE2-F543-7A48-976C-19F73560D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124" y="1274016"/>
            <a:ext cx="3045798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5C2E92-3B97-9F4A-A832-B801C45AC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4376" y="3517223"/>
            <a:ext cx="3045798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C0787F-BD7B-8F4F-8C21-F80A3D089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2234" y="3505298"/>
            <a:ext cx="3045797" cy="2286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2A831E-C378-8649-B042-E5308F7A83B8}"/>
              </a:ext>
            </a:extLst>
          </p:cNvPr>
          <p:cNvSpPr/>
          <p:nvPr/>
        </p:nvSpPr>
        <p:spPr>
          <a:xfrm>
            <a:off x="6389674" y="3569388"/>
            <a:ext cx="271461" cy="184048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F4659DF-39F7-5F4A-9648-F4B5EE56BBD1}"/>
                  </a:ext>
                </a:extLst>
              </p:cNvPr>
              <p:cNvSpPr txBox="1"/>
              <p:nvPr/>
            </p:nvSpPr>
            <p:spPr>
              <a:xfrm>
                <a:off x="986503" y="5844713"/>
                <a:ext cx="9977668" cy="777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Convergence rate is on order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(via Central Limit Theorem) and is </a:t>
                </a:r>
                <a:r>
                  <a:rPr lang="en-US" i="1" dirty="0"/>
                  <a:t>independent</a:t>
                </a:r>
                <a:r>
                  <a:rPr lang="en-US" dirty="0"/>
                  <a:t> of input dimension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Rare event (e.g., probability of failure) estimators require significantly more samples for accuracy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F4659DF-39F7-5F4A-9648-F4B5EE56B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503" y="5844713"/>
                <a:ext cx="9977668" cy="777329"/>
              </a:xfrm>
              <a:prstGeom prst="rect">
                <a:avLst/>
              </a:prstGeom>
              <a:blipFill>
                <a:blip r:embed="rId7"/>
                <a:stretch>
                  <a:fillRect l="-381" r="-127" b="-1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93D4EFAC-8F35-C149-9EA1-B7F5F1590C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5332" y="982655"/>
            <a:ext cx="776075" cy="2263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CC2AD6-C729-EE4E-B7C7-F307A75B9C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6090" y="1013287"/>
            <a:ext cx="1713833" cy="22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8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598ADA-CDF9-6045-8620-8A640644C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688" y="1207008"/>
            <a:ext cx="4507780" cy="3383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7FCB6D-5F78-0B49-B12B-A8C175B08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MC: Effect of Correlated Inputs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332133-6FA2-5943-8F65-10D2E1B6F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6" y="2253772"/>
            <a:ext cx="1949311" cy="14630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87D982-0BEF-454D-8B5E-2D28B6F89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30" y="3710998"/>
            <a:ext cx="1949310" cy="1463040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F16010C2-FCA2-4A45-ABCE-E26316AE7FAF}"/>
              </a:ext>
            </a:extLst>
          </p:cNvPr>
          <p:cNvSpPr/>
          <p:nvPr/>
        </p:nvSpPr>
        <p:spPr>
          <a:xfrm rot="20159367">
            <a:off x="2199921" y="2715051"/>
            <a:ext cx="414405" cy="202045"/>
          </a:xfrm>
          <a:prstGeom prst="rightArrow">
            <a:avLst/>
          </a:prstGeom>
          <a:solidFill>
            <a:srgbClr val="F2DCDB"/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088E2F-013D-5747-84F1-C7E55EFF512D}"/>
              </a:ext>
            </a:extLst>
          </p:cNvPr>
          <p:cNvSpPr txBox="1"/>
          <p:nvPr/>
        </p:nvSpPr>
        <p:spPr>
          <a:xfrm rot="20069119">
            <a:off x="2040274" y="2862181"/>
            <a:ext cx="10054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Uncorrelated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2E4CB5-F209-654A-87AA-B477766AD13E}"/>
              </a:ext>
            </a:extLst>
          </p:cNvPr>
          <p:cNvSpPr txBox="1"/>
          <p:nvPr/>
        </p:nvSpPr>
        <p:spPr>
          <a:xfrm>
            <a:off x="326641" y="1968087"/>
            <a:ext cx="1882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Marginal PDFs of loads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0B8927-08F1-E243-AB11-4BF280ACF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6488" y="1359602"/>
            <a:ext cx="2923966" cy="21945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7E73E6-C70C-C849-B582-E9668469CA59}"/>
              </a:ext>
            </a:extLst>
          </p:cNvPr>
          <p:cNvSpPr txBox="1"/>
          <p:nvPr/>
        </p:nvSpPr>
        <p:spPr>
          <a:xfrm>
            <a:off x="3729278" y="1132879"/>
            <a:ext cx="15038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Joint PDF of loads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A1026776-992D-2F40-A0A3-4707F0B88F44}"/>
              </a:ext>
            </a:extLst>
          </p:cNvPr>
          <p:cNvSpPr/>
          <p:nvPr/>
        </p:nvSpPr>
        <p:spPr>
          <a:xfrm>
            <a:off x="5965933" y="2207427"/>
            <a:ext cx="414405" cy="202045"/>
          </a:xfrm>
          <a:prstGeom prst="rightArrow">
            <a:avLst/>
          </a:prstGeom>
          <a:solidFill>
            <a:srgbClr val="F2DCDB"/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3D079CD-DC88-1144-B31C-60A01113BF76}"/>
              </a:ext>
            </a:extLst>
          </p:cNvPr>
          <p:cNvSpPr/>
          <p:nvPr/>
        </p:nvSpPr>
        <p:spPr>
          <a:xfrm>
            <a:off x="5809258" y="2598094"/>
            <a:ext cx="782446" cy="551418"/>
          </a:xfrm>
          <a:prstGeom prst="round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Monte Carlo simulation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DB711F9-FDCF-DD40-84FC-3B03D6305A90}"/>
              </a:ext>
            </a:extLst>
          </p:cNvPr>
          <p:cNvGrpSpPr/>
          <p:nvPr/>
        </p:nvGrpSpPr>
        <p:grpSpPr>
          <a:xfrm>
            <a:off x="6836410" y="4605806"/>
            <a:ext cx="4783897" cy="751364"/>
            <a:chOff x="5812221" y="4687846"/>
            <a:chExt cx="4783897" cy="75136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DB4352F-4DAD-6F40-930B-E7E10788C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21118" y="4761440"/>
              <a:ext cx="3175000" cy="2667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2CD2E7-8BB4-5A46-B504-F9471E0B9E30}"/>
                </a:ext>
              </a:extLst>
            </p:cNvPr>
            <p:cNvSpPr txBox="1"/>
            <p:nvPr/>
          </p:nvSpPr>
          <p:spPr>
            <a:xfrm>
              <a:off x="5812221" y="4687846"/>
              <a:ext cx="1596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No correlation: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89128C5-23A2-344D-984E-ED55DC7635D7}"/>
                </a:ext>
              </a:extLst>
            </p:cNvPr>
            <p:cNvSpPr txBox="1"/>
            <p:nvPr/>
          </p:nvSpPr>
          <p:spPr>
            <a:xfrm>
              <a:off x="5812221" y="506987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2D5A581-A37B-E946-B604-1F842570A6E7}"/>
              </a:ext>
            </a:extLst>
          </p:cNvPr>
          <p:cNvSpPr txBox="1"/>
          <p:nvPr/>
        </p:nvSpPr>
        <p:spPr>
          <a:xfrm>
            <a:off x="3200400" y="1396360"/>
            <a:ext cx="1110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Correlation = 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499898-9AE4-4DA3-8CF6-C563BFC53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22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98F856-0BC4-5DD6-6E43-6E650D4D323B}"/>
              </a:ext>
            </a:extLst>
          </p:cNvPr>
          <p:cNvSpPr txBox="1"/>
          <p:nvPr/>
        </p:nvSpPr>
        <p:spPr>
          <a:xfrm rot="16200000">
            <a:off x="9310461" y="2302993"/>
            <a:ext cx="1444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Failure Threshold</a:t>
            </a:r>
          </a:p>
        </p:txBody>
      </p:sp>
    </p:spTree>
    <p:extLst>
      <p:ext uri="{BB962C8B-B14F-4D97-AF65-F5344CB8AC3E}">
        <p14:creationId xmlns:p14="http://schemas.microsoft.com/office/powerpoint/2010/main" val="2613474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AA3FFDF-28BC-604B-ADFC-86D6FCB41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789" y="3564349"/>
            <a:ext cx="2923965" cy="2194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43E5B6-5C18-164B-86B5-F676D32E3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488" y="1359602"/>
            <a:ext cx="2923966" cy="2194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7FCB6D-5F78-0B49-B12B-A8C175B08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MC: Effect of Correlated Inputs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BCCDD0C-F78C-2B4F-A5DE-81BC2B671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56" y="2253772"/>
            <a:ext cx="1949311" cy="14630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1085FD2-6069-B84B-881D-DB6DBAA1A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30" y="3710998"/>
            <a:ext cx="1949310" cy="14630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530D04-EC02-B247-81DE-077F19E05A31}"/>
              </a:ext>
            </a:extLst>
          </p:cNvPr>
          <p:cNvSpPr txBox="1"/>
          <p:nvPr/>
        </p:nvSpPr>
        <p:spPr>
          <a:xfrm>
            <a:off x="3729278" y="1132879"/>
            <a:ext cx="15038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Joint PDF of loads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938EC9-BC9F-624D-845B-42AF2C2F1214}"/>
              </a:ext>
            </a:extLst>
          </p:cNvPr>
          <p:cNvSpPr txBox="1"/>
          <p:nvPr/>
        </p:nvSpPr>
        <p:spPr>
          <a:xfrm>
            <a:off x="3200400" y="1396360"/>
            <a:ext cx="1130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</a:rPr>
              <a:t>Correlation = 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8B89A7-8B7C-8C4B-ACB1-0D81F821AD0C}"/>
              </a:ext>
            </a:extLst>
          </p:cNvPr>
          <p:cNvSpPr txBox="1"/>
          <p:nvPr/>
        </p:nvSpPr>
        <p:spPr>
          <a:xfrm>
            <a:off x="3210153" y="3616284"/>
            <a:ext cx="1329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0000FF"/>
                </a:solidFill>
              </a:rPr>
              <a:t>Correlation = 0.95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7F974B84-A0D4-4841-8173-BBDD7A0A616A}"/>
              </a:ext>
            </a:extLst>
          </p:cNvPr>
          <p:cNvSpPr/>
          <p:nvPr/>
        </p:nvSpPr>
        <p:spPr>
          <a:xfrm>
            <a:off x="5965933" y="2207427"/>
            <a:ext cx="414405" cy="202045"/>
          </a:xfrm>
          <a:prstGeom prst="rightArrow">
            <a:avLst/>
          </a:prstGeom>
          <a:solidFill>
            <a:srgbClr val="F2DCDB"/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16BCAE70-5310-174D-BF2B-637030F0C626}"/>
              </a:ext>
            </a:extLst>
          </p:cNvPr>
          <p:cNvSpPr/>
          <p:nvPr/>
        </p:nvSpPr>
        <p:spPr>
          <a:xfrm rot="20159367">
            <a:off x="2199921" y="2715051"/>
            <a:ext cx="414405" cy="202045"/>
          </a:xfrm>
          <a:prstGeom prst="rightArrow">
            <a:avLst/>
          </a:prstGeom>
          <a:solidFill>
            <a:srgbClr val="F2DCDB"/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6AB06C-5EB6-5146-B3A3-D1D711CDBFB9}"/>
              </a:ext>
            </a:extLst>
          </p:cNvPr>
          <p:cNvSpPr txBox="1"/>
          <p:nvPr/>
        </p:nvSpPr>
        <p:spPr>
          <a:xfrm rot="19977402">
            <a:off x="2040274" y="2862181"/>
            <a:ext cx="10054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Uncorrelated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6878439-3AF1-BF41-ACFB-1E128A1063B6}"/>
              </a:ext>
            </a:extLst>
          </p:cNvPr>
          <p:cNvSpPr txBox="1"/>
          <p:nvPr/>
        </p:nvSpPr>
        <p:spPr>
          <a:xfrm>
            <a:off x="326641" y="1968087"/>
            <a:ext cx="1882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Marginal PDFs of loads</a:t>
            </a:r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9CB41C9B-792D-CF4A-B6B9-D1B30ED8908A}"/>
              </a:ext>
            </a:extLst>
          </p:cNvPr>
          <p:cNvSpPr/>
          <p:nvPr/>
        </p:nvSpPr>
        <p:spPr>
          <a:xfrm rot="1274087">
            <a:off x="2254211" y="3748191"/>
            <a:ext cx="414405" cy="202045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39181D5-1EFC-114C-923E-A7AF178B620A}"/>
              </a:ext>
            </a:extLst>
          </p:cNvPr>
          <p:cNvSpPr txBox="1"/>
          <p:nvPr/>
        </p:nvSpPr>
        <p:spPr>
          <a:xfrm rot="1189859">
            <a:off x="2001651" y="3929592"/>
            <a:ext cx="10054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Correlated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03F029EB-3C19-1E48-89BE-39E87989418A}"/>
              </a:ext>
            </a:extLst>
          </p:cNvPr>
          <p:cNvSpPr/>
          <p:nvPr/>
        </p:nvSpPr>
        <p:spPr>
          <a:xfrm>
            <a:off x="5809258" y="2598094"/>
            <a:ext cx="782446" cy="551418"/>
          </a:xfrm>
          <a:prstGeom prst="round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Monte Carlo simulation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5C1712F-8C3F-F84B-8096-B5F3D1659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7688" y="1207008"/>
            <a:ext cx="4507780" cy="338328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3690468C-4678-054C-8D8D-1186B1239AE1}"/>
              </a:ext>
            </a:extLst>
          </p:cNvPr>
          <p:cNvGrpSpPr/>
          <p:nvPr/>
        </p:nvGrpSpPr>
        <p:grpSpPr>
          <a:xfrm>
            <a:off x="6836410" y="4605806"/>
            <a:ext cx="4783897" cy="751364"/>
            <a:chOff x="5812221" y="4687846"/>
            <a:chExt cx="4783897" cy="751364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43AE16E-8E1D-1842-A5D8-1AC87FC5A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21118" y="4761440"/>
              <a:ext cx="3175000" cy="2667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7EE759B-947A-AC48-8E80-ED3296758EF3}"/>
                </a:ext>
              </a:extLst>
            </p:cNvPr>
            <p:cNvSpPr txBox="1"/>
            <p:nvPr/>
          </p:nvSpPr>
          <p:spPr>
            <a:xfrm>
              <a:off x="5812221" y="4687846"/>
              <a:ext cx="1596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No correlation: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722E265-B3E0-FE45-B237-EE8DFE0E0850}"/>
                </a:ext>
              </a:extLst>
            </p:cNvPr>
            <p:cNvSpPr txBox="1"/>
            <p:nvPr/>
          </p:nvSpPr>
          <p:spPr>
            <a:xfrm>
              <a:off x="5812221" y="506987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0ABC9-5FC6-47FC-92E2-F26E62385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23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20C42-E394-2120-34E6-B332A2228A99}"/>
              </a:ext>
            </a:extLst>
          </p:cNvPr>
          <p:cNvSpPr txBox="1"/>
          <p:nvPr/>
        </p:nvSpPr>
        <p:spPr>
          <a:xfrm rot="16200000">
            <a:off x="9310461" y="2302993"/>
            <a:ext cx="1444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Failure Threshold</a:t>
            </a:r>
          </a:p>
        </p:txBody>
      </p:sp>
    </p:spTree>
    <p:extLst>
      <p:ext uri="{BB962C8B-B14F-4D97-AF65-F5344CB8AC3E}">
        <p14:creationId xmlns:p14="http://schemas.microsoft.com/office/powerpoint/2010/main" val="745519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AA3FFDF-28BC-604B-ADFC-86D6FCB41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789" y="3564349"/>
            <a:ext cx="2923965" cy="2194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43E5B6-5C18-164B-86B5-F676D32E3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488" y="1359602"/>
            <a:ext cx="2923966" cy="2194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7FCB6D-5F78-0B49-B12B-A8C175B08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MC: Effect of Correlated Inputs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9B788B-A709-1840-B513-3DF89A6B81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4751" y="1203452"/>
            <a:ext cx="4508068" cy="338349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52865C9-F2E2-4548-AFB8-2136D47ABD0B}"/>
              </a:ext>
            </a:extLst>
          </p:cNvPr>
          <p:cNvGrpSpPr/>
          <p:nvPr/>
        </p:nvGrpSpPr>
        <p:grpSpPr>
          <a:xfrm>
            <a:off x="9748851" y="1776907"/>
            <a:ext cx="2067232" cy="2211581"/>
            <a:chOff x="9569450" y="2238487"/>
            <a:chExt cx="2067232" cy="221158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9800DC2-9437-684E-A179-65F5C5779F5B}"/>
                </a:ext>
              </a:extLst>
            </p:cNvPr>
            <p:cNvSpPr/>
            <p:nvPr/>
          </p:nvSpPr>
          <p:spPr>
            <a:xfrm>
              <a:off x="9591678" y="3890580"/>
              <a:ext cx="642729" cy="559488"/>
            </a:xfrm>
            <a:prstGeom prst="rect">
              <a:avLst/>
            </a:prstGeom>
            <a:noFill/>
            <a:ln w="25400">
              <a:solidFill>
                <a:srgbClr val="7030A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6621D32-C5D1-CC47-A010-BD4B10F48F6D}"/>
                </a:ext>
              </a:extLst>
            </p:cNvPr>
            <p:cNvGrpSpPr/>
            <p:nvPr/>
          </p:nvGrpSpPr>
          <p:grpSpPr>
            <a:xfrm>
              <a:off x="10081547" y="2268147"/>
              <a:ext cx="1555135" cy="1181688"/>
              <a:chOff x="10081547" y="2268147"/>
              <a:chExt cx="1555135" cy="118168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3F63E66-FC8E-1C43-B8B4-3AE422DACF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7058" t="2764" r="2451" b="14667"/>
              <a:stretch/>
            </p:blipFill>
            <p:spPr>
              <a:xfrm>
                <a:off x="10081547" y="2268147"/>
                <a:ext cx="1555135" cy="1181688"/>
              </a:xfrm>
              <a:prstGeom prst="rect">
                <a:avLst/>
              </a:prstGeom>
              <a:ln w="25400">
                <a:solidFill>
                  <a:srgbClr val="7030A0"/>
                </a:solidFill>
                <a:prstDash val="sysDot"/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4708366-A7FC-AF4D-804F-E44D4D9504CB}"/>
                  </a:ext>
                </a:extLst>
              </p:cNvPr>
              <p:cNvSpPr/>
              <p:nvPr/>
            </p:nvSpPr>
            <p:spPr>
              <a:xfrm>
                <a:off x="10743768" y="2304611"/>
                <a:ext cx="850900" cy="298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3679ABA-6D12-B743-90EE-42DB703BF925}"/>
                  </a:ext>
                </a:extLst>
              </p:cNvPr>
              <p:cNvCxnSpPr/>
              <p:nvPr/>
            </p:nvCxnSpPr>
            <p:spPr>
              <a:xfrm>
                <a:off x="10581818" y="2268147"/>
                <a:ext cx="0" cy="117174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CC8CFA8-578C-3646-BA27-FC74C81EA2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69450" y="2238487"/>
              <a:ext cx="429968" cy="1673113"/>
            </a:xfrm>
            <a:prstGeom prst="line">
              <a:avLst/>
            </a:prstGeom>
            <a:ln w="12700">
              <a:solidFill>
                <a:srgbClr val="7030A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C445E12-739B-9646-B672-23BA2D275D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34407" y="3464902"/>
              <a:ext cx="1402275" cy="985166"/>
            </a:xfrm>
            <a:prstGeom prst="line">
              <a:avLst/>
            </a:prstGeom>
            <a:ln w="12700">
              <a:solidFill>
                <a:srgbClr val="7030A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D5F3D4A-613A-E742-9D5A-763964D16541}"/>
              </a:ext>
            </a:extLst>
          </p:cNvPr>
          <p:cNvSpPr txBox="1"/>
          <p:nvPr/>
        </p:nvSpPr>
        <p:spPr>
          <a:xfrm>
            <a:off x="6004422" y="5476186"/>
            <a:ext cx="581166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r">
              <a:buFont typeface="Wingdings" pitchFamily="2" charset="2"/>
              <a:buChar char="Ø"/>
            </a:pPr>
            <a:r>
              <a:rPr lang="en-US" sz="1600" b="1">
                <a:solidFill>
                  <a:srgbClr val="FF0000"/>
                </a:solidFill>
              </a:rPr>
              <a:t>Correlated load case is over 4X more likely to fail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79C8273-5077-9542-8E02-AA8A653CB56C}"/>
              </a:ext>
            </a:extLst>
          </p:cNvPr>
          <p:cNvGrpSpPr/>
          <p:nvPr/>
        </p:nvGrpSpPr>
        <p:grpSpPr>
          <a:xfrm>
            <a:off x="6836410" y="4605806"/>
            <a:ext cx="4937659" cy="751364"/>
            <a:chOff x="5812221" y="4687846"/>
            <a:chExt cx="4937659" cy="75136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E7D37F2-F9C1-A440-B37F-B07E99C47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21118" y="4761440"/>
              <a:ext cx="3175000" cy="2667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D5D26ED-406B-1748-8DA2-E8BDD464E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74880" y="5130772"/>
              <a:ext cx="3175000" cy="2667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EDA7A2E-D81C-3643-AF26-456F252C2CE6}"/>
                </a:ext>
              </a:extLst>
            </p:cNvPr>
            <p:cNvSpPr txBox="1"/>
            <p:nvPr/>
          </p:nvSpPr>
          <p:spPr>
            <a:xfrm>
              <a:off x="5812221" y="4687846"/>
              <a:ext cx="1596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No correlation: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DC2F655-E294-DE43-A65E-585860DBE82E}"/>
                </a:ext>
              </a:extLst>
            </p:cNvPr>
            <p:cNvSpPr txBox="1"/>
            <p:nvPr/>
          </p:nvSpPr>
          <p:spPr>
            <a:xfrm>
              <a:off x="5812221" y="5069878"/>
              <a:ext cx="1782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With correlation: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BCCDD0C-F78C-2B4F-A5DE-81BC2B671A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56" y="2253772"/>
            <a:ext cx="1949311" cy="14630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1085FD2-6069-B84B-881D-DB6DBAA1A8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30" y="3710998"/>
            <a:ext cx="1949310" cy="14630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530D04-EC02-B247-81DE-077F19E05A31}"/>
              </a:ext>
            </a:extLst>
          </p:cNvPr>
          <p:cNvSpPr txBox="1"/>
          <p:nvPr/>
        </p:nvSpPr>
        <p:spPr>
          <a:xfrm>
            <a:off x="3729278" y="1132879"/>
            <a:ext cx="15038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Joint PDF of loads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938EC9-BC9F-624D-845B-42AF2C2F1214}"/>
              </a:ext>
            </a:extLst>
          </p:cNvPr>
          <p:cNvSpPr txBox="1"/>
          <p:nvPr/>
        </p:nvSpPr>
        <p:spPr>
          <a:xfrm>
            <a:off x="3200400" y="1396360"/>
            <a:ext cx="1110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Correlation = 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8B89A7-8B7C-8C4B-ACB1-0D81F821AD0C}"/>
              </a:ext>
            </a:extLst>
          </p:cNvPr>
          <p:cNvSpPr txBox="1"/>
          <p:nvPr/>
        </p:nvSpPr>
        <p:spPr>
          <a:xfrm>
            <a:off x="3210153" y="3616284"/>
            <a:ext cx="13065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Correlation = 0.95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7F974B84-A0D4-4841-8173-BBDD7A0A616A}"/>
              </a:ext>
            </a:extLst>
          </p:cNvPr>
          <p:cNvSpPr/>
          <p:nvPr/>
        </p:nvSpPr>
        <p:spPr>
          <a:xfrm>
            <a:off x="5965933" y="2207427"/>
            <a:ext cx="414405" cy="202045"/>
          </a:xfrm>
          <a:prstGeom prst="rightArrow">
            <a:avLst/>
          </a:prstGeom>
          <a:solidFill>
            <a:srgbClr val="F2DCDB"/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FBEDE08F-F105-AE4A-9B64-113B9F82EE5D}"/>
              </a:ext>
            </a:extLst>
          </p:cNvPr>
          <p:cNvSpPr/>
          <p:nvPr/>
        </p:nvSpPr>
        <p:spPr>
          <a:xfrm rot="20044363">
            <a:off x="6004502" y="3561827"/>
            <a:ext cx="414405" cy="202045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16BCAE70-5310-174D-BF2B-637030F0C626}"/>
              </a:ext>
            </a:extLst>
          </p:cNvPr>
          <p:cNvSpPr/>
          <p:nvPr/>
        </p:nvSpPr>
        <p:spPr>
          <a:xfrm rot="20159367">
            <a:off x="2199921" y="2715051"/>
            <a:ext cx="414405" cy="202045"/>
          </a:xfrm>
          <a:prstGeom prst="rightArrow">
            <a:avLst/>
          </a:prstGeom>
          <a:solidFill>
            <a:srgbClr val="F2DCDB"/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6AB06C-5EB6-5146-B3A3-D1D711CDBFB9}"/>
              </a:ext>
            </a:extLst>
          </p:cNvPr>
          <p:cNvSpPr txBox="1"/>
          <p:nvPr/>
        </p:nvSpPr>
        <p:spPr>
          <a:xfrm rot="19977402">
            <a:off x="2040274" y="2862181"/>
            <a:ext cx="10054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Uncorrelated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6878439-3AF1-BF41-ACFB-1E128A1063B6}"/>
              </a:ext>
            </a:extLst>
          </p:cNvPr>
          <p:cNvSpPr txBox="1"/>
          <p:nvPr/>
        </p:nvSpPr>
        <p:spPr>
          <a:xfrm>
            <a:off x="326641" y="1968087"/>
            <a:ext cx="1882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Marginal PDFs of loads</a:t>
            </a:r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9CB41C9B-792D-CF4A-B6B9-D1B30ED8908A}"/>
              </a:ext>
            </a:extLst>
          </p:cNvPr>
          <p:cNvSpPr/>
          <p:nvPr/>
        </p:nvSpPr>
        <p:spPr>
          <a:xfrm rot="1274087">
            <a:off x="2254211" y="3748191"/>
            <a:ext cx="414405" cy="202045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39181D5-1EFC-114C-923E-A7AF178B620A}"/>
              </a:ext>
            </a:extLst>
          </p:cNvPr>
          <p:cNvSpPr txBox="1"/>
          <p:nvPr/>
        </p:nvSpPr>
        <p:spPr>
          <a:xfrm rot="1189859">
            <a:off x="2001651" y="3929592"/>
            <a:ext cx="10054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Correlated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57B89B-AC9C-9243-815B-6F2B1D9009FD}"/>
              </a:ext>
            </a:extLst>
          </p:cNvPr>
          <p:cNvGrpSpPr/>
          <p:nvPr/>
        </p:nvGrpSpPr>
        <p:grpSpPr>
          <a:xfrm>
            <a:off x="4843055" y="3633888"/>
            <a:ext cx="1887984" cy="1283666"/>
            <a:chOff x="4863375" y="3633888"/>
            <a:chExt cx="1887984" cy="128366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2C4BF3-1CB5-8C42-8649-312405955A04}"/>
                </a:ext>
              </a:extLst>
            </p:cNvPr>
            <p:cNvSpPr/>
            <p:nvPr/>
          </p:nvSpPr>
          <p:spPr>
            <a:xfrm>
              <a:off x="4863375" y="3633888"/>
              <a:ext cx="776653" cy="53940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76494E-C74B-2D44-AE23-F51EA1830272}"/>
                </a:ext>
              </a:extLst>
            </p:cNvPr>
            <p:cNvSpPr txBox="1"/>
            <p:nvPr/>
          </p:nvSpPr>
          <p:spPr>
            <a:xfrm>
              <a:off x="5577920" y="4086557"/>
              <a:ext cx="11734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">
                  <a:solidFill>
                    <a:srgbClr val="FF0000"/>
                  </a:solidFill>
                </a:rPr>
                <a:t>Loads more likely to take extreme values together</a:t>
              </a: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36C6DA0-9E59-164B-8EFE-1E3866ED0B8A}"/>
                </a:ext>
              </a:extLst>
            </p:cNvPr>
            <p:cNvSpPr/>
            <p:nvPr/>
          </p:nvSpPr>
          <p:spPr>
            <a:xfrm>
              <a:off x="5502729" y="3935186"/>
              <a:ext cx="506185" cy="179614"/>
            </a:xfrm>
            <a:custGeom>
              <a:avLst/>
              <a:gdLst>
                <a:gd name="connsiteX0" fmla="*/ 506185 w 506185"/>
                <a:gd name="connsiteY0" fmla="*/ 179614 h 179614"/>
                <a:gd name="connsiteX1" fmla="*/ 244928 w 506185"/>
                <a:gd name="connsiteY1" fmla="*/ 32657 h 179614"/>
                <a:gd name="connsiteX2" fmla="*/ 0 w 506185"/>
                <a:gd name="connsiteY2" fmla="*/ 0 h 179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6185" h="179614">
                  <a:moveTo>
                    <a:pt x="506185" y="179614"/>
                  </a:moveTo>
                  <a:cubicBezTo>
                    <a:pt x="417738" y="121103"/>
                    <a:pt x="329292" y="62593"/>
                    <a:pt x="244928" y="32657"/>
                  </a:cubicBezTo>
                  <a:cubicBezTo>
                    <a:pt x="160564" y="2721"/>
                    <a:pt x="80282" y="1360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03F029EB-3C19-1E48-89BE-39E87989418A}"/>
              </a:ext>
            </a:extLst>
          </p:cNvPr>
          <p:cNvSpPr/>
          <p:nvPr/>
        </p:nvSpPr>
        <p:spPr>
          <a:xfrm>
            <a:off x="5809258" y="2598094"/>
            <a:ext cx="782446" cy="551418"/>
          </a:xfrm>
          <a:prstGeom prst="round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MC simulation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3D9E1563-377E-45E1-BFA3-F3013E553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24</a:t>
            </a:fld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B00BCAA-DAE9-4742-93FF-ACA24E049008}"/>
              </a:ext>
            </a:extLst>
          </p:cNvPr>
          <p:cNvSpPr txBox="1"/>
          <p:nvPr/>
        </p:nvSpPr>
        <p:spPr>
          <a:xfrm>
            <a:off x="-75413" y="5936791"/>
            <a:ext cx="12267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en-US" sz="1800" i="1"/>
              <a:t>Important to quantify correlations; </a:t>
            </a:r>
            <a:r>
              <a:rPr lang="en-US" i="1"/>
              <a:t>failure to do so can lead to undetected non-conservatism</a:t>
            </a:r>
            <a:endParaRPr lang="en-US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EC37CD-E691-94A2-AD58-C8464931457D}"/>
              </a:ext>
            </a:extLst>
          </p:cNvPr>
          <p:cNvSpPr txBox="1"/>
          <p:nvPr/>
        </p:nvSpPr>
        <p:spPr>
          <a:xfrm rot="16200000">
            <a:off x="9063913" y="2008061"/>
            <a:ext cx="1444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Failure Threshold</a:t>
            </a:r>
          </a:p>
        </p:txBody>
      </p:sp>
    </p:spTree>
    <p:extLst>
      <p:ext uri="{BB962C8B-B14F-4D97-AF65-F5344CB8AC3E}">
        <p14:creationId xmlns:p14="http://schemas.microsoft.com/office/powerpoint/2010/main" val="327104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4B730-315B-074C-A230-BD58A387D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3C0E2-1B95-4644-9C0C-0BFAA5B87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1507"/>
            <a:ext cx="10934700" cy="5596493"/>
          </a:xfrm>
        </p:spPr>
        <p:txBody>
          <a:bodyPr>
            <a:noAutofit/>
          </a:bodyPr>
          <a:lstStyle/>
          <a:p>
            <a:pPr lvl="1">
              <a:buFont typeface="Wingdings" pitchFamily="2" charset="2"/>
              <a:buChar char="ü"/>
            </a:pPr>
            <a:r>
              <a:rPr lang="en-US"/>
              <a:t>Non-intrusive, general-purpose, and relatively simple approach for propagating uncertainty through models</a:t>
            </a:r>
          </a:p>
          <a:p>
            <a:pPr lvl="2"/>
            <a:r>
              <a:rPr lang="en-US"/>
              <a:t>But can be challenging/infeasible in practice when models are expensive</a:t>
            </a:r>
          </a:p>
          <a:p>
            <a:pPr lvl="1">
              <a:buFont typeface="Wingdings" pitchFamily="2" charset="2"/>
              <a:buChar char="ü"/>
            </a:pPr>
            <a:r>
              <a:rPr lang="en-US"/>
              <a:t>Exhibits provable convergence at a known rate, regardless of input dimension</a:t>
            </a:r>
          </a:p>
          <a:p>
            <a:pPr lvl="1">
              <a:buFont typeface="Wingdings" pitchFamily="2" charset="2"/>
              <a:buChar char="ü"/>
            </a:pPr>
            <a:r>
              <a:rPr lang="en-US"/>
              <a:t>Improperly specifying input uncertainty (e.g., parameter correlations) can have a significant impact on 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CC80B-52FE-4CB1-920F-526797B2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25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05D77B-5AD1-4168-9A81-FD4B4BA5A67E}"/>
              </a:ext>
            </a:extLst>
          </p:cNvPr>
          <p:cNvSpPr txBox="1"/>
          <p:nvPr/>
        </p:nvSpPr>
        <p:spPr>
          <a:xfrm>
            <a:off x="2384925" y="3919271"/>
            <a:ext cx="73694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i="1"/>
              <a:t>So how do we quantify input uncertainties?</a:t>
            </a:r>
          </a:p>
          <a:p>
            <a:pPr marL="342900" indent="-342900" algn="r">
              <a:buFont typeface="+mj-lt"/>
              <a:buAutoNum type="arabicPeriod"/>
            </a:pPr>
            <a:r>
              <a:rPr lang="en-US" sz="2400"/>
              <a:t>Make estimates based on expert judgement</a:t>
            </a:r>
          </a:p>
          <a:p>
            <a:pPr marL="342900" indent="-342900" algn="r">
              <a:buFont typeface="+mj-lt"/>
              <a:buAutoNum type="arabicPeriod"/>
            </a:pPr>
            <a:r>
              <a:rPr lang="en-US" sz="2400"/>
              <a:t>Use available data to infer uncertainty directly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3392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5565452-C074-C04A-AB9C-551EDCB52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432" y="1271016"/>
            <a:ext cx="7769470" cy="32552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FB99830-6467-0445-8B80-FAAFDBD7421B}"/>
              </a:ext>
            </a:extLst>
          </p:cNvPr>
          <p:cNvSpPr/>
          <p:nvPr/>
        </p:nvSpPr>
        <p:spPr>
          <a:xfrm>
            <a:off x="8342244" y="2729480"/>
            <a:ext cx="1802517" cy="121257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26071F-7352-7C4D-BE99-4C629EDA5A7D}"/>
              </a:ext>
            </a:extLst>
          </p:cNvPr>
          <p:cNvSpPr/>
          <p:nvPr/>
        </p:nvSpPr>
        <p:spPr>
          <a:xfrm>
            <a:off x="5273041" y="3047531"/>
            <a:ext cx="3069203" cy="164669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0217CF-D1A4-E746-95A5-0904F4295F31}"/>
              </a:ext>
            </a:extLst>
          </p:cNvPr>
          <p:cNvSpPr/>
          <p:nvPr/>
        </p:nvSpPr>
        <p:spPr>
          <a:xfrm>
            <a:off x="2250440" y="1253852"/>
            <a:ext cx="1586137" cy="14756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5C1544-40FC-2645-89DA-864FE39A3FD6}"/>
              </a:ext>
            </a:extLst>
          </p:cNvPr>
          <p:cNvSpPr/>
          <p:nvPr/>
        </p:nvSpPr>
        <p:spPr>
          <a:xfrm>
            <a:off x="3836576" y="1483447"/>
            <a:ext cx="1027044" cy="66724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1A18DA-813F-8E4F-A612-4685C9A9F60F}"/>
              </a:ext>
            </a:extLst>
          </p:cNvPr>
          <p:cNvSpPr/>
          <p:nvPr/>
        </p:nvSpPr>
        <p:spPr>
          <a:xfrm>
            <a:off x="5193031" y="1283308"/>
            <a:ext cx="3172073" cy="176422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06F1760-FA58-174E-912F-A1A56E3B3DAB}"/>
              </a:ext>
            </a:extLst>
          </p:cNvPr>
          <p:cNvGrpSpPr/>
          <p:nvPr/>
        </p:nvGrpSpPr>
        <p:grpSpPr>
          <a:xfrm>
            <a:off x="2324257" y="2911497"/>
            <a:ext cx="1463494" cy="714870"/>
            <a:chOff x="8072957" y="1035830"/>
            <a:chExt cx="1463494" cy="71487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9289642-8CDF-3049-8AD2-0B70305FEDA9}"/>
                </a:ext>
              </a:extLst>
            </p:cNvPr>
            <p:cNvSpPr/>
            <p:nvPr/>
          </p:nvSpPr>
          <p:spPr>
            <a:xfrm>
              <a:off x="8164396" y="1040696"/>
              <a:ext cx="1269329" cy="710004"/>
            </a:xfrm>
            <a:prstGeom prst="rect">
              <a:avLst/>
            </a:prstGeom>
            <a:solidFill>
              <a:schemeClr val="bg1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7F27D8-E2EC-D246-A151-4ECCBDB404CD}"/>
                </a:ext>
              </a:extLst>
            </p:cNvPr>
            <p:cNvSpPr txBox="1"/>
            <p:nvPr/>
          </p:nvSpPr>
          <p:spPr>
            <a:xfrm>
              <a:off x="8072957" y="1035830"/>
              <a:ext cx="1463494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50" b="1"/>
                <a:t>Model Calibration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1555E82-7F15-034D-BA82-01387262954F}"/>
              </a:ext>
            </a:extLst>
          </p:cNvPr>
          <p:cNvSpPr txBox="1"/>
          <p:nvPr/>
        </p:nvSpPr>
        <p:spPr>
          <a:xfrm>
            <a:off x="762000" y="4699418"/>
            <a:ext cx="1074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b="1" i="1"/>
              <a:t>Model calibration </a:t>
            </a:r>
            <a:r>
              <a:rPr lang="en-US" sz="2200"/>
              <a:t>explicitly quantifies model input uncertainties using experimental data (can be used to improve or update initial assumptions)</a:t>
            </a:r>
            <a:endParaRPr lang="en-US" sz="400"/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71BCB8BE-2860-0740-BCC2-FC4D7842A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UQ Concepts: Model Calibration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381A9-4453-4A81-B873-3DBC6DB37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71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162651FB-A2D4-0B43-93FB-6012C2B711DC}"/>
              </a:ext>
            </a:extLst>
          </p:cNvPr>
          <p:cNvSpPr/>
          <p:nvPr/>
        </p:nvSpPr>
        <p:spPr>
          <a:xfrm>
            <a:off x="280219" y="2376225"/>
            <a:ext cx="5589639" cy="4242897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72053F-1349-3647-AB56-483133E63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Model Calibration with Component Scale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70691-000E-6F49-A504-A750F7564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0558"/>
            <a:ext cx="10515600" cy="112208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 practice, the experimental data available for calibration is often from a simpler, component scale test</a:t>
            </a:r>
          </a:p>
          <a:p>
            <a:r>
              <a:rPr lang="en-US" dirty="0"/>
              <a:t>Examples from spacesuit reliability analyses: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B3EFDB-7C8B-7F4D-8449-832607A19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2844"/>
            <a:ext cx="2743200" cy="365125"/>
          </a:xfrm>
        </p:spPr>
        <p:txBody>
          <a:bodyPr/>
          <a:lstStyle/>
          <a:p>
            <a:fld id="{FF659024-17AB-1C4B-8F61-EF10F7509DAF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3BEB54-0F49-5C42-9FAF-6DA7461021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915"/>
          <a:stretch/>
        </p:blipFill>
        <p:spPr>
          <a:xfrm rot="5400000">
            <a:off x="1527973" y="3182065"/>
            <a:ext cx="1760418" cy="9264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A3D81D-EE2B-0948-B4F3-BE8C795621EB}"/>
              </a:ext>
            </a:extLst>
          </p:cNvPr>
          <p:cNvSpPr/>
          <p:nvPr/>
        </p:nvSpPr>
        <p:spPr>
          <a:xfrm>
            <a:off x="2464712" y="3419227"/>
            <a:ext cx="422254" cy="336349"/>
          </a:xfrm>
          <a:prstGeom prst="rect">
            <a:avLst/>
          </a:prstGeom>
          <a:noFill/>
          <a:ln w="254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12464E-7D0B-3C4D-A063-CF14580578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79" b="7232"/>
          <a:stretch/>
        </p:blipFill>
        <p:spPr>
          <a:xfrm>
            <a:off x="549440" y="4652840"/>
            <a:ext cx="1139221" cy="1500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E8A90E-D94B-2647-A13B-24BC70E95A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8072" y="5228390"/>
            <a:ext cx="1617358" cy="926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87C385-664F-A444-B945-0D89C022CC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00" t="3537" r="7440" b="8091"/>
          <a:stretch/>
        </p:blipFill>
        <p:spPr>
          <a:xfrm>
            <a:off x="2245615" y="5162563"/>
            <a:ext cx="1369623" cy="9904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501455-7171-6843-B473-99C0D959AC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8653" y="4497356"/>
            <a:ext cx="1407415" cy="167035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D9A95D9-F94F-2146-AF26-9BBF976E4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4681452"/>
            <a:ext cx="1497886" cy="144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enetrometer">
            <a:hlinkClick r:id="" action="ppaction://media"/>
            <a:extLst>
              <a:ext uri="{FF2B5EF4-FFF2-40B4-BE49-F238E27FC236}">
                <a16:creationId xmlns:a16="http://schemas.microsoft.com/office/drawing/2014/main" id="{1F453045-44EF-6B4B-933B-1F4C63A47E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48841" r="33357" b="54878"/>
          <a:stretch/>
        </p:blipFill>
        <p:spPr>
          <a:xfrm>
            <a:off x="10391806" y="4617114"/>
            <a:ext cx="1230228" cy="145479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D69B905-B183-AF43-9CC7-AA53F61E5C19}"/>
              </a:ext>
            </a:extLst>
          </p:cNvPr>
          <p:cNvGrpSpPr/>
          <p:nvPr/>
        </p:nvGrpSpPr>
        <p:grpSpPr>
          <a:xfrm>
            <a:off x="7324923" y="2748063"/>
            <a:ext cx="891408" cy="1633863"/>
            <a:chOff x="8764818" y="2557142"/>
            <a:chExt cx="891408" cy="163386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E39D472-2DE7-0345-9F60-CA95BEA79F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8110" t="6082" r="42038" b="13271"/>
            <a:stretch/>
          </p:blipFill>
          <p:spPr>
            <a:xfrm>
              <a:off x="8764818" y="2557142"/>
              <a:ext cx="891408" cy="1633863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FE364DE-4A47-CA4E-AC9B-482864232EB5}"/>
                </a:ext>
              </a:extLst>
            </p:cNvPr>
            <p:cNvSpPr/>
            <p:nvPr/>
          </p:nvSpPr>
          <p:spPr>
            <a:xfrm>
              <a:off x="8989203" y="2750453"/>
              <a:ext cx="536409" cy="1870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Brief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8B1B611-B7D3-0B42-ADE5-A9004BCBC1D5}"/>
                </a:ext>
              </a:extLst>
            </p:cNvPr>
            <p:cNvSpPr/>
            <p:nvPr/>
          </p:nvSpPr>
          <p:spPr>
            <a:xfrm>
              <a:off x="8883636" y="3689598"/>
              <a:ext cx="461743" cy="1692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Soil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98C9023-A4FB-1E42-8F9C-B2ACE9BD1615}"/>
                </a:ext>
              </a:extLst>
            </p:cNvPr>
            <p:cNvSpPr/>
            <p:nvPr/>
          </p:nvSpPr>
          <p:spPr>
            <a:xfrm>
              <a:off x="8843934" y="3139352"/>
              <a:ext cx="501445" cy="1827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Rock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9C869DC-3AC6-354E-A2AE-9929866A1518}"/>
                </a:ext>
              </a:extLst>
            </p:cNvPr>
            <p:cNvCxnSpPr>
              <a:cxnSpLocks/>
              <a:stCxn id="25" idx="3"/>
            </p:cNvCxnSpPr>
            <p:nvPr/>
          </p:nvCxnSpPr>
          <p:spPr>
            <a:xfrm>
              <a:off x="9345379" y="3230733"/>
              <a:ext cx="194981" cy="178865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8352944-399A-374F-931B-592078A0272B}"/>
              </a:ext>
            </a:extLst>
          </p:cNvPr>
          <p:cNvSpPr/>
          <p:nvPr/>
        </p:nvSpPr>
        <p:spPr>
          <a:xfrm>
            <a:off x="7369075" y="3678624"/>
            <a:ext cx="891408" cy="703302"/>
          </a:xfrm>
          <a:prstGeom prst="rect">
            <a:avLst/>
          </a:prstGeom>
          <a:noFill/>
          <a:ln w="254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AFE97E0-6AC7-ED40-B53E-07972F335975}"/>
              </a:ext>
            </a:extLst>
          </p:cNvPr>
          <p:cNvSpPr/>
          <p:nvPr/>
        </p:nvSpPr>
        <p:spPr>
          <a:xfrm>
            <a:off x="9560236" y="3574989"/>
            <a:ext cx="1066799" cy="4616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tx1"/>
                </a:solidFill>
              </a:rPr>
              <a:t>Model Calibration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9A8ADFD-81D3-DA47-9B6C-DEDDFA487D93}"/>
              </a:ext>
            </a:extLst>
          </p:cNvPr>
          <p:cNvSpPr txBox="1"/>
          <p:nvPr/>
        </p:nvSpPr>
        <p:spPr>
          <a:xfrm>
            <a:off x="526834" y="6107705"/>
            <a:ext cx="1184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Low Velocity Impact Test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668219-90FF-CF41-A873-411DFFF2972A}"/>
              </a:ext>
            </a:extLst>
          </p:cNvPr>
          <p:cNvSpPr txBox="1"/>
          <p:nvPr/>
        </p:nvSpPr>
        <p:spPr>
          <a:xfrm>
            <a:off x="2177518" y="6165535"/>
            <a:ext cx="1497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Force vs Time Data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50F9A63-E25C-4F48-9844-8176A1D9D0BE}"/>
              </a:ext>
            </a:extLst>
          </p:cNvPr>
          <p:cNvSpPr txBox="1"/>
          <p:nvPr/>
        </p:nvSpPr>
        <p:spPr>
          <a:xfrm>
            <a:off x="4160796" y="6087949"/>
            <a:ext cx="1497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Composite Coupon Impact Model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90B1FC4-5BB2-8741-B369-950F0309351F}"/>
              </a:ext>
            </a:extLst>
          </p:cNvPr>
          <p:cNvSpPr/>
          <p:nvPr/>
        </p:nvSpPr>
        <p:spPr>
          <a:xfrm>
            <a:off x="3584672" y="4296312"/>
            <a:ext cx="1066799" cy="4616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tx1"/>
                </a:solidFill>
              </a:rPr>
              <a:t>Model Calibration</a:t>
            </a:r>
          </a:p>
        </p:txBody>
      </p: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AFBB16D8-DDAB-E746-BCEA-382EE414D6B4}"/>
              </a:ext>
            </a:extLst>
          </p:cNvPr>
          <p:cNvCxnSpPr>
            <a:cxnSpLocks/>
            <a:stCxn id="15" idx="0"/>
            <a:endCxn id="34" idx="2"/>
          </p:cNvCxnSpPr>
          <p:nvPr/>
        </p:nvCxnSpPr>
        <p:spPr>
          <a:xfrm rot="5400000" flipH="1" flipV="1">
            <a:off x="3321957" y="4366449"/>
            <a:ext cx="404585" cy="1187645"/>
          </a:xfrm>
          <a:prstGeom prst="bentConnector3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1E0F6DC3-BF7F-6549-B17B-29C1A41BA9D2}"/>
              </a:ext>
            </a:extLst>
          </p:cNvPr>
          <p:cNvCxnSpPr>
            <a:cxnSpLocks/>
            <a:stCxn id="10" idx="0"/>
            <a:endCxn id="34" idx="2"/>
          </p:cNvCxnSpPr>
          <p:nvPr/>
        </p:nvCxnSpPr>
        <p:spPr>
          <a:xfrm rot="16200000" flipV="1">
            <a:off x="4287206" y="4588844"/>
            <a:ext cx="470412" cy="808679"/>
          </a:xfrm>
          <a:prstGeom prst="bentConnector3">
            <a:avLst>
              <a:gd name="adj1" fmla="val 5627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02677438-D0C6-3B46-8D58-EAAB4522F6B9}"/>
              </a:ext>
            </a:extLst>
          </p:cNvPr>
          <p:cNvCxnSpPr>
            <a:cxnSpLocks/>
            <a:stCxn id="34" idx="0"/>
            <a:endCxn id="8" idx="3"/>
          </p:cNvCxnSpPr>
          <p:nvPr/>
        </p:nvCxnSpPr>
        <p:spPr>
          <a:xfrm rot="16200000" flipV="1">
            <a:off x="3148064" y="3326304"/>
            <a:ext cx="708910" cy="1231106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ight Arrow 46">
            <a:extLst>
              <a:ext uri="{FF2B5EF4-FFF2-40B4-BE49-F238E27FC236}">
                <a16:creationId xmlns:a16="http://schemas.microsoft.com/office/drawing/2014/main" id="{8F08B589-2022-084D-88F2-C7075B5AA2DB}"/>
              </a:ext>
            </a:extLst>
          </p:cNvPr>
          <p:cNvSpPr/>
          <p:nvPr/>
        </p:nvSpPr>
        <p:spPr>
          <a:xfrm>
            <a:off x="1800194" y="5525073"/>
            <a:ext cx="279767" cy="238058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>
            <a:extLst>
              <a:ext uri="{FF2B5EF4-FFF2-40B4-BE49-F238E27FC236}">
                <a16:creationId xmlns:a16="http://schemas.microsoft.com/office/drawing/2014/main" id="{826D3BC6-F550-5546-9F71-0A417D155AE4}"/>
              </a:ext>
            </a:extLst>
          </p:cNvPr>
          <p:cNvSpPr/>
          <p:nvPr/>
        </p:nvSpPr>
        <p:spPr>
          <a:xfrm>
            <a:off x="8034321" y="5304201"/>
            <a:ext cx="279767" cy="238058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8E7B4EE-11DF-DC4A-9C97-D75FCBC03A2C}"/>
              </a:ext>
            </a:extLst>
          </p:cNvPr>
          <p:cNvSpPr txBox="1"/>
          <p:nvPr/>
        </p:nvSpPr>
        <p:spPr>
          <a:xfrm>
            <a:off x="6591975" y="6109164"/>
            <a:ext cx="1407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Rover with Cone Penetrometer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4132316-DEEF-DB4F-87E8-0718730EF081}"/>
              </a:ext>
            </a:extLst>
          </p:cNvPr>
          <p:cNvSpPr txBox="1"/>
          <p:nvPr/>
        </p:nvSpPr>
        <p:spPr>
          <a:xfrm>
            <a:off x="8407460" y="6131514"/>
            <a:ext cx="1497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Lunar Regolith Resistance Data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E031F79-24FF-8143-A47F-161FCDF38C7D}"/>
              </a:ext>
            </a:extLst>
          </p:cNvPr>
          <p:cNvSpPr txBox="1"/>
          <p:nvPr/>
        </p:nvSpPr>
        <p:spPr>
          <a:xfrm>
            <a:off x="10184084" y="6124416"/>
            <a:ext cx="1680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Penetrometer Model</a:t>
            </a:r>
          </a:p>
        </p:txBody>
      </p: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53567A5B-BBCA-024D-9E4D-08776B4936A3}"/>
              </a:ext>
            </a:extLst>
          </p:cNvPr>
          <p:cNvCxnSpPr>
            <a:cxnSpLocks/>
            <a:stCxn id="19" idx="0"/>
            <a:endCxn id="29" idx="2"/>
          </p:cNvCxnSpPr>
          <p:nvPr/>
        </p:nvCxnSpPr>
        <p:spPr>
          <a:xfrm rot="16200000" flipV="1">
            <a:off x="10260049" y="3870243"/>
            <a:ext cx="580459" cy="91328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567EC85B-BF19-DD43-AED3-15C7D41E927D}"/>
              </a:ext>
            </a:extLst>
          </p:cNvPr>
          <p:cNvCxnSpPr>
            <a:cxnSpLocks/>
            <a:stCxn id="16" idx="0"/>
            <a:endCxn id="29" idx="2"/>
          </p:cNvCxnSpPr>
          <p:nvPr/>
        </p:nvCxnSpPr>
        <p:spPr>
          <a:xfrm rot="5400000" flipH="1" flipV="1">
            <a:off x="9372648" y="3776369"/>
            <a:ext cx="460701" cy="981275"/>
          </a:xfrm>
          <a:prstGeom prst="bentConnector3">
            <a:avLst>
              <a:gd name="adj1" fmla="val 37195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7F1C6BF-2D2A-7C44-B338-D0939014D121}"/>
              </a:ext>
            </a:extLst>
          </p:cNvPr>
          <p:cNvSpPr txBox="1"/>
          <p:nvPr/>
        </p:nvSpPr>
        <p:spPr>
          <a:xfrm>
            <a:off x="3137010" y="3168570"/>
            <a:ext cx="148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Progressive damage model parameters</a:t>
            </a:r>
          </a:p>
        </p:txBody>
      </p: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0107A91A-7561-B14A-9092-A4F57F12D343}"/>
              </a:ext>
            </a:extLst>
          </p:cNvPr>
          <p:cNvCxnSpPr>
            <a:cxnSpLocks/>
            <a:stCxn id="29" idx="0"/>
            <a:endCxn id="21" idx="3"/>
          </p:cNvCxnSpPr>
          <p:nvPr/>
        </p:nvCxnSpPr>
        <p:spPr>
          <a:xfrm rot="16200000" flipH="1" flipV="1">
            <a:off x="8949417" y="2886055"/>
            <a:ext cx="455286" cy="1833153"/>
          </a:xfrm>
          <a:prstGeom prst="bentConnector4">
            <a:avLst>
              <a:gd name="adj1" fmla="val -50210"/>
              <a:gd name="adj2" fmla="val 64549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9FF7839-8E1F-244C-B461-4A006E9AF7C8}"/>
              </a:ext>
            </a:extLst>
          </p:cNvPr>
          <p:cNvSpPr txBox="1"/>
          <p:nvPr/>
        </p:nvSpPr>
        <p:spPr>
          <a:xfrm>
            <a:off x="8827556" y="2898103"/>
            <a:ext cx="1356528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Mohr Column soil model parameters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1116B9D-6ACF-9C4C-B392-03FFB3383897}"/>
              </a:ext>
            </a:extLst>
          </p:cNvPr>
          <p:cNvSpPr txBox="1"/>
          <p:nvPr/>
        </p:nvSpPr>
        <p:spPr>
          <a:xfrm>
            <a:off x="969145" y="2416425"/>
            <a:ext cx="4082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Modeling Progressive Impact Damage in Composites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0768DD7-959C-1E40-AB4E-65532D5BF648}"/>
              </a:ext>
            </a:extLst>
          </p:cNvPr>
          <p:cNvSpPr txBox="1"/>
          <p:nvPr/>
        </p:nvSpPr>
        <p:spPr>
          <a:xfrm>
            <a:off x="7582432" y="2376225"/>
            <a:ext cx="3128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Modeling Suit Impact on Lunar Regolith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4C983C4C-919D-8444-A776-7711EF8CAF1C}"/>
              </a:ext>
            </a:extLst>
          </p:cNvPr>
          <p:cNvSpPr/>
          <p:nvPr/>
        </p:nvSpPr>
        <p:spPr>
          <a:xfrm>
            <a:off x="6302476" y="2381145"/>
            <a:ext cx="5589639" cy="4242897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0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21" grpId="0" animBg="1"/>
      <p:bldP spid="29" grpId="0" animBg="1"/>
      <p:bldP spid="49" grpId="0" animBg="1"/>
      <p:bldP spid="50" grpId="0"/>
      <p:bldP spid="51" grpId="0"/>
      <p:bldP spid="52" grpId="0"/>
      <p:bldP spid="5" grpId="0"/>
      <p:bldP spid="65" grpId="0"/>
      <p:bldP spid="6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2053F-1349-3647-AB56-483133E63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Deterministic vs. Probabilistic Calibration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470691-000E-6F49-A504-A750F7564D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45097"/>
                <a:ext cx="11038114" cy="1615534"/>
              </a:xfrm>
            </p:spPr>
            <p:txBody>
              <a:bodyPr>
                <a:normAutofit/>
              </a:bodyPr>
              <a:lstStyle/>
              <a:p>
                <a:r>
                  <a:rPr lang="en-US" sz="2400"/>
                  <a:t>Assume: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ℰ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𝝐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/>
                  <a:t> is measurement data from experiment,</a:t>
                </a:r>
                <a:r>
                  <a:rPr lang="en-US" sz="200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ℰ</m:t>
                    </m:r>
                  </m:oMath>
                </a14:m>
                <a:r>
                  <a:rPr lang="en-US" sz="2000"/>
                  <a:t>, with measurement error/noise,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𝝐</m:t>
                    </m:r>
                  </m:oMath>
                </a14:m>
                <a:r>
                  <a:rPr lang="en-US" sz="2000"/>
                  <a:t>  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ℰ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ℰ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/>
                  <a:t> is a computational model that predicts the measured quantity from the experiment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470691-000E-6F49-A504-A750F7564D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45097"/>
                <a:ext cx="11038114" cy="1615534"/>
              </a:xfrm>
              <a:blipFill>
                <a:blip r:embed="rId2"/>
                <a:stretch>
                  <a:fillRect l="-773" t="-52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D6AF8AA-F37D-448F-B812-53BA336FC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28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B262E85-C9E4-4ED4-B302-720716E657A9}"/>
                  </a:ext>
                </a:extLst>
              </p:cNvPr>
              <p:cNvSpPr txBox="1"/>
              <p:nvPr/>
            </p:nvSpPr>
            <p:spPr>
              <a:xfrm>
                <a:off x="838200" y="2545930"/>
                <a:ext cx="5775356" cy="31048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/>
                  <a:t>Deterministic calibration:</a:t>
                </a:r>
              </a:p>
              <a:p>
                <a:pPr lvl="1"/>
                <a:r>
                  <a:rPr lang="en-US" sz="2000"/>
                  <a:t>Find deterministic parameters that result in best agreement by minimizing some error metric; </a:t>
                </a:r>
                <a:br>
                  <a:rPr lang="en-US" sz="2000"/>
                </a:br>
                <a:r>
                  <a:rPr lang="en-US" sz="2000"/>
                  <a:t>e.g., sum of squared error,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𝑆𝑆𝐸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ℰ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/>
              </a:p>
              <a:p>
                <a:pPr lvl="1"/>
                <a:endParaRPr lang="en-US" sz="240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/>
                  <a:t>Probabilistic calibration:</a:t>
                </a:r>
              </a:p>
              <a:p>
                <a:pPr lvl="1"/>
                <a:r>
                  <a:rPr lang="en-US" sz="2000"/>
                  <a:t>Find a PDF,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/>
                  <a:t>, assigning probability density to all potential values of the parameters based on the observed data and accounting for noise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𝝐</m:t>
                    </m:r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B262E85-C9E4-4ED4-B302-720716E65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545930"/>
                <a:ext cx="5775356" cy="3104889"/>
              </a:xfrm>
              <a:prstGeom prst="rect">
                <a:avLst/>
              </a:prstGeom>
              <a:blipFill>
                <a:blip r:embed="rId3"/>
                <a:stretch>
                  <a:fillRect l="-1478" t="-1572" r="-1901" b="-2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5F46E78E-5415-435E-9C74-2BC8467A38DA}"/>
              </a:ext>
            </a:extLst>
          </p:cNvPr>
          <p:cNvGrpSpPr/>
          <p:nvPr/>
        </p:nvGrpSpPr>
        <p:grpSpPr>
          <a:xfrm>
            <a:off x="8434565" y="2306089"/>
            <a:ext cx="2638847" cy="2013252"/>
            <a:chOff x="7523685" y="2441542"/>
            <a:chExt cx="2906117" cy="2217160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05DD5D5-C747-4D35-9501-908E9CA4E2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0561" y="2441542"/>
              <a:ext cx="3776" cy="189001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8CBA38C-CA66-49C1-A7F9-B72117712A14}"/>
                    </a:ext>
                  </a:extLst>
                </p:cNvPr>
                <p:cNvSpPr txBox="1"/>
                <p:nvPr/>
              </p:nvSpPr>
              <p:spPr>
                <a:xfrm>
                  <a:off x="10061336" y="4251963"/>
                  <a:ext cx="368466" cy="4067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8CBA38C-CA66-49C1-A7F9-B72117712A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61336" y="4251963"/>
                  <a:ext cx="368466" cy="40673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9568FDA-141A-4185-AE20-8C5822B626AE}"/>
                </a:ext>
              </a:extLst>
            </p:cNvPr>
            <p:cNvSpPr txBox="1"/>
            <p:nvPr/>
          </p:nvSpPr>
          <p:spPr>
            <a:xfrm>
              <a:off x="7523685" y="2558257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Y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1C42C6D-F705-426D-835E-31EBE9AAF7A7}"/>
                </a:ext>
              </a:extLst>
            </p:cNvPr>
            <p:cNvCxnSpPr>
              <a:cxnSpLocks/>
            </p:cNvCxnSpPr>
            <p:nvPr/>
          </p:nvCxnSpPr>
          <p:spPr>
            <a:xfrm>
              <a:off x="7824337" y="4331551"/>
              <a:ext cx="2252917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B264639-7F73-4228-969D-90F535180100}"/>
                </a:ext>
              </a:extLst>
            </p:cNvPr>
            <p:cNvSpPr/>
            <p:nvPr/>
          </p:nvSpPr>
          <p:spPr>
            <a:xfrm>
              <a:off x="8514080" y="330200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5F641E1-973B-4A20-B8A9-0BD4EB6FEC55}"/>
                </a:ext>
              </a:extLst>
            </p:cNvPr>
            <p:cNvSpPr/>
            <p:nvPr/>
          </p:nvSpPr>
          <p:spPr>
            <a:xfrm>
              <a:off x="9143998" y="341884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506B424-02D3-491C-A460-151852A9B4A4}"/>
                </a:ext>
              </a:extLst>
            </p:cNvPr>
            <p:cNvSpPr/>
            <p:nvPr/>
          </p:nvSpPr>
          <p:spPr>
            <a:xfrm>
              <a:off x="8818880" y="3504355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C18A78B-9BAE-4930-A554-5B543DDE56FB}"/>
                </a:ext>
              </a:extLst>
            </p:cNvPr>
            <p:cNvSpPr/>
            <p:nvPr/>
          </p:nvSpPr>
          <p:spPr>
            <a:xfrm>
              <a:off x="9390017" y="297688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BF6C243-D844-422B-906B-5346EF9D814A}"/>
                </a:ext>
              </a:extLst>
            </p:cNvPr>
            <p:cNvSpPr/>
            <p:nvPr/>
          </p:nvSpPr>
          <p:spPr>
            <a:xfrm>
              <a:off x="9829783" y="2884409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962A2A2-4E44-4147-9650-7E7268071605}"/>
                </a:ext>
              </a:extLst>
            </p:cNvPr>
            <p:cNvSpPr/>
            <p:nvPr/>
          </p:nvSpPr>
          <p:spPr>
            <a:xfrm>
              <a:off x="8222549" y="3847257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1C20935-08A6-4428-9929-CDFD46FCEF6A}"/>
                </a:ext>
              </a:extLst>
            </p:cNvPr>
            <p:cNvSpPr/>
            <p:nvPr/>
          </p:nvSpPr>
          <p:spPr>
            <a:xfrm>
              <a:off x="9691099" y="3121735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8328304-8454-47EF-AB11-5E72F968DC6C}"/>
                </a:ext>
              </a:extLst>
            </p:cNvPr>
            <p:cNvSpPr/>
            <p:nvPr/>
          </p:nvSpPr>
          <p:spPr>
            <a:xfrm>
              <a:off x="9713959" y="2655386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0AFF616-CEB5-4112-A101-49D1B238E3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0561" y="2785284"/>
              <a:ext cx="2256693" cy="113782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28182BE-964A-4BAF-A138-8701FFFE1AA5}"/>
              </a:ext>
            </a:extLst>
          </p:cNvPr>
          <p:cNvGrpSpPr/>
          <p:nvPr/>
        </p:nvGrpSpPr>
        <p:grpSpPr>
          <a:xfrm>
            <a:off x="8434566" y="4327786"/>
            <a:ext cx="2638844" cy="2013252"/>
            <a:chOff x="8013881" y="4327786"/>
            <a:chExt cx="2638844" cy="2013252"/>
          </a:xfrm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EE9B478-B66F-41BB-B46C-A95068F67028}"/>
                </a:ext>
              </a:extLst>
            </p:cNvPr>
            <p:cNvSpPr/>
            <p:nvPr/>
          </p:nvSpPr>
          <p:spPr>
            <a:xfrm>
              <a:off x="8282940" y="4328160"/>
              <a:ext cx="2159000" cy="1709420"/>
            </a:xfrm>
            <a:custGeom>
              <a:avLst/>
              <a:gdLst>
                <a:gd name="connsiteX0" fmla="*/ 0 w 2159000"/>
                <a:gd name="connsiteY0" fmla="*/ 922020 h 1709420"/>
                <a:gd name="connsiteX1" fmla="*/ 5080 w 2159000"/>
                <a:gd name="connsiteY1" fmla="*/ 1701800 h 1709420"/>
                <a:gd name="connsiteX2" fmla="*/ 40640 w 2159000"/>
                <a:gd name="connsiteY2" fmla="*/ 1709420 h 1709420"/>
                <a:gd name="connsiteX3" fmla="*/ 459740 w 2159000"/>
                <a:gd name="connsiteY3" fmla="*/ 1435100 h 1709420"/>
                <a:gd name="connsiteX4" fmla="*/ 762000 w 2159000"/>
                <a:gd name="connsiteY4" fmla="*/ 1254760 h 1709420"/>
                <a:gd name="connsiteX5" fmla="*/ 1021080 w 2159000"/>
                <a:gd name="connsiteY5" fmla="*/ 1094740 h 1709420"/>
                <a:gd name="connsiteX6" fmla="*/ 1231900 w 2159000"/>
                <a:gd name="connsiteY6" fmla="*/ 975360 h 1709420"/>
                <a:gd name="connsiteX7" fmla="*/ 1391920 w 2159000"/>
                <a:gd name="connsiteY7" fmla="*/ 876300 h 1709420"/>
                <a:gd name="connsiteX8" fmla="*/ 1757680 w 2159000"/>
                <a:gd name="connsiteY8" fmla="*/ 693420 h 1709420"/>
                <a:gd name="connsiteX9" fmla="*/ 2159000 w 2159000"/>
                <a:gd name="connsiteY9" fmla="*/ 561340 h 1709420"/>
                <a:gd name="connsiteX10" fmla="*/ 2159000 w 2159000"/>
                <a:gd name="connsiteY10" fmla="*/ 0 h 1709420"/>
                <a:gd name="connsiteX11" fmla="*/ 1864360 w 2159000"/>
                <a:gd name="connsiteY11" fmla="*/ 0 h 1709420"/>
                <a:gd name="connsiteX12" fmla="*/ 1719580 w 2159000"/>
                <a:gd name="connsiteY12" fmla="*/ 160020 h 1709420"/>
                <a:gd name="connsiteX13" fmla="*/ 1623060 w 2159000"/>
                <a:gd name="connsiteY13" fmla="*/ 251460 h 1709420"/>
                <a:gd name="connsiteX14" fmla="*/ 1328420 w 2159000"/>
                <a:gd name="connsiteY14" fmla="*/ 480060 h 1709420"/>
                <a:gd name="connsiteX15" fmla="*/ 980440 w 2159000"/>
                <a:gd name="connsiteY15" fmla="*/ 642620 h 1709420"/>
                <a:gd name="connsiteX16" fmla="*/ 670560 w 2159000"/>
                <a:gd name="connsiteY16" fmla="*/ 741680 h 1709420"/>
                <a:gd name="connsiteX17" fmla="*/ 203200 w 2159000"/>
                <a:gd name="connsiteY17" fmla="*/ 878840 h 1709420"/>
                <a:gd name="connsiteX18" fmla="*/ 0 w 2159000"/>
                <a:gd name="connsiteY18" fmla="*/ 922020 h 170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59000" h="1709420">
                  <a:moveTo>
                    <a:pt x="0" y="922020"/>
                  </a:moveTo>
                  <a:cubicBezTo>
                    <a:pt x="1693" y="1181947"/>
                    <a:pt x="3387" y="1441873"/>
                    <a:pt x="5080" y="1701800"/>
                  </a:cubicBezTo>
                  <a:lnTo>
                    <a:pt x="40640" y="1709420"/>
                  </a:lnTo>
                  <a:lnTo>
                    <a:pt x="459740" y="1435100"/>
                  </a:lnTo>
                  <a:lnTo>
                    <a:pt x="762000" y="1254760"/>
                  </a:lnTo>
                  <a:lnTo>
                    <a:pt x="1021080" y="1094740"/>
                  </a:lnTo>
                  <a:lnTo>
                    <a:pt x="1231900" y="975360"/>
                  </a:lnTo>
                  <a:lnTo>
                    <a:pt x="1391920" y="876300"/>
                  </a:lnTo>
                  <a:lnTo>
                    <a:pt x="1757680" y="693420"/>
                  </a:lnTo>
                  <a:lnTo>
                    <a:pt x="2159000" y="561340"/>
                  </a:lnTo>
                  <a:lnTo>
                    <a:pt x="2159000" y="0"/>
                  </a:lnTo>
                  <a:lnTo>
                    <a:pt x="1864360" y="0"/>
                  </a:lnTo>
                  <a:lnTo>
                    <a:pt x="1719580" y="160020"/>
                  </a:lnTo>
                  <a:lnTo>
                    <a:pt x="1623060" y="251460"/>
                  </a:lnTo>
                  <a:lnTo>
                    <a:pt x="1328420" y="480060"/>
                  </a:lnTo>
                  <a:lnTo>
                    <a:pt x="980440" y="642620"/>
                  </a:lnTo>
                  <a:lnTo>
                    <a:pt x="670560" y="741680"/>
                  </a:lnTo>
                  <a:lnTo>
                    <a:pt x="203200" y="878840"/>
                  </a:lnTo>
                  <a:lnTo>
                    <a:pt x="0" y="922020"/>
                  </a:lnTo>
                  <a:close/>
                </a:path>
              </a:pathLst>
            </a:custGeom>
            <a:solidFill>
              <a:srgbClr val="FFC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D128A70B-0A21-4103-83BB-6362852981EA}"/>
                </a:ext>
              </a:extLst>
            </p:cNvPr>
            <p:cNvGrpSpPr/>
            <p:nvPr/>
          </p:nvGrpSpPr>
          <p:grpSpPr>
            <a:xfrm>
              <a:off x="8013881" y="4327786"/>
              <a:ext cx="2638844" cy="2013252"/>
              <a:chOff x="7523685" y="2441542"/>
              <a:chExt cx="2906113" cy="2217160"/>
            </a:xfrm>
          </p:grpSpPr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C0FB5708-FF77-4E08-A739-FB37D907E0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820561" y="2441542"/>
                <a:ext cx="3776" cy="189001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9FFD0495-5665-4F66-9C8F-37A82B641C4A}"/>
                      </a:ext>
                    </a:extLst>
                  </p:cNvPr>
                  <p:cNvSpPr txBox="1"/>
                  <p:nvPr/>
                </p:nvSpPr>
                <p:spPr>
                  <a:xfrm>
                    <a:off x="10061332" y="4251963"/>
                    <a:ext cx="368466" cy="4067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9FFD0495-5665-4F66-9C8F-37A82B641C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61332" y="4251963"/>
                    <a:ext cx="368466" cy="40673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2ED4C2D7-093D-42C1-982E-2EDD2286357B}"/>
                  </a:ext>
                </a:extLst>
              </p:cNvPr>
              <p:cNvSpPr txBox="1"/>
              <p:nvPr/>
            </p:nvSpPr>
            <p:spPr>
              <a:xfrm>
                <a:off x="7523685" y="2558257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Y</a:t>
                </a:r>
              </a:p>
            </p:txBody>
          </p: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4F31C904-E2C7-4420-B6C9-8497A92888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24337" y="4331551"/>
                <a:ext cx="2252917" cy="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CEBF2B8A-EFCA-4D27-B24C-A25DE4746E3A}"/>
                  </a:ext>
                </a:extLst>
              </p:cNvPr>
              <p:cNvSpPr/>
              <p:nvPr/>
            </p:nvSpPr>
            <p:spPr>
              <a:xfrm>
                <a:off x="8514080" y="3302000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23C51176-9D97-49E9-83D0-747EE1AE3218}"/>
                  </a:ext>
                </a:extLst>
              </p:cNvPr>
              <p:cNvSpPr/>
              <p:nvPr/>
            </p:nvSpPr>
            <p:spPr>
              <a:xfrm>
                <a:off x="9143998" y="3418840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58113573-23C9-41EC-AB8B-FCBEAD1F5911}"/>
                  </a:ext>
                </a:extLst>
              </p:cNvPr>
              <p:cNvSpPr/>
              <p:nvPr/>
            </p:nvSpPr>
            <p:spPr>
              <a:xfrm>
                <a:off x="8818880" y="3504355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980B6439-2B8A-4B79-81F5-77C5D39773CD}"/>
                  </a:ext>
                </a:extLst>
              </p:cNvPr>
              <p:cNvSpPr/>
              <p:nvPr/>
            </p:nvSpPr>
            <p:spPr>
              <a:xfrm>
                <a:off x="9390017" y="2976880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6D5A18C1-86C6-4597-A243-ABB9979BE9B7}"/>
                  </a:ext>
                </a:extLst>
              </p:cNvPr>
              <p:cNvSpPr/>
              <p:nvPr/>
            </p:nvSpPr>
            <p:spPr>
              <a:xfrm>
                <a:off x="8222549" y="3847257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D5148672-DD34-4C6E-8978-2082E6D4AF36}"/>
                  </a:ext>
                </a:extLst>
              </p:cNvPr>
              <p:cNvSpPr/>
              <p:nvPr/>
            </p:nvSpPr>
            <p:spPr>
              <a:xfrm>
                <a:off x="9691099" y="3121735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278F6B9A-DCF4-483E-BFEA-13201DF95EF3}"/>
                  </a:ext>
                </a:extLst>
              </p:cNvPr>
              <p:cNvSpPr/>
              <p:nvPr/>
            </p:nvSpPr>
            <p:spPr>
              <a:xfrm>
                <a:off x="9713959" y="2655386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F0AA4BEB-6111-490A-AE4F-2F5D0466B2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17551" y="2745890"/>
                <a:ext cx="2373894" cy="1131497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6EE7B63F-E643-4064-BFE4-BB621BAF135B}"/>
                  </a:ext>
                </a:extLst>
              </p:cNvPr>
              <p:cNvSpPr/>
              <p:nvPr/>
            </p:nvSpPr>
            <p:spPr>
              <a:xfrm>
                <a:off x="9829783" y="2884409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432B6B1-A276-4402-990B-B238AA715305}"/>
                </a:ext>
              </a:extLst>
            </p:cNvPr>
            <p:cNvSpPr/>
            <p:nvPr/>
          </p:nvSpPr>
          <p:spPr>
            <a:xfrm>
              <a:off x="8333295" y="4336330"/>
              <a:ext cx="1819373" cy="904973"/>
            </a:xfrm>
            <a:custGeom>
              <a:avLst/>
              <a:gdLst>
                <a:gd name="connsiteX0" fmla="*/ 0 w 1819373"/>
                <a:gd name="connsiteY0" fmla="*/ 904973 h 904973"/>
                <a:gd name="connsiteX1" fmla="*/ 1159497 w 1819373"/>
                <a:gd name="connsiteY1" fmla="*/ 527901 h 904973"/>
                <a:gd name="connsiteX2" fmla="*/ 1819373 w 1819373"/>
                <a:gd name="connsiteY2" fmla="*/ 0 h 904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9373" h="904973">
                  <a:moveTo>
                    <a:pt x="0" y="904973"/>
                  </a:moveTo>
                  <a:cubicBezTo>
                    <a:pt x="428134" y="791851"/>
                    <a:pt x="856268" y="678730"/>
                    <a:pt x="1159497" y="527901"/>
                  </a:cubicBezTo>
                  <a:cubicBezTo>
                    <a:pt x="1462726" y="377072"/>
                    <a:pt x="1641049" y="188536"/>
                    <a:pt x="1819373" y="0"/>
                  </a:cubicBezTo>
                </a:path>
              </a:pathLst>
            </a:cu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CEEB5D7-1371-4314-962C-150B2158F048}"/>
                </a:ext>
              </a:extLst>
            </p:cNvPr>
            <p:cNvSpPr/>
            <p:nvPr/>
          </p:nvSpPr>
          <p:spPr>
            <a:xfrm>
              <a:off x="8419292" y="4895851"/>
              <a:ext cx="2020427" cy="1079182"/>
            </a:xfrm>
            <a:custGeom>
              <a:avLst/>
              <a:gdLst>
                <a:gd name="connsiteX0" fmla="*/ 0 w 1866508"/>
                <a:gd name="connsiteY0" fmla="*/ 1093509 h 1093509"/>
                <a:gd name="connsiteX1" fmla="*/ 1206631 w 1866508"/>
                <a:gd name="connsiteY1" fmla="*/ 292231 h 1093509"/>
                <a:gd name="connsiteX2" fmla="*/ 1866508 w 1866508"/>
                <a:gd name="connsiteY2" fmla="*/ 0 h 1093509"/>
                <a:gd name="connsiteX0" fmla="*/ 0 w 1850802"/>
                <a:gd name="connsiteY0" fmla="*/ 1087749 h 1087749"/>
                <a:gd name="connsiteX1" fmla="*/ 1206631 w 1850802"/>
                <a:gd name="connsiteY1" fmla="*/ 286471 h 1087749"/>
                <a:gd name="connsiteX2" fmla="*/ 1850802 w 1850802"/>
                <a:gd name="connsiteY2" fmla="*/ 0 h 108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0802" h="1087749">
                  <a:moveTo>
                    <a:pt x="0" y="1087749"/>
                  </a:moveTo>
                  <a:cubicBezTo>
                    <a:pt x="447773" y="778236"/>
                    <a:pt x="895546" y="468723"/>
                    <a:pt x="1206631" y="286471"/>
                  </a:cubicBezTo>
                  <a:cubicBezTo>
                    <a:pt x="1517716" y="104219"/>
                    <a:pt x="1676406" y="54989"/>
                    <a:pt x="1850802" y="0"/>
                  </a:cubicBezTo>
                </a:path>
              </a:pathLst>
            </a:cu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0CD69816-9D83-40CF-B182-0F6F231F1A4E}"/>
              </a:ext>
            </a:extLst>
          </p:cNvPr>
          <p:cNvCxnSpPr>
            <a:cxnSpLocks/>
          </p:cNvCxnSpPr>
          <p:nvPr/>
        </p:nvCxnSpPr>
        <p:spPr>
          <a:xfrm>
            <a:off x="7099964" y="3502067"/>
            <a:ext cx="950222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ight Arrow 48">
            <a:extLst>
              <a:ext uri="{FF2B5EF4-FFF2-40B4-BE49-F238E27FC236}">
                <a16:creationId xmlns:a16="http://schemas.microsoft.com/office/drawing/2014/main" id="{67800B0C-31BA-450E-A4DE-968A117E7C5B}"/>
              </a:ext>
            </a:extLst>
          </p:cNvPr>
          <p:cNvSpPr/>
          <p:nvPr/>
        </p:nvSpPr>
        <p:spPr>
          <a:xfrm>
            <a:off x="8335913" y="3134527"/>
            <a:ext cx="279767" cy="238058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6F13A269-B0E3-4F45-AF03-397846B1A612}"/>
                  </a:ext>
                </a:extLst>
              </p:cNvPr>
              <p:cNvSpPr txBox="1"/>
              <p:nvPr/>
            </p:nvSpPr>
            <p:spPr>
              <a:xfrm>
                <a:off x="7899407" y="3456718"/>
                <a:ext cx="3679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6F13A269-B0E3-4F45-AF03-397846B1A6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9407" y="3456718"/>
                <a:ext cx="36798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DBF46D8E-F296-4112-B717-56B5B6062CD2}"/>
                  </a:ext>
                </a:extLst>
              </p:cNvPr>
              <p:cNvSpPr txBox="1"/>
              <p:nvPr/>
            </p:nvSpPr>
            <p:spPr>
              <a:xfrm>
                <a:off x="7549675" y="3027733"/>
                <a:ext cx="4649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DBF46D8E-F296-4112-B717-56B5B6062C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9675" y="3027733"/>
                <a:ext cx="46493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7999B49E-9090-4242-B95E-3A39B7BB081C}"/>
              </a:ext>
            </a:extLst>
          </p:cNvPr>
          <p:cNvCxnSpPr/>
          <p:nvPr/>
        </p:nvCxnSpPr>
        <p:spPr>
          <a:xfrm flipV="1">
            <a:off x="7715660" y="3382761"/>
            <a:ext cx="0" cy="1603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8BED0889-FFB8-4AE7-9390-FA9E84EF8A3E}"/>
              </a:ext>
            </a:extLst>
          </p:cNvPr>
          <p:cNvSpPr/>
          <p:nvPr/>
        </p:nvSpPr>
        <p:spPr>
          <a:xfrm>
            <a:off x="6827615" y="2761145"/>
            <a:ext cx="1458012" cy="109793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4DDF94D3-ADCA-4950-BD1A-D3565FFA8BBE}"/>
              </a:ext>
            </a:extLst>
          </p:cNvPr>
          <p:cNvCxnSpPr>
            <a:cxnSpLocks/>
          </p:cNvCxnSpPr>
          <p:nvPr/>
        </p:nvCxnSpPr>
        <p:spPr>
          <a:xfrm>
            <a:off x="7099964" y="5402188"/>
            <a:ext cx="950222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ight Arrow 48">
            <a:extLst>
              <a:ext uri="{FF2B5EF4-FFF2-40B4-BE49-F238E27FC236}">
                <a16:creationId xmlns:a16="http://schemas.microsoft.com/office/drawing/2014/main" id="{BD59A2C0-CA20-4B0F-A4B3-1AE7E0DF1720}"/>
              </a:ext>
            </a:extLst>
          </p:cNvPr>
          <p:cNvSpPr/>
          <p:nvPr/>
        </p:nvSpPr>
        <p:spPr>
          <a:xfrm>
            <a:off x="8335913" y="5034648"/>
            <a:ext cx="279767" cy="238058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7FCA1FB6-3A24-4C0F-A969-580992BE23BC}"/>
                  </a:ext>
                </a:extLst>
              </p:cNvPr>
              <p:cNvSpPr txBox="1"/>
              <p:nvPr/>
            </p:nvSpPr>
            <p:spPr>
              <a:xfrm>
                <a:off x="7899407" y="5356839"/>
                <a:ext cx="3679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7FCA1FB6-3A24-4C0F-A969-580992BE2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9407" y="5356839"/>
                <a:ext cx="36798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56F2D710-26BC-45E1-9327-04EF137F16CD}"/>
              </a:ext>
            </a:extLst>
          </p:cNvPr>
          <p:cNvSpPr/>
          <p:nvPr/>
        </p:nvSpPr>
        <p:spPr>
          <a:xfrm>
            <a:off x="6827615" y="4661266"/>
            <a:ext cx="1458012" cy="109793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ED4382DD-E231-4DDE-958E-68814C69F934}"/>
              </a:ext>
            </a:extLst>
          </p:cNvPr>
          <p:cNvSpPr/>
          <p:nvPr/>
        </p:nvSpPr>
        <p:spPr>
          <a:xfrm>
            <a:off x="7433759" y="4781206"/>
            <a:ext cx="487680" cy="613753"/>
          </a:xfrm>
          <a:custGeom>
            <a:avLst/>
            <a:gdLst>
              <a:gd name="connsiteX0" fmla="*/ 0 w 487680"/>
              <a:gd name="connsiteY0" fmla="*/ 443946 h 443946"/>
              <a:gd name="connsiteX1" fmla="*/ 182880 w 487680"/>
              <a:gd name="connsiteY1" fmla="*/ 118826 h 443946"/>
              <a:gd name="connsiteX2" fmla="*/ 314960 w 487680"/>
              <a:gd name="connsiteY2" fmla="*/ 17226 h 443946"/>
              <a:gd name="connsiteX3" fmla="*/ 487680 w 487680"/>
              <a:gd name="connsiteY3" fmla="*/ 443946 h 443946"/>
              <a:gd name="connsiteX0" fmla="*/ 0 w 487680"/>
              <a:gd name="connsiteY0" fmla="*/ 433824 h 433824"/>
              <a:gd name="connsiteX1" fmla="*/ 175260 w 487680"/>
              <a:gd name="connsiteY1" fmla="*/ 295394 h 433824"/>
              <a:gd name="connsiteX2" fmla="*/ 314960 w 487680"/>
              <a:gd name="connsiteY2" fmla="*/ 7104 h 433824"/>
              <a:gd name="connsiteX3" fmla="*/ 487680 w 487680"/>
              <a:gd name="connsiteY3" fmla="*/ 433824 h 433824"/>
              <a:gd name="connsiteX0" fmla="*/ 0 w 487680"/>
              <a:gd name="connsiteY0" fmla="*/ 426720 h 426720"/>
              <a:gd name="connsiteX1" fmla="*/ 175260 w 487680"/>
              <a:gd name="connsiteY1" fmla="*/ 288290 h 426720"/>
              <a:gd name="connsiteX2" fmla="*/ 314960 w 487680"/>
              <a:gd name="connsiteY2" fmla="*/ 0 h 426720"/>
              <a:gd name="connsiteX3" fmla="*/ 487680 w 487680"/>
              <a:gd name="connsiteY3" fmla="*/ 426720 h 426720"/>
              <a:gd name="connsiteX0" fmla="*/ 0 w 487680"/>
              <a:gd name="connsiteY0" fmla="*/ 427303 h 427303"/>
              <a:gd name="connsiteX1" fmla="*/ 175260 w 487680"/>
              <a:gd name="connsiteY1" fmla="*/ 288873 h 427303"/>
              <a:gd name="connsiteX2" fmla="*/ 314960 w 487680"/>
              <a:gd name="connsiteY2" fmla="*/ 583 h 427303"/>
              <a:gd name="connsiteX3" fmla="*/ 487680 w 487680"/>
              <a:gd name="connsiteY3" fmla="*/ 427303 h 427303"/>
              <a:gd name="connsiteX0" fmla="*/ 0 w 487680"/>
              <a:gd name="connsiteY0" fmla="*/ 613753 h 613753"/>
              <a:gd name="connsiteX1" fmla="*/ 175260 w 487680"/>
              <a:gd name="connsiteY1" fmla="*/ 475323 h 613753"/>
              <a:gd name="connsiteX2" fmla="*/ 322580 w 487680"/>
              <a:gd name="connsiteY2" fmla="*/ 343 h 613753"/>
              <a:gd name="connsiteX3" fmla="*/ 487680 w 487680"/>
              <a:gd name="connsiteY3" fmla="*/ 613753 h 61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680" h="613753">
                <a:moveTo>
                  <a:pt x="0" y="613753"/>
                </a:moveTo>
                <a:cubicBezTo>
                  <a:pt x="65193" y="486753"/>
                  <a:pt x="121497" y="577558"/>
                  <a:pt x="175260" y="475323"/>
                </a:cubicBezTo>
                <a:cubicBezTo>
                  <a:pt x="229023" y="373088"/>
                  <a:pt x="252730" y="9021"/>
                  <a:pt x="322580" y="343"/>
                </a:cubicBezTo>
                <a:cubicBezTo>
                  <a:pt x="390525" y="-14050"/>
                  <a:pt x="426720" y="427486"/>
                  <a:pt x="487680" y="613753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9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2053F-1349-3647-AB56-483133E63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Probabilistic Calibration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470691-000E-6F49-A504-A750F7564D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676686"/>
                <a:ext cx="11038114" cy="2195544"/>
              </a:xfrm>
            </p:spPr>
            <p:txBody>
              <a:bodyPr>
                <a:normAutofit/>
              </a:bodyPr>
              <a:lstStyle/>
              <a:p>
                <a:r>
                  <a:rPr lang="en-US" sz="2400"/>
                  <a:t>Formulated such that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/>
                  <a:t> is high when error,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ℰ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US" sz="2400"/>
                  <a:t>, is low and vice versa </a:t>
                </a:r>
              </a:p>
              <a:p>
                <a:pPr lvl="1"/>
                <a:r>
                  <a:rPr lang="en-US" sz="2000"/>
                  <a:t>Typically implemented using </a:t>
                </a:r>
                <a:r>
                  <a:rPr lang="en-US" sz="2000" i="1" u="sng"/>
                  <a:t>Bayesian inference</a:t>
                </a:r>
              </a:p>
              <a:p>
                <a:pPr lvl="1"/>
                <a:r>
                  <a:rPr lang="en-US" sz="2000"/>
                  <a:t>Starts with an initial guess for uncertainty (“prior distribution”) then updates it using the measurement data (with a “likelihood function”)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470691-000E-6F49-A504-A750F7564D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676686"/>
                <a:ext cx="11038114" cy="2195544"/>
              </a:xfrm>
              <a:blipFill>
                <a:blip r:embed="rId2"/>
                <a:stretch>
                  <a:fillRect l="-773" t="-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D6AF8AA-F37D-448F-B812-53BA336FC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29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9D71E3-B927-4FB4-91AA-42E4A921B3A5}"/>
              </a:ext>
            </a:extLst>
          </p:cNvPr>
          <p:cNvGrpSpPr/>
          <p:nvPr/>
        </p:nvGrpSpPr>
        <p:grpSpPr>
          <a:xfrm>
            <a:off x="2846048" y="4312516"/>
            <a:ext cx="6273656" cy="2043834"/>
            <a:chOff x="3032341" y="4239096"/>
            <a:chExt cx="6273656" cy="204383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4308D0D-6C1D-B343-BA5B-BBA9BC5404B1}"/>
                </a:ext>
              </a:extLst>
            </p:cNvPr>
            <p:cNvGrpSpPr/>
            <p:nvPr/>
          </p:nvGrpSpPr>
          <p:grpSpPr>
            <a:xfrm>
              <a:off x="5798139" y="4533437"/>
              <a:ext cx="963548" cy="553291"/>
              <a:chOff x="9648606" y="4984115"/>
              <a:chExt cx="963548" cy="55329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F315C9D-50C2-C144-8A71-C9686F4BEC59}"/>
                  </a:ext>
                </a:extLst>
              </p:cNvPr>
              <p:cNvGrpSpPr/>
              <p:nvPr/>
            </p:nvGrpSpPr>
            <p:grpSpPr>
              <a:xfrm>
                <a:off x="9701377" y="5011785"/>
                <a:ext cx="910777" cy="525621"/>
                <a:chOff x="8067436" y="2513827"/>
                <a:chExt cx="910777" cy="525621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74BAD29B-E2ED-4E4F-AC42-5FE7C1A088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73786" y="2632678"/>
                  <a:ext cx="219456" cy="0"/>
                </a:xfrm>
                <a:prstGeom prst="line">
                  <a:avLst/>
                </a:prstGeom>
                <a:ln w="9525">
                  <a:solidFill>
                    <a:schemeClr val="accent3">
                      <a:lumMod val="50000"/>
                    </a:schemeClr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2053E77D-5023-7D47-B323-EEA289A0D8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67436" y="2772378"/>
                  <a:ext cx="219456" cy="0"/>
                </a:xfrm>
                <a:prstGeom prst="line">
                  <a:avLst/>
                </a:prstGeom>
                <a:ln w="9525">
                  <a:solidFill>
                    <a:srgbClr val="C00000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CA76FAC1-05E2-3A40-93DA-812C90E74C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67436" y="2905728"/>
                  <a:ext cx="219456" cy="0"/>
                </a:xfrm>
                <a:prstGeom prst="line">
                  <a:avLst/>
                </a:prstGeom>
                <a:ln w="22225">
                  <a:solidFill>
                    <a:srgbClr val="00B0F0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A8395BC2-442E-764F-BBEC-85F4DD7323D5}"/>
                    </a:ext>
                  </a:extLst>
                </p:cNvPr>
                <p:cNvSpPr txBox="1"/>
                <p:nvPr/>
              </p:nvSpPr>
              <p:spPr>
                <a:xfrm>
                  <a:off x="8261350" y="2513827"/>
                  <a:ext cx="43633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/>
                    <a:t>Prior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78C7DE3-3816-8643-899C-6BF0476B15BC}"/>
                    </a:ext>
                  </a:extLst>
                </p:cNvPr>
                <p:cNvSpPr txBox="1"/>
                <p:nvPr/>
              </p:nvSpPr>
              <p:spPr>
                <a:xfrm>
                  <a:off x="8261350" y="2653527"/>
                  <a:ext cx="71686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/>
                    <a:t>Likelihood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BFAB9D23-9D4B-7A4A-9C74-3140E310646E}"/>
                    </a:ext>
                  </a:extLst>
                </p:cNvPr>
                <p:cNvSpPr txBox="1"/>
                <p:nvPr/>
              </p:nvSpPr>
              <p:spPr>
                <a:xfrm>
                  <a:off x="8261350" y="2793227"/>
                  <a:ext cx="66075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/>
                    <a:t>Posterior</a:t>
                  </a:r>
                </a:p>
              </p:txBody>
            </p:sp>
          </p:grp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4FDBD5E-F6E8-3B48-85D2-69E9943CF526}"/>
                  </a:ext>
                </a:extLst>
              </p:cNvPr>
              <p:cNvSpPr/>
              <p:nvPr/>
            </p:nvSpPr>
            <p:spPr>
              <a:xfrm>
                <a:off x="9648606" y="4984115"/>
                <a:ext cx="922192" cy="55329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D248F11-DA69-3C45-B716-79218241C2DF}"/>
                </a:ext>
              </a:extLst>
            </p:cNvPr>
            <p:cNvGrpSpPr/>
            <p:nvPr/>
          </p:nvGrpSpPr>
          <p:grpSpPr>
            <a:xfrm>
              <a:off x="3032341" y="4239096"/>
              <a:ext cx="2569166" cy="2043834"/>
              <a:chOff x="3017593" y="4839461"/>
              <a:chExt cx="2569166" cy="2043834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484D800C-0F88-B545-B2FE-A85835284CE0}"/>
                  </a:ext>
                </a:extLst>
              </p:cNvPr>
              <p:cNvGrpSpPr/>
              <p:nvPr/>
            </p:nvGrpSpPr>
            <p:grpSpPr>
              <a:xfrm>
                <a:off x="3017593" y="5069456"/>
                <a:ext cx="2395681" cy="1813839"/>
                <a:chOff x="3592777" y="4995717"/>
                <a:chExt cx="2395681" cy="181383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5CEAA897-263E-944A-AFF0-D2F927278CAF}"/>
                    </a:ext>
                  </a:extLst>
                </p:cNvPr>
                <p:cNvGrpSpPr/>
                <p:nvPr/>
              </p:nvGrpSpPr>
              <p:grpSpPr>
                <a:xfrm>
                  <a:off x="3981007" y="4995717"/>
                  <a:ext cx="2007451" cy="1586106"/>
                  <a:chOff x="6814071" y="3007096"/>
                  <a:chExt cx="2170626" cy="1737360"/>
                </a:xfrm>
              </p:grpSpPr>
              <p:pic>
                <p:nvPicPr>
                  <p:cNvPr id="19" name="Picture 18">
                    <a:extLst>
                      <a:ext uri="{FF2B5EF4-FFF2-40B4-BE49-F238E27FC236}">
                        <a16:creationId xmlns:a16="http://schemas.microsoft.com/office/drawing/2014/main" id="{67047105-3B71-C743-8D2D-C645ABFF2AA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9310" t="18247" r="54323" b="23537"/>
                  <a:stretch/>
                </p:blipFill>
                <p:spPr>
                  <a:xfrm>
                    <a:off x="6814071" y="3007096"/>
                    <a:ext cx="2170626" cy="1737360"/>
                  </a:xfrm>
                  <a:prstGeom prst="rect">
                    <a:avLst/>
                  </a:prstGeom>
                </p:spPr>
              </p:pic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D0B56401-31D8-094B-89EB-A57BACE03D05}"/>
                      </a:ext>
                    </a:extLst>
                  </p:cNvPr>
                  <p:cNvSpPr/>
                  <p:nvPr/>
                </p:nvSpPr>
                <p:spPr>
                  <a:xfrm>
                    <a:off x="6927861" y="3158350"/>
                    <a:ext cx="1009639" cy="4548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655A69E6-8233-5D4C-8435-EE92CF21206C}"/>
                    </a:ext>
                  </a:extLst>
                </p:cNvPr>
                <p:cNvSpPr txBox="1"/>
                <p:nvPr/>
              </p:nvSpPr>
              <p:spPr>
                <a:xfrm>
                  <a:off x="4824752" y="6440224"/>
                  <a:ext cx="2904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/>
                    <a:t>x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C2B51417-5F54-2D4C-948A-8346B23AE882}"/>
                    </a:ext>
                  </a:extLst>
                </p:cNvPr>
                <p:cNvSpPr txBox="1"/>
                <p:nvPr/>
              </p:nvSpPr>
              <p:spPr>
                <a:xfrm rot="16200000">
                  <a:off x="3179619" y="5592502"/>
                  <a:ext cx="11956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/>
                    <a:t>Probability</a:t>
                  </a: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65A589F-500B-F14C-9A51-9A72DAFD01F0}"/>
                  </a:ext>
                </a:extLst>
              </p:cNvPr>
              <p:cNvSpPr txBox="1"/>
              <p:nvPr/>
            </p:nvSpPr>
            <p:spPr>
              <a:xfrm>
                <a:off x="3344222" y="4839461"/>
                <a:ext cx="224253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/>
                  <a:t>Weak/non-informative prior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EF3753F-8E01-F14A-8C77-AAEAF80A2970}"/>
                </a:ext>
              </a:extLst>
            </p:cNvPr>
            <p:cNvGrpSpPr/>
            <p:nvPr/>
          </p:nvGrpSpPr>
          <p:grpSpPr>
            <a:xfrm>
              <a:off x="6978895" y="4269934"/>
              <a:ext cx="2327102" cy="1958205"/>
              <a:chOff x="6964147" y="4855551"/>
              <a:chExt cx="2327102" cy="1958205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D8C5CC3F-07D5-1942-9EB2-E865DD75B2B2}"/>
                  </a:ext>
                </a:extLst>
              </p:cNvPr>
              <p:cNvGrpSpPr/>
              <p:nvPr/>
            </p:nvGrpSpPr>
            <p:grpSpPr>
              <a:xfrm>
                <a:off x="6964147" y="5057855"/>
                <a:ext cx="2327102" cy="1755901"/>
                <a:chOff x="6713426" y="4984115"/>
                <a:chExt cx="2327102" cy="1755901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074FCE1F-2FBA-954E-8641-A34B4C7A9FFE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333" t="18155" r="4018" b="21726"/>
                <a:stretch/>
              </p:blipFill>
              <p:spPr>
                <a:xfrm>
                  <a:off x="7033077" y="4984115"/>
                  <a:ext cx="2007451" cy="1586106"/>
                </a:xfrm>
                <a:prstGeom prst="rect">
                  <a:avLst/>
                </a:prstGeom>
              </p:spPr>
            </p:pic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F2AE1AA5-B03B-164F-8BBF-34E1B91D05E1}"/>
                    </a:ext>
                  </a:extLst>
                </p:cNvPr>
                <p:cNvSpPr txBox="1"/>
                <p:nvPr/>
              </p:nvSpPr>
              <p:spPr>
                <a:xfrm>
                  <a:off x="7927755" y="6370684"/>
                  <a:ext cx="2904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/>
                    <a:t>x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CA8844CB-D294-0244-8DE8-F605BBD64974}"/>
                    </a:ext>
                  </a:extLst>
                </p:cNvPr>
                <p:cNvSpPr txBox="1"/>
                <p:nvPr/>
              </p:nvSpPr>
              <p:spPr>
                <a:xfrm rot="16200000">
                  <a:off x="6300268" y="5564643"/>
                  <a:ext cx="11956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/>
                    <a:t>Probability</a:t>
                  </a:r>
                </a:p>
              </p:txBody>
            </p:sp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16A5B49-39E9-8C4D-96E1-17B5293257B2}"/>
                  </a:ext>
                </a:extLst>
              </p:cNvPr>
              <p:cNvSpPr txBox="1"/>
              <p:nvPr/>
            </p:nvSpPr>
            <p:spPr>
              <a:xfrm>
                <a:off x="7809771" y="4855551"/>
                <a:ext cx="105702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/>
                  <a:t>Strong prior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8F2063A-6BF0-4C50-9824-ED10097125B6}"/>
                  </a:ext>
                </a:extLst>
              </p:cNvPr>
              <p:cNvSpPr txBox="1"/>
              <p:nvPr/>
            </p:nvSpPr>
            <p:spPr>
              <a:xfrm>
                <a:off x="3037002" y="1312655"/>
                <a:ext cx="6117996" cy="101566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lang="en-US" sz="2000"/>
                  <a:t>“Find a PDF,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/>
                  <a:t>, assigning probability density to all potential values of the parameters based on the observed data and accounting for noise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𝝐</m:t>
                    </m:r>
                  </m:oMath>
                </a14:m>
                <a:r>
                  <a:rPr lang="en-US" sz="2000"/>
                  <a:t>”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8F2063A-6BF0-4C50-9824-ED1009712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7002" y="1312655"/>
                <a:ext cx="6117996" cy="1015663"/>
              </a:xfrm>
              <a:prstGeom prst="rect">
                <a:avLst/>
              </a:prstGeom>
              <a:blipFill>
                <a:blip r:embed="rId4"/>
                <a:stretch>
                  <a:fillRect t="-2367" b="-887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BCFAF6BA-AC3F-492B-80C6-28E08B6B1AF6}"/>
              </a:ext>
            </a:extLst>
          </p:cNvPr>
          <p:cNvSpPr txBox="1"/>
          <p:nvPr/>
        </p:nvSpPr>
        <p:spPr>
          <a:xfrm>
            <a:off x="2924351" y="979124"/>
            <a:ext cx="3224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How does this work in practice?</a:t>
            </a:r>
          </a:p>
        </p:txBody>
      </p:sp>
    </p:spTree>
    <p:extLst>
      <p:ext uri="{BB962C8B-B14F-4D97-AF65-F5344CB8AC3E}">
        <p14:creationId xmlns:p14="http://schemas.microsoft.com/office/powerpoint/2010/main" val="394841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96C8344-00DC-A36A-E16E-4C16B628D35C}"/>
              </a:ext>
            </a:extLst>
          </p:cNvPr>
          <p:cNvGrpSpPr/>
          <p:nvPr/>
        </p:nvGrpSpPr>
        <p:grpSpPr>
          <a:xfrm>
            <a:off x="4321725" y="1115158"/>
            <a:ext cx="3557986" cy="3315448"/>
            <a:chOff x="3855867" y="1098185"/>
            <a:chExt cx="3557986" cy="331544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467EB55-9412-F8F7-B4D9-8289E861B1E1}"/>
                </a:ext>
              </a:extLst>
            </p:cNvPr>
            <p:cNvGrpSpPr/>
            <p:nvPr/>
          </p:nvGrpSpPr>
          <p:grpSpPr>
            <a:xfrm>
              <a:off x="4612989" y="1098185"/>
              <a:ext cx="2057400" cy="2057400"/>
              <a:chOff x="742664" y="-81083"/>
              <a:chExt cx="1379589" cy="1379589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54032D3-584D-8434-8CD9-6AF4CF630FC1}"/>
                  </a:ext>
                </a:extLst>
              </p:cNvPr>
              <p:cNvSpPr/>
              <p:nvPr/>
            </p:nvSpPr>
            <p:spPr>
              <a:xfrm>
                <a:off x="742664" y="-81083"/>
                <a:ext cx="1379589" cy="1379589"/>
              </a:xfrm>
              <a:prstGeom prst="ellipse">
                <a:avLst/>
              </a:prstGeom>
              <a:solidFill>
                <a:srgbClr val="FCE09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8" name="Oval 4">
                <a:extLst>
                  <a:ext uri="{FF2B5EF4-FFF2-40B4-BE49-F238E27FC236}">
                    <a16:creationId xmlns:a16="http://schemas.microsoft.com/office/drawing/2014/main" id="{F00B4492-C1B9-6537-153E-9526D612BC99}"/>
                  </a:ext>
                </a:extLst>
              </p:cNvPr>
              <p:cNvSpPr txBox="1"/>
              <p:nvPr/>
            </p:nvSpPr>
            <p:spPr>
              <a:xfrm>
                <a:off x="1110694" y="297616"/>
                <a:ext cx="639660" cy="62081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kern="1200" dirty="0"/>
                  <a:t>Probability &amp; Statistics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358F3BE-49C8-6D3D-CFA0-67534332DB86}"/>
                </a:ext>
              </a:extLst>
            </p:cNvPr>
            <p:cNvGrpSpPr/>
            <p:nvPr/>
          </p:nvGrpSpPr>
          <p:grpSpPr>
            <a:xfrm>
              <a:off x="5356453" y="2356233"/>
              <a:ext cx="2057400" cy="2057400"/>
              <a:chOff x="1250762" y="1004240"/>
              <a:chExt cx="1552038" cy="1552038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2C9F6BB8-7E59-B912-943A-A203F2E20F41}"/>
                  </a:ext>
                </a:extLst>
              </p:cNvPr>
              <p:cNvSpPr/>
              <p:nvPr/>
            </p:nvSpPr>
            <p:spPr>
              <a:xfrm>
                <a:off x="1250762" y="1004240"/>
                <a:ext cx="1552038" cy="1552038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alpha val="50000"/>
                  <a:hueOff val="4900445"/>
                  <a:satOff val="-20388"/>
                  <a:lumOff val="4804"/>
                  <a:alphaOff val="0"/>
                </a:schemeClr>
              </a:fillRef>
              <a:effectRef idx="0">
                <a:schemeClr val="accent4">
                  <a:alpha val="50000"/>
                  <a:hueOff val="4900445"/>
                  <a:satOff val="-20388"/>
                  <a:lumOff val="4804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6" name="Oval 6">
                <a:extLst>
                  <a:ext uri="{FF2B5EF4-FFF2-40B4-BE49-F238E27FC236}">
                    <a16:creationId xmlns:a16="http://schemas.microsoft.com/office/drawing/2014/main" id="{ABCE9E33-823D-EF0F-1889-67569B316F02}"/>
                  </a:ext>
                </a:extLst>
              </p:cNvPr>
              <p:cNvSpPr txBox="1"/>
              <p:nvPr/>
            </p:nvSpPr>
            <p:spPr>
              <a:xfrm>
                <a:off x="1652080" y="1401805"/>
                <a:ext cx="827753" cy="75877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kern="1200" dirty="0"/>
                  <a:t>Computing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28A4546-17E7-5B4C-C564-85D3CE12DC09}"/>
                </a:ext>
              </a:extLst>
            </p:cNvPr>
            <p:cNvGrpSpPr/>
            <p:nvPr/>
          </p:nvGrpSpPr>
          <p:grpSpPr>
            <a:xfrm>
              <a:off x="3855867" y="2342595"/>
              <a:ext cx="2057400" cy="2057400"/>
              <a:chOff x="171646" y="991656"/>
              <a:chExt cx="1379589" cy="1379589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139E82E-D219-92B7-E83A-D33FA51E0B07}"/>
                  </a:ext>
                </a:extLst>
              </p:cNvPr>
              <p:cNvSpPr/>
              <p:nvPr/>
            </p:nvSpPr>
            <p:spPr>
              <a:xfrm>
                <a:off x="171646" y="991656"/>
                <a:ext cx="1379589" cy="1379589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alpha val="50000"/>
                  <a:hueOff val="9800891"/>
                  <a:satOff val="-40777"/>
                  <a:lumOff val="9608"/>
                  <a:alphaOff val="0"/>
                </a:schemeClr>
              </a:fillRef>
              <a:effectRef idx="0">
                <a:schemeClr val="accent4">
                  <a:alpha val="50000"/>
                  <a:hueOff val="9800891"/>
                  <a:satOff val="-40777"/>
                  <a:lumOff val="9608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4" name="Oval 8">
                <a:extLst>
                  <a:ext uri="{FF2B5EF4-FFF2-40B4-BE49-F238E27FC236}">
                    <a16:creationId xmlns:a16="http://schemas.microsoft.com/office/drawing/2014/main" id="{1A769A46-078E-944A-D0B1-5740D2A6ECAE}"/>
                  </a:ext>
                </a:extLst>
              </p:cNvPr>
              <p:cNvSpPr txBox="1"/>
              <p:nvPr/>
            </p:nvSpPr>
            <p:spPr>
              <a:xfrm>
                <a:off x="402172" y="1302275"/>
                <a:ext cx="827753" cy="75877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kern="1200" dirty="0"/>
                  <a:t>Engineering</a:t>
                </a:r>
              </a:p>
            </p:txBody>
          </p:sp>
        </p:grpSp>
        <p:sp>
          <p:nvSpPr>
            <p:cNvPr id="12" name="Oval 6">
              <a:extLst>
                <a:ext uri="{FF2B5EF4-FFF2-40B4-BE49-F238E27FC236}">
                  <a16:creationId xmlns:a16="http://schemas.microsoft.com/office/drawing/2014/main" id="{28A98507-872F-BBA7-CD4D-5C3CF4FB7F03}"/>
                </a:ext>
              </a:extLst>
            </p:cNvPr>
            <p:cNvSpPr txBox="1"/>
            <p:nvPr/>
          </p:nvSpPr>
          <p:spPr>
            <a:xfrm>
              <a:off x="5090160" y="2504136"/>
              <a:ext cx="1097279" cy="10058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/>
                <a:t>UQ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A664E43-EB21-4F1F-8B03-94E33A27C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15983"/>
            <a:ext cx="10515600" cy="1325563"/>
          </a:xfrm>
        </p:spPr>
        <p:txBody>
          <a:bodyPr/>
          <a:lstStyle/>
          <a:p>
            <a:r>
              <a:rPr lang="en-US" dirty="0"/>
              <a:t>What is Uncertainty Quantification (UQ)?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0D897-4229-454B-9685-48A2586C5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431" y="4724400"/>
            <a:ext cx="10515600" cy="17467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600" dirty="0"/>
              <a:t>“</a:t>
            </a:r>
            <a:r>
              <a:rPr lang="en-US" dirty="0"/>
              <a:t>…the science of identifying, quantifying, and reducing uncertainties associated with models, numerical algorithms, experiments, and predicted outcomes…</a:t>
            </a:r>
            <a:r>
              <a:rPr lang="en-US" sz="3600" dirty="0"/>
              <a:t>”</a:t>
            </a:r>
            <a:r>
              <a:rPr lang="en-US" dirty="0"/>
              <a:t> </a:t>
            </a:r>
            <a:r>
              <a:rPr lang="en-US" sz="1400" dirty="0"/>
              <a:t>Smith, R. C. Uncertainty Quantification Theory, Implementation, and Applications. 2013.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400" i="1" dirty="0"/>
              <a:t>Imbue our models with what we know, what we don’t know, and to what degree we don’t know it in order to get a more complete picture of what we’re modeling.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5CD4A1-7277-435E-8E97-393DF1DEE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3</a:t>
            </a:fld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04809751-84A0-B380-13C4-2319436B1234}"/>
              </a:ext>
            </a:extLst>
          </p:cNvPr>
          <p:cNvSpPr/>
          <p:nvPr/>
        </p:nvSpPr>
        <p:spPr>
          <a:xfrm>
            <a:off x="5959475" y="5483958"/>
            <a:ext cx="273050" cy="34925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4773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2053F-1349-3647-AB56-483133E63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Probabilistic Calibration Takeaways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470691-000E-6F49-A504-A750F7564D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96504"/>
                <a:ext cx="11038114" cy="3644859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sz="2400"/>
                  <a:t>Estimates input uncertainties based on data, accounting for noise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sz="2400"/>
                  <a:t>The calibrated PDF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US" sz="2400"/>
                  <a:t> naturally includes estimates of correlations and noise level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sz="2400"/>
                  <a:t>Less data </a:t>
                </a:r>
                <a:r>
                  <a:rPr lang="en-US" sz="2400">
                    <a:sym typeface="Wingdings" panose="05000000000000000000" pitchFamily="2" charset="2"/>
                  </a:rPr>
                  <a:t></a:t>
                </a:r>
                <a:r>
                  <a:rPr lang="en-US" sz="2400"/>
                  <a:t> more uncertainty; more data </a:t>
                </a:r>
                <a:r>
                  <a:rPr lang="en-US" sz="2400">
                    <a:sym typeface="Wingdings" panose="05000000000000000000" pitchFamily="2" charset="2"/>
                  </a:rPr>
                  <a:t></a:t>
                </a:r>
                <a:r>
                  <a:rPr lang="en-US" sz="2400"/>
                  <a:t> less uncertainty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sz="2400"/>
                  <a:t>Variety of well-established methods exist for performing probabilistic calibration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endParaRPr lang="en-US" sz="2400"/>
              </a:p>
              <a:p>
                <a:pPr>
                  <a:buFont typeface="Wingdings" panose="05000000000000000000" pitchFamily="2" charset="2"/>
                  <a:buChar char="ü"/>
                </a:pPr>
                <a:endParaRPr lang="en-US" sz="2400"/>
              </a:p>
              <a:p>
                <a:pPr>
                  <a:buFont typeface="Wingdings" panose="05000000000000000000" pitchFamily="2" charset="2"/>
                  <a:buChar char="ü"/>
                </a:pPr>
                <a:endParaRPr lang="en-US" sz="2400"/>
              </a:p>
              <a:p>
                <a:endParaRPr lang="en-US" sz="2400"/>
              </a:p>
              <a:p>
                <a:pPr lvl="1"/>
                <a:endParaRPr lang="en-US" sz="2000"/>
              </a:p>
              <a:p>
                <a:endParaRPr lang="en-US" sz="2400"/>
              </a:p>
              <a:p>
                <a:endParaRPr lang="en-US" sz="200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470691-000E-6F49-A504-A750F7564D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96504"/>
                <a:ext cx="11038114" cy="3644859"/>
              </a:xfrm>
              <a:blipFill>
                <a:blip r:embed="rId2"/>
                <a:stretch>
                  <a:fillRect l="-773" t="-2341" r="-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D6AF8AA-F37D-448F-B812-53BA336FC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30</a:t>
            </a:fld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865219-359E-47D2-AC2C-8D1D2894EF80}"/>
              </a:ext>
            </a:extLst>
          </p:cNvPr>
          <p:cNvSpPr txBox="1"/>
          <p:nvPr/>
        </p:nvSpPr>
        <p:spPr>
          <a:xfrm>
            <a:off x="2590177" y="3923938"/>
            <a:ext cx="8248284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i="1"/>
              <a:t>Some notable caveats:</a:t>
            </a:r>
          </a:p>
          <a:p>
            <a:pPr marL="914400" lvl="1" indent="-457200" algn="r">
              <a:buFont typeface="+mj-lt"/>
              <a:buAutoNum type="arabicPeriod"/>
            </a:pPr>
            <a:r>
              <a:rPr lang="en-US" sz="2000"/>
              <a:t>Requires specific expertise/experience</a:t>
            </a:r>
          </a:p>
          <a:p>
            <a:pPr marL="914400" lvl="1" indent="-457200" algn="r">
              <a:buFont typeface="+mj-lt"/>
              <a:buAutoNum type="arabicPeriod"/>
            </a:pPr>
            <a:r>
              <a:rPr lang="en-US" sz="2000"/>
              <a:t>Prior distribution specification more nuanced than you may expect</a:t>
            </a:r>
          </a:p>
          <a:p>
            <a:pPr marL="914400" lvl="1" indent="-457200" algn="r">
              <a:buFont typeface="+mj-lt"/>
              <a:buAutoNum type="arabicPeriod"/>
            </a:pPr>
            <a:r>
              <a:rPr lang="en-US" sz="2000"/>
              <a:t>Computationally expensive relative to deterministic calibration</a:t>
            </a:r>
          </a:p>
        </p:txBody>
      </p:sp>
    </p:spTree>
    <p:extLst>
      <p:ext uri="{BB962C8B-B14F-4D97-AF65-F5344CB8AC3E}">
        <p14:creationId xmlns:p14="http://schemas.microsoft.com/office/powerpoint/2010/main" val="428276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84" y="-229235"/>
            <a:ext cx="10913406" cy="1325563"/>
          </a:xfrm>
        </p:spPr>
        <p:txBody>
          <a:bodyPr>
            <a:normAutofit/>
          </a:bodyPr>
          <a:lstStyle/>
          <a:p>
            <a:r>
              <a:rPr lang="en-US" sz="3600"/>
              <a:t>UQ Concepts: Surrogate Modeling </a:t>
            </a:r>
            <a:r>
              <a:rPr lang="en-US" sz="1600"/>
              <a:t>(AKA</a:t>
            </a:r>
            <a:r>
              <a:rPr lang="en-US" sz="4000"/>
              <a:t> </a:t>
            </a:r>
            <a:r>
              <a:rPr lang="en-US" sz="1400"/>
              <a:t>response surfaces, reduced order models, …)</a:t>
            </a:r>
            <a:endParaRPr lang="en-US" sz="3600"/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7FDEBCD3-AF36-4067-B231-88D5295FA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31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834921" y="2658073"/>
            <a:ext cx="2814041" cy="1696720"/>
            <a:chOff x="3023806" y="2740781"/>
            <a:chExt cx="2814041" cy="1696720"/>
          </a:xfrm>
        </p:grpSpPr>
        <p:sp>
          <p:nvSpPr>
            <p:cNvPr id="9" name="Oval 8"/>
            <p:cNvSpPr/>
            <p:nvPr/>
          </p:nvSpPr>
          <p:spPr>
            <a:xfrm>
              <a:off x="3023806" y="2740781"/>
              <a:ext cx="2611120" cy="16967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87687" y="2976388"/>
              <a:ext cx="255016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latin typeface="Helvetica"/>
                  <a:cs typeface="Helvetica"/>
                </a:rPr>
                <a:t>Machine Learning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400">
                  <a:latin typeface="Helvetica"/>
                  <a:cs typeface="Helvetica"/>
                </a:rPr>
                <a:t>Gaussian processes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400">
                  <a:latin typeface="Helvetica"/>
                  <a:cs typeface="Helvetica"/>
                </a:rPr>
                <a:t>Neural networks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400">
                  <a:latin typeface="Helvetica"/>
                  <a:cs typeface="Helvetica"/>
                </a:rPr>
                <a:t>Polynomial Chaos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400">
                  <a:latin typeface="Helvetica"/>
                  <a:cs typeface="Helvetica"/>
                </a:rPr>
                <a:t>            ….</a:t>
              </a:r>
            </a:p>
            <a:p>
              <a:pPr marL="285750" indent="-285750">
                <a:buFont typeface="Arial"/>
                <a:buChar char="•"/>
              </a:pPr>
              <a:endParaRPr lang="en-US" sz="1400">
                <a:latin typeface="Helvetica"/>
                <a:cs typeface="Helvetica"/>
              </a:endParaRPr>
            </a:p>
          </p:txBody>
        </p:sp>
      </p:grpSp>
      <p:sp>
        <p:nvSpPr>
          <p:cNvPr id="11" name="Right Arrow 10"/>
          <p:cNvSpPr/>
          <p:nvPr/>
        </p:nvSpPr>
        <p:spPr>
          <a:xfrm>
            <a:off x="4894432" y="1726502"/>
            <a:ext cx="467360" cy="355600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0068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6961022" y="1736662"/>
            <a:ext cx="467360" cy="355600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0068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/>
          <p:cNvGrpSpPr/>
          <p:nvPr/>
        </p:nvGrpSpPr>
        <p:grpSpPr>
          <a:xfrm>
            <a:off x="5498622" y="1403317"/>
            <a:ext cx="1309998" cy="1000034"/>
            <a:chOff x="3606798" y="1336766"/>
            <a:chExt cx="1219199" cy="1000034"/>
          </a:xfrm>
        </p:grpSpPr>
        <p:sp>
          <p:nvSpPr>
            <p:cNvPr id="67" name="Rounded Rectangle 66"/>
            <p:cNvSpPr/>
            <p:nvPr/>
          </p:nvSpPr>
          <p:spPr>
            <a:xfrm>
              <a:off x="3606798" y="1351280"/>
              <a:ext cx="1219199" cy="98552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67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178" y="1676400"/>
              <a:ext cx="431800" cy="304800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3681762" y="1336766"/>
              <a:ext cx="10983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atin typeface="Helvetica"/>
                  <a:cs typeface="Helvetica"/>
                </a:rPr>
                <a:t>High-Fidelity</a:t>
              </a:r>
              <a:endParaRPr lang="en-US">
                <a:latin typeface="Helvetica"/>
                <a:cs typeface="Helvetica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730311" y="1961896"/>
              <a:ext cx="1010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atin typeface="Helvetica"/>
                  <a:cs typeface="Helvetica"/>
                </a:rPr>
                <a:t>Simulation</a:t>
              </a:r>
              <a:r>
                <a:rPr lang="en-US">
                  <a:latin typeface="Helvetica"/>
                  <a:cs typeface="Helvetica"/>
                </a:rPr>
                <a:t> </a:t>
              </a:r>
            </a:p>
          </p:txBody>
        </p:sp>
      </p:grpSp>
      <p:sp>
        <p:nvSpPr>
          <p:cNvPr id="71" name="Right Brace 70"/>
          <p:cNvSpPr/>
          <p:nvPr/>
        </p:nvSpPr>
        <p:spPr>
          <a:xfrm rot="5400000">
            <a:off x="5918417" y="1031846"/>
            <a:ext cx="386080" cy="6858000"/>
          </a:xfrm>
          <a:prstGeom prst="rightBrace">
            <a:avLst>
              <a:gd name="adj1" fmla="val 8333"/>
              <a:gd name="adj2" fmla="val 4920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Arrow Connector 71"/>
          <p:cNvCxnSpPr>
            <a:cxnSpLocks/>
          </p:cNvCxnSpPr>
          <p:nvPr/>
        </p:nvCxnSpPr>
        <p:spPr>
          <a:xfrm flipH="1">
            <a:off x="3660473" y="2137200"/>
            <a:ext cx="933299" cy="9913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cxnSpLocks/>
          </p:cNvCxnSpPr>
          <p:nvPr/>
        </p:nvCxnSpPr>
        <p:spPr>
          <a:xfrm>
            <a:off x="7630886" y="2137199"/>
            <a:ext cx="984042" cy="9347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2160904" y="2044117"/>
            <a:ext cx="1560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Helvetica"/>
                <a:cs typeface="Helvetica"/>
              </a:rPr>
              <a:t>Input </a:t>
            </a:r>
          </a:p>
          <a:p>
            <a:pPr algn="ctr"/>
            <a:r>
              <a:rPr lang="en-US">
                <a:latin typeface="Helvetica"/>
                <a:cs typeface="Helvetica"/>
              </a:rPr>
              <a:t>Training Data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554450" y="2039279"/>
            <a:ext cx="1560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Helvetica"/>
                <a:cs typeface="Helvetica"/>
              </a:rPr>
              <a:t>Output </a:t>
            </a:r>
          </a:p>
          <a:p>
            <a:pPr algn="ctr"/>
            <a:r>
              <a:rPr lang="en-US">
                <a:latin typeface="Helvetica"/>
                <a:cs typeface="Helvetica"/>
              </a:rPr>
              <a:t>Training Data</a:t>
            </a:r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3636527" y="3447167"/>
            <a:ext cx="107647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7543291" y="3410881"/>
            <a:ext cx="107899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8754748" y="2703068"/>
            <a:ext cx="1137920" cy="1402080"/>
            <a:chOff x="7230748" y="2699722"/>
            <a:chExt cx="1137920" cy="1402080"/>
          </a:xfrm>
        </p:grpSpPr>
        <p:sp>
          <p:nvSpPr>
            <p:cNvPr id="52" name="Rectangle 51"/>
            <p:cNvSpPr/>
            <p:nvPr/>
          </p:nvSpPr>
          <p:spPr>
            <a:xfrm>
              <a:off x="7230748" y="2699722"/>
              <a:ext cx="1137920" cy="14020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7546724" y="2721566"/>
              <a:ext cx="539340" cy="1311161"/>
              <a:chOff x="8248044" y="2767076"/>
              <a:chExt cx="539340" cy="1311161"/>
            </a:xfrm>
          </p:grpSpPr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70824" y="2767076"/>
                <a:ext cx="406400" cy="330200"/>
              </a:xfrm>
              <a:prstGeom prst="rect">
                <a:avLst/>
              </a:prstGeom>
            </p:spPr>
          </p:pic>
          <p:pic>
            <p:nvPicPr>
              <p:cNvPr id="93" name="Picture 9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56746" y="3115028"/>
                <a:ext cx="406400" cy="330200"/>
              </a:xfrm>
              <a:prstGeom prst="rect">
                <a:avLst/>
              </a:prstGeom>
            </p:spPr>
          </p:pic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30184" y="3748037"/>
                <a:ext cx="457200" cy="330200"/>
              </a:xfrm>
              <a:prstGeom prst="rect">
                <a:avLst/>
              </a:prstGeom>
            </p:spPr>
          </p:pic>
          <p:sp>
            <p:nvSpPr>
              <p:cNvPr id="95" name="TextBox 94"/>
              <p:cNvSpPr txBox="1"/>
              <p:nvPr/>
            </p:nvSpPr>
            <p:spPr>
              <a:xfrm>
                <a:off x="8248044" y="3418840"/>
                <a:ext cx="447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latin typeface="Helvetica"/>
                    <a:cs typeface="Helvetica"/>
                  </a:rPr>
                  <a:t>…</a:t>
                </a:r>
              </a:p>
            </p:txBody>
          </p:sp>
        </p:grpSp>
      </p:grpSp>
      <p:pic>
        <p:nvPicPr>
          <p:cNvPr id="103" name="Picture 1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978" y="1821498"/>
            <a:ext cx="165100" cy="228600"/>
          </a:xfrm>
          <a:prstGeom prst="rect">
            <a:avLst/>
          </a:prstGeom>
        </p:spPr>
      </p:pic>
      <p:sp>
        <p:nvSpPr>
          <p:cNvPr id="81" name="Freeform 80"/>
          <p:cNvSpPr/>
          <p:nvPr/>
        </p:nvSpPr>
        <p:spPr>
          <a:xfrm>
            <a:off x="3622579" y="5310668"/>
            <a:ext cx="1748405" cy="161698"/>
          </a:xfrm>
          <a:custGeom>
            <a:avLst/>
            <a:gdLst>
              <a:gd name="connsiteX0" fmla="*/ 0 w 1743740"/>
              <a:gd name="connsiteY0" fmla="*/ 152888 h 152888"/>
              <a:gd name="connsiteX1" fmla="*/ 659219 w 1743740"/>
              <a:gd name="connsiteY1" fmla="*/ 14665 h 152888"/>
              <a:gd name="connsiteX2" fmla="*/ 1743740 w 1743740"/>
              <a:gd name="connsiteY2" fmla="*/ 4032 h 15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43740" h="152888">
                <a:moveTo>
                  <a:pt x="0" y="152888"/>
                </a:moveTo>
                <a:cubicBezTo>
                  <a:pt x="184298" y="96181"/>
                  <a:pt x="368596" y="39474"/>
                  <a:pt x="659219" y="14665"/>
                </a:cubicBezTo>
                <a:cubicBezTo>
                  <a:pt x="949842" y="-10144"/>
                  <a:pt x="1743740" y="4032"/>
                  <a:pt x="1743740" y="4032"/>
                </a:cubicBezTo>
              </a:path>
            </a:pathLst>
          </a:custGeom>
          <a:noFill/>
          <a:ln w="34925">
            <a:solidFill>
              <a:srgbClr val="018E4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6882809" y="5154688"/>
            <a:ext cx="1435396" cy="304800"/>
            <a:chOff x="5358809" y="5322154"/>
            <a:chExt cx="1435396" cy="304800"/>
          </a:xfrm>
        </p:grpSpPr>
        <p:sp>
          <p:nvSpPr>
            <p:cNvPr id="82" name="Freeform 81"/>
            <p:cNvSpPr/>
            <p:nvPr/>
          </p:nvSpPr>
          <p:spPr>
            <a:xfrm>
              <a:off x="5358809" y="5486399"/>
              <a:ext cx="1435396" cy="127591"/>
            </a:xfrm>
            <a:custGeom>
              <a:avLst/>
              <a:gdLst>
                <a:gd name="connsiteX0" fmla="*/ 0 w 1297172"/>
                <a:gd name="connsiteY0" fmla="*/ 10633 h 106326"/>
                <a:gd name="connsiteX1" fmla="*/ 701749 w 1297172"/>
                <a:gd name="connsiteY1" fmla="*/ 0 h 106326"/>
                <a:gd name="connsiteX2" fmla="*/ 1084521 w 1297172"/>
                <a:gd name="connsiteY2" fmla="*/ 21265 h 106326"/>
                <a:gd name="connsiteX3" fmla="*/ 1297172 w 1297172"/>
                <a:gd name="connsiteY3" fmla="*/ 106326 h 106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7172" h="106326">
                  <a:moveTo>
                    <a:pt x="0" y="10633"/>
                  </a:moveTo>
                  <a:lnTo>
                    <a:pt x="701749" y="0"/>
                  </a:lnTo>
                  <a:cubicBezTo>
                    <a:pt x="882502" y="1772"/>
                    <a:pt x="985284" y="3544"/>
                    <a:pt x="1084521" y="21265"/>
                  </a:cubicBezTo>
                  <a:cubicBezTo>
                    <a:pt x="1183758" y="38986"/>
                    <a:pt x="1297172" y="106326"/>
                    <a:pt x="1297172" y="106326"/>
                  </a:cubicBezTo>
                </a:path>
              </a:pathLst>
            </a:custGeom>
            <a:noFill/>
            <a:ln w="28575">
              <a:solidFill>
                <a:srgbClr val="018E41"/>
              </a:solidFill>
              <a:tailEnd type="stealth" w="lg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02875" y="5322154"/>
              <a:ext cx="381000" cy="304800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56" name="Group 55"/>
          <p:cNvGrpSpPr/>
          <p:nvPr/>
        </p:nvGrpSpPr>
        <p:grpSpPr>
          <a:xfrm>
            <a:off x="8376687" y="4811031"/>
            <a:ext cx="1841034" cy="1325133"/>
            <a:chOff x="6788889" y="5010395"/>
            <a:chExt cx="1841034" cy="1325133"/>
          </a:xfrm>
        </p:grpSpPr>
        <p:grpSp>
          <p:nvGrpSpPr>
            <p:cNvPr id="14" name="Group 13"/>
            <p:cNvGrpSpPr/>
            <p:nvPr/>
          </p:nvGrpSpPr>
          <p:grpSpPr>
            <a:xfrm>
              <a:off x="7329443" y="5010395"/>
              <a:ext cx="1300480" cy="1097280"/>
              <a:chOff x="7020560" y="5100318"/>
              <a:chExt cx="1300480" cy="1097280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7020560" y="5100318"/>
                <a:ext cx="1300480" cy="1097280"/>
                <a:chOff x="7315200" y="5230191"/>
                <a:chExt cx="1300480" cy="906449"/>
              </a:xfrm>
            </p:grpSpPr>
            <p:cxnSp>
              <p:nvCxnSpPr>
                <p:cNvPr id="28" name="Straight Arrow Connector 27"/>
                <p:cNvCxnSpPr/>
                <p:nvPr/>
              </p:nvCxnSpPr>
              <p:spPr>
                <a:xfrm>
                  <a:off x="7315200" y="6126480"/>
                  <a:ext cx="130048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/>
                <p:cNvCxnSpPr/>
                <p:nvPr/>
              </p:nvCxnSpPr>
              <p:spPr>
                <a:xfrm flipV="1">
                  <a:off x="7315200" y="5230191"/>
                  <a:ext cx="0" cy="90644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/>
            </p:nvGrpSpPr>
            <p:grpSpPr>
              <a:xfrm>
                <a:off x="7112000" y="5348973"/>
                <a:ext cx="1056640" cy="836328"/>
                <a:chOff x="7112000" y="5496560"/>
                <a:chExt cx="1056640" cy="690880"/>
              </a:xfrm>
            </p:grpSpPr>
            <p:sp>
              <p:nvSpPr>
                <p:cNvPr id="20" name="Rectangle 19"/>
                <p:cNvSpPr/>
                <p:nvPr/>
              </p:nvSpPr>
              <p:spPr>
                <a:xfrm>
                  <a:off x="7244080" y="5770880"/>
                  <a:ext cx="132080" cy="41148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7376160" y="5638800"/>
                  <a:ext cx="132080" cy="54864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7508240" y="5496560"/>
                  <a:ext cx="132080" cy="6858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7112000" y="6004560"/>
                  <a:ext cx="132080" cy="18288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7640320" y="5770880"/>
                  <a:ext cx="132080" cy="41148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7772400" y="5953760"/>
                  <a:ext cx="132080" cy="2286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7904480" y="6045200"/>
                  <a:ext cx="132080" cy="13716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8036560" y="6116320"/>
                  <a:ext cx="132080" cy="64008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Freeform 18"/>
              <p:cNvSpPr/>
              <p:nvPr/>
            </p:nvSpPr>
            <p:spPr>
              <a:xfrm>
                <a:off x="7020560" y="5359060"/>
                <a:ext cx="1219200" cy="808060"/>
              </a:xfrm>
              <a:custGeom>
                <a:avLst/>
                <a:gdLst>
                  <a:gd name="connsiteX0" fmla="*/ 0 w 1219200"/>
                  <a:gd name="connsiteY0" fmla="*/ 797900 h 808060"/>
                  <a:gd name="connsiteX1" fmla="*/ 152400 w 1219200"/>
                  <a:gd name="connsiteY1" fmla="*/ 594700 h 808060"/>
                  <a:gd name="connsiteX2" fmla="*/ 294640 w 1219200"/>
                  <a:gd name="connsiteY2" fmla="*/ 320380 h 808060"/>
                  <a:gd name="connsiteX3" fmla="*/ 396240 w 1219200"/>
                  <a:gd name="connsiteY3" fmla="*/ 167980 h 808060"/>
                  <a:gd name="connsiteX4" fmla="*/ 447040 w 1219200"/>
                  <a:gd name="connsiteY4" fmla="*/ 56220 h 808060"/>
                  <a:gd name="connsiteX5" fmla="*/ 528320 w 1219200"/>
                  <a:gd name="connsiteY5" fmla="*/ 5420 h 808060"/>
                  <a:gd name="connsiteX6" fmla="*/ 629920 w 1219200"/>
                  <a:gd name="connsiteY6" fmla="*/ 35900 h 808060"/>
                  <a:gd name="connsiteX7" fmla="*/ 731520 w 1219200"/>
                  <a:gd name="connsiteY7" fmla="*/ 310220 h 808060"/>
                  <a:gd name="connsiteX8" fmla="*/ 802640 w 1219200"/>
                  <a:gd name="connsiteY8" fmla="*/ 523580 h 808060"/>
                  <a:gd name="connsiteX9" fmla="*/ 934720 w 1219200"/>
                  <a:gd name="connsiteY9" fmla="*/ 655660 h 808060"/>
                  <a:gd name="connsiteX10" fmla="*/ 1097280 w 1219200"/>
                  <a:gd name="connsiteY10" fmla="*/ 757260 h 808060"/>
                  <a:gd name="connsiteX11" fmla="*/ 1219200 w 1219200"/>
                  <a:gd name="connsiteY11" fmla="*/ 808060 h 808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9200" h="808060">
                    <a:moveTo>
                      <a:pt x="0" y="797900"/>
                    </a:moveTo>
                    <a:cubicBezTo>
                      <a:pt x="51646" y="736093"/>
                      <a:pt x="103293" y="674287"/>
                      <a:pt x="152400" y="594700"/>
                    </a:cubicBezTo>
                    <a:cubicBezTo>
                      <a:pt x="201507" y="515113"/>
                      <a:pt x="254000" y="391500"/>
                      <a:pt x="294640" y="320380"/>
                    </a:cubicBezTo>
                    <a:cubicBezTo>
                      <a:pt x="335280" y="249260"/>
                      <a:pt x="370840" y="212007"/>
                      <a:pt x="396240" y="167980"/>
                    </a:cubicBezTo>
                    <a:cubicBezTo>
                      <a:pt x="421640" y="123953"/>
                      <a:pt x="425027" y="83313"/>
                      <a:pt x="447040" y="56220"/>
                    </a:cubicBezTo>
                    <a:cubicBezTo>
                      <a:pt x="469053" y="29127"/>
                      <a:pt x="497840" y="8807"/>
                      <a:pt x="528320" y="5420"/>
                    </a:cubicBezTo>
                    <a:cubicBezTo>
                      <a:pt x="558800" y="2033"/>
                      <a:pt x="596053" y="-14900"/>
                      <a:pt x="629920" y="35900"/>
                    </a:cubicBezTo>
                    <a:cubicBezTo>
                      <a:pt x="663787" y="86700"/>
                      <a:pt x="702733" y="228940"/>
                      <a:pt x="731520" y="310220"/>
                    </a:cubicBezTo>
                    <a:cubicBezTo>
                      <a:pt x="760307" y="391500"/>
                      <a:pt x="768773" y="466007"/>
                      <a:pt x="802640" y="523580"/>
                    </a:cubicBezTo>
                    <a:cubicBezTo>
                      <a:pt x="836507" y="581153"/>
                      <a:pt x="885613" y="616713"/>
                      <a:pt x="934720" y="655660"/>
                    </a:cubicBezTo>
                    <a:cubicBezTo>
                      <a:pt x="983827" y="694607"/>
                      <a:pt x="1049867" y="731860"/>
                      <a:pt x="1097280" y="757260"/>
                    </a:cubicBezTo>
                    <a:cubicBezTo>
                      <a:pt x="1144693" y="782660"/>
                      <a:pt x="1219200" y="808060"/>
                      <a:pt x="1219200" y="808060"/>
                    </a:cubicBezTo>
                  </a:path>
                </a:pathLst>
              </a:cu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88889" y="5454059"/>
              <a:ext cx="457200" cy="26670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57756" y="6157728"/>
              <a:ext cx="127000" cy="17780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523384" y="4785356"/>
            <a:ext cx="1282096" cy="1137622"/>
            <a:chOff x="3999384" y="4952822"/>
            <a:chExt cx="1282096" cy="1137622"/>
          </a:xfrm>
        </p:grpSpPr>
        <p:grpSp>
          <p:nvGrpSpPr>
            <p:cNvPr id="61" name="Group 60"/>
            <p:cNvGrpSpPr/>
            <p:nvPr/>
          </p:nvGrpSpPr>
          <p:grpSpPr>
            <a:xfrm>
              <a:off x="3999384" y="4952822"/>
              <a:ext cx="1282096" cy="1137622"/>
              <a:chOff x="3630022" y="4978400"/>
              <a:chExt cx="1282096" cy="1137622"/>
            </a:xfrm>
          </p:grpSpPr>
          <p:sp>
            <p:nvSpPr>
              <p:cNvPr id="62" name="Rounded Rectangle 61"/>
              <p:cNvSpPr/>
              <p:nvPr/>
            </p:nvSpPr>
            <p:spPr>
              <a:xfrm>
                <a:off x="3630022" y="5029200"/>
                <a:ext cx="1282096" cy="106680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3718560" y="4978400"/>
                <a:ext cx="11496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latin typeface="Helvetica"/>
                    <a:cs typeface="Helvetica"/>
                  </a:rPr>
                  <a:t>Surrogate</a:t>
                </a:r>
                <a:r>
                  <a:rPr lang="en-US">
                    <a:latin typeface="Helvetica"/>
                    <a:cs typeface="Helvetica"/>
                  </a:rPr>
                  <a:t> 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3891280" y="5746690"/>
                <a:ext cx="8066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latin typeface="Helvetica"/>
                    <a:cs typeface="Helvetica"/>
                  </a:rPr>
                  <a:t>Model</a:t>
                </a:r>
                <a:r>
                  <a:rPr lang="en-US">
                    <a:latin typeface="Helvetica"/>
                    <a:cs typeface="Helvetica"/>
                  </a:rPr>
                  <a:t> </a:t>
                </a: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92229" y="5298094"/>
              <a:ext cx="450433" cy="389564"/>
            </a:xfrm>
            <a:prstGeom prst="rect">
              <a:avLst/>
            </a:prstGeom>
          </p:spPr>
        </p:pic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6EE196E-F314-974A-9B3C-B3A9407460BF}"/>
              </a:ext>
            </a:extLst>
          </p:cNvPr>
          <p:cNvGrpSpPr/>
          <p:nvPr/>
        </p:nvGrpSpPr>
        <p:grpSpPr>
          <a:xfrm>
            <a:off x="1542816" y="1722876"/>
            <a:ext cx="461665" cy="2631918"/>
            <a:chOff x="18815" y="1317037"/>
            <a:chExt cx="461665" cy="2841037"/>
          </a:xfrm>
        </p:grpSpPr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9FFCAEA5-1966-9747-8822-36750F5717CE}"/>
                </a:ext>
              </a:extLst>
            </p:cNvPr>
            <p:cNvCxnSpPr/>
            <p:nvPr/>
          </p:nvCxnSpPr>
          <p:spPr>
            <a:xfrm flipH="1">
              <a:off x="272812" y="1317037"/>
              <a:ext cx="9407" cy="2841037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5E7CE110-C7CA-7543-AED5-0639E0F993B1}"/>
                </a:ext>
              </a:extLst>
            </p:cNvPr>
            <p:cNvSpPr txBox="1"/>
            <p:nvPr/>
          </p:nvSpPr>
          <p:spPr>
            <a:xfrm rot="16200000">
              <a:off x="-300439" y="2530592"/>
              <a:ext cx="110017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/>
                <a:t>Offline 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419518E8-0CBA-5047-B5DE-268CDB13F0FB}"/>
              </a:ext>
            </a:extLst>
          </p:cNvPr>
          <p:cNvGrpSpPr/>
          <p:nvPr/>
        </p:nvGrpSpPr>
        <p:grpSpPr>
          <a:xfrm>
            <a:off x="1542815" y="4421333"/>
            <a:ext cx="461665" cy="1828800"/>
            <a:chOff x="18814" y="4459113"/>
            <a:chExt cx="461665" cy="1828800"/>
          </a:xfrm>
        </p:grpSpPr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3AE7A750-18D8-034B-AA18-039FAFC94D97}"/>
                </a:ext>
              </a:extLst>
            </p:cNvPr>
            <p:cNvCxnSpPr/>
            <p:nvPr/>
          </p:nvCxnSpPr>
          <p:spPr>
            <a:xfrm flipH="1">
              <a:off x="265287" y="4459113"/>
              <a:ext cx="0" cy="182880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386965B-36CE-F848-A69A-65EAD78D0D79}"/>
                </a:ext>
              </a:extLst>
            </p:cNvPr>
            <p:cNvSpPr txBox="1"/>
            <p:nvPr/>
          </p:nvSpPr>
          <p:spPr>
            <a:xfrm rot="16200000">
              <a:off x="-253857" y="5175945"/>
              <a:ext cx="100700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/>
                <a:t>Online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01C7F3F-5BF6-684C-A4A8-33190E310554}"/>
              </a:ext>
            </a:extLst>
          </p:cNvPr>
          <p:cNvSpPr txBox="1"/>
          <p:nvPr/>
        </p:nvSpPr>
        <p:spPr>
          <a:xfrm>
            <a:off x="2333824" y="882234"/>
            <a:ext cx="7573933" cy="448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lnSpc>
                <a:spcPct val="125000"/>
              </a:lnSpc>
            </a:pPr>
            <a:r>
              <a:rPr lang="en-US" sz="2000" b="1"/>
              <a:t>Overcoming computational burden when the model is expensive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80CEB1-9F79-354F-8A73-580955055D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69695" y="1826510"/>
            <a:ext cx="190500" cy="15240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2A2C5C18-300D-7141-87DF-73CAB18BA968}"/>
              </a:ext>
            </a:extLst>
          </p:cNvPr>
          <p:cNvGrpSpPr/>
          <p:nvPr/>
        </p:nvGrpSpPr>
        <p:grpSpPr>
          <a:xfrm>
            <a:off x="2456513" y="2723388"/>
            <a:ext cx="1056640" cy="1402080"/>
            <a:chOff x="2456513" y="3137298"/>
            <a:chExt cx="1056640" cy="1402080"/>
          </a:xfrm>
        </p:grpSpPr>
        <p:grpSp>
          <p:nvGrpSpPr>
            <p:cNvPr id="16" name="Group 15"/>
            <p:cNvGrpSpPr/>
            <p:nvPr/>
          </p:nvGrpSpPr>
          <p:grpSpPr>
            <a:xfrm>
              <a:off x="2456513" y="3137298"/>
              <a:ext cx="1056640" cy="1402080"/>
              <a:chOff x="932513" y="2720042"/>
              <a:chExt cx="1056640" cy="1402080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932513" y="2720042"/>
                <a:ext cx="1056640" cy="140208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1203422" y="3344970"/>
                <a:ext cx="447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latin typeface="Helvetica"/>
                    <a:cs typeface="Helvetica"/>
                  </a:rPr>
                  <a:t>…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3EBCB53-5A6F-4242-B256-4F39474A4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811947" y="3164559"/>
              <a:ext cx="444500" cy="2794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AC98D69-FD8D-0C4A-9C2D-BEBFA50E0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811947" y="3498132"/>
              <a:ext cx="444500" cy="27940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A32435E-AD5B-8047-A6AA-967F1E2B7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802427" y="4117924"/>
              <a:ext cx="482600" cy="279400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DEED8362-3C00-7D4E-A7E8-7CD9F65834E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93281" y="5131778"/>
            <a:ext cx="444500" cy="2794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40E63869-2D3F-AC4A-82E9-5FB75A61F289}"/>
              </a:ext>
            </a:extLst>
          </p:cNvPr>
          <p:cNvGrpSpPr/>
          <p:nvPr/>
        </p:nvGrpSpPr>
        <p:grpSpPr>
          <a:xfrm>
            <a:off x="2308192" y="4787777"/>
            <a:ext cx="1619049" cy="1270669"/>
            <a:chOff x="2308192" y="5305124"/>
            <a:chExt cx="1619049" cy="1270669"/>
          </a:xfrm>
        </p:grpSpPr>
        <p:grpSp>
          <p:nvGrpSpPr>
            <p:cNvPr id="30" name="Group 29"/>
            <p:cNvGrpSpPr/>
            <p:nvPr/>
          </p:nvGrpSpPr>
          <p:grpSpPr>
            <a:xfrm>
              <a:off x="2626761" y="5305124"/>
              <a:ext cx="1300480" cy="1097280"/>
              <a:chOff x="873760" y="5029200"/>
              <a:chExt cx="1300480" cy="1097280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873760" y="5029200"/>
                <a:ext cx="1300480" cy="1097280"/>
                <a:chOff x="7315200" y="5039360"/>
                <a:chExt cx="1300480" cy="1097280"/>
              </a:xfrm>
            </p:grpSpPr>
            <p:cxnSp>
              <p:nvCxnSpPr>
                <p:cNvPr id="35" name="Straight Arrow Connector 34"/>
                <p:cNvCxnSpPr/>
                <p:nvPr/>
              </p:nvCxnSpPr>
              <p:spPr>
                <a:xfrm>
                  <a:off x="7315200" y="6126480"/>
                  <a:ext cx="130048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/>
                <p:cNvCxnSpPr/>
                <p:nvPr/>
              </p:nvCxnSpPr>
              <p:spPr>
                <a:xfrm flipV="1">
                  <a:off x="7325360" y="5039360"/>
                  <a:ext cx="0" cy="109728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Freeform 33"/>
              <p:cNvSpPr/>
              <p:nvPr/>
            </p:nvSpPr>
            <p:spPr>
              <a:xfrm>
                <a:off x="904240" y="5352077"/>
                <a:ext cx="1117600" cy="743923"/>
              </a:xfrm>
              <a:custGeom>
                <a:avLst/>
                <a:gdLst>
                  <a:gd name="connsiteX0" fmla="*/ 0 w 1117600"/>
                  <a:gd name="connsiteY0" fmla="*/ 743923 h 743923"/>
                  <a:gd name="connsiteX1" fmla="*/ 172720 w 1117600"/>
                  <a:gd name="connsiteY1" fmla="*/ 144483 h 743923"/>
                  <a:gd name="connsiteX2" fmla="*/ 436880 w 1117600"/>
                  <a:gd name="connsiteY2" fmla="*/ 12403 h 743923"/>
                  <a:gd name="connsiteX3" fmla="*/ 721360 w 1117600"/>
                  <a:gd name="connsiteY3" fmla="*/ 368003 h 743923"/>
                  <a:gd name="connsiteX4" fmla="*/ 934720 w 1117600"/>
                  <a:gd name="connsiteY4" fmla="*/ 672803 h 743923"/>
                  <a:gd name="connsiteX5" fmla="*/ 1117600 w 1117600"/>
                  <a:gd name="connsiteY5" fmla="*/ 723603 h 743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7600" h="743923">
                    <a:moveTo>
                      <a:pt x="0" y="743923"/>
                    </a:moveTo>
                    <a:cubicBezTo>
                      <a:pt x="49953" y="505163"/>
                      <a:pt x="99907" y="266403"/>
                      <a:pt x="172720" y="144483"/>
                    </a:cubicBezTo>
                    <a:cubicBezTo>
                      <a:pt x="245533" y="22563"/>
                      <a:pt x="345440" y="-24850"/>
                      <a:pt x="436880" y="12403"/>
                    </a:cubicBezTo>
                    <a:cubicBezTo>
                      <a:pt x="528320" y="49656"/>
                      <a:pt x="638387" y="257936"/>
                      <a:pt x="721360" y="368003"/>
                    </a:cubicBezTo>
                    <a:cubicBezTo>
                      <a:pt x="804333" y="478070"/>
                      <a:pt x="868680" y="613536"/>
                      <a:pt x="934720" y="672803"/>
                    </a:cubicBezTo>
                    <a:cubicBezTo>
                      <a:pt x="1000760" y="732070"/>
                      <a:pt x="1117600" y="723603"/>
                      <a:pt x="1117600" y="72360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6D197D9-D120-A041-A6C1-C25250DB1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085562" y="6436093"/>
              <a:ext cx="177800" cy="1397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799A89D-F471-8549-906A-E8A6983DC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16200000">
              <a:off x="2200242" y="5804699"/>
              <a:ext cx="482600" cy="26670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3801283-FA76-774E-96FC-F89A4F034584}"/>
              </a:ext>
            </a:extLst>
          </p:cNvPr>
          <p:cNvGrpSpPr/>
          <p:nvPr/>
        </p:nvGrpSpPr>
        <p:grpSpPr>
          <a:xfrm>
            <a:off x="10244052" y="4885363"/>
            <a:ext cx="1801102" cy="755447"/>
            <a:chOff x="10172336" y="5402710"/>
            <a:chExt cx="1801102" cy="75544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571A06F-8CF6-894D-965C-3662F74C263C}"/>
                </a:ext>
              </a:extLst>
            </p:cNvPr>
            <p:cNvSpPr txBox="1"/>
            <p:nvPr/>
          </p:nvSpPr>
          <p:spPr>
            <a:xfrm>
              <a:off x="10172336" y="5402710"/>
              <a:ext cx="18011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Orders of magnitude computational speedup possible</a:t>
              </a: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622727D9-F5E7-CF42-BF3F-2B798D52D253}"/>
                </a:ext>
              </a:extLst>
            </p:cNvPr>
            <p:cNvSpPr/>
            <p:nvPr/>
          </p:nvSpPr>
          <p:spPr>
            <a:xfrm>
              <a:off x="10217721" y="5402710"/>
              <a:ext cx="1657122" cy="755447"/>
            </a:xfrm>
            <a:prstGeom prst="round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751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4" grpId="0"/>
      <p:bldP spid="75" grpId="0"/>
      <p:bldP spid="8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41711-E0B7-C24B-8517-4A8841F80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Surrogate Model Validation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86306-4377-2B43-BD22-98E0A721B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2410"/>
            <a:ext cx="10869706" cy="4608437"/>
          </a:xfrm>
        </p:spPr>
        <p:txBody>
          <a:bodyPr>
            <a:noAutofit/>
          </a:bodyPr>
          <a:lstStyle/>
          <a:p>
            <a:r>
              <a:rPr lang="en-US" sz="2400"/>
              <a:t>Regardless of the method used for surrogate modeling, the most important step is validating a trained model before using for UQ</a:t>
            </a:r>
          </a:p>
          <a:p>
            <a:r>
              <a:rPr lang="en-US" sz="2400"/>
              <a:t>Always create a </a:t>
            </a:r>
            <a:r>
              <a:rPr lang="en-US" sz="2400" b="1"/>
              <a:t>separate</a:t>
            </a:r>
            <a:r>
              <a:rPr lang="en-US" sz="2400"/>
              <a:t> dataset for testing that is </a:t>
            </a:r>
            <a:r>
              <a:rPr lang="en-US" sz="2400" b="1"/>
              <a:t>not</a:t>
            </a:r>
            <a:r>
              <a:rPr lang="en-US" sz="2400"/>
              <a:t> used for training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pPr marL="0" indent="0">
              <a:buNone/>
            </a:pPr>
            <a:endParaRPr lang="en-US" sz="2400"/>
          </a:p>
          <a:p>
            <a:endParaRPr lang="en-US" sz="1600"/>
          </a:p>
          <a:p>
            <a:r>
              <a:rPr lang="en-US" sz="2400"/>
              <a:t>If surrogate model error is </a:t>
            </a:r>
            <a:r>
              <a:rPr lang="en-US" sz="2400" u="sng"/>
              <a:t>not</a:t>
            </a:r>
            <a:r>
              <a:rPr lang="en-US" sz="2400"/>
              <a:t> negligible, it can be factored into total uncertainty when making probabilistic predictions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54199F73-7864-4280-865F-3E03D5108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32</a:t>
            </a:fld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DF57736-92FE-CE46-9CBA-C10855B46096}"/>
              </a:ext>
            </a:extLst>
          </p:cNvPr>
          <p:cNvGrpSpPr/>
          <p:nvPr/>
        </p:nvGrpSpPr>
        <p:grpSpPr>
          <a:xfrm>
            <a:off x="919274" y="2642248"/>
            <a:ext cx="10408913" cy="2307125"/>
            <a:chOff x="1062706" y="2767751"/>
            <a:chExt cx="10408913" cy="230712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BA35ABF-FA9E-304E-AEEE-45B98B2C6A7A}"/>
                </a:ext>
              </a:extLst>
            </p:cNvPr>
            <p:cNvGrpSpPr/>
            <p:nvPr/>
          </p:nvGrpSpPr>
          <p:grpSpPr>
            <a:xfrm>
              <a:off x="1933321" y="3184170"/>
              <a:ext cx="1383721" cy="1402080"/>
              <a:chOff x="8373034" y="3116978"/>
              <a:chExt cx="1383721" cy="1402080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2742A0B4-DEDA-8942-92E6-C9B595A312A8}"/>
                  </a:ext>
                </a:extLst>
              </p:cNvPr>
              <p:cNvGrpSpPr/>
              <p:nvPr/>
            </p:nvGrpSpPr>
            <p:grpSpPr>
              <a:xfrm>
                <a:off x="8373034" y="3116978"/>
                <a:ext cx="1383721" cy="1402080"/>
                <a:chOff x="6849034" y="2699722"/>
                <a:chExt cx="1383721" cy="1402080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D7F92BF1-8F2F-BA48-869D-65EC779C71EB}"/>
                    </a:ext>
                  </a:extLst>
                </p:cNvPr>
                <p:cNvSpPr/>
                <p:nvPr/>
              </p:nvSpPr>
              <p:spPr>
                <a:xfrm>
                  <a:off x="6849034" y="2699722"/>
                  <a:ext cx="1383721" cy="140208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254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C9AD41AA-174C-2C4D-9309-14030CBC5AF7}"/>
                    </a:ext>
                  </a:extLst>
                </p:cNvPr>
                <p:cNvGrpSpPr/>
                <p:nvPr/>
              </p:nvGrpSpPr>
              <p:grpSpPr>
                <a:xfrm>
                  <a:off x="7546724" y="2721566"/>
                  <a:ext cx="539340" cy="1293232"/>
                  <a:chOff x="8248044" y="2767076"/>
                  <a:chExt cx="539340" cy="1293232"/>
                </a:xfrm>
              </p:grpSpPr>
              <p:pic>
                <p:nvPicPr>
                  <p:cNvPr id="9" name="Picture 8">
                    <a:extLst>
                      <a:ext uri="{FF2B5EF4-FFF2-40B4-BE49-F238E27FC236}">
                        <a16:creationId xmlns:a16="http://schemas.microsoft.com/office/drawing/2014/main" id="{F9D8762C-578D-AB44-8EBA-806A838CAF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8370824" y="2767076"/>
                    <a:ext cx="406400" cy="330200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>
                    <a:extLst>
                      <a:ext uri="{FF2B5EF4-FFF2-40B4-BE49-F238E27FC236}">
                        <a16:creationId xmlns:a16="http://schemas.microsoft.com/office/drawing/2014/main" id="{10153B27-F816-C34E-9D0B-C00E7D148C3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8356746" y="3115028"/>
                    <a:ext cx="406400" cy="330200"/>
                  </a:xfrm>
                  <a:prstGeom prst="rect">
                    <a:avLst/>
                  </a:prstGeom>
                </p:spPr>
              </p:pic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7D746FFF-3A00-3046-8DA2-B33C6BA93AD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8330184" y="3730108"/>
                    <a:ext cx="457200" cy="330200"/>
                  </a:xfrm>
                  <a:prstGeom prst="rect">
                    <a:avLst/>
                  </a:prstGeom>
                </p:spPr>
              </p:pic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81267418-D341-2C46-992F-EE7B6D1C5E64}"/>
                      </a:ext>
                    </a:extLst>
                  </p:cNvPr>
                  <p:cNvSpPr txBox="1"/>
                  <p:nvPr/>
                </p:nvSpPr>
                <p:spPr>
                  <a:xfrm>
                    <a:off x="8248044" y="3418840"/>
                    <a:ext cx="44704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>
                        <a:latin typeface="Helvetica"/>
                        <a:cs typeface="Helvetica"/>
                      </a:rPr>
                      <a:t>…</a:t>
                    </a:r>
                  </a:p>
                </p:txBody>
              </p:sp>
            </p:grpSp>
          </p:grp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FA6E3FD-A071-DA45-AA89-BDC21C62C2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63846" y="3158773"/>
                <a:ext cx="444500" cy="27940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CABA97C-E6EA-D845-AFBD-8890AE804E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51489" y="3528204"/>
                <a:ext cx="444500" cy="27940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4A8C084-AEA1-0E49-8949-3DFEEB3272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29612" y="4124495"/>
                <a:ext cx="482600" cy="27940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7343F46-A791-A049-98F3-CFD9C2BC2F83}"/>
                  </a:ext>
                </a:extLst>
              </p:cNvPr>
              <p:cNvSpPr txBox="1"/>
              <p:nvPr/>
            </p:nvSpPr>
            <p:spPr>
              <a:xfrm>
                <a:off x="8595104" y="3798733"/>
                <a:ext cx="447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latin typeface="Helvetica"/>
                    <a:cs typeface="Helvetica"/>
                  </a:rPr>
                  <a:t>…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5C031F-2DD9-4547-A1F4-2D6C3AC8C277}"/>
                </a:ext>
              </a:extLst>
            </p:cNvPr>
            <p:cNvGrpSpPr/>
            <p:nvPr/>
          </p:nvGrpSpPr>
          <p:grpSpPr>
            <a:xfrm>
              <a:off x="3460380" y="3188693"/>
              <a:ext cx="1383721" cy="1399032"/>
              <a:chOff x="8122023" y="2991472"/>
              <a:chExt cx="1383721" cy="1399032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0611D0C-E266-A84E-90BE-6F725373B7A5}"/>
                  </a:ext>
                </a:extLst>
              </p:cNvPr>
              <p:cNvGrpSpPr/>
              <p:nvPr/>
            </p:nvGrpSpPr>
            <p:grpSpPr>
              <a:xfrm>
                <a:off x="8122023" y="2991472"/>
                <a:ext cx="1383721" cy="1399032"/>
                <a:chOff x="8349097" y="3116978"/>
                <a:chExt cx="1383721" cy="1402080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61C26D88-4133-BE44-90D2-A16959E4473C}"/>
                    </a:ext>
                  </a:extLst>
                </p:cNvPr>
                <p:cNvGrpSpPr/>
                <p:nvPr/>
              </p:nvGrpSpPr>
              <p:grpSpPr>
                <a:xfrm>
                  <a:off x="8349097" y="3116978"/>
                  <a:ext cx="1383721" cy="1402080"/>
                  <a:chOff x="6825097" y="2699722"/>
                  <a:chExt cx="1383721" cy="1402080"/>
                </a:xfrm>
              </p:grpSpPr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83D05E25-7311-E549-9FE0-1DBF669A011E}"/>
                      </a:ext>
                    </a:extLst>
                  </p:cNvPr>
                  <p:cNvSpPr/>
                  <p:nvPr/>
                </p:nvSpPr>
                <p:spPr>
                  <a:xfrm>
                    <a:off x="6825097" y="2699722"/>
                    <a:ext cx="1383721" cy="1402080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 w="25400">
                    <a:solidFill>
                      <a:srgbClr val="018E4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BB7986D7-FF7C-2D44-9DC7-1E2C3436A451}"/>
                      </a:ext>
                    </a:extLst>
                  </p:cNvPr>
                  <p:cNvSpPr txBox="1"/>
                  <p:nvPr/>
                </p:nvSpPr>
                <p:spPr>
                  <a:xfrm>
                    <a:off x="7546724" y="3385714"/>
                    <a:ext cx="44704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>
                        <a:latin typeface="Helvetica"/>
                        <a:cs typeface="Helvetica"/>
                      </a:rPr>
                      <a:t>…</a:t>
                    </a:r>
                  </a:p>
                </p:txBody>
              </p:sp>
            </p:grp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6D05195-6163-5F4B-A1D6-22B133C1F722}"/>
                    </a:ext>
                  </a:extLst>
                </p:cNvPr>
                <p:cNvSpPr txBox="1"/>
                <p:nvPr/>
              </p:nvSpPr>
              <p:spPr>
                <a:xfrm>
                  <a:off x="8595104" y="3798733"/>
                  <a:ext cx="44704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latin typeface="Helvetica"/>
                      <a:cs typeface="Helvetica"/>
                    </a:rPr>
                    <a:t>…</a:t>
                  </a:r>
                </a:p>
              </p:txBody>
            </p:sp>
          </p:grp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A0A31C48-8D38-D84E-A3CE-F6A6E32DA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54337" y="3042834"/>
                <a:ext cx="444500" cy="279400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C76FC216-88A2-D54D-9CDE-E3783E412F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41375" y="3387687"/>
                <a:ext cx="444500" cy="279400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97EF1DB6-7D1F-B746-A65F-F12421B2B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70560" y="4013987"/>
                <a:ext cx="558800" cy="279400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53CFC6D1-1017-5D4C-B0A8-D2797EB7DB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981849" y="3016787"/>
                <a:ext cx="406400" cy="330200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C1FE5AE-0622-3142-920A-5BFB67C10D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965052" y="3350616"/>
                <a:ext cx="406400" cy="330200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B27EAC3D-BB96-4443-AD32-3AF1324B61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900628" y="3967238"/>
                <a:ext cx="533400" cy="330200"/>
              </a:xfrm>
              <a:prstGeom prst="rect">
                <a:avLst/>
              </a:prstGeom>
            </p:spPr>
          </p:pic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7E785FA-E8B9-784F-8A92-536AF39A07C4}"/>
                </a:ext>
              </a:extLst>
            </p:cNvPr>
            <p:cNvSpPr txBox="1"/>
            <p:nvPr/>
          </p:nvSpPr>
          <p:spPr>
            <a:xfrm>
              <a:off x="2240666" y="2841351"/>
              <a:ext cx="9980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Training</a:t>
              </a:r>
              <a:r>
                <a:rPr lang="en-US"/>
                <a:t>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57B09CF-3B72-6049-B150-11BA5C2C7D1C}"/>
                </a:ext>
              </a:extLst>
            </p:cNvPr>
            <p:cNvSpPr txBox="1"/>
            <p:nvPr/>
          </p:nvSpPr>
          <p:spPr>
            <a:xfrm>
              <a:off x="3741737" y="2849164"/>
              <a:ext cx="8514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Testing</a:t>
              </a:r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598B000-6D08-9748-9DF8-5CF8EDCD3EBC}"/>
                </a:ext>
              </a:extLst>
            </p:cNvPr>
            <p:cNvSpPr txBox="1"/>
            <p:nvPr/>
          </p:nvSpPr>
          <p:spPr>
            <a:xfrm>
              <a:off x="1062706" y="3681401"/>
              <a:ext cx="856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(M &lt; T)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61A348B-C91B-DB44-AFB1-C1871A574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395452" y="2767751"/>
              <a:ext cx="3076167" cy="230712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3DD9E7D-5943-E94A-9E5C-CB57C420B3AB}"/>
                </a:ext>
              </a:extLst>
            </p:cNvPr>
            <p:cNvSpPr txBox="1"/>
            <p:nvPr/>
          </p:nvSpPr>
          <p:spPr>
            <a:xfrm>
              <a:off x="5402417" y="2931717"/>
              <a:ext cx="26182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Compare predictions on test data to the original model</a:t>
              </a: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A911D7B-5818-064F-A11D-D3D1D94FC4A1}"/>
                </a:ext>
              </a:extLst>
            </p:cNvPr>
            <p:cNvSpPr/>
            <p:nvPr/>
          </p:nvSpPr>
          <p:spPr>
            <a:xfrm>
              <a:off x="5002310" y="3618008"/>
              <a:ext cx="3227295" cy="451971"/>
            </a:xfrm>
            <a:custGeom>
              <a:avLst/>
              <a:gdLst>
                <a:gd name="connsiteX0" fmla="*/ 0 w 3227295"/>
                <a:gd name="connsiteY0" fmla="*/ 451971 h 451971"/>
                <a:gd name="connsiteX1" fmla="*/ 1057836 w 3227295"/>
                <a:gd name="connsiteY1" fmla="*/ 93382 h 451971"/>
                <a:gd name="connsiteX2" fmla="*/ 2348753 w 3227295"/>
                <a:gd name="connsiteY2" fmla="*/ 3735 h 451971"/>
                <a:gd name="connsiteX3" fmla="*/ 3227295 w 3227295"/>
                <a:gd name="connsiteY3" fmla="*/ 183029 h 451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7295" h="451971">
                  <a:moveTo>
                    <a:pt x="0" y="451971"/>
                  </a:moveTo>
                  <a:cubicBezTo>
                    <a:pt x="333188" y="310029"/>
                    <a:pt x="666377" y="168088"/>
                    <a:pt x="1057836" y="93382"/>
                  </a:cubicBezTo>
                  <a:cubicBezTo>
                    <a:pt x="1449295" y="18676"/>
                    <a:pt x="1987177" y="-11206"/>
                    <a:pt x="2348753" y="3735"/>
                  </a:cubicBezTo>
                  <a:cubicBezTo>
                    <a:pt x="2710330" y="18676"/>
                    <a:pt x="2968812" y="100852"/>
                    <a:pt x="3227295" y="183029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67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1B662-1469-49D0-8661-0518EE2ED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UQ Concepts: Model Discrepancy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8BEC5-EBF7-4649-9B91-54BC18145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9995"/>
            <a:ext cx="10515600" cy="204698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“</a:t>
            </a:r>
            <a:r>
              <a:rPr lang="en-US" i="1" dirty="0"/>
              <a:t>All models are wrong</a:t>
            </a:r>
            <a:r>
              <a:rPr lang="en-US" dirty="0"/>
              <a:t>,” but our objective is to make them useful</a:t>
            </a:r>
          </a:p>
          <a:p>
            <a:pPr lvl="1"/>
            <a:r>
              <a:rPr lang="en-US" dirty="0"/>
              <a:t>Physics never perfectly represented </a:t>
            </a:r>
            <a:r>
              <a:rPr lang="en-US" dirty="0">
                <a:sym typeface="Wingdings" panose="05000000000000000000" pitchFamily="2" charset="2"/>
              </a:rPr>
              <a:t> capture the important parts!</a:t>
            </a:r>
            <a:endParaRPr lang="en-US" dirty="0"/>
          </a:p>
          <a:p>
            <a:r>
              <a:rPr lang="en-US" dirty="0"/>
              <a:t>In some cases, missing physics can lead to significant </a:t>
            </a:r>
            <a:r>
              <a:rPr lang="en-US" b="1" i="1" dirty="0"/>
              <a:t>model discrepancy</a:t>
            </a:r>
          </a:p>
          <a:p>
            <a:pPr lvl="1"/>
            <a:r>
              <a:rPr lang="en-US" i="1" dirty="0"/>
              <a:t>Significant</a:t>
            </a:r>
            <a:r>
              <a:rPr lang="en-US" dirty="0"/>
              <a:t> meaning model form errors are on the same order as other sources of uncertainty</a:t>
            </a:r>
          </a:p>
          <a:p>
            <a:pPr lvl="1"/>
            <a:r>
              <a:rPr lang="en-US" dirty="0"/>
              <a:t>Can often be identified as a violation of assumptions about the noise in the measurements during calibration</a:t>
            </a:r>
          </a:p>
          <a:p>
            <a:pPr lvl="1"/>
            <a:r>
              <a:rPr lang="en-US" dirty="0"/>
              <a:t>Often results from a model not matching the as-built system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2CA225-C2FA-4D58-8F2E-7541B986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33</a:t>
            </a:fld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DD2CBAE-CB43-4F27-9BA8-864DA1E0EE95}"/>
              </a:ext>
            </a:extLst>
          </p:cNvPr>
          <p:cNvGrpSpPr/>
          <p:nvPr/>
        </p:nvGrpSpPr>
        <p:grpSpPr>
          <a:xfrm>
            <a:off x="4453762" y="3721562"/>
            <a:ext cx="2952339" cy="2369541"/>
            <a:chOff x="4685255" y="3721562"/>
            <a:chExt cx="2952339" cy="2369541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9DCE116-E172-4430-A13A-A09B91292B5F}"/>
                </a:ext>
              </a:extLst>
            </p:cNvPr>
            <p:cNvSpPr/>
            <p:nvPr/>
          </p:nvSpPr>
          <p:spPr>
            <a:xfrm>
              <a:off x="5104435" y="3819646"/>
              <a:ext cx="1805651" cy="474562"/>
            </a:xfrm>
            <a:custGeom>
              <a:avLst/>
              <a:gdLst>
                <a:gd name="connsiteX0" fmla="*/ 0 w 1805651"/>
                <a:gd name="connsiteY0" fmla="*/ 474562 h 474562"/>
                <a:gd name="connsiteX1" fmla="*/ 949124 w 1805651"/>
                <a:gd name="connsiteY1" fmla="*/ 393539 h 474562"/>
                <a:gd name="connsiteX2" fmla="*/ 1805651 w 1805651"/>
                <a:gd name="connsiteY2" fmla="*/ 0 h 474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5651" h="474562">
                  <a:moveTo>
                    <a:pt x="0" y="474562"/>
                  </a:moveTo>
                  <a:cubicBezTo>
                    <a:pt x="324091" y="473597"/>
                    <a:pt x="648182" y="472633"/>
                    <a:pt x="949124" y="393539"/>
                  </a:cubicBezTo>
                  <a:cubicBezTo>
                    <a:pt x="1250066" y="314445"/>
                    <a:pt x="1527858" y="157222"/>
                    <a:pt x="1805651" y="0"/>
                  </a:cubicBezTo>
                </a:path>
              </a:pathLst>
            </a:custGeom>
            <a:noFill/>
            <a:ln>
              <a:solidFill>
                <a:schemeClr val="accent2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959C032-31C0-46E0-8243-E9974B97A846}"/>
                </a:ext>
              </a:extLst>
            </p:cNvPr>
            <p:cNvSpPr/>
            <p:nvPr/>
          </p:nvSpPr>
          <p:spPr>
            <a:xfrm>
              <a:off x="5046562" y="4977114"/>
              <a:ext cx="2176041" cy="706056"/>
            </a:xfrm>
            <a:custGeom>
              <a:avLst/>
              <a:gdLst>
                <a:gd name="connsiteX0" fmla="*/ 0 w 2176041"/>
                <a:gd name="connsiteY0" fmla="*/ 706056 h 706056"/>
                <a:gd name="connsiteX1" fmla="*/ 1238491 w 2176041"/>
                <a:gd name="connsiteY1" fmla="*/ 185195 h 706056"/>
                <a:gd name="connsiteX2" fmla="*/ 2176041 w 2176041"/>
                <a:gd name="connsiteY2" fmla="*/ 0 h 706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6041" h="706056">
                  <a:moveTo>
                    <a:pt x="0" y="706056"/>
                  </a:moveTo>
                  <a:cubicBezTo>
                    <a:pt x="437909" y="504463"/>
                    <a:pt x="875818" y="302871"/>
                    <a:pt x="1238491" y="185195"/>
                  </a:cubicBezTo>
                  <a:cubicBezTo>
                    <a:pt x="1601165" y="67519"/>
                    <a:pt x="1888603" y="33759"/>
                    <a:pt x="2176041" y="0"/>
                  </a:cubicBezTo>
                </a:path>
              </a:pathLst>
            </a:custGeom>
            <a:noFill/>
            <a:ln>
              <a:solidFill>
                <a:schemeClr val="accent2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B61BD03-571B-4CBE-A66D-059CF9FAD5A7}"/>
                </a:ext>
              </a:extLst>
            </p:cNvPr>
            <p:cNvGrpSpPr/>
            <p:nvPr/>
          </p:nvGrpSpPr>
          <p:grpSpPr>
            <a:xfrm>
              <a:off x="4685255" y="3721562"/>
              <a:ext cx="2952339" cy="2369541"/>
              <a:chOff x="4685255" y="3721562"/>
              <a:chExt cx="2952339" cy="2369541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B505347-8E36-43E2-A31B-A2AE45FF9539}"/>
                  </a:ext>
                </a:extLst>
              </p:cNvPr>
              <p:cNvGrpSpPr/>
              <p:nvPr/>
            </p:nvGrpSpPr>
            <p:grpSpPr>
              <a:xfrm>
                <a:off x="4685255" y="3721562"/>
                <a:ext cx="2952339" cy="2369541"/>
                <a:chOff x="6740205" y="2011761"/>
                <a:chExt cx="2952339" cy="2609534"/>
              </a:xfrm>
            </p:grpSpPr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1A291C17-365A-438E-B101-545C55E86A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087560" y="2237776"/>
                  <a:ext cx="1" cy="207363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" name="TextBox 8">
                      <a:extLst>
                        <a:ext uri="{FF2B5EF4-FFF2-40B4-BE49-F238E27FC236}">
                          <a16:creationId xmlns:a16="http://schemas.microsoft.com/office/drawing/2014/main" id="{9C1F4AD1-34F5-4AFE-9C08-221B0F40599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324559" y="4251963"/>
                      <a:ext cx="36798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oMath>
                        </m:oMathPara>
                      </a14:m>
                      <a:endParaRPr lang="en-US"/>
                    </a:p>
                  </p:txBody>
                </p:sp>
              </mc:Choice>
              <mc:Fallback xmlns="">
                <p:sp>
                  <p:nvSpPr>
                    <p:cNvPr id="9" name="TextBox 8">
                      <a:extLst>
                        <a:ext uri="{FF2B5EF4-FFF2-40B4-BE49-F238E27FC236}">
                          <a16:creationId xmlns:a16="http://schemas.microsoft.com/office/drawing/2014/main" id="{9C1F4AD1-34F5-4AFE-9C08-221B0F40599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324559" y="4251963"/>
                      <a:ext cx="367985" cy="369332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7FD5E49-1F3C-48F6-86A0-B67804A6513F}"/>
                    </a:ext>
                  </a:extLst>
                </p:cNvPr>
                <p:cNvSpPr txBox="1"/>
                <p:nvPr/>
              </p:nvSpPr>
              <p:spPr>
                <a:xfrm>
                  <a:off x="6740205" y="2011761"/>
                  <a:ext cx="29687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/>
                    <a:t>Y</a:t>
                  </a:r>
                </a:p>
              </p:txBody>
            </p: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FF3FD1BE-0B58-4AB9-9115-FA60876FD4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87560" y="4305671"/>
                  <a:ext cx="2420991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B51647ED-9CAD-4F77-809C-0027CC33D9F7}"/>
                    </a:ext>
                  </a:extLst>
                </p:cNvPr>
                <p:cNvSpPr/>
                <p:nvPr/>
              </p:nvSpPr>
              <p:spPr>
                <a:xfrm>
                  <a:off x="8514080" y="3302000"/>
                  <a:ext cx="45719" cy="457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6008999D-B367-44E6-8574-710FCB29A8E4}"/>
                    </a:ext>
                  </a:extLst>
                </p:cNvPr>
                <p:cNvSpPr/>
                <p:nvPr/>
              </p:nvSpPr>
              <p:spPr>
                <a:xfrm>
                  <a:off x="8878441" y="2761913"/>
                  <a:ext cx="45719" cy="457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558AFE33-B41A-453E-8280-E0E39830AE48}"/>
                    </a:ext>
                  </a:extLst>
                </p:cNvPr>
                <p:cNvSpPr/>
                <p:nvPr/>
              </p:nvSpPr>
              <p:spPr>
                <a:xfrm>
                  <a:off x="8634420" y="2999739"/>
                  <a:ext cx="45719" cy="457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FA1F72F4-4275-4060-B624-2C50046C3E92}"/>
                    </a:ext>
                  </a:extLst>
                </p:cNvPr>
                <p:cNvSpPr/>
                <p:nvPr/>
              </p:nvSpPr>
              <p:spPr>
                <a:xfrm>
                  <a:off x="7267448" y="3498834"/>
                  <a:ext cx="45719" cy="457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F5311146-9682-4E89-B115-66531CD63F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85672" y="2751489"/>
                  <a:ext cx="2283363" cy="733972"/>
                </a:xfrm>
                <a:prstGeom prst="line">
                  <a:avLst/>
                </a:prstGeom>
                <a:ln w="190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E52B48BA-2F0F-4A50-9C16-5047206CAC9C}"/>
                  </a:ext>
                </a:extLst>
              </p:cNvPr>
              <p:cNvSpPr/>
              <p:nvPr/>
            </p:nvSpPr>
            <p:spPr>
              <a:xfrm>
                <a:off x="5842015" y="4389399"/>
                <a:ext cx="41514" cy="4151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872F746-EF35-4A1F-B4B6-74FCB0F232DD}"/>
                  </a:ext>
                </a:extLst>
              </p:cNvPr>
              <p:cNvSpPr/>
              <p:nvPr/>
            </p:nvSpPr>
            <p:spPr>
              <a:xfrm>
                <a:off x="6268509" y="4417635"/>
                <a:ext cx="41514" cy="4151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1ACB2AC-681F-48AD-B8B3-829FA9E57815}"/>
                  </a:ext>
                </a:extLst>
              </p:cNvPr>
              <p:cNvSpPr/>
              <p:nvPr/>
            </p:nvSpPr>
            <p:spPr>
              <a:xfrm>
                <a:off x="6124012" y="4249805"/>
                <a:ext cx="41514" cy="4151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F9A4088-16CC-4D13-8E56-7DDEC69C3438}"/>
                  </a:ext>
                </a:extLst>
              </p:cNvPr>
              <p:cNvSpPr/>
              <p:nvPr/>
            </p:nvSpPr>
            <p:spPr>
              <a:xfrm>
                <a:off x="6958713" y="4586024"/>
                <a:ext cx="41514" cy="4151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84E56F3A-A9E1-4BFC-9DD4-62C89D7FABC9}"/>
                  </a:ext>
                </a:extLst>
              </p:cNvPr>
              <p:cNvSpPr/>
              <p:nvPr/>
            </p:nvSpPr>
            <p:spPr>
              <a:xfrm>
                <a:off x="6703362" y="4891360"/>
                <a:ext cx="41514" cy="4151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CD73418-B3AD-462E-921B-20B4D497CF47}"/>
                  </a:ext>
                </a:extLst>
              </p:cNvPr>
              <p:cNvSpPr/>
              <p:nvPr/>
            </p:nvSpPr>
            <p:spPr>
              <a:xfrm>
                <a:off x="5515264" y="4849846"/>
                <a:ext cx="41514" cy="4151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89CB02F-FAEF-43FC-A42D-0F9B1916F31F}"/>
                  </a:ext>
                </a:extLst>
              </p:cNvPr>
              <p:cNvSpPr/>
              <p:nvPr/>
            </p:nvSpPr>
            <p:spPr>
              <a:xfrm>
                <a:off x="5053585" y="4277648"/>
                <a:ext cx="2042160" cy="1080736"/>
              </a:xfrm>
              <a:custGeom>
                <a:avLst/>
                <a:gdLst>
                  <a:gd name="connsiteX0" fmla="*/ 0 w 1786128"/>
                  <a:gd name="connsiteY0" fmla="*/ 1080736 h 1080736"/>
                  <a:gd name="connsiteX1" fmla="*/ 438912 w 1786128"/>
                  <a:gd name="connsiteY1" fmla="*/ 818608 h 1080736"/>
                  <a:gd name="connsiteX2" fmla="*/ 993648 w 1786128"/>
                  <a:gd name="connsiteY2" fmla="*/ 1744 h 1080736"/>
                  <a:gd name="connsiteX3" fmla="*/ 1786128 w 1786128"/>
                  <a:gd name="connsiteY3" fmla="*/ 599152 h 1080736"/>
                  <a:gd name="connsiteX0" fmla="*/ 0 w 1856515"/>
                  <a:gd name="connsiteY0" fmla="*/ 1080736 h 1080736"/>
                  <a:gd name="connsiteX1" fmla="*/ 438912 w 1856515"/>
                  <a:gd name="connsiteY1" fmla="*/ 818608 h 1080736"/>
                  <a:gd name="connsiteX2" fmla="*/ 993648 w 1856515"/>
                  <a:gd name="connsiteY2" fmla="*/ 1744 h 1080736"/>
                  <a:gd name="connsiteX3" fmla="*/ 1786128 w 1856515"/>
                  <a:gd name="connsiteY3" fmla="*/ 599152 h 1080736"/>
                  <a:gd name="connsiteX4" fmla="*/ 1822704 w 1856515"/>
                  <a:gd name="connsiteY4" fmla="*/ 611344 h 1080736"/>
                  <a:gd name="connsiteX0" fmla="*/ 0 w 2042160"/>
                  <a:gd name="connsiteY0" fmla="*/ 1080736 h 1080736"/>
                  <a:gd name="connsiteX1" fmla="*/ 438912 w 2042160"/>
                  <a:gd name="connsiteY1" fmla="*/ 818608 h 1080736"/>
                  <a:gd name="connsiteX2" fmla="*/ 993648 w 2042160"/>
                  <a:gd name="connsiteY2" fmla="*/ 1744 h 1080736"/>
                  <a:gd name="connsiteX3" fmla="*/ 1786128 w 2042160"/>
                  <a:gd name="connsiteY3" fmla="*/ 599152 h 1080736"/>
                  <a:gd name="connsiteX4" fmla="*/ 2042160 w 2042160"/>
                  <a:gd name="connsiteY4" fmla="*/ 202912 h 1080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2160" h="1080736">
                    <a:moveTo>
                      <a:pt x="0" y="1080736"/>
                    </a:moveTo>
                    <a:cubicBezTo>
                      <a:pt x="136652" y="1039588"/>
                      <a:pt x="273304" y="998440"/>
                      <a:pt x="438912" y="818608"/>
                    </a:cubicBezTo>
                    <a:cubicBezTo>
                      <a:pt x="604520" y="638776"/>
                      <a:pt x="769112" y="38320"/>
                      <a:pt x="993648" y="1744"/>
                    </a:cubicBezTo>
                    <a:cubicBezTo>
                      <a:pt x="1218184" y="-34832"/>
                      <a:pt x="1616456" y="514824"/>
                      <a:pt x="1786128" y="599152"/>
                    </a:cubicBezTo>
                    <a:cubicBezTo>
                      <a:pt x="1924304" y="700752"/>
                      <a:pt x="2034540" y="200372"/>
                      <a:pt x="2042160" y="202912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E25FC49-27A9-4264-A475-5490B6D8575D}"/>
                  </a:ext>
                </a:extLst>
              </p:cNvPr>
              <p:cNvSpPr/>
              <p:nvPr/>
            </p:nvSpPr>
            <p:spPr>
              <a:xfrm>
                <a:off x="5132243" y="5457967"/>
                <a:ext cx="41514" cy="4151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C7F347C-2FE0-47D6-B91C-74F243EC8C98}"/>
                  </a:ext>
                </a:extLst>
              </p:cNvPr>
              <p:cNvSpPr txBox="1"/>
              <p:nvPr/>
            </p:nvSpPr>
            <p:spPr>
              <a:xfrm>
                <a:off x="5862772" y="3926791"/>
                <a:ext cx="1008609" cy="276999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solidFill>
                      <a:schemeClr val="accent2"/>
                    </a:solidFill>
                  </a:rPr>
                  <a:t>Linear Model</a:t>
                </a: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9D387E51-C37B-49C9-93B3-3BFD989C5FDC}"/>
                  </a:ext>
                </a:extLst>
              </p:cNvPr>
              <p:cNvSpPr/>
              <p:nvPr/>
            </p:nvSpPr>
            <p:spPr>
              <a:xfrm>
                <a:off x="6730892" y="4066032"/>
                <a:ext cx="225031" cy="359664"/>
              </a:xfrm>
              <a:custGeom>
                <a:avLst/>
                <a:gdLst>
                  <a:gd name="connsiteX0" fmla="*/ 90532 w 225031"/>
                  <a:gd name="connsiteY0" fmla="*/ 359664 h 359664"/>
                  <a:gd name="connsiteX1" fmla="*/ 5188 w 225031"/>
                  <a:gd name="connsiteY1" fmla="*/ 249936 h 359664"/>
                  <a:gd name="connsiteX2" fmla="*/ 224644 w 225031"/>
                  <a:gd name="connsiteY2" fmla="*/ 48768 h 359664"/>
                  <a:gd name="connsiteX3" fmla="*/ 47860 w 225031"/>
                  <a:gd name="connsiteY3" fmla="*/ 0 h 359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031" h="359664">
                    <a:moveTo>
                      <a:pt x="90532" y="359664"/>
                    </a:moveTo>
                    <a:cubicBezTo>
                      <a:pt x="36684" y="330708"/>
                      <a:pt x="-17164" y="301752"/>
                      <a:pt x="5188" y="249936"/>
                    </a:cubicBezTo>
                    <a:cubicBezTo>
                      <a:pt x="27540" y="198120"/>
                      <a:pt x="217532" y="90424"/>
                      <a:pt x="224644" y="48768"/>
                    </a:cubicBezTo>
                    <a:cubicBezTo>
                      <a:pt x="231756" y="7112"/>
                      <a:pt x="139808" y="3556"/>
                      <a:pt x="4786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C540BB6-C88B-4964-9574-54ADB873D835}"/>
                  </a:ext>
                </a:extLst>
              </p:cNvPr>
              <p:cNvSpPr txBox="1"/>
              <p:nvPr/>
            </p:nvSpPr>
            <p:spPr>
              <a:xfrm>
                <a:off x="5766351" y="5102099"/>
                <a:ext cx="1229193" cy="461665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>
                    <a:solidFill>
                      <a:schemeClr val="accent1"/>
                    </a:solidFill>
                  </a:rPr>
                  <a:t>“True” nonlinear function</a:t>
                </a: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4DCAB03-F464-4C1D-B51A-93B591494FEE}"/>
                  </a:ext>
                </a:extLst>
              </p:cNvPr>
              <p:cNvSpPr/>
              <p:nvPr/>
            </p:nvSpPr>
            <p:spPr>
              <a:xfrm>
                <a:off x="6912864" y="4913376"/>
                <a:ext cx="152685" cy="316992"/>
              </a:xfrm>
              <a:custGeom>
                <a:avLst/>
                <a:gdLst>
                  <a:gd name="connsiteX0" fmla="*/ 0 w 152685"/>
                  <a:gd name="connsiteY0" fmla="*/ 0 h 316992"/>
                  <a:gd name="connsiteX1" fmla="*/ 152400 w 152685"/>
                  <a:gd name="connsiteY1" fmla="*/ 213360 h 316992"/>
                  <a:gd name="connsiteX2" fmla="*/ 30480 w 152685"/>
                  <a:gd name="connsiteY2" fmla="*/ 316992 h 316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2685" h="316992">
                    <a:moveTo>
                      <a:pt x="0" y="0"/>
                    </a:moveTo>
                    <a:cubicBezTo>
                      <a:pt x="73660" y="80264"/>
                      <a:pt x="147320" y="160528"/>
                      <a:pt x="152400" y="213360"/>
                    </a:cubicBezTo>
                    <a:cubicBezTo>
                      <a:pt x="157480" y="266192"/>
                      <a:pt x="93980" y="291592"/>
                      <a:pt x="30480" y="31699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18687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1B662-1469-49D0-8661-0518EE2ED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UQ Concepts: Model Discrepancy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8BEC5-EBF7-4649-9B91-54BC18145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2046982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“</a:t>
            </a:r>
            <a:r>
              <a:rPr lang="en-US" i="1"/>
              <a:t>All models are wrong</a:t>
            </a:r>
            <a:r>
              <a:rPr lang="en-US"/>
              <a:t>,” but our objective is to make them useful</a:t>
            </a:r>
          </a:p>
          <a:p>
            <a:pPr lvl="1"/>
            <a:r>
              <a:rPr lang="en-US"/>
              <a:t>Physics never perfectly represented </a:t>
            </a:r>
            <a:r>
              <a:rPr lang="en-US">
                <a:sym typeface="Wingdings" panose="05000000000000000000" pitchFamily="2" charset="2"/>
              </a:rPr>
              <a:t> capture the important parts!</a:t>
            </a:r>
            <a:endParaRPr lang="en-US"/>
          </a:p>
          <a:p>
            <a:r>
              <a:rPr lang="en-US"/>
              <a:t>In some cases, missing physics can lead to significant </a:t>
            </a:r>
            <a:r>
              <a:rPr lang="en-US" b="1" i="1"/>
              <a:t>model discrepancy</a:t>
            </a:r>
          </a:p>
          <a:p>
            <a:pPr lvl="1"/>
            <a:r>
              <a:rPr lang="en-US" i="1"/>
              <a:t>Significant</a:t>
            </a:r>
            <a:r>
              <a:rPr lang="en-US"/>
              <a:t> meaning model form errors are on the same order as other sources of uncertainty</a:t>
            </a:r>
          </a:p>
          <a:p>
            <a:pPr lvl="1"/>
            <a:r>
              <a:rPr lang="en-US"/>
              <a:t>Can often be identified as a violation of assumptions about the noise in the measurements during calibration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2CA225-C2FA-4D58-8F2E-7541B986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34</a:t>
            </a:fld>
            <a:endParaRPr lang="en-US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7B431589-FC6C-4A3E-BE74-9AFCCA75C10F}"/>
              </a:ext>
            </a:extLst>
          </p:cNvPr>
          <p:cNvSpPr txBox="1">
            <a:spLocks/>
          </p:cNvSpPr>
          <p:nvPr/>
        </p:nvSpPr>
        <p:spPr>
          <a:xfrm>
            <a:off x="838200" y="3863169"/>
            <a:ext cx="10515600" cy="125130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Potential consequences:</a:t>
            </a:r>
          </a:p>
          <a:p>
            <a:pPr lvl="1"/>
            <a:r>
              <a:rPr lang="en-US"/>
              <a:t>Biased estimates of physical parameters</a:t>
            </a:r>
          </a:p>
          <a:p>
            <a:pPr lvl="1"/>
            <a:r>
              <a:rPr lang="en-US"/>
              <a:t>Invalidated inverse problem formulation</a:t>
            </a:r>
          </a:p>
          <a:p>
            <a:pPr lvl="1"/>
            <a:r>
              <a:rPr lang="en-US"/>
              <a:t>Inaccurate estimates of uncertainty, especially when extrapolating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574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1B662-1469-49D0-8661-0518EE2ED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UQ Concepts: Model Discrepancy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8BEC5-EBF7-4649-9B91-54BC18145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2494"/>
            <a:ext cx="10515600" cy="204698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“</a:t>
            </a:r>
            <a:r>
              <a:rPr lang="en-US" i="1" dirty="0"/>
              <a:t>All models are wrong</a:t>
            </a:r>
            <a:r>
              <a:rPr lang="en-US" dirty="0"/>
              <a:t>,” but our objective is to make them useful</a:t>
            </a:r>
          </a:p>
          <a:p>
            <a:pPr lvl="1"/>
            <a:r>
              <a:rPr lang="en-US" dirty="0"/>
              <a:t>Physics never perfectly represented </a:t>
            </a:r>
            <a:r>
              <a:rPr lang="en-US" dirty="0">
                <a:sym typeface="Wingdings" panose="05000000000000000000" pitchFamily="2" charset="2"/>
              </a:rPr>
              <a:t> capture the important parts!</a:t>
            </a:r>
            <a:endParaRPr lang="en-US" dirty="0"/>
          </a:p>
          <a:p>
            <a:r>
              <a:rPr lang="en-US" dirty="0"/>
              <a:t>In some cases, missing physics can lead to significant </a:t>
            </a:r>
            <a:r>
              <a:rPr lang="en-US" b="1" i="1" dirty="0"/>
              <a:t>model discrepancy</a:t>
            </a:r>
          </a:p>
          <a:p>
            <a:pPr lvl="1"/>
            <a:r>
              <a:rPr lang="en-US" i="1" dirty="0"/>
              <a:t>Significant</a:t>
            </a:r>
            <a:r>
              <a:rPr lang="en-US" dirty="0"/>
              <a:t> meaning model form errors are on the same order as other sources of uncertainty</a:t>
            </a:r>
          </a:p>
          <a:p>
            <a:pPr lvl="1"/>
            <a:r>
              <a:rPr lang="en-US" dirty="0"/>
              <a:t>Can often be identified as a violation of assumptions about the noise in the measurements during calibration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2CA225-C2FA-4D58-8F2E-7541B986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35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7C863E0-EDF7-4323-84EC-BE1615676403}"/>
              </a:ext>
            </a:extLst>
          </p:cNvPr>
          <p:cNvSpPr txBox="1">
            <a:spLocks/>
          </p:cNvSpPr>
          <p:nvPr/>
        </p:nvSpPr>
        <p:spPr>
          <a:xfrm>
            <a:off x="838200" y="4841346"/>
            <a:ext cx="10515600" cy="121910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Remedies:</a:t>
            </a:r>
          </a:p>
          <a:p>
            <a:pPr lvl="1"/>
            <a:r>
              <a:rPr lang="en-US" dirty="0"/>
              <a:t>Implement an advanced calibration method to attempt to learn the discrepancy</a:t>
            </a:r>
          </a:p>
          <a:p>
            <a:pPr lvl="1"/>
            <a:r>
              <a:rPr lang="en-US" b="1" i="1" dirty="0"/>
              <a:t>Build a better model</a:t>
            </a:r>
            <a:r>
              <a:rPr lang="en-US" dirty="0"/>
              <a:t> (using insights from UQ analysis); </a:t>
            </a:r>
            <a:r>
              <a:rPr lang="en-US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Ensure the model matches the as-built hardware</a:t>
            </a:r>
            <a:r>
              <a:rPr lang="en-US" sz="2200" dirty="0">
                <a:latin typeface="Calibri" panose="020F0502020204030204" pitchFamily="34" charset="0"/>
                <a:ea typeface="Times New Roman" panose="02020603050405020304" pitchFamily="18" charset="0"/>
              </a:rPr>
              <a:t> as close as possible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AF122E2-2259-445D-AB7F-EE5A253F0ED2}"/>
              </a:ext>
            </a:extLst>
          </p:cNvPr>
          <p:cNvSpPr txBox="1">
            <a:spLocks/>
          </p:cNvSpPr>
          <p:nvPr/>
        </p:nvSpPr>
        <p:spPr>
          <a:xfrm>
            <a:off x="838200" y="3590037"/>
            <a:ext cx="10515600" cy="125130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Potential consequences:</a:t>
            </a:r>
          </a:p>
          <a:p>
            <a:pPr lvl="1"/>
            <a:r>
              <a:rPr lang="en-US" dirty="0"/>
              <a:t>Biased estimates of physical parameters</a:t>
            </a:r>
          </a:p>
          <a:p>
            <a:pPr lvl="1"/>
            <a:r>
              <a:rPr lang="en-US" dirty="0"/>
              <a:t>Invalidated inverse problem formulation</a:t>
            </a:r>
          </a:p>
          <a:p>
            <a:pPr lvl="1"/>
            <a:r>
              <a:rPr lang="en-US" dirty="0"/>
              <a:t>Inaccurate estimates of uncertainty, especially when extrapolating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8220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C59D94E-DBA0-F649-87B8-0DF8D245D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432" y="1271016"/>
            <a:ext cx="7769470" cy="32552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FB99830-6467-0445-8B80-FAAFDBD7421B}"/>
              </a:ext>
            </a:extLst>
          </p:cNvPr>
          <p:cNvSpPr/>
          <p:nvPr/>
        </p:nvSpPr>
        <p:spPr>
          <a:xfrm>
            <a:off x="8342244" y="2729480"/>
            <a:ext cx="1802517" cy="121257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26071F-7352-7C4D-BE99-4C629EDA5A7D}"/>
              </a:ext>
            </a:extLst>
          </p:cNvPr>
          <p:cNvSpPr/>
          <p:nvPr/>
        </p:nvSpPr>
        <p:spPr>
          <a:xfrm>
            <a:off x="5273041" y="3047531"/>
            <a:ext cx="3069203" cy="164669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0217CF-D1A4-E746-95A5-0904F4295F31}"/>
              </a:ext>
            </a:extLst>
          </p:cNvPr>
          <p:cNvSpPr/>
          <p:nvPr/>
        </p:nvSpPr>
        <p:spPr>
          <a:xfrm>
            <a:off x="2250440" y="2850420"/>
            <a:ext cx="1586137" cy="14756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1A18DA-813F-8E4F-A612-4685C9A9F60F}"/>
              </a:ext>
            </a:extLst>
          </p:cNvPr>
          <p:cNvSpPr/>
          <p:nvPr/>
        </p:nvSpPr>
        <p:spPr>
          <a:xfrm>
            <a:off x="5193031" y="1283308"/>
            <a:ext cx="3172073" cy="176422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242EFE8-AC4F-C04A-AB46-345BB8D13CA0}"/>
              </a:ext>
            </a:extLst>
          </p:cNvPr>
          <p:cNvGrpSpPr/>
          <p:nvPr/>
        </p:nvGrpSpPr>
        <p:grpSpPr>
          <a:xfrm>
            <a:off x="2319562" y="1400270"/>
            <a:ext cx="1463494" cy="710004"/>
            <a:chOff x="8072957" y="1040696"/>
            <a:chExt cx="1463494" cy="71000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391D98C-7932-064F-B5DE-1BD16B420E36}"/>
                </a:ext>
              </a:extLst>
            </p:cNvPr>
            <p:cNvSpPr/>
            <p:nvPr/>
          </p:nvSpPr>
          <p:spPr>
            <a:xfrm>
              <a:off x="8164396" y="1040696"/>
              <a:ext cx="1269329" cy="710004"/>
            </a:xfrm>
            <a:prstGeom prst="rect">
              <a:avLst/>
            </a:prstGeom>
            <a:solidFill>
              <a:schemeClr val="bg1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0C7D16-9562-9949-BAFE-557B49931AFE}"/>
                </a:ext>
              </a:extLst>
            </p:cNvPr>
            <p:cNvSpPr txBox="1"/>
            <p:nvPr/>
          </p:nvSpPr>
          <p:spPr>
            <a:xfrm>
              <a:off x="8072957" y="1050344"/>
              <a:ext cx="1463494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50" b="1"/>
                <a:t>Sensitivity Analysis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9536842-C671-FE42-A35A-A3981F05051A}"/>
              </a:ext>
            </a:extLst>
          </p:cNvPr>
          <p:cNvSpPr/>
          <p:nvPr/>
        </p:nvSpPr>
        <p:spPr>
          <a:xfrm>
            <a:off x="3801746" y="3014631"/>
            <a:ext cx="1586137" cy="14756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438505-559F-6346-8B3F-04FF18C10B67}"/>
              </a:ext>
            </a:extLst>
          </p:cNvPr>
          <p:cNvSpPr txBox="1"/>
          <p:nvPr/>
        </p:nvSpPr>
        <p:spPr>
          <a:xfrm>
            <a:off x="762000" y="4699419"/>
            <a:ext cx="1074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b="1" i="1"/>
              <a:t>Sensitivity analysis</a:t>
            </a:r>
            <a:r>
              <a:rPr lang="en-US" sz="2200" b="1"/>
              <a:t> </a:t>
            </a:r>
            <a:r>
              <a:rPr lang="en-US" sz="2200"/>
              <a:t>identifies the most influential system parameters to properly focus effort/resources in a probabilistic analysis</a:t>
            </a:r>
          </a:p>
          <a:p>
            <a:pPr lvl="1"/>
            <a:endParaRPr lang="en-US" sz="400"/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93BE0C7C-0D12-484A-829F-B5F967DC8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UQ Concepts: Sensitivity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3227D-5C2D-4080-94FD-3617AEB8D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171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A8DF3-4FFE-E146-8C97-A0E2294F2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Sensitivity Analysis Overview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0F8182-875E-3249-9B3F-388FD4D97C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2351936"/>
                <a:ext cx="8870269" cy="3424726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Local sensitivity analysis – based on derivatives,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sz="3200"/>
                  <a:t> </a:t>
                </a:r>
              </a:p>
              <a:p>
                <a:pPr lvl="1"/>
                <a:r>
                  <a:rPr lang="en-US"/>
                  <a:t>Computationally efficient</a:t>
                </a:r>
              </a:p>
              <a:p>
                <a:pPr lvl="1"/>
                <a:r>
                  <a:rPr lang="en-US"/>
                  <a:t>Does not consider input uncertainty, model non-linearity</a:t>
                </a:r>
              </a:p>
              <a:p>
                <a:r>
                  <a:rPr lang="en-US"/>
                  <a:t>Global sensitivity analysis</a:t>
                </a:r>
              </a:p>
              <a:p>
                <a:pPr lvl="1"/>
                <a:r>
                  <a:rPr lang="en-US"/>
                  <a:t>More computationally expensive</a:t>
                </a:r>
              </a:p>
              <a:p>
                <a:pPr lvl="1"/>
                <a:r>
                  <a:rPr lang="en-US"/>
                  <a:t>Holistically assesses effect of uncertainty &amp; model behavior</a:t>
                </a:r>
              </a:p>
              <a:p>
                <a:pPr lvl="1"/>
                <a:r>
                  <a:rPr lang="en-US"/>
                  <a:t>Used to reduce dimensionality or inform additional experiments</a:t>
                </a:r>
              </a:p>
              <a:p>
                <a:pPr lvl="1"/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0F8182-875E-3249-9B3F-388FD4D97C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2351936"/>
                <a:ext cx="8870269" cy="3424726"/>
              </a:xfrm>
              <a:blipFill>
                <a:blip r:embed="rId2"/>
                <a:stretch>
                  <a:fillRect l="-1168" t="-1601" r="-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20FF68-566E-4CC6-817E-43D6BA9C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37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552F40-7FD5-2E47-9977-0CBE6DA961BF}"/>
              </a:ext>
            </a:extLst>
          </p:cNvPr>
          <p:cNvSpPr txBox="1"/>
          <p:nvPr/>
        </p:nvSpPr>
        <p:spPr>
          <a:xfrm>
            <a:off x="3774692" y="6091241"/>
            <a:ext cx="4642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*Global sensitivity analysis. The primer. Andrea </a:t>
            </a:r>
            <a:r>
              <a:rPr lang="en-US" sz="1400" err="1"/>
              <a:t>Saltelli</a:t>
            </a:r>
            <a:r>
              <a:rPr lang="en-US" sz="1400"/>
              <a:t>. 2007.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446010C-7985-B247-AB01-515BDED0622F}"/>
              </a:ext>
            </a:extLst>
          </p:cNvPr>
          <p:cNvGrpSpPr/>
          <p:nvPr/>
        </p:nvGrpSpPr>
        <p:grpSpPr>
          <a:xfrm>
            <a:off x="9489317" y="2169217"/>
            <a:ext cx="2605182" cy="1757665"/>
            <a:chOff x="9374887" y="2402049"/>
            <a:chExt cx="2605182" cy="1757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018BEE-F657-3D41-8207-6E9A320B97CD}"/>
                </a:ext>
              </a:extLst>
            </p:cNvPr>
            <p:cNvSpPr txBox="1"/>
            <p:nvPr/>
          </p:nvSpPr>
          <p:spPr>
            <a:xfrm>
              <a:off x="10737059" y="2490015"/>
              <a:ext cx="124301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/>
                <a:t>Local sensitivity at </a:t>
              </a:r>
              <a:r>
                <a:rPr lang="en-US" sz="1300" b="1"/>
                <a:t>x</a:t>
              </a:r>
              <a:r>
                <a:rPr lang="en-US" sz="1300"/>
                <a:t>* is small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44F2D73-EAC3-D54F-8FC1-01C28C9AE4B4}"/>
                </a:ext>
              </a:extLst>
            </p:cNvPr>
            <p:cNvGrpSpPr/>
            <p:nvPr/>
          </p:nvGrpSpPr>
          <p:grpSpPr>
            <a:xfrm>
              <a:off x="9374887" y="2402049"/>
              <a:ext cx="2205207" cy="1757665"/>
              <a:chOff x="8603360" y="2677639"/>
              <a:chExt cx="2205207" cy="175766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2FE9BA97-004F-C94C-B707-51E4221DB8C0}"/>
                  </a:ext>
                </a:extLst>
              </p:cNvPr>
              <p:cNvGrpSpPr/>
              <p:nvPr/>
            </p:nvGrpSpPr>
            <p:grpSpPr>
              <a:xfrm>
                <a:off x="8913265" y="2746153"/>
                <a:ext cx="1673772" cy="1365693"/>
                <a:chOff x="8156028" y="2514600"/>
                <a:chExt cx="1673772" cy="1365693"/>
              </a:xfrm>
            </p:grpSpPr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C16D233D-900F-1F4F-9B92-E608BBAF17C4}"/>
                    </a:ext>
                  </a:extLst>
                </p:cNvPr>
                <p:cNvCxnSpPr/>
                <p:nvPr/>
              </p:nvCxnSpPr>
              <p:spPr>
                <a:xfrm flipV="1">
                  <a:off x="8156028" y="2514600"/>
                  <a:ext cx="0" cy="1365693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F920813E-BF4E-8C42-B776-FF09DD6E32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156028" y="3880292"/>
                  <a:ext cx="1673772" cy="1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D465650C-6C98-A84A-83B3-64AE2E779713}"/>
                  </a:ext>
                </a:extLst>
              </p:cNvPr>
              <p:cNvSpPr/>
              <p:nvPr/>
            </p:nvSpPr>
            <p:spPr>
              <a:xfrm>
                <a:off x="8943976" y="2914659"/>
                <a:ext cx="1557338" cy="1185854"/>
              </a:xfrm>
              <a:custGeom>
                <a:avLst/>
                <a:gdLst>
                  <a:gd name="connsiteX0" fmla="*/ 0 w 1557338"/>
                  <a:gd name="connsiteY0" fmla="*/ 1301983 h 1301983"/>
                  <a:gd name="connsiteX1" fmla="*/ 142875 w 1557338"/>
                  <a:gd name="connsiteY1" fmla="*/ 830496 h 1301983"/>
                  <a:gd name="connsiteX2" fmla="*/ 371475 w 1557338"/>
                  <a:gd name="connsiteY2" fmla="*/ 416158 h 1301983"/>
                  <a:gd name="connsiteX3" fmla="*/ 500063 w 1557338"/>
                  <a:gd name="connsiteY3" fmla="*/ 873358 h 1301983"/>
                  <a:gd name="connsiteX4" fmla="*/ 728663 w 1557338"/>
                  <a:gd name="connsiteY4" fmla="*/ 273283 h 1301983"/>
                  <a:gd name="connsiteX5" fmla="*/ 857250 w 1557338"/>
                  <a:gd name="connsiteY5" fmla="*/ 30396 h 1301983"/>
                  <a:gd name="connsiteX6" fmla="*/ 1000125 w 1557338"/>
                  <a:gd name="connsiteY6" fmla="*/ 16108 h 1301983"/>
                  <a:gd name="connsiteX7" fmla="*/ 1071563 w 1557338"/>
                  <a:gd name="connsiteY7" fmla="*/ 144696 h 1301983"/>
                  <a:gd name="connsiteX8" fmla="*/ 1100138 w 1557338"/>
                  <a:gd name="connsiteY8" fmla="*/ 487596 h 1301983"/>
                  <a:gd name="connsiteX9" fmla="*/ 1185863 w 1557338"/>
                  <a:gd name="connsiteY9" fmla="*/ 687621 h 1301983"/>
                  <a:gd name="connsiteX10" fmla="*/ 1285875 w 1557338"/>
                  <a:gd name="connsiteY10" fmla="*/ 844783 h 1301983"/>
                  <a:gd name="connsiteX11" fmla="*/ 1400175 w 1557338"/>
                  <a:gd name="connsiteY11" fmla="*/ 930508 h 1301983"/>
                  <a:gd name="connsiteX12" fmla="*/ 1485900 w 1557338"/>
                  <a:gd name="connsiteY12" fmla="*/ 959083 h 1301983"/>
                  <a:gd name="connsiteX13" fmla="*/ 1557338 w 1557338"/>
                  <a:gd name="connsiteY13" fmla="*/ 987658 h 1301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57338" h="1301983">
                    <a:moveTo>
                      <a:pt x="0" y="1301983"/>
                    </a:moveTo>
                    <a:cubicBezTo>
                      <a:pt x="40481" y="1140058"/>
                      <a:pt x="80963" y="978133"/>
                      <a:pt x="142875" y="830496"/>
                    </a:cubicBezTo>
                    <a:cubicBezTo>
                      <a:pt x="204787" y="682859"/>
                      <a:pt x="311944" y="409014"/>
                      <a:pt x="371475" y="416158"/>
                    </a:cubicBezTo>
                    <a:cubicBezTo>
                      <a:pt x="431006" y="423302"/>
                      <a:pt x="440532" y="897170"/>
                      <a:pt x="500063" y="873358"/>
                    </a:cubicBezTo>
                    <a:cubicBezTo>
                      <a:pt x="559594" y="849545"/>
                      <a:pt x="669132" y="413777"/>
                      <a:pt x="728663" y="273283"/>
                    </a:cubicBezTo>
                    <a:cubicBezTo>
                      <a:pt x="788194" y="132789"/>
                      <a:pt x="812006" y="73258"/>
                      <a:pt x="857250" y="30396"/>
                    </a:cubicBezTo>
                    <a:cubicBezTo>
                      <a:pt x="902494" y="-12467"/>
                      <a:pt x="964406" y="-2942"/>
                      <a:pt x="1000125" y="16108"/>
                    </a:cubicBezTo>
                    <a:cubicBezTo>
                      <a:pt x="1035844" y="35158"/>
                      <a:pt x="1054894" y="66115"/>
                      <a:pt x="1071563" y="144696"/>
                    </a:cubicBezTo>
                    <a:cubicBezTo>
                      <a:pt x="1088232" y="223277"/>
                      <a:pt x="1081088" y="397108"/>
                      <a:pt x="1100138" y="487596"/>
                    </a:cubicBezTo>
                    <a:cubicBezTo>
                      <a:pt x="1119188" y="578084"/>
                      <a:pt x="1154907" y="628090"/>
                      <a:pt x="1185863" y="687621"/>
                    </a:cubicBezTo>
                    <a:cubicBezTo>
                      <a:pt x="1216819" y="747152"/>
                      <a:pt x="1250156" y="804302"/>
                      <a:pt x="1285875" y="844783"/>
                    </a:cubicBezTo>
                    <a:cubicBezTo>
                      <a:pt x="1321594" y="885264"/>
                      <a:pt x="1366838" y="911458"/>
                      <a:pt x="1400175" y="930508"/>
                    </a:cubicBezTo>
                    <a:cubicBezTo>
                      <a:pt x="1433513" y="949558"/>
                      <a:pt x="1459706" y="949558"/>
                      <a:pt x="1485900" y="959083"/>
                    </a:cubicBezTo>
                    <a:cubicBezTo>
                      <a:pt x="1512094" y="968608"/>
                      <a:pt x="1534716" y="978133"/>
                      <a:pt x="1557338" y="987658"/>
                    </a:cubicBezTo>
                  </a:path>
                </a:pathLst>
              </a:custGeom>
              <a:noFill/>
              <a:ln w="222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EA96BA9-B86D-0C46-A586-D83ABFDE77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63795" y="2932033"/>
                <a:ext cx="1" cy="119765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BAA895-F7B7-4D47-870B-C333BEFF484E}"/>
                  </a:ext>
                </a:extLst>
              </p:cNvPr>
              <p:cNvSpPr txBox="1"/>
              <p:nvPr/>
            </p:nvSpPr>
            <p:spPr>
              <a:xfrm>
                <a:off x="9722645" y="4019484"/>
                <a:ext cx="4058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/>
                  <a:t>x</a:t>
                </a:r>
                <a:r>
                  <a:rPr lang="en-US"/>
                  <a:t>*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21899AB-A9FD-4342-BF28-5658E1868017}"/>
                  </a:ext>
                </a:extLst>
              </p:cNvPr>
              <p:cNvSpPr txBox="1"/>
              <p:nvPr/>
            </p:nvSpPr>
            <p:spPr>
              <a:xfrm>
                <a:off x="10458791" y="4065972"/>
                <a:ext cx="3497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X</a:t>
                </a:r>
                <a:r>
                  <a:rPr lang="en-US" baseline="-25000"/>
                  <a:t>i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51116A3-83AF-DF45-BA2F-44DB8C45D493}"/>
                  </a:ext>
                </a:extLst>
              </p:cNvPr>
              <p:cNvSpPr txBox="1"/>
              <p:nvPr/>
            </p:nvSpPr>
            <p:spPr>
              <a:xfrm>
                <a:off x="8603360" y="2677639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Y</a:t>
                </a:r>
                <a:endParaRPr lang="en-US" baseline="-25000"/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E258FC1-6698-F046-A330-61587BFC18A3}"/>
              </a:ext>
            </a:extLst>
          </p:cNvPr>
          <p:cNvGrpSpPr/>
          <p:nvPr/>
        </p:nvGrpSpPr>
        <p:grpSpPr>
          <a:xfrm>
            <a:off x="9543710" y="3786143"/>
            <a:ext cx="2393033" cy="1913496"/>
            <a:chOff x="9535705" y="1406031"/>
            <a:chExt cx="2205891" cy="116658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92CE356-C488-FA47-91CB-4D3457EB5B58}"/>
                </a:ext>
              </a:extLst>
            </p:cNvPr>
            <p:cNvGrpSpPr/>
            <p:nvPr/>
          </p:nvGrpSpPr>
          <p:grpSpPr>
            <a:xfrm>
              <a:off x="9766564" y="1406031"/>
              <a:ext cx="1895302" cy="936641"/>
              <a:chOff x="9750235" y="1324386"/>
              <a:chExt cx="1895302" cy="936641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A8D7914C-E8B8-E449-B36E-E12CF3756A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50235" y="1324386"/>
                <a:ext cx="0" cy="92906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DA24FAB-486F-F341-B18E-AF0B3C50E3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0235" y="2261027"/>
                <a:ext cx="189530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4A5526E-1792-D544-84B1-3FA1ACA4E926}"/>
                </a:ext>
              </a:extLst>
            </p:cNvPr>
            <p:cNvSpPr txBox="1"/>
            <p:nvPr/>
          </p:nvSpPr>
          <p:spPr>
            <a:xfrm rot="16200000">
              <a:off x="9301987" y="1713954"/>
              <a:ext cx="71365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Sensitivity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A14A93B-77AA-6342-9BFB-B81E57F56718}"/>
                </a:ext>
              </a:extLst>
            </p:cNvPr>
            <p:cNvSpPr txBox="1"/>
            <p:nvPr/>
          </p:nvSpPr>
          <p:spPr>
            <a:xfrm>
              <a:off x="9740713" y="2319288"/>
              <a:ext cx="5565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Input 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F43C5BE-2BB4-7B4C-A324-FE6BE4FC67A3}"/>
                </a:ext>
              </a:extLst>
            </p:cNvPr>
            <p:cNvSpPr txBox="1"/>
            <p:nvPr/>
          </p:nvSpPr>
          <p:spPr>
            <a:xfrm>
              <a:off x="10215557" y="2320730"/>
              <a:ext cx="5565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Input 3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062EA47-F559-044A-BB9E-9D6BA33C707F}"/>
                </a:ext>
              </a:extLst>
            </p:cNvPr>
            <p:cNvSpPr txBox="1"/>
            <p:nvPr/>
          </p:nvSpPr>
          <p:spPr>
            <a:xfrm>
              <a:off x="10706730" y="2326396"/>
              <a:ext cx="5565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Input 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B1B939D-E4D9-7B48-9C2A-01F1B9F732A6}"/>
                </a:ext>
              </a:extLst>
            </p:cNvPr>
            <p:cNvSpPr txBox="1"/>
            <p:nvPr/>
          </p:nvSpPr>
          <p:spPr>
            <a:xfrm>
              <a:off x="11185033" y="2318735"/>
              <a:ext cx="5565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Input 2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F835C2F-19EA-8C4B-AF24-59A0C90981DC}"/>
                </a:ext>
              </a:extLst>
            </p:cNvPr>
            <p:cNvSpPr/>
            <p:nvPr/>
          </p:nvSpPr>
          <p:spPr>
            <a:xfrm>
              <a:off x="9888211" y="1508807"/>
              <a:ext cx="246220" cy="82936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848D29A-5AF7-9740-8DF4-24F946F39FED}"/>
                </a:ext>
              </a:extLst>
            </p:cNvPr>
            <p:cNvSpPr/>
            <p:nvPr/>
          </p:nvSpPr>
          <p:spPr>
            <a:xfrm>
              <a:off x="10352807" y="1609768"/>
              <a:ext cx="246220" cy="73152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0471051-7C44-914F-8A2C-575800D9DD8B}"/>
                </a:ext>
              </a:extLst>
            </p:cNvPr>
            <p:cNvSpPr/>
            <p:nvPr/>
          </p:nvSpPr>
          <p:spPr>
            <a:xfrm>
              <a:off x="10843980" y="2112695"/>
              <a:ext cx="246220" cy="2286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8DC618D-A4DD-8048-B79A-AAAB10A0A5DC}"/>
                </a:ext>
              </a:extLst>
            </p:cNvPr>
            <p:cNvSpPr/>
            <p:nvPr/>
          </p:nvSpPr>
          <p:spPr>
            <a:xfrm>
              <a:off x="11322953" y="2305970"/>
              <a:ext cx="246220" cy="329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109AE2A8-3F6C-447D-90BD-B0D485DC441A}"/>
              </a:ext>
            </a:extLst>
          </p:cNvPr>
          <p:cNvSpPr txBox="1"/>
          <p:nvPr/>
        </p:nvSpPr>
        <p:spPr>
          <a:xfrm>
            <a:off x="659761" y="1045693"/>
            <a:ext cx="110347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i="1">
                <a:latin typeface="+mj-lt"/>
              </a:rPr>
              <a:t>How uncertainty in the output of a model can be apportioned to different sources of uncertainty in the model input*</a:t>
            </a:r>
          </a:p>
        </p:txBody>
      </p:sp>
    </p:spTree>
    <p:extLst>
      <p:ext uri="{BB962C8B-B14F-4D97-AF65-F5344CB8AC3E}">
        <p14:creationId xmlns:p14="http://schemas.microsoft.com/office/powerpoint/2010/main" val="71887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E1470-82D0-1147-9F1C-740C78530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Example – Spacesuit Reliability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B89FB-418B-40B6-8644-7836CC12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38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64474A-2351-EE48-A7A9-EBDECB4CE15E}"/>
              </a:ext>
            </a:extLst>
          </p:cNvPr>
          <p:cNvSpPr txBox="1"/>
          <p:nvPr/>
        </p:nvSpPr>
        <p:spPr>
          <a:xfrm>
            <a:off x="2581618" y="6147492"/>
            <a:ext cx="7028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1400" b="1" dirty="0">
                <a:solidFill>
                  <a:srgbClr val="FF0000"/>
                </a:solidFill>
              </a:rPr>
              <a:t>Note</a:t>
            </a:r>
            <a:r>
              <a:rPr lang="en-US" sz="1400" dirty="0">
                <a:solidFill>
                  <a:srgbClr val="FF0000"/>
                </a:solidFill>
              </a:rPr>
              <a:t>: this example is presented for purposes of demonstration; the reliability estimates provided here are not reflective of the true values for these projects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E209F-02FB-4E3F-A9EE-3F2AE74697B0}"/>
              </a:ext>
            </a:extLst>
          </p:cNvPr>
          <p:cNvSpPr txBox="1"/>
          <p:nvPr/>
        </p:nvSpPr>
        <p:spPr>
          <a:xfrm>
            <a:off x="1476260" y="991517"/>
            <a:ext cx="8857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200" dirty="0"/>
              <a:t>Estimating the reliability of a spacesuit for impact events (e.g., astronaut falls on the lunar surface) using UQ</a:t>
            </a:r>
          </a:p>
        </p:txBody>
      </p:sp>
      <p:pic>
        <p:nvPicPr>
          <p:cNvPr id="11" name="Picture 2" descr="Artist concept of an astronaut in the xEMU space suit setting up a science experiment on the lunar surface.">
            <a:extLst>
              <a:ext uri="{FF2B5EF4-FFF2-40B4-BE49-F238E27FC236}">
                <a16:creationId xmlns:a16="http://schemas.microsoft.com/office/drawing/2014/main" id="{720668D4-211E-3261-3177-AC9842FE01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636970" y="1840644"/>
            <a:ext cx="6918059" cy="38943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22A2C82-7692-BDB6-5749-016762E8277D}"/>
              </a:ext>
            </a:extLst>
          </p:cNvPr>
          <p:cNvSpPr/>
          <p:nvPr/>
        </p:nvSpPr>
        <p:spPr>
          <a:xfrm>
            <a:off x="3434395" y="4542501"/>
            <a:ext cx="1429409" cy="6217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Probability of fall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6E6EEC-8732-B8BF-7E4D-4033B71FA658}"/>
              </a:ext>
            </a:extLst>
          </p:cNvPr>
          <p:cNvSpPr/>
          <p:nvPr/>
        </p:nvSpPr>
        <p:spPr>
          <a:xfrm>
            <a:off x="4693522" y="2323895"/>
            <a:ext cx="1429409" cy="6217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Probability of impact location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48BEF9-EC99-9315-2688-2CD77F371AF7}"/>
              </a:ext>
            </a:extLst>
          </p:cNvPr>
          <p:cNvSpPr/>
          <p:nvPr/>
        </p:nvSpPr>
        <p:spPr>
          <a:xfrm>
            <a:off x="2113096" y="3100724"/>
            <a:ext cx="1429409" cy="6217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Mission-related probabilities</a:t>
            </a:r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A58C7C23-A4B0-91F8-F986-0BC744E6D273}"/>
              </a:ext>
            </a:extLst>
          </p:cNvPr>
          <p:cNvCxnSpPr>
            <a:stCxn id="12" idx="1"/>
            <a:endCxn id="14" idx="2"/>
          </p:cNvCxnSpPr>
          <p:nvPr/>
        </p:nvCxnSpPr>
        <p:spPr>
          <a:xfrm rot="10800000">
            <a:off x="2827801" y="3722518"/>
            <a:ext cx="606594" cy="1130881"/>
          </a:xfrm>
          <a:prstGeom prst="bentConnector2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06091B56-668D-0912-5657-18F13316FAD7}"/>
              </a:ext>
            </a:extLst>
          </p:cNvPr>
          <p:cNvCxnSpPr>
            <a:stCxn id="14" idx="3"/>
          </p:cNvCxnSpPr>
          <p:nvPr/>
        </p:nvCxnSpPr>
        <p:spPr>
          <a:xfrm>
            <a:off x="3542505" y="3411621"/>
            <a:ext cx="1039472" cy="820629"/>
          </a:xfrm>
          <a:prstGeom prst="bentConnector3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31221C92-4D41-247F-189F-AAEB3F47E4A3}"/>
              </a:ext>
            </a:extLst>
          </p:cNvPr>
          <p:cNvCxnSpPr>
            <a:cxnSpLocks/>
            <a:stCxn id="13" idx="2"/>
          </p:cNvCxnSpPr>
          <p:nvPr/>
        </p:nvCxnSpPr>
        <p:spPr>
          <a:xfrm rot="16200000" flipH="1">
            <a:off x="5266870" y="3087044"/>
            <a:ext cx="1060983" cy="778269"/>
          </a:xfrm>
          <a:prstGeom prst="bentConnector3">
            <a:avLst>
              <a:gd name="adj1" fmla="val 98315"/>
            </a:avLst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61FFF38-B102-D747-1FD1-074B50D6A63E}"/>
              </a:ext>
            </a:extLst>
          </p:cNvPr>
          <p:cNvSpPr/>
          <p:nvPr/>
        </p:nvSpPr>
        <p:spPr>
          <a:xfrm>
            <a:off x="4056184" y="5067360"/>
            <a:ext cx="1429409" cy="6217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Impact velocity uncertainty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C5FF84-1710-0D74-7261-F1D96B88E292}"/>
              </a:ext>
            </a:extLst>
          </p:cNvPr>
          <p:cNvSpPr/>
          <p:nvPr/>
        </p:nvSpPr>
        <p:spPr>
          <a:xfrm>
            <a:off x="6355039" y="1987047"/>
            <a:ext cx="1429409" cy="6217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Material Uncertainties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0ECF34-9F25-C682-06BB-734D3E1ED58F}"/>
              </a:ext>
            </a:extLst>
          </p:cNvPr>
          <p:cNvSpPr/>
          <p:nvPr/>
        </p:nvSpPr>
        <p:spPr>
          <a:xfrm>
            <a:off x="7223610" y="5075995"/>
            <a:ext cx="1429409" cy="6217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Probability of rock size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6739291-EE1E-4EAA-6625-7A6A643BFF28}"/>
              </a:ext>
            </a:extLst>
          </p:cNvPr>
          <p:cNvGrpSpPr/>
          <p:nvPr/>
        </p:nvGrpSpPr>
        <p:grpSpPr>
          <a:xfrm rot="5400000">
            <a:off x="7734228" y="2277556"/>
            <a:ext cx="2191968" cy="1280286"/>
            <a:chOff x="9039086" y="3076084"/>
            <a:chExt cx="2191968" cy="134569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68A1484-CFBD-406D-520C-C3D3F1A0E77A}"/>
                </a:ext>
              </a:extLst>
            </p:cNvPr>
            <p:cNvSpPr/>
            <p:nvPr/>
          </p:nvSpPr>
          <p:spPr>
            <a:xfrm>
              <a:off x="9106500" y="3146103"/>
              <a:ext cx="2124553" cy="121288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A528C1C-0AB8-12DD-4B37-D2E5095394D4}"/>
                </a:ext>
              </a:extLst>
            </p:cNvPr>
            <p:cNvSpPr txBox="1"/>
            <p:nvPr/>
          </p:nvSpPr>
          <p:spPr>
            <a:xfrm rot="16200000">
              <a:off x="10327375" y="3518098"/>
              <a:ext cx="13456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Impact Damage Simulation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F1B160B-8A10-592B-0260-A6510DA35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336" b="88417" l="6352" r="96311">
                          <a14:foregroundMark x1="21721" y1="7722" x2="21721" y2="7722"/>
                          <a14:foregroundMark x1="6967" y1="34363" x2="6967" y2="34363"/>
                          <a14:foregroundMark x1="46107" y1="14672" x2="46107" y2="14672"/>
                          <a14:foregroundMark x1="89754" y1="51737" x2="89754" y2="51737"/>
                          <a14:foregroundMark x1="86475" y1="42471" x2="93033" y2="65251"/>
                          <a14:foregroundMark x1="94057" y1="57915" x2="96311" y2="610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V="1">
              <a:off x="9039086" y="3146104"/>
              <a:ext cx="1811063" cy="1183658"/>
            </a:xfrm>
            <a:prstGeom prst="rect">
              <a:avLst/>
            </a:prstGeom>
          </p:spPr>
        </p:pic>
      </p:grp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F719B5F5-45E2-DCD5-982F-0A1D08DA5033}"/>
              </a:ext>
            </a:extLst>
          </p:cNvPr>
          <p:cNvCxnSpPr>
            <a:cxnSpLocks/>
          </p:cNvCxnSpPr>
          <p:nvPr/>
        </p:nvCxnSpPr>
        <p:spPr>
          <a:xfrm rot="10800000" flipV="1">
            <a:off x="6186499" y="2841545"/>
            <a:ext cx="2359806" cy="1176503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D29616B7-A789-11BF-0702-2A272619239B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7784448" y="2297944"/>
            <a:ext cx="761857" cy="27893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6320D148-3E8A-B008-1274-DD69AA5037AA}"/>
              </a:ext>
            </a:extLst>
          </p:cNvPr>
          <p:cNvSpPr/>
          <p:nvPr/>
        </p:nvSpPr>
        <p:spPr>
          <a:xfrm>
            <a:off x="7416107" y="4108878"/>
            <a:ext cx="1429409" cy="479848"/>
          </a:xfrm>
          <a:prstGeom prst="rect">
            <a:avLst/>
          </a:prstGeom>
          <a:solidFill>
            <a:srgbClr val="9C42E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Variability in lunar regolith</a:t>
            </a:r>
          </a:p>
        </p:txBody>
      </p: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F1B3A6B3-3B58-F43B-5F37-3128AA52225E}"/>
              </a:ext>
            </a:extLst>
          </p:cNvPr>
          <p:cNvCxnSpPr>
            <a:cxnSpLocks/>
            <a:endCxn id="27" idx="2"/>
          </p:cNvCxnSpPr>
          <p:nvPr/>
        </p:nvCxnSpPr>
        <p:spPr>
          <a:xfrm rot="5400000" flipH="1" flipV="1">
            <a:off x="8054649" y="4664889"/>
            <a:ext cx="152326" cy="1270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074C041F-8C69-E177-0C7D-10751BE12E11}"/>
              </a:ext>
            </a:extLst>
          </p:cNvPr>
          <p:cNvCxnSpPr>
            <a:cxnSpLocks/>
            <a:stCxn id="20" idx="1"/>
            <a:endCxn id="12" idx="3"/>
          </p:cNvCxnSpPr>
          <p:nvPr/>
        </p:nvCxnSpPr>
        <p:spPr>
          <a:xfrm rot="10800000">
            <a:off x="4863804" y="4853398"/>
            <a:ext cx="2359806" cy="533494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E7DEF0BE-BF1E-6B0B-9915-DEFCBBE97370}"/>
              </a:ext>
            </a:extLst>
          </p:cNvPr>
          <p:cNvCxnSpPr>
            <a:cxnSpLocks/>
            <a:endCxn id="20" idx="0"/>
          </p:cNvCxnSpPr>
          <p:nvPr/>
        </p:nvCxnSpPr>
        <p:spPr>
          <a:xfrm rot="10800000" flipV="1">
            <a:off x="7938315" y="4853397"/>
            <a:ext cx="1532040" cy="222597"/>
          </a:xfrm>
          <a:prstGeom prst="bentConnector2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314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6207F-40FE-1648-98BD-6A445846A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D473-F236-9644-BD31-908F1D01D613}" type="slidenum">
              <a:rPr lang="en-US" smtClean="0"/>
              <a:t>39</a:t>
            </a:fld>
            <a:endParaRPr lang="en-US"/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FD444981-57DF-49B9-A3D5-20436644A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9235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/>
              <a:t>Z-2 Spacesuit Reliability Analysis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F8B698E-B358-4937-A910-63D20F8BF2B8}"/>
              </a:ext>
            </a:extLst>
          </p:cNvPr>
          <p:cNvGrpSpPr/>
          <p:nvPr/>
        </p:nvGrpSpPr>
        <p:grpSpPr>
          <a:xfrm>
            <a:off x="77930" y="1978642"/>
            <a:ext cx="11964883" cy="3535462"/>
            <a:chOff x="77930" y="1464272"/>
            <a:chExt cx="11964883" cy="3535462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02DF7E9-F6D1-467B-B9D6-AC564A323FBA}"/>
                </a:ext>
              </a:extLst>
            </p:cNvPr>
            <p:cNvSpPr/>
            <p:nvPr/>
          </p:nvSpPr>
          <p:spPr>
            <a:xfrm>
              <a:off x="311475" y="2280459"/>
              <a:ext cx="995299" cy="492715"/>
            </a:xfrm>
            <a:prstGeom prst="rect">
              <a:avLst/>
            </a:prstGeom>
            <a:solidFill>
              <a:srgbClr val="00B050">
                <a:alpha val="38460"/>
              </a:srgb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i="1">
                  <a:solidFill>
                    <a:schemeClr val="tx1"/>
                  </a:solidFill>
                </a:rPr>
                <a:t>Sensitivity Analysis 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A19F634A-AB5D-4F0C-9EF7-8F05323BD2E4}"/>
                </a:ext>
              </a:extLst>
            </p:cNvPr>
            <p:cNvGrpSpPr/>
            <p:nvPr/>
          </p:nvGrpSpPr>
          <p:grpSpPr>
            <a:xfrm>
              <a:off x="77930" y="3085489"/>
              <a:ext cx="1459087" cy="849291"/>
              <a:chOff x="1776739" y="1969286"/>
              <a:chExt cx="1459087" cy="849291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BC5851C8-0AD8-4830-91EE-4D62B4A7534C}"/>
                  </a:ext>
                </a:extLst>
              </p:cNvPr>
              <p:cNvSpPr/>
              <p:nvPr/>
            </p:nvSpPr>
            <p:spPr>
              <a:xfrm>
                <a:off x="1899291" y="2003030"/>
                <a:ext cx="1216163" cy="799205"/>
              </a:xfrm>
              <a:prstGeom prst="rect">
                <a:avLst/>
              </a:prstGeom>
              <a:noFill/>
              <a:ln w="254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pic>
            <p:nvPicPr>
              <p:cNvPr id="142" name="Picture 141">
                <a:extLst>
                  <a:ext uri="{FF2B5EF4-FFF2-40B4-BE49-F238E27FC236}">
                    <a16:creationId xmlns:a16="http://schemas.microsoft.com/office/drawing/2014/main" id="{60997EED-C322-478B-9EA1-2F1999435F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7794"/>
              <a:stretch/>
            </p:blipFill>
            <p:spPr>
              <a:xfrm rot="265519">
                <a:off x="1974322" y="2149469"/>
                <a:ext cx="1078683" cy="669108"/>
              </a:xfrm>
              <a:prstGeom prst="rect">
                <a:avLst/>
              </a:prstGeom>
            </p:spPr>
          </p:pic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4F0207AA-B5E0-4072-A6A6-CD41A0BCCECC}"/>
                  </a:ext>
                </a:extLst>
              </p:cNvPr>
              <p:cNvSpPr txBox="1"/>
              <p:nvPr/>
            </p:nvSpPr>
            <p:spPr>
              <a:xfrm>
                <a:off x="1776739" y="1969286"/>
                <a:ext cx="145908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/>
                  <a:t>Component Model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6A793B4C-0C6D-41B0-B4DC-13878E931464}"/>
                </a:ext>
              </a:extLst>
            </p:cNvPr>
            <p:cNvGrpSpPr/>
            <p:nvPr/>
          </p:nvGrpSpPr>
          <p:grpSpPr>
            <a:xfrm>
              <a:off x="7310883" y="1956243"/>
              <a:ext cx="694816" cy="523220"/>
              <a:chOff x="6531954" y="4352575"/>
              <a:chExt cx="694816" cy="523220"/>
            </a:xfrm>
          </p:grpSpPr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5D343D6E-7657-49F3-8D47-6B2E19043F90}"/>
                  </a:ext>
                </a:extLst>
              </p:cNvPr>
              <p:cNvSpPr txBox="1"/>
              <p:nvPr/>
            </p:nvSpPr>
            <p:spPr>
              <a:xfrm>
                <a:off x="6531954" y="4352575"/>
                <a:ext cx="69481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/>
                  <a:t>Z-2 Design</a:t>
                </a:r>
              </a:p>
            </p:txBody>
          </p:sp>
          <p:sp>
            <p:nvSpPr>
              <p:cNvPr id="140" name="Rounded Rectangle 182">
                <a:extLst>
                  <a:ext uri="{FF2B5EF4-FFF2-40B4-BE49-F238E27FC236}">
                    <a16:creationId xmlns:a16="http://schemas.microsoft.com/office/drawing/2014/main" id="{C46F8148-9207-49CD-9A04-33FAEE19A21C}"/>
                  </a:ext>
                </a:extLst>
              </p:cNvPr>
              <p:cNvSpPr/>
              <p:nvPr/>
            </p:nvSpPr>
            <p:spPr>
              <a:xfrm>
                <a:off x="6539153" y="4376911"/>
                <a:ext cx="687617" cy="475883"/>
              </a:xfrm>
              <a:prstGeom prst="roundRect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7" name="Rounded Rectangle 114">
              <a:extLst>
                <a:ext uri="{FF2B5EF4-FFF2-40B4-BE49-F238E27FC236}">
                  <a16:creationId xmlns:a16="http://schemas.microsoft.com/office/drawing/2014/main" id="{66A9C261-756B-417B-BD5F-52F4208E1EB3}"/>
                </a:ext>
              </a:extLst>
            </p:cNvPr>
            <p:cNvSpPr/>
            <p:nvPr/>
          </p:nvSpPr>
          <p:spPr>
            <a:xfrm>
              <a:off x="6199663" y="2971348"/>
              <a:ext cx="2928879" cy="1417486"/>
            </a:xfrm>
            <a:prstGeom prst="roundRect">
              <a:avLst/>
            </a:prstGeom>
            <a:solidFill>
              <a:schemeClr val="bg2">
                <a:lumMod val="90000"/>
                <a:alpha val="13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Wingdings" pitchFamily="2" charset="2"/>
                <a:buChar char="Ø"/>
              </a:pPr>
              <a:endParaRPr lang="en-US" sz="1100"/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1B3EFCDF-FBBE-465D-BB6D-15CD1DFE5B1F}"/>
                </a:ext>
              </a:extLst>
            </p:cNvPr>
            <p:cNvGrpSpPr/>
            <p:nvPr/>
          </p:nvGrpSpPr>
          <p:grpSpPr>
            <a:xfrm>
              <a:off x="7110919" y="3009540"/>
              <a:ext cx="1095589" cy="1307206"/>
              <a:chOff x="7347976" y="2368041"/>
              <a:chExt cx="1095589" cy="1307206"/>
            </a:xfrm>
          </p:grpSpPr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5B3FCAA1-1DB0-4BBA-BFB2-D561621DB1F1}"/>
                  </a:ext>
                </a:extLst>
              </p:cNvPr>
              <p:cNvGrpSpPr/>
              <p:nvPr/>
            </p:nvGrpSpPr>
            <p:grpSpPr>
              <a:xfrm>
                <a:off x="7347976" y="2368041"/>
                <a:ext cx="1095589" cy="1307206"/>
                <a:chOff x="5533696" y="2468946"/>
                <a:chExt cx="1195927" cy="1534409"/>
              </a:xfrm>
            </p:grpSpPr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D27B9D2F-97A5-40C8-84FC-07DF4C4077F1}"/>
                    </a:ext>
                  </a:extLst>
                </p:cNvPr>
                <p:cNvSpPr/>
                <p:nvPr/>
              </p:nvSpPr>
              <p:spPr>
                <a:xfrm>
                  <a:off x="5624201" y="2514391"/>
                  <a:ext cx="1014561" cy="1488964"/>
                </a:xfrm>
                <a:prstGeom prst="rect">
                  <a:avLst/>
                </a:prstGeom>
                <a:noFill/>
                <a:ln w="254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65EFDF11-4E39-48B0-B7FC-498C3F3473A4}"/>
                    </a:ext>
                  </a:extLst>
                </p:cNvPr>
                <p:cNvSpPr txBox="1"/>
                <p:nvPr/>
              </p:nvSpPr>
              <p:spPr>
                <a:xfrm>
                  <a:off x="5533696" y="2468946"/>
                  <a:ext cx="1195927" cy="3251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/>
                    <a:t>Impact Model</a:t>
                  </a:r>
                </a:p>
              </p:txBody>
            </p:sp>
          </p:grpSp>
          <p:pic>
            <p:nvPicPr>
              <p:cNvPr id="136" name="Picture 135">
                <a:extLst>
                  <a:ext uri="{FF2B5EF4-FFF2-40B4-BE49-F238E27FC236}">
                    <a16:creationId xmlns:a16="http://schemas.microsoft.com/office/drawing/2014/main" id="{07F2293E-B067-4497-BD26-D3238DA8D8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799" t="17395"/>
              <a:stretch/>
            </p:blipFill>
            <p:spPr>
              <a:xfrm rot="5400000">
                <a:off x="7350794" y="2790810"/>
                <a:ext cx="1046695" cy="687616"/>
              </a:xfrm>
              <a:prstGeom prst="rect">
                <a:avLst/>
              </a:prstGeom>
            </p:spPr>
          </p:pic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65D2783-BA71-4B01-82E7-F291524C4EAE}"/>
                </a:ext>
              </a:extLst>
            </p:cNvPr>
            <p:cNvSpPr txBox="1"/>
            <p:nvPr/>
          </p:nvSpPr>
          <p:spPr>
            <a:xfrm>
              <a:off x="8346903" y="3123922"/>
              <a:ext cx="720069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/>
                <a:t>Output</a:t>
              </a:r>
            </a:p>
          </p:txBody>
        </p:sp>
        <p:sp>
          <p:nvSpPr>
            <p:cNvPr id="82" name="Right Arrow 179">
              <a:extLst>
                <a:ext uri="{FF2B5EF4-FFF2-40B4-BE49-F238E27FC236}">
                  <a16:creationId xmlns:a16="http://schemas.microsoft.com/office/drawing/2014/main" id="{C1E34255-8BAA-466B-9AD7-F76C3F88FD60}"/>
                </a:ext>
              </a:extLst>
            </p:cNvPr>
            <p:cNvSpPr/>
            <p:nvPr/>
          </p:nvSpPr>
          <p:spPr>
            <a:xfrm>
              <a:off x="6911458" y="3533017"/>
              <a:ext cx="220763" cy="274320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83" name="Right Arrow 188">
              <a:extLst>
                <a:ext uri="{FF2B5EF4-FFF2-40B4-BE49-F238E27FC236}">
                  <a16:creationId xmlns:a16="http://schemas.microsoft.com/office/drawing/2014/main" id="{006787EC-59D6-4602-949B-B100EF0B695C}"/>
                </a:ext>
              </a:extLst>
            </p:cNvPr>
            <p:cNvSpPr/>
            <p:nvPr/>
          </p:nvSpPr>
          <p:spPr>
            <a:xfrm>
              <a:off x="8193392" y="3543705"/>
              <a:ext cx="220763" cy="274320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DCC8E4FE-F69E-43B1-A151-8A736964734A}"/>
                </a:ext>
              </a:extLst>
            </p:cNvPr>
            <p:cNvSpPr txBox="1"/>
            <p:nvPr/>
          </p:nvSpPr>
          <p:spPr>
            <a:xfrm>
              <a:off x="8340486" y="3365620"/>
              <a:ext cx="7200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Max. Impact Force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1C1427E-49FA-4845-B98C-4603210A52D7}"/>
                </a:ext>
              </a:extLst>
            </p:cNvPr>
            <p:cNvSpPr txBox="1"/>
            <p:nvPr/>
          </p:nvSpPr>
          <p:spPr>
            <a:xfrm>
              <a:off x="6258671" y="3031664"/>
              <a:ext cx="6559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/>
                <a:t>Inputs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2B25CC2-921C-458B-B668-7C389A9DAF95}"/>
                </a:ext>
              </a:extLst>
            </p:cNvPr>
            <p:cNvSpPr txBox="1"/>
            <p:nvPr/>
          </p:nvSpPr>
          <p:spPr>
            <a:xfrm>
              <a:off x="6154414" y="3738385"/>
              <a:ext cx="906858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>
                  <a:solidFill>
                    <a:srgbClr val="4646B9"/>
                  </a:solidFill>
                </a:rPr>
                <a:t>Impact Load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374245B-0E3F-40B8-8F6C-E5508283614A}"/>
                </a:ext>
              </a:extLst>
            </p:cNvPr>
            <p:cNvSpPr txBox="1"/>
            <p:nvPr/>
          </p:nvSpPr>
          <p:spPr>
            <a:xfrm>
              <a:off x="6130602" y="3323052"/>
              <a:ext cx="976430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>
                  <a:solidFill>
                    <a:srgbClr val="FF0000"/>
                  </a:solidFill>
                </a:rPr>
                <a:t>Material Model</a:t>
              </a:r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5667C6DA-8B87-474D-99F9-39F2499830C0}"/>
                </a:ext>
              </a:extLst>
            </p:cNvPr>
            <p:cNvGrpSpPr/>
            <p:nvPr/>
          </p:nvGrpSpPr>
          <p:grpSpPr>
            <a:xfrm>
              <a:off x="3556554" y="1912497"/>
              <a:ext cx="2352188" cy="1859733"/>
              <a:chOff x="3678617" y="2029319"/>
              <a:chExt cx="2352188" cy="1859733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86FE5B50-D838-46EB-A33B-B57949F8C357}"/>
                  </a:ext>
                </a:extLst>
              </p:cNvPr>
              <p:cNvSpPr txBox="1"/>
              <p:nvPr/>
            </p:nvSpPr>
            <p:spPr>
              <a:xfrm>
                <a:off x="4132391" y="2029319"/>
                <a:ext cx="154507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FF0000"/>
                    </a:solidFill>
                  </a:rPr>
                  <a:t>Material Parameters</a:t>
                </a:r>
              </a:p>
            </p:txBody>
          </p:sp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C2D99D1E-9657-4FC1-8BA4-E8F1DB84FA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15829" y="2258731"/>
                <a:ext cx="1096488" cy="822960"/>
              </a:xfrm>
              <a:prstGeom prst="rect">
                <a:avLst/>
              </a:prstGeom>
            </p:spPr>
          </p:pic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582B09ED-44F3-4278-8F66-4305B6182A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21364" y="3046464"/>
                <a:ext cx="1096488" cy="822960"/>
              </a:xfrm>
              <a:prstGeom prst="rect">
                <a:avLst/>
              </a:prstGeom>
            </p:spPr>
          </p:pic>
          <p:pic>
            <p:nvPicPr>
              <p:cNvPr id="133" name="Picture 132">
                <a:extLst>
                  <a:ext uri="{FF2B5EF4-FFF2-40B4-BE49-F238E27FC236}">
                    <a16:creationId xmlns:a16="http://schemas.microsoft.com/office/drawing/2014/main" id="{89D140AE-AB91-4086-8C89-9490225E41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15782" y="3066092"/>
                <a:ext cx="1096489" cy="822960"/>
              </a:xfrm>
              <a:prstGeom prst="rect">
                <a:avLst/>
              </a:prstGeom>
            </p:spPr>
          </p:pic>
          <p:sp>
            <p:nvSpPr>
              <p:cNvPr id="134" name="Rounded Rectangle 1">
                <a:extLst>
                  <a:ext uri="{FF2B5EF4-FFF2-40B4-BE49-F238E27FC236}">
                    <a16:creationId xmlns:a16="http://schemas.microsoft.com/office/drawing/2014/main" id="{74B9CB32-D9EB-4DE1-B29E-7C99E633B879}"/>
                  </a:ext>
                </a:extLst>
              </p:cNvPr>
              <p:cNvSpPr/>
              <p:nvPr/>
            </p:nvSpPr>
            <p:spPr>
              <a:xfrm>
                <a:off x="3678617" y="2051897"/>
                <a:ext cx="2352188" cy="1817527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85ACE254-8C71-4A47-A8C5-AA4A24073AD4}"/>
                </a:ext>
              </a:extLst>
            </p:cNvPr>
            <p:cNvGrpSpPr/>
            <p:nvPr/>
          </p:nvGrpSpPr>
          <p:grpSpPr>
            <a:xfrm>
              <a:off x="3993776" y="3927954"/>
              <a:ext cx="1480568" cy="1071780"/>
              <a:chOff x="4288884" y="3953783"/>
              <a:chExt cx="1480568" cy="1071780"/>
            </a:xfrm>
          </p:grpSpPr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CC3B6307-55D4-4905-873A-ED875930A2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19276" y="4163881"/>
                <a:ext cx="1148078" cy="861681"/>
              </a:xfrm>
              <a:prstGeom prst="rect">
                <a:avLst/>
              </a:prstGeom>
            </p:spPr>
          </p:pic>
          <p:sp>
            <p:nvSpPr>
              <p:cNvPr id="128" name="Rounded Rectangle 207">
                <a:extLst>
                  <a:ext uri="{FF2B5EF4-FFF2-40B4-BE49-F238E27FC236}">
                    <a16:creationId xmlns:a16="http://schemas.microsoft.com/office/drawing/2014/main" id="{D47B8B54-C7FE-4DF0-A9BA-26DB58D7E08D}"/>
                  </a:ext>
                </a:extLst>
              </p:cNvPr>
              <p:cNvSpPr/>
              <p:nvPr/>
            </p:nvSpPr>
            <p:spPr>
              <a:xfrm>
                <a:off x="4288884" y="4007571"/>
                <a:ext cx="1480568" cy="1017992"/>
              </a:xfrm>
              <a:prstGeom prst="roundRect">
                <a:avLst/>
              </a:prstGeom>
              <a:noFill/>
              <a:ln>
                <a:solidFill>
                  <a:srgbClr val="32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37EA721A-E000-4593-985B-BC25316B23F6}"/>
                  </a:ext>
                </a:extLst>
              </p:cNvPr>
              <p:cNvSpPr txBox="1"/>
              <p:nvPr/>
            </p:nvSpPr>
            <p:spPr>
              <a:xfrm>
                <a:off x="4527249" y="3953783"/>
                <a:ext cx="114678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solidFill>
                      <a:srgbClr val="3232FF"/>
                    </a:solidFill>
                  </a:rPr>
                  <a:t>Impact Velocity</a:t>
                </a: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8458FEB9-A27C-4235-A319-49115190BDD1}"/>
                </a:ext>
              </a:extLst>
            </p:cNvPr>
            <p:cNvGrpSpPr/>
            <p:nvPr/>
          </p:nvGrpSpPr>
          <p:grpSpPr>
            <a:xfrm>
              <a:off x="1672467" y="2035813"/>
              <a:ext cx="1441202" cy="989398"/>
              <a:chOff x="1784296" y="1610179"/>
              <a:chExt cx="1441202" cy="989398"/>
            </a:xfrm>
          </p:grpSpPr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CCF27062-0680-401A-A9DA-51F9ECC1BA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84296" y="1610179"/>
                <a:ext cx="1441202" cy="989398"/>
              </a:xfrm>
              <a:prstGeom prst="rect">
                <a:avLst/>
              </a:prstGeom>
            </p:spPr>
          </p:pic>
          <p:sp>
            <p:nvSpPr>
              <p:cNvPr id="126" name="Rounded Rectangle 51">
                <a:extLst>
                  <a:ext uri="{FF2B5EF4-FFF2-40B4-BE49-F238E27FC236}">
                    <a16:creationId xmlns:a16="http://schemas.microsoft.com/office/drawing/2014/main" id="{AD335CF9-E0F3-4163-A91D-EF4FF8FC5E8D}"/>
                  </a:ext>
                </a:extLst>
              </p:cNvPr>
              <p:cNvSpPr/>
              <p:nvPr/>
            </p:nvSpPr>
            <p:spPr>
              <a:xfrm>
                <a:off x="1976969" y="1646036"/>
                <a:ext cx="724777" cy="807484"/>
              </a:xfrm>
              <a:prstGeom prst="roundRect">
                <a:avLst>
                  <a:gd name="adj" fmla="val 4173"/>
                </a:avLst>
              </a:prstGeom>
              <a:noFill/>
              <a:ln w="19050">
                <a:solidFill>
                  <a:srgbClr val="00B0F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2" name="Freeform 53">
              <a:extLst>
                <a:ext uri="{FF2B5EF4-FFF2-40B4-BE49-F238E27FC236}">
                  <a16:creationId xmlns:a16="http://schemas.microsoft.com/office/drawing/2014/main" id="{2E258841-B316-44BF-B499-157F37C9A86D}"/>
                </a:ext>
              </a:extLst>
            </p:cNvPr>
            <p:cNvSpPr/>
            <p:nvPr/>
          </p:nvSpPr>
          <p:spPr>
            <a:xfrm>
              <a:off x="5819815" y="3150285"/>
              <a:ext cx="491132" cy="390537"/>
            </a:xfrm>
            <a:custGeom>
              <a:avLst/>
              <a:gdLst>
                <a:gd name="connsiteX0" fmla="*/ 0 w 1843088"/>
                <a:gd name="connsiteY0" fmla="*/ 0 h 1016528"/>
                <a:gd name="connsiteX1" fmla="*/ 257175 w 1843088"/>
                <a:gd name="connsiteY1" fmla="*/ 457200 h 1016528"/>
                <a:gd name="connsiteX2" fmla="*/ 500063 w 1843088"/>
                <a:gd name="connsiteY2" fmla="*/ 857250 h 1016528"/>
                <a:gd name="connsiteX3" fmla="*/ 714375 w 1843088"/>
                <a:gd name="connsiteY3" fmla="*/ 985837 h 1016528"/>
                <a:gd name="connsiteX4" fmla="*/ 1100138 w 1843088"/>
                <a:gd name="connsiteY4" fmla="*/ 1014412 h 1016528"/>
                <a:gd name="connsiteX5" fmla="*/ 1171575 w 1843088"/>
                <a:gd name="connsiteY5" fmla="*/ 1014412 h 1016528"/>
                <a:gd name="connsiteX6" fmla="*/ 1843088 w 1843088"/>
                <a:gd name="connsiteY6" fmla="*/ 1000125 h 1016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088" h="1016528">
                  <a:moveTo>
                    <a:pt x="0" y="0"/>
                  </a:moveTo>
                  <a:cubicBezTo>
                    <a:pt x="86915" y="157162"/>
                    <a:pt x="173831" y="314325"/>
                    <a:pt x="257175" y="457200"/>
                  </a:cubicBezTo>
                  <a:cubicBezTo>
                    <a:pt x="340519" y="600075"/>
                    <a:pt x="423863" y="769144"/>
                    <a:pt x="500063" y="857250"/>
                  </a:cubicBezTo>
                  <a:cubicBezTo>
                    <a:pt x="576263" y="945356"/>
                    <a:pt x="614363" y="959643"/>
                    <a:pt x="714375" y="985837"/>
                  </a:cubicBezTo>
                  <a:cubicBezTo>
                    <a:pt x="814388" y="1012031"/>
                    <a:pt x="1023938" y="1009650"/>
                    <a:pt x="1100138" y="1014412"/>
                  </a:cubicBezTo>
                  <a:cubicBezTo>
                    <a:pt x="1176338" y="1019174"/>
                    <a:pt x="1171575" y="1014412"/>
                    <a:pt x="1171575" y="1014412"/>
                  </a:cubicBezTo>
                  <a:lnTo>
                    <a:pt x="1843088" y="1000125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dash"/>
              <a:headEnd type="triangle" w="med" len="med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93" name="Freeform 54">
              <a:extLst>
                <a:ext uri="{FF2B5EF4-FFF2-40B4-BE49-F238E27FC236}">
                  <a16:creationId xmlns:a16="http://schemas.microsoft.com/office/drawing/2014/main" id="{D6A20E6C-3666-4C8C-910B-5CF745BEBC56}"/>
                </a:ext>
              </a:extLst>
            </p:cNvPr>
            <p:cNvSpPr/>
            <p:nvPr/>
          </p:nvSpPr>
          <p:spPr>
            <a:xfrm>
              <a:off x="5378930" y="3960611"/>
              <a:ext cx="994168" cy="546844"/>
            </a:xfrm>
            <a:custGeom>
              <a:avLst/>
              <a:gdLst>
                <a:gd name="connsiteX0" fmla="*/ 0 w 1828800"/>
                <a:gd name="connsiteY0" fmla="*/ 1057733 h 1057733"/>
                <a:gd name="connsiteX1" fmla="*/ 257175 w 1828800"/>
                <a:gd name="connsiteY1" fmla="*/ 657683 h 1057733"/>
                <a:gd name="connsiteX2" fmla="*/ 485775 w 1828800"/>
                <a:gd name="connsiteY2" fmla="*/ 186196 h 1057733"/>
                <a:gd name="connsiteX3" fmla="*/ 742950 w 1828800"/>
                <a:gd name="connsiteY3" fmla="*/ 29033 h 1057733"/>
                <a:gd name="connsiteX4" fmla="*/ 1828800 w 1828800"/>
                <a:gd name="connsiteY4" fmla="*/ 458 h 105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8800" h="1057733">
                  <a:moveTo>
                    <a:pt x="0" y="1057733"/>
                  </a:moveTo>
                  <a:cubicBezTo>
                    <a:pt x="88106" y="930336"/>
                    <a:pt x="176213" y="802939"/>
                    <a:pt x="257175" y="657683"/>
                  </a:cubicBezTo>
                  <a:cubicBezTo>
                    <a:pt x="338138" y="512427"/>
                    <a:pt x="404813" y="290971"/>
                    <a:pt x="485775" y="186196"/>
                  </a:cubicBezTo>
                  <a:cubicBezTo>
                    <a:pt x="566737" y="81421"/>
                    <a:pt x="519113" y="59989"/>
                    <a:pt x="742950" y="29033"/>
                  </a:cubicBezTo>
                  <a:cubicBezTo>
                    <a:pt x="966787" y="-1923"/>
                    <a:pt x="1397793" y="-733"/>
                    <a:pt x="1828800" y="458"/>
                  </a:cubicBezTo>
                </a:path>
              </a:pathLst>
            </a:custGeom>
            <a:noFill/>
            <a:ln>
              <a:prstDash val="dash"/>
              <a:headEnd type="triangle" w="med" len="med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01A469B1-7BC3-42BF-ACEC-0CF1F0A28F64}"/>
                </a:ext>
              </a:extLst>
            </p:cNvPr>
            <p:cNvGrpSpPr/>
            <p:nvPr/>
          </p:nvGrpSpPr>
          <p:grpSpPr>
            <a:xfrm>
              <a:off x="9429683" y="2707146"/>
              <a:ext cx="2613130" cy="1961265"/>
              <a:chOff x="9476196" y="2982168"/>
              <a:chExt cx="2613130" cy="1961265"/>
            </a:xfrm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E00C3B68-7A87-4D92-857C-D20796DCA709}"/>
                  </a:ext>
                </a:extLst>
              </p:cNvPr>
              <p:cNvGrpSpPr/>
              <p:nvPr/>
            </p:nvGrpSpPr>
            <p:grpSpPr>
              <a:xfrm>
                <a:off x="9476196" y="2982168"/>
                <a:ext cx="2613130" cy="1961265"/>
                <a:chOff x="9531432" y="2600471"/>
                <a:chExt cx="2613130" cy="1961265"/>
              </a:xfrm>
            </p:grpSpPr>
            <p:pic>
              <p:nvPicPr>
                <p:cNvPr id="119" name="Picture 118">
                  <a:extLst>
                    <a:ext uri="{FF2B5EF4-FFF2-40B4-BE49-F238E27FC236}">
                      <a16:creationId xmlns:a16="http://schemas.microsoft.com/office/drawing/2014/main" id="{EAD5CC35-ACB8-46BD-B7F2-90409325CD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531432" y="2600471"/>
                  <a:ext cx="2613130" cy="1961265"/>
                </a:xfrm>
                <a:prstGeom prst="rect">
                  <a:avLst/>
                </a:prstGeom>
              </p:spPr>
            </p:pic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45041722-D64E-4454-92A3-BA6909683397}"/>
                    </a:ext>
                  </a:extLst>
                </p:cNvPr>
                <p:cNvSpPr txBox="1"/>
                <p:nvPr/>
              </p:nvSpPr>
              <p:spPr>
                <a:xfrm>
                  <a:off x="11267011" y="3735684"/>
                  <a:ext cx="85603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>
                      <a:solidFill>
                        <a:srgbClr val="FF0000"/>
                      </a:solidFill>
                    </a:rPr>
                    <a:t>Probability of failure</a:t>
                  </a:r>
                </a:p>
              </p:txBody>
            </p:sp>
            <p:sp>
              <p:nvSpPr>
                <p:cNvPr id="121" name="Freeform 210">
                  <a:extLst>
                    <a:ext uri="{FF2B5EF4-FFF2-40B4-BE49-F238E27FC236}">
                      <a16:creationId xmlns:a16="http://schemas.microsoft.com/office/drawing/2014/main" id="{D3309DB1-9353-4182-BD50-EED50CAC0379}"/>
                    </a:ext>
                  </a:extLst>
                </p:cNvPr>
                <p:cNvSpPr/>
                <p:nvPr/>
              </p:nvSpPr>
              <p:spPr>
                <a:xfrm>
                  <a:off x="11100605" y="3966409"/>
                  <a:ext cx="274697" cy="220133"/>
                </a:xfrm>
                <a:custGeom>
                  <a:avLst/>
                  <a:gdLst>
                    <a:gd name="connsiteX0" fmla="*/ 274697 w 274697"/>
                    <a:gd name="connsiteY0" fmla="*/ 0 h 220133"/>
                    <a:gd name="connsiteX1" fmla="*/ 37630 w 274697"/>
                    <a:gd name="connsiteY1" fmla="*/ 118533 h 220133"/>
                    <a:gd name="connsiteX2" fmla="*/ 3763 w 274697"/>
                    <a:gd name="connsiteY2" fmla="*/ 220133 h 220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4697" h="220133">
                      <a:moveTo>
                        <a:pt x="274697" y="0"/>
                      </a:moveTo>
                      <a:cubicBezTo>
                        <a:pt x="178741" y="40922"/>
                        <a:pt x="82786" y="81844"/>
                        <a:pt x="37630" y="118533"/>
                      </a:cubicBezTo>
                      <a:cubicBezTo>
                        <a:pt x="-7526" y="155222"/>
                        <a:pt x="-1882" y="187677"/>
                        <a:pt x="3763" y="220133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EEA96824-2F84-4C7A-9D12-8132B0F174FB}"/>
                    </a:ext>
                  </a:extLst>
                </p:cNvPr>
                <p:cNvSpPr txBox="1"/>
                <p:nvPr/>
              </p:nvSpPr>
              <p:spPr>
                <a:xfrm rot="16200000">
                  <a:off x="10575619" y="3288079"/>
                  <a:ext cx="1087157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>
                      <a:solidFill>
                        <a:srgbClr val="FF0000"/>
                      </a:solidFill>
                    </a:rPr>
                    <a:t>Failure Threshold</a:t>
                  </a:r>
                </a:p>
              </p:txBody>
            </p:sp>
            <p:sp>
              <p:nvSpPr>
                <p:cNvPr id="124" name="Freeform 212">
                  <a:extLst>
                    <a:ext uri="{FF2B5EF4-FFF2-40B4-BE49-F238E27FC236}">
                      <a16:creationId xmlns:a16="http://schemas.microsoft.com/office/drawing/2014/main" id="{D7D187DD-A997-42D1-A3A2-6ECD30F0F02E}"/>
                    </a:ext>
                  </a:extLst>
                </p:cNvPr>
                <p:cNvSpPr/>
                <p:nvPr/>
              </p:nvSpPr>
              <p:spPr>
                <a:xfrm>
                  <a:off x="11038625" y="4172492"/>
                  <a:ext cx="626579" cy="50685"/>
                </a:xfrm>
                <a:custGeom>
                  <a:avLst/>
                  <a:gdLst>
                    <a:gd name="connsiteX0" fmla="*/ 0 w 987425"/>
                    <a:gd name="connsiteY0" fmla="*/ 0 h 120650"/>
                    <a:gd name="connsiteX1" fmla="*/ 47625 w 987425"/>
                    <a:gd name="connsiteY1" fmla="*/ 47625 h 120650"/>
                    <a:gd name="connsiteX2" fmla="*/ 117475 w 987425"/>
                    <a:gd name="connsiteY2" fmla="*/ 69850 h 120650"/>
                    <a:gd name="connsiteX3" fmla="*/ 146050 w 987425"/>
                    <a:gd name="connsiteY3" fmla="*/ 73025 h 120650"/>
                    <a:gd name="connsiteX4" fmla="*/ 158750 w 987425"/>
                    <a:gd name="connsiteY4" fmla="*/ 76200 h 120650"/>
                    <a:gd name="connsiteX5" fmla="*/ 260350 w 987425"/>
                    <a:gd name="connsiteY5" fmla="*/ 85725 h 120650"/>
                    <a:gd name="connsiteX6" fmla="*/ 298450 w 987425"/>
                    <a:gd name="connsiteY6" fmla="*/ 88900 h 120650"/>
                    <a:gd name="connsiteX7" fmla="*/ 523875 w 987425"/>
                    <a:gd name="connsiteY7" fmla="*/ 95250 h 120650"/>
                    <a:gd name="connsiteX8" fmla="*/ 781050 w 987425"/>
                    <a:gd name="connsiteY8" fmla="*/ 101600 h 120650"/>
                    <a:gd name="connsiteX9" fmla="*/ 987425 w 987425"/>
                    <a:gd name="connsiteY9" fmla="*/ 114300 h 120650"/>
                    <a:gd name="connsiteX10" fmla="*/ 987425 w 987425"/>
                    <a:gd name="connsiteY10" fmla="*/ 114300 h 120650"/>
                    <a:gd name="connsiteX11" fmla="*/ 0 w 987425"/>
                    <a:gd name="connsiteY11" fmla="*/ 120650 h 120650"/>
                    <a:gd name="connsiteX12" fmla="*/ 0 w 987425"/>
                    <a:gd name="connsiteY12" fmla="*/ 0 h 120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87425" h="120650">
                      <a:moveTo>
                        <a:pt x="0" y="0"/>
                      </a:moveTo>
                      <a:lnTo>
                        <a:pt x="47625" y="47625"/>
                      </a:lnTo>
                      <a:lnTo>
                        <a:pt x="117475" y="69850"/>
                      </a:lnTo>
                      <a:cubicBezTo>
                        <a:pt x="127000" y="70908"/>
                        <a:pt x="136578" y="71568"/>
                        <a:pt x="146050" y="73025"/>
                      </a:cubicBezTo>
                      <a:cubicBezTo>
                        <a:pt x="150363" y="73689"/>
                        <a:pt x="158750" y="76200"/>
                        <a:pt x="158750" y="76200"/>
                      </a:cubicBezTo>
                      <a:lnTo>
                        <a:pt x="260350" y="85725"/>
                      </a:lnTo>
                      <a:cubicBezTo>
                        <a:pt x="292081" y="89251"/>
                        <a:pt x="279341" y="88900"/>
                        <a:pt x="298450" y="88900"/>
                      </a:cubicBezTo>
                      <a:lnTo>
                        <a:pt x="523875" y="95250"/>
                      </a:lnTo>
                      <a:lnTo>
                        <a:pt x="781050" y="101600"/>
                      </a:lnTo>
                      <a:lnTo>
                        <a:pt x="987425" y="114300"/>
                      </a:lnTo>
                      <a:lnTo>
                        <a:pt x="987425" y="114300"/>
                      </a:lnTo>
                      <a:lnTo>
                        <a:pt x="0" y="120650"/>
                      </a:lnTo>
                      <a:cubicBezTo>
                        <a:pt x="1058" y="82550"/>
                        <a:pt x="2117" y="44450"/>
                        <a:pt x="0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77DFE6D3-B8D9-4DE1-8DED-0D109D0D01F4}"/>
                  </a:ext>
                </a:extLst>
              </p:cNvPr>
              <p:cNvSpPr txBox="1"/>
              <p:nvPr/>
            </p:nvSpPr>
            <p:spPr>
              <a:xfrm>
                <a:off x="9829120" y="3459142"/>
                <a:ext cx="8560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3232FF"/>
                    </a:solidFill>
                  </a:rPr>
                  <a:t>Reliability</a:t>
                </a:r>
              </a:p>
            </p:txBody>
          </p:sp>
          <p:sp>
            <p:nvSpPr>
              <p:cNvPr id="118" name="Freeform 11">
                <a:extLst>
                  <a:ext uri="{FF2B5EF4-FFF2-40B4-BE49-F238E27FC236}">
                    <a16:creationId xmlns:a16="http://schemas.microsoft.com/office/drawing/2014/main" id="{0C620BD3-4B11-4F45-A4AA-7A14CF019CE3}"/>
                  </a:ext>
                </a:extLst>
              </p:cNvPr>
              <p:cNvSpPr/>
              <p:nvPr/>
            </p:nvSpPr>
            <p:spPr>
              <a:xfrm>
                <a:off x="10254343" y="3679372"/>
                <a:ext cx="222415" cy="466504"/>
              </a:xfrm>
              <a:custGeom>
                <a:avLst/>
                <a:gdLst>
                  <a:gd name="connsiteX0" fmla="*/ 0 w 250371"/>
                  <a:gd name="connsiteY0" fmla="*/ 0 h 391885"/>
                  <a:gd name="connsiteX1" fmla="*/ 119743 w 250371"/>
                  <a:gd name="connsiteY1" fmla="*/ 293914 h 391885"/>
                  <a:gd name="connsiteX2" fmla="*/ 250371 w 250371"/>
                  <a:gd name="connsiteY2" fmla="*/ 391885 h 391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0371" h="391885">
                    <a:moveTo>
                      <a:pt x="0" y="0"/>
                    </a:moveTo>
                    <a:cubicBezTo>
                      <a:pt x="39007" y="114300"/>
                      <a:pt x="78015" y="228600"/>
                      <a:pt x="119743" y="293914"/>
                    </a:cubicBezTo>
                    <a:cubicBezTo>
                      <a:pt x="161471" y="359228"/>
                      <a:pt x="205921" y="375556"/>
                      <a:pt x="250371" y="39188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AA157A6-9650-494D-B592-26B093ED5630}"/>
                </a:ext>
              </a:extLst>
            </p:cNvPr>
            <p:cNvSpPr/>
            <p:nvPr/>
          </p:nvSpPr>
          <p:spPr>
            <a:xfrm>
              <a:off x="6626997" y="4528542"/>
              <a:ext cx="2094444" cy="243265"/>
            </a:xfrm>
            <a:prstGeom prst="rect">
              <a:avLst/>
            </a:prstGeom>
            <a:solidFill>
              <a:srgbClr val="00B050">
                <a:alpha val="38460"/>
              </a:srgb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i="1">
                  <a:solidFill>
                    <a:schemeClr val="tx1"/>
                  </a:solidFill>
                </a:rPr>
                <a:t>Uncertainty Propagation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3613545-2B5A-43F7-872A-FF089EABF02C}"/>
                </a:ext>
              </a:extLst>
            </p:cNvPr>
            <p:cNvSpPr/>
            <p:nvPr/>
          </p:nvSpPr>
          <p:spPr>
            <a:xfrm>
              <a:off x="1947413" y="3257835"/>
              <a:ext cx="1018161" cy="517730"/>
            </a:xfrm>
            <a:prstGeom prst="rect">
              <a:avLst/>
            </a:prstGeom>
            <a:solidFill>
              <a:srgbClr val="00B050">
                <a:alpha val="38460"/>
              </a:srgb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i="1">
                  <a:solidFill>
                    <a:schemeClr val="tx1"/>
                  </a:solidFill>
                </a:rPr>
                <a:t>Model  Calibration</a:t>
              </a:r>
            </a:p>
          </p:txBody>
        </p:sp>
        <p:sp>
          <p:nvSpPr>
            <p:cNvPr id="98" name="Right Arrow 13">
              <a:extLst>
                <a:ext uri="{FF2B5EF4-FFF2-40B4-BE49-F238E27FC236}">
                  <a16:creationId xmlns:a16="http://schemas.microsoft.com/office/drawing/2014/main" id="{C13221C8-732F-4B34-9BB3-AE3FD87B7A0F}"/>
                </a:ext>
              </a:extLst>
            </p:cNvPr>
            <p:cNvSpPr/>
            <p:nvPr/>
          </p:nvSpPr>
          <p:spPr>
            <a:xfrm>
              <a:off x="5953481" y="4839674"/>
              <a:ext cx="3469592" cy="132540"/>
            </a:xfrm>
            <a:prstGeom prst="rightArrow">
              <a:avLst/>
            </a:prstGeom>
            <a:solidFill>
              <a:srgbClr val="00B050">
                <a:alpha val="38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26DA6FC1-B626-4BA3-9CAE-AFBF37203278}"/>
                </a:ext>
              </a:extLst>
            </p:cNvPr>
            <p:cNvGrpSpPr/>
            <p:nvPr/>
          </p:nvGrpSpPr>
          <p:grpSpPr>
            <a:xfrm>
              <a:off x="1897426" y="4178450"/>
              <a:ext cx="1144056" cy="811071"/>
              <a:chOff x="1855861" y="4398052"/>
              <a:chExt cx="1144056" cy="811071"/>
            </a:xfrm>
          </p:grpSpPr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C26C3FFB-1CC5-43F6-8D61-81F5552C08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6000" t="3537" r="7440" b="8091"/>
              <a:stretch/>
            </p:blipFill>
            <p:spPr>
              <a:xfrm>
                <a:off x="1855861" y="4398052"/>
                <a:ext cx="1121555" cy="811071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BA93E4C9-4069-41A6-B8D8-2E697273DA3E}"/>
                  </a:ext>
                </a:extLst>
              </p:cNvPr>
              <p:cNvSpPr/>
              <p:nvPr/>
            </p:nvSpPr>
            <p:spPr>
              <a:xfrm>
                <a:off x="2516340" y="4639652"/>
                <a:ext cx="435624" cy="4311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6F996AF8-67B9-4914-94BD-01ECDAAF101C}"/>
                  </a:ext>
                </a:extLst>
              </p:cNvPr>
              <p:cNvSpPr txBox="1"/>
              <p:nvPr/>
            </p:nvSpPr>
            <p:spPr>
              <a:xfrm>
                <a:off x="2393930" y="4640045"/>
                <a:ext cx="605987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000"/>
                  <a:t>Impact Test Data</a:t>
                </a:r>
              </a:p>
            </p:txBody>
          </p:sp>
        </p:grp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4C94861-DE50-42A2-98A3-5D01ABF16161}"/>
                </a:ext>
              </a:extLst>
            </p:cNvPr>
            <p:cNvSpPr txBox="1"/>
            <p:nvPr/>
          </p:nvSpPr>
          <p:spPr>
            <a:xfrm>
              <a:off x="2107024" y="1872230"/>
              <a:ext cx="8242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/>
                <a:t>Sensitivities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A31E2AF-850B-4116-8D3F-DD38FDA297D9}"/>
                </a:ext>
              </a:extLst>
            </p:cNvPr>
            <p:cNvSpPr txBox="1"/>
            <p:nvPr/>
          </p:nvSpPr>
          <p:spPr>
            <a:xfrm>
              <a:off x="3387793" y="1464272"/>
              <a:ext cx="5446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/>
                <a:t>UQ Workflow Applied to Z-2 Spacesuit Reliability</a:t>
              </a:r>
            </a:p>
          </p:txBody>
        </p:sp>
        <p:cxnSp>
          <p:nvCxnSpPr>
            <p:cNvPr id="102" name="Elbow Connector 12">
              <a:extLst>
                <a:ext uri="{FF2B5EF4-FFF2-40B4-BE49-F238E27FC236}">
                  <a16:creationId xmlns:a16="http://schemas.microsoft.com/office/drawing/2014/main" id="{C7C5937D-294B-48D0-99A0-CEBD436DBB1D}"/>
                </a:ext>
              </a:extLst>
            </p:cNvPr>
            <p:cNvCxnSpPr>
              <a:stCxn id="97" idx="3"/>
              <a:endCxn id="134" idx="1"/>
            </p:cNvCxnSpPr>
            <p:nvPr/>
          </p:nvCxnSpPr>
          <p:spPr>
            <a:xfrm flipV="1">
              <a:off x="2965574" y="2843839"/>
              <a:ext cx="590980" cy="672861"/>
            </a:xfrm>
            <a:prstGeom prst="bentConnector3">
              <a:avLst>
                <a:gd name="adj1" fmla="val 59377"/>
              </a:avLst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B775FB0E-9432-4EE1-83E1-6047353833FD}"/>
                </a:ext>
              </a:extLst>
            </p:cNvPr>
            <p:cNvCxnSpPr>
              <a:cxnSpLocks/>
              <a:stCxn id="143" idx="0"/>
              <a:endCxn id="73" idx="2"/>
            </p:cNvCxnSpPr>
            <p:nvPr/>
          </p:nvCxnSpPr>
          <p:spPr>
            <a:xfrm flipV="1">
              <a:off x="807474" y="2773174"/>
              <a:ext cx="1651" cy="3123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D47E6E32-FAC0-466B-9654-219682086535}"/>
                </a:ext>
              </a:extLst>
            </p:cNvPr>
            <p:cNvCxnSpPr>
              <a:cxnSpLocks/>
              <a:stCxn id="73" idx="3"/>
              <a:endCxn id="125" idx="1"/>
            </p:cNvCxnSpPr>
            <p:nvPr/>
          </p:nvCxnSpPr>
          <p:spPr>
            <a:xfrm>
              <a:off x="1306774" y="2526817"/>
              <a:ext cx="365693" cy="369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8615F090-903D-4C9B-90B7-254F8C91C674}"/>
                </a:ext>
              </a:extLst>
            </p:cNvPr>
            <p:cNvCxnSpPr>
              <a:cxnSpLocks/>
              <a:stCxn id="141" idx="3"/>
              <a:endCxn id="97" idx="1"/>
            </p:cNvCxnSpPr>
            <p:nvPr/>
          </p:nvCxnSpPr>
          <p:spPr>
            <a:xfrm flipV="1">
              <a:off x="1416645" y="3516700"/>
              <a:ext cx="530768" cy="213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A2D2B3E1-5125-4090-BC51-1D08C8918A48}"/>
                </a:ext>
              </a:extLst>
            </p:cNvPr>
            <p:cNvCxnSpPr>
              <a:cxnSpLocks/>
              <a:stCxn id="110" idx="0"/>
              <a:endCxn id="97" idx="2"/>
            </p:cNvCxnSpPr>
            <p:nvPr/>
          </p:nvCxnSpPr>
          <p:spPr>
            <a:xfrm flipH="1" flipV="1">
              <a:off x="2456494" y="3775565"/>
              <a:ext cx="1710" cy="40288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E71BACBA-9903-4482-B370-E5C20EA7EC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6494" y="3018231"/>
              <a:ext cx="1709" cy="2286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B07FF477-F64E-488F-A72E-E5E8496E18FE}"/>
                </a:ext>
              </a:extLst>
            </p:cNvPr>
            <p:cNvCxnSpPr>
              <a:cxnSpLocks/>
              <a:stCxn id="77" idx="3"/>
              <a:endCxn id="119" idx="1"/>
            </p:cNvCxnSpPr>
            <p:nvPr/>
          </p:nvCxnSpPr>
          <p:spPr>
            <a:xfrm>
              <a:off x="9128542" y="3680091"/>
              <a:ext cx="301141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D69CE4CC-55CE-4BEC-9EA1-EB3F8F6C7FF9}"/>
                </a:ext>
              </a:extLst>
            </p:cNvPr>
            <p:cNvCxnSpPr>
              <a:cxnSpLocks/>
              <a:stCxn id="140" idx="2"/>
              <a:endCxn id="77" idx="0"/>
            </p:cNvCxnSpPr>
            <p:nvPr/>
          </p:nvCxnSpPr>
          <p:spPr>
            <a:xfrm>
              <a:off x="7661891" y="2456462"/>
              <a:ext cx="2212" cy="51488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6252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36D21C2-A9C1-BD45-88C2-31D543AFC5B0}"/>
              </a:ext>
            </a:extLst>
          </p:cNvPr>
          <p:cNvSpPr txBox="1"/>
          <p:nvPr/>
        </p:nvSpPr>
        <p:spPr>
          <a:xfrm>
            <a:off x="1344758" y="4549458"/>
            <a:ext cx="94727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/>
              <a:t>Uncertainty quantification (UQ):  </a:t>
            </a:r>
            <a:r>
              <a:rPr lang="en-US" sz="1600" dirty="0"/>
              <a:t>the quantification of the effect of various sources of error (from model, simulation, experiment) on a predicted quantity of interest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/>
              <a:t>Model verification</a:t>
            </a:r>
            <a:r>
              <a:rPr lang="en-US" sz="1600" dirty="0"/>
              <a:t>: the process of quantifying the accuracy of simulation codes used to implement mathematical models (i.e. </a:t>
            </a:r>
            <a:r>
              <a:rPr lang="en-US" sz="1600" i="1" dirty="0"/>
              <a:t>are we solving the equations correctly</a:t>
            </a:r>
            <a:r>
              <a:rPr lang="en-US" sz="1600" dirty="0"/>
              <a:t>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/>
              <a:t>Model validation</a:t>
            </a:r>
            <a:r>
              <a:rPr lang="en-US" sz="1600" dirty="0"/>
              <a:t>: the process of determining the accuracy with which mathematical models represent the physical processes of interest (i.e. </a:t>
            </a:r>
            <a:r>
              <a:rPr lang="en-US" sz="1600" i="1" dirty="0"/>
              <a:t>are we solving the correct equations</a:t>
            </a:r>
            <a:r>
              <a:rPr lang="en-US" sz="1600" dirty="0"/>
              <a:t>?)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B095E11-7BF5-604C-9512-399A2A90A179}"/>
              </a:ext>
            </a:extLst>
          </p:cNvPr>
          <p:cNvSpPr/>
          <p:nvPr/>
        </p:nvSpPr>
        <p:spPr>
          <a:xfrm>
            <a:off x="5624664" y="1983497"/>
            <a:ext cx="1288564" cy="487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1E08F0E-C8BC-B14B-9348-734795D94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Experiments, Models, Simulations, and UQ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FDF6E-A9CB-4273-A06C-3AEFC0C81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dirty="0" smtClean="0"/>
              <a:t>4</a:t>
            </a:fld>
            <a:endParaRPr lang="en-US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3C790611-74F4-D549-A8E2-2EB66C90B64C}"/>
              </a:ext>
            </a:extLst>
          </p:cNvPr>
          <p:cNvSpPr/>
          <p:nvPr/>
        </p:nvSpPr>
        <p:spPr>
          <a:xfrm rot="14370653">
            <a:off x="2962768" y="1455363"/>
            <a:ext cx="1448992" cy="1480846"/>
          </a:xfrm>
          <a:prstGeom prst="arc">
            <a:avLst>
              <a:gd name="adj1" fmla="val 15537547"/>
              <a:gd name="adj2" fmla="val 1532550"/>
            </a:avLst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BCD0E45-2173-9C4F-9417-BB01CF082326}"/>
              </a:ext>
            </a:extLst>
          </p:cNvPr>
          <p:cNvSpPr txBox="1"/>
          <p:nvPr/>
        </p:nvSpPr>
        <p:spPr>
          <a:xfrm>
            <a:off x="3655530" y="4032387"/>
            <a:ext cx="2011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Model Verification</a:t>
            </a: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9CDF1B03-68D1-534E-B8AE-44B273027E1E}"/>
              </a:ext>
            </a:extLst>
          </p:cNvPr>
          <p:cNvSpPr/>
          <p:nvPr/>
        </p:nvSpPr>
        <p:spPr>
          <a:xfrm rot="7596067">
            <a:off x="3975739" y="2673310"/>
            <a:ext cx="1305971" cy="1357783"/>
          </a:xfrm>
          <a:prstGeom prst="arc">
            <a:avLst>
              <a:gd name="adj1" fmla="val 15537547"/>
              <a:gd name="adj2" fmla="val 1532550"/>
            </a:avLst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CD45B1CE-41B9-0E4F-8A26-A8F61B7A082A}"/>
              </a:ext>
            </a:extLst>
          </p:cNvPr>
          <p:cNvSpPr/>
          <p:nvPr/>
        </p:nvSpPr>
        <p:spPr>
          <a:xfrm rot="807342">
            <a:off x="4978501" y="1475696"/>
            <a:ext cx="1448992" cy="1480846"/>
          </a:xfrm>
          <a:prstGeom prst="arc">
            <a:avLst>
              <a:gd name="adj1" fmla="val 15537547"/>
              <a:gd name="adj2" fmla="val 1532550"/>
            </a:avLst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988670C-1B23-5F44-ABCE-4110A2FCC745}"/>
              </a:ext>
            </a:extLst>
          </p:cNvPr>
          <p:cNvSpPr txBox="1"/>
          <p:nvPr/>
        </p:nvSpPr>
        <p:spPr>
          <a:xfrm>
            <a:off x="6268946" y="1709495"/>
            <a:ext cx="2020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Model calibration and validation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8EBC532-3810-D14A-8FF0-F38DBFEB04C8}"/>
              </a:ext>
            </a:extLst>
          </p:cNvPr>
          <p:cNvSpPr txBox="1"/>
          <p:nvPr/>
        </p:nvSpPr>
        <p:spPr>
          <a:xfrm>
            <a:off x="1337622" y="1663738"/>
            <a:ext cx="156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Model Formulation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CC7E62C-703A-4E4E-B9C0-F75CC0121710}"/>
              </a:ext>
            </a:extLst>
          </p:cNvPr>
          <p:cNvGrpSpPr/>
          <p:nvPr/>
        </p:nvGrpSpPr>
        <p:grpSpPr>
          <a:xfrm>
            <a:off x="3798162" y="1064251"/>
            <a:ext cx="1783390" cy="789023"/>
            <a:chOff x="4071713" y="1918381"/>
            <a:chExt cx="1783390" cy="789023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360E1446-3127-2047-9CCC-942DE879D963}"/>
                </a:ext>
              </a:extLst>
            </p:cNvPr>
            <p:cNvSpPr/>
            <p:nvPr/>
          </p:nvSpPr>
          <p:spPr>
            <a:xfrm>
              <a:off x="4104912" y="1918381"/>
              <a:ext cx="1715951" cy="789023"/>
            </a:xfrm>
            <a:prstGeom prst="roundRect">
              <a:avLst/>
            </a:prstGeom>
            <a:solidFill>
              <a:srgbClr val="82A1EB">
                <a:alpha val="49921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40007EE-400F-C948-8A8D-F517728C5C99}"/>
                </a:ext>
              </a:extLst>
            </p:cNvPr>
            <p:cNvSpPr txBox="1"/>
            <p:nvPr/>
          </p:nvSpPr>
          <p:spPr>
            <a:xfrm>
              <a:off x="4071713" y="1932276"/>
              <a:ext cx="1783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Physical Experiment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AAEFFBF-ECBB-7246-B05A-255C80DDBA76}"/>
              </a:ext>
            </a:extLst>
          </p:cNvPr>
          <p:cNvGrpSpPr/>
          <p:nvPr/>
        </p:nvGrpSpPr>
        <p:grpSpPr>
          <a:xfrm>
            <a:off x="5227096" y="2776712"/>
            <a:ext cx="1847503" cy="779086"/>
            <a:chOff x="3986746" y="1918382"/>
            <a:chExt cx="1847503" cy="779086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F7C7B1A6-7CD6-FC43-A53E-5720D204CEAD}"/>
                </a:ext>
              </a:extLst>
            </p:cNvPr>
            <p:cNvSpPr/>
            <p:nvPr/>
          </p:nvSpPr>
          <p:spPr>
            <a:xfrm>
              <a:off x="3986746" y="1918382"/>
              <a:ext cx="1730202" cy="779086"/>
            </a:xfrm>
            <a:prstGeom prst="roundRect">
              <a:avLst/>
            </a:prstGeom>
            <a:solidFill>
              <a:srgbClr val="82A1EB">
                <a:alpha val="50000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3BA0954-13C5-4445-8B48-F636954AC98E}"/>
                </a:ext>
              </a:extLst>
            </p:cNvPr>
            <p:cNvSpPr txBox="1"/>
            <p:nvPr/>
          </p:nvSpPr>
          <p:spPr>
            <a:xfrm>
              <a:off x="4189356" y="1952204"/>
              <a:ext cx="16448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Numerical Simulation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AF5DD3E-9F77-CF40-BE89-DE1D27627DE4}"/>
              </a:ext>
            </a:extLst>
          </p:cNvPr>
          <p:cNvGrpSpPr/>
          <p:nvPr/>
        </p:nvGrpSpPr>
        <p:grpSpPr>
          <a:xfrm>
            <a:off x="2108254" y="2781722"/>
            <a:ext cx="2206802" cy="779170"/>
            <a:chOff x="7051858" y="2564747"/>
            <a:chExt cx="2206802" cy="779170"/>
          </a:xfrm>
        </p:grpSpPr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A30DDF8B-43FD-BB4E-9D9D-A082371AA622}"/>
                </a:ext>
              </a:extLst>
            </p:cNvPr>
            <p:cNvSpPr/>
            <p:nvPr/>
          </p:nvSpPr>
          <p:spPr>
            <a:xfrm>
              <a:off x="7295355" y="2564747"/>
              <a:ext cx="1730202" cy="779170"/>
            </a:xfrm>
            <a:prstGeom prst="roundRect">
              <a:avLst/>
            </a:prstGeom>
            <a:solidFill>
              <a:srgbClr val="82A1EB">
                <a:alpha val="50000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DE8823F-D704-EA4E-9C0F-17F8944C69C9}"/>
                </a:ext>
              </a:extLst>
            </p:cNvPr>
            <p:cNvSpPr txBox="1"/>
            <p:nvPr/>
          </p:nvSpPr>
          <p:spPr>
            <a:xfrm>
              <a:off x="7051858" y="2580513"/>
              <a:ext cx="22068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Mathematical Model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C43388F-C6DB-B345-AE47-49C5291D7B17}"/>
              </a:ext>
            </a:extLst>
          </p:cNvPr>
          <p:cNvGrpSpPr/>
          <p:nvPr/>
        </p:nvGrpSpPr>
        <p:grpSpPr>
          <a:xfrm>
            <a:off x="2028593" y="3570065"/>
            <a:ext cx="1430016" cy="820261"/>
            <a:chOff x="133634" y="3817053"/>
            <a:chExt cx="1430016" cy="820261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0CBB7B3-233C-3E4A-8512-76F473BAA30B}"/>
                </a:ext>
              </a:extLst>
            </p:cNvPr>
            <p:cNvGrpSpPr/>
            <p:nvPr/>
          </p:nvGrpSpPr>
          <p:grpSpPr>
            <a:xfrm>
              <a:off x="133634" y="4104368"/>
              <a:ext cx="1430016" cy="532946"/>
              <a:chOff x="-211191" y="4128549"/>
              <a:chExt cx="1430016" cy="532946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5C3D16D-F01C-3D4B-B1B4-0579FE38BAD3}"/>
                  </a:ext>
                </a:extLst>
              </p:cNvPr>
              <p:cNvSpPr/>
              <p:nvPr/>
            </p:nvSpPr>
            <p:spPr>
              <a:xfrm>
                <a:off x="-193114" y="4140819"/>
                <a:ext cx="1397171" cy="520676"/>
              </a:xfrm>
              <a:prstGeom prst="rect">
                <a:avLst/>
              </a:prstGeom>
              <a:solidFill>
                <a:srgbClr val="FCE092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3002371-0D2A-E147-AEEE-1B19065658C1}"/>
                  </a:ext>
                </a:extLst>
              </p:cNvPr>
              <p:cNvSpPr txBox="1"/>
              <p:nvPr/>
            </p:nvSpPr>
            <p:spPr>
              <a:xfrm>
                <a:off x="-211191" y="4128549"/>
                <a:ext cx="143001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/>
                  <a:t>Input parameter uncertainty</a:t>
                </a:r>
              </a:p>
            </p:txBody>
          </p:sp>
        </p:grp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F77ABA3-BA38-464D-A02A-3AF749DBCC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1741" y="3817053"/>
              <a:ext cx="296147" cy="28731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ABB1F99-E1C6-F302-D6FE-0EDFFC19A87D}"/>
              </a:ext>
            </a:extLst>
          </p:cNvPr>
          <p:cNvGrpSpPr/>
          <p:nvPr/>
        </p:nvGrpSpPr>
        <p:grpSpPr>
          <a:xfrm>
            <a:off x="5932539" y="3552242"/>
            <a:ext cx="1286557" cy="820648"/>
            <a:chOff x="5932539" y="3552242"/>
            <a:chExt cx="1286557" cy="820648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4CF77F2-BEE6-5F41-A645-4B3BAB3DB8AF}"/>
                </a:ext>
              </a:extLst>
            </p:cNvPr>
            <p:cNvGrpSpPr/>
            <p:nvPr/>
          </p:nvGrpSpPr>
          <p:grpSpPr>
            <a:xfrm>
              <a:off x="5932539" y="3849670"/>
              <a:ext cx="1286557" cy="523220"/>
              <a:chOff x="4960101" y="3921509"/>
              <a:chExt cx="1286557" cy="523220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ED5ECF9-6FC2-2841-900E-2BF7EABFF027}"/>
                  </a:ext>
                </a:extLst>
              </p:cNvPr>
              <p:cNvSpPr/>
              <p:nvPr/>
            </p:nvSpPr>
            <p:spPr>
              <a:xfrm>
                <a:off x="4992759" y="3921509"/>
                <a:ext cx="1231641" cy="515006"/>
              </a:xfrm>
              <a:prstGeom prst="rect">
                <a:avLst/>
              </a:prstGeom>
              <a:solidFill>
                <a:srgbClr val="FCE092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C62CB80-2E83-D04D-AABD-B70DB1AA5681}"/>
                  </a:ext>
                </a:extLst>
              </p:cNvPr>
              <p:cNvSpPr txBox="1"/>
              <p:nvPr/>
            </p:nvSpPr>
            <p:spPr>
              <a:xfrm>
                <a:off x="4960101" y="3921509"/>
                <a:ext cx="12865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Discretization error</a:t>
                </a:r>
              </a:p>
            </p:txBody>
          </p:sp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406D49F-C441-2F4F-B439-D9BE18C3699A}"/>
                </a:ext>
              </a:extLst>
            </p:cNvPr>
            <p:cNvCxnSpPr>
              <a:cxnSpLocks/>
            </p:cNvCxnSpPr>
            <p:nvPr/>
          </p:nvCxnSpPr>
          <p:spPr>
            <a:xfrm>
              <a:off x="6104526" y="3552242"/>
              <a:ext cx="289949" cy="284293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488879E-CCDC-581C-8746-6A669C881A31}"/>
              </a:ext>
            </a:extLst>
          </p:cNvPr>
          <p:cNvGrpSpPr/>
          <p:nvPr/>
        </p:nvGrpSpPr>
        <p:grpSpPr>
          <a:xfrm>
            <a:off x="4142807" y="1885642"/>
            <a:ext cx="1036712" cy="747705"/>
            <a:chOff x="4142807" y="1885642"/>
            <a:chExt cx="1036712" cy="74770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3A57F31-81DF-4C46-973A-A98475E5D961}"/>
                </a:ext>
              </a:extLst>
            </p:cNvPr>
            <p:cNvSpPr/>
            <p:nvPr/>
          </p:nvSpPr>
          <p:spPr>
            <a:xfrm>
              <a:off x="4259978" y="2109533"/>
              <a:ext cx="783771" cy="512186"/>
            </a:xfrm>
            <a:prstGeom prst="rect">
              <a:avLst/>
            </a:prstGeom>
            <a:solidFill>
              <a:srgbClr val="FCE092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DE6DF26-B628-6448-A401-A9B933CD370A}"/>
                </a:ext>
              </a:extLst>
            </p:cNvPr>
            <p:cNvSpPr txBox="1"/>
            <p:nvPr/>
          </p:nvSpPr>
          <p:spPr>
            <a:xfrm>
              <a:off x="4142807" y="2110127"/>
              <a:ext cx="10367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Sensor error</a:t>
              </a: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BEAF443-E90D-B44A-832B-8897ED675F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62557" y="1885642"/>
              <a:ext cx="3818" cy="2286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C3719E02-AFE3-404D-819E-1B939AF6725B}"/>
              </a:ext>
            </a:extLst>
          </p:cNvPr>
          <p:cNvSpPr/>
          <p:nvPr/>
        </p:nvSpPr>
        <p:spPr>
          <a:xfrm>
            <a:off x="10621772" y="959335"/>
            <a:ext cx="1491588" cy="477617"/>
          </a:xfrm>
          <a:prstGeom prst="rect">
            <a:avLst/>
          </a:prstGeom>
          <a:solidFill>
            <a:srgbClr val="FCE092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Example sources of uncertainty</a:t>
            </a:r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BDCFCBB-D932-6D41-8895-06E6F3809A9F}"/>
              </a:ext>
            </a:extLst>
          </p:cNvPr>
          <p:cNvGrpSpPr/>
          <p:nvPr/>
        </p:nvGrpSpPr>
        <p:grpSpPr>
          <a:xfrm>
            <a:off x="9012920" y="2724766"/>
            <a:ext cx="1537318" cy="948452"/>
            <a:chOff x="10181049" y="2873122"/>
            <a:chExt cx="1537318" cy="948452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34F94D71-3652-934C-AA20-E4280305D51C}"/>
                </a:ext>
              </a:extLst>
            </p:cNvPr>
            <p:cNvSpPr/>
            <p:nvPr/>
          </p:nvSpPr>
          <p:spPr>
            <a:xfrm>
              <a:off x="10191048" y="2873122"/>
              <a:ext cx="1527319" cy="948452"/>
            </a:xfrm>
            <a:prstGeom prst="ellipse">
              <a:avLst/>
            </a:prstGeom>
            <a:solidFill>
              <a:srgbClr val="8EF4A6">
                <a:alpha val="5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C7526C4-7D99-6B41-B2FA-9FA45925B440}"/>
                </a:ext>
              </a:extLst>
            </p:cNvPr>
            <p:cNvSpPr txBox="1"/>
            <p:nvPr/>
          </p:nvSpPr>
          <p:spPr>
            <a:xfrm>
              <a:off x="10181049" y="3006882"/>
              <a:ext cx="15109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/>
                <a:t>Quantity of interest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CC3CEDE-3AC7-3C42-BADE-915816AB4AC6}"/>
              </a:ext>
            </a:extLst>
          </p:cNvPr>
          <p:cNvGrpSpPr/>
          <p:nvPr/>
        </p:nvGrpSpPr>
        <p:grpSpPr>
          <a:xfrm>
            <a:off x="7184961" y="2784561"/>
            <a:ext cx="1612372" cy="795829"/>
            <a:chOff x="8463452" y="2932917"/>
            <a:chExt cx="1612372" cy="795829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2EA1CAB-1FDB-DA45-997E-BD4C054C6C35}"/>
                </a:ext>
              </a:extLst>
            </p:cNvPr>
            <p:cNvSpPr txBox="1"/>
            <p:nvPr/>
          </p:nvSpPr>
          <p:spPr>
            <a:xfrm>
              <a:off x="8505427" y="3359414"/>
              <a:ext cx="14513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Prediction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8A357FE-9360-2D42-8C05-3D22E6037ECF}"/>
                </a:ext>
              </a:extLst>
            </p:cNvPr>
            <p:cNvSpPr txBox="1"/>
            <p:nvPr/>
          </p:nvSpPr>
          <p:spPr>
            <a:xfrm>
              <a:off x="8463452" y="2932917"/>
              <a:ext cx="1570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Probabilistic</a:t>
              </a:r>
            </a:p>
          </p:txBody>
        </p:sp>
        <p:sp>
          <p:nvSpPr>
            <p:cNvPr id="75" name="Right Arrow 74">
              <a:extLst>
                <a:ext uri="{FF2B5EF4-FFF2-40B4-BE49-F238E27FC236}">
                  <a16:creationId xmlns:a16="http://schemas.microsoft.com/office/drawing/2014/main" id="{BE7A616D-75E4-AC44-8D2F-60C6442701CA}"/>
                </a:ext>
              </a:extLst>
            </p:cNvPr>
            <p:cNvSpPr/>
            <p:nvPr/>
          </p:nvSpPr>
          <p:spPr>
            <a:xfrm>
              <a:off x="8527023" y="3178901"/>
              <a:ext cx="1548801" cy="296731"/>
            </a:xfrm>
            <a:prstGeom prst="rightArrow">
              <a:avLst/>
            </a:prstGeom>
            <a:solidFill>
              <a:schemeClr val="bg1">
                <a:alpha val="24000"/>
              </a:schemeClr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9DD31B3-DF9F-154E-BD9A-0B641B8D4FB7}"/>
              </a:ext>
            </a:extLst>
          </p:cNvPr>
          <p:cNvSpPr/>
          <p:nvPr/>
        </p:nvSpPr>
        <p:spPr>
          <a:xfrm>
            <a:off x="1135929" y="4519139"/>
            <a:ext cx="9920143" cy="1842305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5F5682-CED6-4C4E-8F8F-060DEA8B7E50}"/>
              </a:ext>
            </a:extLst>
          </p:cNvPr>
          <p:cNvSpPr txBox="1"/>
          <p:nvPr/>
        </p:nvSpPr>
        <p:spPr>
          <a:xfrm>
            <a:off x="2723385" y="6067820"/>
            <a:ext cx="6745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Smith, R. C. Uncertainty Quantification Theory, Implementation, and Applications. 2013. 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D9C67AB-3B57-4050-A4D9-D9A8E07F1552}"/>
              </a:ext>
            </a:extLst>
          </p:cNvPr>
          <p:cNvSpPr/>
          <p:nvPr/>
        </p:nvSpPr>
        <p:spPr>
          <a:xfrm>
            <a:off x="9238891" y="1687517"/>
            <a:ext cx="1035169" cy="782100"/>
          </a:xfrm>
          <a:custGeom>
            <a:avLst/>
            <a:gdLst>
              <a:gd name="connsiteX0" fmla="*/ 0 w 1026543"/>
              <a:gd name="connsiteY0" fmla="*/ 698938 h 780888"/>
              <a:gd name="connsiteX1" fmla="*/ 120769 w 1026543"/>
              <a:gd name="connsiteY1" fmla="*/ 690312 h 780888"/>
              <a:gd name="connsiteX2" fmla="*/ 267418 w 1026543"/>
              <a:gd name="connsiteY2" fmla="*/ 595421 h 780888"/>
              <a:gd name="connsiteX3" fmla="*/ 552090 w 1026543"/>
              <a:gd name="connsiteY3" fmla="*/ 198 h 780888"/>
              <a:gd name="connsiteX4" fmla="*/ 767751 w 1026543"/>
              <a:gd name="connsiteY4" fmla="*/ 664432 h 780888"/>
              <a:gd name="connsiteX5" fmla="*/ 1026543 w 1026543"/>
              <a:gd name="connsiteY5" fmla="*/ 776576 h 780888"/>
              <a:gd name="connsiteX0" fmla="*/ 0 w 1026543"/>
              <a:gd name="connsiteY0" fmla="*/ 698744 h 777103"/>
              <a:gd name="connsiteX1" fmla="*/ 120769 w 1026543"/>
              <a:gd name="connsiteY1" fmla="*/ 690118 h 777103"/>
              <a:gd name="connsiteX2" fmla="*/ 267418 w 1026543"/>
              <a:gd name="connsiteY2" fmla="*/ 595227 h 777103"/>
              <a:gd name="connsiteX3" fmla="*/ 552090 w 1026543"/>
              <a:gd name="connsiteY3" fmla="*/ 4 h 777103"/>
              <a:gd name="connsiteX4" fmla="*/ 793630 w 1026543"/>
              <a:gd name="connsiteY4" fmla="*/ 586601 h 777103"/>
              <a:gd name="connsiteX5" fmla="*/ 1026543 w 1026543"/>
              <a:gd name="connsiteY5" fmla="*/ 776382 h 777103"/>
              <a:gd name="connsiteX0" fmla="*/ 0 w 1112807"/>
              <a:gd name="connsiteY0" fmla="*/ 698744 h 702601"/>
              <a:gd name="connsiteX1" fmla="*/ 120769 w 1112807"/>
              <a:gd name="connsiteY1" fmla="*/ 690118 h 702601"/>
              <a:gd name="connsiteX2" fmla="*/ 267418 w 1112807"/>
              <a:gd name="connsiteY2" fmla="*/ 595227 h 702601"/>
              <a:gd name="connsiteX3" fmla="*/ 552090 w 1112807"/>
              <a:gd name="connsiteY3" fmla="*/ 4 h 702601"/>
              <a:gd name="connsiteX4" fmla="*/ 793630 w 1112807"/>
              <a:gd name="connsiteY4" fmla="*/ 586601 h 702601"/>
              <a:gd name="connsiteX5" fmla="*/ 1112807 w 1112807"/>
              <a:gd name="connsiteY5" fmla="*/ 690117 h 702601"/>
              <a:gd name="connsiteX0" fmla="*/ 0 w 1112807"/>
              <a:gd name="connsiteY0" fmla="*/ 698744 h 702601"/>
              <a:gd name="connsiteX1" fmla="*/ 120769 w 1112807"/>
              <a:gd name="connsiteY1" fmla="*/ 690118 h 702601"/>
              <a:gd name="connsiteX2" fmla="*/ 267418 w 1112807"/>
              <a:gd name="connsiteY2" fmla="*/ 595227 h 702601"/>
              <a:gd name="connsiteX3" fmla="*/ 552090 w 1112807"/>
              <a:gd name="connsiteY3" fmla="*/ 4 h 702601"/>
              <a:gd name="connsiteX4" fmla="*/ 793630 w 1112807"/>
              <a:gd name="connsiteY4" fmla="*/ 586601 h 702601"/>
              <a:gd name="connsiteX5" fmla="*/ 1112807 w 1112807"/>
              <a:gd name="connsiteY5" fmla="*/ 690117 h 702601"/>
              <a:gd name="connsiteX0" fmla="*/ 0 w 1035169"/>
              <a:gd name="connsiteY0" fmla="*/ 698744 h 707370"/>
              <a:gd name="connsiteX1" fmla="*/ 120769 w 1035169"/>
              <a:gd name="connsiteY1" fmla="*/ 690118 h 707370"/>
              <a:gd name="connsiteX2" fmla="*/ 267418 w 1035169"/>
              <a:gd name="connsiteY2" fmla="*/ 595227 h 707370"/>
              <a:gd name="connsiteX3" fmla="*/ 552090 w 1035169"/>
              <a:gd name="connsiteY3" fmla="*/ 4 h 707370"/>
              <a:gd name="connsiteX4" fmla="*/ 793630 w 1035169"/>
              <a:gd name="connsiteY4" fmla="*/ 586601 h 707370"/>
              <a:gd name="connsiteX5" fmla="*/ 1035169 w 1035169"/>
              <a:gd name="connsiteY5" fmla="*/ 707370 h 707370"/>
              <a:gd name="connsiteX0" fmla="*/ 0 w 1035169"/>
              <a:gd name="connsiteY0" fmla="*/ 698744 h 707370"/>
              <a:gd name="connsiteX1" fmla="*/ 120769 w 1035169"/>
              <a:gd name="connsiteY1" fmla="*/ 690118 h 707370"/>
              <a:gd name="connsiteX2" fmla="*/ 267418 w 1035169"/>
              <a:gd name="connsiteY2" fmla="*/ 595227 h 707370"/>
              <a:gd name="connsiteX3" fmla="*/ 552090 w 1035169"/>
              <a:gd name="connsiteY3" fmla="*/ 4 h 707370"/>
              <a:gd name="connsiteX4" fmla="*/ 793630 w 1035169"/>
              <a:gd name="connsiteY4" fmla="*/ 586601 h 707370"/>
              <a:gd name="connsiteX5" fmla="*/ 1035169 w 1035169"/>
              <a:gd name="connsiteY5" fmla="*/ 707370 h 707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5169" h="707370">
                <a:moveTo>
                  <a:pt x="0" y="698744"/>
                </a:moveTo>
                <a:cubicBezTo>
                  <a:pt x="38099" y="703057"/>
                  <a:pt x="76199" y="707371"/>
                  <a:pt x="120769" y="690118"/>
                </a:cubicBezTo>
                <a:cubicBezTo>
                  <a:pt x="165339" y="672865"/>
                  <a:pt x="195531" y="710246"/>
                  <a:pt x="267418" y="595227"/>
                </a:cubicBezTo>
                <a:cubicBezTo>
                  <a:pt x="339305" y="480208"/>
                  <a:pt x="464388" y="1442"/>
                  <a:pt x="552090" y="4"/>
                </a:cubicBezTo>
                <a:cubicBezTo>
                  <a:pt x="639792" y="-1434"/>
                  <a:pt x="714554" y="457205"/>
                  <a:pt x="793630" y="586601"/>
                </a:cubicBezTo>
                <a:cubicBezTo>
                  <a:pt x="872706" y="715997"/>
                  <a:pt x="833167" y="690117"/>
                  <a:pt x="1035169" y="707370"/>
                </a:cubicBezTo>
              </a:path>
            </a:pathLst>
          </a:custGeom>
          <a:solidFill>
            <a:srgbClr val="8EF4A6">
              <a:alpha val="50165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E0EEF9B-8119-4389-980B-518F9BA43691}"/>
              </a:ext>
            </a:extLst>
          </p:cNvPr>
          <p:cNvCxnSpPr>
            <a:cxnSpLocks/>
          </p:cNvCxnSpPr>
          <p:nvPr/>
        </p:nvCxnSpPr>
        <p:spPr>
          <a:xfrm>
            <a:off x="9109494" y="2469830"/>
            <a:ext cx="158703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C7D543-82EF-4963-9E87-5F55592B39D7}"/>
              </a:ext>
            </a:extLst>
          </p:cNvPr>
          <p:cNvCxnSpPr/>
          <p:nvPr/>
        </p:nvCxnSpPr>
        <p:spPr>
          <a:xfrm flipV="1">
            <a:off x="9109494" y="1650472"/>
            <a:ext cx="0" cy="8191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412DE33-477B-4558-868A-5FD014F44106}"/>
              </a:ext>
            </a:extLst>
          </p:cNvPr>
          <p:cNvSpPr txBox="1"/>
          <p:nvPr/>
        </p:nvSpPr>
        <p:spPr>
          <a:xfrm rot="16200000">
            <a:off x="8370050" y="1939450"/>
            <a:ext cx="11641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Probability Density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73A5610-721C-41B6-97E5-9E15BDA5A036}"/>
              </a:ext>
            </a:extLst>
          </p:cNvPr>
          <p:cNvSpPr txBox="1"/>
          <p:nvPr/>
        </p:nvSpPr>
        <p:spPr>
          <a:xfrm>
            <a:off x="9208232" y="2419390"/>
            <a:ext cx="12089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Quantity of interest</a:t>
            </a:r>
          </a:p>
        </p:txBody>
      </p:sp>
    </p:spTree>
    <p:extLst>
      <p:ext uri="{BB962C8B-B14F-4D97-AF65-F5344CB8AC3E}">
        <p14:creationId xmlns:p14="http://schemas.microsoft.com/office/powerpoint/2010/main" val="24460525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D00D88C4-4C2B-674F-8A30-30CDE5C5CB7E}"/>
              </a:ext>
            </a:extLst>
          </p:cNvPr>
          <p:cNvSpPr/>
          <p:nvPr/>
        </p:nvSpPr>
        <p:spPr>
          <a:xfrm>
            <a:off x="311475" y="2798933"/>
            <a:ext cx="995299" cy="492715"/>
          </a:xfrm>
          <a:prstGeom prst="rect">
            <a:avLst/>
          </a:prstGeom>
          <a:solidFill>
            <a:srgbClr val="00B050">
              <a:alpha val="3846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>
                <a:solidFill>
                  <a:schemeClr val="tx1"/>
                </a:solidFill>
              </a:rPr>
              <a:t>Sensitivity Analysis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6207F-40FE-1648-98BD-6A445846A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D473-F236-9644-BD31-908F1D01D613}" type="slidenum">
              <a:rPr lang="en-US" smtClean="0"/>
              <a:t>40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7F8507-3B01-6F4D-AE61-317398C3E75D}"/>
              </a:ext>
            </a:extLst>
          </p:cNvPr>
          <p:cNvGrpSpPr/>
          <p:nvPr/>
        </p:nvGrpSpPr>
        <p:grpSpPr>
          <a:xfrm>
            <a:off x="77930" y="3603963"/>
            <a:ext cx="1459087" cy="849291"/>
            <a:chOff x="1776739" y="1969286"/>
            <a:chExt cx="1459087" cy="849291"/>
          </a:xfrm>
        </p:grpSpPr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F90E9430-5AB2-A841-929E-9648C2C493AD}"/>
                </a:ext>
              </a:extLst>
            </p:cNvPr>
            <p:cNvSpPr/>
            <p:nvPr/>
          </p:nvSpPr>
          <p:spPr>
            <a:xfrm>
              <a:off x="1899291" y="2003030"/>
              <a:ext cx="1216163" cy="799205"/>
            </a:xfrm>
            <a:prstGeom prst="rect">
              <a:avLst/>
            </a:pr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pic>
          <p:nvPicPr>
            <p:cNvPr id="190" name="Picture 189">
              <a:extLst>
                <a:ext uri="{FF2B5EF4-FFF2-40B4-BE49-F238E27FC236}">
                  <a16:creationId xmlns:a16="http://schemas.microsoft.com/office/drawing/2014/main" id="{6C6DCE9D-E871-0944-B052-9833CC00E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7794"/>
            <a:stretch/>
          </p:blipFill>
          <p:spPr>
            <a:xfrm rot="265519">
              <a:off x="1974322" y="2149469"/>
              <a:ext cx="1078683" cy="669108"/>
            </a:xfrm>
            <a:prstGeom prst="rect">
              <a:avLst/>
            </a:prstGeom>
          </p:spPr>
        </p:pic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8AF7C469-EDF0-8B45-A8DF-A503C969CFE0}"/>
                </a:ext>
              </a:extLst>
            </p:cNvPr>
            <p:cNvSpPr txBox="1"/>
            <p:nvPr/>
          </p:nvSpPr>
          <p:spPr>
            <a:xfrm>
              <a:off x="1776739" y="1969286"/>
              <a:ext cx="14590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/>
                <a:t>Component Model</a:t>
              </a: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87C7578-115E-5544-86EB-D5C27F9B664C}"/>
              </a:ext>
            </a:extLst>
          </p:cNvPr>
          <p:cNvGrpSpPr/>
          <p:nvPr/>
        </p:nvGrpSpPr>
        <p:grpSpPr>
          <a:xfrm>
            <a:off x="7310883" y="2474717"/>
            <a:ext cx="694816" cy="523220"/>
            <a:chOff x="6531954" y="4352575"/>
            <a:chExt cx="694816" cy="523220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6A748D8E-EE25-5F46-9A67-B6E2A293191E}"/>
                </a:ext>
              </a:extLst>
            </p:cNvPr>
            <p:cNvSpPr txBox="1"/>
            <p:nvPr/>
          </p:nvSpPr>
          <p:spPr>
            <a:xfrm>
              <a:off x="6531954" y="4352575"/>
              <a:ext cx="6948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Z-2 Design</a:t>
              </a:r>
            </a:p>
          </p:txBody>
        </p:sp>
        <p:sp>
          <p:nvSpPr>
            <p:cNvPr id="183" name="Rounded Rectangle 182">
              <a:extLst>
                <a:ext uri="{FF2B5EF4-FFF2-40B4-BE49-F238E27FC236}">
                  <a16:creationId xmlns:a16="http://schemas.microsoft.com/office/drawing/2014/main" id="{C916B57A-336E-3741-9797-B64635DAD64F}"/>
                </a:ext>
              </a:extLst>
            </p:cNvPr>
            <p:cNvSpPr/>
            <p:nvPr/>
          </p:nvSpPr>
          <p:spPr>
            <a:xfrm>
              <a:off x="6539153" y="4376911"/>
              <a:ext cx="687617" cy="475883"/>
            </a:xfrm>
            <a:prstGeom prst="roundRect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E8666291-1DE2-ED4C-AD8F-250659107FAE}"/>
              </a:ext>
            </a:extLst>
          </p:cNvPr>
          <p:cNvSpPr/>
          <p:nvPr/>
        </p:nvSpPr>
        <p:spPr>
          <a:xfrm>
            <a:off x="6199663" y="3489822"/>
            <a:ext cx="2928879" cy="1417486"/>
          </a:xfrm>
          <a:prstGeom prst="roundRect">
            <a:avLst/>
          </a:prstGeom>
          <a:solidFill>
            <a:schemeClr val="bg2">
              <a:lumMod val="90000"/>
              <a:alpha val="13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itchFamily="2" charset="2"/>
              <a:buChar char="Ø"/>
            </a:pPr>
            <a:endParaRPr lang="en-US" sz="1100"/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0BF856E-6B95-BD4E-8552-6CDA53CB72E6}"/>
              </a:ext>
            </a:extLst>
          </p:cNvPr>
          <p:cNvGrpSpPr/>
          <p:nvPr/>
        </p:nvGrpSpPr>
        <p:grpSpPr>
          <a:xfrm>
            <a:off x="7110919" y="3528014"/>
            <a:ext cx="1095589" cy="1307206"/>
            <a:chOff x="7347976" y="2368041"/>
            <a:chExt cx="1095589" cy="1307206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0D53C164-E356-AF4C-ADBE-046CBBF7F5D0}"/>
                </a:ext>
              </a:extLst>
            </p:cNvPr>
            <p:cNvGrpSpPr/>
            <p:nvPr/>
          </p:nvGrpSpPr>
          <p:grpSpPr>
            <a:xfrm>
              <a:off x="7347976" y="2368041"/>
              <a:ext cx="1095589" cy="1307206"/>
              <a:chOff x="5533696" y="2468946"/>
              <a:chExt cx="1195927" cy="1534409"/>
            </a:xfrm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3E4965ED-FD96-504C-A0EB-A11F0C1E6830}"/>
                  </a:ext>
                </a:extLst>
              </p:cNvPr>
              <p:cNvSpPr/>
              <p:nvPr/>
            </p:nvSpPr>
            <p:spPr>
              <a:xfrm>
                <a:off x="5624201" y="2514391"/>
                <a:ext cx="1014561" cy="1488964"/>
              </a:xfrm>
              <a:prstGeom prst="rect">
                <a:avLst/>
              </a:prstGeom>
              <a:noFill/>
              <a:ln w="254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1F15165B-0C2C-1C41-936A-33FB4ACA5215}"/>
                  </a:ext>
                </a:extLst>
              </p:cNvPr>
              <p:cNvSpPr txBox="1"/>
              <p:nvPr/>
            </p:nvSpPr>
            <p:spPr>
              <a:xfrm>
                <a:off x="5533696" y="2468946"/>
                <a:ext cx="1195927" cy="325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/>
                  <a:t>Impact Model</a:t>
                </a:r>
              </a:p>
            </p:txBody>
          </p:sp>
        </p:grpSp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5EAA7347-D1CA-6344-8096-092DF90CF6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99" t="17395"/>
            <a:stretch/>
          </p:blipFill>
          <p:spPr>
            <a:xfrm rot="5400000">
              <a:off x="7350794" y="2790810"/>
              <a:ext cx="1046695" cy="687616"/>
            </a:xfrm>
            <a:prstGeom prst="rect">
              <a:avLst/>
            </a:prstGeom>
          </p:spPr>
        </p:pic>
      </p:grpSp>
      <p:sp>
        <p:nvSpPr>
          <p:cNvPr id="167" name="TextBox 166">
            <a:extLst>
              <a:ext uri="{FF2B5EF4-FFF2-40B4-BE49-F238E27FC236}">
                <a16:creationId xmlns:a16="http://schemas.microsoft.com/office/drawing/2014/main" id="{AF404434-4A2B-2443-9727-A9C47879C62A}"/>
              </a:ext>
            </a:extLst>
          </p:cNvPr>
          <p:cNvSpPr txBox="1"/>
          <p:nvPr/>
        </p:nvSpPr>
        <p:spPr>
          <a:xfrm>
            <a:off x="8346903" y="3642396"/>
            <a:ext cx="720069" cy="307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/>
              <a:t>Output</a:t>
            </a:r>
          </a:p>
        </p:txBody>
      </p:sp>
      <p:sp>
        <p:nvSpPr>
          <p:cNvPr id="180" name="Right Arrow 179">
            <a:extLst>
              <a:ext uri="{FF2B5EF4-FFF2-40B4-BE49-F238E27FC236}">
                <a16:creationId xmlns:a16="http://schemas.microsoft.com/office/drawing/2014/main" id="{96540EF7-9EE1-2349-9953-79B92D1B6886}"/>
              </a:ext>
            </a:extLst>
          </p:cNvPr>
          <p:cNvSpPr/>
          <p:nvPr/>
        </p:nvSpPr>
        <p:spPr>
          <a:xfrm>
            <a:off x="6911458" y="4051491"/>
            <a:ext cx="220763" cy="27432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89" name="Right Arrow 188">
            <a:extLst>
              <a:ext uri="{FF2B5EF4-FFF2-40B4-BE49-F238E27FC236}">
                <a16:creationId xmlns:a16="http://schemas.microsoft.com/office/drawing/2014/main" id="{40502C21-9E7E-8F4B-86D7-692067FA1625}"/>
              </a:ext>
            </a:extLst>
          </p:cNvPr>
          <p:cNvSpPr/>
          <p:nvPr/>
        </p:nvSpPr>
        <p:spPr>
          <a:xfrm>
            <a:off x="8193392" y="4062179"/>
            <a:ext cx="220763" cy="27432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3C8465DC-AA31-CF46-BE0D-A4C0492A6CC3}"/>
              </a:ext>
            </a:extLst>
          </p:cNvPr>
          <p:cNvSpPr txBox="1"/>
          <p:nvPr/>
        </p:nvSpPr>
        <p:spPr>
          <a:xfrm>
            <a:off x="8340486" y="3884094"/>
            <a:ext cx="720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Max. Impact Force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AB19D540-0B2B-BE4A-831E-678714B3C2FC}"/>
              </a:ext>
            </a:extLst>
          </p:cNvPr>
          <p:cNvSpPr txBox="1"/>
          <p:nvPr/>
        </p:nvSpPr>
        <p:spPr>
          <a:xfrm>
            <a:off x="6258671" y="3550138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/>
              <a:t>Inputs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36F97277-6163-C64D-848E-B6B163451418}"/>
              </a:ext>
            </a:extLst>
          </p:cNvPr>
          <p:cNvSpPr txBox="1"/>
          <p:nvPr/>
        </p:nvSpPr>
        <p:spPr>
          <a:xfrm>
            <a:off x="6154414" y="4256859"/>
            <a:ext cx="90685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4646B9"/>
                </a:solidFill>
              </a:rPr>
              <a:t>Impact Load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DA331A6C-9D9E-5047-8975-E204FDB4BB30}"/>
              </a:ext>
            </a:extLst>
          </p:cNvPr>
          <p:cNvSpPr txBox="1"/>
          <p:nvPr/>
        </p:nvSpPr>
        <p:spPr>
          <a:xfrm>
            <a:off x="6130602" y="3841526"/>
            <a:ext cx="97643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FF0000"/>
                </a:solidFill>
              </a:rPr>
              <a:t>Material Model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808FE0-16EA-3F4D-92C5-5F9A172C6319}"/>
              </a:ext>
            </a:extLst>
          </p:cNvPr>
          <p:cNvGrpSpPr/>
          <p:nvPr/>
        </p:nvGrpSpPr>
        <p:grpSpPr>
          <a:xfrm>
            <a:off x="3556554" y="2430971"/>
            <a:ext cx="2352188" cy="1859733"/>
            <a:chOff x="3678617" y="2029319"/>
            <a:chExt cx="2352188" cy="1859733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3679F6D2-4B59-274C-A5C6-F451F3F657D2}"/>
                </a:ext>
              </a:extLst>
            </p:cNvPr>
            <p:cNvSpPr txBox="1"/>
            <p:nvPr/>
          </p:nvSpPr>
          <p:spPr>
            <a:xfrm>
              <a:off x="4132391" y="2029319"/>
              <a:ext cx="1545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rgbClr val="FF0000"/>
                  </a:solidFill>
                </a:rPr>
                <a:t>Material Parameters</a:t>
              </a:r>
            </a:p>
          </p:txBody>
        </p:sp>
        <p:pic>
          <p:nvPicPr>
            <p:cNvPr id="205" name="Picture 204">
              <a:extLst>
                <a:ext uri="{FF2B5EF4-FFF2-40B4-BE49-F238E27FC236}">
                  <a16:creationId xmlns:a16="http://schemas.microsoft.com/office/drawing/2014/main" id="{F18B4234-BA80-744D-AE89-C7A2C3E70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15829" y="2258731"/>
              <a:ext cx="1096488" cy="822960"/>
            </a:xfrm>
            <a:prstGeom prst="rect">
              <a:avLst/>
            </a:prstGeom>
          </p:spPr>
        </p:pic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1426B229-1407-5B42-8230-8F10861D4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21364" y="3046464"/>
              <a:ext cx="1096488" cy="822960"/>
            </a:xfrm>
            <a:prstGeom prst="rect">
              <a:avLst/>
            </a:prstGeom>
          </p:spPr>
        </p:pic>
        <p:pic>
          <p:nvPicPr>
            <p:cNvPr id="207" name="Picture 206">
              <a:extLst>
                <a:ext uri="{FF2B5EF4-FFF2-40B4-BE49-F238E27FC236}">
                  <a16:creationId xmlns:a16="http://schemas.microsoft.com/office/drawing/2014/main" id="{1EF5E7A2-E0ED-434D-8AA7-CFB37E7E6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15782" y="3066092"/>
              <a:ext cx="1096489" cy="822960"/>
            </a:xfrm>
            <a:prstGeom prst="rect">
              <a:avLst/>
            </a:prstGeom>
          </p:spPr>
        </p:pic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D580FFAD-EAE1-FF4D-BFF1-7C59A024B4F3}"/>
                </a:ext>
              </a:extLst>
            </p:cNvPr>
            <p:cNvSpPr/>
            <p:nvPr/>
          </p:nvSpPr>
          <p:spPr>
            <a:xfrm>
              <a:off x="3678617" y="2051897"/>
              <a:ext cx="2352188" cy="1817527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66AAF80-0F33-2943-9362-BC7785B04548}"/>
              </a:ext>
            </a:extLst>
          </p:cNvPr>
          <p:cNvGrpSpPr/>
          <p:nvPr/>
        </p:nvGrpSpPr>
        <p:grpSpPr>
          <a:xfrm>
            <a:off x="3993776" y="4446428"/>
            <a:ext cx="1480568" cy="1071780"/>
            <a:chOff x="4288884" y="3953783"/>
            <a:chExt cx="1480568" cy="1071780"/>
          </a:xfrm>
        </p:grpSpPr>
        <p:pic>
          <p:nvPicPr>
            <p:cNvPr id="204" name="Picture 203">
              <a:extLst>
                <a:ext uri="{FF2B5EF4-FFF2-40B4-BE49-F238E27FC236}">
                  <a16:creationId xmlns:a16="http://schemas.microsoft.com/office/drawing/2014/main" id="{0444FAFF-B2FE-FA48-BEAA-85471F370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19276" y="4163881"/>
              <a:ext cx="1148078" cy="861681"/>
            </a:xfrm>
            <a:prstGeom prst="rect">
              <a:avLst/>
            </a:prstGeom>
          </p:spPr>
        </p:pic>
        <p:sp>
          <p:nvSpPr>
            <p:cNvPr id="208" name="Rounded Rectangle 207">
              <a:extLst>
                <a:ext uri="{FF2B5EF4-FFF2-40B4-BE49-F238E27FC236}">
                  <a16:creationId xmlns:a16="http://schemas.microsoft.com/office/drawing/2014/main" id="{CFEDA9DE-125D-7745-95B8-D5971DBBAE47}"/>
                </a:ext>
              </a:extLst>
            </p:cNvPr>
            <p:cNvSpPr/>
            <p:nvPr/>
          </p:nvSpPr>
          <p:spPr>
            <a:xfrm>
              <a:off x="4288884" y="4007571"/>
              <a:ext cx="1480568" cy="1017992"/>
            </a:xfrm>
            <a:prstGeom prst="roundRect">
              <a:avLst/>
            </a:prstGeom>
            <a:noFill/>
            <a:ln>
              <a:solidFill>
                <a:srgbClr val="32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7205751A-2E7E-D545-A979-81EC8F8D217A}"/>
                </a:ext>
              </a:extLst>
            </p:cNvPr>
            <p:cNvSpPr txBox="1"/>
            <p:nvPr/>
          </p:nvSpPr>
          <p:spPr>
            <a:xfrm>
              <a:off x="4527249" y="3953783"/>
              <a:ext cx="11467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rgbClr val="3232FF"/>
                  </a:solidFill>
                </a:rPr>
                <a:t>Impact Velocity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34C5656-3B55-CD45-9910-796AA89C4503}"/>
              </a:ext>
            </a:extLst>
          </p:cNvPr>
          <p:cNvSpPr txBox="1"/>
          <p:nvPr/>
        </p:nvSpPr>
        <p:spPr>
          <a:xfrm>
            <a:off x="1574969" y="1187358"/>
            <a:ext cx="525532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/>
              <a:t>Given</a:t>
            </a:r>
            <a:r>
              <a:rPr lang="en-US"/>
              <a:t>: candidate design, component/impact models, test data, </a:t>
            </a:r>
            <a:r>
              <a:rPr lang="en-US" i="1"/>
              <a:t>assumed</a:t>
            </a:r>
            <a:r>
              <a:rPr lang="en-US"/>
              <a:t> impact load &amp; failure criteria </a:t>
            </a:r>
            <a:endParaRPr lang="en-US" b="1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2DC731-4568-F745-A854-2482DADF92ED}"/>
              </a:ext>
            </a:extLst>
          </p:cNvPr>
          <p:cNvGrpSpPr/>
          <p:nvPr/>
        </p:nvGrpSpPr>
        <p:grpSpPr>
          <a:xfrm>
            <a:off x="1672467" y="2554287"/>
            <a:ext cx="1441202" cy="989398"/>
            <a:chOff x="1784296" y="1610179"/>
            <a:chExt cx="1441202" cy="989398"/>
          </a:xfrm>
        </p:grpSpPr>
        <p:pic>
          <p:nvPicPr>
            <p:cNvPr id="217" name="Picture 216">
              <a:extLst>
                <a:ext uri="{FF2B5EF4-FFF2-40B4-BE49-F238E27FC236}">
                  <a16:creationId xmlns:a16="http://schemas.microsoft.com/office/drawing/2014/main" id="{23AFE4F4-A874-DB4F-9904-8CE489EA5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84296" y="1610179"/>
              <a:ext cx="1441202" cy="989398"/>
            </a:xfrm>
            <a:prstGeom prst="rect">
              <a:avLst/>
            </a:prstGeom>
          </p:spPr>
        </p:pic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85C3FC9C-73FB-884E-AE2B-558699CD9FD4}"/>
                </a:ext>
              </a:extLst>
            </p:cNvPr>
            <p:cNvSpPr/>
            <p:nvPr/>
          </p:nvSpPr>
          <p:spPr>
            <a:xfrm>
              <a:off x="1976969" y="1646036"/>
              <a:ext cx="724777" cy="807484"/>
            </a:xfrm>
            <a:prstGeom prst="roundRect">
              <a:avLst>
                <a:gd name="adj" fmla="val 4173"/>
              </a:avLst>
            </a:prstGeom>
            <a:noFill/>
            <a:ln w="190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Freeform 53">
            <a:extLst>
              <a:ext uri="{FF2B5EF4-FFF2-40B4-BE49-F238E27FC236}">
                <a16:creationId xmlns:a16="http://schemas.microsoft.com/office/drawing/2014/main" id="{0DD53A12-AF2C-6640-842D-99E993FD3DF2}"/>
              </a:ext>
            </a:extLst>
          </p:cNvPr>
          <p:cNvSpPr/>
          <p:nvPr/>
        </p:nvSpPr>
        <p:spPr>
          <a:xfrm>
            <a:off x="5819815" y="3668759"/>
            <a:ext cx="491132" cy="390537"/>
          </a:xfrm>
          <a:custGeom>
            <a:avLst/>
            <a:gdLst>
              <a:gd name="connsiteX0" fmla="*/ 0 w 1843088"/>
              <a:gd name="connsiteY0" fmla="*/ 0 h 1016528"/>
              <a:gd name="connsiteX1" fmla="*/ 257175 w 1843088"/>
              <a:gd name="connsiteY1" fmla="*/ 457200 h 1016528"/>
              <a:gd name="connsiteX2" fmla="*/ 500063 w 1843088"/>
              <a:gd name="connsiteY2" fmla="*/ 857250 h 1016528"/>
              <a:gd name="connsiteX3" fmla="*/ 714375 w 1843088"/>
              <a:gd name="connsiteY3" fmla="*/ 985837 h 1016528"/>
              <a:gd name="connsiteX4" fmla="*/ 1100138 w 1843088"/>
              <a:gd name="connsiteY4" fmla="*/ 1014412 h 1016528"/>
              <a:gd name="connsiteX5" fmla="*/ 1171575 w 1843088"/>
              <a:gd name="connsiteY5" fmla="*/ 1014412 h 1016528"/>
              <a:gd name="connsiteX6" fmla="*/ 1843088 w 1843088"/>
              <a:gd name="connsiteY6" fmla="*/ 1000125 h 101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3088" h="1016528">
                <a:moveTo>
                  <a:pt x="0" y="0"/>
                </a:moveTo>
                <a:cubicBezTo>
                  <a:pt x="86915" y="157162"/>
                  <a:pt x="173831" y="314325"/>
                  <a:pt x="257175" y="457200"/>
                </a:cubicBezTo>
                <a:cubicBezTo>
                  <a:pt x="340519" y="600075"/>
                  <a:pt x="423863" y="769144"/>
                  <a:pt x="500063" y="857250"/>
                </a:cubicBezTo>
                <a:cubicBezTo>
                  <a:pt x="576263" y="945356"/>
                  <a:pt x="614363" y="959643"/>
                  <a:pt x="714375" y="985837"/>
                </a:cubicBezTo>
                <a:cubicBezTo>
                  <a:pt x="814388" y="1012031"/>
                  <a:pt x="1023938" y="1009650"/>
                  <a:pt x="1100138" y="1014412"/>
                </a:cubicBezTo>
                <a:cubicBezTo>
                  <a:pt x="1176338" y="1019174"/>
                  <a:pt x="1171575" y="1014412"/>
                  <a:pt x="1171575" y="1014412"/>
                </a:cubicBezTo>
                <a:lnTo>
                  <a:pt x="1843088" y="1000125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  <a:headEnd type="triangle" w="med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D3B5C5F8-395C-C840-BE6C-E9E3421E0C94}"/>
              </a:ext>
            </a:extLst>
          </p:cNvPr>
          <p:cNvSpPr/>
          <p:nvPr/>
        </p:nvSpPr>
        <p:spPr>
          <a:xfrm>
            <a:off x="5486902" y="4479085"/>
            <a:ext cx="886195" cy="338854"/>
          </a:xfrm>
          <a:custGeom>
            <a:avLst/>
            <a:gdLst>
              <a:gd name="connsiteX0" fmla="*/ 0 w 1828800"/>
              <a:gd name="connsiteY0" fmla="*/ 1057733 h 1057733"/>
              <a:gd name="connsiteX1" fmla="*/ 257175 w 1828800"/>
              <a:gd name="connsiteY1" fmla="*/ 657683 h 1057733"/>
              <a:gd name="connsiteX2" fmla="*/ 485775 w 1828800"/>
              <a:gd name="connsiteY2" fmla="*/ 186196 h 1057733"/>
              <a:gd name="connsiteX3" fmla="*/ 742950 w 1828800"/>
              <a:gd name="connsiteY3" fmla="*/ 29033 h 1057733"/>
              <a:gd name="connsiteX4" fmla="*/ 1828800 w 1828800"/>
              <a:gd name="connsiteY4" fmla="*/ 458 h 105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057733">
                <a:moveTo>
                  <a:pt x="0" y="1057733"/>
                </a:moveTo>
                <a:cubicBezTo>
                  <a:pt x="88106" y="930336"/>
                  <a:pt x="176213" y="802939"/>
                  <a:pt x="257175" y="657683"/>
                </a:cubicBezTo>
                <a:cubicBezTo>
                  <a:pt x="338138" y="512427"/>
                  <a:pt x="404813" y="290971"/>
                  <a:pt x="485775" y="186196"/>
                </a:cubicBezTo>
                <a:cubicBezTo>
                  <a:pt x="566737" y="81421"/>
                  <a:pt x="519113" y="59989"/>
                  <a:pt x="742950" y="29033"/>
                </a:cubicBezTo>
                <a:cubicBezTo>
                  <a:pt x="966787" y="-1923"/>
                  <a:pt x="1397793" y="-733"/>
                  <a:pt x="1828800" y="458"/>
                </a:cubicBezTo>
              </a:path>
            </a:pathLst>
          </a:custGeom>
          <a:noFill/>
          <a:ln>
            <a:prstDash val="dash"/>
            <a:headEnd type="triangle" w="med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F72717-8B87-4C41-92E0-EA8C0A37C244}"/>
              </a:ext>
            </a:extLst>
          </p:cNvPr>
          <p:cNvSpPr txBox="1"/>
          <p:nvPr/>
        </p:nvSpPr>
        <p:spPr>
          <a:xfrm>
            <a:off x="8736861" y="1183026"/>
            <a:ext cx="180422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/>
              <a:t>Estimate: </a:t>
            </a:r>
            <a:r>
              <a:rPr lang="en-US"/>
              <a:t>Z-2 impact reliability</a:t>
            </a:r>
            <a:endParaRPr lang="en-US" b="1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80034F-6290-F047-BD5B-2CF742A59408}"/>
              </a:ext>
            </a:extLst>
          </p:cNvPr>
          <p:cNvGrpSpPr/>
          <p:nvPr/>
        </p:nvGrpSpPr>
        <p:grpSpPr>
          <a:xfrm>
            <a:off x="9429683" y="3225620"/>
            <a:ext cx="2613130" cy="1961265"/>
            <a:chOff x="9476196" y="2982168"/>
            <a:chExt cx="2613130" cy="196126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A708738-BD6D-5946-A9D9-3D9C8B7DA509}"/>
                </a:ext>
              </a:extLst>
            </p:cNvPr>
            <p:cNvGrpSpPr/>
            <p:nvPr/>
          </p:nvGrpSpPr>
          <p:grpSpPr>
            <a:xfrm>
              <a:off x="9476196" y="2982168"/>
              <a:ext cx="2613130" cy="1961265"/>
              <a:chOff x="9531432" y="2600471"/>
              <a:chExt cx="2613130" cy="1961265"/>
            </a:xfrm>
          </p:grpSpPr>
          <p:pic>
            <p:nvPicPr>
              <p:cNvPr id="209" name="Picture 208">
                <a:extLst>
                  <a:ext uri="{FF2B5EF4-FFF2-40B4-BE49-F238E27FC236}">
                    <a16:creationId xmlns:a16="http://schemas.microsoft.com/office/drawing/2014/main" id="{CFFF840B-B4D8-344C-95F5-D733E824FD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531432" y="2600471"/>
                <a:ext cx="2613130" cy="1961265"/>
              </a:xfrm>
              <a:prstGeom prst="rect">
                <a:avLst/>
              </a:prstGeom>
            </p:spPr>
          </p:pic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B941135A-263E-A948-B75E-E32757A67669}"/>
                  </a:ext>
                </a:extLst>
              </p:cNvPr>
              <p:cNvSpPr txBox="1"/>
              <p:nvPr/>
            </p:nvSpPr>
            <p:spPr>
              <a:xfrm>
                <a:off x="11267011" y="3735684"/>
                <a:ext cx="85603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FF0000"/>
                    </a:solidFill>
                  </a:rPr>
                  <a:t>Probability of failure</a:t>
                </a:r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15DBB0E7-2296-234B-8480-5229C597404A}"/>
                  </a:ext>
                </a:extLst>
              </p:cNvPr>
              <p:cNvSpPr/>
              <p:nvPr/>
            </p:nvSpPr>
            <p:spPr>
              <a:xfrm>
                <a:off x="11100605" y="3966409"/>
                <a:ext cx="274697" cy="220133"/>
              </a:xfrm>
              <a:custGeom>
                <a:avLst/>
                <a:gdLst>
                  <a:gd name="connsiteX0" fmla="*/ 274697 w 274697"/>
                  <a:gd name="connsiteY0" fmla="*/ 0 h 220133"/>
                  <a:gd name="connsiteX1" fmla="*/ 37630 w 274697"/>
                  <a:gd name="connsiteY1" fmla="*/ 118533 h 220133"/>
                  <a:gd name="connsiteX2" fmla="*/ 3763 w 274697"/>
                  <a:gd name="connsiteY2" fmla="*/ 220133 h 220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4697" h="220133">
                    <a:moveTo>
                      <a:pt x="274697" y="0"/>
                    </a:moveTo>
                    <a:cubicBezTo>
                      <a:pt x="178741" y="40922"/>
                      <a:pt x="82786" y="81844"/>
                      <a:pt x="37630" y="118533"/>
                    </a:cubicBezTo>
                    <a:cubicBezTo>
                      <a:pt x="-7526" y="155222"/>
                      <a:pt x="-1882" y="187677"/>
                      <a:pt x="3763" y="22013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F6379CCE-7F71-B44D-8177-83A05E9F9020}"/>
                  </a:ext>
                </a:extLst>
              </p:cNvPr>
              <p:cNvSpPr txBox="1"/>
              <p:nvPr/>
            </p:nvSpPr>
            <p:spPr>
              <a:xfrm rot="16200000">
                <a:off x="10575619" y="3288079"/>
                <a:ext cx="108715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>
                    <a:solidFill>
                      <a:srgbClr val="FF0000"/>
                    </a:solidFill>
                  </a:rPr>
                  <a:t>Failure Threshold</a:t>
                </a:r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934B696F-6223-BC4A-A86F-0764EEB56CD7}"/>
                  </a:ext>
                </a:extLst>
              </p:cNvPr>
              <p:cNvSpPr/>
              <p:nvPr/>
            </p:nvSpPr>
            <p:spPr>
              <a:xfrm>
                <a:off x="11038625" y="4172492"/>
                <a:ext cx="626579" cy="50685"/>
              </a:xfrm>
              <a:custGeom>
                <a:avLst/>
                <a:gdLst>
                  <a:gd name="connsiteX0" fmla="*/ 0 w 987425"/>
                  <a:gd name="connsiteY0" fmla="*/ 0 h 120650"/>
                  <a:gd name="connsiteX1" fmla="*/ 47625 w 987425"/>
                  <a:gd name="connsiteY1" fmla="*/ 47625 h 120650"/>
                  <a:gd name="connsiteX2" fmla="*/ 117475 w 987425"/>
                  <a:gd name="connsiteY2" fmla="*/ 69850 h 120650"/>
                  <a:gd name="connsiteX3" fmla="*/ 146050 w 987425"/>
                  <a:gd name="connsiteY3" fmla="*/ 73025 h 120650"/>
                  <a:gd name="connsiteX4" fmla="*/ 158750 w 987425"/>
                  <a:gd name="connsiteY4" fmla="*/ 76200 h 120650"/>
                  <a:gd name="connsiteX5" fmla="*/ 260350 w 987425"/>
                  <a:gd name="connsiteY5" fmla="*/ 85725 h 120650"/>
                  <a:gd name="connsiteX6" fmla="*/ 298450 w 987425"/>
                  <a:gd name="connsiteY6" fmla="*/ 88900 h 120650"/>
                  <a:gd name="connsiteX7" fmla="*/ 523875 w 987425"/>
                  <a:gd name="connsiteY7" fmla="*/ 95250 h 120650"/>
                  <a:gd name="connsiteX8" fmla="*/ 781050 w 987425"/>
                  <a:gd name="connsiteY8" fmla="*/ 101600 h 120650"/>
                  <a:gd name="connsiteX9" fmla="*/ 987425 w 987425"/>
                  <a:gd name="connsiteY9" fmla="*/ 114300 h 120650"/>
                  <a:gd name="connsiteX10" fmla="*/ 987425 w 987425"/>
                  <a:gd name="connsiteY10" fmla="*/ 114300 h 120650"/>
                  <a:gd name="connsiteX11" fmla="*/ 0 w 987425"/>
                  <a:gd name="connsiteY11" fmla="*/ 120650 h 120650"/>
                  <a:gd name="connsiteX12" fmla="*/ 0 w 987425"/>
                  <a:gd name="connsiteY12" fmla="*/ 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425" h="120650">
                    <a:moveTo>
                      <a:pt x="0" y="0"/>
                    </a:moveTo>
                    <a:lnTo>
                      <a:pt x="47625" y="47625"/>
                    </a:lnTo>
                    <a:lnTo>
                      <a:pt x="117475" y="69850"/>
                    </a:lnTo>
                    <a:cubicBezTo>
                      <a:pt x="127000" y="70908"/>
                      <a:pt x="136578" y="71568"/>
                      <a:pt x="146050" y="73025"/>
                    </a:cubicBezTo>
                    <a:cubicBezTo>
                      <a:pt x="150363" y="73689"/>
                      <a:pt x="158750" y="76200"/>
                      <a:pt x="158750" y="76200"/>
                    </a:cubicBezTo>
                    <a:lnTo>
                      <a:pt x="260350" y="85725"/>
                    </a:lnTo>
                    <a:cubicBezTo>
                      <a:pt x="292081" y="89251"/>
                      <a:pt x="279341" y="88900"/>
                      <a:pt x="298450" y="88900"/>
                    </a:cubicBezTo>
                    <a:lnTo>
                      <a:pt x="523875" y="95250"/>
                    </a:lnTo>
                    <a:lnTo>
                      <a:pt x="781050" y="101600"/>
                    </a:lnTo>
                    <a:lnTo>
                      <a:pt x="987425" y="114300"/>
                    </a:lnTo>
                    <a:lnTo>
                      <a:pt x="987425" y="114300"/>
                    </a:lnTo>
                    <a:lnTo>
                      <a:pt x="0" y="120650"/>
                    </a:lnTo>
                    <a:cubicBezTo>
                      <a:pt x="1058" y="82550"/>
                      <a:pt x="2117" y="44450"/>
                      <a:pt x="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6C69064-FA3C-004E-BB5B-0A42B47B658A}"/>
                </a:ext>
              </a:extLst>
            </p:cNvPr>
            <p:cNvSpPr txBox="1"/>
            <p:nvPr/>
          </p:nvSpPr>
          <p:spPr>
            <a:xfrm>
              <a:off x="9829120" y="3459142"/>
              <a:ext cx="8560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solidFill>
                    <a:srgbClr val="3232FF"/>
                  </a:solidFill>
                </a:rPr>
                <a:t>Reliability</a:t>
              </a: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7A2DEC3-2ACC-1046-9B24-BA97A7C46700}"/>
                </a:ext>
              </a:extLst>
            </p:cNvPr>
            <p:cNvSpPr/>
            <p:nvPr/>
          </p:nvSpPr>
          <p:spPr>
            <a:xfrm>
              <a:off x="10254343" y="3679372"/>
              <a:ext cx="222415" cy="466504"/>
            </a:xfrm>
            <a:custGeom>
              <a:avLst/>
              <a:gdLst>
                <a:gd name="connsiteX0" fmla="*/ 0 w 250371"/>
                <a:gd name="connsiteY0" fmla="*/ 0 h 391885"/>
                <a:gd name="connsiteX1" fmla="*/ 119743 w 250371"/>
                <a:gd name="connsiteY1" fmla="*/ 293914 h 391885"/>
                <a:gd name="connsiteX2" fmla="*/ 250371 w 250371"/>
                <a:gd name="connsiteY2" fmla="*/ 391885 h 391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371" h="391885">
                  <a:moveTo>
                    <a:pt x="0" y="0"/>
                  </a:moveTo>
                  <a:cubicBezTo>
                    <a:pt x="39007" y="114300"/>
                    <a:pt x="78015" y="228600"/>
                    <a:pt x="119743" y="293914"/>
                  </a:cubicBezTo>
                  <a:cubicBezTo>
                    <a:pt x="161471" y="359228"/>
                    <a:pt x="205921" y="375556"/>
                    <a:pt x="250371" y="39188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DCD9A470-4816-1F43-9BA8-F4F0C4AD604C}"/>
              </a:ext>
            </a:extLst>
          </p:cNvPr>
          <p:cNvSpPr/>
          <p:nvPr/>
        </p:nvSpPr>
        <p:spPr>
          <a:xfrm>
            <a:off x="6626997" y="5047016"/>
            <a:ext cx="2094444" cy="243265"/>
          </a:xfrm>
          <a:prstGeom prst="rect">
            <a:avLst/>
          </a:prstGeom>
          <a:solidFill>
            <a:srgbClr val="00B050">
              <a:alpha val="3846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>
                <a:solidFill>
                  <a:schemeClr val="tx1"/>
                </a:solidFill>
              </a:rPr>
              <a:t>Uncertainty Propagation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0CCB207-A72C-3F40-A33A-16B46F51CFD4}"/>
              </a:ext>
            </a:extLst>
          </p:cNvPr>
          <p:cNvSpPr/>
          <p:nvPr/>
        </p:nvSpPr>
        <p:spPr>
          <a:xfrm>
            <a:off x="1947413" y="3776309"/>
            <a:ext cx="1018161" cy="517730"/>
          </a:xfrm>
          <a:prstGeom prst="rect">
            <a:avLst/>
          </a:prstGeom>
          <a:solidFill>
            <a:srgbClr val="00B050">
              <a:alpha val="3846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>
                <a:solidFill>
                  <a:schemeClr val="tx1"/>
                </a:solidFill>
              </a:rPr>
              <a:t>Model  Calibration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0B734530-0D53-2A43-83D2-12749031A541}"/>
              </a:ext>
            </a:extLst>
          </p:cNvPr>
          <p:cNvSpPr/>
          <p:nvPr/>
        </p:nvSpPr>
        <p:spPr>
          <a:xfrm>
            <a:off x="5953481" y="5358148"/>
            <a:ext cx="3469592" cy="132540"/>
          </a:xfrm>
          <a:prstGeom prst="rightArrow">
            <a:avLst/>
          </a:prstGeom>
          <a:solidFill>
            <a:srgbClr val="00B050">
              <a:alpha val="3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6F7EDCE-7D69-F74E-96D3-E8D36D75A512}"/>
              </a:ext>
            </a:extLst>
          </p:cNvPr>
          <p:cNvGrpSpPr/>
          <p:nvPr/>
        </p:nvGrpSpPr>
        <p:grpSpPr>
          <a:xfrm>
            <a:off x="1897426" y="4696924"/>
            <a:ext cx="1144056" cy="811071"/>
            <a:chOff x="1855861" y="4398052"/>
            <a:chExt cx="1144056" cy="811071"/>
          </a:xfrm>
        </p:grpSpPr>
        <p:pic>
          <p:nvPicPr>
            <p:cNvPr id="185" name="Picture 184">
              <a:extLst>
                <a:ext uri="{FF2B5EF4-FFF2-40B4-BE49-F238E27FC236}">
                  <a16:creationId xmlns:a16="http://schemas.microsoft.com/office/drawing/2014/main" id="{994B95BD-6A61-DB4F-B7C5-8D987F8CF1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6000" t="3537" r="7440" b="8091"/>
            <a:stretch/>
          </p:blipFill>
          <p:spPr>
            <a:xfrm>
              <a:off x="1855861" y="4398052"/>
              <a:ext cx="1121555" cy="81107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A2AB2A3-DF7F-474B-96EC-2457FFF9D08C}"/>
                </a:ext>
              </a:extLst>
            </p:cNvPr>
            <p:cNvSpPr/>
            <p:nvPr/>
          </p:nvSpPr>
          <p:spPr>
            <a:xfrm>
              <a:off x="2516340" y="4639652"/>
              <a:ext cx="435624" cy="4311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AD8C8344-EF9B-514C-B1B4-0C868CFB1284}"/>
                </a:ext>
              </a:extLst>
            </p:cNvPr>
            <p:cNvSpPr txBox="1"/>
            <p:nvPr/>
          </p:nvSpPr>
          <p:spPr>
            <a:xfrm>
              <a:off x="2393930" y="4640045"/>
              <a:ext cx="605987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/>
                <a:t>Impact Test Data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C4392CE-8E56-2B40-8BBA-55D1656AFD0A}"/>
              </a:ext>
            </a:extLst>
          </p:cNvPr>
          <p:cNvSpPr txBox="1"/>
          <p:nvPr/>
        </p:nvSpPr>
        <p:spPr>
          <a:xfrm>
            <a:off x="2107024" y="2390704"/>
            <a:ext cx="824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Sensitivities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03AD30-9315-8A48-BD99-18CBDBA6B4E4}"/>
              </a:ext>
            </a:extLst>
          </p:cNvPr>
          <p:cNvSpPr txBox="1"/>
          <p:nvPr/>
        </p:nvSpPr>
        <p:spPr>
          <a:xfrm>
            <a:off x="3387793" y="1982746"/>
            <a:ext cx="544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/>
              <a:t>UQ Workflow Applied to Z-2 Spacesuit Reliability</a:t>
            </a:r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DA614FA9-0A3D-9543-871A-6A573F59116B}"/>
              </a:ext>
            </a:extLst>
          </p:cNvPr>
          <p:cNvCxnSpPr>
            <a:stCxn id="65" idx="3"/>
            <a:endCxn id="2" idx="1"/>
          </p:cNvCxnSpPr>
          <p:nvPr/>
        </p:nvCxnSpPr>
        <p:spPr>
          <a:xfrm flipV="1">
            <a:off x="2965574" y="3362313"/>
            <a:ext cx="590980" cy="672861"/>
          </a:xfrm>
          <a:prstGeom prst="bentConnector3">
            <a:avLst>
              <a:gd name="adj1" fmla="val 59377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F3FE4-569F-1145-A2EC-6320DE51C014}"/>
              </a:ext>
            </a:extLst>
          </p:cNvPr>
          <p:cNvCxnSpPr>
            <a:cxnSpLocks/>
            <a:stCxn id="191" idx="0"/>
            <a:endCxn id="62" idx="2"/>
          </p:cNvCxnSpPr>
          <p:nvPr/>
        </p:nvCxnSpPr>
        <p:spPr>
          <a:xfrm flipV="1">
            <a:off x="807474" y="3291648"/>
            <a:ext cx="1651" cy="3123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53B4ABA-F5E3-844E-A4D3-4B567F5447F5}"/>
              </a:ext>
            </a:extLst>
          </p:cNvPr>
          <p:cNvCxnSpPr>
            <a:cxnSpLocks/>
            <a:stCxn id="62" idx="3"/>
            <a:endCxn id="217" idx="1"/>
          </p:cNvCxnSpPr>
          <p:nvPr/>
        </p:nvCxnSpPr>
        <p:spPr>
          <a:xfrm>
            <a:off x="1306774" y="3045291"/>
            <a:ext cx="365693" cy="36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F21F30D-BE77-1943-AB7B-CD1FA8133166}"/>
              </a:ext>
            </a:extLst>
          </p:cNvPr>
          <p:cNvCxnSpPr>
            <a:cxnSpLocks/>
            <a:stCxn id="182" idx="3"/>
            <a:endCxn id="65" idx="1"/>
          </p:cNvCxnSpPr>
          <p:nvPr/>
        </p:nvCxnSpPr>
        <p:spPr>
          <a:xfrm flipV="1">
            <a:off x="1416645" y="4035174"/>
            <a:ext cx="530768" cy="213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BCFA40B5-79C9-044A-815B-D724DC31BD9E}"/>
              </a:ext>
            </a:extLst>
          </p:cNvPr>
          <p:cNvCxnSpPr>
            <a:cxnSpLocks/>
            <a:stCxn id="185" idx="0"/>
            <a:endCxn id="65" idx="2"/>
          </p:cNvCxnSpPr>
          <p:nvPr/>
        </p:nvCxnSpPr>
        <p:spPr>
          <a:xfrm flipH="1" flipV="1">
            <a:off x="2456494" y="4294039"/>
            <a:ext cx="1710" cy="40288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7A3F6DB-E389-F947-AAE5-4844151907D2}"/>
              </a:ext>
            </a:extLst>
          </p:cNvPr>
          <p:cNvCxnSpPr>
            <a:cxnSpLocks/>
          </p:cNvCxnSpPr>
          <p:nvPr/>
        </p:nvCxnSpPr>
        <p:spPr>
          <a:xfrm flipH="1">
            <a:off x="2456494" y="3536705"/>
            <a:ext cx="1709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9A928CF-18B6-2D42-BB1F-5425B1EDAFBC}"/>
              </a:ext>
            </a:extLst>
          </p:cNvPr>
          <p:cNvCxnSpPr>
            <a:cxnSpLocks/>
            <a:stCxn id="115" idx="3"/>
            <a:endCxn id="209" idx="1"/>
          </p:cNvCxnSpPr>
          <p:nvPr/>
        </p:nvCxnSpPr>
        <p:spPr>
          <a:xfrm>
            <a:off x="9128542" y="4198565"/>
            <a:ext cx="30114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C2F55FE4-2AB9-9046-A309-905D0F92F335}"/>
              </a:ext>
            </a:extLst>
          </p:cNvPr>
          <p:cNvCxnSpPr>
            <a:cxnSpLocks/>
            <a:stCxn id="183" idx="2"/>
            <a:endCxn id="115" idx="0"/>
          </p:cNvCxnSpPr>
          <p:nvPr/>
        </p:nvCxnSpPr>
        <p:spPr>
          <a:xfrm>
            <a:off x="7661891" y="2974936"/>
            <a:ext cx="2212" cy="51488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52993ACA-912C-6E41-8A77-974B3804B20B}"/>
              </a:ext>
            </a:extLst>
          </p:cNvPr>
          <p:cNvSpPr/>
          <p:nvPr/>
        </p:nvSpPr>
        <p:spPr>
          <a:xfrm>
            <a:off x="244366" y="2310008"/>
            <a:ext cx="3298265" cy="132556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4B6EC53-8107-BE47-A859-05718FA2EBA5}"/>
              </a:ext>
            </a:extLst>
          </p:cNvPr>
          <p:cNvSpPr/>
          <p:nvPr/>
        </p:nvSpPr>
        <p:spPr>
          <a:xfrm>
            <a:off x="1437412" y="3638076"/>
            <a:ext cx="2066475" cy="10285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D59E0BC4-FD6F-2A41-A7C5-AAE5595C2E93}"/>
              </a:ext>
            </a:extLst>
          </p:cNvPr>
          <p:cNvSpPr/>
          <p:nvPr/>
        </p:nvSpPr>
        <p:spPr>
          <a:xfrm>
            <a:off x="3543881" y="2430996"/>
            <a:ext cx="2624161" cy="199981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2D79A8EC-4454-D549-B2BD-6A8B5104EA42}"/>
              </a:ext>
            </a:extLst>
          </p:cNvPr>
          <p:cNvSpPr/>
          <p:nvPr/>
        </p:nvSpPr>
        <p:spPr>
          <a:xfrm>
            <a:off x="5484279" y="4221491"/>
            <a:ext cx="670136" cy="685818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E4CB93FE-A1CF-804A-9366-279588CE20C8}"/>
              </a:ext>
            </a:extLst>
          </p:cNvPr>
          <p:cNvSpPr/>
          <p:nvPr/>
        </p:nvSpPr>
        <p:spPr>
          <a:xfrm>
            <a:off x="5717293" y="4945695"/>
            <a:ext cx="3814634" cy="80179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7AFFA398-8BF1-F64A-90C8-EA5BBED89378}"/>
              </a:ext>
            </a:extLst>
          </p:cNvPr>
          <p:cNvSpPr/>
          <p:nvPr/>
        </p:nvSpPr>
        <p:spPr>
          <a:xfrm>
            <a:off x="9128609" y="3183367"/>
            <a:ext cx="2949188" cy="204190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6A12E91-5199-834F-8574-929B9DC2981F}"/>
              </a:ext>
            </a:extLst>
          </p:cNvPr>
          <p:cNvSpPr/>
          <p:nvPr/>
        </p:nvSpPr>
        <p:spPr>
          <a:xfrm>
            <a:off x="9528600" y="3899146"/>
            <a:ext cx="2301253" cy="60841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Z-2 fails if:</a:t>
            </a:r>
          </a:p>
          <a:p>
            <a:pPr algn="ctr"/>
            <a:r>
              <a:rPr lang="en-US" sz="1400" b="1">
                <a:solidFill>
                  <a:schemeClr val="tx1"/>
                </a:solidFill>
              </a:rPr>
              <a:t>Max. impact force &gt; 2800lbf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26194633-E486-374D-A0FB-064C9D05BBCB}"/>
              </a:ext>
            </a:extLst>
          </p:cNvPr>
          <p:cNvSpPr/>
          <p:nvPr/>
        </p:nvSpPr>
        <p:spPr>
          <a:xfrm>
            <a:off x="118719" y="3566353"/>
            <a:ext cx="1362891" cy="94120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677C31B-6A75-5C4D-AE81-25B944B40CDC}"/>
              </a:ext>
            </a:extLst>
          </p:cNvPr>
          <p:cNvSpPr/>
          <p:nvPr/>
        </p:nvSpPr>
        <p:spPr>
          <a:xfrm>
            <a:off x="1771081" y="4591558"/>
            <a:ext cx="1378427" cy="1026369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41F97A9-253A-124F-98F9-1092199B3D00}"/>
              </a:ext>
            </a:extLst>
          </p:cNvPr>
          <p:cNvSpPr/>
          <p:nvPr/>
        </p:nvSpPr>
        <p:spPr>
          <a:xfrm>
            <a:off x="3891617" y="4440479"/>
            <a:ext cx="1706972" cy="1177448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E2B1E6FA-D839-6844-A079-E191474C05ED}"/>
              </a:ext>
            </a:extLst>
          </p:cNvPr>
          <p:cNvSpPr/>
          <p:nvPr/>
        </p:nvSpPr>
        <p:spPr>
          <a:xfrm>
            <a:off x="6988076" y="2972532"/>
            <a:ext cx="1358828" cy="506467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169A4E6B-80F3-3043-AF1B-6048082B80D9}"/>
              </a:ext>
            </a:extLst>
          </p:cNvPr>
          <p:cNvSpPr/>
          <p:nvPr/>
        </p:nvSpPr>
        <p:spPr>
          <a:xfrm>
            <a:off x="6123129" y="3428999"/>
            <a:ext cx="3098159" cy="1550139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4DB0154D-137D-3540-872F-98647B7CCABA}"/>
              </a:ext>
            </a:extLst>
          </p:cNvPr>
          <p:cNvSpPr/>
          <p:nvPr/>
        </p:nvSpPr>
        <p:spPr>
          <a:xfrm>
            <a:off x="7220878" y="2431888"/>
            <a:ext cx="902393" cy="613404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ADD1D254-BC67-8E47-ACF4-2ABE358A3D83}"/>
              </a:ext>
            </a:extLst>
          </p:cNvPr>
          <p:cNvSpPr/>
          <p:nvPr/>
        </p:nvSpPr>
        <p:spPr>
          <a:xfrm>
            <a:off x="8649371" y="1050147"/>
            <a:ext cx="1989268" cy="93259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B73AF030-CE8A-4172-8AD1-D74398261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9235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/>
              <a:t>Z-2 Spacesuit Reliability Analysis</a:t>
            </a:r>
          </a:p>
        </p:txBody>
      </p:sp>
    </p:spTree>
    <p:extLst>
      <p:ext uri="{BB962C8B-B14F-4D97-AF65-F5344CB8AC3E}">
        <p14:creationId xmlns:p14="http://schemas.microsoft.com/office/powerpoint/2010/main" val="13512244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D00D88C4-4C2B-674F-8A30-30CDE5C5CB7E}"/>
              </a:ext>
            </a:extLst>
          </p:cNvPr>
          <p:cNvSpPr/>
          <p:nvPr/>
        </p:nvSpPr>
        <p:spPr>
          <a:xfrm>
            <a:off x="311475" y="2798933"/>
            <a:ext cx="995299" cy="492715"/>
          </a:xfrm>
          <a:prstGeom prst="rect">
            <a:avLst/>
          </a:prstGeom>
          <a:solidFill>
            <a:srgbClr val="00B050">
              <a:alpha val="3846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>
                <a:solidFill>
                  <a:schemeClr val="tx1"/>
                </a:solidFill>
              </a:rPr>
              <a:t>Sensitivity Analysis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6207F-40FE-1648-98BD-6A445846A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D473-F236-9644-BD31-908F1D01D613}" type="slidenum">
              <a:rPr lang="en-US" smtClean="0"/>
              <a:t>41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7F8507-3B01-6F4D-AE61-317398C3E75D}"/>
              </a:ext>
            </a:extLst>
          </p:cNvPr>
          <p:cNvGrpSpPr/>
          <p:nvPr/>
        </p:nvGrpSpPr>
        <p:grpSpPr>
          <a:xfrm>
            <a:off x="77930" y="3603963"/>
            <a:ext cx="1459087" cy="849291"/>
            <a:chOff x="1776739" y="1969286"/>
            <a:chExt cx="1459087" cy="849291"/>
          </a:xfrm>
        </p:grpSpPr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F90E9430-5AB2-A841-929E-9648C2C493AD}"/>
                </a:ext>
              </a:extLst>
            </p:cNvPr>
            <p:cNvSpPr/>
            <p:nvPr/>
          </p:nvSpPr>
          <p:spPr>
            <a:xfrm>
              <a:off x="1899291" y="2003030"/>
              <a:ext cx="1216163" cy="799205"/>
            </a:xfrm>
            <a:prstGeom prst="rect">
              <a:avLst/>
            </a:pr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pic>
          <p:nvPicPr>
            <p:cNvPr id="190" name="Picture 189">
              <a:extLst>
                <a:ext uri="{FF2B5EF4-FFF2-40B4-BE49-F238E27FC236}">
                  <a16:creationId xmlns:a16="http://schemas.microsoft.com/office/drawing/2014/main" id="{6C6DCE9D-E871-0944-B052-9833CC00E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7794"/>
            <a:stretch/>
          </p:blipFill>
          <p:spPr>
            <a:xfrm rot="265519">
              <a:off x="1974322" y="2149469"/>
              <a:ext cx="1078683" cy="669108"/>
            </a:xfrm>
            <a:prstGeom prst="rect">
              <a:avLst/>
            </a:prstGeom>
          </p:spPr>
        </p:pic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8AF7C469-EDF0-8B45-A8DF-A503C969CFE0}"/>
                </a:ext>
              </a:extLst>
            </p:cNvPr>
            <p:cNvSpPr txBox="1"/>
            <p:nvPr/>
          </p:nvSpPr>
          <p:spPr>
            <a:xfrm>
              <a:off x="1776739" y="1969286"/>
              <a:ext cx="14590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/>
                <a:t>Component Model</a:t>
              </a: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87C7578-115E-5544-86EB-D5C27F9B664C}"/>
              </a:ext>
            </a:extLst>
          </p:cNvPr>
          <p:cNvGrpSpPr/>
          <p:nvPr/>
        </p:nvGrpSpPr>
        <p:grpSpPr>
          <a:xfrm>
            <a:off x="7310883" y="2474717"/>
            <a:ext cx="694816" cy="523220"/>
            <a:chOff x="6531954" y="4352575"/>
            <a:chExt cx="694816" cy="523220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6A748D8E-EE25-5F46-9A67-B6E2A293191E}"/>
                </a:ext>
              </a:extLst>
            </p:cNvPr>
            <p:cNvSpPr txBox="1"/>
            <p:nvPr/>
          </p:nvSpPr>
          <p:spPr>
            <a:xfrm>
              <a:off x="6531954" y="4352575"/>
              <a:ext cx="6948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Z-2 Design</a:t>
              </a:r>
            </a:p>
          </p:txBody>
        </p:sp>
        <p:sp>
          <p:nvSpPr>
            <p:cNvPr id="183" name="Rounded Rectangle 182">
              <a:extLst>
                <a:ext uri="{FF2B5EF4-FFF2-40B4-BE49-F238E27FC236}">
                  <a16:creationId xmlns:a16="http://schemas.microsoft.com/office/drawing/2014/main" id="{C916B57A-336E-3741-9797-B64635DAD64F}"/>
                </a:ext>
              </a:extLst>
            </p:cNvPr>
            <p:cNvSpPr/>
            <p:nvPr/>
          </p:nvSpPr>
          <p:spPr>
            <a:xfrm>
              <a:off x="6539153" y="4376911"/>
              <a:ext cx="687617" cy="475883"/>
            </a:xfrm>
            <a:prstGeom prst="roundRect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E8666291-1DE2-ED4C-AD8F-250659107FAE}"/>
              </a:ext>
            </a:extLst>
          </p:cNvPr>
          <p:cNvSpPr/>
          <p:nvPr/>
        </p:nvSpPr>
        <p:spPr>
          <a:xfrm>
            <a:off x="6199663" y="3489822"/>
            <a:ext cx="2928879" cy="1417486"/>
          </a:xfrm>
          <a:prstGeom prst="roundRect">
            <a:avLst/>
          </a:prstGeom>
          <a:solidFill>
            <a:schemeClr val="bg2">
              <a:lumMod val="90000"/>
              <a:alpha val="13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itchFamily="2" charset="2"/>
              <a:buChar char="Ø"/>
            </a:pPr>
            <a:endParaRPr lang="en-US" sz="1100"/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0BF856E-6B95-BD4E-8552-6CDA53CB72E6}"/>
              </a:ext>
            </a:extLst>
          </p:cNvPr>
          <p:cNvGrpSpPr/>
          <p:nvPr/>
        </p:nvGrpSpPr>
        <p:grpSpPr>
          <a:xfrm>
            <a:off x="7110919" y="3528014"/>
            <a:ext cx="1095589" cy="1307206"/>
            <a:chOff x="7347976" y="2368041"/>
            <a:chExt cx="1095589" cy="1307206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0D53C164-E356-AF4C-ADBE-046CBBF7F5D0}"/>
                </a:ext>
              </a:extLst>
            </p:cNvPr>
            <p:cNvGrpSpPr/>
            <p:nvPr/>
          </p:nvGrpSpPr>
          <p:grpSpPr>
            <a:xfrm>
              <a:off x="7347976" y="2368041"/>
              <a:ext cx="1095589" cy="1307206"/>
              <a:chOff x="5533696" y="2468946"/>
              <a:chExt cx="1195927" cy="1534409"/>
            </a:xfrm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3E4965ED-FD96-504C-A0EB-A11F0C1E6830}"/>
                  </a:ext>
                </a:extLst>
              </p:cNvPr>
              <p:cNvSpPr/>
              <p:nvPr/>
            </p:nvSpPr>
            <p:spPr>
              <a:xfrm>
                <a:off x="5624201" y="2514391"/>
                <a:ext cx="1014561" cy="1488964"/>
              </a:xfrm>
              <a:prstGeom prst="rect">
                <a:avLst/>
              </a:prstGeom>
              <a:noFill/>
              <a:ln w="254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1F15165B-0C2C-1C41-936A-33FB4ACA5215}"/>
                  </a:ext>
                </a:extLst>
              </p:cNvPr>
              <p:cNvSpPr txBox="1"/>
              <p:nvPr/>
            </p:nvSpPr>
            <p:spPr>
              <a:xfrm>
                <a:off x="5533696" y="2468946"/>
                <a:ext cx="1195927" cy="325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/>
                  <a:t>Impact Model</a:t>
                </a:r>
              </a:p>
            </p:txBody>
          </p:sp>
        </p:grpSp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5EAA7347-D1CA-6344-8096-092DF90CF6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99" t="17395"/>
            <a:stretch/>
          </p:blipFill>
          <p:spPr>
            <a:xfrm rot="5400000">
              <a:off x="7350794" y="2790810"/>
              <a:ext cx="1046695" cy="687616"/>
            </a:xfrm>
            <a:prstGeom prst="rect">
              <a:avLst/>
            </a:prstGeom>
          </p:spPr>
        </p:pic>
      </p:grpSp>
      <p:sp>
        <p:nvSpPr>
          <p:cNvPr id="167" name="TextBox 166">
            <a:extLst>
              <a:ext uri="{FF2B5EF4-FFF2-40B4-BE49-F238E27FC236}">
                <a16:creationId xmlns:a16="http://schemas.microsoft.com/office/drawing/2014/main" id="{AF404434-4A2B-2443-9727-A9C47879C62A}"/>
              </a:ext>
            </a:extLst>
          </p:cNvPr>
          <p:cNvSpPr txBox="1"/>
          <p:nvPr/>
        </p:nvSpPr>
        <p:spPr>
          <a:xfrm>
            <a:off x="8346903" y="3642396"/>
            <a:ext cx="720069" cy="307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/>
              <a:t>Output</a:t>
            </a:r>
          </a:p>
        </p:txBody>
      </p:sp>
      <p:sp>
        <p:nvSpPr>
          <p:cNvPr id="180" name="Right Arrow 179">
            <a:extLst>
              <a:ext uri="{FF2B5EF4-FFF2-40B4-BE49-F238E27FC236}">
                <a16:creationId xmlns:a16="http://schemas.microsoft.com/office/drawing/2014/main" id="{96540EF7-9EE1-2349-9953-79B92D1B6886}"/>
              </a:ext>
            </a:extLst>
          </p:cNvPr>
          <p:cNvSpPr/>
          <p:nvPr/>
        </p:nvSpPr>
        <p:spPr>
          <a:xfrm>
            <a:off x="6911458" y="4051491"/>
            <a:ext cx="220763" cy="27432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89" name="Right Arrow 188">
            <a:extLst>
              <a:ext uri="{FF2B5EF4-FFF2-40B4-BE49-F238E27FC236}">
                <a16:creationId xmlns:a16="http://schemas.microsoft.com/office/drawing/2014/main" id="{40502C21-9E7E-8F4B-86D7-692067FA1625}"/>
              </a:ext>
            </a:extLst>
          </p:cNvPr>
          <p:cNvSpPr/>
          <p:nvPr/>
        </p:nvSpPr>
        <p:spPr>
          <a:xfrm>
            <a:off x="8193392" y="4062179"/>
            <a:ext cx="220763" cy="27432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3C8465DC-AA31-CF46-BE0D-A4C0492A6CC3}"/>
              </a:ext>
            </a:extLst>
          </p:cNvPr>
          <p:cNvSpPr txBox="1"/>
          <p:nvPr/>
        </p:nvSpPr>
        <p:spPr>
          <a:xfrm>
            <a:off x="8340486" y="3884094"/>
            <a:ext cx="720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Max. Impact Force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AB19D540-0B2B-BE4A-831E-678714B3C2FC}"/>
              </a:ext>
            </a:extLst>
          </p:cNvPr>
          <p:cNvSpPr txBox="1"/>
          <p:nvPr/>
        </p:nvSpPr>
        <p:spPr>
          <a:xfrm>
            <a:off x="6258671" y="3550138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/>
              <a:t>Inputs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36F97277-6163-C64D-848E-B6B163451418}"/>
              </a:ext>
            </a:extLst>
          </p:cNvPr>
          <p:cNvSpPr txBox="1"/>
          <p:nvPr/>
        </p:nvSpPr>
        <p:spPr>
          <a:xfrm>
            <a:off x="6154414" y="4256859"/>
            <a:ext cx="90685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4646B9"/>
                </a:solidFill>
              </a:rPr>
              <a:t>Impact Load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DA331A6C-9D9E-5047-8975-E204FDB4BB30}"/>
              </a:ext>
            </a:extLst>
          </p:cNvPr>
          <p:cNvSpPr txBox="1"/>
          <p:nvPr/>
        </p:nvSpPr>
        <p:spPr>
          <a:xfrm>
            <a:off x="6130602" y="3841526"/>
            <a:ext cx="97643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FF0000"/>
                </a:solidFill>
              </a:rPr>
              <a:t>Material Model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808FE0-16EA-3F4D-92C5-5F9A172C6319}"/>
              </a:ext>
            </a:extLst>
          </p:cNvPr>
          <p:cNvGrpSpPr/>
          <p:nvPr/>
        </p:nvGrpSpPr>
        <p:grpSpPr>
          <a:xfrm>
            <a:off x="3556554" y="2430971"/>
            <a:ext cx="2352188" cy="1859733"/>
            <a:chOff x="3678617" y="2029319"/>
            <a:chExt cx="2352188" cy="1859733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3679F6D2-4B59-274C-A5C6-F451F3F657D2}"/>
                </a:ext>
              </a:extLst>
            </p:cNvPr>
            <p:cNvSpPr txBox="1"/>
            <p:nvPr/>
          </p:nvSpPr>
          <p:spPr>
            <a:xfrm>
              <a:off x="4132391" y="2029319"/>
              <a:ext cx="1545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rgbClr val="FF0000"/>
                  </a:solidFill>
                </a:rPr>
                <a:t>Material Parameters</a:t>
              </a:r>
            </a:p>
          </p:txBody>
        </p:sp>
        <p:pic>
          <p:nvPicPr>
            <p:cNvPr id="205" name="Picture 204">
              <a:extLst>
                <a:ext uri="{FF2B5EF4-FFF2-40B4-BE49-F238E27FC236}">
                  <a16:creationId xmlns:a16="http://schemas.microsoft.com/office/drawing/2014/main" id="{F18B4234-BA80-744D-AE89-C7A2C3E70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15829" y="2258731"/>
              <a:ext cx="1096488" cy="822960"/>
            </a:xfrm>
            <a:prstGeom prst="rect">
              <a:avLst/>
            </a:prstGeom>
          </p:spPr>
        </p:pic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1426B229-1407-5B42-8230-8F10861D4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21364" y="3046464"/>
              <a:ext cx="1096488" cy="822960"/>
            </a:xfrm>
            <a:prstGeom prst="rect">
              <a:avLst/>
            </a:prstGeom>
          </p:spPr>
        </p:pic>
        <p:pic>
          <p:nvPicPr>
            <p:cNvPr id="207" name="Picture 206">
              <a:extLst>
                <a:ext uri="{FF2B5EF4-FFF2-40B4-BE49-F238E27FC236}">
                  <a16:creationId xmlns:a16="http://schemas.microsoft.com/office/drawing/2014/main" id="{1EF5E7A2-E0ED-434D-8AA7-CFB37E7E6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15782" y="3066092"/>
              <a:ext cx="1096489" cy="822960"/>
            </a:xfrm>
            <a:prstGeom prst="rect">
              <a:avLst/>
            </a:prstGeom>
          </p:spPr>
        </p:pic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D580FFAD-EAE1-FF4D-BFF1-7C59A024B4F3}"/>
                </a:ext>
              </a:extLst>
            </p:cNvPr>
            <p:cNvSpPr/>
            <p:nvPr/>
          </p:nvSpPr>
          <p:spPr>
            <a:xfrm>
              <a:off x="3678617" y="2051897"/>
              <a:ext cx="2352188" cy="1817527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66AAF80-0F33-2943-9362-BC7785B04548}"/>
              </a:ext>
            </a:extLst>
          </p:cNvPr>
          <p:cNvGrpSpPr/>
          <p:nvPr/>
        </p:nvGrpSpPr>
        <p:grpSpPr>
          <a:xfrm>
            <a:off x="3993776" y="4446428"/>
            <a:ext cx="1480568" cy="1071780"/>
            <a:chOff x="4288884" y="3953783"/>
            <a:chExt cx="1480568" cy="1071780"/>
          </a:xfrm>
        </p:grpSpPr>
        <p:pic>
          <p:nvPicPr>
            <p:cNvPr id="204" name="Picture 203">
              <a:extLst>
                <a:ext uri="{FF2B5EF4-FFF2-40B4-BE49-F238E27FC236}">
                  <a16:creationId xmlns:a16="http://schemas.microsoft.com/office/drawing/2014/main" id="{0444FAFF-B2FE-FA48-BEAA-85471F370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19276" y="4163881"/>
              <a:ext cx="1148078" cy="861681"/>
            </a:xfrm>
            <a:prstGeom prst="rect">
              <a:avLst/>
            </a:prstGeom>
          </p:spPr>
        </p:pic>
        <p:sp>
          <p:nvSpPr>
            <p:cNvPr id="208" name="Rounded Rectangle 207">
              <a:extLst>
                <a:ext uri="{FF2B5EF4-FFF2-40B4-BE49-F238E27FC236}">
                  <a16:creationId xmlns:a16="http://schemas.microsoft.com/office/drawing/2014/main" id="{CFEDA9DE-125D-7745-95B8-D5971DBBAE47}"/>
                </a:ext>
              </a:extLst>
            </p:cNvPr>
            <p:cNvSpPr/>
            <p:nvPr/>
          </p:nvSpPr>
          <p:spPr>
            <a:xfrm>
              <a:off x="4288884" y="4007571"/>
              <a:ext cx="1480568" cy="1017992"/>
            </a:xfrm>
            <a:prstGeom prst="roundRect">
              <a:avLst/>
            </a:prstGeom>
            <a:noFill/>
            <a:ln>
              <a:solidFill>
                <a:srgbClr val="32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7205751A-2E7E-D545-A979-81EC8F8D217A}"/>
                </a:ext>
              </a:extLst>
            </p:cNvPr>
            <p:cNvSpPr txBox="1"/>
            <p:nvPr/>
          </p:nvSpPr>
          <p:spPr>
            <a:xfrm>
              <a:off x="4527249" y="3953783"/>
              <a:ext cx="11467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rgbClr val="3232FF"/>
                  </a:solidFill>
                </a:rPr>
                <a:t>Impact Velocity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34C5656-3B55-CD45-9910-796AA89C4503}"/>
              </a:ext>
            </a:extLst>
          </p:cNvPr>
          <p:cNvSpPr txBox="1"/>
          <p:nvPr/>
        </p:nvSpPr>
        <p:spPr>
          <a:xfrm>
            <a:off x="1574969" y="1187358"/>
            <a:ext cx="525532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/>
              <a:t>Given</a:t>
            </a:r>
            <a:r>
              <a:rPr lang="en-US"/>
              <a:t>: candidate design, component/impact models, test data, assumed impact load &amp; failure criteria </a:t>
            </a:r>
            <a:endParaRPr lang="en-US" b="1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2DC731-4568-F745-A854-2482DADF92ED}"/>
              </a:ext>
            </a:extLst>
          </p:cNvPr>
          <p:cNvGrpSpPr/>
          <p:nvPr/>
        </p:nvGrpSpPr>
        <p:grpSpPr>
          <a:xfrm>
            <a:off x="1672467" y="2554287"/>
            <a:ext cx="1441202" cy="989398"/>
            <a:chOff x="1784296" y="1610179"/>
            <a:chExt cx="1441202" cy="989398"/>
          </a:xfrm>
        </p:grpSpPr>
        <p:pic>
          <p:nvPicPr>
            <p:cNvPr id="217" name="Picture 216">
              <a:extLst>
                <a:ext uri="{FF2B5EF4-FFF2-40B4-BE49-F238E27FC236}">
                  <a16:creationId xmlns:a16="http://schemas.microsoft.com/office/drawing/2014/main" id="{23AFE4F4-A874-DB4F-9904-8CE489EA5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84296" y="1610179"/>
              <a:ext cx="1441202" cy="989398"/>
            </a:xfrm>
            <a:prstGeom prst="rect">
              <a:avLst/>
            </a:prstGeom>
          </p:spPr>
        </p:pic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85C3FC9C-73FB-884E-AE2B-558699CD9FD4}"/>
                </a:ext>
              </a:extLst>
            </p:cNvPr>
            <p:cNvSpPr/>
            <p:nvPr/>
          </p:nvSpPr>
          <p:spPr>
            <a:xfrm>
              <a:off x="1976969" y="1646036"/>
              <a:ext cx="724777" cy="807484"/>
            </a:xfrm>
            <a:prstGeom prst="roundRect">
              <a:avLst>
                <a:gd name="adj" fmla="val 4173"/>
              </a:avLst>
            </a:prstGeom>
            <a:noFill/>
            <a:ln w="190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Freeform 53">
            <a:extLst>
              <a:ext uri="{FF2B5EF4-FFF2-40B4-BE49-F238E27FC236}">
                <a16:creationId xmlns:a16="http://schemas.microsoft.com/office/drawing/2014/main" id="{0DD53A12-AF2C-6640-842D-99E993FD3DF2}"/>
              </a:ext>
            </a:extLst>
          </p:cNvPr>
          <p:cNvSpPr/>
          <p:nvPr/>
        </p:nvSpPr>
        <p:spPr>
          <a:xfrm>
            <a:off x="5819815" y="3668759"/>
            <a:ext cx="491132" cy="390537"/>
          </a:xfrm>
          <a:custGeom>
            <a:avLst/>
            <a:gdLst>
              <a:gd name="connsiteX0" fmla="*/ 0 w 1843088"/>
              <a:gd name="connsiteY0" fmla="*/ 0 h 1016528"/>
              <a:gd name="connsiteX1" fmla="*/ 257175 w 1843088"/>
              <a:gd name="connsiteY1" fmla="*/ 457200 h 1016528"/>
              <a:gd name="connsiteX2" fmla="*/ 500063 w 1843088"/>
              <a:gd name="connsiteY2" fmla="*/ 857250 h 1016528"/>
              <a:gd name="connsiteX3" fmla="*/ 714375 w 1843088"/>
              <a:gd name="connsiteY3" fmla="*/ 985837 h 1016528"/>
              <a:gd name="connsiteX4" fmla="*/ 1100138 w 1843088"/>
              <a:gd name="connsiteY4" fmla="*/ 1014412 h 1016528"/>
              <a:gd name="connsiteX5" fmla="*/ 1171575 w 1843088"/>
              <a:gd name="connsiteY5" fmla="*/ 1014412 h 1016528"/>
              <a:gd name="connsiteX6" fmla="*/ 1843088 w 1843088"/>
              <a:gd name="connsiteY6" fmla="*/ 1000125 h 101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3088" h="1016528">
                <a:moveTo>
                  <a:pt x="0" y="0"/>
                </a:moveTo>
                <a:cubicBezTo>
                  <a:pt x="86915" y="157162"/>
                  <a:pt x="173831" y="314325"/>
                  <a:pt x="257175" y="457200"/>
                </a:cubicBezTo>
                <a:cubicBezTo>
                  <a:pt x="340519" y="600075"/>
                  <a:pt x="423863" y="769144"/>
                  <a:pt x="500063" y="857250"/>
                </a:cubicBezTo>
                <a:cubicBezTo>
                  <a:pt x="576263" y="945356"/>
                  <a:pt x="614363" y="959643"/>
                  <a:pt x="714375" y="985837"/>
                </a:cubicBezTo>
                <a:cubicBezTo>
                  <a:pt x="814388" y="1012031"/>
                  <a:pt x="1023938" y="1009650"/>
                  <a:pt x="1100138" y="1014412"/>
                </a:cubicBezTo>
                <a:cubicBezTo>
                  <a:pt x="1176338" y="1019174"/>
                  <a:pt x="1171575" y="1014412"/>
                  <a:pt x="1171575" y="1014412"/>
                </a:cubicBezTo>
                <a:lnTo>
                  <a:pt x="1843088" y="1000125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  <a:headEnd type="triangle" w="med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D3B5C5F8-395C-C840-BE6C-E9E3421E0C94}"/>
              </a:ext>
            </a:extLst>
          </p:cNvPr>
          <p:cNvSpPr/>
          <p:nvPr/>
        </p:nvSpPr>
        <p:spPr>
          <a:xfrm>
            <a:off x="5378930" y="4479085"/>
            <a:ext cx="994168" cy="546844"/>
          </a:xfrm>
          <a:custGeom>
            <a:avLst/>
            <a:gdLst>
              <a:gd name="connsiteX0" fmla="*/ 0 w 1828800"/>
              <a:gd name="connsiteY0" fmla="*/ 1057733 h 1057733"/>
              <a:gd name="connsiteX1" fmla="*/ 257175 w 1828800"/>
              <a:gd name="connsiteY1" fmla="*/ 657683 h 1057733"/>
              <a:gd name="connsiteX2" fmla="*/ 485775 w 1828800"/>
              <a:gd name="connsiteY2" fmla="*/ 186196 h 1057733"/>
              <a:gd name="connsiteX3" fmla="*/ 742950 w 1828800"/>
              <a:gd name="connsiteY3" fmla="*/ 29033 h 1057733"/>
              <a:gd name="connsiteX4" fmla="*/ 1828800 w 1828800"/>
              <a:gd name="connsiteY4" fmla="*/ 458 h 105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057733">
                <a:moveTo>
                  <a:pt x="0" y="1057733"/>
                </a:moveTo>
                <a:cubicBezTo>
                  <a:pt x="88106" y="930336"/>
                  <a:pt x="176213" y="802939"/>
                  <a:pt x="257175" y="657683"/>
                </a:cubicBezTo>
                <a:cubicBezTo>
                  <a:pt x="338138" y="512427"/>
                  <a:pt x="404813" y="290971"/>
                  <a:pt x="485775" y="186196"/>
                </a:cubicBezTo>
                <a:cubicBezTo>
                  <a:pt x="566737" y="81421"/>
                  <a:pt x="519113" y="59989"/>
                  <a:pt x="742950" y="29033"/>
                </a:cubicBezTo>
                <a:cubicBezTo>
                  <a:pt x="966787" y="-1923"/>
                  <a:pt x="1397793" y="-733"/>
                  <a:pt x="1828800" y="458"/>
                </a:cubicBezTo>
              </a:path>
            </a:pathLst>
          </a:custGeom>
          <a:noFill/>
          <a:ln>
            <a:prstDash val="dash"/>
            <a:headEnd type="triangle" w="med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F72717-8B87-4C41-92E0-EA8C0A37C244}"/>
              </a:ext>
            </a:extLst>
          </p:cNvPr>
          <p:cNvSpPr txBox="1"/>
          <p:nvPr/>
        </p:nvSpPr>
        <p:spPr>
          <a:xfrm>
            <a:off x="8736861" y="1183026"/>
            <a:ext cx="180422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/>
              <a:t>Estimate: </a:t>
            </a:r>
            <a:r>
              <a:rPr lang="en-US"/>
              <a:t>Z-2 impact reliability</a:t>
            </a:r>
            <a:endParaRPr lang="en-US" b="1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80034F-6290-F047-BD5B-2CF742A59408}"/>
              </a:ext>
            </a:extLst>
          </p:cNvPr>
          <p:cNvGrpSpPr/>
          <p:nvPr/>
        </p:nvGrpSpPr>
        <p:grpSpPr>
          <a:xfrm>
            <a:off x="9429683" y="3225620"/>
            <a:ext cx="2613130" cy="1961265"/>
            <a:chOff x="9476196" y="2982168"/>
            <a:chExt cx="2613130" cy="196126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A708738-BD6D-5946-A9D9-3D9C8B7DA509}"/>
                </a:ext>
              </a:extLst>
            </p:cNvPr>
            <p:cNvGrpSpPr/>
            <p:nvPr/>
          </p:nvGrpSpPr>
          <p:grpSpPr>
            <a:xfrm>
              <a:off x="9476196" y="2982168"/>
              <a:ext cx="2613130" cy="1961265"/>
              <a:chOff x="9531432" y="2600471"/>
              <a:chExt cx="2613130" cy="1961265"/>
            </a:xfrm>
          </p:grpSpPr>
          <p:pic>
            <p:nvPicPr>
              <p:cNvPr id="209" name="Picture 208">
                <a:extLst>
                  <a:ext uri="{FF2B5EF4-FFF2-40B4-BE49-F238E27FC236}">
                    <a16:creationId xmlns:a16="http://schemas.microsoft.com/office/drawing/2014/main" id="{CFFF840B-B4D8-344C-95F5-D733E824FD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531432" y="2600471"/>
                <a:ext cx="2613130" cy="1961265"/>
              </a:xfrm>
              <a:prstGeom prst="rect">
                <a:avLst/>
              </a:prstGeom>
            </p:spPr>
          </p:pic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B941135A-263E-A948-B75E-E32757A67669}"/>
                  </a:ext>
                </a:extLst>
              </p:cNvPr>
              <p:cNvSpPr txBox="1"/>
              <p:nvPr/>
            </p:nvSpPr>
            <p:spPr>
              <a:xfrm>
                <a:off x="11267011" y="3735684"/>
                <a:ext cx="85603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FF0000"/>
                    </a:solidFill>
                  </a:rPr>
                  <a:t>Probability of failure</a:t>
                </a:r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15DBB0E7-2296-234B-8480-5229C597404A}"/>
                  </a:ext>
                </a:extLst>
              </p:cNvPr>
              <p:cNvSpPr/>
              <p:nvPr/>
            </p:nvSpPr>
            <p:spPr>
              <a:xfrm>
                <a:off x="11100605" y="3966409"/>
                <a:ext cx="274697" cy="220133"/>
              </a:xfrm>
              <a:custGeom>
                <a:avLst/>
                <a:gdLst>
                  <a:gd name="connsiteX0" fmla="*/ 274697 w 274697"/>
                  <a:gd name="connsiteY0" fmla="*/ 0 h 220133"/>
                  <a:gd name="connsiteX1" fmla="*/ 37630 w 274697"/>
                  <a:gd name="connsiteY1" fmla="*/ 118533 h 220133"/>
                  <a:gd name="connsiteX2" fmla="*/ 3763 w 274697"/>
                  <a:gd name="connsiteY2" fmla="*/ 220133 h 220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4697" h="220133">
                    <a:moveTo>
                      <a:pt x="274697" y="0"/>
                    </a:moveTo>
                    <a:cubicBezTo>
                      <a:pt x="178741" y="40922"/>
                      <a:pt x="82786" y="81844"/>
                      <a:pt x="37630" y="118533"/>
                    </a:cubicBezTo>
                    <a:cubicBezTo>
                      <a:pt x="-7526" y="155222"/>
                      <a:pt x="-1882" y="187677"/>
                      <a:pt x="3763" y="22013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F6379CCE-7F71-B44D-8177-83A05E9F9020}"/>
                  </a:ext>
                </a:extLst>
              </p:cNvPr>
              <p:cNvSpPr txBox="1"/>
              <p:nvPr/>
            </p:nvSpPr>
            <p:spPr>
              <a:xfrm rot="16200000">
                <a:off x="10575619" y="3288079"/>
                <a:ext cx="108715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>
                    <a:solidFill>
                      <a:srgbClr val="FF0000"/>
                    </a:solidFill>
                  </a:rPr>
                  <a:t>Failure Threshold</a:t>
                </a:r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934B696F-6223-BC4A-A86F-0764EEB56CD7}"/>
                  </a:ext>
                </a:extLst>
              </p:cNvPr>
              <p:cNvSpPr/>
              <p:nvPr/>
            </p:nvSpPr>
            <p:spPr>
              <a:xfrm>
                <a:off x="11038625" y="4161606"/>
                <a:ext cx="626579" cy="50685"/>
              </a:xfrm>
              <a:custGeom>
                <a:avLst/>
                <a:gdLst>
                  <a:gd name="connsiteX0" fmla="*/ 0 w 987425"/>
                  <a:gd name="connsiteY0" fmla="*/ 0 h 120650"/>
                  <a:gd name="connsiteX1" fmla="*/ 47625 w 987425"/>
                  <a:gd name="connsiteY1" fmla="*/ 47625 h 120650"/>
                  <a:gd name="connsiteX2" fmla="*/ 117475 w 987425"/>
                  <a:gd name="connsiteY2" fmla="*/ 69850 h 120650"/>
                  <a:gd name="connsiteX3" fmla="*/ 146050 w 987425"/>
                  <a:gd name="connsiteY3" fmla="*/ 73025 h 120650"/>
                  <a:gd name="connsiteX4" fmla="*/ 158750 w 987425"/>
                  <a:gd name="connsiteY4" fmla="*/ 76200 h 120650"/>
                  <a:gd name="connsiteX5" fmla="*/ 260350 w 987425"/>
                  <a:gd name="connsiteY5" fmla="*/ 85725 h 120650"/>
                  <a:gd name="connsiteX6" fmla="*/ 298450 w 987425"/>
                  <a:gd name="connsiteY6" fmla="*/ 88900 h 120650"/>
                  <a:gd name="connsiteX7" fmla="*/ 523875 w 987425"/>
                  <a:gd name="connsiteY7" fmla="*/ 95250 h 120650"/>
                  <a:gd name="connsiteX8" fmla="*/ 781050 w 987425"/>
                  <a:gd name="connsiteY8" fmla="*/ 101600 h 120650"/>
                  <a:gd name="connsiteX9" fmla="*/ 987425 w 987425"/>
                  <a:gd name="connsiteY9" fmla="*/ 114300 h 120650"/>
                  <a:gd name="connsiteX10" fmla="*/ 987425 w 987425"/>
                  <a:gd name="connsiteY10" fmla="*/ 114300 h 120650"/>
                  <a:gd name="connsiteX11" fmla="*/ 0 w 987425"/>
                  <a:gd name="connsiteY11" fmla="*/ 120650 h 120650"/>
                  <a:gd name="connsiteX12" fmla="*/ 0 w 987425"/>
                  <a:gd name="connsiteY12" fmla="*/ 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425" h="120650">
                    <a:moveTo>
                      <a:pt x="0" y="0"/>
                    </a:moveTo>
                    <a:lnTo>
                      <a:pt x="47625" y="47625"/>
                    </a:lnTo>
                    <a:lnTo>
                      <a:pt x="117475" y="69850"/>
                    </a:lnTo>
                    <a:cubicBezTo>
                      <a:pt x="127000" y="70908"/>
                      <a:pt x="136578" y="71568"/>
                      <a:pt x="146050" y="73025"/>
                    </a:cubicBezTo>
                    <a:cubicBezTo>
                      <a:pt x="150363" y="73689"/>
                      <a:pt x="158750" y="76200"/>
                      <a:pt x="158750" y="76200"/>
                    </a:cubicBezTo>
                    <a:lnTo>
                      <a:pt x="260350" y="85725"/>
                    </a:lnTo>
                    <a:cubicBezTo>
                      <a:pt x="292081" y="89251"/>
                      <a:pt x="279341" y="88900"/>
                      <a:pt x="298450" y="88900"/>
                    </a:cubicBezTo>
                    <a:lnTo>
                      <a:pt x="523875" y="95250"/>
                    </a:lnTo>
                    <a:lnTo>
                      <a:pt x="781050" y="101600"/>
                    </a:lnTo>
                    <a:lnTo>
                      <a:pt x="987425" y="114300"/>
                    </a:lnTo>
                    <a:lnTo>
                      <a:pt x="987425" y="114300"/>
                    </a:lnTo>
                    <a:lnTo>
                      <a:pt x="0" y="120650"/>
                    </a:lnTo>
                    <a:cubicBezTo>
                      <a:pt x="1058" y="82550"/>
                      <a:pt x="2117" y="44450"/>
                      <a:pt x="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6C69064-FA3C-004E-BB5B-0A42B47B658A}"/>
                </a:ext>
              </a:extLst>
            </p:cNvPr>
            <p:cNvSpPr txBox="1"/>
            <p:nvPr/>
          </p:nvSpPr>
          <p:spPr>
            <a:xfrm>
              <a:off x="9829120" y="3459142"/>
              <a:ext cx="8560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solidFill>
                    <a:srgbClr val="3232FF"/>
                  </a:solidFill>
                </a:rPr>
                <a:t>Reliability</a:t>
              </a: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7A2DEC3-2ACC-1046-9B24-BA97A7C46700}"/>
                </a:ext>
              </a:extLst>
            </p:cNvPr>
            <p:cNvSpPr/>
            <p:nvPr/>
          </p:nvSpPr>
          <p:spPr>
            <a:xfrm>
              <a:off x="10254343" y="3679372"/>
              <a:ext cx="222415" cy="466504"/>
            </a:xfrm>
            <a:custGeom>
              <a:avLst/>
              <a:gdLst>
                <a:gd name="connsiteX0" fmla="*/ 0 w 250371"/>
                <a:gd name="connsiteY0" fmla="*/ 0 h 391885"/>
                <a:gd name="connsiteX1" fmla="*/ 119743 w 250371"/>
                <a:gd name="connsiteY1" fmla="*/ 293914 h 391885"/>
                <a:gd name="connsiteX2" fmla="*/ 250371 w 250371"/>
                <a:gd name="connsiteY2" fmla="*/ 391885 h 391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371" h="391885">
                  <a:moveTo>
                    <a:pt x="0" y="0"/>
                  </a:moveTo>
                  <a:cubicBezTo>
                    <a:pt x="39007" y="114300"/>
                    <a:pt x="78015" y="228600"/>
                    <a:pt x="119743" y="293914"/>
                  </a:cubicBezTo>
                  <a:cubicBezTo>
                    <a:pt x="161471" y="359228"/>
                    <a:pt x="205921" y="375556"/>
                    <a:pt x="250371" y="39188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DCD9A470-4816-1F43-9BA8-F4F0C4AD604C}"/>
              </a:ext>
            </a:extLst>
          </p:cNvPr>
          <p:cNvSpPr/>
          <p:nvPr/>
        </p:nvSpPr>
        <p:spPr>
          <a:xfrm>
            <a:off x="6626997" y="5047016"/>
            <a:ext cx="2094444" cy="243265"/>
          </a:xfrm>
          <a:prstGeom prst="rect">
            <a:avLst/>
          </a:prstGeom>
          <a:solidFill>
            <a:srgbClr val="00B050">
              <a:alpha val="3846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>
                <a:solidFill>
                  <a:schemeClr val="tx1"/>
                </a:solidFill>
              </a:rPr>
              <a:t>Uncertainty Propagation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0CCB207-A72C-3F40-A33A-16B46F51CFD4}"/>
              </a:ext>
            </a:extLst>
          </p:cNvPr>
          <p:cNvSpPr/>
          <p:nvPr/>
        </p:nvSpPr>
        <p:spPr>
          <a:xfrm>
            <a:off x="1947413" y="3776309"/>
            <a:ext cx="1018161" cy="517730"/>
          </a:xfrm>
          <a:prstGeom prst="rect">
            <a:avLst/>
          </a:prstGeom>
          <a:solidFill>
            <a:srgbClr val="00B050">
              <a:alpha val="3846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>
                <a:solidFill>
                  <a:schemeClr val="tx1"/>
                </a:solidFill>
              </a:rPr>
              <a:t>Model  Calibration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0B734530-0D53-2A43-83D2-12749031A541}"/>
              </a:ext>
            </a:extLst>
          </p:cNvPr>
          <p:cNvSpPr/>
          <p:nvPr/>
        </p:nvSpPr>
        <p:spPr>
          <a:xfrm>
            <a:off x="5953481" y="5358148"/>
            <a:ext cx="3469592" cy="132540"/>
          </a:xfrm>
          <a:prstGeom prst="rightArrow">
            <a:avLst/>
          </a:prstGeom>
          <a:solidFill>
            <a:srgbClr val="00B050">
              <a:alpha val="3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6F7EDCE-7D69-F74E-96D3-E8D36D75A512}"/>
              </a:ext>
            </a:extLst>
          </p:cNvPr>
          <p:cNvGrpSpPr/>
          <p:nvPr/>
        </p:nvGrpSpPr>
        <p:grpSpPr>
          <a:xfrm>
            <a:off x="1897426" y="4696924"/>
            <a:ext cx="1144056" cy="811071"/>
            <a:chOff x="1855861" y="4398052"/>
            <a:chExt cx="1144056" cy="811071"/>
          </a:xfrm>
        </p:grpSpPr>
        <p:pic>
          <p:nvPicPr>
            <p:cNvPr id="185" name="Picture 184">
              <a:extLst>
                <a:ext uri="{FF2B5EF4-FFF2-40B4-BE49-F238E27FC236}">
                  <a16:creationId xmlns:a16="http://schemas.microsoft.com/office/drawing/2014/main" id="{994B95BD-6A61-DB4F-B7C5-8D987F8CF1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6000" t="3537" r="7440" b="8091"/>
            <a:stretch/>
          </p:blipFill>
          <p:spPr>
            <a:xfrm>
              <a:off x="1855861" y="4398052"/>
              <a:ext cx="1121555" cy="81107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A2AB2A3-DF7F-474B-96EC-2457FFF9D08C}"/>
                </a:ext>
              </a:extLst>
            </p:cNvPr>
            <p:cNvSpPr/>
            <p:nvPr/>
          </p:nvSpPr>
          <p:spPr>
            <a:xfrm>
              <a:off x="2516340" y="4639652"/>
              <a:ext cx="435624" cy="4311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AD8C8344-EF9B-514C-B1B4-0C868CFB1284}"/>
                </a:ext>
              </a:extLst>
            </p:cNvPr>
            <p:cNvSpPr txBox="1"/>
            <p:nvPr/>
          </p:nvSpPr>
          <p:spPr>
            <a:xfrm>
              <a:off x="2393930" y="4640045"/>
              <a:ext cx="605987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/>
                <a:t>Impact Test Data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C4392CE-8E56-2B40-8BBA-55D1656AFD0A}"/>
              </a:ext>
            </a:extLst>
          </p:cNvPr>
          <p:cNvSpPr txBox="1"/>
          <p:nvPr/>
        </p:nvSpPr>
        <p:spPr>
          <a:xfrm>
            <a:off x="2107024" y="2390704"/>
            <a:ext cx="824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Sensitivities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03AD30-9315-8A48-BD99-18CBDBA6B4E4}"/>
              </a:ext>
            </a:extLst>
          </p:cNvPr>
          <p:cNvSpPr txBox="1"/>
          <p:nvPr/>
        </p:nvSpPr>
        <p:spPr>
          <a:xfrm>
            <a:off x="3387793" y="1982746"/>
            <a:ext cx="544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/>
              <a:t>UQ Workflow Applied to Z-2 Spacesuit Reliability</a:t>
            </a:r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DA614FA9-0A3D-9543-871A-6A573F59116B}"/>
              </a:ext>
            </a:extLst>
          </p:cNvPr>
          <p:cNvCxnSpPr>
            <a:stCxn id="65" idx="3"/>
            <a:endCxn id="2" idx="1"/>
          </p:cNvCxnSpPr>
          <p:nvPr/>
        </p:nvCxnSpPr>
        <p:spPr>
          <a:xfrm flipV="1">
            <a:off x="2965574" y="3362313"/>
            <a:ext cx="590980" cy="672861"/>
          </a:xfrm>
          <a:prstGeom prst="bentConnector3">
            <a:avLst>
              <a:gd name="adj1" fmla="val 59377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F3FE4-569F-1145-A2EC-6320DE51C014}"/>
              </a:ext>
            </a:extLst>
          </p:cNvPr>
          <p:cNvCxnSpPr>
            <a:cxnSpLocks/>
            <a:stCxn id="191" idx="0"/>
            <a:endCxn id="62" idx="2"/>
          </p:cNvCxnSpPr>
          <p:nvPr/>
        </p:nvCxnSpPr>
        <p:spPr>
          <a:xfrm flipV="1">
            <a:off x="807474" y="3291648"/>
            <a:ext cx="1651" cy="3123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53B4ABA-F5E3-844E-A4D3-4B567F5447F5}"/>
              </a:ext>
            </a:extLst>
          </p:cNvPr>
          <p:cNvCxnSpPr>
            <a:cxnSpLocks/>
            <a:stCxn id="62" idx="3"/>
            <a:endCxn id="217" idx="1"/>
          </p:cNvCxnSpPr>
          <p:nvPr/>
        </p:nvCxnSpPr>
        <p:spPr>
          <a:xfrm>
            <a:off x="1306774" y="3045291"/>
            <a:ext cx="365693" cy="36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F21F30D-BE77-1943-AB7B-CD1FA8133166}"/>
              </a:ext>
            </a:extLst>
          </p:cNvPr>
          <p:cNvCxnSpPr>
            <a:cxnSpLocks/>
            <a:stCxn id="182" idx="3"/>
            <a:endCxn id="65" idx="1"/>
          </p:cNvCxnSpPr>
          <p:nvPr/>
        </p:nvCxnSpPr>
        <p:spPr>
          <a:xfrm flipV="1">
            <a:off x="1416645" y="4035174"/>
            <a:ext cx="530768" cy="213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BCFA40B5-79C9-044A-815B-D724DC31BD9E}"/>
              </a:ext>
            </a:extLst>
          </p:cNvPr>
          <p:cNvCxnSpPr>
            <a:cxnSpLocks/>
            <a:stCxn id="185" idx="0"/>
            <a:endCxn id="65" idx="2"/>
          </p:cNvCxnSpPr>
          <p:nvPr/>
        </p:nvCxnSpPr>
        <p:spPr>
          <a:xfrm flipH="1" flipV="1">
            <a:off x="2456494" y="4294039"/>
            <a:ext cx="1710" cy="40288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7A3F6DB-E389-F947-AAE5-4844151907D2}"/>
              </a:ext>
            </a:extLst>
          </p:cNvPr>
          <p:cNvCxnSpPr>
            <a:cxnSpLocks/>
          </p:cNvCxnSpPr>
          <p:nvPr/>
        </p:nvCxnSpPr>
        <p:spPr>
          <a:xfrm flipH="1">
            <a:off x="2456494" y="3536705"/>
            <a:ext cx="1709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9A928CF-18B6-2D42-BB1F-5425B1EDAFBC}"/>
              </a:ext>
            </a:extLst>
          </p:cNvPr>
          <p:cNvCxnSpPr>
            <a:cxnSpLocks/>
            <a:stCxn id="115" idx="3"/>
            <a:endCxn id="209" idx="1"/>
          </p:cNvCxnSpPr>
          <p:nvPr/>
        </p:nvCxnSpPr>
        <p:spPr>
          <a:xfrm>
            <a:off x="9128542" y="4198565"/>
            <a:ext cx="30114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C2F55FE4-2AB9-9046-A309-905D0F92F335}"/>
              </a:ext>
            </a:extLst>
          </p:cNvPr>
          <p:cNvCxnSpPr>
            <a:cxnSpLocks/>
            <a:stCxn id="183" idx="2"/>
            <a:endCxn id="115" idx="0"/>
          </p:cNvCxnSpPr>
          <p:nvPr/>
        </p:nvCxnSpPr>
        <p:spPr>
          <a:xfrm>
            <a:off x="7661891" y="2974936"/>
            <a:ext cx="2212" cy="51488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D180E6B8-D0E6-934E-9CCD-BAF35BDDD59C}"/>
              </a:ext>
            </a:extLst>
          </p:cNvPr>
          <p:cNvSpPr/>
          <p:nvPr/>
        </p:nvSpPr>
        <p:spPr>
          <a:xfrm>
            <a:off x="147775" y="2329667"/>
            <a:ext cx="9290795" cy="3389077"/>
          </a:xfrm>
          <a:prstGeom prst="rect">
            <a:avLst/>
          </a:prstGeom>
          <a:solidFill>
            <a:schemeClr val="bg1">
              <a:alpha val="84764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0D6C261-1656-E14F-ACC8-05F3BF13D572}"/>
              </a:ext>
            </a:extLst>
          </p:cNvPr>
          <p:cNvSpPr/>
          <p:nvPr/>
        </p:nvSpPr>
        <p:spPr>
          <a:xfrm>
            <a:off x="1489621" y="1078088"/>
            <a:ext cx="5421838" cy="827581"/>
          </a:xfrm>
          <a:prstGeom prst="rect">
            <a:avLst/>
          </a:prstGeom>
          <a:solidFill>
            <a:schemeClr val="bg1">
              <a:alpha val="84764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52F0D94-93C4-704D-8932-A0279F316A92}"/>
              </a:ext>
            </a:extLst>
          </p:cNvPr>
          <p:cNvSpPr/>
          <p:nvPr/>
        </p:nvSpPr>
        <p:spPr>
          <a:xfrm>
            <a:off x="9418639" y="3192961"/>
            <a:ext cx="2630637" cy="2010231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D459487F-01AD-4BB0-BF30-D24FE4A8C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9235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/>
              <a:t>Z-2 Spacesuit Reliability Analysis</a:t>
            </a:r>
          </a:p>
        </p:txBody>
      </p:sp>
    </p:spTree>
    <p:extLst>
      <p:ext uri="{BB962C8B-B14F-4D97-AF65-F5344CB8AC3E}">
        <p14:creationId xmlns:p14="http://schemas.microsoft.com/office/powerpoint/2010/main" val="3946434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D00D88C4-4C2B-674F-8A30-30CDE5C5CB7E}"/>
              </a:ext>
            </a:extLst>
          </p:cNvPr>
          <p:cNvSpPr/>
          <p:nvPr/>
        </p:nvSpPr>
        <p:spPr>
          <a:xfrm>
            <a:off x="311475" y="2798933"/>
            <a:ext cx="995299" cy="492715"/>
          </a:xfrm>
          <a:prstGeom prst="rect">
            <a:avLst/>
          </a:prstGeom>
          <a:solidFill>
            <a:srgbClr val="00B050">
              <a:alpha val="3846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>
                <a:solidFill>
                  <a:schemeClr val="tx1"/>
                </a:solidFill>
              </a:rPr>
              <a:t>Sensitivity Analysis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6207F-40FE-1648-98BD-6A445846A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D473-F236-9644-BD31-908F1D01D613}" type="slidenum">
              <a:rPr lang="en-US" smtClean="0"/>
              <a:t>42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7F8507-3B01-6F4D-AE61-317398C3E75D}"/>
              </a:ext>
            </a:extLst>
          </p:cNvPr>
          <p:cNvGrpSpPr/>
          <p:nvPr/>
        </p:nvGrpSpPr>
        <p:grpSpPr>
          <a:xfrm>
            <a:off x="77930" y="3603963"/>
            <a:ext cx="1459087" cy="849291"/>
            <a:chOff x="1776739" y="1969286"/>
            <a:chExt cx="1459087" cy="849291"/>
          </a:xfrm>
        </p:grpSpPr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F90E9430-5AB2-A841-929E-9648C2C493AD}"/>
                </a:ext>
              </a:extLst>
            </p:cNvPr>
            <p:cNvSpPr/>
            <p:nvPr/>
          </p:nvSpPr>
          <p:spPr>
            <a:xfrm>
              <a:off x="1899291" y="2003030"/>
              <a:ext cx="1216163" cy="799205"/>
            </a:xfrm>
            <a:prstGeom prst="rect">
              <a:avLst/>
            </a:pr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pic>
          <p:nvPicPr>
            <p:cNvPr id="190" name="Picture 189">
              <a:extLst>
                <a:ext uri="{FF2B5EF4-FFF2-40B4-BE49-F238E27FC236}">
                  <a16:creationId xmlns:a16="http://schemas.microsoft.com/office/drawing/2014/main" id="{6C6DCE9D-E871-0944-B052-9833CC00E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7794"/>
            <a:stretch/>
          </p:blipFill>
          <p:spPr>
            <a:xfrm rot="265519">
              <a:off x="1974322" y="2149469"/>
              <a:ext cx="1078683" cy="669108"/>
            </a:xfrm>
            <a:prstGeom prst="rect">
              <a:avLst/>
            </a:prstGeom>
          </p:spPr>
        </p:pic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8AF7C469-EDF0-8B45-A8DF-A503C969CFE0}"/>
                </a:ext>
              </a:extLst>
            </p:cNvPr>
            <p:cNvSpPr txBox="1"/>
            <p:nvPr/>
          </p:nvSpPr>
          <p:spPr>
            <a:xfrm>
              <a:off x="1776739" y="1969286"/>
              <a:ext cx="14590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/>
                <a:t>Component Model</a:t>
              </a: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87C7578-115E-5544-86EB-D5C27F9B664C}"/>
              </a:ext>
            </a:extLst>
          </p:cNvPr>
          <p:cNvGrpSpPr/>
          <p:nvPr/>
        </p:nvGrpSpPr>
        <p:grpSpPr>
          <a:xfrm>
            <a:off x="7310883" y="2474717"/>
            <a:ext cx="694816" cy="523220"/>
            <a:chOff x="6531954" y="4352575"/>
            <a:chExt cx="694816" cy="523220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6A748D8E-EE25-5F46-9A67-B6E2A293191E}"/>
                </a:ext>
              </a:extLst>
            </p:cNvPr>
            <p:cNvSpPr txBox="1"/>
            <p:nvPr/>
          </p:nvSpPr>
          <p:spPr>
            <a:xfrm>
              <a:off x="6531954" y="4352575"/>
              <a:ext cx="6948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Z-2 Design</a:t>
              </a:r>
            </a:p>
          </p:txBody>
        </p:sp>
        <p:sp>
          <p:nvSpPr>
            <p:cNvPr id="183" name="Rounded Rectangle 182">
              <a:extLst>
                <a:ext uri="{FF2B5EF4-FFF2-40B4-BE49-F238E27FC236}">
                  <a16:creationId xmlns:a16="http://schemas.microsoft.com/office/drawing/2014/main" id="{C916B57A-336E-3741-9797-B64635DAD64F}"/>
                </a:ext>
              </a:extLst>
            </p:cNvPr>
            <p:cNvSpPr/>
            <p:nvPr/>
          </p:nvSpPr>
          <p:spPr>
            <a:xfrm>
              <a:off x="6539153" y="4376911"/>
              <a:ext cx="687617" cy="475883"/>
            </a:xfrm>
            <a:prstGeom prst="roundRect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E8666291-1DE2-ED4C-AD8F-250659107FAE}"/>
              </a:ext>
            </a:extLst>
          </p:cNvPr>
          <p:cNvSpPr/>
          <p:nvPr/>
        </p:nvSpPr>
        <p:spPr>
          <a:xfrm>
            <a:off x="6199663" y="3489822"/>
            <a:ext cx="2928879" cy="1417486"/>
          </a:xfrm>
          <a:prstGeom prst="roundRect">
            <a:avLst/>
          </a:prstGeom>
          <a:solidFill>
            <a:schemeClr val="bg2">
              <a:lumMod val="90000"/>
              <a:alpha val="13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itchFamily="2" charset="2"/>
              <a:buChar char="Ø"/>
            </a:pPr>
            <a:endParaRPr lang="en-US" sz="1100"/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0BF856E-6B95-BD4E-8552-6CDA53CB72E6}"/>
              </a:ext>
            </a:extLst>
          </p:cNvPr>
          <p:cNvGrpSpPr/>
          <p:nvPr/>
        </p:nvGrpSpPr>
        <p:grpSpPr>
          <a:xfrm>
            <a:off x="7110919" y="3528014"/>
            <a:ext cx="1095589" cy="1307206"/>
            <a:chOff x="7347976" y="2368041"/>
            <a:chExt cx="1095589" cy="1307206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0D53C164-E356-AF4C-ADBE-046CBBF7F5D0}"/>
                </a:ext>
              </a:extLst>
            </p:cNvPr>
            <p:cNvGrpSpPr/>
            <p:nvPr/>
          </p:nvGrpSpPr>
          <p:grpSpPr>
            <a:xfrm>
              <a:off x="7347976" y="2368041"/>
              <a:ext cx="1095589" cy="1307206"/>
              <a:chOff x="5533696" y="2468946"/>
              <a:chExt cx="1195927" cy="1534409"/>
            </a:xfrm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3E4965ED-FD96-504C-A0EB-A11F0C1E6830}"/>
                  </a:ext>
                </a:extLst>
              </p:cNvPr>
              <p:cNvSpPr/>
              <p:nvPr/>
            </p:nvSpPr>
            <p:spPr>
              <a:xfrm>
                <a:off x="5624201" y="2514391"/>
                <a:ext cx="1014561" cy="1488964"/>
              </a:xfrm>
              <a:prstGeom prst="rect">
                <a:avLst/>
              </a:prstGeom>
              <a:noFill/>
              <a:ln w="254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1F15165B-0C2C-1C41-936A-33FB4ACA5215}"/>
                  </a:ext>
                </a:extLst>
              </p:cNvPr>
              <p:cNvSpPr txBox="1"/>
              <p:nvPr/>
            </p:nvSpPr>
            <p:spPr>
              <a:xfrm>
                <a:off x="5533696" y="2468946"/>
                <a:ext cx="1195927" cy="325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/>
                  <a:t>Impact Model</a:t>
                </a:r>
              </a:p>
            </p:txBody>
          </p:sp>
        </p:grpSp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5EAA7347-D1CA-6344-8096-092DF90CF6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99" t="17395"/>
            <a:stretch/>
          </p:blipFill>
          <p:spPr>
            <a:xfrm rot="5400000">
              <a:off x="7350794" y="2790810"/>
              <a:ext cx="1046695" cy="687616"/>
            </a:xfrm>
            <a:prstGeom prst="rect">
              <a:avLst/>
            </a:prstGeom>
          </p:spPr>
        </p:pic>
      </p:grpSp>
      <p:sp>
        <p:nvSpPr>
          <p:cNvPr id="167" name="TextBox 166">
            <a:extLst>
              <a:ext uri="{FF2B5EF4-FFF2-40B4-BE49-F238E27FC236}">
                <a16:creationId xmlns:a16="http://schemas.microsoft.com/office/drawing/2014/main" id="{AF404434-4A2B-2443-9727-A9C47879C62A}"/>
              </a:ext>
            </a:extLst>
          </p:cNvPr>
          <p:cNvSpPr txBox="1"/>
          <p:nvPr/>
        </p:nvSpPr>
        <p:spPr>
          <a:xfrm>
            <a:off x="8346903" y="3642396"/>
            <a:ext cx="720069" cy="307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/>
              <a:t>Output</a:t>
            </a:r>
          </a:p>
        </p:txBody>
      </p:sp>
      <p:sp>
        <p:nvSpPr>
          <p:cNvPr id="180" name="Right Arrow 179">
            <a:extLst>
              <a:ext uri="{FF2B5EF4-FFF2-40B4-BE49-F238E27FC236}">
                <a16:creationId xmlns:a16="http://schemas.microsoft.com/office/drawing/2014/main" id="{96540EF7-9EE1-2349-9953-79B92D1B6886}"/>
              </a:ext>
            </a:extLst>
          </p:cNvPr>
          <p:cNvSpPr/>
          <p:nvPr/>
        </p:nvSpPr>
        <p:spPr>
          <a:xfrm>
            <a:off x="6911458" y="4051491"/>
            <a:ext cx="220763" cy="27432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89" name="Right Arrow 188">
            <a:extLst>
              <a:ext uri="{FF2B5EF4-FFF2-40B4-BE49-F238E27FC236}">
                <a16:creationId xmlns:a16="http://schemas.microsoft.com/office/drawing/2014/main" id="{40502C21-9E7E-8F4B-86D7-692067FA1625}"/>
              </a:ext>
            </a:extLst>
          </p:cNvPr>
          <p:cNvSpPr/>
          <p:nvPr/>
        </p:nvSpPr>
        <p:spPr>
          <a:xfrm>
            <a:off x="8193392" y="4062179"/>
            <a:ext cx="220763" cy="27432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3C8465DC-AA31-CF46-BE0D-A4C0492A6CC3}"/>
              </a:ext>
            </a:extLst>
          </p:cNvPr>
          <p:cNvSpPr txBox="1"/>
          <p:nvPr/>
        </p:nvSpPr>
        <p:spPr>
          <a:xfrm>
            <a:off x="8340486" y="3884094"/>
            <a:ext cx="720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Max. Impact Force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AB19D540-0B2B-BE4A-831E-678714B3C2FC}"/>
              </a:ext>
            </a:extLst>
          </p:cNvPr>
          <p:cNvSpPr txBox="1"/>
          <p:nvPr/>
        </p:nvSpPr>
        <p:spPr>
          <a:xfrm>
            <a:off x="6258671" y="3550138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/>
              <a:t>Inputs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36F97277-6163-C64D-848E-B6B163451418}"/>
              </a:ext>
            </a:extLst>
          </p:cNvPr>
          <p:cNvSpPr txBox="1"/>
          <p:nvPr/>
        </p:nvSpPr>
        <p:spPr>
          <a:xfrm>
            <a:off x="6154414" y="4256859"/>
            <a:ext cx="90685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4646B9"/>
                </a:solidFill>
              </a:rPr>
              <a:t>Impact Load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DA331A6C-9D9E-5047-8975-E204FDB4BB30}"/>
              </a:ext>
            </a:extLst>
          </p:cNvPr>
          <p:cNvSpPr txBox="1"/>
          <p:nvPr/>
        </p:nvSpPr>
        <p:spPr>
          <a:xfrm>
            <a:off x="6130602" y="3841526"/>
            <a:ext cx="97643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FF0000"/>
                </a:solidFill>
              </a:rPr>
              <a:t>Material Model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808FE0-16EA-3F4D-92C5-5F9A172C6319}"/>
              </a:ext>
            </a:extLst>
          </p:cNvPr>
          <p:cNvGrpSpPr/>
          <p:nvPr/>
        </p:nvGrpSpPr>
        <p:grpSpPr>
          <a:xfrm>
            <a:off x="3556554" y="2430971"/>
            <a:ext cx="2352188" cy="1859733"/>
            <a:chOff x="3678617" y="2029319"/>
            <a:chExt cx="2352188" cy="1859733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3679F6D2-4B59-274C-A5C6-F451F3F657D2}"/>
                </a:ext>
              </a:extLst>
            </p:cNvPr>
            <p:cNvSpPr txBox="1"/>
            <p:nvPr/>
          </p:nvSpPr>
          <p:spPr>
            <a:xfrm>
              <a:off x="4132391" y="2029319"/>
              <a:ext cx="1545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rgbClr val="FF0000"/>
                  </a:solidFill>
                </a:rPr>
                <a:t>Material Parameters</a:t>
              </a:r>
            </a:p>
          </p:txBody>
        </p:sp>
        <p:pic>
          <p:nvPicPr>
            <p:cNvPr id="205" name="Picture 204">
              <a:extLst>
                <a:ext uri="{FF2B5EF4-FFF2-40B4-BE49-F238E27FC236}">
                  <a16:creationId xmlns:a16="http://schemas.microsoft.com/office/drawing/2014/main" id="{F18B4234-BA80-744D-AE89-C7A2C3E70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15829" y="2258731"/>
              <a:ext cx="1096488" cy="822960"/>
            </a:xfrm>
            <a:prstGeom prst="rect">
              <a:avLst/>
            </a:prstGeom>
          </p:spPr>
        </p:pic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1426B229-1407-5B42-8230-8F10861D4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21364" y="3046464"/>
              <a:ext cx="1096488" cy="822960"/>
            </a:xfrm>
            <a:prstGeom prst="rect">
              <a:avLst/>
            </a:prstGeom>
          </p:spPr>
        </p:pic>
        <p:pic>
          <p:nvPicPr>
            <p:cNvPr id="207" name="Picture 206">
              <a:extLst>
                <a:ext uri="{FF2B5EF4-FFF2-40B4-BE49-F238E27FC236}">
                  <a16:creationId xmlns:a16="http://schemas.microsoft.com/office/drawing/2014/main" id="{1EF5E7A2-E0ED-434D-8AA7-CFB37E7E6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15782" y="3066092"/>
              <a:ext cx="1096489" cy="822960"/>
            </a:xfrm>
            <a:prstGeom prst="rect">
              <a:avLst/>
            </a:prstGeom>
          </p:spPr>
        </p:pic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D580FFAD-EAE1-FF4D-BFF1-7C59A024B4F3}"/>
                </a:ext>
              </a:extLst>
            </p:cNvPr>
            <p:cNvSpPr/>
            <p:nvPr/>
          </p:nvSpPr>
          <p:spPr>
            <a:xfrm>
              <a:off x="3678617" y="2051897"/>
              <a:ext cx="2352188" cy="1817527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66AAF80-0F33-2943-9362-BC7785B04548}"/>
              </a:ext>
            </a:extLst>
          </p:cNvPr>
          <p:cNvGrpSpPr/>
          <p:nvPr/>
        </p:nvGrpSpPr>
        <p:grpSpPr>
          <a:xfrm>
            <a:off x="3993776" y="4446428"/>
            <a:ext cx="1480568" cy="1071780"/>
            <a:chOff x="4288884" y="3953783"/>
            <a:chExt cx="1480568" cy="1071780"/>
          </a:xfrm>
        </p:grpSpPr>
        <p:pic>
          <p:nvPicPr>
            <p:cNvPr id="204" name="Picture 203">
              <a:extLst>
                <a:ext uri="{FF2B5EF4-FFF2-40B4-BE49-F238E27FC236}">
                  <a16:creationId xmlns:a16="http://schemas.microsoft.com/office/drawing/2014/main" id="{0444FAFF-B2FE-FA48-BEAA-85471F370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19276" y="4163881"/>
              <a:ext cx="1148078" cy="861681"/>
            </a:xfrm>
            <a:prstGeom prst="rect">
              <a:avLst/>
            </a:prstGeom>
          </p:spPr>
        </p:pic>
        <p:sp>
          <p:nvSpPr>
            <p:cNvPr id="208" name="Rounded Rectangle 207">
              <a:extLst>
                <a:ext uri="{FF2B5EF4-FFF2-40B4-BE49-F238E27FC236}">
                  <a16:creationId xmlns:a16="http://schemas.microsoft.com/office/drawing/2014/main" id="{CFEDA9DE-125D-7745-95B8-D5971DBBAE47}"/>
                </a:ext>
              </a:extLst>
            </p:cNvPr>
            <p:cNvSpPr/>
            <p:nvPr/>
          </p:nvSpPr>
          <p:spPr>
            <a:xfrm>
              <a:off x="4288884" y="4007571"/>
              <a:ext cx="1480568" cy="1017992"/>
            </a:xfrm>
            <a:prstGeom prst="roundRect">
              <a:avLst/>
            </a:prstGeom>
            <a:noFill/>
            <a:ln>
              <a:solidFill>
                <a:srgbClr val="32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7205751A-2E7E-D545-A979-81EC8F8D217A}"/>
                </a:ext>
              </a:extLst>
            </p:cNvPr>
            <p:cNvSpPr txBox="1"/>
            <p:nvPr/>
          </p:nvSpPr>
          <p:spPr>
            <a:xfrm>
              <a:off x="4527249" y="3953783"/>
              <a:ext cx="11467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rgbClr val="3232FF"/>
                  </a:solidFill>
                </a:rPr>
                <a:t>Impact Velocity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34C5656-3B55-CD45-9910-796AA89C4503}"/>
              </a:ext>
            </a:extLst>
          </p:cNvPr>
          <p:cNvSpPr txBox="1"/>
          <p:nvPr/>
        </p:nvSpPr>
        <p:spPr>
          <a:xfrm>
            <a:off x="1574969" y="1187358"/>
            <a:ext cx="525532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/>
              <a:t>Given</a:t>
            </a:r>
            <a:r>
              <a:rPr lang="en-US"/>
              <a:t>: candidate design, component/impact models, test data, </a:t>
            </a:r>
            <a:r>
              <a:rPr lang="en-US" i="1"/>
              <a:t>assumed</a:t>
            </a:r>
            <a:r>
              <a:rPr lang="en-US"/>
              <a:t> impact load &amp; failure criteria </a:t>
            </a:r>
            <a:endParaRPr lang="en-US" b="1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2DC731-4568-F745-A854-2482DADF92ED}"/>
              </a:ext>
            </a:extLst>
          </p:cNvPr>
          <p:cNvGrpSpPr/>
          <p:nvPr/>
        </p:nvGrpSpPr>
        <p:grpSpPr>
          <a:xfrm>
            <a:off x="1672467" y="2554287"/>
            <a:ext cx="1441202" cy="989398"/>
            <a:chOff x="1784296" y="1610179"/>
            <a:chExt cx="1441202" cy="989398"/>
          </a:xfrm>
        </p:grpSpPr>
        <p:pic>
          <p:nvPicPr>
            <p:cNvPr id="217" name="Picture 216">
              <a:extLst>
                <a:ext uri="{FF2B5EF4-FFF2-40B4-BE49-F238E27FC236}">
                  <a16:creationId xmlns:a16="http://schemas.microsoft.com/office/drawing/2014/main" id="{23AFE4F4-A874-DB4F-9904-8CE489EA5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84296" y="1610179"/>
              <a:ext cx="1441202" cy="989398"/>
            </a:xfrm>
            <a:prstGeom prst="rect">
              <a:avLst/>
            </a:prstGeom>
          </p:spPr>
        </p:pic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85C3FC9C-73FB-884E-AE2B-558699CD9FD4}"/>
                </a:ext>
              </a:extLst>
            </p:cNvPr>
            <p:cNvSpPr/>
            <p:nvPr/>
          </p:nvSpPr>
          <p:spPr>
            <a:xfrm>
              <a:off x="1976969" y="1646036"/>
              <a:ext cx="724777" cy="807484"/>
            </a:xfrm>
            <a:prstGeom prst="roundRect">
              <a:avLst>
                <a:gd name="adj" fmla="val 4173"/>
              </a:avLst>
            </a:prstGeom>
            <a:noFill/>
            <a:ln w="190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Freeform 53">
            <a:extLst>
              <a:ext uri="{FF2B5EF4-FFF2-40B4-BE49-F238E27FC236}">
                <a16:creationId xmlns:a16="http://schemas.microsoft.com/office/drawing/2014/main" id="{0DD53A12-AF2C-6640-842D-99E993FD3DF2}"/>
              </a:ext>
            </a:extLst>
          </p:cNvPr>
          <p:cNvSpPr/>
          <p:nvPr/>
        </p:nvSpPr>
        <p:spPr>
          <a:xfrm>
            <a:off x="5819815" y="3668759"/>
            <a:ext cx="491132" cy="390537"/>
          </a:xfrm>
          <a:custGeom>
            <a:avLst/>
            <a:gdLst>
              <a:gd name="connsiteX0" fmla="*/ 0 w 1843088"/>
              <a:gd name="connsiteY0" fmla="*/ 0 h 1016528"/>
              <a:gd name="connsiteX1" fmla="*/ 257175 w 1843088"/>
              <a:gd name="connsiteY1" fmla="*/ 457200 h 1016528"/>
              <a:gd name="connsiteX2" fmla="*/ 500063 w 1843088"/>
              <a:gd name="connsiteY2" fmla="*/ 857250 h 1016528"/>
              <a:gd name="connsiteX3" fmla="*/ 714375 w 1843088"/>
              <a:gd name="connsiteY3" fmla="*/ 985837 h 1016528"/>
              <a:gd name="connsiteX4" fmla="*/ 1100138 w 1843088"/>
              <a:gd name="connsiteY4" fmla="*/ 1014412 h 1016528"/>
              <a:gd name="connsiteX5" fmla="*/ 1171575 w 1843088"/>
              <a:gd name="connsiteY5" fmla="*/ 1014412 h 1016528"/>
              <a:gd name="connsiteX6" fmla="*/ 1843088 w 1843088"/>
              <a:gd name="connsiteY6" fmla="*/ 1000125 h 101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3088" h="1016528">
                <a:moveTo>
                  <a:pt x="0" y="0"/>
                </a:moveTo>
                <a:cubicBezTo>
                  <a:pt x="86915" y="157162"/>
                  <a:pt x="173831" y="314325"/>
                  <a:pt x="257175" y="457200"/>
                </a:cubicBezTo>
                <a:cubicBezTo>
                  <a:pt x="340519" y="600075"/>
                  <a:pt x="423863" y="769144"/>
                  <a:pt x="500063" y="857250"/>
                </a:cubicBezTo>
                <a:cubicBezTo>
                  <a:pt x="576263" y="945356"/>
                  <a:pt x="614363" y="959643"/>
                  <a:pt x="714375" y="985837"/>
                </a:cubicBezTo>
                <a:cubicBezTo>
                  <a:pt x="814388" y="1012031"/>
                  <a:pt x="1023938" y="1009650"/>
                  <a:pt x="1100138" y="1014412"/>
                </a:cubicBezTo>
                <a:cubicBezTo>
                  <a:pt x="1176338" y="1019174"/>
                  <a:pt x="1171575" y="1014412"/>
                  <a:pt x="1171575" y="1014412"/>
                </a:cubicBezTo>
                <a:lnTo>
                  <a:pt x="1843088" y="1000125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  <a:headEnd type="triangle" w="med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D3B5C5F8-395C-C840-BE6C-E9E3421E0C94}"/>
              </a:ext>
            </a:extLst>
          </p:cNvPr>
          <p:cNvSpPr/>
          <p:nvPr/>
        </p:nvSpPr>
        <p:spPr>
          <a:xfrm>
            <a:off x="5378930" y="4479085"/>
            <a:ext cx="994168" cy="546844"/>
          </a:xfrm>
          <a:custGeom>
            <a:avLst/>
            <a:gdLst>
              <a:gd name="connsiteX0" fmla="*/ 0 w 1828800"/>
              <a:gd name="connsiteY0" fmla="*/ 1057733 h 1057733"/>
              <a:gd name="connsiteX1" fmla="*/ 257175 w 1828800"/>
              <a:gd name="connsiteY1" fmla="*/ 657683 h 1057733"/>
              <a:gd name="connsiteX2" fmla="*/ 485775 w 1828800"/>
              <a:gd name="connsiteY2" fmla="*/ 186196 h 1057733"/>
              <a:gd name="connsiteX3" fmla="*/ 742950 w 1828800"/>
              <a:gd name="connsiteY3" fmla="*/ 29033 h 1057733"/>
              <a:gd name="connsiteX4" fmla="*/ 1828800 w 1828800"/>
              <a:gd name="connsiteY4" fmla="*/ 458 h 105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057733">
                <a:moveTo>
                  <a:pt x="0" y="1057733"/>
                </a:moveTo>
                <a:cubicBezTo>
                  <a:pt x="88106" y="930336"/>
                  <a:pt x="176213" y="802939"/>
                  <a:pt x="257175" y="657683"/>
                </a:cubicBezTo>
                <a:cubicBezTo>
                  <a:pt x="338138" y="512427"/>
                  <a:pt x="404813" y="290971"/>
                  <a:pt x="485775" y="186196"/>
                </a:cubicBezTo>
                <a:cubicBezTo>
                  <a:pt x="566737" y="81421"/>
                  <a:pt x="519113" y="59989"/>
                  <a:pt x="742950" y="29033"/>
                </a:cubicBezTo>
                <a:cubicBezTo>
                  <a:pt x="966787" y="-1923"/>
                  <a:pt x="1397793" y="-733"/>
                  <a:pt x="1828800" y="458"/>
                </a:cubicBezTo>
              </a:path>
            </a:pathLst>
          </a:custGeom>
          <a:noFill/>
          <a:ln>
            <a:prstDash val="dash"/>
            <a:headEnd type="triangle" w="med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F72717-8B87-4C41-92E0-EA8C0A37C244}"/>
              </a:ext>
            </a:extLst>
          </p:cNvPr>
          <p:cNvSpPr txBox="1"/>
          <p:nvPr/>
        </p:nvSpPr>
        <p:spPr>
          <a:xfrm>
            <a:off x="8736861" y="1183026"/>
            <a:ext cx="180422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/>
              <a:t>Estimate: </a:t>
            </a:r>
            <a:r>
              <a:rPr lang="en-US"/>
              <a:t>Z-2 impact reliability</a:t>
            </a:r>
            <a:endParaRPr lang="en-US" b="1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80034F-6290-F047-BD5B-2CF742A59408}"/>
              </a:ext>
            </a:extLst>
          </p:cNvPr>
          <p:cNvGrpSpPr/>
          <p:nvPr/>
        </p:nvGrpSpPr>
        <p:grpSpPr>
          <a:xfrm>
            <a:off x="9429683" y="3225620"/>
            <a:ext cx="2613130" cy="1961265"/>
            <a:chOff x="9476196" y="2982168"/>
            <a:chExt cx="2613130" cy="196126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A708738-BD6D-5946-A9D9-3D9C8B7DA509}"/>
                </a:ext>
              </a:extLst>
            </p:cNvPr>
            <p:cNvGrpSpPr/>
            <p:nvPr/>
          </p:nvGrpSpPr>
          <p:grpSpPr>
            <a:xfrm>
              <a:off x="9476196" y="2982168"/>
              <a:ext cx="2613130" cy="1961265"/>
              <a:chOff x="9531432" y="2600471"/>
              <a:chExt cx="2613130" cy="1961265"/>
            </a:xfrm>
          </p:grpSpPr>
          <p:pic>
            <p:nvPicPr>
              <p:cNvPr id="209" name="Picture 208">
                <a:extLst>
                  <a:ext uri="{FF2B5EF4-FFF2-40B4-BE49-F238E27FC236}">
                    <a16:creationId xmlns:a16="http://schemas.microsoft.com/office/drawing/2014/main" id="{CFFF840B-B4D8-344C-95F5-D733E824FD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531432" y="2600471"/>
                <a:ext cx="2613130" cy="1961265"/>
              </a:xfrm>
              <a:prstGeom prst="rect">
                <a:avLst/>
              </a:prstGeom>
            </p:spPr>
          </p:pic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B941135A-263E-A948-B75E-E32757A67669}"/>
                  </a:ext>
                </a:extLst>
              </p:cNvPr>
              <p:cNvSpPr txBox="1"/>
              <p:nvPr/>
            </p:nvSpPr>
            <p:spPr>
              <a:xfrm>
                <a:off x="11267011" y="3735684"/>
                <a:ext cx="85603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FF0000"/>
                    </a:solidFill>
                  </a:rPr>
                  <a:t>Probability of failure</a:t>
                </a:r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15DBB0E7-2296-234B-8480-5229C597404A}"/>
                  </a:ext>
                </a:extLst>
              </p:cNvPr>
              <p:cNvSpPr/>
              <p:nvPr/>
            </p:nvSpPr>
            <p:spPr>
              <a:xfrm>
                <a:off x="11100605" y="3966409"/>
                <a:ext cx="274697" cy="220133"/>
              </a:xfrm>
              <a:custGeom>
                <a:avLst/>
                <a:gdLst>
                  <a:gd name="connsiteX0" fmla="*/ 274697 w 274697"/>
                  <a:gd name="connsiteY0" fmla="*/ 0 h 220133"/>
                  <a:gd name="connsiteX1" fmla="*/ 37630 w 274697"/>
                  <a:gd name="connsiteY1" fmla="*/ 118533 h 220133"/>
                  <a:gd name="connsiteX2" fmla="*/ 3763 w 274697"/>
                  <a:gd name="connsiteY2" fmla="*/ 220133 h 220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4697" h="220133">
                    <a:moveTo>
                      <a:pt x="274697" y="0"/>
                    </a:moveTo>
                    <a:cubicBezTo>
                      <a:pt x="178741" y="40922"/>
                      <a:pt x="82786" y="81844"/>
                      <a:pt x="37630" y="118533"/>
                    </a:cubicBezTo>
                    <a:cubicBezTo>
                      <a:pt x="-7526" y="155222"/>
                      <a:pt x="-1882" y="187677"/>
                      <a:pt x="3763" y="22013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F6379CCE-7F71-B44D-8177-83A05E9F9020}"/>
                  </a:ext>
                </a:extLst>
              </p:cNvPr>
              <p:cNvSpPr txBox="1"/>
              <p:nvPr/>
            </p:nvSpPr>
            <p:spPr>
              <a:xfrm rot="16200000">
                <a:off x="10575619" y="3288079"/>
                <a:ext cx="108715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>
                    <a:solidFill>
                      <a:srgbClr val="FF0000"/>
                    </a:solidFill>
                  </a:rPr>
                  <a:t>Failure Threshold</a:t>
                </a:r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934B696F-6223-BC4A-A86F-0764EEB56CD7}"/>
                  </a:ext>
                </a:extLst>
              </p:cNvPr>
              <p:cNvSpPr/>
              <p:nvPr/>
            </p:nvSpPr>
            <p:spPr>
              <a:xfrm>
                <a:off x="11038625" y="4172492"/>
                <a:ext cx="626579" cy="50685"/>
              </a:xfrm>
              <a:custGeom>
                <a:avLst/>
                <a:gdLst>
                  <a:gd name="connsiteX0" fmla="*/ 0 w 987425"/>
                  <a:gd name="connsiteY0" fmla="*/ 0 h 120650"/>
                  <a:gd name="connsiteX1" fmla="*/ 47625 w 987425"/>
                  <a:gd name="connsiteY1" fmla="*/ 47625 h 120650"/>
                  <a:gd name="connsiteX2" fmla="*/ 117475 w 987425"/>
                  <a:gd name="connsiteY2" fmla="*/ 69850 h 120650"/>
                  <a:gd name="connsiteX3" fmla="*/ 146050 w 987425"/>
                  <a:gd name="connsiteY3" fmla="*/ 73025 h 120650"/>
                  <a:gd name="connsiteX4" fmla="*/ 158750 w 987425"/>
                  <a:gd name="connsiteY4" fmla="*/ 76200 h 120650"/>
                  <a:gd name="connsiteX5" fmla="*/ 260350 w 987425"/>
                  <a:gd name="connsiteY5" fmla="*/ 85725 h 120650"/>
                  <a:gd name="connsiteX6" fmla="*/ 298450 w 987425"/>
                  <a:gd name="connsiteY6" fmla="*/ 88900 h 120650"/>
                  <a:gd name="connsiteX7" fmla="*/ 523875 w 987425"/>
                  <a:gd name="connsiteY7" fmla="*/ 95250 h 120650"/>
                  <a:gd name="connsiteX8" fmla="*/ 781050 w 987425"/>
                  <a:gd name="connsiteY8" fmla="*/ 101600 h 120650"/>
                  <a:gd name="connsiteX9" fmla="*/ 987425 w 987425"/>
                  <a:gd name="connsiteY9" fmla="*/ 114300 h 120650"/>
                  <a:gd name="connsiteX10" fmla="*/ 987425 w 987425"/>
                  <a:gd name="connsiteY10" fmla="*/ 114300 h 120650"/>
                  <a:gd name="connsiteX11" fmla="*/ 0 w 987425"/>
                  <a:gd name="connsiteY11" fmla="*/ 120650 h 120650"/>
                  <a:gd name="connsiteX12" fmla="*/ 0 w 987425"/>
                  <a:gd name="connsiteY12" fmla="*/ 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425" h="120650">
                    <a:moveTo>
                      <a:pt x="0" y="0"/>
                    </a:moveTo>
                    <a:lnTo>
                      <a:pt x="47625" y="47625"/>
                    </a:lnTo>
                    <a:lnTo>
                      <a:pt x="117475" y="69850"/>
                    </a:lnTo>
                    <a:cubicBezTo>
                      <a:pt x="127000" y="70908"/>
                      <a:pt x="136578" y="71568"/>
                      <a:pt x="146050" y="73025"/>
                    </a:cubicBezTo>
                    <a:cubicBezTo>
                      <a:pt x="150363" y="73689"/>
                      <a:pt x="158750" y="76200"/>
                      <a:pt x="158750" y="76200"/>
                    </a:cubicBezTo>
                    <a:lnTo>
                      <a:pt x="260350" y="85725"/>
                    </a:lnTo>
                    <a:cubicBezTo>
                      <a:pt x="292081" y="89251"/>
                      <a:pt x="279341" y="88900"/>
                      <a:pt x="298450" y="88900"/>
                    </a:cubicBezTo>
                    <a:lnTo>
                      <a:pt x="523875" y="95250"/>
                    </a:lnTo>
                    <a:lnTo>
                      <a:pt x="781050" y="101600"/>
                    </a:lnTo>
                    <a:lnTo>
                      <a:pt x="987425" y="114300"/>
                    </a:lnTo>
                    <a:lnTo>
                      <a:pt x="987425" y="114300"/>
                    </a:lnTo>
                    <a:lnTo>
                      <a:pt x="0" y="120650"/>
                    </a:lnTo>
                    <a:cubicBezTo>
                      <a:pt x="1058" y="82550"/>
                      <a:pt x="2117" y="44450"/>
                      <a:pt x="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6C69064-FA3C-004E-BB5B-0A42B47B658A}"/>
                </a:ext>
              </a:extLst>
            </p:cNvPr>
            <p:cNvSpPr txBox="1"/>
            <p:nvPr/>
          </p:nvSpPr>
          <p:spPr>
            <a:xfrm>
              <a:off x="9829120" y="3459142"/>
              <a:ext cx="8560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solidFill>
                    <a:srgbClr val="3232FF"/>
                  </a:solidFill>
                </a:rPr>
                <a:t>Reliability</a:t>
              </a: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7A2DEC3-2ACC-1046-9B24-BA97A7C46700}"/>
                </a:ext>
              </a:extLst>
            </p:cNvPr>
            <p:cNvSpPr/>
            <p:nvPr/>
          </p:nvSpPr>
          <p:spPr>
            <a:xfrm>
              <a:off x="10254343" y="3679372"/>
              <a:ext cx="222415" cy="466504"/>
            </a:xfrm>
            <a:custGeom>
              <a:avLst/>
              <a:gdLst>
                <a:gd name="connsiteX0" fmla="*/ 0 w 250371"/>
                <a:gd name="connsiteY0" fmla="*/ 0 h 391885"/>
                <a:gd name="connsiteX1" fmla="*/ 119743 w 250371"/>
                <a:gd name="connsiteY1" fmla="*/ 293914 h 391885"/>
                <a:gd name="connsiteX2" fmla="*/ 250371 w 250371"/>
                <a:gd name="connsiteY2" fmla="*/ 391885 h 391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371" h="391885">
                  <a:moveTo>
                    <a:pt x="0" y="0"/>
                  </a:moveTo>
                  <a:cubicBezTo>
                    <a:pt x="39007" y="114300"/>
                    <a:pt x="78015" y="228600"/>
                    <a:pt x="119743" y="293914"/>
                  </a:cubicBezTo>
                  <a:cubicBezTo>
                    <a:pt x="161471" y="359228"/>
                    <a:pt x="205921" y="375556"/>
                    <a:pt x="250371" y="39188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DCD9A470-4816-1F43-9BA8-F4F0C4AD604C}"/>
              </a:ext>
            </a:extLst>
          </p:cNvPr>
          <p:cNvSpPr/>
          <p:nvPr/>
        </p:nvSpPr>
        <p:spPr>
          <a:xfrm>
            <a:off x="6626997" y="5047016"/>
            <a:ext cx="2094444" cy="243265"/>
          </a:xfrm>
          <a:prstGeom prst="rect">
            <a:avLst/>
          </a:prstGeom>
          <a:solidFill>
            <a:srgbClr val="00B050">
              <a:alpha val="3846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>
                <a:solidFill>
                  <a:schemeClr val="tx1"/>
                </a:solidFill>
              </a:rPr>
              <a:t>Uncertainty Propagation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0CCB207-A72C-3F40-A33A-16B46F51CFD4}"/>
              </a:ext>
            </a:extLst>
          </p:cNvPr>
          <p:cNvSpPr/>
          <p:nvPr/>
        </p:nvSpPr>
        <p:spPr>
          <a:xfrm>
            <a:off x="1947413" y="3776309"/>
            <a:ext cx="1018161" cy="517730"/>
          </a:xfrm>
          <a:prstGeom prst="rect">
            <a:avLst/>
          </a:prstGeom>
          <a:solidFill>
            <a:srgbClr val="00B050">
              <a:alpha val="3846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>
                <a:solidFill>
                  <a:schemeClr val="tx1"/>
                </a:solidFill>
              </a:rPr>
              <a:t>Model  Calibration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0B734530-0D53-2A43-83D2-12749031A541}"/>
              </a:ext>
            </a:extLst>
          </p:cNvPr>
          <p:cNvSpPr/>
          <p:nvPr/>
        </p:nvSpPr>
        <p:spPr>
          <a:xfrm>
            <a:off x="5953481" y="5358148"/>
            <a:ext cx="3469592" cy="132540"/>
          </a:xfrm>
          <a:prstGeom prst="rightArrow">
            <a:avLst/>
          </a:prstGeom>
          <a:solidFill>
            <a:srgbClr val="00B050">
              <a:alpha val="3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6F7EDCE-7D69-F74E-96D3-E8D36D75A512}"/>
              </a:ext>
            </a:extLst>
          </p:cNvPr>
          <p:cNvGrpSpPr/>
          <p:nvPr/>
        </p:nvGrpSpPr>
        <p:grpSpPr>
          <a:xfrm>
            <a:off x="1897426" y="4696924"/>
            <a:ext cx="1144056" cy="811071"/>
            <a:chOff x="1855861" y="4398052"/>
            <a:chExt cx="1144056" cy="811071"/>
          </a:xfrm>
        </p:grpSpPr>
        <p:pic>
          <p:nvPicPr>
            <p:cNvPr id="185" name="Picture 184">
              <a:extLst>
                <a:ext uri="{FF2B5EF4-FFF2-40B4-BE49-F238E27FC236}">
                  <a16:creationId xmlns:a16="http://schemas.microsoft.com/office/drawing/2014/main" id="{994B95BD-6A61-DB4F-B7C5-8D987F8CF1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6000" t="3537" r="7440" b="8091"/>
            <a:stretch/>
          </p:blipFill>
          <p:spPr>
            <a:xfrm>
              <a:off x="1855861" y="4398052"/>
              <a:ext cx="1121555" cy="81107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A2AB2A3-DF7F-474B-96EC-2457FFF9D08C}"/>
                </a:ext>
              </a:extLst>
            </p:cNvPr>
            <p:cNvSpPr/>
            <p:nvPr/>
          </p:nvSpPr>
          <p:spPr>
            <a:xfrm>
              <a:off x="2516340" y="4639652"/>
              <a:ext cx="435624" cy="4311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AD8C8344-EF9B-514C-B1B4-0C868CFB1284}"/>
                </a:ext>
              </a:extLst>
            </p:cNvPr>
            <p:cNvSpPr txBox="1"/>
            <p:nvPr/>
          </p:nvSpPr>
          <p:spPr>
            <a:xfrm>
              <a:off x="2393930" y="4640045"/>
              <a:ext cx="605987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/>
                <a:t>Impact Test Data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C4392CE-8E56-2B40-8BBA-55D1656AFD0A}"/>
              </a:ext>
            </a:extLst>
          </p:cNvPr>
          <p:cNvSpPr txBox="1"/>
          <p:nvPr/>
        </p:nvSpPr>
        <p:spPr>
          <a:xfrm>
            <a:off x="2107024" y="2390704"/>
            <a:ext cx="824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Sensitivities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03AD30-9315-8A48-BD99-18CBDBA6B4E4}"/>
              </a:ext>
            </a:extLst>
          </p:cNvPr>
          <p:cNvSpPr txBox="1"/>
          <p:nvPr/>
        </p:nvSpPr>
        <p:spPr>
          <a:xfrm>
            <a:off x="3387793" y="1982746"/>
            <a:ext cx="544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/>
              <a:t>UQ Workflow Applied to Z-2 Spacesuit Reliability</a:t>
            </a:r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DA614FA9-0A3D-9543-871A-6A573F59116B}"/>
              </a:ext>
            </a:extLst>
          </p:cNvPr>
          <p:cNvCxnSpPr>
            <a:stCxn id="65" idx="3"/>
            <a:endCxn id="2" idx="1"/>
          </p:cNvCxnSpPr>
          <p:nvPr/>
        </p:nvCxnSpPr>
        <p:spPr>
          <a:xfrm flipV="1">
            <a:off x="2965574" y="3362313"/>
            <a:ext cx="590980" cy="672861"/>
          </a:xfrm>
          <a:prstGeom prst="bentConnector3">
            <a:avLst>
              <a:gd name="adj1" fmla="val 59377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F3FE4-569F-1145-A2EC-6320DE51C014}"/>
              </a:ext>
            </a:extLst>
          </p:cNvPr>
          <p:cNvCxnSpPr>
            <a:cxnSpLocks/>
            <a:stCxn id="191" idx="0"/>
            <a:endCxn id="62" idx="2"/>
          </p:cNvCxnSpPr>
          <p:nvPr/>
        </p:nvCxnSpPr>
        <p:spPr>
          <a:xfrm flipV="1">
            <a:off x="807474" y="3291648"/>
            <a:ext cx="1651" cy="3123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53B4ABA-F5E3-844E-A4D3-4B567F5447F5}"/>
              </a:ext>
            </a:extLst>
          </p:cNvPr>
          <p:cNvCxnSpPr>
            <a:cxnSpLocks/>
            <a:stCxn id="62" idx="3"/>
            <a:endCxn id="217" idx="1"/>
          </p:cNvCxnSpPr>
          <p:nvPr/>
        </p:nvCxnSpPr>
        <p:spPr>
          <a:xfrm>
            <a:off x="1306774" y="3045291"/>
            <a:ext cx="365693" cy="36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F21F30D-BE77-1943-AB7B-CD1FA8133166}"/>
              </a:ext>
            </a:extLst>
          </p:cNvPr>
          <p:cNvCxnSpPr>
            <a:cxnSpLocks/>
            <a:stCxn id="182" idx="3"/>
            <a:endCxn id="65" idx="1"/>
          </p:cNvCxnSpPr>
          <p:nvPr/>
        </p:nvCxnSpPr>
        <p:spPr>
          <a:xfrm flipV="1">
            <a:off x="1416645" y="4035174"/>
            <a:ext cx="530768" cy="213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BCFA40B5-79C9-044A-815B-D724DC31BD9E}"/>
              </a:ext>
            </a:extLst>
          </p:cNvPr>
          <p:cNvCxnSpPr>
            <a:cxnSpLocks/>
            <a:stCxn id="185" idx="0"/>
            <a:endCxn id="65" idx="2"/>
          </p:cNvCxnSpPr>
          <p:nvPr/>
        </p:nvCxnSpPr>
        <p:spPr>
          <a:xfrm flipH="1" flipV="1">
            <a:off x="2456494" y="4294039"/>
            <a:ext cx="1710" cy="40288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7A3F6DB-E389-F947-AAE5-4844151907D2}"/>
              </a:ext>
            </a:extLst>
          </p:cNvPr>
          <p:cNvCxnSpPr>
            <a:cxnSpLocks/>
          </p:cNvCxnSpPr>
          <p:nvPr/>
        </p:nvCxnSpPr>
        <p:spPr>
          <a:xfrm flipH="1">
            <a:off x="2456494" y="3536705"/>
            <a:ext cx="1709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9A928CF-18B6-2D42-BB1F-5425B1EDAFBC}"/>
              </a:ext>
            </a:extLst>
          </p:cNvPr>
          <p:cNvCxnSpPr>
            <a:cxnSpLocks/>
            <a:stCxn id="115" idx="3"/>
            <a:endCxn id="209" idx="1"/>
          </p:cNvCxnSpPr>
          <p:nvPr/>
        </p:nvCxnSpPr>
        <p:spPr>
          <a:xfrm>
            <a:off x="9128542" y="4198565"/>
            <a:ext cx="30114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C2F55FE4-2AB9-9046-A309-905D0F92F335}"/>
              </a:ext>
            </a:extLst>
          </p:cNvPr>
          <p:cNvCxnSpPr>
            <a:cxnSpLocks/>
            <a:stCxn id="183" idx="2"/>
            <a:endCxn id="115" idx="0"/>
          </p:cNvCxnSpPr>
          <p:nvPr/>
        </p:nvCxnSpPr>
        <p:spPr>
          <a:xfrm>
            <a:off x="7661891" y="2974936"/>
            <a:ext cx="2212" cy="51488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E65E798-C2FB-0C42-ABC0-A6E312678300}"/>
              </a:ext>
            </a:extLst>
          </p:cNvPr>
          <p:cNvGrpSpPr/>
          <p:nvPr/>
        </p:nvGrpSpPr>
        <p:grpSpPr>
          <a:xfrm>
            <a:off x="1149931" y="5766816"/>
            <a:ext cx="9418864" cy="646331"/>
            <a:chOff x="1052946" y="5779516"/>
            <a:chExt cx="9418864" cy="646331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1AC277C-9078-D142-B57A-66E33057F4BA}"/>
                </a:ext>
              </a:extLst>
            </p:cNvPr>
            <p:cNvSpPr txBox="1"/>
            <p:nvPr/>
          </p:nvSpPr>
          <p:spPr>
            <a:xfrm>
              <a:off x="1052946" y="5779516"/>
              <a:ext cx="93911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en-US"/>
                <a:t>1) Applied </a:t>
              </a:r>
              <a:r>
                <a:rPr lang="en-US" b="1" i="1"/>
                <a:t>sensitivity analysis </a:t>
              </a:r>
              <a:r>
                <a:rPr lang="en-US"/>
                <a:t>to identify the most influential material model parameters to focus on for the remaining UQ analysis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141F879-45CE-1340-AD7B-BAFF82E8EAD5}"/>
                </a:ext>
              </a:extLst>
            </p:cNvPr>
            <p:cNvSpPr/>
            <p:nvPr/>
          </p:nvSpPr>
          <p:spPr>
            <a:xfrm>
              <a:off x="1464129" y="5782165"/>
              <a:ext cx="9007681" cy="6167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994D1AC9-1895-5942-ABB6-AA785B0B974E}"/>
              </a:ext>
            </a:extLst>
          </p:cNvPr>
          <p:cNvSpPr/>
          <p:nvPr/>
        </p:nvSpPr>
        <p:spPr>
          <a:xfrm>
            <a:off x="1429228" y="3515995"/>
            <a:ext cx="1722996" cy="203703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AFF147A-95F9-F148-949F-A2AA23306DC7}"/>
              </a:ext>
            </a:extLst>
          </p:cNvPr>
          <p:cNvSpPr/>
          <p:nvPr/>
        </p:nvSpPr>
        <p:spPr>
          <a:xfrm>
            <a:off x="3150165" y="2410586"/>
            <a:ext cx="8887518" cy="311473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0D81742-BB6E-F442-A10B-F171FDA1CADB}"/>
              </a:ext>
            </a:extLst>
          </p:cNvPr>
          <p:cNvGrpSpPr/>
          <p:nvPr/>
        </p:nvGrpSpPr>
        <p:grpSpPr>
          <a:xfrm>
            <a:off x="116029" y="2391229"/>
            <a:ext cx="3118841" cy="2140351"/>
            <a:chOff x="116029" y="2391229"/>
            <a:chExt cx="3118841" cy="2140351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6C39F12-24A5-9949-A1CA-5193A87A20C2}"/>
                </a:ext>
              </a:extLst>
            </p:cNvPr>
            <p:cNvCxnSpPr/>
            <p:nvPr/>
          </p:nvCxnSpPr>
          <p:spPr>
            <a:xfrm>
              <a:off x="116029" y="4522920"/>
              <a:ext cx="1426464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FE29BE0-99EB-854F-BF69-3D6E02EDEB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27859" y="3537860"/>
              <a:ext cx="0" cy="99372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12D58BB-BDA7-3545-A553-93719AAC5B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5750" y="3536705"/>
              <a:ext cx="1673352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73E75CA6-D8E1-C340-BB2E-E0E829275A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4568" y="2408349"/>
              <a:ext cx="302" cy="114300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5E5CC5C9-6EF1-B047-9AE9-E445690C678D}"/>
                </a:ext>
              </a:extLst>
            </p:cNvPr>
            <p:cNvCxnSpPr>
              <a:cxnSpLocks/>
            </p:cNvCxnSpPr>
            <p:nvPr/>
          </p:nvCxnSpPr>
          <p:spPr>
            <a:xfrm>
              <a:off x="125482" y="2404559"/>
              <a:ext cx="3108960" cy="1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559842B-4C95-E24F-891A-6A3B43E57C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048" y="2391229"/>
              <a:ext cx="0" cy="2139696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itle 1">
            <a:extLst>
              <a:ext uri="{FF2B5EF4-FFF2-40B4-BE49-F238E27FC236}">
                <a16:creationId xmlns:a16="http://schemas.microsoft.com/office/drawing/2014/main" id="{82ECCB53-4BE4-4EA0-96E0-DB750EEF4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9235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/>
              <a:t>Z-2 Spacesuit Reliability Analysis</a:t>
            </a:r>
          </a:p>
        </p:txBody>
      </p:sp>
    </p:spTree>
    <p:extLst>
      <p:ext uri="{BB962C8B-B14F-4D97-AF65-F5344CB8AC3E}">
        <p14:creationId xmlns:p14="http://schemas.microsoft.com/office/powerpoint/2010/main" val="387279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D00D88C4-4C2B-674F-8A30-30CDE5C5CB7E}"/>
              </a:ext>
            </a:extLst>
          </p:cNvPr>
          <p:cNvSpPr/>
          <p:nvPr/>
        </p:nvSpPr>
        <p:spPr>
          <a:xfrm>
            <a:off x="311475" y="2798933"/>
            <a:ext cx="995299" cy="492715"/>
          </a:xfrm>
          <a:prstGeom prst="rect">
            <a:avLst/>
          </a:prstGeom>
          <a:solidFill>
            <a:srgbClr val="00B050">
              <a:alpha val="3846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>
                <a:solidFill>
                  <a:schemeClr val="tx1"/>
                </a:solidFill>
              </a:rPr>
              <a:t>Sensitivity Analysis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6207F-40FE-1648-98BD-6A445846A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D473-F236-9644-BD31-908F1D01D613}" type="slidenum">
              <a:rPr lang="en-US" smtClean="0"/>
              <a:t>43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7F8507-3B01-6F4D-AE61-317398C3E75D}"/>
              </a:ext>
            </a:extLst>
          </p:cNvPr>
          <p:cNvGrpSpPr/>
          <p:nvPr/>
        </p:nvGrpSpPr>
        <p:grpSpPr>
          <a:xfrm>
            <a:off x="77930" y="3603963"/>
            <a:ext cx="1459087" cy="849291"/>
            <a:chOff x="1776739" y="1969286"/>
            <a:chExt cx="1459087" cy="849291"/>
          </a:xfrm>
        </p:grpSpPr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F90E9430-5AB2-A841-929E-9648C2C493AD}"/>
                </a:ext>
              </a:extLst>
            </p:cNvPr>
            <p:cNvSpPr/>
            <p:nvPr/>
          </p:nvSpPr>
          <p:spPr>
            <a:xfrm>
              <a:off x="1899291" y="2003030"/>
              <a:ext cx="1216163" cy="799205"/>
            </a:xfrm>
            <a:prstGeom prst="rect">
              <a:avLst/>
            </a:pr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pic>
          <p:nvPicPr>
            <p:cNvPr id="190" name="Picture 189">
              <a:extLst>
                <a:ext uri="{FF2B5EF4-FFF2-40B4-BE49-F238E27FC236}">
                  <a16:creationId xmlns:a16="http://schemas.microsoft.com/office/drawing/2014/main" id="{6C6DCE9D-E871-0944-B052-9833CC00E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7794"/>
            <a:stretch/>
          </p:blipFill>
          <p:spPr>
            <a:xfrm rot="265519">
              <a:off x="1974322" y="2149469"/>
              <a:ext cx="1078683" cy="669108"/>
            </a:xfrm>
            <a:prstGeom prst="rect">
              <a:avLst/>
            </a:prstGeom>
          </p:spPr>
        </p:pic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8AF7C469-EDF0-8B45-A8DF-A503C969CFE0}"/>
                </a:ext>
              </a:extLst>
            </p:cNvPr>
            <p:cNvSpPr txBox="1"/>
            <p:nvPr/>
          </p:nvSpPr>
          <p:spPr>
            <a:xfrm>
              <a:off x="1776739" y="1969286"/>
              <a:ext cx="14590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/>
                <a:t>Component Model</a:t>
              </a: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87C7578-115E-5544-86EB-D5C27F9B664C}"/>
              </a:ext>
            </a:extLst>
          </p:cNvPr>
          <p:cNvGrpSpPr/>
          <p:nvPr/>
        </p:nvGrpSpPr>
        <p:grpSpPr>
          <a:xfrm>
            <a:off x="7310883" y="2474717"/>
            <a:ext cx="694816" cy="523220"/>
            <a:chOff x="6531954" y="4352575"/>
            <a:chExt cx="694816" cy="523220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6A748D8E-EE25-5F46-9A67-B6E2A293191E}"/>
                </a:ext>
              </a:extLst>
            </p:cNvPr>
            <p:cNvSpPr txBox="1"/>
            <p:nvPr/>
          </p:nvSpPr>
          <p:spPr>
            <a:xfrm>
              <a:off x="6531954" y="4352575"/>
              <a:ext cx="6948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Z-2 Design</a:t>
              </a:r>
            </a:p>
          </p:txBody>
        </p:sp>
        <p:sp>
          <p:nvSpPr>
            <p:cNvPr id="183" name="Rounded Rectangle 182">
              <a:extLst>
                <a:ext uri="{FF2B5EF4-FFF2-40B4-BE49-F238E27FC236}">
                  <a16:creationId xmlns:a16="http://schemas.microsoft.com/office/drawing/2014/main" id="{C916B57A-336E-3741-9797-B64635DAD64F}"/>
                </a:ext>
              </a:extLst>
            </p:cNvPr>
            <p:cNvSpPr/>
            <p:nvPr/>
          </p:nvSpPr>
          <p:spPr>
            <a:xfrm>
              <a:off x="6539153" y="4376911"/>
              <a:ext cx="687617" cy="475883"/>
            </a:xfrm>
            <a:prstGeom prst="roundRect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E8666291-1DE2-ED4C-AD8F-250659107FAE}"/>
              </a:ext>
            </a:extLst>
          </p:cNvPr>
          <p:cNvSpPr/>
          <p:nvPr/>
        </p:nvSpPr>
        <p:spPr>
          <a:xfrm>
            <a:off x="6199663" y="3489822"/>
            <a:ext cx="2928879" cy="1417486"/>
          </a:xfrm>
          <a:prstGeom prst="roundRect">
            <a:avLst/>
          </a:prstGeom>
          <a:solidFill>
            <a:schemeClr val="bg2">
              <a:lumMod val="90000"/>
              <a:alpha val="13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itchFamily="2" charset="2"/>
              <a:buChar char="Ø"/>
            </a:pPr>
            <a:endParaRPr lang="en-US" sz="1100"/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0BF856E-6B95-BD4E-8552-6CDA53CB72E6}"/>
              </a:ext>
            </a:extLst>
          </p:cNvPr>
          <p:cNvGrpSpPr/>
          <p:nvPr/>
        </p:nvGrpSpPr>
        <p:grpSpPr>
          <a:xfrm>
            <a:off x="7110919" y="3528014"/>
            <a:ext cx="1095589" cy="1307206"/>
            <a:chOff x="7347976" y="2368041"/>
            <a:chExt cx="1095589" cy="1307206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0D53C164-E356-AF4C-ADBE-046CBBF7F5D0}"/>
                </a:ext>
              </a:extLst>
            </p:cNvPr>
            <p:cNvGrpSpPr/>
            <p:nvPr/>
          </p:nvGrpSpPr>
          <p:grpSpPr>
            <a:xfrm>
              <a:off x="7347976" y="2368041"/>
              <a:ext cx="1095589" cy="1307206"/>
              <a:chOff x="5533696" y="2468946"/>
              <a:chExt cx="1195927" cy="1534409"/>
            </a:xfrm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3E4965ED-FD96-504C-A0EB-A11F0C1E6830}"/>
                  </a:ext>
                </a:extLst>
              </p:cNvPr>
              <p:cNvSpPr/>
              <p:nvPr/>
            </p:nvSpPr>
            <p:spPr>
              <a:xfrm>
                <a:off x="5624201" y="2514391"/>
                <a:ext cx="1014561" cy="1488964"/>
              </a:xfrm>
              <a:prstGeom prst="rect">
                <a:avLst/>
              </a:prstGeom>
              <a:noFill/>
              <a:ln w="254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1F15165B-0C2C-1C41-936A-33FB4ACA5215}"/>
                  </a:ext>
                </a:extLst>
              </p:cNvPr>
              <p:cNvSpPr txBox="1"/>
              <p:nvPr/>
            </p:nvSpPr>
            <p:spPr>
              <a:xfrm>
                <a:off x="5533696" y="2468946"/>
                <a:ext cx="1195927" cy="325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/>
                  <a:t>Impact Model</a:t>
                </a:r>
              </a:p>
            </p:txBody>
          </p:sp>
        </p:grpSp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5EAA7347-D1CA-6344-8096-092DF90CF6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99" t="17395"/>
            <a:stretch/>
          </p:blipFill>
          <p:spPr>
            <a:xfrm rot="5400000">
              <a:off x="7350794" y="2790810"/>
              <a:ext cx="1046695" cy="687616"/>
            </a:xfrm>
            <a:prstGeom prst="rect">
              <a:avLst/>
            </a:prstGeom>
          </p:spPr>
        </p:pic>
      </p:grpSp>
      <p:sp>
        <p:nvSpPr>
          <p:cNvPr id="167" name="TextBox 166">
            <a:extLst>
              <a:ext uri="{FF2B5EF4-FFF2-40B4-BE49-F238E27FC236}">
                <a16:creationId xmlns:a16="http://schemas.microsoft.com/office/drawing/2014/main" id="{AF404434-4A2B-2443-9727-A9C47879C62A}"/>
              </a:ext>
            </a:extLst>
          </p:cNvPr>
          <p:cNvSpPr txBox="1"/>
          <p:nvPr/>
        </p:nvSpPr>
        <p:spPr>
          <a:xfrm>
            <a:off x="8346903" y="3642396"/>
            <a:ext cx="720069" cy="307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/>
              <a:t>Output</a:t>
            </a:r>
          </a:p>
        </p:txBody>
      </p:sp>
      <p:sp>
        <p:nvSpPr>
          <p:cNvPr id="180" name="Right Arrow 179">
            <a:extLst>
              <a:ext uri="{FF2B5EF4-FFF2-40B4-BE49-F238E27FC236}">
                <a16:creationId xmlns:a16="http://schemas.microsoft.com/office/drawing/2014/main" id="{96540EF7-9EE1-2349-9953-79B92D1B6886}"/>
              </a:ext>
            </a:extLst>
          </p:cNvPr>
          <p:cNvSpPr/>
          <p:nvPr/>
        </p:nvSpPr>
        <p:spPr>
          <a:xfrm>
            <a:off x="6911458" y="4051491"/>
            <a:ext cx="220763" cy="27432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89" name="Right Arrow 188">
            <a:extLst>
              <a:ext uri="{FF2B5EF4-FFF2-40B4-BE49-F238E27FC236}">
                <a16:creationId xmlns:a16="http://schemas.microsoft.com/office/drawing/2014/main" id="{40502C21-9E7E-8F4B-86D7-692067FA1625}"/>
              </a:ext>
            </a:extLst>
          </p:cNvPr>
          <p:cNvSpPr/>
          <p:nvPr/>
        </p:nvSpPr>
        <p:spPr>
          <a:xfrm>
            <a:off x="8193392" y="4062179"/>
            <a:ext cx="220763" cy="27432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3C8465DC-AA31-CF46-BE0D-A4C0492A6CC3}"/>
              </a:ext>
            </a:extLst>
          </p:cNvPr>
          <p:cNvSpPr txBox="1"/>
          <p:nvPr/>
        </p:nvSpPr>
        <p:spPr>
          <a:xfrm>
            <a:off x="8340486" y="3884094"/>
            <a:ext cx="720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Max. Impact Force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AB19D540-0B2B-BE4A-831E-678714B3C2FC}"/>
              </a:ext>
            </a:extLst>
          </p:cNvPr>
          <p:cNvSpPr txBox="1"/>
          <p:nvPr/>
        </p:nvSpPr>
        <p:spPr>
          <a:xfrm>
            <a:off x="6258671" y="3550138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/>
              <a:t>Inputs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36F97277-6163-C64D-848E-B6B163451418}"/>
              </a:ext>
            </a:extLst>
          </p:cNvPr>
          <p:cNvSpPr txBox="1"/>
          <p:nvPr/>
        </p:nvSpPr>
        <p:spPr>
          <a:xfrm>
            <a:off x="6154414" y="4256859"/>
            <a:ext cx="90685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4646B9"/>
                </a:solidFill>
              </a:rPr>
              <a:t>Impact Load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DA331A6C-9D9E-5047-8975-E204FDB4BB30}"/>
              </a:ext>
            </a:extLst>
          </p:cNvPr>
          <p:cNvSpPr txBox="1"/>
          <p:nvPr/>
        </p:nvSpPr>
        <p:spPr>
          <a:xfrm>
            <a:off x="6130602" y="3841526"/>
            <a:ext cx="97643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FF0000"/>
                </a:solidFill>
              </a:rPr>
              <a:t>Material Model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808FE0-16EA-3F4D-92C5-5F9A172C6319}"/>
              </a:ext>
            </a:extLst>
          </p:cNvPr>
          <p:cNvGrpSpPr/>
          <p:nvPr/>
        </p:nvGrpSpPr>
        <p:grpSpPr>
          <a:xfrm>
            <a:off x="3556554" y="2430971"/>
            <a:ext cx="2352188" cy="1859733"/>
            <a:chOff x="3678617" y="2029319"/>
            <a:chExt cx="2352188" cy="1859733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3679F6D2-4B59-274C-A5C6-F451F3F657D2}"/>
                </a:ext>
              </a:extLst>
            </p:cNvPr>
            <p:cNvSpPr txBox="1"/>
            <p:nvPr/>
          </p:nvSpPr>
          <p:spPr>
            <a:xfrm>
              <a:off x="4132391" y="2029319"/>
              <a:ext cx="1545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rgbClr val="FF0000"/>
                  </a:solidFill>
                </a:rPr>
                <a:t>Material Parameters</a:t>
              </a:r>
            </a:p>
          </p:txBody>
        </p:sp>
        <p:pic>
          <p:nvPicPr>
            <p:cNvPr id="205" name="Picture 204">
              <a:extLst>
                <a:ext uri="{FF2B5EF4-FFF2-40B4-BE49-F238E27FC236}">
                  <a16:creationId xmlns:a16="http://schemas.microsoft.com/office/drawing/2014/main" id="{F18B4234-BA80-744D-AE89-C7A2C3E70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15829" y="2258731"/>
              <a:ext cx="1096488" cy="822960"/>
            </a:xfrm>
            <a:prstGeom prst="rect">
              <a:avLst/>
            </a:prstGeom>
          </p:spPr>
        </p:pic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1426B229-1407-5B42-8230-8F10861D4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21364" y="3046464"/>
              <a:ext cx="1096488" cy="822960"/>
            </a:xfrm>
            <a:prstGeom prst="rect">
              <a:avLst/>
            </a:prstGeom>
          </p:spPr>
        </p:pic>
        <p:pic>
          <p:nvPicPr>
            <p:cNvPr id="207" name="Picture 206">
              <a:extLst>
                <a:ext uri="{FF2B5EF4-FFF2-40B4-BE49-F238E27FC236}">
                  <a16:creationId xmlns:a16="http://schemas.microsoft.com/office/drawing/2014/main" id="{1EF5E7A2-E0ED-434D-8AA7-CFB37E7E6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15782" y="3066092"/>
              <a:ext cx="1096489" cy="822960"/>
            </a:xfrm>
            <a:prstGeom prst="rect">
              <a:avLst/>
            </a:prstGeom>
          </p:spPr>
        </p:pic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D580FFAD-EAE1-FF4D-BFF1-7C59A024B4F3}"/>
                </a:ext>
              </a:extLst>
            </p:cNvPr>
            <p:cNvSpPr/>
            <p:nvPr/>
          </p:nvSpPr>
          <p:spPr>
            <a:xfrm>
              <a:off x="3678617" y="2051897"/>
              <a:ext cx="2352188" cy="1817527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66AAF80-0F33-2943-9362-BC7785B04548}"/>
              </a:ext>
            </a:extLst>
          </p:cNvPr>
          <p:cNvGrpSpPr/>
          <p:nvPr/>
        </p:nvGrpSpPr>
        <p:grpSpPr>
          <a:xfrm>
            <a:off x="3993776" y="4446428"/>
            <a:ext cx="1480568" cy="1071780"/>
            <a:chOff x="4288884" y="3953783"/>
            <a:chExt cx="1480568" cy="1071780"/>
          </a:xfrm>
        </p:grpSpPr>
        <p:pic>
          <p:nvPicPr>
            <p:cNvPr id="204" name="Picture 203">
              <a:extLst>
                <a:ext uri="{FF2B5EF4-FFF2-40B4-BE49-F238E27FC236}">
                  <a16:creationId xmlns:a16="http://schemas.microsoft.com/office/drawing/2014/main" id="{0444FAFF-B2FE-FA48-BEAA-85471F370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19276" y="4163881"/>
              <a:ext cx="1148078" cy="861681"/>
            </a:xfrm>
            <a:prstGeom prst="rect">
              <a:avLst/>
            </a:prstGeom>
          </p:spPr>
        </p:pic>
        <p:sp>
          <p:nvSpPr>
            <p:cNvPr id="208" name="Rounded Rectangle 207">
              <a:extLst>
                <a:ext uri="{FF2B5EF4-FFF2-40B4-BE49-F238E27FC236}">
                  <a16:creationId xmlns:a16="http://schemas.microsoft.com/office/drawing/2014/main" id="{CFEDA9DE-125D-7745-95B8-D5971DBBAE47}"/>
                </a:ext>
              </a:extLst>
            </p:cNvPr>
            <p:cNvSpPr/>
            <p:nvPr/>
          </p:nvSpPr>
          <p:spPr>
            <a:xfrm>
              <a:off x="4288884" y="4007571"/>
              <a:ext cx="1480568" cy="1017992"/>
            </a:xfrm>
            <a:prstGeom prst="roundRect">
              <a:avLst/>
            </a:prstGeom>
            <a:noFill/>
            <a:ln>
              <a:solidFill>
                <a:srgbClr val="32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7205751A-2E7E-D545-A979-81EC8F8D217A}"/>
                </a:ext>
              </a:extLst>
            </p:cNvPr>
            <p:cNvSpPr txBox="1"/>
            <p:nvPr/>
          </p:nvSpPr>
          <p:spPr>
            <a:xfrm>
              <a:off x="4527249" y="3953783"/>
              <a:ext cx="11467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rgbClr val="3232FF"/>
                  </a:solidFill>
                </a:rPr>
                <a:t>Impact Velocity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34C5656-3B55-CD45-9910-796AA89C4503}"/>
              </a:ext>
            </a:extLst>
          </p:cNvPr>
          <p:cNvSpPr txBox="1"/>
          <p:nvPr/>
        </p:nvSpPr>
        <p:spPr>
          <a:xfrm>
            <a:off x="1574969" y="1187358"/>
            <a:ext cx="525532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/>
              <a:t>Given</a:t>
            </a:r>
            <a:r>
              <a:rPr lang="en-US"/>
              <a:t>: candidate design, component/impact models, test data, </a:t>
            </a:r>
            <a:r>
              <a:rPr lang="en-US" i="1"/>
              <a:t>assumed</a:t>
            </a:r>
            <a:r>
              <a:rPr lang="en-US"/>
              <a:t> impact load &amp; failure criteria </a:t>
            </a:r>
            <a:endParaRPr lang="en-US" b="1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2DC731-4568-F745-A854-2482DADF92ED}"/>
              </a:ext>
            </a:extLst>
          </p:cNvPr>
          <p:cNvGrpSpPr/>
          <p:nvPr/>
        </p:nvGrpSpPr>
        <p:grpSpPr>
          <a:xfrm>
            <a:off x="1672467" y="2554287"/>
            <a:ext cx="1441202" cy="989398"/>
            <a:chOff x="1784296" y="1610179"/>
            <a:chExt cx="1441202" cy="989398"/>
          </a:xfrm>
        </p:grpSpPr>
        <p:pic>
          <p:nvPicPr>
            <p:cNvPr id="217" name="Picture 216">
              <a:extLst>
                <a:ext uri="{FF2B5EF4-FFF2-40B4-BE49-F238E27FC236}">
                  <a16:creationId xmlns:a16="http://schemas.microsoft.com/office/drawing/2014/main" id="{23AFE4F4-A874-DB4F-9904-8CE489EA5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84296" y="1610179"/>
              <a:ext cx="1441202" cy="989398"/>
            </a:xfrm>
            <a:prstGeom prst="rect">
              <a:avLst/>
            </a:prstGeom>
          </p:spPr>
        </p:pic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85C3FC9C-73FB-884E-AE2B-558699CD9FD4}"/>
                </a:ext>
              </a:extLst>
            </p:cNvPr>
            <p:cNvSpPr/>
            <p:nvPr/>
          </p:nvSpPr>
          <p:spPr>
            <a:xfrm>
              <a:off x="1976969" y="1646036"/>
              <a:ext cx="724777" cy="807484"/>
            </a:xfrm>
            <a:prstGeom prst="roundRect">
              <a:avLst>
                <a:gd name="adj" fmla="val 4173"/>
              </a:avLst>
            </a:prstGeom>
            <a:noFill/>
            <a:ln w="190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Freeform 53">
            <a:extLst>
              <a:ext uri="{FF2B5EF4-FFF2-40B4-BE49-F238E27FC236}">
                <a16:creationId xmlns:a16="http://schemas.microsoft.com/office/drawing/2014/main" id="{0DD53A12-AF2C-6640-842D-99E993FD3DF2}"/>
              </a:ext>
            </a:extLst>
          </p:cNvPr>
          <p:cNvSpPr/>
          <p:nvPr/>
        </p:nvSpPr>
        <p:spPr>
          <a:xfrm>
            <a:off x="5898521" y="3922824"/>
            <a:ext cx="412425" cy="136472"/>
          </a:xfrm>
          <a:custGeom>
            <a:avLst/>
            <a:gdLst>
              <a:gd name="connsiteX0" fmla="*/ 0 w 1843088"/>
              <a:gd name="connsiteY0" fmla="*/ 0 h 1016528"/>
              <a:gd name="connsiteX1" fmla="*/ 257175 w 1843088"/>
              <a:gd name="connsiteY1" fmla="*/ 457200 h 1016528"/>
              <a:gd name="connsiteX2" fmla="*/ 500063 w 1843088"/>
              <a:gd name="connsiteY2" fmla="*/ 857250 h 1016528"/>
              <a:gd name="connsiteX3" fmla="*/ 714375 w 1843088"/>
              <a:gd name="connsiteY3" fmla="*/ 985837 h 1016528"/>
              <a:gd name="connsiteX4" fmla="*/ 1100138 w 1843088"/>
              <a:gd name="connsiteY4" fmla="*/ 1014412 h 1016528"/>
              <a:gd name="connsiteX5" fmla="*/ 1171575 w 1843088"/>
              <a:gd name="connsiteY5" fmla="*/ 1014412 h 1016528"/>
              <a:gd name="connsiteX6" fmla="*/ 1843088 w 1843088"/>
              <a:gd name="connsiteY6" fmla="*/ 1000125 h 101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3088" h="1016528">
                <a:moveTo>
                  <a:pt x="0" y="0"/>
                </a:moveTo>
                <a:cubicBezTo>
                  <a:pt x="86915" y="157162"/>
                  <a:pt x="173831" y="314325"/>
                  <a:pt x="257175" y="457200"/>
                </a:cubicBezTo>
                <a:cubicBezTo>
                  <a:pt x="340519" y="600075"/>
                  <a:pt x="423863" y="769144"/>
                  <a:pt x="500063" y="857250"/>
                </a:cubicBezTo>
                <a:cubicBezTo>
                  <a:pt x="576263" y="945356"/>
                  <a:pt x="614363" y="959643"/>
                  <a:pt x="714375" y="985837"/>
                </a:cubicBezTo>
                <a:cubicBezTo>
                  <a:pt x="814388" y="1012031"/>
                  <a:pt x="1023938" y="1009650"/>
                  <a:pt x="1100138" y="1014412"/>
                </a:cubicBezTo>
                <a:cubicBezTo>
                  <a:pt x="1176338" y="1019174"/>
                  <a:pt x="1171575" y="1014412"/>
                  <a:pt x="1171575" y="1014412"/>
                </a:cubicBezTo>
                <a:lnTo>
                  <a:pt x="1843088" y="1000125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  <a:headEnd type="triangle" w="med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D3B5C5F8-395C-C840-BE6C-E9E3421E0C94}"/>
              </a:ext>
            </a:extLst>
          </p:cNvPr>
          <p:cNvSpPr/>
          <p:nvPr/>
        </p:nvSpPr>
        <p:spPr>
          <a:xfrm>
            <a:off x="5378930" y="4479085"/>
            <a:ext cx="994168" cy="546844"/>
          </a:xfrm>
          <a:custGeom>
            <a:avLst/>
            <a:gdLst>
              <a:gd name="connsiteX0" fmla="*/ 0 w 1828800"/>
              <a:gd name="connsiteY0" fmla="*/ 1057733 h 1057733"/>
              <a:gd name="connsiteX1" fmla="*/ 257175 w 1828800"/>
              <a:gd name="connsiteY1" fmla="*/ 657683 h 1057733"/>
              <a:gd name="connsiteX2" fmla="*/ 485775 w 1828800"/>
              <a:gd name="connsiteY2" fmla="*/ 186196 h 1057733"/>
              <a:gd name="connsiteX3" fmla="*/ 742950 w 1828800"/>
              <a:gd name="connsiteY3" fmla="*/ 29033 h 1057733"/>
              <a:gd name="connsiteX4" fmla="*/ 1828800 w 1828800"/>
              <a:gd name="connsiteY4" fmla="*/ 458 h 105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057733">
                <a:moveTo>
                  <a:pt x="0" y="1057733"/>
                </a:moveTo>
                <a:cubicBezTo>
                  <a:pt x="88106" y="930336"/>
                  <a:pt x="176213" y="802939"/>
                  <a:pt x="257175" y="657683"/>
                </a:cubicBezTo>
                <a:cubicBezTo>
                  <a:pt x="338138" y="512427"/>
                  <a:pt x="404813" y="290971"/>
                  <a:pt x="485775" y="186196"/>
                </a:cubicBezTo>
                <a:cubicBezTo>
                  <a:pt x="566737" y="81421"/>
                  <a:pt x="519113" y="59989"/>
                  <a:pt x="742950" y="29033"/>
                </a:cubicBezTo>
                <a:cubicBezTo>
                  <a:pt x="966787" y="-1923"/>
                  <a:pt x="1397793" y="-733"/>
                  <a:pt x="1828800" y="458"/>
                </a:cubicBezTo>
              </a:path>
            </a:pathLst>
          </a:custGeom>
          <a:noFill/>
          <a:ln>
            <a:prstDash val="dash"/>
            <a:headEnd type="triangle" w="med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F72717-8B87-4C41-92E0-EA8C0A37C244}"/>
              </a:ext>
            </a:extLst>
          </p:cNvPr>
          <p:cNvSpPr txBox="1"/>
          <p:nvPr/>
        </p:nvSpPr>
        <p:spPr>
          <a:xfrm>
            <a:off x="8736861" y="1183026"/>
            <a:ext cx="180422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/>
              <a:t>Estimate: </a:t>
            </a:r>
            <a:r>
              <a:rPr lang="en-US"/>
              <a:t>Z-2 impact reliability</a:t>
            </a:r>
            <a:endParaRPr lang="en-US" b="1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80034F-6290-F047-BD5B-2CF742A59408}"/>
              </a:ext>
            </a:extLst>
          </p:cNvPr>
          <p:cNvGrpSpPr/>
          <p:nvPr/>
        </p:nvGrpSpPr>
        <p:grpSpPr>
          <a:xfrm>
            <a:off x="9429683" y="3225620"/>
            <a:ext cx="2613130" cy="1961265"/>
            <a:chOff x="9476196" y="2982168"/>
            <a:chExt cx="2613130" cy="196126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A708738-BD6D-5946-A9D9-3D9C8B7DA509}"/>
                </a:ext>
              </a:extLst>
            </p:cNvPr>
            <p:cNvGrpSpPr/>
            <p:nvPr/>
          </p:nvGrpSpPr>
          <p:grpSpPr>
            <a:xfrm>
              <a:off x="9476196" y="2982168"/>
              <a:ext cx="2613130" cy="1961265"/>
              <a:chOff x="9531432" y="2600471"/>
              <a:chExt cx="2613130" cy="1961265"/>
            </a:xfrm>
          </p:grpSpPr>
          <p:pic>
            <p:nvPicPr>
              <p:cNvPr id="209" name="Picture 208">
                <a:extLst>
                  <a:ext uri="{FF2B5EF4-FFF2-40B4-BE49-F238E27FC236}">
                    <a16:creationId xmlns:a16="http://schemas.microsoft.com/office/drawing/2014/main" id="{CFFF840B-B4D8-344C-95F5-D733E824FD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531432" y="2600471"/>
                <a:ext cx="2613130" cy="1961265"/>
              </a:xfrm>
              <a:prstGeom prst="rect">
                <a:avLst/>
              </a:prstGeom>
            </p:spPr>
          </p:pic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B941135A-263E-A948-B75E-E32757A67669}"/>
                  </a:ext>
                </a:extLst>
              </p:cNvPr>
              <p:cNvSpPr txBox="1"/>
              <p:nvPr/>
            </p:nvSpPr>
            <p:spPr>
              <a:xfrm>
                <a:off x="11267011" y="3735684"/>
                <a:ext cx="85603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FF0000"/>
                    </a:solidFill>
                  </a:rPr>
                  <a:t>Probability of failure</a:t>
                </a:r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15DBB0E7-2296-234B-8480-5229C597404A}"/>
                  </a:ext>
                </a:extLst>
              </p:cNvPr>
              <p:cNvSpPr/>
              <p:nvPr/>
            </p:nvSpPr>
            <p:spPr>
              <a:xfrm>
                <a:off x="11100605" y="3966409"/>
                <a:ext cx="274697" cy="220133"/>
              </a:xfrm>
              <a:custGeom>
                <a:avLst/>
                <a:gdLst>
                  <a:gd name="connsiteX0" fmla="*/ 274697 w 274697"/>
                  <a:gd name="connsiteY0" fmla="*/ 0 h 220133"/>
                  <a:gd name="connsiteX1" fmla="*/ 37630 w 274697"/>
                  <a:gd name="connsiteY1" fmla="*/ 118533 h 220133"/>
                  <a:gd name="connsiteX2" fmla="*/ 3763 w 274697"/>
                  <a:gd name="connsiteY2" fmla="*/ 220133 h 220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4697" h="220133">
                    <a:moveTo>
                      <a:pt x="274697" y="0"/>
                    </a:moveTo>
                    <a:cubicBezTo>
                      <a:pt x="178741" y="40922"/>
                      <a:pt x="82786" y="81844"/>
                      <a:pt x="37630" y="118533"/>
                    </a:cubicBezTo>
                    <a:cubicBezTo>
                      <a:pt x="-7526" y="155222"/>
                      <a:pt x="-1882" y="187677"/>
                      <a:pt x="3763" y="22013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F6379CCE-7F71-B44D-8177-83A05E9F9020}"/>
                  </a:ext>
                </a:extLst>
              </p:cNvPr>
              <p:cNvSpPr txBox="1"/>
              <p:nvPr/>
            </p:nvSpPr>
            <p:spPr>
              <a:xfrm rot="16200000">
                <a:off x="10575619" y="3288079"/>
                <a:ext cx="108715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>
                    <a:solidFill>
                      <a:srgbClr val="FF0000"/>
                    </a:solidFill>
                  </a:rPr>
                  <a:t>Failure Threshold</a:t>
                </a:r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934B696F-6223-BC4A-A86F-0764EEB56CD7}"/>
                  </a:ext>
                </a:extLst>
              </p:cNvPr>
              <p:cNvSpPr/>
              <p:nvPr/>
            </p:nvSpPr>
            <p:spPr>
              <a:xfrm>
                <a:off x="11038625" y="4172492"/>
                <a:ext cx="626579" cy="50685"/>
              </a:xfrm>
              <a:custGeom>
                <a:avLst/>
                <a:gdLst>
                  <a:gd name="connsiteX0" fmla="*/ 0 w 987425"/>
                  <a:gd name="connsiteY0" fmla="*/ 0 h 120650"/>
                  <a:gd name="connsiteX1" fmla="*/ 47625 w 987425"/>
                  <a:gd name="connsiteY1" fmla="*/ 47625 h 120650"/>
                  <a:gd name="connsiteX2" fmla="*/ 117475 w 987425"/>
                  <a:gd name="connsiteY2" fmla="*/ 69850 h 120650"/>
                  <a:gd name="connsiteX3" fmla="*/ 146050 w 987425"/>
                  <a:gd name="connsiteY3" fmla="*/ 73025 h 120650"/>
                  <a:gd name="connsiteX4" fmla="*/ 158750 w 987425"/>
                  <a:gd name="connsiteY4" fmla="*/ 76200 h 120650"/>
                  <a:gd name="connsiteX5" fmla="*/ 260350 w 987425"/>
                  <a:gd name="connsiteY5" fmla="*/ 85725 h 120650"/>
                  <a:gd name="connsiteX6" fmla="*/ 298450 w 987425"/>
                  <a:gd name="connsiteY6" fmla="*/ 88900 h 120650"/>
                  <a:gd name="connsiteX7" fmla="*/ 523875 w 987425"/>
                  <a:gd name="connsiteY7" fmla="*/ 95250 h 120650"/>
                  <a:gd name="connsiteX8" fmla="*/ 781050 w 987425"/>
                  <a:gd name="connsiteY8" fmla="*/ 101600 h 120650"/>
                  <a:gd name="connsiteX9" fmla="*/ 987425 w 987425"/>
                  <a:gd name="connsiteY9" fmla="*/ 114300 h 120650"/>
                  <a:gd name="connsiteX10" fmla="*/ 987425 w 987425"/>
                  <a:gd name="connsiteY10" fmla="*/ 114300 h 120650"/>
                  <a:gd name="connsiteX11" fmla="*/ 0 w 987425"/>
                  <a:gd name="connsiteY11" fmla="*/ 120650 h 120650"/>
                  <a:gd name="connsiteX12" fmla="*/ 0 w 987425"/>
                  <a:gd name="connsiteY12" fmla="*/ 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425" h="120650">
                    <a:moveTo>
                      <a:pt x="0" y="0"/>
                    </a:moveTo>
                    <a:lnTo>
                      <a:pt x="47625" y="47625"/>
                    </a:lnTo>
                    <a:lnTo>
                      <a:pt x="117475" y="69850"/>
                    </a:lnTo>
                    <a:cubicBezTo>
                      <a:pt x="127000" y="70908"/>
                      <a:pt x="136578" y="71568"/>
                      <a:pt x="146050" y="73025"/>
                    </a:cubicBezTo>
                    <a:cubicBezTo>
                      <a:pt x="150363" y="73689"/>
                      <a:pt x="158750" y="76200"/>
                      <a:pt x="158750" y="76200"/>
                    </a:cubicBezTo>
                    <a:lnTo>
                      <a:pt x="260350" y="85725"/>
                    </a:lnTo>
                    <a:cubicBezTo>
                      <a:pt x="292081" y="89251"/>
                      <a:pt x="279341" y="88900"/>
                      <a:pt x="298450" y="88900"/>
                    </a:cubicBezTo>
                    <a:lnTo>
                      <a:pt x="523875" y="95250"/>
                    </a:lnTo>
                    <a:lnTo>
                      <a:pt x="781050" y="101600"/>
                    </a:lnTo>
                    <a:lnTo>
                      <a:pt x="987425" y="114300"/>
                    </a:lnTo>
                    <a:lnTo>
                      <a:pt x="987425" y="114300"/>
                    </a:lnTo>
                    <a:lnTo>
                      <a:pt x="0" y="120650"/>
                    </a:lnTo>
                    <a:cubicBezTo>
                      <a:pt x="1058" y="82550"/>
                      <a:pt x="2117" y="44450"/>
                      <a:pt x="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6C69064-FA3C-004E-BB5B-0A42B47B658A}"/>
                </a:ext>
              </a:extLst>
            </p:cNvPr>
            <p:cNvSpPr txBox="1"/>
            <p:nvPr/>
          </p:nvSpPr>
          <p:spPr>
            <a:xfrm>
              <a:off x="9829120" y="3459142"/>
              <a:ext cx="8560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solidFill>
                    <a:srgbClr val="3232FF"/>
                  </a:solidFill>
                </a:rPr>
                <a:t>Reliability</a:t>
              </a: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7A2DEC3-2ACC-1046-9B24-BA97A7C46700}"/>
                </a:ext>
              </a:extLst>
            </p:cNvPr>
            <p:cNvSpPr/>
            <p:nvPr/>
          </p:nvSpPr>
          <p:spPr>
            <a:xfrm>
              <a:off x="10254343" y="3679372"/>
              <a:ext cx="222415" cy="466504"/>
            </a:xfrm>
            <a:custGeom>
              <a:avLst/>
              <a:gdLst>
                <a:gd name="connsiteX0" fmla="*/ 0 w 250371"/>
                <a:gd name="connsiteY0" fmla="*/ 0 h 391885"/>
                <a:gd name="connsiteX1" fmla="*/ 119743 w 250371"/>
                <a:gd name="connsiteY1" fmla="*/ 293914 h 391885"/>
                <a:gd name="connsiteX2" fmla="*/ 250371 w 250371"/>
                <a:gd name="connsiteY2" fmla="*/ 391885 h 391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371" h="391885">
                  <a:moveTo>
                    <a:pt x="0" y="0"/>
                  </a:moveTo>
                  <a:cubicBezTo>
                    <a:pt x="39007" y="114300"/>
                    <a:pt x="78015" y="228600"/>
                    <a:pt x="119743" y="293914"/>
                  </a:cubicBezTo>
                  <a:cubicBezTo>
                    <a:pt x="161471" y="359228"/>
                    <a:pt x="205921" y="375556"/>
                    <a:pt x="250371" y="39188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DCD9A470-4816-1F43-9BA8-F4F0C4AD604C}"/>
              </a:ext>
            </a:extLst>
          </p:cNvPr>
          <p:cNvSpPr/>
          <p:nvPr/>
        </p:nvSpPr>
        <p:spPr>
          <a:xfrm>
            <a:off x="6626997" y="5047016"/>
            <a:ext cx="2094444" cy="243265"/>
          </a:xfrm>
          <a:prstGeom prst="rect">
            <a:avLst/>
          </a:prstGeom>
          <a:solidFill>
            <a:srgbClr val="00B050">
              <a:alpha val="3846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>
                <a:solidFill>
                  <a:schemeClr val="tx1"/>
                </a:solidFill>
              </a:rPr>
              <a:t>Uncertainty Propagation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0CCB207-A72C-3F40-A33A-16B46F51CFD4}"/>
              </a:ext>
            </a:extLst>
          </p:cNvPr>
          <p:cNvSpPr/>
          <p:nvPr/>
        </p:nvSpPr>
        <p:spPr>
          <a:xfrm>
            <a:off x="1947413" y="3776309"/>
            <a:ext cx="1018161" cy="517730"/>
          </a:xfrm>
          <a:prstGeom prst="rect">
            <a:avLst/>
          </a:prstGeom>
          <a:solidFill>
            <a:srgbClr val="00B050">
              <a:alpha val="3846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>
                <a:solidFill>
                  <a:schemeClr val="tx1"/>
                </a:solidFill>
              </a:rPr>
              <a:t>Model  Calibration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0B734530-0D53-2A43-83D2-12749031A541}"/>
              </a:ext>
            </a:extLst>
          </p:cNvPr>
          <p:cNvSpPr/>
          <p:nvPr/>
        </p:nvSpPr>
        <p:spPr>
          <a:xfrm>
            <a:off x="5953481" y="5358148"/>
            <a:ext cx="3469592" cy="132540"/>
          </a:xfrm>
          <a:prstGeom prst="rightArrow">
            <a:avLst/>
          </a:prstGeom>
          <a:solidFill>
            <a:srgbClr val="00B050">
              <a:alpha val="3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6F7EDCE-7D69-F74E-96D3-E8D36D75A512}"/>
              </a:ext>
            </a:extLst>
          </p:cNvPr>
          <p:cNvGrpSpPr/>
          <p:nvPr/>
        </p:nvGrpSpPr>
        <p:grpSpPr>
          <a:xfrm>
            <a:off x="1897426" y="4696924"/>
            <a:ext cx="1144056" cy="811071"/>
            <a:chOff x="1855861" y="4398052"/>
            <a:chExt cx="1144056" cy="811071"/>
          </a:xfrm>
        </p:grpSpPr>
        <p:pic>
          <p:nvPicPr>
            <p:cNvPr id="185" name="Picture 184">
              <a:extLst>
                <a:ext uri="{FF2B5EF4-FFF2-40B4-BE49-F238E27FC236}">
                  <a16:creationId xmlns:a16="http://schemas.microsoft.com/office/drawing/2014/main" id="{994B95BD-6A61-DB4F-B7C5-8D987F8CF1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6000" t="3537" r="7440" b="8091"/>
            <a:stretch/>
          </p:blipFill>
          <p:spPr>
            <a:xfrm>
              <a:off x="1855861" y="4398052"/>
              <a:ext cx="1121555" cy="81107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A2AB2A3-DF7F-474B-96EC-2457FFF9D08C}"/>
                </a:ext>
              </a:extLst>
            </p:cNvPr>
            <p:cNvSpPr/>
            <p:nvPr/>
          </p:nvSpPr>
          <p:spPr>
            <a:xfrm>
              <a:off x="2516340" y="4639652"/>
              <a:ext cx="435624" cy="4311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AD8C8344-EF9B-514C-B1B4-0C868CFB1284}"/>
                </a:ext>
              </a:extLst>
            </p:cNvPr>
            <p:cNvSpPr txBox="1"/>
            <p:nvPr/>
          </p:nvSpPr>
          <p:spPr>
            <a:xfrm>
              <a:off x="2393930" y="4640045"/>
              <a:ext cx="605987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/>
                <a:t>Impact Test Data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C4392CE-8E56-2B40-8BBA-55D1656AFD0A}"/>
              </a:ext>
            </a:extLst>
          </p:cNvPr>
          <p:cNvSpPr txBox="1"/>
          <p:nvPr/>
        </p:nvSpPr>
        <p:spPr>
          <a:xfrm>
            <a:off x="2107024" y="2390704"/>
            <a:ext cx="824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Sensitivities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03AD30-9315-8A48-BD99-18CBDBA6B4E4}"/>
              </a:ext>
            </a:extLst>
          </p:cNvPr>
          <p:cNvSpPr txBox="1"/>
          <p:nvPr/>
        </p:nvSpPr>
        <p:spPr>
          <a:xfrm>
            <a:off x="3387793" y="1982746"/>
            <a:ext cx="544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/>
              <a:t>UQ Workflow Applied to Z-2 Spacesuit Reliability</a:t>
            </a:r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DA614FA9-0A3D-9543-871A-6A573F59116B}"/>
              </a:ext>
            </a:extLst>
          </p:cNvPr>
          <p:cNvCxnSpPr>
            <a:stCxn id="65" idx="3"/>
            <a:endCxn id="2" idx="1"/>
          </p:cNvCxnSpPr>
          <p:nvPr/>
        </p:nvCxnSpPr>
        <p:spPr>
          <a:xfrm flipV="1">
            <a:off x="2965574" y="3362313"/>
            <a:ext cx="590980" cy="672861"/>
          </a:xfrm>
          <a:prstGeom prst="bentConnector3">
            <a:avLst>
              <a:gd name="adj1" fmla="val 59377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F3FE4-569F-1145-A2EC-6320DE51C014}"/>
              </a:ext>
            </a:extLst>
          </p:cNvPr>
          <p:cNvCxnSpPr>
            <a:cxnSpLocks/>
            <a:stCxn id="191" idx="0"/>
            <a:endCxn id="62" idx="2"/>
          </p:cNvCxnSpPr>
          <p:nvPr/>
        </p:nvCxnSpPr>
        <p:spPr>
          <a:xfrm flipV="1">
            <a:off x="807474" y="3291648"/>
            <a:ext cx="1651" cy="3123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53B4ABA-F5E3-844E-A4D3-4B567F5447F5}"/>
              </a:ext>
            </a:extLst>
          </p:cNvPr>
          <p:cNvCxnSpPr>
            <a:cxnSpLocks/>
            <a:stCxn id="62" idx="3"/>
            <a:endCxn id="217" idx="1"/>
          </p:cNvCxnSpPr>
          <p:nvPr/>
        </p:nvCxnSpPr>
        <p:spPr>
          <a:xfrm>
            <a:off x="1306774" y="3045291"/>
            <a:ext cx="365693" cy="36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F21F30D-BE77-1943-AB7B-CD1FA8133166}"/>
              </a:ext>
            </a:extLst>
          </p:cNvPr>
          <p:cNvCxnSpPr>
            <a:cxnSpLocks/>
            <a:stCxn id="182" idx="3"/>
            <a:endCxn id="65" idx="1"/>
          </p:cNvCxnSpPr>
          <p:nvPr/>
        </p:nvCxnSpPr>
        <p:spPr>
          <a:xfrm flipV="1">
            <a:off x="1416645" y="4035174"/>
            <a:ext cx="530768" cy="213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BCFA40B5-79C9-044A-815B-D724DC31BD9E}"/>
              </a:ext>
            </a:extLst>
          </p:cNvPr>
          <p:cNvCxnSpPr>
            <a:cxnSpLocks/>
            <a:stCxn id="185" idx="0"/>
            <a:endCxn id="65" idx="2"/>
          </p:cNvCxnSpPr>
          <p:nvPr/>
        </p:nvCxnSpPr>
        <p:spPr>
          <a:xfrm flipH="1" flipV="1">
            <a:off x="2456494" y="4294039"/>
            <a:ext cx="1710" cy="40288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7A3F6DB-E389-F947-AAE5-4844151907D2}"/>
              </a:ext>
            </a:extLst>
          </p:cNvPr>
          <p:cNvCxnSpPr>
            <a:cxnSpLocks/>
          </p:cNvCxnSpPr>
          <p:nvPr/>
        </p:nvCxnSpPr>
        <p:spPr>
          <a:xfrm flipH="1">
            <a:off x="2456494" y="3536705"/>
            <a:ext cx="1709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9A928CF-18B6-2D42-BB1F-5425B1EDAFBC}"/>
              </a:ext>
            </a:extLst>
          </p:cNvPr>
          <p:cNvCxnSpPr>
            <a:cxnSpLocks/>
            <a:stCxn id="115" idx="3"/>
            <a:endCxn id="209" idx="1"/>
          </p:cNvCxnSpPr>
          <p:nvPr/>
        </p:nvCxnSpPr>
        <p:spPr>
          <a:xfrm>
            <a:off x="9128542" y="4198565"/>
            <a:ext cx="30114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C2F55FE4-2AB9-9046-A309-905D0F92F335}"/>
              </a:ext>
            </a:extLst>
          </p:cNvPr>
          <p:cNvCxnSpPr>
            <a:cxnSpLocks/>
            <a:stCxn id="183" idx="2"/>
            <a:endCxn id="115" idx="0"/>
          </p:cNvCxnSpPr>
          <p:nvPr/>
        </p:nvCxnSpPr>
        <p:spPr>
          <a:xfrm>
            <a:off x="7661891" y="2974936"/>
            <a:ext cx="2212" cy="51488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E65E798-C2FB-0C42-ABC0-A6E312678300}"/>
              </a:ext>
            </a:extLst>
          </p:cNvPr>
          <p:cNvGrpSpPr/>
          <p:nvPr/>
        </p:nvGrpSpPr>
        <p:grpSpPr>
          <a:xfrm>
            <a:off x="1149931" y="5766816"/>
            <a:ext cx="9668824" cy="369332"/>
            <a:chOff x="1052946" y="5779516"/>
            <a:chExt cx="9668824" cy="369332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1AC277C-9078-D142-B57A-66E33057F4BA}"/>
                </a:ext>
              </a:extLst>
            </p:cNvPr>
            <p:cNvSpPr txBox="1"/>
            <p:nvPr/>
          </p:nvSpPr>
          <p:spPr>
            <a:xfrm>
              <a:off x="1052946" y="5779516"/>
              <a:ext cx="96688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en-US"/>
                <a:t>2) Used </a:t>
              </a:r>
              <a:r>
                <a:rPr lang="en-US" b="1"/>
                <a:t>model calibration </a:t>
              </a:r>
              <a:r>
                <a:rPr lang="en-US"/>
                <a:t>to quantify uncertainty in material parameters from impact test data</a:t>
              </a:r>
              <a:endParaRPr lang="en-US" sz="160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141F879-45CE-1340-AD7B-BAFF82E8EAD5}"/>
                </a:ext>
              </a:extLst>
            </p:cNvPr>
            <p:cNvSpPr/>
            <p:nvPr/>
          </p:nvSpPr>
          <p:spPr>
            <a:xfrm>
              <a:off x="1464129" y="5789728"/>
              <a:ext cx="9007681" cy="3418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B98DD58C-B30E-C14C-94C4-1C4A5D9BF2BB}"/>
              </a:ext>
            </a:extLst>
          </p:cNvPr>
          <p:cNvSpPr/>
          <p:nvPr/>
        </p:nvSpPr>
        <p:spPr>
          <a:xfrm>
            <a:off x="161781" y="2399551"/>
            <a:ext cx="1499119" cy="120441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B5FFB64-78F5-2745-8EE7-BC16D8E6E5E6}"/>
              </a:ext>
            </a:extLst>
          </p:cNvPr>
          <p:cNvSpPr/>
          <p:nvPr/>
        </p:nvSpPr>
        <p:spPr>
          <a:xfrm>
            <a:off x="5938349" y="2396737"/>
            <a:ext cx="6099334" cy="311473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453FD37-8255-C84A-A148-0154EDC3680F}"/>
              </a:ext>
            </a:extLst>
          </p:cNvPr>
          <p:cNvGrpSpPr/>
          <p:nvPr/>
        </p:nvGrpSpPr>
        <p:grpSpPr>
          <a:xfrm>
            <a:off x="138592" y="2369648"/>
            <a:ext cx="5886110" cy="2180091"/>
            <a:chOff x="116029" y="1220599"/>
            <a:chExt cx="5886110" cy="218009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A965586-6919-CB48-B89A-D1E827F9FBDA}"/>
                </a:ext>
              </a:extLst>
            </p:cNvPr>
            <p:cNvCxnSpPr/>
            <p:nvPr/>
          </p:nvCxnSpPr>
          <p:spPr>
            <a:xfrm>
              <a:off x="116029" y="3400690"/>
              <a:ext cx="1426464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7601BD4-FAB4-EF42-B9AE-382FB706BB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2139" y="1220599"/>
              <a:ext cx="0" cy="1983873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34E2C63-A10A-3944-880F-1C723E1F8B94}"/>
                </a:ext>
              </a:extLst>
            </p:cNvPr>
            <p:cNvCxnSpPr>
              <a:cxnSpLocks/>
            </p:cNvCxnSpPr>
            <p:nvPr/>
          </p:nvCxnSpPr>
          <p:spPr>
            <a:xfrm>
              <a:off x="125482" y="2404559"/>
              <a:ext cx="1426464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D416A7-DC29-324F-ABBB-CB33E081F9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029" y="2391229"/>
              <a:ext cx="4019" cy="990147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4255CFF-C4A7-3140-898E-91C2AFE424D6}"/>
              </a:ext>
            </a:extLst>
          </p:cNvPr>
          <p:cNvCxnSpPr>
            <a:cxnSpLocks/>
          </p:cNvCxnSpPr>
          <p:nvPr/>
        </p:nvCxnSpPr>
        <p:spPr>
          <a:xfrm flipV="1">
            <a:off x="1561114" y="2367367"/>
            <a:ext cx="2319" cy="117631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961AD741-30CD-3043-81CE-1EC36ED1BC0B}"/>
              </a:ext>
            </a:extLst>
          </p:cNvPr>
          <p:cNvCxnSpPr>
            <a:cxnSpLocks/>
          </p:cNvCxnSpPr>
          <p:nvPr/>
        </p:nvCxnSpPr>
        <p:spPr>
          <a:xfrm flipH="1">
            <a:off x="1555562" y="2367367"/>
            <a:ext cx="4480560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8FA9086-739B-FF4A-AEE5-6CEF8BC30ADA}"/>
              </a:ext>
            </a:extLst>
          </p:cNvPr>
          <p:cNvCxnSpPr>
            <a:cxnSpLocks/>
          </p:cNvCxnSpPr>
          <p:nvPr/>
        </p:nvCxnSpPr>
        <p:spPr>
          <a:xfrm flipV="1">
            <a:off x="1565733" y="4538090"/>
            <a:ext cx="0" cy="104205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D23D1489-6A10-AD41-928C-5B5A89076698}"/>
              </a:ext>
            </a:extLst>
          </p:cNvPr>
          <p:cNvSpPr/>
          <p:nvPr/>
        </p:nvSpPr>
        <p:spPr>
          <a:xfrm>
            <a:off x="3651960" y="4436121"/>
            <a:ext cx="2258706" cy="120441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5BA13DEE-1B45-C448-A874-5CA29D6D4E45}"/>
              </a:ext>
            </a:extLst>
          </p:cNvPr>
          <p:cNvCxnSpPr>
            <a:cxnSpLocks/>
          </p:cNvCxnSpPr>
          <p:nvPr/>
        </p:nvCxnSpPr>
        <p:spPr>
          <a:xfrm flipH="1">
            <a:off x="3182225" y="4360833"/>
            <a:ext cx="2853898" cy="28495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8889420-05C3-724C-AB51-DE3A7E7C5A4A}"/>
              </a:ext>
            </a:extLst>
          </p:cNvPr>
          <p:cNvCxnSpPr>
            <a:cxnSpLocks/>
          </p:cNvCxnSpPr>
          <p:nvPr/>
        </p:nvCxnSpPr>
        <p:spPr>
          <a:xfrm flipV="1">
            <a:off x="3182225" y="4393550"/>
            <a:ext cx="719" cy="118659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D1B58DD0-A42C-3949-90F5-4DF8CF81B021}"/>
              </a:ext>
            </a:extLst>
          </p:cNvPr>
          <p:cNvCxnSpPr>
            <a:cxnSpLocks/>
          </p:cNvCxnSpPr>
          <p:nvPr/>
        </p:nvCxnSpPr>
        <p:spPr>
          <a:xfrm flipH="1">
            <a:off x="1564266" y="5608267"/>
            <a:ext cx="1627632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itle 1">
            <a:extLst>
              <a:ext uri="{FF2B5EF4-FFF2-40B4-BE49-F238E27FC236}">
                <a16:creationId xmlns:a16="http://schemas.microsoft.com/office/drawing/2014/main" id="{128ED9F8-EAC3-4264-8D4F-F97DDFD2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9235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/>
              <a:t>Z-2 Spacesuit Reliability Analysis</a:t>
            </a:r>
          </a:p>
        </p:txBody>
      </p:sp>
    </p:spTree>
    <p:extLst>
      <p:ext uri="{BB962C8B-B14F-4D97-AF65-F5344CB8AC3E}">
        <p14:creationId xmlns:p14="http://schemas.microsoft.com/office/powerpoint/2010/main" val="7972801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D00D88C4-4C2B-674F-8A30-30CDE5C5CB7E}"/>
              </a:ext>
            </a:extLst>
          </p:cNvPr>
          <p:cNvSpPr/>
          <p:nvPr/>
        </p:nvSpPr>
        <p:spPr>
          <a:xfrm>
            <a:off x="311475" y="2798933"/>
            <a:ext cx="995299" cy="492715"/>
          </a:xfrm>
          <a:prstGeom prst="rect">
            <a:avLst/>
          </a:prstGeom>
          <a:solidFill>
            <a:srgbClr val="00B050">
              <a:alpha val="3846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>
                <a:solidFill>
                  <a:schemeClr val="tx1"/>
                </a:solidFill>
              </a:rPr>
              <a:t>Sensitivity Analysis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6207F-40FE-1648-98BD-6A445846A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D473-F236-9644-BD31-908F1D01D613}" type="slidenum">
              <a:rPr lang="en-US" smtClean="0"/>
              <a:t>44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7F8507-3B01-6F4D-AE61-317398C3E75D}"/>
              </a:ext>
            </a:extLst>
          </p:cNvPr>
          <p:cNvGrpSpPr/>
          <p:nvPr/>
        </p:nvGrpSpPr>
        <p:grpSpPr>
          <a:xfrm>
            <a:off x="77930" y="3603963"/>
            <a:ext cx="1459087" cy="849291"/>
            <a:chOff x="1776739" y="1969286"/>
            <a:chExt cx="1459087" cy="849291"/>
          </a:xfrm>
        </p:grpSpPr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F90E9430-5AB2-A841-929E-9648C2C493AD}"/>
                </a:ext>
              </a:extLst>
            </p:cNvPr>
            <p:cNvSpPr/>
            <p:nvPr/>
          </p:nvSpPr>
          <p:spPr>
            <a:xfrm>
              <a:off x="1899291" y="2003030"/>
              <a:ext cx="1216163" cy="799205"/>
            </a:xfrm>
            <a:prstGeom prst="rect">
              <a:avLst/>
            </a:pr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pic>
          <p:nvPicPr>
            <p:cNvPr id="190" name="Picture 189">
              <a:extLst>
                <a:ext uri="{FF2B5EF4-FFF2-40B4-BE49-F238E27FC236}">
                  <a16:creationId xmlns:a16="http://schemas.microsoft.com/office/drawing/2014/main" id="{6C6DCE9D-E871-0944-B052-9833CC00E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7794"/>
            <a:stretch/>
          </p:blipFill>
          <p:spPr>
            <a:xfrm rot="265519">
              <a:off x="1974322" y="2149469"/>
              <a:ext cx="1078683" cy="669108"/>
            </a:xfrm>
            <a:prstGeom prst="rect">
              <a:avLst/>
            </a:prstGeom>
          </p:spPr>
        </p:pic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8AF7C469-EDF0-8B45-A8DF-A503C969CFE0}"/>
                </a:ext>
              </a:extLst>
            </p:cNvPr>
            <p:cNvSpPr txBox="1"/>
            <p:nvPr/>
          </p:nvSpPr>
          <p:spPr>
            <a:xfrm>
              <a:off x="1776739" y="1969286"/>
              <a:ext cx="14590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/>
                <a:t>Component Model</a:t>
              </a: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87C7578-115E-5544-86EB-D5C27F9B664C}"/>
              </a:ext>
            </a:extLst>
          </p:cNvPr>
          <p:cNvGrpSpPr/>
          <p:nvPr/>
        </p:nvGrpSpPr>
        <p:grpSpPr>
          <a:xfrm>
            <a:off x="7310883" y="2474717"/>
            <a:ext cx="694816" cy="523220"/>
            <a:chOff x="6531954" y="4352575"/>
            <a:chExt cx="694816" cy="523220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6A748D8E-EE25-5F46-9A67-B6E2A293191E}"/>
                </a:ext>
              </a:extLst>
            </p:cNvPr>
            <p:cNvSpPr txBox="1"/>
            <p:nvPr/>
          </p:nvSpPr>
          <p:spPr>
            <a:xfrm>
              <a:off x="6531954" y="4352575"/>
              <a:ext cx="6948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Z-2 Design</a:t>
              </a:r>
            </a:p>
          </p:txBody>
        </p:sp>
        <p:sp>
          <p:nvSpPr>
            <p:cNvPr id="183" name="Rounded Rectangle 182">
              <a:extLst>
                <a:ext uri="{FF2B5EF4-FFF2-40B4-BE49-F238E27FC236}">
                  <a16:creationId xmlns:a16="http://schemas.microsoft.com/office/drawing/2014/main" id="{C916B57A-336E-3741-9797-B64635DAD64F}"/>
                </a:ext>
              </a:extLst>
            </p:cNvPr>
            <p:cNvSpPr/>
            <p:nvPr/>
          </p:nvSpPr>
          <p:spPr>
            <a:xfrm>
              <a:off x="6539153" y="4376911"/>
              <a:ext cx="687617" cy="475883"/>
            </a:xfrm>
            <a:prstGeom prst="roundRect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E8666291-1DE2-ED4C-AD8F-250659107FAE}"/>
              </a:ext>
            </a:extLst>
          </p:cNvPr>
          <p:cNvSpPr/>
          <p:nvPr/>
        </p:nvSpPr>
        <p:spPr>
          <a:xfrm>
            <a:off x="6199663" y="3489822"/>
            <a:ext cx="2928879" cy="1417486"/>
          </a:xfrm>
          <a:prstGeom prst="roundRect">
            <a:avLst/>
          </a:prstGeom>
          <a:solidFill>
            <a:schemeClr val="bg2">
              <a:lumMod val="90000"/>
              <a:alpha val="13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itchFamily="2" charset="2"/>
              <a:buChar char="Ø"/>
            </a:pPr>
            <a:endParaRPr lang="en-US" sz="1100"/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0BF856E-6B95-BD4E-8552-6CDA53CB72E6}"/>
              </a:ext>
            </a:extLst>
          </p:cNvPr>
          <p:cNvGrpSpPr/>
          <p:nvPr/>
        </p:nvGrpSpPr>
        <p:grpSpPr>
          <a:xfrm>
            <a:off x="7110919" y="3528014"/>
            <a:ext cx="1095589" cy="1307206"/>
            <a:chOff x="7347976" y="2368041"/>
            <a:chExt cx="1095589" cy="1307206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0D53C164-E356-AF4C-ADBE-046CBBF7F5D0}"/>
                </a:ext>
              </a:extLst>
            </p:cNvPr>
            <p:cNvGrpSpPr/>
            <p:nvPr/>
          </p:nvGrpSpPr>
          <p:grpSpPr>
            <a:xfrm>
              <a:off x="7347976" y="2368041"/>
              <a:ext cx="1095589" cy="1307206"/>
              <a:chOff x="5533696" y="2468946"/>
              <a:chExt cx="1195927" cy="1534409"/>
            </a:xfrm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3E4965ED-FD96-504C-A0EB-A11F0C1E6830}"/>
                  </a:ext>
                </a:extLst>
              </p:cNvPr>
              <p:cNvSpPr/>
              <p:nvPr/>
            </p:nvSpPr>
            <p:spPr>
              <a:xfrm>
                <a:off x="5624201" y="2514391"/>
                <a:ext cx="1014561" cy="1488964"/>
              </a:xfrm>
              <a:prstGeom prst="rect">
                <a:avLst/>
              </a:prstGeom>
              <a:noFill/>
              <a:ln w="254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1F15165B-0C2C-1C41-936A-33FB4ACA5215}"/>
                  </a:ext>
                </a:extLst>
              </p:cNvPr>
              <p:cNvSpPr txBox="1"/>
              <p:nvPr/>
            </p:nvSpPr>
            <p:spPr>
              <a:xfrm>
                <a:off x="5533696" y="2468946"/>
                <a:ext cx="1195927" cy="325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/>
                  <a:t>Impact Model</a:t>
                </a:r>
              </a:p>
            </p:txBody>
          </p:sp>
        </p:grpSp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5EAA7347-D1CA-6344-8096-092DF90CF6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99" t="17395"/>
            <a:stretch/>
          </p:blipFill>
          <p:spPr>
            <a:xfrm rot="5400000">
              <a:off x="7350794" y="2790810"/>
              <a:ext cx="1046695" cy="687616"/>
            </a:xfrm>
            <a:prstGeom prst="rect">
              <a:avLst/>
            </a:prstGeom>
          </p:spPr>
        </p:pic>
      </p:grpSp>
      <p:sp>
        <p:nvSpPr>
          <p:cNvPr id="167" name="TextBox 166">
            <a:extLst>
              <a:ext uri="{FF2B5EF4-FFF2-40B4-BE49-F238E27FC236}">
                <a16:creationId xmlns:a16="http://schemas.microsoft.com/office/drawing/2014/main" id="{AF404434-4A2B-2443-9727-A9C47879C62A}"/>
              </a:ext>
            </a:extLst>
          </p:cNvPr>
          <p:cNvSpPr txBox="1"/>
          <p:nvPr/>
        </p:nvSpPr>
        <p:spPr>
          <a:xfrm>
            <a:off x="8346903" y="3642396"/>
            <a:ext cx="720069" cy="307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/>
              <a:t>Output</a:t>
            </a:r>
          </a:p>
        </p:txBody>
      </p:sp>
      <p:sp>
        <p:nvSpPr>
          <p:cNvPr id="180" name="Right Arrow 179">
            <a:extLst>
              <a:ext uri="{FF2B5EF4-FFF2-40B4-BE49-F238E27FC236}">
                <a16:creationId xmlns:a16="http://schemas.microsoft.com/office/drawing/2014/main" id="{96540EF7-9EE1-2349-9953-79B92D1B6886}"/>
              </a:ext>
            </a:extLst>
          </p:cNvPr>
          <p:cNvSpPr/>
          <p:nvPr/>
        </p:nvSpPr>
        <p:spPr>
          <a:xfrm>
            <a:off x="6911458" y="4051491"/>
            <a:ext cx="220763" cy="27432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89" name="Right Arrow 188">
            <a:extLst>
              <a:ext uri="{FF2B5EF4-FFF2-40B4-BE49-F238E27FC236}">
                <a16:creationId xmlns:a16="http://schemas.microsoft.com/office/drawing/2014/main" id="{40502C21-9E7E-8F4B-86D7-692067FA1625}"/>
              </a:ext>
            </a:extLst>
          </p:cNvPr>
          <p:cNvSpPr/>
          <p:nvPr/>
        </p:nvSpPr>
        <p:spPr>
          <a:xfrm>
            <a:off x="8193392" y="4062179"/>
            <a:ext cx="220763" cy="27432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3C8465DC-AA31-CF46-BE0D-A4C0492A6CC3}"/>
              </a:ext>
            </a:extLst>
          </p:cNvPr>
          <p:cNvSpPr txBox="1"/>
          <p:nvPr/>
        </p:nvSpPr>
        <p:spPr>
          <a:xfrm>
            <a:off x="8340486" y="3884094"/>
            <a:ext cx="720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Max. Impact Force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AB19D540-0B2B-BE4A-831E-678714B3C2FC}"/>
              </a:ext>
            </a:extLst>
          </p:cNvPr>
          <p:cNvSpPr txBox="1"/>
          <p:nvPr/>
        </p:nvSpPr>
        <p:spPr>
          <a:xfrm>
            <a:off x="6258671" y="3550138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/>
              <a:t>Inputs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36F97277-6163-C64D-848E-B6B163451418}"/>
              </a:ext>
            </a:extLst>
          </p:cNvPr>
          <p:cNvSpPr txBox="1"/>
          <p:nvPr/>
        </p:nvSpPr>
        <p:spPr>
          <a:xfrm>
            <a:off x="6154414" y="4256859"/>
            <a:ext cx="90685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4646B9"/>
                </a:solidFill>
              </a:rPr>
              <a:t>Impact Load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DA331A6C-9D9E-5047-8975-E204FDB4BB30}"/>
              </a:ext>
            </a:extLst>
          </p:cNvPr>
          <p:cNvSpPr txBox="1"/>
          <p:nvPr/>
        </p:nvSpPr>
        <p:spPr>
          <a:xfrm>
            <a:off x="6130602" y="3841526"/>
            <a:ext cx="97643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FF0000"/>
                </a:solidFill>
              </a:rPr>
              <a:t>Material Model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808FE0-16EA-3F4D-92C5-5F9A172C6319}"/>
              </a:ext>
            </a:extLst>
          </p:cNvPr>
          <p:cNvGrpSpPr/>
          <p:nvPr/>
        </p:nvGrpSpPr>
        <p:grpSpPr>
          <a:xfrm>
            <a:off x="3556554" y="2430971"/>
            <a:ext cx="2352188" cy="1859733"/>
            <a:chOff x="3678617" y="2029319"/>
            <a:chExt cx="2352188" cy="1859733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3679F6D2-4B59-274C-A5C6-F451F3F657D2}"/>
                </a:ext>
              </a:extLst>
            </p:cNvPr>
            <p:cNvSpPr txBox="1"/>
            <p:nvPr/>
          </p:nvSpPr>
          <p:spPr>
            <a:xfrm>
              <a:off x="4132391" y="2029319"/>
              <a:ext cx="1545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rgbClr val="FF0000"/>
                  </a:solidFill>
                </a:rPr>
                <a:t>Material Parameters</a:t>
              </a:r>
            </a:p>
          </p:txBody>
        </p:sp>
        <p:pic>
          <p:nvPicPr>
            <p:cNvPr id="205" name="Picture 204">
              <a:extLst>
                <a:ext uri="{FF2B5EF4-FFF2-40B4-BE49-F238E27FC236}">
                  <a16:creationId xmlns:a16="http://schemas.microsoft.com/office/drawing/2014/main" id="{F18B4234-BA80-744D-AE89-C7A2C3E70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15829" y="2258731"/>
              <a:ext cx="1096488" cy="822960"/>
            </a:xfrm>
            <a:prstGeom prst="rect">
              <a:avLst/>
            </a:prstGeom>
          </p:spPr>
        </p:pic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1426B229-1407-5B42-8230-8F10861D4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21364" y="3046464"/>
              <a:ext cx="1096488" cy="822960"/>
            </a:xfrm>
            <a:prstGeom prst="rect">
              <a:avLst/>
            </a:prstGeom>
          </p:spPr>
        </p:pic>
        <p:pic>
          <p:nvPicPr>
            <p:cNvPr id="207" name="Picture 206">
              <a:extLst>
                <a:ext uri="{FF2B5EF4-FFF2-40B4-BE49-F238E27FC236}">
                  <a16:creationId xmlns:a16="http://schemas.microsoft.com/office/drawing/2014/main" id="{1EF5E7A2-E0ED-434D-8AA7-CFB37E7E6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15782" y="3066092"/>
              <a:ext cx="1096489" cy="822960"/>
            </a:xfrm>
            <a:prstGeom prst="rect">
              <a:avLst/>
            </a:prstGeom>
          </p:spPr>
        </p:pic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D580FFAD-EAE1-FF4D-BFF1-7C59A024B4F3}"/>
                </a:ext>
              </a:extLst>
            </p:cNvPr>
            <p:cNvSpPr/>
            <p:nvPr/>
          </p:nvSpPr>
          <p:spPr>
            <a:xfrm>
              <a:off x="3678617" y="2051897"/>
              <a:ext cx="2352188" cy="1817527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66AAF80-0F33-2943-9362-BC7785B04548}"/>
              </a:ext>
            </a:extLst>
          </p:cNvPr>
          <p:cNvGrpSpPr/>
          <p:nvPr/>
        </p:nvGrpSpPr>
        <p:grpSpPr>
          <a:xfrm>
            <a:off x="3993776" y="4446428"/>
            <a:ext cx="1480568" cy="1071780"/>
            <a:chOff x="4288884" y="3953783"/>
            <a:chExt cx="1480568" cy="1071780"/>
          </a:xfrm>
        </p:grpSpPr>
        <p:pic>
          <p:nvPicPr>
            <p:cNvPr id="204" name="Picture 203">
              <a:extLst>
                <a:ext uri="{FF2B5EF4-FFF2-40B4-BE49-F238E27FC236}">
                  <a16:creationId xmlns:a16="http://schemas.microsoft.com/office/drawing/2014/main" id="{0444FAFF-B2FE-FA48-BEAA-85471F370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19276" y="4163881"/>
              <a:ext cx="1148078" cy="861681"/>
            </a:xfrm>
            <a:prstGeom prst="rect">
              <a:avLst/>
            </a:prstGeom>
          </p:spPr>
        </p:pic>
        <p:sp>
          <p:nvSpPr>
            <p:cNvPr id="208" name="Rounded Rectangle 207">
              <a:extLst>
                <a:ext uri="{FF2B5EF4-FFF2-40B4-BE49-F238E27FC236}">
                  <a16:creationId xmlns:a16="http://schemas.microsoft.com/office/drawing/2014/main" id="{CFEDA9DE-125D-7745-95B8-D5971DBBAE47}"/>
                </a:ext>
              </a:extLst>
            </p:cNvPr>
            <p:cNvSpPr/>
            <p:nvPr/>
          </p:nvSpPr>
          <p:spPr>
            <a:xfrm>
              <a:off x="4288884" y="4007571"/>
              <a:ext cx="1480568" cy="1017992"/>
            </a:xfrm>
            <a:prstGeom prst="roundRect">
              <a:avLst/>
            </a:prstGeom>
            <a:noFill/>
            <a:ln>
              <a:solidFill>
                <a:srgbClr val="32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7205751A-2E7E-D545-A979-81EC8F8D217A}"/>
                </a:ext>
              </a:extLst>
            </p:cNvPr>
            <p:cNvSpPr txBox="1"/>
            <p:nvPr/>
          </p:nvSpPr>
          <p:spPr>
            <a:xfrm>
              <a:off x="4527249" y="3953783"/>
              <a:ext cx="11467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rgbClr val="3232FF"/>
                  </a:solidFill>
                </a:rPr>
                <a:t>Impact Velocity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34C5656-3B55-CD45-9910-796AA89C4503}"/>
              </a:ext>
            </a:extLst>
          </p:cNvPr>
          <p:cNvSpPr txBox="1"/>
          <p:nvPr/>
        </p:nvSpPr>
        <p:spPr>
          <a:xfrm>
            <a:off x="1574969" y="1187358"/>
            <a:ext cx="525532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/>
              <a:t>Given</a:t>
            </a:r>
            <a:r>
              <a:rPr lang="en-US"/>
              <a:t>: candidate design, component/impact models, test data, </a:t>
            </a:r>
            <a:r>
              <a:rPr lang="en-US" i="1"/>
              <a:t>assumed</a:t>
            </a:r>
            <a:r>
              <a:rPr lang="en-US"/>
              <a:t> impact load &amp; failure criteria </a:t>
            </a:r>
            <a:endParaRPr lang="en-US" b="1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2DC731-4568-F745-A854-2482DADF92ED}"/>
              </a:ext>
            </a:extLst>
          </p:cNvPr>
          <p:cNvGrpSpPr/>
          <p:nvPr/>
        </p:nvGrpSpPr>
        <p:grpSpPr>
          <a:xfrm>
            <a:off x="1672467" y="2554287"/>
            <a:ext cx="1441202" cy="989398"/>
            <a:chOff x="1784296" y="1610179"/>
            <a:chExt cx="1441202" cy="989398"/>
          </a:xfrm>
        </p:grpSpPr>
        <p:pic>
          <p:nvPicPr>
            <p:cNvPr id="217" name="Picture 216">
              <a:extLst>
                <a:ext uri="{FF2B5EF4-FFF2-40B4-BE49-F238E27FC236}">
                  <a16:creationId xmlns:a16="http://schemas.microsoft.com/office/drawing/2014/main" id="{23AFE4F4-A874-DB4F-9904-8CE489EA5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84296" y="1610179"/>
              <a:ext cx="1441202" cy="989398"/>
            </a:xfrm>
            <a:prstGeom prst="rect">
              <a:avLst/>
            </a:prstGeom>
          </p:spPr>
        </p:pic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85C3FC9C-73FB-884E-AE2B-558699CD9FD4}"/>
                </a:ext>
              </a:extLst>
            </p:cNvPr>
            <p:cNvSpPr/>
            <p:nvPr/>
          </p:nvSpPr>
          <p:spPr>
            <a:xfrm>
              <a:off x="1976969" y="1646036"/>
              <a:ext cx="724777" cy="807484"/>
            </a:xfrm>
            <a:prstGeom prst="roundRect">
              <a:avLst>
                <a:gd name="adj" fmla="val 4173"/>
              </a:avLst>
            </a:prstGeom>
            <a:noFill/>
            <a:ln w="190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Freeform 53">
            <a:extLst>
              <a:ext uri="{FF2B5EF4-FFF2-40B4-BE49-F238E27FC236}">
                <a16:creationId xmlns:a16="http://schemas.microsoft.com/office/drawing/2014/main" id="{0DD53A12-AF2C-6640-842D-99E993FD3DF2}"/>
              </a:ext>
            </a:extLst>
          </p:cNvPr>
          <p:cNvSpPr/>
          <p:nvPr/>
        </p:nvSpPr>
        <p:spPr>
          <a:xfrm>
            <a:off x="5819815" y="3668759"/>
            <a:ext cx="491132" cy="390537"/>
          </a:xfrm>
          <a:custGeom>
            <a:avLst/>
            <a:gdLst>
              <a:gd name="connsiteX0" fmla="*/ 0 w 1843088"/>
              <a:gd name="connsiteY0" fmla="*/ 0 h 1016528"/>
              <a:gd name="connsiteX1" fmla="*/ 257175 w 1843088"/>
              <a:gd name="connsiteY1" fmla="*/ 457200 h 1016528"/>
              <a:gd name="connsiteX2" fmla="*/ 500063 w 1843088"/>
              <a:gd name="connsiteY2" fmla="*/ 857250 h 1016528"/>
              <a:gd name="connsiteX3" fmla="*/ 714375 w 1843088"/>
              <a:gd name="connsiteY3" fmla="*/ 985837 h 1016528"/>
              <a:gd name="connsiteX4" fmla="*/ 1100138 w 1843088"/>
              <a:gd name="connsiteY4" fmla="*/ 1014412 h 1016528"/>
              <a:gd name="connsiteX5" fmla="*/ 1171575 w 1843088"/>
              <a:gd name="connsiteY5" fmla="*/ 1014412 h 1016528"/>
              <a:gd name="connsiteX6" fmla="*/ 1843088 w 1843088"/>
              <a:gd name="connsiteY6" fmla="*/ 1000125 h 101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3088" h="1016528">
                <a:moveTo>
                  <a:pt x="0" y="0"/>
                </a:moveTo>
                <a:cubicBezTo>
                  <a:pt x="86915" y="157162"/>
                  <a:pt x="173831" y="314325"/>
                  <a:pt x="257175" y="457200"/>
                </a:cubicBezTo>
                <a:cubicBezTo>
                  <a:pt x="340519" y="600075"/>
                  <a:pt x="423863" y="769144"/>
                  <a:pt x="500063" y="857250"/>
                </a:cubicBezTo>
                <a:cubicBezTo>
                  <a:pt x="576263" y="945356"/>
                  <a:pt x="614363" y="959643"/>
                  <a:pt x="714375" y="985837"/>
                </a:cubicBezTo>
                <a:cubicBezTo>
                  <a:pt x="814388" y="1012031"/>
                  <a:pt x="1023938" y="1009650"/>
                  <a:pt x="1100138" y="1014412"/>
                </a:cubicBezTo>
                <a:cubicBezTo>
                  <a:pt x="1176338" y="1019174"/>
                  <a:pt x="1171575" y="1014412"/>
                  <a:pt x="1171575" y="1014412"/>
                </a:cubicBezTo>
                <a:lnTo>
                  <a:pt x="1843088" y="1000125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  <a:headEnd type="triangle" w="med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D3B5C5F8-395C-C840-BE6C-E9E3421E0C94}"/>
              </a:ext>
            </a:extLst>
          </p:cNvPr>
          <p:cNvSpPr/>
          <p:nvPr/>
        </p:nvSpPr>
        <p:spPr>
          <a:xfrm>
            <a:off x="5378930" y="4479085"/>
            <a:ext cx="994168" cy="546844"/>
          </a:xfrm>
          <a:custGeom>
            <a:avLst/>
            <a:gdLst>
              <a:gd name="connsiteX0" fmla="*/ 0 w 1828800"/>
              <a:gd name="connsiteY0" fmla="*/ 1057733 h 1057733"/>
              <a:gd name="connsiteX1" fmla="*/ 257175 w 1828800"/>
              <a:gd name="connsiteY1" fmla="*/ 657683 h 1057733"/>
              <a:gd name="connsiteX2" fmla="*/ 485775 w 1828800"/>
              <a:gd name="connsiteY2" fmla="*/ 186196 h 1057733"/>
              <a:gd name="connsiteX3" fmla="*/ 742950 w 1828800"/>
              <a:gd name="connsiteY3" fmla="*/ 29033 h 1057733"/>
              <a:gd name="connsiteX4" fmla="*/ 1828800 w 1828800"/>
              <a:gd name="connsiteY4" fmla="*/ 458 h 105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057733">
                <a:moveTo>
                  <a:pt x="0" y="1057733"/>
                </a:moveTo>
                <a:cubicBezTo>
                  <a:pt x="88106" y="930336"/>
                  <a:pt x="176213" y="802939"/>
                  <a:pt x="257175" y="657683"/>
                </a:cubicBezTo>
                <a:cubicBezTo>
                  <a:pt x="338138" y="512427"/>
                  <a:pt x="404813" y="290971"/>
                  <a:pt x="485775" y="186196"/>
                </a:cubicBezTo>
                <a:cubicBezTo>
                  <a:pt x="566737" y="81421"/>
                  <a:pt x="519113" y="59989"/>
                  <a:pt x="742950" y="29033"/>
                </a:cubicBezTo>
                <a:cubicBezTo>
                  <a:pt x="966787" y="-1923"/>
                  <a:pt x="1397793" y="-733"/>
                  <a:pt x="1828800" y="458"/>
                </a:cubicBezTo>
              </a:path>
            </a:pathLst>
          </a:custGeom>
          <a:noFill/>
          <a:ln>
            <a:prstDash val="dash"/>
            <a:headEnd type="triangle" w="med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F72717-8B87-4C41-92E0-EA8C0A37C244}"/>
              </a:ext>
            </a:extLst>
          </p:cNvPr>
          <p:cNvSpPr txBox="1"/>
          <p:nvPr/>
        </p:nvSpPr>
        <p:spPr>
          <a:xfrm>
            <a:off x="8736861" y="1183026"/>
            <a:ext cx="180422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/>
              <a:t>Estimate: </a:t>
            </a:r>
            <a:r>
              <a:rPr lang="en-US"/>
              <a:t>Z-2 impact reliability</a:t>
            </a:r>
            <a:endParaRPr lang="en-US" b="1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80034F-6290-F047-BD5B-2CF742A59408}"/>
              </a:ext>
            </a:extLst>
          </p:cNvPr>
          <p:cNvGrpSpPr/>
          <p:nvPr/>
        </p:nvGrpSpPr>
        <p:grpSpPr>
          <a:xfrm>
            <a:off x="9429683" y="3225620"/>
            <a:ext cx="2613130" cy="1961265"/>
            <a:chOff x="9476196" y="2982168"/>
            <a:chExt cx="2613130" cy="196126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A708738-BD6D-5946-A9D9-3D9C8B7DA509}"/>
                </a:ext>
              </a:extLst>
            </p:cNvPr>
            <p:cNvGrpSpPr/>
            <p:nvPr/>
          </p:nvGrpSpPr>
          <p:grpSpPr>
            <a:xfrm>
              <a:off x="9476196" y="2982168"/>
              <a:ext cx="2613130" cy="1961265"/>
              <a:chOff x="9531432" y="2600471"/>
              <a:chExt cx="2613130" cy="1961265"/>
            </a:xfrm>
          </p:grpSpPr>
          <p:pic>
            <p:nvPicPr>
              <p:cNvPr id="209" name="Picture 208">
                <a:extLst>
                  <a:ext uri="{FF2B5EF4-FFF2-40B4-BE49-F238E27FC236}">
                    <a16:creationId xmlns:a16="http://schemas.microsoft.com/office/drawing/2014/main" id="{CFFF840B-B4D8-344C-95F5-D733E824FD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531432" y="2600471"/>
                <a:ext cx="2613130" cy="1961265"/>
              </a:xfrm>
              <a:prstGeom prst="rect">
                <a:avLst/>
              </a:prstGeom>
            </p:spPr>
          </p:pic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B941135A-263E-A948-B75E-E32757A67669}"/>
                  </a:ext>
                </a:extLst>
              </p:cNvPr>
              <p:cNvSpPr txBox="1"/>
              <p:nvPr/>
            </p:nvSpPr>
            <p:spPr>
              <a:xfrm>
                <a:off x="11267011" y="3735684"/>
                <a:ext cx="85603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FF0000"/>
                    </a:solidFill>
                  </a:rPr>
                  <a:t>Probability of failure</a:t>
                </a:r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15DBB0E7-2296-234B-8480-5229C597404A}"/>
                  </a:ext>
                </a:extLst>
              </p:cNvPr>
              <p:cNvSpPr/>
              <p:nvPr/>
            </p:nvSpPr>
            <p:spPr>
              <a:xfrm>
                <a:off x="11100605" y="3966409"/>
                <a:ext cx="274697" cy="220133"/>
              </a:xfrm>
              <a:custGeom>
                <a:avLst/>
                <a:gdLst>
                  <a:gd name="connsiteX0" fmla="*/ 274697 w 274697"/>
                  <a:gd name="connsiteY0" fmla="*/ 0 h 220133"/>
                  <a:gd name="connsiteX1" fmla="*/ 37630 w 274697"/>
                  <a:gd name="connsiteY1" fmla="*/ 118533 h 220133"/>
                  <a:gd name="connsiteX2" fmla="*/ 3763 w 274697"/>
                  <a:gd name="connsiteY2" fmla="*/ 220133 h 220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4697" h="220133">
                    <a:moveTo>
                      <a:pt x="274697" y="0"/>
                    </a:moveTo>
                    <a:cubicBezTo>
                      <a:pt x="178741" y="40922"/>
                      <a:pt x="82786" y="81844"/>
                      <a:pt x="37630" y="118533"/>
                    </a:cubicBezTo>
                    <a:cubicBezTo>
                      <a:pt x="-7526" y="155222"/>
                      <a:pt x="-1882" y="187677"/>
                      <a:pt x="3763" y="22013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F6379CCE-7F71-B44D-8177-83A05E9F9020}"/>
                  </a:ext>
                </a:extLst>
              </p:cNvPr>
              <p:cNvSpPr txBox="1"/>
              <p:nvPr/>
            </p:nvSpPr>
            <p:spPr>
              <a:xfrm rot="16200000">
                <a:off x="10575619" y="3288079"/>
                <a:ext cx="108715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>
                    <a:solidFill>
                      <a:srgbClr val="FF0000"/>
                    </a:solidFill>
                  </a:rPr>
                  <a:t>Failure Threshold</a:t>
                </a:r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934B696F-6223-BC4A-A86F-0764EEB56CD7}"/>
                  </a:ext>
                </a:extLst>
              </p:cNvPr>
              <p:cNvSpPr/>
              <p:nvPr/>
            </p:nvSpPr>
            <p:spPr>
              <a:xfrm>
                <a:off x="11038625" y="4172492"/>
                <a:ext cx="626579" cy="50685"/>
              </a:xfrm>
              <a:custGeom>
                <a:avLst/>
                <a:gdLst>
                  <a:gd name="connsiteX0" fmla="*/ 0 w 987425"/>
                  <a:gd name="connsiteY0" fmla="*/ 0 h 120650"/>
                  <a:gd name="connsiteX1" fmla="*/ 47625 w 987425"/>
                  <a:gd name="connsiteY1" fmla="*/ 47625 h 120650"/>
                  <a:gd name="connsiteX2" fmla="*/ 117475 w 987425"/>
                  <a:gd name="connsiteY2" fmla="*/ 69850 h 120650"/>
                  <a:gd name="connsiteX3" fmla="*/ 146050 w 987425"/>
                  <a:gd name="connsiteY3" fmla="*/ 73025 h 120650"/>
                  <a:gd name="connsiteX4" fmla="*/ 158750 w 987425"/>
                  <a:gd name="connsiteY4" fmla="*/ 76200 h 120650"/>
                  <a:gd name="connsiteX5" fmla="*/ 260350 w 987425"/>
                  <a:gd name="connsiteY5" fmla="*/ 85725 h 120650"/>
                  <a:gd name="connsiteX6" fmla="*/ 298450 w 987425"/>
                  <a:gd name="connsiteY6" fmla="*/ 88900 h 120650"/>
                  <a:gd name="connsiteX7" fmla="*/ 523875 w 987425"/>
                  <a:gd name="connsiteY7" fmla="*/ 95250 h 120650"/>
                  <a:gd name="connsiteX8" fmla="*/ 781050 w 987425"/>
                  <a:gd name="connsiteY8" fmla="*/ 101600 h 120650"/>
                  <a:gd name="connsiteX9" fmla="*/ 987425 w 987425"/>
                  <a:gd name="connsiteY9" fmla="*/ 114300 h 120650"/>
                  <a:gd name="connsiteX10" fmla="*/ 987425 w 987425"/>
                  <a:gd name="connsiteY10" fmla="*/ 114300 h 120650"/>
                  <a:gd name="connsiteX11" fmla="*/ 0 w 987425"/>
                  <a:gd name="connsiteY11" fmla="*/ 120650 h 120650"/>
                  <a:gd name="connsiteX12" fmla="*/ 0 w 987425"/>
                  <a:gd name="connsiteY12" fmla="*/ 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425" h="120650">
                    <a:moveTo>
                      <a:pt x="0" y="0"/>
                    </a:moveTo>
                    <a:lnTo>
                      <a:pt x="47625" y="47625"/>
                    </a:lnTo>
                    <a:lnTo>
                      <a:pt x="117475" y="69850"/>
                    </a:lnTo>
                    <a:cubicBezTo>
                      <a:pt x="127000" y="70908"/>
                      <a:pt x="136578" y="71568"/>
                      <a:pt x="146050" y="73025"/>
                    </a:cubicBezTo>
                    <a:cubicBezTo>
                      <a:pt x="150363" y="73689"/>
                      <a:pt x="158750" y="76200"/>
                      <a:pt x="158750" y="76200"/>
                    </a:cubicBezTo>
                    <a:lnTo>
                      <a:pt x="260350" y="85725"/>
                    </a:lnTo>
                    <a:cubicBezTo>
                      <a:pt x="292081" y="89251"/>
                      <a:pt x="279341" y="88900"/>
                      <a:pt x="298450" y="88900"/>
                    </a:cubicBezTo>
                    <a:lnTo>
                      <a:pt x="523875" y="95250"/>
                    </a:lnTo>
                    <a:lnTo>
                      <a:pt x="781050" y="101600"/>
                    </a:lnTo>
                    <a:lnTo>
                      <a:pt x="987425" y="114300"/>
                    </a:lnTo>
                    <a:lnTo>
                      <a:pt x="987425" y="114300"/>
                    </a:lnTo>
                    <a:lnTo>
                      <a:pt x="0" y="120650"/>
                    </a:lnTo>
                    <a:cubicBezTo>
                      <a:pt x="1058" y="82550"/>
                      <a:pt x="2117" y="44450"/>
                      <a:pt x="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6C69064-FA3C-004E-BB5B-0A42B47B658A}"/>
                </a:ext>
              </a:extLst>
            </p:cNvPr>
            <p:cNvSpPr txBox="1"/>
            <p:nvPr/>
          </p:nvSpPr>
          <p:spPr>
            <a:xfrm>
              <a:off x="9829120" y="3459142"/>
              <a:ext cx="8560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solidFill>
                    <a:srgbClr val="3232FF"/>
                  </a:solidFill>
                </a:rPr>
                <a:t>Reliability</a:t>
              </a: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7A2DEC3-2ACC-1046-9B24-BA97A7C46700}"/>
                </a:ext>
              </a:extLst>
            </p:cNvPr>
            <p:cNvSpPr/>
            <p:nvPr/>
          </p:nvSpPr>
          <p:spPr>
            <a:xfrm>
              <a:off x="10254343" y="3679372"/>
              <a:ext cx="222415" cy="466504"/>
            </a:xfrm>
            <a:custGeom>
              <a:avLst/>
              <a:gdLst>
                <a:gd name="connsiteX0" fmla="*/ 0 w 250371"/>
                <a:gd name="connsiteY0" fmla="*/ 0 h 391885"/>
                <a:gd name="connsiteX1" fmla="*/ 119743 w 250371"/>
                <a:gd name="connsiteY1" fmla="*/ 293914 h 391885"/>
                <a:gd name="connsiteX2" fmla="*/ 250371 w 250371"/>
                <a:gd name="connsiteY2" fmla="*/ 391885 h 391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371" h="391885">
                  <a:moveTo>
                    <a:pt x="0" y="0"/>
                  </a:moveTo>
                  <a:cubicBezTo>
                    <a:pt x="39007" y="114300"/>
                    <a:pt x="78015" y="228600"/>
                    <a:pt x="119743" y="293914"/>
                  </a:cubicBezTo>
                  <a:cubicBezTo>
                    <a:pt x="161471" y="359228"/>
                    <a:pt x="205921" y="375556"/>
                    <a:pt x="250371" y="39188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DCD9A470-4816-1F43-9BA8-F4F0C4AD604C}"/>
              </a:ext>
            </a:extLst>
          </p:cNvPr>
          <p:cNvSpPr/>
          <p:nvPr/>
        </p:nvSpPr>
        <p:spPr>
          <a:xfrm>
            <a:off x="6626997" y="5047016"/>
            <a:ext cx="2094444" cy="243265"/>
          </a:xfrm>
          <a:prstGeom prst="rect">
            <a:avLst/>
          </a:prstGeom>
          <a:solidFill>
            <a:srgbClr val="00B050">
              <a:alpha val="3846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>
                <a:solidFill>
                  <a:schemeClr val="tx1"/>
                </a:solidFill>
              </a:rPr>
              <a:t>Uncertainty Propagation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0CCB207-A72C-3F40-A33A-16B46F51CFD4}"/>
              </a:ext>
            </a:extLst>
          </p:cNvPr>
          <p:cNvSpPr/>
          <p:nvPr/>
        </p:nvSpPr>
        <p:spPr>
          <a:xfrm>
            <a:off x="1947413" y="3776309"/>
            <a:ext cx="1018161" cy="517730"/>
          </a:xfrm>
          <a:prstGeom prst="rect">
            <a:avLst/>
          </a:prstGeom>
          <a:solidFill>
            <a:srgbClr val="00B050">
              <a:alpha val="3846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>
                <a:solidFill>
                  <a:schemeClr val="tx1"/>
                </a:solidFill>
              </a:rPr>
              <a:t>Model  Calibration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0B734530-0D53-2A43-83D2-12749031A541}"/>
              </a:ext>
            </a:extLst>
          </p:cNvPr>
          <p:cNvSpPr/>
          <p:nvPr/>
        </p:nvSpPr>
        <p:spPr>
          <a:xfrm>
            <a:off x="5953481" y="5358148"/>
            <a:ext cx="3469592" cy="132540"/>
          </a:xfrm>
          <a:prstGeom prst="rightArrow">
            <a:avLst/>
          </a:prstGeom>
          <a:solidFill>
            <a:srgbClr val="00B050">
              <a:alpha val="3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6F7EDCE-7D69-F74E-96D3-E8D36D75A512}"/>
              </a:ext>
            </a:extLst>
          </p:cNvPr>
          <p:cNvGrpSpPr/>
          <p:nvPr/>
        </p:nvGrpSpPr>
        <p:grpSpPr>
          <a:xfrm>
            <a:off x="1897426" y="4696924"/>
            <a:ext cx="1144056" cy="811071"/>
            <a:chOff x="1855861" y="4398052"/>
            <a:chExt cx="1144056" cy="811071"/>
          </a:xfrm>
        </p:grpSpPr>
        <p:pic>
          <p:nvPicPr>
            <p:cNvPr id="185" name="Picture 184">
              <a:extLst>
                <a:ext uri="{FF2B5EF4-FFF2-40B4-BE49-F238E27FC236}">
                  <a16:creationId xmlns:a16="http://schemas.microsoft.com/office/drawing/2014/main" id="{994B95BD-6A61-DB4F-B7C5-8D987F8CF1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6000" t="3537" r="7440" b="8091"/>
            <a:stretch/>
          </p:blipFill>
          <p:spPr>
            <a:xfrm>
              <a:off x="1855861" y="4398052"/>
              <a:ext cx="1121555" cy="81107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A2AB2A3-DF7F-474B-96EC-2457FFF9D08C}"/>
                </a:ext>
              </a:extLst>
            </p:cNvPr>
            <p:cNvSpPr/>
            <p:nvPr/>
          </p:nvSpPr>
          <p:spPr>
            <a:xfrm>
              <a:off x="2516340" y="4639652"/>
              <a:ext cx="435624" cy="4311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AD8C8344-EF9B-514C-B1B4-0C868CFB1284}"/>
                </a:ext>
              </a:extLst>
            </p:cNvPr>
            <p:cNvSpPr txBox="1"/>
            <p:nvPr/>
          </p:nvSpPr>
          <p:spPr>
            <a:xfrm>
              <a:off x="2393930" y="4640045"/>
              <a:ext cx="605987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/>
                <a:t>Impact Test Data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C4392CE-8E56-2B40-8BBA-55D1656AFD0A}"/>
              </a:ext>
            </a:extLst>
          </p:cNvPr>
          <p:cNvSpPr txBox="1"/>
          <p:nvPr/>
        </p:nvSpPr>
        <p:spPr>
          <a:xfrm>
            <a:off x="2107024" y="2390704"/>
            <a:ext cx="824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Sensitivities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03AD30-9315-8A48-BD99-18CBDBA6B4E4}"/>
              </a:ext>
            </a:extLst>
          </p:cNvPr>
          <p:cNvSpPr txBox="1"/>
          <p:nvPr/>
        </p:nvSpPr>
        <p:spPr>
          <a:xfrm>
            <a:off x="3387793" y="1982746"/>
            <a:ext cx="544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/>
              <a:t>UQ Workflow Applied to Z-2 Spacesuit Reliability</a:t>
            </a:r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DA614FA9-0A3D-9543-871A-6A573F59116B}"/>
              </a:ext>
            </a:extLst>
          </p:cNvPr>
          <p:cNvCxnSpPr>
            <a:stCxn id="65" idx="3"/>
            <a:endCxn id="2" idx="1"/>
          </p:cNvCxnSpPr>
          <p:nvPr/>
        </p:nvCxnSpPr>
        <p:spPr>
          <a:xfrm flipV="1">
            <a:off x="2965574" y="3362313"/>
            <a:ext cx="590980" cy="672861"/>
          </a:xfrm>
          <a:prstGeom prst="bentConnector3">
            <a:avLst>
              <a:gd name="adj1" fmla="val 59377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F3FE4-569F-1145-A2EC-6320DE51C014}"/>
              </a:ext>
            </a:extLst>
          </p:cNvPr>
          <p:cNvCxnSpPr>
            <a:cxnSpLocks/>
            <a:stCxn id="191" idx="0"/>
            <a:endCxn id="62" idx="2"/>
          </p:cNvCxnSpPr>
          <p:nvPr/>
        </p:nvCxnSpPr>
        <p:spPr>
          <a:xfrm flipV="1">
            <a:off x="807474" y="3291648"/>
            <a:ext cx="1651" cy="3123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53B4ABA-F5E3-844E-A4D3-4B567F5447F5}"/>
              </a:ext>
            </a:extLst>
          </p:cNvPr>
          <p:cNvCxnSpPr>
            <a:cxnSpLocks/>
            <a:stCxn id="62" idx="3"/>
            <a:endCxn id="217" idx="1"/>
          </p:cNvCxnSpPr>
          <p:nvPr/>
        </p:nvCxnSpPr>
        <p:spPr>
          <a:xfrm>
            <a:off x="1306774" y="3045291"/>
            <a:ext cx="365693" cy="36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F21F30D-BE77-1943-AB7B-CD1FA8133166}"/>
              </a:ext>
            </a:extLst>
          </p:cNvPr>
          <p:cNvCxnSpPr>
            <a:cxnSpLocks/>
            <a:stCxn id="182" idx="3"/>
            <a:endCxn id="65" idx="1"/>
          </p:cNvCxnSpPr>
          <p:nvPr/>
        </p:nvCxnSpPr>
        <p:spPr>
          <a:xfrm flipV="1">
            <a:off x="1416645" y="4035174"/>
            <a:ext cx="530768" cy="213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BCFA40B5-79C9-044A-815B-D724DC31BD9E}"/>
              </a:ext>
            </a:extLst>
          </p:cNvPr>
          <p:cNvCxnSpPr>
            <a:cxnSpLocks/>
            <a:stCxn id="185" idx="0"/>
            <a:endCxn id="65" idx="2"/>
          </p:cNvCxnSpPr>
          <p:nvPr/>
        </p:nvCxnSpPr>
        <p:spPr>
          <a:xfrm flipH="1" flipV="1">
            <a:off x="2456494" y="4294039"/>
            <a:ext cx="1710" cy="40288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7A3F6DB-E389-F947-AAE5-4844151907D2}"/>
              </a:ext>
            </a:extLst>
          </p:cNvPr>
          <p:cNvCxnSpPr>
            <a:cxnSpLocks/>
          </p:cNvCxnSpPr>
          <p:nvPr/>
        </p:nvCxnSpPr>
        <p:spPr>
          <a:xfrm flipH="1">
            <a:off x="2456494" y="3536705"/>
            <a:ext cx="1709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9A928CF-18B6-2D42-BB1F-5425B1EDAFBC}"/>
              </a:ext>
            </a:extLst>
          </p:cNvPr>
          <p:cNvCxnSpPr>
            <a:cxnSpLocks/>
            <a:stCxn id="115" idx="3"/>
            <a:endCxn id="209" idx="1"/>
          </p:cNvCxnSpPr>
          <p:nvPr/>
        </p:nvCxnSpPr>
        <p:spPr>
          <a:xfrm>
            <a:off x="9128542" y="4198565"/>
            <a:ext cx="30114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C2F55FE4-2AB9-9046-A309-905D0F92F335}"/>
              </a:ext>
            </a:extLst>
          </p:cNvPr>
          <p:cNvCxnSpPr>
            <a:cxnSpLocks/>
            <a:stCxn id="183" idx="2"/>
            <a:endCxn id="115" idx="0"/>
          </p:cNvCxnSpPr>
          <p:nvPr/>
        </p:nvCxnSpPr>
        <p:spPr>
          <a:xfrm>
            <a:off x="7661891" y="2974936"/>
            <a:ext cx="2212" cy="51488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E65E798-C2FB-0C42-ABC0-A6E312678300}"/>
              </a:ext>
            </a:extLst>
          </p:cNvPr>
          <p:cNvGrpSpPr/>
          <p:nvPr/>
        </p:nvGrpSpPr>
        <p:grpSpPr>
          <a:xfrm>
            <a:off x="1149931" y="5774697"/>
            <a:ext cx="9668824" cy="892879"/>
            <a:chOff x="1052946" y="5774697"/>
            <a:chExt cx="9668824" cy="8928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C1AC277C-9078-D142-B57A-66E33057F4BA}"/>
                    </a:ext>
                  </a:extLst>
                </p:cNvPr>
                <p:cNvSpPr txBox="1"/>
                <p:nvPr/>
              </p:nvSpPr>
              <p:spPr>
                <a:xfrm>
                  <a:off x="1052946" y="5779516"/>
                  <a:ext cx="9668824" cy="86177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1"/>
                  <a:r>
                    <a:rPr lang="en-US"/>
                    <a:t>3) Used </a:t>
                  </a:r>
                  <a:r>
                    <a:rPr lang="en-US" b="1" i="1"/>
                    <a:t>uncertainty propagation </a:t>
                  </a:r>
                  <a:r>
                    <a:rPr lang="en-US"/>
                    <a:t>to estimate reliability given material/impact load uncertainty</a:t>
                  </a:r>
                </a:p>
                <a:p>
                  <a:pPr marL="1257300" lvl="2" indent="-342900">
                    <a:buFont typeface="Arial" panose="020B0604020202020204" pitchFamily="34" charset="0"/>
                    <a:buChar char="•"/>
                  </a:pPr>
                  <a:r>
                    <a:rPr lang="en-US" sz="1600"/>
                    <a:t>Reliability 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≈</m:t>
                      </m:r>
                    </m:oMath>
                  </a14:m>
                  <a:r>
                    <a:rPr lang="en-US" sz="1600"/>
                    <a:t> 99.3% (</a:t>
                  </a:r>
                  <a:r>
                    <a:rPr lang="en-US" sz="1600" i="1"/>
                    <a:t>demonstration purposes only</a:t>
                  </a:r>
                  <a:r>
                    <a:rPr lang="en-US" sz="1600"/>
                    <a:t>)</a:t>
                  </a:r>
                </a:p>
                <a:p>
                  <a:pPr marL="1257300" lvl="2" indent="-342900">
                    <a:buFont typeface="Arial" panose="020B0604020202020204" pitchFamily="34" charset="0"/>
                    <a:buChar char="•"/>
                  </a:pPr>
                  <a:r>
                    <a:rPr lang="en-US" sz="1600"/>
                    <a:t>Quantified material uncertainty resulted in &gt;10% variability in predicted max. contact force</a:t>
                  </a: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C1AC277C-9078-D142-B57A-66E33057F4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946" y="5779516"/>
                  <a:ext cx="9668824" cy="861774"/>
                </a:xfrm>
                <a:prstGeom prst="rect">
                  <a:avLst/>
                </a:prstGeom>
                <a:blipFill>
                  <a:blip r:embed="rId12"/>
                  <a:stretch>
                    <a:fillRect t="-3546" b="-85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141F879-45CE-1340-AD7B-BAFF82E8EAD5}"/>
                </a:ext>
              </a:extLst>
            </p:cNvPr>
            <p:cNvSpPr/>
            <p:nvPr/>
          </p:nvSpPr>
          <p:spPr>
            <a:xfrm>
              <a:off x="1464129" y="5774697"/>
              <a:ext cx="9007681" cy="89287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F2C16EBA-9A49-314C-B57A-8448202954AB}"/>
              </a:ext>
            </a:extLst>
          </p:cNvPr>
          <p:cNvSpPr/>
          <p:nvPr/>
        </p:nvSpPr>
        <p:spPr>
          <a:xfrm>
            <a:off x="121477" y="2430971"/>
            <a:ext cx="3406875" cy="319397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A72EDC-5A0E-7442-87AB-9E6E26D166BD}"/>
              </a:ext>
            </a:extLst>
          </p:cNvPr>
          <p:cNvSpPr/>
          <p:nvPr/>
        </p:nvSpPr>
        <p:spPr>
          <a:xfrm>
            <a:off x="3415503" y="2352078"/>
            <a:ext cx="8655020" cy="3272867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78005479-14E1-45F1-9483-37ED45D21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9235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/>
              <a:t>Z-2 Spacesuit Reliability Analysis</a:t>
            </a:r>
          </a:p>
        </p:txBody>
      </p:sp>
    </p:spTree>
    <p:extLst>
      <p:ext uri="{BB962C8B-B14F-4D97-AF65-F5344CB8AC3E}">
        <p14:creationId xmlns:p14="http://schemas.microsoft.com/office/powerpoint/2010/main" val="14114997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33455-9547-B50B-0BDA-4FFE69411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2704"/>
            <a:ext cx="10515600" cy="515810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Lunar regolith properties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CD4A9-3098-0DFE-64D0-9639F09CA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45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82A8A8-7BC0-5749-62E4-A575A9C057E0}"/>
              </a:ext>
            </a:extLst>
          </p:cNvPr>
          <p:cNvSpPr txBox="1">
            <a:spLocks/>
          </p:cNvSpPr>
          <p:nvPr/>
        </p:nvSpPr>
        <p:spPr>
          <a:xfrm>
            <a:off x="542322" y="-2445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Model Calibration – Lunar Regolith Uncertainty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2637AB-CF13-4C3C-D99D-EA32D7F06E19}"/>
              </a:ext>
            </a:extLst>
          </p:cNvPr>
          <p:cNvSpPr txBox="1"/>
          <p:nvPr/>
        </p:nvSpPr>
        <p:spPr>
          <a:xfrm>
            <a:off x="921774" y="3634271"/>
            <a:ext cx="1407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Rover with Cone Penetrometer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17A8B-CCE5-5545-F7E6-9DD2A78AA738}"/>
              </a:ext>
            </a:extLst>
          </p:cNvPr>
          <p:cNvSpPr txBox="1"/>
          <p:nvPr/>
        </p:nvSpPr>
        <p:spPr>
          <a:xfrm>
            <a:off x="3048745" y="3617999"/>
            <a:ext cx="1497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Lunar Regolith Resistance Data*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2709C4-4655-0D1C-66FD-77D08E83D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609" y="2087782"/>
            <a:ext cx="2019852" cy="1502215"/>
          </a:xfrm>
          <a:prstGeom prst="rect">
            <a:avLst/>
          </a:prstGeom>
        </p:spPr>
      </p:pic>
      <p:sp>
        <p:nvSpPr>
          <p:cNvPr id="12" name="Right Arrow 48">
            <a:extLst>
              <a:ext uri="{FF2B5EF4-FFF2-40B4-BE49-F238E27FC236}">
                <a16:creationId xmlns:a16="http://schemas.microsoft.com/office/drawing/2014/main" id="{6DA2FE14-225A-10ED-B9E4-5248EF229794}"/>
              </a:ext>
            </a:extLst>
          </p:cNvPr>
          <p:cNvSpPr/>
          <p:nvPr/>
        </p:nvSpPr>
        <p:spPr>
          <a:xfrm>
            <a:off x="2738724" y="2716948"/>
            <a:ext cx="279767" cy="238058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9C19DB-1C59-A5B7-7595-B2A09D537F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88" t="-1" b="3963"/>
          <a:stretch/>
        </p:blipFill>
        <p:spPr>
          <a:xfrm rot="16200000">
            <a:off x="3183117" y="2035140"/>
            <a:ext cx="1300622" cy="16041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204710D-A4E8-CDF7-B14D-E43C412BD03A}"/>
              </a:ext>
            </a:extLst>
          </p:cNvPr>
          <p:cNvSpPr txBox="1"/>
          <p:nvPr/>
        </p:nvSpPr>
        <p:spPr>
          <a:xfrm>
            <a:off x="345196" y="6468803"/>
            <a:ext cx="36284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222222"/>
                </a:solidFill>
                <a:effectLst/>
              </a:rPr>
              <a:t>*</a:t>
            </a:r>
            <a:r>
              <a:rPr lang="en-US" sz="1000" b="0" i="0" dirty="0" err="1">
                <a:solidFill>
                  <a:srgbClr val="222222"/>
                </a:solidFill>
                <a:effectLst/>
              </a:rPr>
              <a:t>Heiken</a:t>
            </a:r>
            <a:r>
              <a:rPr lang="en-US" sz="1000" b="0" i="0" dirty="0">
                <a:solidFill>
                  <a:srgbClr val="222222"/>
                </a:solidFill>
                <a:effectLst/>
              </a:rPr>
              <a:t>, Grant H., David T. </a:t>
            </a:r>
            <a:r>
              <a:rPr lang="en-US" sz="1000" b="0" i="0" dirty="0" err="1">
                <a:solidFill>
                  <a:srgbClr val="222222"/>
                </a:solidFill>
                <a:effectLst/>
              </a:rPr>
              <a:t>Vaniman</a:t>
            </a:r>
            <a:r>
              <a:rPr lang="en-US" sz="1000" b="0" i="0" dirty="0">
                <a:solidFill>
                  <a:srgbClr val="222222"/>
                </a:solidFill>
                <a:effectLst/>
              </a:rPr>
              <a:t>, and Bevan M. French. </a:t>
            </a:r>
            <a:r>
              <a:rPr lang="en-US" sz="1000" b="0" i="1" dirty="0">
                <a:solidFill>
                  <a:srgbClr val="222222"/>
                </a:solidFill>
                <a:effectLst/>
              </a:rPr>
              <a:t>Lunar Sourcebook, a user's guide to the Moon</a:t>
            </a:r>
            <a:r>
              <a:rPr lang="en-US" sz="1000" b="0" i="0" dirty="0">
                <a:solidFill>
                  <a:srgbClr val="222222"/>
                </a:solidFill>
                <a:effectLst/>
              </a:rPr>
              <a:t>. 1991.</a:t>
            </a:r>
            <a:endParaRPr lang="en-US" sz="1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C48826-1FBB-F02F-AC73-F9D05CA19D6C}"/>
              </a:ext>
            </a:extLst>
          </p:cNvPr>
          <p:cNvSpPr txBox="1"/>
          <p:nvPr/>
        </p:nvSpPr>
        <p:spPr>
          <a:xfrm>
            <a:off x="4962881" y="3405445"/>
            <a:ext cx="1144209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>
                <a:cs typeface="Segoe UI"/>
              </a:rPr>
              <a:t>Probabilistic </a:t>
            </a:r>
            <a:r>
              <a:rPr lang="en-US" sz="1400" dirty="0">
                <a:cs typeface="Segoe UI"/>
              </a:rPr>
              <a:t>​</a:t>
            </a:r>
          </a:p>
          <a:p>
            <a:pPr algn="ctr"/>
            <a:r>
              <a:rPr lang="en-US" sz="1400" b="1" dirty="0">
                <a:cs typeface="Segoe UI"/>
              </a:rPr>
              <a:t>Model </a:t>
            </a:r>
          </a:p>
          <a:p>
            <a:pPr algn="ctr"/>
            <a:r>
              <a:rPr lang="en-US" sz="1400" b="1" dirty="0">
                <a:cs typeface="Segoe UI"/>
              </a:rPr>
              <a:t>Calibration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7C130567-CF71-B75F-E9A4-F26D397CB22B}"/>
              </a:ext>
            </a:extLst>
          </p:cNvPr>
          <p:cNvSpPr/>
          <p:nvPr/>
        </p:nvSpPr>
        <p:spPr>
          <a:xfrm rot="2081566">
            <a:off x="4858918" y="3040237"/>
            <a:ext cx="402805" cy="249398"/>
          </a:xfrm>
          <a:prstGeom prst="rightArrow">
            <a:avLst>
              <a:gd name="adj1" fmla="val 53032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48">
            <a:extLst>
              <a:ext uri="{FF2B5EF4-FFF2-40B4-BE49-F238E27FC236}">
                <a16:creationId xmlns:a16="http://schemas.microsoft.com/office/drawing/2014/main" id="{574E4541-F7E1-3F12-72A5-D69D2CB36DF5}"/>
              </a:ext>
            </a:extLst>
          </p:cNvPr>
          <p:cNvSpPr/>
          <p:nvPr/>
        </p:nvSpPr>
        <p:spPr>
          <a:xfrm rot="19260000">
            <a:off x="4611108" y="4352094"/>
            <a:ext cx="637348" cy="245992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48">
            <a:extLst>
              <a:ext uri="{FF2B5EF4-FFF2-40B4-BE49-F238E27FC236}">
                <a16:creationId xmlns:a16="http://schemas.microsoft.com/office/drawing/2014/main" id="{CD9C876A-6A8A-E734-9284-593B8837F550}"/>
              </a:ext>
            </a:extLst>
          </p:cNvPr>
          <p:cNvSpPr/>
          <p:nvPr/>
        </p:nvSpPr>
        <p:spPr>
          <a:xfrm>
            <a:off x="6210121" y="3638043"/>
            <a:ext cx="369194" cy="220293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5">
            <a:extLst>
              <a:ext uri="{FF2B5EF4-FFF2-40B4-BE49-F238E27FC236}">
                <a16:creationId xmlns:a16="http://schemas.microsoft.com/office/drawing/2014/main" id="{BAE39E1F-F0CE-2AD3-0E51-947EEB3005F7}"/>
              </a:ext>
            </a:extLst>
          </p:cNvPr>
          <p:cNvSpPr/>
          <p:nvPr/>
        </p:nvSpPr>
        <p:spPr>
          <a:xfrm>
            <a:off x="6709893" y="943229"/>
            <a:ext cx="5083038" cy="5328782"/>
          </a:xfrm>
          <a:prstGeom prst="roundRect">
            <a:avLst>
              <a:gd name="adj" fmla="val 3402"/>
            </a:avLst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51">
            <a:extLst>
              <a:ext uri="{FF2B5EF4-FFF2-40B4-BE49-F238E27FC236}">
                <a16:creationId xmlns:a16="http://schemas.microsoft.com/office/drawing/2014/main" id="{9EA3F5B3-F66F-4755-0818-ADD30EE397F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4153" y="1072018"/>
            <a:ext cx="4487463" cy="481362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255641D-54F2-9AAB-426F-7D198B02912C}"/>
              </a:ext>
            </a:extLst>
          </p:cNvPr>
          <p:cNvSpPr/>
          <p:nvPr/>
        </p:nvSpPr>
        <p:spPr>
          <a:xfrm>
            <a:off x="11602140" y="1337201"/>
            <a:ext cx="457457" cy="2186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56">
            <a:extLst>
              <a:ext uri="{FF2B5EF4-FFF2-40B4-BE49-F238E27FC236}">
                <a16:creationId xmlns:a16="http://schemas.microsoft.com/office/drawing/2014/main" id="{51CBAF5B-991B-32D2-2BF2-B3EF31E0FE6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4461" y="1416675"/>
            <a:ext cx="2260508" cy="172174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DA8108D-929B-B012-8CE2-9EB48CC497E9}"/>
              </a:ext>
            </a:extLst>
          </p:cNvPr>
          <p:cNvSpPr txBox="1"/>
          <p:nvPr/>
        </p:nvSpPr>
        <p:spPr>
          <a:xfrm>
            <a:off x="10614826" y="3111541"/>
            <a:ext cx="696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Depth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064505-1594-1268-6BA4-20E385023841}"/>
              </a:ext>
            </a:extLst>
          </p:cNvPr>
          <p:cNvSpPr txBox="1"/>
          <p:nvPr/>
        </p:nvSpPr>
        <p:spPr>
          <a:xfrm rot="16200000">
            <a:off x="9301142" y="2024739"/>
            <a:ext cx="643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Force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F3A499-0C72-2C21-E831-4F657A77B1A3}"/>
              </a:ext>
            </a:extLst>
          </p:cNvPr>
          <p:cNvSpPr txBox="1"/>
          <p:nvPr/>
        </p:nvSpPr>
        <p:spPr>
          <a:xfrm rot="16200000">
            <a:off x="6635087" y="2091362"/>
            <a:ext cx="7874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/>
              <a:t>Shear Modulus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6463F4-05FD-F7C1-B41D-3831ABBB3928}"/>
              </a:ext>
            </a:extLst>
          </p:cNvPr>
          <p:cNvSpPr txBox="1"/>
          <p:nvPr/>
        </p:nvSpPr>
        <p:spPr>
          <a:xfrm rot="16200000">
            <a:off x="6635086" y="2883944"/>
            <a:ext cx="7874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Poisson Ratio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E45292-AA80-86E0-5032-D11880D59A29}"/>
              </a:ext>
            </a:extLst>
          </p:cNvPr>
          <p:cNvSpPr txBox="1"/>
          <p:nvPr/>
        </p:nvSpPr>
        <p:spPr>
          <a:xfrm rot="16200000">
            <a:off x="6637520" y="3677112"/>
            <a:ext cx="7874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Friction Angle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BCE7E0-3ED0-10BE-B919-D8681E3B13A3}"/>
              </a:ext>
            </a:extLst>
          </p:cNvPr>
          <p:cNvSpPr txBox="1"/>
          <p:nvPr/>
        </p:nvSpPr>
        <p:spPr>
          <a:xfrm rot="16200000">
            <a:off x="6645360" y="4532126"/>
            <a:ext cx="7874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/>
              <a:t>Cohesion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3413F24-D622-C531-054B-ED1D81A66A33}"/>
              </a:ext>
            </a:extLst>
          </p:cNvPr>
          <p:cNvSpPr txBox="1"/>
          <p:nvPr/>
        </p:nvSpPr>
        <p:spPr>
          <a:xfrm rot="16200000">
            <a:off x="6632481" y="5268193"/>
            <a:ext cx="7874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Cohesion Gradient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0CBEDA6-FA9D-CA64-0176-FFCC70CD3E51}"/>
              </a:ext>
            </a:extLst>
          </p:cNvPr>
          <p:cNvGrpSpPr/>
          <p:nvPr/>
        </p:nvGrpSpPr>
        <p:grpSpPr>
          <a:xfrm rot="5400000">
            <a:off x="9656136" y="4134486"/>
            <a:ext cx="441253" cy="3789055"/>
            <a:chOff x="6037062" y="1154777"/>
            <a:chExt cx="441253" cy="3789055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FC16578-4896-5C07-EBEB-2B60CECEA3F2}"/>
                </a:ext>
              </a:extLst>
            </p:cNvPr>
            <p:cNvSpPr txBox="1"/>
            <p:nvPr/>
          </p:nvSpPr>
          <p:spPr>
            <a:xfrm rot="16200000">
              <a:off x="5850669" y="4341942"/>
              <a:ext cx="78828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Shear Modulus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C3F38EB-70A8-1BAA-CB48-11DD772189BB}"/>
                </a:ext>
              </a:extLst>
            </p:cNvPr>
            <p:cNvSpPr txBox="1"/>
            <p:nvPr/>
          </p:nvSpPr>
          <p:spPr>
            <a:xfrm rot="16200000">
              <a:off x="5902356" y="3504642"/>
              <a:ext cx="723540" cy="428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/>
                <a:t>Poisson Ratio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0F891C8-84A4-27F1-7D30-FC6FEBFB436D}"/>
                </a:ext>
              </a:extLst>
            </p:cNvPr>
            <p:cNvSpPr txBox="1"/>
            <p:nvPr/>
          </p:nvSpPr>
          <p:spPr>
            <a:xfrm rot="16200000">
              <a:off x="5847934" y="2734807"/>
              <a:ext cx="81948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Friction Angle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FD3B153-180D-8BDF-9352-EC181F097CC4}"/>
                </a:ext>
              </a:extLst>
            </p:cNvPr>
            <p:cNvSpPr txBox="1"/>
            <p:nvPr/>
          </p:nvSpPr>
          <p:spPr>
            <a:xfrm rot="16200000">
              <a:off x="5858717" y="2067202"/>
              <a:ext cx="71361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Cohesion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8E8645E-928E-7336-FDE4-0762F45D2DC0}"/>
                </a:ext>
              </a:extLst>
            </p:cNvPr>
            <p:cNvSpPr txBox="1"/>
            <p:nvPr/>
          </p:nvSpPr>
          <p:spPr>
            <a:xfrm rot="16200000">
              <a:off x="5919986" y="1297598"/>
              <a:ext cx="70114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Cohesion Grad.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95DC7CF-A3BC-2B51-31B4-1275705CAABD}"/>
              </a:ext>
            </a:extLst>
          </p:cNvPr>
          <p:cNvSpPr txBox="1"/>
          <p:nvPr/>
        </p:nvSpPr>
        <p:spPr>
          <a:xfrm>
            <a:off x="7226962" y="5835568"/>
            <a:ext cx="7874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Density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A636CD0-9364-98AB-E3A7-8BECE7D01695}"/>
              </a:ext>
            </a:extLst>
          </p:cNvPr>
          <p:cNvSpPr txBox="1"/>
          <p:nvPr/>
        </p:nvSpPr>
        <p:spPr>
          <a:xfrm>
            <a:off x="6663914" y="943229"/>
            <a:ext cx="510201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 dirty="0"/>
              <a:t>Soil Model Parameters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7D9EDD-838D-D925-B4A6-455B5E963412}"/>
              </a:ext>
            </a:extLst>
          </p:cNvPr>
          <p:cNvSpPr txBox="1"/>
          <p:nvPr/>
        </p:nvSpPr>
        <p:spPr>
          <a:xfrm rot="16200000">
            <a:off x="4255854" y="2696610"/>
            <a:ext cx="8741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Force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CAD524-FCE9-F200-7DB4-5B86D5D9E547}"/>
              </a:ext>
            </a:extLst>
          </p:cNvPr>
          <p:cNvSpPr txBox="1"/>
          <p:nvPr/>
        </p:nvSpPr>
        <p:spPr>
          <a:xfrm>
            <a:off x="3393005" y="3440830"/>
            <a:ext cx="874195" cy="21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000" dirty="0"/>
              <a:t>Depth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2385C5-C463-3B51-E48C-502B219121BE}"/>
              </a:ext>
            </a:extLst>
          </p:cNvPr>
          <p:cNvGrpSpPr/>
          <p:nvPr/>
        </p:nvGrpSpPr>
        <p:grpSpPr>
          <a:xfrm>
            <a:off x="3048412" y="4120311"/>
            <a:ext cx="1680437" cy="2045602"/>
            <a:chOff x="3048412" y="4506994"/>
            <a:chExt cx="1680437" cy="204560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AF0461-C384-650D-7826-423CB5C75975}"/>
                </a:ext>
              </a:extLst>
            </p:cNvPr>
            <p:cNvSpPr txBox="1"/>
            <p:nvPr/>
          </p:nvSpPr>
          <p:spPr>
            <a:xfrm>
              <a:off x="3048412" y="6275597"/>
              <a:ext cx="1680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Penetrometer Model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77B12B1-7C76-D15F-A8F0-2D629ACD09D2}"/>
                </a:ext>
              </a:extLst>
            </p:cNvPr>
            <p:cNvGrpSpPr/>
            <p:nvPr/>
          </p:nvGrpSpPr>
          <p:grpSpPr>
            <a:xfrm>
              <a:off x="3175578" y="4506994"/>
              <a:ext cx="1379314" cy="1769537"/>
              <a:chOff x="3175578" y="4506994"/>
              <a:chExt cx="1379314" cy="1769537"/>
            </a:xfrm>
          </p:grpSpPr>
          <p:pic>
            <p:nvPicPr>
              <p:cNvPr id="16" name="penetrometer">
                <a:hlinkClick r:id="" action="ppaction://media"/>
                <a:extLst>
                  <a:ext uri="{FF2B5EF4-FFF2-40B4-BE49-F238E27FC236}">
                    <a16:creationId xmlns:a16="http://schemas.microsoft.com/office/drawing/2014/main" id="{AAA50F46-3EFD-5058-01CC-CFA1B87DA9B6}"/>
                  </a:ext>
                </a:extLst>
              </p:cNvPr>
              <p:cNvPicPr>
                <a:picLocks noChangeAspect="1"/>
              </p:cNvPicPr>
              <p:nvPr>
                <a:vide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 rotWithShape="1">
              <a:blip r:embed="rId9"/>
              <a:srcRect l="48841" r="33357" b="54878"/>
              <a:stretch/>
            </p:blipFill>
            <p:spPr>
              <a:xfrm>
                <a:off x="3175578" y="4506994"/>
                <a:ext cx="1379314" cy="1769537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ABDE38-6A38-54E7-613E-DDF842CF799F}"/>
                  </a:ext>
                </a:extLst>
              </p:cNvPr>
              <p:cNvSpPr txBox="1"/>
              <p:nvPr/>
            </p:nvSpPr>
            <p:spPr>
              <a:xfrm>
                <a:off x="3567289" y="5542845"/>
                <a:ext cx="36901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Soil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E1436F1-B514-86B0-DEDB-CF2FF9B4E87E}"/>
                  </a:ext>
                </a:extLst>
              </p:cNvPr>
              <p:cNvSpPr txBox="1"/>
              <p:nvPr/>
            </p:nvSpPr>
            <p:spPr>
              <a:xfrm>
                <a:off x="3245555" y="4617156"/>
                <a:ext cx="99906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Cone Penetrometer</a:t>
                </a: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043B6BE7-5E33-1044-D304-671080DEE3EE}"/>
                  </a:ext>
                </a:extLst>
              </p:cNvPr>
              <p:cNvSpPr/>
              <p:nvPr/>
            </p:nvSpPr>
            <p:spPr>
              <a:xfrm>
                <a:off x="3646311" y="4696042"/>
                <a:ext cx="428978" cy="101736"/>
              </a:xfrm>
              <a:custGeom>
                <a:avLst/>
                <a:gdLst>
                  <a:gd name="connsiteX0" fmla="*/ 428978 w 428978"/>
                  <a:gd name="connsiteY0" fmla="*/ 34002 h 101736"/>
                  <a:gd name="connsiteX1" fmla="*/ 248356 w 428978"/>
                  <a:gd name="connsiteY1" fmla="*/ 136 h 101736"/>
                  <a:gd name="connsiteX2" fmla="*/ 67733 w 428978"/>
                  <a:gd name="connsiteY2" fmla="*/ 45291 h 101736"/>
                  <a:gd name="connsiteX3" fmla="*/ 0 w 428978"/>
                  <a:gd name="connsiteY3" fmla="*/ 101736 h 101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978" h="101736">
                    <a:moveTo>
                      <a:pt x="428978" y="34002"/>
                    </a:moveTo>
                    <a:cubicBezTo>
                      <a:pt x="368770" y="16128"/>
                      <a:pt x="308563" y="-1745"/>
                      <a:pt x="248356" y="136"/>
                    </a:cubicBezTo>
                    <a:cubicBezTo>
                      <a:pt x="188149" y="2017"/>
                      <a:pt x="109126" y="28358"/>
                      <a:pt x="67733" y="45291"/>
                    </a:cubicBezTo>
                    <a:cubicBezTo>
                      <a:pt x="26340" y="62224"/>
                      <a:pt x="13170" y="81980"/>
                      <a:pt x="0" y="101736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head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053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42" grpId="0"/>
      <p:bldP spid="4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5B789-036E-D743-0CCD-C6670BF59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67A40C-56A3-4A4A-6C20-85BC66365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46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59FAA35-4931-4A07-6145-A370D1B1EF15}"/>
              </a:ext>
            </a:extLst>
          </p:cNvPr>
          <p:cNvSpPr txBox="1">
            <a:spLocks/>
          </p:cNvSpPr>
          <p:nvPr/>
        </p:nvSpPr>
        <p:spPr>
          <a:xfrm>
            <a:off x="838200" y="120586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Uncertainty Quantification provides a framework to quantify what we know, what we don’t know, and to what degree we don’t know it, in the context of modeling &amp; simulation </a:t>
            </a:r>
          </a:p>
          <a:p>
            <a:pPr lvl="1"/>
            <a:r>
              <a:rPr lang="en-US" dirty="0"/>
              <a:t>Monte Carlo simulation is a general-purpose, simple-to-implement method for uncertainty propagation, but:</a:t>
            </a:r>
          </a:p>
          <a:p>
            <a:pPr lvl="1"/>
            <a:r>
              <a:rPr lang="en-US" dirty="0"/>
              <a:t>It can be difficult to know which input parameters should be treated as random variables  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/>
              <a:t>Potential solution: </a:t>
            </a:r>
            <a:r>
              <a:rPr lang="en-US" b="1" dirty="0"/>
              <a:t>sensitivity analysis</a:t>
            </a:r>
            <a:endParaRPr lang="en-US" dirty="0"/>
          </a:p>
          <a:p>
            <a:pPr lvl="1"/>
            <a:r>
              <a:rPr lang="en-US" dirty="0"/>
              <a:t>It can be difficult to properly assign probability distributions to input parameters 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/>
              <a:t>Potential solution: </a:t>
            </a:r>
            <a:r>
              <a:rPr lang="en-US" b="1" dirty="0"/>
              <a:t>model calibration</a:t>
            </a:r>
            <a:endParaRPr lang="en-US" dirty="0"/>
          </a:p>
          <a:p>
            <a:pPr lvl="1"/>
            <a:r>
              <a:rPr lang="en-US" dirty="0"/>
              <a:t>It can be intractable for expensive, high-fidelity models 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/>
              <a:t>Potential solution: </a:t>
            </a:r>
            <a:r>
              <a:rPr lang="en-US" b="1" dirty="0"/>
              <a:t>surrogate modeling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1222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94740-0046-4B9F-8872-A56D705F0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- Common UQ Pitfalls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027B7-E02A-4D67-B828-6FE516297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47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3F7C0FC-B0C8-4EB2-AFEE-DDD5F92BC25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A1166-A8D8-B3C0-2E9F-4DE43AE09E30}"/>
              </a:ext>
            </a:extLst>
          </p:cNvPr>
          <p:cNvSpPr txBox="1">
            <a:spLocks/>
          </p:cNvSpPr>
          <p:nvPr/>
        </p:nvSpPr>
        <p:spPr>
          <a:xfrm>
            <a:off x="838200" y="1410946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Using solutions that are not converged (e.g., not enough samples for Monte Carlo)</a:t>
            </a:r>
          </a:p>
          <a:p>
            <a:r>
              <a:rPr lang="en-US"/>
              <a:t>Assuming all input parameters are independent/uncorrelated to simplify an analysis</a:t>
            </a:r>
          </a:p>
          <a:p>
            <a:r>
              <a:rPr lang="en-US"/>
              <a:t>Failing to validate a surrogate model (or validating using the same data it was trained on)</a:t>
            </a:r>
          </a:p>
          <a:p>
            <a:r>
              <a:rPr lang="en-US"/>
              <a:t>Not accounting for significant model discrepancy / model form uncertainty </a:t>
            </a:r>
          </a:p>
        </p:txBody>
      </p:sp>
    </p:spTree>
    <p:extLst>
      <p:ext uri="{BB962C8B-B14F-4D97-AF65-F5344CB8AC3E}">
        <p14:creationId xmlns:p14="http://schemas.microsoft.com/office/powerpoint/2010/main" val="19590130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BF9D9-4FD0-4331-AE42-C6E4DCDD8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Reading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B146E9-EF3D-4025-90FF-A2BE0208C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1743"/>
            <a:ext cx="10515600" cy="5413125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Uncertainty Quantification (general)</a:t>
            </a:r>
          </a:p>
          <a:p>
            <a:pPr lvl="1"/>
            <a:r>
              <a:rPr lang="en-US" sz="2400" dirty="0"/>
              <a:t>Smith, R. C. </a:t>
            </a:r>
            <a:r>
              <a:rPr lang="en-US" sz="2400" i="1" dirty="0"/>
              <a:t>Uncertainty Quantification Theory, Implementation, and Applications</a:t>
            </a:r>
            <a:r>
              <a:rPr lang="en-US" sz="2400" dirty="0"/>
              <a:t>. 2013. [Textbook]</a:t>
            </a:r>
          </a:p>
          <a:p>
            <a:pPr lvl="1"/>
            <a:r>
              <a:rPr lang="en-US" sz="2400" dirty="0"/>
              <a:t>Roy, C. J. and Oberkampf, W. L. </a:t>
            </a:r>
            <a:r>
              <a:rPr lang="en-US" sz="2400" i="1" dirty="0"/>
              <a:t>A comprehensive framework for verification, validation, and uncertainty quantification in scientific computing. </a:t>
            </a:r>
            <a:r>
              <a:rPr lang="en-US" sz="2400" dirty="0"/>
              <a:t>2010.</a:t>
            </a:r>
          </a:p>
          <a:p>
            <a:pPr lvl="1"/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Warner,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J. E. et al.: “Assessing Next-Gen Spacesuit Reliability: A Probabilistic Analysis Case Study”, NASA/TM–20210019495. 2021.</a:t>
            </a:r>
            <a:endParaRPr lang="en-US" dirty="0"/>
          </a:p>
          <a:p>
            <a:r>
              <a:rPr lang="en-US" dirty="0"/>
              <a:t>Uncertainty Propagation</a:t>
            </a:r>
          </a:p>
          <a:p>
            <a:pPr lvl="1"/>
            <a:r>
              <a:rPr lang="en-US" dirty="0"/>
              <a:t>Rubinstein, R. Y. and </a:t>
            </a:r>
            <a:r>
              <a:rPr lang="en-US" dirty="0" err="1"/>
              <a:t>Kroese</a:t>
            </a:r>
            <a:r>
              <a:rPr lang="en-US" dirty="0"/>
              <a:t>, D. P. </a:t>
            </a:r>
            <a:r>
              <a:rPr lang="en-US" i="1" dirty="0"/>
              <a:t>Simulation and the Monte Carlo Method</a:t>
            </a:r>
            <a:r>
              <a:rPr lang="en-US" dirty="0"/>
              <a:t>., 2016.</a:t>
            </a:r>
          </a:p>
          <a:p>
            <a:pPr lvl="1"/>
            <a:r>
              <a:rPr lang="en-US" dirty="0" err="1"/>
              <a:t>Ditlevsen</a:t>
            </a:r>
            <a:r>
              <a:rPr lang="en-US" dirty="0"/>
              <a:t>, O. and Madsen, H. O. </a:t>
            </a:r>
            <a:r>
              <a:rPr lang="en-US" i="1" dirty="0"/>
              <a:t>Structural Reliability Methods</a:t>
            </a:r>
            <a:r>
              <a:rPr lang="en-US" dirty="0"/>
              <a:t>. 2007. [Textbook] (Free PDF download available)</a:t>
            </a:r>
          </a:p>
          <a:p>
            <a:r>
              <a:rPr lang="en-US" dirty="0"/>
              <a:t>Model Calibration</a:t>
            </a:r>
          </a:p>
          <a:p>
            <a:pPr lvl="1"/>
            <a:r>
              <a:rPr lang="en-US" dirty="0"/>
              <a:t>Kennedy, M. C. and O’Hagan, </a:t>
            </a:r>
            <a:r>
              <a:rPr lang="en-US" i="1" dirty="0"/>
              <a:t>A. Bayesian calibration of computer models</a:t>
            </a:r>
            <a:r>
              <a:rPr lang="en-US" dirty="0"/>
              <a:t>. 2002.</a:t>
            </a:r>
          </a:p>
          <a:p>
            <a:pPr lvl="1"/>
            <a:r>
              <a:rPr lang="en-US" dirty="0"/>
              <a:t>Haugh, M. B., </a:t>
            </a:r>
            <a:r>
              <a:rPr lang="en-US" i="1" dirty="0"/>
              <a:t>A Tutorial on Markov Chain Monte-Carlo and Bayesian Modeling. </a:t>
            </a:r>
            <a:r>
              <a:rPr lang="en-US" dirty="0"/>
              <a:t>2021</a:t>
            </a:r>
            <a:r>
              <a:rPr lang="en-US" i="1" dirty="0"/>
              <a:t>.</a:t>
            </a:r>
          </a:p>
          <a:p>
            <a:r>
              <a:rPr lang="en-US" dirty="0"/>
              <a:t>Surrogate Modeling</a:t>
            </a:r>
          </a:p>
          <a:p>
            <a:pPr lvl="1"/>
            <a:r>
              <a:rPr lang="en-US" dirty="0"/>
              <a:t>Alizadeh, R. et al. </a:t>
            </a:r>
            <a:r>
              <a:rPr lang="en-US" i="1" dirty="0"/>
              <a:t>Managing computational complexity using surrogate models: a critical review</a:t>
            </a:r>
            <a:r>
              <a:rPr lang="en-US" dirty="0"/>
              <a:t>. 2020.</a:t>
            </a:r>
          </a:p>
          <a:p>
            <a:pPr lvl="1"/>
            <a:r>
              <a:rPr lang="en-US" dirty="0" err="1"/>
              <a:t>Gramacy</a:t>
            </a:r>
            <a:r>
              <a:rPr lang="en-US" dirty="0"/>
              <a:t>, R. B. </a:t>
            </a:r>
            <a:r>
              <a:rPr lang="en-US" i="1" dirty="0"/>
              <a:t>Surrogates: Gaussian Process Modeling, Design and  Optimization for the Applied Sciences</a:t>
            </a:r>
            <a:r>
              <a:rPr lang="en-US" dirty="0"/>
              <a:t>. 2020.</a:t>
            </a:r>
          </a:p>
          <a:p>
            <a:pPr lvl="1"/>
            <a:r>
              <a:rPr lang="en-US" dirty="0" err="1"/>
              <a:t>Sudret</a:t>
            </a:r>
            <a:r>
              <a:rPr lang="en-US" dirty="0"/>
              <a:t>, B. et al. </a:t>
            </a:r>
            <a:r>
              <a:rPr lang="en-US" i="1" dirty="0"/>
              <a:t>Surrogate models for uncertainty quantification: An overview</a:t>
            </a:r>
            <a:r>
              <a:rPr lang="en-US" dirty="0"/>
              <a:t>. 2017.</a:t>
            </a:r>
          </a:p>
          <a:p>
            <a:r>
              <a:rPr lang="en-US" dirty="0"/>
              <a:t>Model Discrepancy</a:t>
            </a:r>
          </a:p>
          <a:p>
            <a:pPr lvl="1"/>
            <a:r>
              <a:rPr lang="en-US" dirty="0" err="1"/>
              <a:t>Brynjarsdóttir</a:t>
            </a:r>
            <a:r>
              <a:rPr lang="en-US" dirty="0"/>
              <a:t>, J. and O’Hagan, A. </a:t>
            </a:r>
            <a:r>
              <a:rPr lang="en-US" i="1" dirty="0"/>
              <a:t>Learning about physical parameters: The importance of model discrepancy</a:t>
            </a:r>
            <a:r>
              <a:rPr lang="en-US" dirty="0"/>
              <a:t>. 2014.</a:t>
            </a:r>
          </a:p>
          <a:p>
            <a:pPr lvl="1"/>
            <a:r>
              <a:rPr lang="en-US" dirty="0" err="1"/>
              <a:t>Soize</a:t>
            </a:r>
            <a:r>
              <a:rPr lang="en-US" dirty="0"/>
              <a:t>, C. </a:t>
            </a:r>
            <a:r>
              <a:rPr lang="en-US" i="1" dirty="0"/>
              <a:t>A nonparametric model of random uncertainties for reduced matrix models in structural dynamics</a:t>
            </a:r>
            <a:r>
              <a:rPr lang="en-US" dirty="0"/>
              <a:t>. 2000.</a:t>
            </a:r>
          </a:p>
          <a:p>
            <a:r>
              <a:rPr lang="en-US" dirty="0"/>
              <a:t>Sensitivity Analysis</a:t>
            </a:r>
          </a:p>
          <a:p>
            <a:pPr lvl="1"/>
            <a:r>
              <a:rPr lang="en-US" dirty="0" err="1"/>
              <a:t>Saltelli</a:t>
            </a:r>
            <a:r>
              <a:rPr lang="en-US" dirty="0"/>
              <a:t>, A. </a:t>
            </a:r>
            <a:r>
              <a:rPr lang="en-US" i="1" dirty="0"/>
              <a:t>Global sensitivity analysis. The primer. </a:t>
            </a:r>
            <a:r>
              <a:rPr lang="en-US" dirty="0"/>
              <a:t>[Textbook] (Free PDF download available)</a:t>
            </a:r>
          </a:p>
          <a:p>
            <a:pPr lvl="1"/>
            <a:r>
              <a:rPr lang="en-US" sz="2400" dirty="0" err="1"/>
              <a:t>Plischke</a:t>
            </a:r>
            <a:r>
              <a:rPr lang="en-US" sz="2400" dirty="0"/>
              <a:t>, E. et al. </a:t>
            </a:r>
            <a:r>
              <a:rPr lang="en-US" sz="2400" i="1" dirty="0"/>
              <a:t>Global sensitivity measures from data</a:t>
            </a:r>
            <a:r>
              <a:rPr lang="en-US" sz="2400" dirty="0"/>
              <a:t>. </a:t>
            </a:r>
            <a:r>
              <a:rPr lang="en-US" sz="2400"/>
              <a:t>2013.</a:t>
            </a:r>
            <a:endParaRPr lang="en-US" sz="2400" dirty="0"/>
          </a:p>
          <a:p>
            <a:r>
              <a:rPr lang="en-US" dirty="0"/>
              <a:t>Software</a:t>
            </a:r>
          </a:p>
          <a:p>
            <a:pPr lvl="1"/>
            <a:r>
              <a:rPr lang="en-US" sz="2400" dirty="0"/>
              <a:t>Dakota: uncertainty quantification software by Sandia: </a:t>
            </a:r>
            <a:r>
              <a:rPr lang="en-US" sz="2400" dirty="0">
                <a:hlinkClick r:id="rId2"/>
              </a:rPr>
              <a:t>https://dakota.sandia.gov/</a:t>
            </a:r>
            <a:endParaRPr lang="en-US" sz="2400" dirty="0"/>
          </a:p>
          <a:p>
            <a:pPr lvl="1"/>
            <a:r>
              <a:rPr lang="en-US" dirty="0"/>
              <a:t>SALib: open-source Python library for sensitivity analysis </a:t>
            </a:r>
            <a:r>
              <a:rPr lang="en-US" dirty="0">
                <a:hlinkClick r:id="rId3"/>
              </a:rPr>
              <a:t>https://github.com/SALib/SALib</a:t>
            </a:r>
            <a:r>
              <a:rPr lang="en-US" dirty="0"/>
              <a:t> </a:t>
            </a:r>
            <a:endParaRPr lang="en-US" sz="2400" dirty="0"/>
          </a:p>
          <a:p>
            <a:pPr lvl="1"/>
            <a:r>
              <a:rPr lang="en-US" dirty="0"/>
              <a:t>Scikit-learn: open-source Python library for machine learning (surrogate modeling): </a:t>
            </a:r>
            <a:r>
              <a:rPr lang="en-US" dirty="0">
                <a:solidFill>
                  <a:srgbClr val="FF0000"/>
                </a:solidFill>
                <a:hlinkClick r:id="rId4"/>
              </a:rPr>
              <a:t>https://scikit-learn.org/stable/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lvl="1"/>
            <a:endParaRPr lang="en-US" sz="2400" dirty="0">
              <a:solidFill>
                <a:srgbClr val="FF0000"/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46A2D-4D6E-498A-972D-160905A24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48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8D7F97-34F0-410C-9318-58AD795CD61C}"/>
              </a:ext>
            </a:extLst>
          </p:cNvPr>
          <p:cNvSpPr txBox="1"/>
          <p:nvPr/>
        </p:nvSpPr>
        <p:spPr>
          <a:xfrm>
            <a:off x="680175" y="5202188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561DE1-E067-7CD4-9967-A935E40F799C}"/>
              </a:ext>
            </a:extLst>
          </p:cNvPr>
          <p:cNvSpPr txBox="1"/>
          <p:nvPr/>
        </p:nvSpPr>
        <p:spPr>
          <a:xfrm>
            <a:off x="4449139" y="6355364"/>
            <a:ext cx="3293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Email</a:t>
            </a:r>
            <a:r>
              <a:rPr lang="en-US" dirty="0"/>
              <a:t>: </a:t>
            </a:r>
            <a:r>
              <a:rPr lang="en-US" dirty="0" err="1"/>
              <a:t>james.e.warner@nasa.gov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3073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4DBC9-26BC-4053-96D2-EF40EB6F2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49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169977-483D-4192-9FE7-877E09314F1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80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108723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D8418522-826F-104C-8CAE-39BDB76D68D0}"/>
              </a:ext>
            </a:extLst>
          </p:cNvPr>
          <p:cNvSpPr/>
          <p:nvPr/>
        </p:nvSpPr>
        <p:spPr>
          <a:xfrm>
            <a:off x="5443215" y="1349907"/>
            <a:ext cx="1371600" cy="1005882"/>
          </a:xfrm>
          <a:prstGeom prst="rect">
            <a:avLst/>
          </a:prstGeom>
          <a:solidFill>
            <a:srgbClr val="004FFE">
              <a:alpha val="12000"/>
            </a:srgbClr>
          </a:solidFill>
          <a:ln w="22225" cap="flat" cmpd="sng" algn="ctr">
            <a:solidFill>
              <a:srgbClr val="004FFE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Model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3FA252-E5EC-2C43-98BE-9A803BDD4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-229235"/>
            <a:ext cx="11079480" cy="1325563"/>
          </a:xfrm>
        </p:spPr>
        <p:txBody>
          <a:bodyPr/>
          <a:lstStyle/>
          <a:p>
            <a:pPr algn="ctr"/>
            <a:r>
              <a:rPr lang="en-US" dirty="0"/>
              <a:t>Computational Models: Notation and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EDB058-5492-B24D-BD13-8A57DDC1B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9979" y="6470129"/>
            <a:ext cx="2743200" cy="365125"/>
          </a:xfrm>
        </p:spPr>
        <p:txBody>
          <a:bodyPr/>
          <a:lstStyle/>
          <a:p>
            <a:fld id="{1F57BF9A-7B35-9447-9112-EAE7E91B4E99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716284A-82BB-1B47-BBC7-CD764F489541}"/>
              </a:ext>
            </a:extLst>
          </p:cNvPr>
          <p:cNvGrpSpPr/>
          <p:nvPr/>
        </p:nvGrpSpPr>
        <p:grpSpPr>
          <a:xfrm>
            <a:off x="3025216" y="1351834"/>
            <a:ext cx="1475347" cy="1005840"/>
            <a:chOff x="2982352" y="2085490"/>
            <a:chExt cx="1475347" cy="10058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2748136-E30D-0446-8A4F-8AB335D2C07F}"/>
                </a:ext>
              </a:extLst>
            </p:cNvPr>
            <p:cNvSpPr/>
            <p:nvPr/>
          </p:nvSpPr>
          <p:spPr>
            <a:xfrm>
              <a:off x="2982352" y="2085490"/>
              <a:ext cx="1475347" cy="1005840"/>
            </a:xfrm>
            <a:prstGeom prst="ellipse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rgbClr val="008B42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8DDD2B6-F56B-274F-A5F9-8D873FB48127}"/>
                </a:ext>
              </a:extLst>
            </p:cNvPr>
            <p:cNvSpPr txBox="1"/>
            <p:nvPr/>
          </p:nvSpPr>
          <p:spPr>
            <a:xfrm>
              <a:off x="3195765" y="2344036"/>
              <a:ext cx="10230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kern="0" dirty="0">
                  <a:latin typeface="Helvetica"/>
                </a:rPr>
                <a:t>Inputs</a:t>
              </a:r>
              <a:endParaRPr lang="en-US" sz="240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C80D1A9-E72C-804D-B0D0-F7CCD9023CAD}"/>
              </a:ext>
            </a:extLst>
          </p:cNvPr>
          <p:cNvGrpSpPr/>
          <p:nvPr/>
        </p:nvGrpSpPr>
        <p:grpSpPr>
          <a:xfrm>
            <a:off x="7757525" y="1349949"/>
            <a:ext cx="1475347" cy="1005840"/>
            <a:chOff x="2982352" y="2085490"/>
            <a:chExt cx="1475347" cy="100584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6B9C3B3-8906-F14B-A4BD-113A576BEBD4}"/>
                </a:ext>
              </a:extLst>
            </p:cNvPr>
            <p:cNvSpPr/>
            <p:nvPr/>
          </p:nvSpPr>
          <p:spPr>
            <a:xfrm>
              <a:off x="2982352" y="2085490"/>
              <a:ext cx="1475347" cy="1005840"/>
            </a:xfrm>
            <a:prstGeom prst="ellipse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rgbClr val="008B42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1FC501F-369F-9749-B3AF-8BFED9B64C12}"/>
                </a:ext>
              </a:extLst>
            </p:cNvPr>
            <p:cNvSpPr txBox="1"/>
            <p:nvPr/>
          </p:nvSpPr>
          <p:spPr>
            <a:xfrm>
              <a:off x="3095750" y="2344036"/>
              <a:ext cx="12618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kern="0" dirty="0">
                  <a:latin typeface="Helvetica"/>
                </a:rPr>
                <a:t>Outputs</a:t>
              </a:r>
              <a:endParaRPr lang="en-US" sz="2400" dirty="0"/>
            </a:p>
          </p:txBody>
        </p:sp>
      </p:grpSp>
      <p:sp>
        <p:nvSpPr>
          <p:cNvPr id="35" name="Right Arrow 34">
            <a:extLst>
              <a:ext uri="{FF2B5EF4-FFF2-40B4-BE49-F238E27FC236}">
                <a16:creationId xmlns:a16="http://schemas.microsoft.com/office/drawing/2014/main" id="{1576BB04-8F20-8241-897C-40EE24931365}"/>
              </a:ext>
            </a:extLst>
          </p:cNvPr>
          <p:cNvSpPr/>
          <p:nvPr/>
        </p:nvSpPr>
        <p:spPr>
          <a:xfrm>
            <a:off x="7057377" y="1616787"/>
            <a:ext cx="450565" cy="461665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90A4B7D5-BDD4-144E-8645-DF81750EA760}"/>
              </a:ext>
            </a:extLst>
          </p:cNvPr>
          <p:cNvSpPr/>
          <p:nvPr/>
        </p:nvSpPr>
        <p:spPr>
          <a:xfrm>
            <a:off x="4753753" y="1623632"/>
            <a:ext cx="450565" cy="461665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Perseverance's entry capsule leaves the blackness of space an descends into the dusty Mars atmosphere.">
            <a:extLst>
              <a:ext uri="{FF2B5EF4-FFF2-40B4-BE49-F238E27FC236}">
                <a16:creationId xmlns:a16="http://schemas.microsoft.com/office/drawing/2014/main" id="{CB638A79-2FFF-E24D-AABF-8A14E473C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7" r="11552"/>
          <a:stretch/>
        </p:blipFill>
        <p:spPr bwMode="auto">
          <a:xfrm>
            <a:off x="1924165" y="3405810"/>
            <a:ext cx="991313" cy="97549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A046F0-1FBE-CC4B-9E4A-C74008D82C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915"/>
          <a:stretch/>
        </p:blipFill>
        <p:spPr>
          <a:xfrm rot="5400000">
            <a:off x="5413803" y="3494223"/>
            <a:ext cx="1284882" cy="80988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10DF6C6-30AC-C142-8404-5FCB8F47A400}"/>
              </a:ext>
            </a:extLst>
          </p:cNvPr>
          <p:cNvSpPr txBox="1"/>
          <p:nvPr/>
        </p:nvSpPr>
        <p:spPr>
          <a:xfrm>
            <a:off x="6576513" y="3577956"/>
            <a:ext cx="10005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8B42"/>
                </a:solidFill>
              </a:rPr>
              <a:t>Max contact force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7C78CE7-6C9A-FC4E-AAA4-C79936451561}"/>
              </a:ext>
            </a:extLst>
          </p:cNvPr>
          <p:cNvSpPr txBox="1"/>
          <p:nvPr/>
        </p:nvSpPr>
        <p:spPr>
          <a:xfrm>
            <a:off x="695160" y="3322984"/>
            <a:ext cx="1315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8B42"/>
                </a:solidFill>
              </a:rPr>
              <a:t>Atmosphere conditions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8B42"/>
                </a:solidFill>
              </a:rPr>
              <a:t>Mass properties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A23A2477-666F-5D43-87E0-AEEF75E9BDBF}"/>
              </a:ext>
            </a:extLst>
          </p:cNvPr>
          <p:cNvSpPr/>
          <p:nvPr/>
        </p:nvSpPr>
        <p:spPr>
          <a:xfrm>
            <a:off x="4471219" y="2731017"/>
            <a:ext cx="3141693" cy="186748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65A970E9-BC91-7244-AFEC-D6787E7BC4A2}"/>
              </a:ext>
            </a:extLst>
          </p:cNvPr>
          <p:cNvSpPr/>
          <p:nvPr/>
        </p:nvSpPr>
        <p:spPr>
          <a:xfrm>
            <a:off x="1643274" y="3763254"/>
            <a:ext cx="228491" cy="26690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23B90F-7084-9947-B2AF-B8D1A0680DBD}"/>
              </a:ext>
            </a:extLst>
          </p:cNvPr>
          <p:cNvSpPr txBox="1"/>
          <p:nvPr/>
        </p:nvSpPr>
        <p:spPr>
          <a:xfrm>
            <a:off x="3168404" y="3632669"/>
            <a:ext cx="769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8B42"/>
                </a:solidFill>
              </a:rPr>
              <a:t>Landing location</a:t>
            </a:r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id="{3981C422-3DD7-7D42-8945-B059C67A0F24}"/>
              </a:ext>
            </a:extLst>
          </p:cNvPr>
          <p:cNvSpPr/>
          <p:nvPr/>
        </p:nvSpPr>
        <p:spPr>
          <a:xfrm>
            <a:off x="2973235" y="3774079"/>
            <a:ext cx="228491" cy="26690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>
            <a:extLst>
              <a:ext uri="{FF2B5EF4-FFF2-40B4-BE49-F238E27FC236}">
                <a16:creationId xmlns:a16="http://schemas.microsoft.com/office/drawing/2014/main" id="{2CB9DDCB-BCC9-AB4F-8E39-BF428E3353FA}"/>
              </a:ext>
            </a:extLst>
          </p:cNvPr>
          <p:cNvSpPr/>
          <p:nvPr/>
        </p:nvSpPr>
        <p:spPr>
          <a:xfrm>
            <a:off x="5421298" y="3780111"/>
            <a:ext cx="228491" cy="26690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51">
            <a:extLst>
              <a:ext uri="{FF2B5EF4-FFF2-40B4-BE49-F238E27FC236}">
                <a16:creationId xmlns:a16="http://schemas.microsoft.com/office/drawing/2014/main" id="{C92CB35A-9802-2E46-9C47-5F7E31A07EBA}"/>
              </a:ext>
            </a:extLst>
          </p:cNvPr>
          <p:cNvSpPr/>
          <p:nvPr/>
        </p:nvSpPr>
        <p:spPr>
          <a:xfrm>
            <a:off x="6480430" y="3759195"/>
            <a:ext cx="228491" cy="26690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C8F00CF-EAE5-0F4C-95FB-60288AE0A96E}"/>
              </a:ext>
            </a:extLst>
          </p:cNvPr>
          <p:cNvSpPr txBox="1"/>
          <p:nvPr/>
        </p:nvSpPr>
        <p:spPr>
          <a:xfrm>
            <a:off x="4507968" y="3431517"/>
            <a:ext cx="10879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8B42"/>
                </a:solidFill>
              </a:rPr>
              <a:t>Impact velocity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8B42"/>
                </a:solidFill>
              </a:rPr>
              <a:t>Material properties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2B00E58E-586A-8F4E-A805-20F33C955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47" y="2050075"/>
            <a:ext cx="228600" cy="1905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5CFE874-E7B8-3142-AEAB-6DE3B504A3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2965" y="2065752"/>
            <a:ext cx="292100" cy="2032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A871CFB-5533-D549-9F4D-00643E6297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0143" y="2055261"/>
            <a:ext cx="203200" cy="1905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45ACD95-8890-2243-88AC-472A9B3624C1}"/>
              </a:ext>
            </a:extLst>
          </p:cNvPr>
          <p:cNvSpPr txBox="1"/>
          <p:nvPr/>
        </p:nvSpPr>
        <p:spPr>
          <a:xfrm>
            <a:off x="5351021" y="2711705"/>
            <a:ext cx="1516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4FFE"/>
                </a:solidFill>
              </a:rPr>
              <a:t>Spacesuit Impact Model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624A93-C7EF-0249-95DB-EEDF8E1BCF42}"/>
              </a:ext>
            </a:extLst>
          </p:cNvPr>
          <p:cNvSpPr txBox="1"/>
          <p:nvPr/>
        </p:nvSpPr>
        <p:spPr>
          <a:xfrm>
            <a:off x="1449121" y="2761818"/>
            <a:ext cx="1912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4FFE"/>
                </a:solidFill>
              </a:rPr>
              <a:t>Trajectory Simulation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EB4F55-AF21-073E-9EB6-C20D04381DF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125" b="45417"/>
          <a:stretch/>
        </p:blipFill>
        <p:spPr>
          <a:xfrm>
            <a:off x="9293994" y="3404214"/>
            <a:ext cx="1427016" cy="8937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CA0908-CD35-82E2-D191-2A9D802B98F4}"/>
              </a:ext>
            </a:extLst>
          </p:cNvPr>
          <p:cNvSpPr txBox="1"/>
          <p:nvPr/>
        </p:nvSpPr>
        <p:spPr>
          <a:xfrm>
            <a:off x="9081819" y="2753428"/>
            <a:ext cx="1696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4FFE"/>
                </a:solidFill>
              </a:rPr>
              <a:t>Transonic Aero Solver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E594EE-A762-3CB7-F01F-844D3CBAEF6B}"/>
              </a:ext>
            </a:extLst>
          </p:cNvPr>
          <p:cNvSpPr txBox="1"/>
          <p:nvPr/>
        </p:nvSpPr>
        <p:spPr>
          <a:xfrm>
            <a:off x="8311141" y="3390926"/>
            <a:ext cx="1000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8B42"/>
                </a:solidFill>
              </a:rPr>
              <a:t>Wing geometry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8B42"/>
                </a:solidFill>
              </a:rPr>
              <a:t>Mach number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E27FE168-F24B-EFF8-2115-354CED6339FE}"/>
              </a:ext>
            </a:extLst>
          </p:cNvPr>
          <p:cNvSpPr/>
          <p:nvPr/>
        </p:nvSpPr>
        <p:spPr>
          <a:xfrm>
            <a:off x="9266802" y="3761032"/>
            <a:ext cx="228491" cy="26690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A7F4194E-4853-9DD9-17EE-B0272C22C3AA}"/>
              </a:ext>
            </a:extLst>
          </p:cNvPr>
          <p:cNvSpPr/>
          <p:nvPr/>
        </p:nvSpPr>
        <p:spPr>
          <a:xfrm>
            <a:off x="10783441" y="3761032"/>
            <a:ext cx="228491" cy="26690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DDB253-B5FF-31D3-75D3-B85988EE4051}"/>
              </a:ext>
            </a:extLst>
          </p:cNvPr>
          <p:cNvSpPr txBox="1"/>
          <p:nvPr/>
        </p:nvSpPr>
        <p:spPr>
          <a:xfrm>
            <a:off x="10866783" y="3714091"/>
            <a:ext cx="669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8B42"/>
                </a:solidFill>
              </a:rPr>
              <a:t>Lift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9FAD56F-8E4F-4DED-CBB8-522561404D6F}"/>
              </a:ext>
            </a:extLst>
          </p:cNvPr>
          <p:cNvSpPr/>
          <p:nvPr/>
        </p:nvSpPr>
        <p:spPr>
          <a:xfrm>
            <a:off x="767236" y="2750895"/>
            <a:ext cx="3141693" cy="186748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4937421-9055-571B-EA39-297E5E2167D6}"/>
              </a:ext>
            </a:extLst>
          </p:cNvPr>
          <p:cNvSpPr/>
          <p:nvPr/>
        </p:nvSpPr>
        <p:spPr>
          <a:xfrm>
            <a:off x="8340853" y="2784026"/>
            <a:ext cx="3141693" cy="186748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3A6A378-7DA7-B8C6-081A-256493A10A84}"/>
              </a:ext>
            </a:extLst>
          </p:cNvPr>
          <p:cNvSpPr/>
          <p:nvPr/>
        </p:nvSpPr>
        <p:spPr>
          <a:xfrm>
            <a:off x="6439166" y="4804982"/>
            <a:ext cx="3141693" cy="186748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6C10B0E-5DE7-4156-07C9-25BC98C4A57B}"/>
              </a:ext>
            </a:extLst>
          </p:cNvPr>
          <p:cNvSpPr/>
          <p:nvPr/>
        </p:nvSpPr>
        <p:spPr>
          <a:xfrm>
            <a:off x="2655669" y="4798356"/>
            <a:ext cx="3141693" cy="186748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F9A3390-3626-06B0-BCD0-3A4B876DFD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3192" y="5234608"/>
            <a:ext cx="1070111" cy="11672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606DF0B-179E-E987-1A5B-5086876A1EA0}"/>
              </a:ext>
            </a:extLst>
          </p:cNvPr>
          <p:cNvSpPr txBox="1"/>
          <p:nvPr/>
        </p:nvSpPr>
        <p:spPr>
          <a:xfrm>
            <a:off x="2640915" y="5185465"/>
            <a:ext cx="12370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8B42"/>
                </a:solidFill>
              </a:rPr>
              <a:t>Ocean temps.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8B42"/>
                </a:solidFill>
              </a:rPr>
              <a:t>Initial pressures wind speeds 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8B42"/>
              </a:solidFill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8D070701-CFB3-70DF-ED37-2E4BF8A91CAA}"/>
              </a:ext>
            </a:extLst>
          </p:cNvPr>
          <p:cNvSpPr/>
          <p:nvPr/>
        </p:nvSpPr>
        <p:spPr>
          <a:xfrm>
            <a:off x="3511910" y="5627738"/>
            <a:ext cx="228491" cy="26690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D7E313-CDC2-0A62-881E-5917238D9DA7}"/>
              </a:ext>
            </a:extLst>
          </p:cNvPr>
          <p:cNvSpPr txBox="1"/>
          <p:nvPr/>
        </p:nvSpPr>
        <p:spPr>
          <a:xfrm>
            <a:off x="5059074" y="5497153"/>
            <a:ext cx="769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8B42"/>
                </a:solidFill>
              </a:rPr>
              <a:t>Storm path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78153F67-4D5A-ABE9-0477-F2D050B67670}"/>
              </a:ext>
            </a:extLst>
          </p:cNvPr>
          <p:cNvSpPr/>
          <p:nvPr/>
        </p:nvSpPr>
        <p:spPr>
          <a:xfrm>
            <a:off x="4918990" y="5638563"/>
            <a:ext cx="228491" cy="26690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DD1E64-5252-688D-DD88-2CFF6559D366}"/>
              </a:ext>
            </a:extLst>
          </p:cNvPr>
          <p:cNvSpPr txBox="1"/>
          <p:nvPr/>
        </p:nvSpPr>
        <p:spPr>
          <a:xfrm>
            <a:off x="3364060" y="4809279"/>
            <a:ext cx="1912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4FFE"/>
                </a:solidFill>
              </a:rPr>
              <a:t>Weather Model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3CBAA6-5984-E425-B83C-4FC77329BA1C}"/>
              </a:ext>
            </a:extLst>
          </p:cNvPr>
          <p:cNvSpPr txBox="1"/>
          <p:nvPr/>
        </p:nvSpPr>
        <p:spPr>
          <a:xfrm>
            <a:off x="7094547" y="4789402"/>
            <a:ext cx="1912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4FFE"/>
                </a:solidFill>
              </a:rPr>
              <a:t>Disease Dynamics Model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D2E308-4B3C-2A4E-DA17-21AB35F6C181}"/>
              </a:ext>
            </a:extLst>
          </p:cNvPr>
          <p:cNvSpPr txBox="1"/>
          <p:nvPr/>
        </p:nvSpPr>
        <p:spPr>
          <a:xfrm>
            <a:off x="6386968" y="5290932"/>
            <a:ext cx="1233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8B42"/>
                </a:solidFill>
              </a:rPr>
              <a:t>Infection rate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8B42"/>
                </a:solidFill>
              </a:rPr>
              <a:t>Birth rate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8B42"/>
                </a:solidFill>
              </a:rPr>
              <a:t>Death rate</a:t>
            </a:r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1CBCA363-E99A-ECB1-A973-A42F4E839A37}"/>
              </a:ext>
            </a:extLst>
          </p:cNvPr>
          <p:cNvSpPr/>
          <p:nvPr/>
        </p:nvSpPr>
        <p:spPr>
          <a:xfrm>
            <a:off x="7414595" y="5638436"/>
            <a:ext cx="228491" cy="26690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660FE58-C5D7-5198-07C2-9E7B5BB4B4A8}"/>
              </a:ext>
            </a:extLst>
          </p:cNvPr>
          <p:cNvSpPr txBox="1"/>
          <p:nvPr/>
        </p:nvSpPr>
        <p:spPr>
          <a:xfrm>
            <a:off x="8780698" y="5506350"/>
            <a:ext cx="933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8B42"/>
                </a:solidFill>
              </a:rPr>
              <a:t>Total  infected</a:t>
            </a:r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095BA4E1-53AD-B768-7B16-73F356A66F34}"/>
              </a:ext>
            </a:extLst>
          </p:cNvPr>
          <p:cNvSpPr/>
          <p:nvPr/>
        </p:nvSpPr>
        <p:spPr>
          <a:xfrm>
            <a:off x="8638539" y="5650396"/>
            <a:ext cx="228491" cy="26690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67EA432E-3B43-9FCF-D133-4848ED93AFA8}"/>
              </a:ext>
            </a:extLst>
          </p:cNvPr>
          <p:cNvSpPr/>
          <p:nvPr/>
        </p:nvSpPr>
        <p:spPr>
          <a:xfrm>
            <a:off x="7738717" y="5856908"/>
            <a:ext cx="274320" cy="274320"/>
          </a:xfrm>
          <a:prstGeom prst="roundRect">
            <a:avLst/>
          </a:prstGeom>
          <a:solidFill>
            <a:srgbClr val="FCDC7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9E43D317-D881-20BE-82E9-31208AD6CF5B}"/>
              </a:ext>
            </a:extLst>
          </p:cNvPr>
          <p:cNvSpPr/>
          <p:nvPr/>
        </p:nvSpPr>
        <p:spPr>
          <a:xfrm>
            <a:off x="7993270" y="5440680"/>
            <a:ext cx="274320" cy="274320"/>
          </a:xfrm>
          <a:prstGeom prst="roundRect">
            <a:avLst/>
          </a:prstGeom>
          <a:solidFill>
            <a:srgbClr val="82A1EB">
              <a:alpha val="4992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5339DB2B-9541-81E6-3AF7-74B731BACCA1}"/>
              </a:ext>
            </a:extLst>
          </p:cNvPr>
          <p:cNvSpPr/>
          <p:nvPr/>
        </p:nvSpPr>
        <p:spPr>
          <a:xfrm>
            <a:off x="8244232" y="5856908"/>
            <a:ext cx="274320" cy="274320"/>
          </a:xfrm>
          <a:prstGeom prst="roundRect">
            <a:avLst/>
          </a:prstGeom>
          <a:solidFill>
            <a:srgbClr val="8EF4A6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DC872408-A65A-2784-CB42-D48BD18767CA}"/>
              </a:ext>
            </a:extLst>
          </p:cNvPr>
          <p:cNvSpPr/>
          <p:nvPr/>
        </p:nvSpPr>
        <p:spPr>
          <a:xfrm rot="666618">
            <a:off x="7810891" y="5555698"/>
            <a:ext cx="120259" cy="273050"/>
          </a:xfrm>
          <a:custGeom>
            <a:avLst/>
            <a:gdLst>
              <a:gd name="connsiteX0" fmla="*/ 56759 w 120259"/>
              <a:gd name="connsiteY0" fmla="*/ 273050 h 273050"/>
              <a:gd name="connsiteX1" fmla="*/ 5959 w 120259"/>
              <a:gd name="connsiteY1" fmla="*/ 184150 h 273050"/>
              <a:gd name="connsiteX2" fmla="*/ 5959 w 120259"/>
              <a:gd name="connsiteY2" fmla="*/ 114300 h 273050"/>
              <a:gd name="connsiteX3" fmla="*/ 50409 w 120259"/>
              <a:gd name="connsiteY3" fmla="*/ 25400 h 273050"/>
              <a:gd name="connsiteX4" fmla="*/ 120259 w 120259"/>
              <a:gd name="connsiteY4" fmla="*/ 0 h 27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59" h="273050">
                <a:moveTo>
                  <a:pt x="56759" y="273050"/>
                </a:moveTo>
                <a:cubicBezTo>
                  <a:pt x="35592" y="241829"/>
                  <a:pt x="14426" y="210608"/>
                  <a:pt x="5959" y="184150"/>
                </a:cubicBezTo>
                <a:cubicBezTo>
                  <a:pt x="-2508" y="157692"/>
                  <a:pt x="-1449" y="140758"/>
                  <a:pt x="5959" y="114300"/>
                </a:cubicBezTo>
                <a:cubicBezTo>
                  <a:pt x="13367" y="87842"/>
                  <a:pt x="31359" y="44450"/>
                  <a:pt x="50409" y="25400"/>
                </a:cubicBezTo>
                <a:cubicBezTo>
                  <a:pt x="69459" y="6350"/>
                  <a:pt x="94859" y="3175"/>
                  <a:pt x="120259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9573E589-1042-9247-8C14-AE6BBBCDB146}"/>
              </a:ext>
            </a:extLst>
          </p:cNvPr>
          <p:cNvSpPr/>
          <p:nvPr/>
        </p:nvSpPr>
        <p:spPr>
          <a:xfrm>
            <a:off x="8318500" y="5555698"/>
            <a:ext cx="128325" cy="273050"/>
          </a:xfrm>
          <a:custGeom>
            <a:avLst/>
            <a:gdLst>
              <a:gd name="connsiteX0" fmla="*/ 0 w 128325"/>
              <a:gd name="connsiteY0" fmla="*/ 0 h 273050"/>
              <a:gd name="connsiteX1" fmla="*/ 63500 w 128325"/>
              <a:gd name="connsiteY1" fmla="*/ 25400 h 273050"/>
              <a:gd name="connsiteX2" fmla="*/ 114300 w 128325"/>
              <a:gd name="connsiteY2" fmla="*/ 95250 h 273050"/>
              <a:gd name="connsiteX3" fmla="*/ 127000 w 128325"/>
              <a:gd name="connsiteY3" fmla="*/ 171450 h 273050"/>
              <a:gd name="connsiteX4" fmla="*/ 88900 w 128325"/>
              <a:gd name="connsiteY4" fmla="*/ 273050 h 27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325" h="273050">
                <a:moveTo>
                  <a:pt x="0" y="0"/>
                </a:moveTo>
                <a:cubicBezTo>
                  <a:pt x="22225" y="4762"/>
                  <a:pt x="44450" y="9525"/>
                  <a:pt x="63500" y="25400"/>
                </a:cubicBezTo>
                <a:cubicBezTo>
                  <a:pt x="82550" y="41275"/>
                  <a:pt x="103717" y="70908"/>
                  <a:pt x="114300" y="95250"/>
                </a:cubicBezTo>
                <a:cubicBezTo>
                  <a:pt x="124883" y="119592"/>
                  <a:pt x="131233" y="141817"/>
                  <a:pt x="127000" y="171450"/>
                </a:cubicBezTo>
                <a:cubicBezTo>
                  <a:pt x="122767" y="201083"/>
                  <a:pt x="105833" y="237066"/>
                  <a:pt x="88900" y="27305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Freeform 1024">
            <a:extLst>
              <a:ext uri="{FF2B5EF4-FFF2-40B4-BE49-F238E27FC236}">
                <a16:creationId xmlns:a16="http://schemas.microsoft.com/office/drawing/2014/main" id="{8BC6675C-08D4-301B-67D9-7D7BDB7A38A8}"/>
              </a:ext>
            </a:extLst>
          </p:cNvPr>
          <p:cNvSpPr/>
          <p:nvPr/>
        </p:nvSpPr>
        <p:spPr>
          <a:xfrm rot="163691">
            <a:off x="7938052" y="6162261"/>
            <a:ext cx="391491" cy="132522"/>
          </a:xfrm>
          <a:custGeom>
            <a:avLst/>
            <a:gdLst>
              <a:gd name="connsiteX0" fmla="*/ 508000 w 508000"/>
              <a:gd name="connsiteY0" fmla="*/ 0 h 158955"/>
              <a:gd name="connsiteX1" fmla="*/ 488950 w 508000"/>
              <a:gd name="connsiteY1" fmla="*/ 57150 h 158955"/>
              <a:gd name="connsiteX2" fmla="*/ 450850 w 508000"/>
              <a:gd name="connsiteY2" fmla="*/ 101600 h 158955"/>
              <a:gd name="connsiteX3" fmla="*/ 393700 w 508000"/>
              <a:gd name="connsiteY3" fmla="*/ 133350 h 158955"/>
              <a:gd name="connsiteX4" fmla="*/ 330200 w 508000"/>
              <a:gd name="connsiteY4" fmla="*/ 146050 h 158955"/>
              <a:gd name="connsiteX5" fmla="*/ 260350 w 508000"/>
              <a:gd name="connsiteY5" fmla="*/ 158750 h 158955"/>
              <a:gd name="connsiteX6" fmla="*/ 177800 w 508000"/>
              <a:gd name="connsiteY6" fmla="*/ 152400 h 158955"/>
              <a:gd name="connsiteX7" fmla="*/ 88900 w 508000"/>
              <a:gd name="connsiteY7" fmla="*/ 133350 h 158955"/>
              <a:gd name="connsiteX8" fmla="*/ 0 w 508000"/>
              <a:gd name="connsiteY8" fmla="*/ 12700 h 15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8000" h="158955">
                <a:moveTo>
                  <a:pt x="508000" y="0"/>
                </a:moveTo>
                <a:cubicBezTo>
                  <a:pt x="503237" y="20108"/>
                  <a:pt x="498475" y="40217"/>
                  <a:pt x="488950" y="57150"/>
                </a:cubicBezTo>
                <a:cubicBezTo>
                  <a:pt x="479425" y="74083"/>
                  <a:pt x="466725" y="88900"/>
                  <a:pt x="450850" y="101600"/>
                </a:cubicBezTo>
                <a:cubicBezTo>
                  <a:pt x="434975" y="114300"/>
                  <a:pt x="413808" y="125942"/>
                  <a:pt x="393700" y="133350"/>
                </a:cubicBezTo>
                <a:cubicBezTo>
                  <a:pt x="373592" y="140758"/>
                  <a:pt x="330200" y="146050"/>
                  <a:pt x="330200" y="146050"/>
                </a:cubicBezTo>
                <a:cubicBezTo>
                  <a:pt x="307975" y="150283"/>
                  <a:pt x="285750" y="157692"/>
                  <a:pt x="260350" y="158750"/>
                </a:cubicBezTo>
                <a:cubicBezTo>
                  <a:pt x="234950" y="159808"/>
                  <a:pt x="206375" y="156633"/>
                  <a:pt x="177800" y="152400"/>
                </a:cubicBezTo>
                <a:cubicBezTo>
                  <a:pt x="149225" y="148167"/>
                  <a:pt x="118533" y="156633"/>
                  <a:pt x="88900" y="133350"/>
                </a:cubicBezTo>
                <a:cubicBezTo>
                  <a:pt x="59267" y="110067"/>
                  <a:pt x="29633" y="61383"/>
                  <a:pt x="0" y="1270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11DCCAC6-8E60-6BEC-8E9B-143641EFC398}"/>
              </a:ext>
            </a:extLst>
          </p:cNvPr>
          <p:cNvSpPr txBox="1"/>
          <p:nvPr/>
        </p:nvSpPr>
        <p:spPr>
          <a:xfrm>
            <a:off x="1299991" y="1432192"/>
            <a:ext cx="148727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Often distinguish between </a:t>
            </a:r>
            <a:r>
              <a:rPr lang="en-US" sz="1300" i="1" dirty="0"/>
              <a:t>inputs</a:t>
            </a:r>
            <a:r>
              <a:rPr lang="en-US" sz="1300" dirty="0"/>
              <a:t> and </a:t>
            </a:r>
            <a:r>
              <a:rPr lang="en-US" sz="1300" i="1" dirty="0"/>
              <a:t>parameters</a:t>
            </a:r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EA410B44-9301-F6B6-B85B-CC6822CDD9B0}"/>
              </a:ext>
            </a:extLst>
          </p:cNvPr>
          <p:cNvSpPr txBox="1"/>
          <p:nvPr/>
        </p:nvSpPr>
        <p:spPr>
          <a:xfrm>
            <a:off x="9637924" y="1452389"/>
            <a:ext cx="14872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Often distinguish between </a:t>
            </a:r>
            <a:r>
              <a:rPr lang="en-US" sz="1300" i="1" dirty="0"/>
              <a:t>outputs </a:t>
            </a:r>
            <a:r>
              <a:rPr lang="en-US" sz="1300" dirty="0"/>
              <a:t>and </a:t>
            </a:r>
            <a:r>
              <a:rPr lang="en-US" sz="1300" i="1" dirty="0"/>
              <a:t>quantities of interests </a:t>
            </a:r>
            <a:r>
              <a:rPr lang="en-US" sz="1300" dirty="0"/>
              <a:t>(</a:t>
            </a:r>
            <a:r>
              <a:rPr lang="en-US" sz="1300" dirty="0" err="1"/>
              <a:t>QoIs</a:t>
            </a:r>
            <a:r>
              <a:rPr lang="en-US" sz="1300" dirty="0"/>
              <a:t>)</a:t>
            </a:r>
            <a:endParaRPr lang="en-US" sz="1300" i="1" dirty="0"/>
          </a:p>
        </p:txBody>
      </p:sp>
    </p:spTree>
    <p:extLst>
      <p:ext uri="{BB962C8B-B14F-4D97-AF65-F5344CB8AC3E}">
        <p14:creationId xmlns:p14="http://schemas.microsoft.com/office/powerpoint/2010/main" val="5879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5" grpId="0" animBg="1"/>
      <p:bldP spid="48" grpId="0" animBg="1"/>
      <p:bldP spid="49" grpId="0"/>
      <p:bldP spid="50" grpId="0" animBg="1"/>
      <p:bldP spid="51" grpId="0" animBg="1"/>
      <p:bldP spid="52" grpId="0" animBg="1"/>
      <p:bldP spid="53" grpId="0"/>
      <p:bldP spid="39" grpId="0"/>
      <p:bldP spid="41" grpId="0"/>
      <p:bldP spid="5" grpId="0"/>
      <p:bldP spid="7" grpId="0"/>
      <p:bldP spid="9" grpId="0" animBg="1"/>
      <p:bldP spid="10" grpId="0" animBg="1"/>
      <p:bldP spid="12" grpId="0"/>
      <p:bldP spid="15" grpId="0" animBg="1"/>
      <p:bldP spid="16" grpId="0" animBg="1"/>
      <p:bldP spid="18" grpId="0" animBg="1"/>
      <p:bldP spid="19" grpId="0" animBg="1"/>
      <p:bldP spid="21" grpId="0"/>
      <p:bldP spid="22" grpId="0" animBg="1"/>
      <p:bldP spid="23" grpId="0"/>
      <p:bldP spid="24" grpId="0" animBg="1"/>
      <p:bldP spid="25" grpId="0"/>
      <p:bldP spid="26" grpId="0"/>
      <p:bldP spid="27" grpId="0"/>
      <p:bldP spid="37" grpId="0" animBg="1"/>
      <p:bldP spid="38" grpId="0"/>
      <p:bldP spid="40" grpId="0" animBg="1"/>
      <p:bldP spid="46" grpId="0" animBg="1"/>
      <p:bldP spid="54" grpId="0" animBg="1"/>
      <p:bldP spid="55" grpId="0" animBg="1"/>
      <p:bldP spid="60" grpId="0" animBg="1"/>
      <p:bldP spid="61" grpId="0" animBg="1"/>
      <p:bldP spid="1025" grpId="0" animBg="1"/>
      <p:bldP spid="1027" grpId="0"/>
      <p:bldP spid="102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0BEFA-1BCB-4ECB-BF53-4F4DED0AE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Philosophical Points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93A47E-640D-482A-9717-E5CFF5B39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50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2B0AFB-614D-4774-B442-A8E7565AB178}"/>
              </a:ext>
            </a:extLst>
          </p:cNvPr>
          <p:cNvSpPr txBox="1">
            <a:spLocks/>
          </p:cNvSpPr>
          <p:nvPr/>
        </p:nvSpPr>
        <p:spPr>
          <a:xfrm>
            <a:off x="838200" y="1153802"/>
            <a:ext cx="10784840" cy="474944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/>
              <a:t>Types of uncertainty:</a:t>
            </a:r>
          </a:p>
          <a:p>
            <a:pPr marL="742950" lvl="1" indent="-285750"/>
            <a:r>
              <a:rPr lang="en-US" b="1"/>
              <a:t>Aleatory uncertainty </a:t>
            </a:r>
            <a:r>
              <a:rPr lang="en-US"/>
              <a:t>– uncertainty due to inherent variability or randomness of a physical phenomenon</a:t>
            </a:r>
          </a:p>
          <a:p>
            <a:pPr marL="1200150" lvl="2" indent="-285750"/>
            <a:r>
              <a:rPr lang="en-US"/>
              <a:t>E.g., Variability of material properties in manufactured parts; variation in environmental load</a:t>
            </a:r>
          </a:p>
          <a:p>
            <a:pPr marL="742950" lvl="1" indent="-285750"/>
            <a:r>
              <a:rPr lang="en-US" b="1"/>
              <a:t>Epistemic uncertainty </a:t>
            </a:r>
            <a:r>
              <a:rPr lang="en-US"/>
              <a:t>– uncertainty due to a fundamental lack of knowledge or simplifying model assumptions, missing physics, measurement bias, etc. that could theoretically be reduced with additional resources/effort </a:t>
            </a:r>
          </a:p>
          <a:p>
            <a:pPr marL="1200150" lvl="2" indent="-285750"/>
            <a:r>
              <a:rPr lang="en-US"/>
              <a:t>Ex: the geometry of a </a:t>
            </a:r>
            <a:r>
              <a:rPr lang="en-US" i="1"/>
              <a:t>specific</a:t>
            </a:r>
            <a:r>
              <a:rPr lang="en-US"/>
              <a:t> manufactured part; numerical error from a coarse mesh</a:t>
            </a:r>
            <a:endParaRPr lang="en-US" sz="1400"/>
          </a:p>
          <a:p>
            <a:pPr marL="285750" indent="-285750"/>
            <a:r>
              <a:rPr lang="en-US"/>
              <a:t>Two schools of thought:</a:t>
            </a:r>
            <a:endParaRPr lang="en-US" sz="2400"/>
          </a:p>
          <a:p>
            <a:pPr marL="914400" lvl="1" indent="-457200">
              <a:buFont typeface="+mj-lt"/>
              <a:buAutoNum type="arabicPeriod"/>
            </a:pPr>
            <a:r>
              <a:rPr lang="en-US" b="1"/>
              <a:t>Bayesian</a:t>
            </a:r>
            <a:r>
              <a:rPr lang="en-US"/>
              <a:t>: probability represents degree of belief of the analyst and can be used to model both aleatory &amp; epistemic uncertainties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/>
              <a:t>Frequentist</a:t>
            </a:r>
            <a:r>
              <a:rPr lang="en-US"/>
              <a:t>: probability represents the frequency of occurrence and therefore is not appropriate for epistemic uncertainties; instead intervals with no associated likelihood/PDF should be used.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C39BE4-E756-4231-AD77-AEA2F4787EB0}"/>
              </a:ext>
            </a:extLst>
          </p:cNvPr>
          <p:cNvSpPr txBox="1"/>
          <p:nvPr/>
        </p:nvSpPr>
        <p:spPr>
          <a:xfrm>
            <a:off x="335666" y="5687025"/>
            <a:ext cx="114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“The Bayesian perspective is… natural for model uncertainty quantification since it provides densities that can be propagated through models.”</a:t>
            </a:r>
            <a:r>
              <a:rPr lang="en-US" sz="1200"/>
              <a:t> Smith, R. C. Uncertainty Quantification Theory, Implementation, and Applications. 2013.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4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DC9B8-BBF6-1546-9ECD-0738CC795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 Discrepancy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87392-BF29-A94C-BFC8-97539D404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5913"/>
            <a:ext cx="10515600" cy="5545562"/>
          </a:xfrm>
        </p:spPr>
        <p:txBody>
          <a:bodyPr>
            <a:normAutofit fontScale="85000" lnSpcReduction="20000"/>
          </a:bodyPr>
          <a:lstStyle/>
          <a:p>
            <a:r>
              <a:rPr lang="en-US" b="1" u="sng" dirty="0"/>
              <a:t>Model validation / model discrepancy / model form uncertainty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>
              <a:buFont typeface="Wingdings" pitchFamily="2" charset="2"/>
              <a:buChar char="Ø"/>
            </a:pPr>
            <a:endParaRPr lang="en-US" dirty="0"/>
          </a:p>
          <a:p>
            <a:pPr lvl="1">
              <a:buFont typeface="Wingdings" pitchFamily="2" charset="2"/>
              <a:buChar char="Ø"/>
            </a:pPr>
            <a:r>
              <a:rPr lang="en-US" dirty="0"/>
              <a:t>One approach: calculate validation error metric at series of points in validation domain &amp; build regressor to estimate model form uncertainty in application domain [1]</a:t>
            </a:r>
          </a:p>
          <a:p>
            <a:r>
              <a:rPr lang="en-US" dirty="0"/>
              <a:t>References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Roy, C. J. and Oberkampf, W. L. </a:t>
            </a:r>
            <a:r>
              <a:rPr lang="en-US" i="1" dirty="0"/>
              <a:t>A comprehensive framework for verification, validation, and uncertainty quantification in scientific computing. </a:t>
            </a:r>
            <a:r>
              <a:rPr lang="en-US" dirty="0"/>
              <a:t>2010.</a:t>
            </a:r>
          </a:p>
          <a:p>
            <a:pPr lvl="2"/>
            <a:r>
              <a:rPr lang="en-US" dirty="0"/>
              <a:t>Model-form uncertainty estimation + extrapolation (images above)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Kennedy, M. C. and O’Hagan, A. Bayesian calibration of computer models. 2002.</a:t>
            </a:r>
          </a:p>
          <a:p>
            <a:pPr lvl="2"/>
            <a:r>
              <a:rPr lang="en-US" dirty="0"/>
              <a:t>Bayesian approach to treating model discrepancy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Sills, J. NESC-RP-16-01110, NASA/TM-2021-0009733. 2021. </a:t>
            </a:r>
          </a:p>
          <a:p>
            <a:pPr lvl="2"/>
            <a:r>
              <a:rPr lang="en-US" dirty="0"/>
              <a:t>Non-parametric variation approach for model form uncertainty for dynamics</a:t>
            </a:r>
          </a:p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3718D3-B340-40F7-A906-BC8254CA2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51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84B5C1-BA94-0B4F-B637-1DC2A00E97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7"/>
          <a:stretch/>
        </p:blipFill>
        <p:spPr>
          <a:xfrm>
            <a:off x="2177658" y="2042903"/>
            <a:ext cx="3966470" cy="16420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5E6794-A050-DA48-AE53-A721A457B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944" y="1712163"/>
            <a:ext cx="2379868" cy="2171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D29207-89E8-6147-BA77-860B7C088374}"/>
              </a:ext>
            </a:extLst>
          </p:cNvPr>
          <p:cNvSpPr txBox="1"/>
          <p:nvPr/>
        </p:nvSpPr>
        <p:spPr>
          <a:xfrm>
            <a:off x="2270668" y="1549599"/>
            <a:ext cx="3966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Validation metric based on experiment/simulation CDFs [1]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EEE15F-2500-1643-827A-80D668D1DE03}"/>
              </a:ext>
            </a:extLst>
          </p:cNvPr>
          <p:cNvSpPr txBox="1"/>
          <p:nvPr/>
        </p:nvSpPr>
        <p:spPr>
          <a:xfrm>
            <a:off x="6688697" y="1541286"/>
            <a:ext cx="2624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Validation vs. Application Domains [1]</a:t>
            </a:r>
          </a:p>
        </p:txBody>
      </p:sp>
    </p:spTree>
    <p:extLst>
      <p:ext uri="{BB962C8B-B14F-4D97-AF65-F5344CB8AC3E}">
        <p14:creationId xmlns:p14="http://schemas.microsoft.com/office/powerpoint/2010/main" val="74632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DC9B8-BBF6-1546-9ECD-0738CC795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Important Areas Not Covered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87392-BF29-A94C-BFC8-97539D404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5912"/>
            <a:ext cx="10515600" cy="5802404"/>
          </a:xfrm>
        </p:spPr>
        <p:txBody>
          <a:bodyPr>
            <a:normAutofit fontScale="70000" lnSpcReduction="20000"/>
          </a:bodyPr>
          <a:lstStyle/>
          <a:p>
            <a:r>
              <a:rPr lang="en-US" sz="3600" b="1" u="sng" dirty="0"/>
              <a:t>Mixed and Imprecise Probability Methods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b="1" dirty="0"/>
              <a:t>Philosophy</a:t>
            </a:r>
            <a:r>
              <a:rPr lang="en-US" dirty="0"/>
              <a:t>: aleatory (irreducible/stochastic) uncertainty is modeled with probability distributions, epistemic (reducible/ignorance) uncertainty is modeled with intervals with no associated probability</a:t>
            </a:r>
          </a:p>
          <a:p>
            <a:pPr lvl="1"/>
            <a:r>
              <a:rPr lang="en-US" b="1" dirty="0"/>
              <a:t>Solution approach</a:t>
            </a:r>
            <a:r>
              <a:rPr lang="en-US" dirty="0"/>
              <a:t>: double loop Monte Carlo simulation</a:t>
            </a:r>
          </a:p>
          <a:p>
            <a:pPr lvl="2"/>
            <a:r>
              <a:rPr lang="en-US" dirty="0"/>
              <a:t>Repeat: select possible epistemic variable values from intervals, perform standard Monte Carlo simulation for aleatory variables; Then: identify min/max CDFs to create P-Box solution</a:t>
            </a:r>
          </a:p>
          <a:p>
            <a:pPr lvl="1"/>
            <a:r>
              <a:rPr lang="en-US" dirty="0"/>
              <a:t>Provides estimates in the form of intervals:</a:t>
            </a:r>
          </a:p>
          <a:p>
            <a:pPr lvl="2"/>
            <a:r>
              <a:rPr lang="en-US" dirty="0"/>
              <a:t>P(y &lt; 5) = [0.2, 0.7]; Probability of failure = [0.97, 0.9999]</a:t>
            </a:r>
          </a:p>
          <a:p>
            <a:pPr lvl="1"/>
            <a:r>
              <a:rPr lang="en-US" dirty="0"/>
              <a:t>Simple, efficient compromise: use worst case values for epistemic variables &amp; use standard Monte Carlo </a:t>
            </a:r>
          </a:p>
          <a:p>
            <a:pPr lvl="2"/>
            <a:r>
              <a:rPr lang="en-US" dirty="0"/>
              <a:t>Can be challenging to identify “worst case” values for large numbers of epistemic uncertainties and complex failure criteria</a:t>
            </a:r>
          </a:p>
          <a:p>
            <a:r>
              <a:rPr lang="en-US" dirty="0"/>
              <a:t>References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Roy, C. J. and Oberkampf, W. L. </a:t>
            </a:r>
            <a:r>
              <a:rPr lang="en-US" sz="2000" i="1" dirty="0"/>
              <a:t>A comprehensive framework for verification, validation, and uncertainty quantification in scientific computing. </a:t>
            </a:r>
            <a:r>
              <a:rPr lang="en-US" sz="2000" dirty="0"/>
              <a:t>2010.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err="1"/>
              <a:t>Ferson</a:t>
            </a:r>
            <a:r>
              <a:rPr lang="en-US" sz="2000" dirty="0"/>
              <a:t>, S. and Ginzburg, L. R. </a:t>
            </a:r>
            <a:r>
              <a:rPr lang="en-US" sz="2000" i="1" dirty="0"/>
              <a:t>Different methods are needed to propagate ignorance and variability</a:t>
            </a:r>
            <a:r>
              <a:rPr lang="en-US" sz="2000" dirty="0"/>
              <a:t>. 1996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A3A0E-7CB1-4537-B7CC-85CAD893A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52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468921-2DB5-7148-8EE6-7AA020893D3E}"/>
              </a:ext>
            </a:extLst>
          </p:cNvPr>
          <p:cNvSpPr txBox="1"/>
          <p:nvPr/>
        </p:nvSpPr>
        <p:spPr>
          <a:xfrm>
            <a:off x="5849962" y="1647998"/>
            <a:ext cx="1474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>
                <a:latin typeface="+mn-lt"/>
              </a:rPr>
              <a:t>Computational 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33B419-9107-5640-B8CB-3990517AAF4A}"/>
              </a:ext>
            </a:extLst>
          </p:cNvPr>
          <p:cNvSpPr txBox="1"/>
          <p:nvPr/>
        </p:nvSpPr>
        <p:spPr>
          <a:xfrm>
            <a:off x="1913013" y="1693378"/>
            <a:ext cx="1641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Input Parameters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F25D6C-1146-D343-92D7-1857E166C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196" y="1710225"/>
            <a:ext cx="812800" cy="254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40AAA8-FE4F-9947-BC97-48C56D3FB5BE}"/>
              </a:ext>
            </a:extLst>
          </p:cNvPr>
          <p:cNvSpPr txBox="1"/>
          <p:nvPr/>
        </p:nvSpPr>
        <p:spPr>
          <a:xfrm>
            <a:off x="8878162" y="1654071"/>
            <a:ext cx="2354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Quantity of Interest (QoI)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87FC1ED1-88FA-1748-B0A0-7C9CBE8A1860}"/>
              </a:ext>
            </a:extLst>
          </p:cNvPr>
          <p:cNvSpPr/>
          <p:nvPr/>
        </p:nvSpPr>
        <p:spPr>
          <a:xfrm>
            <a:off x="4867241" y="2466471"/>
            <a:ext cx="428958" cy="329181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ACD4EEAD-5301-D34A-BD07-8504A454EBEE}"/>
              </a:ext>
            </a:extLst>
          </p:cNvPr>
          <p:cNvSpPr/>
          <p:nvPr/>
        </p:nvSpPr>
        <p:spPr>
          <a:xfrm>
            <a:off x="7820960" y="2466471"/>
            <a:ext cx="428958" cy="329181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66BDFB8-91B0-F444-9A00-8DD6A87EB397}"/>
              </a:ext>
            </a:extLst>
          </p:cNvPr>
          <p:cNvGrpSpPr/>
          <p:nvPr/>
        </p:nvGrpSpPr>
        <p:grpSpPr>
          <a:xfrm>
            <a:off x="5681655" y="2405490"/>
            <a:ext cx="1695948" cy="403167"/>
            <a:chOff x="5152268" y="1963283"/>
            <a:chExt cx="1695948" cy="40316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924D626-0799-5941-9AEC-2E9BEC8DA0F2}"/>
                </a:ext>
              </a:extLst>
            </p:cNvPr>
            <p:cNvSpPr/>
            <p:nvPr/>
          </p:nvSpPr>
          <p:spPr>
            <a:xfrm>
              <a:off x="5152268" y="1963283"/>
              <a:ext cx="1695948" cy="403167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 w="38100" cap="flat" cmpd="sng" algn="ctr">
              <a:solidFill>
                <a:srgbClr val="0000FF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FDB5A1-5267-C344-AAE7-02FD6F443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6837" y="2039773"/>
              <a:ext cx="1117600" cy="2667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491EF5E-3420-3846-B659-68304E5648C7}"/>
              </a:ext>
            </a:extLst>
          </p:cNvPr>
          <p:cNvGrpSpPr/>
          <p:nvPr/>
        </p:nvGrpSpPr>
        <p:grpSpPr>
          <a:xfrm>
            <a:off x="1109715" y="2335281"/>
            <a:ext cx="1103703" cy="802734"/>
            <a:chOff x="922467" y="2255184"/>
            <a:chExt cx="1103703" cy="80273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3F02587-B54D-754A-AA99-6B37E108911A}"/>
                </a:ext>
              </a:extLst>
            </p:cNvPr>
            <p:cNvGrpSpPr/>
            <p:nvPr/>
          </p:nvGrpSpPr>
          <p:grpSpPr>
            <a:xfrm>
              <a:off x="1227594" y="2255184"/>
              <a:ext cx="798576" cy="576072"/>
              <a:chOff x="258649" y="1826521"/>
              <a:chExt cx="798576" cy="57376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484F6D13-2A89-9B4E-BDA2-92B64B2190EF}"/>
                  </a:ext>
                </a:extLst>
              </p:cNvPr>
              <p:cNvGrpSpPr/>
              <p:nvPr/>
            </p:nvGrpSpPr>
            <p:grpSpPr>
              <a:xfrm>
                <a:off x="258649" y="1826521"/>
                <a:ext cx="798576" cy="573760"/>
                <a:chOff x="510619" y="1135273"/>
                <a:chExt cx="798576" cy="573760"/>
              </a:xfrm>
            </p:grpSpPr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433131C5-9312-304F-8BE3-7A85AB696A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0698" y="1135273"/>
                  <a:ext cx="0" cy="57376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4EA891D3-9700-6E45-B219-C729FF2593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0619" y="1705962"/>
                  <a:ext cx="798576" cy="1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B9D4F046-460E-4841-959B-7FE30F0306D8}"/>
                  </a:ext>
                </a:extLst>
              </p:cNvPr>
              <p:cNvSpPr/>
              <p:nvPr/>
            </p:nvSpPr>
            <p:spPr>
              <a:xfrm flipH="1">
                <a:off x="406628" y="1875123"/>
                <a:ext cx="396479" cy="507472"/>
              </a:xfrm>
              <a:custGeom>
                <a:avLst/>
                <a:gdLst>
                  <a:gd name="connsiteX0" fmla="*/ 0 w 755911"/>
                  <a:gd name="connsiteY0" fmla="*/ 521714 h 528049"/>
                  <a:gd name="connsiteX1" fmla="*/ 70552 w 755911"/>
                  <a:gd name="connsiteY1" fmla="*/ 511635 h 528049"/>
                  <a:gd name="connsiteX2" fmla="*/ 131025 w 755911"/>
                  <a:gd name="connsiteY2" fmla="*/ 380598 h 528049"/>
                  <a:gd name="connsiteX3" fmla="*/ 241891 w 755911"/>
                  <a:gd name="connsiteY3" fmla="*/ 27807 h 528049"/>
                  <a:gd name="connsiteX4" fmla="*/ 352758 w 755911"/>
                  <a:gd name="connsiteY4" fmla="*/ 58047 h 528049"/>
                  <a:gd name="connsiteX5" fmla="*/ 443468 w 755911"/>
                  <a:gd name="connsiteY5" fmla="*/ 340279 h 528049"/>
                  <a:gd name="connsiteX6" fmla="*/ 645044 w 755911"/>
                  <a:gd name="connsiteY6" fmla="*/ 501555 h 528049"/>
                  <a:gd name="connsiteX7" fmla="*/ 755911 w 755911"/>
                  <a:gd name="connsiteY7" fmla="*/ 501555 h 528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5911" h="528049">
                    <a:moveTo>
                      <a:pt x="0" y="521714"/>
                    </a:moveTo>
                    <a:cubicBezTo>
                      <a:pt x="24357" y="528434"/>
                      <a:pt x="48715" y="535154"/>
                      <a:pt x="70552" y="511635"/>
                    </a:cubicBezTo>
                    <a:cubicBezTo>
                      <a:pt x="92390" y="488116"/>
                      <a:pt x="102469" y="461236"/>
                      <a:pt x="131025" y="380598"/>
                    </a:cubicBezTo>
                    <a:cubicBezTo>
                      <a:pt x="159582" y="299960"/>
                      <a:pt x="204936" y="81565"/>
                      <a:pt x="241891" y="27807"/>
                    </a:cubicBezTo>
                    <a:cubicBezTo>
                      <a:pt x="278846" y="-25951"/>
                      <a:pt x="319162" y="5968"/>
                      <a:pt x="352758" y="58047"/>
                    </a:cubicBezTo>
                    <a:cubicBezTo>
                      <a:pt x="386354" y="110126"/>
                      <a:pt x="394754" y="266361"/>
                      <a:pt x="443468" y="340279"/>
                    </a:cubicBezTo>
                    <a:cubicBezTo>
                      <a:pt x="492182" y="414197"/>
                      <a:pt x="592970" y="474676"/>
                      <a:pt x="645044" y="501555"/>
                    </a:cubicBezTo>
                    <a:cubicBezTo>
                      <a:pt x="697118" y="528434"/>
                      <a:pt x="755911" y="501555"/>
                      <a:pt x="755911" y="501555"/>
                    </a:cubicBezTo>
                  </a:path>
                </a:pathLst>
              </a:custGeom>
              <a:solidFill>
                <a:srgbClr val="9BBB59">
                  <a:lumMod val="20000"/>
                  <a:lumOff val="80000"/>
                </a:srgbClr>
              </a:solidFill>
              <a:ln w="25400" cap="flat" cmpd="sng" algn="ctr">
                <a:solidFill>
                  <a:srgbClr val="018E4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5A0528B-D66A-2B4F-847B-191C1F696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8132" y="2892818"/>
              <a:ext cx="241300" cy="1651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E1B712B-1AF5-6148-80DE-2A9C100DA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782767" y="2446173"/>
              <a:ext cx="520700" cy="2413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E2FCDBA-E8AD-7846-A40F-5F0A79C3A6B8}"/>
              </a:ext>
            </a:extLst>
          </p:cNvPr>
          <p:cNvGrpSpPr/>
          <p:nvPr/>
        </p:nvGrpSpPr>
        <p:grpSpPr>
          <a:xfrm>
            <a:off x="2293136" y="2331248"/>
            <a:ext cx="1105535" cy="780517"/>
            <a:chOff x="2487868" y="2118925"/>
            <a:chExt cx="1105535" cy="78051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6B09F2C-1B61-6647-A29F-4E22174D522C}"/>
                </a:ext>
              </a:extLst>
            </p:cNvPr>
            <p:cNvGrpSpPr/>
            <p:nvPr/>
          </p:nvGrpSpPr>
          <p:grpSpPr>
            <a:xfrm>
              <a:off x="2794827" y="2118925"/>
              <a:ext cx="798576" cy="576072"/>
              <a:chOff x="258649" y="1826521"/>
              <a:chExt cx="798576" cy="57376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464873E9-2A7A-4447-9D54-BE059FF3056D}"/>
                  </a:ext>
                </a:extLst>
              </p:cNvPr>
              <p:cNvGrpSpPr/>
              <p:nvPr/>
            </p:nvGrpSpPr>
            <p:grpSpPr>
              <a:xfrm>
                <a:off x="258649" y="1826521"/>
                <a:ext cx="798576" cy="573760"/>
                <a:chOff x="510619" y="1135273"/>
                <a:chExt cx="798576" cy="573760"/>
              </a:xfrm>
            </p:grpSpPr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D20198A4-E55C-5F46-BF54-6C0B3F241B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0698" y="1135273"/>
                  <a:ext cx="0" cy="57376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F7881596-525E-634F-AB53-A1BF0EC998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0619" y="1705962"/>
                  <a:ext cx="798576" cy="1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7AFF0000-94F5-204C-AC46-2078E0B2403F}"/>
                  </a:ext>
                </a:extLst>
              </p:cNvPr>
              <p:cNvSpPr/>
              <p:nvPr/>
            </p:nvSpPr>
            <p:spPr>
              <a:xfrm>
                <a:off x="295311" y="2001193"/>
                <a:ext cx="633504" cy="385572"/>
              </a:xfrm>
              <a:custGeom>
                <a:avLst/>
                <a:gdLst>
                  <a:gd name="connsiteX0" fmla="*/ 0 w 755911"/>
                  <a:gd name="connsiteY0" fmla="*/ 521714 h 528049"/>
                  <a:gd name="connsiteX1" fmla="*/ 70552 w 755911"/>
                  <a:gd name="connsiteY1" fmla="*/ 511635 h 528049"/>
                  <a:gd name="connsiteX2" fmla="*/ 131025 w 755911"/>
                  <a:gd name="connsiteY2" fmla="*/ 380598 h 528049"/>
                  <a:gd name="connsiteX3" fmla="*/ 241891 w 755911"/>
                  <a:gd name="connsiteY3" fmla="*/ 27807 h 528049"/>
                  <a:gd name="connsiteX4" fmla="*/ 352758 w 755911"/>
                  <a:gd name="connsiteY4" fmla="*/ 58047 h 528049"/>
                  <a:gd name="connsiteX5" fmla="*/ 443468 w 755911"/>
                  <a:gd name="connsiteY5" fmla="*/ 340279 h 528049"/>
                  <a:gd name="connsiteX6" fmla="*/ 645044 w 755911"/>
                  <a:gd name="connsiteY6" fmla="*/ 501555 h 528049"/>
                  <a:gd name="connsiteX7" fmla="*/ 755911 w 755911"/>
                  <a:gd name="connsiteY7" fmla="*/ 501555 h 528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5911" h="528049">
                    <a:moveTo>
                      <a:pt x="0" y="521714"/>
                    </a:moveTo>
                    <a:cubicBezTo>
                      <a:pt x="24357" y="528434"/>
                      <a:pt x="48715" y="535154"/>
                      <a:pt x="70552" y="511635"/>
                    </a:cubicBezTo>
                    <a:cubicBezTo>
                      <a:pt x="92390" y="488116"/>
                      <a:pt x="102469" y="461236"/>
                      <a:pt x="131025" y="380598"/>
                    </a:cubicBezTo>
                    <a:cubicBezTo>
                      <a:pt x="159582" y="299960"/>
                      <a:pt x="204936" y="81565"/>
                      <a:pt x="241891" y="27807"/>
                    </a:cubicBezTo>
                    <a:cubicBezTo>
                      <a:pt x="278846" y="-25951"/>
                      <a:pt x="319162" y="5968"/>
                      <a:pt x="352758" y="58047"/>
                    </a:cubicBezTo>
                    <a:cubicBezTo>
                      <a:pt x="386354" y="110126"/>
                      <a:pt x="394754" y="266361"/>
                      <a:pt x="443468" y="340279"/>
                    </a:cubicBezTo>
                    <a:cubicBezTo>
                      <a:pt x="492182" y="414197"/>
                      <a:pt x="592970" y="474676"/>
                      <a:pt x="645044" y="501555"/>
                    </a:cubicBezTo>
                    <a:cubicBezTo>
                      <a:pt x="697118" y="528434"/>
                      <a:pt x="755911" y="501555"/>
                      <a:pt x="755911" y="501555"/>
                    </a:cubicBezTo>
                  </a:path>
                </a:pathLst>
              </a:custGeom>
              <a:solidFill>
                <a:srgbClr val="9BBB59">
                  <a:lumMod val="20000"/>
                  <a:lumOff val="80000"/>
                </a:srgbClr>
              </a:solidFill>
              <a:ln w="25400" cap="flat" cmpd="sng" algn="ctr">
                <a:solidFill>
                  <a:srgbClr val="018E4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BEE6246-D2E5-734B-8D53-D8C0899FC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2348168" y="2309064"/>
              <a:ext cx="520700" cy="24130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4772837-86C3-9E4D-80CD-22490864A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10505" y="2734342"/>
              <a:ext cx="241300" cy="165100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92A6FEA-1444-9E44-9815-EB2AFAB49642}"/>
              </a:ext>
            </a:extLst>
          </p:cNvPr>
          <p:cNvGrpSpPr/>
          <p:nvPr/>
        </p:nvGrpSpPr>
        <p:grpSpPr>
          <a:xfrm>
            <a:off x="3394706" y="2296628"/>
            <a:ext cx="1115243" cy="816507"/>
            <a:chOff x="2550736" y="2378169"/>
            <a:chExt cx="1115243" cy="81650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FA7D0E0-B8B6-B34A-895E-6E597A7F5D02}"/>
                </a:ext>
              </a:extLst>
            </p:cNvPr>
            <p:cNvGrpSpPr/>
            <p:nvPr/>
          </p:nvGrpSpPr>
          <p:grpSpPr>
            <a:xfrm>
              <a:off x="2550736" y="2378169"/>
              <a:ext cx="1115243" cy="816507"/>
              <a:chOff x="2744158" y="2985697"/>
              <a:chExt cx="1115243" cy="81650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E2BA8F9F-45B1-284D-B720-3B916157359D}"/>
                  </a:ext>
                </a:extLst>
              </p:cNvPr>
              <p:cNvGrpSpPr/>
              <p:nvPr/>
            </p:nvGrpSpPr>
            <p:grpSpPr>
              <a:xfrm>
                <a:off x="3060825" y="2985697"/>
                <a:ext cx="798576" cy="576072"/>
                <a:chOff x="510619" y="1135273"/>
                <a:chExt cx="798576" cy="573760"/>
              </a:xfrm>
            </p:grpSpPr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92617DEB-406B-7144-AEBA-DC52648B6A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0698" y="1135273"/>
                  <a:ext cx="0" cy="57376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197581CC-BE3A-2E4F-889E-CBE999BEFF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0619" y="1705962"/>
                  <a:ext cx="798576" cy="1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583D5DF2-A39A-FA4F-BF04-3DE28DC7D1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2604458" y="3156276"/>
                <a:ext cx="520700" cy="241300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21EF9B85-0E44-714F-9AC9-7AB2045986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88025" y="3637104"/>
                <a:ext cx="241300" cy="165100"/>
              </a:xfrm>
              <a:prstGeom prst="rect">
                <a:avLst/>
              </a:prstGeom>
            </p:spPr>
          </p:pic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50A83D7-48B3-844A-9FFE-167B8D6C1EA6}"/>
                </a:ext>
              </a:extLst>
            </p:cNvPr>
            <p:cNvCxnSpPr/>
            <p:nvPr/>
          </p:nvCxnSpPr>
          <p:spPr>
            <a:xfrm flipV="1">
              <a:off x="3005585" y="2652035"/>
              <a:ext cx="0" cy="285241"/>
            </a:xfrm>
            <a:prstGeom prst="line">
              <a:avLst/>
            </a:prstGeom>
            <a:ln w="34925">
              <a:solidFill>
                <a:srgbClr val="018E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4D98513-3C56-694D-8CFA-353A65118DE6}"/>
                </a:ext>
              </a:extLst>
            </p:cNvPr>
            <p:cNvCxnSpPr/>
            <p:nvPr/>
          </p:nvCxnSpPr>
          <p:spPr>
            <a:xfrm flipV="1">
              <a:off x="3413804" y="2644507"/>
              <a:ext cx="0" cy="285241"/>
            </a:xfrm>
            <a:prstGeom prst="line">
              <a:avLst/>
            </a:prstGeom>
            <a:ln w="34925">
              <a:solidFill>
                <a:srgbClr val="018E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538AFB12-68E2-354A-BD7D-1E5114874647}"/>
              </a:ext>
            </a:extLst>
          </p:cNvPr>
          <p:cNvSpPr txBox="1"/>
          <p:nvPr/>
        </p:nvSpPr>
        <p:spPr>
          <a:xfrm>
            <a:off x="1876707" y="1978420"/>
            <a:ext cx="821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/>
              <a:t>Aleatory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347DAD2-143F-F54F-A6F9-83BBA5A0E1AD}"/>
              </a:ext>
            </a:extLst>
          </p:cNvPr>
          <p:cNvSpPr txBox="1"/>
          <p:nvPr/>
        </p:nvSpPr>
        <p:spPr>
          <a:xfrm>
            <a:off x="3613728" y="1978420"/>
            <a:ext cx="900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/>
              <a:t>Epistemic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24B19F-5215-A643-A506-F51B104A89F4}"/>
              </a:ext>
            </a:extLst>
          </p:cNvPr>
          <p:cNvGrpSpPr/>
          <p:nvPr/>
        </p:nvGrpSpPr>
        <p:grpSpPr>
          <a:xfrm>
            <a:off x="8477276" y="1908266"/>
            <a:ext cx="2415033" cy="1424677"/>
            <a:chOff x="7971953" y="1899715"/>
            <a:chExt cx="2415033" cy="169793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EC69EC1-03D7-514E-9363-266AB84317A4}"/>
                </a:ext>
              </a:extLst>
            </p:cNvPr>
            <p:cNvGrpSpPr/>
            <p:nvPr/>
          </p:nvGrpSpPr>
          <p:grpSpPr>
            <a:xfrm>
              <a:off x="8303165" y="1899715"/>
              <a:ext cx="2083821" cy="1697935"/>
              <a:chOff x="8292056" y="1924746"/>
              <a:chExt cx="2083821" cy="1697935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CCDE51E-ECCF-1643-B0C1-CE58701BB234}"/>
                  </a:ext>
                </a:extLst>
              </p:cNvPr>
              <p:cNvGrpSpPr/>
              <p:nvPr/>
            </p:nvGrpSpPr>
            <p:grpSpPr>
              <a:xfrm>
                <a:off x="8292056" y="1924746"/>
                <a:ext cx="2083821" cy="1430856"/>
                <a:chOff x="506176" y="898242"/>
                <a:chExt cx="2323074" cy="1430856"/>
              </a:xfrm>
            </p:grpSpPr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3F995C3C-FE40-754E-B720-6756E7741B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06176" y="898242"/>
                  <a:ext cx="1410" cy="1430856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9C2315BC-1024-004F-B9EB-F7DC94F9DD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7586" y="2329098"/>
                  <a:ext cx="2321664" cy="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318F7D9A-8A8A-744C-B57B-3A83B1E9EE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133559" y="3444881"/>
                <a:ext cx="127000" cy="177800"/>
              </a:xfrm>
              <a:prstGeom prst="rect">
                <a:avLst/>
              </a:prstGeom>
            </p:spPr>
          </p:pic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5183099-EA6E-4641-9997-DF11490967BA}"/>
                </a:ext>
              </a:extLst>
            </p:cNvPr>
            <p:cNvSpPr txBox="1"/>
            <p:nvPr/>
          </p:nvSpPr>
          <p:spPr>
            <a:xfrm rot="16200000">
              <a:off x="7878337" y="2430735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CDF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6E4CA603-35D5-3341-8182-B0BB39E3BCDA}"/>
                </a:ext>
              </a:extLst>
            </p:cNvPr>
            <p:cNvGrpSpPr/>
            <p:nvPr/>
          </p:nvGrpSpPr>
          <p:grpSpPr>
            <a:xfrm>
              <a:off x="8292099" y="2007871"/>
              <a:ext cx="1946774" cy="1306953"/>
              <a:chOff x="8292099" y="2007871"/>
              <a:chExt cx="1946774" cy="1306953"/>
            </a:xfrm>
          </p:grpSpPr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C1C0D38B-9ED1-C841-BB12-C0364E90EC90}"/>
                  </a:ext>
                </a:extLst>
              </p:cNvPr>
              <p:cNvSpPr/>
              <p:nvPr/>
            </p:nvSpPr>
            <p:spPr>
              <a:xfrm>
                <a:off x="8292099" y="2007872"/>
                <a:ext cx="1336534" cy="1306952"/>
              </a:xfrm>
              <a:custGeom>
                <a:avLst/>
                <a:gdLst>
                  <a:gd name="connsiteX0" fmla="*/ 0 w 2263698"/>
                  <a:gd name="connsiteY0" fmla="*/ 1616927 h 1616927"/>
                  <a:gd name="connsiteX1" fmla="*/ 301083 w 2263698"/>
                  <a:gd name="connsiteY1" fmla="*/ 1572322 h 1616927"/>
                  <a:gd name="connsiteX2" fmla="*/ 702527 w 2263698"/>
                  <a:gd name="connsiteY2" fmla="*/ 1449659 h 1616927"/>
                  <a:gd name="connsiteX3" fmla="*/ 1182030 w 2263698"/>
                  <a:gd name="connsiteY3" fmla="*/ 903249 h 1616927"/>
                  <a:gd name="connsiteX4" fmla="*/ 1583473 w 2263698"/>
                  <a:gd name="connsiteY4" fmla="*/ 267630 h 1616927"/>
                  <a:gd name="connsiteX5" fmla="*/ 1962615 w 2263698"/>
                  <a:gd name="connsiteY5" fmla="*/ 66908 h 1616927"/>
                  <a:gd name="connsiteX6" fmla="*/ 2263698 w 2263698"/>
                  <a:gd name="connsiteY6" fmla="*/ 0 h 161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63698" h="1616927">
                    <a:moveTo>
                      <a:pt x="0" y="1616927"/>
                    </a:moveTo>
                    <a:cubicBezTo>
                      <a:pt x="91997" y="1608563"/>
                      <a:pt x="183995" y="1600200"/>
                      <a:pt x="301083" y="1572322"/>
                    </a:cubicBezTo>
                    <a:cubicBezTo>
                      <a:pt x="418171" y="1544444"/>
                      <a:pt x="555703" y="1561171"/>
                      <a:pt x="702527" y="1449659"/>
                    </a:cubicBezTo>
                    <a:cubicBezTo>
                      <a:pt x="849352" y="1338147"/>
                      <a:pt x="1035206" y="1100254"/>
                      <a:pt x="1182030" y="903249"/>
                    </a:cubicBezTo>
                    <a:cubicBezTo>
                      <a:pt x="1328854" y="706244"/>
                      <a:pt x="1453376" y="407020"/>
                      <a:pt x="1583473" y="267630"/>
                    </a:cubicBezTo>
                    <a:cubicBezTo>
                      <a:pt x="1713570" y="128240"/>
                      <a:pt x="1849244" y="111513"/>
                      <a:pt x="1962615" y="66908"/>
                    </a:cubicBezTo>
                    <a:cubicBezTo>
                      <a:pt x="2075986" y="22303"/>
                      <a:pt x="2169842" y="11151"/>
                      <a:pt x="2263698" y="0"/>
                    </a:cubicBezTo>
                  </a:path>
                </a:pathLst>
              </a:custGeom>
              <a:noFill/>
              <a:ln w="31750">
                <a:solidFill>
                  <a:srgbClr val="2F52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C14DB12F-7B27-244E-AEB5-CDF8306798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16601" y="2007871"/>
                <a:ext cx="622272" cy="1"/>
              </a:xfrm>
              <a:prstGeom prst="line">
                <a:avLst/>
              </a:prstGeom>
              <a:ln w="31750">
                <a:solidFill>
                  <a:srgbClr val="2F528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4283D016-386F-F340-A1FE-5F6C37705BD0}"/>
                </a:ext>
              </a:extLst>
            </p:cNvPr>
            <p:cNvSpPr/>
            <p:nvPr/>
          </p:nvSpPr>
          <p:spPr>
            <a:xfrm>
              <a:off x="8324160" y="2015745"/>
              <a:ext cx="1941687" cy="1314826"/>
            </a:xfrm>
            <a:custGeom>
              <a:avLst/>
              <a:gdLst>
                <a:gd name="connsiteX0" fmla="*/ 0 w 2263698"/>
                <a:gd name="connsiteY0" fmla="*/ 1616927 h 1616927"/>
                <a:gd name="connsiteX1" fmla="*/ 301083 w 2263698"/>
                <a:gd name="connsiteY1" fmla="*/ 1572322 h 1616927"/>
                <a:gd name="connsiteX2" fmla="*/ 702527 w 2263698"/>
                <a:gd name="connsiteY2" fmla="*/ 1449659 h 1616927"/>
                <a:gd name="connsiteX3" fmla="*/ 1182030 w 2263698"/>
                <a:gd name="connsiteY3" fmla="*/ 903249 h 1616927"/>
                <a:gd name="connsiteX4" fmla="*/ 1583473 w 2263698"/>
                <a:gd name="connsiteY4" fmla="*/ 267630 h 1616927"/>
                <a:gd name="connsiteX5" fmla="*/ 1962615 w 2263698"/>
                <a:gd name="connsiteY5" fmla="*/ 66908 h 1616927"/>
                <a:gd name="connsiteX6" fmla="*/ 2263698 w 2263698"/>
                <a:gd name="connsiteY6" fmla="*/ 0 h 1616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3698" h="1616927">
                  <a:moveTo>
                    <a:pt x="0" y="1616927"/>
                  </a:moveTo>
                  <a:cubicBezTo>
                    <a:pt x="91997" y="1608563"/>
                    <a:pt x="183995" y="1600200"/>
                    <a:pt x="301083" y="1572322"/>
                  </a:cubicBezTo>
                  <a:cubicBezTo>
                    <a:pt x="418171" y="1544444"/>
                    <a:pt x="555703" y="1561171"/>
                    <a:pt x="702527" y="1449659"/>
                  </a:cubicBezTo>
                  <a:cubicBezTo>
                    <a:pt x="849352" y="1338147"/>
                    <a:pt x="1035206" y="1100254"/>
                    <a:pt x="1182030" y="903249"/>
                  </a:cubicBezTo>
                  <a:cubicBezTo>
                    <a:pt x="1328854" y="706244"/>
                    <a:pt x="1453376" y="407020"/>
                    <a:pt x="1583473" y="267630"/>
                  </a:cubicBezTo>
                  <a:cubicBezTo>
                    <a:pt x="1713570" y="128240"/>
                    <a:pt x="1849244" y="111513"/>
                    <a:pt x="1962615" y="66908"/>
                  </a:cubicBezTo>
                  <a:cubicBezTo>
                    <a:pt x="2075986" y="22303"/>
                    <a:pt x="2169842" y="11151"/>
                    <a:pt x="2263698" y="0"/>
                  </a:cubicBezTo>
                </a:path>
              </a:pathLst>
            </a:custGeom>
            <a:noFill/>
            <a:ln w="31750">
              <a:solidFill>
                <a:srgbClr val="2F52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5DF534F5-444F-6C47-9309-21C90DB168AD}"/>
                </a:ext>
              </a:extLst>
            </p:cNvPr>
            <p:cNvSpPr/>
            <p:nvPr/>
          </p:nvSpPr>
          <p:spPr>
            <a:xfrm>
              <a:off x="8349916" y="2033337"/>
              <a:ext cx="1732547" cy="1275347"/>
            </a:xfrm>
            <a:custGeom>
              <a:avLst/>
              <a:gdLst>
                <a:gd name="connsiteX0" fmla="*/ 0 w 1732547"/>
                <a:gd name="connsiteY0" fmla="*/ 1275347 h 1275347"/>
                <a:gd name="connsiteX1" fmla="*/ 192505 w 1732547"/>
                <a:gd name="connsiteY1" fmla="*/ 1215189 h 1275347"/>
                <a:gd name="connsiteX2" fmla="*/ 409073 w 1732547"/>
                <a:gd name="connsiteY2" fmla="*/ 1130968 h 1275347"/>
                <a:gd name="connsiteX3" fmla="*/ 493295 w 1732547"/>
                <a:gd name="connsiteY3" fmla="*/ 962526 h 1275347"/>
                <a:gd name="connsiteX4" fmla="*/ 649705 w 1732547"/>
                <a:gd name="connsiteY4" fmla="*/ 745958 h 1275347"/>
                <a:gd name="connsiteX5" fmla="*/ 806116 w 1732547"/>
                <a:gd name="connsiteY5" fmla="*/ 529389 h 1275347"/>
                <a:gd name="connsiteX6" fmla="*/ 890337 w 1732547"/>
                <a:gd name="connsiteY6" fmla="*/ 397042 h 1275347"/>
                <a:gd name="connsiteX7" fmla="*/ 1010652 w 1732547"/>
                <a:gd name="connsiteY7" fmla="*/ 168442 h 1275347"/>
                <a:gd name="connsiteX8" fmla="*/ 1227221 w 1732547"/>
                <a:gd name="connsiteY8" fmla="*/ 84221 h 1275347"/>
                <a:gd name="connsiteX9" fmla="*/ 1491916 w 1732547"/>
                <a:gd name="connsiteY9" fmla="*/ 36095 h 1275347"/>
                <a:gd name="connsiteX10" fmla="*/ 1732547 w 1732547"/>
                <a:gd name="connsiteY10" fmla="*/ 0 h 127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2547" h="1275347">
                  <a:moveTo>
                    <a:pt x="0" y="1275347"/>
                  </a:moveTo>
                  <a:cubicBezTo>
                    <a:pt x="62163" y="1257299"/>
                    <a:pt x="124326" y="1239252"/>
                    <a:pt x="192505" y="1215189"/>
                  </a:cubicBezTo>
                  <a:cubicBezTo>
                    <a:pt x="260684" y="1191126"/>
                    <a:pt x="358941" y="1173078"/>
                    <a:pt x="409073" y="1130968"/>
                  </a:cubicBezTo>
                  <a:cubicBezTo>
                    <a:pt x="459205" y="1088858"/>
                    <a:pt x="453190" y="1026694"/>
                    <a:pt x="493295" y="962526"/>
                  </a:cubicBezTo>
                  <a:cubicBezTo>
                    <a:pt x="533400" y="898358"/>
                    <a:pt x="649705" y="745958"/>
                    <a:pt x="649705" y="745958"/>
                  </a:cubicBezTo>
                  <a:cubicBezTo>
                    <a:pt x="701842" y="673769"/>
                    <a:pt x="766011" y="587542"/>
                    <a:pt x="806116" y="529389"/>
                  </a:cubicBezTo>
                  <a:cubicBezTo>
                    <a:pt x="846221" y="471236"/>
                    <a:pt x="856248" y="457200"/>
                    <a:pt x="890337" y="397042"/>
                  </a:cubicBezTo>
                  <a:cubicBezTo>
                    <a:pt x="924426" y="336884"/>
                    <a:pt x="954505" y="220579"/>
                    <a:pt x="1010652" y="168442"/>
                  </a:cubicBezTo>
                  <a:cubicBezTo>
                    <a:pt x="1066799" y="116305"/>
                    <a:pt x="1147010" y="106279"/>
                    <a:pt x="1227221" y="84221"/>
                  </a:cubicBezTo>
                  <a:cubicBezTo>
                    <a:pt x="1307432" y="62163"/>
                    <a:pt x="1407695" y="50132"/>
                    <a:pt x="1491916" y="36095"/>
                  </a:cubicBezTo>
                  <a:cubicBezTo>
                    <a:pt x="1576137" y="22058"/>
                    <a:pt x="1654342" y="11029"/>
                    <a:pt x="1732547" y="0"/>
                  </a:cubicBezTo>
                </a:path>
              </a:pathLst>
            </a:custGeom>
            <a:noFill/>
            <a:ln>
              <a:solidFill>
                <a:schemeClr val="accent5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D170A089-91B0-5F4B-9200-3A9861103877}"/>
                </a:ext>
              </a:extLst>
            </p:cNvPr>
            <p:cNvSpPr/>
            <p:nvPr/>
          </p:nvSpPr>
          <p:spPr>
            <a:xfrm>
              <a:off x="8430372" y="2026731"/>
              <a:ext cx="1732547" cy="1275347"/>
            </a:xfrm>
            <a:custGeom>
              <a:avLst/>
              <a:gdLst>
                <a:gd name="connsiteX0" fmla="*/ 0 w 1732547"/>
                <a:gd name="connsiteY0" fmla="*/ 1275347 h 1275347"/>
                <a:gd name="connsiteX1" fmla="*/ 192505 w 1732547"/>
                <a:gd name="connsiteY1" fmla="*/ 1215189 h 1275347"/>
                <a:gd name="connsiteX2" fmla="*/ 409073 w 1732547"/>
                <a:gd name="connsiteY2" fmla="*/ 1130968 h 1275347"/>
                <a:gd name="connsiteX3" fmla="*/ 493295 w 1732547"/>
                <a:gd name="connsiteY3" fmla="*/ 962526 h 1275347"/>
                <a:gd name="connsiteX4" fmla="*/ 649705 w 1732547"/>
                <a:gd name="connsiteY4" fmla="*/ 745958 h 1275347"/>
                <a:gd name="connsiteX5" fmla="*/ 806116 w 1732547"/>
                <a:gd name="connsiteY5" fmla="*/ 529389 h 1275347"/>
                <a:gd name="connsiteX6" fmla="*/ 890337 w 1732547"/>
                <a:gd name="connsiteY6" fmla="*/ 397042 h 1275347"/>
                <a:gd name="connsiteX7" fmla="*/ 1010652 w 1732547"/>
                <a:gd name="connsiteY7" fmla="*/ 168442 h 1275347"/>
                <a:gd name="connsiteX8" fmla="*/ 1227221 w 1732547"/>
                <a:gd name="connsiteY8" fmla="*/ 84221 h 1275347"/>
                <a:gd name="connsiteX9" fmla="*/ 1491916 w 1732547"/>
                <a:gd name="connsiteY9" fmla="*/ 36095 h 1275347"/>
                <a:gd name="connsiteX10" fmla="*/ 1732547 w 1732547"/>
                <a:gd name="connsiteY10" fmla="*/ 0 h 127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2547" h="1275347">
                  <a:moveTo>
                    <a:pt x="0" y="1275347"/>
                  </a:moveTo>
                  <a:cubicBezTo>
                    <a:pt x="62163" y="1257299"/>
                    <a:pt x="124326" y="1239252"/>
                    <a:pt x="192505" y="1215189"/>
                  </a:cubicBezTo>
                  <a:cubicBezTo>
                    <a:pt x="260684" y="1191126"/>
                    <a:pt x="358941" y="1173078"/>
                    <a:pt x="409073" y="1130968"/>
                  </a:cubicBezTo>
                  <a:cubicBezTo>
                    <a:pt x="459205" y="1088858"/>
                    <a:pt x="453190" y="1026694"/>
                    <a:pt x="493295" y="962526"/>
                  </a:cubicBezTo>
                  <a:cubicBezTo>
                    <a:pt x="533400" y="898358"/>
                    <a:pt x="649705" y="745958"/>
                    <a:pt x="649705" y="745958"/>
                  </a:cubicBezTo>
                  <a:cubicBezTo>
                    <a:pt x="701842" y="673769"/>
                    <a:pt x="766011" y="587542"/>
                    <a:pt x="806116" y="529389"/>
                  </a:cubicBezTo>
                  <a:cubicBezTo>
                    <a:pt x="846221" y="471236"/>
                    <a:pt x="856248" y="457200"/>
                    <a:pt x="890337" y="397042"/>
                  </a:cubicBezTo>
                  <a:cubicBezTo>
                    <a:pt x="924426" y="336884"/>
                    <a:pt x="954505" y="220579"/>
                    <a:pt x="1010652" y="168442"/>
                  </a:cubicBezTo>
                  <a:cubicBezTo>
                    <a:pt x="1066799" y="116305"/>
                    <a:pt x="1147010" y="106279"/>
                    <a:pt x="1227221" y="84221"/>
                  </a:cubicBezTo>
                  <a:cubicBezTo>
                    <a:pt x="1307432" y="62163"/>
                    <a:pt x="1407695" y="50132"/>
                    <a:pt x="1491916" y="36095"/>
                  </a:cubicBezTo>
                  <a:cubicBezTo>
                    <a:pt x="1576137" y="22058"/>
                    <a:pt x="1654342" y="11029"/>
                    <a:pt x="1732547" y="0"/>
                  </a:cubicBezTo>
                </a:path>
              </a:pathLst>
            </a:custGeom>
            <a:noFill/>
            <a:ln>
              <a:solidFill>
                <a:schemeClr val="accent5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834AA92D-7440-4043-BB99-CAC440C437E1}"/>
                </a:ext>
              </a:extLst>
            </p:cNvPr>
            <p:cNvSpPr/>
            <p:nvPr/>
          </p:nvSpPr>
          <p:spPr>
            <a:xfrm>
              <a:off x="8602579" y="2045368"/>
              <a:ext cx="1431758" cy="1227221"/>
            </a:xfrm>
            <a:custGeom>
              <a:avLst/>
              <a:gdLst>
                <a:gd name="connsiteX0" fmla="*/ 0 w 1431758"/>
                <a:gd name="connsiteY0" fmla="*/ 1227221 h 1227221"/>
                <a:gd name="connsiteX1" fmla="*/ 409074 w 1431758"/>
                <a:gd name="connsiteY1" fmla="*/ 998621 h 1227221"/>
                <a:gd name="connsiteX2" fmla="*/ 457200 w 1431758"/>
                <a:gd name="connsiteY2" fmla="*/ 866274 h 1227221"/>
                <a:gd name="connsiteX3" fmla="*/ 589547 w 1431758"/>
                <a:gd name="connsiteY3" fmla="*/ 613611 h 1227221"/>
                <a:gd name="connsiteX4" fmla="*/ 757989 w 1431758"/>
                <a:gd name="connsiteY4" fmla="*/ 397043 h 1227221"/>
                <a:gd name="connsiteX5" fmla="*/ 914400 w 1431758"/>
                <a:gd name="connsiteY5" fmla="*/ 240632 h 1227221"/>
                <a:gd name="connsiteX6" fmla="*/ 1082842 w 1431758"/>
                <a:gd name="connsiteY6" fmla="*/ 96253 h 1227221"/>
                <a:gd name="connsiteX7" fmla="*/ 1299410 w 1431758"/>
                <a:gd name="connsiteY7" fmla="*/ 36095 h 1227221"/>
                <a:gd name="connsiteX8" fmla="*/ 1431758 w 1431758"/>
                <a:gd name="connsiteY8" fmla="*/ 0 h 1227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1758" h="1227221">
                  <a:moveTo>
                    <a:pt x="0" y="1227221"/>
                  </a:moveTo>
                  <a:cubicBezTo>
                    <a:pt x="166437" y="1143000"/>
                    <a:pt x="332874" y="1058779"/>
                    <a:pt x="409074" y="998621"/>
                  </a:cubicBezTo>
                  <a:cubicBezTo>
                    <a:pt x="485274" y="938463"/>
                    <a:pt x="427121" y="930442"/>
                    <a:pt x="457200" y="866274"/>
                  </a:cubicBezTo>
                  <a:cubicBezTo>
                    <a:pt x="487279" y="802106"/>
                    <a:pt x="539416" y="691816"/>
                    <a:pt x="589547" y="613611"/>
                  </a:cubicBezTo>
                  <a:cubicBezTo>
                    <a:pt x="639678" y="535406"/>
                    <a:pt x="703847" y="459206"/>
                    <a:pt x="757989" y="397043"/>
                  </a:cubicBezTo>
                  <a:cubicBezTo>
                    <a:pt x="812131" y="334880"/>
                    <a:pt x="860258" y="290764"/>
                    <a:pt x="914400" y="240632"/>
                  </a:cubicBezTo>
                  <a:cubicBezTo>
                    <a:pt x="968542" y="190500"/>
                    <a:pt x="1018674" y="130342"/>
                    <a:pt x="1082842" y="96253"/>
                  </a:cubicBezTo>
                  <a:cubicBezTo>
                    <a:pt x="1147010" y="62164"/>
                    <a:pt x="1299410" y="36095"/>
                    <a:pt x="1299410" y="36095"/>
                  </a:cubicBezTo>
                  <a:lnTo>
                    <a:pt x="1431758" y="0"/>
                  </a:lnTo>
                </a:path>
              </a:pathLst>
            </a:custGeom>
            <a:noFill/>
            <a:ln>
              <a:solidFill>
                <a:schemeClr val="accent5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CC3C3142-A51D-114B-BA54-F3405B3714DE}"/>
                </a:ext>
              </a:extLst>
            </p:cNvPr>
            <p:cNvSpPr/>
            <p:nvPr/>
          </p:nvSpPr>
          <p:spPr>
            <a:xfrm>
              <a:off x="8518358" y="2045368"/>
              <a:ext cx="1648326" cy="1239253"/>
            </a:xfrm>
            <a:custGeom>
              <a:avLst/>
              <a:gdLst>
                <a:gd name="connsiteX0" fmla="*/ 0 w 1648326"/>
                <a:gd name="connsiteY0" fmla="*/ 1239253 h 1239253"/>
                <a:gd name="connsiteX1" fmla="*/ 324853 w 1648326"/>
                <a:gd name="connsiteY1" fmla="*/ 1191127 h 1239253"/>
                <a:gd name="connsiteX2" fmla="*/ 469231 w 1648326"/>
                <a:gd name="connsiteY2" fmla="*/ 1034716 h 1239253"/>
                <a:gd name="connsiteX3" fmla="*/ 697831 w 1648326"/>
                <a:gd name="connsiteY3" fmla="*/ 770021 h 1239253"/>
                <a:gd name="connsiteX4" fmla="*/ 842210 w 1648326"/>
                <a:gd name="connsiteY4" fmla="*/ 553453 h 1239253"/>
                <a:gd name="connsiteX5" fmla="*/ 986589 w 1648326"/>
                <a:gd name="connsiteY5" fmla="*/ 348916 h 1239253"/>
                <a:gd name="connsiteX6" fmla="*/ 1143000 w 1648326"/>
                <a:gd name="connsiteY6" fmla="*/ 168443 h 1239253"/>
                <a:gd name="connsiteX7" fmla="*/ 1467853 w 1648326"/>
                <a:gd name="connsiteY7" fmla="*/ 48127 h 1239253"/>
                <a:gd name="connsiteX8" fmla="*/ 1648326 w 1648326"/>
                <a:gd name="connsiteY8" fmla="*/ 0 h 1239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8326" h="1239253">
                  <a:moveTo>
                    <a:pt x="0" y="1239253"/>
                  </a:moveTo>
                  <a:cubicBezTo>
                    <a:pt x="123324" y="1232234"/>
                    <a:pt x="246648" y="1225216"/>
                    <a:pt x="324853" y="1191127"/>
                  </a:cubicBezTo>
                  <a:cubicBezTo>
                    <a:pt x="403058" y="1157038"/>
                    <a:pt x="407068" y="1104900"/>
                    <a:pt x="469231" y="1034716"/>
                  </a:cubicBezTo>
                  <a:cubicBezTo>
                    <a:pt x="531394" y="964532"/>
                    <a:pt x="635668" y="850231"/>
                    <a:pt x="697831" y="770021"/>
                  </a:cubicBezTo>
                  <a:cubicBezTo>
                    <a:pt x="759994" y="689810"/>
                    <a:pt x="794084" y="623637"/>
                    <a:pt x="842210" y="553453"/>
                  </a:cubicBezTo>
                  <a:cubicBezTo>
                    <a:pt x="890336" y="483269"/>
                    <a:pt x="936457" y="413084"/>
                    <a:pt x="986589" y="348916"/>
                  </a:cubicBezTo>
                  <a:cubicBezTo>
                    <a:pt x="1036721" y="284748"/>
                    <a:pt x="1062789" y="218574"/>
                    <a:pt x="1143000" y="168443"/>
                  </a:cubicBezTo>
                  <a:cubicBezTo>
                    <a:pt x="1223211" y="118312"/>
                    <a:pt x="1383632" y="76201"/>
                    <a:pt x="1467853" y="48127"/>
                  </a:cubicBezTo>
                  <a:cubicBezTo>
                    <a:pt x="1552074" y="20053"/>
                    <a:pt x="1600200" y="10026"/>
                    <a:pt x="1648326" y="0"/>
                  </a:cubicBezTo>
                </a:path>
              </a:pathLst>
            </a:custGeom>
            <a:noFill/>
            <a:ln>
              <a:solidFill>
                <a:schemeClr val="accent5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47A892C3-A8F1-0F40-8C9A-9E9A00C512DD}"/>
                </a:ext>
              </a:extLst>
            </p:cNvPr>
            <p:cNvSpPr/>
            <p:nvPr/>
          </p:nvSpPr>
          <p:spPr>
            <a:xfrm>
              <a:off x="8590547" y="2045368"/>
              <a:ext cx="1479885" cy="1227221"/>
            </a:xfrm>
            <a:custGeom>
              <a:avLst/>
              <a:gdLst>
                <a:gd name="connsiteX0" fmla="*/ 0 w 1479885"/>
                <a:gd name="connsiteY0" fmla="*/ 1227221 h 1227221"/>
                <a:gd name="connsiteX1" fmla="*/ 409074 w 1479885"/>
                <a:gd name="connsiteY1" fmla="*/ 914400 h 1227221"/>
                <a:gd name="connsiteX2" fmla="*/ 577516 w 1479885"/>
                <a:gd name="connsiteY2" fmla="*/ 541421 h 1227221"/>
                <a:gd name="connsiteX3" fmla="*/ 685800 w 1479885"/>
                <a:gd name="connsiteY3" fmla="*/ 264695 h 1227221"/>
                <a:gd name="connsiteX4" fmla="*/ 733927 w 1479885"/>
                <a:gd name="connsiteY4" fmla="*/ 120316 h 1227221"/>
                <a:gd name="connsiteX5" fmla="*/ 806116 w 1479885"/>
                <a:gd name="connsiteY5" fmla="*/ 84221 h 1227221"/>
                <a:gd name="connsiteX6" fmla="*/ 974558 w 1479885"/>
                <a:gd name="connsiteY6" fmla="*/ 24064 h 1227221"/>
                <a:gd name="connsiteX7" fmla="*/ 1179095 w 1479885"/>
                <a:gd name="connsiteY7" fmla="*/ 12032 h 1227221"/>
                <a:gd name="connsiteX8" fmla="*/ 1479885 w 1479885"/>
                <a:gd name="connsiteY8" fmla="*/ 0 h 1227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9885" h="1227221">
                  <a:moveTo>
                    <a:pt x="0" y="1227221"/>
                  </a:moveTo>
                  <a:cubicBezTo>
                    <a:pt x="156410" y="1127960"/>
                    <a:pt x="312821" y="1028700"/>
                    <a:pt x="409074" y="914400"/>
                  </a:cubicBezTo>
                  <a:cubicBezTo>
                    <a:pt x="505327" y="800100"/>
                    <a:pt x="531395" y="649705"/>
                    <a:pt x="577516" y="541421"/>
                  </a:cubicBezTo>
                  <a:cubicBezTo>
                    <a:pt x="623637" y="433137"/>
                    <a:pt x="659732" y="334879"/>
                    <a:pt x="685800" y="264695"/>
                  </a:cubicBezTo>
                  <a:cubicBezTo>
                    <a:pt x="711868" y="194511"/>
                    <a:pt x="713874" y="150395"/>
                    <a:pt x="733927" y="120316"/>
                  </a:cubicBezTo>
                  <a:cubicBezTo>
                    <a:pt x="753980" y="90237"/>
                    <a:pt x="766011" y="100263"/>
                    <a:pt x="806116" y="84221"/>
                  </a:cubicBezTo>
                  <a:cubicBezTo>
                    <a:pt x="846221" y="68179"/>
                    <a:pt x="912395" y="36095"/>
                    <a:pt x="974558" y="24064"/>
                  </a:cubicBezTo>
                  <a:cubicBezTo>
                    <a:pt x="1036721" y="12033"/>
                    <a:pt x="1179095" y="12032"/>
                    <a:pt x="1179095" y="12032"/>
                  </a:cubicBezTo>
                  <a:lnTo>
                    <a:pt x="1479885" y="0"/>
                  </a:lnTo>
                </a:path>
              </a:pathLst>
            </a:custGeom>
            <a:noFill/>
            <a:ln>
              <a:solidFill>
                <a:schemeClr val="accent5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2393095A-FAEE-8843-A8BD-BFB651BD9CF4}"/>
              </a:ext>
            </a:extLst>
          </p:cNvPr>
          <p:cNvSpPr txBox="1"/>
          <p:nvPr/>
        </p:nvSpPr>
        <p:spPr>
          <a:xfrm>
            <a:off x="10716668" y="2213701"/>
            <a:ext cx="728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/>
              <a:t>P-Box</a:t>
            </a:r>
          </a:p>
        </p:txBody>
      </p:sp>
      <p:sp>
        <p:nvSpPr>
          <p:cNvPr id="77" name="Freeform 76">
            <a:extLst>
              <a:ext uri="{FF2B5EF4-FFF2-40B4-BE49-F238E27FC236}">
                <a16:creationId xmlns:a16="http://schemas.microsoft.com/office/drawing/2014/main" id="{149AEEED-8C47-3742-9324-AB510E1B27DE}"/>
              </a:ext>
            </a:extLst>
          </p:cNvPr>
          <p:cNvSpPr/>
          <p:nvPr/>
        </p:nvSpPr>
        <p:spPr>
          <a:xfrm>
            <a:off x="10335835" y="2202036"/>
            <a:ext cx="407650" cy="179650"/>
          </a:xfrm>
          <a:custGeom>
            <a:avLst/>
            <a:gdLst>
              <a:gd name="connsiteX0" fmla="*/ 649705 w 649705"/>
              <a:gd name="connsiteY0" fmla="*/ 240632 h 240632"/>
              <a:gd name="connsiteX1" fmla="*/ 192505 w 649705"/>
              <a:gd name="connsiteY1" fmla="*/ 156411 h 240632"/>
              <a:gd name="connsiteX2" fmla="*/ 0 w 649705"/>
              <a:gd name="connsiteY2" fmla="*/ 0 h 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9705" h="240632">
                <a:moveTo>
                  <a:pt x="649705" y="240632"/>
                </a:moveTo>
                <a:cubicBezTo>
                  <a:pt x="475247" y="218574"/>
                  <a:pt x="300789" y="196516"/>
                  <a:pt x="192505" y="156411"/>
                </a:cubicBezTo>
                <a:cubicBezTo>
                  <a:pt x="84221" y="116306"/>
                  <a:pt x="42110" y="58153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C9D6E3D9-B61D-FC41-929B-D2F71A223649}"/>
              </a:ext>
            </a:extLst>
          </p:cNvPr>
          <p:cNvSpPr/>
          <p:nvPr/>
        </p:nvSpPr>
        <p:spPr>
          <a:xfrm>
            <a:off x="926429" y="1633218"/>
            <a:ext cx="10542407" cy="1747853"/>
          </a:xfrm>
          <a:prstGeom prst="round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CE3E27B-5B17-834C-8559-0BA8A0BB9BBE}"/>
              </a:ext>
            </a:extLst>
          </p:cNvPr>
          <p:cNvSpPr txBox="1"/>
          <p:nvPr/>
        </p:nvSpPr>
        <p:spPr>
          <a:xfrm>
            <a:off x="9925226" y="2642310"/>
            <a:ext cx="1077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/>
              <a:t>Width reflects level of ignorance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99745DB0-2E9B-E345-9058-68FAAD352627}"/>
              </a:ext>
            </a:extLst>
          </p:cNvPr>
          <p:cNvCxnSpPr/>
          <p:nvPr/>
        </p:nvCxnSpPr>
        <p:spPr>
          <a:xfrm>
            <a:off x="9529648" y="2570494"/>
            <a:ext cx="343621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Freeform 81">
            <a:extLst>
              <a:ext uri="{FF2B5EF4-FFF2-40B4-BE49-F238E27FC236}">
                <a16:creationId xmlns:a16="http://schemas.microsoft.com/office/drawing/2014/main" id="{4536F8DD-9178-7F4E-BD04-59F8772C683A}"/>
              </a:ext>
            </a:extLst>
          </p:cNvPr>
          <p:cNvSpPr/>
          <p:nvPr/>
        </p:nvSpPr>
        <p:spPr>
          <a:xfrm>
            <a:off x="9709484" y="2610853"/>
            <a:ext cx="348916" cy="168442"/>
          </a:xfrm>
          <a:custGeom>
            <a:avLst/>
            <a:gdLst>
              <a:gd name="connsiteX0" fmla="*/ 348916 w 348916"/>
              <a:gd name="connsiteY0" fmla="*/ 168442 h 168442"/>
              <a:gd name="connsiteX1" fmla="*/ 72190 w 348916"/>
              <a:gd name="connsiteY1" fmla="*/ 84221 h 168442"/>
              <a:gd name="connsiteX2" fmla="*/ 0 w 348916"/>
              <a:gd name="connsiteY2" fmla="*/ 0 h 168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916" h="168442">
                <a:moveTo>
                  <a:pt x="348916" y="168442"/>
                </a:moveTo>
                <a:cubicBezTo>
                  <a:pt x="239629" y="140368"/>
                  <a:pt x="130343" y="112295"/>
                  <a:pt x="72190" y="84221"/>
                </a:cubicBezTo>
                <a:cubicBezTo>
                  <a:pt x="14037" y="56147"/>
                  <a:pt x="7018" y="28073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61121E7-D93D-DC45-B496-111F7441A0E7}"/>
              </a:ext>
            </a:extLst>
          </p:cNvPr>
          <p:cNvCxnSpPr>
            <a:cxnSpLocks/>
          </p:cNvCxnSpPr>
          <p:nvPr/>
        </p:nvCxnSpPr>
        <p:spPr>
          <a:xfrm flipH="1">
            <a:off x="3849556" y="2714973"/>
            <a:ext cx="408218" cy="0"/>
          </a:xfrm>
          <a:prstGeom prst="straightConnector1">
            <a:avLst/>
          </a:prstGeom>
          <a:ln>
            <a:solidFill>
              <a:srgbClr val="018E4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47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7CD89-2A9E-4D43-937F-23C5EBEF9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 of Safety- vs. Reliability-Based Design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B6DF4D6-6F71-42AD-A657-204B8A553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53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9A5D03-D0D1-AE4E-B1A5-6316F12F9B38}"/>
              </a:ext>
            </a:extLst>
          </p:cNvPr>
          <p:cNvSpPr txBox="1"/>
          <p:nvPr/>
        </p:nvSpPr>
        <p:spPr>
          <a:xfrm>
            <a:off x="2233740" y="6506033"/>
            <a:ext cx="7661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Images adapted from Raju et al. White Paper on Factors of Safety. NASA/TM-2009-215723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1141EB7-5734-E84A-9E60-1AEDFB5E704A}"/>
              </a:ext>
            </a:extLst>
          </p:cNvPr>
          <p:cNvGrpSpPr/>
          <p:nvPr/>
        </p:nvGrpSpPr>
        <p:grpSpPr>
          <a:xfrm>
            <a:off x="480605" y="975058"/>
            <a:ext cx="5398618" cy="3175138"/>
            <a:chOff x="401775" y="1652982"/>
            <a:chExt cx="5398618" cy="317513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5AAE7FC-1B58-DF42-BE68-E8CE68FB663F}"/>
                </a:ext>
              </a:extLst>
            </p:cNvPr>
            <p:cNvGrpSpPr/>
            <p:nvPr/>
          </p:nvGrpSpPr>
          <p:grpSpPr>
            <a:xfrm>
              <a:off x="401775" y="2189181"/>
              <a:ext cx="5398618" cy="2638939"/>
              <a:chOff x="493215" y="2189181"/>
              <a:chExt cx="5398618" cy="2638939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0D59A16A-9688-1D44-80B6-C4FEE72F35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7220" y="4447308"/>
                <a:ext cx="5274613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175F6E8-FFE7-3B4B-8571-2E7D252F7847}"/>
                  </a:ext>
                </a:extLst>
              </p:cNvPr>
              <p:cNvSpPr/>
              <p:nvPr/>
            </p:nvSpPr>
            <p:spPr>
              <a:xfrm>
                <a:off x="1664004" y="2779452"/>
                <a:ext cx="185737" cy="165735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6A3418B-3BA7-1643-82B2-9E7C8C442C26}"/>
                  </a:ext>
                </a:extLst>
              </p:cNvPr>
              <p:cNvSpPr/>
              <p:nvPr/>
            </p:nvSpPr>
            <p:spPr>
              <a:xfrm>
                <a:off x="2645085" y="2779452"/>
                <a:ext cx="185737" cy="165735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7082BEB-E58C-494F-98AD-CE78E2EF2D83}"/>
                  </a:ext>
                </a:extLst>
              </p:cNvPr>
              <p:cNvSpPr/>
              <p:nvPr/>
            </p:nvSpPr>
            <p:spPr>
              <a:xfrm>
                <a:off x="4485767" y="2779452"/>
                <a:ext cx="185737" cy="165735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36910E4-0A31-4447-8759-F544FFFB8F13}"/>
                  </a:ext>
                </a:extLst>
              </p:cNvPr>
              <p:cNvSpPr/>
              <p:nvPr/>
            </p:nvSpPr>
            <p:spPr>
              <a:xfrm>
                <a:off x="3709486" y="2785802"/>
                <a:ext cx="185737" cy="165735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E6113D39-0979-6942-AE5A-1ED1D906B56C}"/>
                  </a:ext>
                </a:extLst>
              </p:cNvPr>
              <p:cNvCxnSpPr>
                <a:stCxn id="6" idx="3"/>
                <a:endCxn id="7" idx="1"/>
              </p:cNvCxnSpPr>
              <p:nvPr/>
            </p:nvCxnSpPr>
            <p:spPr>
              <a:xfrm>
                <a:off x="1849741" y="3608127"/>
                <a:ext cx="79534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EECF479-76E2-E842-822F-F56D4C49BB48}"/>
                  </a:ext>
                </a:extLst>
              </p:cNvPr>
              <p:cNvSpPr txBox="1"/>
              <p:nvPr/>
            </p:nvSpPr>
            <p:spPr>
              <a:xfrm>
                <a:off x="1468962" y="2189181"/>
                <a:ext cx="1642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Factor of Safety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31AA53-D0F6-7545-B96C-E65C35FD36AE}"/>
                  </a:ext>
                </a:extLst>
              </p:cNvPr>
              <p:cNvSpPr txBox="1"/>
              <p:nvPr/>
            </p:nvSpPr>
            <p:spPr>
              <a:xfrm>
                <a:off x="3285304" y="2197673"/>
                <a:ext cx="18743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Knockdown factor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5114CEB7-46D8-8044-8FF7-9C4EBE07C19F}"/>
                  </a:ext>
                </a:extLst>
              </p:cNvPr>
              <p:cNvCxnSpPr>
                <a:stCxn id="8" idx="1"/>
                <a:endCxn id="9" idx="3"/>
              </p:cNvCxnSpPr>
              <p:nvPr/>
            </p:nvCxnSpPr>
            <p:spPr>
              <a:xfrm flipH="1">
                <a:off x="3895223" y="3608127"/>
                <a:ext cx="590544" cy="63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77657329-C50F-FD4A-8A89-3C6EDFBABC80}"/>
                  </a:ext>
                </a:extLst>
              </p:cNvPr>
              <p:cNvSpPr/>
              <p:nvPr/>
            </p:nvSpPr>
            <p:spPr>
              <a:xfrm>
                <a:off x="2089998" y="2506402"/>
                <a:ext cx="216945" cy="1057275"/>
              </a:xfrm>
              <a:custGeom>
                <a:avLst/>
                <a:gdLst>
                  <a:gd name="connsiteX0" fmla="*/ 202657 w 216945"/>
                  <a:gd name="connsiteY0" fmla="*/ 1057275 h 1057275"/>
                  <a:gd name="connsiteX1" fmla="*/ 16920 w 216945"/>
                  <a:gd name="connsiteY1" fmla="*/ 514350 h 1057275"/>
                  <a:gd name="connsiteX2" fmla="*/ 31207 w 216945"/>
                  <a:gd name="connsiteY2" fmla="*/ 257175 h 1057275"/>
                  <a:gd name="connsiteX3" fmla="*/ 216945 w 216945"/>
                  <a:gd name="connsiteY3" fmla="*/ 0 h 1057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945" h="1057275">
                    <a:moveTo>
                      <a:pt x="202657" y="1057275"/>
                    </a:moveTo>
                    <a:cubicBezTo>
                      <a:pt x="124076" y="852487"/>
                      <a:pt x="45495" y="647700"/>
                      <a:pt x="16920" y="514350"/>
                    </a:cubicBezTo>
                    <a:cubicBezTo>
                      <a:pt x="-11655" y="381000"/>
                      <a:pt x="-2131" y="342900"/>
                      <a:pt x="31207" y="257175"/>
                    </a:cubicBezTo>
                    <a:cubicBezTo>
                      <a:pt x="64544" y="171450"/>
                      <a:pt x="140744" y="85725"/>
                      <a:pt x="216945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17136379-E55A-AE4F-9839-6C1C0DC2C9C3}"/>
                  </a:ext>
                </a:extLst>
              </p:cNvPr>
              <p:cNvSpPr/>
              <p:nvPr/>
            </p:nvSpPr>
            <p:spPr>
              <a:xfrm>
                <a:off x="4063767" y="2563552"/>
                <a:ext cx="171968" cy="985837"/>
              </a:xfrm>
              <a:custGeom>
                <a:avLst/>
                <a:gdLst>
                  <a:gd name="connsiteX0" fmla="*/ 171968 w 171968"/>
                  <a:gd name="connsiteY0" fmla="*/ 985837 h 985837"/>
                  <a:gd name="connsiteX1" fmla="*/ 518 w 171968"/>
                  <a:gd name="connsiteY1" fmla="*/ 642937 h 985837"/>
                  <a:gd name="connsiteX2" fmla="*/ 129106 w 171968"/>
                  <a:gd name="connsiteY2" fmla="*/ 0 h 985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968" h="985837">
                    <a:moveTo>
                      <a:pt x="171968" y="985837"/>
                    </a:moveTo>
                    <a:cubicBezTo>
                      <a:pt x="89815" y="896540"/>
                      <a:pt x="7662" y="807243"/>
                      <a:pt x="518" y="642937"/>
                    </a:cubicBezTo>
                    <a:cubicBezTo>
                      <a:pt x="-6626" y="478631"/>
                      <a:pt x="61240" y="239315"/>
                      <a:pt x="129106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DB04E26-E6CD-E84C-8AC1-26BEA9C0DDE5}"/>
                  </a:ext>
                </a:extLst>
              </p:cNvPr>
              <p:cNvSpPr txBox="1"/>
              <p:nvPr/>
            </p:nvSpPr>
            <p:spPr>
              <a:xfrm>
                <a:off x="1974296" y="4458788"/>
                <a:ext cx="6367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Load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E8327E0-726B-6644-8D78-BDF4C2005199}"/>
                  </a:ext>
                </a:extLst>
              </p:cNvPr>
              <p:cNvSpPr txBox="1"/>
              <p:nvPr/>
            </p:nvSpPr>
            <p:spPr>
              <a:xfrm>
                <a:off x="3678702" y="4456645"/>
                <a:ext cx="11707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Resistance</a:t>
                </a: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A378402C-E6A4-5643-A0AB-43598959EAAA}"/>
                  </a:ext>
                </a:extLst>
              </p:cNvPr>
              <p:cNvCxnSpPr>
                <a:stCxn id="7" idx="3"/>
                <a:endCxn id="9" idx="1"/>
              </p:cNvCxnSpPr>
              <p:nvPr/>
            </p:nvCxnSpPr>
            <p:spPr>
              <a:xfrm>
                <a:off x="2830822" y="3608127"/>
                <a:ext cx="878664" cy="63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stealth" w="lg" len="med"/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D278F1A-F702-194C-A247-26AA7E5F0B07}"/>
                  </a:ext>
                </a:extLst>
              </p:cNvPr>
              <p:cNvSpPr txBox="1"/>
              <p:nvPr/>
            </p:nvSpPr>
            <p:spPr>
              <a:xfrm>
                <a:off x="2856127" y="3309299"/>
                <a:ext cx="8531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Margin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CBA004E-6985-4E46-AEA0-221D25A5E893}"/>
                  </a:ext>
                </a:extLst>
              </p:cNvPr>
              <p:cNvSpPr txBox="1"/>
              <p:nvPr/>
            </p:nvSpPr>
            <p:spPr>
              <a:xfrm>
                <a:off x="493215" y="3353750"/>
                <a:ext cx="11642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Calculated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840C5E0-3A35-0949-B9C1-CE85644C1E19}"/>
                  </a:ext>
                </a:extLst>
              </p:cNvPr>
              <p:cNvSpPr txBox="1"/>
              <p:nvPr/>
            </p:nvSpPr>
            <p:spPr>
              <a:xfrm>
                <a:off x="4727540" y="3358907"/>
                <a:ext cx="11642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Calculated</a:t>
                </a:r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4F18308F-4B3C-9944-A9A8-DDC9A8638FAF}"/>
                  </a:ext>
                </a:extLst>
              </p:cNvPr>
              <p:cNvSpPr/>
              <p:nvPr/>
            </p:nvSpPr>
            <p:spPr>
              <a:xfrm>
                <a:off x="4735802" y="3292215"/>
                <a:ext cx="528637" cy="85725"/>
              </a:xfrm>
              <a:custGeom>
                <a:avLst/>
                <a:gdLst>
                  <a:gd name="connsiteX0" fmla="*/ 528637 w 528637"/>
                  <a:gd name="connsiteY0" fmla="*/ 85725 h 85725"/>
                  <a:gd name="connsiteX1" fmla="*/ 428625 w 528637"/>
                  <a:gd name="connsiteY1" fmla="*/ 42862 h 85725"/>
                  <a:gd name="connsiteX2" fmla="*/ 0 w 528637"/>
                  <a:gd name="connsiteY2" fmla="*/ 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8637" h="85725">
                    <a:moveTo>
                      <a:pt x="528637" y="85725"/>
                    </a:moveTo>
                    <a:cubicBezTo>
                      <a:pt x="522684" y="71437"/>
                      <a:pt x="516731" y="57149"/>
                      <a:pt x="428625" y="42862"/>
                    </a:cubicBezTo>
                    <a:cubicBezTo>
                      <a:pt x="340519" y="28574"/>
                      <a:pt x="170259" y="14287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BF004D3C-4E8B-7F4D-B263-9E4070B1F4DD}"/>
                  </a:ext>
                </a:extLst>
              </p:cNvPr>
              <p:cNvSpPr/>
              <p:nvPr/>
            </p:nvSpPr>
            <p:spPr>
              <a:xfrm>
                <a:off x="1049641" y="3262053"/>
                <a:ext cx="514350" cy="115887"/>
              </a:xfrm>
              <a:custGeom>
                <a:avLst/>
                <a:gdLst>
                  <a:gd name="connsiteX0" fmla="*/ 0 w 514350"/>
                  <a:gd name="connsiteY0" fmla="*/ 115887 h 115887"/>
                  <a:gd name="connsiteX1" fmla="*/ 157163 w 514350"/>
                  <a:gd name="connsiteY1" fmla="*/ 15874 h 115887"/>
                  <a:gd name="connsiteX2" fmla="*/ 514350 w 514350"/>
                  <a:gd name="connsiteY2" fmla="*/ 1587 h 115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4350" h="115887">
                    <a:moveTo>
                      <a:pt x="0" y="115887"/>
                    </a:moveTo>
                    <a:cubicBezTo>
                      <a:pt x="35719" y="75405"/>
                      <a:pt x="71438" y="34924"/>
                      <a:pt x="157163" y="15874"/>
                    </a:cubicBezTo>
                    <a:cubicBezTo>
                      <a:pt x="242888" y="-3176"/>
                      <a:pt x="378619" y="-795"/>
                      <a:pt x="514350" y="158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85A9449-97EC-1E4F-ADD8-E40710810C7F}"/>
                </a:ext>
              </a:extLst>
            </p:cNvPr>
            <p:cNvSpPr txBox="1"/>
            <p:nvPr/>
          </p:nvSpPr>
          <p:spPr>
            <a:xfrm>
              <a:off x="1555095" y="1652982"/>
              <a:ext cx="3218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/>
                <a:t>Traditional Design Based on FoS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4472AFD-6FFE-854F-9214-B936916ACB94}"/>
              </a:ext>
            </a:extLst>
          </p:cNvPr>
          <p:cNvGrpSpPr/>
          <p:nvPr/>
        </p:nvGrpSpPr>
        <p:grpSpPr>
          <a:xfrm>
            <a:off x="6647646" y="962086"/>
            <a:ext cx="4928779" cy="3176632"/>
            <a:chOff x="6850693" y="1640008"/>
            <a:chExt cx="4928779" cy="3176632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9091746-CE62-4740-B97B-E30EBA49C55A}"/>
                </a:ext>
              </a:extLst>
            </p:cNvPr>
            <p:cNvGrpSpPr/>
            <p:nvPr/>
          </p:nvGrpSpPr>
          <p:grpSpPr>
            <a:xfrm>
              <a:off x="6850693" y="2195683"/>
              <a:ext cx="4928779" cy="2620957"/>
              <a:chOff x="6425021" y="2179917"/>
              <a:chExt cx="4928779" cy="2620957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1D9932EA-2795-D04A-978B-39D4E9904C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27529" y="4436802"/>
                <a:ext cx="4526271" cy="2918"/>
              </a:xfrm>
              <a:prstGeom prst="line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8542F08B-FB0F-404A-BE03-91ED6AEFFE83}"/>
                  </a:ext>
                </a:extLst>
              </p:cNvPr>
              <p:cNvSpPr/>
              <p:nvPr/>
            </p:nvSpPr>
            <p:spPr>
              <a:xfrm>
                <a:off x="7312989" y="2821849"/>
                <a:ext cx="2357437" cy="1592173"/>
              </a:xfrm>
              <a:custGeom>
                <a:avLst/>
                <a:gdLst>
                  <a:gd name="connsiteX0" fmla="*/ 0 w 2357437"/>
                  <a:gd name="connsiteY0" fmla="*/ 1577885 h 1592173"/>
                  <a:gd name="connsiteX1" fmla="*/ 300037 w 2357437"/>
                  <a:gd name="connsiteY1" fmla="*/ 1492160 h 1592173"/>
                  <a:gd name="connsiteX2" fmla="*/ 514350 w 2357437"/>
                  <a:gd name="connsiteY2" fmla="*/ 1277848 h 1592173"/>
                  <a:gd name="connsiteX3" fmla="*/ 628650 w 2357437"/>
                  <a:gd name="connsiteY3" fmla="*/ 1077823 h 1592173"/>
                  <a:gd name="connsiteX4" fmla="*/ 742950 w 2357437"/>
                  <a:gd name="connsiteY4" fmla="*/ 777785 h 1592173"/>
                  <a:gd name="connsiteX5" fmla="*/ 814387 w 2357437"/>
                  <a:gd name="connsiteY5" fmla="*/ 463460 h 1592173"/>
                  <a:gd name="connsiteX6" fmla="*/ 885825 w 2357437"/>
                  <a:gd name="connsiteY6" fmla="*/ 163423 h 1592173"/>
                  <a:gd name="connsiteX7" fmla="*/ 985837 w 2357437"/>
                  <a:gd name="connsiteY7" fmla="*/ 34835 h 1592173"/>
                  <a:gd name="connsiteX8" fmla="*/ 1171575 w 2357437"/>
                  <a:gd name="connsiteY8" fmla="*/ 6260 h 1592173"/>
                  <a:gd name="connsiteX9" fmla="*/ 1343025 w 2357437"/>
                  <a:gd name="connsiteY9" fmla="*/ 134848 h 1592173"/>
                  <a:gd name="connsiteX10" fmla="*/ 1428750 w 2357437"/>
                  <a:gd name="connsiteY10" fmla="*/ 377735 h 1592173"/>
                  <a:gd name="connsiteX11" fmla="*/ 1528762 w 2357437"/>
                  <a:gd name="connsiteY11" fmla="*/ 692060 h 1592173"/>
                  <a:gd name="connsiteX12" fmla="*/ 1585912 w 2357437"/>
                  <a:gd name="connsiteY12" fmla="*/ 977810 h 1592173"/>
                  <a:gd name="connsiteX13" fmla="*/ 1685925 w 2357437"/>
                  <a:gd name="connsiteY13" fmla="*/ 1192123 h 1592173"/>
                  <a:gd name="connsiteX14" fmla="*/ 1857375 w 2357437"/>
                  <a:gd name="connsiteY14" fmla="*/ 1320710 h 1592173"/>
                  <a:gd name="connsiteX15" fmla="*/ 2071687 w 2357437"/>
                  <a:gd name="connsiteY15" fmla="*/ 1420723 h 1592173"/>
                  <a:gd name="connsiteX16" fmla="*/ 2257425 w 2357437"/>
                  <a:gd name="connsiteY16" fmla="*/ 1549310 h 1592173"/>
                  <a:gd name="connsiteX17" fmla="*/ 2357437 w 2357437"/>
                  <a:gd name="connsiteY17" fmla="*/ 1592173 h 1592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57437" h="1592173">
                    <a:moveTo>
                      <a:pt x="0" y="1577885"/>
                    </a:moveTo>
                    <a:cubicBezTo>
                      <a:pt x="107156" y="1560025"/>
                      <a:pt x="214312" y="1542166"/>
                      <a:pt x="300037" y="1492160"/>
                    </a:cubicBezTo>
                    <a:cubicBezTo>
                      <a:pt x="385762" y="1442154"/>
                      <a:pt x="459581" y="1346904"/>
                      <a:pt x="514350" y="1277848"/>
                    </a:cubicBezTo>
                    <a:cubicBezTo>
                      <a:pt x="569119" y="1208792"/>
                      <a:pt x="590550" y="1161167"/>
                      <a:pt x="628650" y="1077823"/>
                    </a:cubicBezTo>
                    <a:cubicBezTo>
                      <a:pt x="666750" y="994479"/>
                      <a:pt x="711994" y="880179"/>
                      <a:pt x="742950" y="777785"/>
                    </a:cubicBezTo>
                    <a:cubicBezTo>
                      <a:pt x="773906" y="675391"/>
                      <a:pt x="790575" y="565854"/>
                      <a:pt x="814387" y="463460"/>
                    </a:cubicBezTo>
                    <a:cubicBezTo>
                      <a:pt x="838199" y="361066"/>
                      <a:pt x="857250" y="234860"/>
                      <a:pt x="885825" y="163423"/>
                    </a:cubicBezTo>
                    <a:cubicBezTo>
                      <a:pt x="914400" y="91985"/>
                      <a:pt x="938212" y="61029"/>
                      <a:pt x="985837" y="34835"/>
                    </a:cubicBezTo>
                    <a:cubicBezTo>
                      <a:pt x="1033462" y="8641"/>
                      <a:pt x="1112044" y="-10409"/>
                      <a:pt x="1171575" y="6260"/>
                    </a:cubicBezTo>
                    <a:cubicBezTo>
                      <a:pt x="1231106" y="22929"/>
                      <a:pt x="1300163" y="72935"/>
                      <a:pt x="1343025" y="134848"/>
                    </a:cubicBezTo>
                    <a:cubicBezTo>
                      <a:pt x="1385888" y="196760"/>
                      <a:pt x="1397794" y="284866"/>
                      <a:pt x="1428750" y="377735"/>
                    </a:cubicBezTo>
                    <a:cubicBezTo>
                      <a:pt x="1459706" y="470604"/>
                      <a:pt x="1502568" y="592047"/>
                      <a:pt x="1528762" y="692060"/>
                    </a:cubicBezTo>
                    <a:cubicBezTo>
                      <a:pt x="1554956" y="792072"/>
                      <a:pt x="1559718" y="894466"/>
                      <a:pt x="1585912" y="977810"/>
                    </a:cubicBezTo>
                    <a:cubicBezTo>
                      <a:pt x="1612106" y="1061154"/>
                      <a:pt x="1640681" y="1134973"/>
                      <a:pt x="1685925" y="1192123"/>
                    </a:cubicBezTo>
                    <a:cubicBezTo>
                      <a:pt x="1731169" y="1249273"/>
                      <a:pt x="1793081" y="1282610"/>
                      <a:pt x="1857375" y="1320710"/>
                    </a:cubicBezTo>
                    <a:cubicBezTo>
                      <a:pt x="1921669" y="1358810"/>
                      <a:pt x="2005012" y="1382623"/>
                      <a:pt x="2071687" y="1420723"/>
                    </a:cubicBezTo>
                    <a:cubicBezTo>
                      <a:pt x="2138362" y="1458823"/>
                      <a:pt x="2209800" y="1520735"/>
                      <a:pt x="2257425" y="1549310"/>
                    </a:cubicBezTo>
                    <a:cubicBezTo>
                      <a:pt x="2305050" y="1577885"/>
                      <a:pt x="2331243" y="1585029"/>
                      <a:pt x="2357437" y="1592173"/>
                    </a:cubicBezTo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9A6C1144-8569-1845-846D-48DD8975BAF6}"/>
                  </a:ext>
                </a:extLst>
              </p:cNvPr>
              <p:cNvSpPr/>
              <p:nvPr/>
            </p:nvSpPr>
            <p:spPr>
              <a:xfrm>
                <a:off x="9127501" y="2541459"/>
                <a:ext cx="2028825" cy="1881565"/>
              </a:xfrm>
              <a:custGeom>
                <a:avLst/>
                <a:gdLst>
                  <a:gd name="connsiteX0" fmla="*/ 0 w 2271713"/>
                  <a:gd name="connsiteY0" fmla="*/ 1588356 h 1597358"/>
                  <a:gd name="connsiteX1" fmla="*/ 114300 w 2271713"/>
                  <a:gd name="connsiteY1" fmla="*/ 1559781 h 1597358"/>
                  <a:gd name="connsiteX2" fmla="*/ 400050 w 2271713"/>
                  <a:gd name="connsiteY2" fmla="*/ 1288318 h 1597358"/>
                  <a:gd name="connsiteX3" fmla="*/ 557213 w 2271713"/>
                  <a:gd name="connsiteY3" fmla="*/ 1088293 h 1597358"/>
                  <a:gd name="connsiteX4" fmla="*/ 671513 w 2271713"/>
                  <a:gd name="connsiteY4" fmla="*/ 788256 h 1597358"/>
                  <a:gd name="connsiteX5" fmla="*/ 757238 w 2271713"/>
                  <a:gd name="connsiteY5" fmla="*/ 445356 h 1597358"/>
                  <a:gd name="connsiteX6" fmla="*/ 914400 w 2271713"/>
                  <a:gd name="connsiteY6" fmla="*/ 131031 h 1597358"/>
                  <a:gd name="connsiteX7" fmla="*/ 1171575 w 2271713"/>
                  <a:gd name="connsiteY7" fmla="*/ 2443 h 1597358"/>
                  <a:gd name="connsiteX8" fmla="*/ 1385888 w 2271713"/>
                  <a:gd name="connsiteY8" fmla="*/ 231043 h 1597358"/>
                  <a:gd name="connsiteX9" fmla="*/ 1528763 w 2271713"/>
                  <a:gd name="connsiteY9" fmla="*/ 659668 h 1597358"/>
                  <a:gd name="connsiteX10" fmla="*/ 1657350 w 2271713"/>
                  <a:gd name="connsiteY10" fmla="*/ 1102581 h 1597358"/>
                  <a:gd name="connsiteX11" fmla="*/ 1771650 w 2271713"/>
                  <a:gd name="connsiteY11" fmla="*/ 1316893 h 1597358"/>
                  <a:gd name="connsiteX12" fmla="*/ 2000250 w 2271713"/>
                  <a:gd name="connsiteY12" fmla="*/ 1459768 h 1597358"/>
                  <a:gd name="connsiteX13" fmla="*/ 2143125 w 2271713"/>
                  <a:gd name="connsiteY13" fmla="*/ 1531206 h 1597358"/>
                  <a:gd name="connsiteX14" fmla="*/ 2271713 w 2271713"/>
                  <a:gd name="connsiteY14" fmla="*/ 1574068 h 1597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71713" h="1597358">
                    <a:moveTo>
                      <a:pt x="0" y="1588356"/>
                    </a:moveTo>
                    <a:cubicBezTo>
                      <a:pt x="23812" y="1599071"/>
                      <a:pt x="47625" y="1609787"/>
                      <a:pt x="114300" y="1559781"/>
                    </a:cubicBezTo>
                    <a:cubicBezTo>
                      <a:pt x="180975" y="1509775"/>
                      <a:pt x="326231" y="1366899"/>
                      <a:pt x="400050" y="1288318"/>
                    </a:cubicBezTo>
                    <a:cubicBezTo>
                      <a:pt x="473869" y="1209737"/>
                      <a:pt x="511969" y="1171637"/>
                      <a:pt x="557213" y="1088293"/>
                    </a:cubicBezTo>
                    <a:cubicBezTo>
                      <a:pt x="602457" y="1004949"/>
                      <a:pt x="638176" y="895412"/>
                      <a:pt x="671513" y="788256"/>
                    </a:cubicBezTo>
                    <a:cubicBezTo>
                      <a:pt x="704850" y="681100"/>
                      <a:pt x="716757" y="554893"/>
                      <a:pt x="757238" y="445356"/>
                    </a:cubicBezTo>
                    <a:cubicBezTo>
                      <a:pt x="797719" y="335819"/>
                      <a:pt x="845344" y="204850"/>
                      <a:pt x="914400" y="131031"/>
                    </a:cubicBezTo>
                    <a:cubicBezTo>
                      <a:pt x="983456" y="57212"/>
                      <a:pt x="1092994" y="-14226"/>
                      <a:pt x="1171575" y="2443"/>
                    </a:cubicBezTo>
                    <a:cubicBezTo>
                      <a:pt x="1250156" y="19112"/>
                      <a:pt x="1326357" y="121505"/>
                      <a:pt x="1385888" y="231043"/>
                    </a:cubicBezTo>
                    <a:cubicBezTo>
                      <a:pt x="1445419" y="340580"/>
                      <a:pt x="1483519" y="514412"/>
                      <a:pt x="1528763" y="659668"/>
                    </a:cubicBezTo>
                    <a:cubicBezTo>
                      <a:pt x="1574007" y="804924"/>
                      <a:pt x="1616869" y="993044"/>
                      <a:pt x="1657350" y="1102581"/>
                    </a:cubicBezTo>
                    <a:cubicBezTo>
                      <a:pt x="1697831" y="1212118"/>
                      <a:pt x="1714500" y="1257362"/>
                      <a:pt x="1771650" y="1316893"/>
                    </a:cubicBezTo>
                    <a:cubicBezTo>
                      <a:pt x="1828800" y="1376424"/>
                      <a:pt x="1938338" y="1424049"/>
                      <a:pt x="2000250" y="1459768"/>
                    </a:cubicBezTo>
                    <a:cubicBezTo>
                      <a:pt x="2062162" y="1495487"/>
                      <a:pt x="2097881" y="1512156"/>
                      <a:pt x="2143125" y="1531206"/>
                    </a:cubicBezTo>
                    <a:cubicBezTo>
                      <a:pt x="2188369" y="1550256"/>
                      <a:pt x="2230041" y="1562162"/>
                      <a:pt x="2271713" y="1574068"/>
                    </a:cubicBezTo>
                  </a:path>
                </a:pathLst>
              </a:custGeom>
              <a:solidFill>
                <a:schemeClr val="accent2">
                  <a:lumMod val="75000"/>
                  <a:alpha val="29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101BAA6D-A6AF-DD4B-9013-ECC7757D720D}"/>
                  </a:ext>
                </a:extLst>
              </p:cNvPr>
              <p:cNvSpPr/>
              <p:nvPr/>
            </p:nvSpPr>
            <p:spPr>
              <a:xfrm>
                <a:off x="9200526" y="4234220"/>
                <a:ext cx="425450" cy="171450"/>
              </a:xfrm>
              <a:custGeom>
                <a:avLst/>
                <a:gdLst>
                  <a:gd name="connsiteX0" fmla="*/ 0 w 425450"/>
                  <a:gd name="connsiteY0" fmla="*/ 171450 h 171450"/>
                  <a:gd name="connsiteX1" fmla="*/ 60325 w 425450"/>
                  <a:gd name="connsiteY1" fmla="*/ 123825 h 171450"/>
                  <a:gd name="connsiteX2" fmla="*/ 101600 w 425450"/>
                  <a:gd name="connsiteY2" fmla="*/ 66675 h 171450"/>
                  <a:gd name="connsiteX3" fmla="*/ 136525 w 425450"/>
                  <a:gd name="connsiteY3" fmla="*/ 28575 h 171450"/>
                  <a:gd name="connsiteX4" fmla="*/ 152400 w 425450"/>
                  <a:gd name="connsiteY4" fmla="*/ 0 h 171450"/>
                  <a:gd name="connsiteX5" fmla="*/ 203200 w 425450"/>
                  <a:gd name="connsiteY5" fmla="*/ 28575 h 171450"/>
                  <a:gd name="connsiteX6" fmla="*/ 260350 w 425450"/>
                  <a:gd name="connsiteY6" fmla="*/ 66675 h 171450"/>
                  <a:gd name="connsiteX7" fmla="*/ 333375 w 425450"/>
                  <a:gd name="connsiteY7" fmla="*/ 117475 h 171450"/>
                  <a:gd name="connsiteX8" fmla="*/ 377825 w 425450"/>
                  <a:gd name="connsiteY8" fmla="*/ 149225 h 171450"/>
                  <a:gd name="connsiteX9" fmla="*/ 425450 w 425450"/>
                  <a:gd name="connsiteY9" fmla="*/ 168275 h 171450"/>
                  <a:gd name="connsiteX10" fmla="*/ 425450 w 425450"/>
                  <a:gd name="connsiteY10" fmla="*/ 168275 h 171450"/>
                  <a:gd name="connsiteX11" fmla="*/ 0 w 425450"/>
                  <a:gd name="connsiteY11" fmla="*/ 17145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450" h="171450">
                    <a:moveTo>
                      <a:pt x="0" y="171450"/>
                    </a:moveTo>
                    <a:lnTo>
                      <a:pt x="60325" y="123825"/>
                    </a:lnTo>
                    <a:lnTo>
                      <a:pt x="101600" y="66675"/>
                    </a:lnTo>
                    <a:lnTo>
                      <a:pt x="136525" y="28575"/>
                    </a:lnTo>
                    <a:lnTo>
                      <a:pt x="152400" y="0"/>
                    </a:lnTo>
                    <a:lnTo>
                      <a:pt x="203200" y="28575"/>
                    </a:lnTo>
                    <a:lnTo>
                      <a:pt x="260350" y="66675"/>
                    </a:lnTo>
                    <a:lnTo>
                      <a:pt x="333375" y="117475"/>
                    </a:lnTo>
                    <a:lnTo>
                      <a:pt x="377825" y="149225"/>
                    </a:lnTo>
                    <a:lnTo>
                      <a:pt x="425450" y="168275"/>
                    </a:lnTo>
                    <a:lnTo>
                      <a:pt x="425450" y="168275"/>
                    </a:lnTo>
                    <a:lnTo>
                      <a:pt x="0" y="17145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D818EEC2-C515-EF42-8117-88056085F7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27529" y="2179917"/>
                <a:ext cx="0" cy="2257395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46AD664-E745-2741-B695-F7DD98A94907}"/>
                  </a:ext>
                </a:extLst>
              </p:cNvPr>
              <p:cNvSpPr txBox="1"/>
              <p:nvPr/>
            </p:nvSpPr>
            <p:spPr>
              <a:xfrm rot="16200000">
                <a:off x="5633554" y="3169085"/>
                <a:ext cx="1952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Probability Density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36B1AA7-98CD-3240-BD70-FFEBDFCA2C79}"/>
                  </a:ext>
                </a:extLst>
              </p:cNvPr>
              <p:cNvSpPr txBox="1"/>
              <p:nvPr/>
            </p:nvSpPr>
            <p:spPr>
              <a:xfrm>
                <a:off x="8423221" y="4431542"/>
                <a:ext cx="1930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Load or Resistance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E921578-C9ED-5B4A-80C9-9FB25AAFDE59}"/>
                  </a:ext>
                </a:extLst>
              </p:cNvPr>
              <p:cNvSpPr txBox="1"/>
              <p:nvPr/>
            </p:nvSpPr>
            <p:spPr>
              <a:xfrm>
                <a:off x="8099469" y="2478460"/>
                <a:ext cx="6367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Load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954CCEE-E795-424B-98E9-99548013FD47}"/>
                  </a:ext>
                </a:extLst>
              </p:cNvPr>
              <p:cNvSpPr txBox="1"/>
              <p:nvPr/>
            </p:nvSpPr>
            <p:spPr>
              <a:xfrm>
                <a:off x="9611688" y="2222781"/>
                <a:ext cx="11707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Resistance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58BA365-E502-CF4D-BB8B-D3DB122C2E54}"/>
                  </a:ext>
                </a:extLst>
              </p:cNvPr>
              <p:cNvSpPr txBox="1"/>
              <p:nvPr/>
            </p:nvSpPr>
            <p:spPr>
              <a:xfrm>
                <a:off x="6807659" y="3025602"/>
                <a:ext cx="1323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>
                    <a:solidFill>
                      <a:srgbClr val="FF0000"/>
                    </a:solidFill>
                  </a:rPr>
                  <a:t>Failure Probability</a:t>
                </a:r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B151A890-512D-3C46-B3EB-CB10C221BF92}"/>
                  </a:ext>
                </a:extLst>
              </p:cNvPr>
              <p:cNvSpPr/>
              <p:nvPr/>
            </p:nvSpPr>
            <p:spPr>
              <a:xfrm>
                <a:off x="7714626" y="3632182"/>
                <a:ext cx="1541463" cy="681827"/>
              </a:xfrm>
              <a:custGeom>
                <a:avLst/>
                <a:gdLst>
                  <a:gd name="connsiteX0" fmla="*/ 0 w 1528763"/>
                  <a:gd name="connsiteY0" fmla="*/ 0 h 600075"/>
                  <a:gd name="connsiteX1" fmla="*/ 342900 w 1528763"/>
                  <a:gd name="connsiteY1" fmla="*/ 114300 h 600075"/>
                  <a:gd name="connsiteX2" fmla="*/ 1071563 w 1528763"/>
                  <a:gd name="connsiteY2" fmla="*/ 471488 h 600075"/>
                  <a:gd name="connsiteX3" fmla="*/ 1528763 w 1528763"/>
                  <a:gd name="connsiteY3" fmla="*/ 600075 h 60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8763" h="600075">
                    <a:moveTo>
                      <a:pt x="0" y="0"/>
                    </a:moveTo>
                    <a:cubicBezTo>
                      <a:pt x="82153" y="17859"/>
                      <a:pt x="164306" y="35719"/>
                      <a:pt x="342900" y="114300"/>
                    </a:cubicBezTo>
                    <a:cubicBezTo>
                      <a:pt x="521494" y="192881"/>
                      <a:pt x="873919" y="390525"/>
                      <a:pt x="1071563" y="471488"/>
                    </a:cubicBezTo>
                    <a:cubicBezTo>
                      <a:pt x="1269207" y="552451"/>
                      <a:pt x="1398985" y="576263"/>
                      <a:pt x="1528763" y="6000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tailEnd type="stealth" w="lg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EBC7698-90BA-DE43-A69A-C46108333323}"/>
                </a:ext>
              </a:extLst>
            </p:cNvPr>
            <p:cNvSpPr txBox="1"/>
            <p:nvPr/>
          </p:nvSpPr>
          <p:spPr>
            <a:xfrm>
              <a:off x="8215951" y="1640008"/>
              <a:ext cx="24679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/>
                <a:t>Reliability-Based Design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F4003432-DBBE-E349-8C4E-3ECB021E61B9}"/>
              </a:ext>
            </a:extLst>
          </p:cNvPr>
          <p:cNvSpPr txBox="1"/>
          <p:nvPr/>
        </p:nvSpPr>
        <p:spPr>
          <a:xfrm>
            <a:off x="691791" y="4193244"/>
            <a:ext cx="110219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FoS Shortcomings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Determined empirically, not necessarily based on physics/mathematics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Inconsistencies observed from program to program; between NASA and other external organizations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Difficult to specify for new vehicle types, materials, and environments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May be sequentially applied by multiple teams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Can be costly, conservative, inefficient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Does not provide measures of reliability from the design process</a:t>
            </a:r>
          </a:p>
        </p:txBody>
      </p:sp>
    </p:spTree>
    <p:extLst>
      <p:ext uri="{BB962C8B-B14F-4D97-AF65-F5344CB8AC3E}">
        <p14:creationId xmlns:p14="http://schemas.microsoft.com/office/powerpoint/2010/main" val="385757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7CD89-2A9E-4D43-937F-23C5EBEF9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 of Safety- vs. Reliability-Based Design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18D46E1-3CFB-4422-B9A0-6DEA8B7E4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54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9A5D03-D0D1-AE4E-B1A5-6316F12F9B38}"/>
              </a:ext>
            </a:extLst>
          </p:cNvPr>
          <p:cNvSpPr txBox="1"/>
          <p:nvPr/>
        </p:nvSpPr>
        <p:spPr>
          <a:xfrm>
            <a:off x="2233740" y="6506033"/>
            <a:ext cx="7661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Images adapted from Raju et al. White Paper on Factors of Safety. NASA/TM-2009-215723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1141EB7-5734-E84A-9E60-1AEDFB5E704A}"/>
              </a:ext>
            </a:extLst>
          </p:cNvPr>
          <p:cNvGrpSpPr/>
          <p:nvPr/>
        </p:nvGrpSpPr>
        <p:grpSpPr>
          <a:xfrm>
            <a:off x="480605" y="975058"/>
            <a:ext cx="5398618" cy="3175138"/>
            <a:chOff x="401775" y="1652982"/>
            <a:chExt cx="5398618" cy="317513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5AAE7FC-1B58-DF42-BE68-E8CE68FB663F}"/>
                </a:ext>
              </a:extLst>
            </p:cNvPr>
            <p:cNvGrpSpPr/>
            <p:nvPr/>
          </p:nvGrpSpPr>
          <p:grpSpPr>
            <a:xfrm>
              <a:off x="401775" y="2189181"/>
              <a:ext cx="5398618" cy="2638939"/>
              <a:chOff x="493215" y="2189181"/>
              <a:chExt cx="5398618" cy="2638939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0D59A16A-9688-1D44-80B6-C4FEE72F35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7220" y="4447308"/>
                <a:ext cx="5274613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175F6E8-FFE7-3B4B-8571-2E7D252F7847}"/>
                  </a:ext>
                </a:extLst>
              </p:cNvPr>
              <p:cNvSpPr/>
              <p:nvPr/>
            </p:nvSpPr>
            <p:spPr>
              <a:xfrm>
                <a:off x="1664004" y="2779452"/>
                <a:ext cx="185737" cy="165735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6A3418B-3BA7-1643-82B2-9E7C8C442C26}"/>
                  </a:ext>
                </a:extLst>
              </p:cNvPr>
              <p:cNvSpPr/>
              <p:nvPr/>
            </p:nvSpPr>
            <p:spPr>
              <a:xfrm>
                <a:off x="2645085" y="2779452"/>
                <a:ext cx="185737" cy="165735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7082BEB-E58C-494F-98AD-CE78E2EF2D83}"/>
                  </a:ext>
                </a:extLst>
              </p:cNvPr>
              <p:cNvSpPr/>
              <p:nvPr/>
            </p:nvSpPr>
            <p:spPr>
              <a:xfrm>
                <a:off x="4485767" y="2779452"/>
                <a:ext cx="185737" cy="165735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36910E4-0A31-4447-8759-F544FFFB8F13}"/>
                  </a:ext>
                </a:extLst>
              </p:cNvPr>
              <p:cNvSpPr/>
              <p:nvPr/>
            </p:nvSpPr>
            <p:spPr>
              <a:xfrm>
                <a:off x="3709486" y="2785802"/>
                <a:ext cx="185737" cy="165735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E6113D39-0979-6942-AE5A-1ED1D906B56C}"/>
                  </a:ext>
                </a:extLst>
              </p:cNvPr>
              <p:cNvCxnSpPr>
                <a:stCxn id="6" idx="3"/>
                <a:endCxn id="7" idx="1"/>
              </p:cNvCxnSpPr>
              <p:nvPr/>
            </p:nvCxnSpPr>
            <p:spPr>
              <a:xfrm>
                <a:off x="1849741" y="3608127"/>
                <a:ext cx="79534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EECF479-76E2-E842-822F-F56D4C49BB48}"/>
                  </a:ext>
                </a:extLst>
              </p:cNvPr>
              <p:cNvSpPr txBox="1"/>
              <p:nvPr/>
            </p:nvSpPr>
            <p:spPr>
              <a:xfrm>
                <a:off x="1468962" y="2189181"/>
                <a:ext cx="1642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Factor of Safety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31AA53-D0F6-7545-B96C-E65C35FD36AE}"/>
                  </a:ext>
                </a:extLst>
              </p:cNvPr>
              <p:cNvSpPr txBox="1"/>
              <p:nvPr/>
            </p:nvSpPr>
            <p:spPr>
              <a:xfrm>
                <a:off x="3285304" y="2197673"/>
                <a:ext cx="18743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Knockdown factor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5114CEB7-46D8-8044-8FF7-9C4EBE07C19F}"/>
                  </a:ext>
                </a:extLst>
              </p:cNvPr>
              <p:cNvCxnSpPr>
                <a:stCxn id="8" idx="1"/>
                <a:endCxn id="9" idx="3"/>
              </p:cNvCxnSpPr>
              <p:nvPr/>
            </p:nvCxnSpPr>
            <p:spPr>
              <a:xfrm flipH="1">
                <a:off x="3895223" y="3608127"/>
                <a:ext cx="590544" cy="63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77657329-C50F-FD4A-8A89-3C6EDFBABC80}"/>
                  </a:ext>
                </a:extLst>
              </p:cNvPr>
              <p:cNvSpPr/>
              <p:nvPr/>
            </p:nvSpPr>
            <p:spPr>
              <a:xfrm>
                <a:off x="2089998" y="2506402"/>
                <a:ext cx="216945" cy="1057275"/>
              </a:xfrm>
              <a:custGeom>
                <a:avLst/>
                <a:gdLst>
                  <a:gd name="connsiteX0" fmla="*/ 202657 w 216945"/>
                  <a:gd name="connsiteY0" fmla="*/ 1057275 h 1057275"/>
                  <a:gd name="connsiteX1" fmla="*/ 16920 w 216945"/>
                  <a:gd name="connsiteY1" fmla="*/ 514350 h 1057275"/>
                  <a:gd name="connsiteX2" fmla="*/ 31207 w 216945"/>
                  <a:gd name="connsiteY2" fmla="*/ 257175 h 1057275"/>
                  <a:gd name="connsiteX3" fmla="*/ 216945 w 216945"/>
                  <a:gd name="connsiteY3" fmla="*/ 0 h 1057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945" h="1057275">
                    <a:moveTo>
                      <a:pt x="202657" y="1057275"/>
                    </a:moveTo>
                    <a:cubicBezTo>
                      <a:pt x="124076" y="852487"/>
                      <a:pt x="45495" y="647700"/>
                      <a:pt x="16920" y="514350"/>
                    </a:cubicBezTo>
                    <a:cubicBezTo>
                      <a:pt x="-11655" y="381000"/>
                      <a:pt x="-2131" y="342900"/>
                      <a:pt x="31207" y="257175"/>
                    </a:cubicBezTo>
                    <a:cubicBezTo>
                      <a:pt x="64544" y="171450"/>
                      <a:pt x="140744" y="85725"/>
                      <a:pt x="216945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17136379-E55A-AE4F-9839-6C1C0DC2C9C3}"/>
                  </a:ext>
                </a:extLst>
              </p:cNvPr>
              <p:cNvSpPr/>
              <p:nvPr/>
            </p:nvSpPr>
            <p:spPr>
              <a:xfrm>
                <a:off x="4063767" y="2563552"/>
                <a:ext cx="171968" cy="985837"/>
              </a:xfrm>
              <a:custGeom>
                <a:avLst/>
                <a:gdLst>
                  <a:gd name="connsiteX0" fmla="*/ 171968 w 171968"/>
                  <a:gd name="connsiteY0" fmla="*/ 985837 h 985837"/>
                  <a:gd name="connsiteX1" fmla="*/ 518 w 171968"/>
                  <a:gd name="connsiteY1" fmla="*/ 642937 h 985837"/>
                  <a:gd name="connsiteX2" fmla="*/ 129106 w 171968"/>
                  <a:gd name="connsiteY2" fmla="*/ 0 h 985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968" h="985837">
                    <a:moveTo>
                      <a:pt x="171968" y="985837"/>
                    </a:moveTo>
                    <a:cubicBezTo>
                      <a:pt x="89815" y="896540"/>
                      <a:pt x="7662" y="807243"/>
                      <a:pt x="518" y="642937"/>
                    </a:cubicBezTo>
                    <a:cubicBezTo>
                      <a:pt x="-6626" y="478631"/>
                      <a:pt x="61240" y="239315"/>
                      <a:pt x="129106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DB04E26-E6CD-E84C-8AC1-26BEA9C0DDE5}"/>
                  </a:ext>
                </a:extLst>
              </p:cNvPr>
              <p:cNvSpPr txBox="1"/>
              <p:nvPr/>
            </p:nvSpPr>
            <p:spPr>
              <a:xfrm>
                <a:off x="1974296" y="4458788"/>
                <a:ext cx="6367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Load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E8327E0-726B-6644-8D78-BDF4C2005199}"/>
                  </a:ext>
                </a:extLst>
              </p:cNvPr>
              <p:cNvSpPr txBox="1"/>
              <p:nvPr/>
            </p:nvSpPr>
            <p:spPr>
              <a:xfrm>
                <a:off x="3678702" y="4456645"/>
                <a:ext cx="11707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Resistance</a:t>
                </a: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A378402C-E6A4-5643-A0AB-43598959EAAA}"/>
                  </a:ext>
                </a:extLst>
              </p:cNvPr>
              <p:cNvCxnSpPr>
                <a:stCxn id="7" idx="3"/>
                <a:endCxn id="9" idx="1"/>
              </p:cNvCxnSpPr>
              <p:nvPr/>
            </p:nvCxnSpPr>
            <p:spPr>
              <a:xfrm>
                <a:off x="2830822" y="3608127"/>
                <a:ext cx="878664" cy="63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stealth" w="lg" len="med"/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D278F1A-F702-194C-A247-26AA7E5F0B07}"/>
                  </a:ext>
                </a:extLst>
              </p:cNvPr>
              <p:cNvSpPr txBox="1"/>
              <p:nvPr/>
            </p:nvSpPr>
            <p:spPr>
              <a:xfrm>
                <a:off x="2856127" y="3309299"/>
                <a:ext cx="8531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Margin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CBA004E-6985-4E46-AEA0-221D25A5E893}"/>
                  </a:ext>
                </a:extLst>
              </p:cNvPr>
              <p:cNvSpPr txBox="1"/>
              <p:nvPr/>
            </p:nvSpPr>
            <p:spPr>
              <a:xfrm>
                <a:off x="493215" y="3353750"/>
                <a:ext cx="11642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Calculated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840C5E0-3A35-0949-B9C1-CE85644C1E19}"/>
                  </a:ext>
                </a:extLst>
              </p:cNvPr>
              <p:cNvSpPr txBox="1"/>
              <p:nvPr/>
            </p:nvSpPr>
            <p:spPr>
              <a:xfrm>
                <a:off x="4727540" y="3358907"/>
                <a:ext cx="11642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Calculated</a:t>
                </a:r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4F18308F-4B3C-9944-A9A8-DDC9A8638FAF}"/>
                  </a:ext>
                </a:extLst>
              </p:cNvPr>
              <p:cNvSpPr/>
              <p:nvPr/>
            </p:nvSpPr>
            <p:spPr>
              <a:xfrm>
                <a:off x="4735802" y="3292215"/>
                <a:ext cx="528637" cy="85725"/>
              </a:xfrm>
              <a:custGeom>
                <a:avLst/>
                <a:gdLst>
                  <a:gd name="connsiteX0" fmla="*/ 528637 w 528637"/>
                  <a:gd name="connsiteY0" fmla="*/ 85725 h 85725"/>
                  <a:gd name="connsiteX1" fmla="*/ 428625 w 528637"/>
                  <a:gd name="connsiteY1" fmla="*/ 42862 h 85725"/>
                  <a:gd name="connsiteX2" fmla="*/ 0 w 528637"/>
                  <a:gd name="connsiteY2" fmla="*/ 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8637" h="85725">
                    <a:moveTo>
                      <a:pt x="528637" y="85725"/>
                    </a:moveTo>
                    <a:cubicBezTo>
                      <a:pt x="522684" y="71437"/>
                      <a:pt x="516731" y="57149"/>
                      <a:pt x="428625" y="42862"/>
                    </a:cubicBezTo>
                    <a:cubicBezTo>
                      <a:pt x="340519" y="28574"/>
                      <a:pt x="170259" y="14287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BF004D3C-4E8B-7F4D-B263-9E4070B1F4DD}"/>
                  </a:ext>
                </a:extLst>
              </p:cNvPr>
              <p:cNvSpPr/>
              <p:nvPr/>
            </p:nvSpPr>
            <p:spPr>
              <a:xfrm>
                <a:off x="1049641" y="3262053"/>
                <a:ext cx="514350" cy="115887"/>
              </a:xfrm>
              <a:custGeom>
                <a:avLst/>
                <a:gdLst>
                  <a:gd name="connsiteX0" fmla="*/ 0 w 514350"/>
                  <a:gd name="connsiteY0" fmla="*/ 115887 h 115887"/>
                  <a:gd name="connsiteX1" fmla="*/ 157163 w 514350"/>
                  <a:gd name="connsiteY1" fmla="*/ 15874 h 115887"/>
                  <a:gd name="connsiteX2" fmla="*/ 514350 w 514350"/>
                  <a:gd name="connsiteY2" fmla="*/ 1587 h 115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4350" h="115887">
                    <a:moveTo>
                      <a:pt x="0" y="115887"/>
                    </a:moveTo>
                    <a:cubicBezTo>
                      <a:pt x="35719" y="75405"/>
                      <a:pt x="71438" y="34924"/>
                      <a:pt x="157163" y="15874"/>
                    </a:cubicBezTo>
                    <a:cubicBezTo>
                      <a:pt x="242888" y="-3176"/>
                      <a:pt x="378619" y="-795"/>
                      <a:pt x="514350" y="158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85A9449-97EC-1E4F-ADD8-E40710810C7F}"/>
                </a:ext>
              </a:extLst>
            </p:cNvPr>
            <p:cNvSpPr txBox="1"/>
            <p:nvPr/>
          </p:nvSpPr>
          <p:spPr>
            <a:xfrm>
              <a:off x="1555095" y="1652982"/>
              <a:ext cx="3218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/>
                <a:t>Traditional Design Based on FoS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4472AFD-6FFE-854F-9214-B936916ACB94}"/>
              </a:ext>
            </a:extLst>
          </p:cNvPr>
          <p:cNvGrpSpPr/>
          <p:nvPr/>
        </p:nvGrpSpPr>
        <p:grpSpPr>
          <a:xfrm>
            <a:off x="6647646" y="962086"/>
            <a:ext cx="4928779" cy="3176632"/>
            <a:chOff x="6850693" y="1640008"/>
            <a:chExt cx="4928779" cy="3176632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9091746-CE62-4740-B97B-E30EBA49C55A}"/>
                </a:ext>
              </a:extLst>
            </p:cNvPr>
            <p:cNvGrpSpPr/>
            <p:nvPr/>
          </p:nvGrpSpPr>
          <p:grpSpPr>
            <a:xfrm>
              <a:off x="6850693" y="2195683"/>
              <a:ext cx="4928779" cy="2620957"/>
              <a:chOff x="6425021" y="2179917"/>
              <a:chExt cx="4928779" cy="2620957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1D9932EA-2795-D04A-978B-39D4E9904C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27529" y="4436802"/>
                <a:ext cx="4526271" cy="2918"/>
              </a:xfrm>
              <a:prstGeom prst="line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8542F08B-FB0F-404A-BE03-91ED6AEFFE83}"/>
                  </a:ext>
                </a:extLst>
              </p:cNvPr>
              <p:cNvSpPr/>
              <p:nvPr/>
            </p:nvSpPr>
            <p:spPr>
              <a:xfrm>
                <a:off x="7312989" y="2821849"/>
                <a:ext cx="2357437" cy="1592173"/>
              </a:xfrm>
              <a:custGeom>
                <a:avLst/>
                <a:gdLst>
                  <a:gd name="connsiteX0" fmla="*/ 0 w 2357437"/>
                  <a:gd name="connsiteY0" fmla="*/ 1577885 h 1592173"/>
                  <a:gd name="connsiteX1" fmla="*/ 300037 w 2357437"/>
                  <a:gd name="connsiteY1" fmla="*/ 1492160 h 1592173"/>
                  <a:gd name="connsiteX2" fmla="*/ 514350 w 2357437"/>
                  <a:gd name="connsiteY2" fmla="*/ 1277848 h 1592173"/>
                  <a:gd name="connsiteX3" fmla="*/ 628650 w 2357437"/>
                  <a:gd name="connsiteY3" fmla="*/ 1077823 h 1592173"/>
                  <a:gd name="connsiteX4" fmla="*/ 742950 w 2357437"/>
                  <a:gd name="connsiteY4" fmla="*/ 777785 h 1592173"/>
                  <a:gd name="connsiteX5" fmla="*/ 814387 w 2357437"/>
                  <a:gd name="connsiteY5" fmla="*/ 463460 h 1592173"/>
                  <a:gd name="connsiteX6" fmla="*/ 885825 w 2357437"/>
                  <a:gd name="connsiteY6" fmla="*/ 163423 h 1592173"/>
                  <a:gd name="connsiteX7" fmla="*/ 985837 w 2357437"/>
                  <a:gd name="connsiteY7" fmla="*/ 34835 h 1592173"/>
                  <a:gd name="connsiteX8" fmla="*/ 1171575 w 2357437"/>
                  <a:gd name="connsiteY8" fmla="*/ 6260 h 1592173"/>
                  <a:gd name="connsiteX9" fmla="*/ 1343025 w 2357437"/>
                  <a:gd name="connsiteY9" fmla="*/ 134848 h 1592173"/>
                  <a:gd name="connsiteX10" fmla="*/ 1428750 w 2357437"/>
                  <a:gd name="connsiteY10" fmla="*/ 377735 h 1592173"/>
                  <a:gd name="connsiteX11" fmla="*/ 1528762 w 2357437"/>
                  <a:gd name="connsiteY11" fmla="*/ 692060 h 1592173"/>
                  <a:gd name="connsiteX12" fmla="*/ 1585912 w 2357437"/>
                  <a:gd name="connsiteY12" fmla="*/ 977810 h 1592173"/>
                  <a:gd name="connsiteX13" fmla="*/ 1685925 w 2357437"/>
                  <a:gd name="connsiteY13" fmla="*/ 1192123 h 1592173"/>
                  <a:gd name="connsiteX14" fmla="*/ 1857375 w 2357437"/>
                  <a:gd name="connsiteY14" fmla="*/ 1320710 h 1592173"/>
                  <a:gd name="connsiteX15" fmla="*/ 2071687 w 2357437"/>
                  <a:gd name="connsiteY15" fmla="*/ 1420723 h 1592173"/>
                  <a:gd name="connsiteX16" fmla="*/ 2257425 w 2357437"/>
                  <a:gd name="connsiteY16" fmla="*/ 1549310 h 1592173"/>
                  <a:gd name="connsiteX17" fmla="*/ 2357437 w 2357437"/>
                  <a:gd name="connsiteY17" fmla="*/ 1592173 h 1592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57437" h="1592173">
                    <a:moveTo>
                      <a:pt x="0" y="1577885"/>
                    </a:moveTo>
                    <a:cubicBezTo>
                      <a:pt x="107156" y="1560025"/>
                      <a:pt x="214312" y="1542166"/>
                      <a:pt x="300037" y="1492160"/>
                    </a:cubicBezTo>
                    <a:cubicBezTo>
                      <a:pt x="385762" y="1442154"/>
                      <a:pt x="459581" y="1346904"/>
                      <a:pt x="514350" y="1277848"/>
                    </a:cubicBezTo>
                    <a:cubicBezTo>
                      <a:pt x="569119" y="1208792"/>
                      <a:pt x="590550" y="1161167"/>
                      <a:pt x="628650" y="1077823"/>
                    </a:cubicBezTo>
                    <a:cubicBezTo>
                      <a:pt x="666750" y="994479"/>
                      <a:pt x="711994" y="880179"/>
                      <a:pt x="742950" y="777785"/>
                    </a:cubicBezTo>
                    <a:cubicBezTo>
                      <a:pt x="773906" y="675391"/>
                      <a:pt x="790575" y="565854"/>
                      <a:pt x="814387" y="463460"/>
                    </a:cubicBezTo>
                    <a:cubicBezTo>
                      <a:pt x="838199" y="361066"/>
                      <a:pt x="857250" y="234860"/>
                      <a:pt x="885825" y="163423"/>
                    </a:cubicBezTo>
                    <a:cubicBezTo>
                      <a:pt x="914400" y="91985"/>
                      <a:pt x="938212" y="61029"/>
                      <a:pt x="985837" y="34835"/>
                    </a:cubicBezTo>
                    <a:cubicBezTo>
                      <a:pt x="1033462" y="8641"/>
                      <a:pt x="1112044" y="-10409"/>
                      <a:pt x="1171575" y="6260"/>
                    </a:cubicBezTo>
                    <a:cubicBezTo>
                      <a:pt x="1231106" y="22929"/>
                      <a:pt x="1300163" y="72935"/>
                      <a:pt x="1343025" y="134848"/>
                    </a:cubicBezTo>
                    <a:cubicBezTo>
                      <a:pt x="1385888" y="196760"/>
                      <a:pt x="1397794" y="284866"/>
                      <a:pt x="1428750" y="377735"/>
                    </a:cubicBezTo>
                    <a:cubicBezTo>
                      <a:pt x="1459706" y="470604"/>
                      <a:pt x="1502568" y="592047"/>
                      <a:pt x="1528762" y="692060"/>
                    </a:cubicBezTo>
                    <a:cubicBezTo>
                      <a:pt x="1554956" y="792072"/>
                      <a:pt x="1559718" y="894466"/>
                      <a:pt x="1585912" y="977810"/>
                    </a:cubicBezTo>
                    <a:cubicBezTo>
                      <a:pt x="1612106" y="1061154"/>
                      <a:pt x="1640681" y="1134973"/>
                      <a:pt x="1685925" y="1192123"/>
                    </a:cubicBezTo>
                    <a:cubicBezTo>
                      <a:pt x="1731169" y="1249273"/>
                      <a:pt x="1793081" y="1282610"/>
                      <a:pt x="1857375" y="1320710"/>
                    </a:cubicBezTo>
                    <a:cubicBezTo>
                      <a:pt x="1921669" y="1358810"/>
                      <a:pt x="2005012" y="1382623"/>
                      <a:pt x="2071687" y="1420723"/>
                    </a:cubicBezTo>
                    <a:cubicBezTo>
                      <a:pt x="2138362" y="1458823"/>
                      <a:pt x="2209800" y="1520735"/>
                      <a:pt x="2257425" y="1549310"/>
                    </a:cubicBezTo>
                    <a:cubicBezTo>
                      <a:pt x="2305050" y="1577885"/>
                      <a:pt x="2331243" y="1585029"/>
                      <a:pt x="2357437" y="1592173"/>
                    </a:cubicBezTo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9A6C1144-8569-1845-846D-48DD8975BAF6}"/>
                  </a:ext>
                </a:extLst>
              </p:cNvPr>
              <p:cNvSpPr/>
              <p:nvPr/>
            </p:nvSpPr>
            <p:spPr>
              <a:xfrm>
                <a:off x="9127501" y="2541459"/>
                <a:ext cx="2028825" cy="1881565"/>
              </a:xfrm>
              <a:custGeom>
                <a:avLst/>
                <a:gdLst>
                  <a:gd name="connsiteX0" fmla="*/ 0 w 2271713"/>
                  <a:gd name="connsiteY0" fmla="*/ 1588356 h 1597358"/>
                  <a:gd name="connsiteX1" fmla="*/ 114300 w 2271713"/>
                  <a:gd name="connsiteY1" fmla="*/ 1559781 h 1597358"/>
                  <a:gd name="connsiteX2" fmla="*/ 400050 w 2271713"/>
                  <a:gd name="connsiteY2" fmla="*/ 1288318 h 1597358"/>
                  <a:gd name="connsiteX3" fmla="*/ 557213 w 2271713"/>
                  <a:gd name="connsiteY3" fmla="*/ 1088293 h 1597358"/>
                  <a:gd name="connsiteX4" fmla="*/ 671513 w 2271713"/>
                  <a:gd name="connsiteY4" fmla="*/ 788256 h 1597358"/>
                  <a:gd name="connsiteX5" fmla="*/ 757238 w 2271713"/>
                  <a:gd name="connsiteY5" fmla="*/ 445356 h 1597358"/>
                  <a:gd name="connsiteX6" fmla="*/ 914400 w 2271713"/>
                  <a:gd name="connsiteY6" fmla="*/ 131031 h 1597358"/>
                  <a:gd name="connsiteX7" fmla="*/ 1171575 w 2271713"/>
                  <a:gd name="connsiteY7" fmla="*/ 2443 h 1597358"/>
                  <a:gd name="connsiteX8" fmla="*/ 1385888 w 2271713"/>
                  <a:gd name="connsiteY8" fmla="*/ 231043 h 1597358"/>
                  <a:gd name="connsiteX9" fmla="*/ 1528763 w 2271713"/>
                  <a:gd name="connsiteY9" fmla="*/ 659668 h 1597358"/>
                  <a:gd name="connsiteX10" fmla="*/ 1657350 w 2271713"/>
                  <a:gd name="connsiteY10" fmla="*/ 1102581 h 1597358"/>
                  <a:gd name="connsiteX11" fmla="*/ 1771650 w 2271713"/>
                  <a:gd name="connsiteY11" fmla="*/ 1316893 h 1597358"/>
                  <a:gd name="connsiteX12" fmla="*/ 2000250 w 2271713"/>
                  <a:gd name="connsiteY12" fmla="*/ 1459768 h 1597358"/>
                  <a:gd name="connsiteX13" fmla="*/ 2143125 w 2271713"/>
                  <a:gd name="connsiteY13" fmla="*/ 1531206 h 1597358"/>
                  <a:gd name="connsiteX14" fmla="*/ 2271713 w 2271713"/>
                  <a:gd name="connsiteY14" fmla="*/ 1574068 h 1597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71713" h="1597358">
                    <a:moveTo>
                      <a:pt x="0" y="1588356"/>
                    </a:moveTo>
                    <a:cubicBezTo>
                      <a:pt x="23812" y="1599071"/>
                      <a:pt x="47625" y="1609787"/>
                      <a:pt x="114300" y="1559781"/>
                    </a:cubicBezTo>
                    <a:cubicBezTo>
                      <a:pt x="180975" y="1509775"/>
                      <a:pt x="326231" y="1366899"/>
                      <a:pt x="400050" y="1288318"/>
                    </a:cubicBezTo>
                    <a:cubicBezTo>
                      <a:pt x="473869" y="1209737"/>
                      <a:pt x="511969" y="1171637"/>
                      <a:pt x="557213" y="1088293"/>
                    </a:cubicBezTo>
                    <a:cubicBezTo>
                      <a:pt x="602457" y="1004949"/>
                      <a:pt x="638176" y="895412"/>
                      <a:pt x="671513" y="788256"/>
                    </a:cubicBezTo>
                    <a:cubicBezTo>
                      <a:pt x="704850" y="681100"/>
                      <a:pt x="716757" y="554893"/>
                      <a:pt x="757238" y="445356"/>
                    </a:cubicBezTo>
                    <a:cubicBezTo>
                      <a:pt x="797719" y="335819"/>
                      <a:pt x="845344" y="204850"/>
                      <a:pt x="914400" y="131031"/>
                    </a:cubicBezTo>
                    <a:cubicBezTo>
                      <a:pt x="983456" y="57212"/>
                      <a:pt x="1092994" y="-14226"/>
                      <a:pt x="1171575" y="2443"/>
                    </a:cubicBezTo>
                    <a:cubicBezTo>
                      <a:pt x="1250156" y="19112"/>
                      <a:pt x="1326357" y="121505"/>
                      <a:pt x="1385888" y="231043"/>
                    </a:cubicBezTo>
                    <a:cubicBezTo>
                      <a:pt x="1445419" y="340580"/>
                      <a:pt x="1483519" y="514412"/>
                      <a:pt x="1528763" y="659668"/>
                    </a:cubicBezTo>
                    <a:cubicBezTo>
                      <a:pt x="1574007" y="804924"/>
                      <a:pt x="1616869" y="993044"/>
                      <a:pt x="1657350" y="1102581"/>
                    </a:cubicBezTo>
                    <a:cubicBezTo>
                      <a:pt x="1697831" y="1212118"/>
                      <a:pt x="1714500" y="1257362"/>
                      <a:pt x="1771650" y="1316893"/>
                    </a:cubicBezTo>
                    <a:cubicBezTo>
                      <a:pt x="1828800" y="1376424"/>
                      <a:pt x="1938338" y="1424049"/>
                      <a:pt x="2000250" y="1459768"/>
                    </a:cubicBezTo>
                    <a:cubicBezTo>
                      <a:pt x="2062162" y="1495487"/>
                      <a:pt x="2097881" y="1512156"/>
                      <a:pt x="2143125" y="1531206"/>
                    </a:cubicBezTo>
                    <a:cubicBezTo>
                      <a:pt x="2188369" y="1550256"/>
                      <a:pt x="2230041" y="1562162"/>
                      <a:pt x="2271713" y="1574068"/>
                    </a:cubicBezTo>
                  </a:path>
                </a:pathLst>
              </a:custGeom>
              <a:solidFill>
                <a:schemeClr val="accent2">
                  <a:lumMod val="75000"/>
                  <a:alpha val="29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101BAA6D-A6AF-DD4B-9013-ECC7757D720D}"/>
                  </a:ext>
                </a:extLst>
              </p:cNvPr>
              <p:cNvSpPr/>
              <p:nvPr/>
            </p:nvSpPr>
            <p:spPr>
              <a:xfrm>
                <a:off x="9200526" y="4234220"/>
                <a:ext cx="425450" cy="171450"/>
              </a:xfrm>
              <a:custGeom>
                <a:avLst/>
                <a:gdLst>
                  <a:gd name="connsiteX0" fmla="*/ 0 w 425450"/>
                  <a:gd name="connsiteY0" fmla="*/ 171450 h 171450"/>
                  <a:gd name="connsiteX1" fmla="*/ 60325 w 425450"/>
                  <a:gd name="connsiteY1" fmla="*/ 123825 h 171450"/>
                  <a:gd name="connsiteX2" fmla="*/ 101600 w 425450"/>
                  <a:gd name="connsiteY2" fmla="*/ 66675 h 171450"/>
                  <a:gd name="connsiteX3" fmla="*/ 136525 w 425450"/>
                  <a:gd name="connsiteY3" fmla="*/ 28575 h 171450"/>
                  <a:gd name="connsiteX4" fmla="*/ 152400 w 425450"/>
                  <a:gd name="connsiteY4" fmla="*/ 0 h 171450"/>
                  <a:gd name="connsiteX5" fmla="*/ 203200 w 425450"/>
                  <a:gd name="connsiteY5" fmla="*/ 28575 h 171450"/>
                  <a:gd name="connsiteX6" fmla="*/ 260350 w 425450"/>
                  <a:gd name="connsiteY6" fmla="*/ 66675 h 171450"/>
                  <a:gd name="connsiteX7" fmla="*/ 333375 w 425450"/>
                  <a:gd name="connsiteY7" fmla="*/ 117475 h 171450"/>
                  <a:gd name="connsiteX8" fmla="*/ 377825 w 425450"/>
                  <a:gd name="connsiteY8" fmla="*/ 149225 h 171450"/>
                  <a:gd name="connsiteX9" fmla="*/ 425450 w 425450"/>
                  <a:gd name="connsiteY9" fmla="*/ 168275 h 171450"/>
                  <a:gd name="connsiteX10" fmla="*/ 425450 w 425450"/>
                  <a:gd name="connsiteY10" fmla="*/ 168275 h 171450"/>
                  <a:gd name="connsiteX11" fmla="*/ 0 w 425450"/>
                  <a:gd name="connsiteY11" fmla="*/ 17145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450" h="171450">
                    <a:moveTo>
                      <a:pt x="0" y="171450"/>
                    </a:moveTo>
                    <a:lnTo>
                      <a:pt x="60325" y="123825"/>
                    </a:lnTo>
                    <a:lnTo>
                      <a:pt x="101600" y="66675"/>
                    </a:lnTo>
                    <a:lnTo>
                      <a:pt x="136525" y="28575"/>
                    </a:lnTo>
                    <a:lnTo>
                      <a:pt x="152400" y="0"/>
                    </a:lnTo>
                    <a:lnTo>
                      <a:pt x="203200" y="28575"/>
                    </a:lnTo>
                    <a:lnTo>
                      <a:pt x="260350" y="66675"/>
                    </a:lnTo>
                    <a:lnTo>
                      <a:pt x="333375" y="117475"/>
                    </a:lnTo>
                    <a:lnTo>
                      <a:pt x="377825" y="149225"/>
                    </a:lnTo>
                    <a:lnTo>
                      <a:pt x="425450" y="168275"/>
                    </a:lnTo>
                    <a:lnTo>
                      <a:pt x="425450" y="168275"/>
                    </a:lnTo>
                    <a:lnTo>
                      <a:pt x="0" y="17145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D818EEC2-C515-EF42-8117-88056085F7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27529" y="2179917"/>
                <a:ext cx="0" cy="2257395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46AD664-E745-2741-B695-F7DD98A94907}"/>
                  </a:ext>
                </a:extLst>
              </p:cNvPr>
              <p:cNvSpPr txBox="1"/>
              <p:nvPr/>
            </p:nvSpPr>
            <p:spPr>
              <a:xfrm rot="16200000">
                <a:off x="5633554" y="3169085"/>
                <a:ext cx="1952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Probability Density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36B1AA7-98CD-3240-BD70-FFEBDFCA2C79}"/>
                  </a:ext>
                </a:extLst>
              </p:cNvPr>
              <p:cNvSpPr txBox="1"/>
              <p:nvPr/>
            </p:nvSpPr>
            <p:spPr>
              <a:xfrm>
                <a:off x="8423221" y="4431542"/>
                <a:ext cx="1930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Load or Resistance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E921578-C9ED-5B4A-80C9-9FB25AAFDE59}"/>
                  </a:ext>
                </a:extLst>
              </p:cNvPr>
              <p:cNvSpPr txBox="1"/>
              <p:nvPr/>
            </p:nvSpPr>
            <p:spPr>
              <a:xfrm>
                <a:off x="8099469" y="2478460"/>
                <a:ext cx="6367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Load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954CCEE-E795-424B-98E9-99548013FD47}"/>
                  </a:ext>
                </a:extLst>
              </p:cNvPr>
              <p:cNvSpPr txBox="1"/>
              <p:nvPr/>
            </p:nvSpPr>
            <p:spPr>
              <a:xfrm>
                <a:off x="9611688" y="2222781"/>
                <a:ext cx="11707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Resistance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58BA365-E502-CF4D-BB8B-D3DB122C2E54}"/>
                  </a:ext>
                </a:extLst>
              </p:cNvPr>
              <p:cNvSpPr txBox="1"/>
              <p:nvPr/>
            </p:nvSpPr>
            <p:spPr>
              <a:xfrm>
                <a:off x="6807659" y="3025602"/>
                <a:ext cx="1323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>
                    <a:solidFill>
                      <a:srgbClr val="FF0000"/>
                    </a:solidFill>
                  </a:rPr>
                  <a:t>Failure Probability</a:t>
                </a:r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B151A890-512D-3C46-B3EB-CB10C221BF92}"/>
                  </a:ext>
                </a:extLst>
              </p:cNvPr>
              <p:cNvSpPr/>
              <p:nvPr/>
            </p:nvSpPr>
            <p:spPr>
              <a:xfrm>
                <a:off x="7714626" y="3632182"/>
                <a:ext cx="1541463" cy="681827"/>
              </a:xfrm>
              <a:custGeom>
                <a:avLst/>
                <a:gdLst>
                  <a:gd name="connsiteX0" fmla="*/ 0 w 1528763"/>
                  <a:gd name="connsiteY0" fmla="*/ 0 h 600075"/>
                  <a:gd name="connsiteX1" fmla="*/ 342900 w 1528763"/>
                  <a:gd name="connsiteY1" fmla="*/ 114300 h 600075"/>
                  <a:gd name="connsiteX2" fmla="*/ 1071563 w 1528763"/>
                  <a:gd name="connsiteY2" fmla="*/ 471488 h 600075"/>
                  <a:gd name="connsiteX3" fmla="*/ 1528763 w 1528763"/>
                  <a:gd name="connsiteY3" fmla="*/ 600075 h 60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8763" h="600075">
                    <a:moveTo>
                      <a:pt x="0" y="0"/>
                    </a:moveTo>
                    <a:cubicBezTo>
                      <a:pt x="82153" y="17859"/>
                      <a:pt x="164306" y="35719"/>
                      <a:pt x="342900" y="114300"/>
                    </a:cubicBezTo>
                    <a:cubicBezTo>
                      <a:pt x="521494" y="192881"/>
                      <a:pt x="873919" y="390525"/>
                      <a:pt x="1071563" y="471488"/>
                    </a:cubicBezTo>
                    <a:cubicBezTo>
                      <a:pt x="1269207" y="552451"/>
                      <a:pt x="1398985" y="576263"/>
                      <a:pt x="1528763" y="6000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tailEnd type="stealth" w="lg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EBC7698-90BA-DE43-A69A-C46108333323}"/>
                </a:ext>
              </a:extLst>
            </p:cNvPr>
            <p:cNvSpPr txBox="1"/>
            <p:nvPr/>
          </p:nvSpPr>
          <p:spPr>
            <a:xfrm>
              <a:off x="8215951" y="1640008"/>
              <a:ext cx="24679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/>
                <a:t>Reliability-Based Design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F4003432-DBBE-E349-8C4E-3ECB021E61B9}"/>
              </a:ext>
            </a:extLst>
          </p:cNvPr>
          <p:cNvSpPr txBox="1"/>
          <p:nvPr/>
        </p:nvSpPr>
        <p:spPr>
          <a:xfrm>
            <a:off x="691791" y="4193244"/>
            <a:ext cx="1102198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Reliability-Based Design</a:t>
            </a:r>
            <a:endParaRPr lang="en-US" sz="240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/>
              <a:t>Classical structural reliability assumes load &amp; resistance are independent, Gaussian distributions and yields a simple analytical formula for probability of failure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/>
              <a:t>The resistance (strength) distribution can be determined directly from A/B-basis properties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/>
              <a:t>For practical problems, more general UQ methods are often needed to estimate the load (stress) distribution or the probability of failure (P[L &gt; R]) directly – </a:t>
            </a:r>
            <a:r>
              <a:rPr lang="en-US" sz="2000" b="1"/>
              <a:t>the focus of today’s slides</a:t>
            </a:r>
          </a:p>
        </p:txBody>
      </p:sp>
    </p:spTree>
    <p:extLst>
      <p:ext uri="{BB962C8B-B14F-4D97-AF65-F5344CB8AC3E}">
        <p14:creationId xmlns:p14="http://schemas.microsoft.com/office/powerpoint/2010/main" val="6650213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roup 153">
            <a:extLst>
              <a:ext uri="{FF2B5EF4-FFF2-40B4-BE49-F238E27FC236}">
                <a16:creationId xmlns:a16="http://schemas.microsoft.com/office/drawing/2014/main" id="{4FCCFDE8-E77F-F945-9844-76FDECDFDB21}"/>
              </a:ext>
            </a:extLst>
          </p:cNvPr>
          <p:cNvGrpSpPr/>
          <p:nvPr/>
        </p:nvGrpSpPr>
        <p:grpSpPr>
          <a:xfrm>
            <a:off x="7722397" y="4738149"/>
            <a:ext cx="1011695" cy="619468"/>
            <a:chOff x="7693742" y="1837723"/>
            <a:chExt cx="1011695" cy="619468"/>
          </a:xfrm>
        </p:grpSpPr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51085DC0-7944-3D40-8851-FC3C1B00C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7915"/>
            <a:stretch/>
          </p:blipFill>
          <p:spPr>
            <a:xfrm>
              <a:off x="7693742" y="1869551"/>
              <a:ext cx="1011695" cy="587640"/>
            </a:xfrm>
            <a:prstGeom prst="rect">
              <a:avLst/>
            </a:prstGeom>
          </p:spPr>
        </p:pic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7AC8D3B4-4C8A-354E-BF79-052F8B0F6DCD}"/>
                </a:ext>
              </a:extLst>
            </p:cNvPr>
            <p:cNvSpPr/>
            <p:nvPr/>
          </p:nvSpPr>
          <p:spPr>
            <a:xfrm>
              <a:off x="7709667" y="1837723"/>
              <a:ext cx="987552" cy="590899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975BD95-F423-AA46-B8C6-E47870C232A8}"/>
              </a:ext>
            </a:extLst>
          </p:cNvPr>
          <p:cNvGrpSpPr/>
          <p:nvPr/>
        </p:nvGrpSpPr>
        <p:grpSpPr>
          <a:xfrm>
            <a:off x="7693742" y="1837723"/>
            <a:ext cx="1011695" cy="619468"/>
            <a:chOff x="7693742" y="1837723"/>
            <a:chExt cx="1011695" cy="619468"/>
          </a:xfrm>
        </p:grpSpPr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C96DBB9C-095B-7D43-A051-50F8037D6D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7915"/>
            <a:stretch/>
          </p:blipFill>
          <p:spPr>
            <a:xfrm>
              <a:off x="7693742" y="1869551"/>
              <a:ext cx="1011695" cy="58764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7709667" y="1837723"/>
              <a:ext cx="987552" cy="590899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453A8A56-F326-5D4D-A8E5-0B071773DA54}"/>
              </a:ext>
            </a:extLst>
          </p:cNvPr>
          <p:cNvGrpSpPr/>
          <p:nvPr/>
        </p:nvGrpSpPr>
        <p:grpSpPr>
          <a:xfrm>
            <a:off x="7708287" y="2982448"/>
            <a:ext cx="1011695" cy="619468"/>
            <a:chOff x="7693742" y="1837723"/>
            <a:chExt cx="1011695" cy="619468"/>
          </a:xfrm>
        </p:grpSpPr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89DD2690-4C46-3A46-8653-B6EBD89D2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7915"/>
            <a:stretch/>
          </p:blipFill>
          <p:spPr>
            <a:xfrm>
              <a:off x="7693742" y="1869551"/>
              <a:ext cx="1011695" cy="587640"/>
            </a:xfrm>
            <a:prstGeom prst="rect">
              <a:avLst/>
            </a:prstGeom>
          </p:spPr>
        </p:pic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65215B54-D178-C846-BDFB-D1298C337F8F}"/>
                </a:ext>
              </a:extLst>
            </p:cNvPr>
            <p:cNvSpPr/>
            <p:nvPr/>
          </p:nvSpPr>
          <p:spPr>
            <a:xfrm>
              <a:off x="7709667" y="1837723"/>
              <a:ext cx="987552" cy="590899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3" name="Freeform 92"/>
          <p:cNvSpPr/>
          <p:nvPr/>
        </p:nvSpPr>
        <p:spPr>
          <a:xfrm flipV="1">
            <a:off x="6723121" y="3612689"/>
            <a:ext cx="924560" cy="592748"/>
          </a:xfrm>
          <a:custGeom>
            <a:avLst/>
            <a:gdLst>
              <a:gd name="connsiteX0" fmla="*/ 0 w 924560"/>
              <a:gd name="connsiteY0" fmla="*/ 257186 h 261729"/>
              <a:gd name="connsiteX1" fmla="*/ 172720 w 924560"/>
              <a:gd name="connsiteY1" fmla="*/ 247026 h 261729"/>
              <a:gd name="connsiteX2" fmla="*/ 365760 w 924560"/>
              <a:gd name="connsiteY2" fmla="*/ 135266 h 261729"/>
              <a:gd name="connsiteX3" fmla="*/ 548640 w 924560"/>
              <a:gd name="connsiteY3" fmla="*/ 13346 h 261729"/>
              <a:gd name="connsiteX4" fmla="*/ 924560 w 924560"/>
              <a:gd name="connsiteY4" fmla="*/ 3186 h 26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560" h="261729">
                <a:moveTo>
                  <a:pt x="0" y="257186"/>
                </a:moveTo>
                <a:cubicBezTo>
                  <a:pt x="55880" y="262266"/>
                  <a:pt x="111760" y="267346"/>
                  <a:pt x="172720" y="247026"/>
                </a:cubicBezTo>
                <a:cubicBezTo>
                  <a:pt x="233680" y="226706"/>
                  <a:pt x="303107" y="174213"/>
                  <a:pt x="365760" y="135266"/>
                </a:cubicBezTo>
                <a:cubicBezTo>
                  <a:pt x="428413" y="96319"/>
                  <a:pt x="455507" y="35359"/>
                  <a:pt x="548640" y="13346"/>
                </a:cubicBezTo>
                <a:cubicBezTo>
                  <a:pt x="641773" y="-8667"/>
                  <a:pt x="924560" y="3186"/>
                  <a:pt x="924560" y="3186"/>
                </a:cubicBez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5630"/>
            <a:ext cx="113538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i="1" err="1"/>
              <a:t>SimTools</a:t>
            </a:r>
            <a:r>
              <a:rPr lang="en-US" sz="3600"/>
              <a:t>: In-House Software for Automating Simulations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D875358-2B79-4699-B89B-BFB693912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55</a:t>
            </a:fld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25292" y="5968838"/>
            <a:ext cx="118973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Example: </a:t>
            </a:r>
            <a:r>
              <a:rPr lang="en-US"/>
              <a:t>Needed to run 200 suit simulations for different inputs; Ran 15 simulations at a time on 10 processors each</a:t>
            </a:r>
          </a:p>
          <a:p>
            <a:endParaRPr lang="en-US" sz="100"/>
          </a:p>
          <a:p>
            <a:pPr marL="742950" lvl="1" indent="-285750">
              <a:buFont typeface="Wingdings" charset="2"/>
              <a:buChar char="Ø"/>
            </a:pPr>
            <a:r>
              <a:rPr lang="en-US"/>
              <a:t>Performed 1+ years of serial computation time in around 1 week of wall time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64033" y="7590144"/>
            <a:ext cx="696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Inputs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096415" y="7435238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Outputs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91625" y="1201751"/>
            <a:ext cx="3430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High Performance Computing Cluster Scheduling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231921" y="1199303"/>
            <a:ext cx="2196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Postprocessing &amp;  Data Management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9073" y="1197790"/>
            <a:ext cx="270240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Specify:</a:t>
            </a:r>
          </a:p>
          <a:p>
            <a:pPr marL="342900" indent="-342900">
              <a:buAutoNum type="arabicParenR"/>
            </a:pPr>
            <a:r>
              <a:rPr lang="en-US" sz="1600"/>
              <a:t>Number of input samples/combinations </a:t>
            </a:r>
          </a:p>
          <a:p>
            <a:pPr marL="342900" indent="-342900">
              <a:buAutoNum type="arabicParenR"/>
            </a:pPr>
            <a:r>
              <a:rPr lang="en-US" sz="1600"/>
              <a:t>Number of simulations to run in parallel</a:t>
            </a:r>
          </a:p>
          <a:p>
            <a:pPr marL="342900" indent="-342900">
              <a:buAutoNum type="arabicParenR"/>
            </a:pPr>
            <a:r>
              <a:rPr lang="en-US" sz="1600"/>
              <a:t>Number of processors to run each simulation on</a:t>
            </a:r>
          </a:p>
          <a:p>
            <a:pPr marL="342900" indent="-342900">
              <a:buAutoNum type="arabicParenR"/>
            </a:pPr>
            <a:r>
              <a:rPr lang="en-US" sz="1600"/>
              <a:t>Output metrics to compute &amp; store</a:t>
            </a:r>
          </a:p>
          <a:p>
            <a:pPr marL="342900" indent="-342900">
              <a:buAutoNum type="arabicParenR"/>
            </a:pPr>
            <a:endParaRPr lang="en-US" sz="800"/>
          </a:p>
          <a:p>
            <a:r>
              <a:rPr lang="en-US" b="1"/>
              <a:t>Produces:</a:t>
            </a:r>
            <a:endParaRPr lang="en-US"/>
          </a:p>
          <a:p>
            <a:pPr marL="285750" indent="-285750">
              <a:buFont typeface="Arial" charset="0"/>
              <a:buChar char="•"/>
            </a:pPr>
            <a:r>
              <a:rPr lang="en-US" sz="1600"/>
              <a:t>Processed input/output dataset</a:t>
            </a:r>
          </a:p>
        </p:txBody>
      </p:sp>
      <p:sp>
        <p:nvSpPr>
          <p:cNvPr id="8" name="Rectangle 7"/>
          <p:cNvSpPr/>
          <p:nvPr/>
        </p:nvSpPr>
        <p:spPr>
          <a:xfrm>
            <a:off x="13063146" y="-608223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156832" y="2783238"/>
          <a:ext cx="1432651" cy="1371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92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1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AM1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solidFill>
                            <a:schemeClr val="bg1"/>
                          </a:solidFill>
                        </a:rPr>
                        <a:t>…</a:t>
                      </a:r>
                      <a:endParaRPr lang="en-US" sz="1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VEL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802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12.4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1.0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14.3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1.4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mr-IN" sz="120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13.1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1.1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/>
        </p:nvGraphicFramePr>
        <p:xfrm>
          <a:off x="1097159" y="4532446"/>
          <a:ext cx="1484839" cy="78054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9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26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94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70942"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bg1"/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bg1"/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bg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000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00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462"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082"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275479"/>
              </p:ext>
            </p:extLst>
          </p:nvPr>
        </p:nvGraphicFramePr>
        <p:xfrm>
          <a:off x="10071782" y="2818292"/>
          <a:ext cx="1774778" cy="1371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31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3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F-max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000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E-Max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00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05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1.2 x 10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5.4 x 10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1.8 x 10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4.9 x 10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1.6 x 10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5.8 x 10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9" name="Freeform 138"/>
          <p:cNvSpPr/>
          <p:nvPr/>
        </p:nvSpPr>
        <p:spPr>
          <a:xfrm>
            <a:off x="6682975" y="2126855"/>
            <a:ext cx="934720" cy="1093341"/>
          </a:xfrm>
          <a:custGeom>
            <a:avLst/>
            <a:gdLst>
              <a:gd name="connsiteX0" fmla="*/ 0 w 934720"/>
              <a:gd name="connsiteY0" fmla="*/ 1137920 h 1146102"/>
              <a:gd name="connsiteX1" fmla="*/ 142240 w 934720"/>
              <a:gd name="connsiteY1" fmla="*/ 1117600 h 1146102"/>
              <a:gd name="connsiteX2" fmla="*/ 274320 w 934720"/>
              <a:gd name="connsiteY2" fmla="*/ 904240 h 1146102"/>
              <a:gd name="connsiteX3" fmla="*/ 406400 w 934720"/>
              <a:gd name="connsiteY3" fmla="*/ 396240 h 1146102"/>
              <a:gd name="connsiteX4" fmla="*/ 528320 w 934720"/>
              <a:gd name="connsiteY4" fmla="*/ 81280 h 1146102"/>
              <a:gd name="connsiteX5" fmla="*/ 934720 w 934720"/>
              <a:gd name="connsiteY5" fmla="*/ 0 h 1146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4720" h="1146102">
                <a:moveTo>
                  <a:pt x="0" y="1137920"/>
                </a:moveTo>
                <a:cubicBezTo>
                  <a:pt x="48260" y="1147233"/>
                  <a:pt x="96520" y="1156547"/>
                  <a:pt x="142240" y="1117600"/>
                </a:cubicBezTo>
                <a:cubicBezTo>
                  <a:pt x="187960" y="1078653"/>
                  <a:pt x="230293" y="1024467"/>
                  <a:pt x="274320" y="904240"/>
                </a:cubicBezTo>
                <a:cubicBezTo>
                  <a:pt x="318347" y="784013"/>
                  <a:pt x="364067" y="533400"/>
                  <a:pt x="406400" y="396240"/>
                </a:cubicBezTo>
                <a:cubicBezTo>
                  <a:pt x="448733" y="259080"/>
                  <a:pt x="440267" y="147320"/>
                  <a:pt x="528320" y="81280"/>
                </a:cubicBezTo>
                <a:cubicBezTo>
                  <a:pt x="616373" y="15240"/>
                  <a:pt x="934720" y="0"/>
                  <a:pt x="934720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reeform 139"/>
          <p:cNvSpPr/>
          <p:nvPr/>
        </p:nvSpPr>
        <p:spPr>
          <a:xfrm>
            <a:off x="6693135" y="3229149"/>
            <a:ext cx="924560" cy="261729"/>
          </a:xfrm>
          <a:custGeom>
            <a:avLst/>
            <a:gdLst>
              <a:gd name="connsiteX0" fmla="*/ 0 w 924560"/>
              <a:gd name="connsiteY0" fmla="*/ 257186 h 261729"/>
              <a:gd name="connsiteX1" fmla="*/ 172720 w 924560"/>
              <a:gd name="connsiteY1" fmla="*/ 247026 h 261729"/>
              <a:gd name="connsiteX2" fmla="*/ 365760 w 924560"/>
              <a:gd name="connsiteY2" fmla="*/ 135266 h 261729"/>
              <a:gd name="connsiteX3" fmla="*/ 548640 w 924560"/>
              <a:gd name="connsiteY3" fmla="*/ 13346 h 261729"/>
              <a:gd name="connsiteX4" fmla="*/ 924560 w 924560"/>
              <a:gd name="connsiteY4" fmla="*/ 3186 h 26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560" h="261729">
                <a:moveTo>
                  <a:pt x="0" y="257186"/>
                </a:moveTo>
                <a:cubicBezTo>
                  <a:pt x="55880" y="262266"/>
                  <a:pt x="111760" y="267346"/>
                  <a:pt x="172720" y="247026"/>
                </a:cubicBezTo>
                <a:cubicBezTo>
                  <a:pt x="233680" y="226706"/>
                  <a:pt x="303107" y="174213"/>
                  <a:pt x="365760" y="135266"/>
                </a:cubicBezTo>
                <a:cubicBezTo>
                  <a:pt x="428413" y="96319"/>
                  <a:pt x="455507" y="35359"/>
                  <a:pt x="548640" y="13346"/>
                </a:cubicBezTo>
                <a:cubicBezTo>
                  <a:pt x="641773" y="-8667"/>
                  <a:pt x="924560" y="3186"/>
                  <a:pt x="924560" y="3186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Freeform 140"/>
          <p:cNvSpPr/>
          <p:nvPr/>
        </p:nvSpPr>
        <p:spPr>
          <a:xfrm flipV="1">
            <a:off x="6682975" y="3720478"/>
            <a:ext cx="924560" cy="1361297"/>
          </a:xfrm>
          <a:custGeom>
            <a:avLst/>
            <a:gdLst>
              <a:gd name="connsiteX0" fmla="*/ 0 w 924560"/>
              <a:gd name="connsiteY0" fmla="*/ 257186 h 261729"/>
              <a:gd name="connsiteX1" fmla="*/ 172720 w 924560"/>
              <a:gd name="connsiteY1" fmla="*/ 247026 h 261729"/>
              <a:gd name="connsiteX2" fmla="*/ 365760 w 924560"/>
              <a:gd name="connsiteY2" fmla="*/ 135266 h 261729"/>
              <a:gd name="connsiteX3" fmla="*/ 548640 w 924560"/>
              <a:gd name="connsiteY3" fmla="*/ 13346 h 261729"/>
              <a:gd name="connsiteX4" fmla="*/ 924560 w 924560"/>
              <a:gd name="connsiteY4" fmla="*/ 3186 h 26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560" h="261729">
                <a:moveTo>
                  <a:pt x="0" y="257186"/>
                </a:moveTo>
                <a:cubicBezTo>
                  <a:pt x="55880" y="262266"/>
                  <a:pt x="111760" y="267346"/>
                  <a:pt x="172720" y="247026"/>
                </a:cubicBezTo>
                <a:cubicBezTo>
                  <a:pt x="233680" y="226706"/>
                  <a:pt x="303107" y="174213"/>
                  <a:pt x="365760" y="135266"/>
                </a:cubicBezTo>
                <a:cubicBezTo>
                  <a:pt x="428413" y="96319"/>
                  <a:pt x="455507" y="35359"/>
                  <a:pt x="548640" y="13346"/>
                </a:cubicBezTo>
                <a:cubicBezTo>
                  <a:pt x="641773" y="-8667"/>
                  <a:pt x="924560" y="3186"/>
                  <a:pt x="924560" y="3186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ight Brace 141"/>
          <p:cNvSpPr/>
          <p:nvPr/>
        </p:nvSpPr>
        <p:spPr>
          <a:xfrm>
            <a:off x="9082111" y="1907250"/>
            <a:ext cx="356980" cy="344947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ight Brace 142"/>
          <p:cNvSpPr/>
          <p:nvPr/>
        </p:nvSpPr>
        <p:spPr>
          <a:xfrm>
            <a:off x="4292764" y="1817326"/>
            <a:ext cx="356980" cy="243512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4711561" y="2923432"/>
            <a:ext cx="301686" cy="369332"/>
            <a:chOff x="5688282" y="2078960"/>
            <a:chExt cx="301686" cy="369332"/>
          </a:xfrm>
        </p:grpSpPr>
        <p:sp>
          <p:nvSpPr>
            <p:cNvPr id="144" name="Oval 143"/>
            <p:cNvSpPr/>
            <p:nvPr/>
          </p:nvSpPr>
          <p:spPr>
            <a:xfrm>
              <a:off x="5690046" y="2134364"/>
              <a:ext cx="274320" cy="27432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688282" y="207896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6993939" y="3384072"/>
            <a:ext cx="301686" cy="369332"/>
            <a:chOff x="5678122" y="2076763"/>
            <a:chExt cx="301686" cy="369332"/>
          </a:xfrm>
        </p:grpSpPr>
        <p:sp>
          <p:nvSpPr>
            <p:cNvPr id="86" name="Oval 85"/>
            <p:cNvSpPr/>
            <p:nvPr/>
          </p:nvSpPr>
          <p:spPr>
            <a:xfrm>
              <a:off x="5690046" y="2134364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678122" y="207676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2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8462703" y="3935084"/>
            <a:ext cx="301686" cy="369332"/>
            <a:chOff x="5688282" y="2091317"/>
            <a:chExt cx="301686" cy="369332"/>
          </a:xfrm>
        </p:grpSpPr>
        <p:sp>
          <p:nvSpPr>
            <p:cNvPr id="90" name="Oval 89"/>
            <p:cNvSpPr/>
            <p:nvPr/>
          </p:nvSpPr>
          <p:spPr>
            <a:xfrm>
              <a:off x="5690046" y="2134364"/>
              <a:ext cx="274320" cy="27432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688282" y="209131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3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 rot="5400000">
            <a:off x="8089073" y="4000507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3200"/>
              <a:t>…</a:t>
            </a:r>
            <a:endParaRPr lang="en-US" sz="3200"/>
          </a:p>
        </p:txBody>
      </p:sp>
      <p:sp>
        <p:nvSpPr>
          <p:cNvPr id="95" name="Freeform 94"/>
          <p:cNvSpPr/>
          <p:nvPr/>
        </p:nvSpPr>
        <p:spPr>
          <a:xfrm flipV="1">
            <a:off x="6700211" y="3662344"/>
            <a:ext cx="947469" cy="749563"/>
          </a:xfrm>
          <a:custGeom>
            <a:avLst/>
            <a:gdLst>
              <a:gd name="connsiteX0" fmla="*/ 0 w 924560"/>
              <a:gd name="connsiteY0" fmla="*/ 257186 h 261729"/>
              <a:gd name="connsiteX1" fmla="*/ 172720 w 924560"/>
              <a:gd name="connsiteY1" fmla="*/ 247026 h 261729"/>
              <a:gd name="connsiteX2" fmla="*/ 365760 w 924560"/>
              <a:gd name="connsiteY2" fmla="*/ 135266 h 261729"/>
              <a:gd name="connsiteX3" fmla="*/ 548640 w 924560"/>
              <a:gd name="connsiteY3" fmla="*/ 13346 h 261729"/>
              <a:gd name="connsiteX4" fmla="*/ 924560 w 924560"/>
              <a:gd name="connsiteY4" fmla="*/ 3186 h 26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560" h="261729">
                <a:moveTo>
                  <a:pt x="0" y="257186"/>
                </a:moveTo>
                <a:cubicBezTo>
                  <a:pt x="55880" y="262266"/>
                  <a:pt x="111760" y="267346"/>
                  <a:pt x="172720" y="247026"/>
                </a:cubicBezTo>
                <a:cubicBezTo>
                  <a:pt x="233680" y="226706"/>
                  <a:pt x="303107" y="174213"/>
                  <a:pt x="365760" y="135266"/>
                </a:cubicBezTo>
                <a:cubicBezTo>
                  <a:pt x="428413" y="96319"/>
                  <a:pt x="455507" y="35359"/>
                  <a:pt x="548640" y="13346"/>
                </a:cubicBezTo>
                <a:cubicBezTo>
                  <a:pt x="641773" y="-8667"/>
                  <a:pt x="924560" y="3186"/>
                  <a:pt x="924560" y="3186"/>
                </a:cubicBez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/>
          <p:cNvGrpSpPr/>
          <p:nvPr/>
        </p:nvGrpSpPr>
        <p:grpSpPr>
          <a:xfrm>
            <a:off x="9675591" y="2889335"/>
            <a:ext cx="301686" cy="369332"/>
            <a:chOff x="5678122" y="2102975"/>
            <a:chExt cx="301686" cy="369332"/>
          </a:xfrm>
        </p:grpSpPr>
        <p:sp>
          <p:nvSpPr>
            <p:cNvPr id="97" name="Oval 96"/>
            <p:cNvSpPr/>
            <p:nvPr/>
          </p:nvSpPr>
          <p:spPr>
            <a:xfrm>
              <a:off x="5690046" y="2134364"/>
              <a:ext cx="274320" cy="27432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678122" y="210297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4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686789" y="2428622"/>
            <a:ext cx="1054957" cy="340945"/>
            <a:chOff x="7396359" y="2559247"/>
            <a:chExt cx="1054957" cy="340945"/>
          </a:xfrm>
        </p:grpSpPr>
        <p:cxnSp>
          <p:nvCxnSpPr>
            <p:cNvPr id="84" name="Straight Arrow Connector 83"/>
            <p:cNvCxnSpPr>
              <a:cxnSpLocks/>
              <a:stCxn id="24" idx="2"/>
              <a:endCxn id="82" idx="0"/>
            </p:cNvCxnSpPr>
            <p:nvPr/>
          </p:nvCxnSpPr>
          <p:spPr>
            <a:xfrm flipH="1">
              <a:off x="7577652" y="2559247"/>
              <a:ext cx="335361" cy="17292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>
              <a:cxnSpLocks/>
              <a:stCxn id="24" idx="2"/>
              <a:endCxn id="101" idx="0"/>
            </p:cNvCxnSpPr>
            <p:nvPr/>
          </p:nvCxnSpPr>
          <p:spPr>
            <a:xfrm flipH="1">
              <a:off x="7808289" y="2559247"/>
              <a:ext cx="104724" cy="172533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cxnSpLocks/>
              <a:stCxn id="24" idx="2"/>
              <a:endCxn id="131" idx="0"/>
            </p:cNvCxnSpPr>
            <p:nvPr/>
          </p:nvCxnSpPr>
          <p:spPr>
            <a:xfrm>
              <a:off x="7913013" y="2559247"/>
              <a:ext cx="122584" cy="17345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>
              <a:cxnSpLocks/>
              <a:stCxn id="24" idx="2"/>
              <a:endCxn id="132" idx="0"/>
            </p:cNvCxnSpPr>
            <p:nvPr/>
          </p:nvCxnSpPr>
          <p:spPr>
            <a:xfrm>
              <a:off x="7913013" y="2559247"/>
              <a:ext cx="351355" cy="173289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/>
            <p:cNvGrpSpPr/>
            <p:nvPr/>
          </p:nvGrpSpPr>
          <p:grpSpPr>
            <a:xfrm>
              <a:off x="7462805" y="2729496"/>
              <a:ext cx="915863" cy="114222"/>
              <a:chOff x="7462805" y="2735846"/>
              <a:chExt cx="915863" cy="114222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7462805" y="2735846"/>
                <a:ext cx="914400" cy="11422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 flipH="1">
                <a:off x="7463352" y="2738525"/>
                <a:ext cx="228600" cy="108864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/>
              <p:cNvSpPr/>
              <p:nvPr/>
            </p:nvSpPr>
            <p:spPr>
              <a:xfrm flipH="1">
                <a:off x="7693989" y="2738130"/>
                <a:ext cx="228600" cy="108864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/>
              <p:cNvSpPr/>
              <p:nvPr/>
            </p:nvSpPr>
            <p:spPr>
              <a:xfrm flipH="1">
                <a:off x="7921297" y="2739055"/>
                <a:ext cx="228600" cy="108864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/>
              <p:cNvSpPr/>
              <p:nvPr/>
            </p:nvSpPr>
            <p:spPr>
              <a:xfrm flipH="1">
                <a:off x="8150068" y="2738886"/>
                <a:ext cx="228600" cy="108864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7396359" y="2682129"/>
              <a:ext cx="36979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/>
                <a:t>CPU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631388" y="2681724"/>
              <a:ext cx="36979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/>
                <a:t>CPU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7853141" y="2684748"/>
              <a:ext cx="36979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/>
                <a:t>CPU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8081523" y="2684121"/>
              <a:ext cx="36979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/>
                <a:t>CPU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57A440F-F730-EF4D-A539-4372D13E520A}"/>
              </a:ext>
            </a:extLst>
          </p:cNvPr>
          <p:cNvGrpSpPr/>
          <p:nvPr/>
        </p:nvGrpSpPr>
        <p:grpSpPr>
          <a:xfrm>
            <a:off x="7686789" y="3583429"/>
            <a:ext cx="1054957" cy="340944"/>
            <a:chOff x="7396359" y="2559248"/>
            <a:chExt cx="1054957" cy="340944"/>
          </a:xfrm>
        </p:grpSpPr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2DDD662B-3AF3-EA43-8AEE-75C99C241709}"/>
                </a:ext>
              </a:extLst>
            </p:cNvPr>
            <p:cNvCxnSpPr>
              <a:cxnSpLocks/>
              <a:endCxn id="120" idx="0"/>
            </p:cNvCxnSpPr>
            <p:nvPr/>
          </p:nvCxnSpPr>
          <p:spPr>
            <a:xfrm flipH="1">
              <a:off x="7577652" y="2559248"/>
              <a:ext cx="335361" cy="172927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D4F748AB-7381-714F-AA3C-4D6A89A399BE}"/>
                </a:ext>
              </a:extLst>
            </p:cNvPr>
            <p:cNvCxnSpPr>
              <a:cxnSpLocks/>
              <a:endCxn id="121" idx="0"/>
            </p:cNvCxnSpPr>
            <p:nvPr/>
          </p:nvCxnSpPr>
          <p:spPr>
            <a:xfrm flipH="1">
              <a:off x="7808289" y="2559248"/>
              <a:ext cx="104724" cy="17253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1074AADF-108C-1A4C-87CD-62B930A9DA0F}"/>
                </a:ext>
              </a:extLst>
            </p:cNvPr>
            <p:cNvCxnSpPr>
              <a:cxnSpLocks/>
              <a:endCxn id="122" idx="0"/>
            </p:cNvCxnSpPr>
            <p:nvPr/>
          </p:nvCxnSpPr>
          <p:spPr>
            <a:xfrm>
              <a:off x="7913013" y="2559248"/>
              <a:ext cx="122584" cy="173457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CAF3D8E8-064D-164A-AD8A-9BDCD79C4B37}"/>
                </a:ext>
              </a:extLst>
            </p:cNvPr>
            <p:cNvCxnSpPr>
              <a:cxnSpLocks/>
              <a:endCxn id="123" idx="0"/>
            </p:cNvCxnSpPr>
            <p:nvPr/>
          </p:nvCxnSpPr>
          <p:spPr>
            <a:xfrm>
              <a:off x="7913013" y="2559248"/>
              <a:ext cx="351355" cy="17328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E2B962F3-E689-E24B-8F6F-F245C76124E0}"/>
                </a:ext>
              </a:extLst>
            </p:cNvPr>
            <p:cNvGrpSpPr/>
            <p:nvPr/>
          </p:nvGrpSpPr>
          <p:grpSpPr>
            <a:xfrm>
              <a:off x="7462805" y="2729496"/>
              <a:ext cx="915863" cy="114222"/>
              <a:chOff x="7462805" y="2735846"/>
              <a:chExt cx="915863" cy="114222"/>
            </a:xfrm>
          </p:grpSpPr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5C0425A8-B978-8F46-9107-5020F590E6AC}"/>
                  </a:ext>
                </a:extLst>
              </p:cNvPr>
              <p:cNvSpPr/>
              <p:nvPr/>
            </p:nvSpPr>
            <p:spPr>
              <a:xfrm>
                <a:off x="7462805" y="2735846"/>
                <a:ext cx="914400" cy="11422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F581B34E-E3FA-0F41-9FEE-5BB12BB81872}"/>
                  </a:ext>
                </a:extLst>
              </p:cNvPr>
              <p:cNvSpPr/>
              <p:nvPr/>
            </p:nvSpPr>
            <p:spPr>
              <a:xfrm flipH="1">
                <a:off x="7463352" y="2738525"/>
                <a:ext cx="228600" cy="108864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C0AE29EB-7333-824A-8718-D024D0ECCB61}"/>
                  </a:ext>
                </a:extLst>
              </p:cNvPr>
              <p:cNvSpPr/>
              <p:nvPr/>
            </p:nvSpPr>
            <p:spPr>
              <a:xfrm flipH="1">
                <a:off x="7693989" y="2738130"/>
                <a:ext cx="228600" cy="108864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667E733D-A6B7-6F4B-AEB8-4A8BCB481CB9}"/>
                  </a:ext>
                </a:extLst>
              </p:cNvPr>
              <p:cNvSpPr/>
              <p:nvPr/>
            </p:nvSpPr>
            <p:spPr>
              <a:xfrm flipH="1">
                <a:off x="7921297" y="2739055"/>
                <a:ext cx="228600" cy="108864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528939CC-6EB2-8F4D-88DB-711FBC7C3731}"/>
                  </a:ext>
                </a:extLst>
              </p:cNvPr>
              <p:cNvSpPr/>
              <p:nvPr/>
            </p:nvSpPr>
            <p:spPr>
              <a:xfrm flipH="1">
                <a:off x="8150068" y="2738886"/>
                <a:ext cx="228600" cy="108864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E2EE19F-9FED-D744-997E-83170F3A1394}"/>
                </a:ext>
              </a:extLst>
            </p:cNvPr>
            <p:cNvSpPr txBox="1"/>
            <p:nvPr/>
          </p:nvSpPr>
          <p:spPr>
            <a:xfrm>
              <a:off x="7396359" y="2682129"/>
              <a:ext cx="36979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/>
                <a:t>CPU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C92D2905-4AAD-9544-A1B3-B8B2665B5A7D}"/>
                </a:ext>
              </a:extLst>
            </p:cNvPr>
            <p:cNvSpPr txBox="1"/>
            <p:nvPr/>
          </p:nvSpPr>
          <p:spPr>
            <a:xfrm>
              <a:off x="7631388" y="2681724"/>
              <a:ext cx="36979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/>
                <a:t>CPU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59AF9205-DC03-1A41-A352-9DFA93D65199}"/>
                </a:ext>
              </a:extLst>
            </p:cNvPr>
            <p:cNvSpPr txBox="1"/>
            <p:nvPr/>
          </p:nvSpPr>
          <p:spPr>
            <a:xfrm>
              <a:off x="7853141" y="2684748"/>
              <a:ext cx="36979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/>
                <a:t>CPU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7AD4393A-0A59-0C49-BD7A-0415CDF9025B}"/>
                </a:ext>
              </a:extLst>
            </p:cNvPr>
            <p:cNvSpPr txBox="1"/>
            <p:nvPr/>
          </p:nvSpPr>
          <p:spPr>
            <a:xfrm>
              <a:off x="8081523" y="2684121"/>
              <a:ext cx="36979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/>
                <a:t>CPU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81B94603-BB7C-8B4E-A64C-2BF2CC911404}"/>
              </a:ext>
            </a:extLst>
          </p:cNvPr>
          <p:cNvGrpSpPr/>
          <p:nvPr/>
        </p:nvGrpSpPr>
        <p:grpSpPr>
          <a:xfrm>
            <a:off x="7705765" y="5337101"/>
            <a:ext cx="1054957" cy="340944"/>
            <a:chOff x="7396359" y="2559248"/>
            <a:chExt cx="1054957" cy="340944"/>
          </a:xfrm>
        </p:grpSpPr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B773111A-73B3-0F4F-9462-7E06BF54CF98}"/>
                </a:ext>
              </a:extLst>
            </p:cNvPr>
            <p:cNvCxnSpPr>
              <a:cxnSpLocks/>
              <a:endCxn id="185" idx="0"/>
            </p:cNvCxnSpPr>
            <p:nvPr/>
          </p:nvCxnSpPr>
          <p:spPr>
            <a:xfrm flipH="1">
              <a:off x="7577652" y="2559248"/>
              <a:ext cx="335361" cy="172927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B108F636-60B8-644C-8E9D-C6215B56384A}"/>
                </a:ext>
              </a:extLst>
            </p:cNvPr>
            <p:cNvCxnSpPr>
              <a:cxnSpLocks/>
              <a:endCxn id="186" idx="0"/>
            </p:cNvCxnSpPr>
            <p:nvPr/>
          </p:nvCxnSpPr>
          <p:spPr>
            <a:xfrm flipH="1">
              <a:off x="7808289" y="2559248"/>
              <a:ext cx="104724" cy="17253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416C9C5A-C6A8-0244-81EA-83D0E271FECB}"/>
                </a:ext>
              </a:extLst>
            </p:cNvPr>
            <p:cNvCxnSpPr>
              <a:cxnSpLocks/>
              <a:endCxn id="187" idx="0"/>
            </p:cNvCxnSpPr>
            <p:nvPr/>
          </p:nvCxnSpPr>
          <p:spPr>
            <a:xfrm>
              <a:off x="7913013" y="2559248"/>
              <a:ext cx="122584" cy="173457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30DE8217-5CE6-F94F-AEDC-F4E2E980E877}"/>
                </a:ext>
              </a:extLst>
            </p:cNvPr>
            <p:cNvCxnSpPr>
              <a:cxnSpLocks/>
              <a:endCxn id="188" idx="0"/>
            </p:cNvCxnSpPr>
            <p:nvPr/>
          </p:nvCxnSpPr>
          <p:spPr>
            <a:xfrm>
              <a:off x="7913013" y="2559248"/>
              <a:ext cx="351355" cy="17328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C6B89E0A-166E-6341-80DB-A8F843A70791}"/>
                </a:ext>
              </a:extLst>
            </p:cNvPr>
            <p:cNvGrpSpPr/>
            <p:nvPr/>
          </p:nvGrpSpPr>
          <p:grpSpPr>
            <a:xfrm>
              <a:off x="7462805" y="2729496"/>
              <a:ext cx="915863" cy="114222"/>
              <a:chOff x="7462805" y="2735846"/>
              <a:chExt cx="915863" cy="114222"/>
            </a:xfrm>
          </p:grpSpPr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A9EC5E17-4E38-834D-B09A-DEDEB6CF0236}"/>
                  </a:ext>
                </a:extLst>
              </p:cNvPr>
              <p:cNvSpPr/>
              <p:nvPr/>
            </p:nvSpPr>
            <p:spPr>
              <a:xfrm>
                <a:off x="7462805" y="2735846"/>
                <a:ext cx="914400" cy="11422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B82A0D5B-1F54-BC4A-9DDB-ED61ADC0271E}"/>
                  </a:ext>
                </a:extLst>
              </p:cNvPr>
              <p:cNvSpPr/>
              <p:nvPr/>
            </p:nvSpPr>
            <p:spPr>
              <a:xfrm flipH="1">
                <a:off x="7463352" y="2738525"/>
                <a:ext cx="228600" cy="108864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9AACF941-5056-E342-B066-A6C21DC80BE5}"/>
                  </a:ext>
                </a:extLst>
              </p:cNvPr>
              <p:cNvSpPr/>
              <p:nvPr/>
            </p:nvSpPr>
            <p:spPr>
              <a:xfrm flipH="1">
                <a:off x="7693989" y="2738130"/>
                <a:ext cx="228600" cy="108864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CECDB0C7-72E6-2E4D-9C34-2204005CED5F}"/>
                  </a:ext>
                </a:extLst>
              </p:cNvPr>
              <p:cNvSpPr/>
              <p:nvPr/>
            </p:nvSpPr>
            <p:spPr>
              <a:xfrm flipH="1">
                <a:off x="7921297" y="2739055"/>
                <a:ext cx="228600" cy="108864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80CB8313-BC94-4844-B09D-43B625292BB5}"/>
                  </a:ext>
                </a:extLst>
              </p:cNvPr>
              <p:cNvSpPr/>
              <p:nvPr/>
            </p:nvSpPr>
            <p:spPr>
              <a:xfrm flipH="1">
                <a:off x="8150068" y="2738886"/>
                <a:ext cx="228600" cy="108864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0863C868-9A12-584A-B2ED-36C4053F11C7}"/>
                </a:ext>
              </a:extLst>
            </p:cNvPr>
            <p:cNvSpPr txBox="1"/>
            <p:nvPr/>
          </p:nvSpPr>
          <p:spPr>
            <a:xfrm>
              <a:off x="7396359" y="2682129"/>
              <a:ext cx="36979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/>
                <a:t>CPU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96D197CE-808A-3648-8AEE-49EFB2741857}"/>
                </a:ext>
              </a:extLst>
            </p:cNvPr>
            <p:cNvSpPr txBox="1"/>
            <p:nvPr/>
          </p:nvSpPr>
          <p:spPr>
            <a:xfrm>
              <a:off x="7631388" y="2681724"/>
              <a:ext cx="36979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/>
                <a:t>CPU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E33C06AC-FBF3-9A41-9553-93451215BD3D}"/>
                </a:ext>
              </a:extLst>
            </p:cNvPr>
            <p:cNvSpPr txBox="1"/>
            <p:nvPr/>
          </p:nvSpPr>
          <p:spPr>
            <a:xfrm>
              <a:off x="7853141" y="2684748"/>
              <a:ext cx="36979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/>
                <a:t>CPU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26A9143A-BEA8-114A-9876-62FB12D515AC}"/>
                </a:ext>
              </a:extLst>
            </p:cNvPr>
            <p:cNvSpPr txBox="1"/>
            <p:nvPr/>
          </p:nvSpPr>
          <p:spPr>
            <a:xfrm>
              <a:off x="8081523" y="2684121"/>
              <a:ext cx="36979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/>
                <a:t>CPU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BE3EFFB-BD8A-C84A-B05A-F3BD5AB0DFC5}"/>
              </a:ext>
            </a:extLst>
          </p:cNvPr>
          <p:cNvSpPr txBox="1"/>
          <p:nvPr/>
        </p:nvSpPr>
        <p:spPr>
          <a:xfrm>
            <a:off x="3377682" y="4329677"/>
            <a:ext cx="1081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Nominal FEM model</a:t>
            </a:r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77475D90-E64F-994E-A2AB-847DEC3FFAD3}"/>
              </a:ext>
            </a:extLst>
          </p:cNvPr>
          <p:cNvGrpSpPr/>
          <p:nvPr/>
        </p:nvGrpSpPr>
        <p:grpSpPr>
          <a:xfrm>
            <a:off x="3486824" y="1841829"/>
            <a:ext cx="651042" cy="565561"/>
            <a:chOff x="4657234" y="931648"/>
            <a:chExt cx="879056" cy="663859"/>
          </a:xfrm>
        </p:grpSpPr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873F0041-6DAD-384F-AFA7-82B7F92162E3}"/>
                </a:ext>
              </a:extLst>
            </p:cNvPr>
            <p:cNvGrpSpPr/>
            <p:nvPr/>
          </p:nvGrpSpPr>
          <p:grpSpPr>
            <a:xfrm>
              <a:off x="4852573" y="931648"/>
              <a:ext cx="626648" cy="456115"/>
              <a:chOff x="7785966" y="1581606"/>
              <a:chExt cx="999944" cy="727888"/>
            </a:xfrm>
          </p:grpSpPr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C576D868-B679-5E44-9E37-01C34D168AE6}"/>
                  </a:ext>
                </a:extLst>
              </p:cNvPr>
              <p:cNvGrpSpPr/>
              <p:nvPr/>
            </p:nvGrpSpPr>
            <p:grpSpPr>
              <a:xfrm>
                <a:off x="7785966" y="1581606"/>
                <a:ext cx="999944" cy="727888"/>
                <a:chOff x="7785966" y="1581606"/>
                <a:chExt cx="999944" cy="727888"/>
              </a:xfrm>
            </p:grpSpPr>
            <p:cxnSp>
              <p:nvCxnSpPr>
                <p:cNvPr id="214" name="Straight Arrow Connector 213">
                  <a:extLst>
                    <a:ext uri="{FF2B5EF4-FFF2-40B4-BE49-F238E27FC236}">
                      <a16:creationId xmlns:a16="http://schemas.microsoft.com/office/drawing/2014/main" id="{B1C96A6F-ABE8-0349-A8F6-DE0F6B3917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96429" y="1581606"/>
                  <a:ext cx="2769" cy="727888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Arrow Connector 214">
                  <a:extLst>
                    <a:ext uri="{FF2B5EF4-FFF2-40B4-BE49-F238E27FC236}">
                      <a16:creationId xmlns:a16="http://schemas.microsoft.com/office/drawing/2014/main" id="{66C10287-A553-0247-9BE8-A20CDF13C7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85966" y="2305705"/>
                  <a:ext cx="999944" cy="3789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13BDCF30-71A2-AD4A-884F-8D1332D12E5D}"/>
                  </a:ext>
                </a:extLst>
              </p:cNvPr>
              <p:cNvSpPr/>
              <p:nvPr/>
            </p:nvSpPr>
            <p:spPr>
              <a:xfrm>
                <a:off x="7815266" y="1733782"/>
                <a:ext cx="829780" cy="552218"/>
              </a:xfrm>
              <a:custGeom>
                <a:avLst/>
                <a:gdLst>
                  <a:gd name="connsiteX0" fmla="*/ 0 w 630195"/>
                  <a:gd name="connsiteY0" fmla="*/ 494122 h 494122"/>
                  <a:gd name="connsiteX1" fmla="*/ 135924 w 630195"/>
                  <a:gd name="connsiteY1" fmla="*/ 395268 h 494122"/>
                  <a:gd name="connsiteX2" fmla="*/ 296562 w 630195"/>
                  <a:gd name="connsiteY2" fmla="*/ 12208 h 494122"/>
                  <a:gd name="connsiteX3" fmla="*/ 432486 w 630195"/>
                  <a:gd name="connsiteY3" fmla="*/ 123419 h 494122"/>
                  <a:gd name="connsiteX4" fmla="*/ 506627 w 630195"/>
                  <a:gd name="connsiteY4" fmla="*/ 407625 h 494122"/>
                  <a:gd name="connsiteX5" fmla="*/ 630195 w 630195"/>
                  <a:gd name="connsiteY5" fmla="*/ 481765 h 494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0195" h="494122">
                    <a:moveTo>
                      <a:pt x="0" y="494122"/>
                    </a:moveTo>
                    <a:cubicBezTo>
                      <a:pt x="43248" y="484854"/>
                      <a:pt x="86497" y="475587"/>
                      <a:pt x="135924" y="395268"/>
                    </a:cubicBezTo>
                    <a:cubicBezTo>
                      <a:pt x="185351" y="314949"/>
                      <a:pt x="247135" y="57516"/>
                      <a:pt x="296562" y="12208"/>
                    </a:cubicBezTo>
                    <a:cubicBezTo>
                      <a:pt x="345989" y="-33100"/>
                      <a:pt x="397475" y="57516"/>
                      <a:pt x="432486" y="123419"/>
                    </a:cubicBezTo>
                    <a:cubicBezTo>
                      <a:pt x="467497" y="189322"/>
                      <a:pt x="473676" y="347901"/>
                      <a:pt x="506627" y="407625"/>
                    </a:cubicBezTo>
                    <a:cubicBezTo>
                      <a:pt x="539579" y="467349"/>
                      <a:pt x="584887" y="474557"/>
                      <a:pt x="630195" y="481765"/>
                    </a:cubicBezTo>
                  </a:path>
                </a:pathLst>
              </a:custGeom>
              <a:pattFill prst="wdUpDiag">
                <a:fgClr>
                  <a:schemeClr val="accent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100"/>
              </a:p>
            </p:txBody>
          </p:sp>
        </p:grpSp>
        <p:sp>
          <p:nvSpPr>
            <p:cNvPr id="210" name="TextBox 8">
              <a:extLst>
                <a:ext uri="{FF2B5EF4-FFF2-40B4-BE49-F238E27FC236}">
                  <a16:creationId xmlns:a16="http://schemas.microsoft.com/office/drawing/2014/main" id="{E6D815BF-40E7-DD41-BBD6-7AA7562A6769}"/>
                </a:ext>
              </a:extLst>
            </p:cNvPr>
            <p:cNvSpPr txBox="1"/>
            <p:nvPr/>
          </p:nvSpPr>
          <p:spPr>
            <a:xfrm>
              <a:off x="4810537" y="1350512"/>
              <a:ext cx="725753" cy="24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600"/>
                <a:t>Param1</a:t>
              </a:r>
            </a:p>
          </p:txBody>
        </p:sp>
        <p:sp>
          <p:nvSpPr>
            <p:cNvPr id="211" name="TextBox 41">
              <a:extLst>
                <a:ext uri="{FF2B5EF4-FFF2-40B4-BE49-F238E27FC236}">
                  <a16:creationId xmlns:a16="http://schemas.microsoft.com/office/drawing/2014/main" id="{0C6AAE26-02EA-F545-BDC8-229124FAC564}"/>
                </a:ext>
              </a:extLst>
            </p:cNvPr>
            <p:cNvSpPr txBox="1"/>
            <p:nvPr/>
          </p:nvSpPr>
          <p:spPr>
            <a:xfrm rot="16200000">
              <a:off x="4521126" y="1088883"/>
              <a:ext cx="517214" cy="244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600"/>
                <a:t> Prob </a:t>
              </a:r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AA3CD82E-FC5D-2146-A871-F4E0A7B761B8}"/>
              </a:ext>
            </a:extLst>
          </p:cNvPr>
          <p:cNvGrpSpPr/>
          <p:nvPr/>
        </p:nvGrpSpPr>
        <p:grpSpPr>
          <a:xfrm>
            <a:off x="3494942" y="2413105"/>
            <a:ext cx="571427" cy="581053"/>
            <a:chOff x="4629953" y="1496730"/>
            <a:chExt cx="771558" cy="682043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0E88A54F-0A74-774C-B828-BBD4FB0997B2}"/>
                </a:ext>
              </a:extLst>
            </p:cNvPr>
            <p:cNvGrpSpPr/>
            <p:nvPr/>
          </p:nvGrpSpPr>
          <p:grpSpPr>
            <a:xfrm>
              <a:off x="4830379" y="1496730"/>
              <a:ext cx="566884" cy="464908"/>
              <a:chOff x="8017255" y="4532338"/>
              <a:chExt cx="904576" cy="741919"/>
            </a:xfrm>
          </p:grpSpPr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A2E6D393-CBB2-874D-8AC1-EFF340ABD325}"/>
                  </a:ext>
                </a:extLst>
              </p:cNvPr>
              <p:cNvGrpSpPr/>
              <p:nvPr/>
            </p:nvGrpSpPr>
            <p:grpSpPr>
              <a:xfrm>
                <a:off x="8017255" y="4532338"/>
                <a:ext cx="904576" cy="741919"/>
                <a:chOff x="8017255" y="4532338"/>
                <a:chExt cx="904576" cy="741919"/>
              </a:xfrm>
            </p:grpSpPr>
            <p:cxnSp>
              <p:nvCxnSpPr>
                <p:cNvPr id="207" name="Straight Arrow Connector 206">
                  <a:extLst>
                    <a:ext uri="{FF2B5EF4-FFF2-40B4-BE49-F238E27FC236}">
                      <a16:creationId xmlns:a16="http://schemas.microsoft.com/office/drawing/2014/main" id="{80ECC70B-7FDA-9541-A51A-4EEC8DCBB7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026094" y="4532338"/>
                  <a:ext cx="1628" cy="735573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Arrow Connector 207">
                  <a:extLst>
                    <a:ext uri="{FF2B5EF4-FFF2-40B4-BE49-F238E27FC236}">
                      <a16:creationId xmlns:a16="http://schemas.microsoft.com/office/drawing/2014/main" id="{BA58F586-CF85-784D-ACDF-CA72A97110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017255" y="5270745"/>
                  <a:ext cx="904576" cy="3512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6" name="Freeform 205">
                <a:extLst>
                  <a:ext uri="{FF2B5EF4-FFF2-40B4-BE49-F238E27FC236}">
                    <a16:creationId xmlns:a16="http://schemas.microsoft.com/office/drawing/2014/main" id="{0E14C3CB-AD4C-C64F-8BAD-52C064066E6E}"/>
                  </a:ext>
                </a:extLst>
              </p:cNvPr>
              <p:cNvSpPr/>
              <p:nvPr/>
            </p:nvSpPr>
            <p:spPr>
              <a:xfrm>
                <a:off x="8042335" y="4685338"/>
                <a:ext cx="722831" cy="557181"/>
              </a:xfrm>
              <a:custGeom>
                <a:avLst/>
                <a:gdLst>
                  <a:gd name="connsiteX0" fmla="*/ 0 w 556054"/>
                  <a:gd name="connsiteY0" fmla="*/ 475293 h 475293"/>
                  <a:gd name="connsiteX1" fmla="*/ 61784 w 556054"/>
                  <a:gd name="connsiteY1" fmla="*/ 154018 h 475293"/>
                  <a:gd name="connsiteX2" fmla="*/ 86497 w 556054"/>
                  <a:gd name="connsiteY2" fmla="*/ 30450 h 475293"/>
                  <a:gd name="connsiteX3" fmla="*/ 148281 w 556054"/>
                  <a:gd name="connsiteY3" fmla="*/ 5737 h 475293"/>
                  <a:gd name="connsiteX4" fmla="*/ 222421 w 556054"/>
                  <a:gd name="connsiteY4" fmla="*/ 116947 h 475293"/>
                  <a:gd name="connsiteX5" fmla="*/ 259492 w 556054"/>
                  <a:gd name="connsiteY5" fmla="*/ 327012 h 475293"/>
                  <a:gd name="connsiteX6" fmla="*/ 556054 w 556054"/>
                  <a:gd name="connsiteY6" fmla="*/ 475293 h 47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6054" h="475293">
                    <a:moveTo>
                      <a:pt x="0" y="475293"/>
                    </a:moveTo>
                    <a:cubicBezTo>
                      <a:pt x="23684" y="351725"/>
                      <a:pt x="47368" y="228158"/>
                      <a:pt x="61784" y="154018"/>
                    </a:cubicBezTo>
                    <a:cubicBezTo>
                      <a:pt x="76200" y="79878"/>
                      <a:pt x="72081" y="55163"/>
                      <a:pt x="86497" y="30450"/>
                    </a:cubicBezTo>
                    <a:cubicBezTo>
                      <a:pt x="100913" y="5736"/>
                      <a:pt x="125627" y="-8679"/>
                      <a:pt x="148281" y="5737"/>
                    </a:cubicBezTo>
                    <a:cubicBezTo>
                      <a:pt x="170935" y="20153"/>
                      <a:pt x="203886" y="63401"/>
                      <a:pt x="222421" y="116947"/>
                    </a:cubicBezTo>
                    <a:cubicBezTo>
                      <a:pt x="240956" y="170493"/>
                      <a:pt x="203887" y="267288"/>
                      <a:pt x="259492" y="327012"/>
                    </a:cubicBezTo>
                    <a:cubicBezTo>
                      <a:pt x="315097" y="386736"/>
                      <a:pt x="435575" y="431014"/>
                      <a:pt x="556054" y="475293"/>
                    </a:cubicBezTo>
                  </a:path>
                </a:pathLst>
              </a:custGeom>
              <a:solidFill>
                <a:schemeClr val="accent2">
                  <a:lumMod val="20000"/>
                  <a:lumOff val="80000"/>
                  <a:alpha val="51000"/>
                </a:schemeClr>
              </a:solidFill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100"/>
              </a:p>
            </p:txBody>
          </p:sp>
        </p:grpSp>
        <p:sp>
          <p:nvSpPr>
            <p:cNvPr id="203" name="TextBox 40">
              <a:extLst>
                <a:ext uri="{FF2B5EF4-FFF2-40B4-BE49-F238E27FC236}">
                  <a16:creationId xmlns:a16="http://schemas.microsoft.com/office/drawing/2014/main" id="{07032CC7-33BB-9A44-BC34-2888CA0242D7}"/>
                </a:ext>
              </a:extLst>
            </p:cNvPr>
            <p:cNvSpPr txBox="1"/>
            <p:nvPr/>
          </p:nvSpPr>
          <p:spPr>
            <a:xfrm>
              <a:off x="4721723" y="1933777"/>
              <a:ext cx="679788" cy="24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"/>
                <a:t>Param2</a:t>
              </a:r>
            </a:p>
          </p:txBody>
        </p:sp>
        <p:sp>
          <p:nvSpPr>
            <p:cNvPr id="204" name="TextBox 50">
              <a:extLst>
                <a:ext uri="{FF2B5EF4-FFF2-40B4-BE49-F238E27FC236}">
                  <a16:creationId xmlns:a16="http://schemas.microsoft.com/office/drawing/2014/main" id="{DD2F87DB-0B84-824C-B5DF-88E921E79B28}"/>
                </a:ext>
              </a:extLst>
            </p:cNvPr>
            <p:cNvSpPr txBox="1"/>
            <p:nvPr/>
          </p:nvSpPr>
          <p:spPr>
            <a:xfrm rot="16200000">
              <a:off x="4521491" y="1658630"/>
              <a:ext cx="461920" cy="244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600"/>
                <a:t>Prob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82EBAA15-B3D5-6D4A-8DFE-9F41D184EF86}"/>
              </a:ext>
            </a:extLst>
          </p:cNvPr>
          <p:cNvGrpSpPr/>
          <p:nvPr/>
        </p:nvGrpSpPr>
        <p:grpSpPr>
          <a:xfrm>
            <a:off x="3485164" y="3034777"/>
            <a:ext cx="628327" cy="589131"/>
            <a:chOff x="4593140" y="2206216"/>
            <a:chExt cx="848386" cy="691525"/>
          </a:xfrm>
        </p:grpSpPr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1681918D-39C3-0B4A-97D4-CE8566F49551}"/>
                </a:ext>
              </a:extLst>
            </p:cNvPr>
            <p:cNvGrpSpPr/>
            <p:nvPr/>
          </p:nvGrpSpPr>
          <p:grpSpPr>
            <a:xfrm>
              <a:off x="4809567" y="2206216"/>
              <a:ext cx="605801" cy="468642"/>
              <a:chOff x="7669764" y="1586298"/>
              <a:chExt cx="966672" cy="747878"/>
            </a:xfrm>
          </p:grpSpPr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A0FE1AF1-7C69-1740-A9D5-75B5AC8D39CE}"/>
                  </a:ext>
                </a:extLst>
              </p:cNvPr>
              <p:cNvGrpSpPr/>
              <p:nvPr/>
            </p:nvGrpSpPr>
            <p:grpSpPr>
              <a:xfrm>
                <a:off x="7669764" y="1586298"/>
                <a:ext cx="966672" cy="747878"/>
                <a:chOff x="7669764" y="1586298"/>
                <a:chExt cx="966672" cy="747878"/>
              </a:xfrm>
            </p:grpSpPr>
            <p:cxnSp>
              <p:nvCxnSpPr>
                <p:cNvPr id="200" name="Straight Arrow Connector 199">
                  <a:extLst>
                    <a:ext uri="{FF2B5EF4-FFF2-40B4-BE49-F238E27FC236}">
                      <a16:creationId xmlns:a16="http://schemas.microsoft.com/office/drawing/2014/main" id="{843E616F-BACF-1C4C-B150-03E7ACC82B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674835" y="1586298"/>
                  <a:ext cx="0" cy="723198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Arrow Connector 200">
                  <a:extLst>
                    <a:ext uri="{FF2B5EF4-FFF2-40B4-BE49-F238E27FC236}">
                      <a16:creationId xmlns:a16="http://schemas.microsoft.com/office/drawing/2014/main" id="{54F59F6D-AE09-5241-B207-46E8F5892D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69764" y="2325972"/>
                  <a:ext cx="966672" cy="820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9" name="Freeform 198">
                <a:extLst>
                  <a:ext uri="{FF2B5EF4-FFF2-40B4-BE49-F238E27FC236}">
                    <a16:creationId xmlns:a16="http://schemas.microsoft.com/office/drawing/2014/main" id="{B6B1509B-213A-AD4A-8DD5-2815EC86E37D}"/>
                  </a:ext>
                </a:extLst>
              </p:cNvPr>
              <p:cNvSpPr/>
              <p:nvPr/>
            </p:nvSpPr>
            <p:spPr>
              <a:xfrm>
                <a:off x="7777848" y="1586298"/>
                <a:ext cx="568258" cy="730105"/>
              </a:xfrm>
              <a:custGeom>
                <a:avLst/>
                <a:gdLst>
                  <a:gd name="connsiteX0" fmla="*/ 0 w 630195"/>
                  <a:gd name="connsiteY0" fmla="*/ 494122 h 494122"/>
                  <a:gd name="connsiteX1" fmla="*/ 135924 w 630195"/>
                  <a:gd name="connsiteY1" fmla="*/ 395268 h 494122"/>
                  <a:gd name="connsiteX2" fmla="*/ 296562 w 630195"/>
                  <a:gd name="connsiteY2" fmla="*/ 12208 h 494122"/>
                  <a:gd name="connsiteX3" fmla="*/ 432486 w 630195"/>
                  <a:gd name="connsiteY3" fmla="*/ 123419 h 494122"/>
                  <a:gd name="connsiteX4" fmla="*/ 506627 w 630195"/>
                  <a:gd name="connsiteY4" fmla="*/ 407625 h 494122"/>
                  <a:gd name="connsiteX5" fmla="*/ 630195 w 630195"/>
                  <a:gd name="connsiteY5" fmla="*/ 481765 h 494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0195" h="494122">
                    <a:moveTo>
                      <a:pt x="0" y="494122"/>
                    </a:moveTo>
                    <a:cubicBezTo>
                      <a:pt x="43248" y="484854"/>
                      <a:pt x="86497" y="475587"/>
                      <a:pt x="135924" y="395268"/>
                    </a:cubicBezTo>
                    <a:cubicBezTo>
                      <a:pt x="185351" y="314949"/>
                      <a:pt x="247135" y="57516"/>
                      <a:pt x="296562" y="12208"/>
                    </a:cubicBezTo>
                    <a:cubicBezTo>
                      <a:pt x="345989" y="-33100"/>
                      <a:pt x="397475" y="57516"/>
                      <a:pt x="432486" y="123419"/>
                    </a:cubicBezTo>
                    <a:cubicBezTo>
                      <a:pt x="467497" y="189322"/>
                      <a:pt x="473676" y="347901"/>
                      <a:pt x="506627" y="407625"/>
                    </a:cubicBezTo>
                    <a:cubicBezTo>
                      <a:pt x="539579" y="467349"/>
                      <a:pt x="584887" y="474557"/>
                      <a:pt x="630195" y="481765"/>
                    </a:cubicBezTo>
                  </a:path>
                </a:pathLst>
              </a:custGeom>
              <a:pattFill prst="ltDnDiag">
                <a:fgClr>
                  <a:schemeClr val="accent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100"/>
              </a:p>
            </p:txBody>
          </p:sp>
        </p:grpSp>
        <p:sp>
          <p:nvSpPr>
            <p:cNvPr id="196" name="TextBox 51">
              <a:extLst>
                <a:ext uri="{FF2B5EF4-FFF2-40B4-BE49-F238E27FC236}">
                  <a16:creationId xmlns:a16="http://schemas.microsoft.com/office/drawing/2014/main" id="{00C45267-D8F6-1B4C-B1DF-E154F97257EA}"/>
                </a:ext>
              </a:extLst>
            </p:cNvPr>
            <p:cNvSpPr txBox="1"/>
            <p:nvPr/>
          </p:nvSpPr>
          <p:spPr>
            <a:xfrm rot="16200000">
              <a:off x="4484678" y="2351467"/>
              <a:ext cx="461920" cy="244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600"/>
                <a:t>Prob</a:t>
              </a:r>
            </a:p>
          </p:txBody>
        </p:sp>
        <p:sp>
          <p:nvSpPr>
            <p:cNvPr id="197" name="TextBox 52">
              <a:extLst>
                <a:ext uri="{FF2B5EF4-FFF2-40B4-BE49-F238E27FC236}">
                  <a16:creationId xmlns:a16="http://schemas.microsoft.com/office/drawing/2014/main" id="{B263513A-BA09-C64C-8D90-603344BBB40D}"/>
                </a:ext>
              </a:extLst>
            </p:cNvPr>
            <p:cNvSpPr txBox="1"/>
            <p:nvPr/>
          </p:nvSpPr>
          <p:spPr>
            <a:xfrm>
              <a:off x="4684558" y="2652745"/>
              <a:ext cx="756968" cy="24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"/>
                <a:t>Param3</a:t>
              </a:r>
            </a:p>
          </p:txBody>
        </p: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7B385B34-0F2F-8C49-9E37-9C12B41CF88E}"/>
              </a:ext>
            </a:extLst>
          </p:cNvPr>
          <p:cNvGrpSpPr/>
          <p:nvPr/>
        </p:nvGrpSpPr>
        <p:grpSpPr>
          <a:xfrm>
            <a:off x="3490063" y="3635471"/>
            <a:ext cx="737897" cy="558495"/>
            <a:chOff x="4657235" y="931648"/>
            <a:chExt cx="996330" cy="655565"/>
          </a:xfrm>
        </p:grpSpPr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50983E4E-F946-1B41-85DC-22A33AF09B47}"/>
                </a:ext>
              </a:extLst>
            </p:cNvPr>
            <p:cNvGrpSpPr/>
            <p:nvPr/>
          </p:nvGrpSpPr>
          <p:grpSpPr>
            <a:xfrm>
              <a:off x="4852573" y="931648"/>
              <a:ext cx="626648" cy="456115"/>
              <a:chOff x="7785966" y="1581606"/>
              <a:chExt cx="999944" cy="727888"/>
            </a:xfrm>
          </p:grpSpPr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4ACE3B7C-4E1C-4540-965D-CE5F715FABF8}"/>
                  </a:ext>
                </a:extLst>
              </p:cNvPr>
              <p:cNvGrpSpPr/>
              <p:nvPr/>
            </p:nvGrpSpPr>
            <p:grpSpPr>
              <a:xfrm>
                <a:off x="7785966" y="1581606"/>
                <a:ext cx="999944" cy="727888"/>
                <a:chOff x="7785966" y="1581606"/>
                <a:chExt cx="999944" cy="727888"/>
              </a:xfrm>
            </p:grpSpPr>
            <p:cxnSp>
              <p:nvCxnSpPr>
                <p:cNvPr id="249" name="Straight Arrow Connector 248">
                  <a:extLst>
                    <a:ext uri="{FF2B5EF4-FFF2-40B4-BE49-F238E27FC236}">
                      <a16:creationId xmlns:a16="http://schemas.microsoft.com/office/drawing/2014/main" id="{5C7A04E4-08C6-DC44-9B1B-7AE3B8F2A6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96429" y="1581606"/>
                  <a:ext cx="2769" cy="727888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Straight Arrow Connector 249">
                  <a:extLst>
                    <a:ext uri="{FF2B5EF4-FFF2-40B4-BE49-F238E27FC236}">
                      <a16:creationId xmlns:a16="http://schemas.microsoft.com/office/drawing/2014/main" id="{BAC1395F-E61F-9A47-8427-2B051D71CD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85966" y="2305705"/>
                  <a:ext cx="999944" cy="3789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8" name="Freeform 247">
                <a:extLst>
                  <a:ext uri="{FF2B5EF4-FFF2-40B4-BE49-F238E27FC236}">
                    <a16:creationId xmlns:a16="http://schemas.microsoft.com/office/drawing/2014/main" id="{53299DEA-48E1-5941-9337-41CC527847CE}"/>
                  </a:ext>
                </a:extLst>
              </p:cNvPr>
              <p:cNvSpPr/>
              <p:nvPr/>
            </p:nvSpPr>
            <p:spPr>
              <a:xfrm>
                <a:off x="7815266" y="1733782"/>
                <a:ext cx="829780" cy="552218"/>
              </a:xfrm>
              <a:custGeom>
                <a:avLst/>
                <a:gdLst>
                  <a:gd name="connsiteX0" fmla="*/ 0 w 630195"/>
                  <a:gd name="connsiteY0" fmla="*/ 494122 h 494122"/>
                  <a:gd name="connsiteX1" fmla="*/ 135924 w 630195"/>
                  <a:gd name="connsiteY1" fmla="*/ 395268 h 494122"/>
                  <a:gd name="connsiteX2" fmla="*/ 296562 w 630195"/>
                  <a:gd name="connsiteY2" fmla="*/ 12208 h 494122"/>
                  <a:gd name="connsiteX3" fmla="*/ 432486 w 630195"/>
                  <a:gd name="connsiteY3" fmla="*/ 123419 h 494122"/>
                  <a:gd name="connsiteX4" fmla="*/ 506627 w 630195"/>
                  <a:gd name="connsiteY4" fmla="*/ 407625 h 494122"/>
                  <a:gd name="connsiteX5" fmla="*/ 630195 w 630195"/>
                  <a:gd name="connsiteY5" fmla="*/ 481765 h 494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0195" h="494122">
                    <a:moveTo>
                      <a:pt x="0" y="494122"/>
                    </a:moveTo>
                    <a:cubicBezTo>
                      <a:pt x="43248" y="484854"/>
                      <a:pt x="86497" y="475587"/>
                      <a:pt x="135924" y="395268"/>
                    </a:cubicBezTo>
                    <a:cubicBezTo>
                      <a:pt x="185351" y="314949"/>
                      <a:pt x="247135" y="57516"/>
                      <a:pt x="296562" y="12208"/>
                    </a:cubicBezTo>
                    <a:cubicBezTo>
                      <a:pt x="345989" y="-33100"/>
                      <a:pt x="397475" y="57516"/>
                      <a:pt x="432486" y="123419"/>
                    </a:cubicBezTo>
                    <a:cubicBezTo>
                      <a:pt x="467497" y="189322"/>
                      <a:pt x="473676" y="347901"/>
                      <a:pt x="506627" y="407625"/>
                    </a:cubicBezTo>
                    <a:cubicBezTo>
                      <a:pt x="539579" y="467349"/>
                      <a:pt x="584887" y="474557"/>
                      <a:pt x="630195" y="481765"/>
                    </a:cubicBezTo>
                  </a:path>
                </a:pathLst>
              </a:custGeom>
              <a:pattFill prst="wdUpDiag">
                <a:fgClr>
                  <a:schemeClr val="accent1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 w="127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100"/>
              </a:p>
            </p:txBody>
          </p:sp>
        </p:grpSp>
        <p:sp>
          <p:nvSpPr>
            <p:cNvPr id="245" name="TextBox 8">
              <a:extLst>
                <a:ext uri="{FF2B5EF4-FFF2-40B4-BE49-F238E27FC236}">
                  <a16:creationId xmlns:a16="http://schemas.microsoft.com/office/drawing/2014/main" id="{BF4507EF-50B5-454B-A0DE-1D45C9C6B3E6}"/>
                </a:ext>
              </a:extLst>
            </p:cNvPr>
            <p:cNvSpPr txBox="1"/>
            <p:nvPr/>
          </p:nvSpPr>
          <p:spPr>
            <a:xfrm>
              <a:off x="4703335" y="1370451"/>
              <a:ext cx="950230" cy="216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600"/>
                <a:t>Impact Velocity</a:t>
              </a:r>
            </a:p>
          </p:txBody>
        </p:sp>
        <p:sp>
          <p:nvSpPr>
            <p:cNvPr id="246" name="TextBox 41">
              <a:extLst>
                <a:ext uri="{FF2B5EF4-FFF2-40B4-BE49-F238E27FC236}">
                  <a16:creationId xmlns:a16="http://schemas.microsoft.com/office/drawing/2014/main" id="{EAC0C3CB-7D47-794B-99D1-D0F7E4761F4E}"/>
                </a:ext>
              </a:extLst>
            </p:cNvPr>
            <p:cNvSpPr txBox="1"/>
            <p:nvPr/>
          </p:nvSpPr>
          <p:spPr>
            <a:xfrm rot="16200000">
              <a:off x="4521126" y="1088883"/>
              <a:ext cx="517214" cy="244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600"/>
                <a:t> Prob </a:t>
              </a:r>
            </a:p>
          </p:txBody>
        </p:sp>
      </p:grpSp>
      <p:sp>
        <p:nvSpPr>
          <p:cNvPr id="136" name="TextBox 135">
            <a:extLst>
              <a:ext uri="{FF2B5EF4-FFF2-40B4-BE49-F238E27FC236}">
                <a16:creationId xmlns:a16="http://schemas.microsoft.com/office/drawing/2014/main" id="{475DD539-390E-CD42-98F5-2BD7E77DDE75}"/>
              </a:ext>
            </a:extLst>
          </p:cNvPr>
          <p:cNvSpPr txBox="1"/>
          <p:nvPr/>
        </p:nvSpPr>
        <p:spPr>
          <a:xfrm>
            <a:off x="3105039" y="1376059"/>
            <a:ext cx="1544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Input Distributions or bounds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C9517E-D897-FA42-8213-8645A4B31684}"/>
              </a:ext>
            </a:extLst>
          </p:cNvPr>
          <p:cNvSpPr txBox="1"/>
          <p:nvPr/>
        </p:nvSpPr>
        <p:spPr>
          <a:xfrm>
            <a:off x="10296710" y="2555614"/>
            <a:ext cx="779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Outputs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40C7B992-E8DB-E84B-B2C3-68DFE9C9910E}"/>
              </a:ext>
            </a:extLst>
          </p:cNvPr>
          <p:cNvSpPr txBox="1"/>
          <p:nvPr/>
        </p:nvSpPr>
        <p:spPr>
          <a:xfrm>
            <a:off x="5589728" y="2478542"/>
            <a:ext cx="644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Inputs</a:t>
            </a: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5DA429FF-173C-CC44-8ACE-637548B6DB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15"/>
          <a:stretch/>
        </p:blipFill>
        <p:spPr>
          <a:xfrm>
            <a:off x="3333000" y="4752294"/>
            <a:ext cx="1196205" cy="6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9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5E08A-763C-2549-8E66-2FDB91844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 and Points of Emphasis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9D3AF-4BF8-BD4D-BBBC-A2CA4284B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4949"/>
            <a:ext cx="10515600" cy="4740428"/>
          </a:xfrm>
        </p:spPr>
        <p:txBody>
          <a:bodyPr>
            <a:normAutofit/>
          </a:bodyPr>
          <a:lstStyle/>
          <a:p>
            <a:r>
              <a:rPr lang="en-US" dirty="0"/>
              <a:t>Provide enough information to know what to ask/search for if interested in applying UQ</a:t>
            </a:r>
          </a:p>
          <a:p>
            <a:pPr lvl="1"/>
            <a:r>
              <a:rPr lang="en-US" dirty="0"/>
              <a:t>Broad overview of the main concepts; listing common references, software, methods for further study</a:t>
            </a:r>
          </a:p>
          <a:p>
            <a:pPr lvl="1"/>
            <a:r>
              <a:rPr lang="en-US" dirty="0"/>
              <a:t>Understand “what/why/when", not necessarily “how”</a:t>
            </a:r>
          </a:p>
          <a:p>
            <a:r>
              <a:rPr lang="en-US" dirty="0"/>
              <a:t>Provide parallels, results from practical NASA problems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67C51-76CA-EB44-B336-2C50CABBE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70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5E88-7A6B-4E3F-BCAC-7DDBCDCA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Quick Review of Terminology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A88A0-E048-4FF9-AC57-54ACE3A36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D920BFF6-54D5-49FD-BA4A-AEF742DC28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99" y="1514133"/>
                <a:ext cx="6949640" cy="466547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Random Variable,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endParaRPr lang="en-US" b="1"/>
              </a:p>
              <a:p>
                <a:pPr lvl="1"/>
                <a:r>
                  <a:rPr lang="en-US"/>
                  <a:t>Variable with unknown true value</a:t>
                </a:r>
              </a:p>
              <a:p>
                <a:r>
                  <a:rPr lang="en-US"/>
                  <a:t>Probability Density Function (PDF),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  <a:p>
                <a:pPr lvl="1"/>
                <a:r>
                  <a:rPr lang="en-US"/>
                  <a:t>Function describing the </a:t>
                </a:r>
                <a:r>
                  <a:rPr lang="en-US" u="sng"/>
                  <a:t>relative</a:t>
                </a:r>
                <a:r>
                  <a:rPr lang="en-US"/>
                  <a:t> likelihood that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/>
                  <a:t> takes a specific value,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/>
              </a:p>
              <a:p>
                <a:r>
                  <a:rPr lang="en-US"/>
                  <a:t>Cumulative Distribution Function (CDF),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  <a:p>
                <a:pPr lvl="1"/>
                <a:r>
                  <a:rPr lang="en-US" u="sng"/>
                  <a:t>Probability</a:t>
                </a:r>
                <a:r>
                  <a:rPr lang="en-US"/>
                  <a:t> that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/>
                  <a:t> takes a value </a:t>
                </a:r>
                <a:r>
                  <a:rPr lang="en-US" i="1"/>
                  <a:t>less than or equal to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/>
              </a:p>
              <a:p>
                <a:pPr lvl="1"/>
                <a:r>
                  <a:rPr lang="en-US"/>
                  <a:t>CDF = integral of the PDF from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/>
                  <a:t>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/>
              </a:p>
              <a:p>
                <a:pPr lvl="1"/>
                <a:r>
                  <a:rPr lang="en-US"/>
                  <a:t>Can obtain other probabilities by integrating the PDF; e.g.,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D920BFF6-54D5-49FD-BA4A-AEF742DC2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514133"/>
                <a:ext cx="6949640" cy="4665473"/>
              </a:xfrm>
              <a:prstGeom prst="rect">
                <a:avLst/>
              </a:prstGeom>
              <a:blipFill>
                <a:blip r:embed="rId2"/>
                <a:stretch>
                  <a:fillRect l="-1490" t="-2089" r="-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96719CE4-A5CA-4CF2-BA07-63AF507703A6}"/>
              </a:ext>
            </a:extLst>
          </p:cNvPr>
          <p:cNvGrpSpPr/>
          <p:nvPr/>
        </p:nvGrpSpPr>
        <p:grpSpPr>
          <a:xfrm>
            <a:off x="8223451" y="1166981"/>
            <a:ext cx="2609402" cy="2366882"/>
            <a:chOff x="9088226" y="799836"/>
            <a:chExt cx="2609402" cy="23668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AE2395A-1627-434F-9C0D-4B5B1144AA84}"/>
                </a:ext>
              </a:extLst>
            </p:cNvPr>
            <p:cNvGrpSpPr/>
            <p:nvPr/>
          </p:nvGrpSpPr>
          <p:grpSpPr>
            <a:xfrm>
              <a:off x="9088226" y="850840"/>
              <a:ext cx="2609402" cy="2315878"/>
              <a:chOff x="9088226" y="861991"/>
              <a:chExt cx="2609402" cy="231587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A49277E3-6F97-4A79-86AD-AFD6FBC679B8}"/>
                      </a:ext>
                    </a:extLst>
                  </p:cNvPr>
                  <p:cNvSpPr txBox="1"/>
                  <p:nvPr/>
                </p:nvSpPr>
                <p:spPr>
                  <a:xfrm>
                    <a:off x="9088226" y="861991"/>
                    <a:ext cx="691408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A49277E3-6F97-4A79-86AD-AFD6FBC679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88226" y="861991"/>
                    <a:ext cx="691408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8A44FEA8-CCAC-4ED0-BDA7-6F12F4D216CE}"/>
                  </a:ext>
                </a:extLst>
              </p:cNvPr>
              <p:cNvSpPr/>
              <p:nvPr/>
            </p:nvSpPr>
            <p:spPr>
              <a:xfrm>
                <a:off x="9433930" y="1544922"/>
                <a:ext cx="2263698" cy="1384459"/>
              </a:xfrm>
              <a:custGeom>
                <a:avLst/>
                <a:gdLst>
                  <a:gd name="connsiteX0" fmla="*/ 0 w 2263698"/>
                  <a:gd name="connsiteY0" fmla="*/ 1373307 h 1384459"/>
                  <a:gd name="connsiteX1" fmla="*/ 156117 w 2263698"/>
                  <a:gd name="connsiteY1" fmla="*/ 1339854 h 1384459"/>
                  <a:gd name="connsiteX2" fmla="*/ 245327 w 2263698"/>
                  <a:gd name="connsiteY2" fmla="*/ 1295249 h 1384459"/>
                  <a:gd name="connsiteX3" fmla="*/ 334537 w 2263698"/>
                  <a:gd name="connsiteY3" fmla="*/ 1206039 h 1384459"/>
                  <a:gd name="connsiteX4" fmla="*/ 423747 w 2263698"/>
                  <a:gd name="connsiteY4" fmla="*/ 1061073 h 1384459"/>
                  <a:gd name="connsiteX5" fmla="*/ 468351 w 2263698"/>
                  <a:gd name="connsiteY5" fmla="*/ 983015 h 1384459"/>
                  <a:gd name="connsiteX6" fmla="*/ 579864 w 2263698"/>
                  <a:gd name="connsiteY6" fmla="*/ 748839 h 1384459"/>
                  <a:gd name="connsiteX7" fmla="*/ 635620 w 2263698"/>
                  <a:gd name="connsiteY7" fmla="*/ 592722 h 1384459"/>
                  <a:gd name="connsiteX8" fmla="*/ 713678 w 2263698"/>
                  <a:gd name="connsiteY8" fmla="*/ 414302 h 1384459"/>
                  <a:gd name="connsiteX9" fmla="*/ 780586 w 2263698"/>
                  <a:gd name="connsiteY9" fmla="*/ 280488 h 1384459"/>
                  <a:gd name="connsiteX10" fmla="*/ 836342 w 2263698"/>
                  <a:gd name="connsiteY10" fmla="*/ 180127 h 1384459"/>
                  <a:gd name="connsiteX11" fmla="*/ 936703 w 2263698"/>
                  <a:gd name="connsiteY11" fmla="*/ 68615 h 1384459"/>
                  <a:gd name="connsiteX12" fmla="*/ 1081669 w 2263698"/>
                  <a:gd name="connsiteY12" fmla="*/ 1707 h 1384459"/>
                  <a:gd name="connsiteX13" fmla="*/ 1215483 w 2263698"/>
                  <a:gd name="connsiteY13" fmla="*/ 24010 h 1384459"/>
                  <a:gd name="connsiteX14" fmla="*/ 1315844 w 2263698"/>
                  <a:gd name="connsiteY14" fmla="*/ 68615 h 1384459"/>
                  <a:gd name="connsiteX15" fmla="*/ 1393903 w 2263698"/>
                  <a:gd name="connsiteY15" fmla="*/ 168976 h 1384459"/>
                  <a:gd name="connsiteX16" fmla="*/ 1460810 w 2263698"/>
                  <a:gd name="connsiteY16" fmla="*/ 291639 h 1384459"/>
                  <a:gd name="connsiteX17" fmla="*/ 1550020 w 2263698"/>
                  <a:gd name="connsiteY17" fmla="*/ 447756 h 1384459"/>
                  <a:gd name="connsiteX18" fmla="*/ 1616927 w 2263698"/>
                  <a:gd name="connsiteY18" fmla="*/ 581571 h 1384459"/>
                  <a:gd name="connsiteX19" fmla="*/ 1672683 w 2263698"/>
                  <a:gd name="connsiteY19" fmla="*/ 715385 h 1384459"/>
                  <a:gd name="connsiteX20" fmla="*/ 1706137 w 2263698"/>
                  <a:gd name="connsiteY20" fmla="*/ 826898 h 1384459"/>
                  <a:gd name="connsiteX21" fmla="*/ 1761893 w 2263698"/>
                  <a:gd name="connsiteY21" fmla="*/ 949561 h 1384459"/>
                  <a:gd name="connsiteX22" fmla="*/ 1851103 w 2263698"/>
                  <a:gd name="connsiteY22" fmla="*/ 1116829 h 1384459"/>
                  <a:gd name="connsiteX23" fmla="*/ 1929161 w 2263698"/>
                  <a:gd name="connsiteY23" fmla="*/ 1217190 h 1384459"/>
                  <a:gd name="connsiteX24" fmla="*/ 2040673 w 2263698"/>
                  <a:gd name="connsiteY24" fmla="*/ 1295249 h 1384459"/>
                  <a:gd name="connsiteX25" fmla="*/ 2118732 w 2263698"/>
                  <a:gd name="connsiteY25" fmla="*/ 1328702 h 1384459"/>
                  <a:gd name="connsiteX26" fmla="*/ 2230244 w 2263698"/>
                  <a:gd name="connsiteY26" fmla="*/ 1373307 h 1384459"/>
                  <a:gd name="connsiteX27" fmla="*/ 2263698 w 2263698"/>
                  <a:gd name="connsiteY27" fmla="*/ 1384459 h 138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263698" h="1384459">
                    <a:moveTo>
                      <a:pt x="0" y="1373307"/>
                    </a:moveTo>
                    <a:cubicBezTo>
                      <a:pt x="57614" y="1363085"/>
                      <a:pt x="115229" y="1352864"/>
                      <a:pt x="156117" y="1339854"/>
                    </a:cubicBezTo>
                    <a:cubicBezTo>
                      <a:pt x="197005" y="1326844"/>
                      <a:pt x="215590" y="1317551"/>
                      <a:pt x="245327" y="1295249"/>
                    </a:cubicBezTo>
                    <a:cubicBezTo>
                      <a:pt x="275064" y="1272947"/>
                      <a:pt x="304800" y="1245068"/>
                      <a:pt x="334537" y="1206039"/>
                    </a:cubicBezTo>
                    <a:cubicBezTo>
                      <a:pt x="364274" y="1167010"/>
                      <a:pt x="401445" y="1098244"/>
                      <a:pt x="423747" y="1061073"/>
                    </a:cubicBezTo>
                    <a:cubicBezTo>
                      <a:pt x="446049" y="1023902"/>
                      <a:pt x="442332" y="1035054"/>
                      <a:pt x="468351" y="983015"/>
                    </a:cubicBezTo>
                    <a:cubicBezTo>
                      <a:pt x="494370" y="930976"/>
                      <a:pt x="551986" y="813888"/>
                      <a:pt x="579864" y="748839"/>
                    </a:cubicBezTo>
                    <a:cubicBezTo>
                      <a:pt x="607742" y="683790"/>
                      <a:pt x="613318" y="648478"/>
                      <a:pt x="635620" y="592722"/>
                    </a:cubicBezTo>
                    <a:cubicBezTo>
                      <a:pt x="657922" y="536966"/>
                      <a:pt x="689517" y="466341"/>
                      <a:pt x="713678" y="414302"/>
                    </a:cubicBezTo>
                    <a:cubicBezTo>
                      <a:pt x="737839" y="362263"/>
                      <a:pt x="760142" y="319517"/>
                      <a:pt x="780586" y="280488"/>
                    </a:cubicBezTo>
                    <a:cubicBezTo>
                      <a:pt x="801030" y="241459"/>
                      <a:pt x="810323" y="215439"/>
                      <a:pt x="836342" y="180127"/>
                    </a:cubicBezTo>
                    <a:cubicBezTo>
                      <a:pt x="862361" y="144815"/>
                      <a:pt x="895815" y="98352"/>
                      <a:pt x="936703" y="68615"/>
                    </a:cubicBezTo>
                    <a:cubicBezTo>
                      <a:pt x="977591" y="38878"/>
                      <a:pt x="1035206" y="9141"/>
                      <a:pt x="1081669" y="1707"/>
                    </a:cubicBezTo>
                    <a:cubicBezTo>
                      <a:pt x="1128132" y="-5727"/>
                      <a:pt x="1176454" y="12859"/>
                      <a:pt x="1215483" y="24010"/>
                    </a:cubicBezTo>
                    <a:cubicBezTo>
                      <a:pt x="1254512" y="35161"/>
                      <a:pt x="1286107" y="44454"/>
                      <a:pt x="1315844" y="68615"/>
                    </a:cubicBezTo>
                    <a:cubicBezTo>
                      <a:pt x="1345581" y="92776"/>
                      <a:pt x="1369742" y="131805"/>
                      <a:pt x="1393903" y="168976"/>
                    </a:cubicBezTo>
                    <a:cubicBezTo>
                      <a:pt x="1418064" y="206147"/>
                      <a:pt x="1434791" y="245176"/>
                      <a:pt x="1460810" y="291639"/>
                    </a:cubicBezTo>
                    <a:cubicBezTo>
                      <a:pt x="1486829" y="338102"/>
                      <a:pt x="1524001" y="399434"/>
                      <a:pt x="1550020" y="447756"/>
                    </a:cubicBezTo>
                    <a:cubicBezTo>
                      <a:pt x="1576039" y="496078"/>
                      <a:pt x="1596483" y="536966"/>
                      <a:pt x="1616927" y="581571"/>
                    </a:cubicBezTo>
                    <a:cubicBezTo>
                      <a:pt x="1637371" y="626176"/>
                      <a:pt x="1657815" y="674497"/>
                      <a:pt x="1672683" y="715385"/>
                    </a:cubicBezTo>
                    <a:cubicBezTo>
                      <a:pt x="1687551" y="756273"/>
                      <a:pt x="1691269" y="787869"/>
                      <a:pt x="1706137" y="826898"/>
                    </a:cubicBezTo>
                    <a:cubicBezTo>
                      <a:pt x="1721005" y="865927"/>
                      <a:pt x="1737732" y="901239"/>
                      <a:pt x="1761893" y="949561"/>
                    </a:cubicBezTo>
                    <a:cubicBezTo>
                      <a:pt x="1786054" y="997883"/>
                      <a:pt x="1823225" y="1072224"/>
                      <a:pt x="1851103" y="1116829"/>
                    </a:cubicBezTo>
                    <a:cubicBezTo>
                      <a:pt x="1878981" y="1161434"/>
                      <a:pt x="1897566" y="1187453"/>
                      <a:pt x="1929161" y="1217190"/>
                    </a:cubicBezTo>
                    <a:cubicBezTo>
                      <a:pt x="1960756" y="1246927"/>
                      <a:pt x="2009078" y="1276664"/>
                      <a:pt x="2040673" y="1295249"/>
                    </a:cubicBezTo>
                    <a:cubicBezTo>
                      <a:pt x="2072268" y="1313834"/>
                      <a:pt x="2087137" y="1315692"/>
                      <a:pt x="2118732" y="1328702"/>
                    </a:cubicBezTo>
                    <a:cubicBezTo>
                      <a:pt x="2150327" y="1341712"/>
                      <a:pt x="2230244" y="1373307"/>
                      <a:pt x="2230244" y="1373307"/>
                    </a:cubicBezTo>
                    <a:cubicBezTo>
                      <a:pt x="2254405" y="1382600"/>
                      <a:pt x="2259051" y="1383529"/>
                      <a:pt x="2263698" y="1384459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317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2EAE3B5D-2E16-4433-AB51-46A5009B60F4}"/>
                  </a:ext>
                </a:extLst>
              </p:cNvPr>
              <p:cNvCxnSpPr/>
              <p:nvPr/>
            </p:nvCxnSpPr>
            <p:spPr>
              <a:xfrm flipV="1">
                <a:off x="9400478" y="1257188"/>
                <a:ext cx="0" cy="16873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E4F00750-3A78-4606-BD67-6F2D29125D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97876" y="2925292"/>
                <a:ext cx="228860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2026F9E-95DA-4692-B4A5-A4A60A8874ED}"/>
                  </a:ext>
                </a:extLst>
              </p:cNvPr>
              <p:cNvCxnSpPr/>
              <p:nvPr/>
            </p:nvCxnSpPr>
            <p:spPr>
              <a:xfrm>
                <a:off x="10172700" y="2893542"/>
                <a:ext cx="0" cy="8612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87D5268-249C-4179-83C2-D568FDF9D91C}"/>
                  </a:ext>
                </a:extLst>
              </p:cNvPr>
              <p:cNvCxnSpPr/>
              <p:nvPr/>
            </p:nvCxnSpPr>
            <p:spPr>
              <a:xfrm>
                <a:off x="11087100" y="2884638"/>
                <a:ext cx="0" cy="8612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EA06226-BD44-4F08-91FF-5D5F07406C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086958" y="2260379"/>
                <a:ext cx="142" cy="676224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019B84-65A7-401C-973C-82B5313AC526}"/>
                  </a:ext>
                </a:extLst>
              </p:cNvPr>
              <p:cNvSpPr txBox="1"/>
              <p:nvPr/>
            </p:nvSpPr>
            <p:spPr>
              <a:xfrm>
                <a:off x="10050044" y="2904706"/>
                <a:ext cx="25199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/>
                  <a:t>a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043C24-9EB7-4139-8FAF-B5E5E57A63EB}"/>
                  </a:ext>
                </a:extLst>
              </p:cNvPr>
              <p:cNvSpPr txBox="1"/>
              <p:nvPr/>
            </p:nvSpPr>
            <p:spPr>
              <a:xfrm>
                <a:off x="10964106" y="2916259"/>
                <a:ext cx="25840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/>
                  <a:t>b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E82F84A3-FD48-4220-B4EB-974D1309EB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169383" y="1924511"/>
                <a:ext cx="142" cy="1006904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Freeform 61">
                <a:extLst>
                  <a:ext uri="{FF2B5EF4-FFF2-40B4-BE49-F238E27FC236}">
                    <a16:creationId xmlns:a16="http://schemas.microsoft.com/office/drawing/2014/main" id="{24C60395-98A5-4E2A-A5A9-64389922011B}"/>
                  </a:ext>
                </a:extLst>
              </p:cNvPr>
              <p:cNvSpPr/>
              <p:nvPr/>
            </p:nvSpPr>
            <p:spPr>
              <a:xfrm>
                <a:off x="10182225" y="1562100"/>
                <a:ext cx="892175" cy="1352550"/>
              </a:xfrm>
              <a:custGeom>
                <a:avLst/>
                <a:gdLst>
                  <a:gd name="connsiteX0" fmla="*/ 892175 w 892175"/>
                  <a:gd name="connsiteY0" fmla="*/ 676275 h 1352550"/>
                  <a:gd name="connsiteX1" fmla="*/ 889000 w 892175"/>
                  <a:gd name="connsiteY1" fmla="*/ 1352550 h 1352550"/>
                  <a:gd name="connsiteX2" fmla="*/ 0 w 892175"/>
                  <a:gd name="connsiteY2" fmla="*/ 1352550 h 1352550"/>
                  <a:gd name="connsiteX3" fmla="*/ 0 w 892175"/>
                  <a:gd name="connsiteY3" fmla="*/ 365125 h 1352550"/>
                  <a:gd name="connsiteX4" fmla="*/ 66675 w 892175"/>
                  <a:gd name="connsiteY4" fmla="*/ 238125 h 1352550"/>
                  <a:gd name="connsiteX5" fmla="*/ 101600 w 892175"/>
                  <a:gd name="connsiteY5" fmla="*/ 174625 h 1352550"/>
                  <a:gd name="connsiteX6" fmla="*/ 142875 w 892175"/>
                  <a:gd name="connsiteY6" fmla="*/ 120650 h 1352550"/>
                  <a:gd name="connsiteX7" fmla="*/ 184150 w 892175"/>
                  <a:gd name="connsiteY7" fmla="*/ 79375 h 1352550"/>
                  <a:gd name="connsiteX8" fmla="*/ 250825 w 892175"/>
                  <a:gd name="connsiteY8" fmla="*/ 34925 h 1352550"/>
                  <a:gd name="connsiteX9" fmla="*/ 320675 w 892175"/>
                  <a:gd name="connsiteY9" fmla="*/ 6350 h 1352550"/>
                  <a:gd name="connsiteX10" fmla="*/ 371475 w 892175"/>
                  <a:gd name="connsiteY10" fmla="*/ 0 h 1352550"/>
                  <a:gd name="connsiteX11" fmla="*/ 431800 w 892175"/>
                  <a:gd name="connsiteY11" fmla="*/ 12700 h 1352550"/>
                  <a:gd name="connsiteX12" fmla="*/ 485775 w 892175"/>
                  <a:gd name="connsiteY12" fmla="*/ 31750 h 1352550"/>
                  <a:gd name="connsiteX13" fmla="*/ 536575 w 892175"/>
                  <a:gd name="connsiteY13" fmla="*/ 53975 h 1352550"/>
                  <a:gd name="connsiteX14" fmla="*/ 581025 w 892175"/>
                  <a:gd name="connsiteY14" fmla="*/ 88900 h 1352550"/>
                  <a:gd name="connsiteX15" fmla="*/ 615950 w 892175"/>
                  <a:gd name="connsiteY15" fmla="*/ 149225 h 1352550"/>
                  <a:gd name="connsiteX16" fmla="*/ 650875 w 892175"/>
                  <a:gd name="connsiteY16" fmla="*/ 203200 h 1352550"/>
                  <a:gd name="connsiteX17" fmla="*/ 685800 w 892175"/>
                  <a:gd name="connsiteY17" fmla="*/ 269875 h 1352550"/>
                  <a:gd name="connsiteX18" fmla="*/ 733425 w 892175"/>
                  <a:gd name="connsiteY18" fmla="*/ 358775 h 1352550"/>
                  <a:gd name="connsiteX19" fmla="*/ 784225 w 892175"/>
                  <a:gd name="connsiteY19" fmla="*/ 441325 h 1352550"/>
                  <a:gd name="connsiteX20" fmla="*/ 847725 w 892175"/>
                  <a:gd name="connsiteY20" fmla="*/ 571500 h 1352550"/>
                  <a:gd name="connsiteX21" fmla="*/ 892175 w 892175"/>
                  <a:gd name="connsiteY21" fmla="*/ 676275 h 135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92175" h="1352550">
                    <a:moveTo>
                      <a:pt x="892175" y="676275"/>
                    </a:moveTo>
                    <a:cubicBezTo>
                      <a:pt x="891117" y="901700"/>
                      <a:pt x="890058" y="1127125"/>
                      <a:pt x="889000" y="1352550"/>
                    </a:cubicBezTo>
                    <a:lnTo>
                      <a:pt x="0" y="1352550"/>
                    </a:lnTo>
                    <a:lnTo>
                      <a:pt x="0" y="365125"/>
                    </a:lnTo>
                    <a:lnTo>
                      <a:pt x="66675" y="238125"/>
                    </a:lnTo>
                    <a:lnTo>
                      <a:pt x="101600" y="174625"/>
                    </a:lnTo>
                    <a:lnTo>
                      <a:pt x="142875" y="120650"/>
                    </a:lnTo>
                    <a:lnTo>
                      <a:pt x="184150" y="79375"/>
                    </a:lnTo>
                    <a:lnTo>
                      <a:pt x="250825" y="34925"/>
                    </a:lnTo>
                    <a:lnTo>
                      <a:pt x="320675" y="6350"/>
                    </a:lnTo>
                    <a:lnTo>
                      <a:pt x="371475" y="0"/>
                    </a:lnTo>
                    <a:lnTo>
                      <a:pt x="431800" y="12700"/>
                    </a:lnTo>
                    <a:lnTo>
                      <a:pt x="485775" y="31750"/>
                    </a:lnTo>
                    <a:lnTo>
                      <a:pt x="536575" y="53975"/>
                    </a:lnTo>
                    <a:lnTo>
                      <a:pt x="581025" y="88900"/>
                    </a:lnTo>
                    <a:lnTo>
                      <a:pt x="615950" y="149225"/>
                    </a:lnTo>
                    <a:lnTo>
                      <a:pt x="650875" y="203200"/>
                    </a:lnTo>
                    <a:lnTo>
                      <a:pt x="685800" y="269875"/>
                    </a:lnTo>
                    <a:lnTo>
                      <a:pt x="733425" y="358775"/>
                    </a:lnTo>
                    <a:lnTo>
                      <a:pt x="784225" y="441325"/>
                    </a:lnTo>
                    <a:lnTo>
                      <a:pt x="847725" y="571500"/>
                    </a:lnTo>
                    <a:lnTo>
                      <a:pt x="892175" y="676275"/>
                    </a:lnTo>
                    <a:close/>
                  </a:path>
                </a:pathLst>
              </a:custGeom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CC63D0-82DF-46C9-8F70-7F76E297528B}"/>
                </a:ext>
              </a:extLst>
            </p:cNvPr>
            <p:cNvSpPr txBox="1"/>
            <p:nvPr/>
          </p:nvSpPr>
          <p:spPr>
            <a:xfrm>
              <a:off x="10276015" y="799836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/>
                <a:t>PDF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8DA4C46-D151-417A-84BC-E8856656EED3}"/>
              </a:ext>
            </a:extLst>
          </p:cNvPr>
          <p:cNvGrpSpPr/>
          <p:nvPr/>
        </p:nvGrpSpPr>
        <p:grpSpPr>
          <a:xfrm>
            <a:off x="8100282" y="3725012"/>
            <a:ext cx="2721421" cy="2402070"/>
            <a:chOff x="8965057" y="3013420"/>
            <a:chExt cx="2721421" cy="240207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3527CE7-77AB-45D9-B4FF-80272E79D592}"/>
                </a:ext>
              </a:extLst>
            </p:cNvPr>
            <p:cNvGrpSpPr/>
            <p:nvPr/>
          </p:nvGrpSpPr>
          <p:grpSpPr>
            <a:xfrm>
              <a:off x="8965057" y="3013420"/>
              <a:ext cx="2721421" cy="2402070"/>
              <a:chOff x="8965057" y="3002269"/>
              <a:chExt cx="2721421" cy="240207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BE33529-5C40-4F7C-9D65-31498B56F77B}"/>
                  </a:ext>
                </a:extLst>
              </p:cNvPr>
              <p:cNvGrpSpPr/>
              <p:nvPr/>
            </p:nvGrpSpPr>
            <p:grpSpPr>
              <a:xfrm>
                <a:off x="9056403" y="3002269"/>
                <a:ext cx="2630075" cy="2402070"/>
                <a:chOff x="9056403" y="3002269"/>
                <a:chExt cx="2630075" cy="240207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3B305F14-BDF3-4965-9A2A-EC355BF3877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056403" y="3002269"/>
                      <a:ext cx="710451" cy="3693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en-US"/>
                    </a:p>
                  </p:txBody>
                </p:sp>
              </mc:Choice>
              <mc:Fallback xmlns=""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3B305F14-BDF3-4965-9A2A-EC355BF3877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056403" y="3002269"/>
                      <a:ext cx="710451" cy="369332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b="-1311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AB6C60D2-15AA-4565-A54C-3C031E91F986}"/>
                    </a:ext>
                  </a:extLst>
                </p:cNvPr>
                <p:cNvCxnSpPr/>
                <p:nvPr/>
              </p:nvCxnSpPr>
              <p:spPr>
                <a:xfrm flipV="1">
                  <a:off x="9397876" y="3483872"/>
                  <a:ext cx="0" cy="16873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B139C678-B765-441A-BA41-1E12C16550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97876" y="5155952"/>
                  <a:ext cx="228860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E8FDD082-D5BF-402B-9402-FBBF8494689E}"/>
                    </a:ext>
                  </a:extLst>
                </p:cNvPr>
                <p:cNvCxnSpPr/>
                <p:nvPr/>
              </p:nvCxnSpPr>
              <p:spPr>
                <a:xfrm>
                  <a:off x="10179050" y="5113254"/>
                  <a:ext cx="0" cy="8612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02A45F42-9A0E-41E6-B228-BAB5581FCFD5}"/>
                    </a:ext>
                  </a:extLst>
                </p:cNvPr>
                <p:cNvCxnSpPr/>
                <p:nvPr/>
              </p:nvCxnSpPr>
              <p:spPr>
                <a:xfrm>
                  <a:off x="11093450" y="5115546"/>
                  <a:ext cx="0" cy="8612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3EA569C8-3398-4252-B340-5382C8D6FC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97876" y="3496715"/>
                  <a:ext cx="2286000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5916EF21-94B1-4768-92DD-3C96CFB9C8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178981" y="4892362"/>
                  <a:ext cx="69" cy="263284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361593C0-2F86-441C-851E-8F1AA42F08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093308" y="3685434"/>
                  <a:ext cx="74" cy="146304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937B9A4C-194A-4CAA-BF4D-C35DB7A6AE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97876" y="3699915"/>
                  <a:ext cx="169543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7417E70-6A9C-4582-B6AA-811BED9605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97876" y="4892362"/>
                  <a:ext cx="781105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28D1B5B-A970-479E-A01A-AEA630E703EB}"/>
                    </a:ext>
                  </a:extLst>
                </p:cNvPr>
                <p:cNvSpPr txBox="1"/>
                <p:nvPr/>
              </p:nvSpPr>
              <p:spPr>
                <a:xfrm>
                  <a:off x="10062260" y="5131176"/>
                  <a:ext cx="251992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/>
                    <a:t>a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8A5E68C2-A499-4872-A3D7-BFDA8A424E47}"/>
                    </a:ext>
                  </a:extLst>
                </p:cNvPr>
                <p:cNvSpPr txBox="1"/>
                <p:nvPr/>
              </p:nvSpPr>
              <p:spPr>
                <a:xfrm>
                  <a:off x="10976322" y="5142729"/>
                  <a:ext cx="25840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/>
                    <a:t>b</a:t>
                  </a:r>
                </a:p>
              </p:txBody>
            </p:sp>
            <p:sp>
              <p:nvSpPr>
                <p:cNvPr id="40" name="Freeform 56">
                  <a:extLst>
                    <a:ext uri="{FF2B5EF4-FFF2-40B4-BE49-F238E27FC236}">
                      <a16:creationId xmlns:a16="http://schemas.microsoft.com/office/drawing/2014/main" id="{936111D3-574F-452C-BB76-5B10C528A0F6}"/>
                    </a:ext>
                  </a:extLst>
                </p:cNvPr>
                <p:cNvSpPr/>
                <p:nvPr/>
              </p:nvSpPr>
              <p:spPr>
                <a:xfrm>
                  <a:off x="9411629" y="3501483"/>
                  <a:ext cx="2263698" cy="1616927"/>
                </a:xfrm>
                <a:custGeom>
                  <a:avLst/>
                  <a:gdLst>
                    <a:gd name="connsiteX0" fmla="*/ 0 w 2263698"/>
                    <a:gd name="connsiteY0" fmla="*/ 1616927 h 1616927"/>
                    <a:gd name="connsiteX1" fmla="*/ 301083 w 2263698"/>
                    <a:gd name="connsiteY1" fmla="*/ 1572322 h 1616927"/>
                    <a:gd name="connsiteX2" fmla="*/ 702527 w 2263698"/>
                    <a:gd name="connsiteY2" fmla="*/ 1449659 h 1616927"/>
                    <a:gd name="connsiteX3" fmla="*/ 1182030 w 2263698"/>
                    <a:gd name="connsiteY3" fmla="*/ 903249 h 1616927"/>
                    <a:gd name="connsiteX4" fmla="*/ 1583473 w 2263698"/>
                    <a:gd name="connsiteY4" fmla="*/ 267630 h 1616927"/>
                    <a:gd name="connsiteX5" fmla="*/ 1962615 w 2263698"/>
                    <a:gd name="connsiteY5" fmla="*/ 66908 h 1616927"/>
                    <a:gd name="connsiteX6" fmla="*/ 2263698 w 2263698"/>
                    <a:gd name="connsiteY6" fmla="*/ 0 h 1616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63698" h="1616927">
                      <a:moveTo>
                        <a:pt x="0" y="1616927"/>
                      </a:moveTo>
                      <a:cubicBezTo>
                        <a:pt x="91997" y="1608563"/>
                        <a:pt x="183995" y="1600200"/>
                        <a:pt x="301083" y="1572322"/>
                      </a:cubicBezTo>
                      <a:cubicBezTo>
                        <a:pt x="418171" y="1544444"/>
                        <a:pt x="555703" y="1561171"/>
                        <a:pt x="702527" y="1449659"/>
                      </a:cubicBezTo>
                      <a:cubicBezTo>
                        <a:pt x="849352" y="1338147"/>
                        <a:pt x="1035206" y="1100254"/>
                        <a:pt x="1182030" y="903249"/>
                      </a:cubicBezTo>
                      <a:cubicBezTo>
                        <a:pt x="1328854" y="706244"/>
                        <a:pt x="1453376" y="407020"/>
                        <a:pt x="1583473" y="267630"/>
                      </a:cubicBezTo>
                      <a:cubicBezTo>
                        <a:pt x="1713570" y="128240"/>
                        <a:pt x="1849244" y="111513"/>
                        <a:pt x="1962615" y="66908"/>
                      </a:cubicBezTo>
                      <a:cubicBezTo>
                        <a:pt x="2075986" y="22303"/>
                        <a:pt x="2169842" y="11151"/>
                        <a:pt x="2263698" y="0"/>
                      </a:cubicBezTo>
                    </a:path>
                  </a:pathLst>
                </a:custGeom>
                <a:noFill/>
                <a:ln w="317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134CC0E-0C71-4166-8ECD-7576C40C0266}"/>
                  </a:ext>
                </a:extLst>
              </p:cNvPr>
              <p:cNvSpPr txBox="1"/>
              <p:nvPr/>
            </p:nvSpPr>
            <p:spPr>
              <a:xfrm>
                <a:off x="9205010" y="3373178"/>
                <a:ext cx="2568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/>
                  <a:t>1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C401A97-4ECC-4042-AB37-60189355DC51}"/>
                  </a:ext>
                </a:extLst>
              </p:cNvPr>
              <p:cNvSpPr txBox="1"/>
              <p:nvPr/>
            </p:nvSpPr>
            <p:spPr>
              <a:xfrm>
                <a:off x="9204873" y="5017654"/>
                <a:ext cx="31145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/>
                  <a:t>0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7C43DB7F-8536-4D7D-A84D-1D501CB4595B}"/>
                      </a:ext>
                    </a:extLst>
                  </p:cNvPr>
                  <p:cNvSpPr txBox="1"/>
                  <p:nvPr/>
                </p:nvSpPr>
                <p:spPr>
                  <a:xfrm>
                    <a:off x="8966619" y="4744799"/>
                    <a:ext cx="479632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100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110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10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10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1100"/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7C43DB7F-8536-4D7D-A84D-1D501CB459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66619" y="4744799"/>
                    <a:ext cx="479632" cy="26161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465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BD052B43-2F9E-4451-9F74-9C0A6D0627A9}"/>
                      </a:ext>
                    </a:extLst>
                  </p:cNvPr>
                  <p:cNvSpPr txBox="1"/>
                  <p:nvPr/>
                </p:nvSpPr>
                <p:spPr>
                  <a:xfrm>
                    <a:off x="8965057" y="3568501"/>
                    <a:ext cx="479632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100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110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10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110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110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BD052B43-2F9E-4451-9F74-9C0A6D0627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65057" y="3568501"/>
                    <a:ext cx="479632" cy="26161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465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85D821-F770-4B76-B96B-54F92BBBFF0C}"/>
                </a:ext>
              </a:extLst>
            </p:cNvPr>
            <p:cNvSpPr txBox="1"/>
            <p:nvPr/>
          </p:nvSpPr>
          <p:spPr>
            <a:xfrm>
              <a:off x="10292692" y="3027055"/>
              <a:ext cx="558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/>
                <a:t>CDF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C8DA786-A49E-4332-9C06-5E674D2BC8E4}"/>
                  </a:ext>
                </a:extLst>
              </p:cNvPr>
              <p:cNvSpPr txBox="1"/>
              <p:nvPr/>
            </p:nvSpPr>
            <p:spPr>
              <a:xfrm>
                <a:off x="10694002" y="3230566"/>
                <a:ext cx="3679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C8DA786-A49E-4332-9C06-5E674D2BC8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4002" y="3230566"/>
                <a:ext cx="36798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7637BE9-42A2-485D-AFE1-BF97E3573154}"/>
                  </a:ext>
                </a:extLst>
              </p:cNvPr>
              <p:cNvSpPr txBox="1"/>
              <p:nvPr/>
            </p:nvSpPr>
            <p:spPr>
              <a:xfrm>
                <a:off x="10643221" y="5810277"/>
                <a:ext cx="3679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7637BE9-42A2-485D-AFE1-BF97E3573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3221" y="5810277"/>
                <a:ext cx="36798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1410A827-EDFD-46B1-B18B-2CB15B35BEA9}"/>
              </a:ext>
            </a:extLst>
          </p:cNvPr>
          <p:cNvSpPr txBox="1"/>
          <p:nvPr/>
        </p:nvSpPr>
        <p:spPr>
          <a:xfrm>
            <a:off x="10694002" y="1656477"/>
            <a:ext cx="12241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More likely</a:t>
            </a:r>
          </a:p>
          <a:p>
            <a:endParaRPr lang="en-US"/>
          </a:p>
          <a:p>
            <a:r>
              <a:rPr lang="en-US"/>
              <a:t>Less Likely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BAD4568-6A40-4B2D-B4AE-91140877F604}"/>
              </a:ext>
            </a:extLst>
          </p:cNvPr>
          <p:cNvCxnSpPr>
            <a:endCxn id="19" idx="10"/>
          </p:cNvCxnSpPr>
          <p:nvPr/>
        </p:nvCxnSpPr>
        <p:spPr>
          <a:xfrm flipH="1">
            <a:off x="9688925" y="1825625"/>
            <a:ext cx="1005077" cy="9246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5EE3CCA-1E5D-4E8D-931E-85EC9CC8DD74}"/>
              </a:ext>
            </a:extLst>
          </p:cNvPr>
          <p:cNvCxnSpPr>
            <a:cxnSpLocks/>
            <a:endCxn id="10" idx="22"/>
          </p:cNvCxnSpPr>
          <p:nvPr/>
        </p:nvCxnSpPr>
        <p:spPr>
          <a:xfrm flipH="1">
            <a:off x="10420258" y="2553536"/>
            <a:ext cx="531934" cy="4642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260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FA9818D-6332-4D46-A5AA-5E78494E98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22" t="27305" r="21191"/>
          <a:stretch/>
        </p:blipFill>
        <p:spPr>
          <a:xfrm>
            <a:off x="3799118" y="2159876"/>
            <a:ext cx="4637311" cy="236640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5DD258A-CB26-4540-920B-8541D8F2F6A2}"/>
              </a:ext>
            </a:extLst>
          </p:cNvPr>
          <p:cNvSpPr/>
          <p:nvPr/>
        </p:nvSpPr>
        <p:spPr>
          <a:xfrm>
            <a:off x="3895090" y="3040017"/>
            <a:ext cx="1288564" cy="487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B095E11-7BF5-604C-9512-399A2A90A179}"/>
              </a:ext>
            </a:extLst>
          </p:cNvPr>
          <p:cNvSpPr/>
          <p:nvPr/>
        </p:nvSpPr>
        <p:spPr>
          <a:xfrm>
            <a:off x="6729730" y="3050177"/>
            <a:ext cx="1288564" cy="487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1E08F0E-C8BC-B14B-9348-734795D94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UQ Concepts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13316A-4FCB-4C95-BB8F-BF5CE2CB1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C2F4DE-DDC8-704B-AB24-08F3A9EFA8D8}"/>
              </a:ext>
            </a:extLst>
          </p:cNvPr>
          <p:cNvSpPr txBox="1"/>
          <p:nvPr/>
        </p:nvSpPr>
        <p:spPr>
          <a:xfrm>
            <a:off x="3937316" y="2215980"/>
            <a:ext cx="1204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(Computational)</a:t>
            </a:r>
          </a:p>
        </p:txBody>
      </p:sp>
    </p:spTree>
    <p:extLst>
      <p:ext uri="{BB962C8B-B14F-4D97-AF65-F5344CB8AC3E}">
        <p14:creationId xmlns:p14="http://schemas.microsoft.com/office/powerpoint/2010/main" val="1585988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F525AF-0689-004A-8C35-6D85D7898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432" y="1271016"/>
            <a:ext cx="7769470" cy="3255264"/>
          </a:xfrm>
          <a:prstGeom prst="rect">
            <a:avLst/>
          </a:prstGeom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69CAE651-1F09-4446-A3DE-A4D3DCF33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UQ Concepts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C70E0B-7F16-44E9-8D4C-235D1DCFF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9024-17AB-1C4B-8F61-EF10F7509D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75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B1CA95448E8341BAC02D84F836706E" ma:contentTypeVersion="15" ma:contentTypeDescription="Create a new document." ma:contentTypeScope="" ma:versionID="eb3d095937158d6a8a9f21e872dbfc69">
  <xsd:schema xmlns:xsd="http://www.w3.org/2001/XMLSchema" xmlns:xs="http://www.w3.org/2001/XMLSchema" xmlns:p="http://schemas.microsoft.com/office/2006/metadata/properties" xmlns:ns1="http://schemas.microsoft.com/sharepoint/v3" xmlns:ns2="1b5a303a-3c2d-46af-894d-5a63675fdf5d" xmlns:ns3="13bd0950-6268-4383-96fe-5fe3a48110ec" xmlns:ns4="d900e117-17a0-4b24-9e47-511ef1d02c43" targetNamespace="http://schemas.microsoft.com/office/2006/metadata/properties" ma:root="true" ma:fieldsID="e17683dcb7d1f94b3cf9751200f0e85f" ns1:_="" ns2:_="" ns3:_="" ns4:_="">
    <xsd:import namespace="http://schemas.microsoft.com/sharepoint/v3"/>
    <xsd:import namespace="1b5a303a-3c2d-46af-894d-5a63675fdf5d"/>
    <xsd:import namespace="13bd0950-6268-4383-96fe-5fe3a48110ec"/>
    <xsd:import namespace="d900e117-17a0-4b24-9e47-511ef1d02c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4:TaxCatchAll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5a303a-3c2d-46af-894d-5a63675fdf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bd0950-6268-4383-96fe-5fe3a48110e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0e117-17a0-4b24-9e47-511ef1d02c43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c113ec2e-4483-4647-bef0-c8f4b23d9a72}" ma:internalName="TaxCatchAll" ma:showField="CatchAllData" ma:web="13bd0950-6268-4383-96fe-5fe3a48110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d900e117-17a0-4b24-9e47-511ef1d02c43" xsi:nil="true"/>
    <lcf76f155ced4ddcb4097134ff3c332f xmlns="1b5a303a-3c2d-46af-894d-5a63675fdf5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26EFCB0-BC31-47CE-8B57-D7E97A2B47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7AC3748-D4AF-4D7C-80F4-97CE953572D3}">
  <ds:schemaRefs>
    <ds:schemaRef ds:uri="13bd0950-6268-4383-96fe-5fe3a48110ec"/>
    <ds:schemaRef ds:uri="1b5a303a-3c2d-46af-894d-5a63675fdf5d"/>
    <ds:schemaRef ds:uri="d900e117-17a0-4b24-9e47-511ef1d02c4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865AA4C-0100-47CE-AE5A-B29F07D7E0C4}">
  <ds:schemaRefs>
    <ds:schemaRef ds:uri="13bd0950-6268-4383-96fe-5fe3a48110ec"/>
    <ds:schemaRef ds:uri="1b5a303a-3c2d-46af-894d-5a63675fdf5d"/>
    <ds:schemaRef ds:uri="d900e117-17a0-4b24-9e47-511ef1d02c4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799</TotalTime>
  <Words>5238</Words>
  <Application>Microsoft Macintosh PowerPoint</Application>
  <PresentationFormat>Widescreen</PresentationFormat>
  <Paragraphs>957</Paragraphs>
  <Slides>55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Arial</vt:lpstr>
      <vt:lpstr>Calibri</vt:lpstr>
      <vt:lpstr>Calibri Light</vt:lpstr>
      <vt:lpstr>Cambria Math</vt:lpstr>
      <vt:lpstr>Courier</vt:lpstr>
      <vt:lpstr>Helvetica</vt:lpstr>
      <vt:lpstr>Times New Roman</vt:lpstr>
      <vt:lpstr>Wingdings</vt:lpstr>
      <vt:lpstr>Office Theme</vt:lpstr>
      <vt:lpstr>Introduction to Uncertainty Quantification for Modeling and Simulation</vt:lpstr>
      <vt:lpstr>What is Uncertainty Quantification (UQ)?</vt:lpstr>
      <vt:lpstr>What is Uncertainty Quantification (UQ)?</vt:lpstr>
      <vt:lpstr>Experiments, Models, Simulations, and UQ</vt:lpstr>
      <vt:lpstr>Computational Models: Notation and Examples</vt:lpstr>
      <vt:lpstr>Today’s Goals and Points of Emphasis</vt:lpstr>
      <vt:lpstr>Quick Review of Terminology</vt:lpstr>
      <vt:lpstr>UQ Concepts</vt:lpstr>
      <vt:lpstr>UQ Concepts</vt:lpstr>
      <vt:lpstr>UQ Concepts: Uncertainty Propagation</vt:lpstr>
      <vt:lpstr>Uncertainty Propagation</vt:lpstr>
      <vt:lpstr>Uncertainty Propagation</vt:lpstr>
      <vt:lpstr>Uncertainty Propagation</vt:lpstr>
      <vt:lpstr>Uncertainty Propagation</vt:lpstr>
      <vt:lpstr>Uncertainty Propagation</vt:lpstr>
      <vt:lpstr>Monte Carlo (MC) Simulation</vt:lpstr>
      <vt:lpstr>MC Example: Beam with Random Loading</vt:lpstr>
      <vt:lpstr>MC Example: Beam with Random Loading</vt:lpstr>
      <vt:lpstr>MC Example: Beam with Random Loading</vt:lpstr>
      <vt:lpstr>Example: Beam with Random Loading</vt:lpstr>
      <vt:lpstr>MC: Convergence</vt:lpstr>
      <vt:lpstr>MC: Effect of Correlated Inputs </vt:lpstr>
      <vt:lpstr>MC: Effect of Correlated Inputs </vt:lpstr>
      <vt:lpstr>MC: Effect of Correlated Inputs </vt:lpstr>
      <vt:lpstr>MC Takeaways</vt:lpstr>
      <vt:lpstr>UQ Concepts: Model Calibration</vt:lpstr>
      <vt:lpstr>Model Calibration with Component Scale Tests</vt:lpstr>
      <vt:lpstr>Deterministic vs. Probabilistic Calibration</vt:lpstr>
      <vt:lpstr>Probabilistic Calibration</vt:lpstr>
      <vt:lpstr>Probabilistic Calibration Takeaways</vt:lpstr>
      <vt:lpstr>UQ Concepts: Surrogate Modeling (AKA response surfaces, reduced order models, …)</vt:lpstr>
      <vt:lpstr>Surrogate Model Validation</vt:lpstr>
      <vt:lpstr>UQ Concepts: Model Discrepancy</vt:lpstr>
      <vt:lpstr>UQ Concepts: Model Discrepancy</vt:lpstr>
      <vt:lpstr>UQ Concepts: Model Discrepancy</vt:lpstr>
      <vt:lpstr>UQ Concepts: Sensitivity Analysis</vt:lpstr>
      <vt:lpstr>Sensitivity Analysis Overview</vt:lpstr>
      <vt:lpstr>Practical Example – Spacesuit Reliability</vt:lpstr>
      <vt:lpstr>Z-2 Spacesuit Reliability Analysis</vt:lpstr>
      <vt:lpstr>Z-2 Spacesuit Reliability Analysis</vt:lpstr>
      <vt:lpstr>Z-2 Spacesuit Reliability Analysis</vt:lpstr>
      <vt:lpstr>Z-2 Spacesuit Reliability Analysis</vt:lpstr>
      <vt:lpstr>Z-2 Spacesuit Reliability Analysis</vt:lpstr>
      <vt:lpstr>Z-2 Spacesuit Reliability Analysis</vt:lpstr>
      <vt:lpstr>PowerPoint Presentation</vt:lpstr>
      <vt:lpstr>Summary</vt:lpstr>
      <vt:lpstr>Summary - Common UQ Pitfalls</vt:lpstr>
      <vt:lpstr>Further Reading</vt:lpstr>
      <vt:lpstr>PowerPoint Presentation</vt:lpstr>
      <vt:lpstr>Philosophical Points</vt:lpstr>
      <vt:lpstr>Model Discrepancy Details</vt:lpstr>
      <vt:lpstr>Important Areas Not Covered</vt:lpstr>
      <vt:lpstr>Factor of Safety- vs. Reliability-Based Design</vt:lpstr>
      <vt:lpstr>Factor of Safety- vs. Reliability-Based Design</vt:lpstr>
      <vt:lpstr>SimTools: In-House Software for Automating Simulations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Warner, James E. (LARC-D309)</dc:creator>
  <cp:lastModifiedBy>Warner, James E. (LARC-D309)</cp:lastModifiedBy>
  <cp:revision>35</cp:revision>
  <dcterms:created xsi:type="dcterms:W3CDTF">2020-04-22T20:27:45Z</dcterms:created>
  <dcterms:modified xsi:type="dcterms:W3CDTF">2023-04-12T18:11:21Z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0x0101000DB1CA95448E8341BAC02D84F836706E</vt:lpwstr>
  </property>
  <property fmtid="{D5CDD505-2E9C-101B-9397-08002B2CF9AE}" pid="3" name="MediaServiceImageTags">
    <vt:lpwstr/>
  </property>
</Properties>
</file>