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5245" r:id="rId6"/>
    <p:sldId id="265" r:id="rId7"/>
    <p:sldId id="331" r:id="rId8"/>
    <p:sldId id="371" r:id="rId9"/>
    <p:sldId id="25246" r:id="rId10"/>
    <p:sldId id="25247" r:id="rId11"/>
    <p:sldId id="25262" r:id="rId12"/>
    <p:sldId id="25256" r:id="rId13"/>
    <p:sldId id="25158" r:id="rId14"/>
    <p:sldId id="25259" r:id="rId15"/>
    <p:sldId id="25160" r:id="rId16"/>
    <p:sldId id="25161" r:id="rId17"/>
    <p:sldId id="25162" r:id="rId18"/>
    <p:sldId id="25163" r:id="rId19"/>
    <p:sldId id="25265" r:id="rId20"/>
    <p:sldId id="25266" r:id="rId21"/>
    <p:sldId id="25290" r:id="rId22"/>
    <p:sldId id="25287" r:id="rId23"/>
    <p:sldId id="25288" r:id="rId24"/>
    <p:sldId id="25289" r:id="rId25"/>
    <p:sldId id="25269" r:id="rId26"/>
    <p:sldId id="275" r:id="rId27"/>
    <p:sldId id="25044" r:id="rId28"/>
    <p:sldId id="252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3A209-649C-4BC4-9AC9-37783522AD80}" v="7" dt="2023-04-19T21:55:20.114"/>
    <p1510:client id="{5943BC70-B67F-C00E-5253-52DA54EAE71C}" v="2" dt="2023-04-19T21:40:10.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6357"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CC1E-EEBE-4753-924D-1E36A5C6ED44}"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AC501-5E8F-40A8-A6D1-14043BC6C798}" type="slidenum">
              <a:rPr lang="en-US" smtClean="0"/>
              <a:t>‹#›</a:t>
            </a:fld>
            <a:endParaRPr lang="en-US"/>
          </a:p>
        </p:txBody>
      </p:sp>
    </p:spTree>
    <p:extLst>
      <p:ext uri="{BB962C8B-B14F-4D97-AF65-F5344CB8AC3E}">
        <p14:creationId xmlns:p14="http://schemas.microsoft.com/office/powerpoint/2010/main" val="270946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9805E-7844-43C9-9601-F55BA56EC068}" type="slidenum">
              <a:rPr lang="en-US" smtClean="0"/>
              <a:t>3</a:t>
            </a:fld>
            <a:endParaRPr lang="en-US"/>
          </a:p>
        </p:txBody>
      </p:sp>
    </p:spTree>
    <p:extLst>
      <p:ext uri="{BB962C8B-B14F-4D97-AF65-F5344CB8AC3E}">
        <p14:creationId xmlns:p14="http://schemas.microsoft.com/office/powerpoint/2010/main" val="1974302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9150" y="377825"/>
            <a:ext cx="2438400" cy="1371600"/>
          </a:xfrm>
          <a:prstGeom prst="rect">
            <a:avLst/>
          </a:prstGeom>
        </p:spPr>
      </p:sp>
      <p:sp>
        <p:nvSpPr>
          <p:cNvPr id="3" name="Notes Placeholder 2"/>
          <p:cNvSpPr>
            <a:spLocks noGrp="1"/>
          </p:cNvSpPr>
          <p:nvPr>
            <p:ph type="body" idx="1"/>
          </p:nvPr>
        </p:nvSpPr>
        <p:spPr>
          <a:xfrm>
            <a:off x="405442" y="1783159"/>
            <a:ext cx="8324490" cy="2970044"/>
          </a:xfrm>
          <a:prstGeom prst="rect">
            <a:avLst/>
          </a:prstGeom>
        </p:spPr>
        <p:txBody>
          <a:bodyPr>
            <a:noAutofit/>
          </a:bodyPr>
          <a:lstStyle/>
          <a:p>
            <a:pPr marL="0" marR="0" lvl="0" indent="0" algn="l" defTabSz="914400" rtl="0" eaLnBrk="1" fontAlgn="auto" latinLnBrk="0" hangingPunct="1">
              <a:spcBef>
                <a:spcPts val="0"/>
              </a:spcBef>
              <a:buClrTx/>
              <a:buSzTx/>
              <a:buFontTx/>
              <a:buNone/>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JADC2 Monitoring</a:t>
            </a:r>
          </a:p>
          <a:p>
            <a:pPr marL="112713" marR="0" lvl="0" indent="-112713" algn="l" defTabSz="914400" rtl="0" eaLnBrk="1" fontAlgn="auto" latinLnBrk="0" hangingPunct="1">
              <a:spcBef>
                <a:spcPts val="0"/>
              </a:spcBef>
              <a:buClrTx/>
              <a:buSzTx/>
              <a:buFont typeface="Symbol" panose="05050102010706020507" pitchFamily="18" charset="2"/>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Attending Joint All-Domain Command and Control (JADC2) Demonstration Assessment Working Group and Cross Functional Team meetings for potential opportunities to identify the application of robust live, virtual, and constructive capabilities in the context of all-domain experimentation. </a:t>
            </a:r>
          </a:p>
          <a:p>
            <a:pPr marL="112713" marR="0" lvl="0" indent="-112713" algn="l" defTabSz="914400" rtl="0" eaLnBrk="1" fontAlgn="auto" latinLnBrk="0" hangingPunct="1">
              <a:spcBef>
                <a:spcPts val="600"/>
              </a:spcBef>
              <a:buClrTx/>
              <a:buSzTx/>
              <a:buFont typeface="Symbol" panose="05050102010706020507" pitchFamily="18" charset="2"/>
              <a:buChar char=""/>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genesis of the JADC2 bullet comes from your T&amp;E as a Continuum article. In the Robust LCV Testing section the article says,  “One very tangible benefit of this evolution will be the ability to conduct SoS testing, an essential requirement to support evaluation of concepts, such as Joint All-Domain Command and Control (JADC2), in the context of all-domain operations.”  Attending JADC2 WGs and CFT meetings enables C4ISR/NC3 AOs to understand how the program is applying the LVC Enabler.</a:t>
            </a:r>
          </a:p>
          <a:p>
            <a:pPr marL="342900" marR="0" lvl="0" indent="-342900" algn="l" defTabSz="914400" rtl="0" eaLnBrk="1" fontAlgn="auto" latinLnBrk="0" hangingPunct="1">
              <a:spcBef>
                <a:spcPts val="0"/>
              </a:spcBef>
              <a:buClrTx/>
              <a:buSzTx/>
              <a:buFont typeface="Symbol" panose="05050102010706020507" pitchFamily="18" charset="2"/>
              <a:buChar char=""/>
              <a:tabLst/>
              <a:defRPr/>
            </a:pP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100">
                <a:effectLst/>
                <a:latin typeface="Calibri" panose="020F0502020204030204" pitchFamily="34" charset="0"/>
                <a:ea typeface="Calibri" panose="020F0502020204030204" pitchFamily="34" charset="0"/>
                <a:cs typeface="Times New Roman" panose="02020603050405020304" pitchFamily="18" charset="0"/>
              </a:rPr>
              <a:t>Shift Left and Robust Design: Two for One</a:t>
            </a:r>
          </a:p>
          <a:p>
            <a:pPr marL="109728" marR="0" lvl="0" indent="-109728">
              <a:spcBef>
                <a:spcPts val="0"/>
              </a:spcBef>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IDA study to address how can we leverage early trade study data/M&amp;S tools to incentivize programs and contractors to design for execution (a.k.a. avoid fragile design point).</a:t>
            </a:r>
          </a:p>
          <a:p>
            <a:pPr marL="109728" marR="0" lvl="0" indent="-109728">
              <a:spcBef>
                <a:spcPts val="600"/>
              </a:spcBef>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results of this example will: </a:t>
            </a:r>
          </a:p>
          <a:p>
            <a:pPr marL="284163" marR="0" lvl="1" indent="-165100">
              <a:spcBef>
                <a:spcPts val="0"/>
              </a:spcBef>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Improve program outcomes through robust systems engineering and reduced late stage discoveries.</a:t>
            </a:r>
          </a:p>
          <a:p>
            <a:pPr marL="284163" marR="0" lvl="1" indent="-165100">
              <a:spcBef>
                <a:spcPts val="0"/>
              </a:spcBef>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Reduce design fragility by providing quantitative methods for estimating the consequences of fragile designs.</a:t>
            </a:r>
          </a:p>
          <a:p>
            <a:pPr marL="284163" marR="0" lvl="1" indent="-165100">
              <a:spcBef>
                <a:spcPts val="0"/>
              </a:spcBef>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Create positive alignment between technical risk and cost risk.</a:t>
            </a:r>
          </a:p>
          <a:p>
            <a:pPr marL="0" marR="0">
              <a:spcBef>
                <a:spcPts val="0"/>
              </a:spcBef>
            </a:pPr>
            <a:r>
              <a:rPr lang="en-US" sz="11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2CF863-553B-4BC8-8916-033F74143E83}" type="slidenum">
              <a:rPr lang="en-US" smtClean="0"/>
              <a:t>13</a:t>
            </a:fld>
            <a:endParaRPr lang="en-US"/>
          </a:p>
        </p:txBody>
      </p:sp>
      <p:sp>
        <p:nvSpPr>
          <p:cNvPr id="5" name="Date Placeholder 4">
            <a:extLst>
              <a:ext uri="{FF2B5EF4-FFF2-40B4-BE49-F238E27FC236}">
                <a16:creationId xmlns:a16="http://schemas.microsoft.com/office/drawing/2014/main" id="{5EEBBC05-9987-4E65-817F-49C075FB5989}"/>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86B6CE14-E35B-4BA4-8AC0-08B3B2719CBD}"/>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3D7EE8B0-AB5A-4C68-A5F8-C514DE96F40D}"/>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41918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4863" y="377825"/>
            <a:ext cx="2438400" cy="1371600"/>
          </a:xfrm>
          <a:prstGeom prst="rect">
            <a:avLst/>
          </a:prstGeom>
        </p:spPr>
      </p:sp>
      <p:sp>
        <p:nvSpPr>
          <p:cNvPr id="3" name="Notes Placeholder 2"/>
          <p:cNvSpPr>
            <a:spLocks noGrp="1"/>
          </p:cNvSpPr>
          <p:nvPr>
            <p:ph type="body" idx="1"/>
          </p:nvPr>
        </p:nvSpPr>
        <p:spPr>
          <a:xfrm>
            <a:off x="914403" y="1783159"/>
            <a:ext cx="7315200" cy="2700338"/>
          </a:xfrm>
          <a:prstGeom prst="rect">
            <a:avLst/>
          </a:prstGeom>
        </p:spPr>
        <p:txBody>
          <a:bodyPr/>
          <a:lstStyle/>
          <a:p>
            <a:r>
              <a:rPr lang="en-US" sz="1200"/>
              <a:t>The Digital Engineering - Body of Knowledge (DEBoK) is intended to provide referential resources for the DoD engineering community for implementing Digital Engineering (DE) starting with Systems Engineering and expanding to specific discipline engineering domains and specialty areas. Data, Information, Knowledge, and Wisdom on Digital Engineering is stored and created in a controlled manner. </a:t>
            </a:r>
          </a:p>
          <a:p>
            <a:endParaRPr lang="en-US" sz="1200"/>
          </a:p>
          <a:p>
            <a:r>
              <a:rPr lang="en-US" sz="1200"/>
              <a:t>The purpose of DEBoK is to capture knowledge through documentation to assist with the transition from traditional acquisition processes to a digital environment. The DEBoK will allow professionals to engage with one another with DoD Services and Agencies to include acquisition professionals, analysts, modelers, engineers, and Warfighters. The DEBoK will allow these professionals to bring together all the captured knowledge to support Digital Engineering Transformation.</a:t>
            </a:r>
          </a:p>
        </p:txBody>
      </p:sp>
      <p:sp>
        <p:nvSpPr>
          <p:cNvPr id="4" name="Slide Number Placeholder 3"/>
          <p:cNvSpPr>
            <a:spLocks noGrp="1"/>
          </p:cNvSpPr>
          <p:nvPr>
            <p:ph type="sldNum" sz="quarter" idx="5"/>
          </p:nvPr>
        </p:nvSpPr>
        <p:spPr/>
        <p:txBody>
          <a:bodyPr/>
          <a:lstStyle/>
          <a:p>
            <a:fld id="{B72CF863-553B-4BC8-8916-033F74143E83}" type="slidenum">
              <a:rPr lang="en-US" smtClean="0"/>
              <a:t>14</a:t>
            </a:fld>
            <a:endParaRPr lang="en-US"/>
          </a:p>
        </p:txBody>
      </p:sp>
      <p:sp>
        <p:nvSpPr>
          <p:cNvPr id="5" name="Date Placeholder 4">
            <a:extLst>
              <a:ext uri="{FF2B5EF4-FFF2-40B4-BE49-F238E27FC236}">
                <a16:creationId xmlns:a16="http://schemas.microsoft.com/office/drawing/2014/main" id="{42153816-115C-403B-8FFE-98E54B7F53EA}"/>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AEDD4E86-42C2-4C6B-9C7E-F416A484E55D}"/>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3AA7C4AB-102F-4502-AF62-D4DCC6979997}"/>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203009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6450" y="377825"/>
            <a:ext cx="2438400" cy="1371600"/>
          </a:xfrm>
          <a:prstGeom prst="rect">
            <a:avLst/>
          </a:prstGeom>
        </p:spPr>
      </p:sp>
      <p:sp>
        <p:nvSpPr>
          <p:cNvPr id="3" name="Notes Placeholder 2"/>
          <p:cNvSpPr>
            <a:spLocks noGrp="1"/>
          </p:cNvSpPr>
          <p:nvPr>
            <p:ph type="body" idx="1"/>
          </p:nvPr>
        </p:nvSpPr>
        <p:spPr>
          <a:xfrm>
            <a:off x="336430" y="1783159"/>
            <a:ext cx="8436634" cy="2700338"/>
          </a:xfrm>
          <a:prstGeom prst="rect">
            <a:avLst/>
          </a:prstGeom>
        </p:spPr>
        <p:txBody>
          <a:bodyPr/>
          <a:lstStyle/>
          <a:p>
            <a:r>
              <a:rPr lang="en-US" sz="1200"/>
              <a:t>Digital Engineering for T&amp;E" is the only DE credential planned by the T&amp;E Functional Area.  However, there are other DE credentials (owned by the ETM Functional Area) that are relevant to the T&amp;E workforce and others.</a:t>
            </a:r>
          </a:p>
        </p:txBody>
      </p:sp>
      <p:sp>
        <p:nvSpPr>
          <p:cNvPr id="4" name="Slide Number Placeholder 3"/>
          <p:cNvSpPr>
            <a:spLocks noGrp="1"/>
          </p:cNvSpPr>
          <p:nvPr>
            <p:ph type="sldNum" sz="quarter" idx="5"/>
          </p:nvPr>
        </p:nvSpPr>
        <p:spPr/>
        <p:txBody>
          <a:bodyPr/>
          <a:lstStyle/>
          <a:p>
            <a:fld id="{B72CF863-553B-4BC8-8916-033F74143E83}" type="slidenum">
              <a:rPr lang="en-US" smtClean="0"/>
              <a:t>15</a:t>
            </a:fld>
            <a:endParaRPr lang="en-US"/>
          </a:p>
        </p:txBody>
      </p:sp>
      <p:sp>
        <p:nvSpPr>
          <p:cNvPr id="5" name="Date Placeholder 4">
            <a:extLst>
              <a:ext uri="{FF2B5EF4-FFF2-40B4-BE49-F238E27FC236}">
                <a16:creationId xmlns:a16="http://schemas.microsoft.com/office/drawing/2014/main" id="{C440E796-89A1-4FB2-9A40-480252B087B1}"/>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E59500DA-54D6-428C-8126-05C74401151A}"/>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13D80829-3970-424A-8496-5D595B54C23B}"/>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207461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r>
              <a:rPr lang="en-US"/>
              <a:t>April 13, 2023</a:t>
            </a:r>
          </a:p>
        </p:txBody>
      </p:sp>
      <p:sp>
        <p:nvSpPr>
          <p:cNvPr id="5" name="Slide Number Placeholder 4"/>
          <p:cNvSpPr>
            <a:spLocks noGrp="1"/>
          </p:cNvSpPr>
          <p:nvPr>
            <p:ph type="sldNum" sz="quarter" idx="5"/>
          </p:nvPr>
        </p:nvSpPr>
        <p:spPr/>
        <p:txBody>
          <a:bodyPr/>
          <a:lstStyle/>
          <a:p>
            <a:fld id="{B72CF863-553B-4BC8-8916-033F74143E83}" type="slidenum">
              <a:rPr lang="en-US" smtClean="0"/>
              <a:pPr/>
              <a:t>16</a:t>
            </a:fld>
            <a:endParaRPr lang="en-US"/>
          </a:p>
        </p:txBody>
      </p:sp>
      <p:sp>
        <p:nvSpPr>
          <p:cNvPr id="7" name="Footer Placeholder 6">
            <a:extLst>
              <a:ext uri="{FF2B5EF4-FFF2-40B4-BE49-F238E27FC236}">
                <a16:creationId xmlns:a16="http://schemas.microsoft.com/office/drawing/2014/main" id="{E08EA3BF-F5E5-458F-BBCB-4AD6883CC4C0}"/>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1CB5B8ED-C10B-455E-8D5D-6E43C3AFB9C6}"/>
              </a:ext>
            </a:extLst>
          </p:cNvPr>
          <p:cNvSpPr>
            <a:spLocks noGrp="1"/>
          </p:cNvSpPr>
          <p:nvPr>
            <p:ph type="hdr" sz="quarter"/>
          </p:nvPr>
        </p:nvSpPr>
        <p:spPr/>
        <p:txBody>
          <a:bodyPr/>
          <a:lstStyle/>
          <a:p>
            <a:r>
              <a:rPr lang="en-US"/>
              <a:t>DAU TEaaC Webinar</a:t>
            </a:r>
          </a:p>
        </p:txBody>
      </p:sp>
      <p:sp>
        <p:nvSpPr>
          <p:cNvPr id="12" name="Slide Image Placeholder 11">
            <a:extLst>
              <a:ext uri="{FF2B5EF4-FFF2-40B4-BE49-F238E27FC236}">
                <a16:creationId xmlns:a16="http://schemas.microsoft.com/office/drawing/2014/main" id="{925F4969-5C8E-4B5C-816E-3BF3E7A84F37}"/>
              </a:ext>
            </a:extLst>
          </p:cNvPr>
          <p:cNvSpPr>
            <a:spLocks noGrp="1" noRot="1" noChangeAspect="1"/>
          </p:cNvSpPr>
          <p:nvPr>
            <p:ph type="sldImg"/>
          </p:nvPr>
        </p:nvSpPr>
        <p:spPr>
          <a:xfrm>
            <a:off x="2514600" y="165100"/>
            <a:ext cx="4114800" cy="2314575"/>
          </a:xfrm>
        </p:spPr>
      </p:sp>
      <p:sp>
        <p:nvSpPr>
          <p:cNvPr id="13" name="Notes Placeholder 12">
            <a:extLst>
              <a:ext uri="{FF2B5EF4-FFF2-40B4-BE49-F238E27FC236}">
                <a16:creationId xmlns:a16="http://schemas.microsoft.com/office/drawing/2014/main" id="{EDEA3104-7401-404D-AAEC-C8F8419D46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717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r>
              <a:rPr lang="en-US"/>
              <a:t>April 13, 2023</a:t>
            </a:r>
          </a:p>
        </p:txBody>
      </p:sp>
      <p:sp>
        <p:nvSpPr>
          <p:cNvPr id="5" name="Footer Placeholder 4"/>
          <p:cNvSpPr>
            <a:spLocks noGrp="1"/>
          </p:cNvSpPr>
          <p:nvPr>
            <p:ph type="ftr" sz="quarter" idx="4"/>
          </p:nvPr>
        </p:nvSpPr>
        <p:spPr/>
        <p:txBody>
          <a:bodyPr/>
          <a:lstStyle/>
          <a:p>
            <a:r>
              <a:rPr lang="en-US"/>
              <a:t>UNCLASSIFIED</a:t>
            </a:r>
          </a:p>
        </p:txBody>
      </p:sp>
      <p:sp>
        <p:nvSpPr>
          <p:cNvPr id="6" name="Slide Number Placeholder 5"/>
          <p:cNvSpPr>
            <a:spLocks noGrp="1"/>
          </p:cNvSpPr>
          <p:nvPr>
            <p:ph type="sldNum" sz="quarter" idx="5"/>
          </p:nvPr>
        </p:nvSpPr>
        <p:spPr/>
        <p:txBody>
          <a:bodyPr/>
          <a:lstStyle/>
          <a:p>
            <a:fld id="{A15AB59E-ED28-49AF-AFAA-48A5724EA7A3}" type="slidenum">
              <a:rPr lang="en-US" smtClean="0"/>
              <a:pPr/>
              <a:t>17</a:t>
            </a:fld>
            <a:endParaRPr lang="en-US"/>
          </a:p>
        </p:txBody>
      </p:sp>
      <p:sp>
        <p:nvSpPr>
          <p:cNvPr id="7" name="Header Placeholder 6">
            <a:extLst>
              <a:ext uri="{FF2B5EF4-FFF2-40B4-BE49-F238E27FC236}">
                <a16:creationId xmlns:a16="http://schemas.microsoft.com/office/drawing/2014/main" id="{F18AAB22-0131-4F74-AB05-3A31FA5F6A36}"/>
              </a:ext>
            </a:extLst>
          </p:cNvPr>
          <p:cNvSpPr>
            <a:spLocks noGrp="1"/>
          </p:cNvSpPr>
          <p:nvPr>
            <p:ph type="hdr" sz="quarter"/>
          </p:nvPr>
        </p:nvSpPr>
        <p:spPr/>
        <p:txBody>
          <a:bodyPr/>
          <a:lstStyle/>
          <a:p>
            <a:r>
              <a:rPr lang="en-US"/>
              <a:t>DAU TEaaC Webinar</a:t>
            </a:r>
          </a:p>
        </p:txBody>
      </p:sp>
      <p:sp>
        <p:nvSpPr>
          <p:cNvPr id="14" name="Slide Image Placeholder 13">
            <a:extLst>
              <a:ext uri="{FF2B5EF4-FFF2-40B4-BE49-F238E27FC236}">
                <a16:creationId xmlns:a16="http://schemas.microsoft.com/office/drawing/2014/main" id="{512B8121-B81D-4845-AC30-DCDBBC3203DD}"/>
              </a:ext>
            </a:extLst>
          </p:cNvPr>
          <p:cNvSpPr>
            <a:spLocks noGrp="1" noRot="1" noChangeAspect="1"/>
          </p:cNvSpPr>
          <p:nvPr>
            <p:ph type="sldImg"/>
          </p:nvPr>
        </p:nvSpPr>
        <p:spPr>
          <a:xfrm>
            <a:off x="2514600" y="165100"/>
            <a:ext cx="4114800" cy="2314575"/>
          </a:xfrm>
        </p:spPr>
      </p:sp>
      <p:sp>
        <p:nvSpPr>
          <p:cNvPr id="15" name="Notes Placeholder 14">
            <a:extLst>
              <a:ext uri="{FF2B5EF4-FFF2-40B4-BE49-F238E27FC236}">
                <a16:creationId xmlns:a16="http://schemas.microsoft.com/office/drawing/2014/main" id="{55124D64-EBB5-4F0C-B10F-524D512DD5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679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5319805E-7844-43C9-9601-F55BA56EC068}" type="slidenum">
              <a:rPr lang="en-US" smtClean="0"/>
              <a:pPr/>
              <a:t>18</a:t>
            </a:fld>
            <a:endParaRPr lang="en-US"/>
          </a:p>
        </p:txBody>
      </p:sp>
      <p:sp>
        <p:nvSpPr>
          <p:cNvPr id="5" name="Date Placeholder 4">
            <a:extLst>
              <a:ext uri="{FF2B5EF4-FFF2-40B4-BE49-F238E27FC236}">
                <a16:creationId xmlns:a16="http://schemas.microsoft.com/office/drawing/2014/main" id="{6CF890EE-8296-473B-B2A7-A0F28ED19720}"/>
              </a:ext>
            </a:extLst>
          </p:cNvPr>
          <p:cNvSpPr>
            <a:spLocks noGrp="1"/>
          </p:cNvSpPr>
          <p:nvPr>
            <p:ph type="dt" idx="1"/>
          </p:nvPr>
        </p:nvSpPr>
        <p:spPr/>
        <p:txBody>
          <a:bodyPr/>
          <a:lstStyle/>
          <a:p>
            <a:r>
              <a:rPr lang="en-US"/>
              <a:t>April 13, 2023</a:t>
            </a:r>
          </a:p>
        </p:txBody>
      </p:sp>
      <p:sp>
        <p:nvSpPr>
          <p:cNvPr id="6" name="Header Placeholder 5">
            <a:extLst>
              <a:ext uri="{FF2B5EF4-FFF2-40B4-BE49-F238E27FC236}">
                <a16:creationId xmlns:a16="http://schemas.microsoft.com/office/drawing/2014/main" id="{9F300C67-8327-48AF-8141-25D0A31EC3F0}"/>
              </a:ext>
            </a:extLst>
          </p:cNvPr>
          <p:cNvSpPr>
            <a:spLocks noGrp="1"/>
          </p:cNvSpPr>
          <p:nvPr>
            <p:ph type="hdr" sz="quarter"/>
          </p:nvPr>
        </p:nvSpPr>
        <p:spPr/>
        <p:txBody>
          <a:bodyPr/>
          <a:lstStyle/>
          <a:p>
            <a:r>
              <a:rPr lang="en-US"/>
              <a:t>DAU TEaaC Webinar</a:t>
            </a:r>
          </a:p>
        </p:txBody>
      </p:sp>
      <p:sp>
        <p:nvSpPr>
          <p:cNvPr id="7" name="Footer Placeholder 6">
            <a:extLst>
              <a:ext uri="{FF2B5EF4-FFF2-40B4-BE49-F238E27FC236}">
                <a16:creationId xmlns:a16="http://schemas.microsoft.com/office/drawing/2014/main" id="{5892AAA0-EA73-4737-9673-4F20C89FD0F1}"/>
              </a:ext>
            </a:extLst>
          </p:cNvPr>
          <p:cNvSpPr>
            <a:spLocks noGrp="1"/>
          </p:cNvSpPr>
          <p:nvPr>
            <p:ph type="ftr" sz="quarter" idx="4"/>
          </p:nvPr>
        </p:nvSpPr>
        <p:spPr/>
        <p:txBody>
          <a:bodyPr/>
          <a:lstStyle/>
          <a:p>
            <a:r>
              <a:rPr lang="en-US"/>
              <a:t>UNCLASSIFIED</a:t>
            </a:r>
          </a:p>
        </p:txBody>
      </p:sp>
      <p:sp>
        <p:nvSpPr>
          <p:cNvPr id="12" name="Slide Image Placeholder 11">
            <a:extLst>
              <a:ext uri="{FF2B5EF4-FFF2-40B4-BE49-F238E27FC236}">
                <a16:creationId xmlns:a16="http://schemas.microsoft.com/office/drawing/2014/main" id="{845F0285-4D39-4724-9801-144C45FA9610}"/>
              </a:ext>
            </a:extLst>
          </p:cNvPr>
          <p:cNvSpPr>
            <a:spLocks noGrp="1" noRot="1" noChangeAspect="1"/>
          </p:cNvSpPr>
          <p:nvPr>
            <p:ph type="sldImg"/>
          </p:nvPr>
        </p:nvSpPr>
        <p:spPr>
          <a:xfrm>
            <a:off x="2514600" y="165100"/>
            <a:ext cx="4114800" cy="2314575"/>
          </a:xfrm>
        </p:spPr>
      </p:sp>
      <p:sp>
        <p:nvSpPr>
          <p:cNvPr id="13" name="Notes Placeholder 12">
            <a:extLst>
              <a:ext uri="{FF2B5EF4-FFF2-40B4-BE49-F238E27FC236}">
                <a16:creationId xmlns:a16="http://schemas.microsoft.com/office/drawing/2014/main" id="{FDD59AD7-E1F9-4C37-BF6B-70CB00DB17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536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379413"/>
            <a:ext cx="4114800" cy="2314575"/>
          </a:xfrm>
          <a:prstGeom prst="rect">
            <a:avLst/>
          </a:prstGeom>
        </p:spPr>
      </p:sp>
      <p:sp>
        <p:nvSpPr>
          <p:cNvPr id="3" name="Notes Placeholder 2"/>
          <p:cNvSpPr>
            <a:spLocks noGrp="1"/>
          </p:cNvSpPr>
          <p:nvPr>
            <p:ph type="body" idx="1"/>
          </p:nvPr>
        </p:nvSpPr>
        <p:spPr>
          <a:xfrm>
            <a:off x="914400" y="2777490"/>
            <a:ext cx="7315200" cy="27003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B72CF863-553B-4BC8-8916-033F74143E83}" type="slidenum">
              <a:rPr lang="en-US" smtClean="0"/>
              <a:t>19</a:t>
            </a:fld>
            <a:endParaRPr lang="en-US"/>
          </a:p>
        </p:txBody>
      </p:sp>
      <p:sp>
        <p:nvSpPr>
          <p:cNvPr id="5" name="Date Placeholder 4">
            <a:extLst>
              <a:ext uri="{FF2B5EF4-FFF2-40B4-BE49-F238E27FC236}">
                <a16:creationId xmlns:a16="http://schemas.microsoft.com/office/drawing/2014/main" id="{8F7D9EBE-FFD5-41AB-9F69-8ED837B4FE75}"/>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C55DEBD2-A1FC-4CAA-94FA-3FE6F37626CF}"/>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EB78CE1C-18A3-465D-889E-D739997E0994}"/>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114223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377825"/>
            <a:ext cx="4114800" cy="2314575"/>
          </a:xfrm>
          <a:prstGeom prst="rect">
            <a:avLst/>
          </a:prstGeom>
        </p:spPr>
      </p:sp>
      <p:sp>
        <p:nvSpPr>
          <p:cNvPr id="3" name="Notes Placeholder 2"/>
          <p:cNvSpPr>
            <a:spLocks noGrp="1"/>
          </p:cNvSpPr>
          <p:nvPr>
            <p:ph type="body" idx="1"/>
          </p:nvPr>
        </p:nvSpPr>
        <p:spPr>
          <a:xfrm>
            <a:off x="914400" y="2777490"/>
            <a:ext cx="7315200" cy="27003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B72CF863-553B-4BC8-8916-033F74143E83}" type="slidenum">
              <a:rPr lang="en-US" smtClean="0"/>
              <a:t>20</a:t>
            </a:fld>
            <a:endParaRPr lang="en-US"/>
          </a:p>
        </p:txBody>
      </p:sp>
      <p:sp>
        <p:nvSpPr>
          <p:cNvPr id="5" name="Date Placeholder 4">
            <a:extLst>
              <a:ext uri="{FF2B5EF4-FFF2-40B4-BE49-F238E27FC236}">
                <a16:creationId xmlns:a16="http://schemas.microsoft.com/office/drawing/2014/main" id="{B7286205-FC1D-42BB-90C7-71411CDE1DBE}"/>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45CFC4FA-F36E-4C0B-AD3E-4EDE60C62443}"/>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39376592-3BAC-4A18-A57E-863471D82870}"/>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246242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377825"/>
            <a:ext cx="4114800" cy="2314575"/>
          </a:xfrm>
          <a:prstGeom prst="rect">
            <a:avLst/>
          </a:prstGeom>
        </p:spPr>
      </p:sp>
      <p:sp>
        <p:nvSpPr>
          <p:cNvPr id="3" name="Notes Placeholder 2"/>
          <p:cNvSpPr>
            <a:spLocks noGrp="1"/>
          </p:cNvSpPr>
          <p:nvPr>
            <p:ph type="body" idx="1"/>
          </p:nvPr>
        </p:nvSpPr>
        <p:spPr>
          <a:xfrm>
            <a:off x="914400" y="2777490"/>
            <a:ext cx="7315200" cy="27003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B72CF863-553B-4BC8-8916-033F74143E83}" type="slidenum">
              <a:rPr lang="en-US" smtClean="0"/>
              <a:t>21</a:t>
            </a:fld>
            <a:endParaRPr lang="en-US"/>
          </a:p>
        </p:txBody>
      </p:sp>
      <p:sp>
        <p:nvSpPr>
          <p:cNvPr id="5" name="Date Placeholder 4">
            <a:extLst>
              <a:ext uri="{FF2B5EF4-FFF2-40B4-BE49-F238E27FC236}">
                <a16:creationId xmlns:a16="http://schemas.microsoft.com/office/drawing/2014/main" id="{ADF3ECA0-1D0D-4BE0-BEA0-D17D14D21D0E}"/>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7E6235F7-3CF6-47F4-A6ED-79CCA7E448AF}"/>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00902027-AD14-411E-9102-2A64C70CF250}"/>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50198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a:t>DTE&amp;A IWS M&amp;S and T&amp;E Workshop</a:t>
            </a:r>
          </a:p>
        </p:txBody>
      </p:sp>
      <p:sp>
        <p:nvSpPr>
          <p:cNvPr id="5" name="Date Placeholder 4"/>
          <p:cNvSpPr>
            <a:spLocks noGrp="1"/>
          </p:cNvSpPr>
          <p:nvPr>
            <p:ph type="dt" idx="1"/>
          </p:nvPr>
        </p:nvSpPr>
        <p:spPr/>
        <p:txBody>
          <a:bodyPr/>
          <a:lstStyle/>
          <a:p>
            <a:r>
              <a:rPr lang="en-US"/>
              <a:t>May 1, 2023</a:t>
            </a:r>
          </a:p>
        </p:txBody>
      </p:sp>
      <p:sp>
        <p:nvSpPr>
          <p:cNvPr id="6" name="Footer Placeholder 5"/>
          <p:cNvSpPr>
            <a:spLocks noGrp="1"/>
          </p:cNvSpPr>
          <p:nvPr>
            <p:ph type="ftr" sz="quarter" idx="4"/>
          </p:nvPr>
        </p:nvSpPr>
        <p:spPr/>
        <p:txBody>
          <a:bodyPr/>
          <a:lstStyle/>
          <a:p>
            <a:r>
              <a:rPr lang="en-US"/>
              <a:t>UNCLASSIFIED</a:t>
            </a:r>
          </a:p>
        </p:txBody>
      </p:sp>
      <p:sp>
        <p:nvSpPr>
          <p:cNvPr id="7" name="Slide Number Placeholder 6"/>
          <p:cNvSpPr>
            <a:spLocks noGrp="1"/>
          </p:cNvSpPr>
          <p:nvPr>
            <p:ph type="sldNum" sz="quarter" idx="5"/>
          </p:nvPr>
        </p:nvSpPr>
        <p:spPr/>
        <p:txBody>
          <a:bodyPr/>
          <a:lstStyle/>
          <a:p>
            <a:fld id="{B1754CE9-6B35-46CB-BB5C-8E0B24B0A2DA}" type="slidenum">
              <a:rPr lang="en-US" smtClean="0"/>
              <a:pPr/>
              <a:t>22</a:t>
            </a:fld>
            <a:endParaRPr lang="en-US"/>
          </a:p>
        </p:txBody>
      </p:sp>
      <p:sp>
        <p:nvSpPr>
          <p:cNvPr id="12" name="Slide Image Placeholder 11">
            <a:extLst>
              <a:ext uri="{FF2B5EF4-FFF2-40B4-BE49-F238E27FC236}">
                <a16:creationId xmlns:a16="http://schemas.microsoft.com/office/drawing/2014/main" id="{2437CEB3-518C-4C28-938E-84CC6B9F5F7A}"/>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42F33944-7C15-4786-B0BC-297E066685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213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9805E-7844-43C9-9601-F55BA56EC068}" type="slidenum">
              <a:rPr lang="en-US" smtClean="0"/>
              <a:t>5</a:t>
            </a:fld>
            <a:endParaRPr lang="en-US"/>
          </a:p>
        </p:txBody>
      </p:sp>
    </p:spTree>
    <p:extLst>
      <p:ext uri="{BB962C8B-B14F-4D97-AF65-F5344CB8AC3E}">
        <p14:creationId xmlns:p14="http://schemas.microsoft.com/office/powerpoint/2010/main" val="77240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284A6-E2F8-4121-BFDF-459EBC6B57C9}" type="slidenum">
              <a:rPr lang="en-US" smtClean="0"/>
              <a:t>23</a:t>
            </a:fld>
            <a:endParaRPr lang="en-US"/>
          </a:p>
        </p:txBody>
      </p:sp>
      <p:sp>
        <p:nvSpPr>
          <p:cNvPr id="5" name="Date Placeholder 4">
            <a:extLst>
              <a:ext uri="{FF2B5EF4-FFF2-40B4-BE49-F238E27FC236}">
                <a16:creationId xmlns:a16="http://schemas.microsoft.com/office/drawing/2014/main" id="{5F872A38-3307-4909-9C18-C821266ECD3F}"/>
              </a:ext>
            </a:extLst>
          </p:cNvPr>
          <p:cNvSpPr>
            <a:spLocks noGrp="1"/>
          </p:cNvSpPr>
          <p:nvPr>
            <p:ph type="dt" idx="1"/>
          </p:nvPr>
        </p:nvSpPr>
        <p:spPr/>
        <p:txBody>
          <a:bodyPr/>
          <a:lstStyle/>
          <a:p>
            <a:r>
              <a:rPr lang="en-US"/>
              <a:t>May 1, 2023</a:t>
            </a:r>
          </a:p>
        </p:txBody>
      </p:sp>
      <p:sp>
        <p:nvSpPr>
          <p:cNvPr id="6" name="Footer Placeholder 5">
            <a:extLst>
              <a:ext uri="{FF2B5EF4-FFF2-40B4-BE49-F238E27FC236}">
                <a16:creationId xmlns:a16="http://schemas.microsoft.com/office/drawing/2014/main" id="{EC52763E-88C6-4309-8D1C-A3FD2CC2B87D}"/>
              </a:ext>
            </a:extLst>
          </p:cNvPr>
          <p:cNvSpPr>
            <a:spLocks noGrp="1"/>
          </p:cNvSpPr>
          <p:nvPr>
            <p:ph type="ftr" sz="quarter" idx="4"/>
          </p:nvPr>
        </p:nvSpPr>
        <p:spPr/>
        <p:txBody>
          <a:bodyPr/>
          <a:lstStyle/>
          <a:p>
            <a:r>
              <a:rPr lang="en-US"/>
              <a:t>UNCLASSIFIED</a:t>
            </a:r>
          </a:p>
        </p:txBody>
      </p:sp>
      <p:sp>
        <p:nvSpPr>
          <p:cNvPr id="7" name="Header Placeholder 6">
            <a:extLst>
              <a:ext uri="{FF2B5EF4-FFF2-40B4-BE49-F238E27FC236}">
                <a16:creationId xmlns:a16="http://schemas.microsoft.com/office/drawing/2014/main" id="{F3A803D5-1FD3-4E78-B0BA-0EC4C99D7CF6}"/>
              </a:ext>
            </a:extLst>
          </p:cNvPr>
          <p:cNvSpPr>
            <a:spLocks noGrp="1"/>
          </p:cNvSpPr>
          <p:nvPr>
            <p:ph type="hdr" sz="quarter"/>
          </p:nvPr>
        </p:nvSpPr>
        <p:spPr/>
        <p:txBody>
          <a:bodyPr/>
          <a:lstStyle/>
          <a:p>
            <a:r>
              <a:rPr lang="en-US"/>
              <a:t>DTE&amp;A IWS M&amp;S and T&amp;E Workshop</a:t>
            </a:r>
            <a:endParaRPr lang="en-US" dirty="0"/>
          </a:p>
        </p:txBody>
      </p:sp>
    </p:spTree>
    <p:extLst>
      <p:ext uri="{BB962C8B-B14F-4D97-AF65-F5344CB8AC3E}">
        <p14:creationId xmlns:p14="http://schemas.microsoft.com/office/powerpoint/2010/main" val="10316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5486400" cy="3086100"/>
          </a:xfrm>
        </p:spPr>
      </p:sp>
      <p:sp>
        <p:nvSpPr>
          <p:cNvPr id="3" name="Notes Placeholder 2"/>
          <p:cNvSpPr>
            <a:spLocks noGrp="1"/>
          </p:cNvSpPr>
          <p:nvPr>
            <p:ph type="body" idx="1"/>
          </p:nvPr>
        </p:nvSpPr>
        <p:spPr>
          <a:xfrm>
            <a:off x="685800" y="3703320"/>
            <a:ext cx="5486400" cy="3600450"/>
          </a:xfrm>
        </p:spPr>
        <p:txBody>
          <a:bodyPr/>
          <a:lstStyle/>
          <a:p>
            <a:endParaRPr lang="en-US"/>
          </a:p>
        </p:txBody>
      </p:sp>
      <p:sp>
        <p:nvSpPr>
          <p:cNvPr id="4" name="Slide Number Placeholder 3"/>
          <p:cNvSpPr>
            <a:spLocks noGrp="1"/>
          </p:cNvSpPr>
          <p:nvPr>
            <p:ph type="sldNum" sz="quarter" idx="5"/>
          </p:nvPr>
        </p:nvSpPr>
        <p:spPr/>
        <p:txBody>
          <a:bodyPr/>
          <a:lstStyle/>
          <a:p>
            <a:fld id="{B72CF863-553B-4BC8-8916-033F74143E83}" type="slidenum">
              <a:rPr lang="en-US" smtClean="0"/>
              <a:t>24</a:t>
            </a:fld>
            <a:endParaRPr lang="en-US"/>
          </a:p>
        </p:txBody>
      </p:sp>
      <p:sp>
        <p:nvSpPr>
          <p:cNvPr id="5" name="Date Placeholder 4">
            <a:extLst>
              <a:ext uri="{FF2B5EF4-FFF2-40B4-BE49-F238E27FC236}">
                <a16:creationId xmlns:a16="http://schemas.microsoft.com/office/drawing/2014/main" id="{38D479AD-79F6-416D-A460-DCB15F67626F}"/>
              </a:ext>
            </a:extLst>
          </p:cNvPr>
          <p:cNvSpPr>
            <a:spLocks noGrp="1"/>
          </p:cNvSpPr>
          <p:nvPr>
            <p:ph type="dt" idx="1"/>
          </p:nvPr>
        </p:nvSpPr>
        <p:spPr/>
        <p:txBody>
          <a:bodyPr/>
          <a:lstStyle/>
          <a:p>
            <a:r>
              <a:rPr lang="en-US"/>
              <a:t>January 26, 2023</a:t>
            </a:r>
          </a:p>
        </p:txBody>
      </p:sp>
      <p:sp>
        <p:nvSpPr>
          <p:cNvPr id="7" name="Footer Placeholder 6">
            <a:extLst>
              <a:ext uri="{FF2B5EF4-FFF2-40B4-BE49-F238E27FC236}">
                <a16:creationId xmlns:a16="http://schemas.microsoft.com/office/drawing/2014/main" id="{187C3849-C596-4155-9BAF-D596B163289C}"/>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7AE9DC9E-667B-44B1-8A7A-9C2212C5966E}"/>
              </a:ext>
            </a:extLst>
          </p:cNvPr>
          <p:cNvSpPr>
            <a:spLocks noGrp="1"/>
          </p:cNvSpPr>
          <p:nvPr>
            <p:ph type="hdr" sz="quarter"/>
          </p:nvPr>
        </p:nvSpPr>
        <p:spPr/>
        <p:txBody>
          <a:bodyPr/>
          <a:lstStyle/>
          <a:p>
            <a:r>
              <a:rPr lang="en-US"/>
              <a:t>DTE&amp;A TEAAC for the DAF SAB</a:t>
            </a:r>
          </a:p>
        </p:txBody>
      </p:sp>
    </p:spTree>
    <p:extLst>
      <p:ext uri="{BB962C8B-B14F-4D97-AF65-F5344CB8AC3E}">
        <p14:creationId xmlns:p14="http://schemas.microsoft.com/office/powerpoint/2010/main" val="46437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r>
              <a:rPr lang="en-US"/>
              <a:t>April 13, 2023</a:t>
            </a:r>
          </a:p>
        </p:txBody>
      </p:sp>
      <p:sp>
        <p:nvSpPr>
          <p:cNvPr id="5" name="Slide Number Placeholder 4"/>
          <p:cNvSpPr>
            <a:spLocks noGrp="1"/>
          </p:cNvSpPr>
          <p:nvPr>
            <p:ph type="sldNum" sz="quarter" idx="5"/>
          </p:nvPr>
        </p:nvSpPr>
        <p:spPr/>
        <p:txBody>
          <a:bodyPr/>
          <a:lstStyle/>
          <a:p>
            <a:fld id="{B72CF863-553B-4BC8-8916-033F74143E83}" type="slidenum">
              <a:rPr lang="en-US" smtClean="0"/>
              <a:pPr/>
              <a:t>6</a:t>
            </a:fld>
            <a:endParaRPr lang="en-US"/>
          </a:p>
        </p:txBody>
      </p:sp>
      <p:sp>
        <p:nvSpPr>
          <p:cNvPr id="6" name="Footer Placeholder 5">
            <a:extLst>
              <a:ext uri="{FF2B5EF4-FFF2-40B4-BE49-F238E27FC236}">
                <a16:creationId xmlns:a16="http://schemas.microsoft.com/office/drawing/2014/main" id="{F529683F-EE9B-46F9-94C4-2416B4768F29}"/>
              </a:ext>
            </a:extLst>
          </p:cNvPr>
          <p:cNvSpPr>
            <a:spLocks noGrp="1"/>
          </p:cNvSpPr>
          <p:nvPr>
            <p:ph type="ftr" sz="quarter" idx="4"/>
          </p:nvPr>
        </p:nvSpPr>
        <p:spPr/>
        <p:txBody>
          <a:bodyPr/>
          <a:lstStyle/>
          <a:p>
            <a:r>
              <a:rPr lang="en-US"/>
              <a:t>UNCLASSIFIED</a:t>
            </a:r>
          </a:p>
        </p:txBody>
      </p:sp>
      <p:sp>
        <p:nvSpPr>
          <p:cNvPr id="7" name="Header Placeholder 6">
            <a:extLst>
              <a:ext uri="{FF2B5EF4-FFF2-40B4-BE49-F238E27FC236}">
                <a16:creationId xmlns:a16="http://schemas.microsoft.com/office/drawing/2014/main" id="{18D71FEE-EC6E-457B-97A6-6AEB5A9D3CF0}"/>
              </a:ext>
            </a:extLst>
          </p:cNvPr>
          <p:cNvSpPr>
            <a:spLocks noGrp="1"/>
          </p:cNvSpPr>
          <p:nvPr>
            <p:ph type="hdr" sz="quarter"/>
          </p:nvPr>
        </p:nvSpPr>
        <p:spPr/>
        <p:txBody>
          <a:bodyPr/>
          <a:lstStyle/>
          <a:p>
            <a:r>
              <a:rPr lang="en-US"/>
              <a:t>DAU TEaaC Webinar</a:t>
            </a:r>
          </a:p>
        </p:txBody>
      </p:sp>
      <p:sp>
        <p:nvSpPr>
          <p:cNvPr id="18" name="Slide Image Placeholder 17">
            <a:extLst>
              <a:ext uri="{FF2B5EF4-FFF2-40B4-BE49-F238E27FC236}">
                <a16:creationId xmlns:a16="http://schemas.microsoft.com/office/drawing/2014/main" id="{87FF5E13-F8AF-4BA9-9EC9-ADA820AD6A8F}"/>
              </a:ext>
            </a:extLst>
          </p:cNvPr>
          <p:cNvSpPr>
            <a:spLocks noGrp="1" noRot="1" noChangeAspect="1"/>
          </p:cNvSpPr>
          <p:nvPr>
            <p:ph type="sldImg"/>
          </p:nvPr>
        </p:nvSpPr>
        <p:spPr>
          <a:xfrm>
            <a:off x="2514600" y="165100"/>
            <a:ext cx="4114800" cy="2314575"/>
          </a:xfrm>
        </p:spPr>
      </p:sp>
      <p:sp>
        <p:nvSpPr>
          <p:cNvPr id="19" name="Notes Placeholder 18">
            <a:extLst>
              <a:ext uri="{FF2B5EF4-FFF2-40B4-BE49-F238E27FC236}">
                <a16:creationId xmlns:a16="http://schemas.microsoft.com/office/drawing/2014/main" id="{E1B6211E-CE73-42FC-9877-F871E6E3C2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384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r>
              <a:rPr lang="en-US"/>
              <a:t>April 13, 2023</a:t>
            </a:r>
          </a:p>
        </p:txBody>
      </p:sp>
      <p:sp>
        <p:nvSpPr>
          <p:cNvPr id="5" name="Slide Number Placeholder 4"/>
          <p:cNvSpPr>
            <a:spLocks noGrp="1"/>
          </p:cNvSpPr>
          <p:nvPr>
            <p:ph type="sldNum" sz="quarter" idx="5"/>
          </p:nvPr>
        </p:nvSpPr>
        <p:spPr/>
        <p:txBody>
          <a:bodyPr/>
          <a:lstStyle/>
          <a:p>
            <a:fld id="{B72CF863-553B-4BC8-8916-033F74143E83}" type="slidenum">
              <a:rPr lang="en-US" smtClean="0"/>
              <a:pPr/>
              <a:t>7</a:t>
            </a:fld>
            <a:endParaRPr lang="en-US"/>
          </a:p>
        </p:txBody>
      </p:sp>
      <p:sp>
        <p:nvSpPr>
          <p:cNvPr id="7" name="Footer Placeholder 6">
            <a:extLst>
              <a:ext uri="{FF2B5EF4-FFF2-40B4-BE49-F238E27FC236}">
                <a16:creationId xmlns:a16="http://schemas.microsoft.com/office/drawing/2014/main" id="{6615B122-7B63-460A-B00B-BA855D70D013}"/>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3FA2A363-6229-4B4D-8AA3-9CDE514F427B}"/>
              </a:ext>
            </a:extLst>
          </p:cNvPr>
          <p:cNvSpPr>
            <a:spLocks noGrp="1"/>
          </p:cNvSpPr>
          <p:nvPr>
            <p:ph type="hdr" sz="quarter"/>
          </p:nvPr>
        </p:nvSpPr>
        <p:spPr/>
        <p:txBody>
          <a:bodyPr/>
          <a:lstStyle/>
          <a:p>
            <a:r>
              <a:rPr lang="en-US"/>
              <a:t>DAU TEaaC Webinar</a:t>
            </a:r>
          </a:p>
        </p:txBody>
      </p:sp>
      <p:sp>
        <p:nvSpPr>
          <p:cNvPr id="12" name="Slide Image Placeholder 11">
            <a:extLst>
              <a:ext uri="{FF2B5EF4-FFF2-40B4-BE49-F238E27FC236}">
                <a16:creationId xmlns:a16="http://schemas.microsoft.com/office/drawing/2014/main" id="{57E7C669-F531-4BAF-BBFC-DB29B4951217}"/>
              </a:ext>
            </a:extLst>
          </p:cNvPr>
          <p:cNvSpPr>
            <a:spLocks noGrp="1" noRot="1" noChangeAspect="1"/>
          </p:cNvSpPr>
          <p:nvPr>
            <p:ph type="sldImg"/>
          </p:nvPr>
        </p:nvSpPr>
        <p:spPr>
          <a:xfrm>
            <a:off x="2514600" y="165100"/>
            <a:ext cx="4114800" cy="2314575"/>
          </a:xfrm>
        </p:spPr>
      </p:sp>
      <p:sp>
        <p:nvSpPr>
          <p:cNvPr id="13" name="Notes Placeholder 12">
            <a:extLst>
              <a:ext uri="{FF2B5EF4-FFF2-40B4-BE49-F238E27FC236}">
                <a16:creationId xmlns:a16="http://schemas.microsoft.com/office/drawing/2014/main" id="{B40C1D4B-F936-4059-856D-43052C7485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260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72CF863-553B-4BC8-8916-033F74143E83}" type="slidenum">
              <a:rPr lang="en-US" smtClean="0"/>
              <a:pPr/>
              <a:t>8</a:t>
            </a:fld>
            <a:endParaRPr lang="en-US"/>
          </a:p>
        </p:txBody>
      </p:sp>
      <p:sp>
        <p:nvSpPr>
          <p:cNvPr id="5" name="Date Placeholder 4">
            <a:extLst>
              <a:ext uri="{FF2B5EF4-FFF2-40B4-BE49-F238E27FC236}">
                <a16:creationId xmlns:a16="http://schemas.microsoft.com/office/drawing/2014/main" id="{9D1205A7-D704-45D2-9C60-43894DC734D8}"/>
              </a:ext>
            </a:extLst>
          </p:cNvPr>
          <p:cNvSpPr>
            <a:spLocks noGrp="1"/>
          </p:cNvSpPr>
          <p:nvPr>
            <p:ph type="dt" idx="1"/>
          </p:nvPr>
        </p:nvSpPr>
        <p:spPr/>
        <p:txBody>
          <a:bodyPr/>
          <a:lstStyle/>
          <a:p>
            <a:r>
              <a:rPr lang="en-US"/>
              <a:t>April 13, 2023</a:t>
            </a:r>
          </a:p>
        </p:txBody>
      </p:sp>
      <p:sp>
        <p:nvSpPr>
          <p:cNvPr id="6" name="Footer Placeholder 5">
            <a:extLst>
              <a:ext uri="{FF2B5EF4-FFF2-40B4-BE49-F238E27FC236}">
                <a16:creationId xmlns:a16="http://schemas.microsoft.com/office/drawing/2014/main" id="{0F28B832-1652-4EA1-9865-528981E96F15}"/>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42C87266-5E39-4E5E-AB5E-C7B14058392A}"/>
              </a:ext>
            </a:extLst>
          </p:cNvPr>
          <p:cNvSpPr>
            <a:spLocks noGrp="1"/>
          </p:cNvSpPr>
          <p:nvPr>
            <p:ph type="hdr" sz="quarter"/>
          </p:nvPr>
        </p:nvSpPr>
        <p:spPr/>
        <p:txBody>
          <a:bodyPr/>
          <a:lstStyle/>
          <a:p>
            <a:r>
              <a:rPr lang="en-US"/>
              <a:t>DAU TEaaC Webinar</a:t>
            </a:r>
          </a:p>
        </p:txBody>
      </p:sp>
      <p:sp>
        <p:nvSpPr>
          <p:cNvPr id="12" name="Slide Image Placeholder 11">
            <a:extLst>
              <a:ext uri="{FF2B5EF4-FFF2-40B4-BE49-F238E27FC236}">
                <a16:creationId xmlns:a16="http://schemas.microsoft.com/office/drawing/2014/main" id="{1F408104-0CD3-497A-B711-4EEFA403CDD6}"/>
              </a:ext>
            </a:extLst>
          </p:cNvPr>
          <p:cNvSpPr>
            <a:spLocks noGrp="1" noRot="1" noChangeAspect="1"/>
          </p:cNvSpPr>
          <p:nvPr>
            <p:ph type="sldImg"/>
          </p:nvPr>
        </p:nvSpPr>
        <p:spPr>
          <a:xfrm>
            <a:off x="2514600" y="165100"/>
            <a:ext cx="4114800" cy="2314575"/>
          </a:xfrm>
        </p:spPr>
      </p:sp>
      <p:sp>
        <p:nvSpPr>
          <p:cNvPr id="13" name="Notes Placeholder 12">
            <a:extLst>
              <a:ext uri="{FF2B5EF4-FFF2-40B4-BE49-F238E27FC236}">
                <a16:creationId xmlns:a16="http://schemas.microsoft.com/office/drawing/2014/main" id="{4B78770A-D6A9-4B56-A778-6583535151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178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5319805E-7844-43C9-9601-F55BA56EC068}" type="slidenum">
              <a:rPr lang="en-US" smtClean="0"/>
              <a:pPr/>
              <a:t>9</a:t>
            </a:fld>
            <a:endParaRPr lang="en-US"/>
          </a:p>
        </p:txBody>
      </p:sp>
      <p:sp>
        <p:nvSpPr>
          <p:cNvPr id="5" name="Date Placeholder 4">
            <a:extLst>
              <a:ext uri="{FF2B5EF4-FFF2-40B4-BE49-F238E27FC236}">
                <a16:creationId xmlns:a16="http://schemas.microsoft.com/office/drawing/2014/main" id="{6CF890EE-8296-473B-B2A7-A0F28ED19720}"/>
              </a:ext>
            </a:extLst>
          </p:cNvPr>
          <p:cNvSpPr>
            <a:spLocks noGrp="1"/>
          </p:cNvSpPr>
          <p:nvPr>
            <p:ph type="dt" idx="1"/>
          </p:nvPr>
        </p:nvSpPr>
        <p:spPr/>
        <p:txBody>
          <a:bodyPr/>
          <a:lstStyle/>
          <a:p>
            <a:r>
              <a:rPr lang="en-US"/>
              <a:t>April 13, 2023</a:t>
            </a:r>
          </a:p>
        </p:txBody>
      </p:sp>
      <p:sp>
        <p:nvSpPr>
          <p:cNvPr id="6" name="Header Placeholder 5">
            <a:extLst>
              <a:ext uri="{FF2B5EF4-FFF2-40B4-BE49-F238E27FC236}">
                <a16:creationId xmlns:a16="http://schemas.microsoft.com/office/drawing/2014/main" id="{9F300C67-8327-48AF-8141-25D0A31EC3F0}"/>
              </a:ext>
            </a:extLst>
          </p:cNvPr>
          <p:cNvSpPr>
            <a:spLocks noGrp="1"/>
          </p:cNvSpPr>
          <p:nvPr>
            <p:ph type="hdr" sz="quarter"/>
          </p:nvPr>
        </p:nvSpPr>
        <p:spPr/>
        <p:txBody>
          <a:bodyPr/>
          <a:lstStyle/>
          <a:p>
            <a:r>
              <a:rPr lang="en-US"/>
              <a:t>DAU TEaaC Webinar</a:t>
            </a:r>
          </a:p>
        </p:txBody>
      </p:sp>
      <p:sp>
        <p:nvSpPr>
          <p:cNvPr id="7" name="Footer Placeholder 6">
            <a:extLst>
              <a:ext uri="{FF2B5EF4-FFF2-40B4-BE49-F238E27FC236}">
                <a16:creationId xmlns:a16="http://schemas.microsoft.com/office/drawing/2014/main" id="{5892AAA0-EA73-4737-9673-4F20C89FD0F1}"/>
              </a:ext>
            </a:extLst>
          </p:cNvPr>
          <p:cNvSpPr>
            <a:spLocks noGrp="1"/>
          </p:cNvSpPr>
          <p:nvPr>
            <p:ph type="ftr" sz="quarter" idx="4"/>
          </p:nvPr>
        </p:nvSpPr>
        <p:spPr/>
        <p:txBody>
          <a:bodyPr/>
          <a:lstStyle/>
          <a:p>
            <a:r>
              <a:rPr lang="en-US"/>
              <a:t>UNCLASSIFIED</a:t>
            </a:r>
          </a:p>
        </p:txBody>
      </p:sp>
      <p:sp>
        <p:nvSpPr>
          <p:cNvPr id="12" name="Slide Image Placeholder 11">
            <a:extLst>
              <a:ext uri="{FF2B5EF4-FFF2-40B4-BE49-F238E27FC236}">
                <a16:creationId xmlns:a16="http://schemas.microsoft.com/office/drawing/2014/main" id="{845F0285-4D39-4724-9801-144C45FA9610}"/>
              </a:ext>
            </a:extLst>
          </p:cNvPr>
          <p:cNvSpPr>
            <a:spLocks noGrp="1" noRot="1" noChangeAspect="1"/>
          </p:cNvSpPr>
          <p:nvPr>
            <p:ph type="sldImg"/>
          </p:nvPr>
        </p:nvSpPr>
        <p:spPr>
          <a:xfrm>
            <a:off x="2514600" y="165100"/>
            <a:ext cx="4114800" cy="2314575"/>
          </a:xfrm>
        </p:spPr>
      </p:sp>
      <p:sp>
        <p:nvSpPr>
          <p:cNvPr id="13" name="Notes Placeholder 12">
            <a:extLst>
              <a:ext uri="{FF2B5EF4-FFF2-40B4-BE49-F238E27FC236}">
                <a16:creationId xmlns:a16="http://schemas.microsoft.com/office/drawing/2014/main" id="{FDD59AD7-E1F9-4C37-BF6B-70CB00DB17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913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72CF863-553B-4BC8-8916-033F74143E83}" type="slidenum">
              <a:rPr lang="en-US" smtClean="0"/>
              <a:t>10</a:t>
            </a:fld>
            <a:endParaRPr lang="en-US"/>
          </a:p>
        </p:txBody>
      </p:sp>
      <p:sp>
        <p:nvSpPr>
          <p:cNvPr id="5" name="Date Placeholder 4">
            <a:extLst>
              <a:ext uri="{FF2B5EF4-FFF2-40B4-BE49-F238E27FC236}">
                <a16:creationId xmlns:a16="http://schemas.microsoft.com/office/drawing/2014/main" id="{4B2376D3-57E3-49F9-A200-45A34B10E020}"/>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43026ADB-5261-4BF0-AED9-799DA9DEE67B}"/>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CCC99E11-3B92-4560-B95F-4641C771B099}"/>
              </a:ext>
            </a:extLst>
          </p:cNvPr>
          <p:cNvSpPr>
            <a:spLocks noGrp="1"/>
          </p:cNvSpPr>
          <p:nvPr>
            <p:ph type="hdr" sz="quarter"/>
          </p:nvPr>
        </p:nvSpPr>
        <p:spPr/>
        <p:txBody>
          <a:bodyPr/>
          <a:lstStyle/>
          <a:p>
            <a:r>
              <a:rPr lang="en-US"/>
              <a:t>DAU TEaaC Webinar</a:t>
            </a:r>
          </a:p>
        </p:txBody>
      </p:sp>
      <p:sp>
        <p:nvSpPr>
          <p:cNvPr id="12" name="Slide Image Placeholder 11">
            <a:extLst>
              <a:ext uri="{FF2B5EF4-FFF2-40B4-BE49-F238E27FC236}">
                <a16:creationId xmlns:a16="http://schemas.microsoft.com/office/drawing/2014/main" id="{C3693468-E751-4311-AD56-F146221BEAE5}"/>
              </a:ext>
            </a:extLst>
          </p:cNvPr>
          <p:cNvSpPr>
            <a:spLocks noGrp="1" noRot="1" noChangeAspect="1"/>
          </p:cNvSpPr>
          <p:nvPr>
            <p:ph type="sldImg"/>
          </p:nvPr>
        </p:nvSpPr>
        <p:spPr>
          <a:xfrm>
            <a:off x="3352800" y="242888"/>
            <a:ext cx="2438400" cy="1371600"/>
          </a:xfrm>
        </p:spPr>
      </p:sp>
      <p:sp>
        <p:nvSpPr>
          <p:cNvPr id="13" name="Notes Placeholder 12">
            <a:extLst>
              <a:ext uri="{FF2B5EF4-FFF2-40B4-BE49-F238E27FC236}">
                <a16:creationId xmlns:a16="http://schemas.microsoft.com/office/drawing/2014/main" id="{1599147C-C55C-4E06-A09C-1EE4F193E4A1}"/>
              </a:ext>
            </a:extLst>
          </p:cNvPr>
          <p:cNvSpPr>
            <a:spLocks noGrp="1"/>
          </p:cNvSpPr>
          <p:nvPr>
            <p:ph type="body" idx="1"/>
          </p:nvPr>
        </p:nvSpPr>
        <p:spPr>
          <a:xfrm>
            <a:off x="138023" y="1614489"/>
            <a:ext cx="8747185" cy="5005473"/>
          </a:xfrm>
        </p:spPr>
        <p:txBody>
          <a:bodyPr lIns="0" tIns="0" rIns="0" bIns="0">
            <a:noAutofit/>
          </a:bodyPr>
          <a:lstStyle/>
          <a:p>
            <a:pPr marL="0" marR="0">
              <a:lnSpc>
                <a:spcPct val="107000"/>
              </a:lnSpc>
            </a:pPr>
            <a:r>
              <a:rPr lang="en-US" sz="1050" b="1">
                <a:effectLst/>
                <a:latin typeface="Calibri" panose="020F0502020204030204" pitchFamily="34" charset="0"/>
                <a:ea typeface="Calibri" panose="020F0502020204030204" pitchFamily="34" charset="0"/>
                <a:cs typeface="Times New Roman" panose="02020603050405020304" pitchFamily="18" charset="0"/>
              </a:rPr>
              <a:t>“Shift Left” Baseline Framework Strategy”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IDA led initiative to identify key practices and recommend specific action and process modifications supporting Warfighter capabilities initiation, as well as an integrated continuum of testing conducted in a mission context beginning early and continuing throughout development.</a:t>
            </a: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Initiative resulted in a report (IDA D-22771) that supports the AAF by instituting best practices that increase operational realism in DT and facilitate continual collaboration among testers and stakeholders across the acquisition community, thereby enabling early identification and correction of problems.</a:t>
            </a:r>
          </a:p>
          <a:p>
            <a:pPr marL="0" marR="0">
              <a:lnSpc>
                <a:spcPct val="107000"/>
              </a:lnSpc>
            </a:pPr>
            <a:r>
              <a:rPr lang="en-US" sz="1050" b="1">
                <a:effectLst/>
                <a:latin typeface="Calibri" panose="020F0502020204030204" pitchFamily="34" charset="0"/>
                <a:ea typeface="Calibri" panose="020F0502020204030204" pitchFamily="34" charset="0"/>
                <a:cs typeface="Times New Roman" panose="02020603050405020304" pitchFamily="18" charset="0"/>
              </a:rPr>
              <a:t>Determining Mission-Based Cyber Risk Assessment (MBCRA) Rigor and Efficacy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Overall question: How rigorous and effective are MBCRAs?</a:t>
            </a: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IDA study to improve DTE&amp;A's understanding of how programs implement MBCRAs, the type of results generated, and the perceived impacts on programs. Evaluate whether MBCRAs provide a positive return on investment to programs who implement them. </a:t>
            </a:r>
          </a:p>
          <a:p>
            <a:pPr marL="0" marR="0">
              <a:lnSpc>
                <a:spcPct val="107000"/>
              </a:lnSpc>
            </a:pPr>
            <a:r>
              <a:rPr lang="en-US" sz="1050" b="1">
                <a:effectLst/>
                <a:latin typeface="Calibri" panose="020F0502020204030204" pitchFamily="34" charset="0"/>
                <a:ea typeface="Calibri" panose="020F0502020204030204" pitchFamily="34" charset="0"/>
                <a:cs typeface="Times New Roman" panose="02020603050405020304" pitchFamily="18" charset="0"/>
              </a:rPr>
              <a:t>Advanced Framework for Simulation, Integration and Modeling (AFSIM) Analysis to Illustrate Impact of Cyber Risk on Mission Effects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The Advanced Framework for Simulation, Integration and Modeling (AFSIM) is an Air-Force developed and maintained code for mission-level and component-level modeling.  It has a native structure for communications connectivity and how potential cyber effects can impact that connectivity. IDA is using AFSIM to: </a:t>
            </a:r>
          </a:p>
          <a:p>
            <a:pPr marL="233363" marR="0" lvl="1" indent="-120650">
              <a:lnSpc>
                <a:spcPct val="107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Create a program-agnostic framework demonstrating why generalized cyber requirements should be viewed in the context of a mission and its interoperability with other essential systems.</a:t>
            </a:r>
          </a:p>
          <a:p>
            <a:pPr marL="233363" marR="0" lvl="1" indent="-120650">
              <a:lnSpc>
                <a:spcPct val="107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Provide quantitative example assessments of platform performance in a mission context so that managers may be able to better understand the importance of a mission-based cyber risk assessment (MBCRA) and strategize for their own MBCRAs, instead of focusing on meeting cyber resiliency requirements, divorced from their impacts on mission success.</a:t>
            </a:r>
          </a:p>
          <a:p>
            <a:pPr marL="0" marR="0">
              <a:lnSpc>
                <a:spcPct val="107000"/>
              </a:lnSpc>
            </a:pPr>
            <a:r>
              <a:rPr lang="en-US" sz="1050" b="1">
                <a:effectLst/>
                <a:latin typeface="Calibri" panose="020F0502020204030204" pitchFamily="34" charset="0"/>
                <a:ea typeface="Calibri" panose="020F0502020204030204" pitchFamily="34" charset="0"/>
                <a:cs typeface="Times New Roman" panose="02020603050405020304" pitchFamily="18" charset="0"/>
              </a:rPr>
              <a:t>Efficient Space Testing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IDA study that will address whether the USSF as the consolidated owner of the technical baseline and lead government organization will be well-positioned to promote and integrate efficient test practices for space systems using the approach to T&amp;E expressed in the March 2022 Space Test Enterprise Vision.</a:t>
            </a: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The results of this assessment will identify: </a:t>
            </a:r>
          </a:p>
          <a:p>
            <a:pPr marL="233363" marR="0" lvl="1" indent="-120650">
              <a:lnSpc>
                <a:spcPct val="107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How each of the independent DoD space-related organizations approach T&amp;E.</a:t>
            </a:r>
          </a:p>
          <a:p>
            <a:pPr marL="233363" marR="0" lvl="1" indent="-120650">
              <a:lnSpc>
                <a:spcPct val="107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Where they intersect/overlap/conflict with each other.</a:t>
            </a:r>
          </a:p>
          <a:p>
            <a:pPr marL="233363" marR="0" lvl="1" indent="-120650">
              <a:lnSpc>
                <a:spcPct val="107000"/>
              </a:lnSpc>
              <a:buFont typeface="Courier New" panose="02070309020205020404" pitchFamily="49" charset="0"/>
              <a:buChar char="o"/>
            </a:pPr>
            <a:r>
              <a:rPr lang="en-US" sz="1050">
                <a:effectLst/>
                <a:latin typeface="Calibri" panose="020F0502020204030204" pitchFamily="34" charset="0"/>
                <a:ea typeface="Calibri" panose="020F0502020204030204" pitchFamily="34" charset="0"/>
                <a:cs typeface="Times New Roman" panose="02020603050405020304" pitchFamily="18" charset="0"/>
              </a:rPr>
              <a:t>Ways that the USSF can ensure these groups work together to promote efficient space test.</a:t>
            </a:r>
          </a:p>
          <a:p>
            <a:pPr marL="0" marR="0">
              <a:lnSpc>
                <a:spcPct val="107000"/>
              </a:lnSpc>
            </a:pPr>
            <a:r>
              <a:rPr lang="en-US" sz="1050" b="1">
                <a:effectLst/>
                <a:latin typeface="Calibri" panose="020F0502020204030204" pitchFamily="34" charset="0"/>
                <a:ea typeface="Calibri" panose="020F0502020204030204" pitchFamily="34" charset="0"/>
                <a:cs typeface="Times New Roman" panose="02020603050405020304" pitchFamily="18" charset="0"/>
              </a:rPr>
              <a:t>PWN2H0NE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IDA study to demonstrate that the PWN2H0NE approach can help programs find novel bugs in advance of official government tests</a:t>
            </a: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Help the programs and contractors plan the events, especially the scope and goals, rules of engagement, judging, and overall conduct</a:t>
            </a:r>
          </a:p>
          <a:p>
            <a:pPr marL="112713" marR="0" lvl="0" indent="-112713">
              <a:lnSpc>
                <a:spcPct val="107000"/>
              </a:lnSpc>
              <a:buFont typeface="Symbol" panose="05050102010706020507" pitchFamily="18" charset="2"/>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Test the PWN2H0NE process on varied programs, and collect lessons learned to improve it</a:t>
            </a:r>
          </a:p>
          <a:p>
            <a:pPr marR="0" lvl="0">
              <a:lnSpc>
                <a:spcPct val="107000"/>
              </a:lnSpc>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38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377825"/>
            <a:ext cx="4114800" cy="2314575"/>
          </a:xfrm>
          <a:prstGeom prst="rect">
            <a:avLst/>
          </a:prstGeom>
        </p:spPr>
      </p:sp>
      <p:sp>
        <p:nvSpPr>
          <p:cNvPr id="3" name="Notes Placeholder 2"/>
          <p:cNvSpPr>
            <a:spLocks noGrp="1"/>
          </p:cNvSpPr>
          <p:nvPr>
            <p:ph type="body" idx="1"/>
          </p:nvPr>
        </p:nvSpPr>
        <p:spPr>
          <a:xfrm>
            <a:off x="914400" y="2777490"/>
            <a:ext cx="7315200" cy="27003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CF863-553B-4BC8-8916-033F74143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308F7D2-F97D-4C90-980C-29685F50A83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April 13, 2023</a:t>
            </a:r>
          </a:p>
        </p:txBody>
      </p:sp>
      <p:sp>
        <p:nvSpPr>
          <p:cNvPr id="7" name="Footer Placeholder 6">
            <a:extLst>
              <a:ext uri="{FF2B5EF4-FFF2-40B4-BE49-F238E27FC236}">
                <a16:creationId xmlns:a16="http://schemas.microsoft.com/office/drawing/2014/main" id="{D055F5AD-A11F-42E8-AA33-F2235A2FFD3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UNCLASSIFIED</a:t>
            </a:r>
          </a:p>
        </p:txBody>
      </p:sp>
      <p:sp>
        <p:nvSpPr>
          <p:cNvPr id="8" name="Header Placeholder 7">
            <a:extLst>
              <a:ext uri="{FF2B5EF4-FFF2-40B4-BE49-F238E27FC236}">
                <a16:creationId xmlns:a16="http://schemas.microsoft.com/office/drawing/2014/main" id="{81255C4C-1DBF-4CC3-AADB-55BD9D63F55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DAU TEaaC Webinar</a:t>
            </a:r>
          </a:p>
        </p:txBody>
      </p:sp>
    </p:spTree>
    <p:extLst>
      <p:ext uri="{BB962C8B-B14F-4D97-AF65-F5344CB8AC3E}">
        <p14:creationId xmlns:p14="http://schemas.microsoft.com/office/powerpoint/2010/main" val="112046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55975" y="247650"/>
            <a:ext cx="2438400" cy="1371600"/>
          </a:xfrm>
          <a:prstGeom prst="rect">
            <a:avLst/>
          </a:prstGeom>
        </p:spPr>
      </p:sp>
      <p:sp>
        <p:nvSpPr>
          <p:cNvPr id="3" name="Notes Placeholder 2"/>
          <p:cNvSpPr>
            <a:spLocks noGrp="1"/>
          </p:cNvSpPr>
          <p:nvPr>
            <p:ph type="body" idx="1"/>
          </p:nvPr>
        </p:nvSpPr>
        <p:spPr>
          <a:xfrm>
            <a:off x="250166" y="1541616"/>
            <a:ext cx="8566030" cy="4991100"/>
          </a:xfrm>
          <a:prstGeom prst="rect">
            <a:avLst/>
          </a:prstGeom>
        </p:spPr>
        <p:txBody>
          <a:bodyPr/>
          <a:lstStyle/>
          <a:p>
            <a:pPr marL="0" marR="0">
              <a:spcBef>
                <a:spcPts val="0"/>
              </a:spcBef>
            </a:pPr>
            <a:r>
              <a:rPr lang="en-US" b="1">
                <a:effectLst/>
                <a:latin typeface="Calibri" panose="020F0502020204030204" pitchFamily="34" charset="0"/>
                <a:ea typeface="Calibri" panose="020F0502020204030204" pitchFamily="34" charset="0"/>
                <a:cs typeface="Times New Roman" panose="02020603050405020304" pitchFamily="18" charset="0"/>
              </a:rPr>
              <a:t>Applying STAT to Cyber Test &amp; Evaluation</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112713" marR="0" lvl="0" indent="-112713">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Use STAT-based Cyber T&amp;E to assure efficient use of cyber test resources and provide an improved understanding of cyber vulnerabilities. Will result in:</a:t>
            </a:r>
          </a:p>
          <a:p>
            <a:pPr marL="233363" marR="0" lvl="1" indent="-120650">
              <a:spcBef>
                <a:spcPts val="0"/>
              </a:spcBef>
              <a:spcAft>
                <a:spcPts val="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Efficient coverage of operational space and potential Cyber vulnerabilities consistent with limited resources and time.</a:t>
            </a:r>
          </a:p>
          <a:p>
            <a:pPr marL="233363" marR="0" lvl="1" indent="-120650">
              <a:spcBef>
                <a:spcPts val="0"/>
              </a:spcBef>
              <a:spcAft>
                <a:spcPts val="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Ability to evaluate a system’s cyber resilience without exhaustively testing all potential vulnerabilities.</a:t>
            </a:r>
          </a:p>
          <a:p>
            <a:pPr marL="233363" marR="0" lvl="1" indent="-120650">
              <a:spcBef>
                <a:spcPts val="0"/>
              </a:spcBef>
              <a:spcAft>
                <a:spcPts val="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Ability to objectively and quantitatively determine of how much testing is enough and risks of insufficient testing.</a:t>
            </a:r>
          </a:p>
          <a:p>
            <a:pPr marL="233363" marR="0" lvl="1" indent="-120650">
              <a:spcBef>
                <a:spcPts val="0"/>
              </a:spcBef>
              <a:spcAft>
                <a:spcPts val="600"/>
              </a:spcAft>
              <a:buFont typeface="Courier New" panose="02070309020205020404" pitchFamily="49" charset="0"/>
              <a:buChar char="o"/>
            </a:pPr>
            <a:r>
              <a:rPr lang="en-US">
                <a:effectLst/>
                <a:latin typeface="Calibri" panose="020F0502020204030204" pitchFamily="34" charset="0"/>
                <a:ea typeface="Calibri" panose="020F0502020204030204" pitchFamily="34" charset="0"/>
                <a:cs typeface="Times New Roman" panose="02020603050405020304" pitchFamily="18" charset="0"/>
              </a:rPr>
              <a:t>Quantification of the significance of vulnerabilities.</a:t>
            </a:r>
          </a:p>
          <a:p>
            <a:pPr marL="0" marR="0">
              <a:spcBef>
                <a:spcPts val="0"/>
              </a:spcBef>
            </a:pPr>
            <a:r>
              <a:rPr lang="en-US" b="1">
                <a:effectLst/>
                <a:latin typeface="Calibri" panose="020F0502020204030204" pitchFamily="34" charset="0"/>
                <a:ea typeface="Calibri" panose="020F0502020204030204" pitchFamily="34" charset="0"/>
                <a:cs typeface="Times New Roman" panose="02020603050405020304" pitchFamily="18" charset="0"/>
              </a:rPr>
              <a:t>Interoperability Assessments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112713" indent="-112713">
              <a:buFont typeface="Symbol" panose="05050102010706020507" pitchFamily="18" charset="2"/>
              <a:buChar char=""/>
            </a:pPr>
            <a:r>
              <a:rPr lang="en-US">
                <a:latin typeface="Calibri" panose="020F0502020204030204" pitchFamily="34" charset="0"/>
                <a:cs typeface="Times New Roman" panose="02020603050405020304" pitchFamily="18" charset="0"/>
              </a:rPr>
              <a:t>IDA study to improve interoperability coordination and support with OSD, JITC, and the Services.</a:t>
            </a:r>
          </a:p>
          <a:p>
            <a:pPr marL="112713" indent="-112713">
              <a:buFont typeface="Symbol" panose="05050102010706020507" pitchFamily="18" charset="2"/>
              <a:buChar char=""/>
            </a:pPr>
            <a:r>
              <a:rPr lang="en-US">
                <a:latin typeface="Calibri" panose="020F0502020204030204" pitchFamily="34" charset="0"/>
                <a:cs typeface="Times New Roman" panose="02020603050405020304" pitchFamily="18" charset="0"/>
              </a:rPr>
              <a:t>Determine whether DTE&amp;A Staff Specialists are getting the information they need to assess system interoperability from reports and DT tests.</a:t>
            </a:r>
          </a:p>
          <a:p>
            <a:pPr marL="112713" indent="-112713">
              <a:buFont typeface="Symbol" panose="05050102010706020507" pitchFamily="18" charset="2"/>
              <a:buChar char=""/>
            </a:pPr>
            <a:r>
              <a:rPr lang="en-US">
                <a:latin typeface="Calibri" panose="020F0502020204030204" pitchFamily="34" charset="0"/>
                <a:cs typeface="Times New Roman" panose="02020603050405020304" pitchFamily="18" charset="0"/>
              </a:rPr>
              <a:t>Learn how the different Services, DTAs, and OTAs define and test interoperability.  Review and compare their standard interoperability requirements and testing strategies.</a:t>
            </a:r>
          </a:p>
          <a:p>
            <a:pPr marL="112713" indent="-112713">
              <a:spcAft>
                <a:spcPts val="600"/>
              </a:spcAft>
              <a:buFont typeface="Symbol" panose="05050102010706020507" pitchFamily="18" charset="2"/>
              <a:buChar char=""/>
            </a:pPr>
            <a:r>
              <a:rPr lang="en-US">
                <a:latin typeface="Calibri" panose="020F0502020204030204" pitchFamily="34" charset="0"/>
                <a:cs typeface="Times New Roman" panose="02020603050405020304" pitchFamily="18" charset="0"/>
              </a:rPr>
              <a:t>Craft a more apt definition and a taxonomy for interoperability, to help requirements writers and testers better express how closely systems need to work together for a particular mission.</a:t>
            </a:r>
          </a:p>
          <a:p>
            <a:pPr marL="0" marR="0">
              <a:spcBef>
                <a:spcPts val="0"/>
              </a:spcBef>
            </a:pPr>
            <a:r>
              <a:rPr lang="en-US" b="1">
                <a:effectLst/>
                <a:latin typeface="Calibri" panose="020F0502020204030204" pitchFamily="34" charset="0"/>
                <a:ea typeface="Calibri" panose="020F0502020204030204" pitchFamily="34" charset="0"/>
                <a:cs typeface="Times New Roman" panose="02020603050405020304" pitchFamily="18" charset="0"/>
              </a:rPr>
              <a:t>Holistic Approach to Evidence for Assurance Cases for Autonomous Systems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112713" indent="-112713">
              <a:buFont typeface="Symbol" panose="05050102010706020507" pitchFamily="18" charset="2"/>
              <a:buChar char=""/>
            </a:pPr>
            <a:r>
              <a:rPr lang="en-US">
                <a:latin typeface="Calibri" panose="020F0502020204030204" pitchFamily="34" charset="0"/>
                <a:cs typeface="Times New Roman" panose="02020603050405020304" pitchFamily="18" charset="0"/>
              </a:rPr>
              <a:t>IDS study to address how can Assurance Case methodologies support more efficient testing and accelerated deployment of AI-enabled and Autonomous Systems.</a:t>
            </a:r>
          </a:p>
          <a:p>
            <a:pPr marL="233363" lvl="1" indent="-120650">
              <a:buFont typeface="Courier New" panose="02070309020205020404" pitchFamily="49" charset="0"/>
              <a:buChar char="o"/>
            </a:pPr>
            <a:r>
              <a:rPr lang="en-US">
                <a:latin typeface="Calibri" panose="020F0502020204030204" pitchFamily="34" charset="0"/>
                <a:cs typeface="Times New Roman" panose="02020603050405020304" pitchFamily="18" charset="0"/>
              </a:rPr>
              <a:t>What assurance case tools are most ready for easy use and implementation in T&amp;E?</a:t>
            </a:r>
          </a:p>
          <a:p>
            <a:pPr marL="233363" lvl="1" indent="-120650">
              <a:spcAft>
                <a:spcPts val="600"/>
              </a:spcAft>
              <a:buFont typeface="Courier New" panose="02070309020205020404" pitchFamily="49" charset="0"/>
              <a:buChar char="o"/>
            </a:pPr>
            <a:r>
              <a:rPr lang="en-US">
                <a:latin typeface="Calibri" panose="020F0502020204030204" pitchFamily="34" charset="0"/>
                <a:cs typeface="Times New Roman" panose="02020603050405020304" pitchFamily="18" charset="0"/>
              </a:rPr>
              <a:t>What programs are best suited to begin using assurance case-based testing and evaluation? </a:t>
            </a:r>
          </a:p>
          <a:p>
            <a:pPr marL="0" marR="0">
              <a:spcBef>
                <a:spcPts val="0"/>
              </a:spcBef>
            </a:pPr>
            <a:r>
              <a:rPr lang="en-US" b="1">
                <a:effectLst/>
                <a:latin typeface="Calibri" panose="020F0502020204030204" pitchFamily="34" charset="0"/>
                <a:ea typeface="Calibri" panose="020F0502020204030204" pitchFamily="34" charset="0"/>
                <a:cs typeface="Times New Roman" panose="02020603050405020304" pitchFamily="18" charset="0"/>
              </a:rPr>
              <a:t>MTA Reliability Risk Mitigation Assessment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112713" indent="-112713">
              <a:buFont typeface="Symbol" panose="05050102010706020507" pitchFamily="18" charset="2"/>
              <a:buChar char=""/>
            </a:pPr>
            <a:r>
              <a:rPr lang="en-US">
                <a:latin typeface="Calibri" panose="020F0502020204030204" pitchFamily="34" charset="0"/>
                <a:cs typeface="Times New Roman" panose="02020603050405020304" pitchFamily="18" charset="0"/>
              </a:rPr>
              <a:t>IDA study to address to what extent are the accelerated schedules and limited testing in MTA programs reducing accurate knowledge of system reliability and increasing risk to operational capability. Study will identify:</a:t>
            </a:r>
          </a:p>
          <a:p>
            <a:pPr marL="233363" lvl="1" indent="-120650">
              <a:buFont typeface="Courier New" panose="02070309020205020404" pitchFamily="49" charset="0"/>
              <a:buChar char="o"/>
            </a:pPr>
            <a:r>
              <a:rPr lang="en-US">
                <a:latin typeface="Calibri" panose="020F0502020204030204" pitchFamily="34" charset="0"/>
                <a:cs typeface="Times New Roman" panose="02020603050405020304" pitchFamily="18" charset="0"/>
              </a:rPr>
              <a:t>Effective practices for mitigating reliability risk among MTA program offices.</a:t>
            </a:r>
          </a:p>
          <a:p>
            <a:pPr marL="233363" lvl="1" indent="-120650">
              <a:buFont typeface="Courier New" panose="02070309020205020404" pitchFamily="49" charset="0"/>
              <a:buChar char="o"/>
            </a:pPr>
            <a:r>
              <a:rPr lang="en-US">
                <a:latin typeface="Calibri" panose="020F0502020204030204" pitchFamily="34" charset="0"/>
                <a:cs typeface="Times New Roman" panose="02020603050405020304" pitchFamily="18" charset="0"/>
              </a:rPr>
              <a:t>Gaps in MTA reliability practices. </a:t>
            </a:r>
          </a:p>
          <a:p>
            <a:pPr marL="233363" lvl="1" indent="-120650">
              <a:buFont typeface="Courier New" panose="02070309020205020404" pitchFamily="49" charset="0"/>
              <a:buChar char="o"/>
            </a:pPr>
            <a:r>
              <a:rPr lang="en-US">
                <a:latin typeface="Calibri" panose="020F0502020204030204" pitchFamily="34" charset="0"/>
                <a:cs typeface="Times New Roman" panose="02020603050405020304" pitchFamily="18" charset="0"/>
              </a:rPr>
              <a:t>By increasing the awareness of current state of reliability in MTA programs, this initiative will increase the probability that such programs provide reliable operational capabilities.</a:t>
            </a:r>
          </a:p>
          <a:p>
            <a:pPr marL="0" lvl="0" indent="0">
              <a:buFont typeface="Courier New" panose="02070309020205020404" pitchFamily="49" charset="0"/>
              <a:buNone/>
            </a:pPr>
            <a:r>
              <a:rPr lang="en-US" b="1" kern="1200">
                <a:solidFill>
                  <a:schemeClr val="tx1"/>
                </a:solidFill>
                <a:effectLst/>
                <a:latin typeface="Calibri" panose="020F0502020204030204" pitchFamily="34" charset="0"/>
                <a:cs typeface="Times New Roman" panose="02020603050405020304" pitchFamily="18" charset="0"/>
              </a:rPr>
              <a:t>STAT CoE ATEAS</a:t>
            </a:r>
            <a:r>
              <a:rPr lang="en-US">
                <a:latin typeface="Calibri" panose="020F0502020204030204" pitchFamily="34" charset="0"/>
                <a:cs typeface="Times New Roman" panose="02020603050405020304" pitchFamily="18" charset="0"/>
              </a:rPr>
              <a:t>: </a:t>
            </a:r>
          </a:p>
          <a:p>
            <a:pPr marL="112713" marR="0" lvl="0" indent="-112713" algn="l" defTabSz="914400" rtl="0" eaLnBrk="1" fontAlgn="auto" latinLnBrk="0" hangingPunct="1">
              <a:spcBef>
                <a:spcPts val="0"/>
              </a:spcBef>
              <a:spcAft>
                <a:spcPts val="0"/>
              </a:spcAft>
              <a:buClrTx/>
              <a:buSzTx/>
              <a:buFont typeface="Symbol" panose="05050102010706020507" pitchFamily="18" charset="2"/>
              <a:buChar char=""/>
              <a:tabLst/>
              <a:defRPr/>
            </a:pPr>
            <a:r>
              <a:rPr lang="en-US" kern="1200">
                <a:solidFill>
                  <a:schemeClr val="tx1"/>
                </a:solidFill>
                <a:latin typeface="Calibri" panose="020F0502020204030204" pitchFamily="34" charset="0"/>
                <a:ea typeface="+mn-ea"/>
                <a:cs typeface="Times New Roman" panose="02020603050405020304" pitchFamily="18" charset="0"/>
              </a:rPr>
              <a:t>Host technical exchange meetings on infrastructure and workforce development; Continue development and distribute T&amp;E of Autonomy Companion Guide.</a:t>
            </a:r>
          </a:p>
          <a:p>
            <a:pPr marL="0" marR="0" lvl="0" indent="0" algn="l" defTabSz="914400" rtl="0" eaLnBrk="1" fontAlgn="auto" latinLnBrk="0" hangingPunct="1">
              <a:spcBef>
                <a:spcPts val="0"/>
              </a:spcBef>
              <a:spcAft>
                <a:spcPts val="0"/>
              </a:spcAft>
              <a:buClrTx/>
              <a:buSzTx/>
              <a:buFont typeface="Symbol" panose="05050102010706020507" pitchFamily="18" charset="2"/>
              <a:buNone/>
              <a:tabLst/>
              <a:defRPr/>
            </a:pPr>
            <a:r>
              <a:rPr lang="en-US" b="1" kern="1200">
                <a:solidFill>
                  <a:schemeClr val="tx1"/>
                </a:solidFill>
                <a:effectLst/>
                <a:latin typeface="Calibri" panose="020F0502020204030204" pitchFamily="34" charset="0"/>
                <a:ea typeface="+mn-ea"/>
                <a:cs typeface="Times New Roman" panose="02020603050405020304" pitchFamily="18" charset="0"/>
              </a:rPr>
              <a:t>SEPTAR Workshop:</a:t>
            </a:r>
          </a:p>
          <a:p>
            <a:pPr marL="112713" marR="0" lvl="0" indent="-112713" algn="l" defTabSz="914400" rtl="0" eaLnBrk="1" fontAlgn="auto" latinLnBrk="0" hangingPunct="1">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What:  Workshop on Systems Engineering Processes to Test AI Right (SEPTAR) (series of two days).  </a:t>
            </a:r>
          </a:p>
          <a:p>
            <a:pPr marL="112713" marR="0" lvl="0" indent="-112713" algn="l" defTabSz="914400" rtl="0" eaLnBrk="1" fontAlgn="auto" latinLnBrk="0" hangingPunct="1">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When:  1000 – 1700 on Monday 10 April and 0800 – 1700 Tuesday 11 April.  </a:t>
            </a:r>
          </a:p>
          <a:p>
            <a:pPr marL="112713" marR="0" lvl="0" indent="-112713" algn="l" defTabSz="914400" rtl="0" eaLnBrk="1" fontAlgn="auto" latinLnBrk="0" hangingPunct="1">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Where:  MITRE Building 4 (J), 7596 </a:t>
            </a:r>
            <a:r>
              <a:rPr kumimoji="0" lang="en-US" b="0" i="0" u="none" strike="noStrike" kern="1200" cap="none" spc="0" normalizeH="0" baseline="0" noProof="0" err="1">
                <a:ln>
                  <a:noFill/>
                </a:ln>
                <a:solidFill>
                  <a:prstClr val="black"/>
                </a:solidFill>
                <a:effectLst/>
                <a:uLnTx/>
                <a:uFillTx/>
                <a:latin typeface="Calibri" panose="020F0502020204030204" pitchFamily="34" charset="0"/>
                <a:ea typeface="+mn-ea"/>
                <a:cs typeface="Times New Roman" panose="02020603050405020304" pitchFamily="18" charset="0"/>
              </a:rPr>
              <a:t>Colshire</a:t>
            </a:r>
            <a:r>
              <a:rPr kumimoji="0" lang="en-US"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 Drive, McLean VA, 22102-7539, in the ACME Lab (Room 3J120)</a:t>
            </a:r>
          </a:p>
          <a:p>
            <a:pPr marL="171450" lvl="0" indent="-171450">
              <a:buFont typeface="Arial" panose="020B0604020202020204" pitchFamily="34" charset="0"/>
              <a:buChar char="•"/>
            </a:pPr>
            <a:endParaRPr lang="en-US" kern="1200">
              <a:solidFill>
                <a:schemeClr val="tx1"/>
              </a:solidFill>
              <a:latin typeface="Calibri" panose="020F0502020204030204" pitchFamily="34" charset="0"/>
              <a:ea typeface="+mn-ea"/>
              <a:cs typeface="Times New Roman" panose="02020603050405020304" pitchFamily="18" charset="0"/>
            </a:endParaRPr>
          </a:p>
          <a:p>
            <a:endParaRPr lang="en-US" sz="800"/>
          </a:p>
        </p:txBody>
      </p:sp>
      <p:sp>
        <p:nvSpPr>
          <p:cNvPr id="4" name="Slide Number Placeholder 3"/>
          <p:cNvSpPr>
            <a:spLocks noGrp="1"/>
          </p:cNvSpPr>
          <p:nvPr>
            <p:ph type="sldNum" sz="quarter" idx="5"/>
          </p:nvPr>
        </p:nvSpPr>
        <p:spPr/>
        <p:txBody>
          <a:bodyPr/>
          <a:lstStyle/>
          <a:p>
            <a:fld id="{B72CF863-553B-4BC8-8916-033F74143E83}" type="slidenum">
              <a:rPr lang="en-US" smtClean="0"/>
              <a:t>12</a:t>
            </a:fld>
            <a:endParaRPr lang="en-US"/>
          </a:p>
        </p:txBody>
      </p:sp>
      <p:sp>
        <p:nvSpPr>
          <p:cNvPr id="5" name="Date Placeholder 4">
            <a:extLst>
              <a:ext uri="{FF2B5EF4-FFF2-40B4-BE49-F238E27FC236}">
                <a16:creationId xmlns:a16="http://schemas.microsoft.com/office/drawing/2014/main" id="{CD26AFAD-D7AE-4E73-A8B4-E0C0E879BEB1}"/>
              </a:ext>
            </a:extLst>
          </p:cNvPr>
          <p:cNvSpPr>
            <a:spLocks noGrp="1"/>
          </p:cNvSpPr>
          <p:nvPr>
            <p:ph type="dt" idx="1"/>
          </p:nvPr>
        </p:nvSpPr>
        <p:spPr/>
        <p:txBody>
          <a:bodyPr/>
          <a:lstStyle/>
          <a:p>
            <a:r>
              <a:rPr lang="en-US"/>
              <a:t>April 13, 2023</a:t>
            </a:r>
          </a:p>
        </p:txBody>
      </p:sp>
      <p:sp>
        <p:nvSpPr>
          <p:cNvPr id="7" name="Footer Placeholder 6">
            <a:extLst>
              <a:ext uri="{FF2B5EF4-FFF2-40B4-BE49-F238E27FC236}">
                <a16:creationId xmlns:a16="http://schemas.microsoft.com/office/drawing/2014/main" id="{32DB5B76-1E76-4561-8FA7-DE87BF67A237}"/>
              </a:ext>
            </a:extLst>
          </p:cNvPr>
          <p:cNvSpPr>
            <a:spLocks noGrp="1"/>
          </p:cNvSpPr>
          <p:nvPr>
            <p:ph type="ftr" sz="quarter" idx="4"/>
          </p:nvPr>
        </p:nvSpPr>
        <p:spPr/>
        <p:txBody>
          <a:bodyPr/>
          <a:lstStyle/>
          <a:p>
            <a:r>
              <a:rPr lang="en-US"/>
              <a:t>UNCLASSIFIED</a:t>
            </a:r>
          </a:p>
        </p:txBody>
      </p:sp>
      <p:sp>
        <p:nvSpPr>
          <p:cNvPr id="8" name="Header Placeholder 7">
            <a:extLst>
              <a:ext uri="{FF2B5EF4-FFF2-40B4-BE49-F238E27FC236}">
                <a16:creationId xmlns:a16="http://schemas.microsoft.com/office/drawing/2014/main" id="{037EEEDC-D9A6-4738-8A41-61F3960BD45A}"/>
              </a:ext>
            </a:extLst>
          </p:cNvPr>
          <p:cNvSpPr>
            <a:spLocks noGrp="1"/>
          </p:cNvSpPr>
          <p:nvPr>
            <p:ph type="hdr" sz="quarter"/>
          </p:nvPr>
        </p:nvSpPr>
        <p:spPr/>
        <p:txBody>
          <a:bodyPr/>
          <a:lstStyle/>
          <a:p>
            <a:r>
              <a:rPr lang="en-US"/>
              <a:t>DAU TEaaC Webinar</a:t>
            </a:r>
          </a:p>
        </p:txBody>
      </p:sp>
    </p:spTree>
    <p:extLst>
      <p:ext uri="{BB962C8B-B14F-4D97-AF65-F5344CB8AC3E}">
        <p14:creationId xmlns:p14="http://schemas.microsoft.com/office/powerpoint/2010/main" val="625778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TEA_Title_Blu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7" y="1481831"/>
            <a:ext cx="10470119" cy="1828800"/>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Add Briefing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3311635"/>
            <a:ext cx="9635380" cy="365760"/>
          </a:xfrm>
        </p:spPr>
        <p:txBody>
          <a:bodyPr tIns="0" bIns="0" anchor="ctr" anchorCtr="0">
            <a:noAutofit/>
          </a:bodyPr>
          <a:lstStyle>
            <a:lvl1pPr marL="0" indent="0">
              <a:lnSpc>
                <a:spcPct val="100000"/>
              </a:lnSpc>
              <a:spcBef>
                <a:spcPts val="0"/>
              </a:spcBef>
              <a:buNone/>
              <a:defRPr sz="2400" baseline="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Briefing Date (Month Day, Year)</a:t>
            </a:r>
          </a:p>
        </p:txBody>
      </p:sp>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3447678" y="1442"/>
            <a:ext cx="5303520" cy="365760"/>
          </a:xfrm>
        </p:spPr>
        <p:txBody>
          <a:bodyPr anchor="ctr">
            <a:noAutofit/>
          </a:bodyPr>
          <a:lstStyle>
            <a:lvl1pPr marL="0" indent="0" algn="ctr">
              <a:lnSpc>
                <a:spcPct val="100000"/>
              </a:lnSpc>
              <a:spcBef>
                <a:spcPts val="0"/>
              </a:spcBef>
              <a:buNone/>
              <a:defRPr sz="12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a:t>Click to Add Briefing Classification</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3458070" y="6511585"/>
            <a:ext cx="5303520" cy="337835"/>
          </a:xfrm>
        </p:spPr>
        <p:txBody>
          <a:bodyPr anchor="ctr">
            <a:noAutofit/>
          </a:bodyPr>
          <a:lstStyle>
            <a:lvl1pPr marL="0" indent="0" algn="ctr">
              <a:lnSpc>
                <a:spcPct val="100000"/>
              </a:lnSpc>
              <a:spcBef>
                <a:spcPts val="0"/>
              </a:spcBef>
              <a:buNone/>
              <a:defRPr sz="12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a:t>Click to Add Briefing Classification</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4" y="3891367"/>
            <a:ext cx="5486400" cy="1371600"/>
          </a:xfrm>
        </p:spPr>
        <p:txBody>
          <a:bodyPr anchor="b">
            <a:noAutofit/>
          </a:bodyPr>
          <a:lstStyle>
            <a:lvl1pPr marL="0" indent="0">
              <a:lnSpc>
                <a:spcPct val="100000"/>
              </a:lnSpc>
              <a:spcBef>
                <a:spcPts val="0"/>
              </a:spcBef>
              <a:buNone/>
              <a:defRPr sz="2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Briefer Name, Title, and Organization</a:t>
            </a:r>
          </a:p>
        </p:txBody>
      </p: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772153" y="3891367"/>
            <a:ext cx="3931920" cy="1371600"/>
          </a:xfrm>
        </p:spPr>
        <p:txBody>
          <a:bodyPr anchor="b">
            <a:no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For Briefings with CUI Content, Click to add the four line CUI Designation Indicator Information: Controlled by: [Insert the name of the office creating the document and making the CUI determination], CUI Category: [Identify all types of CUI contained in the document. Examples - CTI, OPSEC, General Intel], Distribution Statement: [Insert applicable distribution statement letter category.], POC: [Insert the POC name and phone number]</a:t>
            </a:r>
          </a:p>
        </p:txBody>
      </p:sp>
      <p:sp>
        <p:nvSpPr>
          <p:cNvPr id="15" name="Text Placeholder 25">
            <a:extLst>
              <a:ext uri="{FF2B5EF4-FFF2-40B4-BE49-F238E27FC236}">
                <a16:creationId xmlns:a16="http://schemas.microsoft.com/office/drawing/2014/main" id="{4F423AFB-F9BF-4E45-9B60-F4841793D0AD}"/>
              </a:ext>
            </a:extLst>
          </p:cNvPr>
          <p:cNvSpPr>
            <a:spLocks noGrp="1"/>
          </p:cNvSpPr>
          <p:nvPr>
            <p:ph type="body" sz="quarter" idx="18" hasCustomPrompt="1"/>
          </p:nvPr>
        </p:nvSpPr>
        <p:spPr>
          <a:xfrm>
            <a:off x="221258" y="5343142"/>
            <a:ext cx="9646641" cy="1097280"/>
          </a:xfrm>
        </p:spPr>
        <p:txBody>
          <a:bodyPr anchor="b">
            <a:no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distribution statements and disclaimers.  See DoDI 5230.24 for applicable distribution statements. The distribution statement letter category will be reflected in the CUI designation indicator information. The following are examples:  [Distribution Statement A: Approved for public release. Distribution is unlimited.]  [Distribution Statement B: Distribution authorized to U.S. Government agencies only (fill in reason and date of determination). Other requests for this document shall be referred to (insert controlling DoD office).]  [Distribution Statement C: Distribution authorized to U.S. Government agencies and their contractors (fill in reason and date of determination). Other requests for this document shall be referred to (insert controlling DoD office).]   [Distribution Statement D: Distribution authorized to Department of Defense and U.S. DoD contractors only (insert reason and date of determination). Other requests for this document shall be referred to (insert controlling DoD office).]  [ Distribution Statement E: Distribution authorized to DoD Components only (fill in reason and date of determination). Other requests shall be referred to (insert controlling DoD office).]   [Distribution Statement F: Further dissemination only as directed by (insert controlling DoD office and date of determination) or higher DoD authority.]</a:t>
            </a:r>
          </a:p>
        </p:txBody>
      </p:sp>
      <p:cxnSp>
        <p:nvCxnSpPr>
          <p:cNvPr id="17" name="Straight Connector 16">
            <a:extLst>
              <a:ext uri="{FF2B5EF4-FFF2-40B4-BE49-F238E27FC236}">
                <a16:creationId xmlns:a16="http://schemas.microsoft.com/office/drawing/2014/main" id="{BEF0561C-118D-4C77-953E-E32E7A9A50C9}"/>
              </a:ext>
            </a:extLst>
          </p:cNvPr>
          <p:cNvCxnSpPr>
            <a:cxnSpLocks/>
          </p:cNvCxnSpPr>
          <p:nvPr userDrawn="1"/>
        </p:nvCxnSpPr>
        <p:spPr>
          <a:xfrm>
            <a:off x="210527" y="5299537"/>
            <a:ext cx="9646920" cy="0"/>
          </a:xfrm>
          <a:prstGeom prst="line">
            <a:avLst/>
          </a:prstGeom>
          <a:ln w="15875">
            <a:gradFill flip="none" rotWithShape="1">
              <a:gsLst>
                <a:gs pos="40000">
                  <a:srgbClr val="265CAA"/>
                </a:gs>
                <a:gs pos="0">
                  <a:srgbClr val="265CAA"/>
                </a:gs>
                <a:gs pos="60000">
                  <a:srgbClr val="E21E26"/>
                </a:gs>
                <a:gs pos="100000">
                  <a:srgbClr val="E21E26"/>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7164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Distro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F37C61EB-4341-48C2-BE2F-D1043D6FB05E}"/>
              </a:ext>
            </a:extLst>
          </p:cNvPr>
          <p:cNvSpPr>
            <a:spLocks noGrp="1"/>
          </p:cNvSpPr>
          <p:nvPr>
            <p:ph type="dt" sz="half" idx="2"/>
          </p:nvPr>
        </p:nvSpPr>
        <p:spPr>
          <a:xfrm>
            <a:off x="382271" y="6487248"/>
            <a:ext cx="1478281"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r>
              <a:rPr lang="en-US"/>
              <a:t>April 27, 2023</a:t>
            </a:r>
          </a:p>
        </p:txBody>
      </p:sp>
      <p:sp>
        <p:nvSpPr>
          <p:cNvPr id="8" name="Slide Number Placeholder 5">
            <a:extLst>
              <a:ext uri="{FF2B5EF4-FFF2-40B4-BE49-F238E27FC236}">
                <a16:creationId xmlns:a16="http://schemas.microsoft.com/office/drawing/2014/main" id="{773FE5A0-061E-476B-8578-8C82794C3530}"/>
              </a:ext>
            </a:extLst>
          </p:cNvPr>
          <p:cNvSpPr>
            <a:spLocks noGrp="1"/>
          </p:cNvSpPr>
          <p:nvPr>
            <p:ph type="sldNum" sz="quarter" idx="4"/>
          </p:nvPr>
        </p:nvSpPr>
        <p:spPr>
          <a:xfrm>
            <a:off x="10345995" y="6487248"/>
            <a:ext cx="1520885"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FDE4361E-F2F1-47E0-A6F7-DD44B5B634B1}"/>
              </a:ext>
            </a:extLst>
          </p:cNvPr>
          <p:cNvSpPr>
            <a:spLocks noGrp="1"/>
          </p:cNvSpPr>
          <p:nvPr>
            <p:ph type="body" sz="quarter" idx="16" hasCustomPrompt="1"/>
          </p:nvPr>
        </p:nvSpPr>
        <p:spPr>
          <a:xfrm>
            <a:off x="1957139" y="6016"/>
            <a:ext cx="8237620" cy="228600"/>
          </a:xfrm>
        </p:spPr>
        <p:txBody>
          <a:bodyPr anchor="ctr">
            <a:noAutofit/>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Distribution Statement A. Approved for public release.  Distribution is unlimited.</a:t>
            </a:r>
          </a:p>
        </p:txBody>
      </p:sp>
      <p:sp>
        <p:nvSpPr>
          <p:cNvPr id="12" name="Text Placeholder 2">
            <a:extLst>
              <a:ext uri="{FF2B5EF4-FFF2-40B4-BE49-F238E27FC236}">
                <a16:creationId xmlns:a16="http://schemas.microsoft.com/office/drawing/2014/main" id="{58FF3ABF-64B4-478D-89C3-6C224FFE6E1B}"/>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100"/>
            </a:lvl1pPr>
          </a:lstStyle>
          <a:p>
            <a:r>
              <a:rPr lang="en-US"/>
              <a:t>Distribution Statement A. Approved for public release.  Distribution is unlimited.</a:t>
            </a:r>
          </a:p>
        </p:txBody>
      </p:sp>
    </p:spTree>
    <p:extLst>
      <p:ext uri="{BB962C8B-B14F-4D97-AF65-F5344CB8AC3E}">
        <p14:creationId xmlns:p14="http://schemas.microsoft.com/office/powerpoint/2010/main" val="291945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Quad Chart W/FMS">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extLst>
              <p:ext uri="{D42A27DB-BD31-4B8C-83A1-F6EECF244321}">
                <p14:modId xmlns:p14="http://schemas.microsoft.com/office/powerpoint/2010/main" val="599816196"/>
              </p:ext>
            </p:extLst>
          </p:nvPr>
        </p:nvGraphicFramePr>
        <p:xfrm>
          <a:off x="615829" y="1352464"/>
          <a:ext cx="10935854" cy="4948384"/>
        </p:xfrm>
        <a:graphic>
          <a:graphicData uri="http://schemas.openxmlformats.org/drawingml/2006/table">
            <a:tbl>
              <a:tblPr firstRow="1" bandRow="1">
                <a:tableStyleId>{5C22544A-7EE6-4342-B048-85BDC9FD1C3A}</a:tableStyleId>
              </a:tblPr>
              <a:tblGrid>
                <a:gridCol w="5467927">
                  <a:extLst>
                    <a:ext uri="{9D8B030D-6E8A-4147-A177-3AD203B41FA5}">
                      <a16:colId xmlns:a16="http://schemas.microsoft.com/office/drawing/2014/main" val="2508073047"/>
                    </a:ext>
                  </a:extLst>
                </a:gridCol>
                <a:gridCol w="5467927">
                  <a:extLst>
                    <a:ext uri="{9D8B030D-6E8A-4147-A177-3AD203B41FA5}">
                      <a16:colId xmlns:a16="http://schemas.microsoft.com/office/drawing/2014/main" val="2942328714"/>
                    </a:ext>
                  </a:extLst>
                </a:gridCol>
              </a:tblGrid>
              <a:tr h="2474192">
                <a:tc>
                  <a:txBody>
                    <a:bodyPr/>
                    <a:lstStyle/>
                    <a:p>
                      <a:endParaRPr lang="en-US" sz="1800" b="1" kern="120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139104"/>
                  </a:ext>
                </a:extLst>
              </a:tr>
              <a:tr h="2474192">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964230"/>
                  </a:ext>
                </a:extLst>
              </a:tr>
            </a:tbl>
          </a:graphicData>
        </a:graphic>
      </p:graphicFrame>
      <p:sp>
        <p:nvSpPr>
          <p:cNvPr id="2" name="Title 1"/>
          <p:cNvSpPr>
            <a:spLocks noGrp="1"/>
          </p:cNvSpPr>
          <p:nvPr>
            <p:ph type="title"/>
          </p:nvPr>
        </p:nvSpPr>
        <p:spPr>
          <a:xfrm>
            <a:off x="1353312" y="320040"/>
            <a:ext cx="9592056" cy="676656"/>
          </a:xfrm>
        </p:spPr>
        <p:txBody>
          <a:bodyPr/>
          <a:lstStyle/>
          <a:p>
            <a:r>
              <a:rPr lang="en-US"/>
              <a:t>Click to edit Master title style</a:t>
            </a:r>
          </a:p>
        </p:txBody>
      </p:sp>
      <p:sp>
        <p:nvSpPr>
          <p:cNvPr id="3" name="Content Placeholder 2"/>
          <p:cNvSpPr>
            <a:spLocks noGrp="1"/>
          </p:cNvSpPr>
          <p:nvPr>
            <p:ph idx="1"/>
          </p:nvPr>
        </p:nvSpPr>
        <p:spPr>
          <a:xfrm>
            <a:off x="615829" y="1352465"/>
            <a:ext cx="5470339" cy="2472284"/>
          </a:xfrm>
        </p:spPr>
        <p:txBody>
          <a:bodyPr vert="horz" lIns="91440" tIns="45720" rIns="91440" bIns="45720" rtlCol="0">
            <a:noAutofit/>
          </a:bodyPr>
          <a:lstStyle>
            <a:lvl1pPr>
              <a:defRPr lang="en-US" sz="2200" dirty="0" smtClean="0"/>
            </a:lvl1pPr>
            <a:lvl2pPr>
              <a:defRPr lang="en-US" sz="2200" dirty="0" smtClean="0"/>
            </a:lvl2pPr>
            <a:lvl3pPr>
              <a:defRPr lang="en-US" sz="2200" dirty="0" smtClean="0"/>
            </a:lvl3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3"/>
          </p:nvPr>
        </p:nvSpPr>
        <p:spPr>
          <a:xfrm>
            <a:off x="611005" y="3842671"/>
            <a:ext cx="5470339" cy="2472284"/>
          </a:xfrm>
        </p:spPr>
        <p:txBody>
          <a:bodyPr vert="horz" lIns="91440" tIns="45720" rIns="91440" bIns="45720" rtlCol="0">
            <a:noAutofit/>
          </a:bodyPr>
          <a:lstStyle>
            <a:lvl1pPr>
              <a:defRPr lang="en-US" sz="2200" smtClean="0"/>
            </a:lvl1pPr>
            <a:lvl2pPr>
              <a:defRPr lang="en-US" sz="2200" smtClean="0"/>
            </a:lvl2pPr>
            <a:lvl3pPr>
              <a:defRPr lang="en-US" sz="2200" smtClean="0"/>
            </a:lvl3pPr>
          </a:lstStyle>
          <a:p>
            <a:pPr lvl="0"/>
            <a:r>
              <a:rPr lang="en-US"/>
              <a:t>Click to edit Master text styles</a:t>
            </a:r>
          </a:p>
          <a:p>
            <a:pPr lvl="1"/>
            <a:r>
              <a:rPr lang="en-US"/>
              <a:t>Second level</a:t>
            </a:r>
          </a:p>
          <a:p>
            <a:pPr lvl="2"/>
            <a:r>
              <a:rPr lang="en-US"/>
              <a:t>Third level</a:t>
            </a:r>
          </a:p>
        </p:txBody>
      </p:sp>
      <p:sp>
        <p:nvSpPr>
          <p:cNvPr id="10" name="Content Placeholder 2"/>
          <p:cNvSpPr>
            <a:spLocks noGrp="1"/>
          </p:cNvSpPr>
          <p:nvPr>
            <p:ph idx="14"/>
          </p:nvPr>
        </p:nvSpPr>
        <p:spPr>
          <a:xfrm>
            <a:off x="6115305" y="1352463"/>
            <a:ext cx="5470339" cy="2472284"/>
          </a:xfrm>
        </p:spPr>
        <p:txBody>
          <a:bodyPr vert="horz" lIns="91440" tIns="45720" rIns="91440" bIns="45720" rtlCol="0">
            <a:noAutofit/>
          </a:bodyPr>
          <a:lstStyle>
            <a:lvl1pPr>
              <a:defRPr lang="en-US" sz="2200" smtClean="0"/>
            </a:lvl1pPr>
            <a:lvl2pPr>
              <a:defRPr lang="en-US" sz="2200" smtClean="0"/>
            </a:lvl2pPr>
            <a:lvl3pPr>
              <a:defRPr lang="en-US" sz="2200" smtClean="0"/>
            </a:lvl3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5"/>
          </p:nvPr>
        </p:nvSpPr>
        <p:spPr>
          <a:xfrm>
            <a:off x="6115305" y="3842028"/>
            <a:ext cx="5470339" cy="2472284"/>
          </a:xfrm>
        </p:spPr>
        <p:txBody>
          <a:bodyPr vert="horz" lIns="91440" tIns="45720" rIns="91440" bIns="45720" rtlCol="0">
            <a:noAutofit/>
          </a:bodyPr>
          <a:lstStyle>
            <a:lvl1pPr>
              <a:defRPr lang="en-US" sz="2200" smtClean="0"/>
            </a:lvl1pPr>
            <a:lvl2pPr>
              <a:defRPr lang="en-US" sz="2200" smtClean="0"/>
            </a:lvl2pPr>
            <a:lvl3pPr>
              <a:defRPr lang="en-US" sz="2200" smtClean="0"/>
            </a:lvl3pPr>
          </a:lstStyle>
          <a:p>
            <a:pPr lvl="0"/>
            <a:r>
              <a:rPr lang="en-US"/>
              <a:t>Click to edit Master text styles</a:t>
            </a:r>
          </a:p>
          <a:p>
            <a:pPr lvl="1"/>
            <a:r>
              <a:rPr lang="en-US"/>
              <a:t>Second level</a:t>
            </a:r>
          </a:p>
          <a:p>
            <a:pPr lvl="2"/>
            <a:r>
              <a:rPr lang="en-US"/>
              <a:t>Third level</a:t>
            </a:r>
          </a:p>
        </p:txBody>
      </p:sp>
      <p:sp>
        <p:nvSpPr>
          <p:cNvPr id="13" name="Date Placeholder 3">
            <a:extLst>
              <a:ext uri="{FF2B5EF4-FFF2-40B4-BE49-F238E27FC236}">
                <a16:creationId xmlns:a16="http://schemas.microsoft.com/office/drawing/2014/main" id="{3746434F-A907-4681-9C34-641A6B65A011}"/>
              </a:ext>
            </a:extLst>
          </p:cNvPr>
          <p:cNvSpPr>
            <a:spLocks noGrp="1"/>
          </p:cNvSpPr>
          <p:nvPr>
            <p:ph type="dt" sz="half" idx="2"/>
          </p:nvPr>
        </p:nvSpPr>
        <p:spPr>
          <a:xfrm>
            <a:off x="384048" y="6492875"/>
            <a:ext cx="22860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r>
              <a:rPr lang="en-US"/>
              <a:t>April 27, 2023</a:t>
            </a:r>
          </a:p>
        </p:txBody>
      </p:sp>
      <p:sp>
        <p:nvSpPr>
          <p:cNvPr id="14" name="Slide Number Placeholder 5">
            <a:extLst>
              <a:ext uri="{FF2B5EF4-FFF2-40B4-BE49-F238E27FC236}">
                <a16:creationId xmlns:a16="http://schemas.microsoft.com/office/drawing/2014/main" id="{EAF51C43-1874-40BB-A425-4C0BB0DA468A}"/>
              </a:ext>
            </a:extLst>
          </p:cNvPr>
          <p:cNvSpPr>
            <a:spLocks noGrp="1"/>
          </p:cNvSpPr>
          <p:nvPr>
            <p:ph type="sldNum" sz="quarter" idx="4"/>
          </p:nvPr>
        </p:nvSpPr>
        <p:spPr>
          <a:xfrm>
            <a:off x="11182185" y="6492875"/>
            <a:ext cx="64008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15" name="Footer Placeholder 4">
            <a:extLst>
              <a:ext uri="{FF2B5EF4-FFF2-40B4-BE49-F238E27FC236}">
                <a16:creationId xmlns:a16="http://schemas.microsoft.com/office/drawing/2014/main" id="{91B2D79D-1F16-4590-9189-EEC10A3C4293}"/>
              </a:ext>
            </a:extLst>
          </p:cNvPr>
          <p:cNvSpPr>
            <a:spLocks noGrp="1"/>
          </p:cNvSpPr>
          <p:nvPr>
            <p:ph type="ftr" sz="quarter" idx="3"/>
          </p:nvPr>
        </p:nvSpPr>
        <p:spPr>
          <a:xfrm>
            <a:off x="3209036" y="6492875"/>
            <a:ext cx="5779698"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1355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 Sideway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A78FCE-29F4-491B-9FC3-1932EB8DBEA9}"/>
              </a:ext>
            </a:extLst>
          </p:cNvPr>
          <p:cNvSpPr/>
          <p:nvPr userDrawn="1"/>
        </p:nvSpPr>
        <p:spPr>
          <a:xfrm>
            <a:off x="-671" y="0"/>
            <a:ext cx="3046473" cy="6872693"/>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BEF0561C-118D-4C77-953E-E32E7A9A50C9}"/>
              </a:ext>
            </a:extLst>
          </p:cNvPr>
          <p:cNvCxnSpPr>
            <a:cxnSpLocks/>
          </p:cNvCxnSpPr>
          <p:nvPr userDrawn="1"/>
        </p:nvCxnSpPr>
        <p:spPr>
          <a:xfrm rot="16200000">
            <a:off x="-375492" y="3429000"/>
            <a:ext cx="6858000" cy="0"/>
          </a:xfrm>
          <a:prstGeom prst="line">
            <a:avLst/>
          </a:prstGeom>
          <a:ln w="19050">
            <a:gradFill flip="none" rotWithShape="1">
              <a:gsLst>
                <a:gs pos="40000">
                  <a:srgbClr val="265CAA"/>
                </a:gs>
                <a:gs pos="0">
                  <a:srgbClr val="265CAA"/>
                </a:gs>
                <a:gs pos="60000">
                  <a:srgbClr val="E21E26"/>
                </a:gs>
                <a:gs pos="100000">
                  <a:srgbClr val="E21E2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lvl1pPr>
              <a:defRPr>
                <a:solidFill>
                  <a:schemeClr val="bg1"/>
                </a:solidFill>
              </a:defRPr>
            </a:lvl1pPr>
          </a:lstStyle>
          <a:p>
            <a:r>
              <a:rPr lang="en-US"/>
              <a:t>April 27, 2023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a:p>
        </p:txBody>
      </p:sp>
      <p:sp>
        <p:nvSpPr>
          <p:cNvPr id="6" name="Title Placeholder 1">
            <a:extLst>
              <a:ext uri="{FF2B5EF4-FFF2-40B4-BE49-F238E27FC236}">
                <a16:creationId xmlns:a16="http://schemas.microsoft.com/office/drawing/2014/main" id="{C2B38917-68EE-4FAD-B789-25C591F39498}"/>
              </a:ext>
            </a:extLst>
          </p:cNvPr>
          <p:cNvSpPr>
            <a:spLocks noGrp="1"/>
          </p:cNvSpPr>
          <p:nvPr>
            <p:ph type="title"/>
          </p:nvPr>
        </p:nvSpPr>
        <p:spPr>
          <a:xfrm>
            <a:off x="3854" y="2457087"/>
            <a:ext cx="3046473" cy="1943826"/>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userDrawn="1"/>
        </p:nvPicPr>
        <p:blipFill rotWithShape="1">
          <a:blip r:embed="rId2"/>
          <a:srcRect r="21212" b="22425"/>
          <a:stretch/>
        </p:blipFill>
        <p:spPr>
          <a:xfrm>
            <a:off x="491611" y="314629"/>
            <a:ext cx="1801095" cy="1828800"/>
          </a:xfrm>
          <a:prstGeom prst="rect">
            <a:avLst/>
          </a:prstGeom>
        </p:spPr>
      </p:pic>
      <p:sp>
        <p:nvSpPr>
          <p:cNvPr id="10" name="Date Placeholder 3">
            <a:extLst>
              <a:ext uri="{FF2B5EF4-FFF2-40B4-BE49-F238E27FC236}">
                <a16:creationId xmlns:a16="http://schemas.microsoft.com/office/drawing/2014/main" id="{0360D5DA-66AD-488E-9270-7F9FC6622E09}"/>
              </a:ext>
            </a:extLst>
          </p:cNvPr>
          <p:cNvSpPr txBox="1">
            <a:spLocks/>
          </p:cNvSpPr>
          <p:nvPr userDrawn="1"/>
        </p:nvSpPr>
        <p:spPr>
          <a:xfrm>
            <a:off x="491457" y="6442298"/>
            <a:ext cx="2447008" cy="138499"/>
          </a:xfrm>
          <a:prstGeom prst="rect">
            <a:avLst/>
          </a:prstGeom>
        </p:spPr>
        <p:txBody>
          <a:bodyPr vert="horz" wrap="square" lIns="0" tIns="0" rIns="0" bIns="0" rtlCol="0" anchor="ctr" anchorCtr="0">
            <a:spAutoFit/>
          </a:bodyPr>
          <a:lstStyle>
            <a:defPPr>
              <a:defRPr lang="en-US"/>
            </a:defPPr>
            <a:lvl1pPr marL="0" algn="l" defTabSz="914400" rtl="0" eaLnBrk="1" latinLnBrk="0" hangingPunct="1">
              <a:defRPr sz="1200" kern="1200">
                <a:solidFill>
                  <a:schemeClr val="bg1">
                    <a:lumMod val="95000"/>
                  </a:schemeClr>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DTE&amp;A TEaaC for DATAWorks Workshop</a:t>
            </a:r>
          </a:p>
        </p:txBody>
      </p:sp>
    </p:spTree>
    <p:extLst>
      <p:ext uri="{BB962C8B-B14F-4D97-AF65-F5344CB8AC3E}">
        <p14:creationId xmlns:p14="http://schemas.microsoft.com/office/powerpoint/2010/main" val="246680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85FD6C7-DD80-43AE-A85C-A6E8F23FA52E}"/>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C639080B-AFA0-4FB2-AC23-FDF6A14D8FB4}"/>
              </a:ext>
            </a:extLst>
          </p:cNvPr>
          <p:cNvSpPr>
            <a:spLocks noGrp="1"/>
          </p:cNvSpPr>
          <p:nvPr>
            <p:ph type="sldNum" sz="quarter" idx="4"/>
          </p:nvPr>
        </p:nvSpPr>
        <p:spPr>
          <a:xfrm>
            <a:off x="11182185" y="6492875"/>
            <a:ext cx="64008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8" name="Date Placeholder 3">
            <a:extLst>
              <a:ext uri="{FF2B5EF4-FFF2-40B4-BE49-F238E27FC236}">
                <a16:creationId xmlns:a16="http://schemas.microsoft.com/office/drawing/2014/main" id="{CDAED1D6-C01C-4A3C-9753-28F6975C1732}"/>
              </a:ext>
            </a:extLst>
          </p:cNvPr>
          <p:cNvSpPr>
            <a:spLocks noGrp="1"/>
          </p:cNvSpPr>
          <p:nvPr>
            <p:ph type="dt" sz="half" idx="2"/>
          </p:nvPr>
        </p:nvSpPr>
        <p:spPr>
          <a:xfrm>
            <a:off x="384048" y="6492875"/>
            <a:ext cx="22860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r>
              <a:rPr lang="en-US"/>
              <a:t>April 27, 2023</a:t>
            </a:r>
          </a:p>
        </p:txBody>
      </p:sp>
      <p:sp>
        <p:nvSpPr>
          <p:cNvPr id="9" name="Footer Placeholder 4">
            <a:extLst>
              <a:ext uri="{FF2B5EF4-FFF2-40B4-BE49-F238E27FC236}">
                <a16:creationId xmlns:a16="http://schemas.microsoft.com/office/drawing/2014/main" id="{A969E81A-FA89-46FC-93FD-512868D38836}"/>
              </a:ext>
            </a:extLst>
          </p:cNvPr>
          <p:cNvSpPr>
            <a:spLocks noGrp="1"/>
          </p:cNvSpPr>
          <p:nvPr>
            <p:ph type="ftr" sz="quarter" idx="3"/>
          </p:nvPr>
        </p:nvSpPr>
        <p:spPr>
          <a:xfrm>
            <a:off x="2951861" y="6492875"/>
            <a:ext cx="6400800"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207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243E-953A-48B8-B9C6-CC503BC68B56}"/>
              </a:ext>
            </a:extLst>
          </p:cNvPr>
          <p:cNvSpPr>
            <a:spLocks noGrp="1"/>
          </p:cNvSpPr>
          <p:nvPr>
            <p:ph type="title"/>
          </p:nvPr>
        </p:nvSpPr>
        <p:spPr>
          <a:xfrm>
            <a:off x="838200" y="365126"/>
            <a:ext cx="10515600" cy="443258"/>
          </a:xfrm>
        </p:spPr>
        <p:txBody>
          <a:bodyPr/>
          <a:lstStyle/>
          <a:p>
            <a:r>
              <a:rPr lang="en-US"/>
              <a:t>Click to edit Master title style</a:t>
            </a:r>
          </a:p>
        </p:txBody>
      </p:sp>
      <p:sp>
        <p:nvSpPr>
          <p:cNvPr id="4" name="Date Placeholder 3">
            <a:extLst>
              <a:ext uri="{FF2B5EF4-FFF2-40B4-BE49-F238E27FC236}">
                <a16:creationId xmlns:a16="http://schemas.microsoft.com/office/drawing/2014/main" id="{4399D7E1-CA67-4907-9A35-A523702F4309}"/>
              </a:ext>
            </a:extLst>
          </p:cNvPr>
          <p:cNvSpPr>
            <a:spLocks noGrp="1"/>
          </p:cNvSpPr>
          <p:nvPr>
            <p:ph type="dt" sz="half" idx="10"/>
          </p:nvPr>
        </p:nvSpPr>
        <p:spPr/>
        <p:txBody>
          <a:bodyPr/>
          <a:lstStyle/>
          <a:p>
            <a:r>
              <a:rPr lang="en-US"/>
              <a:t>April 27, 2023</a:t>
            </a:r>
          </a:p>
        </p:txBody>
      </p:sp>
      <p:sp>
        <p:nvSpPr>
          <p:cNvPr id="6" name="Slide Number Placeholder 5">
            <a:extLst>
              <a:ext uri="{FF2B5EF4-FFF2-40B4-BE49-F238E27FC236}">
                <a16:creationId xmlns:a16="http://schemas.microsoft.com/office/drawing/2014/main" id="{E0395701-1469-4F9C-8AEF-B1193728EA0D}"/>
              </a:ext>
            </a:extLst>
          </p:cNvPr>
          <p:cNvSpPr>
            <a:spLocks noGrp="1"/>
          </p:cNvSpPr>
          <p:nvPr>
            <p:ph type="sldNum" sz="quarter" idx="12"/>
          </p:nvPr>
        </p:nvSpPr>
        <p:spPr/>
        <p:txBody>
          <a:bodyPr/>
          <a:lstStyle/>
          <a:p>
            <a:fld id="{B48A9C4E-854B-4D79-A4C6-2F66433D3240}" type="slidenum">
              <a:rPr lang="en-US" smtClean="0"/>
              <a:t>‹#›</a:t>
            </a:fld>
            <a:endParaRPr lang="en-US"/>
          </a:p>
        </p:txBody>
      </p:sp>
    </p:spTree>
    <p:extLst>
      <p:ext uri="{BB962C8B-B14F-4D97-AF65-F5344CB8AC3E}">
        <p14:creationId xmlns:p14="http://schemas.microsoft.com/office/powerpoint/2010/main" val="155057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r>
              <a:rPr lang="en-US"/>
              <a:t>April 27, 2023</a:t>
            </a:r>
          </a:p>
        </p:txBody>
      </p:sp>
      <p:sp>
        <p:nvSpPr>
          <p:cNvPr id="9" name="Footer Placeholder 8">
            <a:extLst>
              <a:ext uri="{FF2B5EF4-FFF2-40B4-BE49-F238E27FC236}">
                <a16:creationId xmlns:a16="http://schemas.microsoft.com/office/drawing/2014/main" id="{8FAB55A4-EAB1-416B-925B-AF392195C7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B48A9C4E-854B-4D79-A4C6-2F66433D3240}" type="slidenum">
              <a:rPr lang="en-US" smtClean="0"/>
              <a:t>‹#›</a:t>
            </a:fld>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3D60DF9-9FB5-4287-BA65-F443F212C2B3}"/>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1854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No Text Form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177112" y="6630876"/>
            <a:ext cx="1757501" cy="221496"/>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Tree>
    <p:extLst>
      <p:ext uri="{BB962C8B-B14F-4D97-AF65-F5344CB8AC3E}">
        <p14:creationId xmlns:p14="http://schemas.microsoft.com/office/powerpoint/2010/main" val="143454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33752-E7DA-F424-376C-26E05034C41D}"/>
              </a:ext>
            </a:extLst>
          </p:cNvPr>
          <p:cNvSpPr>
            <a:spLocks noGrp="1"/>
          </p:cNvSpPr>
          <p:nvPr>
            <p:ph type="title"/>
          </p:nvPr>
        </p:nvSpPr>
        <p:spPr>
          <a:xfrm>
            <a:off x="838200" y="509364"/>
            <a:ext cx="10515600" cy="1181324"/>
          </a:xfrm>
        </p:spPr>
        <p:txBody>
          <a:bodyPr anchor="t">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32FAAC-2CA9-6AFD-2943-69EF315072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30F8C-5965-1C3F-0424-3BA5205AAB4E}"/>
              </a:ext>
            </a:extLst>
          </p:cNvPr>
          <p:cNvSpPr>
            <a:spLocks noGrp="1"/>
          </p:cNvSpPr>
          <p:nvPr>
            <p:ph type="dt" sz="half" idx="10"/>
          </p:nvPr>
        </p:nvSpPr>
        <p:spPr/>
        <p:txBody>
          <a:bodyPr/>
          <a:lstStyle/>
          <a:p>
            <a:r>
              <a:rPr lang="en-US"/>
              <a:t>April 27, 2023</a:t>
            </a:r>
          </a:p>
        </p:txBody>
      </p:sp>
      <p:sp>
        <p:nvSpPr>
          <p:cNvPr id="5" name="Footer Placeholder 4">
            <a:extLst>
              <a:ext uri="{FF2B5EF4-FFF2-40B4-BE49-F238E27FC236}">
                <a16:creationId xmlns:a16="http://schemas.microsoft.com/office/drawing/2014/main" id="{97085482-FD75-4B58-4A56-1B2910469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A38B4-009E-E84E-ABE6-451552F37AE9}"/>
              </a:ext>
            </a:extLst>
          </p:cNvPr>
          <p:cNvSpPr>
            <a:spLocks noGrp="1"/>
          </p:cNvSpPr>
          <p:nvPr>
            <p:ph type="sldNum" sz="quarter" idx="12"/>
          </p:nvPr>
        </p:nvSpPr>
        <p:spPr/>
        <p:txBody>
          <a:bodyPr/>
          <a:lstStyle/>
          <a:p>
            <a:fld id="{7B2AB3CC-EF90-4C8A-A5F1-3846EAA9C40B}" type="slidenum">
              <a:rPr lang="en-US" smtClean="0"/>
              <a:t>‹#›</a:t>
            </a:fld>
            <a:endParaRPr lang="en-US"/>
          </a:p>
        </p:txBody>
      </p:sp>
    </p:spTree>
    <p:extLst>
      <p:ext uri="{BB962C8B-B14F-4D97-AF65-F5344CB8AC3E}">
        <p14:creationId xmlns:p14="http://schemas.microsoft.com/office/powerpoint/2010/main" val="4153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CUI">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381185" y="6492875"/>
            <a:ext cx="2057400" cy="365125"/>
          </a:xfrm>
        </p:spPr>
        <p:txBody>
          <a:bodyPr/>
          <a:lstStyle/>
          <a:p>
            <a:r>
              <a:rPr lang="en-US"/>
              <a:t>April 27, 2023</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hasCustomPrompt="1"/>
          </p:nvPr>
        </p:nvSpPr>
        <p:spPr>
          <a:xfrm>
            <a:off x="384048" y="1444752"/>
            <a:ext cx="11430000" cy="4956048"/>
          </a:xfrm>
          <a:prstGeom prst="rect">
            <a:avLst/>
          </a:prstGeom>
        </p:spPr>
        <p:txBody>
          <a:bodyPr vert="horz" lIns="91440" tIns="45720" rIns="91440" bIns="45720" rtlCol="0">
            <a:noAutofit/>
          </a:bodyPr>
          <a:lstStyle>
            <a:lvl1pPr>
              <a:defRPr/>
            </a:lvl1pPr>
          </a:lstStyle>
          <a:p>
            <a:pPr lvl="0"/>
            <a:r>
              <a:rPr lang="en-US"/>
              <a:t>First Bullet Level</a:t>
            </a:r>
          </a:p>
          <a:p>
            <a:pPr lvl="1"/>
            <a:r>
              <a:rPr lang="en-US"/>
              <a:t>Second level</a:t>
            </a:r>
          </a:p>
          <a:p>
            <a:pPr lvl="2"/>
            <a:r>
              <a:rPr lang="en-US"/>
              <a:t>Third level</a:t>
            </a:r>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12" name="Footer Placeholder 4">
            <a:extLst>
              <a:ext uri="{FF2B5EF4-FFF2-40B4-BE49-F238E27FC236}">
                <a16:creationId xmlns:a16="http://schemas.microsoft.com/office/drawing/2014/main" id="{16A5597A-CD4B-4EE9-904F-5CB236D9E32F}"/>
              </a:ext>
            </a:extLst>
          </p:cNvPr>
          <p:cNvSpPr txBox="1">
            <a:spLocks/>
          </p:cNvSpPr>
          <p:nvPr userDrawn="1"/>
        </p:nvSpPr>
        <p:spPr>
          <a:xfrm>
            <a:off x="4179773" y="0"/>
            <a:ext cx="3822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CUI</a:t>
            </a:r>
          </a:p>
        </p:txBody>
      </p:sp>
      <p:sp>
        <p:nvSpPr>
          <p:cNvPr id="13" name="Footer Placeholder 4">
            <a:extLst>
              <a:ext uri="{FF2B5EF4-FFF2-40B4-BE49-F238E27FC236}">
                <a16:creationId xmlns:a16="http://schemas.microsoft.com/office/drawing/2014/main" id="{16A5597A-CD4B-4EE9-904F-5CB236D9E32F}"/>
              </a:ext>
            </a:extLst>
          </p:cNvPr>
          <p:cNvSpPr txBox="1">
            <a:spLocks/>
          </p:cNvSpPr>
          <p:nvPr userDrawn="1"/>
        </p:nvSpPr>
        <p:spPr>
          <a:xfrm>
            <a:off x="4178579" y="6492558"/>
            <a:ext cx="3822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111C4E"/>
                </a:solidFill>
              </a:rPr>
              <a:t>CUI</a:t>
            </a:r>
          </a:p>
        </p:txBody>
      </p:sp>
    </p:spTree>
    <p:extLst>
      <p:ext uri="{BB962C8B-B14F-4D97-AF65-F5344CB8AC3E}">
        <p14:creationId xmlns:p14="http://schemas.microsoft.com/office/powerpoint/2010/main" val="407407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UNCLAS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381185" y="6492875"/>
            <a:ext cx="2057400" cy="365125"/>
          </a:xfrm>
        </p:spPr>
        <p:txBody>
          <a:bodyPr/>
          <a:lstStyle/>
          <a:p>
            <a:r>
              <a:rPr lang="en-US"/>
              <a:t>April 27, 2023</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hasCustomPrompt="1"/>
          </p:nvPr>
        </p:nvSpPr>
        <p:spPr>
          <a:xfrm>
            <a:off x="384048" y="1444752"/>
            <a:ext cx="11430000" cy="4956048"/>
          </a:xfrm>
          <a:prstGeom prst="rect">
            <a:avLst/>
          </a:prstGeom>
        </p:spPr>
        <p:txBody>
          <a:bodyPr vert="horz" lIns="91440" tIns="45720" rIns="91440" bIns="45720" rtlCol="0">
            <a:noAutofit/>
          </a:bodyPr>
          <a:lstStyle>
            <a:lvl1pPr>
              <a:defRPr/>
            </a:lvl1pPr>
          </a:lstStyle>
          <a:p>
            <a:pPr lvl="0"/>
            <a:r>
              <a:rPr lang="en-US"/>
              <a:t>First Bullet Level</a:t>
            </a:r>
          </a:p>
          <a:p>
            <a:pPr lvl="1"/>
            <a:r>
              <a:rPr lang="en-US"/>
              <a:t>Second level</a:t>
            </a:r>
          </a:p>
          <a:p>
            <a:pPr lvl="2"/>
            <a:r>
              <a:rPr lang="en-US"/>
              <a:t>Third level</a:t>
            </a:r>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13" name="Footer Placeholder 4">
            <a:extLst>
              <a:ext uri="{FF2B5EF4-FFF2-40B4-BE49-F238E27FC236}">
                <a16:creationId xmlns:a16="http://schemas.microsoft.com/office/drawing/2014/main" id="{16A5597A-CD4B-4EE9-904F-5CB236D9E32F}"/>
              </a:ext>
            </a:extLst>
          </p:cNvPr>
          <p:cNvSpPr txBox="1">
            <a:spLocks/>
          </p:cNvSpPr>
          <p:nvPr userDrawn="1"/>
        </p:nvSpPr>
        <p:spPr>
          <a:xfrm>
            <a:off x="4178579" y="6492558"/>
            <a:ext cx="3822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111C4E"/>
                </a:solidFill>
              </a:rPr>
              <a:t>UNCLASSIFIED</a:t>
            </a:r>
          </a:p>
        </p:txBody>
      </p:sp>
    </p:spTree>
    <p:extLst>
      <p:ext uri="{BB962C8B-B14F-4D97-AF65-F5344CB8AC3E}">
        <p14:creationId xmlns:p14="http://schemas.microsoft.com/office/powerpoint/2010/main" val="256983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CUI">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381185" y="6492875"/>
            <a:ext cx="2057400" cy="365125"/>
          </a:xfrm>
        </p:spPr>
        <p:txBody>
          <a:bodyPr/>
          <a:lstStyle/>
          <a:p>
            <a:r>
              <a:rPr lang="en-US"/>
              <a:t>April 27, 2023</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12" name="Footer Placeholder 4">
            <a:extLst>
              <a:ext uri="{FF2B5EF4-FFF2-40B4-BE49-F238E27FC236}">
                <a16:creationId xmlns:a16="http://schemas.microsoft.com/office/drawing/2014/main" id="{16A5597A-CD4B-4EE9-904F-5CB236D9E32F}"/>
              </a:ext>
            </a:extLst>
          </p:cNvPr>
          <p:cNvSpPr txBox="1">
            <a:spLocks/>
          </p:cNvSpPr>
          <p:nvPr userDrawn="1"/>
        </p:nvSpPr>
        <p:spPr>
          <a:xfrm>
            <a:off x="4179773" y="0"/>
            <a:ext cx="3822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CUI</a:t>
            </a:r>
          </a:p>
        </p:txBody>
      </p:sp>
      <p:sp>
        <p:nvSpPr>
          <p:cNvPr id="13" name="Footer Placeholder 4">
            <a:extLst>
              <a:ext uri="{FF2B5EF4-FFF2-40B4-BE49-F238E27FC236}">
                <a16:creationId xmlns:a16="http://schemas.microsoft.com/office/drawing/2014/main" id="{16A5597A-CD4B-4EE9-904F-5CB236D9E32F}"/>
              </a:ext>
            </a:extLst>
          </p:cNvPr>
          <p:cNvSpPr txBox="1">
            <a:spLocks/>
          </p:cNvSpPr>
          <p:nvPr userDrawn="1"/>
        </p:nvSpPr>
        <p:spPr>
          <a:xfrm>
            <a:off x="4178579" y="6492558"/>
            <a:ext cx="3822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111C4E"/>
                </a:solidFill>
              </a:rPr>
              <a:t>CUI</a:t>
            </a:r>
          </a:p>
        </p:txBody>
      </p:sp>
    </p:spTree>
    <p:extLst>
      <p:ext uri="{BB962C8B-B14F-4D97-AF65-F5344CB8AC3E}">
        <p14:creationId xmlns:p14="http://schemas.microsoft.com/office/powerpoint/2010/main" val="60924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UNCLAS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381185" y="6492875"/>
            <a:ext cx="2057400" cy="365125"/>
          </a:xfrm>
        </p:spPr>
        <p:txBody>
          <a:bodyPr/>
          <a:lstStyle/>
          <a:p>
            <a:r>
              <a:rPr lang="en-US"/>
              <a:t>April 27, 2023</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13" name="Footer Placeholder 4">
            <a:extLst>
              <a:ext uri="{FF2B5EF4-FFF2-40B4-BE49-F238E27FC236}">
                <a16:creationId xmlns:a16="http://schemas.microsoft.com/office/drawing/2014/main" id="{16A5597A-CD4B-4EE9-904F-5CB236D9E32F}"/>
              </a:ext>
            </a:extLst>
          </p:cNvPr>
          <p:cNvSpPr txBox="1">
            <a:spLocks/>
          </p:cNvSpPr>
          <p:nvPr userDrawn="1"/>
        </p:nvSpPr>
        <p:spPr>
          <a:xfrm>
            <a:off x="3264166" y="6492558"/>
            <a:ext cx="566928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111C4E"/>
                </a:solidFill>
              </a:rPr>
              <a:t>UNCLASSIFIED</a:t>
            </a:r>
          </a:p>
        </p:txBody>
      </p:sp>
    </p:spTree>
    <p:extLst>
      <p:ext uri="{BB962C8B-B14F-4D97-AF65-F5344CB8AC3E}">
        <p14:creationId xmlns:p14="http://schemas.microsoft.com/office/powerpoint/2010/main" val="889453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NOCLAS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381185" y="6492875"/>
            <a:ext cx="2057400" cy="365125"/>
          </a:xfrm>
        </p:spPr>
        <p:txBody>
          <a:bodyPr/>
          <a:lstStyle/>
          <a:p>
            <a:r>
              <a:rPr lang="en-US"/>
              <a:t>April 27, 2023</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13" name="Footer Placeholder 4">
            <a:extLst>
              <a:ext uri="{FF2B5EF4-FFF2-40B4-BE49-F238E27FC236}">
                <a16:creationId xmlns:a16="http://schemas.microsoft.com/office/drawing/2014/main" id="{16A5597A-CD4B-4EE9-904F-5CB236D9E32F}"/>
              </a:ext>
            </a:extLst>
          </p:cNvPr>
          <p:cNvSpPr txBox="1">
            <a:spLocks/>
          </p:cNvSpPr>
          <p:nvPr userDrawn="1"/>
        </p:nvSpPr>
        <p:spPr>
          <a:xfrm>
            <a:off x="3264166" y="6492558"/>
            <a:ext cx="566928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111C4E"/>
              </a:solidFill>
            </a:endParaRPr>
          </a:p>
        </p:txBody>
      </p:sp>
    </p:spTree>
    <p:extLst>
      <p:ext uri="{BB962C8B-B14F-4D97-AF65-F5344CB8AC3E}">
        <p14:creationId xmlns:p14="http://schemas.microsoft.com/office/powerpoint/2010/main" val="376506570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 Sideway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4A415C-C0CD-4A95-A175-4BC6A9FE6A23}"/>
              </a:ext>
            </a:extLst>
          </p:cNvPr>
          <p:cNvSpPr/>
          <p:nvPr userDrawn="1"/>
        </p:nvSpPr>
        <p:spPr>
          <a:xfrm>
            <a:off x="5168900" y="-1352"/>
            <a:ext cx="7019246" cy="685375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highlight>
                <a:srgbClr val="E60000"/>
              </a:highlight>
            </a:endParaRPr>
          </a:p>
        </p:txBody>
      </p:sp>
      <p:sp>
        <p:nvSpPr>
          <p:cNvPr id="7" name="Rectangle 6">
            <a:extLst>
              <a:ext uri="{FF2B5EF4-FFF2-40B4-BE49-F238E27FC236}">
                <a16:creationId xmlns:a16="http://schemas.microsoft.com/office/drawing/2014/main" id="{8EA78FCE-29F4-491B-9FC3-1932EB8DBEA9}"/>
              </a:ext>
            </a:extLst>
          </p:cNvPr>
          <p:cNvSpPr/>
          <p:nvPr userDrawn="1"/>
        </p:nvSpPr>
        <p:spPr>
          <a:xfrm>
            <a:off x="-671" y="0"/>
            <a:ext cx="5155188" cy="6872693"/>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BEF0561C-118D-4C77-953E-E32E7A9A50C9}"/>
              </a:ext>
            </a:extLst>
          </p:cNvPr>
          <p:cNvCxnSpPr>
            <a:cxnSpLocks/>
          </p:cNvCxnSpPr>
          <p:nvPr userDrawn="1"/>
        </p:nvCxnSpPr>
        <p:spPr>
          <a:xfrm rot="16200000">
            <a:off x="1732708" y="3429000"/>
            <a:ext cx="6858000" cy="0"/>
          </a:xfrm>
          <a:prstGeom prst="line">
            <a:avLst/>
          </a:prstGeom>
          <a:ln w="19050">
            <a:gradFill flip="none" rotWithShape="1">
              <a:gsLst>
                <a:gs pos="40000">
                  <a:srgbClr val="265CAA"/>
                </a:gs>
                <a:gs pos="0">
                  <a:srgbClr val="265CAA"/>
                </a:gs>
                <a:gs pos="60000">
                  <a:srgbClr val="E21E26"/>
                </a:gs>
                <a:gs pos="100000">
                  <a:srgbClr val="E21E2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lvl1pPr>
              <a:defRPr>
                <a:solidFill>
                  <a:schemeClr val="bg1"/>
                </a:solidFill>
              </a:defRPr>
            </a:lvl1pPr>
          </a:lstStyle>
          <a:p>
            <a:r>
              <a:rPr lang="en-US"/>
              <a:t>April 27, 2023</a:t>
            </a:r>
          </a:p>
        </p:txBody>
      </p:sp>
      <p:sp>
        <p:nvSpPr>
          <p:cNvPr id="4" name="Footer Placeholder 3"/>
          <p:cNvSpPr>
            <a:spLocks noGrp="1"/>
          </p:cNvSpPr>
          <p:nvPr>
            <p:ph type="ftr" sz="quarter" idx="11"/>
          </p:nvPr>
        </p:nvSpPr>
        <p:spPr>
          <a:xfrm>
            <a:off x="5154516" y="6492875"/>
            <a:ext cx="6018711" cy="365125"/>
          </a:xfrm>
        </p:spPr>
        <p:txBody>
          <a:bodyPr/>
          <a:lstStyle/>
          <a:p>
            <a:endParaRPr lang="en-US"/>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a:p>
        </p:txBody>
      </p:sp>
      <p:sp>
        <p:nvSpPr>
          <p:cNvPr id="11" name="Title Placeholder 1">
            <a:extLst>
              <a:ext uri="{FF2B5EF4-FFF2-40B4-BE49-F238E27FC236}">
                <a16:creationId xmlns:a16="http://schemas.microsoft.com/office/drawing/2014/main" id="{B2D9ED62-F15B-47D0-A50D-C11E55F3DF5D}"/>
              </a:ext>
            </a:extLst>
          </p:cNvPr>
          <p:cNvSpPr>
            <a:spLocks noGrp="1"/>
          </p:cNvSpPr>
          <p:nvPr>
            <p:ph type="title" hasCustomPrompt="1"/>
          </p:nvPr>
        </p:nvSpPr>
        <p:spPr>
          <a:xfrm>
            <a:off x="111793" y="831473"/>
            <a:ext cx="4904710" cy="1089402"/>
          </a:xfrm>
          <a:prstGeom prst="rect">
            <a:avLst/>
          </a:prstGeom>
        </p:spPr>
        <p:txBody>
          <a:bodyPr vert="horz" lIns="91440" tIns="45720" rIns="91440" bIns="45720" rtlCol="0" anchor="t">
            <a:noAutofit/>
          </a:bodyPr>
          <a:lstStyle>
            <a:lvl1pPr>
              <a:defRPr>
                <a:solidFill>
                  <a:schemeClr val="bg1"/>
                </a:solidFill>
              </a:defRPr>
            </a:lvl1pPr>
          </a:lstStyle>
          <a:p>
            <a:r>
              <a:rPr lang="en-GB"/>
              <a:t>Content Slide</a:t>
            </a:r>
            <a:br>
              <a:rPr lang="en-GB"/>
            </a:br>
            <a:r>
              <a:rPr lang="en-GB"/>
              <a:t>Main Heading</a:t>
            </a:r>
            <a:endParaRPr lang="en-US"/>
          </a:p>
        </p:txBody>
      </p:sp>
      <p:sp>
        <p:nvSpPr>
          <p:cNvPr id="13" name="Text Placeholder 12">
            <a:extLst>
              <a:ext uri="{FF2B5EF4-FFF2-40B4-BE49-F238E27FC236}">
                <a16:creationId xmlns:a16="http://schemas.microsoft.com/office/drawing/2014/main" id="{86747C69-194F-4C02-8C33-DD3967F1AB4D}"/>
              </a:ext>
            </a:extLst>
          </p:cNvPr>
          <p:cNvSpPr>
            <a:spLocks noGrp="1"/>
          </p:cNvSpPr>
          <p:nvPr>
            <p:ph type="body" sz="quarter" idx="13"/>
          </p:nvPr>
        </p:nvSpPr>
        <p:spPr>
          <a:xfrm>
            <a:off x="123825" y="2009776"/>
            <a:ext cx="4905375" cy="4457700"/>
          </a:xfrm>
        </p:spPr>
        <p:txBody>
          <a:bodyPr lIns="91440" tIns="45720" rIns="91440" bIns="4572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F5E3DE9-234A-4489-A797-E17229C90F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4670" y="62343"/>
            <a:ext cx="681830" cy="694347"/>
          </a:xfrm>
          <a:prstGeom prst="rect">
            <a:avLst/>
          </a:prstGeom>
          <a:effectLst/>
        </p:spPr>
      </p:pic>
      <p:pic>
        <p:nvPicPr>
          <p:cNvPr id="15" name="Picture 14" descr="Logo&#10;&#10;Description automatically generated">
            <a:extLst>
              <a:ext uri="{FF2B5EF4-FFF2-40B4-BE49-F238E27FC236}">
                <a16:creationId xmlns:a16="http://schemas.microsoft.com/office/drawing/2014/main" id="{E6495EE8-11FF-44A7-AFF8-2038B222D8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3" y="-10875"/>
            <a:ext cx="850392" cy="850392"/>
          </a:xfrm>
          <a:prstGeom prst="rect">
            <a:avLst/>
          </a:prstGeom>
        </p:spPr>
      </p:pic>
      <p:sp>
        <p:nvSpPr>
          <p:cNvPr id="12" name="Date Placeholder 3">
            <a:extLst>
              <a:ext uri="{FF2B5EF4-FFF2-40B4-BE49-F238E27FC236}">
                <a16:creationId xmlns:a16="http://schemas.microsoft.com/office/drawing/2014/main" id="{705B1312-F33F-4F17-AE71-38C9B7A5D911}"/>
              </a:ext>
            </a:extLst>
          </p:cNvPr>
          <p:cNvSpPr txBox="1">
            <a:spLocks/>
          </p:cNvSpPr>
          <p:nvPr userDrawn="1"/>
        </p:nvSpPr>
        <p:spPr>
          <a:xfrm>
            <a:off x="487170" y="6442298"/>
            <a:ext cx="2560320" cy="138499"/>
          </a:xfrm>
          <a:prstGeom prst="rect">
            <a:avLst/>
          </a:prstGeom>
        </p:spPr>
        <p:txBody>
          <a:bodyPr vert="horz" wrap="square" lIns="0" tIns="0" rIns="0" bIns="0" rtlCol="0" anchor="ctr" anchorCtr="0">
            <a:spAutoFit/>
          </a:bodyPr>
          <a:lstStyle>
            <a:defPPr>
              <a:defRPr lang="en-US"/>
            </a:defPPr>
            <a:lvl1pPr marL="0" algn="l" defTabSz="914400" rtl="0" eaLnBrk="1" latinLnBrk="0" hangingPunct="1">
              <a:defRPr sz="1200" kern="1200">
                <a:solidFill>
                  <a:schemeClr val="bg1">
                    <a:lumMod val="95000"/>
                  </a:schemeClr>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DTE&amp;A TEaaC for DATAWorks Workshop</a:t>
            </a:r>
          </a:p>
        </p:txBody>
      </p:sp>
      <p:pic>
        <p:nvPicPr>
          <p:cNvPr id="16" name="Pic Grey Decision Space">
            <a:extLst>
              <a:ext uri="{FF2B5EF4-FFF2-40B4-BE49-F238E27FC236}">
                <a16:creationId xmlns:a16="http://schemas.microsoft.com/office/drawing/2014/main" id="{395D3E3B-AF95-432C-BB8D-41C98C9C868A}"/>
              </a:ext>
            </a:extLst>
          </p:cNvPr>
          <p:cNvPicPr>
            <a:picLocks noChangeAspect="1"/>
          </p:cNvPicPr>
          <p:nvPr userDrawn="1"/>
        </p:nvPicPr>
        <p:blipFill rotWithShape="1">
          <a:blip r:embed="rId4">
            <a:alphaModFix amt="25000"/>
          </a:blip>
          <a:srcRect r="42257"/>
          <a:stretch/>
        </p:blipFill>
        <p:spPr>
          <a:xfrm>
            <a:off x="5168900" y="7193"/>
            <a:ext cx="7023100" cy="6845214"/>
          </a:xfrm>
          <a:prstGeom prst="rect">
            <a:avLst/>
          </a:prstGeom>
        </p:spPr>
      </p:pic>
      <p:pic>
        <p:nvPicPr>
          <p:cNvPr id="17" name="Pic Decisions and Lines">
            <a:extLst>
              <a:ext uri="{FF2B5EF4-FFF2-40B4-BE49-F238E27FC236}">
                <a16:creationId xmlns:a16="http://schemas.microsoft.com/office/drawing/2014/main" id="{C1A065ED-2851-4CA8-B9BE-4D5E14139B06}"/>
              </a:ext>
            </a:extLst>
          </p:cNvPr>
          <p:cNvPicPr>
            <a:picLocks noChangeAspect="1"/>
          </p:cNvPicPr>
          <p:nvPr userDrawn="1"/>
        </p:nvPicPr>
        <p:blipFill rotWithShape="1">
          <a:blip r:embed="rId5">
            <a:alphaModFix amt="25000"/>
          </a:blip>
          <a:srcRect r="40863"/>
          <a:stretch/>
        </p:blipFill>
        <p:spPr>
          <a:xfrm>
            <a:off x="5213284" y="128331"/>
            <a:ext cx="6971773" cy="6640114"/>
          </a:xfrm>
          <a:prstGeom prst="rect">
            <a:avLst/>
          </a:prstGeom>
        </p:spPr>
      </p:pic>
      <p:sp>
        <p:nvSpPr>
          <p:cNvPr id="18" name="Content Placeholder 3">
            <a:extLst>
              <a:ext uri="{FF2B5EF4-FFF2-40B4-BE49-F238E27FC236}">
                <a16:creationId xmlns:a16="http://schemas.microsoft.com/office/drawing/2014/main" id="{B98B4C74-0A3C-40EE-8FDA-859172F370D6}"/>
              </a:ext>
            </a:extLst>
          </p:cNvPr>
          <p:cNvSpPr>
            <a:spLocks noGrp="1"/>
          </p:cNvSpPr>
          <p:nvPr>
            <p:ph idx="1"/>
          </p:nvPr>
        </p:nvSpPr>
        <p:spPr>
          <a:xfrm>
            <a:off x="5279013" y="831473"/>
            <a:ext cx="6655321" cy="5577440"/>
          </a:xfrm>
        </p:spPr>
        <p:txBody>
          <a:bodyPr/>
          <a:lstStyle/>
          <a:p>
            <a:endParaRPr lang="en-US"/>
          </a:p>
        </p:txBody>
      </p:sp>
    </p:spTree>
    <p:extLst>
      <p:ext uri="{BB962C8B-B14F-4D97-AF65-F5344CB8AC3E}">
        <p14:creationId xmlns:p14="http://schemas.microsoft.com/office/powerpoint/2010/main" val="223775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April 27, 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9" name="Title Placeholder 1">
            <a:extLst>
              <a:ext uri="{FF2B5EF4-FFF2-40B4-BE49-F238E27FC236}">
                <a16:creationId xmlns:a16="http://schemas.microsoft.com/office/drawing/2014/main" id="{F99B4F23-F715-4314-88E1-32ADBA514443}"/>
              </a:ext>
            </a:extLst>
          </p:cNvPr>
          <p:cNvSpPr>
            <a:spLocks noGrp="1"/>
          </p:cNvSpPr>
          <p:nvPr>
            <p:ph type="title"/>
          </p:nvPr>
        </p:nvSpPr>
        <p:spPr>
          <a:xfrm>
            <a:off x="1356118" y="381984"/>
            <a:ext cx="9591046" cy="677002"/>
          </a:xfrm>
          <a:prstGeom prst="rect">
            <a:avLst/>
          </a:prstGeom>
        </p:spPr>
        <p:txBody>
          <a:bodyPr vert="horz" lIns="91440" tIns="45720" rIns="91440" bIns="45720" rtlCol="0" anchor="ctr">
            <a:noAutofit/>
          </a:bodyPr>
          <a:lstStyle/>
          <a:p>
            <a:r>
              <a:rPr lang="en-US"/>
              <a:t>Click to edit Master title style</a:t>
            </a:r>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hasCustomPrompt="1"/>
          </p:nvPr>
        </p:nvSpPr>
        <p:spPr>
          <a:xfrm>
            <a:off x="203579" y="1586603"/>
            <a:ext cx="5699760" cy="4740504"/>
          </a:xfrm>
        </p:spPr>
        <p:txBody>
          <a:bodyPr/>
          <a:lstStyle/>
          <a:p>
            <a:pPr lvl="0"/>
            <a:r>
              <a:rPr lang="en-US"/>
              <a:t>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hasCustomPrompt="1"/>
          </p:nvPr>
        </p:nvSpPr>
        <p:spPr>
          <a:xfrm>
            <a:off x="6048375" y="1589110"/>
            <a:ext cx="5960331" cy="4740503"/>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904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1C878F-D5C6-4077-8095-4BEF9B3E068A}"/>
              </a:ext>
            </a:extLst>
          </p:cNvPr>
          <p:cNvSpPr>
            <a:spLocks noGrp="1"/>
          </p:cNvSpPr>
          <p:nvPr>
            <p:ph type="body" idx="1"/>
          </p:nvPr>
        </p:nvSpPr>
        <p:spPr>
          <a:xfrm>
            <a:off x="348403" y="1374906"/>
            <a:ext cx="5612131" cy="521368"/>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EF6D-CEAE-4BE5-8EE6-4E8118E547C0}"/>
              </a:ext>
            </a:extLst>
          </p:cNvPr>
          <p:cNvSpPr>
            <a:spLocks noGrp="1"/>
          </p:cNvSpPr>
          <p:nvPr>
            <p:ph sz="half" idx="2"/>
          </p:nvPr>
        </p:nvSpPr>
        <p:spPr>
          <a:xfrm>
            <a:off x="348403" y="1987415"/>
            <a:ext cx="5612131" cy="443484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84CB83F1-4A9C-40E0-839A-C7CE141834F0}"/>
              </a:ext>
            </a:extLst>
          </p:cNvPr>
          <p:cNvSpPr>
            <a:spLocks noGrp="1"/>
          </p:cNvSpPr>
          <p:nvPr>
            <p:ph type="body" sz="quarter" idx="3"/>
          </p:nvPr>
        </p:nvSpPr>
        <p:spPr>
          <a:xfrm>
            <a:off x="6231467" y="1374906"/>
            <a:ext cx="5612131" cy="521368"/>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FE698-AB15-45FD-AD75-CB8EEE853D13}"/>
              </a:ext>
            </a:extLst>
          </p:cNvPr>
          <p:cNvSpPr>
            <a:spLocks noGrp="1"/>
          </p:cNvSpPr>
          <p:nvPr>
            <p:ph sz="quarter" idx="4"/>
          </p:nvPr>
        </p:nvSpPr>
        <p:spPr>
          <a:xfrm>
            <a:off x="6231467" y="1987415"/>
            <a:ext cx="5612131" cy="443484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944CAD5-23EE-4C4C-A803-7446269BC15B}"/>
              </a:ext>
            </a:extLst>
          </p:cNvPr>
          <p:cNvSpPr>
            <a:spLocks noGrp="1"/>
          </p:cNvSpPr>
          <p:nvPr>
            <p:ph type="title"/>
          </p:nvPr>
        </p:nvSpPr>
        <p:spPr>
          <a:xfrm>
            <a:off x="1353312" y="320040"/>
            <a:ext cx="9592056" cy="677002"/>
          </a:xfrm>
          <a:prstGeom prst="rect">
            <a:avLst/>
          </a:prstGeom>
        </p:spPr>
        <p:txBody>
          <a:bodyPr vert="horz" lIns="91440" tIns="45720" rIns="91440" bIns="45720" rtlCol="0" anchor="ctr">
            <a:normAutofit/>
          </a:bodyPr>
          <a:lstStyle/>
          <a:p>
            <a:r>
              <a:rPr lang="en-US"/>
              <a:t>Click to edit Master title style</a:t>
            </a:r>
          </a:p>
        </p:txBody>
      </p:sp>
      <p:sp>
        <p:nvSpPr>
          <p:cNvPr id="16" name="Date Placeholder 3">
            <a:extLst>
              <a:ext uri="{FF2B5EF4-FFF2-40B4-BE49-F238E27FC236}">
                <a16:creationId xmlns:a16="http://schemas.microsoft.com/office/drawing/2014/main" id="{25577DAF-AB2F-4615-9114-3022BDB4D5C6}"/>
              </a:ext>
            </a:extLst>
          </p:cNvPr>
          <p:cNvSpPr>
            <a:spLocks noGrp="1"/>
          </p:cNvSpPr>
          <p:nvPr>
            <p:ph type="dt" sz="half" idx="10"/>
          </p:nvPr>
        </p:nvSpPr>
        <p:spPr>
          <a:xfrm>
            <a:off x="325121" y="6487248"/>
            <a:ext cx="147828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r>
              <a:rPr lang="en-US"/>
              <a:t>April 27, 2023</a:t>
            </a:r>
          </a:p>
        </p:txBody>
      </p:sp>
      <p:sp>
        <p:nvSpPr>
          <p:cNvPr id="19" name="Slide Number Placeholder 5">
            <a:extLst>
              <a:ext uri="{FF2B5EF4-FFF2-40B4-BE49-F238E27FC236}">
                <a16:creationId xmlns:a16="http://schemas.microsoft.com/office/drawing/2014/main" id="{9E6C2EBE-08F8-4100-A87F-B48FEB5D261A}"/>
              </a:ext>
            </a:extLst>
          </p:cNvPr>
          <p:cNvSpPr>
            <a:spLocks noGrp="1"/>
          </p:cNvSpPr>
          <p:nvPr>
            <p:ph type="sldNum" sz="quarter" idx="12"/>
          </p:nvPr>
        </p:nvSpPr>
        <p:spPr>
          <a:xfrm>
            <a:off x="10345995" y="6487248"/>
            <a:ext cx="1520885"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D3278088-05C5-47DC-ADAF-3F2FF3247D13}"/>
              </a:ext>
            </a:extLst>
          </p:cNvPr>
          <p:cNvSpPr>
            <a:spLocks noGrp="1"/>
          </p:cNvSpPr>
          <p:nvPr>
            <p:ph type="body" sz="quarter" idx="16" hasCustomPrompt="1"/>
          </p:nvPr>
        </p:nvSpPr>
        <p:spPr>
          <a:xfrm>
            <a:off x="1957139" y="6016"/>
            <a:ext cx="8237620" cy="228600"/>
          </a:xfrm>
        </p:spPr>
        <p:txBody>
          <a:bodyPr anchor="ctr">
            <a:noAutofit/>
          </a:bodyPr>
          <a:lstStyle>
            <a:lvl1pPr marL="0" indent="0" algn="ctr">
              <a:lnSpc>
                <a:spcPct val="100000"/>
              </a:lnSpc>
              <a:spcBef>
                <a:spcPts val="0"/>
              </a:spcBef>
              <a:buNone/>
              <a:defRPr sz="1000">
                <a:solidFill>
                  <a:schemeClr val="bg1"/>
                </a:solidFill>
              </a:defRPr>
            </a:lvl1pPr>
          </a:lstStyle>
          <a:p>
            <a:r>
              <a:rPr lang="en-US"/>
              <a:t>Click to add classification/distribution statement</a:t>
            </a:r>
          </a:p>
        </p:txBody>
      </p:sp>
      <p:sp>
        <p:nvSpPr>
          <p:cNvPr id="12" name="Text Placeholder 2">
            <a:extLst>
              <a:ext uri="{FF2B5EF4-FFF2-40B4-BE49-F238E27FC236}">
                <a16:creationId xmlns:a16="http://schemas.microsoft.com/office/drawing/2014/main" id="{8E28DF15-09BD-47C6-8796-B0D096954FE6}"/>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000"/>
            </a:lvl1pPr>
          </a:lstStyle>
          <a:p>
            <a:r>
              <a:rPr lang="en-US"/>
              <a:t>Click to add classification/distribution statement</a:t>
            </a:r>
          </a:p>
        </p:txBody>
      </p:sp>
    </p:spTree>
    <p:extLst>
      <p:ext uri="{BB962C8B-B14F-4D97-AF65-F5344CB8AC3E}">
        <p14:creationId xmlns:p14="http://schemas.microsoft.com/office/powerpoint/2010/main" val="17317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975" y="1188719"/>
            <a:ext cx="11430000" cy="5212081"/>
          </a:xfrm>
          <a:prstGeom prst="rect">
            <a:avLst/>
          </a:prstGeom>
        </p:spPr>
        <p:txBody>
          <a:bodyPr vert="horz" lIns="91440" tIns="45720" rIns="91440" bIns="45720" rtlCol="0">
            <a:noAutofit/>
          </a:bodyPr>
          <a:lstStyle/>
          <a:p>
            <a:pPr lvl="0"/>
            <a:r>
              <a:rPr lang="en-US"/>
              <a:t>First Bullet Level</a:t>
            </a:r>
          </a:p>
          <a:p>
            <a:pPr lvl="1"/>
            <a:r>
              <a:rPr lang="en-US"/>
              <a:t>Second level</a:t>
            </a:r>
          </a:p>
          <a:p>
            <a:pPr lvl="2"/>
            <a:r>
              <a:rPr lang="en-US"/>
              <a:t>Third level</a:t>
            </a:r>
          </a:p>
        </p:txBody>
      </p:sp>
      <p:sp>
        <p:nvSpPr>
          <p:cNvPr id="4" name="Date Placeholder 3"/>
          <p:cNvSpPr>
            <a:spLocks noGrp="1"/>
          </p:cNvSpPr>
          <p:nvPr>
            <p:ph type="dt" sz="half" idx="2"/>
          </p:nvPr>
        </p:nvSpPr>
        <p:spPr>
          <a:xfrm>
            <a:off x="384048" y="6492875"/>
            <a:ext cx="22860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r>
              <a:rPr lang="en-US"/>
              <a:t>April 27, 2023</a:t>
            </a:r>
          </a:p>
        </p:txBody>
      </p:sp>
      <p:sp>
        <p:nvSpPr>
          <p:cNvPr id="6" name="Slide Number Placeholder 5"/>
          <p:cNvSpPr>
            <a:spLocks noGrp="1"/>
          </p:cNvSpPr>
          <p:nvPr>
            <p:ph type="sldNum" sz="quarter" idx="4"/>
          </p:nvPr>
        </p:nvSpPr>
        <p:spPr>
          <a:xfrm>
            <a:off x="11182185" y="6492875"/>
            <a:ext cx="64008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2" name="Rectangle 1">
            <a:extLst>
              <a:ext uri="{FF2B5EF4-FFF2-40B4-BE49-F238E27FC236}">
                <a16:creationId xmlns:a16="http://schemas.microsoft.com/office/drawing/2014/main" id="{22C47FE3-A78E-49F8-82D8-727AE4C443A6}"/>
              </a:ext>
            </a:extLst>
          </p:cNvPr>
          <p:cNvSpPr/>
          <p:nvPr userDrawn="1"/>
        </p:nvSpPr>
        <p:spPr>
          <a:xfrm>
            <a:off x="-2582" y="-32417"/>
            <a:ext cx="12192000" cy="1071386"/>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 y="-87075"/>
            <a:ext cx="1188720" cy="1188720"/>
          </a:xfrm>
          <a:prstGeom prst="rect">
            <a:avLst/>
          </a:prstGeom>
        </p:spPr>
      </p:pic>
      <p:sp>
        <p:nvSpPr>
          <p:cNvPr id="5" name="Footer Placeholder 4"/>
          <p:cNvSpPr>
            <a:spLocks noGrp="1"/>
          </p:cNvSpPr>
          <p:nvPr>
            <p:ph type="ftr" sz="quarter" idx="3"/>
          </p:nvPr>
        </p:nvSpPr>
        <p:spPr>
          <a:xfrm>
            <a:off x="3209036" y="6492875"/>
            <a:ext cx="5779698"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8" name="Title Placeholder 7"/>
          <p:cNvSpPr>
            <a:spLocks noGrp="1"/>
          </p:cNvSpPr>
          <p:nvPr>
            <p:ph type="title"/>
          </p:nvPr>
        </p:nvSpPr>
        <p:spPr>
          <a:xfrm>
            <a:off x="1153286" y="168957"/>
            <a:ext cx="9876663" cy="676656"/>
          </a:xfrm>
          <a:prstGeom prst="rect">
            <a:avLst/>
          </a:prstGeom>
        </p:spPr>
        <p:txBody>
          <a:bodyPr vert="horz" lIns="91440" tIns="45720" rIns="91440" bIns="45720" rtlCol="0" anchor="ctr">
            <a:noAutofit/>
          </a:bodyPr>
          <a:lstStyle/>
          <a:p>
            <a:r>
              <a:rPr lang="en-US"/>
              <a:t>Click to Add Slide Title</a:t>
            </a:r>
          </a:p>
        </p:txBody>
      </p:sp>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101644" y="27225"/>
            <a:ext cx="942811" cy="960120"/>
          </a:xfrm>
          <a:prstGeom prst="rect">
            <a:avLst/>
          </a:prstGeom>
          <a:effectLst/>
        </p:spPr>
      </p:pic>
      <p:sp>
        <p:nvSpPr>
          <p:cNvPr id="12" name="Date Placeholder 3"/>
          <p:cNvSpPr txBox="1">
            <a:spLocks/>
          </p:cNvSpPr>
          <p:nvPr userDrawn="1"/>
        </p:nvSpPr>
        <p:spPr>
          <a:xfrm>
            <a:off x="467643" y="6442298"/>
            <a:ext cx="2741393" cy="138499"/>
          </a:xfrm>
          <a:prstGeom prst="rect">
            <a:avLst/>
          </a:prstGeom>
        </p:spPr>
        <p:txBody>
          <a:bodyPr vert="horz" wrap="square" lIns="0" tIns="0" rIns="0" bIns="0" rtlCol="0" anchor="ctr" anchorCtr="0">
            <a:spAutoFit/>
          </a:bodyPr>
          <a:lstStyle>
            <a:defPPr>
              <a:defRPr lang="en-US"/>
            </a:defPPr>
            <a:lvl1pPr marL="0" algn="l" defTabSz="914400" rtl="0" eaLnBrk="1" latinLnBrk="0" hangingPunct="1">
              <a:defRPr sz="1200" kern="1200">
                <a:solidFill>
                  <a:schemeClr val="bg1">
                    <a:lumMod val="95000"/>
                  </a:schemeClr>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2060"/>
                </a:solidFill>
              </a:rPr>
              <a:t>DTE&amp;A TEaaC for DATAWorks Workshop</a:t>
            </a:r>
          </a:p>
        </p:txBody>
      </p:sp>
      <p:cxnSp>
        <p:nvCxnSpPr>
          <p:cNvPr id="14" name="Straight Connector 13">
            <a:extLst>
              <a:ext uri="{FF2B5EF4-FFF2-40B4-BE49-F238E27FC236}">
                <a16:creationId xmlns:a16="http://schemas.microsoft.com/office/drawing/2014/main" id="{BEF0561C-118D-4C77-953E-E32E7A9A50C9}"/>
              </a:ext>
            </a:extLst>
          </p:cNvPr>
          <p:cNvCxnSpPr>
            <a:cxnSpLocks/>
          </p:cNvCxnSpPr>
          <p:nvPr userDrawn="1"/>
        </p:nvCxnSpPr>
        <p:spPr>
          <a:xfrm>
            <a:off x="3153" y="1040845"/>
            <a:ext cx="12187948" cy="0"/>
          </a:xfrm>
          <a:prstGeom prst="line">
            <a:avLst/>
          </a:prstGeom>
          <a:ln w="19050">
            <a:gradFill flip="none" rotWithShape="1">
              <a:gsLst>
                <a:gs pos="40000">
                  <a:srgbClr val="265CAA"/>
                </a:gs>
                <a:gs pos="0">
                  <a:srgbClr val="265CAA"/>
                </a:gs>
                <a:gs pos="60000">
                  <a:srgbClr val="E21E26"/>
                </a:gs>
                <a:gs pos="100000">
                  <a:srgbClr val="E21E26"/>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5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1pPr>
      <a:lvl2pPr marL="571500" indent="-280988" algn="l" defTabSz="914400" rtl="0" eaLnBrk="1" latinLnBrk="0" hangingPunct="1">
        <a:lnSpc>
          <a:spcPct val="100000"/>
        </a:lnSpc>
        <a:spcBef>
          <a:spcPts val="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00000"/>
        </a:lnSpc>
        <a:spcBef>
          <a:spcPts val="0"/>
        </a:spcBef>
        <a:buFont typeface="Wingdings" panose="05000000000000000000" pitchFamily="2" charset="2"/>
        <a:buChar char="§"/>
        <a:defRPr sz="22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37E308-8C38-4AD4-B045-75C1BB550590}"/>
              </a:ext>
            </a:extLst>
          </p:cNvPr>
          <p:cNvSpPr>
            <a:spLocks noGrp="1"/>
          </p:cNvSpPr>
          <p:nvPr>
            <p:ph type="body" sz="quarter" idx="10"/>
          </p:nvPr>
        </p:nvSpPr>
        <p:spPr>
          <a:xfrm>
            <a:off x="232517" y="1481831"/>
            <a:ext cx="11245380" cy="1828800"/>
          </a:xfrm>
        </p:spPr>
        <p:txBody>
          <a:bodyPr/>
          <a:lstStyle/>
          <a:p>
            <a:r>
              <a:rPr lang="en-US" sz="4000" dirty="0"/>
              <a:t>DTE&amp;A Test as a Continuum</a:t>
            </a:r>
          </a:p>
          <a:p>
            <a:r>
              <a:rPr lang="en-US" sz="3200" dirty="0"/>
              <a:t>DATAWorks Session 4A: Transforming T&amp;E to Assess Modern DoD Systems</a:t>
            </a:r>
          </a:p>
        </p:txBody>
      </p:sp>
      <p:sp>
        <p:nvSpPr>
          <p:cNvPr id="3" name="Text Placeholder 2">
            <a:extLst>
              <a:ext uri="{FF2B5EF4-FFF2-40B4-BE49-F238E27FC236}">
                <a16:creationId xmlns:a16="http://schemas.microsoft.com/office/drawing/2014/main" id="{CC8608E9-6CCB-481B-8686-4D6784751281}"/>
              </a:ext>
            </a:extLst>
          </p:cNvPr>
          <p:cNvSpPr>
            <a:spLocks noGrp="1"/>
          </p:cNvSpPr>
          <p:nvPr>
            <p:ph type="body" sz="quarter" idx="11"/>
          </p:nvPr>
        </p:nvSpPr>
        <p:spPr/>
        <p:txBody>
          <a:bodyPr/>
          <a:lstStyle/>
          <a:p>
            <a:r>
              <a:rPr lang="en-US" dirty="0"/>
              <a:t>April 27, 2023</a:t>
            </a:r>
          </a:p>
        </p:txBody>
      </p:sp>
      <p:sp>
        <p:nvSpPr>
          <p:cNvPr id="5" name="Text Placeholder 4">
            <a:extLst>
              <a:ext uri="{FF2B5EF4-FFF2-40B4-BE49-F238E27FC236}">
                <a16:creationId xmlns:a16="http://schemas.microsoft.com/office/drawing/2014/main" id="{D4919C76-411E-49A5-8017-D4E611B5B35A}"/>
              </a:ext>
            </a:extLst>
          </p:cNvPr>
          <p:cNvSpPr>
            <a:spLocks noGrp="1"/>
          </p:cNvSpPr>
          <p:nvPr>
            <p:ph type="body" sz="quarter" idx="15"/>
          </p:nvPr>
        </p:nvSpPr>
        <p:spPr/>
        <p:txBody>
          <a:bodyPr/>
          <a:lstStyle/>
          <a:p>
            <a:r>
              <a:rPr lang="en-US"/>
              <a:t>UNCLASSIFIED</a:t>
            </a:r>
          </a:p>
        </p:txBody>
      </p:sp>
      <p:sp>
        <p:nvSpPr>
          <p:cNvPr id="6" name="Text Placeholder 5">
            <a:extLst>
              <a:ext uri="{FF2B5EF4-FFF2-40B4-BE49-F238E27FC236}">
                <a16:creationId xmlns:a16="http://schemas.microsoft.com/office/drawing/2014/main" id="{E7C46855-3338-4827-945B-151C3A1B91F6}"/>
              </a:ext>
            </a:extLst>
          </p:cNvPr>
          <p:cNvSpPr>
            <a:spLocks noGrp="1"/>
          </p:cNvSpPr>
          <p:nvPr>
            <p:ph type="body" sz="quarter" idx="12"/>
          </p:nvPr>
        </p:nvSpPr>
        <p:spPr/>
        <p:txBody>
          <a:bodyPr/>
          <a:lstStyle/>
          <a:p>
            <a:r>
              <a:rPr lang="en-US" dirty="0"/>
              <a:t>Mr. Orlando Flores</a:t>
            </a:r>
          </a:p>
          <a:p>
            <a:r>
              <a:rPr lang="en-US" dirty="0"/>
              <a:t>Chief Engineer</a:t>
            </a:r>
          </a:p>
          <a:p>
            <a:r>
              <a:rPr lang="en-US" dirty="0"/>
              <a:t>Developmental Test, Evaluation, and Assessments</a:t>
            </a:r>
          </a:p>
        </p:txBody>
      </p:sp>
      <p:pic>
        <p:nvPicPr>
          <p:cNvPr id="9" name="Picture 8">
            <a:extLst>
              <a:ext uri="{FF2B5EF4-FFF2-40B4-BE49-F238E27FC236}">
                <a16:creationId xmlns:a16="http://schemas.microsoft.com/office/drawing/2014/main" id="{EAA81F20-656F-43EE-B250-7D1775917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706" y="4429316"/>
            <a:ext cx="1737360" cy="1737360"/>
          </a:xfrm>
          <a:prstGeom prst="ellipse">
            <a:avLst/>
          </a:prstGeom>
          <a:effectLst>
            <a:outerShdw blurRad="152400" dist="76200" dir="5400000" sx="90000" sy="-19000" rotWithShape="0">
              <a:schemeClr val="bg1">
                <a:alpha val="15000"/>
              </a:schemeClr>
            </a:outerShdw>
          </a:effectLst>
          <a:scene3d>
            <a:camera prst="perspectiveContrastingLeftFacing"/>
            <a:lightRig rig="threePt" dir="t"/>
          </a:scene3d>
          <a:sp3d extrusionH="107950">
            <a:extrusionClr>
              <a:srgbClr val="000099"/>
            </a:extrusionClr>
          </a:sp3d>
        </p:spPr>
      </p:pic>
    </p:spTree>
    <p:extLst>
      <p:ext uri="{BB962C8B-B14F-4D97-AF65-F5344CB8AC3E}">
        <p14:creationId xmlns:p14="http://schemas.microsoft.com/office/powerpoint/2010/main" val="250721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r>
              <a:rPr lang="en-US"/>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fld id="{A95DF160-2252-4507-9087-606C83CDB7D9}" type="slidenum">
              <a:rPr lang="en-US" smtClean="0"/>
              <a:t>10</a:t>
            </a:fld>
            <a:endParaRPr lang="en-US"/>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Capability and Outcome</a:t>
            </a:r>
            <a:br>
              <a:rPr lang="en-US" sz="3000"/>
            </a:br>
            <a:r>
              <a:rPr lang="en-US" sz="3000"/>
              <a:t>Focused Testing</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p:txBody>
          <a:bodyPr vert="horz" lIns="91440" tIns="45720" rIns="91440" bIns="45720" rtlCol="0" anchor="t">
            <a:noAutofit/>
          </a:bodyPr>
          <a:lstStyle/>
          <a:p>
            <a:pPr>
              <a:spcAft>
                <a:spcPts val="600"/>
              </a:spcAft>
            </a:pPr>
            <a:r>
              <a:rPr lang="en-US" sz="1400">
                <a:latin typeface="Arial"/>
                <a:cs typeface="Arial"/>
              </a:rPr>
              <a:t>Often called “mission-focused testing” – focus as early as possible on the performance of the military capability when fielded.</a:t>
            </a:r>
          </a:p>
          <a:p>
            <a:pPr>
              <a:spcAft>
                <a:spcPts val="600"/>
              </a:spcAft>
            </a:pPr>
            <a:r>
              <a:rPr lang="en-US" sz="1400">
                <a:latin typeface="Arial"/>
                <a:cs typeface="Arial"/>
              </a:rPr>
              <a:t>“Test like we fight” – ensure early CT &amp; DT engineering and tech verification testing provides information that directly supports evaluation of performance and risk in a mission context culminating in OT</a:t>
            </a:r>
          </a:p>
          <a:p>
            <a:pPr>
              <a:spcAft>
                <a:spcPts val="600"/>
              </a:spcAft>
            </a:pPr>
            <a:r>
              <a:rPr lang="en-US" sz="1400">
                <a:latin typeface="Arial"/>
                <a:cs typeface="Arial"/>
              </a:rPr>
              <a:t>Supports future evolution of discrete KPPs &amp; KSAs to “system behaviors” enabling rapid evaluation against those desired system behaviors within the context of the model-based environment</a:t>
            </a:r>
          </a:p>
          <a:p>
            <a:pPr>
              <a:spcAft>
                <a:spcPts val="600"/>
              </a:spcAft>
            </a:pPr>
            <a:r>
              <a:rPr lang="en-US" sz="1400">
                <a:latin typeface="Arial"/>
                <a:cs typeface="Arial"/>
              </a:rPr>
              <a:t>Focus Cyber contribution on cyber survivability vs. selective vulnerability mitigation </a:t>
            </a:r>
            <a:endParaRPr lang="en-US" sz="1400"/>
          </a:p>
          <a:p>
            <a:pPr>
              <a:spcAft>
                <a:spcPts val="600"/>
              </a:spcAft>
            </a:pPr>
            <a:r>
              <a:rPr lang="en-US" sz="1400" i="1">
                <a:latin typeface="Arial"/>
                <a:cs typeface="Arial"/>
              </a:rPr>
              <a:t>DE Strategy Pillar Link: Establish Infrastructure and Environments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white"/>
                </a:solidFill>
                <a:effectLst/>
                <a:uLnTx/>
                <a:uFillTx/>
                <a:latin typeface="Arial"/>
                <a:ea typeface="+mn-ea"/>
                <a:cs typeface="Arial"/>
              </a:rPr>
              <a:t>DOT&amp;E Strategy Pillar Link: Test the Way We Fight</a:t>
            </a:r>
          </a:p>
          <a:p>
            <a:pPr marL="0" marR="0" lvl="0" indent="0" algn="l" defTabSz="9144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noProof="0">
              <a:ln>
                <a:noFill/>
              </a:ln>
              <a:solidFill>
                <a:prstClr val="white"/>
              </a:solidFill>
              <a:effectLst/>
              <a:uLnTx/>
              <a:uFillTx/>
              <a:latin typeface="Arial"/>
              <a:ea typeface="+mn-ea"/>
              <a:cs typeface="Arial"/>
            </a:endParaRPr>
          </a:p>
          <a:p>
            <a:pPr marL="0" indent="0">
              <a:spcAft>
                <a:spcPts val="600"/>
              </a:spcAft>
              <a:buNone/>
            </a:pPr>
            <a:endParaRPr lang="en-US" sz="1400" i="1">
              <a:latin typeface="Arial"/>
              <a:cs typeface="Arial"/>
            </a:endParaRPr>
          </a:p>
          <a:p>
            <a:pPr>
              <a:spcAft>
                <a:spcPts val="600"/>
              </a:spcAft>
            </a:pPr>
            <a:endParaRPr lang="en-US" sz="14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7" y="277166"/>
            <a:ext cx="6694897" cy="6178614"/>
          </a:xfrm>
        </p:spPr>
        <p:txBody>
          <a:bodyPr wrap="square">
            <a:spAutoFit/>
          </a:bodyPr>
          <a:lstStyle/>
          <a:p>
            <a:pPr marL="0" indent="0" algn="ctr">
              <a:spcAft>
                <a:spcPts val="300"/>
              </a:spcAft>
              <a:buNone/>
            </a:pPr>
            <a:r>
              <a:rPr lang="en-US" sz="2000" b="1" i="1"/>
              <a:t>Accomplishments</a:t>
            </a:r>
            <a:endParaRPr lang="en-US" b="1" i="1"/>
          </a:p>
          <a:p>
            <a:pPr>
              <a:spcAft>
                <a:spcPts val="300"/>
              </a:spcAft>
              <a:buFont typeface="Wingdings" panose="05000000000000000000" pitchFamily="2" charset="2"/>
              <a:buChar char="ü"/>
            </a:pPr>
            <a:r>
              <a:rPr lang="en-US" sz="1400"/>
              <a:t> “Shift Left Baseline Framework Strategy” </a:t>
            </a:r>
          </a:p>
          <a:p>
            <a:pPr marL="457200" lvl="1" indent="-166688">
              <a:spcAft>
                <a:spcPts val="300"/>
              </a:spcAft>
            </a:pPr>
            <a:r>
              <a:rPr lang="en-US" sz="1400"/>
              <a:t>Identified key practices and recommended specific action and process modifications to support integrated continuum of testing conducted in a mission context beginning early and continuing throughout development.</a:t>
            </a:r>
          </a:p>
          <a:p>
            <a:pPr marL="0" indent="0" algn="ctr">
              <a:spcBef>
                <a:spcPts val="600"/>
              </a:spcBef>
              <a:spcAft>
                <a:spcPts val="300"/>
              </a:spcAft>
              <a:buNone/>
            </a:pPr>
            <a:r>
              <a:rPr lang="en-US" sz="2000" b="1" i="1"/>
              <a:t>Next Steps</a:t>
            </a:r>
          </a:p>
          <a:p>
            <a:pPr>
              <a:spcAft>
                <a:spcPts val="300"/>
              </a:spcAft>
              <a:buSzPct val="75000"/>
              <a:buFont typeface="Wingdings" panose="05000000000000000000" pitchFamily="2" charset="2"/>
              <a:buChar char="q"/>
            </a:pPr>
            <a:r>
              <a:rPr lang="en-US" sz="1400"/>
              <a:t>Determining Mission-Based Cyber Risk Assessment (MBCRA) Rigor and Efficacy </a:t>
            </a:r>
          </a:p>
          <a:p>
            <a:pPr marL="457200" lvl="1" indent="-166688">
              <a:spcAft>
                <a:spcPts val="300"/>
              </a:spcAft>
              <a:buSzPct val="100000"/>
            </a:pPr>
            <a:r>
              <a:rPr lang="en-US" sz="1400"/>
              <a:t>Assess how rigorously are MBCRAs conducted, and do they provide a positive return on investment to those programs that implement them.</a:t>
            </a:r>
          </a:p>
          <a:p>
            <a:pPr>
              <a:spcBef>
                <a:spcPts val="300"/>
              </a:spcBef>
              <a:spcAft>
                <a:spcPts val="300"/>
              </a:spcAft>
              <a:buSzPct val="75000"/>
              <a:buFont typeface="Wingdings" panose="05000000000000000000" pitchFamily="2" charset="2"/>
              <a:buChar char="q"/>
            </a:pPr>
            <a:r>
              <a:rPr lang="en-US" sz="1400"/>
              <a:t>Advanced Framework for Simulation, Integration and Modeling (AFSIM) Analysis to Illustrate Impact of Cyber Risk on Mission Effects </a:t>
            </a:r>
          </a:p>
          <a:p>
            <a:pPr marL="457200" lvl="1" indent="-166688">
              <a:spcAft>
                <a:spcPts val="300"/>
              </a:spcAft>
              <a:buSzPct val="100000"/>
            </a:pPr>
            <a:r>
              <a:rPr lang="en-US" sz="1400"/>
              <a:t>Develop AFSIM-based program-agnostic method to assess the impacts of cyber effects on mission execution.</a:t>
            </a:r>
          </a:p>
          <a:p>
            <a:pPr>
              <a:spcBef>
                <a:spcPts val="300"/>
              </a:spcBef>
              <a:spcAft>
                <a:spcPts val="300"/>
              </a:spcAft>
              <a:buSzPct val="75000"/>
              <a:buFont typeface="Wingdings" panose="05000000000000000000" pitchFamily="2" charset="2"/>
              <a:buChar char="q"/>
            </a:pPr>
            <a:r>
              <a:rPr lang="en-US" sz="1400"/>
              <a:t>Efficient Space Testing </a:t>
            </a:r>
          </a:p>
          <a:p>
            <a:pPr marL="457200" lvl="1" indent="-166688">
              <a:spcAft>
                <a:spcPts val="300"/>
              </a:spcAft>
              <a:buSzPct val="100000"/>
            </a:pPr>
            <a:r>
              <a:rPr lang="en-US" sz="1400"/>
              <a:t>Assess how United States Space Force can ensure independent DoD space-related organizations work together to promote efficient space testing.</a:t>
            </a:r>
          </a:p>
          <a:p>
            <a:pPr>
              <a:spcBef>
                <a:spcPts val="300"/>
              </a:spcBef>
              <a:spcAft>
                <a:spcPts val="300"/>
              </a:spcAft>
              <a:buSzPct val="75000"/>
              <a:buFont typeface="Wingdings" panose="05000000000000000000" pitchFamily="2" charset="2"/>
              <a:buChar char="q"/>
            </a:pPr>
            <a:r>
              <a:rPr lang="en-US" sz="1400"/>
              <a:t>Develop Quantitative Measures of Operational Resilience (MITRE)</a:t>
            </a:r>
          </a:p>
          <a:p>
            <a:pPr marL="457200" lvl="1" indent="-166688">
              <a:spcAft>
                <a:spcPts val="300"/>
              </a:spcAft>
            </a:pPr>
            <a:r>
              <a:rPr lang="en-US" sz="1400"/>
              <a:t>Encoding operational resilience in model based Future Long-Range Assault Aircraft program.</a:t>
            </a:r>
          </a:p>
          <a:p>
            <a:pPr marL="228600" lvl="1" indent="-228600">
              <a:spcBef>
                <a:spcPts val="300"/>
              </a:spcBef>
              <a:spcAft>
                <a:spcPts val="300"/>
              </a:spcAft>
              <a:buSzPct val="75000"/>
              <a:buFont typeface="Wingdings" panose="05000000000000000000" pitchFamily="2" charset="2"/>
              <a:buChar char="q"/>
            </a:pPr>
            <a:r>
              <a:rPr lang="en-US" sz="1400"/>
              <a:t>PWN2H0NE </a:t>
            </a:r>
          </a:p>
          <a:p>
            <a:pPr marL="457200" lvl="1" indent="-166688">
              <a:spcAft>
                <a:spcPts val="300"/>
              </a:spcAft>
              <a:buSzPct val="100000"/>
            </a:pPr>
            <a:r>
              <a:rPr lang="en-US" sz="1400"/>
              <a:t>Use PWN2H0NE approach to help programs find more-novel bugs in advance of official government tests while simultaneously providing a training opportunity for cyber testers.</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algn="ctr"/>
            <a:r>
              <a:rPr lang="en-US" sz="2800" cap="small"/>
              <a:t>T&amp;E Continuum Attribute</a:t>
            </a:r>
          </a:p>
          <a:p>
            <a:pPr algn="ctr"/>
            <a:r>
              <a:rPr lang="en-US" sz="1600">
                <a:effectLst/>
              </a:rPr>
              <a:t>(Current Snapshot of Ongoing Updates)</a:t>
            </a:r>
          </a:p>
        </p:txBody>
      </p:sp>
    </p:spTree>
    <p:extLst>
      <p:ext uri="{BB962C8B-B14F-4D97-AF65-F5344CB8AC3E}">
        <p14:creationId xmlns:p14="http://schemas.microsoft.com/office/powerpoint/2010/main" val="311459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srgbClr val="111C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Early, Agile, Scalable Framework</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p:txBody>
          <a:bodyPr/>
          <a:lstStyle/>
          <a:p>
            <a:pPr>
              <a:spcAft>
                <a:spcPts val="600"/>
              </a:spcAft>
            </a:pPr>
            <a:r>
              <a:rPr lang="en-US" sz="1400"/>
              <a:t>Informs decisions across the capability lifecycle - from ME through O&amp;S – develop the foundational and holistic framework before program initiation</a:t>
            </a:r>
          </a:p>
          <a:p>
            <a:pPr>
              <a:spcAft>
                <a:spcPts val="600"/>
              </a:spcAft>
            </a:pPr>
            <a:r>
              <a:rPr lang="en-US" sz="1400"/>
              <a:t>Framework is adaptable and scalable across the six AAF pathways – tailorable to pre-Program of Record S&amp;T, P&amp;E efforts, and integrated across DT &amp; OT</a:t>
            </a:r>
          </a:p>
          <a:p>
            <a:pPr>
              <a:spcAft>
                <a:spcPts val="600"/>
              </a:spcAft>
            </a:pPr>
            <a:r>
              <a:rPr lang="en-US" sz="1400"/>
              <a:t>Holistic framework underpins a consistent “informed risk management” methodology with knowledge gained from operational and technical capability evaluation </a:t>
            </a:r>
          </a:p>
          <a:p>
            <a:pPr>
              <a:spcAft>
                <a:spcPts val="600"/>
              </a:spcAft>
            </a:pPr>
            <a:r>
              <a:rPr lang="en-US" sz="1400" i="1"/>
              <a:t>DE Strategy Pillar Link: Provide Authoritative Source of Truth</a:t>
            </a:r>
          </a:p>
          <a:p>
            <a:pPr>
              <a:spcAft>
                <a:spcPts val="600"/>
              </a:spcAft>
            </a:pPr>
            <a:r>
              <a:rPr lang="en-US" sz="1400" i="1"/>
              <a:t>DOT&amp;E Strategy Pillar Link: Accelerate the Delivery of Weapons That Work</a:t>
            </a:r>
          </a:p>
          <a:p>
            <a:pPr>
              <a:spcAft>
                <a:spcPts val="600"/>
              </a:spcAft>
            </a:pPr>
            <a:endParaRPr lang="en-US" sz="1400" i="1"/>
          </a:p>
          <a:p>
            <a:pPr>
              <a:spcAft>
                <a:spcPts val="600"/>
              </a:spcAft>
            </a:pPr>
            <a:endParaRPr lang="en-US" sz="14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8" y="277160"/>
            <a:ext cx="6693408" cy="6215715"/>
          </a:xfrm>
        </p:spPr>
        <p:txBody>
          <a:bodyPr/>
          <a:lstStyle/>
          <a:p>
            <a:pPr marL="0" indent="0" algn="ctr">
              <a:spcAft>
                <a:spcPts val="300"/>
              </a:spcAft>
              <a:buNone/>
            </a:pPr>
            <a:r>
              <a:rPr lang="en-US" sz="2000" b="1" i="1"/>
              <a:t>Accomplishments</a:t>
            </a:r>
            <a:endParaRPr lang="en-US" b="1" i="1"/>
          </a:p>
          <a:p>
            <a:pPr>
              <a:spcAft>
                <a:spcPts val="300"/>
              </a:spcAft>
              <a:buFont typeface="Wingdings" panose="05000000000000000000" pitchFamily="2" charset="2"/>
              <a:buChar char="ü"/>
            </a:pPr>
            <a:r>
              <a:rPr lang="en-US" sz="1600"/>
              <a:t> Developed tool agnostic model-based IDSK Prototype </a:t>
            </a:r>
          </a:p>
          <a:p>
            <a:pPr lvl="1">
              <a:spcBef>
                <a:spcPts val="300"/>
              </a:spcBef>
              <a:spcAft>
                <a:spcPts val="300"/>
              </a:spcAft>
            </a:pPr>
            <a:r>
              <a:rPr lang="en-US" sz="1600"/>
              <a:t>Demonstrated an implementation of IDSK in a government digital engineering environment (DEE) during 3-day Hack-a-Thon</a:t>
            </a:r>
          </a:p>
          <a:p>
            <a:pPr lvl="1">
              <a:spcBef>
                <a:spcPts val="300"/>
              </a:spcBef>
              <a:spcAft>
                <a:spcPts val="300"/>
              </a:spcAft>
            </a:pPr>
            <a:r>
              <a:rPr lang="en-US" sz="1600"/>
              <a:t>Provides input to model-based TEMP policy and guidance</a:t>
            </a:r>
          </a:p>
          <a:p>
            <a:pPr marL="228600" lvl="1" indent="-228600">
              <a:spcBef>
                <a:spcPts val="300"/>
              </a:spcBef>
              <a:spcAft>
                <a:spcPts val="300"/>
              </a:spcAft>
              <a:buFont typeface="Wingdings" panose="05000000000000000000" pitchFamily="2" charset="2"/>
              <a:buChar char="ü"/>
            </a:pPr>
            <a:r>
              <a:rPr lang="en-US" sz="1600"/>
              <a:t>Executing pilot programs to refine concept and understand “rubber meets the road” implementation; updating DoDI 5000.89 </a:t>
            </a:r>
          </a:p>
          <a:p>
            <a:pPr lvl="1">
              <a:spcAft>
                <a:spcPts val="300"/>
              </a:spcAft>
            </a:pPr>
            <a:r>
              <a:rPr lang="en-US" sz="1600"/>
              <a:t>Collaborating with Navy’s Capabilities Based Test &amp; Evaluation (CBTE) Lead to leverage CBTE to define IDSK capability space</a:t>
            </a:r>
          </a:p>
          <a:p>
            <a:pPr lvl="1">
              <a:spcAft>
                <a:spcPts val="300"/>
              </a:spcAft>
            </a:pPr>
            <a:r>
              <a:rPr lang="en-US" sz="1600"/>
              <a:t>Ship Self Defense System (SSDS) lead exemplar; making significant contributions to policy and guidance updates</a:t>
            </a:r>
          </a:p>
          <a:p>
            <a:pPr lvl="1">
              <a:spcBef>
                <a:spcPts val="300"/>
              </a:spcBef>
              <a:spcAft>
                <a:spcPts val="300"/>
              </a:spcAft>
            </a:pPr>
            <a:r>
              <a:rPr lang="en-US" sz="1600"/>
              <a:t>Building digital IDSK to interface with Services’ model-based systems engineering (MBSE) environments – agility not possible with current (static, paper-based) T&amp;E planning processes</a:t>
            </a:r>
          </a:p>
          <a:p>
            <a:pPr lvl="1">
              <a:spcBef>
                <a:spcPts val="300"/>
              </a:spcBef>
              <a:spcAft>
                <a:spcPts val="300"/>
              </a:spcAft>
            </a:pPr>
            <a:r>
              <a:rPr lang="en-US" sz="1600"/>
              <a:t>Optionally Manned Fighting Vehicle (OMFV) pilot exploring mid-tier acquisition (MTA, rapid prototyping) and program’s MBSE linkage with digital IDSK </a:t>
            </a:r>
          </a:p>
          <a:p>
            <a:pPr marL="0" indent="0" algn="ctr">
              <a:spcBef>
                <a:spcPts val="600"/>
              </a:spcBef>
              <a:spcAft>
                <a:spcPts val="300"/>
              </a:spcAft>
              <a:buNone/>
            </a:pPr>
            <a:r>
              <a:rPr lang="en-US" sz="2000" b="1" i="1"/>
              <a:t>Next Steps</a:t>
            </a:r>
          </a:p>
          <a:p>
            <a:pPr>
              <a:spcAft>
                <a:spcPts val="300"/>
              </a:spcAft>
              <a:buSzPct val="75000"/>
              <a:buFont typeface="Wingdings" panose="05000000000000000000" pitchFamily="2" charset="2"/>
              <a:buChar char="q"/>
            </a:pPr>
            <a:r>
              <a:rPr lang="en-US" sz="1600"/>
              <a:t>Experience from IDSK pilots used for policy and guidance updates</a:t>
            </a:r>
          </a:p>
          <a:p>
            <a:pPr>
              <a:spcAft>
                <a:spcPts val="300"/>
              </a:spcAft>
              <a:buSzPct val="75000"/>
              <a:buFont typeface="Wingdings" panose="05000000000000000000" pitchFamily="2" charset="2"/>
              <a:buChar char="q"/>
            </a:pPr>
            <a:r>
              <a:rPr lang="en-US" sz="1600"/>
              <a:t>Digital IDSK prototype refined through continued Service engagement</a:t>
            </a:r>
          </a:p>
          <a:p>
            <a:pPr>
              <a:spcAft>
                <a:spcPts val="300"/>
              </a:spcAft>
              <a:buSzPct val="75000"/>
              <a:buFont typeface="Wingdings" panose="05000000000000000000" pitchFamily="2" charset="2"/>
              <a:buChar char="q"/>
            </a:pPr>
            <a:r>
              <a:rPr lang="en-US" sz="1600"/>
              <a:t>Socialize benefits of Agile, Scalable Evaluation Framework across pre-PoR (S&amp;T, P&amp;E) communities</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a:ln>
                  <a:noFill/>
                </a:ln>
                <a:solidFill>
                  <a:prstClr val="white"/>
                </a:solidFill>
                <a:effectLst>
                  <a:outerShdw blurRad="38100" dist="50800" dir="2700000" algn="ctr" rotWithShape="0">
                    <a:prstClr val="white">
                      <a:lumMod val="50000"/>
                      <a:alpha val="50000"/>
                    </a:prstClr>
                  </a:outerShdw>
                </a:effectLst>
                <a:uLnTx/>
                <a:uFillTx/>
                <a:latin typeface="Franklin Gothic Medium Cond" panose="020B0606030402020204" pitchFamily="34" charset="0"/>
                <a:ea typeface="+mj-ea"/>
                <a:cs typeface="Arial" panose="020B0604020202020204" pitchFamily="34" charset="0"/>
              </a:rPr>
              <a:t>T&amp;E Continuum Attribute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Franklin Gothic Medium Cond" panose="020B0606030402020204" pitchFamily="34" charset="0"/>
                <a:ea typeface="+mj-ea"/>
                <a:cs typeface="Arial" panose="020B0604020202020204" pitchFamily="34" charset="0"/>
              </a:rPr>
              <a:t>(Current Snapshot of Ongoing Updates)</a:t>
            </a:r>
          </a:p>
        </p:txBody>
      </p:sp>
    </p:spTree>
    <p:extLst>
      <p:ext uri="{BB962C8B-B14F-4D97-AF65-F5344CB8AC3E}">
        <p14:creationId xmlns:p14="http://schemas.microsoft.com/office/powerpoint/2010/main" val="345250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r>
              <a:rPr lang="en-US"/>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fld id="{A95DF160-2252-4507-9087-606C83CDB7D9}" type="slidenum">
              <a:rPr lang="en-US" smtClean="0"/>
              <a:t>12</a:t>
            </a:fld>
            <a:endParaRPr lang="en-US"/>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Enhanced Test Design (ETD)</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p:txBody>
          <a:bodyPr/>
          <a:lstStyle/>
          <a:p>
            <a:pPr>
              <a:spcAft>
                <a:spcPts val="600"/>
              </a:spcAft>
            </a:pPr>
            <a:r>
              <a:rPr lang="en-US" sz="1400"/>
              <a:t>Expands recent efforts to improve Integrated Testing and better supports early evaluation of performance in a mission context.</a:t>
            </a:r>
          </a:p>
          <a:p>
            <a:pPr>
              <a:spcAft>
                <a:spcPts val="600"/>
              </a:spcAft>
            </a:pPr>
            <a:r>
              <a:rPr lang="en-US" sz="1400"/>
              <a:t>ETD incorporates VV&amp;A across the whole of capability evolution to provide initial data informing whether desired capability outcomes can be achieved.</a:t>
            </a:r>
          </a:p>
          <a:p>
            <a:pPr>
              <a:spcAft>
                <a:spcPts val="600"/>
              </a:spcAft>
            </a:pPr>
            <a:r>
              <a:rPr lang="en-US" sz="1400"/>
              <a:t>ETD uses a comprehensive “design-test-validate” approach assessing evolving “system behaviors” enabling capability developers to adapt designs driven by changing operational environments.</a:t>
            </a:r>
          </a:p>
          <a:p>
            <a:pPr>
              <a:spcAft>
                <a:spcPts val="600"/>
              </a:spcAft>
            </a:pPr>
            <a:r>
              <a:rPr lang="en-US" sz="1400"/>
              <a:t>Incorporates appropriate Scientific Test and Analysis (STAT) techniques to gain efficiencies and help enable rigorous evaluation of test results.</a:t>
            </a:r>
          </a:p>
          <a:p>
            <a:pPr>
              <a:spcAft>
                <a:spcPts val="600"/>
              </a:spcAft>
            </a:pPr>
            <a:r>
              <a:rPr lang="en-US" sz="1400" i="1"/>
              <a:t>DE Strategy Pillar Link: Incorporate Technological Innovation</a:t>
            </a:r>
          </a:p>
          <a:p>
            <a:pPr>
              <a:spcAft>
                <a:spcPts val="600"/>
              </a:spcAft>
            </a:pPr>
            <a:r>
              <a:rPr lang="en-US" sz="1400" i="1"/>
              <a:t>DOT&amp;E Strategy Pillar Link: Pioneer T&amp;E of Weapon Systems Built to Change Over Time</a:t>
            </a:r>
          </a:p>
          <a:p>
            <a:pPr>
              <a:spcAft>
                <a:spcPts val="600"/>
              </a:spcAft>
            </a:pPr>
            <a:endParaRPr lang="en-US" sz="1400" i="1"/>
          </a:p>
          <a:p>
            <a:pPr>
              <a:spcAft>
                <a:spcPts val="600"/>
              </a:spcAft>
            </a:pPr>
            <a:endParaRPr lang="en-US" sz="16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8" y="164046"/>
            <a:ext cx="6693408" cy="6663363"/>
          </a:xfrm>
        </p:spPr>
        <p:txBody>
          <a:bodyPr>
            <a:spAutoFit/>
          </a:bodyPr>
          <a:lstStyle/>
          <a:p>
            <a:pPr marL="0" indent="0" algn="ctr">
              <a:spcAft>
                <a:spcPts val="300"/>
              </a:spcAft>
              <a:buNone/>
            </a:pPr>
            <a:r>
              <a:rPr lang="en-US" sz="1600" b="1" i="1"/>
              <a:t>Accomplishments</a:t>
            </a:r>
            <a:endParaRPr lang="en-US" sz="2000" b="1" i="1"/>
          </a:p>
          <a:p>
            <a:pPr>
              <a:buFont typeface="Wingdings" panose="05000000000000000000" pitchFamily="2" charset="2"/>
              <a:buChar char="ü"/>
            </a:pPr>
            <a:r>
              <a:rPr lang="en-US" sz="1200"/>
              <a:t>Directly assisted 23 ACAT 1 programs to enhance efficiency, effectiveness, and rigor of test strategies &amp; designs (CY 2022)</a:t>
            </a:r>
          </a:p>
          <a:p>
            <a:pPr marL="403225" lvl="1" indent="-169863"/>
            <a:r>
              <a:rPr lang="en-US" sz="1200"/>
              <a:t>Aligned statistical approach with decision needs and quantified risk / information / resources trade space.</a:t>
            </a:r>
          </a:p>
          <a:p>
            <a:pPr marL="228600" lvl="1" indent="-228600">
              <a:spcBef>
                <a:spcPts val="300"/>
              </a:spcBef>
              <a:buFont typeface="Wingdings" panose="05000000000000000000" pitchFamily="2" charset="2"/>
              <a:buChar char="ü"/>
            </a:pPr>
            <a:r>
              <a:rPr lang="en-US" sz="1200"/>
              <a:t>Focused classroom instruction on STAT to 168 students in 14 different class sessions: USMC, AF, Navy, JITC, and programs </a:t>
            </a:r>
          </a:p>
          <a:p>
            <a:pPr>
              <a:spcBef>
                <a:spcPts val="300"/>
              </a:spcBef>
              <a:buFont typeface="Wingdings" panose="05000000000000000000" pitchFamily="2" charset="2"/>
              <a:buChar char="ü"/>
            </a:pPr>
            <a:r>
              <a:rPr lang="en-US" sz="1200"/>
              <a:t>Applying STAT to Cyber Test &amp; Evaluation</a:t>
            </a:r>
          </a:p>
          <a:p>
            <a:pPr marL="403225" lvl="1" indent="-169863"/>
            <a:r>
              <a:rPr lang="en-US" sz="1200"/>
              <a:t>Used STAT-based Cyber T&amp;E to assure efficient use of cyber test resources and provide an improved understanding of cyber vulnerabilities.</a:t>
            </a:r>
          </a:p>
          <a:p>
            <a:pPr marL="0" indent="0" algn="ctr">
              <a:spcBef>
                <a:spcPts val="600"/>
              </a:spcBef>
              <a:spcAft>
                <a:spcPts val="300"/>
              </a:spcAft>
              <a:buNone/>
            </a:pPr>
            <a:r>
              <a:rPr lang="en-US" sz="1600" b="1" i="1"/>
              <a:t>Next Steps</a:t>
            </a:r>
          </a:p>
          <a:p>
            <a:pPr>
              <a:spcAft>
                <a:spcPts val="300"/>
              </a:spcAft>
              <a:buSzPct val="75000"/>
              <a:buFont typeface="Wingdings" panose="05000000000000000000" pitchFamily="2" charset="2"/>
              <a:buChar char="q"/>
            </a:pPr>
            <a:r>
              <a:rPr lang="en-US" sz="1200"/>
              <a:t>Strengthen test community's Bayesian statistics awareness and skills </a:t>
            </a:r>
          </a:p>
          <a:p>
            <a:pPr marL="403225" lvl="1" indent="-169863">
              <a:spcAft>
                <a:spcPts val="300"/>
              </a:spcAft>
              <a:buSzPct val="75000"/>
            </a:pPr>
            <a:r>
              <a:rPr lang="en-US" sz="1200"/>
              <a:t>Offer methodologies for combining system behavior information from numerous sources during the life of the program.</a:t>
            </a:r>
          </a:p>
          <a:p>
            <a:pPr marL="228600" lvl="1" indent="-228600">
              <a:buSzPct val="75000"/>
              <a:buFont typeface="Wingdings" panose="05000000000000000000" pitchFamily="2" charset="2"/>
              <a:buChar char="q"/>
            </a:pPr>
            <a:r>
              <a:rPr lang="en-US" sz="1200"/>
              <a:t>Complete development of new STAT credential with DAU </a:t>
            </a:r>
          </a:p>
          <a:p>
            <a:pPr marL="228600" lvl="1" indent="-228600">
              <a:spcBef>
                <a:spcPts val="300"/>
              </a:spcBef>
              <a:buSzPct val="75000"/>
              <a:buFont typeface="Wingdings" panose="05000000000000000000" pitchFamily="2" charset="2"/>
              <a:buChar char="q"/>
            </a:pPr>
            <a:r>
              <a:rPr lang="en-US" sz="1200"/>
              <a:t>Commence new applied research efforts on application of STAT to improve T&amp;E of emerging technologies </a:t>
            </a:r>
          </a:p>
          <a:p>
            <a:pPr>
              <a:spcBef>
                <a:spcPts val="300"/>
              </a:spcBef>
              <a:buSzPct val="75000"/>
              <a:buFont typeface="Wingdings" panose="05000000000000000000" pitchFamily="2" charset="2"/>
              <a:buChar char="q"/>
            </a:pPr>
            <a:r>
              <a:rPr lang="en-US" sz="1200"/>
              <a:t>Interoperability Assessments </a:t>
            </a:r>
          </a:p>
          <a:p>
            <a:pPr marL="403225" lvl="1" indent="-169863">
              <a:buSzPct val="75000"/>
            </a:pPr>
            <a:r>
              <a:rPr lang="en-US" sz="1200"/>
              <a:t>Coordinate/collaborate with programs to highlight gaps in the current state-of-the-practice and provide recommendations for improvement.</a:t>
            </a:r>
          </a:p>
          <a:p>
            <a:pPr>
              <a:spcBef>
                <a:spcPts val="300"/>
              </a:spcBef>
              <a:buSzPct val="75000"/>
              <a:buFont typeface="Wingdings" panose="05000000000000000000" pitchFamily="2" charset="2"/>
              <a:buChar char="q"/>
            </a:pPr>
            <a:r>
              <a:rPr lang="en-US" sz="1200"/>
              <a:t> Holistic Approach to Evidence for Assurance Cases for Autonomous Systems </a:t>
            </a:r>
          </a:p>
          <a:p>
            <a:pPr marL="403225" lvl="1" indent="-169863">
              <a:buSzPct val="75000"/>
            </a:pPr>
            <a:r>
              <a:rPr lang="en-US" sz="1200"/>
              <a:t>Demonstrate assurance case methodologies to support more efficient testing and accelerated deployment of AI-enabled and Autonomous Systems.</a:t>
            </a:r>
          </a:p>
          <a:p>
            <a:pPr marL="228600" lvl="1" indent="-228600">
              <a:spcBef>
                <a:spcPts val="300"/>
              </a:spcBef>
              <a:buSzPct val="75000"/>
              <a:buFont typeface="Wingdings" panose="05000000000000000000" pitchFamily="2" charset="2"/>
              <a:buChar char="q"/>
            </a:pPr>
            <a:r>
              <a:rPr lang="en-US" sz="1200"/>
              <a:t>MTA Reliability Risk Mitigation Assessment </a:t>
            </a:r>
          </a:p>
          <a:p>
            <a:pPr marL="403225" lvl="1" indent="-169863">
              <a:buSzPct val="75000"/>
            </a:pPr>
            <a:r>
              <a:rPr lang="en-US" sz="1200"/>
              <a:t>Assess extent of impact of accelerated schedules and limited testing in MTA programs on knowledge of system reliability and associated risk to operational capability.</a:t>
            </a:r>
          </a:p>
          <a:p>
            <a:pPr marL="228600" lvl="1" indent="-228600">
              <a:spcBef>
                <a:spcPts val="300"/>
              </a:spcBef>
              <a:buSzPct val="75000"/>
              <a:buFont typeface="Wingdings" panose="05000000000000000000" pitchFamily="2" charset="2"/>
              <a:buChar char="q"/>
            </a:pPr>
            <a:r>
              <a:rPr lang="en-US" sz="1200"/>
              <a:t>STAT CoE ATEAS: Host technical exchange meetings on infrastructure and workforce development; Continue development and distribute T&amp;E of Autonomy Companion Guide.</a:t>
            </a:r>
          </a:p>
          <a:p>
            <a:pPr marL="228600" lvl="1" indent="-228600">
              <a:spcBef>
                <a:spcPts val="300"/>
              </a:spcBef>
              <a:buSzPct val="75000"/>
              <a:buFont typeface="Wingdings" panose="05000000000000000000" pitchFamily="2" charset="2"/>
              <a:buChar char="q"/>
            </a:pPr>
            <a:r>
              <a:rPr lang="en-US" sz="1200"/>
              <a:t>Workshop on Systems Engineering Processes to Test AI Right (SEPTAR):</a:t>
            </a:r>
          </a:p>
          <a:p>
            <a:pPr marL="403225" lvl="1" indent="-169863">
              <a:buSzPct val="75000"/>
            </a:pPr>
            <a:r>
              <a:rPr lang="en-US" sz="1200"/>
              <a:t>Gain consensus on the SEPTAR document, along with an action plan to resolve any items that may be blocking consensus; Build collaboration and rapport (which could lead to future working groups/playbooks about topics in the SEPTAR).</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algn="ctr"/>
            <a:r>
              <a:rPr lang="en-US" sz="2800" cap="small"/>
              <a:t>T&amp;E Continuum Attribute</a:t>
            </a:r>
          </a:p>
          <a:p>
            <a:pPr algn="ctr"/>
            <a:r>
              <a:rPr lang="en-US" sz="1600">
                <a:effectLst/>
              </a:rPr>
              <a:t>(Current Snapshot of Ongoing Updates)</a:t>
            </a:r>
          </a:p>
        </p:txBody>
      </p:sp>
    </p:spTree>
    <p:extLst>
      <p:ext uri="{BB962C8B-B14F-4D97-AF65-F5344CB8AC3E}">
        <p14:creationId xmlns:p14="http://schemas.microsoft.com/office/powerpoint/2010/main" val="217909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r>
              <a:rPr lang="en-US"/>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fld id="{A95DF160-2252-4507-9087-606C83CDB7D9}" type="slidenum">
              <a:rPr lang="en-US" smtClean="0"/>
              <a:t>13</a:t>
            </a:fld>
            <a:endParaRPr lang="en-US"/>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Live, Virtual, Constructive</a:t>
            </a:r>
            <a:br>
              <a:rPr lang="en-US" sz="3000"/>
            </a:br>
            <a:r>
              <a:rPr lang="en-US" sz="3000"/>
              <a:t>(LVC) Environment</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a:xfrm>
            <a:off x="123825" y="1940952"/>
            <a:ext cx="4905375" cy="4457700"/>
          </a:xfrm>
        </p:spPr>
        <p:txBody>
          <a:bodyPr/>
          <a:lstStyle/>
          <a:p>
            <a:pPr>
              <a:spcAft>
                <a:spcPts val="600"/>
              </a:spcAft>
            </a:pPr>
            <a:r>
              <a:rPr lang="en-US" sz="1400"/>
              <a:t>Increased use of M&amp;S and other constructive approaches, spanning the spectrum of threats and operational environments, is essential to obtaining a comprehensive understanding of systems’ performance.</a:t>
            </a:r>
          </a:p>
          <a:p>
            <a:pPr>
              <a:spcAft>
                <a:spcPts val="600"/>
              </a:spcAft>
            </a:pPr>
            <a:r>
              <a:rPr lang="en-US" sz="1400"/>
              <a:t>Implement a model validation level (MVL) metric using simulation results and corresponding referent data to understand model trustworthiness.</a:t>
            </a:r>
          </a:p>
          <a:p>
            <a:pPr>
              <a:spcAft>
                <a:spcPts val="600"/>
              </a:spcAft>
            </a:pPr>
            <a:r>
              <a:rPr lang="en-US" sz="1400"/>
              <a:t>LVC approaches enable Systems-of-Systems (SoS) testing – an essential requirement supporting evaluation of emerging concepts and improved capability validation.</a:t>
            </a:r>
          </a:p>
          <a:p>
            <a:pPr>
              <a:spcAft>
                <a:spcPts val="600"/>
              </a:spcAft>
            </a:pPr>
            <a:r>
              <a:rPr lang="en-US" sz="1400"/>
              <a:t>Requires continued evolution of test ranges and facilities to incorporate combined LVC capabilities – this evolution will entail a “shared” infrastructure within the DE environment.</a:t>
            </a:r>
          </a:p>
          <a:p>
            <a:pPr>
              <a:spcAft>
                <a:spcPts val="600"/>
              </a:spcAft>
            </a:pPr>
            <a:r>
              <a:rPr lang="en-US" sz="1400" i="1"/>
              <a:t>DE Strategy Pillar Link: Provide Authoritative Source of Truth</a:t>
            </a:r>
          </a:p>
          <a:p>
            <a:pPr>
              <a:spcAft>
                <a:spcPts val="600"/>
              </a:spcAft>
            </a:pPr>
            <a:r>
              <a:rPr lang="en-US" sz="1400" i="1"/>
              <a:t>DOT&amp;E Strategy Pillar Link: Improve the Survivability of DOD in a Contested Environment</a:t>
            </a:r>
            <a:endParaRPr lang="en-US" sz="16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8" y="277168"/>
            <a:ext cx="6693408" cy="5757867"/>
          </a:xfrm>
        </p:spPr>
        <p:txBody>
          <a:bodyPr/>
          <a:lstStyle/>
          <a:p>
            <a:pPr marL="0" indent="0" algn="ctr">
              <a:spcAft>
                <a:spcPts val="300"/>
              </a:spcAft>
              <a:buNone/>
            </a:pPr>
            <a:r>
              <a:rPr lang="en-US" sz="2000" b="1" i="1"/>
              <a:t>Accomplishments</a:t>
            </a:r>
            <a:endParaRPr lang="en-US" b="1" i="1"/>
          </a:p>
          <a:p>
            <a:pPr>
              <a:spcAft>
                <a:spcPts val="300"/>
              </a:spcAft>
              <a:buFont typeface="Wingdings" panose="05000000000000000000" pitchFamily="2" charset="2"/>
              <a:buChar char="ü"/>
            </a:pPr>
            <a:r>
              <a:rPr lang="en-US" sz="1600"/>
              <a:t>Monitoring Joint All-Domain Command and Control (JADC2) for potential opportunities to identify the application of robust live, virtual, and constructive capabilities in the context of all-domain experimentation.</a:t>
            </a:r>
          </a:p>
          <a:p>
            <a:pPr>
              <a:spcBef>
                <a:spcPts val="600"/>
              </a:spcBef>
              <a:spcAft>
                <a:spcPts val="300"/>
              </a:spcAft>
              <a:buFont typeface="Wingdings" panose="05000000000000000000" pitchFamily="2" charset="2"/>
              <a:buChar char="ü"/>
            </a:pPr>
            <a:r>
              <a:rPr lang="en-US" sz="1600"/>
              <a:t>Maintaining close collaboration with the TRMC focusing on shared infrastructure within the Digital Engineering environment.</a:t>
            </a:r>
          </a:p>
          <a:p>
            <a:pPr>
              <a:spcBef>
                <a:spcPts val="600"/>
              </a:spcBef>
              <a:spcAft>
                <a:spcPts val="300"/>
              </a:spcAft>
              <a:buFont typeface="Wingdings" panose="05000000000000000000" pitchFamily="2" charset="2"/>
              <a:buChar char="ü"/>
            </a:pPr>
            <a:r>
              <a:rPr lang="en-US" sz="1600"/>
              <a:t>Model validation Levels (MVLs) have a well-defined mathematical framework for assessing model validity </a:t>
            </a:r>
          </a:p>
          <a:p>
            <a:pPr marL="0" indent="0" algn="ctr">
              <a:spcBef>
                <a:spcPts val="600"/>
              </a:spcBef>
              <a:spcAft>
                <a:spcPts val="300"/>
              </a:spcAft>
              <a:buNone/>
            </a:pPr>
            <a:r>
              <a:rPr lang="en-US" sz="2000" b="1" i="1"/>
              <a:t>Next Steps</a:t>
            </a:r>
          </a:p>
          <a:p>
            <a:pPr>
              <a:spcAft>
                <a:spcPts val="300"/>
              </a:spcAft>
              <a:buSzPct val="75000"/>
              <a:buFont typeface="Wingdings" panose="05000000000000000000" pitchFamily="2" charset="2"/>
              <a:buChar char="q"/>
            </a:pPr>
            <a:r>
              <a:rPr lang="en-US" sz="1600"/>
              <a:t>Improve and document MVL implementation methods </a:t>
            </a:r>
          </a:p>
          <a:p>
            <a:pPr>
              <a:spcBef>
                <a:spcPts val="600"/>
              </a:spcBef>
              <a:spcAft>
                <a:spcPts val="300"/>
              </a:spcAft>
              <a:buSzPct val="75000"/>
              <a:buFont typeface="Wingdings" panose="05000000000000000000" pitchFamily="2" charset="2"/>
              <a:buChar char="q"/>
            </a:pPr>
            <a:r>
              <a:rPr lang="en-US" sz="1600"/>
              <a:t>Develop a tool to automate the MVL process </a:t>
            </a:r>
          </a:p>
          <a:p>
            <a:pPr>
              <a:spcBef>
                <a:spcPts val="600"/>
              </a:spcBef>
              <a:spcAft>
                <a:spcPts val="300"/>
              </a:spcAft>
              <a:buSzPct val="75000"/>
              <a:buFont typeface="Wingdings" panose="05000000000000000000" pitchFamily="2" charset="2"/>
              <a:buChar char="q"/>
            </a:pPr>
            <a:r>
              <a:rPr lang="en-US" sz="1600"/>
              <a:t>Demonstrate the utility of MVLs by applying them to a representative real-world system </a:t>
            </a:r>
          </a:p>
          <a:p>
            <a:pPr>
              <a:spcBef>
                <a:spcPts val="600"/>
              </a:spcBef>
              <a:spcAft>
                <a:spcPts val="300"/>
              </a:spcAft>
              <a:buSzPct val="75000"/>
              <a:buFont typeface="Wingdings" panose="05000000000000000000" pitchFamily="2" charset="2"/>
              <a:buChar char="q"/>
            </a:pPr>
            <a:r>
              <a:rPr lang="en-US" sz="1600"/>
              <a:t>Shift Left and Robust Design: Two for One </a:t>
            </a:r>
          </a:p>
          <a:p>
            <a:pPr lvl="1">
              <a:spcBef>
                <a:spcPts val="600"/>
              </a:spcBef>
              <a:spcAft>
                <a:spcPts val="300"/>
              </a:spcAft>
            </a:pPr>
            <a:r>
              <a:rPr lang="en-US" sz="1600"/>
              <a:t>Assess how early engineering studies and associated M&amp;S tools can be leveraged to incentivize programs and contractors to reduce design fragility that can lead to testing, cost, and schedule issues.</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algn="ctr"/>
            <a:r>
              <a:rPr lang="en-US" sz="2800" cap="small"/>
              <a:t>T&amp;E Continuum Enabler</a:t>
            </a:r>
          </a:p>
          <a:p>
            <a:pPr algn="ctr"/>
            <a:r>
              <a:rPr lang="en-US" sz="1600">
                <a:effectLst/>
              </a:rPr>
              <a:t>(Current Snapshot of Ongoing Updates)</a:t>
            </a:r>
          </a:p>
        </p:txBody>
      </p:sp>
    </p:spTree>
    <p:extLst>
      <p:ext uri="{BB962C8B-B14F-4D97-AF65-F5344CB8AC3E}">
        <p14:creationId xmlns:p14="http://schemas.microsoft.com/office/powerpoint/2010/main" val="301670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r>
              <a:rPr lang="en-US"/>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fld id="{A95DF160-2252-4507-9087-606C83CDB7D9}" type="slidenum">
              <a:rPr lang="en-US" smtClean="0"/>
              <a:t>14</a:t>
            </a:fld>
            <a:endParaRPr lang="en-US"/>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Model Based Environment</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a:xfrm>
            <a:off x="123825" y="1784190"/>
            <a:ext cx="4905375" cy="4739759"/>
          </a:xfrm>
        </p:spPr>
        <p:txBody>
          <a:bodyPr>
            <a:noAutofit/>
          </a:bodyPr>
          <a:lstStyle/>
          <a:p>
            <a:pPr>
              <a:spcAft>
                <a:spcPts val="600"/>
              </a:spcAft>
            </a:pPr>
            <a:r>
              <a:rPr lang="en-US" sz="1400"/>
              <a:t>The most critical enabler of a continuum of testing</a:t>
            </a:r>
          </a:p>
          <a:p>
            <a:pPr lvl="1">
              <a:spcAft>
                <a:spcPts val="600"/>
              </a:spcAft>
            </a:pPr>
            <a:r>
              <a:rPr lang="en-US" sz="1400"/>
              <a:t>Require a digital backbone and model-based approaches to manage the continuum of T&amp;E activities.</a:t>
            </a:r>
          </a:p>
          <a:p>
            <a:pPr lvl="1">
              <a:spcAft>
                <a:spcPts val="600"/>
              </a:spcAft>
            </a:pPr>
            <a:r>
              <a:rPr lang="en-US" sz="1400"/>
              <a:t>Integrates T&amp;E activities with ME and SE activities conducted in parallel.</a:t>
            </a:r>
          </a:p>
          <a:p>
            <a:pPr lvl="1">
              <a:spcAft>
                <a:spcPts val="600"/>
              </a:spcAft>
            </a:pPr>
            <a:r>
              <a:rPr lang="en-US" sz="1400"/>
              <a:t>Manages, curates, and analyzes data generated for all ME, SE, and T&amp;E activities</a:t>
            </a:r>
          </a:p>
          <a:p>
            <a:pPr>
              <a:spcAft>
                <a:spcPts val="600"/>
              </a:spcAft>
            </a:pPr>
            <a:r>
              <a:rPr lang="en-US" sz="1400"/>
              <a:t>Incorporates the agile, scalable evaluation framework and helps assure consistency with the full range of ME, SE, and T&amp;E activities</a:t>
            </a:r>
          </a:p>
          <a:p>
            <a:pPr>
              <a:spcAft>
                <a:spcPts val="600"/>
              </a:spcAft>
            </a:pPr>
            <a:r>
              <a:rPr lang="en-US" sz="1400"/>
              <a:t>Uses “digital threads” displaying progress in modelling system performance beginning early in ME through the potential development of high-fidelity “digital twins</a:t>
            </a:r>
          </a:p>
          <a:p>
            <a:pPr>
              <a:spcAft>
                <a:spcPts val="600"/>
              </a:spcAft>
            </a:pPr>
            <a:r>
              <a:rPr lang="en-US" sz="1400" i="1"/>
              <a:t>DE Strategy Pillar Link: Formalize Development, Integration, &amp; Use of Models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DOT&amp;E Strategy Pillar Link: Pioneer T&amp;E of Weapon Systems Built to Change Over Time</a:t>
            </a:r>
            <a:endParaRPr lang="en-US" sz="14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8" y="277166"/>
            <a:ext cx="6693408" cy="5840060"/>
          </a:xfrm>
        </p:spPr>
        <p:txBody>
          <a:bodyPr>
            <a:noAutofit/>
          </a:bodyPr>
          <a:lstStyle/>
          <a:p>
            <a:pPr marL="0" indent="0" algn="ctr">
              <a:spcAft>
                <a:spcPts val="300"/>
              </a:spcAft>
              <a:buNone/>
            </a:pPr>
            <a:r>
              <a:rPr lang="en-US" sz="2000" b="1" i="1"/>
              <a:t>Accomplishments</a:t>
            </a:r>
            <a:endParaRPr lang="en-US" b="1" i="1"/>
          </a:p>
          <a:p>
            <a:pPr>
              <a:spcBef>
                <a:spcPts val="600"/>
              </a:spcBef>
              <a:spcAft>
                <a:spcPts val="300"/>
              </a:spcAft>
              <a:buFont typeface="Wingdings" panose="05000000000000000000" pitchFamily="2" charset="2"/>
              <a:buChar char="ü"/>
            </a:pPr>
            <a:r>
              <a:rPr lang="en-US" sz="1600"/>
              <a:t>PEO IWS Capability Demonstration </a:t>
            </a:r>
          </a:p>
          <a:p>
            <a:pPr lvl="1">
              <a:spcAft>
                <a:spcPts val="300"/>
              </a:spcAft>
            </a:pPr>
            <a:r>
              <a:rPr lang="en-US" sz="1600"/>
              <a:t>Demonstrating ability to use model-based techniques for SoS level test analysis.</a:t>
            </a:r>
          </a:p>
          <a:p>
            <a:pPr marL="0" indent="0" algn="ctr">
              <a:spcBef>
                <a:spcPts val="600"/>
              </a:spcBef>
              <a:spcAft>
                <a:spcPts val="300"/>
              </a:spcAft>
              <a:buNone/>
            </a:pPr>
            <a:r>
              <a:rPr lang="en-US" sz="2000" b="1" i="1"/>
              <a:t>Next Steps</a:t>
            </a:r>
          </a:p>
          <a:p>
            <a:pPr>
              <a:spcBef>
                <a:spcPts val="600"/>
              </a:spcBef>
              <a:spcAft>
                <a:spcPts val="300"/>
              </a:spcAft>
              <a:buSzPct val="75000"/>
              <a:buFont typeface="Wingdings" panose="05000000000000000000" pitchFamily="2" charset="2"/>
              <a:buChar char="q"/>
            </a:pPr>
            <a:r>
              <a:rPr lang="en-US" sz="1600"/>
              <a:t>Improve and document MVL implementation methods in concert with Live, Virtual, Constructive (LVC) Environment Enabler.</a:t>
            </a:r>
          </a:p>
          <a:p>
            <a:pPr>
              <a:spcBef>
                <a:spcPts val="600"/>
              </a:spcBef>
              <a:spcAft>
                <a:spcPts val="300"/>
              </a:spcAft>
              <a:buSzPct val="75000"/>
              <a:buFont typeface="Wingdings" panose="05000000000000000000" pitchFamily="2" charset="2"/>
              <a:buChar char="q"/>
            </a:pPr>
            <a:r>
              <a:rPr lang="en-US" sz="1600"/>
              <a:t>Host “Connecting the Dots” Workshop </a:t>
            </a:r>
          </a:p>
          <a:p>
            <a:pPr lvl="1">
              <a:spcAft>
                <a:spcPts val="300"/>
              </a:spcAft>
            </a:pPr>
            <a:r>
              <a:rPr lang="en-US" sz="1600"/>
              <a:t>Examine ongoing MBE efforts in support of T&amp;E.</a:t>
            </a:r>
          </a:p>
          <a:p>
            <a:pPr>
              <a:spcBef>
                <a:spcPts val="600"/>
              </a:spcBef>
              <a:spcAft>
                <a:spcPts val="300"/>
              </a:spcAft>
              <a:buSzPct val="75000"/>
              <a:buFont typeface="Wingdings" panose="05000000000000000000" pitchFamily="2" charset="2"/>
              <a:buChar char="q"/>
            </a:pPr>
            <a:r>
              <a:rPr lang="en-US" sz="1600"/>
              <a:t>Create Program Start Up Guide for DE BoK </a:t>
            </a:r>
          </a:p>
          <a:p>
            <a:pPr>
              <a:spcBef>
                <a:spcPts val="600"/>
              </a:spcBef>
              <a:spcAft>
                <a:spcPts val="300"/>
              </a:spcAft>
              <a:buSzPct val="75000"/>
              <a:buFont typeface="Wingdings" panose="05000000000000000000" pitchFamily="2" charset="2"/>
              <a:buChar char="q"/>
            </a:pPr>
            <a:r>
              <a:rPr lang="en-US" sz="1600"/>
              <a:t>Develop the Concept of Agile VV&amp;A – Model-Test-Validate Methodology </a:t>
            </a:r>
          </a:p>
          <a:p>
            <a:pPr>
              <a:spcBef>
                <a:spcPts val="600"/>
              </a:spcBef>
              <a:spcAft>
                <a:spcPts val="300"/>
              </a:spcAft>
              <a:buSzPct val="75000"/>
              <a:buFont typeface="Wingdings" panose="05000000000000000000" pitchFamily="2" charset="2"/>
              <a:buChar char="q"/>
            </a:pPr>
            <a:r>
              <a:rPr lang="en-US" sz="1600"/>
              <a:t>Develop Techniques for Modeling Data Reuse </a:t>
            </a:r>
          </a:p>
          <a:p>
            <a:pPr>
              <a:spcBef>
                <a:spcPts val="600"/>
              </a:spcBef>
              <a:spcAft>
                <a:spcPts val="300"/>
              </a:spcAft>
              <a:buSzPct val="75000"/>
              <a:buFont typeface="Wingdings" panose="05000000000000000000" pitchFamily="2" charset="2"/>
              <a:buChar char="q"/>
            </a:pPr>
            <a:r>
              <a:rPr lang="en-US" sz="1600"/>
              <a:t>Develop in MBTEMP linkage across models and data managed by different tools to enable automated analysis based on IDSK</a:t>
            </a:r>
          </a:p>
          <a:p>
            <a:pPr>
              <a:spcBef>
                <a:spcPts val="600"/>
              </a:spcBef>
              <a:spcAft>
                <a:spcPts val="300"/>
              </a:spcAft>
              <a:buSzPct val="75000"/>
              <a:buFont typeface="Wingdings" panose="05000000000000000000" pitchFamily="2" charset="2"/>
              <a:buChar char="q"/>
            </a:pPr>
            <a:r>
              <a:rPr lang="en-US" sz="1600"/>
              <a:t>Investigate Appropriate Data Rights for Model Based T&amp;E </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algn="ctr"/>
            <a:r>
              <a:rPr lang="en-US" sz="2800" cap="small"/>
              <a:t>T&amp;E Continuum Enabler</a:t>
            </a:r>
          </a:p>
          <a:p>
            <a:pPr algn="ctr"/>
            <a:r>
              <a:rPr lang="en-US" sz="1600">
                <a:effectLst/>
              </a:rPr>
              <a:t>(Current Snapshot of Ongoing Updates)</a:t>
            </a:r>
          </a:p>
        </p:txBody>
      </p:sp>
    </p:spTree>
    <p:extLst>
      <p:ext uri="{BB962C8B-B14F-4D97-AF65-F5344CB8AC3E}">
        <p14:creationId xmlns:p14="http://schemas.microsoft.com/office/powerpoint/2010/main" val="380489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B7BA1-9664-4CE5-9FDA-F60F492B7C92}"/>
              </a:ext>
            </a:extLst>
          </p:cNvPr>
          <p:cNvSpPr>
            <a:spLocks noGrp="1"/>
          </p:cNvSpPr>
          <p:nvPr>
            <p:ph type="dt" sz="half" idx="10"/>
          </p:nvPr>
        </p:nvSpPr>
        <p:spPr/>
        <p:txBody>
          <a:bodyPr/>
          <a:lstStyle/>
          <a:p>
            <a:r>
              <a:rPr lang="en-US"/>
              <a:t>April 13, 2023</a:t>
            </a:r>
          </a:p>
        </p:txBody>
      </p:sp>
      <p:sp>
        <p:nvSpPr>
          <p:cNvPr id="3" name="Slide Number Placeholder 2">
            <a:extLst>
              <a:ext uri="{FF2B5EF4-FFF2-40B4-BE49-F238E27FC236}">
                <a16:creationId xmlns:a16="http://schemas.microsoft.com/office/drawing/2014/main" id="{0B9F1390-3545-4873-B8CD-5F6B887610C7}"/>
              </a:ext>
            </a:extLst>
          </p:cNvPr>
          <p:cNvSpPr>
            <a:spLocks noGrp="1"/>
          </p:cNvSpPr>
          <p:nvPr>
            <p:ph type="sldNum" sz="quarter" idx="12"/>
          </p:nvPr>
        </p:nvSpPr>
        <p:spPr/>
        <p:txBody>
          <a:bodyPr/>
          <a:lstStyle/>
          <a:p>
            <a:fld id="{A95DF160-2252-4507-9087-606C83CDB7D9}" type="slidenum">
              <a:rPr lang="en-US" smtClean="0"/>
              <a:t>15</a:t>
            </a:fld>
            <a:endParaRPr lang="en-US"/>
          </a:p>
        </p:txBody>
      </p:sp>
      <p:sp>
        <p:nvSpPr>
          <p:cNvPr id="4" name="Title 3">
            <a:extLst>
              <a:ext uri="{FF2B5EF4-FFF2-40B4-BE49-F238E27FC236}">
                <a16:creationId xmlns:a16="http://schemas.microsoft.com/office/drawing/2014/main" id="{C3E103B6-7017-4806-9343-C496B6C08432}"/>
              </a:ext>
            </a:extLst>
          </p:cNvPr>
          <p:cNvSpPr>
            <a:spLocks noGrp="1"/>
          </p:cNvSpPr>
          <p:nvPr>
            <p:ph type="title"/>
          </p:nvPr>
        </p:nvSpPr>
        <p:spPr/>
        <p:txBody>
          <a:bodyPr anchor="ctr" anchorCtr="0"/>
          <a:lstStyle/>
          <a:p>
            <a:r>
              <a:rPr lang="en-US" sz="3000"/>
              <a:t>“Digital” Workforce</a:t>
            </a:r>
          </a:p>
        </p:txBody>
      </p:sp>
      <p:sp>
        <p:nvSpPr>
          <p:cNvPr id="5" name="Text Placeholder 4">
            <a:extLst>
              <a:ext uri="{FF2B5EF4-FFF2-40B4-BE49-F238E27FC236}">
                <a16:creationId xmlns:a16="http://schemas.microsoft.com/office/drawing/2014/main" id="{7EB2F332-B0C7-4688-BABD-49842D7163EA}"/>
              </a:ext>
            </a:extLst>
          </p:cNvPr>
          <p:cNvSpPr>
            <a:spLocks noGrp="1"/>
          </p:cNvSpPr>
          <p:nvPr>
            <p:ph type="body" sz="quarter" idx="13"/>
          </p:nvPr>
        </p:nvSpPr>
        <p:spPr>
          <a:xfrm>
            <a:off x="123825" y="1993213"/>
            <a:ext cx="4905375" cy="4457700"/>
          </a:xfrm>
        </p:spPr>
        <p:txBody>
          <a:bodyPr/>
          <a:lstStyle/>
          <a:p>
            <a:pPr>
              <a:spcAft>
                <a:spcPts val="600"/>
              </a:spcAft>
            </a:pPr>
            <a:r>
              <a:rPr lang="en-US" sz="1600"/>
              <a:t>Underpinning adoption of the model-based environment requires a “digital” workforce that is savvy with the processes and tools associated with MBSE, Model-Based T&amp;E (MBTE), and other model-based processes. </a:t>
            </a:r>
          </a:p>
          <a:p>
            <a:pPr>
              <a:spcAft>
                <a:spcPts val="600"/>
              </a:spcAft>
            </a:pPr>
            <a:r>
              <a:rPr lang="en-US" sz="1600"/>
              <a:t>Digital Engineering for T&amp;E is the only DE credential planned by the T&amp;E Functional Area.  However, there are other DE credentials (owned by the ETM Functional Area) that are relevant to the T&amp;E workforce and others.</a:t>
            </a:r>
          </a:p>
          <a:p>
            <a:pPr>
              <a:spcAft>
                <a:spcPts val="600"/>
              </a:spcAft>
            </a:pPr>
            <a:r>
              <a:rPr lang="en-US" sz="1600" i="1"/>
              <a:t>DE Strategy Pillar Link: Transform Culture / Workforce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DOT&amp;E Strategy Pillar Link: Foster an Agile and Enduring T&amp;E Enterprise Workforce</a:t>
            </a: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a:spcAft>
                <a:spcPts val="600"/>
              </a:spcAft>
            </a:pPr>
            <a:endParaRPr lang="en-US" sz="1600"/>
          </a:p>
        </p:txBody>
      </p:sp>
      <p:sp>
        <p:nvSpPr>
          <p:cNvPr id="15" name="Accomplishments / Next Steps Content Placeholder 14">
            <a:extLst>
              <a:ext uri="{FF2B5EF4-FFF2-40B4-BE49-F238E27FC236}">
                <a16:creationId xmlns:a16="http://schemas.microsoft.com/office/drawing/2014/main" id="{2BC0A221-6D8F-44BF-9F9C-A82C7CD64473}"/>
              </a:ext>
            </a:extLst>
          </p:cNvPr>
          <p:cNvSpPr>
            <a:spLocks noGrp="1"/>
          </p:cNvSpPr>
          <p:nvPr>
            <p:ph idx="1"/>
          </p:nvPr>
        </p:nvSpPr>
        <p:spPr>
          <a:xfrm>
            <a:off x="5373278" y="285875"/>
            <a:ext cx="6693408" cy="5757867"/>
          </a:xfrm>
        </p:spPr>
        <p:txBody>
          <a:bodyPr/>
          <a:lstStyle/>
          <a:p>
            <a:pPr marL="0" indent="0" algn="ctr">
              <a:spcAft>
                <a:spcPts val="300"/>
              </a:spcAft>
              <a:buNone/>
            </a:pPr>
            <a:r>
              <a:rPr lang="en-US" sz="2000" b="1" i="1"/>
              <a:t>Accomplishments</a:t>
            </a:r>
            <a:endParaRPr lang="en-US" b="1" i="1"/>
          </a:p>
          <a:p>
            <a:pPr>
              <a:spcAft>
                <a:spcPts val="300"/>
              </a:spcAft>
              <a:buFont typeface="Wingdings" panose="05000000000000000000" pitchFamily="2" charset="2"/>
              <a:buChar char="ü"/>
            </a:pPr>
            <a:r>
              <a:rPr lang="en-US" sz="1600"/>
              <a:t>Assessment of Options for Strengthening DoD’s Digital Engineering Workforce </a:t>
            </a:r>
          </a:p>
          <a:p>
            <a:pPr lvl="1">
              <a:spcAft>
                <a:spcPts val="300"/>
              </a:spcAft>
            </a:pPr>
            <a:r>
              <a:rPr lang="en-US" sz="1600"/>
              <a:t>IDA paper sponsored by SE&amp;A in FY21. Effectiveness, risk, and cost assessment of previous and ongoing workforce improvement initiatives and proposals.</a:t>
            </a:r>
          </a:p>
          <a:p>
            <a:pPr>
              <a:spcBef>
                <a:spcPts val="600"/>
              </a:spcBef>
              <a:spcAft>
                <a:spcPts val="300"/>
              </a:spcAft>
              <a:buFont typeface="Wingdings" panose="05000000000000000000" pitchFamily="2" charset="2"/>
              <a:buChar char="ü"/>
            </a:pPr>
            <a:r>
              <a:rPr lang="en-US" sz="1600"/>
              <a:t>The DoD T&amp;E Functional Integration Team (FIT) is leading efforts for the T&amp;E community regarding changes to the overall DAWIA certification process. </a:t>
            </a:r>
          </a:p>
          <a:p>
            <a:pPr lvl="1">
              <a:spcAft>
                <a:spcPts val="300"/>
              </a:spcAft>
            </a:pPr>
            <a:r>
              <a:rPr lang="en-US" sz="1600"/>
              <a:t>This workforce transformation has been initiated at an initial level with the revamping of the DAWIA certification process and associated Functional Domain credentialing.</a:t>
            </a:r>
          </a:p>
          <a:p>
            <a:pPr lvl="1">
              <a:spcAft>
                <a:spcPts val="300"/>
              </a:spcAft>
            </a:pPr>
            <a:r>
              <a:rPr lang="en-US" sz="1600"/>
              <a:t>Underpinning this adoption of the model-based environment will be the need for a “digital” workforce that is savvy with the processes and tools associated with MBSE, Model-Based T&amp;E (MBTE), and other model-based processes.</a:t>
            </a:r>
          </a:p>
          <a:p>
            <a:pPr marL="0" indent="0" algn="ctr">
              <a:spcBef>
                <a:spcPts val="600"/>
              </a:spcBef>
              <a:spcAft>
                <a:spcPts val="300"/>
              </a:spcAft>
              <a:buNone/>
            </a:pPr>
            <a:r>
              <a:rPr lang="en-US" sz="2000" b="1" i="1"/>
              <a:t>Next Steps</a:t>
            </a:r>
          </a:p>
          <a:p>
            <a:pPr>
              <a:spcAft>
                <a:spcPts val="300"/>
              </a:spcAft>
              <a:buSzPct val="75000"/>
              <a:buFont typeface="Wingdings" panose="05000000000000000000" pitchFamily="2" charset="2"/>
              <a:buChar char="q"/>
            </a:pPr>
            <a:r>
              <a:rPr lang="en-US" sz="1600"/>
              <a:t>Additional efforts to obtain and develop within the DoD the technical and management skills needed to lead and manage a continuum of ME, SE, and T&amp;E activities, conducted in parallel using model-based approaches, are necessary.</a:t>
            </a:r>
          </a:p>
        </p:txBody>
      </p:sp>
      <p:sp>
        <p:nvSpPr>
          <p:cNvPr id="16" name="Title 3">
            <a:extLst>
              <a:ext uri="{FF2B5EF4-FFF2-40B4-BE49-F238E27FC236}">
                <a16:creationId xmlns:a16="http://schemas.microsoft.com/office/drawing/2014/main" id="{B4F3C39A-FE3D-4DA0-B44E-CE5D81D2ED4A}"/>
              </a:ext>
            </a:extLst>
          </p:cNvPr>
          <p:cNvSpPr txBox="1">
            <a:spLocks/>
          </p:cNvSpPr>
          <p:nvPr/>
        </p:nvSpPr>
        <p:spPr>
          <a:xfrm>
            <a:off x="754387" y="42423"/>
            <a:ext cx="3563089" cy="76944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algn="ctr"/>
            <a:r>
              <a:rPr lang="en-US" sz="2800" cap="small"/>
              <a:t>T&amp;E Continuum Enabler</a:t>
            </a:r>
          </a:p>
          <a:p>
            <a:pPr algn="ctr"/>
            <a:r>
              <a:rPr lang="en-US" sz="1600">
                <a:effectLst/>
              </a:rPr>
              <a:t>(Current Snapshot of Ongoing Updates)</a:t>
            </a:r>
          </a:p>
        </p:txBody>
      </p:sp>
      <p:sp>
        <p:nvSpPr>
          <p:cNvPr id="14" name="Context Footnote">
            <a:extLst>
              <a:ext uri="{FF2B5EF4-FFF2-40B4-BE49-F238E27FC236}">
                <a16:creationId xmlns:a16="http://schemas.microsoft.com/office/drawing/2014/main" id="{76A74D8D-5196-4CEA-B22F-3506D12184C9}"/>
              </a:ext>
            </a:extLst>
          </p:cNvPr>
          <p:cNvSpPr txBox="1"/>
          <p:nvPr/>
        </p:nvSpPr>
        <p:spPr>
          <a:xfrm>
            <a:off x="8443037" y="6342503"/>
            <a:ext cx="3748963" cy="261610"/>
          </a:xfrm>
          <a:prstGeom prst="rect">
            <a:avLst/>
          </a:prstGeom>
          <a:noFill/>
        </p:spPr>
        <p:txBody>
          <a:bodyPr wrap="square" rIns="0" rtlCol="0" anchor="ctr" anchorCtr="0">
            <a:spAutoFit/>
          </a:bodyPr>
          <a:lstStyle/>
          <a:p>
            <a:r>
              <a:rPr lang="en-US" sz="1100">
                <a:latin typeface="Arial" panose="020B0604020202020204" pitchFamily="34" charset="0"/>
                <a:cs typeface="Arial" panose="020B0604020202020204" pitchFamily="34" charset="0"/>
              </a:rPr>
              <a:t>DAWIA: Defense Acquisition Workforce Improvement Act </a:t>
            </a:r>
          </a:p>
        </p:txBody>
      </p:sp>
    </p:spTree>
    <p:extLst>
      <p:ext uri="{BB962C8B-B14F-4D97-AF65-F5344CB8AC3E}">
        <p14:creationId xmlns:p14="http://schemas.microsoft.com/office/powerpoint/2010/main" val="262532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7826D-16FA-4E08-8B32-4BED5229418C}"/>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D6396F30-E9D2-4D1C-9F5C-0081EAF0F56F}"/>
              </a:ext>
            </a:extLst>
          </p:cNvPr>
          <p:cNvSpPr>
            <a:spLocks noGrp="1"/>
          </p:cNvSpPr>
          <p:nvPr>
            <p:ph type="sldNum" sz="quarter" idx="12"/>
          </p:nvPr>
        </p:nvSpPr>
        <p:spPr/>
        <p:txBody>
          <a:bodyPr/>
          <a:lstStyle/>
          <a:p>
            <a:fld id="{A95DF160-2252-4507-9087-606C83CDB7D9}" type="slidenum">
              <a:rPr lang="en-US" smtClean="0"/>
              <a:t>16</a:t>
            </a:fld>
            <a:endParaRPr lang="en-US"/>
          </a:p>
        </p:txBody>
      </p:sp>
      <p:sp>
        <p:nvSpPr>
          <p:cNvPr id="4" name="Title 3">
            <a:extLst>
              <a:ext uri="{FF2B5EF4-FFF2-40B4-BE49-F238E27FC236}">
                <a16:creationId xmlns:a16="http://schemas.microsoft.com/office/drawing/2014/main" id="{E73D9D73-C0B1-4B2D-8B4F-6ED0E959BE5E}"/>
              </a:ext>
            </a:extLst>
          </p:cNvPr>
          <p:cNvSpPr>
            <a:spLocks noGrp="1"/>
          </p:cNvSpPr>
          <p:nvPr>
            <p:ph type="title"/>
          </p:nvPr>
        </p:nvSpPr>
        <p:spPr/>
        <p:txBody>
          <a:bodyPr/>
          <a:lstStyle/>
          <a:p>
            <a:r>
              <a:rPr lang="en-US"/>
              <a:t>T&amp;E Continuum and Model-Based Processes Informed Decisions</a:t>
            </a:r>
          </a:p>
        </p:txBody>
      </p:sp>
      <p:pic>
        <p:nvPicPr>
          <p:cNvPr id="5" name="Picture 4">
            <a:extLst>
              <a:ext uri="{FF2B5EF4-FFF2-40B4-BE49-F238E27FC236}">
                <a16:creationId xmlns:a16="http://schemas.microsoft.com/office/drawing/2014/main" id="{E530E026-C1F9-497A-AFDF-AE9A51D27E3B}"/>
              </a:ext>
            </a:extLst>
          </p:cNvPr>
          <p:cNvPicPr>
            <a:picLocks noChangeAspect="1"/>
          </p:cNvPicPr>
          <p:nvPr/>
        </p:nvPicPr>
        <p:blipFill>
          <a:blip r:embed="rId3"/>
          <a:stretch>
            <a:fillRect/>
          </a:stretch>
        </p:blipFill>
        <p:spPr>
          <a:xfrm>
            <a:off x="247153" y="1227796"/>
            <a:ext cx="11716401" cy="5486400"/>
          </a:xfrm>
          <a:prstGeom prst="rect">
            <a:avLst/>
          </a:prstGeom>
        </p:spPr>
      </p:pic>
      <p:sp>
        <p:nvSpPr>
          <p:cNvPr id="6" name="TextBox 5">
            <a:extLst>
              <a:ext uri="{FF2B5EF4-FFF2-40B4-BE49-F238E27FC236}">
                <a16:creationId xmlns:a16="http://schemas.microsoft.com/office/drawing/2014/main" id="{7317CF3B-5979-4682-9EBB-1642F19FF0F9}"/>
              </a:ext>
            </a:extLst>
          </p:cNvPr>
          <p:cNvSpPr txBox="1"/>
          <p:nvPr/>
        </p:nvSpPr>
        <p:spPr>
          <a:xfrm>
            <a:off x="5447426" y="1044398"/>
            <a:ext cx="1233799" cy="430887"/>
          </a:xfrm>
          <a:prstGeom prst="rect">
            <a:avLst/>
          </a:prstGeom>
          <a:gradFill flip="none" rotWithShape="1">
            <a:gsLst>
              <a:gs pos="48000">
                <a:srgbClr val="347B98">
                  <a:lumMod val="75000"/>
                  <a:lumOff val="25000"/>
                </a:srgbClr>
              </a:gs>
              <a:gs pos="0">
                <a:srgbClr val="347B98"/>
              </a:gs>
              <a:gs pos="100000">
                <a:srgbClr val="347B98"/>
              </a:gs>
            </a:gsLst>
            <a:lin ang="5400000" scaled="0"/>
            <a:tileRect/>
          </a:gradFill>
          <a:ln w="6350">
            <a:solidFill>
              <a:schemeClr val="accent3">
                <a:lumMod val="75000"/>
              </a:schemeClr>
            </a:solidFill>
          </a:ln>
          <a:effectLst>
            <a:innerShdw blurRad="114300">
              <a:prstClr val="black"/>
            </a:innerShdw>
            <a:softEdge rad="31750"/>
          </a:effectLst>
        </p:spPr>
        <p:txBody>
          <a:bodyPr wrap="square" lIns="91440" tIns="91440" rIns="91440" bIns="91440" rtlCol="0" anchor="ctr" anchorCtr="0">
            <a:noAutofit/>
          </a:bodyPr>
          <a:lstStyle>
            <a:defPPr>
              <a:defRPr lang="en-US"/>
            </a:defPPr>
            <a:lvl1pPr algn="ctr">
              <a:lnSpc>
                <a:spcPts val="1300"/>
              </a:lnSpc>
              <a:defRPr sz="1600" b="1" cap="small">
                <a:solidFill>
                  <a:schemeClr val="bg2"/>
                </a:solidFill>
                <a:effectLst>
                  <a:outerShdw blurRad="38100" dist="38100" dir="2700000" algn="tl">
                    <a:srgbClr val="000000">
                      <a:alpha val="70000"/>
                    </a:srgbClr>
                  </a:outerShdw>
                </a:effectLst>
                <a:latin typeface="Calibri" panose="020F0502020204030204" pitchFamily="34" charset="0"/>
                <a:cs typeface="Calibri" panose="020F0502020204030204" pitchFamily="34" charset="0"/>
              </a:defRPr>
            </a:lvl1pPr>
          </a:lstStyle>
          <a:p>
            <a:pPr>
              <a:lnSpc>
                <a:spcPct val="100000"/>
              </a:lnSpc>
            </a:pPr>
            <a:r>
              <a:rPr lang="en-US">
                <a:solidFill>
                  <a:srgbClr val="FFF8E5"/>
                </a:solidFill>
              </a:rPr>
              <a:t>One Decision</a:t>
            </a:r>
          </a:p>
        </p:txBody>
      </p:sp>
    </p:spTree>
    <p:extLst>
      <p:ext uri="{BB962C8B-B14F-4D97-AF65-F5344CB8AC3E}">
        <p14:creationId xmlns:p14="http://schemas.microsoft.com/office/powerpoint/2010/main" val="237862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B1ED8-7235-4FB8-B765-46889F41C46A}"/>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DA1A3D3F-00FD-4324-BD2C-F885A2A35769}"/>
              </a:ext>
            </a:extLst>
          </p:cNvPr>
          <p:cNvSpPr>
            <a:spLocks noGrp="1"/>
          </p:cNvSpPr>
          <p:nvPr>
            <p:ph type="sldNum" sz="quarter" idx="12"/>
          </p:nvPr>
        </p:nvSpPr>
        <p:spPr/>
        <p:txBody>
          <a:bodyPr/>
          <a:lstStyle/>
          <a:p>
            <a:fld id="{A95DF160-2252-4507-9087-606C83CDB7D9}" type="slidenum">
              <a:rPr lang="en-US" smtClean="0"/>
              <a:pPr/>
              <a:t>17</a:t>
            </a:fld>
            <a:endParaRPr lang="en-US"/>
          </a:p>
        </p:txBody>
      </p:sp>
      <p:sp>
        <p:nvSpPr>
          <p:cNvPr id="4" name="Title 3">
            <a:extLst>
              <a:ext uri="{FF2B5EF4-FFF2-40B4-BE49-F238E27FC236}">
                <a16:creationId xmlns:a16="http://schemas.microsoft.com/office/drawing/2014/main" id="{3F639A87-8ADD-4BB8-A39D-CF7126CD29F1}"/>
              </a:ext>
            </a:extLst>
          </p:cNvPr>
          <p:cNvSpPr>
            <a:spLocks noGrp="1"/>
          </p:cNvSpPr>
          <p:nvPr>
            <p:ph type="title"/>
          </p:nvPr>
        </p:nvSpPr>
        <p:spPr/>
        <p:txBody>
          <a:bodyPr/>
          <a:lstStyle/>
          <a:p>
            <a:r>
              <a:rPr lang="en-US"/>
              <a:t>T&amp;E Continuum and Model-Based Processes Informed Decisions</a:t>
            </a:r>
          </a:p>
        </p:txBody>
      </p:sp>
      <p:pic>
        <p:nvPicPr>
          <p:cNvPr id="448" name="Picture 447">
            <a:extLst>
              <a:ext uri="{FF2B5EF4-FFF2-40B4-BE49-F238E27FC236}">
                <a16:creationId xmlns:a16="http://schemas.microsoft.com/office/drawing/2014/main" id="{E186A187-3711-463D-B8E4-0A27CF1B7350}"/>
              </a:ext>
            </a:extLst>
          </p:cNvPr>
          <p:cNvPicPr>
            <a:picLocks noChangeAspect="1"/>
          </p:cNvPicPr>
          <p:nvPr/>
        </p:nvPicPr>
        <p:blipFill>
          <a:blip r:embed="rId3"/>
          <a:stretch>
            <a:fillRect/>
          </a:stretch>
        </p:blipFill>
        <p:spPr>
          <a:xfrm>
            <a:off x="441689" y="1045029"/>
            <a:ext cx="11316988" cy="5644014"/>
          </a:xfrm>
          <a:prstGeom prst="rect">
            <a:avLst/>
          </a:prstGeom>
        </p:spPr>
      </p:pic>
      <p:sp>
        <p:nvSpPr>
          <p:cNvPr id="7" name="TextBox 6">
            <a:extLst>
              <a:ext uri="{FF2B5EF4-FFF2-40B4-BE49-F238E27FC236}">
                <a16:creationId xmlns:a16="http://schemas.microsoft.com/office/drawing/2014/main" id="{BCC24629-91A5-4EAD-BE94-87DDC1DC10AF}"/>
              </a:ext>
            </a:extLst>
          </p:cNvPr>
          <p:cNvSpPr txBox="1"/>
          <p:nvPr/>
        </p:nvSpPr>
        <p:spPr>
          <a:xfrm>
            <a:off x="5369045" y="5938615"/>
            <a:ext cx="1463040" cy="430887"/>
          </a:xfrm>
          <a:prstGeom prst="rect">
            <a:avLst/>
          </a:prstGeom>
          <a:gradFill flip="none" rotWithShape="1">
            <a:gsLst>
              <a:gs pos="48000">
                <a:srgbClr val="347B98">
                  <a:lumMod val="75000"/>
                  <a:lumOff val="25000"/>
                </a:srgbClr>
              </a:gs>
              <a:gs pos="0">
                <a:srgbClr val="347B98"/>
              </a:gs>
              <a:gs pos="100000">
                <a:srgbClr val="347B98"/>
              </a:gs>
            </a:gsLst>
            <a:lin ang="5400000" scaled="0"/>
            <a:tileRect/>
          </a:gradFill>
          <a:ln w="6350">
            <a:solidFill>
              <a:schemeClr val="accent3">
                <a:lumMod val="75000"/>
              </a:schemeClr>
            </a:solidFill>
          </a:ln>
          <a:effectLst>
            <a:innerShdw blurRad="114300">
              <a:prstClr val="black"/>
            </a:innerShdw>
            <a:softEdge rad="31750"/>
          </a:effectLst>
        </p:spPr>
        <p:txBody>
          <a:bodyPr wrap="square" lIns="91440" tIns="91440" rIns="91440" bIns="91440" rtlCol="0" anchor="ctr" anchorCtr="0">
            <a:noAutofit/>
          </a:bodyPr>
          <a:lstStyle>
            <a:defPPr>
              <a:defRPr lang="en-US"/>
            </a:defPPr>
            <a:lvl1pPr algn="ctr">
              <a:lnSpc>
                <a:spcPts val="1300"/>
              </a:lnSpc>
              <a:defRPr sz="1600" b="1" cap="small">
                <a:solidFill>
                  <a:schemeClr val="bg2"/>
                </a:solidFill>
                <a:effectLst>
                  <a:outerShdw blurRad="38100" dist="38100" dir="2700000" algn="tl">
                    <a:srgbClr val="000000">
                      <a:alpha val="70000"/>
                    </a:srgbClr>
                  </a:outerShdw>
                </a:effectLst>
                <a:latin typeface="Calibri" panose="020F0502020204030204" pitchFamily="34" charset="0"/>
                <a:cs typeface="Calibri" panose="020F0502020204030204" pitchFamily="34" charset="0"/>
              </a:defRPr>
            </a:lvl1pPr>
          </a:lstStyle>
          <a:p>
            <a:pPr>
              <a:lnSpc>
                <a:spcPct val="100000"/>
              </a:lnSpc>
            </a:pPr>
            <a:r>
              <a:rPr lang="en-US">
                <a:solidFill>
                  <a:srgbClr val="FFF8E5"/>
                </a:solidFill>
              </a:rPr>
              <a:t>Many Decisions</a:t>
            </a:r>
          </a:p>
        </p:txBody>
      </p:sp>
    </p:spTree>
    <p:extLst>
      <p:ext uri="{BB962C8B-B14F-4D97-AF65-F5344CB8AC3E}">
        <p14:creationId xmlns:p14="http://schemas.microsoft.com/office/powerpoint/2010/main" val="276587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chemeClr val="bg1"/>
                </a:solidFill>
              </a:rPr>
              <a:t>April 27, 2023</a:t>
            </a:r>
          </a:p>
        </p:txBody>
      </p:sp>
      <p:sp>
        <p:nvSpPr>
          <p:cNvPr id="2" name="Slide Number Placeholder 1"/>
          <p:cNvSpPr>
            <a:spLocks noGrp="1"/>
          </p:cNvSpPr>
          <p:nvPr>
            <p:ph type="sldNum" sz="quarter" idx="12"/>
          </p:nvPr>
        </p:nvSpPr>
        <p:spPr/>
        <p:txBody>
          <a:bodyPr/>
          <a:lstStyle/>
          <a:p>
            <a:fld id="{A95DF160-2252-4507-9087-606C83CDB7D9}" type="slidenum">
              <a:rPr lang="en-US" smtClean="0"/>
              <a:t>18</a:t>
            </a:fld>
            <a:endParaRPr lang="en-US"/>
          </a:p>
        </p:txBody>
      </p:sp>
      <p:sp>
        <p:nvSpPr>
          <p:cNvPr id="3" name="Title 2"/>
          <p:cNvSpPr>
            <a:spLocks noGrp="1"/>
          </p:cNvSpPr>
          <p:nvPr>
            <p:ph type="title"/>
          </p:nvPr>
        </p:nvSpPr>
        <p:spPr>
          <a:xfrm>
            <a:off x="3854" y="2457087"/>
            <a:ext cx="3046473" cy="2743200"/>
          </a:xfrm>
        </p:spPr>
        <p:txBody>
          <a:bodyPr>
            <a:noAutofit/>
          </a:bodyPr>
          <a:lstStyle/>
          <a:p>
            <a:r>
              <a:rPr lang="de-DE" dirty="0"/>
              <a:t>Challenges </a:t>
            </a:r>
            <a:br>
              <a:rPr lang="de-DE" dirty="0"/>
            </a:br>
            <a:r>
              <a:rPr lang="de-DE" dirty="0"/>
              <a:t>Next Steps and Takeaways</a:t>
            </a:r>
            <a:endParaRPr lang="en-US" sz="2800" dirty="0"/>
          </a:p>
        </p:txBody>
      </p:sp>
      <p:grpSp>
        <p:nvGrpSpPr>
          <p:cNvPr id="11" name="Group 10">
            <a:extLst>
              <a:ext uri="{FF2B5EF4-FFF2-40B4-BE49-F238E27FC236}">
                <a16:creationId xmlns:a16="http://schemas.microsoft.com/office/drawing/2014/main" id="{70CAC0FB-DDDC-4AB3-8644-360DF3280F7D}"/>
              </a:ext>
            </a:extLst>
          </p:cNvPr>
          <p:cNvGrpSpPr/>
          <p:nvPr/>
        </p:nvGrpSpPr>
        <p:grpSpPr>
          <a:xfrm>
            <a:off x="496826" y="311816"/>
            <a:ext cx="1801095" cy="1828800"/>
            <a:chOff x="496826" y="311816"/>
            <a:chExt cx="1801095" cy="18288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82" t="3853" r="10020" b="29759"/>
            <a:stretch/>
          </p:blipFill>
          <p:spPr>
            <a:xfrm>
              <a:off x="678570" y="535020"/>
              <a:ext cx="1343672" cy="1401848"/>
            </a:xfrm>
            <a:prstGeom prst="ellipse">
              <a:avLst/>
            </a:prstGeom>
            <a:ln>
              <a:solidFill>
                <a:schemeClr val="accent3">
                  <a:lumMod val="75000"/>
                </a:schemeClr>
              </a:solidFill>
            </a:ln>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4"/>
            <a:srcRect r="21212" b="22425"/>
            <a:stretch/>
          </p:blipFill>
          <p:spPr>
            <a:xfrm>
              <a:off x="496826" y="311816"/>
              <a:ext cx="1801095" cy="1828800"/>
            </a:xfrm>
            <a:prstGeom prst="rect">
              <a:avLst/>
            </a:prstGeom>
          </p:spPr>
        </p:pic>
      </p:grpSp>
    </p:spTree>
    <p:extLst>
      <p:ext uri="{BB962C8B-B14F-4D97-AF65-F5344CB8AC3E}">
        <p14:creationId xmlns:p14="http://schemas.microsoft.com/office/powerpoint/2010/main" val="71365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65213-8B5C-466B-AAB8-7467850F060F}"/>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F066CF3C-02C3-4FC0-82FD-C269C0506A31}"/>
              </a:ext>
            </a:extLst>
          </p:cNvPr>
          <p:cNvSpPr>
            <a:spLocks noGrp="1"/>
          </p:cNvSpPr>
          <p:nvPr>
            <p:ph type="sldNum" sz="quarter" idx="12"/>
          </p:nvPr>
        </p:nvSpPr>
        <p:spPr/>
        <p:txBody>
          <a:bodyPr/>
          <a:lstStyle/>
          <a:p>
            <a:fld id="{A95DF160-2252-4507-9087-606C83CDB7D9}" type="slidenum">
              <a:rPr lang="en-US" smtClean="0"/>
              <a:pPr/>
              <a:t>19</a:t>
            </a:fld>
            <a:endParaRPr lang="en-US"/>
          </a:p>
        </p:txBody>
      </p:sp>
      <p:sp>
        <p:nvSpPr>
          <p:cNvPr id="4" name="Content Placeholder 3">
            <a:extLst>
              <a:ext uri="{FF2B5EF4-FFF2-40B4-BE49-F238E27FC236}">
                <a16:creationId xmlns:a16="http://schemas.microsoft.com/office/drawing/2014/main" id="{DC79D11B-AB89-421D-B7D7-DD8BDF56E171}"/>
              </a:ext>
            </a:extLst>
          </p:cNvPr>
          <p:cNvSpPr>
            <a:spLocks noGrp="1"/>
          </p:cNvSpPr>
          <p:nvPr>
            <p:ph idx="1"/>
          </p:nvPr>
        </p:nvSpPr>
        <p:spPr>
          <a:xfrm>
            <a:off x="384048" y="1226411"/>
            <a:ext cx="11430000" cy="5304016"/>
          </a:xfrm>
        </p:spPr>
        <p:txBody>
          <a:bodyPr>
            <a:noAutofit/>
          </a:bodyPr>
          <a:lstStyle/>
          <a:p>
            <a:pPr marL="0" indent="0">
              <a:buNone/>
            </a:pPr>
            <a:r>
              <a:rPr lang="en-US" sz="2200">
                <a:solidFill>
                  <a:srgbClr val="002060"/>
                </a:solidFill>
              </a:rPr>
              <a:t>Achieving </a:t>
            </a:r>
            <a:r>
              <a:rPr lang="en-US" sz="2200" b="1">
                <a:solidFill>
                  <a:srgbClr val="002060"/>
                </a:solidFill>
              </a:rPr>
              <a:t>T&amp;E as a Continuum </a:t>
            </a:r>
            <a:r>
              <a:rPr lang="en-US" sz="2200">
                <a:solidFill>
                  <a:srgbClr val="002060"/>
                </a:solidFill>
              </a:rPr>
              <a:t>will require surmounting several challenges:</a:t>
            </a:r>
          </a:p>
          <a:p>
            <a:pPr>
              <a:spcBef>
                <a:spcPts val="800"/>
              </a:spcBef>
            </a:pPr>
            <a:r>
              <a:rPr lang="en-US" sz="2000">
                <a:solidFill>
                  <a:srgbClr val="002060"/>
                </a:solidFill>
              </a:rPr>
              <a:t>Synchronizing DoD and industry disparate model-based approaches to avoid interoperability issues: </a:t>
            </a:r>
          </a:p>
          <a:p>
            <a:pPr lvl="1">
              <a:spcBef>
                <a:spcPts val="300"/>
              </a:spcBef>
            </a:pPr>
            <a:r>
              <a:rPr lang="en-US" sz="2000">
                <a:solidFill>
                  <a:srgbClr val="002060"/>
                </a:solidFill>
              </a:rPr>
              <a:t>Establish a coordinated repository identifying community efforts and implementation.</a:t>
            </a:r>
          </a:p>
          <a:p>
            <a:pPr lvl="1"/>
            <a:r>
              <a:rPr lang="en-US" sz="2000">
                <a:solidFill>
                  <a:srgbClr val="002060"/>
                </a:solidFill>
              </a:rPr>
              <a:t>Develop a consistent T&amp;E modeling schema and data dictionaries with requisite policy and guidance.</a:t>
            </a:r>
          </a:p>
          <a:p>
            <a:pPr>
              <a:spcBef>
                <a:spcPts val="600"/>
              </a:spcBef>
              <a:spcAft>
                <a:spcPts val="600"/>
              </a:spcAft>
            </a:pPr>
            <a:r>
              <a:rPr lang="en-US" sz="2000">
                <a:solidFill>
                  <a:srgbClr val="002060"/>
                </a:solidFill>
              </a:rPr>
              <a:t>Developing iterative T&amp;E approaches for AI/ML and Software systems extending through fielding and O&amp;S to assure the continued “trustworthiness” of these systems.</a:t>
            </a:r>
          </a:p>
          <a:p>
            <a:pPr>
              <a:spcBef>
                <a:spcPts val="600"/>
              </a:spcBef>
              <a:spcAft>
                <a:spcPts val="600"/>
              </a:spcAft>
            </a:pPr>
            <a:r>
              <a:rPr lang="en-US" sz="2000">
                <a:solidFill>
                  <a:srgbClr val="002060"/>
                </a:solidFill>
              </a:rPr>
              <a:t>Adopting a “Model Validation Level” or similar concept to enable defensible use of M&amp;S for evaluating systems and SoS performance.</a:t>
            </a:r>
          </a:p>
          <a:p>
            <a:pPr>
              <a:spcBef>
                <a:spcPts val="600"/>
              </a:spcBef>
            </a:pPr>
            <a:r>
              <a:rPr lang="en-US" sz="2000">
                <a:solidFill>
                  <a:srgbClr val="002060"/>
                </a:solidFill>
              </a:rPr>
              <a:t>Evolving and </a:t>
            </a:r>
            <a:r>
              <a:rPr lang="en-US" sz="2000" b="1">
                <a:solidFill>
                  <a:srgbClr val="002060"/>
                </a:solidFill>
              </a:rPr>
              <a:t>integrating</a:t>
            </a:r>
            <a:r>
              <a:rPr lang="en-US" sz="2000">
                <a:solidFill>
                  <a:srgbClr val="002060"/>
                </a:solidFill>
              </a:rPr>
              <a:t> </a:t>
            </a:r>
            <a:r>
              <a:rPr lang="fr-FR" sz="2000">
                <a:solidFill>
                  <a:srgbClr val="002060"/>
                </a:solidFill>
              </a:rPr>
              <a:t>SE and T&amp;E functional domain</a:t>
            </a:r>
            <a:r>
              <a:rPr lang="en-US" sz="2000">
                <a:solidFill>
                  <a:srgbClr val="002060"/>
                </a:solidFill>
              </a:rPr>
              <a:t> methods to now work in an iterative testing process:   </a:t>
            </a:r>
          </a:p>
          <a:p>
            <a:pPr lvl="1">
              <a:spcBef>
                <a:spcPts val="300"/>
              </a:spcBef>
            </a:pPr>
            <a:r>
              <a:rPr lang="en-US" sz="2000">
                <a:solidFill>
                  <a:srgbClr val="002060"/>
                </a:solidFill>
              </a:rPr>
              <a:t>Instantiate a “transdisciplinary” holistic approach for SE and T&amp;E vs. current “cross-disciplinary” approach that still relies on SE and T&amp;E to apply their own methods to their specific domains.</a:t>
            </a:r>
          </a:p>
        </p:txBody>
      </p:sp>
      <p:sp>
        <p:nvSpPr>
          <p:cNvPr id="5" name="Title 4">
            <a:extLst>
              <a:ext uri="{FF2B5EF4-FFF2-40B4-BE49-F238E27FC236}">
                <a16:creationId xmlns:a16="http://schemas.microsoft.com/office/drawing/2014/main" id="{46C77ABF-53A6-4683-90C3-6F47D65ED05E}"/>
              </a:ext>
            </a:extLst>
          </p:cNvPr>
          <p:cNvSpPr>
            <a:spLocks noGrp="1"/>
          </p:cNvSpPr>
          <p:nvPr>
            <p:ph type="title"/>
          </p:nvPr>
        </p:nvSpPr>
        <p:spPr/>
        <p:txBody>
          <a:bodyPr/>
          <a:lstStyle/>
          <a:p>
            <a:r>
              <a:rPr lang="pt-BR"/>
              <a:t>T&amp;E as a Continuum </a:t>
            </a:r>
            <a:r>
              <a:rPr lang="en-US"/>
              <a:t>Challenges</a:t>
            </a:r>
          </a:p>
        </p:txBody>
      </p:sp>
    </p:spTree>
    <p:extLst>
      <p:ext uri="{BB962C8B-B14F-4D97-AF65-F5344CB8AC3E}">
        <p14:creationId xmlns:p14="http://schemas.microsoft.com/office/powerpoint/2010/main" val="177847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667C6-DE06-4281-B87D-3101D193514A}"/>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CB11FB7D-D320-4100-A6AA-44334777C2EE}"/>
              </a:ext>
            </a:extLst>
          </p:cNvPr>
          <p:cNvSpPr>
            <a:spLocks noGrp="1"/>
          </p:cNvSpPr>
          <p:nvPr>
            <p:ph type="sldNum" sz="quarter" idx="12"/>
          </p:nvPr>
        </p:nvSpPr>
        <p:spPr/>
        <p:txBody>
          <a:bodyPr/>
          <a:lstStyle/>
          <a:p>
            <a:fld id="{A95DF160-2252-4507-9087-606C83CDB7D9}" type="slidenum">
              <a:rPr lang="en-US" smtClean="0"/>
              <a:pPr/>
              <a:t>2</a:t>
            </a:fld>
            <a:endParaRPr lang="en-US"/>
          </a:p>
        </p:txBody>
      </p:sp>
      <p:sp>
        <p:nvSpPr>
          <p:cNvPr id="4" name="Title 3">
            <a:extLst>
              <a:ext uri="{FF2B5EF4-FFF2-40B4-BE49-F238E27FC236}">
                <a16:creationId xmlns:a16="http://schemas.microsoft.com/office/drawing/2014/main" id="{A402922E-C0E0-4538-ACC1-E0416F6FA415}"/>
              </a:ext>
            </a:extLst>
          </p:cNvPr>
          <p:cNvSpPr>
            <a:spLocks noGrp="1"/>
          </p:cNvSpPr>
          <p:nvPr>
            <p:ph type="title"/>
          </p:nvPr>
        </p:nvSpPr>
        <p:spPr/>
        <p:txBody>
          <a:bodyPr/>
          <a:lstStyle/>
          <a:p>
            <a:r>
              <a:rPr lang="en-US" dirty="0"/>
              <a:t>OUSD(R&amp;E) Organizational Structure</a:t>
            </a:r>
          </a:p>
        </p:txBody>
      </p:sp>
      <p:grpSp>
        <p:nvGrpSpPr>
          <p:cNvPr id="20" name="Group 19">
            <a:extLst>
              <a:ext uri="{FF2B5EF4-FFF2-40B4-BE49-F238E27FC236}">
                <a16:creationId xmlns:a16="http://schemas.microsoft.com/office/drawing/2014/main" id="{CF3070F8-F3A4-447D-91A3-1C463451DFFB}"/>
              </a:ext>
            </a:extLst>
          </p:cNvPr>
          <p:cNvGrpSpPr/>
          <p:nvPr/>
        </p:nvGrpSpPr>
        <p:grpSpPr>
          <a:xfrm>
            <a:off x="1550378" y="1123950"/>
            <a:ext cx="9105715" cy="5253037"/>
            <a:chOff x="1512278" y="1123950"/>
            <a:chExt cx="9105715" cy="5253037"/>
          </a:xfrm>
        </p:grpSpPr>
        <p:pic>
          <p:nvPicPr>
            <p:cNvPr id="5" name="Picture 4">
              <a:extLst>
                <a:ext uri="{FF2B5EF4-FFF2-40B4-BE49-F238E27FC236}">
                  <a16:creationId xmlns:a16="http://schemas.microsoft.com/office/drawing/2014/main" id="{30C0308A-A947-46C0-9299-818D6BE88D1E}"/>
                </a:ext>
              </a:extLst>
            </p:cNvPr>
            <p:cNvPicPr>
              <a:picLocks noChangeAspect="1"/>
            </p:cNvPicPr>
            <p:nvPr/>
          </p:nvPicPr>
          <p:blipFill rotWithShape="1">
            <a:blip r:embed="rId2"/>
            <a:srcRect t="578" r="418" b="400"/>
            <a:stretch/>
          </p:blipFill>
          <p:spPr>
            <a:xfrm>
              <a:off x="1512278" y="1123950"/>
              <a:ext cx="9105715" cy="5253037"/>
            </a:xfrm>
            <a:prstGeom prst="rect">
              <a:avLst/>
            </a:prstGeom>
            <a:ln>
              <a:solidFill>
                <a:schemeClr val="accent3">
                  <a:lumMod val="75000"/>
                </a:schemeClr>
              </a:solidFill>
            </a:ln>
            <a:effectLst>
              <a:outerShdw blurRad="50800" dist="38100" dir="18900000" algn="bl" rotWithShape="0">
                <a:prstClr val="black">
                  <a:alpha val="40000"/>
                </a:prstClr>
              </a:outerShdw>
            </a:effectLst>
          </p:spPr>
        </p:pic>
        <p:cxnSp>
          <p:nvCxnSpPr>
            <p:cNvPr id="11" name="Straight Connector 10">
              <a:extLst>
                <a:ext uri="{FF2B5EF4-FFF2-40B4-BE49-F238E27FC236}">
                  <a16:creationId xmlns:a16="http://schemas.microsoft.com/office/drawing/2014/main" id="{F4D5B104-8F70-4B91-A160-AD3E085DB34E}"/>
                </a:ext>
              </a:extLst>
            </p:cNvPr>
            <p:cNvCxnSpPr>
              <a:cxnSpLocks/>
              <a:stCxn id="7" idx="2"/>
            </p:cNvCxnSpPr>
            <p:nvPr/>
          </p:nvCxnSpPr>
          <p:spPr>
            <a:xfrm>
              <a:off x="6224984" y="2292350"/>
              <a:ext cx="7541" cy="587466"/>
            </a:xfrm>
            <a:prstGeom prst="line">
              <a:avLst/>
            </a:prstGeom>
            <a:noFill/>
            <a:ln w="15875" cap="rnd">
              <a:solidFill>
                <a:srgbClr val="92D050"/>
              </a:solidFill>
              <a:round/>
            </a:ln>
            <a:effectLst>
              <a:outerShdw blurRad="25400" dist="12700" dir="18900000" algn="b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7" name="Rectangle 6">
              <a:extLst>
                <a:ext uri="{FF2B5EF4-FFF2-40B4-BE49-F238E27FC236}">
                  <a16:creationId xmlns:a16="http://schemas.microsoft.com/office/drawing/2014/main" id="{6D8C1C78-F22F-4D1C-87EA-02E39545A453}"/>
                </a:ext>
              </a:extLst>
            </p:cNvPr>
            <p:cNvSpPr/>
            <p:nvPr/>
          </p:nvSpPr>
          <p:spPr>
            <a:xfrm>
              <a:off x="4629943" y="1590766"/>
              <a:ext cx="3190082" cy="701584"/>
            </a:xfrm>
            <a:prstGeom prst="rect">
              <a:avLst/>
            </a:prstGeom>
            <a:noFill/>
            <a:ln w="15875">
              <a:solidFill>
                <a:srgbClr val="92D050"/>
              </a:solidFill>
            </a:ln>
            <a:effectLst>
              <a:outerShdw blurRad="25400" dist="12700" dir="18900000" algn="b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6ADD980-6027-4E69-9C81-6CD5B1926721}"/>
                </a:ext>
              </a:extLst>
            </p:cNvPr>
            <p:cNvCxnSpPr>
              <a:cxnSpLocks/>
            </p:cNvCxnSpPr>
            <p:nvPr/>
          </p:nvCxnSpPr>
          <p:spPr>
            <a:xfrm>
              <a:off x="8197453" y="2875753"/>
              <a:ext cx="0" cy="45720"/>
            </a:xfrm>
            <a:prstGeom prst="line">
              <a:avLst/>
            </a:prstGeom>
            <a:noFill/>
            <a:ln w="15875" cap="rnd">
              <a:solidFill>
                <a:srgbClr val="92D050"/>
              </a:solidFill>
              <a:round/>
            </a:ln>
            <a:effectLst>
              <a:outerShdw blurRad="25400" dist="12700" dir="18900000" algn="b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5E444345-0B39-4EDD-B266-CE20CDB61FBD}"/>
                </a:ext>
              </a:extLst>
            </p:cNvPr>
            <p:cNvCxnSpPr>
              <a:cxnSpLocks/>
            </p:cNvCxnSpPr>
            <p:nvPr/>
          </p:nvCxnSpPr>
          <p:spPr>
            <a:xfrm>
              <a:off x="6248004" y="2867116"/>
              <a:ext cx="1949449" cy="0"/>
            </a:xfrm>
            <a:prstGeom prst="line">
              <a:avLst/>
            </a:prstGeom>
            <a:noFill/>
            <a:ln w="15875" cap="rnd">
              <a:solidFill>
                <a:srgbClr val="92D050"/>
              </a:solidFill>
              <a:round/>
            </a:ln>
            <a:effectLst>
              <a:outerShdw blurRad="25400" dist="12700" dir="18900000" algn="b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 name="Rectangle 5">
              <a:extLst>
                <a:ext uri="{FF2B5EF4-FFF2-40B4-BE49-F238E27FC236}">
                  <a16:creationId xmlns:a16="http://schemas.microsoft.com/office/drawing/2014/main" id="{7DCB10E4-3E1D-4DB1-A893-E0C3F8CB753A}"/>
                </a:ext>
              </a:extLst>
            </p:cNvPr>
            <p:cNvSpPr/>
            <p:nvPr/>
          </p:nvSpPr>
          <p:spPr>
            <a:xfrm>
              <a:off x="7376318" y="2936171"/>
              <a:ext cx="1616869" cy="354715"/>
            </a:xfrm>
            <a:prstGeom prst="rect">
              <a:avLst/>
            </a:prstGeom>
            <a:noFill/>
            <a:ln w="15875">
              <a:solidFill>
                <a:srgbClr val="92D050"/>
              </a:solidFill>
            </a:ln>
            <a:effectLst>
              <a:outerShdw blurRad="25400" dist="12700" dir="18900000" algn="b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980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65213-8B5C-466B-AAB8-7467850F060F}"/>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F066CF3C-02C3-4FC0-82FD-C269C0506A31}"/>
              </a:ext>
            </a:extLst>
          </p:cNvPr>
          <p:cNvSpPr>
            <a:spLocks noGrp="1"/>
          </p:cNvSpPr>
          <p:nvPr>
            <p:ph type="sldNum" sz="quarter" idx="12"/>
          </p:nvPr>
        </p:nvSpPr>
        <p:spPr/>
        <p:txBody>
          <a:bodyPr/>
          <a:lstStyle/>
          <a:p>
            <a:fld id="{A95DF160-2252-4507-9087-606C83CDB7D9}" type="slidenum">
              <a:rPr lang="en-US" smtClean="0"/>
              <a:pPr/>
              <a:t>20</a:t>
            </a:fld>
            <a:endParaRPr lang="en-US"/>
          </a:p>
        </p:txBody>
      </p:sp>
      <p:sp>
        <p:nvSpPr>
          <p:cNvPr id="4" name="Content Placeholder 3">
            <a:extLst>
              <a:ext uri="{FF2B5EF4-FFF2-40B4-BE49-F238E27FC236}">
                <a16:creationId xmlns:a16="http://schemas.microsoft.com/office/drawing/2014/main" id="{DC79D11B-AB89-421D-B7D7-DD8BDF56E171}"/>
              </a:ext>
            </a:extLst>
          </p:cNvPr>
          <p:cNvSpPr>
            <a:spLocks noGrp="1"/>
          </p:cNvSpPr>
          <p:nvPr>
            <p:ph idx="1"/>
          </p:nvPr>
        </p:nvSpPr>
        <p:spPr>
          <a:xfrm>
            <a:off x="384048" y="1226411"/>
            <a:ext cx="11430000" cy="4956048"/>
          </a:xfrm>
        </p:spPr>
        <p:txBody>
          <a:bodyPr/>
          <a:lstStyle/>
          <a:p>
            <a:pPr marL="0" indent="0">
              <a:buNone/>
            </a:pPr>
            <a:r>
              <a:rPr lang="en-US" sz="2200">
                <a:solidFill>
                  <a:srgbClr val="002060"/>
                </a:solidFill>
              </a:rPr>
              <a:t>Achieving </a:t>
            </a:r>
            <a:r>
              <a:rPr lang="en-US" sz="2200" b="1">
                <a:solidFill>
                  <a:srgbClr val="002060"/>
                </a:solidFill>
              </a:rPr>
              <a:t>T&amp;E as a Continuum </a:t>
            </a:r>
            <a:r>
              <a:rPr lang="en-US" sz="2200">
                <a:solidFill>
                  <a:srgbClr val="002060"/>
                </a:solidFill>
              </a:rPr>
              <a:t>will require several key next steps:</a:t>
            </a:r>
          </a:p>
          <a:p>
            <a:pPr>
              <a:spcBef>
                <a:spcPts val="800"/>
              </a:spcBef>
            </a:pPr>
            <a:r>
              <a:rPr lang="en-US" sz="2000">
                <a:solidFill>
                  <a:srgbClr val="002060"/>
                </a:solidFill>
              </a:rPr>
              <a:t>Develop a DoD roadmap implementing T&amp;E as a Continuum Attributes and Enablers for using model-based approaches – focus initially on new start programs.</a:t>
            </a:r>
          </a:p>
          <a:p>
            <a:pPr>
              <a:spcBef>
                <a:spcPts val="800"/>
              </a:spcBef>
            </a:pPr>
            <a:r>
              <a:rPr lang="en-US" sz="2000">
                <a:solidFill>
                  <a:srgbClr val="002060"/>
                </a:solidFill>
              </a:rPr>
              <a:t>Establish a core team to assist selected new start and Programs of Record capability development efforts with implementing T&amp;E as a Continuum and sharing lessons-learned.</a:t>
            </a:r>
          </a:p>
          <a:p>
            <a:pPr>
              <a:spcBef>
                <a:spcPts val="800"/>
              </a:spcBef>
            </a:pPr>
            <a:r>
              <a:rPr lang="en-US" sz="2000">
                <a:solidFill>
                  <a:srgbClr val="002060"/>
                </a:solidFill>
              </a:rPr>
              <a:t>Develop a consistent reuse of models and data strategy incorporating model/data-driven techniques for conducting VV&amp;A, data standards, and identifying associated supporting infrastructure.</a:t>
            </a:r>
          </a:p>
          <a:p>
            <a:pPr>
              <a:spcBef>
                <a:spcPts val="800"/>
              </a:spcBef>
            </a:pPr>
            <a:r>
              <a:rPr lang="en-US" sz="2000">
                <a:solidFill>
                  <a:srgbClr val="002060"/>
                </a:solidFill>
              </a:rPr>
              <a:t>Create an industry partnership to jointly develop key T&amp;E MBSE artifacts, reference models, ontology, and contracting guidance consistent with conducting T&amp;E in a continuum environment.</a:t>
            </a:r>
          </a:p>
          <a:p>
            <a:pPr>
              <a:spcBef>
                <a:spcPts val="800"/>
              </a:spcBef>
            </a:pPr>
            <a:r>
              <a:rPr lang="en-US" sz="2000">
                <a:solidFill>
                  <a:srgbClr val="002060"/>
                </a:solidFill>
              </a:rPr>
              <a:t>Socialize an overarching communications strategy across the DoD enterprise explaining the key elements and rationale for conducting T&amp;E as a Continuum.</a:t>
            </a:r>
          </a:p>
        </p:txBody>
      </p:sp>
      <p:sp>
        <p:nvSpPr>
          <p:cNvPr id="5" name="Title 4">
            <a:extLst>
              <a:ext uri="{FF2B5EF4-FFF2-40B4-BE49-F238E27FC236}">
                <a16:creationId xmlns:a16="http://schemas.microsoft.com/office/drawing/2014/main" id="{46C77ABF-53A6-4683-90C3-6F47D65ED05E}"/>
              </a:ext>
            </a:extLst>
          </p:cNvPr>
          <p:cNvSpPr>
            <a:spLocks noGrp="1"/>
          </p:cNvSpPr>
          <p:nvPr>
            <p:ph type="title"/>
          </p:nvPr>
        </p:nvSpPr>
        <p:spPr/>
        <p:txBody>
          <a:bodyPr/>
          <a:lstStyle/>
          <a:p>
            <a:r>
              <a:rPr lang="pt-BR"/>
              <a:t>T&amp;E as a Continuum </a:t>
            </a:r>
            <a:r>
              <a:rPr lang="en-US"/>
              <a:t>Next Steps</a:t>
            </a:r>
          </a:p>
        </p:txBody>
      </p:sp>
    </p:spTree>
    <p:extLst>
      <p:ext uri="{BB962C8B-B14F-4D97-AF65-F5344CB8AC3E}">
        <p14:creationId xmlns:p14="http://schemas.microsoft.com/office/powerpoint/2010/main" val="101577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463CC-529E-4894-BBFE-3FD00A0ADAF6}"/>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1022083D-EDC6-4D10-9F6F-78E011CFC809}"/>
              </a:ext>
            </a:extLst>
          </p:cNvPr>
          <p:cNvSpPr>
            <a:spLocks noGrp="1"/>
          </p:cNvSpPr>
          <p:nvPr>
            <p:ph type="sldNum" sz="quarter" idx="12"/>
          </p:nvPr>
        </p:nvSpPr>
        <p:spPr/>
        <p:txBody>
          <a:bodyPr/>
          <a:lstStyle/>
          <a:p>
            <a:fld id="{A95DF160-2252-4507-9087-606C83CDB7D9}" type="slidenum">
              <a:rPr lang="en-US" smtClean="0"/>
              <a:pPr/>
              <a:t>21</a:t>
            </a:fld>
            <a:endParaRPr lang="en-US"/>
          </a:p>
        </p:txBody>
      </p:sp>
      <p:sp>
        <p:nvSpPr>
          <p:cNvPr id="4" name="Content Placeholder 3">
            <a:extLst>
              <a:ext uri="{FF2B5EF4-FFF2-40B4-BE49-F238E27FC236}">
                <a16:creationId xmlns:a16="http://schemas.microsoft.com/office/drawing/2014/main" id="{7212B266-D487-4DD4-8894-EB2071B917FF}"/>
              </a:ext>
            </a:extLst>
          </p:cNvPr>
          <p:cNvSpPr>
            <a:spLocks noGrp="1"/>
          </p:cNvSpPr>
          <p:nvPr>
            <p:ph idx="1"/>
          </p:nvPr>
        </p:nvSpPr>
        <p:spPr>
          <a:xfrm>
            <a:off x="384048" y="1226409"/>
            <a:ext cx="11430000" cy="5334794"/>
          </a:xfrm>
        </p:spPr>
        <p:txBody>
          <a:bodyPr>
            <a:noAutofit/>
          </a:bodyPr>
          <a:lstStyle/>
          <a:p>
            <a:pPr marL="0" indent="0">
              <a:spcAft>
                <a:spcPts val="600"/>
              </a:spcAft>
              <a:buNone/>
            </a:pPr>
            <a:r>
              <a:rPr lang="en-US" sz="2200">
                <a:solidFill>
                  <a:srgbClr val="002060"/>
                </a:solidFill>
              </a:rPr>
              <a:t>The overall acquisition paradigm must transform so DoD can deliver capability at the “speed of relevance”.</a:t>
            </a:r>
          </a:p>
          <a:p>
            <a:pPr>
              <a:spcBef>
                <a:spcPts val="800"/>
              </a:spcBef>
              <a:spcAft>
                <a:spcPts val="1200"/>
              </a:spcAft>
            </a:pPr>
            <a:r>
              <a:rPr lang="en-US" sz="2000">
                <a:solidFill>
                  <a:srgbClr val="002060"/>
                </a:solidFill>
              </a:rPr>
              <a:t>TEaaC enables DoD stakeholders to closely align T&amp;E with DoD leadership’s “decision space”. </a:t>
            </a:r>
          </a:p>
          <a:p>
            <a:pPr>
              <a:spcAft>
                <a:spcPts val="600"/>
              </a:spcAft>
            </a:pPr>
            <a:r>
              <a:rPr lang="en-US" sz="2000">
                <a:solidFill>
                  <a:srgbClr val="002060"/>
                </a:solidFill>
              </a:rPr>
              <a:t>TEaaC provides “informed risk management” supporting early understanding of development progress across the acquisition lifecycle and confidence in desired capabilities delivery.</a:t>
            </a:r>
          </a:p>
          <a:p>
            <a:pPr lvl="1">
              <a:spcAft>
                <a:spcPts val="1200"/>
              </a:spcAft>
            </a:pPr>
            <a:r>
              <a:rPr lang="en-US" sz="2000">
                <a:solidFill>
                  <a:srgbClr val="002060"/>
                </a:solidFill>
              </a:rPr>
              <a:t>Improvements in risk characterization and overall assurance are critical given the complexity of current DoD capabilities.  </a:t>
            </a:r>
          </a:p>
          <a:p>
            <a:pPr>
              <a:spcAft>
                <a:spcPts val="1200"/>
              </a:spcAft>
            </a:pPr>
            <a:r>
              <a:rPr lang="en-US" sz="2000">
                <a:solidFill>
                  <a:srgbClr val="002060"/>
                </a:solidFill>
              </a:rPr>
              <a:t>The new approach enables DoD to rapidly respond to current and future operating environments changes, rapid advances in threat capabilities, and concepts of operations employment changes – including systems that are “built to change over time” (AI/ML and agile SW)..</a:t>
            </a:r>
          </a:p>
          <a:p>
            <a:pPr>
              <a:spcAft>
                <a:spcPts val="1200"/>
              </a:spcAft>
            </a:pPr>
            <a:r>
              <a:rPr lang="en-US" sz="2000">
                <a:solidFill>
                  <a:srgbClr val="002060"/>
                </a:solidFill>
              </a:rPr>
              <a:t>TEaaC enables an integration and intertwining of traditional SE and T&amp;E activities providing a transdisciplinary, continuous process coupling design evolution with VV&amp;A.</a:t>
            </a:r>
          </a:p>
          <a:p>
            <a:pPr>
              <a:spcAft>
                <a:spcPts val="1200"/>
              </a:spcAft>
            </a:pPr>
            <a:r>
              <a:rPr lang="en-US" sz="2000">
                <a:solidFill>
                  <a:srgbClr val="002060"/>
                </a:solidFill>
              </a:rPr>
              <a:t>Conducting T&amp;E as a continuum ensures a more responsive delivery of capability to meet warfighters needs.</a:t>
            </a:r>
            <a:endParaRPr lang="en-US" sz="2000" strike="sngStrike">
              <a:solidFill>
                <a:srgbClr val="002060"/>
              </a:solidFill>
            </a:endParaRPr>
          </a:p>
        </p:txBody>
      </p:sp>
      <p:sp>
        <p:nvSpPr>
          <p:cNvPr id="5" name="Title 4">
            <a:extLst>
              <a:ext uri="{FF2B5EF4-FFF2-40B4-BE49-F238E27FC236}">
                <a16:creationId xmlns:a16="http://schemas.microsoft.com/office/drawing/2014/main" id="{A29D6B0E-D749-4E6C-8535-8CAC848F9E35}"/>
              </a:ext>
            </a:extLst>
          </p:cNvPr>
          <p:cNvSpPr>
            <a:spLocks noGrp="1"/>
          </p:cNvSpPr>
          <p:nvPr>
            <p:ph type="title"/>
          </p:nvPr>
        </p:nvSpPr>
        <p:spPr/>
        <p:txBody>
          <a:bodyPr/>
          <a:lstStyle/>
          <a:p>
            <a:r>
              <a:rPr lang="pt-BR"/>
              <a:t>T&amp;E as a Continuum (TEaaC) </a:t>
            </a:r>
            <a:r>
              <a:rPr lang="en-US"/>
              <a:t>Summary Takeaways</a:t>
            </a:r>
          </a:p>
        </p:txBody>
      </p:sp>
    </p:spTree>
    <p:extLst>
      <p:ext uri="{BB962C8B-B14F-4D97-AF65-F5344CB8AC3E}">
        <p14:creationId xmlns:p14="http://schemas.microsoft.com/office/powerpoint/2010/main" val="353297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8E390-4CD9-4EB7-92F4-EC7ECE87A250}"/>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A59C14CA-E950-4BCF-9291-B530CB3CA440}"/>
              </a:ext>
            </a:extLst>
          </p:cNvPr>
          <p:cNvSpPr>
            <a:spLocks noGrp="1"/>
          </p:cNvSpPr>
          <p:nvPr>
            <p:ph type="sldNum" sz="quarter" idx="12"/>
          </p:nvPr>
        </p:nvSpPr>
        <p:spPr/>
        <p:txBody>
          <a:bodyPr/>
          <a:lstStyle/>
          <a:p>
            <a:fld id="{A95DF160-2252-4507-9087-606C83CDB7D9}" type="slidenum">
              <a:rPr lang="en-US" smtClean="0"/>
              <a:pPr/>
              <a:t>22</a:t>
            </a:fld>
            <a:endParaRPr lang="en-US"/>
          </a:p>
        </p:txBody>
      </p:sp>
      <p:sp>
        <p:nvSpPr>
          <p:cNvPr id="4" name="Title 3">
            <a:extLst>
              <a:ext uri="{FF2B5EF4-FFF2-40B4-BE49-F238E27FC236}">
                <a16:creationId xmlns:a16="http://schemas.microsoft.com/office/drawing/2014/main" id="{CD5A04FD-BB1B-4499-A43D-EF30760844DB}"/>
              </a:ext>
            </a:extLst>
          </p:cNvPr>
          <p:cNvSpPr>
            <a:spLocks noGrp="1"/>
          </p:cNvSpPr>
          <p:nvPr>
            <p:ph type="title"/>
          </p:nvPr>
        </p:nvSpPr>
        <p:spPr/>
        <p:txBody>
          <a:bodyPr/>
          <a:lstStyle/>
          <a:p>
            <a:r>
              <a:rPr lang="en-US"/>
              <a:t>The ITEA Journal of Test and Evaluation</a:t>
            </a:r>
          </a:p>
        </p:txBody>
      </p:sp>
      <p:sp>
        <p:nvSpPr>
          <p:cNvPr id="8" name="TextBox 7">
            <a:extLst>
              <a:ext uri="{FF2B5EF4-FFF2-40B4-BE49-F238E27FC236}">
                <a16:creationId xmlns:a16="http://schemas.microsoft.com/office/drawing/2014/main" id="{0FB86E5E-6198-4117-91C6-FEC58FCD1AD6}"/>
              </a:ext>
            </a:extLst>
          </p:cNvPr>
          <p:cNvSpPr txBox="1"/>
          <p:nvPr/>
        </p:nvSpPr>
        <p:spPr>
          <a:xfrm>
            <a:off x="3587931" y="6097006"/>
            <a:ext cx="7442018" cy="307777"/>
          </a:xfrm>
          <a:prstGeom prst="rect">
            <a:avLst/>
          </a:prstGeom>
          <a:noFill/>
        </p:spPr>
        <p:txBody>
          <a:bodyPr wrap="square" rtlCol="0" anchor="ctr">
            <a:spAutoFit/>
          </a:bodyPr>
          <a:lstStyle/>
          <a:p>
            <a:r>
              <a:rPr lang="en-US" sz="1400">
                <a:solidFill>
                  <a:schemeClr val="tx1">
                    <a:lumMod val="50000"/>
                    <a:lumOff val="50000"/>
                  </a:schemeClr>
                </a:solidFill>
              </a:rPr>
              <a:t>For more information: </a:t>
            </a:r>
            <a:r>
              <a:rPr lang="en-US" sz="1400" u="sng">
                <a:solidFill>
                  <a:schemeClr val="tx1">
                    <a:lumMod val="85000"/>
                    <a:lumOff val="15000"/>
                  </a:schemeClr>
                </a:solidFill>
              </a:rPr>
              <a:t>https://itea.org/journals/volume-44-1/test-and-evaluation-as-a-continuum/</a:t>
            </a:r>
          </a:p>
        </p:txBody>
      </p:sp>
      <p:grpSp>
        <p:nvGrpSpPr>
          <p:cNvPr id="7" name="Group 6">
            <a:extLst>
              <a:ext uri="{FF2B5EF4-FFF2-40B4-BE49-F238E27FC236}">
                <a16:creationId xmlns:a16="http://schemas.microsoft.com/office/drawing/2014/main" id="{6A3007B8-9560-49E7-8229-2846AED45A4B}"/>
              </a:ext>
            </a:extLst>
          </p:cNvPr>
          <p:cNvGrpSpPr/>
          <p:nvPr/>
        </p:nvGrpSpPr>
        <p:grpSpPr>
          <a:xfrm>
            <a:off x="1409885" y="1306056"/>
            <a:ext cx="9395053" cy="4702858"/>
            <a:chOff x="1409885" y="1306056"/>
            <a:chExt cx="9395053" cy="4702858"/>
          </a:xfrm>
        </p:grpSpPr>
        <p:pic>
          <p:nvPicPr>
            <p:cNvPr id="6" name="Picture 5">
              <a:extLst>
                <a:ext uri="{FF2B5EF4-FFF2-40B4-BE49-F238E27FC236}">
                  <a16:creationId xmlns:a16="http://schemas.microsoft.com/office/drawing/2014/main" id="{E68FF36C-766F-409D-81FE-3EFB08960EC1}"/>
                </a:ext>
              </a:extLst>
            </p:cNvPr>
            <p:cNvPicPr>
              <a:picLocks noChangeAspect="1"/>
            </p:cNvPicPr>
            <p:nvPr/>
          </p:nvPicPr>
          <p:blipFill>
            <a:blip r:embed="rId3"/>
            <a:stretch>
              <a:fillRect/>
            </a:stretch>
          </p:blipFill>
          <p:spPr>
            <a:xfrm>
              <a:off x="1409885" y="1306056"/>
              <a:ext cx="9395053" cy="4702858"/>
            </a:xfrm>
            <a:prstGeom prst="rect">
              <a:avLst/>
            </a:prstGeom>
            <a:ln>
              <a:solidFill>
                <a:schemeClr val="accent3">
                  <a:lumMod val="75000"/>
                </a:schemeClr>
              </a:solidFill>
            </a:ln>
            <a:effectLst>
              <a:outerShdw blurRad="50800" dist="63500" dir="18900000" algn="bl" rotWithShape="0">
                <a:prstClr val="black">
                  <a:alpha val="40000"/>
                </a:prstClr>
              </a:outerShdw>
            </a:effectLst>
          </p:spPr>
        </p:pic>
        <p:sp>
          <p:nvSpPr>
            <p:cNvPr id="5" name="Rectangle 4">
              <a:extLst>
                <a:ext uri="{FF2B5EF4-FFF2-40B4-BE49-F238E27FC236}">
                  <a16:creationId xmlns:a16="http://schemas.microsoft.com/office/drawing/2014/main" id="{6E1C856B-B929-4C5E-82A5-678047DC5EE2}"/>
                </a:ext>
              </a:extLst>
            </p:cNvPr>
            <p:cNvSpPr/>
            <p:nvPr/>
          </p:nvSpPr>
          <p:spPr>
            <a:xfrm>
              <a:off x="5838825" y="2814638"/>
              <a:ext cx="1309688" cy="90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3062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45B86-7A46-4039-BBF8-EE33AB4B7F2D}"/>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37DB346C-4843-43D2-AC91-5A73243A6062}"/>
              </a:ext>
            </a:extLst>
          </p:cNvPr>
          <p:cNvSpPr>
            <a:spLocks noGrp="1"/>
          </p:cNvSpPr>
          <p:nvPr>
            <p:ph type="sldNum" sz="quarter" idx="12"/>
          </p:nvPr>
        </p:nvSpPr>
        <p:spPr/>
        <p:txBody>
          <a:bodyPr/>
          <a:lstStyle/>
          <a:p>
            <a:fld id="{A95DF160-2252-4507-9087-606C83CDB7D9}" type="slidenum">
              <a:rPr lang="en-US" smtClean="0"/>
              <a:t>23</a:t>
            </a:fld>
            <a:endParaRPr lang="en-US"/>
          </a:p>
        </p:txBody>
      </p:sp>
      <p:sp>
        <p:nvSpPr>
          <p:cNvPr id="4" name="Title 3">
            <a:extLst>
              <a:ext uri="{FF2B5EF4-FFF2-40B4-BE49-F238E27FC236}">
                <a16:creationId xmlns:a16="http://schemas.microsoft.com/office/drawing/2014/main" id="{681C41A5-A3E9-4899-B0EE-B506F7876BCB}"/>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127131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FF3E5-B8AD-44E2-9EAA-9ECB2020F975}"/>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17C8BDBC-643D-4F5B-9D94-DAA728D89767}"/>
              </a:ext>
            </a:extLst>
          </p:cNvPr>
          <p:cNvSpPr>
            <a:spLocks noGrp="1"/>
          </p:cNvSpPr>
          <p:nvPr>
            <p:ph type="sldNum" sz="quarter" idx="12"/>
          </p:nvPr>
        </p:nvSpPr>
        <p:spPr/>
        <p:txBody>
          <a:bodyPr/>
          <a:lstStyle/>
          <a:p>
            <a:fld id="{A95DF160-2252-4507-9087-606C83CDB7D9}" type="slidenum">
              <a:rPr lang="en-US" smtClean="0"/>
              <a:pPr/>
              <a:t>24</a:t>
            </a:fld>
            <a:endParaRPr lang="en-US"/>
          </a:p>
        </p:txBody>
      </p:sp>
      <p:sp>
        <p:nvSpPr>
          <p:cNvPr id="4" name="Slide Title BACK UP SLIDES">
            <a:extLst>
              <a:ext uri="{FF2B5EF4-FFF2-40B4-BE49-F238E27FC236}">
                <a16:creationId xmlns:a16="http://schemas.microsoft.com/office/drawing/2014/main" id="{B5B2050C-F911-46A1-9E45-C504634F353B}"/>
              </a:ext>
            </a:extLst>
          </p:cNvPr>
          <p:cNvSpPr>
            <a:spLocks noGrp="1"/>
          </p:cNvSpPr>
          <p:nvPr>
            <p:ph type="title"/>
          </p:nvPr>
        </p:nvSpPr>
        <p:spPr/>
        <p:txBody>
          <a:bodyPr/>
          <a:lstStyle/>
          <a:p>
            <a:r>
              <a:rPr lang="en-US"/>
              <a:t>BACKUP SLIDES</a:t>
            </a:r>
          </a:p>
        </p:txBody>
      </p:sp>
      <p:sp>
        <p:nvSpPr>
          <p:cNvPr id="5" name="BACK UP SLIDES">
            <a:extLst>
              <a:ext uri="{FF2B5EF4-FFF2-40B4-BE49-F238E27FC236}">
                <a16:creationId xmlns:a16="http://schemas.microsoft.com/office/drawing/2014/main" id="{F2CF97DD-0526-4824-A04F-36B08C78388B}"/>
              </a:ext>
            </a:extLst>
          </p:cNvPr>
          <p:cNvSpPr txBox="1"/>
          <p:nvPr/>
        </p:nvSpPr>
        <p:spPr>
          <a:xfrm>
            <a:off x="3997587" y="3244334"/>
            <a:ext cx="4203438" cy="646331"/>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BACK UP SLIDES</a:t>
            </a:r>
          </a:p>
        </p:txBody>
      </p:sp>
    </p:spTree>
    <p:extLst>
      <p:ext uri="{BB962C8B-B14F-4D97-AF65-F5344CB8AC3E}">
        <p14:creationId xmlns:p14="http://schemas.microsoft.com/office/powerpoint/2010/main" val="44986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7A089-A099-49DD-B560-DA6A501B7837}"/>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E021ACF1-15B7-4CDB-827B-DC28F1E29EA6}"/>
              </a:ext>
            </a:extLst>
          </p:cNvPr>
          <p:cNvSpPr>
            <a:spLocks noGrp="1"/>
          </p:cNvSpPr>
          <p:nvPr>
            <p:ph type="sldNum" sz="quarter" idx="12"/>
          </p:nvPr>
        </p:nvSpPr>
        <p:spPr/>
        <p:txBody>
          <a:bodyPr/>
          <a:lstStyle/>
          <a:p>
            <a:fld id="{A95DF160-2252-4507-9087-606C83CDB7D9}" type="slidenum">
              <a:rPr lang="en-US" smtClean="0"/>
              <a:pPr/>
              <a:t>25</a:t>
            </a:fld>
            <a:endParaRPr lang="en-US"/>
          </a:p>
        </p:txBody>
      </p:sp>
      <p:sp>
        <p:nvSpPr>
          <p:cNvPr id="4" name="Title 3">
            <a:extLst>
              <a:ext uri="{FF2B5EF4-FFF2-40B4-BE49-F238E27FC236}">
                <a16:creationId xmlns:a16="http://schemas.microsoft.com/office/drawing/2014/main" id="{A6984C98-68D5-466D-9575-637D79C93504}"/>
              </a:ext>
            </a:extLst>
          </p:cNvPr>
          <p:cNvSpPr>
            <a:spLocks noGrp="1"/>
          </p:cNvSpPr>
          <p:nvPr>
            <p:ph type="title"/>
          </p:nvPr>
        </p:nvSpPr>
        <p:spPr/>
        <p:txBody>
          <a:bodyPr/>
          <a:lstStyle/>
          <a:p>
            <a:r>
              <a:rPr lang="en-US"/>
              <a:t>DTE&amp;A Points of Contact</a:t>
            </a:r>
          </a:p>
        </p:txBody>
      </p:sp>
      <p:graphicFrame>
        <p:nvGraphicFramePr>
          <p:cNvPr id="5" name="Table 4">
            <a:extLst>
              <a:ext uri="{FF2B5EF4-FFF2-40B4-BE49-F238E27FC236}">
                <a16:creationId xmlns:a16="http://schemas.microsoft.com/office/drawing/2014/main" id="{AB327CA1-90B8-44CE-816A-98E76200E7F7}"/>
              </a:ext>
            </a:extLst>
          </p:cNvPr>
          <p:cNvGraphicFramePr>
            <a:graphicFrameLocks noGrp="1"/>
          </p:cNvGraphicFramePr>
          <p:nvPr/>
        </p:nvGraphicFramePr>
        <p:xfrm>
          <a:off x="868230" y="1303247"/>
          <a:ext cx="10424160" cy="975360"/>
        </p:xfrm>
        <a:graphic>
          <a:graphicData uri="http://schemas.openxmlformats.org/drawingml/2006/table">
            <a:tbl>
              <a:tblPr firstRow="1" bandRow="1"/>
              <a:tblGrid>
                <a:gridCol w="4937760">
                  <a:extLst>
                    <a:ext uri="{9D8B030D-6E8A-4147-A177-3AD203B41FA5}">
                      <a16:colId xmlns:a16="http://schemas.microsoft.com/office/drawing/2014/main" val="20000"/>
                    </a:ext>
                  </a:extLst>
                </a:gridCol>
                <a:gridCol w="2377440">
                  <a:extLst>
                    <a:ext uri="{9D8B030D-6E8A-4147-A177-3AD203B41FA5}">
                      <a16:colId xmlns:a16="http://schemas.microsoft.com/office/drawing/2014/main" val="1887407454"/>
                    </a:ext>
                  </a:extLst>
                </a:gridCol>
                <a:gridCol w="3108960">
                  <a:extLst>
                    <a:ext uri="{9D8B030D-6E8A-4147-A177-3AD203B41FA5}">
                      <a16:colId xmlns:a16="http://schemas.microsoft.com/office/drawing/2014/main" val="20001"/>
                    </a:ext>
                  </a:extLst>
                </a:gridCol>
              </a:tblGrid>
              <a:tr h="17077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en-US" sz="1600" b="1"/>
                        <a:t>DTE&amp;A Chief Engineer Office</a:t>
                      </a: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595998667"/>
                  </a:ext>
                </a:extLst>
              </a:tr>
              <a:tr h="1902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a:latin typeface="Calibri" panose="020F0502020204030204" pitchFamily="34" charset="0"/>
                          <a:cs typeface="Calibri" panose="020F0502020204030204" pitchFamily="34" charset="0"/>
                        </a:rPr>
                        <a:t>Name</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Position</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Email</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0"/>
                        <a:t>Mr. Orlando Flores</a:t>
                      </a:r>
                    </a:p>
                  </a:txBody>
                  <a:tcPr marR="8882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a:t>Chief Engineer (CHENG)</a:t>
                      </a:r>
                    </a:p>
                  </a:txBody>
                  <a:tcPr marR="8882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Calibri" panose="020F0502020204030204" pitchFamily="34" charset="0"/>
                          <a:ea typeface="+mn-ea"/>
                          <a:cs typeface="Calibri" panose="020F0502020204030204" pitchFamily="34" charset="0"/>
                        </a:rPr>
                        <a:t>orlando.f.flores.civ@mail.mil</a:t>
                      </a:r>
                    </a:p>
                  </a:txBody>
                  <a:tcPr marR="8882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0"/>
                        <a:t>Dr. Laura Epifanovskaya</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a:t>Senior Engineer</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Calibri" panose="020F0502020204030204" pitchFamily="34" charset="0"/>
                          <a:ea typeface="+mn-ea"/>
                          <a:cs typeface="Calibri" panose="020F0502020204030204" pitchFamily="34" charset="0"/>
                        </a:rPr>
                        <a:t>laura.w.epifanovskaya.ctr@mail.mil</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599848071"/>
                  </a:ext>
                </a:extLst>
              </a:tr>
            </a:tbl>
          </a:graphicData>
        </a:graphic>
      </p:graphicFrame>
      <p:graphicFrame>
        <p:nvGraphicFramePr>
          <p:cNvPr id="6" name="Table 5">
            <a:extLst>
              <a:ext uri="{FF2B5EF4-FFF2-40B4-BE49-F238E27FC236}">
                <a16:creationId xmlns:a16="http://schemas.microsoft.com/office/drawing/2014/main" id="{C826CD5E-AB78-42E7-B111-A4FECAC2AD48}"/>
              </a:ext>
            </a:extLst>
          </p:cNvPr>
          <p:cNvGraphicFramePr>
            <a:graphicFrameLocks noGrp="1"/>
          </p:cNvGraphicFramePr>
          <p:nvPr/>
        </p:nvGraphicFramePr>
        <p:xfrm>
          <a:off x="868230" y="4028657"/>
          <a:ext cx="10424160" cy="736981"/>
        </p:xfrm>
        <a:graphic>
          <a:graphicData uri="http://schemas.openxmlformats.org/drawingml/2006/table">
            <a:tbl>
              <a:tblPr firstRow="1" bandRow="1"/>
              <a:tblGrid>
                <a:gridCol w="4937760">
                  <a:extLst>
                    <a:ext uri="{9D8B030D-6E8A-4147-A177-3AD203B41FA5}">
                      <a16:colId xmlns:a16="http://schemas.microsoft.com/office/drawing/2014/main" val="20000"/>
                    </a:ext>
                  </a:extLst>
                </a:gridCol>
                <a:gridCol w="2377440">
                  <a:extLst>
                    <a:ext uri="{9D8B030D-6E8A-4147-A177-3AD203B41FA5}">
                      <a16:colId xmlns:a16="http://schemas.microsoft.com/office/drawing/2014/main" val="1887407454"/>
                    </a:ext>
                  </a:extLst>
                </a:gridCol>
                <a:gridCol w="3108960">
                  <a:extLst>
                    <a:ext uri="{9D8B030D-6E8A-4147-A177-3AD203B41FA5}">
                      <a16:colId xmlns:a16="http://schemas.microsoft.com/office/drawing/2014/main" val="20001"/>
                    </a:ext>
                  </a:extLst>
                </a:gridCol>
              </a:tblGrid>
              <a:tr h="19026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en-US" sz="1600" b="1"/>
                        <a:t>Johns Hopkins University Applied Physics Laboratory</a:t>
                      </a: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2321876094"/>
                  </a:ext>
                </a:extLst>
              </a:tr>
              <a:tr h="1902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a:latin typeface="Calibri" panose="020F0502020204030204" pitchFamily="34" charset="0"/>
                          <a:cs typeface="Calibri" panose="020F0502020204030204" pitchFamily="34" charset="0"/>
                        </a:rPr>
                        <a:t>Name</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Position</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Email</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1" indent="0" algn="l">
                        <a:tabLst>
                          <a:tab pos="5033963" algn="l"/>
                        </a:tabLst>
                      </a:pPr>
                      <a:r>
                        <a:rPr lang="en-US" sz="1600"/>
                        <a:t>Mr. Matt Lytwyn</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Program Manager</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Matthew.Lytwyn@jhuapl.edu</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299113200"/>
                  </a:ext>
                </a:extLst>
              </a:tr>
            </a:tbl>
          </a:graphicData>
        </a:graphic>
      </p:graphicFrame>
      <p:graphicFrame>
        <p:nvGraphicFramePr>
          <p:cNvPr id="7" name="Table 6">
            <a:extLst>
              <a:ext uri="{FF2B5EF4-FFF2-40B4-BE49-F238E27FC236}">
                <a16:creationId xmlns:a16="http://schemas.microsoft.com/office/drawing/2014/main" id="{C37A48E2-5903-41D0-83C4-1DD63B1EA259}"/>
              </a:ext>
            </a:extLst>
          </p:cNvPr>
          <p:cNvGraphicFramePr>
            <a:graphicFrameLocks noGrp="1"/>
          </p:cNvGraphicFramePr>
          <p:nvPr/>
        </p:nvGraphicFramePr>
        <p:xfrm>
          <a:off x="868230" y="3201467"/>
          <a:ext cx="10424160" cy="731520"/>
        </p:xfrm>
        <a:graphic>
          <a:graphicData uri="http://schemas.openxmlformats.org/drawingml/2006/table">
            <a:tbl>
              <a:tblPr firstRow="1" bandRow="1"/>
              <a:tblGrid>
                <a:gridCol w="4937760">
                  <a:extLst>
                    <a:ext uri="{9D8B030D-6E8A-4147-A177-3AD203B41FA5}">
                      <a16:colId xmlns:a16="http://schemas.microsoft.com/office/drawing/2014/main" val="20000"/>
                    </a:ext>
                  </a:extLst>
                </a:gridCol>
                <a:gridCol w="2377440">
                  <a:extLst>
                    <a:ext uri="{9D8B030D-6E8A-4147-A177-3AD203B41FA5}">
                      <a16:colId xmlns:a16="http://schemas.microsoft.com/office/drawing/2014/main" val="1887407454"/>
                    </a:ext>
                  </a:extLst>
                </a:gridCol>
                <a:gridCol w="3108960">
                  <a:extLst>
                    <a:ext uri="{9D8B030D-6E8A-4147-A177-3AD203B41FA5}">
                      <a16:colId xmlns:a16="http://schemas.microsoft.com/office/drawing/2014/main" val="20001"/>
                    </a:ext>
                  </a:extLst>
                </a:gridCol>
              </a:tblGrid>
              <a:tr h="19026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nb-NO" sz="1600" b="1"/>
                        <a:t> Institute for Defense Analyses (IDA) </a:t>
                      </a:r>
                      <a:endParaRPr lang="en-US" sz="1600" b="1"/>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331091095"/>
                  </a:ext>
                </a:extLst>
              </a:tr>
              <a:tr h="1902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a:latin typeface="Calibri" panose="020F0502020204030204" pitchFamily="34" charset="0"/>
                          <a:cs typeface="Calibri" panose="020F0502020204030204" pitchFamily="34" charset="0"/>
                        </a:rPr>
                        <a:t>Name</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Position</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Email</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Dr. John Hong</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Assistant Director SED</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jhong@ida.org</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4F3961FE-765C-40B9-8F01-CA1755260E07}"/>
              </a:ext>
            </a:extLst>
          </p:cNvPr>
          <p:cNvGraphicFramePr>
            <a:graphicFrameLocks noGrp="1"/>
          </p:cNvGraphicFramePr>
          <p:nvPr/>
        </p:nvGraphicFramePr>
        <p:xfrm>
          <a:off x="868230" y="4861309"/>
          <a:ext cx="10424160" cy="767461"/>
        </p:xfrm>
        <a:graphic>
          <a:graphicData uri="http://schemas.openxmlformats.org/drawingml/2006/table">
            <a:tbl>
              <a:tblPr firstRow="1" bandRow="1"/>
              <a:tblGrid>
                <a:gridCol w="4937760">
                  <a:extLst>
                    <a:ext uri="{9D8B030D-6E8A-4147-A177-3AD203B41FA5}">
                      <a16:colId xmlns:a16="http://schemas.microsoft.com/office/drawing/2014/main" val="20000"/>
                    </a:ext>
                  </a:extLst>
                </a:gridCol>
                <a:gridCol w="2377440">
                  <a:extLst>
                    <a:ext uri="{9D8B030D-6E8A-4147-A177-3AD203B41FA5}">
                      <a16:colId xmlns:a16="http://schemas.microsoft.com/office/drawing/2014/main" val="1887407454"/>
                    </a:ext>
                  </a:extLst>
                </a:gridCol>
                <a:gridCol w="3108960">
                  <a:extLst>
                    <a:ext uri="{9D8B030D-6E8A-4147-A177-3AD203B41FA5}">
                      <a16:colId xmlns:a16="http://schemas.microsoft.com/office/drawing/2014/main" val="20001"/>
                    </a:ext>
                  </a:extLst>
                </a:gridCol>
              </a:tblGrid>
              <a:tr h="19026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en-US" sz="1600" b="1"/>
                        <a:t>Scientific Test &amp; Analysis Techniques Center of Excellence</a:t>
                      </a:r>
                    </a:p>
                  </a:txBody>
                  <a:tcPr marR="27432"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8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8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2321876094"/>
                  </a:ext>
                </a:extLst>
              </a:tr>
              <a:tr h="1902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a:latin typeface="Calibri" panose="020F0502020204030204" pitchFamily="34" charset="0"/>
                          <a:cs typeface="Calibri" panose="020F0502020204030204" pitchFamily="34" charset="0"/>
                        </a:rPr>
                        <a:t>Name</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Position</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Email</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1" indent="0" algn="l">
                        <a:tabLst>
                          <a:tab pos="5033963" algn="l"/>
                        </a:tabLst>
                      </a:pPr>
                      <a:r>
                        <a:rPr lang="en-US" sz="1600"/>
                        <a:t>Dr. Kyle Kolsti</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Acting Director</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kyle.kolsti.2@us.af.mil</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299113200"/>
                  </a:ext>
                </a:extLst>
              </a:tr>
            </a:tbl>
          </a:graphicData>
        </a:graphic>
      </p:graphicFrame>
      <p:graphicFrame>
        <p:nvGraphicFramePr>
          <p:cNvPr id="9" name="Table 8">
            <a:extLst>
              <a:ext uri="{FF2B5EF4-FFF2-40B4-BE49-F238E27FC236}">
                <a16:creationId xmlns:a16="http://schemas.microsoft.com/office/drawing/2014/main" id="{8AE1F5EA-E08A-4C4F-8C8D-63A9D740F784}"/>
              </a:ext>
            </a:extLst>
          </p:cNvPr>
          <p:cNvGraphicFramePr>
            <a:graphicFrameLocks noGrp="1"/>
          </p:cNvGraphicFramePr>
          <p:nvPr/>
        </p:nvGraphicFramePr>
        <p:xfrm>
          <a:off x="868230" y="2374277"/>
          <a:ext cx="10424160" cy="731520"/>
        </p:xfrm>
        <a:graphic>
          <a:graphicData uri="http://schemas.openxmlformats.org/drawingml/2006/table">
            <a:tbl>
              <a:tblPr firstRow="1" bandRow="1"/>
              <a:tblGrid>
                <a:gridCol w="4937760">
                  <a:extLst>
                    <a:ext uri="{9D8B030D-6E8A-4147-A177-3AD203B41FA5}">
                      <a16:colId xmlns:a16="http://schemas.microsoft.com/office/drawing/2014/main" val="20000"/>
                    </a:ext>
                  </a:extLst>
                </a:gridCol>
                <a:gridCol w="2377440">
                  <a:extLst>
                    <a:ext uri="{9D8B030D-6E8A-4147-A177-3AD203B41FA5}">
                      <a16:colId xmlns:a16="http://schemas.microsoft.com/office/drawing/2014/main" val="1887407454"/>
                    </a:ext>
                  </a:extLst>
                </a:gridCol>
                <a:gridCol w="3108960">
                  <a:extLst>
                    <a:ext uri="{9D8B030D-6E8A-4147-A177-3AD203B41FA5}">
                      <a16:colId xmlns:a16="http://schemas.microsoft.com/office/drawing/2014/main" val="20001"/>
                    </a:ext>
                  </a:extLst>
                </a:gridCol>
              </a:tblGrid>
              <a:tr h="19026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en-US" sz="1600" b="1"/>
                        <a:t>The MITRE Corporation</a:t>
                      </a: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endParaRPr lang="en-US" sz="1600" b="1" kern="1200">
                        <a:solidFill>
                          <a:schemeClr val="tx1"/>
                        </a:solidFill>
                        <a:latin typeface="+mn-lt"/>
                        <a:ea typeface="+mn-ea"/>
                        <a:cs typeface="+mn-cs"/>
                      </a:endParaRPr>
                    </a:p>
                  </a:txBody>
                  <a:tcPr marR="88828" marT="0"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331091095"/>
                  </a:ext>
                </a:extLst>
              </a:tr>
              <a:tr h="1902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b="1">
                          <a:latin typeface="Calibri" panose="020F0502020204030204" pitchFamily="34" charset="0"/>
                          <a:cs typeface="Calibri" panose="020F0502020204030204" pitchFamily="34" charset="0"/>
                        </a:rPr>
                        <a:t>Name</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Position</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r>
                        <a:rPr lang="en-US" sz="1600" b="1" kern="1200">
                          <a:solidFill>
                            <a:schemeClr val="tx1"/>
                          </a:solidFill>
                          <a:latin typeface="Calibri" panose="020F0502020204030204" pitchFamily="34" charset="0"/>
                          <a:ea typeface="+mn-ea"/>
                          <a:cs typeface="Calibri" panose="020F0502020204030204" pitchFamily="34" charset="0"/>
                        </a:rPr>
                        <a:t>Email</a:t>
                      </a:r>
                    </a:p>
                  </a:txBody>
                  <a:tcPr marR="88828" marT="0"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23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Ms. Elizabeth Torres</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Project Lead</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a:t>etorres@mitre.org</a:t>
                      </a:r>
                    </a:p>
                  </a:txBody>
                  <a:tcPr marR="88828"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0457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E6E4FF-4EE1-43B1-869B-D1D1AF8E1318}"/>
              </a:ext>
            </a:extLst>
          </p:cNvPr>
          <p:cNvCxnSpPr/>
          <p:nvPr/>
        </p:nvCxnSpPr>
        <p:spPr>
          <a:xfrm>
            <a:off x="6091895" y="3700040"/>
            <a:ext cx="1463040" cy="0"/>
          </a:xfrm>
          <a:prstGeom prst="line">
            <a:avLst/>
          </a:prstGeom>
          <a:ln w="25400" cap="rnd">
            <a:solidFill>
              <a:schemeClr val="tx1">
                <a:lumMod val="65000"/>
                <a:lumOff val="35000"/>
              </a:schemeClr>
            </a:solidFill>
            <a:prstDash val="solid"/>
            <a:round/>
          </a:ln>
          <a:effectLst>
            <a:outerShdw blurRad="38100" dist="254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7406663" y="2757829"/>
            <a:ext cx="1444752" cy="300764"/>
          </a:xfrm>
          <a:prstGeom prst="bentConnector2">
            <a:avLst/>
          </a:prstGeom>
          <a:ln w="25400" cap="rnd">
            <a:solidFill>
              <a:schemeClr val="tx1">
                <a:lumMod val="65000"/>
                <a:lumOff val="35000"/>
              </a:schemeClr>
            </a:solidFill>
            <a:round/>
          </a:ln>
          <a:effectLst>
            <a:outerShdw blurRad="38100" dist="254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April 27, 2023</a:t>
            </a:r>
          </a:p>
        </p:txBody>
      </p:sp>
      <p:sp>
        <p:nvSpPr>
          <p:cNvPr id="3" name="Slide Number Placeholder 2"/>
          <p:cNvSpPr>
            <a:spLocks noGrp="1"/>
          </p:cNvSpPr>
          <p:nvPr>
            <p:ph type="sldNum" sz="quarter" idx="12"/>
          </p:nvPr>
        </p:nvSpPr>
        <p:spPr/>
        <p:txBody>
          <a:bodyPr/>
          <a:lstStyle/>
          <a:p>
            <a:fld id="{A95DF160-2252-4507-9087-606C83CDB7D9}" type="slidenum">
              <a:rPr lang="en-US" smtClean="0"/>
              <a:pPr/>
              <a:t>3</a:t>
            </a:fld>
            <a:endParaRPr lang="en-US"/>
          </a:p>
        </p:txBody>
      </p:sp>
      <p:sp>
        <p:nvSpPr>
          <p:cNvPr id="4" name="Title 3"/>
          <p:cNvSpPr>
            <a:spLocks noGrp="1"/>
          </p:cNvSpPr>
          <p:nvPr>
            <p:ph type="title"/>
          </p:nvPr>
        </p:nvSpPr>
        <p:spPr/>
        <p:txBody>
          <a:bodyPr/>
          <a:lstStyle/>
          <a:p>
            <a:r>
              <a:rPr lang="en-US"/>
              <a:t>ED(DTE&amp;A) Organizational Structure </a:t>
            </a:r>
          </a:p>
        </p:txBody>
      </p:sp>
      <p:cxnSp>
        <p:nvCxnSpPr>
          <p:cNvPr id="5" name="Straight Connector 4"/>
          <p:cNvCxnSpPr/>
          <p:nvPr/>
        </p:nvCxnSpPr>
        <p:spPr>
          <a:xfrm>
            <a:off x="4628855" y="3700040"/>
            <a:ext cx="1463040" cy="0"/>
          </a:xfrm>
          <a:prstGeom prst="line">
            <a:avLst/>
          </a:prstGeom>
          <a:ln w="25400" cap="rnd">
            <a:solidFill>
              <a:schemeClr val="tx1">
                <a:lumMod val="65000"/>
                <a:lumOff val="35000"/>
              </a:schemeClr>
            </a:solidFill>
            <a:prstDash val="sysDash"/>
            <a:round/>
          </a:ln>
          <a:effectLst>
            <a:outerShdw blurRad="38100" dist="254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2825" y="2483285"/>
            <a:ext cx="0" cy="2286000"/>
          </a:xfrm>
          <a:prstGeom prst="line">
            <a:avLst/>
          </a:prstGeom>
          <a:ln w="25400" cap="rnd">
            <a:solidFill>
              <a:schemeClr val="tx1">
                <a:lumMod val="65000"/>
                <a:lumOff val="35000"/>
              </a:schemeClr>
            </a:solidFill>
            <a:round/>
          </a:ln>
          <a:effectLst>
            <a:outerShdw blurRad="38100" dist="254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84175"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561441"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9880"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8494981"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549828"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0473008" y="5330902"/>
            <a:ext cx="1097280"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338420" y="5146585"/>
          <a:ext cx="1666539" cy="877824"/>
        </p:xfrm>
        <a:graphic>
          <a:graphicData uri="http://schemas.openxmlformats.org/drawingml/2006/table">
            <a:tbl>
              <a:tblPr>
                <a:effectLst>
                  <a:outerShdw blurRad="76200" dir="13500000" sy="23000" kx="1200000" algn="br" rotWithShape="0">
                    <a:prstClr val="black">
                      <a:alpha val="50000"/>
                    </a:prstClr>
                  </a:outerShdw>
                </a:effectLst>
              </a:tblPr>
              <a:tblGrid>
                <a:gridCol w="1666539">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Air Systems (AS)</a:t>
                      </a: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indent="0" algn="ctr" fontAlgn="ctr"/>
                      <a:r>
                        <a:rPr lang="en-US" sz="1400" b="0" i="0" u="none" strike="noStrike">
                          <a:solidFill>
                            <a:schemeClr val="tx1"/>
                          </a:solidFill>
                          <a:effectLst/>
                          <a:latin typeface="Franklin Gothic Medium" panose="020B0603020102020204" pitchFamily="34" charset="0"/>
                        </a:rPr>
                        <a:t>Mr. Jim Bierstine</a:t>
                      </a: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bl>
          </a:graphicData>
        </a:graphic>
      </p:graphicFrame>
      <p:graphicFrame>
        <p:nvGraphicFramePr>
          <p:cNvPr id="14" name="Table 13"/>
          <p:cNvGraphicFramePr>
            <a:graphicFrameLocks noGrp="1"/>
          </p:cNvGraphicFramePr>
          <p:nvPr/>
        </p:nvGraphicFramePr>
        <p:xfrm>
          <a:off x="2310551" y="5146585"/>
          <a:ext cx="1664208" cy="877824"/>
        </p:xfrm>
        <a:graphic>
          <a:graphicData uri="http://schemas.openxmlformats.org/drawingml/2006/table">
            <a:tbl>
              <a:tblPr>
                <a:effectLst>
                  <a:outerShdw blurRad="76200" dir="13500000" sy="23000" kx="1200000" algn="br" rotWithShape="0">
                    <a:prstClr val="black">
                      <a:alpha val="50000"/>
                    </a:prstClr>
                  </a:outerShdw>
                </a:effectLst>
              </a:tblPr>
              <a:tblGrid>
                <a:gridCol w="1664208">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Land Systems (LS)</a:t>
                      </a: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indent="0" algn="ctr" fontAlgn="ctr"/>
                      <a:r>
                        <a:rPr lang="en-US" sz="1400" b="0" i="0" u="none" strike="noStrike">
                          <a:solidFill>
                            <a:schemeClr val="tx1"/>
                          </a:solidFill>
                          <a:effectLst/>
                          <a:latin typeface="Franklin Gothic Medium" panose="020B0603020102020204" pitchFamily="34" charset="0"/>
                        </a:rPr>
                        <a:t>A/ Mr. Rick Donahue</a:t>
                      </a:r>
                      <a:endParaRPr lang="en-US" sz="1200" b="0" i="0" u="none" strike="noStrike" baseline="0">
                        <a:effectLst/>
                        <a:latin typeface="Franklin Gothic Medium" panose="020B0603020102020204" pitchFamily="34" charset="0"/>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890804504"/>
                  </a:ext>
                </a:extLst>
              </a:tr>
            </a:tbl>
          </a:graphicData>
        </a:graphic>
      </p:graphicFrame>
      <p:graphicFrame>
        <p:nvGraphicFramePr>
          <p:cNvPr id="15" name="Table 14"/>
          <p:cNvGraphicFramePr>
            <a:graphicFrameLocks noGrp="1"/>
          </p:cNvGraphicFramePr>
          <p:nvPr/>
        </p:nvGraphicFramePr>
        <p:xfrm>
          <a:off x="4280351" y="5146585"/>
          <a:ext cx="1664208" cy="877824"/>
        </p:xfrm>
        <a:graphic>
          <a:graphicData uri="http://schemas.openxmlformats.org/drawingml/2006/table">
            <a:tbl>
              <a:tblPr>
                <a:effectLst>
                  <a:outerShdw blurRad="76200" dir="13500000" sy="23000" kx="1200000" algn="br" rotWithShape="0">
                    <a:prstClr val="black">
                      <a:alpha val="50000"/>
                    </a:prstClr>
                  </a:outerShdw>
                </a:effectLst>
              </a:tblPr>
              <a:tblGrid>
                <a:gridCol w="1664208">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Naval Systems (NS)</a:t>
                      </a:r>
                    </a:p>
                  </a:txBody>
                  <a:tcPr marL="12758" marR="12758" marT="12758" marB="12758" anchor="ctr">
                    <a:lnL w="9525" cap="flat" cmpd="sng" algn="ctr">
                      <a:solidFill>
                        <a:srgbClr val="002060"/>
                      </a:solidFill>
                      <a:prstDash val="solid"/>
                      <a:round/>
                      <a:headEnd type="none" w="med" len="med"/>
                      <a:tailEnd type="none" w="med" len="med"/>
                    </a:lnL>
                    <a:lnR w="952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indent="0" algn="ctr" fontAlgn="ctr"/>
                      <a:r>
                        <a:rPr lang="en-US" sz="1400" b="0" i="0" u="none" strike="noStrike">
                          <a:solidFill>
                            <a:schemeClr val="tx1"/>
                          </a:solidFill>
                          <a:effectLst/>
                          <a:latin typeface="Franklin Gothic Medium" panose="020B0603020102020204" pitchFamily="34" charset="0"/>
                        </a:rPr>
                        <a:t>Mr. Stephen Stump</a:t>
                      </a:r>
                      <a:endParaRPr lang="en-US" sz="1300" b="0" i="0" u="none" strike="noStrike">
                        <a:solidFill>
                          <a:schemeClr val="tx1"/>
                        </a:solidFill>
                        <a:effectLst/>
                        <a:latin typeface="Franklin Gothic Medium" panose="020B0603020102020204" pitchFamily="34" charset="0"/>
                      </a:endParaRPr>
                    </a:p>
                  </a:txBody>
                  <a:tcPr marL="12758" marR="12758" marT="12758" marB="12758" anchor="ctr">
                    <a:lnL w="9525" cap="flat" cmpd="sng" algn="ctr">
                      <a:solidFill>
                        <a:srgbClr val="002060"/>
                      </a:solidFill>
                      <a:prstDash val="solid"/>
                      <a:round/>
                      <a:headEnd type="none" w="med" len="med"/>
                      <a:tailEnd type="none" w="med" len="med"/>
                    </a:lnL>
                    <a:lnR w="952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bl>
          </a:graphicData>
        </a:graphic>
      </p:graphicFrame>
      <p:graphicFrame>
        <p:nvGraphicFramePr>
          <p:cNvPr id="16" name="Table 15"/>
          <p:cNvGraphicFramePr>
            <a:graphicFrameLocks noGrp="1"/>
          </p:cNvGraphicFramePr>
          <p:nvPr/>
        </p:nvGraphicFramePr>
        <p:xfrm>
          <a:off x="6250151" y="5146585"/>
          <a:ext cx="1664208" cy="877824"/>
        </p:xfrm>
        <a:graphic>
          <a:graphicData uri="http://schemas.openxmlformats.org/drawingml/2006/table">
            <a:tbl>
              <a:tblPr>
                <a:effectLst>
                  <a:outerShdw blurRad="76200" dir="18900000" sy="23000" kx="-1200000" algn="bl" rotWithShape="0">
                    <a:prstClr val="black">
                      <a:alpha val="50000"/>
                    </a:prstClr>
                  </a:outerShdw>
                </a:effectLst>
              </a:tblPr>
              <a:tblGrid>
                <a:gridCol w="1664208">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C4ISR/NC3 (IS) </a:t>
                      </a:r>
                      <a:endParaRPr lang="en-US" sz="1400" b="0" i="0" u="none" strike="noStrike" kern="1200" baseline="3000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Franklin Gothic Medium" panose="020B0603020102020204" pitchFamily="34" charset="0"/>
                        </a:rPr>
                        <a:t>Ms. Robbyn Berenda</a:t>
                      </a: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bl>
          </a:graphicData>
        </a:graphic>
      </p:graphicFrame>
      <p:graphicFrame>
        <p:nvGraphicFramePr>
          <p:cNvPr id="17" name="Table 16"/>
          <p:cNvGraphicFramePr>
            <a:graphicFrameLocks noGrp="1"/>
          </p:cNvGraphicFramePr>
          <p:nvPr/>
        </p:nvGraphicFramePr>
        <p:xfrm>
          <a:off x="8219951" y="5146585"/>
          <a:ext cx="1664208" cy="877824"/>
        </p:xfrm>
        <a:graphic>
          <a:graphicData uri="http://schemas.openxmlformats.org/drawingml/2006/table">
            <a:tbl>
              <a:tblPr>
                <a:effectLst>
                  <a:outerShdw blurRad="76200" dir="18900000" sy="23000" kx="-1200000" algn="bl" rotWithShape="0">
                    <a:prstClr val="black">
                      <a:alpha val="50000"/>
                    </a:prstClr>
                  </a:outerShdw>
                </a:effectLst>
              </a:tblPr>
              <a:tblGrid>
                <a:gridCol w="1664208">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Space Systems (SS)</a:t>
                      </a:r>
                      <a:endParaRPr lang="en-US" sz="1400" b="0" i="0" u="none" strike="noStrike" kern="1200" baseline="3000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Franklin Gothic Medium" panose="020B0603020102020204" pitchFamily="34" charset="0"/>
                        </a:rPr>
                        <a:t>Mr. Rick Thomas</a:t>
                      </a:r>
                      <a:endParaRPr lang="en-US" sz="1200" b="0" i="0" u="none" strike="noStrike" baseline="0">
                        <a:solidFill>
                          <a:schemeClr val="tx1"/>
                        </a:solidFill>
                        <a:effectLst/>
                        <a:latin typeface="Franklin Gothic Medium" panose="020B0603020102020204" pitchFamily="34" charset="0"/>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bl>
          </a:graphicData>
        </a:graphic>
      </p:graphicFrame>
      <p:graphicFrame>
        <p:nvGraphicFramePr>
          <p:cNvPr id="18" name="Table 17"/>
          <p:cNvGraphicFramePr>
            <a:graphicFrameLocks noGrp="1"/>
          </p:cNvGraphicFramePr>
          <p:nvPr/>
        </p:nvGraphicFramePr>
        <p:xfrm>
          <a:off x="10189749" y="5146585"/>
          <a:ext cx="1664208" cy="877824"/>
        </p:xfrm>
        <a:graphic>
          <a:graphicData uri="http://schemas.openxmlformats.org/drawingml/2006/table">
            <a:tbl>
              <a:tblPr>
                <a:effectLst>
                  <a:outerShdw blurRad="76200" dir="18900000" sy="23000" kx="-1200000" algn="bl" rotWithShape="0">
                    <a:prstClr val="black">
                      <a:alpha val="50000"/>
                    </a:prstClr>
                  </a:outerShdw>
                </a:effectLst>
              </a:tblPr>
              <a:tblGrid>
                <a:gridCol w="1664208">
                  <a:extLst>
                    <a:ext uri="{9D8B030D-6E8A-4147-A177-3AD203B41FA5}">
                      <a16:colId xmlns:a16="http://schemas.microsoft.com/office/drawing/2014/main" val="2555522196"/>
                    </a:ext>
                  </a:extLst>
                </a:gridCol>
              </a:tblGrid>
              <a:tr h="420624">
                <a:tc>
                  <a:txBody>
                    <a:bodyPr/>
                    <a:lstStyle/>
                    <a:p>
                      <a:pPr marL="0" algn="ctr" defTabSz="914400" rtl="0" eaLnBrk="1" fontAlgn="ctr" latinLnBrk="0" hangingPunct="1"/>
                      <a:r>
                        <a:rPr lang="en-US" sz="14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Missile Systems (MS)</a:t>
                      </a:r>
                      <a:endParaRPr lang="en-US" sz="1400" b="0" i="0" u="none" strike="noStrike" kern="1200" baseline="3000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57200">
                <a:tc>
                  <a:txBody>
                    <a:bodyPr/>
                    <a:lstStyle/>
                    <a:p>
                      <a:pPr marL="0" indent="0" algn="ctr" fontAlgn="ctr"/>
                      <a:r>
                        <a:rPr lang="en-US" sz="1400" b="0" i="0" u="none" strike="noStrike">
                          <a:solidFill>
                            <a:schemeClr val="tx1"/>
                          </a:solidFill>
                          <a:effectLst/>
                          <a:latin typeface="Franklin Gothic Medium" panose="020B0603020102020204" pitchFamily="34" charset="0"/>
                        </a:rPr>
                        <a:t>Mr. Steven Lopes</a:t>
                      </a:r>
                      <a:endParaRPr lang="en-US" sz="1300" b="0" i="0" u="none" strike="noStrike" baseline="30000">
                        <a:solidFill>
                          <a:schemeClr val="tx1"/>
                        </a:solidFill>
                        <a:effectLst/>
                        <a:latin typeface="Franklin Gothic Medium" panose="020B0603020102020204" pitchFamily="34" charset="0"/>
                      </a:endParaRPr>
                    </a:p>
                  </a:txBody>
                  <a:tcPr marL="12758" marR="12758" marT="12758" marB="12758"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bl>
          </a:graphicData>
        </a:graphic>
      </p:graphicFrame>
      <p:cxnSp>
        <p:nvCxnSpPr>
          <p:cNvPr id="19" name="Straight Connector 18"/>
          <p:cNvCxnSpPr/>
          <p:nvPr/>
        </p:nvCxnSpPr>
        <p:spPr>
          <a:xfrm>
            <a:off x="2715789" y="2170366"/>
            <a:ext cx="5669280" cy="0"/>
          </a:xfrm>
          <a:prstGeom prst="line">
            <a:avLst/>
          </a:prstGeom>
          <a:ln w="25400" cap="rnd">
            <a:solidFill>
              <a:schemeClr val="tx1">
                <a:lumMod val="65000"/>
                <a:lumOff val="35000"/>
              </a:schemeClr>
            </a:solidFill>
            <a:round/>
          </a:ln>
          <a:effectLst>
            <a:outerShdw blurRad="38100" dist="254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nvGraphicFramePr>
        <p:xfrm>
          <a:off x="4812147" y="1464078"/>
          <a:ext cx="2560320" cy="1122796"/>
        </p:xfrm>
        <a:graphic>
          <a:graphicData uri="http://schemas.openxmlformats.org/drawingml/2006/table">
            <a:tbl>
              <a:tblPr>
                <a:effectLst>
                  <a:outerShdw blurRad="50800" dist="38100" dir="16200000" rotWithShape="0">
                    <a:prstClr val="black">
                      <a:alpha val="40000"/>
                    </a:prstClr>
                  </a:outerShdw>
                </a:effectLst>
              </a:tblPr>
              <a:tblGrid>
                <a:gridCol w="2560320">
                  <a:extLst>
                    <a:ext uri="{9D8B030D-6E8A-4147-A177-3AD203B41FA5}">
                      <a16:colId xmlns:a16="http://schemas.microsoft.com/office/drawing/2014/main" val="2555522196"/>
                    </a:ext>
                  </a:extLst>
                </a:gridCol>
              </a:tblGrid>
              <a:tr h="640080">
                <a:tc>
                  <a:txBody>
                    <a:bodyPr/>
                    <a:lstStyle/>
                    <a:p>
                      <a:pPr algn="ctr" fontAlgn="ctr"/>
                      <a:r>
                        <a:rPr lang="en-US" sz="1500" b="0" i="0" u="none" strike="noStrike" baseline="0">
                          <a:solidFill>
                            <a:schemeClr val="bg1"/>
                          </a:solidFill>
                          <a:effectLst>
                            <a:outerShdw blurRad="50800" dist="63500" dir="5400000" algn="tl">
                              <a:srgbClr val="000000">
                                <a:alpha val="50000"/>
                              </a:srgbClr>
                            </a:outerShdw>
                          </a:effectLst>
                          <a:latin typeface="Franklin Gothic Medium" panose="020B0603020102020204" pitchFamily="34" charset="0"/>
                        </a:rPr>
                        <a:t>Executive Director, Developmental Test, Evaluation, and Assessments</a:t>
                      </a:r>
                      <a:endParaRPr lang="en-US" sz="1500" b="0" i="0" u="none" strike="noStrike">
                        <a:solidFill>
                          <a:schemeClr val="bg1"/>
                        </a:solidFill>
                        <a:effectLst>
                          <a:outerShdw blurRad="50800" dist="63500" dir="5400000" algn="tl">
                            <a:srgbClr val="000000">
                              <a:alpha val="50000"/>
                            </a:srgbClr>
                          </a:outerShdw>
                        </a:effectLst>
                        <a:latin typeface="Franklin Gothic Medium" panose="020B0603020102020204" pitchFamily="34" charset="0"/>
                      </a:endParaRPr>
                    </a:p>
                  </a:txBody>
                  <a:tcPr marL="12758" marR="12758" marT="12758" marB="12758"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extLst>
                  <a:ext uri="{0D108BD9-81ED-4DB2-BD59-A6C34878D82A}">
                    <a16:rowId xmlns:a16="http://schemas.microsoft.com/office/drawing/2014/main" val="3328347607"/>
                  </a:ext>
                </a:extLst>
              </a:tr>
              <a:tr h="411480">
                <a:tc>
                  <a:txBody>
                    <a:bodyPr/>
                    <a:lstStyle/>
                    <a:p>
                      <a:pPr algn="ctr"/>
                      <a:r>
                        <a:rPr lang="en-US" sz="1400" b="0">
                          <a:solidFill>
                            <a:schemeClr val="tx1"/>
                          </a:solidFill>
                          <a:effectLst/>
                          <a:latin typeface="Franklin Gothic Medium" panose="020B0603020102020204" pitchFamily="34" charset="0"/>
                          <a:cs typeface="Arial" panose="020B0604020202020204" pitchFamily="34" charset="0"/>
                        </a:rPr>
                        <a:t>Mr. Christopher Collins</a:t>
                      </a:r>
                    </a:p>
                  </a:txBody>
                  <a:tcPr marL="12758" marR="12758" marT="12758" marB="12758"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8279910" y="2016326"/>
          <a:ext cx="2926080" cy="1325880"/>
        </p:xfrm>
        <a:graphic>
          <a:graphicData uri="http://schemas.openxmlformats.org/drawingml/2006/table">
            <a:tbl>
              <a:tblPr>
                <a:effectLst>
                  <a:outerShdw blurRad="76200" dir="18900000" sy="23000" kx="-1200000" algn="bl" rotWithShape="0">
                    <a:prstClr val="black">
                      <a:alpha val="30000"/>
                    </a:prstClr>
                  </a:outerShdw>
                </a:effectLst>
              </a:tblPr>
              <a:tblGrid>
                <a:gridCol w="1463040">
                  <a:extLst>
                    <a:ext uri="{9D8B030D-6E8A-4147-A177-3AD203B41FA5}">
                      <a16:colId xmlns:a16="http://schemas.microsoft.com/office/drawing/2014/main" val="2555522196"/>
                    </a:ext>
                  </a:extLst>
                </a:gridCol>
                <a:gridCol w="1463040">
                  <a:extLst>
                    <a:ext uri="{9D8B030D-6E8A-4147-A177-3AD203B41FA5}">
                      <a16:colId xmlns:a16="http://schemas.microsoft.com/office/drawing/2014/main" val="1882477551"/>
                    </a:ext>
                  </a:extLst>
                </a:gridCol>
              </a:tblGrid>
              <a:tr h="274320">
                <a:tc gridSpan="2">
                  <a:txBody>
                    <a:bodyPr/>
                    <a:lstStyle/>
                    <a:p>
                      <a:pPr marL="0" algn="ctr" defTabSz="914400" rtl="0" eaLnBrk="1" fontAlgn="ctr" latinLnBrk="0" hangingPunct="1"/>
                      <a:r>
                        <a:rPr lang="en-US" sz="13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DTE&amp;A Chief Engineer</a:t>
                      </a:r>
                    </a:p>
                  </a:txBody>
                  <a:tcPr marL="12758" marR="12758" marT="12758" marB="12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tc hMerge="1">
                  <a:txBody>
                    <a:bodyPr/>
                    <a:lstStyle/>
                    <a:p>
                      <a:endParaRPr lang="en-US"/>
                    </a:p>
                  </a:txBody>
                  <a:tcPr/>
                </a:tc>
                <a:extLst>
                  <a:ext uri="{0D108BD9-81ED-4DB2-BD59-A6C34878D82A}">
                    <a16:rowId xmlns:a16="http://schemas.microsoft.com/office/drawing/2014/main" val="3328347607"/>
                  </a:ext>
                </a:extLst>
              </a:tr>
              <a:tr h="228600">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Position</a:t>
                      </a:r>
                    </a:p>
                  </a:txBody>
                  <a:tcPr marL="12758" marR="12758" marT="12758" marB="12758" anchor="ctr">
                    <a:lnL w="12700" cap="flat" cmpd="sng" algn="ctr">
                      <a:solidFill>
                        <a:schemeClr val="tx1"/>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Name</a:t>
                      </a:r>
                    </a:p>
                  </a:txBody>
                  <a:tcPr marL="12758" marR="12758" marT="12758" marB="12758" anchor="ctr">
                    <a:lnL w="3175"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4320">
                <a:tc>
                  <a:txBody>
                    <a:bodyPr/>
                    <a:lstStyle/>
                    <a:p>
                      <a:pPr marL="0" indent="0" algn="ctr" fontAlgn="ctr"/>
                      <a:r>
                        <a:rPr lang="en-US" sz="1300" b="0" i="0" u="none" strike="noStrike">
                          <a:solidFill>
                            <a:schemeClr val="tx1"/>
                          </a:solidFill>
                          <a:effectLst/>
                          <a:latin typeface="Franklin Gothic Medium" panose="020B0603020102020204" pitchFamily="34" charset="0"/>
                        </a:rPr>
                        <a:t>Chief Engineer</a:t>
                      </a:r>
                    </a:p>
                  </a:txBody>
                  <a:tcPr marL="45720" marR="12758" marT="12758" marB="12758" anchor="ctr">
                    <a:lnL w="12700" cap="flat" cmpd="sng" algn="ctr">
                      <a:solidFill>
                        <a:schemeClr val="tx1"/>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1300" b="0" i="0" u="none" strike="noStrike">
                          <a:solidFill>
                            <a:schemeClr val="tx1"/>
                          </a:solidFill>
                          <a:effectLst/>
                          <a:latin typeface="Franklin Gothic Medium" panose="020B0603020102020204" pitchFamily="34" charset="0"/>
                        </a:rPr>
                        <a:t>Mr. Orlando Flores</a:t>
                      </a:r>
                    </a:p>
                  </a:txBody>
                  <a:tcPr marL="45720" marR="12758" marT="12758" marB="12758" anchor="ctr">
                    <a:lnL w="3175"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060"/>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Franklin Gothic Medium" panose="020B0603020102020204" pitchFamily="34" charset="0"/>
                          <a:ea typeface="+mn-ea"/>
                          <a:cs typeface="+mn-cs"/>
                        </a:rPr>
                        <a:t>Senior Engineer</a:t>
                      </a:r>
                    </a:p>
                  </a:txBody>
                  <a:tcPr marL="45720" marR="12758" marT="12758" marB="12758" anchor="ctr">
                    <a:lnL w="12700" cap="flat" cmpd="sng" algn="ctr">
                      <a:solidFill>
                        <a:schemeClr val="tx1"/>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Franklin Gothic Medium" panose="020B0603020102020204" pitchFamily="34" charset="0"/>
                          <a:ea typeface="+mn-ea"/>
                          <a:cs typeface="+mn-cs"/>
                        </a:rPr>
                        <a:t>Dr. Epifanovskaya</a:t>
                      </a:r>
                    </a:p>
                  </a:txBody>
                  <a:tcPr marL="12758" marR="12758" marT="12758" marB="12758" anchor="ctr">
                    <a:lnL w="3175"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12324396"/>
                  </a:ext>
                </a:extLst>
              </a:tr>
              <a:tr h="274320">
                <a:tc>
                  <a:txBody>
                    <a:bodyPr/>
                    <a:lstStyle/>
                    <a:p>
                      <a:pPr marL="0" indent="0" algn="ctr" defTabSz="914400" rtl="0" eaLnBrk="1" fontAlgn="ctr" latinLnBrk="0" hangingPunct="1"/>
                      <a:r>
                        <a:rPr lang="en-US" sz="1300" b="0" i="0" u="none" strike="noStrike" kern="1200">
                          <a:solidFill>
                            <a:schemeClr val="tx1"/>
                          </a:solidFill>
                          <a:effectLst/>
                          <a:latin typeface="Franklin Gothic Medium" panose="020B0603020102020204" pitchFamily="34" charset="0"/>
                          <a:ea typeface="+mn-ea"/>
                          <a:cs typeface="+mn-cs"/>
                        </a:rPr>
                        <a:t>Tech Advisor</a:t>
                      </a:r>
                    </a:p>
                  </a:txBody>
                  <a:tcPr marL="45720" marR="12758" marT="12758" marB="12758" anchor="ctr">
                    <a:lnL w="12700" cap="flat" cmpd="sng" algn="ctr">
                      <a:solidFill>
                        <a:schemeClr val="tx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1300" b="0" i="0" u="none" strike="noStrike">
                          <a:solidFill>
                            <a:schemeClr val="tx1"/>
                          </a:solidFill>
                          <a:effectLst/>
                          <a:latin typeface="Franklin Gothic Medium" panose="020B0603020102020204" pitchFamily="34" charset="0"/>
                        </a:rPr>
                        <a:t>Mr. Shawn</a:t>
                      </a:r>
                      <a:r>
                        <a:rPr lang="en-US" sz="1300" b="0" i="0" u="none" strike="noStrike" baseline="0">
                          <a:solidFill>
                            <a:schemeClr val="tx1"/>
                          </a:solidFill>
                          <a:effectLst/>
                          <a:latin typeface="Franklin Gothic Medium" panose="020B0603020102020204" pitchFamily="34" charset="0"/>
                        </a:rPr>
                        <a:t> Malone</a:t>
                      </a:r>
                      <a:endParaRPr lang="en-US" sz="1300" b="0" i="0" u="none" strike="noStrike">
                        <a:solidFill>
                          <a:schemeClr val="tx1"/>
                        </a:solidFill>
                        <a:effectLst/>
                        <a:latin typeface="Franklin Gothic Medium" panose="020B0603020102020204" pitchFamily="34" charset="0"/>
                      </a:endParaRPr>
                    </a:p>
                  </a:txBody>
                  <a:tcPr marL="12758" marR="12758" marT="12758" marB="12758" anchor="ctr">
                    <a:lnL w="3175"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105142567"/>
                  </a:ext>
                </a:extLst>
              </a:tr>
            </a:tbl>
          </a:graphicData>
        </a:graphic>
      </p:graphicFrame>
      <p:cxnSp>
        <p:nvCxnSpPr>
          <p:cNvPr id="23" name="Straight Connector 22"/>
          <p:cNvCxnSpPr/>
          <p:nvPr/>
        </p:nvCxnSpPr>
        <p:spPr>
          <a:xfrm>
            <a:off x="1182547" y="4767272"/>
            <a:ext cx="9838944" cy="0"/>
          </a:xfrm>
          <a:prstGeom prst="line">
            <a:avLst/>
          </a:prstGeom>
          <a:ln w="25400" cap="rnd">
            <a:solidFill>
              <a:schemeClr val="tx1">
                <a:lumMod val="65000"/>
                <a:lumOff val="35000"/>
              </a:schemeClr>
            </a:solidFill>
            <a:roun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1254651" y="2019367"/>
          <a:ext cx="3017520" cy="1325880"/>
        </p:xfrm>
        <a:graphic>
          <a:graphicData uri="http://schemas.openxmlformats.org/drawingml/2006/table">
            <a:tbl>
              <a:tblPr>
                <a:effectLst>
                  <a:outerShdw blurRad="76200" dir="13500000" sy="23000" kx="1200000" algn="br" rotWithShape="0">
                    <a:prstClr val="black">
                      <a:alpha val="20000"/>
                    </a:prstClr>
                  </a:outerShdw>
                </a:effectLst>
              </a:tblPr>
              <a:tblGrid>
                <a:gridCol w="1554480">
                  <a:extLst>
                    <a:ext uri="{9D8B030D-6E8A-4147-A177-3AD203B41FA5}">
                      <a16:colId xmlns:a16="http://schemas.microsoft.com/office/drawing/2014/main" val="2555522196"/>
                    </a:ext>
                  </a:extLst>
                </a:gridCol>
                <a:gridCol w="1463040">
                  <a:extLst>
                    <a:ext uri="{9D8B030D-6E8A-4147-A177-3AD203B41FA5}">
                      <a16:colId xmlns:a16="http://schemas.microsoft.com/office/drawing/2014/main" val="1882477551"/>
                    </a:ext>
                  </a:extLst>
                </a:gridCol>
              </a:tblGrid>
              <a:tr h="274320">
                <a:tc gridSpan="2">
                  <a:txBody>
                    <a:bodyPr/>
                    <a:lstStyle/>
                    <a:p>
                      <a:pPr marL="0" algn="ctr" defTabSz="914400" rtl="0" eaLnBrk="1" fontAlgn="ctr" latinLnBrk="0" hangingPunct="1"/>
                      <a:r>
                        <a:rPr lang="en-US" sz="13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Administrative Staff</a:t>
                      </a:r>
                    </a:p>
                  </a:txBody>
                  <a:tcPr marL="9569" marR="9569" marT="9569" marB="9569" anchor="ctr">
                    <a:lnL w="12700" cap="flat" cmpd="sng" algn="ctr">
                      <a:solidFill>
                        <a:srgbClr val="1E2C54"/>
                      </a:solidFill>
                      <a:prstDash val="solid"/>
                      <a:round/>
                      <a:headEnd type="none" w="med" len="med"/>
                      <a:tailEnd type="none" w="med" len="med"/>
                    </a:lnL>
                    <a:lnR w="12700" cap="flat" cmpd="sng" algn="ctr">
                      <a:solidFill>
                        <a:srgbClr val="1E2C54"/>
                      </a:solidFill>
                      <a:prstDash val="solid"/>
                      <a:round/>
                      <a:headEnd type="none" w="med" len="med"/>
                      <a:tailEnd type="none" w="med" len="med"/>
                    </a:lnR>
                    <a:lnT w="12700" cap="flat" cmpd="sng" algn="ctr">
                      <a:solidFill>
                        <a:srgbClr val="1E2C54"/>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tc hMerge="1">
                  <a:txBody>
                    <a:bodyPr/>
                    <a:lstStyle/>
                    <a:p>
                      <a:endParaRPr lang="en-US"/>
                    </a:p>
                  </a:txBody>
                  <a:tcPr/>
                </a:tc>
                <a:extLst>
                  <a:ext uri="{0D108BD9-81ED-4DB2-BD59-A6C34878D82A}">
                    <a16:rowId xmlns:a16="http://schemas.microsoft.com/office/drawing/2014/main" val="3328347607"/>
                  </a:ext>
                </a:extLst>
              </a:tr>
              <a:tr h="228600">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Position</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Name</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4320">
                <a:tc>
                  <a:txBody>
                    <a:bodyPr/>
                    <a:lstStyle/>
                    <a:p>
                      <a:pPr marL="0" indent="0" algn="l" fontAlgn="ctr"/>
                      <a:r>
                        <a:rPr lang="en-US" sz="1300" b="0" i="0" u="none" strike="noStrike">
                          <a:solidFill>
                            <a:schemeClr val="tx1"/>
                          </a:solidFill>
                          <a:effectLst/>
                          <a:latin typeface="Franklin Gothic Medium" panose="020B0603020102020204" pitchFamily="34" charset="0"/>
                        </a:rPr>
                        <a:t>Operations Manager</a:t>
                      </a:r>
                    </a:p>
                  </a:txBody>
                  <a:tcPr marL="34290"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1300" b="0" i="0" u="none" strike="noStrike">
                          <a:solidFill>
                            <a:schemeClr val="tx1"/>
                          </a:solidFill>
                          <a:effectLst/>
                          <a:latin typeface="Franklin Gothic Medium" panose="020B0603020102020204" pitchFamily="34" charset="0"/>
                        </a:rPr>
                        <a:t>Mr. Patrick Foster</a:t>
                      </a:r>
                    </a:p>
                  </a:txBody>
                  <a:tcPr marL="34290"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890804504"/>
                  </a:ext>
                </a:extLst>
              </a:tr>
              <a:tr h="274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Franklin Gothic Medium" panose="020B0603020102020204" pitchFamily="34" charset="0"/>
                        </a:rPr>
                        <a:t>Director EA</a:t>
                      </a:r>
                      <a:endParaRPr lang="en-US" sz="1300" b="0" i="0" u="none" strike="noStrike" baseline="30000">
                        <a:solidFill>
                          <a:schemeClr val="tx1"/>
                        </a:solidFill>
                        <a:effectLst/>
                        <a:latin typeface="Franklin Gothic Medium" panose="020B0603020102020204" pitchFamily="34" charset="0"/>
                      </a:endParaRPr>
                    </a:p>
                  </a:txBody>
                  <a:tcPr marL="34290"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Franklin Gothic Medium" panose="020B0603020102020204" pitchFamily="34" charset="0"/>
                        </a:rPr>
                        <a:t>Ms. Caitlin Harris</a:t>
                      </a:r>
                      <a:endParaRPr lang="en-US" sz="1300" b="0" i="0" u="none" strike="noStrike" baseline="30000">
                        <a:solidFill>
                          <a:schemeClr val="tx1"/>
                        </a:solidFill>
                        <a:effectLst/>
                        <a:latin typeface="Franklin Gothic Medium" panose="020B0603020102020204" pitchFamily="34" charset="0"/>
                      </a:endParaRP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37452086"/>
                  </a:ext>
                </a:extLst>
              </a:tr>
              <a:tr h="274320">
                <a:tc>
                  <a:txBody>
                    <a:bodyPr/>
                    <a:lstStyle/>
                    <a:p>
                      <a:pPr marL="0" indent="0" algn="l" defTabSz="914400" rtl="0" eaLnBrk="1" fontAlgn="ctr" latinLnBrk="0" hangingPunct="1"/>
                      <a:r>
                        <a:rPr lang="en-US" sz="1300" b="0" i="0" u="none" strike="noStrike" kern="1200">
                          <a:solidFill>
                            <a:schemeClr val="tx1"/>
                          </a:solidFill>
                          <a:effectLst/>
                          <a:latin typeface="Franklin Gothic Medium" panose="020B0603020102020204" pitchFamily="34" charset="0"/>
                          <a:ea typeface="+mn-ea"/>
                          <a:cs typeface="+mn-cs"/>
                        </a:rPr>
                        <a:t>Budget &amp; Finance</a:t>
                      </a:r>
                    </a:p>
                  </a:txBody>
                  <a:tcPr marL="34290"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1300" b="0" i="0" u="none" strike="noStrike">
                          <a:solidFill>
                            <a:schemeClr val="tx1"/>
                          </a:solidFill>
                          <a:effectLst/>
                          <a:latin typeface="Franklin Gothic Medium" panose="020B0603020102020204" pitchFamily="34" charset="0"/>
                        </a:rPr>
                        <a:t>Ms.</a:t>
                      </a:r>
                      <a:r>
                        <a:rPr lang="en-US" sz="1300" b="0" i="0" u="none" strike="noStrike" baseline="0">
                          <a:solidFill>
                            <a:schemeClr val="tx1"/>
                          </a:solidFill>
                          <a:effectLst/>
                          <a:latin typeface="Franklin Gothic Medium" panose="020B0603020102020204" pitchFamily="34" charset="0"/>
                        </a:rPr>
                        <a:t> Michelle Cavey</a:t>
                      </a:r>
                      <a:endParaRPr lang="en-US" sz="1300" b="0" i="0" u="none" strike="noStrike">
                        <a:solidFill>
                          <a:schemeClr val="tx1"/>
                        </a:solidFill>
                        <a:effectLst/>
                        <a:latin typeface="Franklin Gothic Medium" panose="020B0603020102020204" pitchFamily="34" charset="0"/>
                      </a:endParaRP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269737385"/>
                  </a:ext>
                </a:extLst>
              </a:tr>
            </a:tbl>
          </a:graphicData>
        </a:graphic>
      </p:graphicFrame>
      <p:graphicFrame>
        <p:nvGraphicFramePr>
          <p:cNvPr id="25" name="Table 24"/>
          <p:cNvGraphicFramePr>
            <a:graphicFrameLocks noGrp="1"/>
          </p:cNvGraphicFramePr>
          <p:nvPr/>
        </p:nvGraphicFramePr>
        <p:xfrm>
          <a:off x="4359292" y="3598315"/>
          <a:ext cx="1418219" cy="1028788"/>
        </p:xfrm>
        <a:graphic>
          <a:graphicData uri="http://schemas.openxmlformats.org/drawingml/2006/table">
            <a:tbl>
              <a:tblPr>
                <a:effectLst>
                  <a:outerShdw blurRad="76200" dir="13500000" sy="23000" kx="1200000" algn="br" rotWithShape="0">
                    <a:prstClr val="black">
                      <a:alpha val="20000"/>
                    </a:prstClr>
                  </a:outerShdw>
                </a:effectLst>
              </a:tblPr>
              <a:tblGrid>
                <a:gridCol w="800999">
                  <a:extLst>
                    <a:ext uri="{9D8B030D-6E8A-4147-A177-3AD203B41FA5}">
                      <a16:colId xmlns:a16="http://schemas.microsoft.com/office/drawing/2014/main" val="2555522196"/>
                    </a:ext>
                  </a:extLst>
                </a:gridCol>
                <a:gridCol w="617220">
                  <a:extLst>
                    <a:ext uri="{9D8B030D-6E8A-4147-A177-3AD203B41FA5}">
                      <a16:colId xmlns:a16="http://schemas.microsoft.com/office/drawing/2014/main" val="1882477551"/>
                    </a:ext>
                  </a:extLst>
                </a:gridCol>
              </a:tblGrid>
              <a:tr h="171450">
                <a:tc gridSpan="2">
                  <a:txBody>
                    <a:bodyPr/>
                    <a:lstStyle/>
                    <a:p>
                      <a:pPr marL="0" algn="ctr" defTabSz="914400" rtl="0" eaLnBrk="1" fontAlgn="ctr" latinLnBrk="0" hangingPunct="1"/>
                      <a:r>
                        <a:rPr lang="en-US" sz="10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External Organizations</a:t>
                      </a:r>
                      <a:endParaRPr lang="en-US" sz="1000" b="0" i="0" u="none" strike="noStrike" kern="1200" baseline="30000">
                        <a:solidFill>
                          <a:schemeClr val="bg1"/>
                        </a:solidFill>
                        <a:effectLst/>
                        <a:latin typeface="Franklin Gothic Medium" panose="020B0603020102020204" pitchFamily="34" charset="0"/>
                        <a:ea typeface="+mn-ea"/>
                        <a:cs typeface="+mn-cs"/>
                      </a:endParaRPr>
                    </a:p>
                  </a:txBody>
                  <a:tcPr marL="9569" marR="9569" marT="9569" marB="9569" anchor="ctr">
                    <a:lnL w="12700" cap="flat" cmpd="sng" algn="ctr">
                      <a:solidFill>
                        <a:srgbClr val="1E2C54"/>
                      </a:solidFill>
                      <a:prstDash val="solid"/>
                      <a:round/>
                      <a:headEnd type="none" w="med" len="med"/>
                      <a:tailEnd type="none" w="med" len="med"/>
                    </a:lnL>
                    <a:lnR w="12700" cap="flat" cmpd="sng" algn="ctr">
                      <a:solidFill>
                        <a:srgbClr val="1E2C54"/>
                      </a:solidFill>
                      <a:prstDash val="solid"/>
                      <a:round/>
                      <a:headEnd type="none" w="med" len="med"/>
                      <a:tailEnd type="none" w="med" len="med"/>
                    </a:lnR>
                    <a:lnT w="12700" cap="flat" cmpd="sng" algn="ctr">
                      <a:solidFill>
                        <a:srgbClr val="1E2C54"/>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tc hMerge="1">
                  <a:txBody>
                    <a:bodyPr/>
                    <a:lstStyle/>
                    <a:p>
                      <a:endParaRPr lang="en-US"/>
                    </a:p>
                  </a:txBody>
                  <a:tcPr/>
                </a:tc>
                <a:extLst>
                  <a:ext uri="{0D108BD9-81ED-4DB2-BD59-A6C34878D82A}">
                    <a16:rowId xmlns:a16="http://schemas.microsoft.com/office/drawing/2014/main" val="3328347607"/>
                  </a:ext>
                </a:extLst>
              </a:tr>
              <a:tr h="171450">
                <a:tc>
                  <a:txBody>
                    <a:bodyPr/>
                    <a:lstStyle/>
                    <a:p>
                      <a:pPr algn="ctr"/>
                      <a:r>
                        <a:rPr lang="en-US" sz="900" b="1">
                          <a:solidFill>
                            <a:srgbClr val="002060"/>
                          </a:solidFill>
                          <a:effectLst/>
                          <a:latin typeface="Franklin Gothic Medium" panose="020B0603020102020204" pitchFamily="34" charset="0"/>
                          <a:cs typeface="Arial" panose="020B0604020202020204" pitchFamily="34" charset="0"/>
                        </a:rPr>
                        <a:t>Organization</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solidFill>
                            <a:srgbClr val="002060"/>
                          </a:solidFill>
                          <a:effectLst/>
                          <a:latin typeface="Franklin Gothic Medium" panose="020B0603020102020204" pitchFamily="34" charset="0"/>
                          <a:cs typeface="Arial" panose="020B0604020202020204" pitchFamily="34" charset="0"/>
                        </a:rPr>
                        <a:t>Lead</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MITRE</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Torres</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922062383"/>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IDA</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Hong</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177522514"/>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STAT CoE</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Kolsti</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006250077"/>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JHUAPL</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Lytwyn</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456680197"/>
                  </a:ext>
                </a:extLst>
              </a:tr>
            </a:tbl>
          </a:graphicData>
        </a:graphic>
      </p:graphicFrame>
      <p:graphicFrame>
        <p:nvGraphicFramePr>
          <p:cNvPr id="33" name="Table 32"/>
          <p:cNvGraphicFramePr>
            <a:graphicFrameLocks noGrp="1"/>
          </p:cNvGraphicFramePr>
          <p:nvPr/>
        </p:nvGraphicFramePr>
        <p:xfrm>
          <a:off x="8279420" y="3492748"/>
          <a:ext cx="2926080" cy="1051560"/>
        </p:xfrm>
        <a:graphic>
          <a:graphicData uri="http://schemas.openxmlformats.org/drawingml/2006/table">
            <a:tbl>
              <a:tblPr>
                <a:effectLst>
                  <a:outerShdw blurRad="76200" dir="18900000" sy="23000" kx="-1200000" algn="bl" rotWithShape="0">
                    <a:prstClr val="black">
                      <a:alpha val="20000"/>
                    </a:prstClr>
                  </a:outerShdw>
                </a:effectLst>
              </a:tblPr>
              <a:tblGrid>
                <a:gridCol w="1463040">
                  <a:extLst>
                    <a:ext uri="{9D8B030D-6E8A-4147-A177-3AD203B41FA5}">
                      <a16:colId xmlns:a16="http://schemas.microsoft.com/office/drawing/2014/main" val="2555522196"/>
                    </a:ext>
                  </a:extLst>
                </a:gridCol>
                <a:gridCol w="1463040">
                  <a:extLst>
                    <a:ext uri="{9D8B030D-6E8A-4147-A177-3AD203B41FA5}">
                      <a16:colId xmlns:a16="http://schemas.microsoft.com/office/drawing/2014/main" val="1882477551"/>
                    </a:ext>
                  </a:extLst>
                </a:gridCol>
              </a:tblGrid>
              <a:tr h="274320">
                <a:tc gridSpan="2">
                  <a:txBody>
                    <a:bodyPr/>
                    <a:lstStyle/>
                    <a:p>
                      <a:pPr marL="0" algn="ctr" defTabSz="914400" rtl="0" eaLnBrk="1" fontAlgn="ctr" latinLnBrk="0" hangingPunct="1"/>
                      <a:r>
                        <a:rPr lang="en-US" sz="13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DTE&amp;A Cyber Technical Director</a:t>
                      </a:r>
                    </a:p>
                  </a:txBody>
                  <a:tcPr marL="9569" marR="9569" marT="9569" marB="9569" anchor="ctr">
                    <a:lnL w="12700" cap="flat" cmpd="sng" algn="ctr">
                      <a:solidFill>
                        <a:srgbClr val="1E2C54"/>
                      </a:solidFill>
                      <a:prstDash val="solid"/>
                      <a:round/>
                      <a:headEnd type="none" w="med" len="med"/>
                      <a:tailEnd type="none" w="med" len="med"/>
                    </a:lnL>
                    <a:lnR w="12700" cap="flat" cmpd="sng" algn="ctr">
                      <a:solidFill>
                        <a:srgbClr val="1E2C54"/>
                      </a:solidFill>
                      <a:prstDash val="solid"/>
                      <a:round/>
                      <a:headEnd type="none" w="med" len="med"/>
                      <a:tailEnd type="none" w="med" len="med"/>
                    </a:lnR>
                    <a:lnT w="12700" cap="flat" cmpd="sng" algn="ctr">
                      <a:solidFill>
                        <a:srgbClr val="1E2C54"/>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tc hMerge="1">
                  <a:txBody>
                    <a:bodyPr/>
                    <a:lstStyle/>
                    <a:p>
                      <a:endParaRPr lang="en-US"/>
                    </a:p>
                  </a:txBody>
                  <a:tcPr/>
                </a:tc>
                <a:extLst>
                  <a:ext uri="{0D108BD9-81ED-4DB2-BD59-A6C34878D82A}">
                    <a16:rowId xmlns:a16="http://schemas.microsoft.com/office/drawing/2014/main" val="3328347607"/>
                  </a:ext>
                </a:extLst>
              </a:tr>
              <a:tr h="228600">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Position</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rgbClr val="002060"/>
                          </a:solidFill>
                          <a:effectLst/>
                          <a:latin typeface="Franklin Gothic Medium" panose="020B0603020102020204" pitchFamily="34" charset="0"/>
                          <a:cs typeface="Arial" panose="020B0604020202020204" pitchFamily="34" charset="0"/>
                        </a:rPr>
                        <a:t>Name</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4320">
                <a:tc>
                  <a:txBody>
                    <a:bodyPr/>
                    <a:lstStyle/>
                    <a:p>
                      <a:pPr marL="0" indent="0" algn="ctr" fontAlgn="ctr"/>
                      <a:r>
                        <a:rPr lang="en-US" sz="1300" b="0" i="0" u="none" strike="noStrike">
                          <a:solidFill>
                            <a:schemeClr val="tx1"/>
                          </a:solidFill>
                          <a:effectLst/>
                          <a:latin typeface="Franklin Gothic Medium" panose="020B0603020102020204" pitchFamily="34" charset="0"/>
                        </a:rPr>
                        <a:t>Cyber Tech Director</a:t>
                      </a:r>
                    </a:p>
                  </a:txBody>
                  <a:tcPr marL="34290"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1300" b="0" i="0" u="none" strike="noStrike">
                          <a:solidFill>
                            <a:schemeClr val="tx1"/>
                          </a:solidFill>
                          <a:effectLst/>
                          <a:latin typeface="Franklin Gothic Medium" panose="020B0603020102020204" pitchFamily="34" charset="0"/>
                        </a:rPr>
                        <a:t>Ms. Sarah Standard</a:t>
                      </a:r>
                    </a:p>
                  </a:txBody>
                  <a:tcPr marL="34290"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1F8EC"/>
                    </a:solidFill>
                  </a:tcPr>
                </a:tc>
                <a:extLst>
                  <a:ext uri="{0D108BD9-81ED-4DB2-BD59-A6C34878D82A}">
                    <a16:rowId xmlns:a16="http://schemas.microsoft.com/office/drawing/2014/main" val="2890804504"/>
                  </a:ext>
                </a:extLst>
              </a:tr>
              <a:tr h="2743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Franklin Gothic Medium" panose="020B0603020102020204" pitchFamily="34" charset="0"/>
                        </a:rPr>
                        <a:t>Snr Cyber Engineer</a:t>
                      </a:r>
                      <a:endParaRPr lang="en-US" sz="1300" b="0" i="0" u="none" strike="noStrike" baseline="30000">
                        <a:solidFill>
                          <a:schemeClr val="tx1"/>
                        </a:solidFill>
                        <a:effectLst/>
                        <a:latin typeface="Franklin Gothic Medium" panose="020B0603020102020204" pitchFamily="34" charset="0"/>
                      </a:endParaRPr>
                    </a:p>
                  </a:txBody>
                  <a:tcPr marL="34290"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Franklin Gothic Medium" panose="020B0603020102020204" pitchFamily="34" charset="0"/>
                        </a:rPr>
                        <a:t>Mr. Dan Rieken</a:t>
                      </a:r>
                      <a:endParaRPr lang="en-US" sz="1300" b="0" i="0" u="none" strike="noStrike" baseline="30000">
                        <a:solidFill>
                          <a:schemeClr val="tx1"/>
                        </a:solidFill>
                        <a:effectLst/>
                        <a:latin typeface="Franklin Gothic Medium" panose="020B0603020102020204" pitchFamily="34" charset="0"/>
                      </a:endParaRP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37452086"/>
                  </a:ext>
                </a:extLst>
              </a:tr>
            </a:tbl>
          </a:graphicData>
        </a:graphic>
      </p:graphicFrame>
      <p:sp>
        <p:nvSpPr>
          <p:cNvPr id="26" name="TextBox 25"/>
          <p:cNvSpPr txBox="1"/>
          <p:nvPr/>
        </p:nvSpPr>
        <p:spPr>
          <a:xfrm>
            <a:off x="4176187" y="6075875"/>
            <a:ext cx="1869614"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Jack Clifford</a:t>
            </a:r>
          </a:p>
        </p:txBody>
      </p:sp>
      <p:sp>
        <p:nvSpPr>
          <p:cNvPr id="29" name="TextBox 28"/>
          <p:cNvSpPr txBox="1"/>
          <p:nvPr/>
        </p:nvSpPr>
        <p:spPr>
          <a:xfrm>
            <a:off x="6177668" y="6075875"/>
            <a:ext cx="1831207"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Mike Cribbs</a:t>
            </a:r>
          </a:p>
        </p:txBody>
      </p:sp>
      <p:sp>
        <p:nvSpPr>
          <p:cNvPr id="30" name="TextBox 29"/>
          <p:cNvSpPr txBox="1"/>
          <p:nvPr/>
        </p:nvSpPr>
        <p:spPr>
          <a:xfrm>
            <a:off x="8051668" y="6075875"/>
            <a:ext cx="1970668"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Mike Floresca</a:t>
            </a:r>
          </a:p>
        </p:txBody>
      </p:sp>
      <p:sp>
        <p:nvSpPr>
          <p:cNvPr id="31" name="TextBox 30"/>
          <p:cNvSpPr txBox="1"/>
          <p:nvPr/>
        </p:nvSpPr>
        <p:spPr>
          <a:xfrm>
            <a:off x="10165201" y="6075875"/>
            <a:ext cx="1688219"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Phil Clark</a:t>
            </a:r>
          </a:p>
        </p:txBody>
      </p:sp>
      <p:sp>
        <p:nvSpPr>
          <p:cNvPr id="32" name="TextBox 31"/>
          <p:cNvSpPr txBox="1"/>
          <p:nvPr/>
        </p:nvSpPr>
        <p:spPr>
          <a:xfrm>
            <a:off x="268182" y="6075875"/>
            <a:ext cx="1808637"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Bob Mattes</a:t>
            </a:r>
          </a:p>
        </p:txBody>
      </p:sp>
      <p:sp>
        <p:nvSpPr>
          <p:cNvPr id="35" name="TextBox 34"/>
          <p:cNvSpPr txBox="1"/>
          <p:nvPr/>
        </p:nvSpPr>
        <p:spPr>
          <a:xfrm>
            <a:off x="2296387" y="6075875"/>
            <a:ext cx="1675074" cy="276999"/>
          </a:xfrm>
          <a:prstGeom prst="rect">
            <a:avLst/>
          </a:prstGeom>
          <a:solidFill>
            <a:srgbClr val="ECF3FA"/>
          </a:solidFill>
          <a:effectLst>
            <a:softEdge rad="63500"/>
          </a:effectLst>
        </p:spPr>
        <p:txBody>
          <a:bodyPr wrap="none" rtlCol="0">
            <a:spAutoFit/>
          </a:bodyPr>
          <a:lstStyle/>
          <a:p>
            <a:pPr algn="ctr"/>
            <a:r>
              <a:rPr lang="en-US" sz="1200">
                <a:latin typeface="Franklin Gothic Medium" panose="020B0603020102020204" pitchFamily="34" charset="0"/>
              </a:rPr>
              <a:t>Plus(+)1: Mr. Jim Ward</a:t>
            </a:r>
          </a:p>
        </p:txBody>
      </p:sp>
      <p:sp>
        <p:nvSpPr>
          <p:cNvPr id="21" name="TextBox 20">
            <a:extLst>
              <a:ext uri="{FF2B5EF4-FFF2-40B4-BE49-F238E27FC236}">
                <a16:creationId xmlns:a16="http://schemas.microsoft.com/office/drawing/2014/main" id="{8EB9CE26-E59F-4F92-A65F-6E332321D315}"/>
              </a:ext>
            </a:extLst>
          </p:cNvPr>
          <p:cNvSpPr txBox="1"/>
          <p:nvPr/>
        </p:nvSpPr>
        <p:spPr>
          <a:xfrm>
            <a:off x="114300" y="1369995"/>
            <a:ext cx="971356" cy="276999"/>
          </a:xfrm>
          <a:prstGeom prst="rect">
            <a:avLst/>
          </a:prstGeom>
          <a:solidFill>
            <a:schemeClr val="accent6">
              <a:lumMod val="20000"/>
              <a:lumOff val="80000"/>
            </a:schemeClr>
          </a:solidFill>
          <a:effectLst>
            <a:softEdge rad="63500"/>
          </a:effectLst>
        </p:spPr>
        <p:txBody>
          <a:bodyPr wrap="square" lIns="45720" rIns="45720" rtlCol="0" anchor="ctr" anchorCtr="0">
            <a:spAutoFit/>
          </a:bodyPr>
          <a:lstStyle/>
          <a:p>
            <a:pPr algn="ctr"/>
            <a:r>
              <a:rPr lang="en-US" sz="1200"/>
              <a:t>Government</a:t>
            </a:r>
          </a:p>
        </p:txBody>
      </p:sp>
      <p:sp>
        <p:nvSpPr>
          <p:cNvPr id="36" name="TextBox 35">
            <a:extLst>
              <a:ext uri="{FF2B5EF4-FFF2-40B4-BE49-F238E27FC236}">
                <a16:creationId xmlns:a16="http://schemas.microsoft.com/office/drawing/2014/main" id="{F6812C13-85DF-4434-B7D0-AA7F9556EF63}"/>
              </a:ext>
            </a:extLst>
          </p:cNvPr>
          <p:cNvSpPr txBox="1"/>
          <p:nvPr/>
        </p:nvSpPr>
        <p:spPr>
          <a:xfrm>
            <a:off x="114300" y="1566043"/>
            <a:ext cx="969264" cy="276999"/>
          </a:xfrm>
          <a:prstGeom prst="rect">
            <a:avLst/>
          </a:prstGeom>
          <a:solidFill>
            <a:schemeClr val="accent1">
              <a:lumMod val="20000"/>
              <a:lumOff val="80000"/>
            </a:schemeClr>
          </a:solidFill>
          <a:effectLst>
            <a:softEdge rad="63500"/>
          </a:effectLst>
        </p:spPr>
        <p:txBody>
          <a:bodyPr wrap="square" lIns="45720" rIns="45720" rtlCol="0" anchor="ctr" anchorCtr="0">
            <a:noAutofit/>
          </a:bodyPr>
          <a:lstStyle/>
          <a:p>
            <a:pPr algn="ctr"/>
            <a:r>
              <a:rPr lang="en-US" sz="1200"/>
              <a:t>Contractor</a:t>
            </a:r>
          </a:p>
        </p:txBody>
      </p:sp>
      <p:graphicFrame>
        <p:nvGraphicFramePr>
          <p:cNvPr id="37" name="Table 36">
            <a:extLst>
              <a:ext uri="{FF2B5EF4-FFF2-40B4-BE49-F238E27FC236}">
                <a16:creationId xmlns:a16="http://schemas.microsoft.com/office/drawing/2014/main" id="{BDBDACEB-30FE-43BB-969A-4502893A42FA}"/>
              </a:ext>
            </a:extLst>
          </p:cNvPr>
          <p:cNvGraphicFramePr>
            <a:graphicFrameLocks noGrp="1"/>
          </p:cNvGraphicFramePr>
          <p:nvPr/>
        </p:nvGraphicFramePr>
        <p:xfrm>
          <a:off x="6383961" y="3598315"/>
          <a:ext cx="1418219" cy="1028788"/>
        </p:xfrm>
        <a:graphic>
          <a:graphicData uri="http://schemas.openxmlformats.org/drawingml/2006/table">
            <a:tbl>
              <a:tblPr>
                <a:effectLst>
                  <a:outerShdw blurRad="76200" dir="13500000" sy="23000" kx="1200000" algn="br" rotWithShape="0">
                    <a:prstClr val="black">
                      <a:alpha val="20000"/>
                    </a:prstClr>
                  </a:outerShdw>
                </a:effectLst>
              </a:tblPr>
              <a:tblGrid>
                <a:gridCol w="800999">
                  <a:extLst>
                    <a:ext uri="{9D8B030D-6E8A-4147-A177-3AD203B41FA5}">
                      <a16:colId xmlns:a16="http://schemas.microsoft.com/office/drawing/2014/main" val="2555522196"/>
                    </a:ext>
                  </a:extLst>
                </a:gridCol>
                <a:gridCol w="617220">
                  <a:extLst>
                    <a:ext uri="{9D8B030D-6E8A-4147-A177-3AD203B41FA5}">
                      <a16:colId xmlns:a16="http://schemas.microsoft.com/office/drawing/2014/main" val="1882477551"/>
                    </a:ext>
                  </a:extLst>
                </a:gridCol>
              </a:tblGrid>
              <a:tr h="171450">
                <a:tc gridSpan="2">
                  <a:txBody>
                    <a:bodyPr/>
                    <a:lstStyle/>
                    <a:p>
                      <a:pPr marL="0" algn="ctr" defTabSz="914400" rtl="0" eaLnBrk="1" fontAlgn="ctr" latinLnBrk="0" hangingPunct="1"/>
                      <a:r>
                        <a:rPr lang="en-US" sz="1000" b="0" i="0" u="none" strike="noStrike" kern="1200" baseline="0">
                          <a:solidFill>
                            <a:schemeClr val="bg1"/>
                          </a:solidFill>
                          <a:effectLst>
                            <a:outerShdw blurRad="50800" dist="63500" dir="5400000" algn="tl">
                              <a:srgbClr val="000000">
                                <a:alpha val="50000"/>
                              </a:srgbClr>
                            </a:outerShdw>
                          </a:effectLst>
                          <a:latin typeface="Franklin Gothic Medium" panose="020B0603020102020204" pitchFamily="34" charset="0"/>
                          <a:ea typeface="+mn-ea"/>
                          <a:cs typeface="+mn-cs"/>
                        </a:rPr>
                        <a:t>Specialty Engineering</a:t>
                      </a:r>
                      <a:endParaRPr lang="en-US" sz="1000" b="0" i="0" u="none" strike="noStrike" kern="1200" baseline="30000">
                        <a:solidFill>
                          <a:schemeClr val="bg1"/>
                        </a:solidFill>
                        <a:effectLst/>
                        <a:latin typeface="Franklin Gothic Medium" panose="020B0603020102020204" pitchFamily="34" charset="0"/>
                        <a:ea typeface="+mn-ea"/>
                        <a:cs typeface="+mn-cs"/>
                      </a:endParaRPr>
                    </a:p>
                  </a:txBody>
                  <a:tcPr marL="9569" marR="9569" marT="9569" marB="9569" anchor="ctr">
                    <a:lnL w="12700" cap="flat" cmpd="sng" algn="ctr">
                      <a:solidFill>
                        <a:srgbClr val="1E2C54"/>
                      </a:solidFill>
                      <a:prstDash val="solid"/>
                      <a:round/>
                      <a:headEnd type="none" w="med" len="med"/>
                      <a:tailEnd type="none" w="med" len="med"/>
                    </a:lnL>
                    <a:lnR w="12700" cap="flat" cmpd="sng" algn="ctr">
                      <a:solidFill>
                        <a:srgbClr val="1E2C54"/>
                      </a:solidFill>
                      <a:prstDash val="solid"/>
                      <a:round/>
                      <a:headEnd type="none" w="med" len="med"/>
                      <a:tailEnd type="none" w="med" len="med"/>
                    </a:lnR>
                    <a:lnT w="12700" cap="flat" cmpd="sng" algn="ctr">
                      <a:solidFill>
                        <a:srgbClr val="1E2C54"/>
                      </a:solidFill>
                      <a:prstDash val="solid"/>
                      <a:round/>
                      <a:headEnd type="none" w="med" len="med"/>
                      <a:tailEnd type="none" w="med" len="med"/>
                    </a:lnT>
                    <a:lnB w="952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2C54"/>
                    </a:solidFill>
                  </a:tcPr>
                </a:tc>
                <a:tc hMerge="1">
                  <a:txBody>
                    <a:bodyPr/>
                    <a:lstStyle/>
                    <a:p>
                      <a:endParaRPr lang="en-US"/>
                    </a:p>
                  </a:txBody>
                  <a:tcPr/>
                </a:tc>
                <a:extLst>
                  <a:ext uri="{0D108BD9-81ED-4DB2-BD59-A6C34878D82A}">
                    <a16:rowId xmlns:a16="http://schemas.microsoft.com/office/drawing/2014/main" val="3328347607"/>
                  </a:ext>
                </a:extLst>
              </a:tr>
              <a:tr h="171450">
                <a:tc>
                  <a:txBody>
                    <a:bodyPr/>
                    <a:lstStyle/>
                    <a:p>
                      <a:pPr algn="ctr"/>
                      <a:r>
                        <a:rPr lang="en-US" sz="900" b="1">
                          <a:solidFill>
                            <a:srgbClr val="002060"/>
                          </a:solidFill>
                          <a:effectLst/>
                          <a:latin typeface="Franklin Gothic Medium" panose="020B0603020102020204" pitchFamily="34" charset="0"/>
                          <a:cs typeface="Arial" panose="020B0604020202020204" pitchFamily="34" charset="0"/>
                        </a:rPr>
                        <a:t>Capability</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solidFill>
                            <a:srgbClr val="002060"/>
                          </a:solidFill>
                          <a:effectLst/>
                          <a:latin typeface="Franklin Gothic Medium" panose="020B0603020102020204" pitchFamily="34" charset="0"/>
                          <a:cs typeface="Arial" panose="020B0604020202020204" pitchFamily="34" charset="0"/>
                        </a:rPr>
                        <a:t>Lead</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952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Manufacturing</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Hirtle</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922062383"/>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Reliability</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Marshall</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177522514"/>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Sched &amp; Risk</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Sandoval</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006250077"/>
                  </a:ext>
                </a:extLst>
              </a:tr>
              <a:tr h="171450">
                <a:tc>
                  <a:txBody>
                    <a:bodyPr/>
                    <a:lstStyle/>
                    <a:p>
                      <a:pPr marL="0" indent="0" algn="ctr" fontAlgn="ctr"/>
                      <a:r>
                        <a:rPr lang="en-US" sz="900" b="0" i="0" u="none" strike="noStrike">
                          <a:solidFill>
                            <a:schemeClr val="tx1"/>
                          </a:solidFill>
                          <a:effectLst/>
                          <a:latin typeface="Franklin Gothic Medium" panose="020B0603020102020204" pitchFamily="34" charset="0"/>
                        </a:rPr>
                        <a:t>Software</a:t>
                      </a:r>
                    </a:p>
                  </a:txBody>
                  <a:tcPr marL="9569" marR="9569" marT="9569" marB="9569" anchor="ctr">
                    <a:lnL w="12700" cap="flat" cmpd="sng" algn="ctr">
                      <a:solidFill>
                        <a:srgbClr val="1E2C54"/>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r>
                        <a:rPr lang="en-US" sz="900" b="0" i="0" u="none" strike="noStrike">
                          <a:solidFill>
                            <a:schemeClr val="tx1"/>
                          </a:solidFill>
                          <a:effectLst/>
                          <a:latin typeface="Franklin Gothic Medium" panose="020B0603020102020204" pitchFamily="34" charset="0"/>
                        </a:rPr>
                        <a:t>Richer</a:t>
                      </a:r>
                    </a:p>
                  </a:txBody>
                  <a:tcPr marL="9569" marR="9569" marT="9569" marB="9569" anchor="ctr">
                    <a:lnL w="3175" cap="flat" cmpd="sng" algn="ctr">
                      <a:solidFill>
                        <a:srgbClr val="002060"/>
                      </a:solidFill>
                      <a:prstDash val="solid"/>
                      <a:round/>
                      <a:headEnd type="none" w="med" len="med"/>
                      <a:tailEnd type="none" w="med" len="med"/>
                    </a:lnL>
                    <a:lnR w="12700" cap="flat" cmpd="sng" algn="ctr">
                      <a:solidFill>
                        <a:srgbClr val="1E2C54"/>
                      </a:solidFill>
                      <a:prstDash val="solid"/>
                      <a:round/>
                      <a:headEnd type="none" w="med" len="med"/>
                      <a:tailEnd type="none" w="med" len="med"/>
                    </a:lnR>
                    <a:lnT w="3175" cap="flat" cmpd="sng" algn="ctr">
                      <a:solidFill>
                        <a:srgbClr val="002060"/>
                      </a:solidFill>
                      <a:prstDash val="solid"/>
                      <a:round/>
                      <a:headEnd type="none" w="med" len="med"/>
                      <a:tailEnd type="none" w="med" len="med"/>
                    </a:lnT>
                    <a:lnB w="12700" cap="flat" cmpd="sng" algn="ctr">
                      <a:solidFill>
                        <a:srgbClr val="1E2C54"/>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456680197"/>
                  </a:ext>
                </a:extLst>
              </a:tr>
            </a:tbl>
          </a:graphicData>
        </a:graphic>
      </p:graphicFrame>
    </p:spTree>
    <p:extLst>
      <p:ext uri="{BB962C8B-B14F-4D97-AF65-F5344CB8AC3E}">
        <p14:creationId xmlns:p14="http://schemas.microsoft.com/office/powerpoint/2010/main" val="25709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4FB1B-5944-44DF-A86D-0BA9AD9D785D}"/>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0807C1A1-9A58-4E91-8594-DC5CC4D2BF0F}"/>
              </a:ext>
            </a:extLst>
          </p:cNvPr>
          <p:cNvSpPr>
            <a:spLocks noGrp="1"/>
          </p:cNvSpPr>
          <p:nvPr>
            <p:ph type="sldNum" sz="quarter" idx="12"/>
          </p:nvPr>
        </p:nvSpPr>
        <p:spPr/>
        <p:txBody>
          <a:bodyPr/>
          <a:lstStyle/>
          <a:p>
            <a:fld id="{A95DF160-2252-4507-9087-606C83CDB7D9}" type="slidenum">
              <a:rPr lang="en-US" smtClean="0"/>
              <a:pPr/>
              <a:t>4</a:t>
            </a:fld>
            <a:endParaRPr lang="en-US"/>
          </a:p>
        </p:txBody>
      </p:sp>
      <p:sp>
        <p:nvSpPr>
          <p:cNvPr id="4" name="Content Placeholder 3">
            <a:extLst>
              <a:ext uri="{FF2B5EF4-FFF2-40B4-BE49-F238E27FC236}">
                <a16:creationId xmlns:a16="http://schemas.microsoft.com/office/drawing/2014/main" id="{5DB833BF-6C9B-4593-8F68-7C8FB40CC24A}"/>
              </a:ext>
            </a:extLst>
          </p:cNvPr>
          <p:cNvSpPr>
            <a:spLocks noGrp="1"/>
          </p:cNvSpPr>
          <p:nvPr>
            <p:ph idx="1"/>
          </p:nvPr>
        </p:nvSpPr>
        <p:spPr>
          <a:xfrm>
            <a:off x="167046" y="1173424"/>
            <a:ext cx="11894325" cy="4031873"/>
          </a:xfrm>
        </p:spPr>
        <p:txBody>
          <a:bodyPr wrap="square">
            <a:noAutofit/>
          </a:bodyPr>
          <a:lstStyle/>
          <a:p>
            <a:pPr marL="118872" indent="-118872">
              <a:spcAft>
                <a:spcPts val="600"/>
              </a:spcAft>
            </a:pPr>
            <a:r>
              <a:rPr lang="en-US" sz="1550" dirty="0"/>
              <a:t>Provides preeminent systems engineering (SE) and test &amp; evaluation (T&amp;E) support to the USD(R&amp;E) enabling rapid program development from concept to delivery of relevant capability for the DoD Joint force. </a:t>
            </a:r>
          </a:p>
          <a:p>
            <a:pPr marL="118872" indent="-118872">
              <a:spcAft>
                <a:spcPts val="600"/>
              </a:spcAft>
            </a:pPr>
            <a:r>
              <a:rPr lang="en-US" sz="1550" dirty="0"/>
              <a:t>Offers SE and T&amp;E technical rigor to DoD Adaptive Acquisition Framework (AAF) development pathway programs, USD(R&amp;E) modernization priorities, and strategic defense investment decisions to ensure delivery of relevant and timely warfighting capabilities.</a:t>
            </a:r>
          </a:p>
          <a:p>
            <a:pPr marL="118872" indent="-118872">
              <a:spcAft>
                <a:spcPts val="600"/>
              </a:spcAft>
            </a:pPr>
            <a:r>
              <a:rPr lang="en-US" sz="1550" dirty="0"/>
              <a:t>Conducts independent Developmental T&amp;E, Engineering, and Technical Risk Assessments to accurately evaluate technical performance and technology, engineering, and integration maturity in support of critical decisions. </a:t>
            </a:r>
          </a:p>
          <a:p>
            <a:pPr marL="118872" indent="-118872">
              <a:spcAft>
                <a:spcPts val="600"/>
              </a:spcAft>
            </a:pPr>
            <a:r>
              <a:rPr lang="en-US" sz="1550" dirty="0"/>
              <a:t>Partners with acquisition Program Managers from the Services and Defense Agencies and other OSD stakeholders including DOT&amp;E, the Test Resource Management Center (TRMC), and OUSD(A&amp;S).</a:t>
            </a:r>
          </a:p>
          <a:p>
            <a:pPr marL="118872" indent="-118872"/>
            <a:r>
              <a:rPr lang="en-US" sz="1550" dirty="0"/>
              <a:t>DTE&amp;A engages with approximately 113 AAF</a:t>
            </a:r>
          </a:p>
          <a:p>
            <a:pPr marL="112713" indent="0">
              <a:buNone/>
            </a:pPr>
            <a:r>
              <a:rPr lang="en-US" sz="1550" dirty="0"/>
              <a:t>programs on the OSD T&amp;E Oversight List with</a:t>
            </a:r>
          </a:p>
          <a:p>
            <a:pPr marL="112713" indent="0">
              <a:buNone/>
            </a:pPr>
            <a:r>
              <a:rPr lang="en-US" sz="1550" dirty="0"/>
              <a:t>SE support to 12 ACAT ID programs.</a:t>
            </a:r>
          </a:p>
          <a:p>
            <a:pPr marL="112713" indent="0">
              <a:spcBef>
                <a:spcPts val="600"/>
              </a:spcBef>
              <a:buNone/>
            </a:pPr>
            <a:r>
              <a:rPr lang="en-US" sz="1550" dirty="0"/>
              <a:t>(</a:t>
            </a:r>
            <a:r>
              <a:rPr lang="en-US" sz="1400" dirty="0">
                <a:solidFill>
                  <a:srgbClr val="70AD47"/>
                </a:solidFill>
                <a:effectLst>
                  <a:outerShdw blurRad="38100" dist="38100" dir="2700000" algn="tl">
                    <a:srgbClr val="000000">
                      <a:alpha val="43137"/>
                    </a:srgbClr>
                  </a:outerShdw>
                </a:effectLst>
              </a:rPr>
              <a:t>Statutory</a:t>
            </a:r>
            <a:r>
              <a:rPr lang="en-US" sz="1400" dirty="0"/>
              <a:t>/</a:t>
            </a:r>
            <a:r>
              <a:rPr lang="en-US" sz="1400" dirty="0">
                <a:solidFill>
                  <a:srgbClr val="ED7D31"/>
                </a:solidFill>
                <a:effectLst>
                  <a:outerShdw blurRad="38100" dist="38100" dir="2700000" algn="tl">
                    <a:srgbClr val="000000">
                      <a:alpha val="43137"/>
                    </a:srgbClr>
                  </a:outerShdw>
                </a:effectLst>
              </a:rPr>
              <a:t>Regulatory</a:t>
            </a:r>
            <a:r>
              <a:rPr lang="en-US" sz="1550" dirty="0"/>
              <a:t>)</a:t>
            </a:r>
          </a:p>
          <a:p>
            <a:pPr marL="227013" lvl="1" indent="-90488"/>
            <a:r>
              <a:rPr kumimoji="0" lang="en-US" sz="155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rPr>
              <a:t> ACAT ID</a:t>
            </a:r>
            <a:r>
              <a:rPr kumimoji="0" lang="en-US" sz="155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dirty="0">
                <a:ln>
                  <a:noFill/>
                </a:ln>
                <a:solidFill>
                  <a:srgbClr val="70AD47"/>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ITRAs, DTSAs, TEMPs, SEPs, PDRs  </a:t>
            </a:r>
            <a:endParaRPr kumimoji="0" lang="en-US" sz="1550" b="0" i="1" u="none" strike="noStrike" kern="1200" cap="none" spc="0" normalizeH="0" baseline="0" noProof="0" dirty="0">
              <a:ln>
                <a:noFill/>
              </a:ln>
              <a:solidFill>
                <a:srgbClr val="70AD47"/>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227013" lvl="1" indent="-90488"/>
            <a:r>
              <a:rPr kumimoji="0" lang="en-US" sz="155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rPr>
              <a:t> ACAT IB/IC/MTA: </a:t>
            </a:r>
            <a:r>
              <a:rPr kumimoji="0" lang="en-US" sz="1400" b="0" i="1"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DTAs, TEMPs, CDRs, and </a:t>
            </a:r>
          </a:p>
          <a:p>
            <a:pPr marL="1828800" lvl="1" indent="0">
              <a:spcAft>
                <a:spcPts val="600"/>
              </a:spcAft>
              <a:buNone/>
            </a:pPr>
            <a:r>
              <a:rPr kumimoji="0" lang="en-US" sz="1400" b="0" i="1"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DAB Support</a:t>
            </a:r>
            <a:endParaRPr lang="en-US" sz="1550" dirty="0"/>
          </a:p>
        </p:txBody>
      </p:sp>
      <p:sp>
        <p:nvSpPr>
          <p:cNvPr id="5" name="Title 4">
            <a:extLst>
              <a:ext uri="{FF2B5EF4-FFF2-40B4-BE49-F238E27FC236}">
                <a16:creationId xmlns:a16="http://schemas.microsoft.com/office/drawing/2014/main" id="{65FCB44B-F0D8-4BE8-A638-ABAD1D68038C}"/>
              </a:ext>
            </a:extLst>
          </p:cNvPr>
          <p:cNvSpPr>
            <a:spLocks noGrp="1"/>
          </p:cNvSpPr>
          <p:nvPr>
            <p:ph type="title"/>
          </p:nvPr>
        </p:nvSpPr>
        <p:spPr/>
        <p:txBody>
          <a:bodyPr/>
          <a:lstStyle/>
          <a:p>
            <a:r>
              <a:rPr lang="en-US" sz="3200" dirty="0"/>
              <a:t>FY23 ED(DTE&amp;A) Mission within OUSD(R&amp;E)</a:t>
            </a:r>
            <a:endParaRPr lang="en-US" dirty="0"/>
          </a:p>
        </p:txBody>
      </p:sp>
      <p:pic>
        <p:nvPicPr>
          <p:cNvPr id="6" name="Picture 5">
            <a:extLst>
              <a:ext uri="{FF2B5EF4-FFF2-40B4-BE49-F238E27FC236}">
                <a16:creationId xmlns:a16="http://schemas.microsoft.com/office/drawing/2014/main" id="{502D9B6C-52CE-40F2-982C-9D13D215DD7C}"/>
              </a:ext>
            </a:extLst>
          </p:cNvPr>
          <p:cNvPicPr>
            <a:picLocks noChangeAspect="1"/>
          </p:cNvPicPr>
          <p:nvPr/>
        </p:nvPicPr>
        <p:blipFill>
          <a:blip r:embed="rId2"/>
          <a:stretch>
            <a:fillRect/>
          </a:stretch>
        </p:blipFill>
        <p:spPr>
          <a:xfrm>
            <a:off x="4584155" y="3324496"/>
            <a:ext cx="7414662" cy="3263422"/>
          </a:xfrm>
          <a:prstGeom prst="rect">
            <a:avLst/>
          </a:prstGeom>
          <a:noFill/>
          <a:ln>
            <a:noFill/>
          </a:ln>
          <a:effectLst/>
        </p:spPr>
      </p:pic>
      <p:sp>
        <p:nvSpPr>
          <p:cNvPr id="8" name="TextBox 7">
            <a:extLst>
              <a:ext uri="{FF2B5EF4-FFF2-40B4-BE49-F238E27FC236}">
                <a16:creationId xmlns:a16="http://schemas.microsoft.com/office/drawing/2014/main" id="{60E47AB4-294A-417D-82D6-CA1D4585F6BB}"/>
              </a:ext>
            </a:extLst>
          </p:cNvPr>
          <p:cNvSpPr txBox="1"/>
          <p:nvPr/>
        </p:nvSpPr>
        <p:spPr>
          <a:xfrm>
            <a:off x="167046" y="5275473"/>
            <a:ext cx="3743332" cy="1384995"/>
          </a:xfrm>
          <a:prstGeom prst="rect">
            <a:avLst/>
          </a:prstGeom>
          <a:noFill/>
        </p:spPr>
        <p:txBody>
          <a:bodyPr wrap="none" rtlCol="0">
            <a:spAutoFit/>
          </a:bodyPr>
          <a:lstStyle/>
          <a:p>
            <a:r>
              <a:rPr lang="en-US" sz="1050"/>
              <a:t>ITRA – Independent Technical Risk Assessment</a:t>
            </a:r>
          </a:p>
          <a:p>
            <a:r>
              <a:rPr lang="en-US" sz="1050"/>
              <a:t>DTSA – Development Test and Evaluation Sufficiency Assessment</a:t>
            </a:r>
          </a:p>
          <a:p>
            <a:r>
              <a:rPr lang="en-US" sz="1050"/>
              <a:t>DTA – Development Test and Evaluation Assessment</a:t>
            </a:r>
          </a:p>
          <a:p>
            <a:r>
              <a:rPr lang="en-US" sz="1050"/>
              <a:t>TEMP – Test and Evaluation Master Plan</a:t>
            </a:r>
          </a:p>
          <a:p>
            <a:r>
              <a:rPr lang="en-US" sz="1050"/>
              <a:t>SEP – System Engineering Plan</a:t>
            </a:r>
          </a:p>
          <a:p>
            <a:r>
              <a:rPr lang="en-US" sz="1050"/>
              <a:t>PDR – Preliminary Design Review</a:t>
            </a:r>
          </a:p>
          <a:p>
            <a:r>
              <a:rPr lang="en-US" sz="1050"/>
              <a:t>CDR – Critical Design Review</a:t>
            </a:r>
          </a:p>
          <a:p>
            <a:r>
              <a:rPr lang="en-US" sz="1050"/>
              <a:t> </a:t>
            </a:r>
          </a:p>
        </p:txBody>
      </p:sp>
    </p:spTree>
    <p:extLst>
      <p:ext uri="{BB962C8B-B14F-4D97-AF65-F5344CB8AC3E}">
        <p14:creationId xmlns:p14="http://schemas.microsoft.com/office/powerpoint/2010/main" val="279346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chemeClr val="bg1"/>
                </a:solidFill>
              </a:rPr>
              <a:t>April 27, 2023</a:t>
            </a:r>
          </a:p>
        </p:txBody>
      </p:sp>
      <p:sp>
        <p:nvSpPr>
          <p:cNvPr id="2" name="Slide Number Placeholder 1"/>
          <p:cNvSpPr>
            <a:spLocks noGrp="1"/>
          </p:cNvSpPr>
          <p:nvPr>
            <p:ph type="sldNum" sz="quarter" idx="12"/>
          </p:nvPr>
        </p:nvSpPr>
        <p:spPr/>
        <p:txBody>
          <a:bodyPr/>
          <a:lstStyle/>
          <a:p>
            <a:fld id="{A95DF160-2252-4507-9087-606C83CDB7D9}" type="slidenum">
              <a:rPr lang="en-US" smtClean="0"/>
              <a:t>5</a:t>
            </a:fld>
            <a:endParaRPr lang="en-US"/>
          </a:p>
        </p:txBody>
      </p:sp>
      <p:sp>
        <p:nvSpPr>
          <p:cNvPr id="3" name="Title 2"/>
          <p:cNvSpPr>
            <a:spLocks noGrp="1"/>
          </p:cNvSpPr>
          <p:nvPr>
            <p:ph type="title"/>
          </p:nvPr>
        </p:nvSpPr>
        <p:spPr>
          <a:xfrm>
            <a:off x="3854" y="2457087"/>
            <a:ext cx="3046473" cy="2743200"/>
          </a:xfrm>
        </p:spPr>
        <p:txBody>
          <a:bodyPr rIns="45720">
            <a:noAutofit/>
          </a:bodyPr>
          <a:lstStyle/>
          <a:p>
            <a:r>
              <a:rPr lang="en-US" sz="2600" dirty="0">
                <a:sym typeface="Wingdings" panose="05000000000000000000" pitchFamily="2" charset="2"/>
              </a:rPr>
              <a:t> </a:t>
            </a:r>
            <a:r>
              <a:rPr lang="de-DE" sz="2600" dirty="0"/>
              <a:t>DTE&amp;A</a:t>
            </a:r>
            <a:br>
              <a:rPr lang="de-DE" sz="2600" dirty="0"/>
            </a:br>
            <a:r>
              <a:rPr lang="de-DE" sz="2600" dirty="0"/>
              <a:t>  T&amp;E Continuum</a:t>
            </a:r>
            <a:br>
              <a:rPr lang="de-DE" sz="2600" dirty="0"/>
            </a:br>
            <a:r>
              <a:rPr lang="de-DE" sz="2600" dirty="0"/>
              <a:t>  and Adapting</a:t>
            </a:r>
            <a:br>
              <a:rPr lang="de-DE" sz="2600" dirty="0"/>
            </a:br>
            <a:r>
              <a:rPr lang="de-DE" sz="2600" dirty="0"/>
              <a:t>  Systems Engineering</a:t>
            </a:r>
            <a:br>
              <a:rPr lang="de-DE" sz="2600" dirty="0"/>
            </a:br>
            <a:r>
              <a:rPr lang="de-DE" sz="2600" dirty="0"/>
              <a:t>  Processes</a:t>
            </a:r>
            <a:endParaRPr lang="en-US" sz="2600" dirty="0"/>
          </a:p>
        </p:txBody>
      </p:sp>
      <p:grpSp>
        <p:nvGrpSpPr>
          <p:cNvPr id="11" name="Group 10">
            <a:extLst>
              <a:ext uri="{FF2B5EF4-FFF2-40B4-BE49-F238E27FC236}">
                <a16:creationId xmlns:a16="http://schemas.microsoft.com/office/drawing/2014/main" id="{70CAC0FB-DDDC-4AB3-8644-360DF3280F7D}"/>
              </a:ext>
            </a:extLst>
          </p:cNvPr>
          <p:cNvGrpSpPr/>
          <p:nvPr/>
        </p:nvGrpSpPr>
        <p:grpSpPr>
          <a:xfrm>
            <a:off x="496826" y="311816"/>
            <a:ext cx="1801095" cy="1828800"/>
            <a:chOff x="496826" y="311816"/>
            <a:chExt cx="1801095" cy="18288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82" t="3853" r="10020" b="29759"/>
            <a:stretch/>
          </p:blipFill>
          <p:spPr>
            <a:xfrm>
              <a:off x="678570" y="535020"/>
              <a:ext cx="1343672" cy="1401848"/>
            </a:xfrm>
            <a:prstGeom prst="ellipse">
              <a:avLst/>
            </a:prstGeom>
            <a:ln>
              <a:solidFill>
                <a:schemeClr val="accent3">
                  <a:lumMod val="75000"/>
                </a:schemeClr>
              </a:solidFill>
            </a:ln>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4"/>
            <a:srcRect r="21212" b="22425"/>
            <a:stretch/>
          </p:blipFill>
          <p:spPr>
            <a:xfrm>
              <a:off x="496826" y="311816"/>
              <a:ext cx="1801095" cy="1828800"/>
            </a:xfrm>
            <a:prstGeom prst="rect">
              <a:avLst/>
            </a:prstGeom>
          </p:spPr>
        </p:pic>
      </p:grpSp>
    </p:spTree>
    <p:extLst>
      <p:ext uri="{BB962C8B-B14F-4D97-AF65-F5344CB8AC3E}">
        <p14:creationId xmlns:p14="http://schemas.microsoft.com/office/powerpoint/2010/main" val="176954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C2917-931A-4B58-90BD-59BE44388D2C}"/>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02EB55D1-6848-40EF-A9C2-7A97D50DA161}"/>
              </a:ext>
            </a:extLst>
          </p:cNvPr>
          <p:cNvSpPr>
            <a:spLocks noGrp="1"/>
          </p:cNvSpPr>
          <p:nvPr>
            <p:ph type="sldNum" sz="quarter" idx="12"/>
          </p:nvPr>
        </p:nvSpPr>
        <p:spPr/>
        <p:txBody>
          <a:bodyPr/>
          <a:lstStyle/>
          <a:p>
            <a:fld id="{A95DF160-2252-4507-9087-606C83CDB7D9}" type="slidenum">
              <a:rPr lang="en-US" smtClean="0"/>
              <a:pPr/>
              <a:t>6</a:t>
            </a:fld>
            <a:endParaRPr lang="en-US"/>
          </a:p>
        </p:txBody>
      </p:sp>
      <p:sp>
        <p:nvSpPr>
          <p:cNvPr id="4" name="Content Placeholder 3">
            <a:extLst>
              <a:ext uri="{FF2B5EF4-FFF2-40B4-BE49-F238E27FC236}">
                <a16:creationId xmlns:a16="http://schemas.microsoft.com/office/drawing/2014/main" id="{FC4BF182-A4B8-4F46-8778-F40C9D3AB5F4}"/>
              </a:ext>
            </a:extLst>
          </p:cNvPr>
          <p:cNvSpPr>
            <a:spLocks noGrp="1"/>
          </p:cNvSpPr>
          <p:nvPr>
            <p:ph idx="1"/>
          </p:nvPr>
        </p:nvSpPr>
        <p:spPr>
          <a:xfrm>
            <a:off x="384048" y="1235115"/>
            <a:ext cx="11430000" cy="4956048"/>
          </a:xfrm>
        </p:spPr>
        <p:txBody>
          <a:bodyPr vert="horz" lIns="91440" tIns="45720" rIns="91440" bIns="45720" rtlCol="0" anchor="t">
            <a:noAutofit/>
          </a:bodyPr>
          <a:lstStyle/>
          <a:p>
            <a:pPr>
              <a:spcAft>
                <a:spcPts val="1200"/>
              </a:spcAft>
            </a:pPr>
            <a:r>
              <a:rPr lang="en-US" sz="2000"/>
              <a:t>A critical change in how Test and Evaluation (T&amp;E) supports capability delivery is needed to maintain our advantage over potential adversaries.</a:t>
            </a:r>
          </a:p>
          <a:p>
            <a:pPr>
              <a:spcAft>
                <a:spcPts val="1200"/>
              </a:spcAft>
            </a:pPr>
            <a:r>
              <a:rPr lang="en-US" sz="2000">
                <a:latin typeface="Arial"/>
                <a:cs typeface="Arial"/>
              </a:rPr>
              <a:t>Making this change requires a new paradigm in which:</a:t>
            </a:r>
          </a:p>
          <a:p>
            <a:pPr lvl="1" indent="-280670">
              <a:spcAft>
                <a:spcPts val="1200"/>
              </a:spcAft>
            </a:pPr>
            <a:r>
              <a:rPr lang="en-US" sz="2000"/>
              <a:t>T&amp;E provides focused and relevant information supporting decision-making </a:t>
            </a:r>
            <a:r>
              <a:rPr lang="en-US" sz="2000" i="1"/>
              <a:t>continually</a:t>
            </a:r>
            <a:r>
              <a:rPr lang="en-US" sz="2000"/>
              <a:t> throughout capability development.</a:t>
            </a:r>
          </a:p>
          <a:p>
            <a:pPr lvl="1" indent="-280670">
              <a:spcAft>
                <a:spcPts val="1200"/>
              </a:spcAft>
            </a:pPr>
            <a:r>
              <a:rPr lang="en-US" sz="2000"/>
              <a:t>T&amp;E informs from the earliest stages of Mission Engineering (ME) through Operations and Sustainment (O&amp;S).</a:t>
            </a:r>
          </a:p>
          <a:p>
            <a:pPr>
              <a:spcAft>
                <a:spcPts val="1200"/>
              </a:spcAft>
            </a:pPr>
            <a:r>
              <a:rPr lang="en-US" sz="2000"/>
              <a:t>This new approach moves T&amp;E from a serial set of activities conducted largely independently of Systems Engineering (SE) and ME activities to a new integrative framework focused on a continuum of activities termed </a:t>
            </a:r>
            <a:r>
              <a:rPr lang="en-US" sz="2000" b="1"/>
              <a:t>T&amp;E as a Continuum</a:t>
            </a:r>
            <a:r>
              <a:rPr lang="en-US" sz="2000"/>
              <a:t>.</a:t>
            </a:r>
          </a:p>
          <a:p>
            <a:pPr>
              <a:spcAft>
                <a:spcPts val="1200"/>
              </a:spcAft>
            </a:pPr>
            <a:r>
              <a:rPr lang="en-US" sz="2000" b="1"/>
              <a:t>T&amp;E as a Continuum</a:t>
            </a:r>
            <a:r>
              <a:rPr lang="en-US" sz="2000"/>
              <a:t> has key attributes and enablers critical in the conduct of T&amp;E as a continuum and delivery of capability at the </a:t>
            </a:r>
            <a:r>
              <a:rPr lang="en-US" sz="2000" i="1"/>
              <a:t>Speed of Need</a:t>
            </a:r>
            <a:r>
              <a:rPr lang="en-US" sz="2000"/>
              <a:t>.</a:t>
            </a:r>
          </a:p>
        </p:txBody>
      </p:sp>
      <p:sp>
        <p:nvSpPr>
          <p:cNvPr id="5" name="Title 4">
            <a:extLst>
              <a:ext uri="{FF2B5EF4-FFF2-40B4-BE49-F238E27FC236}">
                <a16:creationId xmlns:a16="http://schemas.microsoft.com/office/drawing/2014/main" id="{7E50120A-64EB-4547-8DE3-BD719E5672E8}"/>
              </a:ext>
            </a:extLst>
          </p:cNvPr>
          <p:cNvSpPr>
            <a:spLocks noGrp="1"/>
          </p:cNvSpPr>
          <p:nvPr>
            <p:ph type="title"/>
          </p:nvPr>
        </p:nvSpPr>
        <p:spPr/>
        <p:txBody>
          <a:bodyPr/>
          <a:lstStyle/>
          <a:p>
            <a:r>
              <a:rPr lang="en-US" sz="3000"/>
              <a:t>Shifting the Traditional Testing Paradigm to a “Testing Continuum” </a:t>
            </a:r>
          </a:p>
        </p:txBody>
      </p:sp>
    </p:spTree>
    <p:extLst>
      <p:ext uri="{BB962C8B-B14F-4D97-AF65-F5344CB8AC3E}">
        <p14:creationId xmlns:p14="http://schemas.microsoft.com/office/powerpoint/2010/main" val="153705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B3AE43-74EF-4AF9-A1C0-B53305194166}"/>
              </a:ext>
            </a:extLst>
          </p:cNvPr>
          <p:cNvSpPr>
            <a:spLocks noGrp="1"/>
          </p:cNvSpPr>
          <p:nvPr>
            <p:ph type="dt" sz="half" idx="10"/>
          </p:nvPr>
        </p:nvSpPr>
        <p:spPr/>
        <p:txBody>
          <a:bodyPr/>
          <a:lstStyle/>
          <a:p>
            <a:r>
              <a:rPr lang="en-US"/>
              <a:t>April 27, 2023</a:t>
            </a:r>
          </a:p>
        </p:txBody>
      </p:sp>
      <p:sp>
        <p:nvSpPr>
          <p:cNvPr id="3" name="Slide Number Placeholder 2">
            <a:extLst>
              <a:ext uri="{FF2B5EF4-FFF2-40B4-BE49-F238E27FC236}">
                <a16:creationId xmlns:a16="http://schemas.microsoft.com/office/drawing/2014/main" id="{BD34E31D-1F3D-425F-B105-50BA1012D626}"/>
              </a:ext>
            </a:extLst>
          </p:cNvPr>
          <p:cNvSpPr>
            <a:spLocks noGrp="1"/>
          </p:cNvSpPr>
          <p:nvPr>
            <p:ph type="sldNum" sz="quarter" idx="12"/>
          </p:nvPr>
        </p:nvSpPr>
        <p:spPr/>
        <p:txBody>
          <a:bodyPr/>
          <a:lstStyle/>
          <a:p>
            <a:fld id="{A95DF160-2252-4507-9087-606C83CDB7D9}" type="slidenum">
              <a:rPr lang="en-US" smtClean="0"/>
              <a:pPr/>
              <a:t>7</a:t>
            </a:fld>
            <a:endParaRPr lang="en-US"/>
          </a:p>
        </p:txBody>
      </p:sp>
      <p:sp>
        <p:nvSpPr>
          <p:cNvPr id="4" name="Content Placeholder 3">
            <a:extLst>
              <a:ext uri="{FF2B5EF4-FFF2-40B4-BE49-F238E27FC236}">
                <a16:creationId xmlns:a16="http://schemas.microsoft.com/office/drawing/2014/main" id="{0EFB39A4-FE52-4E14-8D2F-0BDA5DCD50E0}"/>
              </a:ext>
            </a:extLst>
          </p:cNvPr>
          <p:cNvSpPr>
            <a:spLocks noGrp="1"/>
          </p:cNvSpPr>
          <p:nvPr>
            <p:ph idx="1"/>
          </p:nvPr>
        </p:nvSpPr>
        <p:spPr>
          <a:xfrm>
            <a:off x="235994" y="1444752"/>
            <a:ext cx="9249479" cy="4956048"/>
          </a:xfrm>
        </p:spPr>
        <p:txBody>
          <a:bodyPr vert="horz" lIns="91440" tIns="45720" rIns="91440" bIns="45720" rtlCol="0" anchor="t">
            <a:noAutofit/>
          </a:bodyPr>
          <a:lstStyle/>
          <a:p>
            <a:r>
              <a:rPr lang="en-US" sz="2000"/>
              <a:t>The SE community has historically used a</a:t>
            </a:r>
          </a:p>
          <a:p>
            <a:pPr marL="0" indent="0">
              <a:spcAft>
                <a:spcPts val="1800"/>
              </a:spcAft>
              <a:buNone/>
            </a:pPr>
            <a:r>
              <a:rPr lang="en-US" sz="2000"/>
              <a:t>    serial interpretation of the SE “V”.</a:t>
            </a:r>
          </a:p>
          <a:p>
            <a:r>
              <a:rPr lang="en-US" sz="2000">
                <a:latin typeface="Arial"/>
                <a:cs typeface="Arial"/>
              </a:rPr>
              <a:t>Executing the </a:t>
            </a:r>
            <a:r>
              <a:rPr lang="en-US" sz="2000" b="1">
                <a:latin typeface="Arial"/>
                <a:cs typeface="Arial"/>
              </a:rPr>
              <a:t>T&amp;E as a Continuum </a:t>
            </a:r>
            <a:r>
              <a:rPr lang="en-US" sz="2000">
                <a:latin typeface="Arial"/>
                <a:cs typeface="Arial"/>
              </a:rPr>
              <a:t>will integrate</a:t>
            </a:r>
          </a:p>
          <a:p>
            <a:pPr marL="0" indent="0">
              <a:buNone/>
            </a:pPr>
            <a:r>
              <a:rPr lang="en-US" sz="2000">
                <a:latin typeface="Arial"/>
                <a:cs typeface="Arial"/>
              </a:rPr>
              <a:t>   ME, SE, and T&amp;E into parallel, collaborative, and</a:t>
            </a:r>
          </a:p>
          <a:p>
            <a:pPr marL="0" indent="0">
              <a:buNone/>
            </a:pPr>
            <a:r>
              <a:rPr lang="en-US" sz="2000">
                <a:latin typeface="Arial"/>
                <a:cs typeface="Arial"/>
              </a:rPr>
              <a:t>   combined efforts through a dynamic, connected</a:t>
            </a:r>
          </a:p>
          <a:p>
            <a:pPr marL="0" indent="0">
              <a:spcAft>
                <a:spcPts val="1800"/>
              </a:spcAft>
              <a:buNone/>
            </a:pPr>
            <a:r>
              <a:rPr lang="en-US" sz="2000">
                <a:latin typeface="Arial"/>
                <a:cs typeface="Arial"/>
              </a:rPr>
              <a:t>   new model-based SE “V” Environment.</a:t>
            </a:r>
            <a:endParaRPr lang="en-US">
              <a:latin typeface="Arial"/>
              <a:cs typeface="Arial"/>
            </a:endParaRPr>
          </a:p>
          <a:p>
            <a:r>
              <a:rPr lang="en-US" sz="2000"/>
              <a:t>Using this model-based environment, DoD can</a:t>
            </a:r>
          </a:p>
          <a:p>
            <a:pPr marL="0" indent="0">
              <a:buNone/>
            </a:pPr>
            <a:r>
              <a:rPr lang="en-US" sz="2000"/>
              <a:t>    transition to a “model-test-validate-design-test” process providing</a:t>
            </a:r>
          </a:p>
          <a:p>
            <a:pPr marL="0" indent="0">
              <a:spcAft>
                <a:spcPts val="1800"/>
              </a:spcAft>
              <a:buNone/>
            </a:pPr>
            <a:r>
              <a:rPr lang="en-US" sz="2000"/>
              <a:t>    early and continual information on expected mission capability.</a:t>
            </a:r>
          </a:p>
          <a:p>
            <a:pPr>
              <a:spcAft>
                <a:spcPts val="1200"/>
              </a:spcAft>
            </a:pPr>
            <a:r>
              <a:rPr lang="en-US" sz="2000"/>
              <a:t>“Collapsing” of the SE “V” does not negate good SE practices. The model-based continuum will allow the SE community to manage the many complex activities being conducted simultaneously within this continuum across the “V”.</a:t>
            </a:r>
          </a:p>
        </p:txBody>
      </p:sp>
      <p:sp>
        <p:nvSpPr>
          <p:cNvPr id="5" name="Title 4">
            <a:extLst>
              <a:ext uri="{FF2B5EF4-FFF2-40B4-BE49-F238E27FC236}">
                <a16:creationId xmlns:a16="http://schemas.microsoft.com/office/drawing/2014/main" id="{2488FC3E-3529-4E36-953F-627593CBF314}"/>
              </a:ext>
            </a:extLst>
          </p:cNvPr>
          <p:cNvSpPr>
            <a:spLocks noGrp="1"/>
          </p:cNvSpPr>
          <p:nvPr>
            <p:ph type="title"/>
          </p:nvPr>
        </p:nvSpPr>
        <p:spPr/>
        <p:txBody>
          <a:bodyPr/>
          <a:lstStyle/>
          <a:p>
            <a:r>
              <a:rPr lang="en-US" sz="3000"/>
              <a:t>T&amp;E Continuum and the Model-Based Systems Engineering "V"</a:t>
            </a:r>
          </a:p>
        </p:txBody>
      </p:sp>
      <p:sp>
        <p:nvSpPr>
          <p:cNvPr id="101" name="Context Footnote">
            <a:extLst>
              <a:ext uri="{FF2B5EF4-FFF2-40B4-BE49-F238E27FC236}">
                <a16:creationId xmlns:a16="http://schemas.microsoft.com/office/drawing/2014/main" id="{47BC82D7-60C6-4229-865C-101097529888}"/>
              </a:ext>
            </a:extLst>
          </p:cNvPr>
          <p:cNvSpPr txBox="1"/>
          <p:nvPr/>
        </p:nvSpPr>
        <p:spPr>
          <a:xfrm>
            <a:off x="7404847" y="6457452"/>
            <a:ext cx="2533050" cy="400110"/>
          </a:xfrm>
          <a:prstGeom prst="rect">
            <a:avLst/>
          </a:prstGeom>
          <a:noFill/>
        </p:spPr>
        <p:txBody>
          <a:bodyPr wrap="square" rIns="0" rtlCol="0" anchor="ctr" anchorCtr="0">
            <a:spAutoFit/>
          </a:bodyPr>
          <a:lstStyle/>
          <a:p>
            <a:r>
              <a:rPr lang="en-US" sz="1000">
                <a:latin typeface="Arial" panose="020B0604020202020204" pitchFamily="34" charset="0"/>
                <a:cs typeface="Arial" panose="020B0604020202020204" pitchFamily="34" charset="0"/>
              </a:rPr>
              <a:t>MBSE: Model-based Systems Engineering</a:t>
            </a:r>
          </a:p>
          <a:p>
            <a:r>
              <a:rPr lang="en-US" sz="1000">
                <a:latin typeface="Arial" panose="020B0604020202020204" pitchFamily="34" charset="0"/>
                <a:cs typeface="Arial" panose="020B0604020202020204" pitchFamily="34" charset="0"/>
              </a:rPr>
              <a:t>TEaaC: T&amp;E as a Continuum</a:t>
            </a:r>
          </a:p>
        </p:txBody>
      </p:sp>
      <p:pic>
        <p:nvPicPr>
          <p:cNvPr id="83" name="Picture 82">
            <a:extLst>
              <a:ext uri="{FF2B5EF4-FFF2-40B4-BE49-F238E27FC236}">
                <a16:creationId xmlns:a16="http://schemas.microsoft.com/office/drawing/2014/main" id="{9A924465-1504-455F-8B85-D2588D262E6D}"/>
              </a:ext>
            </a:extLst>
          </p:cNvPr>
          <p:cNvPicPr>
            <a:picLocks noChangeAspect="1"/>
          </p:cNvPicPr>
          <p:nvPr/>
        </p:nvPicPr>
        <p:blipFill>
          <a:blip r:embed="rId3"/>
          <a:stretch>
            <a:fillRect/>
          </a:stretch>
        </p:blipFill>
        <p:spPr>
          <a:xfrm>
            <a:off x="5522955" y="1388101"/>
            <a:ext cx="4135382" cy="2753566"/>
          </a:xfrm>
          <a:prstGeom prst="rect">
            <a:avLst/>
          </a:prstGeom>
        </p:spPr>
      </p:pic>
      <p:sp>
        <p:nvSpPr>
          <p:cNvPr id="85" name="Text - Emerging ME Technical Processes">
            <a:extLst>
              <a:ext uri="{FF2B5EF4-FFF2-40B4-BE49-F238E27FC236}">
                <a16:creationId xmlns:a16="http://schemas.microsoft.com/office/drawing/2014/main" id="{AD1B33E3-545C-4C36-92C7-3452426935DD}"/>
              </a:ext>
            </a:extLst>
          </p:cNvPr>
          <p:cNvSpPr txBox="1"/>
          <p:nvPr/>
        </p:nvSpPr>
        <p:spPr>
          <a:xfrm>
            <a:off x="6679345" y="1313947"/>
            <a:ext cx="2385589" cy="261610"/>
          </a:xfrm>
          <a:prstGeom prst="rect">
            <a:avLst/>
          </a:prstGeom>
          <a:noFill/>
        </p:spPr>
        <p:txBody>
          <a:bodyPr wrap="none" rtlCol="0" anchor="ctr" anchorCtr="0">
            <a:spAutoFit/>
          </a:bodyPr>
          <a:lstStyle/>
          <a:p>
            <a:pPr algn="ctr"/>
            <a:r>
              <a:rPr lang="en-US" sz="1100" b="1">
                <a:solidFill>
                  <a:schemeClr val="tx1">
                    <a:lumMod val="65000"/>
                    <a:lumOff val="35000"/>
                  </a:schemeClr>
                </a:solidFill>
                <a:latin typeface="Arial" panose="020B0604020202020204" pitchFamily="34" charset="0"/>
                <a:cs typeface="Arial" panose="020B0604020202020204" pitchFamily="34" charset="0"/>
              </a:rPr>
              <a:t>Model-Based Iterative Processes</a:t>
            </a:r>
          </a:p>
        </p:txBody>
      </p:sp>
      <p:pic>
        <p:nvPicPr>
          <p:cNvPr id="6" name="Picture 5">
            <a:extLst>
              <a:ext uri="{FF2B5EF4-FFF2-40B4-BE49-F238E27FC236}">
                <a16:creationId xmlns:a16="http://schemas.microsoft.com/office/drawing/2014/main" id="{1E8E1753-A8DC-48F6-A5AD-936631809771}"/>
              </a:ext>
            </a:extLst>
          </p:cNvPr>
          <p:cNvPicPr>
            <a:picLocks/>
          </p:cNvPicPr>
          <p:nvPr/>
        </p:nvPicPr>
        <p:blipFill>
          <a:blip r:embed="rId4"/>
          <a:stretch>
            <a:fillRect/>
          </a:stretch>
        </p:blipFill>
        <p:spPr>
          <a:xfrm>
            <a:off x="8558349" y="3693306"/>
            <a:ext cx="3621024" cy="2816352"/>
          </a:xfrm>
          <a:prstGeom prst="rect">
            <a:avLst/>
          </a:prstGeom>
        </p:spPr>
      </p:pic>
    </p:spTree>
    <p:extLst>
      <p:ext uri="{BB962C8B-B14F-4D97-AF65-F5344CB8AC3E}">
        <p14:creationId xmlns:p14="http://schemas.microsoft.com/office/powerpoint/2010/main" val="412038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 Grey Decision Space">
            <a:extLst>
              <a:ext uri="{FF2B5EF4-FFF2-40B4-BE49-F238E27FC236}">
                <a16:creationId xmlns:a16="http://schemas.microsoft.com/office/drawing/2014/main" id="{FAAAFBDA-5730-4C16-AC78-BA1DE23A277D}"/>
              </a:ext>
            </a:extLst>
          </p:cNvPr>
          <p:cNvPicPr>
            <a:picLocks noChangeAspect="1"/>
          </p:cNvPicPr>
          <p:nvPr/>
        </p:nvPicPr>
        <p:blipFill>
          <a:blip r:embed="rId3">
            <a:alphaModFix amt="25000"/>
          </a:blip>
          <a:stretch>
            <a:fillRect/>
          </a:stretch>
        </p:blipFill>
        <p:spPr>
          <a:xfrm>
            <a:off x="29426" y="1390081"/>
            <a:ext cx="12162574" cy="5102794"/>
          </a:xfrm>
          <a:prstGeom prst="rect">
            <a:avLst/>
          </a:prstGeom>
        </p:spPr>
      </p:pic>
      <p:pic>
        <p:nvPicPr>
          <p:cNvPr id="108" name="Pic Decisions and Lines">
            <a:extLst>
              <a:ext uri="{FF2B5EF4-FFF2-40B4-BE49-F238E27FC236}">
                <a16:creationId xmlns:a16="http://schemas.microsoft.com/office/drawing/2014/main" id="{6BF45568-3FB3-4C5D-959C-36965FCA779E}"/>
              </a:ext>
            </a:extLst>
          </p:cNvPr>
          <p:cNvPicPr>
            <a:picLocks noChangeAspect="1"/>
          </p:cNvPicPr>
          <p:nvPr/>
        </p:nvPicPr>
        <p:blipFill>
          <a:blip r:embed="rId4">
            <a:alphaModFix amt="50000"/>
          </a:blip>
          <a:stretch>
            <a:fillRect/>
          </a:stretch>
        </p:blipFill>
        <p:spPr>
          <a:xfrm>
            <a:off x="5908" y="1368352"/>
            <a:ext cx="11789178" cy="5458968"/>
          </a:xfrm>
          <a:prstGeom prst="rect">
            <a:avLst/>
          </a:prstGeom>
        </p:spPr>
      </p:pic>
      <p:sp>
        <p:nvSpPr>
          <p:cNvPr id="5" name="Title 4">
            <a:extLst>
              <a:ext uri="{FF2B5EF4-FFF2-40B4-BE49-F238E27FC236}">
                <a16:creationId xmlns:a16="http://schemas.microsoft.com/office/drawing/2014/main" id="{6F1053AC-4278-4972-B9BC-8B4B16FC0E09}"/>
              </a:ext>
            </a:extLst>
          </p:cNvPr>
          <p:cNvSpPr>
            <a:spLocks noGrp="1"/>
          </p:cNvSpPr>
          <p:nvPr>
            <p:ph type="title"/>
          </p:nvPr>
        </p:nvSpPr>
        <p:spPr/>
        <p:txBody>
          <a:bodyPr/>
          <a:lstStyle/>
          <a:p>
            <a:r>
              <a:rPr lang="en-US" sz="3000"/>
              <a:t>Shifting the Traditional Testing Paradigm to a “Testing Continuum” </a:t>
            </a:r>
          </a:p>
        </p:txBody>
      </p:sp>
      <p:grpSp>
        <p:nvGrpSpPr>
          <p:cNvPr id="10" name="Group 9">
            <a:extLst>
              <a:ext uri="{FF2B5EF4-FFF2-40B4-BE49-F238E27FC236}">
                <a16:creationId xmlns:a16="http://schemas.microsoft.com/office/drawing/2014/main" id="{59AE3B61-48F6-47C1-B6B3-6632EA8D6A95}"/>
              </a:ext>
            </a:extLst>
          </p:cNvPr>
          <p:cNvGrpSpPr/>
          <p:nvPr/>
        </p:nvGrpSpPr>
        <p:grpSpPr>
          <a:xfrm>
            <a:off x="8330263" y="4621294"/>
            <a:ext cx="3657600" cy="1383894"/>
            <a:chOff x="8303597" y="4621294"/>
            <a:chExt cx="3657600" cy="1383894"/>
          </a:xfrm>
        </p:grpSpPr>
        <p:sp>
          <p:nvSpPr>
            <p:cNvPr id="66" name="Attribute Title Box">
              <a:extLst>
                <a:ext uri="{FF2B5EF4-FFF2-40B4-BE49-F238E27FC236}">
                  <a16:creationId xmlns:a16="http://schemas.microsoft.com/office/drawing/2014/main" id="{5356C1BE-272E-414B-9703-D6A828B28A53}"/>
                </a:ext>
              </a:extLst>
            </p:cNvPr>
            <p:cNvSpPr txBox="1">
              <a:spLocks/>
            </p:cNvSpPr>
            <p:nvPr/>
          </p:nvSpPr>
          <p:spPr>
            <a:xfrm>
              <a:off x="9309437" y="4954050"/>
              <a:ext cx="1645920" cy="731520"/>
            </a:xfrm>
            <a:prstGeom prst="rect">
              <a:avLst/>
            </a:prstGeom>
            <a:gradFill flip="none" rotWithShape="1">
              <a:gsLst>
                <a:gs pos="0">
                  <a:srgbClr val="8064A2"/>
                </a:gs>
                <a:gs pos="48000">
                  <a:srgbClr val="8064A2">
                    <a:lumMod val="75000"/>
                    <a:lumOff val="25000"/>
                  </a:srgbClr>
                </a:gs>
                <a:gs pos="100000">
                  <a:srgbClr val="8064A2"/>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defPPr>
                <a:defRPr lang="en-US"/>
              </a:defPPr>
              <a:lvl1pPr algn="ctr">
                <a:lnSpc>
                  <a:spcPts val="1300"/>
                </a:lnSpc>
                <a:defRPr sz="1600" b="1" cap="small">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en-US">
                  <a:effectLst>
                    <a:outerShdw blurRad="38100" dist="38100" dir="2700000" algn="tl">
                      <a:srgbClr val="000000">
                        <a:alpha val="70000"/>
                      </a:srgbClr>
                    </a:outerShdw>
                  </a:effectLst>
                </a:rPr>
                <a:t>“Digital” Workforce</a:t>
              </a:r>
            </a:p>
          </p:txBody>
        </p:sp>
        <p:sp>
          <p:nvSpPr>
            <p:cNvPr id="67" name="Attribute Text">
              <a:extLst>
                <a:ext uri="{FF2B5EF4-FFF2-40B4-BE49-F238E27FC236}">
                  <a16:creationId xmlns:a16="http://schemas.microsoft.com/office/drawing/2014/main" id="{B40CFEF5-954E-4D61-B2E6-4277C1FB379C}"/>
                </a:ext>
              </a:extLst>
            </p:cNvPr>
            <p:cNvSpPr txBox="1"/>
            <p:nvPr/>
          </p:nvSpPr>
          <p:spPr>
            <a:xfrm>
              <a:off x="9126557" y="5642012"/>
              <a:ext cx="201168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DE Strategy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Transform Culture / Workforce</a:t>
              </a:r>
            </a:p>
          </p:txBody>
        </p:sp>
        <p:sp>
          <p:nvSpPr>
            <p:cNvPr id="101" name="Attribute Text">
              <a:extLst>
                <a:ext uri="{FF2B5EF4-FFF2-40B4-BE49-F238E27FC236}">
                  <a16:creationId xmlns:a16="http://schemas.microsoft.com/office/drawing/2014/main" id="{6995A66E-305A-4F6E-845C-D8169423A5BD}"/>
                </a:ext>
              </a:extLst>
            </p:cNvPr>
            <p:cNvSpPr txBox="1"/>
            <p:nvPr/>
          </p:nvSpPr>
          <p:spPr>
            <a:xfrm>
              <a:off x="8303597" y="4621294"/>
              <a:ext cx="365760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algn="ctr" defTabSz="457200" fontAlgn="auto">
                <a:lnSpc>
                  <a:spcPts val="1200"/>
                </a:lnSpc>
                <a:spcBef>
                  <a:spcPts val="0"/>
                </a:spcBef>
                <a:spcAft>
                  <a:spcPts val="0"/>
                </a:spcAft>
                <a:buClrTx/>
                <a:buSzTx/>
                <a:buFontTx/>
                <a:buNone/>
                <a:tabLst/>
                <a:defRPr kumimoji="0" sz="105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a:t>DOT&amp;E Strategic Pillar:</a:t>
              </a:r>
            </a:p>
            <a:p>
              <a:r>
                <a:rPr lang="en-US" i="1">
                  <a:solidFill>
                    <a:srgbClr val="002060"/>
                  </a:solidFill>
                </a:rPr>
                <a:t>Foster an Agile and Enduring T&amp;E Enterprise Workforce</a:t>
              </a:r>
            </a:p>
          </p:txBody>
        </p:sp>
      </p:grpSp>
      <p:grpSp>
        <p:nvGrpSpPr>
          <p:cNvPr id="9" name="Group 8">
            <a:extLst>
              <a:ext uri="{FF2B5EF4-FFF2-40B4-BE49-F238E27FC236}">
                <a16:creationId xmlns:a16="http://schemas.microsoft.com/office/drawing/2014/main" id="{4B825AD3-81D0-4AD5-AFDA-9E28123AD6F8}"/>
              </a:ext>
            </a:extLst>
          </p:cNvPr>
          <p:cNvGrpSpPr/>
          <p:nvPr/>
        </p:nvGrpSpPr>
        <p:grpSpPr>
          <a:xfrm>
            <a:off x="4337060" y="4621294"/>
            <a:ext cx="3931920" cy="1383894"/>
            <a:chOff x="4337060" y="4621294"/>
            <a:chExt cx="3931920" cy="1383894"/>
          </a:xfrm>
        </p:grpSpPr>
        <p:sp>
          <p:nvSpPr>
            <p:cNvPr id="70" name="Attribute Title Box">
              <a:extLst>
                <a:ext uri="{FF2B5EF4-FFF2-40B4-BE49-F238E27FC236}">
                  <a16:creationId xmlns:a16="http://schemas.microsoft.com/office/drawing/2014/main" id="{DA4A300F-DE58-450C-ADF5-1BF10E792ED0}"/>
                </a:ext>
              </a:extLst>
            </p:cNvPr>
            <p:cNvSpPr txBox="1">
              <a:spLocks/>
            </p:cNvSpPr>
            <p:nvPr/>
          </p:nvSpPr>
          <p:spPr>
            <a:xfrm>
              <a:off x="5480060" y="4954050"/>
              <a:ext cx="1645920" cy="731520"/>
            </a:xfrm>
            <a:prstGeom prst="rect">
              <a:avLst/>
            </a:prstGeom>
            <a:gradFill flip="none" rotWithShape="1">
              <a:gsLst>
                <a:gs pos="0">
                  <a:srgbClr val="8064A2"/>
                </a:gs>
                <a:gs pos="48000">
                  <a:srgbClr val="8064A2">
                    <a:lumMod val="75000"/>
                    <a:lumOff val="25000"/>
                  </a:srgbClr>
                </a:gs>
                <a:gs pos="100000">
                  <a:srgbClr val="8064A2"/>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defPPr>
                <a:defRPr lang="en-US"/>
              </a:defPPr>
              <a:lvl1pPr algn="ctr">
                <a:lnSpc>
                  <a:spcPts val="1300"/>
                </a:lnSpc>
                <a:defRPr sz="1600" b="1" cap="small">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en-US">
                  <a:effectLst>
                    <a:outerShdw blurRad="38100" dist="38100" dir="2700000" algn="tl">
                      <a:srgbClr val="000000">
                        <a:alpha val="70000"/>
                      </a:srgbClr>
                    </a:outerShdw>
                  </a:effectLst>
                </a:rPr>
                <a:t>Model - Based Environment</a:t>
              </a:r>
            </a:p>
          </p:txBody>
        </p:sp>
        <p:sp>
          <p:nvSpPr>
            <p:cNvPr id="71" name="Attribute Text">
              <a:extLst>
                <a:ext uri="{FF2B5EF4-FFF2-40B4-BE49-F238E27FC236}">
                  <a16:creationId xmlns:a16="http://schemas.microsoft.com/office/drawing/2014/main" id="{2783B101-FACC-4A14-B09B-D5C0D9867B96}"/>
                </a:ext>
              </a:extLst>
            </p:cNvPr>
            <p:cNvSpPr txBox="1"/>
            <p:nvPr/>
          </p:nvSpPr>
          <p:spPr>
            <a:xfrm>
              <a:off x="4565660" y="5642012"/>
              <a:ext cx="347472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DE Strategy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Formalize Development, Integration, &amp; Use of Models</a:t>
              </a:r>
            </a:p>
          </p:txBody>
        </p:sp>
        <p:sp>
          <p:nvSpPr>
            <p:cNvPr id="100" name="Attribute Text">
              <a:extLst>
                <a:ext uri="{FF2B5EF4-FFF2-40B4-BE49-F238E27FC236}">
                  <a16:creationId xmlns:a16="http://schemas.microsoft.com/office/drawing/2014/main" id="{EC33D736-2EAC-4CFF-9487-CD3A2181FAFE}"/>
                </a:ext>
              </a:extLst>
            </p:cNvPr>
            <p:cNvSpPr txBox="1"/>
            <p:nvPr/>
          </p:nvSpPr>
          <p:spPr>
            <a:xfrm>
              <a:off x="4337060" y="4621294"/>
              <a:ext cx="393192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DOT&amp;E Strategic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Pioneer T&amp;E of Weapon Systems Built to Change Over Time</a:t>
              </a:r>
            </a:p>
          </p:txBody>
        </p:sp>
      </p:grpSp>
      <p:grpSp>
        <p:nvGrpSpPr>
          <p:cNvPr id="3" name="Group 2">
            <a:extLst>
              <a:ext uri="{FF2B5EF4-FFF2-40B4-BE49-F238E27FC236}">
                <a16:creationId xmlns:a16="http://schemas.microsoft.com/office/drawing/2014/main" id="{2479A4CF-03AB-4E8D-8CDE-60E3B1C71A03}"/>
              </a:ext>
            </a:extLst>
          </p:cNvPr>
          <p:cNvGrpSpPr/>
          <p:nvPr/>
        </p:nvGrpSpPr>
        <p:grpSpPr>
          <a:xfrm>
            <a:off x="251396" y="4621294"/>
            <a:ext cx="4023360" cy="1383894"/>
            <a:chOff x="251396" y="4621294"/>
            <a:chExt cx="4023360" cy="1383894"/>
          </a:xfrm>
        </p:grpSpPr>
        <p:sp>
          <p:nvSpPr>
            <p:cNvPr id="73" name="Attribute Title Box">
              <a:extLst>
                <a:ext uri="{FF2B5EF4-FFF2-40B4-BE49-F238E27FC236}">
                  <a16:creationId xmlns:a16="http://schemas.microsoft.com/office/drawing/2014/main" id="{42367D9D-A365-44D6-AA9F-4A56FE4DA59F}"/>
                </a:ext>
              </a:extLst>
            </p:cNvPr>
            <p:cNvSpPr txBox="1">
              <a:spLocks/>
            </p:cNvSpPr>
            <p:nvPr/>
          </p:nvSpPr>
          <p:spPr>
            <a:xfrm>
              <a:off x="1440116" y="4954050"/>
              <a:ext cx="1645920" cy="731520"/>
            </a:xfrm>
            <a:prstGeom prst="rect">
              <a:avLst/>
            </a:prstGeom>
            <a:gradFill flip="none" rotWithShape="1">
              <a:gsLst>
                <a:gs pos="0">
                  <a:srgbClr val="8064A2"/>
                </a:gs>
                <a:gs pos="48000">
                  <a:srgbClr val="8064A2">
                    <a:lumMod val="75000"/>
                    <a:lumOff val="25000"/>
                  </a:srgbClr>
                </a:gs>
                <a:gs pos="100000">
                  <a:srgbClr val="8064A2"/>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p>
              <a:pPr algn="ctr">
                <a:lnSpc>
                  <a:spcPts val="1300"/>
                </a:lnSpc>
              </a:pPr>
              <a:r>
                <a:rPr lang="en-US" sz="1600" b="1" cap="small">
                  <a:solidFill>
                    <a:schemeClr val="bg2"/>
                  </a:solidFill>
                  <a:effectLst>
                    <a:outerShdw blurRad="38100" dist="38100" dir="2700000" algn="tl">
                      <a:schemeClr val="tx1">
                        <a:alpha val="70000"/>
                      </a:schemeClr>
                    </a:outerShdw>
                  </a:effectLst>
                  <a:latin typeface="Calibri" panose="020F0502020204030204" pitchFamily="34" charset="0"/>
                  <a:cs typeface="Calibri" panose="020F0502020204030204" pitchFamily="34" charset="0"/>
                </a:rPr>
                <a:t>Live, Virtual, Constructive</a:t>
              </a:r>
            </a:p>
            <a:p>
              <a:pPr algn="ctr">
                <a:lnSpc>
                  <a:spcPts val="1300"/>
                </a:lnSpc>
              </a:pPr>
              <a:r>
                <a:rPr lang="en-US" sz="1600" b="1" cap="small">
                  <a:solidFill>
                    <a:schemeClr val="bg2"/>
                  </a:solidFill>
                  <a:effectLst>
                    <a:outerShdw blurRad="38100" dist="38100" dir="2700000" algn="tl">
                      <a:schemeClr val="tx1">
                        <a:alpha val="70000"/>
                      </a:schemeClr>
                    </a:outerShdw>
                  </a:effectLst>
                  <a:latin typeface="Calibri" panose="020F0502020204030204" pitchFamily="34" charset="0"/>
                  <a:cs typeface="Calibri" panose="020F0502020204030204" pitchFamily="34" charset="0"/>
                </a:rPr>
                <a:t>(LVC) Testing</a:t>
              </a:r>
            </a:p>
          </p:txBody>
        </p:sp>
        <p:sp>
          <p:nvSpPr>
            <p:cNvPr id="74" name="Attribute Text">
              <a:extLst>
                <a:ext uri="{FF2B5EF4-FFF2-40B4-BE49-F238E27FC236}">
                  <a16:creationId xmlns:a16="http://schemas.microsoft.com/office/drawing/2014/main" id="{1F95A9B8-4237-4F84-A055-72FEB3E8DA11}"/>
                </a:ext>
              </a:extLst>
            </p:cNvPr>
            <p:cNvSpPr txBox="1"/>
            <p:nvPr/>
          </p:nvSpPr>
          <p:spPr>
            <a:xfrm>
              <a:off x="1028636" y="5642012"/>
              <a:ext cx="246888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algn="ctr" defTabSz="457200" fontAlgn="auto">
                <a:lnSpc>
                  <a:spcPts val="1200"/>
                </a:lnSpc>
                <a:spcBef>
                  <a:spcPts val="0"/>
                </a:spcBef>
                <a:spcAft>
                  <a:spcPts val="0"/>
                </a:spcAft>
                <a:buClrTx/>
                <a:buSzTx/>
                <a:buFontTx/>
                <a:buNone/>
                <a:tabLst/>
                <a:defRPr kumimoji="0" sz="105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a:t>DE Strategy Pillar:</a:t>
              </a:r>
            </a:p>
            <a:p>
              <a:r>
                <a:rPr lang="en-US" i="1">
                  <a:solidFill>
                    <a:srgbClr val="002060"/>
                  </a:solidFill>
                </a:rPr>
                <a:t>Provide Authoritative Source of Truth</a:t>
              </a:r>
            </a:p>
          </p:txBody>
        </p:sp>
        <p:sp>
          <p:nvSpPr>
            <p:cNvPr id="99" name="Attribute Text">
              <a:extLst>
                <a:ext uri="{FF2B5EF4-FFF2-40B4-BE49-F238E27FC236}">
                  <a16:creationId xmlns:a16="http://schemas.microsoft.com/office/drawing/2014/main" id="{0F284D32-4FAC-4662-A01A-32FAE4122792}"/>
                </a:ext>
              </a:extLst>
            </p:cNvPr>
            <p:cNvSpPr txBox="1"/>
            <p:nvPr/>
          </p:nvSpPr>
          <p:spPr>
            <a:xfrm>
              <a:off x="251396" y="4621294"/>
              <a:ext cx="402336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DOT&amp;E Strategic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Improve the Survivability of DOD in a Contested Environment</a:t>
              </a:r>
              <a:endParaRPr lang="en-US" sz="1200" b="1" i="1">
                <a:solidFill>
                  <a:srgbClr val="002060"/>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5C84947-3E38-4BE0-885C-62DF59584945}"/>
              </a:ext>
            </a:extLst>
          </p:cNvPr>
          <p:cNvGrpSpPr/>
          <p:nvPr/>
        </p:nvGrpSpPr>
        <p:grpSpPr>
          <a:xfrm>
            <a:off x="8193103" y="1341382"/>
            <a:ext cx="3931920" cy="1394255"/>
            <a:chOff x="8089406" y="1388517"/>
            <a:chExt cx="3931920" cy="1394255"/>
          </a:xfrm>
        </p:grpSpPr>
        <p:sp>
          <p:nvSpPr>
            <p:cNvPr id="77" name="Attribute Title Box">
              <a:extLst>
                <a:ext uri="{FF2B5EF4-FFF2-40B4-BE49-F238E27FC236}">
                  <a16:creationId xmlns:a16="http://schemas.microsoft.com/office/drawing/2014/main" id="{07BD0751-D6D9-4855-BC00-A078931AE6BE}"/>
                </a:ext>
              </a:extLst>
            </p:cNvPr>
            <p:cNvSpPr txBox="1">
              <a:spLocks/>
            </p:cNvSpPr>
            <p:nvPr/>
          </p:nvSpPr>
          <p:spPr>
            <a:xfrm>
              <a:off x="9232406" y="1713026"/>
              <a:ext cx="1645920" cy="731520"/>
            </a:xfrm>
            <a:prstGeom prst="rect">
              <a:avLst/>
            </a:prstGeom>
            <a:gradFill flip="none" rotWithShape="1">
              <a:gsLst>
                <a:gs pos="0">
                  <a:srgbClr val="347B98"/>
                </a:gs>
                <a:gs pos="48000">
                  <a:srgbClr val="347B98">
                    <a:lumMod val="75000"/>
                    <a:lumOff val="25000"/>
                  </a:srgbClr>
                </a:gs>
                <a:gs pos="100000">
                  <a:srgbClr val="347B98"/>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defPPr>
                <a:defRPr lang="en-US"/>
              </a:defPPr>
              <a:lvl1pPr algn="ctr">
                <a:lnSpc>
                  <a:spcPts val="1300"/>
                </a:lnSpc>
                <a:defRPr sz="1400" b="1" cap="small">
                  <a:latin typeface="Calibri" panose="020F0502020204030204" pitchFamily="34" charset="0"/>
                  <a:cs typeface="Calibri" panose="020F0502020204030204" pitchFamily="34" charset="0"/>
                </a:defRPr>
              </a:lvl1pPr>
            </a:lstStyle>
            <a:p>
              <a:r>
                <a:rPr lang="en-US" sz="1600">
                  <a:solidFill>
                    <a:schemeClr val="bg2"/>
                  </a:solidFill>
                  <a:effectLst>
                    <a:outerShdw blurRad="38100" dist="38100" dir="2700000" algn="tl">
                      <a:schemeClr val="tx1">
                        <a:alpha val="70000"/>
                      </a:schemeClr>
                    </a:outerShdw>
                  </a:effectLst>
                </a:rPr>
                <a:t>Enhanced Test Design</a:t>
              </a:r>
            </a:p>
          </p:txBody>
        </p:sp>
        <p:sp>
          <p:nvSpPr>
            <p:cNvPr id="78" name="Attribute Text">
              <a:extLst>
                <a:ext uri="{FF2B5EF4-FFF2-40B4-BE49-F238E27FC236}">
                  <a16:creationId xmlns:a16="http://schemas.microsoft.com/office/drawing/2014/main" id="{25345B44-45B4-4E42-84B6-3811B655F0F0}"/>
                </a:ext>
              </a:extLst>
            </p:cNvPr>
            <p:cNvSpPr txBox="1"/>
            <p:nvPr/>
          </p:nvSpPr>
          <p:spPr>
            <a:xfrm>
              <a:off x="8820926" y="2419596"/>
              <a:ext cx="246888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DE Strategy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Incorporate Technological Innovation</a:t>
              </a:r>
            </a:p>
          </p:txBody>
        </p:sp>
        <p:sp>
          <p:nvSpPr>
            <p:cNvPr id="97" name="Attribute Text">
              <a:extLst>
                <a:ext uri="{FF2B5EF4-FFF2-40B4-BE49-F238E27FC236}">
                  <a16:creationId xmlns:a16="http://schemas.microsoft.com/office/drawing/2014/main" id="{F512C3CF-CD25-45FD-A497-84F5296DB550}"/>
                </a:ext>
              </a:extLst>
            </p:cNvPr>
            <p:cNvSpPr txBox="1"/>
            <p:nvPr/>
          </p:nvSpPr>
          <p:spPr>
            <a:xfrm>
              <a:off x="8089406" y="1388517"/>
              <a:ext cx="393192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DOT&amp;E Strategic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Pioneer T&amp;E of Weapon Systems Built to Change Over Time</a:t>
              </a:r>
            </a:p>
          </p:txBody>
        </p:sp>
      </p:grpSp>
      <p:grpSp>
        <p:nvGrpSpPr>
          <p:cNvPr id="12" name="Group 11">
            <a:extLst>
              <a:ext uri="{FF2B5EF4-FFF2-40B4-BE49-F238E27FC236}">
                <a16:creationId xmlns:a16="http://schemas.microsoft.com/office/drawing/2014/main" id="{B6D20521-DE82-4A88-ADA3-89BD14E0DAF0}"/>
              </a:ext>
            </a:extLst>
          </p:cNvPr>
          <p:cNvGrpSpPr/>
          <p:nvPr/>
        </p:nvGrpSpPr>
        <p:grpSpPr>
          <a:xfrm>
            <a:off x="4794260" y="1341382"/>
            <a:ext cx="3017520" cy="1394255"/>
            <a:chOff x="4755297" y="1388517"/>
            <a:chExt cx="3017520" cy="1394255"/>
          </a:xfrm>
        </p:grpSpPr>
        <p:sp>
          <p:nvSpPr>
            <p:cNvPr id="81" name="Attribute Title Box">
              <a:extLst>
                <a:ext uri="{FF2B5EF4-FFF2-40B4-BE49-F238E27FC236}">
                  <a16:creationId xmlns:a16="http://schemas.microsoft.com/office/drawing/2014/main" id="{3020C2C8-90BF-41E8-8F58-682ADECBEFFE}"/>
                </a:ext>
              </a:extLst>
            </p:cNvPr>
            <p:cNvSpPr txBox="1">
              <a:spLocks/>
            </p:cNvSpPr>
            <p:nvPr/>
          </p:nvSpPr>
          <p:spPr>
            <a:xfrm>
              <a:off x="5441097" y="1713026"/>
              <a:ext cx="1645920" cy="731520"/>
            </a:xfrm>
            <a:prstGeom prst="rect">
              <a:avLst/>
            </a:prstGeom>
            <a:gradFill flip="none" rotWithShape="1">
              <a:gsLst>
                <a:gs pos="0">
                  <a:srgbClr val="347B98"/>
                </a:gs>
                <a:gs pos="48000">
                  <a:srgbClr val="347B98">
                    <a:lumMod val="75000"/>
                    <a:lumOff val="25000"/>
                  </a:srgbClr>
                </a:gs>
                <a:gs pos="100000">
                  <a:srgbClr val="347B98"/>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defPPr>
                <a:defRPr lang="en-US"/>
              </a:defPPr>
              <a:lvl1pPr algn="ctr">
                <a:lnSpc>
                  <a:spcPts val="1300"/>
                </a:lnSpc>
                <a:defRPr sz="1400" b="1" cap="small">
                  <a:latin typeface="Calibri" panose="020F0502020204030204" pitchFamily="34" charset="0"/>
                  <a:cs typeface="Calibri" panose="020F0502020204030204" pitchFamily="34" charset="0"/>
                </a:defRPr>
              </a:lvl1pPr>
            </a:lstStyle>
            <a:p>
              <a:r>
                <a:rPr lang="en-US" sz="1600">
                  <a:solidFill>
                    <a:schemeClr val="bg2"/>
                  </a:solidFill>
                  <a:effectLst>
                    <a:outerShdw blurRad="38100" dist="38100" dir="2700000" algn="tl">
                      <a:schemeClr val="tx1">
                        <a:alpha val="70000"/>
                      </a:schemeClr>
                    </a:outerShdw>
                  </a:effectLst>
                </a:rPr>
                <a:t>Early, Agile, Scalable Framework</a:t>
              </a:r>
            </a:p>
          </p:txBody>
        </p:sp>
        <p:sp>
          <p:nvSpPr>
            <p:cNvPr id="83" name="Attribute Text">
              <a:extLst>
                <a:ext uri="{FF2B5EF4-FFF2-40B4-BE49-F238E27FC236}">
                  <a16:creationId xmlns:a16="http://schemas.microsoft.com/office/drawing/2014/main" id="{EDCF56C1-5CF6-4134-8779-CB28301FC821}"/>
                </a:ext>
              </a:extLst>
            </p:cNvPr>
            <p:cNvSpPr txBox="1"/>
            <p:nvPr/>
          </p:nvSpPr>
          <p:spPr>
            <a:xfrm>
              <a:off x="5029617" y="2419596"/>
              <a:ext cx="246888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DE Strategy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Provide Authoritative Source of Truth</a:t>
              </a:r>
            </a:p>
          </p:txBody>
        </p:sp>
        <p:sp>
          <p:nvSpPr>
            <p:cNvPr id="96" name="Attribute Text">
              <a:extLst>
                <a:ext uri="{FF2B5EF4-FFF2-40B4-BE49-F238E27FC236}">
                  <a16:creationId xmlns:a16="http://schemas.microsoft.com/office/drawing/2014/main" id="{10E6B2A4-AF43-45C2-8EA1-CFC36EF92404}"/>
                </a:ext>
              </a:extLst>
            </p:cNvPr>
            <p:cNvSpPr txBox="1"/>
            <p:nvPr/>
          </p:nvSpPr>
          <p:spPr>
            <a:xfrm>
              <a:off x="4755297" y="1388517"/>
              <a:ext cx="301752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DOT&amp;E Strategic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Accelerate the Delivery of Weapons That Work</a:t>
              </a:r>
            </a:p>
          </p:txBody>
        </p:sp>
      </p:grpSp>
      <p:grpSp>
        <p:nvGrpSpPr>
          <p:cNvPr id="11" name="Group 10">
            <a:extLst>
              <a:ext uri="{FF2B5EF4-FFF2-40B4-BE49-F238E27FC236}">
                <a16:creationId xmlns:a16="http://schemas.microsoft.com/office/drawing/2014/main" id="{D3096DC9-33F6-46A2-8A1E-8621D3E0F700}"/>
              </a:ext>
            </a:extLst>
          </p:cNvPr>
          <p:cNvGrpSpPr/>
          <p:nvPr/>
        </p:nvGrpSpPr>
        <p:grpSpPr>
          <a:xfrm>
            <a:off x="845756" y="1341382"/>
            <a:ext cx="2834640" cy="1394255"/>
            <a:chOff x="873445" y="1388517"/>
            <a:chExt cx="2834640" cy="1394255"/>
          </a:xfrm>
        </p:grpSpPr>
        <p:sp>
          <p:nvSpPr>
            <p:cNvPr id="85" name="Attribute Title Box">
              <a:extLst>
                <a:ext uri="{FF2B5EF4-FFF2-40B4-BE49-F238E27FC236}">
                  <a16:creationId xmlns:a16="http://schemas.microsoft.com/office/drawing/2014/main" id="{77ED4E5C-508B-4B3C-9721-F3E67FBA5A5D}"/>
                </a:ext>
              </a:extLst>
            </p:cNvPr>
            <p:cNvSpPr txBox="1">
              <a:spLocks/>
            </p:cNvSpPr>
            <p:nvPr/>
          </p:nvSpPr>
          <p:spPr>
            <a:xfrm>
              <a:off x="1467805" y="1713026"/>
              <a:ext cx="1645920" cy="731520"/>
            </a:xfrm>
            <a:prstGeom prst="rect">
              <a:avLst/>
            </a:prstGeom>
            <a:gradFill flip="none" rotWithShape="1">
              <a:gsLst>
                <a:gs pos="48000">
                  <a:srgbClr val="347B98">
                    <a:lumMod val="75000"/>
                    <a:lumOff val="25000"/>
                  </a:srgbClr>
                </a:gs>
                <a:gs pos="0">
                  <a:srgbClr val="347B98"/>
                </a:gs>
                <a:gs pos="100000">
                  <a:srgbClr val="347B98"/>
                </a:gs>
              </a:gsLst>
              <a:lin ang="5400000" scaled="0"/>
              <a:tileRect/>
            </a:gradFill>
            <a:ln w="6350">
              <a:solidFill>
                <a:schemeClr val="accent3">
                  <a:lumMod val="75000"/>
                </a:schemeClr>
              </a:solidFill>
            </a:ln>
            <a:effectLst>
              <a:innerShdw blurRad="114300">
                <a:prstClr val="black"/>
              </a:innerShdw>
              <a:softEdge rad="31750"/>
            </a:effectLst>
          </p:spPr>
          <p:txBody>
            <a:bodyPr wrap="square" lIns="9144" tIns="9144" rIns="9144" bIns="9144" rtlCol="0" anchor="ctr" anchorCtr="0">
              <a:noAutofit/>
            </a:bodyPr>
            <a:lstStyle/>
            <a:p>
              <a:pPr algn="ctr">
                <a:lnSpc>
                  <a:spcPts val="1300"/>
                </a:lnSpc>
              </a:pPr>
              <a:r>
                <a:rPr lang="en-US" sz="1600" b="1" cap="small">
                  <a:solidFill>
                    <a:schemeClr val="bg2"/>
                  </a:solidFill>
                  <a:effectLst>
                    <a:outerShdw blurRad="38100" dist="38100" dir="2700000" algn="tl">
                      <a:srgbClr val="000000">
                        <a:alpha val="70000"/>
                      </a:srgbClr>
                    </a:outerShdw>
                  </a:effectLst>
                  <a:latin typeface="Calibri" panose="020F0502020204030204" pitchFamily="34" charset="0"/>
                  <a:cs typeface="Calibri" panose="020F0502020204030204" pitchFamily="34" charset="0"/>
                </a:rPr>
                <a:t>Capability and Outcome Focused Testing</a:t>
              </a:r>
            </a:p>
          </p:txBody>
        </p:sp>
        <p:sp>
          <p:nvSpPr>
            <p:cNvPr id="86" name="Attribute Text">
              <a:extLst>
                <a:ext uri="{FF2B5EF4-FFF2-40B4-BE49-F238E27FC236}">
                  <a16:creationId xmlns:a16="http://schemas.microsoft.com/office/drawing/2014/main" id="{9D4FB1F1-059E-4951-B0B0-D5A7D8F03D1C}"/>
                </a:ext>
              </a:extLst>
            </p:cNvPr>
            <p:cNvSpPr txBox="1"/>
            <p:nvPr/>
          </p:nvSpPr>
          <p:spPr>
            <a:xfrm>
              <a:off x="873445" y="2419596"/>
              <a:ext cx="283464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DE Strategy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Establish Infrastructure and Environments</a:t>
              </a:r>
              <a:endParaRPr lang="en-US" sz="800" b="1" i="1">
                <a:solidFill>
                  <a:srgbClr val="002060"/>
                </a:solidFill>
                <a:latin typeface="Arial" panose="020B0604020202020204" pitchFamily="34" charset="0"/>
                <a:cs typeface="Arial" panose="020B0604020202020204" pitchFamily="34" charset="0"/>
              </a:endParaRPr>
            </a:p>
          </p:txBody>
        </p:sp>
        <p:sp>
          <p:nvSpPr>
            <p:cNvPr id="80" name="Attribute Text">
              <a:extLst>
                <a:ext uri="{FF2B5EF4-FFF2-40B4-BE49-F238E27FC236}">
                  <a16:creationId xmlns:a16="http://schemas.microsoft.com/office/drawing/2014/main" id="{1771BB0A-7DCD-4446-AC20-C6386A438A7B}"/>
                </a:ext>
              </a:extLst>
            </p:cNvPr>
            <p:cNvSpPr txBox="1"/>
            <p:nvPr/>
          </p:nvSpPr>
          <p:spPr>
            <a:xfrm>
              <a:off x="1513525" y="1388517"/>
              <a:ext cx="1554480" cy="363176"/>
            </a:xfrm>
            <a:prstGeom prst="rect">
              <a:avLst/>
            </a:prstGeom>
            <a:pattFill prst="narVert">
              <a:fgClr>
                <a:schemeClr val="bg1">
                  <a:lumMod val="95000"/>
                </a:schemeClr>
              </a:fgClr>
              <a:bgClr>
                <a:schemeClr val="bg1">
                  <a:lumMod val="85000"/>
                </a:schemeClr>
              </a:bgClr>
            </a:pattFill>
            <a:ln w="3175">
              <a:noFill/>
            </a:ln>
            <a:effectLst>
              <a:softEdge rad="31750"/>
            </a:effectLst>
          </p:spPr>
          <p:txBody>
            <a:bodyPr wrap="square" lIns="27432" tIns="27432" rIns="27432" bIns="27432"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000" i="0" u="none" strike="noStrike" cap="none" spc="0" normalizeH="0" baseline="0">
                  <a:ln>
                    <a:noFill/>
                  </a:ln>
                  <a:effectLst/>
                  <a:uLnTx/>
                  <a:uFillTx/>
                  <a:latin typeface="Calibri" panose="020F0502020204030204"/>
                </a:defRPr>
              </a:lvl1pPr>
            </a:lstStyle>
            <a:p>
              <a:pPr algn="ctr">
                <a:lnSpc>
                  <a:spcPts val="1200"/>
                </a:lnSpc>
              </a:pPr>
              <a:r>
                <a:rPr lang="en-US" sz="1050" b="1">
                  <a:solidFill>
                    <a:schemeClr val="tx1">
                      <a:lumMod val="75000"/>
                      <a:lumOff val="25000"/>
                    </a:schemeClr>
                  </a:solidFill>
                  <a:latin typeface="Arial" panose="020B0604020202020204" pitchFamily="34" charset="0"/>
                  <a:cs typeface="Arial" panose="020B0604020202020204" pitchFamily="34" charset="0"/>
                </a:rPr>
                <a:t>DOT&amp;E Strategic Pillar:</a:t>
              </a:r>
            </a:p>
            <a:p>
              <a:pPr algn="ctr">
                <a:lnSpc>
                  <a:spcPts val="1200"/>
                </a:lnSpc>
              </a:pPr>
              <a:r>
                <a:rPr lang="en-US" sz="1050" b="1" i="1">
                  <a:solidFill>
                    <a:srgbClr val="002060"/>
                  </a:solidFill>
                  <a:latin typeface="Arial" panose="020B0604020202020204" pitchFamily="34" charset="0"/>
                  <a:cs typeface="Arial" panose="020B0604020202020204" pitchFamily="34" charset="0"/>
                </a:rPr>
                <a:t>Test the Way We Fight</a:t>
              </a:r>
              <a:endParaRPr lang="en-US" sz="800" b="1" i="1">
                <a:solidFill>
                  <a:srgbClr val="002060"/>
                </a:solidFill>
                <a:latin typeface="Arial" panose="020B0604020202020204" pitchFamily="34" charset="0"/>
                <a:cs typeface="Arial" panose="020B0604020202020204" pitchFamily="34" charset="0"/>
              </a:endParaRPr>
            </a:p>
          </p:txBody>
        </p:sp>
      </p:grpSp>
      <p:sp>
        <p:nvSpPr>
          <p:cNvPr id="89" name="Continuum Attributes">
            <a:extLst>
              <a:ext uri="{FF2B5EF4-FFF2-40B4-BE49-F238E27FC236}">
                <a16:creationId xmlns:a16="http://schemas.microsoft.com/office/drawing/2014/main" id="{BF65C600-3FA8-4505-95AF-3EAC9C27EC52}"/>
              </a:ext>
            </a:extLst>
          </p:cNvPr>
          <p:cNvSpPr txBox="1"/>
          <p:nvPr/>
        </p:nvSpPr>
        <p:spPr>
          <a:xfrm>
            <a:off x="5199143" y="1068899"/>
            <a:ext cx="2194560" cy="276999"/>
          </a:xfrm>
          <a:prstGeom prst="rect">
            <a:avLst/>
          </a:prstGeom>
          <a:noFill/>
          <a:ln w="3175">
            <a:noFill/>
          </a:ln>
          <a:effectLst>
            <a:innerShdw blurRad="127000" dist="76200" dir="13500000">
              <a:srgbClr val="94A4BA">
                <a:alpha val="50000"/>
              </a:srgbClr>
            </a:innerShdw>
          </a:effectLst>
        </p:spPr>
        <p:txBody>
          <a:bodyPr wrap="square" lIns="0" tIns="0" rIns="0" bIns="0"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200" i="0" u="none" strike="noStrike" cap="none" spc="0" normalizeH="0" baseline="0">
                <a:ln>
                  <a:noFill/>
                </a:ln>
                <a:effectLst/>
                <a:uLnTx/>
                <a:uFillTx/>
                <a:latin typeface="Calibri" panose="020F0502020204030204"/>
              </a:defRPr>
            </a:lvl1pPr>
          </a:lstStyle>
          <a:p>
            <a:pPr algn="ctr"/>
            <a:r>
              <a:rPr lang="pt-BR" sz="1800" i="1">
                <a:solidFill>
                  <a:schemeClr val="tx1">
                    <a:lumMod val="75000"/>
                    <a:lumOff val="25000"/>
                  </a:schemeClr>
                </a:solidFill>
                <a:effectLst>
                  <a:outerShdw blurRad="25400" dist="25400" dir="2700000" algn="tl">
                    <a:schemeClr val="tx1">
                      <a:alpha val="70000"/>
                    </a:schemeClr>
                  </a:outerShdw>
                </a:effectLst>
                <a:latin typeface="Arial" panose="020B0604020202020204" pitchFamily="34" charset="0"/>
                <a:cs typeface="Arial" panose="020B0604020202020204" pitchFamily="34" charset="0"/>
              </a:rPr>
              <a:t>Continuum Attributes</a:t>
            </a:r>
            <a:endParaRPr lang="en-US" sz="1800" i="1">
              <a:solidFill>
                <a:schemeClr val="tx1">
                  <a:lumMod val="75000"/>
                  <a:lumOff val="25000"/>
                </a:schemeClr>
              </a:solidFill>
              <a:effectLst>
                <a:outerShdw blurRad="25400" dist="25400" dir="2700000" algn="tl">
                  <a:schemeClr val="tx1">
                    <a:alpha val="70000"/>
                  </a:schemeClr>
                </a:outerShdw>
              </a:effectLst>
              <a:latin typeface="Arial" panose="020B0604020202020204" pitchFamily="34" charset="0"/>
              <a:cs typeface="Arial" panose="020B0604020202020204" pitchFamily="34" charset="0"/>
            </a:endParaRPr>
          </a:p>
        </p:txBody>
      </p:sp>
      <p:sp>
        <p:nvSpPr>
          <p:cNvPr id="95" name="Continuum Enablers">
            <a:extLst>
              <a:ext uri="{FF2B5EF4-FFF2-40B4-BE49-F238E27FC236}">
                <a16:creationId xmlns:a16="http://schemas.microsoft.com/office/drawing/2014/main" id="{F060B8E1-D328-4FE9-9309-39134F7098F5}"/>
              </a:ext>
            </a:extLst>
          </p:cNvPr>
          <p:cNvSpPr txBox="1"/>
          <p:nvPr/>
        </p:nvSpPr>
        <p:spPr>
          <a:xfrm>
            <a:off x="5192464" y="4345544"/>
            <a:ext cx="2194560" cy="276999"/>
          </a:xfrm>
          <a:prstGeom prst="rect">
            <a:avLst/>
          </a:prstGeom>
          <a:noFill/>
          <a:ln w="3175">
            <a:noFill/>
          </a:ln>
          <a:effectLst>
            <a:innerShdw blurRad="127000" dist="76200" dir="13500000">
              <a:srgbClr val="94A4BA">
                <a:alpha val="50000"/>
              </a:srgbClr>
            </a:innerShdw>
          </a:effectLst>
        </p:spPr>
        <p:txBody>
          <a:bodyPr wrap="square" lIns="0" tIns="0" rIns="0" bIns="0" rtlCol="0" anchor="ctr" anchorCtr="0">
            <a:spAutoFit/>
          </a:bodyPr>
          <a:lstStyle>
            <a:defPPr>
              <a:defRPr lang="en-US"/>
            </a:defPPr>
            <a:lvl1pPr marR="0" lvl="0" indent="0" defTabSz="457200" fontAlgn="auto">
              <a:lnSpc>
                <a:spcPct val="100000"/>
              </a:lnSpc>
              <a:spcBef>
                <a:spcPts val="0"/>
              </a:spcBef>
              <a:spcAft>
                <a:spcPts val="0"/>
              </a:spcAft>
              <a:buClrTx/>
              <a:buSzTx/>
              <a:buFontTx/>
              <a:buNone/>
              <a:tabLst/>
              <a:defRPr kumimoji="0" sz="1200" i="0" u="none" strike="noStrike" cap="none" spc="0" normalizeH="0" baseline="0">
                <a:ln>
                  <a:noFill/>
                </a:ln>
                <a:effectLst/>
                <a:uLnTx/>
                <a:uFillTx/>
                <a:latin typeface="Calibri" panose="020F0502020204030204"/>
              </a:defRPr>
            </a:lvl1pPr>
          </a:lstStyle>
          <a:p>
            <a:pPr algn="ctr"/>
            <a:r>
              <a:rPr lang="pt-BR" sz="1800" i="1">
                <a:solidFill>
                  <a:schemeClr val="tx1">
                    <a:lumMod val="75000"/>
                    <a:lumOff val="25000"/>
                  </a:schemeClr>
                </a:solidFill>
                <a:effectLst>
                  <a:outerShdw blurRad="25400" dist="25400" dir="2700000" algn="tl">
                    <a:schemeClr val="tx1">
                      <a:alpha val="70000"/>
                    </a:schemeClr>
                  </a:outerShdw>
                </a:effectLst>
                <a:latin typeface="Arial" panose="020B0604020202020204" pitchFamily="34" charset="0"/>
                <a:cs typeface="Arial" panose="020B0604020202020204" pitchFamily="34" charset="0"/>
              </a:rPr>
              <a:t>Continuum Enablers</a:t>
            </a:r>
            <a:endParaRPr lang="en-US" sz="1800" i="1">
              <a:solidFill>
                <a:schemeClr val="tx1">
                  <a:lumMod val="75000"/>
                  <a:lumOff val="25000"/>
                </a:schemeClr>
              </a:solidFill>
              <a:effectLst>
                <a:outerShdw blurRad="25400" dist="25400" dir="2700000" algn="tl">
                  <a:schemeClr val="tx1">
                    <a:alpha val="70000"/>
                  </a:schemeClr>
                </a:outerShdw>
              </a:effectLst>
              <a:latin typeface="Arial" panose="020B0604020202020204" pitchFamily="34" charset="0"/>
              <a:cs typeface="Arial" panose="020B0604020202020204" pitchFamily="34" charset="0"/>
            </a:endParaRPr>
          </a:p>
        </p:txBody>
      </p:sp>
      <p:sp>
        <p:nvSpPr>
          <p:cNvPr id="98" name="Base Decision Space">
            <a:extLst>
              <a:ext uri="{FF2B5EF4-FFF2-40B4-BE49-F238E27FC236}">
                <a16:creationId xmlns:a16="http://schemas.microsoft.com/office/drawing/2014/main" id="{CA1B0CD4-40AE-4918-BA96-757E6F6ED4E4}"/>
              </a:ext>
            </a:extLst>
          </p:cNvPr>
          <p:cNvSpPr txBox="1"/>
          <p:nvPr/>
        </p:nvSpPr>
        <p:spPr>
          <a:xfrm>
            <a:off x="1411913" y="6127750"/>
            <a:ext cx="10424160" cy="523220"/>
          </a:xfrm>
          <a:prstGeom prst="rect">
            <a:avLst/>
          </a:prstGeom>
          <a:solidFill>
            <a:schemeClr val="bg1">
              <a:alpha val="50000"/>
            </a:schemeClr>
          </a:solidFill>
          <a:effectLst>
            <a:softEdge rad="50800"/>
          </a:effectLst>
        </p:spPr>
        <p:txBody>
          <a:bodyPr wrap="square" lIns="0" rIns="0" rtlCol="0">
            <a:spAutoFit/>
          </a:bodyPr>
          <a:lstStyle/>
          <a:p>
            <a:pPr algn="ctr"/>
            <a:r>
              <a:rPr lang="en-US" sz="1400">
                <a:latin typeface="Arial" panose="020B0604020202020204" pitchFamily="34" charset="0"/>
                <a:cs typeface="Arial" panose="020B0604020202020204" pitchFamily="34" charset="0"/>
              </a:rPr>
              <a:t>The </a:t>
            </a:r>
            <a:r>
              <a:rPr lang="en-US" sz="1400" b="1">
                <a:latin typeface="Arial" panose="020B0604020202020204" pitchFamily="34" charset="0"/>
                <a:cs typeface="Arial" panose="020B0604020202020204" pitchFamily="34" charset="0"/>
              </a:rPr>
              <a:t>T&amp;E as a Continuum </a:t>
            </a:r>
            <a:r>
              <a:rPr lang="en-US" sz="1400">
                <a:latin typeface="Arial" panose="020B0604020202020204" pitchFamily="34" charset="0"/>
                <a:cs typeface="Arial" panose="020B0604020202020204" pitchFamily="34" charset="0"/>
              </a:rPr>
              <a:t>builds off the </a:t>
            </a:r>
            <a:r>
              <a:rPr lang="en-US" sz="1400" b="1">
                <a:latin typeface="Arial" panose="020B0604020202020204" pitchFamily="34" charset="0"/>
                <a:cs typeface="Arial" panose="020B0604020202020204" pitchFamily="34" charset="0"/>
              </a:rPr>
              <a:t>DoD 2018 Digital Engineering Strategy </a:t>
            </a:r>
            <a:r>
              <a:rPr lang="en-US" sz="1400">
                <a:latin typeface="Arial" panose="020B0604020202020204" pitchFamily="34" charset="0"/>
                <a:cs typeface="Arial" panose="020B0604020202020204" pitchFamily="34" charset="0"/>
              </a:rPr>
              <a:t>and </a:t>
            </a:r>
            <a:r>
              <a:rPr lang="en-US" sz="1400" b="1">
                <a:latin typeface="Arial" panose="020B0604020202020204" pitchFamily="34" charset="0"/>
                <a:cs typeface="Arial" panose="020B0604020202020204" pitchFamily="34" charset="0"/>
              </a:rPr>
              <a:t>DOT&amp;E 2022 Strategy Implementation Plan </a:t>
            </a:r>
            <a:r>
              <a:rPr lang="en-US" sz="1400">
                <a:latin typeface="Arial" panose="020B0604020202020204" pitchFamily="34" charset="0"/>
                <a:cs typeface="Arial" panose="020B0604020202020204" pitchFamily="34" charset="0"/>
              </a:rPr>
              <a:t>making T&amp;E an integral part of the Systems Engineering and Mission Engineering processes.</a:t>
            </a:r>
          </a:p>
        </p:txBody>
      </p:sp>
      <p:pic>
        <p:nvPicPr>
          <p:cNvPr id="4" name="Teal-Purple Connector Helix" hidden="1">
            <a:extLst>
              <a:ext uri="{FF2B5EF4-FFF2-40B4-BE49-F238E27FC236}">
                <a16:creationId xmlns:a16="http://schemas.microsoft.com/office/drawing/2014/main" id="{B9E716B8-2FEE-4FA0-BD76-9E7C4CDF4E0F}"/>
              </a:ext>
            </a:extLst>
          </p:cNvPr>
          <p:cNvPicPr>
            <a:picLocks/>
          </p:cNvPicPr>
          <p:nvPr/>
        </p:nvPicPr>
        <p:blipFill>
          <a:blip r:embed="rId5"/>
          <a:stretch>
            <a:fillRect/>
          </a:stretch>
        </p:blipFill>
        <p:spPr>
          <a:xfrm>
            <a:off x="2112264" y="3017520"/>
            <a:ext cx="7964424" cy="1490472"/>
          </a:xfrm>
          <a:prstGeom prst="rect">
            <a:avLst/>
          </a:prstGeom>
        </p:spPr>
      </p:pic>
      <p:pic>
        <p:nvPicPr>
          <p:cNvPr id="36" name="Teal-Purple Arrowhead Connector Helix">
            <a:extLst>
              <a:ext uri="{FF2B5EF4-FFF2-40B4-BE49-F238E27FC236}">
                <a16:creationId xmlns:a16="http://schemas.microsoft.com/office/drawing/2014/main" id="{24D40785-4D6C-48E1-A918-9DCDBAD564EE}"/>
              </a:ext>
            </a:extLst>
          </p:cNvPr>
          <p:cNvPicPr>
            <a:picLocks/>
          </p:cNvPicPr>
          <p:nvPr/>
        </p:nvPicPr>
        <p:blipFill>
          <a:blip r:embed="rId6"/>
          <a:stretch>
            <a:fillRect/>
          </a:stretch>
        </p:blipFill>
        <p:spPr>
          <a:xfrm>
            <a:off x="2112264" y="2859584"/>
            <a:ext cx="7964424" cy="1490472"/>
          </a:xfrm>
          <a:prstGeom prst="rect">
            <a:avLst/>
          </a:prstGeom>
          <a:effectLst>
            <a:outerShdw blurRad="50800" dist="38100" dir="18900000" algn="bl" rotWithShape="0">
              <a:prstClr val="black">
                <a:alpha val="40000"/>
              </a:prstClr>
            </a:outerShdw>
          </a:effectLst>
        </p:spPr>
      </p:pic>
      <p:sp>
        <p:nvSpPr>
          <p:cNvPr id="45" name="Txt Bx - Core model of mission, tasks...">
            <a:extLst>
              <a:ext uri="{FF2B5EF4-FFF2-40B4-BE49-F238E27FC236}">
                <a16:creationId xmlns:a16="http://schemas.microsoft.com/office/drawing/2014/main" id="{03328A09-0A45-4D48-B236-DE4340CC4EF6}"/>
              </a:ext>
            </a:extLst>
          </p:cNvPr>
          <p:cNvSpPr txBox="1">
            <a:spLocks/>
          </p:cNvSpPr>
          <p:nvPr/>
        </p:nvSpPr>
        <p:spPr>
          <a:xfrm>
            <a:off x="6827007" y="3386318"/>
            <a:ext cx="1097280" cy="424732"/>
          </a:xfrm>
          <a:prstGeom prst="rect">
            <a:avLst/>
          </a:prstGeom>
          <a:gradFill flip="none" rotWithShape="1">
            <a:gsLst>
              <a:gs pos="0">
                <a:schemeClr val="accent1">
                  <a:lumMod val="40000"/>
                  <a:lumOff val="60000"/>
                </a:schemeClr>
              </a:gs>
              <a:gs pos="63000">
                <a:schemeClr val="accent1">
                  <a:lumMod val="10000"/>
                  <a:lumOff val="90000"/>
                </a:schemeClr>
              </a:gs>
            </a:gsLst>
            <a:lin ang="0" scaled="1"/>
            <a:tileRect/>
          </a:gradFill>
          <a:effectLst>
            <a:outerShdw blurRad="50800" dist="38100" dir="18900000" algn="bl" rotWithShape="0">
              <a:prstClr val="black">
                <a:alpha val="40000"/>
              </a:prstClr>
            </a:outerShdw>
            <a:softEdge rad="31750"/>
          </a:effectLst>
        </p:spPr>
        <p:txBody>
          <a:bodyPr vert="horz" wrap="square" lIns="27432" tIns="27432" rIns="27432" bIns="27432" rtlCol="0" anchor="ctr">
            <a:spAutoFit/>
          </a:bodyPr>
          <a:lstStyle>
            <a:defPPr>
              <a:defRPr lang="en-US"/>
            </a:defPPr>
            <a:lvl1pPr indent="0" algn="r">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0"/>
              </a:spcBef>
              <a:buFont typeface="Arial" panose="020B0604020202020204" pitchFamily="34" charset="0"/>
              <a:buNone/>
              <a:defRPr sz="2400" kern="1200">
                <a:solidFill>
                  <a:srgbClr val="111C4E"/>
                </a:solidFill>
                <a:latin typeface="+mn-lt"/>
                <a:ea typeface="+mn-ea"/>
                <a:cs typeface="Arial" panose="020B0604020202020204" pitchFamily="34" charset="0"/>
              </a:defRPr>
            </a:lvl2pPr>
            <a:lvl3pPr marL="914400" indent="0" algn="l" defTabSz="914400" rtl="0" eaLnBrk="1" latinLnBrk="0" hangingPunct="1">
              <a:lnSpc>
                <a:spcPct val="100000"/>
              </a:lnSpc>
              <a:spcBef>
                <a:spcPts val="0"/>
              </a:spcBef>
              <a:buFont typeface="Wingdings" panose="05000000000000000000" pitchFamily="2" charset="2"/>
              <a:buNone/>
              <a:defRPr sz="2200" kern="1200">
                <a:solidFill>
                  <a:srgbClr val="111C4E"/>
                </a:solidFill>
                <a:latin typeface="+mn-lt"/>
                <a:ea typeface="+mn-ea"/>
                <a:cs typeface="Arial" panose="020B0604020202020204" pitchFamily="34" charset="0"/>
              </a:defRPr>
            </a:lvl3pPr>
            <a:lvl4pPr marL="1371600" indent="0" algn="l" defTabSz="914400" rtl="0" eaLnBrk="1" latinLnBrk="0" hangingPunct="1">
              <a:lnSpc>
                <a:spcPct val="100000"/>
              </a:lnSpc>
              <a:spcBef>
                <a:spcPts val="0"/>
              </a:spcBef>
              <a:buFont typeface="Calibri" panose="020F0502020204030204" pitchFamily="34" charset="0"/>
              <a:buNone/>
              <a:defRPr sz="1800" kern="1200">
                <a:solidFill>
                  <a:srgbClr val="111C4E"/>
                </a:solidFill>
                <a:latin typeface="+mn-lt"/>
                <a:ea typeface="+mn-ea"/>
                <a:cs typeface="Arial" panose="020B0604020202020204" pitchFamily="34" charset="0"/>
              </a:defRPr>
            </a:lvl4pPr>
            <a:lvl5pPr marL="1828800" indent="0" algn="l" defTabSz="914400" rtl="0" eaLnBrk="1" latinLnBrk="0" hangingPunct="1">
              <a:lnSpc>
                <a:spcPct val="100000"/>
              </a:lnSpc>
              <a:spcBef>
                <a:spcPts val="0"/>
              </a:spcBef>
              <a:buFont typeface="Calibri" panose="020F0502020204030204" pitchFamily="34" charset="0"/>
              <a:buNone/>
              <a:defRPr sz="1800" kern="1200">
                <a:solidFill>
                  <a:srgbClr val="111C4E"/>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i="1">
                <a:solidFill>
                  <a:schemeClr val="tx1">
                    <a:lumMod val="75000"/>
                    <a:lumOff val="25000"/>
                  </a:schemeClr>
                </a:solidFill>
                <a:effectLst>
                  <a:outerShdw blurRad="25400" dist="25400" dir="2700000" algn="ctr" rotWithShape="0">
                    <a:schemeClr val="tx1">
                      <a:alpha val="70000"/>
                    </a:schemeClr>
                  </a:outerShdw>
                </a:effectLst>
              </a:rPr>
              <a:t>Evaluation</a:t>
            </a:r>
          </a:p>
          <a:p>
            <a:pPr algn="ctr"/>
            <a:r>
              <a:rPr lang="en-US" sz="1200" i="1">
                <a:solidFill>
                  <a:schemeClr val="tx1">
                    <a:lumMod val="75000"/>
                    <a:lumOff val="25000"/>
                  </a:schemeClr>
                </a:solidFill>
                <a:effectLst>
                  <a:outerShdw blurRad="25400" dist="25400" dir="2700000" algn="ctr" rotWithShape="0">
                    <a:schemeClr val="tx1">
                      <a:alpha val="70000"/>
                    </a:schemeClr>
                  </a:outerShdw>
                </a:effectLst>
              </a:rPr>
              <a:t>Continuum</a:t>
            </a:r>
          </a:p>
        </p:txBody>
      </p:sp>
      <p:pic>
        <p:nvPicPr>
          <p:cNvPr id="104" name="Picture 103">
            <a:extLst>
              <a:ext uri="{FF2B5EF4-FFF2-40B4-BE49-F238E27FC236}">
                <a16:creationId xmlns:a16="http://schemas.microsoft.com/office/drawing/2014/main" id="{F1E98174-D3A8-46E4-80DB-582FEBD791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665" y="2781860"/>
            <a:ext cx="1655345" cy="1645920"/>
          </a:xfrm>
          <a:prstGeom prst="rect">
            <a:avLst/>
          </a:prstGeom>
          <a:effectLst>
            <a:outerShdw blurRad="50800" dist="38100" dir="18900000" algn="bl" rotWithShape="0">
              <a:prstClr val="black">
                <a:alpha val="40000"/>
              </a:prstClr>
            </a:outerShdw>
          </a:effectLst>
        </p:spPr>
      </p:pic>
      <p:sp>
        <p:nvSpPr>
          <p:cNvPr id="106" name="Txt Bx - Core model of mission, tasks...">
            <a:extLst>
              <a:ext uri="{FF2B5EF4-FFF2-40B4-BE49-F238E27FC236}">
                <a16:creationId xmlns:a16="http://schemas.microsoft.com/office/drawing/2014/main" id="{0F1436A7-8C78-42AE-ADC5-197309783D2A}"/>
              </a:ext>
            </a:extLst>
          </p:cNvPr>
          <p:cNvSpPr txBox="1">
            <a:spLocks/>
          </p:cNvSpPr>
          <p:nvPr/>
        </p:nvSpPr>
        <p:spPr>
          <a:xfrm>
            <a:off x="5239546" y="3386318"/>
            <a:ext cx="1097280" cy="424732"/>
          </a:xfrm>
          <a:prstGeom prst="rect">
            <a:avLst/>
          </a:prstGeom>
          <a:gradFill flip="none" rotWithShape="1">
            <a:gsLst>
              <a:gs pos="0">
                <a:schemeClr val="accent1">
                  <a:lumMod val="40000"/>
                  <a:lumOff val="60000"/>
                </a:schemeClr>
              </a:gs>
              <a:gs pos="63000">
                <a:schemeClr val="accent1">
                  <a:lumMod val="10000"/>
                  <a:lumOff val="90000"/>
                </a:schemeClr>
              </a:gs>
            </a:gsLst>
            <a:lin ang="0" scaled="1"/>
            <a:tileRect/>
          </a:gradFill>
          <a:effectLst>
            <a:outerShdw blurRad="50800" dist="38100" dir="18900000" algn="bl" rotWithShape="0">
              <a:prstClr val="black">
                <a:alpha val="40000"/>
              </a:prstClr>
            </a:outerShdw>
            <a:softEdge rad="31750"/>
          </a:effectLst>
        </p:spPr>
        <p:txBody>
          <a:bodyPr vert="horz" wrap="square" lIns="27432" tIns="27432" rIns="27432" bIns="27432" rtlCol="0" anchor="ctr">
            <a:noAutofit/>
          </a:bodyPr>
          <a:lstStyle>
            <a:defPPr>
              <a:defRPr lang="en-US"/>
            </a:defPPr>
            <a:lvl1pPr indent="0" algn="r">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0"/>
              </a:spcBef>
              <a:buFont typeface="Arial" panose="020B0604020202020204" pitchFamily="34" charset="0"/>
              <a:buNone/>
              <a:defRPr sz="2400" kern="1200">
                <a:solidFill>
                  <a:srgbClr val="111C4E"/>
                </a:solidFill>
                <a:latin typeface="+mn-lt"/>
                <a:ea typeface="+mn-ea"/>
                <a:cs typeface="Arial" panose="020B0604020202020204" pitchFamily="34" charset="0"/>
              </a:defRPr>
            </a:lvl2pPr>
            <a:lvl3pPr marL="914400" indent="0" algn="l" defTabSz="914400" rtl="0" eaLnBrk="1" latinLnBrk="0" hangingPunct="1">
              <a:lnSpc>
                <a:spcPct val="100000"/>
              </a:lnSpc>
              <a:spcBef>
                <a:spcPts val="0"/>
              </a:spcBef>
              <a:buFont typeface="Wingdings" panose="05000000000000000000" pitchFamily="2" charset="2"/>
              <a:buNone/>
              <a:defRPr sz="2200" kern="1200">
                <a:solidFill>
                  <a:srgbClr val="111C4E"/>
                </a:solidFill>
                <a:latin typeface="+mn-lt"/>
                <a:ea typeface="+mn-ea"/>
                <a:cs typeface="Arial" panose="020B0604020202020204" pitchFamily="34" charset="0"/>
              </a:defRPr>
            </a:lvl3pPr>
            <a:lvl4pPr marL="1371600" indent="0" algn="l" defTabSz="914400" rtl="0" eaLnBrk="1" latinLnBrk="0" hangingPunct="1">
              <a:lnSpc>
                <a:spcPct val="100000"/>
              </a:lnSpc>
              <a:spcBef>
                <a:spcPts val="0"/>
              </a:spcBef>
              <a:buFont typeface="Calibri" panose="020F0502020204030204" pitchFamily="34" charset="0"/>
              <a:buNone/>
              <a:defRPr sz="1800" kern="1200">
                <a:solidFill>
                  <a:srgbClr val="111C4E"/>
                </a:solidFill>
                <a:latin typeface="+mn-lt"/>
                <a:ea typeface="+mn-ea"/>
                <a:cs typeface="Arial" panose="020B0604020202020204" pitchFamily="34" charset="0"/>
              </a:defRPr>
            </a:lvl4pPr>
            <a:lvl5pPr marL="1828800" indent="0" algn="l" defTabSz="914400" rtl="0" eaLnBrk="1" latinLnBrk="0" hangingPunct="1">
              <a:lnSpc>
                <a:spcPct val="100000"/>
              </a:lnSpc>
              <a:spcBef>
                <a:spcPts val="0"/>
              </a:spcBef>
              <a:buFont typeface="Calibri" panose="020F0502020204030204" pitchFamily="34" charset="0"/>
              <a:buNone/>
              <a:defRPr sz="1800" kern="1200">
                <a:solidFill>
                  <a:srgbClr val="111C4E"/>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i="1">
                <a:solidFill>
                  <a:schemeClr val="tx1">
                    <a:lumMod val="75000"/>
                    <a:lumOff val="25000"/>
                  </a:schemeClr>
                </a:solidFill>
                <a:effectLst>
                  <a:outerShdw blurRad="25400" dist="25400" dir="2700000" algn="ctr" rotWithShape="0">
                    <a:schemeClr val="tx1">
                      <a:alpha val="70000"/>
                    </a:schemeClr>
                  </a:outerShdw>
                </a:effectLst>
              </a:rPr>
              <a:t>SE / ME / T&amp;E</a:t>
            </a:r>
          </a:p>
          <a:p>
            <a:pPr algn="ctr"/>
            <a:r>
              <a:rPr lang="en-US" sz="1200" i="1">
                <a:solidFill>
                  <a:schemeClr val="tx1">
                    <a:lumMod val="75000"/>
                    <a:lumOff val="25000"/>
                  </a:schemeClr>
                </a:solidFill>
                <a:effectLst>
                  <a:outerShdw blurRad="25400" dist="25400" dir="2700000" algn="ctr" rotWithShape="0">
                    <a:schemeClr val="tx1">
                      <a:alpha val="70000"/>
                    </a:schemeClr>
                  </a:outerShdw>
                </a:effectLst>
              </a:rPr>
              <a:t>Processes</a:t>
            </a:r>
          </a:p>
        </p:txBody>
      </p:sp>
      <p:grpSp>
        <p:nvGrpSpPr>
          <p:cNvPr id="109" name="Group 108">
            <a:extLst>
              <a:ext uri="{FF2B5EF4-FFF2-40B4-BE49-F238E27FC236}">
                <a16:creationId xmlns:a16="http://schemas.microsoft.com/office/drawing/2014/main" id="{B3E063DB-84E3-4FDB-8DA6-171BB3A587E4}"/>
              </a:ext>
            </a:extLst>
          </p:cNvPr>
          <p:cNvGrpSpPr/>
          <p:nvPr/>
        </p:nvGrpSpPr>
        <p:grpSpPr>
          <a:xfrm rot="5400000" flipV="1">
            <a:off x="5648435" y="2754100"/>
            <a:ext cx="279503" cy="1005841"/>
            <a:chOff x="5172926" y="4101710"/>
            <a:chExt cx="592518" cy="764209"/>
          </a:xfrm>
        </p:grpSpPr>
        <p:cxnSp>
          <p:nvCxnSpPr>
            <p:cNvPr id="110" name="Straight Connector 109">
              <a:extLst>
                <a:ext uri="{FF2B5EF4-FFF2-40B4-BE49-F238E27FC236}">
                  <a16:creationId xmlns:a16="http://schemas.microsoft.com/office/drawing/2014/main" id="{796229F7-F599-41E1-BACE-5B71C5075112}"/>
                </a:ext>
              </a:extLst>
            </p:cNvPr>
            <p:cNvCxnSpPr/>
            <p:nvPr/>
          </p:nvCxnSpPr>
          <p:spPr>
            <a:xfrm rot="5400000">
              <a:off x="5382545" y="4483021"/>
              <a:ext cx="764209" cy="1588"/>
            </a:xfrm>
            <a:prstGeom prst="line">
              <a:avLst/>
            </a:prstGeom>
            <a:ln w="9525" cap="flat" cmpd="sng" algn="ctr">
              <a:solidFill>
                <a:schemeClr val="tx1">
                  <a:lumMod val="75000"/>
                  <a:lumOff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5D9C74C6-0574-4AFC-B1B4-EF8828655D64}"/>
                </a:ext>
              </a:extLst>
            </p:cNvPr>
            <p:cNvCxnSpPr/>
            <p:nvPr/>
          </p:nvCxnSpPr>
          <p:spPr>
            <a:xfrm rot="10800000">
              <a:off x="5172926" y="4351751"/>
              <a:ext cx="581531" cy="1588"/>
            </a:xfrm>
            <a:prstGeom prst="straightConnector1">
              <a:avLst/>
            </a:prstGeom>
            <a:ln w="9525">
              <a:solidFill>
                <a:schemeClr val="tx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112" name="Axis Labels and Lines">
            <a:extLst>
              <a:ext uri="{FF2B5EF4-FFF2-40B4-BE49-F238E27FC236}">
                <a16:creationId xmlns:a16="http://schemas.microsoft.com/office/drawing/2014/main" id="{47BF14ED-B77E-48CF-880B-391687FCCCF2}"/>
              </a:ext>
            </a:extLst>
          </p:cNvPr>
          <p:cNvGrpSpPr/>
          <p:nvPr/>
        </p:nvGrpSpPr>
        <p:grpSpPr>
          <a:xfrm>
            <a:off x="54681" y="5027487"/>
            <a:ext cx="2316716" cy="1506449"/>
            <a:chOff x="9795191" y="5250533"/>
            <a:chExt cx="2316716" cy="1506449"/>
          </a:xfrm>
        </p:grpSpPr>
        <p:cxnSp>
          <p:nvCxnSpPr>
            <p:cNvPr id="113" name="Straight Connector 112">
              <a:extLst>
                <a:ext uri="{FF2B5EF4-FFF2-40B4-BE49-F238E27FC236}">
                  <a16:creationId xmlns:a16="http://schemas.microsoft.com/office/drawing/2014/main" id="{42679C55-B728-495A-AC9A-B45C7182397C}"/>
                </a:ext>
              </a:extLst>
            </p:cNvPr>
            <p:cNvCxnSpPr>
              <a:cxnSpLocks/>
            </p:cNvCxnSpPr>
            <p:nvPr/>
          </p:nvCxnSpPr>
          <p:spPr>
            <a:xfrm>
              <a:off x="10374547" y="6347773"/>
              <a:ext cx="173736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8994574-BBF4-458F-AF90-B32FFD47C535}"/>
                </a:ext>
              </a:extLst>
            </p:cNvPr>
            <p:cNvCxnSpPr>
              <a:cxnSpLocks/>
            </p:cNvCxnSpPr>
            <p:nvPr/>
          </p:nvCxnSpPr>
          <p:spPr>
            <a:xfrm flipH="1">
              <a:off x="10757415" y="5266386"/>
              <a:ext cx="10594" cy="1473233"/>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B3E2482-D298-4399-BAA3-676840D199B6}"/>
                </a:ext>
              </a:extLst>
            </p:cNvPr>
            <p:cNvCxnSpPr>
              <a:cxnSpLocks/>
            </p:cNvCxnSpPr>
            <p:nvPr/>
          </p:nvCxnSpPr>
          <p:spPr>
            <a:xfrm>
              <a:off x="10821245" y="6372318"/>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CAD4B13-C50D-434C-8D24-CF05F9760ADE}"/>
                </a:ext>
              </a:extLst>
            </p:cNvPr>
            <p:cNvCxnSpPr>
              <a:cxnSpLocks/>
            </p:cNvCxnSpPr>
            <p:nvPr/>
          </p:nvCxnSpPr>
          <p:spPr>
            <a:xfrm>
              <a:off x="10885075" y="6417586"/>
              <a:ext cx="0" cy="4572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EE4BFC0-E43E-4106-83E4-FB220CFBFDBA}"/>
                </a:ext>
              </a:extLst>
            </p:cNvPr>
            <p:cNvCxnSpPr>
              <a:cxnSpLocks/>
            </p:cNvCxnSpPr>
            <p:nvPr/>
          </p:nvCxnSpPr>
          <p:spPr>
            <a:xfrm>
              <a:off x="10853160" y="6401894"/>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8E895A6-A51D-4AFF-8456-BF4CE061F79A}"/>
                </a:ext>
              </a:extLst>
            </p:cNvPr>
            <p:cNvCxnSpPr>
              <a:cxnSpLocks/>
            </p:cNvCxnSpPr>
            <p:nvPr/>
          </p:nvCxnSpPr>
          <p:spPr>
            <a:xfrm>
              <a:off x="10789330" y="6347319"/>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F01A48C-C612-40E2-AC10-F052F420D36B}"/>
                </a:ext>
              </a:extLst>
            </p:cNvPr>
            <p:cNvCxnSpPr>
              <a:cxnSpLocks/>
            </p:cNvCxnSpPr>
            <p:nvPr/>
          </p:nvCxnSpPr>
          <p:spPr>
            <a:xfrm>
              <a:off x="10916990" y="6461377"/>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142384F-4322-4F83-B5EE-4D1E8C35AC3D}"/>
                </a:ext>
              </a:extLst>
            </p:cNvPr>
            <p:cNvCxnSpPr>
              <a:cxnSpLocks/>
            </p:cNvCxnSpPr>
            <p:nvPr/>
          </p:nvCxnSpPr>
          <p:spPr>
            <a:xfrm>
              <a:off x="10374547" y="6316339"/>
              <a:ext cx="0" cy="7315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749D2C3-115C-49CC-9C45-1DE26F5E1645}"/>
                </a:ext>
              </a:extLst>
            </p:cNvPr>
            <p:cNvCxnSpPr>
              <a:cxnSpLocks/>
            </p:cNvCxnSpPr>
            <p:nvPr/>
          </p:nvCxnSpPr>
          <p:spPr>
            <a:xfrm>
              <a:off x="10502170"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B44823B-16C2-464F-BE68-075429BA7D10}"/>
                </a:ext>
              </a:extLst>
            </p:cNvPr>
            <p:cNvCxnSpPr>
              <a:cxnSpLocks/>
            </p:cNvCxnSpPr>
            <p:nvPr/>
          </p:nvCxnSpPr>
          <p:spPr>
            <a:xfrm>
              <a:off x="10459629"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86F7399-9E0D-474B-ADCF-8AA8EA259A26}"/>
                </a:ext>
              </a:extLst>
            </p:cNvPr>
            <p:cNvCxnSpPr>
              <a:cxnSpLocks/>
            </p:cNvCxnSpPr>
            <p:nvPr/>
          </p:nvCxnSpPr>
          <p:spPr>
            <a:xfrm>
              <a:off x="10544711" y="6302053"/>
              <a:ext cx="0" cy="4572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856B32E-2A8C-4F6D-9B20-729E4E7C3908}"/>
                </a:ext>
              </a:extLst>
            </p:cNvPr>
            <p:cNvCxnSpPr>
              <a:cxnSpLocks/>
            </p:cNvCxnSpPr>
            <p:nvPr/>
          </p:nvCxnSpPr>
          <p:spPr>
            <a:xfrm>
              <a:off x="10417088"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239431C-85F8-4942-9876-74FF26F4C12E}"/>
                </a:ext>
              </a:extLst>
            </p:cNvPr>
            <p:cNvCxnSpPr>
              <a:cxnSpLocks/>
            </p:cNvCxnSpPr>
            <p:nvPr/>
          </p:nvCxnSpPr>
          <p:spPr>
            <a:xfrm>
              <a:off x="10587252"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A64CD6B-7075-465D-B6A5-91F31CAFFF5C}"/>
                </a:ext>
              </a:extLst>
            </p:cNvPr>
            <p:cNvCxnSpPr>
              <a:cxnSpLocks/>
            </p:cNvCxnSpPr>
            <p:nvPr/>
          </p:nvCxnSpPr>
          <p:spPr>
            <a:xfrm>
              <a:off x="10629793"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5CD0216-8541-4FEE-8D12-5E2A054822B5}"/>
                </a:ext>
              </a:extLst>
            </p:cNvPr>
            <p:cNvCxnSpPr>
              <a:cxnSpLocks/>
            </p:cNvCxnSpPr>
            <p:nvPr/>
          </p:nvCxnSpPr>
          <p:spPr>
            <a:xfrm>
              <a:off x="10672334"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6C58A9-C658-4D99-82A6-B38F8BF50908}"/>
                </a:ext>
              </a:extLst>
            </p:cNvPr>
            <p:cNvCxnSpPr>
              <a:cxnSpLocks/>
            </p:cNvCxnSpPr>
            <p:nvPr/>
          </p:nvCxnSpPr>
          <p:spPr>
            <a:xfrm>
              <a:off x="10714875" y="6320341"/>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6182466-645A-4EDB-8D04-D80D33BFCB49}"/>
                </a:ext>
              </a:extLst>
            </p:cNvPr>
            <p:cNvCxnSpPr>
              <a:cxnSpLocks/>
            </p:cNvCxnSpPr>
            <p:nvPr/>
          </p:nvCxnSpPr>
          <p:spPr>
            <a:xfrm>
              <a:off x="9846211" y="5507201"/>
              <a:ext cx="1207381" cy="110695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6B5A176-E40D-42EF-8044-700812543E5E}"/>
                </a:ext>
              </a:extLst>
            </p:cNvPr>
            <p:cNvCxnSpPr>
              <a:cxnSpLocks/>
            </p:cNvCxnSpPr>
            <p:nvPr/>
          </p:nvCxnSpPr>
          <p:spPr>
            <a:xfrm>
              <a:off x="10948905" y="6489942"/>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C17A09A-E6C6-4E5F-94B0-A077A941F2A3}"/>
                </a:ext>
              </a:extLst>
            </p:cNvPr>
            <p:cNvCxnSpPr>
              <a:cxnSpLocks/>
            </p:cNvCxnSpPr>
            <p:nvPr/>
          </p:nvCxnSpPr>
          <p:spPr>
            <a:xfrm>
              <a:off x="10980820" y="6520817"/>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36F7A76-CD14-4E5B-8D8D-984E241FB7D5}"/>
                </a:ext>
              </a:extLst>
            </p:cNvPr>
            <p:cNvCxnSpPr>
              <a:cxnSpLocks/>
            </p:cNvCxnSpPr>
            <p:nvPr/>
          </p:nvCxnSpPr>
          <p:spPr>
            <a:xfrm>
              <a:off x="11012735" y="6548969"/>
              <a:ext cx="0" cy="2743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5C65C3C-3C03-490A-A3D8-809D4D8C7E94}"/>
                </a:ext>
              </a:extLst>
            </p:cNvPr>
            <p:cNvCxnSpPr>
              <a:cxnSpLocks/>
            </p:cNvCxnSpPr>
            <p:nvPr/>
          </p:nvCxnSpPr>
          <p:spPr>
            <a:xfrm>
              <a:off x="11051791" y="6569395"/>
              <a:ext cx="0" cy="7315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85F64EB-F584-42F0-B949-B98FA8949A6E}"/>
                </a:ext>
              </a:extLst>
            </p:cNvPr>
            <p:cNvCxnSpPr>
              <a:cxnSpLocks/>
            </p:cNvCxnSpPr>
            <p:nvPr/>
          </p:nvCxnSpPr>
          <p:spPr>
            <a:xfrm>
              <a:off x="10740556" y="6376272"/>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8091B7E-741E-4C0B-BF61-957A607B947C}"/>
                </a:ext>
              </a:extLst>
            </p:cNvPr>
            <p:cNvCxnSpPr>
              <a:cxnSpLocks/>
            </p:cNvCxnSpPr>
            <p:nvPr/>
          </p:nvCxnSpPr>
          <p:spPr>
            <a:xfrm>
              <a:off x="10740554" y="6418835"/>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B474E15-EFD5-4410-828E-B66B0F500EC7}"/>
                </a:ext>
              </a:extLst>
            </p:cNvPr>
            <p:cNvCxnSpPr>
              <a:cxnSpLocks/>
            </p:cNvCxnSpPr>
            <p:nvPr/>
          </p:nvCxnSpPr>
          <p:spPr>
            <a:xfrm>
              <a:off x="10740552" y="6461398"/>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8975492-75B6-483C-B2F6-F3868E787333}"/>
                </a:ext>
              </a:extLst>
            </p:cNvPr>
            <p:cNvCxnSpPr>
              <a:cxnSpLocks/>
            </p:cNvCxnSpPr>
            <p:nvPr/>
          </p:nvCxnSpPr>
          <p:spPr>
            <a:xfrm>
              <a:off x="10721834" y="6487129"/>
              <a:ext cx="35575" cy="36226"/>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4789AE2-7771-46B9-BC28-30F6C493C9DA}"/>
                </a:ext>
              </a:extLst>
            </p:cNvPr>
            <p:cNvCxnSpPr>
              <a:cxnSpLocks/>
            </p:cNvCxnSpPr>
            <p:nvPr/>
          </p:nvCxnSpPr>
          <p:spPr>
            <a:xfrm>
              <a:off x="10740548" y="6546524"/>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DDBF0A2-2E85-4C95-B0B1-6083A361A9C1}"/>
                </a:ext>
              </a:extLst>
            </p:cNvPr>
            <p:cNvCxnSpPr>
              <a:cxnSpLocks/>
            </p:cNvCxnSpPr>
            <p:nvPr/>
          </p:nvCxnSpPr>
          <p:spPr>
            <a:xfrm>
              <a:off x="10740546" y="6589087"/>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E3D586A-A0B8-465D-AF07-3141D9A66610}"/>
                </a:ext>
              </a:extLst>
            </p:cNvPr>
            <p:cNvCxnSpPr>
              <a:cxnSpLocks/>
            </p:cNvCxnSpPr>
            <p:nvPr/>
          </p:nvCxnSpPr>
          <p:spPr>
            <a:xfrm>
              <a:off x="10740544" y="6631650"/>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7813B3C-7C0F-487B-81DD-421604D724C5}"/>
                </a:ext>
              </a:extLst>
            </p:cNvPr>
            <p:cNvCxnSpPr>
              <a:cxnSpLocks/>
            </p:cNvCxnSpPr>
            <p:nvPr/>
          </p:nvCxnSpPr>
          <p:spPr>
            <a:xfrm>
              <a:off x="10740542" y="6674213"/>
              <a:ext cx="16859" cy="19394"/>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C767A9B-3366-49F1-B581-3CDCF81BCBD9}"/>
                </a:ext>
              </a:extLst>
            </p:cNvPr>
            <p:cNvCxnSpPr>
              <a:cxnSpLocks/>
            </p:cNvCxnSpPr>
            <p:nvPr/>
          </p:nvCxnSpPr>
          <p:spPr>
            <a:xfrm>
              <a:off x="10735778" y="6716776"/>
              <a:ext cx="40361" cy="40206"/>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CB55313-94DB-4C72-A3C2-EBBE075B47DC}"/>
                </a:ext>
              </a:extLst>
            </p:cNvPr>
            <p:cNvCxnSpPr>
              <a:cxnSpLocks/>
            </p:cNvCxnSpPr>
            <p:nvPr/>
          </p:nvCxnSpPr>
          <p:spPr>
            <a:xfrm>
              <a:off x="9845080" y="5475493"/>
              <a:ext cx="0" cy="7315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E87B609-3B44-42FF-BD9D-297D678956E9}"/>
                </a:ext>
              </a:extLst>
            </p:cNvPr>
            <p:cNvCxnSpPr>
              <a:cxnSpLocks/>
            </p:cNvCxnSpPr>
            <p:nvPr/>
          </p:nvCxnSpPr>
          <p:spPr>
            <a:xfrm>
              <a:off x="12111907" y="6313311"/>
              <a:ext cx="0" cy="7315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5EFB916-2B55-44F6-A9E8-8D07221F4B12}"/>
                </a:ext>
              </a:extLst>
            </p:cNvPr>
            <p:cNvCxnSpPr>
              <a:cxnSpLocks/>
            </p:cNvCxnSpPr>
            <p:nvPr/>
          </p:nvCxnSpPr>
          <p:spPr>
            <a:xfrm>
              <a:off x="10749464" y="5250533"/>
              <a:ext cx="40361" cy="40206"/>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Deliver Life Cycle">
              <a:extLst>
                <a:ext uri="{FF2B5EF4-FFF2-40B4-BE49-F238E27FC236}">
                  <a16:creationId xmlns:a16="http://schemas.microsoft.com/office/drawing/2014/main" id="{CB7026AE-95BF-4051-89E8-B515AF7C71BF}"/>
                </a:ext>
              </a:extLst>
            </p:cNvPr>
            <p:cNvSpPr txBox="1"/>
            <p:nvPr/>
          </p:nvSpPr>
          <p:spPr>
            <a:xfrm>
              <a:off x="11114111" y="6208135"/>
              <a:ext cx="977832" cy="138499"/>
            </a:xfrm>
            <a:prstGeom prst="rect">
              <a:avLst/>
            </a:prstGeom>
            <a:noFill/>
          </p:spPr>
          <p:txBody>
            <a:bodyPr wrap="none" lIns="0" tIns="0" rIns="0" bIns="0" rtlCol="0" anchor="ctr" anchorCtr="0">
              <a:spAutoFit/>
            </a:bodyPr>
            <a:lstStyle/>
            <a:p>
              <a:r>
                <a:rPr lang="en-US" sz="900" b="1" cap="small">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Delivery Life Cycle</a:t>
              </a:r>
            </a:p>
          </p:txBody>
        </p:sp>
        <p:sp>
          <p:nvSpPr>
            <p:cNvPr id="88" name="Complexity">
              <a:extLst>
                <a:ext uri="{FF2B5EF4-FFF2-40B4-BE49-F238E27FC236}">
                  <a16:creationId xmlns:a16="http://schemas.microsoft.com/office/drawing/2014/main" id="{F3AA7593-D489-4DD1-A8F6-2DC2EA843520}"/>
                </a:ext>
              </a:extLst>
            </p:cNvPr>
            <p:cNvSpPr txBox="1"/>
            <p:nvPr/>
          </p:nvSpPr>
          <p:spPr>
            <a:xfrm>
              <a:off x="10211062" y="5906764"/>
              <a:ext cx="969176" cy="92333"/>
            </a:xfrm>
            <a:prstGeom prst="rect">
              <a:avLst/>
            </a:prstGeom>
            <a:noFill/>
          </p:spPr>
          <p:txBody>
            <a:bodyPr vert="vert270" wrap="none" lIns="0" tIns="0" rIns="0" bIns="0" rtlCol="0" anchor="ctr" anchorCtr="0">
              <a:noAutofit/>
            </a:bodyPr>
            <a:lstStyle/>
            <a:p>
              <a:r>
                <a:rPr lang="en-US" sz="900" b="1" cap="small" spc="10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Complexity</a:t>
              </a:r>
            </a:p>
          </p:txBody>
        </p:sp>
        <p:sp>
          <p:nvSpPr>
            <p:cNvPr id="90" name="Decision Scope">
              <a:extLst>
                <a:ext uri="{FF2B5EF4-FFF2-40B4-BE49-F238E27FC236}">
                  <a16:creationId xmlns:a16="http://schemas.microsoft.com/office/drawing/2014/main" id="{EE80B040-461F-4DF3-A17B-B6645AD9F510}"/>
                </a:ext>
              </a:extLst>
            </p:cNvPr>
            <p:cNvSpPr txBox="1"/>
            <p:nvPr/>
          </p:nvSpPr>
          <p:spPr>
            <a:xfrm rot="2520000">
              <a:off x="9795191" y="5660514"/>
              <a:ext cx="731611" cy="92333"/>
            </a:xfrm>
            <a:prstGeom prst="rect">
              <a:avLst/>
            </a:prstGeom>
            <a:noFill/>
          </p:spPr>
          <p:txBody>
            <a:bodyPr wrap="none" lIns="0" tIns="0" rIns="0" bIns="0" rtlCol="0" anchor="ctr" anchorCtr="0">
              <a:noAutofit/>
            </a:bodyPr>
            <a:lstStyle/>
            <a:p>
              <a:r>
                <a:rPr lang="en-US" sz="800" b="1" cap="small">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Decision Scope</a:t>
              </a:r>
            </a:p>
          </p:txBody>
        </p:sp>
      </p:grpSp>
      <p:sp>
        <p:nvSpPr>
          <p:cNvPr id="149" name="TOP - Decision Plane Txt 1">
            <a:extLst>
              <a:ext uri="{FF2B5EF4-FFF2-40B4-BE49-F238E27FC236}">
                <a16:creationId xmlns:a16="http://schemas.microsoft.com/office/drawing/2014/main" id="{9BD7A5C2-9C0F-4D25-9021-72BCE8F9DD15}"/>
              </a:ext>
            </a:extLst>
          </p:cNvPr>
          <p:cNvSpPr txBox="1"/>
          <p:nvPr/>
        </p:nvSpPr>
        <p:spPr>
          <a:xfrm>
            <a:off x="356881" y="6110343"/>
            <a:ext cx="647166" cy="363176"/>
          </a:xfrm>
          <a:prstGeom prst="rect">
            <a:avLst/>
          </a:prstGeom>
          <a:solidFill>
            <a:schemeClr val="bg1">
              <a:alpha val="75000"/>
            </a:schemeClr>
          </a:solidFill>
          <a:effectLst>
            <a:softEdge rad="63500"/>
          </a:effectLst>
        </p:spPr>
        <p:txBody>
          <a:bodyPr wrap="square" lIns="27432" tIns="27432" rIns="27432" bIns="27432" rtlCol="0" anchor="ctr" anchorCtr="0">
            <a:spAutoFit/>
          </a:bodyPr>
          <a:lstStyle/>
          <a:p>
            <a:pPr algn="ctr"/>
            <a:r>
              <a:rPr lang="en-US" sz="1000" b="1" cap="small">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Decision Space</a:t>
            </a:r>
          </a:p>
        </p:txBody>
      </p:sp>
      <p:sp>
        <p:nvSpPr>
          <p:cNvPr id="6" name="Date Placeholder 5">
            <a:extLst>
              <a:ext uri="{FF2B5EF4-FFF2-40B4-BE49-F238E27FC236}">
                <a16:creationId xmlns:a16="http://schemas.microsoft.com/office/drawing/2014/main" id="{05F3A9E8-2E45-4BC9-A858-04338F088430}"/>
              </a:ext>
            </a:extLst>
          </p:cNvPr>
          <p:cNvSpPr>
            <a:spLocks noGrp="1"/>
          </p:cNvSpPr>
          <p:nvPr>
            <p:ph type="dt" sz="half" idx="10"/>
          </p:nvPr>
        </p:nvSpPr>
        <p:spPr/>
        <p:txBody>
          <a:bodyPr/>
          <a:lstStyle/>
          <a:p>
            <a:r>
              <a:rPr lang="en-US"/>
              <a:t>April 27, 2023</a:t>
            </a:r>
          </a:p>
        </p:txBody>
      </p:sp>
      <p:sp>
        <p:nvSpPr>
          <p:cNvPr id="8" name="Slide Number Placeholder 7">
            <a:extLst>
              <a:ext uri="{FF2B5EF4-FFF2-40B4-BE49-F238E27FC236}">
                <a16:creationId xmlns:a16="http://schemas.microsoft.com/office/drawing/2014/main" id="{2EA784E8-0142-4015-8528-0912CDBD5623}"/>
              </a:ext>
            </a:extLst>
          </p:cNvPr>
          <p:cNvSpPr>
            <a:spLocks noGrp="1"/>
          </p:cNvSpPr>
          <p:nvPr>
            <p:ph type="sldNum" sz="quarter" idx="12"/>
          </p:nvPr>
        </p:nvSpPr>
        <p:spPr/>
        <p:txBody>
          <a:bodyPr/>
          <a:lstStyle/>
          <a:p>
            <a:fld id="{A95DF160-2252-4507-9087-606C83CDB7D9}" type="slidenum">
              <a:rPr lang="en-US" smtClean="0"/>
              <a:pPr/>
              <a:t>8</a:t>
            </a:fld>
            <a:endParaRPr lang="en-US"/>
          </a:p>
        </p:txBody>
      </p:sp>
      <p:pic>
        <p:nvPicPr>
          <p:cNvPr id="91" name="Picture 90">
            <a:extLst>
              <a:ext uri="{FF2B5EF4-FFF2-40B4-BE49-F238E27FC236}">
                <a16:creationId xmlns:a16="http://schemas.microsoft.com/office/drawing/2014/main" id="{72D902B2-DC78-400C-9773-13F887B0A7BD}"/>
              </a:ext>
            </a:extLst>
          </p:cNvPr>
          <p:cNvPicPr>
            <a:picLocks noChangeAspect="1"/>
          </p:cNvPicPr>
          <p:nvPr/>
        </p:nvPicPr>
        <p:blipFill>
          <a:blip r:embed="rId8"/>
          <a:stretch>
            <a:fillRect/>
          </a:stretch>
        </p:blipFill>
        <p:spPr>
          <a:xfrm>
            <a:off x="10252237" y="2949443"/>
            <a:ext cx="1560711" cy="1310754"/>
          </a:xfrm>
          <a:prstGeom prst="rect">
            <a:avLst/>
          </a:prstGeom>
        </p:spPr>
      </p:pic>
      <p:grpSp>
        <p:nvGrpSpPr>
          <p:cNvPr id="92" name="Group 91">
            <a:extLst>
              <a:ext uri="{FF2B5EF4-FFF2-40B4-BE49-F238E27FC236}">
                <a16:creationId xmlns:a16="http://schemas.microsoft.com/office/drawing/2014/main" id="{90CCB008-AFDE-41F5-A7FB-3DA072DDBEA4}"/>
              </a:ext>
            </a:extLst>
          </p:cNvPr>
          <p:cNvGrpSpPr/>
          <p:nvPr/>
        </p:nvGrpSpPr>
        <p:grpSpPr>
          <a:xfrm rot="16200000">
            <a:off x="7235896" y="3434818"/>
            <a:ext cx="279503" cy="1005841"/>
            <a:chOff x="5172920" y="4101710"/>
            <a:chExt cx="592524" cy="764209"/>
          </a:xfrm>
        </p:grpSpPr>
        <p:cxnSp>
          <p:nvCxnSpPr>
            <p:cNvPr id="93" name="Straight Connector 92">
              <a:extLst>
                <a:ext uri="{FF2B5EF4-FFF2-40B4-BE49-F238E27FC236}">
                  <a16:creationId xmlns:a16="http://schemas.microsoft.com/office/drawing/2014/main" id="{FC7DA88C-A95E-42E5-997F-8B08437923DB}"/>
                </a:ext>
              </a:extLst>
            </p:cNvPr>
            <p:cNvCxnSpPr/>
            <p:nvPr/>
          </p:nvCxnSpPr>
          <p:spPr>
            <a:xfrm rot="5400000">
              <a:off x="5382545" y="4483021"/>
              <a:ext cx="764209" cy="1588"/>
            </a:xfrm>
            <a:prstGeom prst="line">
              <a:avLst/>
            </a:prstGeom>
            <a:ln w="9525" cap="flat" cmpd="sng" algn="ctr">
              <a:solidFill>
                <a:schemeClr val="tx1">
                  <a:lumMod val="75000"/>
                  <a:lumOff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9DEC4516-8B55-4F67-A75D-7952F2070F2C}"/>
                </a:ext>
              </a:extLst>
            </p:cNvPr>
            <p:cNvCxnSpPr/>
            <p:nvPr/>
          </p:nvCxnSpPr>
          <p:spPr>
            <a:xfrm rot="10800000">
              <a:off x="5172920" y="4738527"/>
              <a:ext cx="581532" cy="1588"/>
            </a:xfrm>
            <a:prstGeom prst="straightConnector1">
              <a:avLst/>
            </a:prstGeom>
            <a:ln w="9525">
              <a:solidFill>
                <a:schemeClr val="tx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787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chemeClr val="bg1"/>
                </a:solidFill>
              </a:rPr>
              <a:t>April 27, 2023</a:t>
            </a:r>
          </a:p>
        </p:txBody>
      </p:sp>
      <p:sp>
        <p:nvSpPr>
          <p:cNvPr id="2" name="Slide Number Placeholder 1"/>
          <p:cNvSpPr>
            <a:spLocks noGrp="1"/>
          </p:cNvSpPr>
          <p:nvPr>
            <p:ph type="sldNum" sz="quarter" idx="12"/>
          </p:nvPr>
        </p:nvSpPr>
        <p:spPr/>
        <p:txBody>
          <a:bodyPr/>
          <a:lstStyle/>
          <a:p>
            <a:fld id="{A95DF160-2252-4507-9087-606C83CDB7D9}" type="slidenum">
              <a:rPr lang="en-US" smtClean="0"/>
              <a:t>9</a:t>
            </a:fld>
            <a:endParaRPr lang="en-US"/>
          </a:p>
        </p:txBody>
      </p:sp>
      <p:sp>
        <p:nvSpPr>
          <p:cNvPr id="3" name="Title 2"/>
          <p:cNvSpPr>
            <a:spLocks noGrp="1"/>
          </p:cNvSpPr>
          <p:nvPr>
            <p:ph type="title"/>
          </p:nvPr>
        </p:nvSpPr>
        <p:spPr>
          <a:xfrm>
            <a:off x="3854" y="2457087"/>
            <a:ext cx="3046473" cy="2743200"/>
          </a:xfrm>
        </p:spPr>
        <p:txBody>
          <a:bodyPr>
            <a:noAutofit/>
          </a:bodyPr>
          <a:lstStyle/>
          <a:p>
            <a:r>
              <a:rPr lang="en-US" sz="2800" dirty="0">
                <a:sym typeface="Wingdings" panose="05000000000000000000" pitchFamily="2" charset="2"/>
              </a:rPr>
              <a:t> </a:t>
            </a:r>
            <a:r>
              <a:rPr lang="de-DE" dirty="0"/>
              <a:t>Attributes and</a:t>
            </a:r>
            <a:br>
              <a:rPr lang="de-DE" dirty="0"/>
            </a:br>
            <a:r>
              <a:rPr lang="de-DE" dirty="0"/>
              <a:t> Enablers</a:t>
            </a:r>
            <a:br>
              <a:rPr lang="de-DE" dirty="0"/>
            </a:br>
            <a:r>
              <a:rPr lang="de-DE" dirty="0"/>
              <a:t> Application</a:t>
            </a:r>
            <a:endParaRPr lang="en-US" sz="2800" dirty="0"/>
          </a:p>
        </p:txBody>
      </p:sp>
      <p:grpSp>
        <p:nvGrpSpPr>
          <p:cNvPr id="11" name="Group 10">
            <a:extLst>
              <a:ext uri="{FF2B5EF4-FFF2-40B4-BE49-F238E27FC236}">
                <a16:creationId xmlns:a16="http://schemas.microsoft.com/office/drawing/2014/main" id="{70CAC0FB-DDDC-4AB3-8644-360DF3280F7D}"/>
              </a:ext>
            </a:extLst>
          </p:cNvPr>
          <p:cNvGrpSpPr/>
          <p:nvPr/>
        </p:nvGrpSpPr>
        <p:grpSpPr>
          <a:xfrm>
            <a:off x="496826" y="311816"/>
            <a:ext cx="1801095" cy="1828800"/>
            <a:chOff x="496826" y="311816"/>
            <a:chExt cx="1801095" cy="18288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82" t="3853" r="10020" b="29759"/>
            <a:stretch/>
          </p:blipFill>
          <p:spPr>
            <a:xfrm>
              <a:off x="678570" y="535020"/>
              <a:ext cx="1343672" cy="1401848"/>
            </a:xfrm>
            <a:prstGeom prst="ellipse">
              <a:avLst/>
            </a:prstGeom>
            <a:ln>
              <a:solidFill>
                <a:schemeClr val="accent3">
                  <a:lumMod val="75000"/>
                </a:schemeClr>
              </a:solidFill>
            </a:ln>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4"/>
            <a:srcRect r="21212" b="22425"/>
            <a:stretch/>
          </p:blipFill>
          <p:spPr>
            <a:xfrm>
              <a:off x="496826" y="311816"/>
              <a:ext cx="1801095" cy="1828800"/>
            </a:xfrm>
            <a:prstGeom prst="rect">
              <a:avLst/>
            </a:prstGeom>
          </p:spPr>
        </p:pic>
      </p:grpSp>
    </p:spTree>
    <p:extLst>
      <p:ext uri="{BB962C8B-B14F-4D97-AF65-F5344CB8AC3E}">
        <p14:creationId xmlns:p14="http://schemas.microsoft.com/office/powerpoint/2010/main" val="664648753"/>
      </p:ext>
    </p:extLst>
  </p:cSld>
  <p:clrMapOvr>
    <a:masterClrMapping/>
  </p:clrMapOvr>
</p:sld>
</file>

<file path=ppt/theme/theme1.xml><?xml version="1.0" encoding="utf-8"?>
<a:theme xmlns:a="http://schemas.openxmlformats.org/drawingml/2006/main" name="DTEA Master - 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EA_Briefing_Master_Wide_MAR_2022" id="{D2631FB7-1328-4CC7-B4A7-5F423AADAEBC}" vid="{56112B7B-20EA-482B-A62D-1631854B74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65EA7C61FBF14F804C4586A8813E25" ma:contentTypeVersion="20" ma:contentTypeDescription="Create a new document." ma:contentTypeScope="" ma:versionID="5b5757b97717e074f4ea55617583427f">
  <xsd:schema xmlns:xsd="http://www.w3.org/2001/XMLSchema" xmlns:xs="http://www.w3.org/2001/XMLSchema" xmlns:p="http://schemas.microsoft.com/office/2006/metadata/properties" xmlns:ns2="3df91424-a507-4193-8f49-7d0e3dbaba84" xmlns:ns3="dd3e357a-9cb9-4f28-bee9-9197c6ac967b" xmlns:ns4="http://schemas.microsoft.com/sharepoint/v3/fields" xmlns:ns5="a335c429-3854-4750-a36a-5c9efa12e459" targetNamespace="http://schemas.microsoft.com/office/2006/metadata/properties" ma:root="true" ma:fieldsID="d2d2b4f9add2da6cb134c952f1380944" ns2:_="" ns3:_="" ns4:_="" ns5:_="">
    <xsd:import namespace="3df91424-a507-4193-8f49-7d0e3dbaba84"/>
    <xsd:import namespace="dd3e357a-9cb9-4f28-bee9-9197c6ac967b"/>
    <xsd:import namespace="http://schemas.microsoft.com/sharepoint/v3/fields"/>
    <xsd:import namespace="a335c429-3854-4750-a36a-5c9efa12e4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Year" minOccurs="0"/>
                <xsd:element ref="ns4:_Version" minOccurs="0"/>
                <xsd:element ref="ns2:lcf76f155ced4ddcb4097134ff3c332f" minOccurs="0"/>
                <xsd:element ref="ns5:TaxCatchAll" minOccurs="0"/>
                <xsd:element ref="ns2:Year0" minOccurs="0"/>
                <xsd:element ref="ns2:CHENG_x0020_POC" minOccurs="0"/>
                <xsd:element ref="ns2:MediaLengthInSeconds" minOccurs="0"/>
                <xsd:element ref="ns2:TaskDueDate" minOccurs="0"/>
                <xsd:element ref="ns2:Task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91424-a507-4193-8f49-7d0e3dbaba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Year" ma:index="17" nillable="true" ma:displayName="Created Date" ma:description="Date Folder Created." ma:format="DateOnly" ma:indexed="true" ma:internalName="Year">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Year0" ma:index="23" nillable="true" ma:displayName="Year" ma:description="Calendar Year of Presentation." ma:indexed="true" ma:internalName="Year0">
      <xsd:simpleType>
        <xsd:restriction base="dms:Text">
          <xsd:maxLength value="255"/>
        </xsd:restriction>
      </xsd:simpleType>
    </xsd:element>
    <xsd:element name="CHENG_x0020_POC" ma:index="24" nillable="true" ma:displayName="CHENG POC" ma:description="CHENG POC" ma:format="Dropdown" ma:list="UserInfo" ma:SharePointGroup="0" ma:internalName="CHENG_x0020_POC"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5" nillable="true" ma:displayName="MediaLengthInSeconds" ma:hidden="true" ma:internalName="MediaLengthInSeconds" ma:readOnly="true">
      <xsd:simpleType>
        <xsd:restriction base="dms:Unknown"/>
      </xsd:simpleType>
    </xsd:element>
    <xsd:element name="TaskDueDate" ma:index="26" nillable="true" ma:displayName="Task Due Date" ma:description="Tasking Suspense Date" ma:format="DateOnly" ma:indexed="true" ma:internalName="TaskDueDate">
      <xsd:simpleType>
        <xsd:restriction base="dms:DateTime"/>
      </xsd:simpleType>
    </xsd:element>
    <xsd:element name="TaskStatus" ma:index="27" nillable="true" ma:displayName="Task Status" ma:description="Status of Tasking / Folder" ma:format="Dropdown" ma:internalName="TaskStatus">
      <xsd:simpleType>
        <xsd:union memberTypes="dms:Text">
          <xsd:simpleType>
            <xsd:restriction base="dms:Choice">
              <xsd:enumeration value="In Progress"/>
              <xsd:enumeration value="Complete"/>
              <xsd:enumeration value="Creat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d3e357a-9cb9-4f28-bee9-9197c6ac96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8" nillable="true" ma:displayName="Version" ma:indexed="true"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35c429-3854-4750-a36a-5c9efa12e4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524d507-cada-4df8-b10e-dde6e28db1fb}" ma:internalName="TaxCatchAll" ma:showField="CatchAllData" ma:web="dd3e357a-9cb9-4f28-bee9-9197c6ac96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9"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Current Working Draft</_Version>
    <lcf76f155ced4ddcb4097134ff3c332f xmlns="3df91424-a507-4193-8f49-7d0e3dbaba84">
      <Terms xmlns="http://schemas.microsoft.com/office/infopath/2007/PartnerControls"/>
    </lcf76f155ced4ddcb4097134ff3c332f>
    <CHENG_x0020_POC xmlns="3df91424-a507-4193-8f49-7d0e3dbaba84">
      <UserInfo>
        <DisplayName>orlando.f.flores.civ@mail.mil</DisplayName>
        <AccountId>11</AccountId>
        <AccountType/>
      </UserInfo>
      <UserInfo>
        <DisplayName>laura.w.epifanovskaya.ctr@mail.mil</DisplayName>
        <AccountId>181</AccountId>
        <AccountType/>
      </UserInfo>
      <UserInfo>
        <DisplayName>marvin.s.malone2.ctr@mail.mil</DisplayName>
        <AccountId>12</AccountId>
        <AccountType/>
      </UserInfo>
    </CHENG_x0020_POC>
    <Year xmlns="3df91424-a507-4193-8f49-7d0e3dbaba84">2023-04-17T04:00:00+00:00</Year>
    <TaskDueDate xmlns="3df91424-a507-4193-8f49-7d0e3dbaba84">2023-04-27T04:00:00+00:00</TaskDueDate>
    <TaxCatchAll xmlns="a335c429-3854-4750-a36a-5c9efa12e459" xsi:nil="true"/>
    <Year0 xmlns="3df91424-a507-4193-8f49-7d0e3dbaba84">2023</Year0>
    <TaskStatus xmlns="3df91424-a507-4193-8f49-7d0e3dbaba84">In Progress</TaskStatus>
  </documentManagement>
</p:properties>
</file>

<file path=customXml/itemProps1.xml><?xml version="1.0" encoding="utf-8"?>
<ds:datastoreItem xmlns:ds="http://schemas.openxmlformats.org/officeDocument/2006/customXml" ds:itemID="{56514B6A-6263-474A-9D4A-E098C74FD18D}">
  <ds:schemaRefs>
    <ds:schemaRef ds:uri="http://schemas.microsoft.com/sharepoint/v3/contenttype/forms"/>
  </ds:schemaRefs>
</ds:datastoreItem>
</file>

<file path=customXml/itemProps2.xml><?xml version="1.0" encoding="utf-8"?>
<ds:datastoreItem xmlns:ds="http://schemas.openxmlformats.org/officeDocument/2006/customXml" ds:itemID="{89BFC609-28EB-4818-B617-BD83F9909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91424-a507-4193-8f49-7d0e3dbaba84"/>
    <ds:schemaRef ds:uri="dd3e357a-9cb9-4f28-bee9-9197c6ac967b"/>
    <ds:schemaRef ds:uri="http://schemas.microsoft.com/sharepoint/v3/fields"/>
    <ds:schemaRef ds:uri="a335c429-3854-4750-a36a-5c9efa12e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1D1D7-211E-4D2F-8BE0-F3C2F3FBCE07}">
  <ds:schemaRefs>
    <ds:schemaRef ds:uri="http://schemas.microsoft.com/office/2006/metadata/properties"/>
    <ds:schemaRef ds:uri="http://purl.org/dc/dcmitype/"/>
    <ds:schemaRef ds:uri="http://schemas.microsoft.com/office/2006/documentManagement/types"/>
    <ds:schemaRef ds:uri="http://schemas.microsoft.com/sharepoint/v3/fields"/>
    <ds:schemaRef ds:uri="3df91424-a507-4193-8f49-7d0e3dbaba84"/>
    <ds:schemaRef ds:uri="http://schemas.openxmlformats.org/package/2006/metadata/core-properties"/>
    <ds:schemaRef ds:uri="http://schemas.microsoft.com/office/infopath/2007/PartnerControls"/>
    <ds:schemaRef ds:uri="http://purl.org/dc/terms/"/>
    <ds:schemaRef ds:uri="a335c429-3854-4750-a36a-5c9efa12e459"/>
    <ds:schemaRef ds:uri="dd3e357a-9cb9-4f28-bee9-9197c6ac967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170</TotalTime>
  <Words>5390</Words>
  <Application>Microsoft Office PowerPoint</Application>
  <PresentationFormat>Widescreen</PresentationFormat>
  <Paragraphs>556</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Cambria</vt:lpstr>
      <vt:lpstr>Courier New</vt:lpstr>
      <vt:lpstr>Franklin Gothic Medium</vt:lpstr>
      <vt:lpstr>Franklin Gothic Medium Cond</vt:lpstr>
      <vt:lpstr>Symbol</vt:lpstr>
      <vt:lpstr>Wingdings</vt:lpstr>
      <vt:lpstr>DTEA Master - Wide</vt:lpstr>
      <vt:lpstr>PowerPoint Presentation</vt:lpstr>
      <vt:lpstr>OUSD(R&amp;E) Organizational Structure</vt:lpstr>
      <vt:lpstr>ED(DTE&amp;A) Organizational Structure </vt:lpstr>
      <vt:lpstr>FY23 ED(DTE&amp;A) Mission within OUSD(R&amp;E)</vt:lpstr>
      <vt:lpstr> DTE&amp;A   T&amp;E Continuum   and Adapting   Systems Engineering   Processes</vt:lpstr>
      <vt:lpstr>Shifting the Traditional Testing Paradigm to a “Testing Continuum” </vt:lpstr>
      <vt:lpstr>T&amp;E Continuum and the Model-Based Systems Engineering "V"</vt:lpstr>
      <vt:lpstr>Shifting the Traditional Testing Paradigm to a “Testing Continuum” </vt:lpstr>
      <vt:lpstr> Attributes and  Enablers  Application</vt:lpstr>
      <vt:lpstr>Capability and Outcome Focused Testing</vt:lpstr>
      <vt:lpstr>Early, Agile, Scalable Framework</vt:lpstr>
      <vt:lpstr>Enhanced Test Design (ETD)</vt:lpstr>
      <vt:lpstr>Live, Virtual, Constructive (LVC) Environment</vt:lpstr>
      <vt:lpstr>Model Based Environment</vt:lpstr>
      <vt:lpstr>“Digital” Workforce</vt:lpstr>
      <vt:lpstr>T&amp;E Continuum and Model-Based Processes Informed Decisions</vt:lpstr>
      <vt:lpstr>T&amp;E Continuum and Model-Based Processes Informed Decisions</vt:lpstr>
      <vt:lpstr>Challenges  Next Steps and Takeaways</vt:lpstr>
      <vt:lpstr>T&amp;E as a Continuum Challenges</vt:lpstr>
      <vt:lpstr>T&amp;E as a Continuum Next Steps</vt:lpstr>
      <vt:lpstr>T&amp;E as a Continuum (TEaaC) Summary Takeaways</vt:lpstr>
      <vt:lpstr>The ITEA Journal of Test and Evaluation</vt:lpstr>
      <vt:lpstr>Questions?</vt:lpstr>
      <vt:lpstr>BACKUP SLIDES</vt:lpstr>
      <vt:lpstr>DTE&amp;A Points of Contact</vt:lpstr>
    </vt:vector>
  </TitlesOfParts>
  <Manager>Mr. Orlando Flores</Manager>
  <Company>ED(DTE&amp;A)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DTE&amp;A Test as a Continuum DATAWorks Presentation</dc:title>
  <dc:subject>DATAWorks Session 4A: Transforming T&amp;E to Assess Modern DoD Systems - UPDATED on 17 Apr 23.</dc:subject>
  <dc:creator>Malone, Marvin S (Shawn) CTR OSD OUSD R-E (USA)</dc:creator>
  <cp:lastModifiedBy>Flores, Orlando F CIV OSD OUSD R&amp;E (USA)</cp:lastModifiedBy>
  <cp:revision>4</cp:revision>
  <dcterms:created xsi:type="dcterms:W3CDTF">2023-03-29T16:44:53Z</dcterms:created>
  <dcterms:modified xsi:type="dcterms:W3CDTF">2023-04-19T22:26:45Z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0x0101008465EA7C61FBF14F804C4586A8813E25</vt:lpwstr>
  </property>
  <property fmtid="{D5CDD505-2E9C-101B-9397-08002B2CF9AE}" pid="3" name="MediaServiceImageTags">
    <vt:lpwstr/>
  </property>
</Properties>
</file>