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2" r:id="rId3"/>
  </p:sldMasterIdLst>
  <p:notesMasterIdLst>
    <p:notesMasterId r:id="rId23"/>
  </p:notesMasterIdLst>
  <p:sldIdLst>
    <p:sldId id="2142532413" r:id="rId4"/>
    <p:sldId id="2142532415" r:id="rId5"/>
    <p:sldId id="2142532418" r:id="rId6"/>
    <p:sldId id="2142532416" r:id="rId7"/>
    <p:sldId id="2142532438" r:id="rId8"/>
    <p:sldId id="2142532425" r:id="rId9"/>
    <p:sldId id="2142532436" r:id="rId10"/>
    <p:sldId id="2142532426" r:id="rId11"/>
    <p:sldId id="2142532429" r:id="rId12"/>
    <p:sldId id="2142532437" r:id="rId13"/>
    <p:sldId id="2142532439" r:id="rId14"/>
    <p:sldId id="2142532440" r:id="rId15"/>
    <p:sldId id="2142532441" r:id="rId16"/>
    <p:sldId id="2142532442" r:id="rId17"/>
    <p:sldId id="2142532443" r:id="rId18"/>
    <p:sldId id="2142532444" r:id="rId19"/>
    <p:sldId id="2142532445" r:id="rId20"/>
    <p:sldId id="2142532434" r:id="rId21"/>
    <p:sldId id="214253241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852A49"/>
    <a:srgbClr val="DDDAC3"/>
    <a:srgbClr val="E5DFEC"/>
    <a:srgbClr val="FFCDFF"/>
    <a:srgbClr val="FCD4B5"/>
    <a:srgbClr val="CCFFCC"/>
    <a:srgbClr val="FFFF99"/>
    <a:srgbClr val="CCFFFF"/>
    <a:srgbClr val="EB73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526"/>
    <p:restoredTop sz="86423"/>
  </p:normalViewPr>
  <p:slideViewPr>
    <p:cSldViewPr snapToGrid="0">
      <p:cViewPr>
        <p:scale>
          <a:sx n="112" d="100"/>
          <a:sy n="112" d="100"/>
        </p:scale>
        <p:origin x="648" y="248"/>
      </p:cViewPr>
      <p:guideLst/>
    </p:cSldViewPr>
  </p:slideViewPr>
  <p:notesTextViewPr>
    <p:cViewPr>
      <p:scale>
        <a:sx n="1" d="1"/>
        <a:sy n="1" d="1"/>
      </p:scale>
      <p:origin x="0" y="0"/>
    </p:cViewPr>
  </p:notesTextViewPr>
  <p:notesViewPr>
    <p:cSldViewPr snapToGrid="0">
      <p:cViewPr varScale="1">
        <p:scale>
          <a:sx n="101" d="100"/>
          <a:sy n="101" d="100"/>
        </p:scale>
        <p:origin x="3888"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6A9D7C-54B5-4849-8B01-7442605A9523}" type="doc">
      <dgm:prSet loTypeId="urn:microsoft.com/office/officeart/2005/8/layout/venn2" loCatId="" qsTypeId="urn:microsoft.com/office/officeart/2005/8/quickstyle/simple2" qsCatId="simple" csTypeId="urn:microsoft.com/office/officeart/2005/8/colors/accent1_2" csCatId="accent1" phldr="1"/>
      <dgm:spPr/>
      <dgm:t>
        <a:bodyPr/>
        <a:lstStyle/>
        <a:p>
          <a:endParaRPr lang="en-US"/>
        </a:p>
      </dgm:t>
    </dgm:pt>
    <dgm:pt modelId="{7B25B6EF-92F9-EF4B-9AEA-23996BD2DFDE}">
      <dgm:prSet phldrT="[Text]"/>
      <dgm:spPr/>
      <dgm:t>
        <a:bodyPr/>
        <a:lstStyle/>
        <a:p>
          <a:r>
            <a:rPr lang="en-US" dirty="0"/>
            <a:t>Digital Transformation</a:t>
          </a:r>
        </a:p>
      </dgm:t>
    </dgm:pt>
    <dgm:pt modelId="{5BE31C22-5769-0A45-B7C0-2C1D24D4A539}" type="parTrans" cxnId="{F96B5B2B-BF4D-2D43-A020-A05B417095C1}">
      <dgm:prSet/>
      <dgm:spPr/>
      <dgm:t>
        <a:bodyPr/>
        <a:lstStyle/>
        <a:p>
          <a:endParaRPr lang="en-US"/>
        </a:p>
      </dgm:t>
    </dgm:pt>
    <dgm:pt modelId="{76C88EF3-E7DD-754E-98DE-3C2E79639CBA}" type="sibTrans" cxnId="{F96B5B2B-BF4D-2D43-A020-A05B417095C1}">
      <dgm:prSet/>
      <dgm:spPr/>
      <dgm:t>
        <a:bodyPr/>
        <a:lstStyle/>
        <a:p>
          <a:endParaRPr lang="en-US"/>
        </a:p>
      </dgm:t>
    </dgm:pt>
    <dgm:pt modelId="{604B047B-F33E-7040-836C-B604AC9A08BC}">
      <dgm:prSet phldrT="[Text]"/>
      <dgm:spPr/>
      <dgm:t>
        <a:bodyPr/>
        <a:lstStyle/>
        <a:p>
          <a:r>
            <a:rPr lang="en-US" dirty="0"/>
            <a:t>Digital Engineering</a:t>
          </a:r>
        </a:p>
      </dgm:t>
    </dgm:pt>
    <dgm:pt modelId="{F00DCE43-B130-E748-8BDC-EE65955A32BE}" type="parTrans" cxnId="{09A5A010-8DE8-3E4F-B9BD-9FFAEC5F66BB}">
      <dgm:prSet/>
      <dgm:spPr/>
      <dgm:t>
        <a:bodyPr/>
        <a:lstStyle/>
        <a:p>
          <a:endParaRPr lang="en-US"/>
        </a:p>
      </dgm:t>
    </dgm:pt>
    <dgm:pt modelId="{DCE91348-AB1D-9041-BAF1-F7AC539A254D}" type="sibTrans" cxnId="{09A5A010-8DE8-3E4F-B9BD-9FFAEC5F66BB}">
      <dgm:prSet/>
      <dgm:spPr/>
      <dgm:t>
        <a:bodyPr/>
        <a:lstStyle/>
        <a:p>
          <a:endParaRPr lang="en-US"/>
        </a:p>
      </dgm:t>
    </dgm:pt>
    <dgm:pt modelId="{6732DE76-966A-CF49-81BB-55285B80291D}">
      <dgm:prSet phldrT="[Text]"/>
      <dgm:spPr/>
      <dgm:t>
        <a:bodyPr/>
        <a:lstStyle/>
        <a:p>
          <a:r>
            <a:rPr lang="en-US" dirty="0"/>
            <a:t>MBSE</a:t>
          </a:r>
        </a:p>
      </dgm:t>
    </dgm:pt>
    <dgm:pt modelId="{E0D7B433-5B27-E444-8B7A-15B21AFE971C}" type="parTrans" cxnId="{3AD0B2A0-5D0F-5E4C-B996-3088FA4123C4}">
      <dgm:prSet/>
      <dgm:spPr/>
      <dgm:t>
        <a:bodyPr/>
        <a:lstStyle/>
        <a:p>
          <a:endParaRPr lang="en-US"/>
        </a:p>
      </dgm:t>
    </dgm:pt>
    <dgm:pt modelId="{AC22347A-1E5D-8741-B643-6B9EFAF55E23}" type="sibTrans" cxnId="{3AD0B2A0-5D0F-5E4C-B996-3088FA4123C4}">
      <dgm:prSet/>
      <dgm:spPr/>
      <dgm:t>
        <a:bodyPr/>
        <a:lstStyle/>
        <a:p>
          <a:endParaRPr lang="en-US"/>
        </a:p>
      </dgm:t>
    </dgm:pt>
    <dgm:pt modelId="{5E744EDE-BD20-C444-8546-C5C09EBAA694}">
      <dgm:prSet phldrT="[Text]"/>
      <dgm:spPr/>
      <dgm:t>
        <a:bodyPr/>
        <a:lstStyle/>
        <a:p>
          <a:r>
            <a:rPr lang="en-US" dirty="0"/>
            <a:t>Languages (e.g. </a:t>
          </a:r>
          <a:r>
            <a:rPr lang="en-US" dirty="0" err="1"/>
            <a:t>SysML</a:t>
          </a:r>
          <a:r>
            <a:rPr lang="en-US" dirty="0"/>
            <a:t>)</a:t>
          </a:r>
        </a:p>
      </dgm:t>
    </dgm:pt>
    <dgm:pt modelId="{18AA6A57-D411-1C42-B13F-78178CD629C9}" type="parTrans" cxnId="{4E22BEA1-D5CA-494A-A978-3F8DC4867543}">
      <dgm:prSet/>
      <dgm:spPr/>
      <dgm:t>
        <a:bodyPr/>
        <a:lstStyle/>
        <a:p>
          <a:endParaRPr lang="en-US"/>
        </a:p>
      </dgm:t>
    </dgm:pt>
    <dgm:pt modelId="{A20CA3F3-A0B7-2649-9E4E-4DA10CD092D6}" type="sibTrans" cxnId="{4E22BEA1-D5CA-494A-A978-3F8DC4867543}">
      <dgm:prSet/>
      <dgm:spPr/>
      <dgm:t>
        <a:bodyPr/>
        <a:lstStyle/>
        <a:p>
          <a:endParaRPr lang="en-US"/>
        </a:p>
      </dgm:t>
    </dgm:pt>
    <dgm:pt modelId="{C849AA6A-081C-7E4C-937F-51F46FC61035}" type="pres">
      <dgm:prSet presAssocID="{5C6A9D7C-54B5-4849-8B01-7442605A9523}" presName="Name0" presStyleCnt="0">
        <dgm:presLayoutVars>
          <dgm:chMax val="7"/>
          <dgm:resizeHandles val="exact"/>
        </dgm:presLayoutVars>
      </dgm:prSet>
      <dgm:spPr/>
    </dgm:pt>
    <dgm:pt modelId="{9C197BBC-AB1C-3848-A866-42DBADBDCD6A}" type="pres">
      <dgm:prSet presAssocID="{5C6A9D7C-54B5-4849-8B01-7442605A9523}" presName="comp1" presStyleCnt="0"/>
      <dgm:spPr/>
    </dgm:pt>
    <dgm:pt modelId="{022A8D62-8570-6949-B7FA-62E53387E037}" type="pres">
      <dgm:prSet presAssocID="{5C6A9D7C-54B5-4849-8B01-7442605A9523}" presName="circle1" presStyleLbl="node1" presStyleIdx="0" presStyleCnt="4"/>
      <dgm:spPr/>
    </dgm:pt>
    <dgm:pt modelId="{0BB9C7D4-3925-6C4E-ACE3-6CA391F2AE4F}" type="pres">
      <dgm:prSet presAssocID="{5C6A9D7C-54B5-4849-8B01-7442605A9523}" presName="c1text" presStyleLbl="node1" presStyleIdx="0" presStyleCnt="4">
        <dgm:presLayoutVars>
          <dgm:bulletEnabled val="1"/>
        </dgm:presLayoutVars>
      </dgm:prSet>
      <dgm:spPr/>
    </dgm:pt>
    <dgm:pt modelId="{6C48F29D-16DF-F74C-B692-E130162562DB}" type="pres">
      <dgm:prSet presAssocID="{5C6A9D7C-54B5-4849-8B01-7442605A9523}" presName="comp2" presStyleCnt="0"/>
      <dgm:spPr/>
    </dgm:pt>
    <dgm:pt modelId="{7634E36A-8A31-2642-A227-12ED5FDECDA9}" type="pres">
      <dgm:prSet presAssocID="{5C6A9D7C-54B5-4849-8B01-7442605A9523}" presName="circle2" presStyleLbl="node1" presStyleIdx="1" presStyleCnt="4"/>
      <dgm:spPr/>
    </dgm:pt>
    <dgm:pt modelId="{C40828E2-B9DF-134A-8EE8-B89AC836DD43}" type="pres">
      <dgm:prSet presAssocID="{5C6A9D7C-54B5-4849-8B01-7442605A9523}" presName="c2text" presStyleLbl="node1" presStyleIdx="1" presStyleCnt="4">
        <dgm:presLayoutVars>
          <dgm:bulletEnabled val="1"/>
        </dgm:presLayoutVars>
      </dgm:prSet>
      <dgm:spPr/>
    </dgm:pt>
    <dgm:pt modelId="{0D0101CA-2063-8944-87FE-D0744E3B8B17}" type="pres">
      <dgm:prSet presAssocID="{5C6A9D7C-54B5-4849-8B01-7442605A9523}" presName="comp3" presStyleCnt="0"/>
      <dgm:spPr/>
    </dgm:pt>
    <dgm:pt modelId="{7CDBC00C-9DC8-5744-A33F-624D174C3A9B}" type="pres">
      <dgm:prSet presAssocID="{5C6A9D7C-54B5-4849-8B01-7442605A9523}" presName="circle3" presStyleLbl="node1" presStyleIdx="2" presStyleCnt="4"/>
      <dgm:spPr/>
    </dgm:pt>
    <dgm:pt modelId="{80A7F275-A9CD-8741-B726-341AD7BAD3FE}" type="pres">
      <dgm:prSet presAssocID="{5C6A9D7C-54B5-4849-8B01-7442605A9523}" presName="c3text" presStyleLbl="node1" presStyleIdx="2" presStyleCnt="4">
        <dgm:presLayoutVars>
          <dgm:bulletEnabled val="1"/>
        </dgm:presLayoutVars>
      </dgm:prSet>
      <dgm:spPr/>
    </dgm:pt>
    <dgm:pt modelId="{E23CB4CD-29B2-3745-BA5A-24F4F435369B}" type="pres">
      <dgm:prSet presAssocID="{5C6A9D7C-54B5-4849-8B01-7442605A9523}" presName="comp4" presStyleCnt="0"/>
      <dgm:spPr/>
    </dgm:pt>
    <dgm:pt modelId="{C5316875-E939-C046-B3D7-D1C22860C7FF}" type="pres">
      <dgm:prSet presAssocID="{5C6A9D7C-54B5-4849-8B01-7442605A9523}" presName="circle4" presStyleLbl="node1" presStyleIdx="3" presStyleCnt="4"/>
      <dgm:spPr/>
    </dgm:pt>
    <dgm:pt modelId="{B3E2F65D-B3FA-4E42-8351-2DD2721292C7}" type="pres">
      <dgm:prSet presAssocID="{5C6A9D7C-54B5-4849-8B01-7442605A9523}" presName="c4text" presStyleLbl="node1" presStyleIdx="3" presStyleCnt="4">
        <dgm:presLayoutVars>
          <dgm:bulletEnabled val="1"/>
        </dgm:presLayoutVars>
      </dgm:prSet>
      <dgm:spPr/>
    </dgm:pt>
  </dgm:ptLst>
  <dgm:cxnLst>
    <dgm:cxn modelId="{09A5A010-8DE8-3E4F-B9BD-9FFAEC5F66BB}" srcId="{5C6A9D7C-54B5-4849-8B01-7442605A9523}" destId="{604B047B-F33E-7040-836C-B604AC9A08BC}" srcOrd="1" destOrd="0" parTransId="{F00DCE43-B130-E748-8BDC-EE65955A32BE}" sibTransId="{DCE91348-AB1D-9041-BAF1-F7AC539A254D}"/>
    <dgm:cxn modelId="{3FCF9F1B-9EA2-9545-BF3B-3C768564DE3A}" type="presOf" srcId="{5E744EDE-BD20-C444-8546-C5C09EBAA694}" destId="{C5316875-E939-C046-B3D7-D1C22860C7FF}" srcOrd="0" destOrd="0" presId="urn:microsoft.com/office/officeart/2005/8/layout/venn2"/>
    <dgm:cxn modelId="{F96B5B2B-BF4D-2D43-A020-A05B417095C1}" srcId="{5C6A9D7C-54B5-4849-8B01-7442605A9523}" destId="{7B25B6EF-92F9-EF4B-9AEA-23996BD2DFDE}" srcOrd="0" destOrd="0" parTransId="{5BE31C22-5769-0A45-B7C0-2C1D24D4A539}" sibTransId="{76C88EF3-E7DD-754E-98DE-3C2E79639CBA}"/>
    <dgm:cxn modelId="{29661A4C-C3CA-0349-B3C6-6C92BD34E7AF}" type="presOf" srcId="{604B047B-F33E-7040-836C-B604AC9A08BC}" destId="{C40828E2-B9DF-134A-8EE8-B89AC836DD43}" srcOrd="1" destOrd="0" presId="urn:microsoft.com/office/officeart/2005/8/layout/venn2"/>
    <dgm:cxn modelId="{DAB9C569-8FB7-EB49-8AE1-CFF16E44014D}" type="presOf" srcId="{5C6A9D7C-54B5-4849-8B01-7442605A9523}" destId="{C849AA6A-081C-7E4C-937F-51F46FC61035}" srcOrd="0" destOrd="0" presId="urn:microsoft.com/office/officeart/2005/8/layout/venn2"/>
    <dgm:cxn modelId="{25CA036C-CBBC-9A44-9CB8-5186682AD935}" type="presOf" srcId="{7B25B6EF-92F9-EF4B-9AEA-23996BD2DFDE}" destId="{022A8D62-8570-6949-B7FA-62E53387E037}" srcOrd="0" destOrd="0" presId="urn:microsoft.com/office/officeart/2005/8/layout/venn2"/>
    <dgm:cxn modelId="{A6D0F774-34B0-B04A-9D70-936A1364AF40}" type="presOf" srcId="{5E744EDE-BD20-C444-8546-C5C09EBAA694}" destId="{B3E2F65D-B3FA-4E42-8351-2DD2721292C7}" srcOrd="1" destOrd="0" presId="urn:microsoft.com/office/officeart/2005/8/layout/venn2"/>
    <dgm:cxn modelId="{22C1C195-82EB-B64F-873E-319A5EC00B42}" type="presOf" srcId="{7B25B6EF-92F9-EF4B-9AEA-23996BD2DFDE}" destId="{0BB9C7D4-3925-6C4E-ACE3-6CA391F2AE4F}" srcOrd="1" destOrd="0" presId="urn:microsoft.com/office/officeart/2005/8/layout/venn2"/>
    <dgm:cxn modelId="{3AD0B2A0-5D0F-5E4C-B996-3088FA4123C4}" srcId="{5C6A9D7C-54B5-4849-8B01-7442605A9523}" destId="{6732DE76-966A-CF49-81BB-55285B80291D}" srcOrd="2" destOrd="0" parTransId="{E0D7B433-5B27-E444-8B7A-15B21AFE971C}" sibTransId="{AC22347A-1E5D-8741-B643-6B9EFAF55E23}"/>
    <dgm:cxn modelId="{4E22BEA1-D5CA-494A-A978-3F8DC4867543}" srcId="{5C6A9D7C-54B5-4849-8B01-7442605A9523}" destId="{5E744EDE-BD20-C444-8546-C5C09EBAA694}" srcOrd="3" destOrd="0" parTransId="{18AA6A57-D411-1C42-B13F-78178CD629C9}" sibTransId="{A20CA3F3-A0B7-2649-9E4E-4DA10CD092D6}"/>
    <dgm:cxn modelId="{DFE0FFAE-9F52-2C48-8632-20A4AF4DC462}" type="presOf" srcId="{6732DE76-966A-CF49-81BB-55285B80291D}" destId="{80A7F275-A9CD-8741-B726-341AD7BAD3FE}" srcOrd="1" destOrd="0" presId="urn:microsoft.com/office/officeart/2005/8/layout/venn2"/>
    <dgm:cxn modelId="{D9653CBA-A020-2447-B2B5-9E8A628EEBCA}" type="presOf" srcId="{6732DE76-966A-CF49-81BB-55285B80291D}" destId="{7CDBC00C-9DC8-5744-A33F-624D174C3A9B}" srcOrd="0" destOrd="0" presId="urn:microsoft.com/office/officeart/2005/8/layout/venn2"/>
    <dgm:cxn modelId="{77FD57BC-888E-3F48-A7C1-27015A2C0562}" type="presOf" srcId="{604B047B-F33E-7040-836C-B604AC9A08BC}" destId="{7634E36A-8A31-2642-A227-12ED5FDECDA9}" srcOrd="0" destOrd="0" presId="urn:microsoft.com/office/officeart/2005/8/layout/venn2"/>
    <dgm:cxn modelId="{A9B5D8C3-C896-C04A-B219-7BD559335FB0}" type="presParOf" srcId="{C849AA6A-081C-7E4C-937F-51F46FC61035}" destId="{9C197BBC-AB1C-3848-A866-42DBADBDCD6A}" srcOrd="0" destOrd="0" presId="urn:microsoft.com/office/officeart/2005/8/layout/venn2"/>
    <dgm:cxn modelId="{0698E670-C99E-2045-A169-F9EFA48E8209}" type="presParOf" srcId="{9C197BBC-AB1C-3848-A866-42DBADBDCD6A}" destId="{022A8D62-8570-6949-B7FA-62E53387E037}" srcOrd="0" destOrd="0" presId="urn:microsoft.com/office/officeart/2005/8/layout/venn2"/>
    <dgm:cxn modelId="{FEFE5B29-2B41-1840-AEB7-B85309DBED1F}" type="presParOf" srcId="{9C197BBC-AB1C-3848-A866-42DBADBDCD6A}" destId="{0BB9C7D4-3925-6C4E-ACE3-6CA391F2AE4F}" srcOrd="1" destOrd="0" presId="urn:microsoft.com/office/officeart/2005/8/layout/venn2"/>
    <dgm:cxn modelId="{A1C20D63-D582-4A43-80A0-836EAAFCDC38}" type="presParOf" srcId="{C849AA6A-081C-7E4C-937F-51F46FC61035}" destId="{6C48F29D-16DF-F74C-B692-E130162562DB}" srcOrd="1" destOrd="0" presId="urn:microsoft.com/office/officeart/2005/8/layout/venn2"/>
    <dgm:cxn modelId="{C1ECF522-2FF2-AA41-92AF-BD778EC4A761}" type="presParOf" srcId="{6C48F29D-16DF-F74C-B692-E130162562DB}" destId="{7634E36A-8A31-2642-A227-12ED5FDECDA9}" srcOrd="0" destOrd="0" presId="urn:microsoft.com/office/officeart/2005/8/layout/venn2"/>
    <dgm:cxn modelId="{02DBEDE8-4F84-5F4A-B22C-82E2FFBF1B30}" type="presParOf" srcId="{6C48F29D-16DF-F74C-B692-E130162562DB}" destId="{C40828E2-B9DF-134A-8EE8-B89AC836DD43}" srcOrd="1" destOrd="0" presId="urn:microsoft.com/office/officeart/2005/8/layout/venn2"/>
    <dgm:cxn modelId="{2D8A854D-8E91-4947-A0C1-0E803B635CF3}" type="presParOf" srcId="{C849AA6A-081C-7E4C-937F-51F46FC61035}" destId="{0D0101CA-2063-8944-87FE-D0744E3B8B17}" srcOrd="2" destOrd="0" presId="urn:microsoft.com/office/officeart/2005/8/layout/venn2"/>
    <dgm:cxn modelId="{CA4880E3-0CC2-6547-B477-05F74183C72E}" type="presParOf" srcId="{0D0101CA-2063-8944-87FE-D0744E3B8B17}" destId="{7CDBC00C-9DC8-5744-A33F-624D174C3A9B}" srcOrd="0" destOrd="0" presId="urn:microsoft.com/office/officeart/2005/8/layout/venn2"/>
    <dgm:cxn modelId="{74C7C214-734F-4B42-83C6-C7DC24D3510A}" type="presParOf" srcId="{0D0101CA-2063-8944-87FE-D0744E3B8B17}" destId="{80A7F275-A9CD-8741-B726-341AD7BAD3FE}" srcOrd="1" destOrd="0" presId="urn:microsoft.com/office/officeart/2005/8/layout/venn2"/>
    <dgm:cxn modelId="{EDE6799F-319C-F741-8205-3C5129451126}" type="presParOf" srcId="{C849AA6A-081C-7E4C-937F-51F46FC61035}" destId="{E23CB4CD-29B2-3745-BA5A-24F4F435369B}" srcOrd="3" destOrd="0" presId="urn:microsoft.com/office/officeart/2005/8/layout/venn2"/>
    <dgm:cxn modelId="{0D0AB239-BAE9-6E47-B990-EF3F5AD1B9FA}" type="presParOf" srcId="{E23CB4CD-29B2-3745-BA5A-24F4F435369B}" destId="{C5316875-E939-C046-B3D7-D1C22860C7FF}" srcOrd="0" destOrd="0" presId="urn:microsoft.com/office/officeart/2005/8/layout/venn2"/>
    <dgm:cxn modelId="{8F586BD6-A710-2748-AB58-D23BABD63377}" type="presParOf" srcId="{E23CB4CD-29B2-3745-BA5A-24F4F435369B}" destId="{B3E2F65D-B3FA-4E42-8351-2DD2721292C7}"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2A8D62-8570-6949-B7FA-62E53387E037}">
      <dsp:nvSpPr>
        <dsp:cNvPr id="0" name=""/>
        <dsp:cNvSpPr/>
      </dsp:nvSpPr>
      <dsp:spPr>
        <a:xfrm>
          <a:off x="1354666" y="0"/>
          <a:ext cx="5418667" cy="5418667"/>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Digital Transformation</a:t>
          </a:r>
        </a:p>
      </dsp:txBody>
      <dsp:txXfrm>
        <a:off x="3306470" y="270933"/>
        <a:ext cx="1515059" cy="812800"/>
      </dsp:txXfrm>
    </dsp:sp>
    <dsp:sp modelId="{7634E36A-8A31-2642-A227-12ED5FDECDA9}">
      <dsp:nvSpPr>
        <dsp:cNvPr id="0" name=""/>
        <dsp:cNvSpPr/>
      </dsp:nvSpPr>
      <dsp:spPr>
        <a:xfrm>
          <a:off x="1896533" y="1083733"/>
          <a:ext cx="4334933" cy="4334933"/>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Digital Engineering</a:t>
          </a:r>
        </a:p>
      </dsp:txBody>
      <dsp:txXfrm>
        <a:off x="3306470" y="1343829"/>
        <a:ext cx="1515059" cy="780288"/>
      </dsp:txXfrm>
    </dsp:sp>
    <dsp:sp modelId="{7CDBC00C-9DC8-5744-A33F-624D174C3A9B}">
      <dsp:nvSpPr>
        <dsp:cNvPr id="0" name=""/>
        <dsp:cNvSpPr/>
      </dsp:nvSpPr>
      <dsp:spPr>
        <a:xfrm>
          <a:off x="2438399" y="2167466"/>
          <a:ext cx="3251200" cy="3251200"/>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MBSE</a:t>
          </a:r>
        </a:p>
      </dsp:txBody>
      <dsp:txXfrm>
        <a:off x="3306470" y="2411306"/>
        <a:ext cx="1515059" cy="731520"/>
      </dsp:txXfrm>
    </dsp:sp>
    <dsp:sp modelId="{C5316875-E939-C046-B3D7-D1C22860C7FF}">
      <dsp:nvSpPr>
        <dsp:cNvPr id="0" name=""/>
        <dsp:cNvSpPr/>
      </dsp:nvSpPr>
      <dsp:spPr>
        <a:xfrm>
          <a:off x="2980266" y="3251200"/>
          <a:ext cx="2167466" cy="2167466"/>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666750">
            <a:lnSpc>
              <a:spcPct val="90000"/>
            </a:lnSpc>
            <a:spcBef>
              <a:spcPct val="0"/>
            </a:spcBef>
            <a:spcAft>
              <a:spcPct val="35000"/>
            </a:spcAft>
            <a:buNone/>
          </a:pPr>
          <a:r>
            <a:rPr lang="en-US" sz="1500" kern="1200" dirty="0"/>
            <a:t>Languages (e.g. </a:t>
          </a:r>
          <a:r>
            <a:rPr lang="en-US" sz="1500" kern="1200" dirty="0" err="1"/>
            <a:t>SysML</a:t>
          </a:r>
          <a:r>
            <a:rPr lang="en-US" sz="1500" kern="1200" dirty="0"/>
            <a:t>)</a:t>
          </a:r>
        </a:p>
      </dsp:txBody>
      <dsp:txXfrm>
        <a:off x="3297684" y="3793066"/>
        <a:ext cx="1532630" cy="1083733"/>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051D41-0D6F-334E-B408-E4F651C7684C}" type="datetimeFigureOut">
              <a:rPr lang="en-US" smtClean="0"/>
              <a:t>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FC31D2-C677-9D4D-859E-27EDA9FA4A03}" type="slidenum">
              <a:rPr lang="en-US" smtClean="0"/>
              <a:t>‹#›</a:t>
            </a:fld>
            <a:endParaRPr lang="en-US"/>
          </a:p>
        </p:txBody>
      </p:sp>
    </p:spTree>
    <p:extLst>
      <p:ext uri="{BB962C8B-B14F-4D97-AF65-F5344CB8AC3E}">
        <p14:creationId xmlns:p14="http://schemas.microsoft.com/office/powerpoint/2010/main" val="2703431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B19D1B-B7B6-4ED5-941B-E96909F707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174151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23703-907F-A158-A4D9-5508674FE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23D5B1-F021-0E65-671C-1ED2877A67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E73011-29BD-0B85-A75F-1D72131011F3}"/>
              </a:ext>
            </a:extLst>
          </p:cNvPr>
          <p:cNvSpPr>
            <a:spLocks noGrp="1"/>
          </p:cNvSpPr>
          <p:nvPr>
            <p:ph type="body" idx="1"/>
          </p:nvPr>
        </p:nvSpPr>
        <p:spPr/>
        <p:txBody>
          <a:bodyPr/>
          <a:lstStyle/>
          <a:p>
            <a:r>
              <a:rPr lang="en-US" dirty="0"/>
              <a:t>Simulating UAV coverage, endurance, and sensor performance in a contested environment</a:t>
            </a:r>
          </a:p>
          <a:p>
            <a:r>
              <a:rPr lang="en-US" i="1" dirty="0"/>
              <a:t>Can we find and track the pilot in time?</a:t>
            </a:r>
          </a:p>
          <a:p>
            <a:endParaRPr lang="en-US" i="1" dirty="0"/>
          </a:p>
          <a:p>
            <a:r>
              <a:rPr lang="en-US" dirty="0"/>
              <a:t>Predictive Maintenance: </a:t>
            </a:r>
          </a:p>
          <a:p>
            <a:r>
              <a:rPr lang="en-US" dirty="0"/>
              <a:t>Monitoring a specific UAV’s engine health during the mission/Predicting failure risk or maintenance needs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Can this aircraft safely complete the mission?</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Digital Thread vs Twin article from IBM - very helpful: https://</a:t>
            </a:r>
            <a:r>
              <a:rPr lang="en-US" sz="1200" kern="1200" dirty="0" err="1">
                <a:solidFill>
                  <a:schemeClr val="tx1"/>
                </a:solidFill>
                <a:effectLst/>
                <a:latin typeface="+mn-lt"/>
                <a:ea typeface="+mn-ea"/>
                <a:cs typeface="+mn-cs"/>
              </a:rPr>
              <a:t>www.ibm.com</a:t>
            </a:r>
            <a:r>
              <a:rPr lang="en-US" sz="1200" kern="1200" dirty="0">
                <a:solidFill>
                  <a:schemeClr val="tx1"/>
                </a:solidFill>
                <a:effectLst/>
                <a:latin typeface="+mn-lt"/>
                <a:ea typeface="+mn-ea"/>
                <a:cs typeface="+mn-cs"/>
              </a:rPr>
              <a:t>/think/topics/digital-thread-vs-digital-twin</a:t>
            </a:r>
          </a:p>
        </p:txBody>
      </p:sp>
      <p:sp>
        <p:nvSpPr>
          <p:cNvPr id="4" name="Slide Number Placeholder 3">
            <a:extLst>
              <a:ext uri="{FF2B5EF4-FFF2-40B4-BE49-F238E27FC236}">
                <a16:creationId xmlns:a16="http://schemas.microsoft.com/office/drawing/2014/main" id="{1C75BF95-8DCD-E53A-E9DE-6A090BBF36D2}"/>
              </a:ext>
            </a:extLst>
          </p:cNvPr>
          <p:cNvSpPr>
            <a:spLocks noGrp="1"/>
          </p:cNvSpPr>
          <p:nvPr>
            <p:ph type="sldNum" sz="quarter" idx="5"/>
          </p:nvPr>
        </p:nvSpPr>
        <p:spPr/>
        <p:txBody>
          <a:bodyPr/>
          <a:lstStyle/>
          <a:p>
            <a:fld id="{7AFC31D2-C677-9D4D-859E-27EDA9FA4A03}" type="slidenum">
              <a:rPr lang="en-US" smtClean="0"/>
              <a:t>10</a:t>
            </a:fld>
            <a:endParaRPr lang="en-US"/>
          </a:p>
        </p:txBody>
      </p:sp>
    </p:spTree>
    <p:extLst>
      <p:ext uri="{BB962C8B-B14F-4D97-AF65-F5344CB8AC3E}">
        <p14:creationId xmlns:p14="http://schemas.microsoft.com/office/powerpoint/2010/main" val="1063780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FC31D2-C677-9D4D-859E-27EDA9FA4A03}" type="slidenum">
              <a:rPr lang="en-US" smtClean="0"/>
              <a:t>11</a:t>
            </a:fld>
            <a:endParaRPr lang="en-US"/>
          </a:p>
        </p:txBody>
      </p:sp>
    </p:spTree>
    <p:extLst>
      <p:ext uri="{BB962C8B-B14F-4D97-AF65-F5344CB8AC3E}">
        <p14:creationId xmlns:p14="http://schemas.microsoft.com/office/powerpoint/2010/main" val="4796645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F1450-CCA6-6C1A-28D9-E9619D456D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B7C1A6-52CB-5D52-97B9-9E414B3AFF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9DBCBC-5B40-2B72-C483-6C0B5659E5DC}"/>
              </a:ext>
            </a:extLst>
          </p:cNvPr>
          <p:cNvSpPr>
            <a:spLocks noGrp="1"/>
          </p:cNvSpPr>
          <p:nvPr>
            <p:ph type="body" idx="1"/>
          </p:nvPr>
        </p:nvSpPr>
        <p:spPr/>
        <p:txBody>
          <a:bodyPr/>
          <a:lstStyle/>
          <a:p>
            <a:r>
              <a:rPr lang="en-US" dirty="0"/>
              <a:t>https://</a:t>
            </a:r>
            <a:r>
              <a:rPr lang="en-US" dirty="0" err="1"/>
              <a:t>asc.army.mil</a:t>
            </a:r>
            <a:r>
              <a:rPr lang="en-US" dirty="0"/>
              <a:t>/web/wp-content/uploads/2018/08/TE-Competency-Model-as-of-20180626.pdf</a:t>
            </a:r>
          </a:p>
          <a:p>
            <a:r>
              <a:rPr lang="en-US" dirty="0"/>
              <a:t>https://</a:t>
            </a:r>
            <a:r>
              <a:rPr lang="en-US" dirty="0" err="1"/>
              <a:t>www.aeropm.net</a:t>
            </a:r>
            <a:r>
              <a:rPr lang="en-US" dirty="0"/>
              <a:t>/uploads/1/1/8/6/118630415/</a:t>
            </a:r>
            <a:r>
              <a:rPr lang="en-US" dirty="0" err="1"/>
              <a:t>te_competency_framework_.pdf</a:t>
            </a:r>
            <a:endParaRPr lang="en-US" dirty="0"/>
          </a:p>
        </p:txBody>
      </p:sp>
      <p:sp>
        <p:nvSpPr>
          <p:cNvPr id="4" name="Slide Number Placeholder 3">
            <a:extLst>
              <a:ext uri="{FF2B5EF4-FFF2-40B4-BE49-F238E27FC236}">
                <a16:creationId xmlns:a16="http://schemas.microsoft.com/office/drawing/2014/main" id="{6CBD25C4-A557-49A0-9ED2-2BACB7EC27E1}"/>
              </a:ext>
            </a:extLst>
          </p:cNvPr>
          <p:cNvSpPr>
            <a:spLocks noGrp="1"/>
          </p:cNvSpPr>
          <p:nvPr>
            <p:ph type="sldNum" sz="quarter" idx="5"/>
          </p:nvPr>
        </p:nvSpPr>
        <p:spPr/>
        <p:txBody>
          <a:bodyPr/>
          <a:lstStyle/>
          <a:p>
            <a:fld id="{7AFC31D2-C677-9D4D-859E-27EDA9FA4A03}" type="slidenum">
              <a:rPr lang="en-US" smtClean="0"/>
              <a:t>12</a:t>
            </a:fld>
            <a:endParaRPr lang="en-US"/>
          </a:p>
        </p:txBody>
      </p:sp>
    </p:spTree>
    <p:extLst>
      <p:ext uri="{BB962C8B-B14F-4D97-AF65-F5344CB8AC3E}">
        <p14:creationId xmlns:p14="http://schemas.microsoft.com/office/powerpoint/2010/main" val="4107916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BAF78-BDA3-FEA6-D1AD-5EE708F105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AC4525-A08B-68B5-F6B9-547D82F94A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505333-4FBB-A1F8-82BD-4546A9DC0FD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These are digital engineering competencies. You’ve been building them for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dirty="0"/>
              <a:t>Data Interpretation &amp; Analytical Reasoning - </a:t>
            </a:r>
            <a:r>
              <a:rPr lang="en-US" dirty="0"/>
              <a:t>Turning raw test data into defensible conclusions</a:t>
            </a:r>
          </a:p>
          <a:p>
            <a:r>
              <a:rPr lang="en-US" b="1" dirty="0"/>
              <a:t>Model &amp; Simulation Application (at appropriate fidelity) - </a:t>
            </a:r>
            <a:r>
              <a:rPr lang="en-US" dirty="0"/>
              <a:t>Using sims to design tests, explore scenarios, and augment physical testing</a:t>
            </a:r>
          </a:p>
          <a:p>
            <a:r>
              <a:rPr lang="en-US" b="1" dirty="0"/>
              <a:t>Test Design &amp; Experimental Thinking - </a:t>
            </a:r>
            <a:r>
              <a:rPr lang="en-US" dirty="0"/>
              <a:t>Structuring activities to answer specific questions under constraints</a:t>
            </a:r>
          </a:p>
          <a:p>
            <a:r>
              <a:rPr lang="en-US" b="1" dirty="0"/>
              <a:t>Requirements Interpretation &amp; Evaluation - </a:t>
            </a:r>
            <a:r>
              <a:rPr lang="en-US" dirty="0"/>
              <a:t>Understanding what is being tested and whether it was met</a:t>
            </a:r>
          </a:p>
          <a:p>
            <a:r>
              <a:rPr lang="en-US" b="1" dirty="0"/>
              <a:t>Uncertainty Management &amp; Risk Assessment - </a:t>
            </a:r>
            <a:r>
              <a:rPr lang="en-US" dirty="0"/>
              <a:t>Making decisions with incomplete or imperfect data</a:t>
            </a:r>
          </a:p>
          <a:p>
            <a:r>
              <a:rPr lang="en-US" b="1" dirty="0"/>
              <a:t>Technical Communication &amp; Decision Support - </a:t>
            </a:r>
            <a:r>
              <a:rPr lang="en-US" dirty="0"/>
              <a:t>Translating results into actionable insight for leadership</a:t>
            </a:r>
          </a:p>
          <a:p>
            <a:r>
              <a:rPr lang="en-US" b="1" dirty="0"/>
              <a:t>Cross-Disciplinary Coordination - </a:t>
            </a:r>
            <a:r>
              <a:rPr lang="en-US" dirty="0"/>
              <a:t>Working across SE, operators, labs, and program offices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Source: https://</a:t>
            </a:r>
            <a:r>
              <a:rPr lang="en-US" dirty="0" err="1"/>
              <a:t>www.linkedin.com</a:t>
            </a:r>
            <a:r>
              <a:rPr lang="en-US" dirty="0"/>
              <a:t>/pulse/test-evaluation-reducing-risk-through-better-</a:t>
            </a:r>
            <a:r>
              <a:rPr lang="en-US" dirty="0" err="1"/>
              <a:t>charles</a:t>
            </a:r>
            <a:r>
              <a:rPr lang="en-US" dirty="0"/>
              <a:t>-</a:t>
            </a:r>
            <a:r>
              <a:rPr lang="en-US" dirty="0" err="1"/>
              <a:t>alexi</a:t>
            </a:r>
            <a:r>
              <a:rPr lang="en-US" dirty="0"/>
              <a:t>/</a:t>
            </a:r>
          </a:p>
        </p:txBody>
      </p:sp>
      <p:sp>
        <p:nvSpPr>
          <p:cNvPr id="4" name="Slide Number Placeholder 3">
            <a:extLst>
              <a:ext uri="{FF2B5EF4-FFF2-40B4-BE49-F238E27FC236}">
                <a16:creationId xmlns:a16="http://schemas.microsoft.com/office/drawing/2014/main" id="{A116C8A5-38BF-FE3F-29C0-F444673B8324}"/>
              </a:ext>
            </a:extLst>
          </p:cNvPr>
          <p:cNvSpPr>
            <a:spLocks noGrp="1"/>
          </p:cNvSpPr>
          <p:nvPr>
            <p:ph type="sldNum" sz="quarter" idx="5"/>
          </p:nvPr>
        </p:nvSpPr>
        <p:spPr/>
        <p:txBody>
          <a:bodyPr/>
          <a:lstStyle/>
          <a:p>
            <a:fld id="{7AFC31D2-C677-9D4D-859E-27EDA9FA4A03}" type="slidenum">
              <a:rPr lang="en-US" smtClean="0"/>
              <a:t>13</a:t>
            </a:fld>
            <a:endParaRPr lang="en-US"/>
          </a:p>
        </p:txBody>
      </p:sp>
    </p:spTree>
    <p:extLst>
      <p:ext uri="{BB962C8B-B14F-4D97-AF65-F5344CB8AC3E}">
        <p14:creationId xmlns:p14="http://schemas.microsoft.com/office/powerpoint/2010/main" val="2749384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86A79-6DBF-B4CC-C760-C851B90D1F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5A1D8E-A896-DB85-85BD-C553C67235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5EA5D2-D036-93DC-5317-AB6FF9720C53}"/>
              </a:ext>
            </a:extLst>
          </p:cNvPr>
          <p:cNvSpPr>
            <a:spLocks noGrp="1"/>
          </p:cNvSpPr>
          <p:nvPr>
            <p:ph type="body" idx="1"/>
          </p:nvPr>
        </p:nvSpPr>
        <p:spPr/>
        <p:txBody>
          <a:bodyPr/>
          <a:lstStyle/>
          <a:p>
            <a:r>
              <a:rPr lang="en-US" b="1" dirty="0"/>
              <a:t>Data Interpretation → Data Lineage &amp; Traceability</a:t>
            </a:r>
            <a:br>
              <a:rPr lang="en-US" dirty="0"/>
            </a:br>
            <a:r>
              <a:rPr lang="en-US" dirty="0"/>
              <a:t>→ Not just analyzing data, but understanding where it came from and how it connects across the lifecycle</a:t>
            </a:r>
          </a:p>
          <a:p>
            <a:r>
              <a:rPr lang="en-US" b="1" dirty="0"/>
              <a:t>Model &amp; Simulation Use → Model Literacy &amp; Integration</a:t>
            </a:r>
            <a:br>
              <a:rPr lang="en-US" dirty="0"/>
            </a:br>
            <a:r>
              <a:rPr lang="en-US" dirty="0"/>
              <a:t>→ Understanding assumptions, limitations, and how models connect to other artifacts</a:t>
            </a:r>
          </a:p>
          <a:p>
            <a:r>
              <a:rPr lang="en-US" b="1" dirty="0"/>
              <a:t>Test Design → Evidence Strategy Design</a:t>
            </a:r>
            <a:br>
              <a:rPr lang="en-US" dirty="0"/>
            </a:br>
            <a:r>
              <a:rPr lang="en-US" dirty="0"/>
              <a:t>→ Designing </a:t>
            </a:r>
            <a:r>
              <a:rPr lang="en-US" i="1" dirty="0"/>
              <a:t>when and how</a:t>
            </a:r>
            <a:r>
              <a:rPr lang="en-US" dirty="0"/>
              <a:t> evidence is generated across the lifecycle—not just at test events</a:t>
            </a:r>
          </a:p>
          <a:p>
            <a:r>
              <a:rPr lang="en-US" b="1" dirty="0"/>
              <a:t>Requirements Evaluation → Requirement Contextualization</a:t>
            </a:r>
            <a:br>
              <a:rPr lang="en-US" dirty="0"/>
            </a:br>
            <a:r>
              <a:rPr lang="en-US" dirty="0"/>
              <a:t>→ Connecting requirements back to mission intent (your UAV example lives here)</a:t>
            </a:r>
          </a:p>
          <a:p>
            <a:r>
              <a:rPr lang="en-US" b="1" dirty="0"/>
              <a:t>Uncertainty Management → Quantified Confidence in Hybrid Evidence</a:t>
            </a:r>
            <a:br>
              <a:rPr lang="en-US" dirty="0"/>
            </a:br>
            <a:r>
              <a:rPr lang="en-US" dirty="0"/>
              <a:t>→ Combining model + simulation + physical test into a coherent confidence statement</a:t>
            </a:r>
          </a:p>
          <a:p>
            <a:r>
              <a:rPr lang="en-US" b="1" dirty="0"/>
              <a:t>Communication → Digital Artifact Communication</a:t>
            </a:r>
            <a:br>
              <a:rPr lang="en-US" dirty="0"/>
            </a:br>
            <a:r>
              <a:rPr lang="en-US" dirty="0"/>
              <a:t>→ Using models, visualizations, and traceability to explain </a:t>
            </a:r>
            <a:r>
              <a:rPr lang="en-US" i="1" dirty="0"/>
              <a:t>why</a:t>
            </a:r>
            <a:r>
              <a:rPr lang="en-US" dirty="0"/>
              <a:t>, not just </a:t>
            </a:r>
            <a:r>
              <a:rPr lang="en-US" i="1" dirty="0"/>
              <a:t>what</a:t>
            </a:r>
            <a:endParaRPr lang="en-US" dirty="0"/>
          </a:p>
          <a:p>
            <a:r>
              <a:rPr lang="en-US" b="1" dirty="0"/>
              <a:t>Coordination → Digital Thread Navigation</a:t>
            </a:r>
            <a:br>
              <a:rPr lang="en-US" dirty="0"/>
            </a:br>
            <a:r>
              <a:rPr lang="en-US" dirty="0"/>
              <a:t>→ Moving across data, models, and systems seamlessly</a:t>
            </a:r>
          </a:p>
          <a:p>
            <a:endParaRPr lang="en-US" dirty="0"/>
          </a:p>
        </p:txBody>
      </p:sp>
      <p:sp>
        <p:nvSpPr>
          <p:cNvPr id="4" name="Slide Number Placeholder 3">
            <a:extLst>
              <a:ext uri="{FF2B5EF4-FFF2-40B4-BE49-F238E27FC236}">
                <a16:creationId xmlns:a16="http://schemas.microsoft.com/office/drawing/2014/main" id="{CE111C60-BC05-F14B-A55B-FF5EC11E0795}"/>
              </a:ext>
            </a:extLst>
          </p:cNvPr>
          <p:cNvSpPr>
            <a:spLocks noGrp="1"/>
          </p:cNvSpPr>
          <p:nvPr>
            <p:ph type="sldNum" sz="quarter" idx="5"/>
          </p:nvPr>
        </p:nvSpPr>
        <p:spPr/>
        <p:txBody>
          <a:bodyPr/>
          <a:lstStyle/>
          <a:p>
            <a:fld id="{7AFC31D2-C677-9D4D-859E-27EDA9FA4A03}" type="slidenum">
              <a:rPr lang="en-US" smtClean="0"/>
              <a:t>14</a:t>
            </a:fld>
            <a:endParaRPr lang="en-US"/>
          </a:p>
        </p:txBody>
      </p:sp>
    </p:spTree>
    <p:extLst>
      <p:ext uri="{BB962C8B-B14F-4D97-AF65-F5344CB8AC3E}">
        <p14:creationId xmlns:p14="http://schemas.microsoft.com/office/powerpoint/2010/main" val="1102475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Model Evaluation &amp; Credibility Assessment</a:t>
            </a:r>
          </a:p>
          <a:p>
            <a:r>
              <a:rPr lang="en-US" dirty="0"/>
              <a:t>How do we determine if a model is valid for its intended use?</a:t>
            </a:r>
          </a:p>
          <a:p>
            <a:r>
              <a:rPr lang="en-US" dirty="0"/>
              <a:t>What evidence supports trusting it?</a:t>
            </a:r>
          </a:p>
          <a:p>
            <a:r>
              <a:rPr lang="en-US" dirty="0"/>
              <a:t>T&amp;E strength adjacent—but not consistently formalized</a:t>
            </a:r>
          </a:p>
          <a:p>
            <a:br>
              <a:rPr lang="en-US" dirty="0"/>
            </a:br>
            <a:endParaRPr lang="en-US" dirty="0"/>
          </a:p>
          <a:p>
            <a:r>
              <a:rPr lang="en-US" b="1" dirty="0"/>
              <a:t>2. Data Governance &amp; Stewardship</a:t>
            </a:r>
          </a:p>
          <a:p>
            <a:r>
              <a:rPr lang="en-US" dirty="0"/>
              <a:t>Understanding data provenance, versioning, and authority</a:t>
            </a:r>
          </a:p>
          <a:p>
            <a:r>
              <a:rPr lang="en-US" dirty="0"/>
              <a:t>Knowing what is “authoritative” vs “convenient”</a:t>
            </a:r>
          </a:p>
          <a:p>
            <a:r>
              <a:rPr lang="en-US" dirty="0"/>
              <a:t>This is a </a:t>
            </a:r>
            <a:r>
              <a:rPr lang="en-US" b="1" dirty="0"/>
              <a:t>big gap across DoD</a:t>
            </a:r>
            <a:r>
              <a:rPr lang="en-US" dirty="0"/>
              <a:t>, not just T&amp;E</a:t>
            </a:r>
          </a:p>
          <a:p>
            <a:br>
              <a:rPr lang="en-US" dirty="0"/>
            </a:br>
            <a:endParaRPr lang="en-US" dirty="0"/>
          </a:p>
          <a:p>
            <a:r>
              <a:rPr lang="en-US" b="1" dirty="0"/>
              <a:t>3. Digital Traceability &amp; Lifecycle Awareness</a:t>
            </a:r>
          </a:p>
          <a:p>
            <a:r>
              <a:rPr lang="en-US" dirty="0"/>
              <a:t>Following the thread from mission → requirement → design → test → ops</a:t>
            </a:r>
          </a:p>
          <a:p>
            <a:r>
              <a:rPr lang="en-US" dirty="0"/>
              <a:t>Understanding how a test result propagates upstream/downstream</a:t>
            </a:r>
          </a:p>
          <a:p>
            <a:r>
              <a:rPr lang="en-US" dirty="0"/>
              <a:t>This is where DE really changes the game</a:t>
            </a:r>
          </a:p>
          <a:p>
            <a:br>
              <a:rPr lang="en-US" dirty="0"/>
            </a:br>
            <a:endParaRPr lang="en-US" dirty="0"/>
          </a:p>
          <a:p>
            <a:r>
              <a:rPr lang="en-US" b="1" dirty="0"/>
              <a:t>4. Evidence Integration Across Modalities</a:t>
            </a:r>
          </a:p>
          <a:p>
            <a:r>
              <a:rPr lang="en-US" dirty="0"/>
              <a:t>Combining:</a:t>
            </a:r>
          </a:p>
          <a:p>
            <a:pPr lvl="1"/>
            <a:r>
              <a:rPr lang="en-US" dirty="0"/>
              <a:t>physical test results</a:t>
            </a:r>
          </a:p>
          <a:p>
            <a:pPr lvl="1"/>
            <a:r>
              <a:rPr lang="en-US" dirty="0"/>
              <a:t>simulation outputs</a:t>
            </a:r>
          </a:p>
          <a:p>
            <a:pPr lvl="1"/>
            <a:r>
              <a:rPr lang="en-US" dirty="0"/>
              <a:t>analytical models</a:t>
            </a:r>
          </a:p>
          <a:p>
            <a:r>
              <a:rPr lang="en-US" dirty="0"/>
              <a:t>Into a single, defensible conclusion</a:t>
            </a:r>
          </a:p>
          <a:p>
            <a:br>
              <a:rPr lang="en-US" dirty="0"/>
            </a:br>
            <a:endParaRPr lang="en-US" dirty="0"/>
          </a:p>
          <a:p>
            <a:r>
              <a:rPr lang="en-US" b="1" dirty="0"/>
              <a:t>5. Early Lifecycle Engagement</a:t>
            </a:r>
          </a:p>
          <a:p>
            <a:r>
              <a:rPr lang="en-US" dirty="0"/>
              <a:t>Applying T&amp;E thinking </a:t>
            </a:r>
            <a:r>
              <a:rPr lang="en-US" i="1" dirty="0"/>
              <a:t>before</a:t>
            </a:r>
            <a:r>
              <a:rPr lang="en-US" dirty="0"/>
              <a:t> formal test phases</a:t>
            </a:r>
          </a:p>
          <a:p>
            <a:r>
              <a:rPr lang="en-US" dirty="0"/>
              <a:t>Influencing requirements and design earlier</a:t>
            </a:r>
          </a:p>
          <a:p>
            <a:r>
              <a:rPr lang="en-US" dirty="0"/>
              <a:t>This directly addresses your </a:t>
            </a:r>
            <a:r>
              <a:rPr lang="en-US" b="1" dirty="0"/>
              <a:t>requirements gap pain point</a:t>
            </a:r>
            <a:endParaRPr lang="en-US" dirty="0"/>
          </a:p>
          <a:p>
            <a:br>
              <a:rPr lang="en-US" dirty="0"/>
            </a:br>
            <a:endParaRPr lang="en-US" dirty="0"/>
          </a:p>
          <a:p>
            <a:r>
              <a:rPr lang="en-US" b="1" dirty="0"/>
              <a:t>6. Cyber &amp; Software-Aware Testing Competency</a:t>
            </a:r>
          </a:p>
          <a:p>
            <a:r>
              <a:rPr lang="en-US" dirty="0"/>
              <a:t>Understanding software-driven behavior</a:t>
            </a:r>
          </a:p>
          <a:p>
            <a:r>
              <a:rPr lang="en-US" dirty="0"/>
              <a:t>Integrating cyber testing earlier and continuously</a:t>
            </a:r>
          </a:p>
          <a:p>
            <a:r>
              <a:rPr lang="en-US" dirty="0"/>
              <a:t>Direct hit on your </a:t>
            </a:r>
            <a:r>
              <a:rPr lang="en-US" b="1" dirty="0"/>
              <a:t>cyber lag issue</a:t>
            </a:r>
            <a:endParaRPr lang="en-US" dirty="0"/>
          </a:p>
          <a:p>
            <a:br>
              <a:rPr lang="en-US" dirty="0"/>
            </a:br>
            <a:endParaRPr lang="en-US" dirty="0"/>
          </a:p>
          <a:p>
            <a:r>
              <a:rPr lang="en-US" b="1" dirty="0"/>
              <a:t>7. Digital Communication &amp; Visualization</a:t>
            </a:r>
          </a:p>
          <a:p>
            <a:r>
              <a:rPr lang="en-US" dirty="0"/>
              <a:t>Explaining results through:</a:t>
            </a:r>
          </a:p>
          <a:p>
            <a:pPr lvl="1"/>
            <a:r>
              <a:rPr lang="en-US" dirty="0"/>
              <a:t>models</a:t>
            </a:r>
          </a:p>
          <a:p>
            <a:pPr lvl="1"/>
            <a:r>
              <a:rPr lang="en-US" dirty="0"/>
              <a:t>dashboards</a:t>
            </a:r>
          </a:p>
          <a:p>
            <a:pPr lvl="1"/>
            <a:r>
              <a:rPr lang="en-US" dirty="0"/>
              <a:t>interactive artifacts</a:t>
            </a:r>
          </a:p>
          <a:p>
            <a:r>
              <a:rPr lang="en-US" dirty="0"/>
              <a:t>Not just reports</a:t>
            </a:r>
          </a:p>
          <a:p>
            <a:br>
              <a:rPr lang="en-US" dirty="0"/>
            </a:br>
            <a:endParaRPr lang="en-US" dirty="0"/>
          </a:p>
          <a:p>
            <a:r>
              <a:rPr lang="en-US" dirty="0"/>
              <a:t>This isn’t about replacing your competencies. It’s about extending them into a digital environment where the scale and complexity are higher.</a:t>
            </a:r>
          </a:p>
          <a:p>
            <a:r>
              <a:rPr lang="en-US" dirty="0"/>
              <a:t>Instead of:</a:t>
            </a:r>
          </a:p>
          <a:p>
            <a:r>
              <a:rPr lang="en-US" dirty="0"/>
              <a:t>“We test 40 knots vs 38 knots…”</a:t>
            </a:r>
          </a:p>
          <a:p>
            <a:r>
              <a:rPr lang="en-US" dirty="0"/>
              <a:t>Frame it as:</a:t>
            </a:r>
          </a:p>
          <a:p>
            <a:r>
              <a:rPr lang="en-US" b="1" dirty="0"/>
              <a:t>Traditional competency application:</a:t>
            </a:r>
          </a:p>
          <a:p>
            <a:r>
              <a:rPr lang="en-US" dirty="0"/>
              <a:t>Requirements evaluation → requirement not met</a:t>
            </a:r>
          </a:p>
          <a:p>
            <a:r>
              <a:rPr lang="en-US" dirty="0"/>
              <a:t>Data analysis → measured 38 knots</a:t>
            </a:r>
          </a:p>
          <a:p>
            <a:br>
              <a:rPr lang="en-US" dirty="0"/>
            </a:br>
            <a:endParaRPr lang="en-US" dirty="0"/>
          </a:p>
          <a:p>
            <a:r>
              <a:rPr lang="en-US" b="1" dirty="0"/>
              <a:t>DE-enabled competency application:</a:t>
            </a:r>
          </a:p>
          <a:p>
            <a:r>
              <a:rPr lang="en-US" b="1" dirty="0"/>
              <a:t>Traceability competency</a:t>
            </a:r>
            <a:r>
              <a:rPr lang="en-US" dirty="0"/>
              <a:t> → where did 40 knots come from?</a:t>
            </a:r>
          </a:p>
          <a:p>
            <a:r>
              <a:rPr lang="en-US" b="1" dirty="0"/>
              <a:t>Model integration competency</a:t>
            </a:r>
            <a:r>
              <a:rPr lang="en-US" dirty="0"/>
              <a:t> → what system behavior caused the shortfall?</a:t>
            </a:r>
          </a:p>
          <a:p>
            <a:r>
              <a:rPr lang="en-US" b="1" dirty="0"/>
              <a:t>Mission context competency</a:t>
            </a:r>
            <a:r>
              <a:rPr lang="en-US" dirty="0"/>
              <a:t> → does this affect mission success?</a:t>
            </a:r>
          </a:p>
          <a:p>
            <a:r>
              <a:rPr lang="en-US" b="1" dirty="0"/>
              <a:t>Evidence integration competency</a:t>
            </a:r>
            <a:r>
              <a:rPr lang="en-US" dirty="0"/>
              <a:t> → what do models + test data say together?</a:t>
            </a:r>
          </a:p>
          <a:p>
            <a:endParaRPr lang="en-US" dirty="0"/>
          </a:p>
          <a:p>
            <a:endParaRPr lang="en-US" dirty="0"/>
          </a:p>
          <a:p>
            <a:r>
              <a:rPr lang="en-US" dirty="0"/>
              <a:t>Data competencies → already strong in T&amp;E</a:t>
            </a:r>
          </a:p>
          <a:p>
            <a:r>
              <a:rPr lang="en-US" dirty="0"/>
              <a:t>Modeling competencies → already present, but uneven</a:t>
            </a:r>
          </a:p>
          <a:p>
            <a:r>
              <a:rPr lang="en-US" dirty="0"/>
              <a:t>Engineering/analysis competencies → core to T&amp;E</a:t>
            </a:r>
          </a:p>
          <a:p>
            <a:r>
              <a:rPr lang="en-US" dirty="0"/>
              <a:t>Digital environment competencies → where gaps emerge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FC31D2-C677-9D4D-859E-27EDA9FA4A03}" type="slidenum">
              <a:rPr lang="en-US" smtClean="0"/>
              <a:t>15</a:t>
            </a:fld>
            <a:endParaRPr lang="en-US"/>
          </a:p>
        </p:txBody>
      </p:sp>
    </p:spTree>
    <p:extLst>
      <p:ext uri="{BB962C8B-B14F-4D97-AF65-F5344CB8AC3E}">
        <p14:creationId xmlns:p14="http://schemas.microsoft.com/office/powerpoint/2010/main" val="1223285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road you’re already on and it’s a solid one. (Image doesn’t show all the hard work and growth that got you to here in the first place)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 has been somewhat of a parallel road but it’s time for them to intersect. Digital engineering doesn’t replace your road - it joins it and extends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the two together, we’re going to be able to tackle challenges in new ways. </a:t>
            </a:r>
          </a:p>
        </p:txBody>
      </p:sp>
      <p:sp>
        <p:nvSpPr>
          <p:cNvPr id="4" name="Slide Number Placeholder 3"/>
          <p:cNvSpPr>
            <a:spLocks noGrp="1"/>
          </p:cNvSpPr>
          <p:nvPr>
            <p:ph type="sldNum" sz="quarter" idx="5"/>
          </p:nvPr>
        </p:nvSpPr>
        <p:spPr/>
        <p:txBody>
          <a:bodyPr/>
          <a:lstStyle/>
          <a:p>
            <a:fld id="{7AFC31D2-C677-9D4D-859E-27EDA9FA4A03}" type="slidenum">
              <a:rPr lang="en-US" smtClean="0"/>
              <a:t>16</a:t>
            </a:fld>
            <a:endParaRPr lang="en-US"/>
          </a:p>
        </p:txBody>
      </p:sp>
    </p:spTree>
    <p:extLst>
      <p:ext uri="{BB962C8B-B14F-4D97-AF65-F5344CB8AC3E}">
        <p14:creationId xmlns:p14="http://schemas.microsoft.com/office/powerpoint/2010/main" val="9650146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27ABA-7FA2-BD53-D954-F66DEFAEE7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0E039D-86D3-FCB4-E915-0BBD4B8691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B25DFD-EE5A-7FB4-F22D-20F353D68E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the road you’re already on and it’s a solid one. (Image doesn’t show all the hard work and growth that got you to here in the first place)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 has been somewhat of a parallel road but it’s time for them to intersect. Digital engineering doesn’t replace your road - it joins it and extends it.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the two together, we’re going to be able to tackle challenges in new ways. </a:t>
            </a:r>
          </a:p>
        </p:txBody>
      </p:sp>
      <p:sp>
        <p:nvSpPr>
          <p:cNvPr id="4" name="Slide Number Placeholder 3">
            <a:extLst>
              <a:ext uri="{FF2B5EF4-FFF2-40B4-BE49-F238E27FC236}">
                <a16:creationId xmlns:a16="http://schemas.microsoft.com/office/drawing/2014/main" id="{607C9C37-204E-4B17-D423-F89974F15E88}"/>
              </a:ext>
            </a:extLst>
          </p:cNvPr>
          <p:cNvSpPr>
            <a:spLocks noGrp="1"/>
          </p:cNvSpPr>
          <p:nvPr>
            <p:ph type="sldNum" sz="quarter" idx="5"/>
          </p:nvPr>
        </p:nvSpPr>
        <p:spPr/>
        <p:txBody>
          <a:bodyPr/>
          <a:lstStyle/>
          <a:p>
            <a:fld id="{7AFC31D2-C677-9D4D-859E-27EDA9FA4A03}" type="slidenum">
              <a:rPr lang="en-US" smtClean="0"/>
              <a:t>17</a:t>
            </a:fld>
            <a:endParaRPr lang="en-US"/>
          </a:p>
        </p:txBody>
      </p:sp>
    </p:spTree>
    <p:extLst>
      <p:ext uri="{BB962C8B-B14F-4D97-AF65-F5344CB8AC3E}">
        <p14:creationId xmlns:p14="http://schemas.microsoft.com/office/powerpoint/2010/main" val="1725149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1F430-FD9F-63FB-B958-03E2A3DC6C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73DA08-8B5A-383C-431F-EAF8672D22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6640E6-0832-2BCB-D4A8-5FC56625046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Take-Home: MBSE is not DE, tools are not DE, models alone are not 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Talk about tooling – part of the solution but not the solution in and of themselves. E.g. Cameo</a:t>
            </a:r>
          </a:p>
          <a:p>
            <a:pPr lvl="0"/>
            <a:endParaRPr lang="en-US" sz="1200" kern="1200" dirty="0">
              <a:solidFill>
                <a:schemeClr val="tx1"/>
              </a:solidFill>
              <a:effectLst/>
              <a:latin typeface="+mn-lt"/>
              <a:ea typeface="+mn-ea"/>
              <a:cs typeface="+mn-cs"/>
            </a:endParaRPr>
          </a:p>
          <a:p>
            <a:r>
              <a:rPr lang="en-US" dirty="0"/>
              <a:t>INCOSE: MBSE is the formalized application of modeling to support system requirements, design, analysis, verification, and validation activities, beginning in the conceptual design phase and continuing throughout development and later life cycle phases. </a:t>
            </a:r>
          </a:p>
          <a:p>
            <a:endParaRPr lang="en-US" dirty="0"/>
          </a:p>
          <a:p>
            <a:r>
              <a:rPr lang="en-US" dirty="0"/>
              <a:t>OMG: A standardized, graphical modeling language used to specify, analyze, design, and verify complex, multi-domain systems.</a:t>
            </a:r>
          </a:p>
          <a:p>
            <a:endParaRPr lang="en-US" dirty="0"/>
          </a:p>
        </p:txBody>
      </p:sp>
      <p:sp>
        <p:nvSpPr>
          <p:cNvPr id="4" name="Slide Number Placeholder 3">
            <a:extLst>
              <a:ext uri="{FF2B5EF4-FFF2-40B4-BE49-F238E27FC236}">
                <a16:creationId xmlns:a16="http://schemas.microsoft.com/office/drawing/2014/main" id="{409B231A-4E86-D2E9-C60C-794755C58F2F}"/>
              </a:ext>
            </a:extLst>
          </p:cNvPr>
          <p:cNvSpPr>
            <a:spLocks noGrp="1"/>
          </p:cNvSpPr>
          <p:nvPr>
            <p:ph type="sldNum" sz="quarter" idx="5"/>
          </p:nvPr>
        </p:nvSpPr>
        <p:spPr/>
        <p:txBody>
          <a:bodyPr/>
          <a:lstStyle/>
          <a:p>
            <a:fld id="{7AFC31D2-C677-9D4D-859E-27EDA9FA4A03}" type="slidenum">
              <a:rPr lang="en-US" smtClean="0"/>
              <a:t>19</a:t>
            </a:fld>
            <a:endParaRPr lang="en-US"/>
          </a:p>
        </p:txBody>
      </p:sp>
    </p:spTree>
    <p:extLst>
      <p:ext uri="{BB962C8B-B14F-4D97-AF65-F5344CB8AC3E}">
        <p14:creationId xmlns:p14="http://schemas.microsoft.com/office/powerpoint/2010/main" val="1181245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DT is NOT</a:t>
            </a:r>
          </a:p>
          <a:p>
            <a:pPr lvl="0"/>
            <a:r>
              <a:rPr lang="en-US" sz="1200" kern="1200" dirty="0">
                <a:solidFill>
                  <a:schemeClr val="tx1"/>
                </a:solidFill>
                <a:effectLst/>
                <a:latin typeface="+mn-lt"/>
                <a:ea typeface="+mn-ea"/>
                <a:cs typeface="+mn-cs"/>
              </a:rPr>
              <a:t>Not tool adoption</a:t>
            </a:r>
          </a:p>
          <a:p>
            <a:pPr lvl="0"/>
            <a:r>
              <a:rPr lang="en-US" sz="1200" kern="1200" dirty="0">
                <a:solidFill>
                  <a:schemeClr val="tx1"/>
                </a:solidFill>
                <a:effectLst/>
                <a:latin typeface="+mn-lt"/>
                <a:ea typeface="+mn-ea"/>
                <a:cs typeface="+mn-cs"/>
              </a:rPr>
              <a:t>Not a maturity ladder</a:t>
            </a:r>
          </a:p>
          <a:p>
            <a:pPr lvl="0"/>
            <a:r>
              <a:rPr lang="en-US" sz="1200" kern="1200" dirty="0">
                <a:solidFill>
                  <a:schemeClr val="tx1"/>
                </a:solidFill>
                <a:effectLst/>
                <a:latin typeface="+mn-lt"/>
                <a:ea typeface="+mn-ea"/>
                <a:cs typeface="+mn-cs"/>
              </a:rPr>
              <a:t>Not a purely technical problem</a:t>
            </a:r>
          </a:p>
          <a:p>
            <a:endParaRPr lang="en-US" dirty="0"/>
          </a:p>
        </p:txBody>
      </p:sp>
      <p:sp>
        <p:nvSpPr>
          <p:cNvPr id="4" name="Slide Number Placeholder 3"/>
          <p:cNvSpPr>
            <a:spLocks noGrp="1"/>
          </p:cNvSpPr>
          <p:nvPr>
            <p:ph type="sldNum" sz="quarter" idx="5"/>
          </p:nvPr>
        </p:nvSpPr>
        <p:spPr/>
        <p:txBody>
          <a:bodyPr/>
          <a:lstStyle/>
          <a:p>
            <a:fld id="{7AFC31D2-C677-9D4D-859E-27EDA9FA4A03}" type="slidenum">
              <a:rPr lang="en-US" smtClean="0"/>
              <a:t>2</a:t>
            </a:fld>
            <a:endParaRPr lang="en-US"/>
          </a:p>
        </p:txBody>
      </p:sp>
    </p:spTree>
    <p:extLst>
      <p:ext uri="{BB962C8B-B14F-4D97-AF65-F5344CB8AC3E}">
        <p14:creationId xmlns:p14="http://schemas.microsoft.com/office/powerpoint/2010/main" val="38266465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3A37E-CCE3-8E9C-767F-F5AB3D04B5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F69A36-DC22-E909-31DC-0404009661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B64EB6-84BF-2FD0-FB22-9B2B396D3797}"/>
              </a:ext>
            </a:extLst>
          </p:cNvPr>
          <p:cNvSpPr>
            <a:spLocks noGrp="1"/>
          </p:cNvSpPr>
          <p:nvPr>
            <p:ph type="body" idx="1"/>
          </p:nvPr>
        </p:nvSpPr>
        <p:spPr/>
        <p:txBody>
          <a:bodyPr/>
          <a:lstStyle/>
          <a:p>
            <a:r>
              <a:rPr lang="en-US" b="1" dirty="0"/>
              <a:t>1. Formalize the development, integration, and use of models to inform enterprise and program decision making.</a:t>
            </a:r>
            <a:r>
              <a:rPr lang="en-US" dirty="0"/>
              <a:t> The first goal establishes the formal planning, development and use of models as an integral part of performing engineering activities as a continuum across the lifecycle. Such ubiquitous use of models will result in a continuous end-to-end digital representation of the system of interest. This will support consistent analysis and decision making for programs and across the enterprise.</a:t>
            </a:r>
          </a:p>
          <a:p>
            <a:endParaRPr lang="en-US" dirty="0"/>
          </a:p>
          <a:p>
            <a:r>
              <a:rPr lang="en-US" b="1" dirty="0"/>
              <a:t>2. Provide an enduring, authoritative source of truth.</a:t>
            </a:r>
            <a:r>
              <a:rPr lang="en-US" dirty="0"/>
              <a:t> This goal moves the primary means of communication from documents to digital models and data. This enables access, management, analysis, use, and distribution of information from a common set of digital models and data. As a result, authorized stakeholders have the current, authoritative, and consistent information for use over the lifecycle.</a:t>
            </a:r>
            <a:br>
              <a:rPr lang="en-US" dirty="0"/>
            </a:br>
            <a:endParaRPr lang="en-US" dirty="0"/>
          </a:p>
          <a:p>
            <a:r>
              <a:rPr lang="en-US" b="1" dirty="0"/>
              <a:t>3. Incorporate technological innovation to improve the engineering practice.</a:t>
            </a:r>
            <a:r>
              <a:rPr lang="en-US" dirty="0"/>
              <a:t> This goal extends beyond the traditional model-based approaches to incorporate advancements in technology and practice. Digital engineering approaches also supports rapid implementation of innovations within a connected digital end-to-end enterprise.</a:t>
            </a:r>
            <a:br>
              <a:rPr lang="en-US" dirty="0"/>
            </a:br>
            <a:endParaRPr lang="en-US" dirty="0"/>
          </a:p>
          <a:p>
            <a:r>
              <a:rPr lang="en-US" b="1" dirty="0"/>
              <a:t>4. Establish a supporting infrastructure and environments to perform activities, collaborate, and communicate across stakeholders.</a:t>
            </a:r>
            <a:r>
              <a:rPr lang="en-US" dirty="0"/>
              <a:t> This goal promotes the establishment of robust infrastructure and environments to support the digital engineering goals. It incorporates an information technology (IT) infrastructure and advanced methods, processes, and tools, as well as collaborative trusted systems that enforce protection of intellectual property, cybersecurity, and security classification.</a:t>
            </a:r>
          </a:p>
          <a:p>
            <a:endParaRPr lang="en-US" dirty="0"/>
          </a:p>
          <a:p>
            <a:r>
              <a:rPr lang="en-US" b="1" dirty="0"/>
              <a:t>5. Transform the culture and workforce to adopt and support digital engineering across the lifecycle.</a:t>
            </a:r>
            <a:r>
              <a:rPr lang="en-US" dirty="0"/>
              <a:t> The final goal incorporates best practices of change management and strategic communications to transform the culture and workforce. Focused efforts are needed to lead and execute the change, and support the organization’s transition to digital engineering.</a:t>
            </a:r>
          </a:p>
          <a:p>
            <a:endParaRPr lang="en-US" dirty="0"/>
          </a:p>
          <a:p>
            <a:r>
              <a:rPr lang="en-US" dirty="0"/>
              <a:t>DoD Digital Engineering Strategy (2018): https://</a:t>
            </a:r>
            <a:r>
              <a:rPr lang="en-US" dirty="0" err="1"/>
              <a:t>ac.cto.mil</a:t>
            </a:r>
            <a:r>
              <a:rPr lang="en-US" dirty="0"/>
              <a:t>/wp-content/uploads/2019/06/2018-Digital-Engineering-Strategy_Approved_PrintVersion.pdf</a:t>
            </a:r>
          </a:p>
          <a:p>
            <a:r>
              <a:rPr lang="en-US" dirty="0"/>
              <a:t>Image credits DoD Digital Engineering Strategy (2018)</a:t>
            </a:r>
          </a:p>
        </p:txBody>
      </p:sp>
      <p:sp>
        <p:nvSpPr>
          <p:cNvPr id="4" name="Slide Number Placeholder 3">
            <a:extLst>
              <a:ext uri="{FF2B5EF4-FFF2-40B4-BE49-F238E27FC236}">
                <a16:creationId xmlns:a16="http://schemas.microsoft.com/office/drawing/2014/main" id="{41531169-0197-F75F-EBD7-1C19E163D320}"/>
              </a:ext>
            </a:extLst>
          </p:cNvPr>
          <p:cNvSpPr>
            <a:spLocks noGrp="1"/>
          </p:cNvSpPr>
          <p:nvPr>
            <p:ph type="sldNum" sz="quarter" idx="5"/>
          </p:nvPr>
        </p:nvSpPr>
        <p:spPr/>
        <p:txBody>
          <a:bodyPr/>
          <a:lstStyle/>
          <a:p>
            <a:fld id="{7AFC31D2-C677-9D4D-859E-27EDA9FA4A03}" type="slidenum">
              <a:rPr lang="en-US" smtClean="0"/>
              <a:t>3</a:t>
            </a:fld>
            <a:endParaRPr lang="en-US"/>
          </a:p>
        </p:txBody>
      </p:sp>
    </p:spTree>
    <p:extLst>
      <p:ext uri="{BB962C8B-B14F-4D97-AF65-F5344CB8AC3E}">
        <p14:creationId xmlns:p14="http://schemas.microsoft.com/office/powerpoint/2010/main" val="3611866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Pause: How confident are you in your understanding of what digital engineering is?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Integrated digital approach using authoritative data and models across lifecycle. DE is how we connect data, models, and decisions.</a:t>
            </a:r>
            <a:r>
              <a:rPr lang="en-US" dirty="0">
                <a:effectLst/>
              </a:rPr>
              <a:t> </a:t>
            </a:r>
            <a:endParaRPr lang="en-US" dirty="0"/>
          </a:p>
          <a:p>
            <a:endParaRPr lang="en-US" dirty="0"/>
          </a:p>
          <a:p>
            <a:r>
              <a:rPr lang="en-US" dirty="0"/>
              <a:t>In plain English: DE is more than just a set of tools. It is meant to be a holistic approach to the entire systems lifecycle from concept to deployment. Done well, DE is also an enabler for cutting-edge technologies like Artificial Intelligence (AI), Machine Learning (ML), and the Internet of Things (IoT), creating opportunities to streamline processes, enhance collaboration, and drive unprecedented efficiencies. </a:t>
            </a:r>
          </a:p>
        </p:txBody>
      </p:sp>
      <p:sp>
        <p:nvSpPr>
          <p:cNvPr id="4" name="Slide Number Placeholder 3"/>
          <p:cNvSpPr>
            <a:spLocks noGrp="1"/>
          </p:cNvSpPr>
          <p:nvPr>
            <p:ph type="sldNum" sz="quarter" idx="5"/>
          </p:nvPr>
        </p:nvSpPr>
        <p:spPr/>
        <p:txBody>
          <a:bodyPr/>
          <a:lstStyle/>
          <a:p>
            <a:fld id="{7AFC31D2-C677-9D4D-859E-27EDA9FA4A03}" type="slidenum">
              <a:rPr lang="en-US" smtClean="0"/>
              <a:t>4</a:t>
            </a:fld>
            <a:endParaRPr lang="en-US"/>
          </a:p>
        </p:txBody>
      </p:sp>
    </p:spTree>
    <p:extLst>
      <p:ext uri="{BB962C8B-B14F-4D97-AF65-F5344CB8AC3E}">
        <p14:creationId xmlns:p14="http://schemas.microsoft.com/office/powerpoint/2010/main" val="2811439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My original framework was V&amp;V … </a:t>
            </a:r>
          </a:p>
          <a:p>
            <a:endParaRPr lang="en-US" b="0" dirty="0"/>
          </a:p>
          <a:p>
            <a:r>
              <a:rPr lang="en-US" b="1" dirty="0"/>
              <a:t>More than verification</a:t>
            </a:r>
            <a:endParaRPr lang="en-US" dirty="0"/>
          </a:p>
          <a:p>
            <a:r>
              <a:rPr lang="en-US" dirty="0"/>
              <a:t>Independent evidence for decisions</a:t>
            </a:r>
          </a:p>
          <a:p>
            <a:r>
              <a:rPr lang="en-US" dirty="0"/>
              <a:t>Operational effectiveness &amp; suitability</a:t>
            </a:r>
          </a:p>
          <a:p>
            <a:r>
              <a:rPr lang="en-US" dirty="0"/>
              <a:t>Survivability &amp; mission risk</a:t>
            </a:r>
          </a:p>
          <a:p>
            <a:r>
              <a:rPr lang="en-US" dirty="0"/>
              <a:t>Confidence under uncertainty</a:t>
            </a:r>
          </a:p>
          <a:p>
            <a:endParaRPr lang="en-US" dirty="0"/>
          </a:p>
          <a:p>
            <a:r>
              <a:rPr lang="en-US" dirty="0"/>
              <a:t>I like this diagram because that double helix really represents a continuous flow of data, models, and evidence across the lifecycle. And I think that’s what DE brings here – the ability to better interconnect design, build, test, and operate systems through shared digital artifacts.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 box - ”digital” workforce. Note the things on the bottom aren’t optional “nice to haves”, they’re pre-conditions. You cannot do all of this unless you have the people who can actually use and make sense of all of this interconnected data and all of these models. And for T&amp;E, you need the people who can help to create the TEMPs that help to evaluate systems - from detailed specs up through the mission. This illustrates how DE connects data, models, and people into a continuous evidence pipeline so T&amp;E can generate better, earlier, and more mission-relevant insight.</a:t>
            </a:r>
          </a:p>
          <a:p>
            <a:endParaRPr lang="en-US" dirty="0"/>
          </a:p>
        </p:txBody>
      </p:sp>
      <p:sp>
        <p:nvSpPr>
          <p:cNvPr id="4" name="Slide Number Placeholder 3"/>
          <p:cNvSpPr>
            <a:spLocks noGrp="1"/>
          </p:cNvSpPr>
          <p:nvPr>
            <p:ph type="sldNum" sz="quarter" idx="5"/>
          </p:nvPr>
        </p:nvSpPr>
        <p:spPr/>
        <p:txBody>
          <a:bodyPr/>
          <a:lstStyle/>
          <a:p>
            <a:fld id="{7AFC31D2-C677-9D4D-859E-27EDA9FA4A03}" type="slidenum">
              <a:rPr lang="en-US" smtClean="0"/>
              <a:t>5</a:t>
            </a:fld>
            <a:endParaRPr lang="en-US"/>
          </a:p>
        </p:txBody>
      </p:sp>
    </p:spTree>
    <p:extLst>
      <p:ext uri="{BB962C8B-B14F-4D97-AF65-F5344CB8AC3E}">
        <p14:creationId xmlns:p14="http://schemas.microsoft.com/office/powerpoint/2010/main" val="163259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B0393-2641-5C97-AC52-8E062A2B29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AD0687-CFCC-E151-57DA-60EBE5E617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EACF38-71CA-0AAC-0936-3936026DAA5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interconnected flow of relevant data that defines a system throughout its lifecycle. A digital thread helps to ensure the quality and consistency of product-related data, keeping everyone up-to-date and on the same page.  Ultimately it allows organizations to extract value from, or make use of, product data that was previously inaccessible, underutilized, or hidden to unlock business value and opportunities.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Definition from: https://</a:t>
            </a:r>
            <a:r>
              <a:rPr lang="en-US" sz="1200" kern="1200" dirty="0" err="1">
                <a:solidFill>
                  <a:schemeClr val="tx1"/>
                </a:solidFill>
                <a:effectLst/>
                <a:latin typeface="+mn-lt"/>
                <a:ea typeface="+mn-ea"/>
                <a:cs typeface="+mn-cs"/>
              </a:rPr>
              <a:t>www.ptc.com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/industry-insights/digital-thread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Digital Thread vs Twin article from IBM - very helpful: https://</a:t>
            </a:r>
            <a:r>
              <a:rPr lang="en-US" sz="1200" kern="1200" dirty="0" err="1">
                <a:solidFill>
                  <a:schemeClr val="tx1"/>
                </a:solidFill>
                <a:effectLst/>
                <a:latin typeface="+mn-lt"/>
                <a:ea typeface="+mn-ea"/>
                <a:cs typeface="+mn-cs"/>
              </a:rPr>
              <a:t>www.ibm.com</a:t>
            </a:r>
            <a:r>
              <a:rPr lang="en-US" sz="1200" kern="1200" dirty="0">
                <a:solidFill>
                  <a:schemeClr val="tx1"/>
                </a:solidFill>
                <a:effectLst/>
                <a:latin typeface="+mn-lt"/>
                <a:ea typeface="+mn-ea"/>
                <a:cs typeface="+mn-cs"/>
              </a:rPr>
              <a:t>/think/topics/digital-thread-vs-digital-twin</a:t>
            </a:r>
          </a:p>
        </p:txBody>
      </p:sp>
      <p:sp>
        <p:nvSpPr>
          <p:cNvPr id="4" name="Slide Number Placeholder 3">
            <a:extLst>
              <a:ext uri="{FF2B5EF4-FFF2-40B4-BE49-F238E27FC236}">
                <a16:creationId xmlns:a16="http://schemas.microsoft.com/office/drawing/2014/main" id="{57F55D7A-7C78-24E0-E48C-774F823C9A32}"/>
              </a:ext>
            </a:extLst>
          </p:cNvPr>
          <p:cNvSpPr>
            <a:spLocks noGrp="1"/>
          </p:cNvSpPr>
          <p:nvPr>
            <p:ph type="sldNum" sz="quarter" idx="5"/>
          </p:nvPr>
        </p:nvSpPr>
        <p:spPr/>
        <p:txBody>
          <a:bodyPr/>
          <a:lstStyle/>
          <a:p>
            <a:fld id="{7AFC31D2-C677-9D4D-859E-27EDA9FA4A03}" type="slidenum">
              <a:rPr lang="en-US" smtClean="0"/>
              <a:t>6</a:t>
            </a:fld>
            <a:endParaRPr lang="en-US"/>
          </a:p>
        </p:txBody>
      </p:sp>
    </p:spTree>
    <p:extLst>
      <p:ext uri="{BB962C8B-B14F-4D97-AF65-F5344CB8AC3E}">
        <p14:creationId xmlns:p14="http://schemas.microsoft.com/office/powerpoint/2010/main" val="124612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081F3-B7CA-2A90-823D-5346C1575A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90EF97-5CA1-50AD-FFD0-D66253511A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A99C28-37DE-5EEE-112D-573A5A1B483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a place where we can </a:t>
            </a:r>
            <a:r>
              <a:rPr lang="en-US" sz="1200" i="1" kern="1200" dirty="0">
                <a:solidFill>
                  <a:schemeClr val="tx1"/>
                </a:solidFill>
                <a:effectLst/>
                <a:latin typeface="+mn-lt"/>
                <a:ea typeface="+mn-ea"/>
                <a:cs typeface="+mn-cs"/>
              </a:rPr>
              <a:t>lightly</a:t>
            </a:r>
            <a:r>
              <a:rPr lang="en-US" sz="1200" i="0" kern="1200" dirty="0">
                <a:solidFill>
                  <a:schemeClr val="tx1"/>
                </a:solidFill>
                <a:effectLst/>
                <a:latin typeface="+mn-lt"/>
                <a:ea typeface="+mn-ea"/>
                <a:cs typeface="+mn-cs"/>
              </a:rPr>
              <a:t> mention ontology as well as the need to set up an integrated DE ecosystem. The details don’t make sense here, but introducing the concepts in prep for 2 and 3 is reasonable.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Ontology = interconnected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Updated label on first “test” to “design”. Explore further in the deeper application this week – data is critical and a lot of the work is about making this understandable to both humans and machines. Does this make us go faster? With more rigor?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kern="1200" dirty="0">
                <a:solidFill>
                  <a:schemeClr val="tx1"/>
                </a:solidFill>
                <a:effectLst/>
                <a:latin typeface="+mn-lt"/>
                <a:ea typeface="+mn-ea"/>
                <a:cs typeface="+mn-cs"/>
              </a:rPr>
              <a:t>“The new oil” – refined, standardized, etc.</a:t>
            </a: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A2D3EB5-1048-1205-A107-F077A61BC68A}"/>
              </a:ext>
            </a:extLst>
          </p:cNvPr>
          <p:cNvSpPr>
            <a:spLocks noGrp="1"/>
          </p:cNvSpPr>
          <p:nvPr>
            <p:ph type="sldNum" sz="quarter" idx="5"/>
          </p:nvPr>
        </p:nvSpPr>
        <p:spPr/>
        <p:txBody>
          <a:bodyPr/>
          <a:lstStyle/>
          <a:p>
            <a:fld id="{7AFC31D2-C677-9D4D-859E-27EDA9FA4A03}" type="slidenum">
              <a:rPr lang="en-US" smtClean="0"/>
              <a:t>7</a:t>
            </a:fld>
            <a:endParaRPr lang="en-US"/>
          </a:p>
        </p:txBody>
      </p:sp>
    </p:spTree>
    <p:extLst>
      <p:ext uri="{BB962C8B-B14F-4D97-AF65-F5344CB8AC3E}">
        <p14:creationId xmlns:p14="http://schemas.microsoft.com/office/powerpoint/2010/main" val="2515672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73A734-5185-3CA1-300B-80809FE4A2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388269-71F8-05F9-C937-8BBF34CADE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2B4462-8E13-E7D5-AF8A-6E15CBC1B63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dynamic, virtual replica of a physical system that updates in real time using real world data. A digital thread secures the quality and consistency of product-related data, keeping everyone up-to-date and on the same page. Ultimately it allows organizations to extract value from, or make use of, product data that was previously inaccessible, underutilized, or hidden to unlock business value and opportunities. </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Traceability: It allows companies to track the history and performance of parts, from initial design specs to physical production and maintenance in the </a:t>
            </a:r>
            <a:r>
              <a:rPr lang="en-US" sz="1200" kern="1200" dirty="0" err="1">
                <a:solidFill>
                  <a:schemeClr val="tx1"/>
                </a:solidFill>
                <a:effectLst/>
                <a:latin typeface="+mn-lt"/>
                <a:ea typeface="+mn-ea"/>
                <a:cs typeface="+mn-cs"/>
              </a:rPr>
              <a:t>field.Data</a:t>
            </a:r>
            <a:r>
              <a:rPr lang="en-US" sz="1200" kern="1200" dirty="0">
                <a:solidFill>
                  <a:schemeClr val="tx1"/>
                </a:solidFill>
                <a:effectLst/>
                <a:latin typeface="+mn-lt"/>
                <a:ea typeface="+mn-ea"/>
                <a:cs typeface="+mn-cs"/>
              </a:rPr>
              <a:t> Integration: Connects disparate systems including Product Lifecycle Management (PLM), Manufacturing Execution Systems (MES), and Computer-Aided Design (CAD) to create a continuous data flow.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Authoritative Source of Truth: Provides a unified view of data, ensuring that teams (engineering, production, service) use the same up-to-date </a:t>
            </a:r>
            <a:r>
              <a:rPr lang="en-US" sz="1200" kern="1200" dirty="0" err="1">
                <a:solidFill>
                  <a:schemeClr val="tx1"/>
                </a:solidFill>
                <a:effectLst/>
                <a:latin typeface="+mn-lt"/>
                <a:ea typeface="+mn-ea"/>
                <a:cs typeface="+mn-cs"/>
              </a:rPr>
              <a:t>information.Product</a:t>
            </a:r>
            <a:r>
              <a:rPr lang="en-US" sz="1200" kern="1200" dirty="0">
                <a:solidFill>
                  <a:schemeClr val="tx1"/>
                </a:solidFill>
                <a:effectLst/>
                <a:latin typeface="+mn-lt"/>
                <a:ea typeface="+mn-ea"/>
                <a:cs typeface="+mn-cs"/>
              </a:rPr>
              <a:t> Evolution: Tracks changes throughout the "infinity loop" of product development, from requirements gathering to operational 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Image credit: https://</a:t>
            </a:r>
            <a:r>
              <a:rPr lang="en-US" sz="1200" kern="1200" dirty="0" err="1">
                <a:solidFill>
                  <a:schemeClr val="tx1"/>
                </a:solidFill>
                <a:effectLst/>
                <a:latin typeface="+mn-lt"/>
                <a:ea typeface="+mn-ea"/>
                <a:cs typeface="+mn-cs"/>
              </a:rPr>
              <a:t>pixelplex.io</a:t>
            </a:r>
            <a:r>
              <a:rPr lang="en-US" sz="1200" kern="1200" dirty="0">
                <a:solidFill>
                  <a:schemeClr val="tx1"/>
                </a:solidFill>
                <a:effectLst/>
                <a:latin typeface="+mn-lt"/>
                <a:ea typeface="+mn-ea"/>
                <a:cs typeface="+mn-cs"/>
              </a:rPr>
              <a:t>/blog/what-is-digital-twin/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Definition from: https://</a:t>
            </a:r>
            <a:r>
              <a:rPr lang="en-US" sz="1200" kern="1200" dirty="0" err="1">
                <a:solidFill>
                  <a:schemeClr val="tx1"/>
                </a:solidFill>
                <a:effectLst/>
                <a:latin typeface="+mn-lt"/>
                <a:ea typeface="+mn-ea"/>
                <a:cs typeface="+mn-cs"/>
              </a:rPr>
              <a:t>www.ptc.com</a:t>
            </a:r>
            <a:r>
              <a:rPr 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en</a:t>
            </a:r>
            <a:r>
              <a:rPr lang="en-US" sz="1200" kern="1200" dirty="0">
                <a:solidFill>
                  <a:schemeClr val="tx1"/>
                </a:solidFill>
                <a:effectLst/>
                <a:latin typeface="+mn-lt"/>
                <a:ea typeface="+mn-ea"/>
                <a:cs typeface="+mn-cs"/>
              </a:rPr>
              <a:t>/industry-insights/digital-thread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Relevant article: https://</a:t>
            </a:r>
            <a:r>
              <a:rPr lang="en-US" sz="1200" kern="1200" dirty="0" err="1">
                <a:solidFill>
                  <a:schemeClr val="tx1"/>
                </a:solidFill>
                <a:effectLst/>
                <a:latin typeface="+mn-lt"/>
                <a:ea typeface="+mn-ea"/>
                <a:cs typeface="+mn-cs"/>
              </a:rPr>
              <a:t>pixelplex.io</a:t>
            </a:r>
            <a:r>
              <a:rPr lang="en-US" sz="1200" kern="1200" dirty="0">
                <a:solidFill>
                  <a:schemeClr val="tx1"/>
                </a:solidFill>
                <a:effectLst/>
                <a:latin typeface="+mn-lt"/>
                <a:ea typeface="+mn-ea"/>
                <a:cs typeface="+mn-cs"/>
              </a:rPr>
              <a:t>/blog/what-is-digital-twin/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Digital Thread vs Twin article from IBM - very helpful: https://</a:t>
            </a:r>
            <a:r>
              <a:rPr lang="en-US" sz="1200" kern="1200" dirty="0" err="1">
                <a:solidFill>
                  <a:schemeClr val="tx1"/>
                </a:solidFill>
                <a:effectLst/>
                <a:latin typeface="+mn-lt"/>
                <a:ea typeface="+mn-ea"/>
                <a:cs typeface="+mn-cs"/>
              </a:rPr>
              <a:t>www.ibm.com</a:t>
            </a:r>
            <a:r>
              <a:rPr lang="en-US" sz="1200" kern="1200" dirty="0">
                <a:solidFill>
                  <a:schemeClr val="tx1"/>
                </a:solidFill>
                <a:effectLst/>
                <a:latin typeface="+mn-lt"/>
                <a:ea typeface="+mn-ea"/>
                <a:cs typeface="+mn-cs"/>
              </a:rPr>
              <a:t>/think/topics/digital-thread-vs-digital-twin</a:t>
            </a:r>
          </a:p>
        </p:txBody>
      </p:sp>
      <p:sp>
        <p:nvSpPr>
          <p:cNvPr id="4" name="Slide Number Placeholder 3">
            <a:extLst>
              <a:ext uri="{FF2B5EF4-FFF2-40B4-BE49-F238E27FC236}">
                <a16:creationId xmlns:a16="http://schemas.microsoft.com/office/drawing/2014/main" id="{7A43425E-20CF-E01E-01CA-FAFDB4BCCCDA}"/>
              </a:ext>
            </a:extLst>
          </p:cNvPr>
          <p:cNvSpPr>
            <a:spLocks noGrp="1"/>
          </p:cNvSpPr>
          <p:nvPr>
            <p:ph type="sldNum" sz="quarter" idx="5"/>
          </p:nvPr>
        </p:nvSpPr>
        <p:spPr/>
        <p:txBody>
          <a:bodyPr/>
          <a:lstStyle/>
          <a:p>
            <a:fld id="{7AFC31D2-C677-9D4D-859E-27EDA9FA4A03}" type="slidenum">
              <a:rPr lang="en-US" smtClean="0"/>
              <a:t>8</a:t>
            </a:fld>
            <a:endParaRPr lang="en-US"/>
          </a:p>
        </p:txBody>
      </p:sp>
    </p:spTree>
    <p:extLst>
      <p:ext uri="{BB962C8B-B14F-4D97-AF65-F5344CB8AC3E}">
        <p14:creationId xmlns:p14="http://schemas.microsoft.com/office/powerpoint/2010/main" val="3522197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9E84F-3235-3D45-1826-584E7835E8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26681F-480A-4531-01EA-C65EB46581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7527F5-B64D-1A27-FBCC-F46C6CA28C25}"/>
              </a:ext>
            </a:extLst>
          </p:cNvPr>
          <p:cNvSpPr>
            <a:spLocks noGrp="1"/>
          </p:cNvSpPr>
          <p:nvPr>
            <p:ph type="body" idx="1"/>
          </p:nvPr>
        </p:nvSpPr>
        <p:spPr/>
        <p:txBody>
          <a:bodyPr/>
          <a:lstStyle/>
          <a:p>
            <a:r>
              <a:rPr lang="en-US" dirty="0"/>
              <a:t>Simulating UAV coverage, endurance, and sensor performance in a contested environment</a:t>
            </a:r>
          </a:p>
          <a:p>
            <a:r>
              <a:rPr lang="en-US" i="1" dirty="0"/>
              <a:t>Can we find and track the pilot in time?</a:t>
            </a:r>
          </a:p>
          <a:p>
            <a:endParaRPr lang="en-US" i="1" dirty="0"/>
          </a:p>
          <a:p>
            <a:r>
              <a:rPr lang="en-US" dirty="0"/>
              <a:t>Predictive Maintenance: </a:t>
            </a:r>
          </a:p>
          <a:p>
            <a:r>
              <a:rPr lang="en-US" dirty="0"/>
              <a:t>Monitoring a specific UAV’s engine health during the mission/Predicting failure risk or maintenance needs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Can this aircraft safely complete the mission?</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Digital Thread vs Twin article from IBM - very helpful: https://</a:t>
            </a:r>
            <a:r>
              <a:rPr lang="en-US" sz="1200" kern="1200" dirty="0" err="1">
                <a:solidFill>
                  <a:schemeClr val="tx1"/>
                </a:solidFill>
                <a:effectLst/>
                <a:latin typeface="+mn-lt"/>
                <a:ea typeface="+mn-ea"/>
                <a:cs typeface="+mn-cs"/>
              </a:rPr>
              <a:t>www.ibm.com</a:t>
            </a:r>
            <a:r>
              <a:rPr lang="en-US" sz="1200" kern="1200" dirty="0">
                <a:solidFill>
                  <a:schemeClr val="tx1"/>
                </a:solidFill>
                <a:effectLst/>
                <a:latin typeface="+mn-lt"/>
                <a:ea typeface="+mn-ea"/>
                <a:cs typeface="+mn-cs"/>
              </a:rPr>
              <a:t>/think/topics/digital-thread-vs-digital-twin</a:t>
            </a:r>
          </a:p>
        </p:txBody>
      </p:sp>
      <p:sp>
        <p:nvSpPr>
          <p:cNvPr id="4" name="Slide Number Placeholder 3">
            <a:extLst>
              <a:ext uri="{FF2B5EF4-FFF2-40B4-BE49-F238E27FC236}">
                <a16:creationId xmlns:a16="http://schemas.microsoft.com/office/drawing/2014/main" id="{C2945D62-D803-E876-AEA1-08B3B4ABCA97}"/>
              </a:ext>
            </a:extLst>
          </p:cNvPr>
          <p:cNvSpPr>
            <a:spLocks noGrp="1"/>
          </p:cNvSpPr>
          <p:nvPr>
            <p:ph type="sldNum" sz="quarter" idx="5"/>
          </p:nvPr>
        </p:nvSpPr>
        <p:spPr/>
        <p:txBody>
          <a:bodyPr/>
          <a:lstStyle/>
          <a:p>
            <a:fld id="{7AFC31D2-C677-9D4D-859E-27EDA9FA4A03}" type="slidenum">
              <a:rPr lang="en-US" smtClean="0"/>
              <a:t>9</a:t>
            </a:fld>
            <a:endParaRPr lang="en-US"/>
          </a:p>
        </p:txBody>
      </p:sp>
    </p:spTree>
    <p:extLst>
      <p:ext uri="{BB962C8B-B14F-4D97-AF65-F5344CB8AC3E}">
        <p14:creationId xmlns:p14="http://schemas.microsoft.com/office/powerpoint/2010/main" val="3612035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9DE23-D791-D68B-668A-6DC1AA5D73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3503B9-9ACA-C4D8-8E1A-864E2372CF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C90641-265C-4A7D-7CC4-F21BB1CC398F}"/>
              </a:ext>
            </a:extLst>
          </p:cNvPr>
          <p:cNvSpPr>
            <a:spLocks noGrp="1"/>
          </p:cNvSpPr>
          <p:nvPr>
            <p:ph type="dt" sz="half" idx="10"/>
          </p:nvPr>
        </p:nvSpPr>
        <p:spPr/>
        <p:txBody>
          <a:bodyPr/>
          <a:lstStyle/>
          <a:p>
            <a:fld id="{E5120700-7A6F-E24E-A3DE-91347512D4D5}" type="datetimeFigureOut">
              <a:rPr lang="en-US" smtClean="0"/>
              <a:t>4/20/26</a:t>
            </a:fld>
            <a:endParaRPr lang="en-US"/>
          </a:p>
        </p:txBody>
      </p:sp>
      <p:sp>
        <p:nvSpPr>
          <p:cNvPr id="5" name="Footer Placeholder 4">
            <a:extLst>
              <a:ext uri="{FF2B5EF4-FFF2-40B4-BE49-F238E27FC236}">
                <a16:creationId xmlns:a16="http://schemas.microsoft.com/office/drawing/2014/main" id="{EAE10097-FA71-7BB8-2FC0-C89249F6C5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E62549-5577-6D2B-3DDF-6EFE5C729DAD}"/>
              </a:ext>
            </a:extLst>
          </p:cNvPr>
          <p:cNvSpPr>
            <a:spLocks noGrp="1"/>
          </p:cNvSpPr>
          <p:nvPr>
            <p:ph type="sldNum" sz="quarter" idx="12"/>
          </p:nvPr>
        </p:nvSpPr>
        <p:spPr/>
        <p:txBody>
          <a:bodyPr/>
          <a:lstStyle/>
          <a:p>
            <a:fld id="{0F1B1C13-96AE-1246-94D3-DA3CBA2B946A}" type="slidenum">
              <a:rPr lang="en-US" smtClean="0"/>
              <a:t>‹#›</a:t>
            </a:fld>
            <a:endParaRPr lang="en-US"/>
          </a:p>
        </p:txBody>
      </p:sp>
    </p:spTree>
    <p:extLst>
      <p:ext uri="{BB962C8B-B14F-4D97-AF65-F5344CB8AC3E}">
        <p14:creationId xmlns:p14="http://schemas.microsoft.com/office/powerpoint/2010/main" val="19137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0C71D-B65A-1B18-AF5D-E655355F56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F4A104-8763-BC42-901B-9B03AB9680E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96CDD7-CF77-F4FF-E034-7E9081DCC868}"/>
              </a:ext>
            </a:extLst>
          </p:cNvPr>
          <p:cNvSpPr>
            <a:spLocks noGrp="1"/>
          </p:cNvSpPr>
          <p:nvPr>
            <p:ph type="dt" sz="half" idx="10"/>
          </p:nvPr>
        </p:nvSpPr>
        <p:spPr/>
        <p:txBody>
          <a:bodyPr/>
          <a:lstStyle/>
          <a:p>
            <a:fld id="{E5120700-7A6F-E24E-A3DE-91347512D4D5}" type="datetimeFigureOut">
              <a:rPr lang="en-US" smtClean="0"/>
              <a:t>4/20/26</a:t>
            </a:fld>
            <a:endParaRPr lang="en-US"/>
          </a:p>
        </p:txBody>
      </p:sp>
      <p:sp>
        <p:nvSpPr>
          <p:cNvPr id="5" name="Footer Placeholder 4">
            <a:extLst>
              <a:ext uri="{FF2B5EF4-FFF2-40B4-BE49-F238E27FC236}">
                <a16:creationId xmlns:a16="http://schemas.microsoft.com/office/drawing/2014/main" id="{FB8F71D7-38AD-8092-91D8-83FB2052C1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C08B14-1F77-B463-DF2D-8C3B85C2F220}"/>
              </a:ext>
            </a:extLst>
          </p:cNvPr>
          <p:cNvSpPr>
            <a:spLocks noGrp="1"/>
          </p:cNvSpPr>
          <p:nvPr>
            <p:ph type="sldNum" sz="quarter" idx="12"/>
          </p:nvPr>
        </p:nvSpPr>
        <p:spPr/>
        <p:txBody>
          <a:bodyPr/>
          <a:lstStyle/>
          <a:p>
            <a:fld id="{0F1B1C13-96AE-1246-94D3-DA3CBA2B946A}" type="slidenum">
              <a:rPr lang="en-US" smtClean="0"/>
              <a:t>‹#›</a:t>
            </a:fld>
            <a:endParaRPr lang="en-US"/>
          </a:p>
        </p:txBody>
      </p:sp>
    </p:spTree>
    <p:extLst>
      <p:ext uri="{BB962C8B-B14F-4D97-AF65-F5344CB8AC3E}">
        <p14:creationId xmlns:p14="http://schemas.microsoft.com/office/powerpoint/2010/main" val="421650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7F18A58-6BE1-1FB2-2DF4-BA6FA8348F9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DF7EB1-07FE-9EF2-9A16-AD91CC84EE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5714CC-4B59-C3DD-FD0E-5FF18F6B4055}"/>
              </a:ext>
            </a:extLst>
          </p:cNvPr>
          <p:cNvSpPr>
            <a:spLocks noGrp="1"/>
          </p:cNvSpPr>
          <p:nvPr>
            <p:ph type="dt" sz="half" idx="10"/>
          </p:nvPr>
        </p:nvSpPr>
        <p:spPr/>
        <p:txBody>
          <a:bodyPr/>
          <a:lstStyle/>
          <a:p>
            <a:fld id="{E5120700-7A6F-E24E-A3DE-91347512D4D5}" type="datetimeFigureOut">
              <a:rPr lang="en-US" smtClean="0"/>
              <a:t>4/20/26</a:t>
            </a:fld>
            <a:endParaRPr lang="en-US"/>
          </a:p>
        </p:txBody>
      </p:sp>
      <p:sp>
        <p:nvSpPr>
          <p:cNvPr id="5" name="Footer Placeholder 4">
            <a:extLst>
              <a:ext uri="{FF2B5EF4-FFF2-40B4-BE49-F238E27FC236}">
                <a16:creationId xmlns:a16="http://schemas.microsoft.com/office/drawing/2014/main" id="{A97F6906-CE9C-3CED-A24B-F89E0D754D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C13351-6A7C-015F-67DC-1D130E12BDB8}"/>
              </a:ext>
            </a:extLst>
          </p:cNvPr>
          <p:cNvSpPr>
            <a:spLocks noGrp="1"/>
          </p:cNvSpPr>
          <p:nvPr>
            <p:ph type="sldNum" sz="quarter" idx="12"/>
          </p:nvPr>
        </p:nvSpPr>
        <p:spPr/>
        <p:txBody>
          <a:bodyPr/>
          <a:lstStyle/>
          <a:p>
            <a:fld id="{0F1B1C13-96AE-1246-94D3-DA3CBA2B946A}" type="slidenum">
              <a:rPr lang="en-US" smtClean="0"/>
              <a:t>‹#›</a:t>
            </a:fld>
            <a:endParaRPr lang="en-US"/>
          </a:p>
        </p:txBody>
      </p:sp>
    </p:spTree>
    <p:extLst>
      <p:ext uri="{BB962C8B-B14F-4D97-AF65-F5344CB8AC3E}">
        <p14:creationId xmlns:p14="http://schemas.microsoft.com/office/powerpoint/2010/main" val="3226905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7EFBA-BEB9-4033-922E-50C8D20D72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ADBF5B-6A45-417E-97FB-98BD30EAA6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13F76C-182E-41EA-AA6A-9F2535454075}"/>
              </a:ext>
            </a:extLst>
          </p:cNvPr>
          <p:cNvSpPr>
            <a:spLocks noGrp="1"/>
          </p:cNvSpPr>
          <p:nvPr>
            <p:ph type="dt" sz="half" idx="10"/>
          </p:nvPr>
        </p:nvSpPr>
        <p:spPr/>
        <p:txBody>
          <a:bodyPr/>
          <a:lstStyle/>
          <a:p>
            <a:fld id="{7C8E6B60-902D-48AD-91E2-F33807E1DB87}" type="datetimeFigureOut">
              <a:rPr lang="en-US" smtClean="0"/>
              <a:t>4/20/26</a:t>
            </a:fld>
            <a:endParaRPr lang="en-US"/>
          </a:p>
        </p:txBody>
      </p:sp>
      <p:sp>
        <p:nvSpPr>
          <p:cNvPr id="5" name="Footer Placeholder 4">
            <a:extLst>
              <a:ext uri="{FF2B5EF4-FFF2-40B4-BE49-F238E27FC236}">
                <a16:creationId xmlns:a16="http://schemas.microsoft.com/office/drawing/2014/main" id="{D5BE02E6-55C3-4CDD-BEEB-1445F82F91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3E05CB-0EEE-4C9B-B36C-9DFF0E6C0313}"/>
              </a:ext>
            </a:extLst>
          </p:cNvPr>
          <p:cNvSpPr>
            <a:spLocks noGrp="1"/>
          </p:cNvSpPr>
          <p:nvPr>
            <p:ph type="sldNum" sz="quarter" idx="12"/>
          </p:nvPr>
        </p:nvSpPr>
        <p:spPr/>
        <p:txBody>
          <a:bodyPr/>
          <a:lstStyle/>
          <a:p>
            <a:fld id="{69B21465-EB5B-46BE-AA58-9A0FCF7A6116}" type="slidenum">
              <a:rPr lang="en-US" smtClean="0"/>
              <a:t>‹#›</a:t>
            </a:fld>
            <a:endParaRPr lang="en-US"/>
          </a:p>
        </p:txBody>
      </p:sp>
    </p:spTree>
    <p:extLst>
      <p:ext uri="{BB962C8B-B14F-4D97-AF65-F5344CB8AC3E}">
        <p14:creationId xmlns:p14="http://schemas.microsoft.com/office/powerpoint/2010/main" val="91354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41FD2-BA20-4A4B-B987-AFEF5890D3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F33161-848A-4707-805D-421A74FD99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000790-6816-412A-B1BC-42931A8A0BE3}"/>
              </a:ext>
            </a:extLst>
          </p:cNvPr>
          <p:cNvSpPr>
            <a:spLocks noGrp="1"/>
          </p:cNvSpPr>
          <p:nvPr>
            <p:ph type="dt" sz="half" idx="10"/>
          </p:nvPr>
        </p:nvSpPr>
        <p:spPr/>
        <p:txBody>
          <a:bodyPr/>
          <a:lstStyle/>
          <a:p>
            <a:fld id="{7C8E6B60-902D-48AD-91E2-F33807E1DB87}" type="datetimeFigureOut">
              <a:rPr lang="en-US" smtClean="0"/>
              <a:t>4/20/26</a:t>
            </a:fld>
            <a:endParaRPr lang="en-US"/>
          </a:p>
        </p:txBody>
      </p:sp>
      <p:sp>
        <p:nvSpPr>
          <p:cNvPr id="5" name="Footer Placeholder 4">
            <a:extLst>
              <a:ext uri="{FF2B5EF4-FFF2-40B4-BE49-F238E27FC236}">
                <a16:creationId xmlns:a16="http://schemas.microsoft.com/office/drawing/2014/main" id="{7AE063D8-F4FF-48E4-BBB3-B886E9448B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1F4CBE-02A0-4007-B8AE-1F248874454E}"/>
              </a:ext>
            </a:extLst>
          </p:cNvPr>
          <p:cNvSpPr>
            <a:spLocks noGrp="1"/>
          </p:cNvSpPr>
          <p:nvPr>
            <p:ph type="sldNum" sz="quarter" idx="12"/>
          </p:nvPr>
        </p:nvSpPr>
        <p:spPr/>
        <p:txBody>
          <a:bodyPr/>
          <a:lstStyle/>
          <a:p>
            <a:fld id="{69B21465-EB5B-46BE-AA58-9A0FCF7A6116}" type="slidenum">
              <a:rPr lang="en-US" smtClean="0"/>
              <a:t>‹#›</a:t>
            </a:fld>
            <a:endParaRPr lang="en-US"/>
          </a:p>
        </p:txBody>
      </p:sp>
    </p:spTree>
    <p:extLst>
      <p:ext uri="{BB962C8B-B14F-4D97-AF65-F5344CB8AC3E}">
        <p14:creationId xmlns:p14="http://schemas.microsoft.com/office/powerpoint/2010/main" val="4117826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84E0F-8121-47BB-AF3C-C72032481E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6A2556-9DE7-474F-ACF4-65815FB400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318D8DE-8DC4-4896-A700-322FE243CC62}"/>
              </a:ext>
            </a:extLst>
          </p:cNvPr>
          <p:cNvSpPr>
            <a:spLocks noGrp="1"/>
          </p:cNvSpPr>
          <p:nvPr>
            <p:ph type="dt" sz="half" idx="10"/>
          </p:nvPr>
        </p:nvSpPr>
        <p:spPr/>
        <p:txBody>
          <a:bodyPr/>
          <a:lstStyle/>
          <a:p>
            <a:fld id="{7C8E6B60-902D-48AD-91E2-F33807E1DB87}" type="datetimeFigureOut">
              <a:rPr lang="en-US" smtClean="0"/>
              <a:t>4/20/26</a:t>
            </a:fld>
            <a:endParaRPr lang="en-US"/>
          </a:p>
        </p:txBody>
      </p:sp>
      <p:sp>
        <p:nvSpPr>
          <p:cNvPr id="5" name="Footer Placeholder 4">
            <a:extLst>
              <a:ext uri="{FF2B5EF4-FFF2-40B4-BE49-F238E27FC236}">
                <a16:creationId xmlns:a16="http://schemas.microsoft.com/office/drawing/2014/main" id="{F5372EE4-08E0-4AB3-AEAB-B42A5E1FF9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61C3DD-1D12-417E-AFA0-1FAA49EE3B51}"/>
              </a:ext>
            </a:extLst>
          </p:cNvPr>
          <p:cNvSpPr>
            <a:spLocks noGrp="1"/>
          </p:cNvSpPr>
          <p:nvPr>
            <p:ph type="sldNum" sz="quarter" idx="12"/>
          </p:nvPr>
        </p:nvSpPr>
        <p:spPr/>
        <p:txBody>
          <a:bodyPr/>
          <a:lstStyle/>
          <a:p>
            <a:fld id="{69B21465-EB5B-46BE-AA58-9A0FCF7A6116}" type="slidenum">
              <a:rPr lang="en-US" smtClean="0"/>
              <a:t>‹#›</a:t>
            </a:fld>
            <a:endParaRPr lang="en-US"/>
          </a:p>
        </p:txBody>
      </p:sp>
    </p:spTree>
    <p:extLst>
      <p:ext uri="{BB962C8B-B14F-4D97-AF65-F5344CB8AC3E}">
        <p14:creationId xmlns:p14="http://schemas.microsoft.com/office/powerpoint/2010/main" val="3129905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7FA7E-731F-4BC4-9E28-101BB8494A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FAED57-67BC-41E1-A996-8C9991F2EF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0E7799-13E2-42A9-9A59-E2E4ABCBD7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E3DF30F-0A70-4A53-B38A-2C9FC4B496D7}"/>
              </a:ext>
            </a:extLst>
          </p:cNvPr>
          <p:cNvSpPr>
            <a:spLocks noGrp="1"/>
          </p:cNvSpPr>
          <p:nvPr>
            <p:ph type="dt" sz="half" idx="10"/>
          </p:nvPr>
        </p:nvSpPr>
        <p:spPr/>
        <p:txBody>
          <a:bodyPr/>
          <a:lstStyle/>
          <a:p>
            <a:fld id="{7C8E6B60-902D-48AD-91E2-F33807E1DB87}" type="datetimeFigureOut">
              <a:rPr lang="en-US" smtClean="0"/>
              <a:t>4/20/26</a:t>
            </a:fld>
            <a:endParaRPr lang="en-US"/>
          </a:p>
        </p:txBody>
      </p:sp>
      <p:sp>
        <p:nvSpPr>
          <p:cNvPr id="6" name="Footer Placeholder 5">
            <a:extLst>
              <a:ext uri="{FF2B5EF4-FFF2-40B4-BE49-F238E27FC236}">
                <a16:creationId xmlns:a16="http://schemas.microsoft.com/office/drawing/2014/main" id="{7E3E627B-9810-46CE-B2A5-F75A6CFFAC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7A8F3-B855-4E63-BCE9-A8C77DD29775}"/>
              </a:ext>
            </a:extLst>
          </p:cNvPr>
          <p:cNvSpPr>
            <a:spLocks noGrp="1"/>
          </p:cNvSpPr>
          <p:nvPr>
            <p:ph type="sldNum" sz="quarter" idx="12"/>
          </p:nvPr>
        </p:nvSpPr>
        <p:spPr/>
        <p:txBody>
          <a:bodyPr/>
          <a:lstStyle/>
          <a:p>
            <a:fld id="{69B21465-EB5B-46BE-AA58-9A0FCF7A6116}" type="slidenum">
              <a:rPr lang="en-US" smtClean="0"/>
              <a:t>‹#›</a:t>
            </a:fld>
            <a:endParaRPr lang="en-US"/>
          </a:p>
        </p:txBody>
      </p:sp>
    </p:spTree>
    <p:extLst>
      <p:ext uri="{BB962C8B-B14F-4D97-AF65-F5344CB8AC3E}">
        <p14:creationId xmlns:p14="http://schemas.microsoft.com/office/powerpoint/2010/main" val="194291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23B31-3F08-42E6-A591-FA83E4DB4B6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EDB0A8-069D-442D-9C67-4496FED519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70F551-77C9-41AA-BAC2-3AC9510406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87A5ED0-035A-4E96-9FF3-9479510096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53A0DC1-2973-4477-B50A-D18D2445FC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D6AC32-3E47-4172-A673-220E2ADAF660}"/>
              </a:ext>
            </a:extLst>
          </p:cNvPr>
          <p:cNvSpPr>
            <a:spLocks noGrp="1"/>
          </p:cNvSpPr>
          <p:nvPr>
            <p:ph type="dt" sz="half" idx="10"/>
          </p:nvPr>
        </p:nvSpPr>
        <p:spPr/>
        <p:txBody>
          <a:bodyPr/>
          <a:lstStyle/>
          <a:p>
            <a:fld id="{7C8E6B60-902D-48AD-91E2-F33807E1DB87}" type="datetimeFigureOut">
              <a:rPr lang="en-US" smtClean="0"/>
              <a:t>4/20/26</a:t>
            </a:fld>
            <a:endParaRPr lang="en-US"/>
          </a:p>
        </p:txBody>
      </p:sp>
      <p:sp>
        <p:nvSpPr>
          <p:cNvPr id="8" name="Footer Placeholder 7">
            <a:extLst>
              <a:ext uri="{FF2B5EF4-FFF2-40B4-BE49-F238E27FC236}">
                <a16:creationId xmlns:a16="http://schemas.microsoft.com/office/drawing/2014/main" id="{2EF0531E-0CCD-4AA0-B4DA-47F1B6C68B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EBA832F-E710-4518-B97A-8AD80ABDF708}"/>
              </a:ext>
            </a:extLst>
          </p:cNvPr>
          <p:cNvSpPr>
            <a:spLocks noGrp="1"/>
          </p:cNvSpPr>
          <p:nvPr>
            <p:ph type="sldNum" sz="quarter" idx="12"/>
          </p:nvPr>
        </p:nvSpPr>
        <p:spPr/>
        <p:txBody>
          <a:bodyPr/>
          <a:lstStyle/>
          <a:p>
            <a:fld id="{69B21465-EB5B-46BE-AA58-9A0FCF7A6116}" type="slidenum">
              <a:rPr lang="en-US" smtClean="0"/>
              <a:t>‹#›</a:t>
            </a:fld>
            <a:endParaRPr lang="en-US"/>
          </a:p>
        </p:txBody>
      </p:sp>
    </p:spTree>
    <p:extLst>
      <p:ext uri="{BB962C8B-B14F-4D97-AF65-F5344CB8AC3E}">
        <p14:creationId xmlns:p14="http://schemas.microsoft.com/office/powerpoint/2010/main" val="1307701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311AD-B4AA-451C-B783-6F3CA035BB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EB0774-2C97-4C63-8A54-2F4B7826C1BE}"/>
              </a:ext>
            </a:extLst>
          </p:cNvPr>
          <p:cNvSpPr>
            <a:spLocks noGrp="1"/>
          </p:cNvSpPr>
          <p:nvPr>
            <p:ph type="dt" sz="half" idx="10"/>
          </p:nvPr>
        </p:nvSpPr>
        <p:spPr/>
        <p:txBody>
          <a:bodyPr/>
          <a:lstStyle/>
          <a:p>
            <a:fld id="{7C8E6B60-902D-48AD-91E2-F33807E1DB87}" type="datetimeFigureOut">
              <a:rPr lang="en-US" smtClean="0"/>
              <a:t>4/20/26</a:t>
            </a:fld>
            <a:endParaRPr lang="en-US"/>
          </a:p>
        </p:txBody>
      </p:sp>
      <p:sp>
        <p:nvSpPr>
          <p:cNvPr id="4" name="Footer Placeholder 3">
            <a:extLst>
              <a:ext uri="{FF2B5EF4-FFF2-40B4-BE49-F238E27FC236}">
                <a16:creationId xmlns:a16="http://schemas.microsoft.com/office/drawing/2014/main" id="{1D31608B-5A5B-4E64-BB65-00258430007C}"/>
              </a:ext>
            </a:extLst>
          </p:cNvPr>
          <p:cNvSpPr>
            <a:spLocks noGrp="1"/>
          </p:cNvSpPr>
          <p:nvPr>
            <p:ph type="ftr" sz="quarter" idx="11"/>
          </p:nvPr>
        </p:nvSpPr>
        <p:spPr/>
        <p:txBody>
          <a:bodyPr/>
          <a:lstStyle/>
          <a:p>
            <a:r>
              <a:rPr lang="en-US" dirty="0"/>
              <a:t>Approved for Public Release</a:t>
            </a:r>
          </a:p>
        </p:txBody>
      </p:sp>
      <p:sp>
        <p:nvSpPr>
          <p:cNvPr id="5" name="Slide Number Placeholder 4">
            <a:extLst>
              <a:ext uri="{FF2B5EF4-FFF2-40B4-BE49-F238E27FC236}">
                <a16:creationId xmlns:a16="http://schemas.microsoft.com/office/drawing/2014/main" id="{2C6F7E89-9726-40B7-A4DD-C9FDC5ADAEA6}"/>
              </a:ext>
            </a:extLst>
          </p:cNvPr>
          <p:cNvSpPr>
            <a:spLocks noGrp="1"/>
          </p:cNvSpPr>
          <p:nvPr>
            <p:ph type="sldNum" sz="quarter" idx="12"/>
          </p:nvPr>
        </p:nvSpPr>
        <p:spPr/>
        <p:txBody>
          <a:bodyPr/>
          <a:lstStyle/>
          <a:p>
            <a:fld id="{69B21465-EB5B-46BE-AA58-9A0FCF7A6116}" type="slidenum">
              <a:rPr lang="en-US" smtClean="0"/>
              <a:t>‹#›</a:t>
            </a:fld>
            <a:endParaRPr lang="en-US"/>
          </a:p>
        </p:txBody>
      </p:sp>
    </p:spTree>
    <p:extLst>
      <p:ext uri="{BB962C8B-B14F-4D97-AF65-F5344CB8AC3E}">
        <p14:creationId xmlns:p14="http://schemas.microsoft.com/office/powerpoint/2010/main" val="34705100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135DA4-1D9D-4618-9F16-FEC11E896687}"/>
              </a:ext>
            </a:extLst>
          </p:cNvPr>
          <p:cNvSpPr>
            <a:spLocks noGrp="1"/>
          </p:cNvSpPr>
          <p:nvPr>
            <p:ph type="dt" sz="half" idx="10"/>
          </p:nvPr>
        </p:nvSpPr>
        <p:spPr/>
        <p:txBody>
          <a:bodyPr/>
          <a:lstStyle/>
          <a:p>
            <a:fld id="{7C8E6B60-902D-48AD-91E2-F33807E1DB87}" type="datetimeFigureOut">
              <a:rPr lang="en-US" smtClean="0"/>
              <a:t>4/20/26</a:t>
            </a:fld>
            <a:endParaRPr lang="en-US"/>
          </a:p>
        </p:txBody>
      </p:sp>
      <p:sp>
        <p:nvSpPr>
          <p:cNvPr id="3" name="Footer Placeholder 2">
            <a:extLst>
              <a:ext uri="{FF2B5EF4-FFF2-40B4-BE49-F238E27FC236}">
                <a16:creationId xmlns:a16="http://schemas.microsoft.com/office/drawing/2014/main" id="{1F98D54D-F328-4C7D-8813-3320B00D565B}"/>
              </a:ext>
            </a:extLst>
          </p:cNvPr>
          <p:cNvSpPr>
            <a:spLocks noGrp="1"/>
          </p:cNvSpPr>
          <p:nvPr>
            <p:ph type="ftr" sz="quarter" idx="11"/>
          </p:nvPr>
        </p:nvSpPr>
        <p:spPr/>
        <p:txBody>
          <a:bodyPr/>
          <a:lstStyle/>
          <a:p>
            <a:r>
              <a:rPr lang="en-US" dirty="0"/>
              <a:t>Approved for Public Release</a:t>
            </a:r>
          </a:p>
        </p:txBody>
      </p:sp>
      <p:sp>
        <p:nvSpPr>
          <p:cNvPr id="4" name="Slide Number Placeholder 3">
            <a:extLst>
              <a:ext uri="{FF2B5EF4-FFF2-40B4-BE49-F238E27FC236}">
                <a16:creationId xmlns:a16="http://schemas.microsoft.com/office/drawing/2014/main" id="{0AE26E5B-AEB4-4A17-B5D1-BFD9C6553323}"/>
              </a:ext>
            </a:extLst>
          </p:cNvPr>
          <p:cNvSpPr>
            <a:spLocks noGrp="1"/>
          </p:cNvSpPr>
          <p:nvPr>
            <p:ph type="sldNum" sz="quarter" idx="12"/>
          </p:nvPr>
        </p:nvSpPr>
        <p:spPr/>
        <p:txBody>
          <a:bodyPr/>
          <a:lstStyle/>
          <a:p>
            <a:fld id="{69B21465-EB5B-46BE-AA58-9A0FCF7A6116}" type="slidenum">
              <a:rPr lang="en-US" smtClean="0"/>
              <a:t>‹#›</a:t>
            </a:fld>
            <a:endParaRPr lang="en-US"/>
          </a:p>
        </p:txBody>
      </p:sp>
    </p:spTree>
    <p:extLst>
      <p:ext uri="{BB962C8B-B14F-4D97-AF65-F5344CB8AC3E}">
        <p14:creationId xmlns:p14="http://schemas.microsoft.com/office/powerpoint/2010/main" val="2274311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6AA7A-7E7B-41E8-B5D0-D29FDB316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4B7D982-9045-4E2D-91D0-8D9D99AF66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B0633A-5F23-44E7-AE15-046020BCAC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B101A7-9379-4BDA-87F4-0A4EF6C52081}"/>
              </a:ext>
            </a:extLst>
          </p:cNvPr>
          <p:cNvSpPr>
            <a:spLocks noGrp="1"/>
          </p:cNvSpPr>
          <p:nvPr>
            <p:ph type="dt" sz="half" idx="10"/>
          </p:nvPr>
        </p:nvSpPr>
        <p:spPr/>
        <p:txBody>
          <a:bodyPr/>
          <a:lstStyle/>
          <a:p>
            <a:fld id="{7C8E6B60-902D-48AD-91E2-F33807E1DB87}" type="datetimeFigureOut">
              <a:rPr lang="en-US" smtClean="0"/>
              <a:t>4/20/26</a:t>
            </a:fld>
            <a:endParaRPr lang="en-US"/>
          </a:p>
        </p:txBody>
      </p:sp>
      <p:sp>
        <p:nvSpPr>
          <p:cNvPr id="6" name="Footer Placeholder 5">
            <a:extLst>
              <a:ext uri="{FF2B5EF4-FFF2-40B4-BE49-F238E27FC236}">
                <a16:creationId xmlns:a16="http://schemas.microsoft.com/office/drawing/2014/main" id="{EDC77D97-D1C4-4857-94C5-2BA509EEAB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51F8EA-FC04-418C-9A6D-BCAC2D7907DF}"/>
              </a:ext>
            </a:extLst>
          </p:cNvPr>
          <p:cNvSpPr>
            <a:spLocks noGrp="1"/>
          </p:cNvSpPr>
          <p:nvPr>
            <p:ph type="sldNum" sz="quarter" idx="12"/>
          </p:nvPr>
        </p:nvSpPr>
        <p:spPr/>
        <p:txBody>
          <a:bodyPr/>
          <a:lstStyle/>
          <a:p>
            <a:fld id="{69B21465-EB5B-46BE-AA58-9A0FCF7A6116}" type="slidenum">
              <a:rPr lang="en-US" smtClean="0"/>
              <a:t>‹#›</a:t>
            </a:fld>
            <a:endParaRPr lang="en-US"/>
          </a:p>
        </p:txBody>
      </p:sp>
    </p:spTree>
    <p:extLst>
      <p:ext uri="{BB962C8B-B14F-4D97-AF65-F5344CB8AC3E}">
        <p14:creationId xmlns:p14="http://schemas.microsoft.com/office/powerpoint/2010/main" val="995281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9A862-B7E8-2C9A-C084-EF0E3E6734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6A7D83-A87B-AE56-7BF0-0242CA5EF5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13C9AE-E0C0-13E6-3244-76A07705CE24}"/>
              </a:ext>
            </a:extLst>
          </p:cNvPr>
          <p:cNvSpPr>
            <a:spLocks noGrp="1"/>
          </p:cNvSpPr>
          <p:nvPr>
            <p:ph type="dt" sz="half" idx="10"/>
          </p:nvPr>
        </p:nvSpPr>
        <p:spPr/>
        <p:txBody>
          <a:bodyPr/>
          <a:lstStyle/>
          <a:p>
            <a:fld id="{E5120700-7A6F-E24E-A3DE-91347512D4D5}" type="datetimeFigureOut">
              <a:rPr lang="en-US" smtClean="0"/>
              <a:t>4/20/26</a:t>
            </a:fld>
            <a:endParaRPr lang="en-US"/>
          </a:p>
        </p:txBody>
      </p:sp>
      <p:sp>
        <p:nvSpPr>
          <p:cNvPr id="5" name="Footer Placeholder 4">
            <a:extLst>
              <a:ext uri="{FF2B5EF4-FFF2-40B4-BE49-F238E27FC236}">
                <a16:creationId xmlns:a16="http://schemas.microsoft.com/office/drawing/2014/main" id="{C0258D93-2487-7639-F38F-22D6620B73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ACE534-4F81-BA3B-4572-0E083988BF78}"/>
              </a:ext>
            </a:extLst>
          </p:cNvPr>
          <p:cNvSpPr>
            <a:spLocks noGrp="1"/>
          </p:cNvSpPr>
          <p:nvPr>
            <p:ph type="sldNum" sz="quarter" idx="12"/>
          </p:nvPr>
        </p:nvSpPr>
        <p:spPr/>
        <p:txBody>
          <a:bodyPr/>
          <a:lstStyle/>
          <a:p>
            <a:fld id="{0F1B1C13-96AE-1246-94D3-DA3CBA2B946A}" type="slidenum">
              <a:rPr lang="en-US" smtClean="0"/>
              <a:t>‹#›</a:t>
            </a:fld>
            <a:endParaRPr lang="en-US"/>
          </a:p>
        </p:txBody>
      </p:sp>
    </p:spTree>
    <p:extLst>
      <p:ext uri="{BB962C8B-B14F-4D97-AF65-F5344CB8AC3E}">
        <p14:creationId xmlns:p14="http://schemas.microsoft.com/office/powerpoint/2010/main" val="33748206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C15BA-CA35-4787-9A4D-68E64A9928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9B9608-F9B8-4E76-9AFC-AEF73FD812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3236398-E9F4-4471-8EE2-E9AEC6A7E5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2F7F06-8F85-4476-8E11-4264722AE2B4}"/>
              </a:ext>
            </a:extLst>
          </p:cNvPr>
          <p:cNvSpPr>
            <a:spLocks noGrp="1"/>
          </p:cNvSpPr>
          <p:nvPr>
            <p:ph type="dt" sz="half" idx="10"/>
          </p:nvPr>
        </p:nvSpPr>
        <p:spPr/>
        <p:txBody>
          <a:bodyPr/>
          <a:lstStyle/>
          <a:p>
            <a:fld id="{7C8E6B60-902D-48AD-91E2-F33807E1DB87}" type="datetimeFigureOut">
              <a:rPr lang="en-US" smtClean="0"/>
              <a:t>4/20/26</a:t>
            </a:fld>
            <a:endParaRPr lang="en-US"/>
          </a:p>
        </p:txBody>
      </p:sp>
      <p:sp>
        <p:nvSpPr>
          <p:cNvPr id="6" name="Footer Placeholder 5">
            <a:extLst>
              <a:ext uri="{FF2B5EF4-FFF2-40B4-BE49-F238E27FC236}">
                <a16:creationId xmlns:a16="http://schemas.microsoft.com/office/drawing/2014/main" id="{ACAB3A9C-33FD-4547-99C1-7BA04F7F2C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59FA55-E9B2-4801-9A78-E8B0BA639624}"/>
              </a:ext>
            </a:extLst>
          </p:cNvPr>
          <p:cNvSpPr>
            <a:spLocks noGrp="1"/>
          </p:cNvSpPr>
          <p:nvPr>
            <p:ph type="sldNum" sz="quarter" idx="12"/>
          </p:nvPr>
        </p:nvSpPr>
        <p:spPr/>
        <p:txBody>
          <a:bodyPr/>
          <a:lstStyle/>
          <a:p>
            <a:fld id="{69B21465-EB5B-46BE-AA58-9A0FCF7A6116}" type="slidenum">
              <a:rPr lang="en-US" smtClean="0"/>
              <a:t>‹#›</a:t>
            </a:fld>
            <a:endParaRPr lang="en-US"/>
          </a:p>
        </p:txBody>
      </p:sp>
    </p:spTree>
    <p:extLst>
      <p:ext uri="{BB962C8B-B14F-4D97-AF65-F5344CB8AC3E}">
        <p14:creationId xmlns:p14="http://schemas.microsoft.com/office/powerpoint/2010/main" val="3642502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A2C4E-DF62-4436-A657-BD95253C14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7E30DA-C692-4589-92B1-BC17E29030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BE5B01-DA5C-4097-B73C-520B17523BB6}"/>
              </a:ext>
            </a:extLst>
          </p:cNvPr>
          <p:cNvSpPr>
            <a:spLocks noGrp="1"/>
          </p:cNvSpPr>
          <p:nvPr>
            <p:ph type="dt" sz="half" idx="10"/>
          </p:nvPr>
        </p:nvSpPr>
        <p:spPr/>
        <p:txBody>
          <a:bodyPr/>
          <a:lstStyle/>
          <a:p>
            <a:fld id="{7C8E6B60-902D-48AD-91E2-F33807E1DB87}" type="datetimeFigureOut">
              <a:rPr lang="en-US" smtClean="0"/>
              <a:t>4/20/26</a:t>
            </a:fld>
            <a:endParaRPr lang="en-US"/>
          </a:p>
        </p:txBody>
      </p:sp>
      <p:sp>
        <p:nvSpPr>
          <p:cNvPr id="5" name="Footer Placeholder 4">
            <a:extLst>
              <a:ext uri="{FF2B5EF4-FFF2-40B4-BE49-F238E27FC236}">
                <a16:creationId xmlns:a16="http://schemas.microsoft.com/office/drawing/2014/main" id="{DD58931A-B6A3-47BC-94BE-EA591C10ED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2DD605-2A8E-4C70-9E33-6AE992F73712}"/>
              </a:ext>
            </a:extLst>
          </p:cNvPr>
          <p:cNvSpPr>
            <a:spLocks noGrp="1"/>
          </p:cNvSpPr>
          <p:nvPr>
            <p:ph type="sldNum" sz="quarter" idx="12"/>
          </p:nvPr>
        </p:nvSpPr>
        <p:spPr/>
        <p:txBody>
          <a:bodyPr/>
          <a:lstStyle/>
          <a:p>
            <a:fld id="{69B21465-EB5B-46BE-AA58-9A0FCF7A6116}" type="slidenum">
              <a:rPr lang="en-US" smtClean="0"/>
              <a:t>‹#›</a:t>
            </a:fld>
            <a:endParaRPr lang="en-US"/>
          </a:p>
        </p:txBody>
      </p:sp>
    </p:spTree>
    <p:extLst>
      <p:ext uri="{BB962C8B-B14F-4D97-AF65-F5344CB8AC3E}">
        <p14:creationId xmlns:p14="http://schemas.microsoft.com/office/powerpoint/2010/main" val="41155449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AF249C-D4D3-4FFC-BC4B-CFD9C026AD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3AC670-78D2-44DA-964B-209C478E76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4866A0-9466-423E-B177-5DC8EF72DBC3}"/>
              </a:ext>
            </a:extLst>
          </p:cNvPr>
          <p:cNvSpPr>
            <a:spLocks noGrp="1"/>
          </p:cNvSpPr>
          <p:nvPr>
            <p:ph type="dt" sz="half" idx="10"/>
          </p:nvPr>
        </p:nvSpPr>
        <p:spPr/>
        <p:txBody>
          <a:bodyPr/>
          <a:lstStyle/>
          <a:p>
            <a:fld id="{7C8E6B60-902D-48AD-91E2-F33807E1DB87}" type="datetimeFigureOut">
              <a:rPr lang="en-US" smtClean="0"/>
              <a:t>4/20/26</a:t>
            </a:fld>
            <a:endParaRPr lang="en-US"/>
          </a:p>
        </p:txBody>
      </p:sp>
      <p:sp>
        <p:nvSpPr>
          <p:cNvPr id="5" name="Footer Placeholder 4">
            <a:extLst>
              <a:ext uri="{FF2B5EF4-FFF2-40B4-BE49-F238E27FC236}">
                <a16:creationId xmlns:a16="http://schemas.microsoft.com/office/drawing/2014/main" id="{DD33D7A0-9FB1-4CDE-8B7A-448A9529FF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9168A9-B404-43AC-981D-920D8AE61327}"/>
              </a:ext>
            </a:extLst>
          </p:cNvPr>
          <p:cNvSpPr>
            <a:spLocks noGrp="1"/>
          </p:cNvSpPr>
          <p:nvPr>
            <p:ph type="sldNum" sz="quarter" idx="12"/>
          </p:nvPr>
        </p:nvSpPr>
        <p:spPr/>
        <p:txBody>
          <a:bodyPr/>
          <a:lstStyle/>
          <a:p>
            <a:fld id="{69B21465-EB5B-46BE-AA58-9A0FCF7A6116}" type="slidenum">
              <a:rPr lang="en-US" smtClean="0"/>
              <a:t>‹#›</a:t>
            </a:fld>
            <a:endParaRPr lang="en-US"/>
          </a:p>
        </p:txBody>
      </p:sp>
    </p:spTree>
    <p:extLst>
      <p:ext uri="{BB962C8B-B14F-4D97-AF65-F5344CB8AC3E}">
        <p14:creationId xmlns:p14="http://schemas.microsoft.com/office/powerpoint/2010/main" val="18692727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gray graphic empty background">
  <p:cSld name="1_gray graphic empty background">
    <p:bg>
      <p:bgPr>
        <a:solidFill>
          <a:schemeClr val="dk1"/>
        </a:solidFill>
        <a:effectLst/>
      </p:bgPr>
    </p:bg>
    <p:spTree>
      <p:nvGrpSpPr>
        <p:cNvPr id="1" name="Shape 56"/>
        <p:cNvGrpSpPr/>
        <p:nvPr/>
      </p:nvGrpSpPr>
      <p:grpSpPr>
        <a:xfrm>
          <a:off x="0" y="0"/>
          <a:ext cx="0" cy="0"/>
          <a:chOff x="0" y="0"/>
          <a:chExt cx="0" cy="0"/>
        </a:xfrm>
      </p:grpSpPr>
      <p:pic>
        <p:nvPicPr>
          <p:cNvPr id="57" name="Google Shape;57;p14">
            <a:extLst>
              <a:ext uri="{C183D7F6-B498-43B3-948B-1728B52AA6E4}">
                <adec:decorative xmlns:adec="http://schemas.microsoft.com/office/drawing/2017/decorative" val="1"/>
              </a:ext>
            </a:extLst>
          </p:cNvPr>
          <p:cNvPicPr preferRelativeResize="0"/>
          <p:nvPr/>
        </p:nvPicPr>
        <p:blipFill rotWithShape="1">
          <a:blip r:embed="rId2">
            <a:alphaModFix/>
            <a:extLst>
              <a:ext uri="{28A0092B-C50C-407E-A947-70E740481C1C}">
                <a14:useLocalDpi xmlns:a14="http://schemas.microsoft.com/office/drawing/2010/main" val="0"/>
              </a:ext>
            </a:extLst>
          </a:blip>
          <a:srcRect/>
          <a:stretch/>
        </p:blipFill>
        <p:spPr>
          <a:xfrm>
            <a:off x="236623" y="6278880"/>
            <a:ext cx="1719412" cy="324778"/>
          </a:xfrm>
          <a:prstGeom prst="rect">
            <a:avLst/>
          </a:prstGeom>
          <a:noFill/>
          <a:ln>
            <a:noFill/>
          </a:ln>
        </p:spPr>
      </p:pic>
    </p:spTree>
    <p:extLst>
      <p:ext uri="{BB962C8B-B14F-4D97-AF65-F5344CB8AC3E}">
        <p14:creationId xmlns:p14="http://schemas.microsoft.com/office/powerpoint/2010/main" val="26795750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9A862-B7E8-2C9A-C084-EF0E3E6734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C6A7D83-A87B-AE56-7BF0-0242CA5EF5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13C9AE-E0C0-13E6-3244-76A07705CE24}"/>
              </a:ext>
            </a:extLst>
          </p:cNvPr>
          <p:cNvSpPr>
            <a:spLocks noGrp="1"/>
          </p:cNvSpPr>
          <p:nvPr>
            <p:ph type="dt" sz="half" idx="10"/>
          </p:nvPr>
        </p:nvSpPr>
        <p:spPr/>
        <p:txBody>
          <a:bodyPr/>
          <a:lstStyle/>
          <a:p>
            <a:fld id="{E5120700-7A6F-E24E-A3DE-91347512D4D5}" type="datetimeFigureOut">
              <a:rPr lang="en-US" smtClean="0"/>
              <a:t>4/20/26</a:t>
            </a:fld>
            <a:endParaRPr lang="en-US"/>
          </a:p>
        </p:txBody>
      </p:sp>
      <p:sp>
        <p:nvSpPr>
          <p:cNvPr id="5" name="Footer Placeholder 4">
            <a:extLst>
              <a:ext uri="{FF2B5EF4-FFF2-40B4-BE49-F238E27FC236}">
                <a16:creationId xmlns:a16="http://schemas.microsoft.com/office/drawing/2014/main" id="{C0258D93-2487-7639-F38F-22D6620B73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ACE534-4F81-BA3B-4572-0E083988BF78}"/>
              </a:ext>
            </a:extLst>
          </p:cNvPr>
          <p:cNvSpPr>
            <a:spLocks noGrp="1"/>
          </p:cNvSpPr>
          <p:nvPr>
            <p:ph type="sldNum" sz="quarter" idx="12"/>
          </p:nvPr>
        </p:nvSpPr>
        <p:spPr/>
        <p:txBody>
          <a:bodyPr/>
          <a:lstStyle/>
          <a:p>
            <a:fld id="{0F1B1C13-96AE-1246-94D3-DA3CBA2B946A}" type="slidenum">
              <a:rPr lang="en-US" smtClean="0"/>
              <a:t>‹#›</a:t>
            </a:fld>
            <a:endParaRPr lang="en-US"/>
          </a:p>
        </p:txBody>
      </p:sp>
    </p:spTree>
    <p:extLst>
      <p:ext uri="{BB962C8B-B14F-4D97-AF65-F5344CB8AC3E}">
        <p14:creationId xmlns:p14="http://schemas.microsoft.com/office/powerpoint/2010/main" val="1917358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308D6-BB99-6029-7295-FFA3DC96D66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FFD51AB-72F1-EB47-8346-F6360200E8F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8F41EF-4BE9-F80D-2333-9500DF5C238F}"/>
              </a:ext>
            </a:extLst>
          </p:cNvPr>
          <p:cNvSpPr>
            <a:spLocks noGrp="1"/>
          </p:cNvSpPr>
          <p:nvPr>
            <p:ph type="dt" sz="half" idx="10"/>
          </p:nvPr>
        </p:nvSpPr>
        <p:spPr/>
        <p:txBody>
          <a:bodyPr/>
          <a:lstStyle/>
          <a:p>
            <a:fld id="{E5120700-7A6F-E24E-A3DE-91347512D4D5}" type="datetimeFigureOut">
              <a:rPr lang="en-US" smtClean="0"/>
              <a:t>4/20/26</a:t>
            </a:fld>
            <a:endParaRPr lang="en-US"/>
          </a:p>
        </p:txBody>
      </p:sp>
      <p:sp>
        <p:nvSpPr>
          <p:cNvPr id="5" name="Footer Placeholder 4">
            <a:extLst>
              <a:ext uri="{FF2B5EF4-FFF2-40B4-BE49-F238E27FC236}">
                <a16:creationId xmlns:a16="http://schemas.microsoft.com/office/drawing/2014/main" id="{86EBBEFC-D35E-B397-9E7F-D5BAC2D4B4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D894A3-26D5-7CAC-F85A-FD693B6BBA77}"/>
              </a:ext>
            </a:extLst>
          </p:cNvPr>
          <p:cNvSpPr>
            <a:spLocks noGrp="1"/>
          </p:cNvSpPr>
          <p:nvPr>
            <p:ph type="sldNum" sz="quarter" idx="12"/>
          </p:nvPr>
        </p:nvSpPr>
        <p:spPr/>
        <p:txBody>
          <a:bodyPr/>
          <a:lstStyle/>
          <a:p>
            <a:fld id="{0F1B1C13-96AE-1246-94D3-DA3CBA2B946A}" type="slidenum">
              <a:rPr lang="en-US" smtClean="0"/>
              <a:t>‹#›</a:t>
            </a:fld>
            <a:endParaRPr lang="en-US"/>
          </a:p>
        </p:txBody>
      </p:sp>
    </p:spTree>
    <p:extLst>
      <p:ext uri="{BB962C8B-B14F-4D97-AF65-F5344CB8AC3E}">
        <p14:creationId xmlns:p14="http://schemas.microsoft.com/office/powerpoint/2010/main" val="1432973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48DB0-05CF-88BF-61D1-2CFE78FDF0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E1227B-60E8-3A23-38A9-1A16731AF5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24248D-FDA7-588B-C891-59C6154F52A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42E4BD-DEE9-9E6A-AC97-5B14B7B0C949}"/>
              </a:ext>
            </a:extLst>
          </p:cNvPr>
          <p:cNvSpPr>
            <a:spLocks noGrp="1"/>
          </p:cNvSpPr>
          <p:nvPr>
            <p:ph type="dt" sz="half" idx="10"/>
          </p:nvPr>
        </p:nvSpPr>
        <p:spPr/>
        <p:txBody>
          <a:bodyPr/>
          <a:lstStyle/>
          <a:p>
            <a:fld id="{E5120700-7A6F-E24E-A3DE-91347512D4D5}" type="datetimeFigureOut">
              <a:rPr lang="en-US" smtClean="0"/>
              <a:t>4/20/26</a:t>
            </a:fld>
            <a:endParaRPr lang="en-US"/>
          </a:p>
        </p:txBody>
      </p:sp>
      <p:sp>
        <p:nvSpPr>
          <p:cNvPr id="6" name="Footer Placeholder 5">
            <a:extLst>
              <a:ext uri="{FF2B5EF4-FFF2-40B4-BE49-F238E27FC236}">
                <a16:creationId xmlns:a16="http://schemas.microsoft.com/office/drawing/2014/main" id="{5A769A96-B489-50A3-AD35-36ED39CC5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450181-D318-A6C6-E864-86AD12DE5021}"/>
              </a:ext>
            </a:extLst>
          </p:cNvPr>
          <p:cNvSpPr>
            <a:spLocks noGrp="1"/>
          </p:cNvSpPr>
          <p:nvPr>
            <p:ph type="sldNum" sz="quarter" idx="12"/>
          </p:nvPr>
        </p:nvSpPr>
        <p:spPr/>
        <p:txBody>
          <a:bodyPr/>
          <a:lstStyle/>
          <a:p>
            <a:fld id="{0F1B1C13-96AE-1246-94D3-DA3CBA2B946A}" type="slidenum">
              <a:rPr lang="en-US" smtClean="0"/>
              <a:t>‹#›</a:t>
            </a:fld>
            <a:endParaRPr lang="en-US"/>
          </a:p>
        </p:txBody>
      </p:sp>
    </p:spTree>
    <p:extLst>
      <p:ext uri="{BB962C8B-B14F-4D97-AF65-F5344CB8AC3E}">
        <p14:creationId xmlns:p14="http://schemas.microsoft.com/office/powerpoint/2010/main" val="737247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F74EA-3076-A648-9D54-FC79CA493A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F64167-67BA-F8C0-54AB-E57F97F0CE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DA3B0EA-A2F6-7C37-F462-5109DAB8FA4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01BE57-F84A-FEA2-727D-C857F09459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9F5166-C10F-E283-686A-F3B51AB5DE9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3A867F-090D-27C3-55FC-9ACBB6075083}"/>
              </a:ext>
            </a:extLst>
          </p:cNvPr>
          <p:cNvSpPr>
            <a:spLocks noGrp="1"/>
          </p:cNvSpPr>
          <p:nvPr>
            <p:ph type="dt" sz="half" idx="10"/>
          </p:nvPr>
        </p:nvSpPr>
        <p:spPr/>
        <p:txBody>
          <a:bodyPr/>
          <a:lstStyle/>
          <a:p>
            <a:fld id="{E5120700-7A6F-E24E-A3DE-91347512D4D5}" type="datetimeFigureOut">
              <a:rPr lang="en-US" smtClean="0"/>
              <a:t>4/20/26</a:t>
            </a:fld>
            <a:endParaRPr lang="en-US"/>
          </a:p>
        </p:txBody>
      </p:sp>
      <p:sp>
        <p:nvSpPr>
          <p:cNvPr id="8" name="Footer Placeholder 7">
            <a:extLst>
              <a:ext uri="{FF2B5EF4-FFF2-40B4-BE49-F238E27FC236}">
                <a16:creationId xmlns:a16="http://schemas.microsoft.com/office/drawing/2014/main" id="{EC5B5DEC-20D6-1B1A-0427-4C978105D8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0A7C3C-BF14-2D4B-547C-FE8A3F9188A4}"/>
              </a:ext>
            </a:extLst>
          </p:cNvPr>
          <p:cNvSpPr>
            <a:spLocks noGrp="1"/>
          </p:cNvSpPr>
          <p:nvPr>
            <p:ph type="sldNum" sz="quarter" idx="12"/>
          </p:nvPr>
        </p:nvSpPr>
        <p:spPr/>
        <p:txBody>
          <a:bodyPr/>
          <a:lstStyle/>
          <a:p>
            <a:fld id="{0F1B1C13-96AE-1246-94D3-DA3CBA2B946A}" type="slidenum">
              <a:rPr lang="en-US" smtClean="0"/>
              <a:t>‹#›</a:t>
            </a:fld>
            <a:endParaRPr lang="en-US"/>
          </a:p>
        </p:txBody>
      </p:sp>
    </p:spTree>
    <p:extLst>
      <p:ext uri="{BB962C8B-B14F-4D97-AF65-F5344CB8AC3E}">
        <p14:creationId xmlns:p14="http://schemas.microsoft.com/office/powerpoint/2010/main" val="3169351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C947F-EF4E-775F-3AEA-5790FA4797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3633D5-4164-9F5B-1E37-6EA5F4FF9865}"/>
              </a:ext>
            </a:extLst>
          </p:cNvPr>
          <p:cNvSpPr>
            <a:spLocks noGrp="1"/>
          </p:cNvSpPr>
          <p:nvPr>
            <p:ph type="dt" sz="half" idx="10"/>
          </p:nvPr>
        </p:nvSpPr>
        <p:spPr/>
        <p:txBody>
          <a:bodyPr/>
          <a:lstStyle/>
          <a:p>
            <a:fld id="{E5120700-7A6F-E24E-A3DE-91347512D4D5}" type="datetimeFigureOut">
              <a:rPr lang="en-US" smtClean="0"/>
              <a:t>4/20/26</a:t>
            </a:fld>
            <a:endParaRPr lang="en-US"/>
          </a:p>
        </p:txBody>
      </p:sp>
      <p:sp>
        <p:nvSpPr>
          <p:cNvPr id="4" name="Footer Placeholder 3">
            <a:extLst>
              <a:ext uri="{FF2B5EF4-FFF2-40B4-BE49-F238E27FC236}">
                <a16:creationId xmlns:a16="http://schemas.microsoft.com/office/drawing/2014/main" id="{F00A7381-8E69-F259-1CBE-8BEF30671C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43C213-270F-6B21-609A-57FF1FE5FAB3}"/>
              </a:ext>
            </a:extLst>
          </p:cNvPr>
          <p:cNvSpPr>
            <a:spLocks noGrp="1"/>
          </p:cNvSpPr>
          <p:nvPr>
            <p:ph type="sldNum" sz="quarter" idx="12"/>
          </p:nvPr>
        </p:nvSpPr>
        <p:spPr/>
        <p:txBody>
          <a:bodyPr/>
          <a:lstStyle/>
          <a:p>
            <a:fld id="{0F1B1C13-96AE-1246-94D3-DA3CBA2B946A}" type="slidenum">
              <a:rPr lang="en-US" smtClean="0"/>
              <a:t>‹#›</a:t>
            </a:fld>
            <a:endParaRPr lang="en-US"/>
          </a:p>
        </p:txBody>
      </p:sp>
    </p:spTree>
    <p:extLst>
      <p:ext uri="{BB962C8B-B14F-4D97-AF65-F5344CB8AC3E}">
        <p14:creationId xmlns:p14="http://schemas.microsoft.com/office/powerpoint/2010/main" val="1028823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8D7779-470C-5EFA-09BD-0F539DD1552A}"/>
              </a:ext>
            </a:extLst>
          </p:cNvPr>
          <p:cNvSpPr>
            <a:spLocks noGrp="1"/>
          </p:cNvSpPr>
          <p:nvPr>
            <p:ph type="dt" sz="half" idx="10"/>
          </p:nvPr>
        </p:nvSpPr>
        <p:spPr/>
        <p:txBody>
          <a:bodyPr/>
          <a:lstStyle/>
          <a:p>
            <a:fld id="{E5120700-7A6F-E24E-A3DE-91347512D4D5}" type="datetimeFigureOut">
              <a:rPr lang="en-US" smtClean="0"/>
              <a:t>4/20/26</a:t>
            </a:fld>
            <a:endParaRPr lang="en-US"/>
          </a:p>
        </p:txBody>
      </p:sp>
      <p:sp>
        <p:nvSpPr>
          <p:cNvPr id="3" name="Footer Placeholder 2">
            <a:extLst>
              <a:ext uri="{FF2B5EF4-FFF2-40B4-BE49-F238E27FC236}">
                <a16:creationId xmlns:a16="http://schemas.microsoft.com/office/drawing/2014/main" id="{793CE0BE-E475-4C53-C4A9-48BBED77A35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FFF850-D840-3B64-7BF4-71DF6165A0BA}"/>
              </a:ext>
            </a:extLst>
          </p:cNvPr>
          <p:cNvSpPr>
            <a:spLocks noGrp="1"/>
          </p:cNvSpPr>
          <p:nvPr>
            <p:ph type="sldNum" sz="quarter" idx="12"/>
          </p:nvPr>
        </p:nvSpPr>
        <p:spPr/>
        <p:txBody>
          <a:bodyPr/>
          <a:lstStyle/>
          <a:p>
            <a:fld id="{0F1B1C13-96AE-1246-94D3-DA3CBA2B946A}" type="slidenum">
              <a:rPr lang="en-US" smtClean="0"/>
              <a:t>‹#›</a:t>
            </a:fld>
            <a:endParaRPr lang="en-US"/>
          </a:p>
        </p:txBody>
      </p:sp>
    </p:spTree>
    <p:extLst>
      <p:ext uri="{BB962C8B-B14F-4D97-AF65-F5344CB8AC3E}">
        <p14:creationId xmlns:p14="http://schemas.microsoft.com/office/powerpoint/2010/main" val="3604316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D3C3B-845F-7A88-3835-D1CDF7CF42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30268E6-3B98-FEA8-DAEA-C3F524A170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B9B087-73F2-B27F-90EC-058818B287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143198-F9EC-51CC-F32E-3B75379628DD}"/>
              </a:ext>
            </a:extLst>
          </p:cNvPr>
          <p:cNvSpPr>
            <a:spLocks noGrp="1"/>
          </p:cNvSpPr>
          <p:nvPr>
            <p:ph type="dt" sz="half" idx="10"/>
          </p:nvPr>
        </p:nvSpPr>
        <p:spPr/>
        <p:txBody>
          <a:bodyPr/>
          <a:lstStyle/>
          <a:p>
            <a:fld id="{E5120700-7A6F-E24E-A3DE-91347512D4D5}" type="datetimeFigureOut">
              <a:rPr lang="en-US" smtClean="0"/>
              <a:t>4/20/26</a:t>
            </a:fld>
            <a:endParaRPr lang="en-US"/>
          </a:p>
        </p:txBody>
      </p:sp>
      <p:sp>
        <p:nvSpPr>
          <p:cNvPr id="6" name="Footer Placeholder 5">
            <a:extLst>
              <a:ext uri="{FF2B5EF4-FFF2-40B4-BE49-F238E27FC236}">
                <a16:creationId xmlns:a16="http://schemas.microsoft.com/office/drawing/2014/main" id="{DBBF2A44-814E-0BCA-EB11-526F8191FA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623D1-DCF4-1C73-E58F-41DAC9531F15}"/>
              </a:ext>
            </a:extLst>
          </p:cNvPr>
          <p:cNvSpPr>
            <a:spLocks noGrp="1"/>
          </p:cNvSpPr>
          <p:nvPr>
            <p:ph type="sldNum" sz="quarter" idx="12"/>
          </p:nvPr>
        </p:nvSpPr>
        <p:spPr/>
        <p:txBody>
          <a:bodyPr/>
          <a:lstStyle/>
          <a:p>
            <a:fld id="{0F1B1C13-96AE-1246-94D3-DA3CBA2B946A}" type="slidenum">
              <a:rPr lang="en-US" smtClean="0"/>
              <a:t>‹#›</a:t>
            </a:fld>
            <a:endParaRPr lang="en-US"/>
          </a:p>
        </p:txBody>
      </p:sp>
    </p:spTree>
    <p:extLst>
      <p:ext uri="{BB962C8B-B14F-4D97-AF65-F5344CB8AC3E}">
        <p14:creationId xmlns:p14="http://schemas.microsoft.com/office/powerpoint/2010/main" val="3200376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43C30-F801-7E07-075B-8E543F085E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D31BD5-089F-9CA6-6CD3-4A43F8E3AF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A78CF6-2CDF-E03A-9FF2-3CD3D67B30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9FAA40-7EF0-5E64-7873-45AFC8D26C4D}"/>
              </a:ext>
            </a:extLst>
          </p:cNvPr>
          <p:cNvSpPr>
            <a:spLocks noGrp="1"/>
          </p:cNvSpPr>
          <p:nvPr>
            <p:ph type="dt" sz="half" idx="10"/>
          </p:nvPr>
        </p:nvSpPr>
        <p:spPr/>
        <p:txBody>
          <a:bodyPr/>
          <a:lstStyle/>
          <a:p>
            <a:fld id="{E5120700-7A6F-E24E-A3DE-91347512D4D5}" type="datetimeFigureOut">
              <a:rPr lang="en-US" smtClean="0"/>
              <a:t>4/20/26</a:t>
            </a:fld>
            <a:endParaRPr lang="en-US"/>
          </a:p>
        </p:txBody>
      </p:sp>
      <p:sp>
        <p:nvSpPr>
          <p:cNvPr id="6" name="Footer Placeholder 5">
            <a:extLst>
              <a:ext uri="{FF2B5EF4-FFF2-40B4-BE49-F238E27FC236}">
                <a16:creationId xmlns:a16="http://schemas.microsoft.com/office/drawing/2014/main" id="{016DF9C6-7DD5-E89E-075F-13092D0881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85CC00-0D3B-5CF2-C6C6-8B5DD3135650}"/>
              </a:ext>
            </a:extLst>
          </p:cNvPr>
          <p:cNvSpPr>
            <a:spLocks noGrp="1"/>
          </p:cNvSpPr>
          <p:nvPr>
            <p:ph type="sldNum" sz="quarter" idx="12"/>
          </p:nvPr>
        </p:nvSpPr>
        <p:spPr/>
        <p:txBody>
          <a:bodyPr/>
          <a:lstStyle/>
          <a:p>
            <a:fld id="{0F1B1C13-96AE-1246-94D3-DA3CBA2B946A}" type="slidenum">
              <a:rPr lang="en-US" smtClean="0"/>
              <a:t>‹#›</a:t>
            </a:fld>
            <a:endParaRPr lang="en-US"/>
          </a:p>
        </p:txBody>
      </p:sp>
    </p:spTree>
    <p:extLst>
      <p:ext uri="{BB962C8B-B14F-4D97-AF65-F5344CB8AC3E}">
        <p14:creationId xmlns:p14="http://schemas.microsoft.com/office/powerpoint/2010/main" val="1317963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744765-5EA0-4D7B-5005-4594DEFD22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F65224-C1E5-0B2E-E9A8-6173788B0E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A2A848-67B9-6A68-88A4-4296ACB09A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5120700-7A6F-E24E-A3DE-91347512D4D5}" type="datetimeFigureOut">
              <a:rPr lang="en-US" smtClean="0"/>
              <a:t>4/20/26</a:t>
            </a:fld>
            <a:endParaRPr lang="en-US"/>
          </a:p>
        </p:txBody>
      </p:sp>
      <p:sp>
        <p:nvSpPr>
          <p:cNvPr id="5" name="Footer Placeholder 4">
            <a:extLst>
              <a:ext uri="{FF2B5EF4-FFF2-40B4-BE49-F238E27FC236}">
                <a16:creationId xmlns:a16="http://schemas.microsoft.com/office/drawing/2014/main" id="{5CA54FF4-0CAA-C9AC-86A9-394685B63A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EB65F71-99DE-7F69-B192-48BABF9A95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F1B1C13-96AE-1246-94D3-DA3CBA2B946A}" type="slidenum">
              <a:rPr lang="en-US" smtClean="0"/>
              <a:t>‹#›</a:t>
            </a:fld>
            <a:endParaRPr lang="en-US"/>
          </a:p>
        </p:txBody>
      </p:sp>
    </p:spTree>
    <p:extLst>
      <p:ext uri="{BB962C8B-B14F-4D97-AF65-F5344CB8AC3E}">
        <p14:creationId xmlns:p14="http://schemas.microsoft.com/office/powerpoint/2010/main" val="2511613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A414BA-F415-4178-90A8-69F1D738A1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B8D909-A19B-40E3-B2EF-9749E38074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F835A4-9275-4C98-B8F4-1BB5DFE680B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8E6B60-902D-48AD-91E2-F33807E1DB87}" type="datetimeFigureOut">
              <a:rPr lang="en-US" smtClean="0"/>
              <a:t>4/20/26</a:t>
            </a:fld>
            <a:endParaRPr lang="en-US"/>
          </a:p>
        </p:txBody>
      </p:sp>
      <p:sp>
        <p:nvSpPr>
          <p:cNvPr id="5" name="Footer Placeholder 4">
            <a:extLst>
              <a:ext uri="{FF2B5EF4-FFF2-40B4-BE49-F238E27FC236}">
                <a16:creationId xmlns:a16="http://schemas.microsoft.com/office/drawing/2014/main" id="{A94A7083-ABF7-42C5-B71A-2846E08F22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Approved for Public Release</a:t>
            </a:r>
          </a:p>
        </p:txBody>
      </p:sp>
      <p:sp>
        <p:nvSpPr>
          <p:cNvPr id="6" name="Slide Number Placeholder 5">
            <a:extLst>
              <a:ext uri="{FF2B5EF4-FFF2-40B4-BE49-F238E27FC236}">
                <a16:creationId xmlns:a16="http://schemas.microsoft.com/office/drawing/2014/main" id="{B5DB0A82-F548-4059-81BF-BB68375EAE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B21465-EB5B-46BE-AA58-9A0FCF7A6116}" type="slidenum">
              <a:rPr lang="en-US" smtClean="0"/>
              <a:t>‹#›</a:t>
            </a:fld>
            <a:endParaRPr lang="en-US"/>
          </a:p>
        </p:txBody>
      </p:sp>
    </p:spTree>
    <p:extLst>
      <p:ext uri="{BB962C8B-B14F-4D97-AF65-F5344CB8AC3E}">
        <p14:creationId xmlns:p14="http://schemas.microsoft.com/office/powerpoint/2010/main" val="3211686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50"/>
        <p:cNvGrpSpPr/>
        <p:nvPr/>
      </p:nvGrpSpPr>
      <p:grpSpPr>
        <a:xfrm>
          <a:off x="0" y="0"/>
          <a:ext cx="0" cy="0"/>
          <a:chOff x="0" y="0"/>
          <a:chExt cx="0" cy="0"/>
        </a:xfrm>
      </p:grpSpPr>
      <p:sp>
        <p:nvSpPr>
          <p:cNvPr id="51" name="Google Shape;51;p12"/>
          <p:cNvSpPr txBox="1">
            <a:spLocks noGrp="1"/>
          </p:cNvSpPr>
          <p:nvPr>
            <p:ph type="title"/>
          </p:nvPr>
        </p:nvSpPr>
        <p:spPr>
          <a:xfrm>
            <a:off x="838200" y="213870"/>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2"/>
              </a:buClr>
              <a:buSzPts val="3500"/>
              <a:buFont typeface="Arial"/>
              <a:buNone/>
              <a:defRPr sz="3500" b="0" i="0" u="none" strike="noStrike" cap="none">
                <a:solidFill>
                  <a:schemeClr val="lt2"/>
                </a:solidFill>
                <a:latin typeface="Arial"/>
                <a:ea typeface="Arial"/>
                <a:cs typeface="Arial"/>
                <a:sym typeface="Arial"/>
              </a:defRPr>
            </a:lvl1pPr>
            <a:lvl2pPr marR="0" lvl="1" algn="l" rtl="0">
              <a:lnSpc>
                <a:spcPct val="90000"/>
              </a:lnSpc>
              <a:spcBef>
                <a:spcPts val="0"/>
              </a:spcBef>
              <a:spcAft>
                <a:spcPts val="0"/>
              </a:spcAft>
              <a:buClr>
                <a:schemeClr val="accent1"/>
              </a:buClr>
              <a:buSzPts val="3500"/>
              <a:buFont typeface="Arial"/>
              <a:buNone/>
              <a:defRPr sz="3500" b="0" i="0" u="none" strike="noStrike" cap="none">
                <a:solidFill>
                  <a:schemeClr val="accent1"/>
                </a:solidFill>
                <a:latin typeface="Arial"/>
                <a:ea typeface="Arial"/>
                <a:cs typeface="Arial"/>
                <a:sym typeface="Arial"/>
              </a:defRPr>
            </a:lvl2pPr>
            <a:lvl3pPr marR="0" lvl="2" algn="l" rtl="0">
              <a:lnSpc>
                <a:spcPct val="90000"/>
              </a:lnSpc>
              <a:spcBef>
                <a:spcPts val="0"/>
              </a:spcBef>
              <a:spcAft>
                <a:spcPts val="0"/>
              </a:spcAft>
              <a:buClr>
                <a:schemeClr val="accent1"/>
              </a:buClr>
              <a:buSzPts val="3500"/>
              <a:buFont typeface="Arial"/>
              <a:buNone/>
              <a:defRPr sz="3500" b="0" i="0" u="none" strike="noStrike" cap="none">
                <a:solidFill>
                  <a:schemeClr val="accent1"/>
                </a:solidFill>
                <a:latin typeface="Arial"/>
                <a:ea typeface="Arial"/>
                <a:cs typeface="Arial"/>
                <a:sym typeface="Arial"/>
              </a:defRPr>
            </a:lvl3pPr>
            <a:lvl4pPr marR="0" lvl="3" algn="l" rtl="0">
              <a:lnSpc>
                <a:spcPct val="90000"/>
              </a:lnSpc>
              <a:spcBef>
                <a:spcPts val="0"/>
              </a:spcBef>
              <a:spcAft>
                <a:spcPts val="0"/>
              </a:spcAft>
              <a:buClr>
                <a:schemeClr val="accent1"/>
              </a:buClr>
              <a:buSzPts val="3500"/>
              <a:buFont typeface="Arial"/>
              <a:buNone/>
              <a:defRPr sz="3500" b="0" i="0" u="none" strike="noStrike" cap="none">
                <a:solidFill>
                  <a:schemeClr val="accent1"/>
                </a:solidFill>
                <a:latin typeface="Arial"/>
                <a:ea typeface="Arial"/>
                <a:cs typeface="Arial"/>
                <a:sym typeface="Arial"/>
              </a:defRPr>
            </a:lvl4pPr>
            <a:lvl5pPr marR="0" lvl="4" algn="l" rtl="0">
              <a:lnSpc>
                <a:spcPct val="90000"/>
              </a:lnSpc>
              <a:spcBef>
                <a:spcPts val="0"/>
              </a:spcBef>
              <a:spcAft>
                <a:spcPts val="0"/>
              </a:spcAft>
              <a:buClr>
                <a:schemeClr val="accent1"/>
              </a:buClr>
              <a:buSzPts val="3500"/>
              <a:buFont typeface="Arial"/>
              <a:buNone/>
              <a:defRPr sz="3500" b="0" i="0" u="none" strike="noStrike" cap="none">
                <a:solidFill>
                  <a:schemeClr val="accent1"/>
                </a:solidFill>
                <a:latin typeface="Arial"/>
                <a:ea typeface="Arial"/>
                <a:cs typeface="Arial"/>
                <a:sym typeface="Arial"/>
              </a:defRPr>
            </a:lvl5pPr>
            <a:lvl6pPr marR="0" lvl="5" algn="l" rtl="0">
              <a:lnSpc>
                <a:spcPct val="90000"/>
              </a:lnSpc>
              <a:spcBef>
                <a:spcPts val="0"/>
              </a:spcBef>
              <a:spcAft>
                <a:spcPts val="0"/>
              </a:spcAft>
              <a:buClr>
                <a:schemeClr val="accent1"/>
              </a:buClr>
              <a:buSzPts val="3500"/>
              <a:buFont typeface="Arial"/>
              <a:buNone/>
              <a:defRPr sz="3500" b="0" i="0" u="none" strike="noStrike" cap="none">
                <a:solidFill>
                  <a:schemeClr val="accent1"/>
                </a:solidFill>
                <a:latin typeface="Arial"/>
                <a:ea typeface="Arial"/>
                <a:cs typeface="Arial"/>
                <a:sym typeface="Arial"/>
              </a:defRPr>
            </a:lvl6pPr>
            <a:lvl7pPr marR="0" lvl="6" algn="l" rtl="0">
              <a:lnSpc>
                <a:spcPct val="90000"/>
              </a:lnSpc>
              <a:spcBef>
                <a:spcPts val="0"/>
              </a:spcBef>
              <a:spcAft>
                <a:spcPts val="0"/>
              </a:spcAft>
              <a:buClr>
                <a:schemeClr val="accent1"/>
              </a:buClr>
              <a:buSzPts val="3500"/>
              <a:buFont typeface="Arial"/>
              <a:buNone/>
              <a:defRPr sz="3500" b="0" i="0" u="none" strike="noStrike" cap="none">
                <a:solidFill>
                  <a:schemeClr val="accent1"/>
                </a:solidFill>
                <a:latin typeface="Arial"/>
                <a:ea typeface="Arial"/>
                <a:cs typeface="Arial"/>
                <a:sym typeface="Arial"/>
              </a:defRPr>
            </a:lvl7pPr>
            <a:lvl8pPr marR="0" lvl="7" algn="l" rtl="0">
              <a:lnSpc>
                <a:spcPct val="90000"/>
              </a:lnSpc>
              <a:spcBef>
                <a:spcPts val="0"/>
              </a:spcBef>
              <a:spcAft>
                <a:spcPts val="0"/>
              </a:spcAft>
              <a:buClr>
                <a:schemeClr val="accent1"/>
              </a:buClr>
              <a:buSzPts val="3500"/>
              <a:buFont typeface="Arial"/>
              <a:buNone/>
              <a:defRPr sz="3500" b="0" i="0" u="none" strike="noStrike" cap="none">
                <a:solidFill>
                  <a:schemeClr val="accent1"/>
                </a:solidFill>
                <a:latin typeface="Arial"/>
                <a:ea typeface="Arial"/>
                <a:cs typeface="Arial"/>
                <a:sym typeface="Arial"/>
              </a:defRPr>
            </a:lvl8pPr>
            <a:lvl9pPr marR="0" lvl="8" algn="l" rtl="0">
              <a:lnSpc>
                <a:spcPct val="90000"/>
              </a:lnSpc>
              <a:spcBef>
                <a:spcPts val="0"/>
              </a:spcBef>
              <a:spcAft>
                <a:spcPts val="0"/>
              </a:spcAft>
              <a:buClr>
                <a:schemeClr val="accent1"/>
              </a:buClr>
              <a:buSzPts val="3500"/>
              <a:buFont typeface="Arial"/>
              <a:buNone/>
              <a:defRPr sz="3500" b="0" i="0" u="none" strike="noStrike" cap="none">
                <a:solidFill>
                  <a:schemeClr val="accent1"/>
                </a:solidFill>
                <a:latin typeface="Arial"/>
                <a:ea typeface="Arial"/>
                <a:cs typeface="Arial"/>
                <a:sym typeface="Arial"/>
              </a:defRPr>
            </a:lvl9pPr>
          </a:lstStyle>
          <a:p>
            <a:endParaRPr dirty="0"/>
          </a:p>
        </p:txBody>
      </p:sp>
      <p:sp>
        <p:nvSpPr>
          <p:cNvPr id="52" name="Google Shape;52;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accent1"/>
              </a:buClr>
              <a:buSzPts val="2800"/>
              <a:buFont typeface="Arial"/>
              <a:buChar char="•"/>
              <a:defRPr sz="2800" b="0" i="0" u="none" strike="noStrike" cap="none">
                <a:solidFill>
                  <a:schemeClr val="accent1"/>
                </a:solidFill>
                <a:latin typeface="Calibri"/>
                <a:ea typeface="Calibri"/>
                <a:cs typeface="Calibri"/>
                <a:sym typeface="Calibri"/>
              </a:defRPr>
            </a:lvl1pPr>
            <a:lvl2pPr marL="914400" marR="0" lvl="1" indent="-406400" algn="l" rtl="0">
              <a:lnSpc>
                <a:spcPct val="90000"/>
              </a:lnSpc>
              <a:spcBef>
                <a:spcPts val="1000"/>
              </a:spcBef>
              <a:spcAft>
                <a:spcPts val="0"/>
              </a:spcAft>
              <a:buClr>
                <a:schemeClr val="accent1"/>
              </a:buClr>
              <a:buSzPts val="2800"/>
              <a:buFont typeface="Arial"/>
              <a:buChar char="•"/>
              <a:defRPr sz="2800" b="0" i="0" u="none" strike="noStrike" cap="none">
                <a:solidFill>
                  <a:schemeClr val="accent1"/>
                </a:solidFill>
                <a:latin typeface="Calibri"/>
                <a:ea typeface="Calibri"/>
                <a:cs typeface="Calibri"/>
                <a:sym typeface="Calibri"/>
              </a:defRPr>
            </a:lvl2pPr>
            <a:lvl3pPr marL="1371600" marR="0" lvl="2" indent="-406400" algn="l" rtl="0">
              <a:lnSpc>
                <a:spcPct val="90000"/>
              </a:lnSpc>
              <a:spcBef>
                <a:spcPts val="1000"/>
              </a:spcBef>
              <a:spcAft>
                <a:spcPts val="0"/>
              </a:spcAft>
              <a:buClr>
                <a:schemeClr val="accent1"/>
              </a:buClr>
              <a:buSzPts val="2800"/>
              <a:buFont typeface="Arial"/>
              <a:buChar char="•"/>
              <a:defRPr sz="2800" b="0" i="0" u="none" strike="noStrike" cap="none">
                <a:solidFill>
                  <a:schemeClr val="accent1"/>
                </a:solidFill>
                <a:latin typeface="Calibri"/>
                <a:ea typeface="Calibri"/>
                <a:cs typeface="Calibri"/>
                <a:sym typeface="Calibri"/>
              </a:defRPr>
            </a:lvl3pPr>
            <a:lvl4pPr marL="1828800" marR="0" lvl="3" indent="-406400" algn="l" rtl="0">
              <a:lnSpc>
                <a:spcPct val="90000"/>
              </a:lnSpc>
              <a:spcBef>
                <a:spcPts val="1000"/>
              </a:spcBef>
              <a:spcAft>
                <a:spcPts val="0"/>
              </a:spcAft>
              <a:buClr>
                <a:schemeClr val="accent1"/>
              </a:buClr>
              <a:buSzPts val="2800"/>
              <a:buFont typeface="Arial"/>
              <a:buChar char="•"/>
              <a:defRPr sz="2800" b="0" i="0" u="none" strike="noStrike" cap="none">
                <a:solidFill>
                  <a:schemeClr val="accent1"/>
                </a:solidFill>
                <a:latin typeface="Calibri"/>
                <a:ea typeface="Calibri"/>
                <a:cs typeface="Calibri"/>
                <a:sym typeface="Calibri"/>
              </a:defRPr>
            </a:lvl4pPr>
            <a:lvl5pPr marL="2286000" marR="0" lvl="4" indent="-406400" algn="l" rtl="0">
              <a:lnSpc>
                <a:spcPct val="90000"/>
              </a:lnSpc>
              <a:spcBef>
                <a:spcPts val="1000"/>
              </a:spcBef>
              <a:spcAft>
                <a:spcPts val="0"/>
              </a:spcAft>
              <a:buClr>
                <a:schemeClr val="accent1"/>
              </a:buClr>
              <a:buSzPts val="2800"/>
              <a:buFont typeface="Arial"/>
              <a:buChar char="•"/>
              <a:defRPr sz="2800" b="0" i="0" u="none" strike="noStrike" cap="none">
                <a:solidFill>
                  <a:schemeClr val="accent1"/>
                </a:solidFill>
                <a:latin typeface="Calibri"/>
                <a:ea typeface="Calibri"/>
                <a:cs typeface="Calibri"/>
                <a:sym typeface="Calibri"/>
              </a:defRPr>
            </a:lvl5pPr>
            <a:lvl6pPr marL="2743200" marR="0" lvl="5" indent="-406400" algn="l" rtl="0">
              <a:lnSpc>
                <a:spcPct val="90000"/>
              </a:lnSpc>
              <a:spcBef>
                <a:spcPts val="1000"/>
              </a:spcBef>
              <a:spcAft>
                <a:spcPts val="0"/>
              </a:spcAft>
              <a:buClr>
                <a:schemeClr val="accent1"/>
              </a:buClr>
              <a:buSzPts val="2800"/>
              <a:buFont typeface="Arial"/>
              <a:buChar char="•"/>
              <a:defRPr sz="2800" b="0" i="0" u="none" strike="noStrike" cap="none">
                <a:solidFill>
                  <a:schemeClr val="accent1"/>
                </a:solidFill>
                <a:latin typeface="Calibri"/>
                <a:ea typeface="Calibri"/>
                <a:cs typeface="Calibri"/>
                <a:sym typeface="Calibri"/>
              </a:defRPr>
            </a:lvl6pPr>
            <a:lvl7pPr marL="3200400" marR="0" lvl="6" indent="-406400" algn="l" rtl="0">
              <a:lnSpc>
                <a:spcPct val="90000"/>
              </a:lnSpc>
              <a:spcBef>
                <a:spcPts val="1000"/>
              </a:spcBef>
              <a:spcAft>
                <a:spcPts val="0"/>
              </a:spcAft>
              <a:buClr>
                <a:schemeClr val="accent1"/>
              </a:buClr>
              <a:buSzPts val="2800"/>
              <a:buFont typeface="Arial"/>
              <a:buChar char="•"/>
              <a:defRPr sz="2800" b="0" i="0" u="none" strike="noStrike" cap="none">
                <a:solidFill>
                  <a:schemeClr val="accent1"/>
                </a:solidFill>
                <a:latin typeface="Calibri"/>
                <a:ea typeface="Calibri"/>
                <a:cs typeface="Calibri"/>
                <a:sym typeface="Calibri"/>
              </a:defRPr>
            </a:lvl7pPr>
            <a:lvl8pPr marL="3657600" marR="0" lvl="7" indent="-406400" algn="l" rtl="0">
              <a:lnSpc>
                <a:spcPct val="90000"/>
              </a:lnSpc>
              <a:spcBef>
                <a:spcPts val="1000"/>
              </a:spcBef>
              <a:spcAft>
                <a:spcPts val="0"/>
              </a:spcAft>
              <a:buClr>
                <a:schemeClr val="accent1"/>
              </a:buClr>
              <a:buSzPts val="2800"/>
              <a:buFont typeface="Arial"/>
              <a:buChar char="•"/>
              <a:defRPr sz="2800" b="0" i="0" u="none" strike="noStrike" cap="none">
                <a:solidFill>
                  <a:schemeClr val="accent1"/>
                </a:solidFill>
                <a:latin typeface="Calibri"/>
                <a:ea typeface="Calibri"/>
                <a:cs typeface="Calibri"/>
                <a:sym typeface="Calibri"/>
              </a:defRPr>
            </a:lvl8pPr>
            <a:lvl9pPr marL="4114800" marR="0" lvl="8" indent="-406400" algn="l" rtl="0">
              <a:lnSpc>
                <a:spcPct val="90000"/>
              </a:lnSpc>
              <a:spcBef>
                <a:spcPts val="1000"/>
              </a:spcBef>
              <a:spcAft>
                <a:spcPts val="0"/>
              </a:spcAft>
              <a:buClr>
                <a:schemeClr val="accent1"/>
              </a:buClr>
              <a:buSzPts val="2800"/>
              <a:buFont typeface="Arial"/>
              <a:buChar char="•"/>
              <a:defRPr sz="2800" b="0" i="0" u="none" strike="noStrike" cap="none">
                <a:solidFill>
                  <a:schemeClr val="accent1"/>
                </a:solidFill>
                <a:latin typeface="Calibri"/>
                <a:ea typeface="Calibri"/>
                <a:cs typeface="Calibri"/>
                <a:sym typeface="Calibri"/>
              </a:defRPr>
            </a:lvl9pPr>
          </a:lstStyle>
          <a:p>
            <a:endParaRPr dirty="0"/>
          </a:p>
        </p:txBody>
      </p:sp>
    </p:spTree>
    <p:extLst>
      <p:ext uri="{BB962C8B-B14F-4D97-AF65-F5344CB8AC3E}">
        <p14:creationId xmlns:p14="http://schemas.microsoft.com/office/powerpoint/2010/main" val="1905081416"/>
      </p:ext>
    </p:extLst>
  </p:cSld>
  <p:clrMap bg1="lt1" tx1="dk1" bg2="dk2" tx2="lt2" accent1="accent1" accent2="accent2" accent3="accent3" accent4="accent4" accent5="accent5" accent6="accent6" hlink="hlink" folHlink="folHlink"/>
  <p:sldLayoutIdLst>
    <p:sldLayoutId id="2147483673" r:id="rId1"/>
    <p:sldLayoutId id="2147483675" r:id="rId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accent2">
              <a:lumMod val="60000"/>
              <a:lumOff val="40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89000"/>
              </a:schemeClr>
            </a:gs>
            <a:gs pos="23000">
              <a:schemeClr val="accent2">
                <a:lumMod val="89000"/>
              </a:schemeClr>
            </a:gs>
            <a:gs pos="69000">
              <a:schemeClr val="accent2">
                <a:lumMod val="75000"/>
              </a:schemeClr>
            </a:gs>
            <a:gs pos="97000">
              <a:schemeClr val="accent2">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DEAF43D-2B0E-472D-B4C0-292FEC39A6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5569" y="612628"/>
            <a:ext cx="7440861" cy="1056419"/>
          </a:xfrm>
          <a:prstGeom prst="rect">
            <a:avLst/>
          </a:prstGeom>
        </p:spPr>
      </p:pic>
      <p:sp>
        <p:nvSpPr>
          <p:cNvPr id="10" name="TextBox 9">
            <a:extLst>
              <a:ext uri="{FF2B5EF4-FFF2-40B4-BE49-F238E27FC236}">
                <a16:creationId xmlns:a16="http://schemas.microsoft.com/office/drawing/2014/main" id="{898229E9-57B6-4F4A-AB68-06979120747D}"/>
              </a:ext>
            </a:extLst>
          </p:cNvPr>
          <p:cNvSpPr txBox="1"/>
          <p:nvPr/>
        </p:nvSpPr>
        <p:spPr>
          <a:xfrm>
            <a:off x="863473" y="4841652"/>
            <a:ext cx="6561263"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cherus Grotesque Regular" panose="02000505000000020004" pitchFamily="50" charset="0"/>
                <a:ea typeface="+mn-ea"/>
                <a:cs typeface="Arial"/>
                <a:sym typeface="Arial"/>
              </a:rPr>
              <a:t>Dr. Nicole Hutchison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cherus Grotesque Regular" panose="02000505000000020004" pitchFamily="50" charset="0"/>
                <a:ea typeface="+mn-ea"/>
                <a:cs typeface="Arial"/>
                <a:sym typeface="Arial"/>
              </a:rPr>
              <a:t>Research Associate Professor,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cherus Grotesque Regular" panose="02000505000000020004" pitchFamily="50" charset="0"/>
                <a:ea typeface="+mn-ea"/>
                <a:cs typeface="Arial"/>
                <a:sym typeface="Arial"/>
              </a:rPr>
              <a:t>Virginia Tech National Security Institute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cherus Grotesque Regular" panose="02000505000000020004" pitchFamily="50"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cherus Grotesque Regular" panose="02000505000000020004" pitchFamily="50" charset="0"/>
                <a:ea typeface="+mn-ea"/>
                <a:cs typeface="Arial"/>
                <a:sym typeface="Arial"/>
              </a:rPr>
              <a:t>April 2</a:t>
            </a:r>
            <a:r>
              <a:rPr lang="en-US" sz="2000" dirty="0">
                <a:solidFill>
                  <a:srgbClr val="FFFFFF"/>
                </a:solidFill>
                <a:latin typeface="Acherus Grotesque Regular" panose="02000505000000020004" pitchFamily="50" charset="0"/>
                <a:cs typeface="Arial"/>
                <a:sym typeface="Arial"/>
              </a:rPr>
              <a:t>3</a:t>
            </a:r>
            <a:r>
              <a:rPr kumimoji="0" lang="en-US" sz="2000" b="0" i="0" u="none" strike="noStrike" kern="1200" cap="none" spc="0" normalizeH="0" baseline="0" noProof="0" dirty="0">
                <a:ln>
                  <a:noFill/>
                </a:ln>
                <a:solidFill>
                  <a:srgbClr val="FFFFFF"/>
                </a:solidFill>
                <a:effectLst/>
                <a:uLnTx/>
                <a:uFillTx/>
                <a:latin typeface="Acherus Grotesque Regular" panose="02000505000000020004" pitchFamily="50" charset="0"/>
                <a:ea typeface="+mn-ea"/>
                <a:cs typeface="Arial"/>
                <a:sym typeface="Arial"/>
              </a:rPr>
              <a:t>, 2026</a:t>
            </a:r>
          </a:p>
        </p:txBody>
      </p:sp>
      <p:sp>
        <p:nvSpPr>
          <p:cNvPr id="2" name="Title">
            <a:extLst>
              <a:ext uri="{FF2B5EF4-FFF2-40B4-BE49-F238E27FC236}">
                <a16:creationId xmlns:a16="http://schemas.microsoft.com/office/drawing/2014/main" id="{5DD940A7-43DB-424D-AF17-FEA039073B11}"/>
              </a:ext>
            </a:extLst>
          </p:cNvPr>
          <p:cNvSpPr txBox="1">
            <a:spLocks/>
          </p:cNvSpPr>
          <p:nvPr/>
        </p:nvSpPr>
        <p:spPr>
          <a:xfrm>
            <a:off x="863473" y="2243959"/>
            <a:ext cx="10465052" cy="132556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
                <a:srgbClr val="FFFFFF"/>
              </a:buClr>
              <a:buSzPts val="5400"/>
              <a:buFontTx/>
              <a:buNone/>
              <a:tabLst/>
              <a:defRPr/>
            </a:pPr>
            <a:r>
              <a:rPr kumimoji="0" lang="en-US" sz="4400" b="1" i="0" u="none" strike="noStrike" kern="1200" cap="none" spc="0" normalizeH="0" baseline="0" noProof="0" dirty="0">
                <a:ln>
                  <a:noFill/>
                </a:ln>
                <a:solidFill>
                  <a:srgbClr val="FFFFFF"/>
                </a:solidFill>
                <a:effectLst/>
                <a:uLnTx/>
                <a:uFillTx/>
                <a:latin typeface="Calibri Light" panose="020F0302020204030204"/>
                <a:ea typeface="+mj-ea"/>
                <a:cs typeface="+mj-cs"/>
                <a:sym typeface="Arial"/>
              </a:rPr>
              <a:t>Digital Engineering as an Enhancement to Test &amp; Evaluation</a:t>
            </a:r>
            <a:endParaRPr kumimoji="0" lang="en-US" sz="4400" b="1" u="none" strike="noStrike" kern="1200" cap="none" spc="0" normalizeH="0" baseline="0" noProof="0" dirty="0">
              <a:ln>
                <a:noFill/>
              </a:ln>
              <a:solidFill>
                <a:srgbClr val="FFFFFF"/>
              </a:solidFill>
              <a:effectLst/>
              <a:uLnTx/>
              <a:uFillTx/>
              <a:latin typeface="Calibri Light" panose="020F0302020204030204"/>
              <a:ea typeface="+mj-ea"/>
              <a:cs typeface="+mj-cs"/>
              <a:sym typeface="Arial"/>
            </a:endParaRPr>
          </a:p>
        </p:txBody>
      </p:sp>
      <p:sp>
        <p:nvSpPr>
          <p:cNvPr id="3" name="Title">
            <a:extLst>
              <a:ext uri="{FF2B5EF4-FFF2-40B4-BE49-F238E27FC236}">
                <a16:creationId xmlns:a16="http://schemas.microsoft.com/office/drawing/2014/main" id="{9D96A1E2-47AD-7FB3-5C48-BB3055E51799}"/>
              </a:ext>
            </a:extLst>
          </p:cNvPr>
          <p:cNvSpPr txBox="1">
            <a:spLocks/>
          </p:cNvSpPr>
          <p:nvPr/>
        </p:nvSpPr>
        <p:spPr>
          <a:xfrm>
            <a:off x="863473" y="3516089"/>
            <a:ext cx="10465052" cy="1325563"/>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
                <a:srgbClr val="FFFFFF"/>
              </a:buClr>
              <a:buSzPts val="5400"/>
              <a:buFontTx/>
              <a:buNone/>
              <a:tabLst/>
              <a:defRPr/>
            </a:pPr>
            <a:endParaRPr kumimoji="0" lang="en-US" sz="2800" b="0" i="1" u="none" strike="noStrike" kern="1200" cap="none" spc="0" normalizeH="0" baseline="0" noProof="0" dirty="0">
              <a:ln>
                <a:noFill/>
              </a:ln>
              <a:solidFill>
                <a:srgbClr val="FFFFFF"/>
              </a:solidFill>
              <a:effectLst/>
              <a:uLnTx/>
              <a:uFillTx/>
              <a:latin typeface="Calibri Light" panose="020F0302020204030204"/>
              <a:ea typeface="+mj-ea"/>
              <a:cs typeface="+mj-cs"/>
              <a:sym typeface="Arial"/>
            </a:endParaRPr>
          </a:p>
        </p:txBody>
      </p:sp>
    </p:spTree>
    <p:extLst>
      <p:ext uri="{BB962C8B-B14F-4D97-AF65-F5344CB8AC3E}">
        <p14:creationId xmlns:p14="http://schemas.microsoft.com/office/powerpoint/2010/main" val="3358892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77CC4-F638-D4A8-5482-EFC3828F38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43C65D-29B1-1A93-7FD9-38DD9BA01056}"/>
              </a:ext>
            </a:extLst>
          </p:cNvPr>
          <p:cNvSpPr>
            <a:spLocks noGrp="1"/>
          </p:cNvSpPr>
          <p:nvPr>
            <p:ph type="title"/>
          </p:nvPr>
        </p:nvSpPr>
        <p:spPr/>
        <p:txBody>
          <a:bodyPr/>
          <a:lstStyle/>
          <a:p>
            <a:r>
              <a:rPr lang="en-US" b="1" dirty="0">
                <a:solidFill>
                  <a:srgbClr val="852A49"/>
                </a:solidFill>
              </a:rPr>
              <a:t>Digital Twin Examples</a:t>
            </a:r>
          </a:p>
        </p:txBody>
      </p:sp>
      <p:pic>
        <p:nvPicPr>
          <p:cNvPr id="15" name="Picture 14">
            <a:extLst>
              <a:ext uri="{FF2B5EF4-FFF2-40B4-BE49-F238E27FC236}">
                <a16:creationId xmlns:a16="http://schemas.microsoft.com/office/drawing/2014/main" id="{B2C2CDD5-F1EC-84AF-575A-AC4BCF6CDEFE}"/>
              </a:ext>
            </a:extLst>
          </p:cNvPr>
          <p:cNvPicPr>
            <a:picLocks noChangeAspect="1"/>
          </p:cNvPicPr>
          <p:nvPr/>
        </p:nvPicPr>
        <p:blipFill>
          <a:blip r:embed="rId3"/>
          <a:stretch>
            <a:fillRect/>
          </a:stretch>
        </p:blipFill>
        <p:spPr>
          <a:xfrm>
            <a:off x="2203178" y="1435953"/>
            <a:ext cx="7785643" cy="5190429"/>
          </a:xfrm>
          <a:prstGeom prst="rect">
            <a:avLst/>
          </a:prstGeom>
        </p:spPr>
      </p:pic>
    </p:spTree>
    <p:extLst>
      <p:ext uri="{BB962C8B-B14F-4D97-AF65-F5344CB8AC3E}">
        <p14:creationId xmlns:p14="http://schemas.microsoft.com/office/powerpoint/2010/main" val="3510911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EC73954-86FA-0E2F-A6C9-8B0E45CE3E71}"/>
              </a:ext>
            </a:extLst>
          </p:cNvPr>
          <p:cNvSpPr>
            <a:spLocks noGrp="1"/>
          </p:cNvSpPr>
          <p:nvPr>
            <p:ph type="title"/>
          </p:nvPr>
        </p:nvSpPr>
        <p:spPr/>
        <p:txBody>
          <a:bodyPr/>
          <a:lstStyle/>
          <a:p>
            <a:r>
              <a:rPr lang="en-US" b="1" dirty="0">
                <a:solidFill>
                  <a:srgbClr val="852A49"/>
                </a:solidFill>
              </a:rPr>
              <a:t>What do people need to know?</a:t>
            </a:r>
          </a:p>
        </p:txBody>
      </p:sp>
      <p:pic>
        <p:nvPicPr>
          <p:cNvPr id="10" name="Content Placeholder 9">
            <a:extLst>
              <a:ext uri="{FF2B5EF4-FFF2-40B4-BE49-F238E27FC236}">
                <a16:creationId xmlns:a16="http://schemas.microsoft.com/office/drawing/2014/main" id="{0AB5A603-24CE-9AAE-C9CB-460C8DC35AAF}"/>
              </a:ext>
            </a:extLst>
          </p:cNvPr>
          <p:cNvPicPr>
            <a:picLocks noGrp="1" noChangeAspect="1"/>
          </p:cNvPicPr>
          <p:nvPr>
            <p:ph idx="1"/>
          </p:nvPr>
        </p:nvPicPr>
        <p:blipFill>
          <a:blip r:embed="rId4"/>
          <a:stretch>
            <a:fillRect/>
          </a:stretch>
        </p:blipFill>
        <p:spPr>
          <a:xfrm>
            <a:off x="362528" y="1186423"/>
            <a:ext cx="7469348" cy="5771769"/>
          </a:xfrm>
          <a:prstGeom prst="rect">
            <a:avLst/>
          </a:prstGeom>
        </p:spPr>
      </p:pic>
      <p:sp>
        <p:nvSpPr>
          <p:cNvPr id="12" name="Rectangle 11">
            <a:extLst>
              <a:ext uri="{FF2B5EF4-FFF2-40B4-BE49-F238E27FC236}">
                <a16:creationId xmlns:a16="http://schemas.microsoft.com/office/drawing/2014/main" id="{A3B0D26B-7B08-E8AA-D0EA-08B35ADDEF15}"/>
              </a:ext>
            </a:extLst>
          </p:cNvPr>
          <p:cNvSpPr/>
          <p:nvPr/>
        </p:nvSpPr>
        <p:spPr>
          <a:xfrm>
            <a:off x="4097202" y="1690688"/>
            <a:ext cx="3530232" cy="50892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9">
            <a:extLst>
              <a:ext uri="{FF2B5EF4-FFF2-40B4-BE49-F238E27FC236}">
                <a16:creationId xmlns:a16="http://schemas.microsoft.com/office/drawing/2014/main" id="{5EAE09ED-94B3-AFD4-F66D-BBC467C977B0}"/>
              </a:ext>
            </a:extLst>
          </p:cNvPr>
          <p:cNvPicPr>
            <a:picLocks noChangeAspect="1"/>
          </p:cNvPicPr>
          <p:nvPr/>
        </p:nvPicPr>
        <p:blipFill>
          <a:blip r:embed="rId4"/>
          <a:srcRect l="51716" t="10862" r="7508" b="39109"/>
          <a:stretch>
            <a:fillRect/>
          </a:stretch>
        </p:blipFill>
        <p:spPr>
          <a:xfrm>
            <a:off x="3723449" y="2056124"/>
            <a:ext cx="4253713" cy="4032853"/>
          </a:xfrm>
          <a:prstGeom prst="rect">
            <a:avLst/>
          </a:prstGeom>
        </p:spPr>
      </p:pic>
      <p:pic>
        <p:nvPicPr>
          <p:cNvPr id="13" name="Content Placeholder 9">
            <a:extLst>
              <a:ext uri="{FF2B5EF4-FFF2-40B4-BE49-F238E27FC236}">
                <a16:creationId xmlns:a16="http://schemas.microsoft.com/office/drawing/2014/main" id="{B72D78D1-F015-C0C3-4331-08D6E12B5F27}"/>
              </a:ext>
            </a:extLst>
          </p:cNvPr>
          <p:cNvPicPr>
            <a:picLocks noChangeAspect="1"/>
          </p:cNvPicPr>
          <p:nvPr/>
        </p:nvPicPr>
        <p:blipFill>
          <a:blip r:embed="rId4"/>
          <a:srcRect l="51716" t="60685" r="7508"/>
          <a:stretch>
            <a:fillRect/>
          </a:stretch>
        </p:blipFill>
        <p:spPr>
          <a:xfrm>
            <a:off x="7938288" y="2487707"/>
            <a:ext cx="4253712" cy="3169200"/>
          </a:xfrm>
          <a:prstGeom prst="rect">
            <a:avLst/>
          </a:prstGeom>
        </p:spPr>
      </p:pic>
      <p:sp>
        <p:nvSpPr>
          <p:cNvPr id="14" name="TextBox 13">
            <a:extLst>
              <a:ext uri="{FF2B5EF4-FFF2-40B4-BE49-F238E27FC236}">
                <a16:creationId xmlns:a16="http://schemas.microsoft.com/office/drawing/2014/main" id="{DC9B6419-218F-B22C-0927-B87A47F58723}"/>
              </a:ext>
            </a:extLst>
          </p:cNvPr>
          <p:cNvSpPr txBox="1"/>
          <p:nvPr/>
        </p:nvSpPr>
        <p:spPr>
          <a:xfrm>
            <a:off x="10355580" y="6453926"/>
            <a:ext cx="1685911" cy="276999"/>
          </a:xfrm>
          <a:prstGeom prst="rect">
            <a:avLst/>
          </a:prstGeom>
          <a:noFill/>
        </p:spPr>
        <p:txBody>
          <a:bodyPr wrap="none" rtlCol="0">
            <a:spAutoFit/>
          </a:bodyPr>
          <a:lstStyle/>
          <a:p>
            <a:r>
              <a:rPr lang="en-US" sz="1200" dirty="0"/>
              <a:t>(Hutchison et al. 2021)</a:t>
            </a:r>
          </a:p>
        </p:txBody>
      </p:sp>
    </p:spTree>
    <p:extLst>
      <p:ext uri="{BB962C8B-B14F-4D97-AF65-F5344CB8AC3E}">
        <p14:creationId xmlns:p14="http://schemas.microsoft.com/office/powerpoint/2010/main" val="3433339719"/>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3AA47-7793-C134-24FD-D4FD3EA41FF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3ACE210-28C3-BBE1-AD6A-14F60C52F67C}"/>
              </a:ext>
            </a:extLst>
          </p:cNvPr>
          <p:cNvSpPr>
            <a:spLocks noGrp="1"/>
          </p:cNvSpPr>
          <p:nvPr>
            <p:ph type="title"/>
          </p:nvPr>
        </p:nvSpPr>
        <p:spPr/>
        <p:txBody>
          <a:bodyPr/>
          <a:lstStyle/>
          <a:p>
            <a:r>
              <a:rPr lang="en-US" b="1" dirty="0">
                <a:solidFill>
                  <a:srgbClr val="852A49"/>
                </a:solidFill>
              </a:rPr>
              <a:t>What do people need to know?</a:t>
            </a:r>
          </a:p>
        </p:txBody>
      </p:sp>
      <p:sp>
        <p:nvSpPr>
          <p:cNvPr id="14" name="TextBox 13">
            <a:extLst>
              <a:ext uri="{FF2B5EF4-FFF2-40B4-BE49-F238E27FC236}">
                <a16:creationId xmlns:a16="http://schemas.microsoft.com/office/drawing/2014/main" id="{47E48503-E496-FD78-B2F5-BDBDE17A36F7}"/>
              </a:ext>
            </a:extLst>
          </p:cNvPr>
          <p:cNvSpPr txBox="1"/>
          <p:nvPr/>
        </p:nvSpPr>
        <p:spPr>
          <a:xfrm>
            <a:off x="8819345" y="6492875"/>
            <a:ext cx="3372655" cy="276999"/>
          </a:xfrm>
          <a:prstGeom prst="rect">
            <a:avLst/>
          </a:prstGeom>
          <a:noFill/>
        </p:spPr>
        <p:txBody>
          <a:bodyPr wrap="none" rtlCol="0">
            <a:spAutoFit/>
          </a:bodyPr>
          <a:lstStyle/>
          <a:p>
            <a:r>
              <a:rPr lang="en-US" sz="1200" dirty="0"/>
              <a:t>FY 2019 DoD T&amp;E Workforce Competency Model</a:t>
            </a:r>
          </a:p>
        </p:txBody>
      </p:sp>
      <p:sp>
        <p:nvSpPr>
          <p:cNvPr id="4" name="Rounded Rectangle 3">
            <a:extLst>
              <a:ext uri="{FF2B5EF4-FFF2-40B4-BE49-F238E27FC236}">
                <a16:creationId xmlns:a16="http://schemas.microsoft.com/office/drawing/2014/main" id="{13CC88FC-CB71-151C-E9BC-8219F00D8AC3}"/>
              </a:ext>
            </a:extLst>
          </p:cNvPr>
          <p:cNvSpPr/>
          <p:nvPr/>
        </p:nvSpPr>
        <p:spPr>
          <a:xfrm>
            <a:off x="2788920" y="1690688"/>
            <a:ext cx="2640330" cy="915352"/>
          </a:xfrm>
          <a:prstGeom prst="roundRect">
            <a:avLst/>
          </a:prstGeom>
          <a:solidFill>
            <a:srgbClr val="CC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Planning</a:t>
            </a:r>
          </a:p>
          <a:p>
            <a:pPr algn="ctr"/>
            <a:r>
              <a:rPr lang="en-US" sz="1200" dirty="0">
                <a:solidFill>
                  <a:schemeClr val="tx1"/>
                </a:solidFill>
              </a:rPr>
              <a:t>(Risk ID, Capability Assessment, T&amp;E Strategy, Test Cost Est.)</a:t>
            </a:r>
          </a:p>
        </p:txBody>
      </p:sp>
      <p:sp>
        <p:nvSpPr>
          <p:cNvPr id="5" name="Rounded Rectangle 4">
            <a:extLst>
              <a:ext uri="{FF2B5EF4-FFF2-40B4-BE49-F238E27FC236}">
                <a16:creationId xmlns:a16="http://schemas.microsoft.com/office/drawing/2014/main" id="{7E102376-34D6-6A17-1ED6-9BAB770B8159}"/>
              </a:ext>
            </a:extLst>
          </p:cNvPr>
          <p:cNvSpPr/>
          <p:nvPr/>
        </p:nvSpPr>
        <p:spPr>
          <a:xfrm>
            <a:off x="2788920" y="2862286"/>
            <a:ext cx="2640330" cy="915352"/>
          </a:xfrm>
          <a:prstGeom prst="roundRect">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Preparation</a:t>
            </a:r>
          </a:p>
          <a:p>
            <a:pPr algn="ctr"/>
            <a:r>
              <a:rPr lang="en-US" sz="1200" dirty="0">
                <a:solidFill>
                  <a:schemeClr val="tx1"/>
                </a:solidFill>
              </a:rPr>
              <a:t>(Coordination, Test Readiness)</a:t>
            </a:r>
          </a:p>
        </p:txBody>
      </p:sp>
      <p:sp>
        <p:nvSpPr>
          <p:cNvPr id="6" name="Rounded Rectangle 5">
            <a:extLst>
              <a:ext uri="{FF2B5EF4-FFF2-40B4-BE49-F238E27FC236}">
                <a16:creationId xmlns:a16="http://schemas.microsoft.com/office/drawing/2014/main" id="{2C4E0B09-9183-7357-68BE-40E5A03DC30E}"/>
              </a:ext>
            </a:extLst>
          </p:cNvPr>
          <p:cNvSpPr/>
          <p:nvPr/>
        </p:nvSpPr>
        <p:spPr>
          <a:xfrm>
            <a:off x="2788920" y="4033884"/>
            <a:ext cx="2640330" cy="915352"/>
          </a:xfrm>
          <a:prstGeom prst="roundRect">
            <a:avLst/>
          </a:prstGeom>
          <a:solidFill>
            <a:srgbClr val="CCFF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Execution</a:t>
            </a:r>
          </a:p>
          <a:p>
            <a:pPr algn="ctr"/>
            <a:r>
              <a:rPr lang="en-US" sz="1200" dirty="0">
                <a:solidFill>
                  <a:schemeClr val="tx1"/>
                </a:solidFill>
              </a:rPr>
              <a:t>(Risk Mgt, Test Control Mgt, Data Mgt)</a:t>
            </a:r>
          </a:p>
        </p:txBody>
      </p:sp>
      <p:sp>
        <p:nvSpPr>
          <p:cNvPr id="8" name="Rounded Rectangle 7">
            <a:extLst>
              <a:ext uri="{FF2B5EF4-FFF2-40B4-BE49-F238E27FC236}">
                <a16:creationId xmlns:a16="http://schemas.microsoft.com/office/drawing/2014/main" id="{012AE806-757C-DBB2-5FC8-C3A2FA113191}"/>
              </a:ext>
            </a:extLst>
          </p:cNvPr>
          <p:cNvSpPr/>
          <p:nvPr/>
        </p:nvSpPr>
        <p:spPr>
          <a:xfrm>
            <a:off x="2788920" y="5205482"/>
            <a:ext cx="2640330" cy="915352"/>
          </a:xfrm>
          <a:prstGeom prst="roundRect">
            <a:avLst/>
          </a:prstGeom>
          <a:solidFill>
            <a:srgbClr val="FCD4B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Analysis</a:t>
            </a:r>
          </a:p>
          <a:p>
            <a:pPr algn="ctr"/>
            <a:r>
              <a:rPr lang="en-US" sz="1200" dirty="0">
                <a:solidFill>
                  <a:schemeClr val="tx1"/>
                </a:solidFill>
              </a:rPr>
              <a:t>(Data V&amp;V, Data Reduction &amp; Assimilation)</a:t>
            </a:r>
          </a:p>
        </p:txBody>
      </p:sp>
      <p:sp>
        <p:nvSpPr>
          <p:cNvPr id="9" name="Rounded Rectangle 8">
            <a:extLst>
              <a:ext uri="{FF2B5EF4-FFF2-40B4-BE49-F238E27FC236}">
                <a16:creationId xmlns:a16="http://schemas.microsoft.com/office/drawing/2014/main" id="{CC3B5DD9-3732-18EA-96CF-38BE2BDCB2F9}"/>
              </a:ext>
            </a:extLst>
          </p:cNvPr>
          <p:cNvSpPr/>
          <p:nvPr/>
        </p:nvSpPr>
        <p:spPr>
          <a:xfrm>
            <a:off x="6627495" y="1690688"/>
            <a:ext cx="2640330" cy="915352"/>
          </a:xfrm>
          <a:prstGeom prst="roundRect">
            <a:avLst/>
          </a:prstGeom>
          <a:solidFill>
            <a:srgbClr val="FFCD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Evaluation</a:t>
            </a:r>
          </a:p>
          <a:p>
            <a:pPr algn="ctr"/>
            <a:r>
              <a:rPr lang="en-US" sz="1200" dirty="0">
                <a:solidFill>
                  <a:schemeClr val="tx1"/>
                </a:solidFill>
              </a:rPr>
              <a:t>(Test Adequacy, Validation of Results, Conclusions)</a:t>
            </a:r>
          </a:p>
        </p:txBody>
      </p:sp>
      <p:sp>
        <p:nvSpPr>
          <p:cNvPr id="15" name="Rounded Rectangle 14">
            <a:extLst>
              <a:ext uri="{FF2B5EF4-FFF2-40B4-BE49-F238E27FC236}">
                <a16:creationId xmlns:a16="http://schemas.microsoft.com/office/drawing/2014/main" id="{7D2AA0DF-01AE-4E5A-91B4-BD27A5585BAF}"/>
              </a:ext>
            </a:extLst>
          </p:cNvPr>
          <p:cNvSpPr/>
          <p:nvPr/>
        </p:nvSpPr>
        <p:spPr>
          <a:xfrm>
            <a:off x="6627495" y="2862286"/>
            <a:ext cx="2640330" cy="915352"/>
          </a:xfrm>
          <a:prstGeom prst="roundRect">
            <a:avLst/>
          </a:prstGeom>
          <a:solidFill>
            <a:srgbClr val="E5DFE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Reporting</a:t>
            </a:r>
          </a:p>
          <a:p>
            <a:pPr algn="ctr"/>
            <a:r>
              <a:rPr lang="en-US" sz="1200" dirty="0">
                <a:solidFill>
                  <a:schemeClr val="tx1"/>
                </a:solidFill>
              </a:rPr>
              <a:t>(Tech Review, Lessons Learned, Documentation)</a:t>
            </a:r>
          </a:p>
        </p:txBody>
      </p:sp>
      <p:sp>
        <p:nvSpPr>
          <p:cNvPr id="16" name="Rounded Rectangle 15">
            <a:extLst>
              <a:ext uri="{FF2B5EF4-FFF2-40B4-BE49-F238E27FC236}">
                <a16:creationId xmlns:a16="http://schemas.microsoft.com/office/drawing/2014/main" id="{A6C33E57-04DF-51EF-9F20-0F6961ECB3E8}"/>
              </a:ext>
            </a:extLst>
          </p:cNvPr>
          <p:cNvSpPr/>
          <p:nvPr/>
        </p:nvSpPr>
        <p:spPr>
          <a:xfrm>
            <a:off x="6627495" y="4033884"/>
            <a:ext cx="2640330" cy="915352"/>
          </a:xfrm>
          <a:prstGeom prst="roundRect">
            <a:avLst/>
          </a:prstGeom>
          <a:solidFill>
            <a:srgbClr val="DDDAC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Professional</a:t>
            </a:r>
          </a:p>
          <a:p>
            <a:pPr algn="ctr"/>
            <a:r>
              <a:rPr lang="en-US" sz="1200" dirty="0">
                <a:solidFill>
                  <a:schemeClr val="tx1"/>
                </a:solidFill>
              </a:rPr>
              <a:t>(Customer Service, External Awareness)</a:t>
            </a:r>
          </a:p>
        </p:txBody>
      </p:sp>
      <p:sp>
        <p:nvSpPr>
          <p:cNvPr id="18" name="TextBox 17">
            <a:extLst>
              <a:ext uri="{FF2B5EF4-FFF2-40B4-BE49-F238E27FC236}">
                <a16:creationId xmlns:a16="http://schemas.microsoft.com/office/drawing/2014/main" id="{24C76CFB-78EF-199C-43BE-253A3B51D35B}"/>
              </a:ext>
            </a:extLst>
          </p:cNvPr>
          <p:cNvSpPr txBox="1"/>
          <p:nvPr/>
        </p:nvSpPr>
        <p:spPr>
          <a:xfrm>
            <a:off x="906780" y="1288566"/>
            <a:ext cx="4956998" cy="369332"/>
          </a:xfrm>
          <a:prstGeom prst="rect">
            <a:avLst/>
          </a:prstGeom>
          <a:noFill/>
        </p:spPr>
        <p:txBody>
          <a:bodyPr wrap="none" rtlCol="0">
            <a:spAutoFit/>
          </a:bodyPr>
          <a:lstStyle/>
          <a:p>
            <a:r>
              <a:rPr lang="en-US" dirty="0"/>
              <a:t>FY 2019 DoD T&amp;E Workforce Competency Model</a:t>
            </a:r>
          </a:p>
        </p:txBody>
      </p:sp>
    </p:spTree>
    <p:extLst>
      <p:ext uri="{BB962C8B-B14F-4D97-AF65-F5344CB8AC3E}">
        <p14:creationId xmlns:p14="http://schemas.microsoft.com/office/powerpoint/2010/main" val="4210091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0C30E-9190-18E4-6359-4B77CA9AC543}"/>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883485EE-1E76-1E47-0593-4499837E8D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331"/>
          <a:stretch>
            <a:fillRect/>
          </a:stretch>
        </p:blipFill>
        <p:spPr bwMode="auto">
          <a:xfrm>
            <a:off x="2640330" y="1463040"/>
            <a:ext cx="9551670" cy="539559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CD4DA31F-461A-EC7F-AD9C-26CBD0F8EE31}"/>
              </a:ext>
            </a:extLst>
          </p:cNvPr>
          <p:cNvSpPr>
            <a:spLocks noGrp="1"/>
          </p:cNvSpPr>
          <p:nvPr>
            <p:ph type="title"/>
          </p:nvPr>
        </p:nvSpPr>
        <p:spPr/>
        <p:txBody>
          <a:bodyPr/>
          <a:lstStyle/>
          <a:p>
            <a:r>
              <a:rPr lang="en-US" b="1" dirty="0">
                <a:solidFill>
                  <a:srgbClr val="852A49"/>
                </a:solidFill>
                <a:highlight>
                  <a:srgbClr val="FFFFFF"/>
                </a:highlight>
              </a:rPr>
              <a:t>Strengths to Build on</a:t>
            </a:r>
          </a:p>
        </p:txBody>
      </p:sp>
      <p:sp>
        <p:nvSpPr>
          <p:cNvPr id="6" name="Content Placeholder 5">
            <a:extLst>
              <a:ext uri="{FF2B5EF4-FFF2-40B4-BE49-F238E27FC236}">
                <a16:creationId xmlns:a16="http://schemas.microsoft.com/office/drawing/2014/main" id="{C1859918-8898-5064-C43C-E294CF1900CB}"/>
              </a:ext>
            </a:extLst>
          </p:cNvPr>
          <p:cNvSpPr>
            <a:spLocks noGrp="1"/>
          </p:cNvSpPr>
          <p:nvPr>
            <p:ph idx="1"/>
          </p:nvPr>
        </p:nvSpPr>
        <p:spPr>
          <a:xfrm>
            <a:off x="838200" y="1825625"/>
            <a:ext cx="5574030" cy="4351338"/>
          </a:xfrm>
          <a:solidFill>
            <a:srgbClr val="FFFFFF">
              <a:alpha val="75294"/>
            </a:srgbClr>
          </a:solidFill>
        </p:spPr>
        <p:txBody>
          <a:bodyPr>
            <a:normAutofit fontScale="92500" lnSpcReduction="20000"/>
          </a:bodyPr>
          <a:lstStyle/>
          <a:p>
            <a:r>
              <a:rPr lang="en-US" dirty="0"/>
              <a:t>Data Interpretation &amp; Analytical Reasoning</a:t>
            </a:r>
          </a:p>
          <a:p>
            <a:r>
              <a:rPr lang="en-US" dirty="0"/>
              <a:t>Model &amp; Simulation Application (at appropriate fidelity)</a:t>
            </a:r>
          </a:p>
          <a:p>
            <a:r>
              <a:rPr lang="en-US" dirty="0"/>
              <a:t>Test Design &amp; Experimental Thinking</a:t>
            </a:r>
          </a:p>
          <a:p>
            <a:r>
              <a:rPr lang="en-US" dirty="0"/>
              <a:t>Requirements Interpretation &amp; Evaluation</a:t>
            </a:r>
          </a:p>
          <a:p>
            <a:r>
              <a:rPr lang="en-US" dirty="0"/>
              <a:t>Uncertainty Management &amp; Risk Assessment</a:t>
            </a:r>
          </a:p>
          <a:p>
            <a:r>
              <a:rPr lang="en-US" dirty="0"/>
              <a:t>Technical Communication &amp; Decision Support</a:t>
            </a:r>
          </a:p>
          <a:p>
            <a:r>
              <a:rPr lang="en-US" dirty="0"/>
              <a:t>Cross-Disciplinary Coordination</a:t>
            </a:r>
          </a:p>
        </p:txBody>
      </p:sp>
    </p:spTree>
    <p:extLst>
      <p:ext uri="{BB962C8B-B14F-4D97-AF65-F5344CB8AC3E}">
        <p14:creationId xmlns:p14="http://schemas.microsoft.com/office/powerpoint/2010/main" val="14853527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BC75B-7665-CB2E-C176-E261B118ADC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BFE9471-110D-EBF7-AA00-5F9B1DB01E28}"/>
              </a:ext>
            </a:extLst>
          </p:cNvPr>
          <p:cNvSpPr>
            <a:spLocks noGrp="1"/>
          </p:cNvSpPr>
          <p:nvPr>
            <p:ph type="title"/>
          </p:nvPr>
        </p:nvSpPr>
        <p:spPr/>
        <p:txBody>
          <a:bodyPr/>
          <a:lstStyle/>
          <a:p>
            <a:r>
              <a:rPr lang="en-US" b="1" dirty="0">
                <a:solidFill>
                  <a:srgbClr val="852A49"/>
                </a:solidFill>
              </a:rPr>
              <a:t>Where DE Enables T&amp;E</a:t>
            </a:r>
          </a:p>
        </p:txBody>
      </p:sp>
      <p:sp>
        <p:nvSpPr>
          <p:cNvPr id="6" name="Content Placeholder 5">
            <a:extLst>
              <a:ext uri="{FF2B5EF4-FFF2-40B4-BE49-F238E27FC236}">
                <a16:creationId xmlns:a16="http://schemas.microsoft.com/office/drawing/2014/main" id="{FF6B68D4-272F-F9B7-F467-D340A5B9116F}"/>
              </a:ext>
            </a:extLst>
          </p:cNvPr>
          <p:cNvSpPr>
            <a:spLocks noGrp="1"/>
          </p:cNvSpPr>
          <p:nvPr>
            <p:ph idx="1"/>
          </p:nvPr>
        </p:nvSpPr>
        <p:spPr>
          <a:xfrm>
            <a:off x="838200" y="1825625"/>
            <a:ext cx="8374380" cy="4351338"/>
          </a:xfrm>
        </p:spPr>
        <p:txBody>
          <a:bodyPr>
            <a:normAutofit lnSpcReduction="10000"/>
          </a:bodyPr>
          <a:lstStyle/>
          <a:p>
            <a:r>
              <a:rPr lang="en-US" dirty="0"/>
              <a:t>Data Interpretation → Data Lineage &amp; Traceability</a:t>
            </a:r>
          </a:p>
          <a:p>
            <a:r>
              <a:rPr lang="en-US" dirty="0"/>
              <a:t>Model &amp; Simulation Use → Model Literacy &amp; Integration</a:t>
            </a:r>
          </a:p>
          <a:p>
            <a:r>
              <a:rPr lang="en-US" dirty="0"/>
              <a:t>Test Design → Evidence Strategy Design</a:t>
            </a:r>
          </a:p>
          <a:p>
            <a:r>
              <a:rPr lang="en-US" dirty="0"/>
              <a:t>Requirements Evaluation → Requirement Contextualization</a:t>
            </a:r>
          </a:p>
          <a:p>
            <a:r>
              <a:rPr lang="en-US" dirty="0"/>
              <a:t>Uncertainty Management → Quantified Confidence in Hybrid Evidence</a:t>
            </a:r>
          </a:p>
          <a:p>
            <a:r>
              <a:rPr lang="en-US" dirty="0"/>
              <a:t>Communication → Digital Artifact Communication</a:t>
            </a:r>
            <a:br>
              <a:rPr lang="en-US" dirty="0"/>
            </a:br>
            <a:r>
              <a:rPr lang="en-US" dirty="0"/>
              <a:t>Coordination → Digital Thread Navigation</a:t>
            </a:r>
          </a:p>
        </p:txBody>
      </p:sp>
      <p:pic>
        <p:nvPicPr>
          <p:cNvPr id="8" name="Picture 7">
            <a:extLst>
              <a:ext uri="{FF2B5EF4-FFF2-40B4-BE49-F238E27FC236}">
                <a16:creationId xmlns:a16="http://schemas.microsoft.com/office/drawing/2014/main" id="{1635F649-7F2F-16C8-B639-09DD98D08245}"/>
              </a:ext>
            </a:extLst>
          </p:cNvPr>
          <p:cNvPicPr>
            <a:picLocks noChangeAspect="1"/>
          </p:cNvPicPr>
          <p:nvPr/>
        </p:nvPicPr>
        <p:blipFill>
          <a:blip r:embed="rId3"/>
          <a:srcRect l="5099" t="19378" r="71421" b="32201"/>
          <a:stretch>
            <a:fillRect/>
          </a:stretch>
        </p:blipFill>
        <p:spPr>
          <a:xfrm>
            <a:off x="9528810" y="2489200"/>
            <a:ext cx="1824990" cy="1879600"/>
          </a:xfrm>
          <a:prstGeom prst="rect">
            <a:avLst/>
          </a:prstGeom>
        </p:spPr>
      </p:pic>
    </p:spTree>
    <p:extLst>
      <p:ext uri="{BB962C8B-B14F-4D97-AF65-F5344CB8AC3E}">
        <p14:creationId xmlns:p14="http://schemas.microsoft.com/office/powerpoint/2010/main" val="1807206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48AD8-940C-E9E3-3C00-D3EB864DE0B6}"/>
              </a:ext>
            </a:extLst>
          </p:cNvPr>
          <p:cNvSpPr>
            <a:spLocks noGrp="1"/>
          </p:cNvSpPr>
          <p:nvPr>
            <p:ph type="title"/>
          </p:nvPr>
        </p:nvSpPr>
        <p:spPr/>
        <p:txBody>
          <a:bodyPr/>
          <a:lstStyle/>
          <a:p>
            <a:r>
              <a:rPr lang="en-US" b="1" dirty="0">
                <a:solidFill>
                  <a:srgbClr val="852A49"/>
                </a:solidFill>
              </a:rPr>
              <a:t>Where DE Can Enable Growth</a:t>
            </a:r>
          </a:p>
        </p:txBody>
      </p:sp>
      <p:sp>
        <p:nvSpPr>
          <p:cNvPr id="3" name="Content Placeholder 2">
            <a:extLst>
              <a:ext uri="{FF2B5EF4-FFF2-40B4-BE49-F238E27FC236}">
                <a16:creationId xmlns:a16="http://schemas.microsoft.com/office/drawing/2014/main" id="{3181E531-9018-C6E2-4ABD-2A08A7382102}"/>
              </a:ext>
            </a:extLst>
          </p:cNvPr>
          <p:cNvSpPr>
            <a:spLocks noGrp="1"/>
          </p:cNvSpPr>
          <p:nvPr>
            <p:ph idx="1"/>
          </p:nvPr>
        </p:nvSpPr>
        <p:spPr/>
        <p:txBody>
          <a:bodyPr>
            <a:normAutofit/>
          </a:bodyPr>
          <a:lstStyle/>
          <a:p>
            <a:r>
              <a:rPr lang="en-US" dirty="0"/>
              <a:t>Model Evaluation &amp; Credibility Assessment</a:t>
            </a:r>
          </a:p>
          <a:p>
            <a:r>
              <a:rPr lang="en-US" dirty="0"/>
              <a:t>Data Governance &amp; Stewardship</a:t>
            </a:r>
          </a:p>
          <a:p>
            <a:r>
              <a:rPr lang="en-US" dirty="0"/>
              <a:t>Digital Traceability &amp; Lifecycle Awareness</a:t>
            </a:r>
          </a:p>
          <a:p>
            <a:r>
              <a:rPr lang="en-US" dirty="0"/>
              <a:t>Evidence Integration Across Modalities</a:t>
            </a:r>
          </a:p>
          <a:p>
            <a:r>
              <a:rPr lang="en-US" dirty="0"/>
              <a:t>Early Lifecycle Engagement</a:t>
            </a:r>
          </a:p>
          <a:p>
            <a:r>
              <a:rPr lang="en-US" dirty="0"/>
              <a:t>Cyber &amp; Software-Aware Testing Competency</a:t>
            </a:r>
          </a:p>
          <a:p>
            <a:r>
              <a:rPr lang="en-US" dirty="0"/>
              <a:t>Digital Communication &amp; Visualization</a:t>
            </a:r>
          </a:p>
        </p:txBody>
      </p:sp>
      <p:pic>
        <p:nvPicPr>
          <p:cNvPr id="7" name="Picture 6">
            <a:extLst>
              <a:ext uri="{FF2B5EF4-FFF2-40B4-BE49-F238E27FC236}">
                <a16:creationId xmlns:a16="http://schemas.microsoft.com/office/drawing/2014/main" id="{22954DDE-3125-70CA-5E2A-50F3BEFE04AE}"/>
              </a:ext>
            </a:extLst>
          </p:cNvPr>
          <p:cNvPicPr>
            <a:picLocks noChangeAspect="1"/>
          </p:cNvPicPr>
          <p:nvPr/>
        </p:nvPicPr>
        <p:blipFill>
          <a:blip r:embed="rId3"/>
          <a:srcRect l="38039" t="20204" r="38432" b="32095"/>
          <a:stretch>
            <a:fillRect/>
          </a:stretch>
        </p:blipFill>
        <p:spPr>
          <a:xfrm>
            <a:off x="9258300" y="2503170"/>
            <a:ext cx="1828800" cy="1851660"/>
          </a:xfrm>
          <a:prstGeom prst="rect">
            <a:avLst/>
          </a:prstGeom>
        </p:spPr>
      </p:pic>
    </p:spTree>
    <p:extLst>
      <p:ext uri="{BB962C8B-B14F-4D97-AF65-F5344CB8AC3E}">
        <p14:creationId xmlns:p14="http://schemas.microsoft.com/office/powerpoint/2010/main" val="773613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65435C7-7D5B-DAA0-C614-733D1F9724CD}"/>
              </a:ext>
            </a:extLst>
          </p:cNvPr>
          <p:cNvSpPr>
            <a:spLocks noGrp="1"/>
          </p:cNvSpPr>
          <p:nvPr>
            <p:ph type="title"/>
          </p:nvPr>
        </p:nvSpPr>
        <p:spPr/>
        <p:txBody>
          <a:bodyPr/>
          <a:lstStyle/>
          <a:p>
            <a:r>
              <a:rPr lang="en-US" b="1" dirty="0">
                <a:solidFill>
                  <a:srgbClr val="852A49"/>
                </a:solidFill>
              </a:rPr>
              <a:t>What You Should Take with You</a:t>
            </a:r>
          </a:p>
        </p:txBody>
      </p:sp>
      <p:sp>
        <p:nvSpPr>
          <p:cNvPr id="7" name="Content Placeholder 7">
            <a:extLst>
              <a:ext uri="{FF2B5EF4-FFF2-40B4-BE49-F238E27FC236}">
                <a16:creationId xmlns:a16="http://schemas.microsoft.com/office/drawing/2014/main" id="{94602F3A-DA09-6860-A985-419A60B66D44}"/>
              </a:ext>
            </a:extLst>
          </p:cNvPr>
          <p:cNvSpPr txBox="1">
            <a:spLocks/>
          </p:cNvSpPr>
          <p:nvPr/>
        </p:nvSpPr>
        <p:spPr>
          <a:xfrm>
            <a:off x="838200" y="5749533"/>
            <a:ext cx="10515600" cy="10055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800" indent="0" algn="ctr">
              <a:buNone/>
            </a:pPr>
            <a:r>
              <a:rPr lang="en-US" sz="3200" b="1" i="1" dirty="0">
                <a:solidFill>
                  <a:srgbClr val="EB7311"/>
                </a:solidFill>
              </a:rPr>
              <a:t>DE and T&amp;E are stronger - </a:t>
            </a:r>
            <a:r>
              <a:rPr lang="en-US" sz="3200" b="1" i="1" u="sng" dirty="0">
                <a:solidFill>
                  <a:srgbClr val="EB7311"/>
                </a:solidFill>
              </a:rPr>
              <a:t>if</a:t>
            </a:r>
            <a:r>
              <a:rPr lang="en-US" sz="3200" b="1" i="1" dirty="0">
                <a:solidFill>
                  <a:srgbClr val="EB7311"/>
                </a:solidFill>
              </a:rPr>
              <a:t> we get the workforce and integration right.</a:t>
            </a:r>
          </a:p>
        </p:txBody>
      </p:sp>
      <p:pic>
        <p:nvPicPr>
          <p:cNvPr id="10" name="Picture 9">
            <a:extLst>
              <a:ext uri="{FF2B5EF4-FFF2-40B4-BE49-F238E27FC236}">
                <a16:creationId xmlns:a16="http://schemas.microsoft.com/office/drawing/2014/main" id="{49C4AE27-0242-5AB0-F54A-9DACE9EEBB51}"/>
              </a:ext>
            </a:extLst>
          </p:cNvPr>
          <p:cNvPicPr>
            <a:picLocks noChangeAspect="1"/>
          </p:cNvPicPr>
          <p:nvPr/>
        </p:nvPicPr>
        <p:blipFill>
          <a:blip r:embed="rId3"/>
          <a:srcRect t="13783" b="11864"/>
          <a:stretch>
            <a:fillRect/>
          </a:stretch>
        </p:blipFill>
        <p:spPr>
          <a:xfrm>
            <a:off x="509406" y="1503044"/>
            <a:ext cx="11173188" cy="4149091"/>
          </a:xfrm>
          <a:prstGeom prst="rect">
            <a:avLst/>
          </a:prstGeom>
        </p:spPr>
      </p:pic>
      <p:pic>
        <p:nvPicPr>
          <p:cNvPr id="11" name="Picture 10">
            <a:extLst>
              <a:ext uri="{FF2B5EF4-FFF2-40B4-BE49-F238E27FC236}">
                <a16:creationId xmlns:a16="http://schemas.microsoft.com/office/drawing/2014/main" id="{EE0B031B-3E4E-4012-E857-63EBA76FAED3}"/>
              </a:ext>
            </a:extLst>
          </p:cNvPr>
          <p:cNvPicPr>
            <a:picLocks noChangeAspect="1"/>
          </p:cNvPicPr>
          <p:nvPr/>
        </p:nvPicPr>
        <p:blipFill>
          <a:blip r:embed="rId4"/>
          <a:srcRect l="70637" t="20023" r="5834" b="31393"/>
          <a:stretch>
            <a:fillRect/>
          </a:stretch>
        </p:blipFill>
        <p:spPr>
          <a:xfrm>
            <a:off x="8827770" y="769138"/>
            <a:ext cx="1234440" cy="1273016"/>
          </a:xfrm>
          <a:prstGeom prst="rect">
            <a:avLst/>
          </a:prstGeom>
        </p:spPr>
      </p:pic>
    </p:spTree>
    <p:extLst>
      <p:ext uri="{BB962C8B-B14F-4D97-AF65-F5344CB8AC3E}">
        <p14:creationId xmlns:p14="http://schemas.microsoft.com/office/powerpoint/2010/main" val="23639867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4C825-5D53-58C3-AD27-2C87F2DEBD8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EFFA384-801B-5503-851C-154C0150CD40}"/>
              </a:ext>
            </a:extLst>
          </p:cNvPr>
          <p:cNvSpPr>
            <a:spLocks noGrp="1"/>
          </p:cNvSpPr>
          <p:nvPr>
            <p:ph type="title"/>
          </p:nvPr>
        </p:nvSpPr>
        <p:spPr/>
        <p:txBody>
          <a:bodyPr/>
          <a:lstStyle/>
          <a:p>
            <a:r>
              <a:rPr lang="en-US" b="1" dirty="0">
                <a:solidFill>
                  <a:srgbClr val="852A49"/>
                </a:solidFill>
              </a:rPr>
              <a:t>What You Should Take with You</a:t>
            </a:r>
          </a:p>
        </p:txBody>
      </p:sp>
      <p:sp>
        <p:nvSpPr>
          <p:cNvPr id="7" name="Content Placeholder 7">
            <a:extLst>
              <a:ext uri="{FF2B5EF4-FFF2-40B4-BE49-F238E27FC236}">
                <a16:creationId xmlns:a16="http://schemas.microsoft.com/office/drawing/2014/main" id="{68A8B737-928A-27FB-66CD-EF6BD77DA3D6}"/>
              </a:ext>
            </a:extLst>
          </p:cNvPr>
          <p:cNvSpPr txBox="1">
            <a:spLocks/>
          </p:cNvSpPr>
          <p:nvPr/>
        </p:nvSpPr>
        <p:spPr>
          <a:xfrm>
            <a:off x="838200" y="5018013"/>
            <a:ext cx="10515600" cy="100559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0800" indent="0" algn="ctr">
              <a:buNone/>
            </a:pPr>
            <a:r>
              <a:rPr lang="en-US" sz="3200" b="1" i="1" dirty="0">
                <a:solidFill>
                  <a:srgbClr val="EB7311"/>
                </a:solidFill>
              </a:rPr>
              <a:t>DE and T&amp;E together are stronger - </a:t>
            </a:r>
            <a:r>
              <a:rPr lang="en-US" sz="3200" b="1" i="1" u="sng" dirty="0">
                <a:solidFill>
                  <a:srgbClr val="EB7311"/>
                </a:solidFill>
              </a:rPr>
              <a:t>if</a:t>
            </a:r>
            <a:r>
              <a:rPr lang="en-US" sz="3200" b="1" i="1" dirty="0">
                <a:solidFill>
                  <a:srgbClr val="EB7311"/>
                </a:solidFill>
              </a:rPr>
              <a:t> we get the workforce and integration right.</a:t>
            </a:r>
          </a:p>
        </p:txBody>
      </p:sp>
      <p:pic>
        <p:nvPicPr>
          <p:cNvPr id="2" name="Picture 1">
            <a:extLst>
              <a:ext uri="{FF2B5EF4-FFF2-40B4-BE49-F238E27FC236}">
                <a16:creationId xmlns:a16="http://schemas.microsoft.com/office/drawing/2014/main" id="{9FCA2B37-11EA-C90D-8DEC-D4EB9B622CF0}"/>
              </a:ext>
            </a:extLst>
          </p:cNvPr>
          <p:cNvPicPr>
            <a:picLocks noChangeAspect="1"/>
          </p:cNvPicPr>
          <p:nvPr/>
        </p:nvPicPr>
        <p:blipFill>
          <a:blip r:embed="rId3"/>
          <a:srcRect l="5099" t="19377" r="5196" b="21438"/>
          <a:stretch>
            <a:fillRect/>
          </a:stretch>
        </p:blipFill>
        <p:spPr>
          <a:xfrm>
            <a:off x="2366010" y="2280285"/>
            <a:ext cx="6972300" cy="2297430"/>
          </a:xfrm>
          <a:prstGeom prst="rect">
            <a:avLst/>
          </a:prstGeom>
        </p:spPr>
      </p:pic>
    </p:spTree>
    <p:extLst>
      <p:ext uri="{BB962C8B-B14F-4D97-AF65-F5344CB8AC3E}">
        <p14:creationId xmlns:p14="http://schemas.microsoft.com/office/powerpoint/2010/main" val="3310064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BE1BEA2-C9A9-D8C7-7ABF-D15F91649858}"/>
              </a:ext>
            </a:extLst>
          </p:cNvPr>
          <p:cNvSpPr>
            <a:spLocks noGrp="1"/>
          </p:cNvSpPr>
          <p:nvPr>
            <p:ph type="sldNum" sz="quarter" idx="4294967295"/>
          </p:nvPr>
        </p:nvSpPr>
        <p:spPr>
          <a:xfrm>
            <a:off x="0" y="0"/>
            <a:ext cx="0" cy="0"/>
          </a:xfrm>
        </p:spPr>
        <p:txBody>
          <a:bodyPr/>
          <a:lstStyle/>
          <a:p>
            <a:fld id="{0F1B1C13-96AE-1246-94D3-DA3CBA2B946A}" type="slidenum">
              <a:rPr lang="en-US" smtClean="0"/>
              <a:t>18</a:t>
            </a:fld>
            <a:endParaRPr lang="en-US"/>
          </a:p>
        </p:txBody>
      </p:sp>
      <p:sp>
        <p:nvSpPr>
          <p:cNvPr id="5" name="TextBox 4">
            <a:extLst>
              <a:ext uri="{FF2B5EF4-FFF2-40B4-BE49-F238E27FC236}">
                <a16:creationId xmlns:a16="http://schemas.microsoft.com/office/drawing/2014/main" id="{27ABBAEA-FE50-974F-E0AA-1589BDADDE8C}"/>
              </a:ext>
            </a:extLst>
          </p:cNvPr>
          <p:cNvSpPr txBox="1"/>
          <p:nvPr/>
        </p:nvSpPr>
        <p:spPr>
          <a:xfrm>
            <a:off x="4444746" y="2076226"/>
            <a:ext cx="3302507" cy="830997"/>
          </a:xfrm>
          <a:prstGeom prst="rect">
            <a:avLst/>
          </a:prstGeom>
          <a:noFill/>
        </p:spPr>
        <p:txBody>
          <a:bodyPr wrap="none" rtlCol="0">
            <a:spAutoFit/>
          </a:bodyPr>
          <a:lstStyle/>
          <a:p>
            <a:r>
              <a:rPr lang="en-US" sz="4800" dirty="0">
                <a:solidFill>
                  <a:schemeClr val="bg1"/>
                </a:solidFill>
              </a:rPr>
              <a:t>Questions?</a:t>
            </a:r>
          </a:p>
        </p:txBody>
      </p:sp>
      <p:sp>
        <p:nvSpPr>
          <p:cNvPr id="6" name="TextBox 5">
            <a:extLst>
              <a:ext uri="{FF2B5EF4-FFF2-40B4-BE49-F238E27FC236}">
                <a16:creationId xmlns:a16="http://schemas.microsoft.com/office/drawing/2014/main" id="{2EA12619-D2F8-F80D-9855-D2611A909D2C}"/>
              </a:ext>
            </a:extLst>
          </p:cNvPr>
          <p:cNvSpPr txBox="1"/>
          <p:nvPr/>
        </p:nvSpPr>
        <p:spPr>
          <a:xfrm>
            <a:off x="3282568" y="4442908"/>
            <a:ext cx="5626861" cy="400110"/>
          </a:xfrm>
          <a:prstGeom prst="rect">
            <a:avLst/>
          </a:prstGeom>
          <a:noFill/>
        </p:spPr>
        <p:txBody>
          <a:bodyPr wrap="none" rtlCol="0">
            <a:spAutoFit/>
          </a:bodyPr>
          <a:lstStyle/>
          <a:p>
            <a:pPr algn="ctr"/>
            <a:r>
              <a:rPr lang="en-US" sz="2000" dirty="0">
                <a:solidFill>
                  <a:schemeClr val="bg1"/>
                </a:solidFill>
              </a:rPr>
              <a:t>Feel free to reach out to Nicole at </a:t>
            </a:r>
            <a:r>
              <a:rPr lang="en-US" sz="2000" dirty="0" err="1">
                <a:solidFill>
                  <a:schemeClr val="bg1"/>
                </a:solidFill>
              </a:rPr>
              <a:t>nlong@vt.edu</a:t>
            </a:r>
            <a:endParaRPr lang="en-US" sz="2000" dirty="0">
              <a:solidFill>
                <a:schemeClr val="bg1"/>
              </a:solidFill>
            </a:endParaRPr>
          </a:p>
        </p:txBody>
      </p:sp>
    </p:spTree>
    <p:extLst>
      <p:ext uri="{BB962C8B-B14F-4D97-AF65-F5344CB8AC3E}">
        <p14:creationId xmlns:p14="http://schemas.microsoft.com/office/powerpoint/2010/main" val="638191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606CB-11D3-FE7E-3DB4-711157AAFA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C0A05A-8024-FAD0-8618-D84DEAAB4587}"/>
              </a:ext>
            </a:extLst>
          </p:cNvPr>
          <p:cNvSpPr>
            <a:spLocks noGrp="1"/>
          </p:cNvSpPr>
          <p:nvPr>
            <p:ph type="title"/>
          </p:nvPr>
        </p:nvSpPr>
        <p:spPr>
          <a:xfrm>
            <a:off x="503505" y="349174"/>
            <a:ext cx="10515600" cy="1325563"/>
          </a:xfrm>
        </p:spPr>
        <p:txBody>
          <a:bodyPr/>
          <a:lstStyle/>
          <a:p>
            <a:r>
              <a:rPr lang="en-US" b="1" dirty="0">
                <a:solidFill>
                  <a:srgbClr val="852A49"/>
                </a:solidFill>
              </a:rPr>
              <a:t>Relationships between Terms</a:t>
            </a:r>
          </a:p>
        </p:txBody>
      </p:sp>
      <p:graphicFrame>
        <p:nvGraphicFramePr>
          <p:cNvPr id="3" name="Diagram 2">
            <a:extLst>
              <a:ext uri="{FF2B5EF4-FFF2-40B4-BE49-F238E27FC236}">
                <a16:creationId xmlns:a16="http://schemas.microsoft.com/office/drawing/2014/main" id="{7423CD3A-FD01-C427-C427-68EF41313908}"/>
              </a:ext>
            </a:extLst>
          </p:cNvPr>
          <p:cNvGraphicFramePr/>
          <p:nvPr>
            <p:extLst>
              <p:ext uri="{D42A27DB-BD31-4B8C-83A1-F6EECF244321}">
                <p14:modId xmlns:p14="http://schemas.microsoft.com/office/powerpoint/2010/main" val="832501503"/>
              </p:ext>
            </p:extLst>
          </p:nvPr>
        </p:nvGraphicFramePr>
        <p:xfrm>
          <a:off x="2032000" y="132209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93005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B6C245C-6638-CD22-0844-2AEB7FADEB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3E3E48-B898-9B43-CDEF-DBB16C8F6E5E}"/>
              </a:ext>
            </a:extLst>
          </p:cNvPr>
          <p:cNvSpPr>
            <a:spLocks noGrp="1"/>
          </p:cNvSpPr>
          <p:nvPr>
            <p:ph type="title"/>
          </p:nvPr>
        </p:nvSpPr>
        <p:spPr>
          <a:xfrm>
            <a:off x="503505" y="349174"/>
            <a:ext cx="10515600" cy="1325563"/>
          </a:xfrm>
        </p:spPr>
        <p:txBody>
          <a:bodyPr/>
          <a:lstStyle/>
          <a:p>
            <a:r>
              <a:rPr lang="en-US" b="1" dirty="0">
                <a:solidFill>
                  <a:srgbClr val="852A49"/>
                </a:solidFill>
              </a:rPr>
              <a:t>Paradigm Shift</a:t>
            </a:r>
          </a:p>
        </p:txBody>
      </p:sp>
      <p:pic>
        <p:nvPicPr>
          <p:cNvPr id="5" name="Content Placeholder 3" descr="Graphical user interface&#10;&#10;Description automatically generated">
            <a:extLst>
              <a:ext uri="{FF2B5EF4-FFF2-40B4-BE49-F238E27FC236}">
                <a16:creationId xmlns:a16="http://schemas.microsoft.com/office/drawing/2014/main" id="{4E504624-7B58-3B3C-F131-274120D4ECCD}"/>
              </a:ext>
            </a:extLst>
          </p:cNvPr>
          <p:cNvPicPr>
            <a:picLocks noChangeAspect="1"/>
          </p:cNvPicPr>
          <p:nvPr/>
        </p:nvPicPr>
        <p:blipFill>
          <a:blip r:embed="rId3"/>
          <a:stretch>
            <a:fillRect/>
          </a:stretch>
        </p:blipFill>
        <p:spPr>
          <a:xfrm>
            <a:off x="1660767" y="1490009"/>
            <a:ext cx="8870465" cy="5117965"/>
          </a:xfrm>
          <a:prstGeom prst="rect">
            <a:avLst/>
          </a:prstGeom>
          <a:noFill/>
          <a:ln>
            <a:noFill/>
          </a:ln>
        </p:spPr>
      </p:pic>
    </p:spTree>
    <p:extLst>
      <p:ext uri="{BB962C8B-B14F-4D97-AF65-F5344CB8AC3E}">
        <p14:creationId xmlns:p14="http://schemas.microsoft.com/office/powerpoint/2010/main" val="2224068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1CE42-16D2-2475-7B25-C1CB5F64FE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30CB39-8B31-2337-69D4-71FFBAA173EA}"/>
              </a:ext>
            </a:extLst>
          </p:cNvPr>
          <p:cNvSpPr>
            <a:spLocks noGrp="1"/>
          </p:cNvSpPr>
          <p:nvPr>
            <p:ph type="title"/>
          </p:nvPr>
        </p:nvSpPr>
        <p:spPr>
          <a:xfrm>
            <a:off x="629003" y="-23618"/>
            <a:ext cx="10515600" cy="1325563"/>
          </a:xfrm>
        </p:spPr>
        <p:txBody>
          <a:bodyPr/>
          <a:lstStyle/>
          <a:p>
            <a:r>
              <a:rPr lang="en-US" b="1" dirty="0">
                <a:solidFill>
                  <a:srgbClr val="852A49"/>
                </a:solidFill>
              </a:rPr>
              <a:t>2018 Digital Engineering Strategy</a:t>
            </a:r>
          </a:p>
        </p:txBody>
      </p:sp>
      <p:sp>
        <p:nvSpPr>
          <p:cNvPr id="13" name="Content Placeholder 12">
            <a:extLst>
              <a:ext uri="{FF2B5EF4-FFF2-40B4-BE49-F238E27FC236}">
                <a16:creationId xmlns:a16="http://schemas.microsoft.com/office/drawing/2014/main" id="{AC7AA063-C17A-7649-3D7D-8B1603D4CC5A}"/>
              </a:ext>
            </a:extLst>
          </p:cNvPr>
          <p:cNvSpPr>
            <a:spLocks noGrp="1"/>
          </p:cNvSpPr>
          <p:nvPr>
            <p:ph idx="1"/>
          </p:nvPr>
        </p:nvSpPr>
        <p:spPr/>
        <p:txBody>
          <a:bodyPr/>
          <a:lstStyle/>
          <a:p>
            <a:endParaRPr lang="en-US"/>
          </a:p>
        </p:txBody>
      </p:sp>
      <p:pic>
        <p:nvPicPr>
          <p:cNvPr id="7" name="Picture 6" descr="Screen Shot 2021-12-16 at 4.44.57 PM.png">
            <a:extLst>
              <a:ext uri="{FF2B5EF4-FFF2-40B4-BE49-F238E27FC236}">
                <a16:creationId xmlns:a16="http://schemas.microsoft.com/office/drawing/2014/main" id="{1B57F0E6-EE3F-9A0C-BFE8-F8B4348FE1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08" y="933707"/>
            <a:ext cx="5688895" cy="5543293"/>
          </a:xfrm>
          <a:prstGeom prst="rect">
            <a:avLst/>
          </a:prstGeom>
        </p:spPr>
      </p:pic>
      <p:pic>
        <p:nvPicPr>
          <p:cNvPr id="8" name="Picture 7" descr="Screen Shot 2021-12-16 at 4.45.58 PM.png">
            <a:extLst>
              <a:ext uri="{FF2B5EF4-FFF2-40B4-BE49-F238E27FC236}">
                <a16:creationId xmlns:a16="http://schemas.microsoft.com/office/drawing/2014/main" id="{0C50C9E0-9DD2-D91B-5C37-4ED0AE946A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907" y="1063330"/>
            <a:ext cx="6630112" cy="5520351"/>
          </a:xfrm>
          <a:prstGeom prst="rect">
            <a:avLst/>
          </a:prstGeom>
        </p:spPr>
      </p:pic>
      <p:pic>
        <p:nvPicPr>
          <p:cNvPr id="9" name="Picture 8" descr="Screen Shot 2021-12-16 at 4.46.43 PM.png">
            <a:extLst>
              <a:ext uri="{FF2B5EF4-FFF2-40B4-BE49-F238E27FC236}">
                <a16:creationId xmlns:a16="http://schemas.microsoft.com/office/drawing/2014/main" id="{D51278B7-1620-26BC-306E-38B6F07B6E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0367"/>
            <a:ext cx="12192000" cy="5735984"/>
          </a:xfrm>
          <a:prstGeom prst="rect">
            <a:avLst/>
          </a:prstGeom>
        </p:spPr>
      </p:pic>
      <p:pic>
        <p:nvPicPr>
          <p:cNvPr id="10" name="Picture 9" descr="Screen Shot 2021-12-16 at 4.47.27 PM.png">
            <a:extLst>
              <a:ext uri="{FF2B5EF4-FFF2-40B4-BE49-F238E27FC236}">
                <a16:creationId xmlns:a16="http://schemas.microsoft.com/office/drawing/2014/main" id="{A45FC0FD-2C02-03C0-6EA4-CA094B8E13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9230" y="827052"/>
            <a:ext cx="11232444" cy="5756628"/>
          </a:xfrm>
          <a:prstGeom prst="rect">
            <a:avLst/>
          </a:prstGeom>
        </p:spPr>
      </p:pic>
      <p:pic>
        <p:nvPicPr>
          <p:cNvPr id="11" name="Picture 10" descr="Screen Shot 2021-12-16 at 4.47.58 PM.png">
            <a:extLst>
              <a:ext uri="{FF2B5EF4-FFF2-40B4-BE49-F238E27FC236}">
                <a16:creationId xmlns:a16="http://schemas.microsoft.com/office/drawing/2014/main" id="{8BDDAF07-4F07-6AD6-A59A-93ABA45604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6613" y="921552"/>
            <a:ext cx="10345127" cy="5622154"/>
          </a:xfrm>
          <a:prstGeom prst="rect">
            <a:avLst/>
          </a:prstGeom>
        </p:spPr>
      </p:pic>
      <p:pic>
        <p:nvPicPr>
          <p:cNvPr id="12" name="Picture 11" descr="Screen Shot 2021-12-16 at 4.48.39 PM.png">
            <a:extLst>
              <a:ext uri="{FF2B5EF4-FFF2-40B4-BE49-F238E27FC236}">
                <a16:creationId xmlns:a16="http://schemas.microsoft.com/office/drawing/2014/main" id="{3F0E4BF6-5F01-3422-174D-8E9F9F3E2C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77815" y="903982"/>
            <a:ext cx="5480162" cy="5962086"/>
          </a:xfrm>
          <a:prstGeom prst="rect">
            <a:avLst/>
          </a:prstGeom>
        </p:spPr>
      </p:pic>
    </p:spTree>
    <p:extLst>
      <p:ext uri="{BB962C8B-B14F-4D97-AF65-F5344CB8AC3E}">
        <p14:creationId xmlns:p14="http://schemas.microsoft.com/office/powerpoint/2010/main" val="1880053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A430B-6BC9-8A94-0B81-B691B2A684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BD81D9-3887-EFFC-A8E7-0DC808051DDF}"/>
              </a:ext>
            </a:extLst>
          </p:cNvPr>
          <p:cNvSpPr>
            <a:spLocks noGrp="1"/>
          </p:cNvSpPr>
          <p:nvPr>
            <p:ph type="title"/>
          </p:nvPr>
        </p:nvSpPr>
        <p:spPr>
          <a:xfrm>
            <a:off x="503505" y="349174"/>
            <a:ext cx="10515600" cy="1325563"/>
          </a:xfrm>
        </p:spPr>
        <p:txBody>
          <a:bodyPr/>
          <a:lstStyle/>
          <a:p>
            <a:r>
              <a:rPr lang="en-US" b="1" dirty="0">
                <a:solidFill>
                  <a:srgbClr val="852A49"/>
                </a:solidFill>
              </a:rPr>
              <a:t>Digital Engineering</a:t>
            </a:r>
          </a:p>
        </p:txBody>
      </p:sp>
      <p:sp>
        <p:nvSpPr>
          <p:cNvPr id="4" name="TextBox 3">
            <a:extLst>
              <a:ext uri="{FF2B5EF4-FFF2-40B4-BE49-F238E27FC236}">
                <a16:creationId xmlns:a16="http://schemas.microsoft.com/office/drawing/2014/main" id="{A5236653-5FD7-7019-C9D7-61660A8B49F7}"/>
              </a:ext>
            </a:extLst>
          </p:cNvPr>
          <p:cNvSpPr txBox="1"/>
          <p:nvPr/>
        </p:nvSpPr>
        <p:spPr>
          <a:xfrm>
            <a:off x="865406" y="1674737"/>
            <a:ext cx="10823089"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1" u="none" strike="noStrike" kern="0" cap="none" spc="0" normalizeH="0" baseline="0" noProof="0" dirty="0">
                <a:ln>
                  <a:noFill/>
                </a:ln>
                <a:solidFill>
                  <a:srgbClr val="000000"/>
                </a:solidFill>
                <a:effectLst/>
                <a:uLnTx/>
                <a:uFillTx/>
                <a:latin typeface="Arial"/>
                <a:cs typeface="Arial"/>
                <a:sym typeface="Arial"/>
              </a:rPr>
              <a:t>An integrated digital approach that uses authoritative sources of systems’ </a:t>
            </a:r>
            <a:r>
              <a:rPr kumimoji="0" lang="en-US" sz="2800" b="0" i="1" u="sng" strike="noStrike" kern="0" cap="none" spc="0" normalizeH="0" baseline="0" noProof="0" dirty="0">
                <a:ln>
                  <a:noFill/>
                </a:ln>
                <a:solidFill>
                  <a:srgbClr val="000000"/>
                </a:solidFill>
                <a:effectLst/>
                <a:uLnTx/>
                <a:uFillTx/>
                <a:latin typeface="Arial"/>
                <a:cs typeface="Arial"/>
                <a:sym typeface="Arial"/>
              </a:rPr>
              <a:t>data</a:t>
            </a:r>
            <a:r>
              <a:rPr kumimoji="0" lang="en-US" sz="2800" b="0" i="1" u="none" strike="noStrike" kern="0" cap="none" spc="0" normalizeH="0" baseline="0" noProof="0" dirty="0">
                <a:ln>
                  <a:noFill/>
                </a:ln>
                <a:solidFill>
                  <a:srgbClr val="000000"/>
                </a:solidFill>
                <a:effectLst/>
                <a:uLnTx/>
                <a:uFillTx/>
                <a:latin typeface="Arial"/>
                <a:cs typeface="Arial"/>
                <a:sym typeface="Arial"/>
              </a:rPr>
              <a:t> and </a:t>
            </a:r>
            <a:r>
              <a:rPr kumimoji="0" lang="en-US" sz="2800" b="0" i="1" u="sng" strike="noStrike" kern="0" cap="none" spc="0" normalizeH="0" baseline="0" noProof="0" dirty="0">
                <a:ln>
                  <a:noFill/>
                </a:ln>
                <a:solidFill>
                  <a:srgbClr val="000000"/>
                </a:solidFill>
                <a:effectLst/>
                <a:uLnTx/>
                <a:uFillTx/>
                <a:latin typeface="Arial"/>
                <a:cs typeface="Arial"/>
                <a:sym typeface="Arial"/>
              </a:rPr>
              <a:t>models</a:t>
            </a:r>
            <a:r>
              <a:rPr kumimoji="0" lang="en-US" sz="2800" b="0" i="1" u="none" strike="noStrike" kern="0" cap="none" spc="0" normalizeH="0" baseline="0" noProof="0" dirty="0">
                <a:ln>
                  <a:noFill/>
                </a:ln>
                <a:solidFill>
                  <a:srgbClr val="000000"/>
                </a:solidFill>
                <a:effectLst/>
                <a:uLnTx/>
                <a:uFillTx/>
                <a:latin typeface="Arial"/>
                <a:cs typeface="Arial"/>
                <a:sym typeface="Arial"/>
              </a:rPr>
              <a:t> as a continuum across disciplines to support lifecycle activities from concept through disposal.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1" u="none" strike="noStrike" kern="0" cap="none" spc="0" normalizeH="0" baseline="0" noProof="0" dirty="0">
                <a:ln>
                  <a:noFill/>
                </a:ln>
                <a:solidFill>
                  <a:srgbClr val="000000"/>
                </a:solidFill>
                <a:effectLst/>
                <a:uLnTx/>
                <a:uFillTx/>
                <a:latin typeface="Arial"/>
                <a:cs typeface="Arial"/>
                <a:sym typeface="Arial"/>
              </a:rPr>
              <a:t>DAU Glossary</a:t>
            </a:r>
          </a:p>
        </p:txBody>
      </p:sp>
      <p:sp>
        <p:nvSpPr>
          <p:cNvPr id="9" name="TextBox 8">
            <a:extLst>
              <a:ext uri="{FF2B5EF4-FFF2-40B4-BE49-F238E27FC236}">
                <a16:creationId xmlns:a16="http://schemas.microsoft.com/office/drawing/2014/main" id="{5D24C734-3193-D6AE-F4A6-0BEFD5000EE3}"/>
              </a:ext>
            </a:extLst>
          </p:cNvPr>
          <p:cNvSpPr txBox="1"/>
          <p:nvPr/>
        </p:nvSpPr>
        <p:spPr>
          <a:xfrm>
            <a:off x="865405" y="3524060"/>
            <a:ext cx="10153699" cy="830997"/>
          </a:xfrm>
          <a:prstGeom prst="rect">
            <a:avLst/>
          </a:prstGeom>
          <a:noFill/>
        </p:spPr>
        <p:txBody>
          <a:bodyPr wrap="square">
            <a:spAutoFit/>
          </a:bodyPr>
          <a:lstStyle/>
          <a:p>
            <a:r>
              <a:rPr lang="en-US" sz="2400" dirty="0"/>
              <a:t>DE is more than just a set of tools. It is meant to be a holistic approach to the entire systems lifecycle from concept to deployment.</a:t>
            </a:r>
          </a:p>
        </p:txBody>
      </p:sp>
      <p:pic>
        <p:nvPicPr>
          <p:cNvPr id="5122" name="Picture 2">
            <a:extLst>
              <a:ext uri="{FF2B5EF4-FFF2-40B4-BE49-F238E27FC236}">
                <a16:creationId xmlns:a16="http://schemas.microsoft.com/office/drawing/2014/main" id="{7C6FA7BC-80CF-62AE-9EE2-D4BB2E85EC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539" r="53040"/>
          <a:stretch>
            <a:fillRect/>
          </a:stretch>
        </p:blipFill>
        <p:spPr bwMode="auto">
          <a:xfrm rot="5400000">
            <a:off x="4750844" y="298479"/>
            <a:ext cx="2382818" cy="110159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064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A56AC-B2BF-5D73-C807-7DB6130AD1B8}"/>
              </a:ext>
            </a:extLst>
          </p:cNvPr>
          <p:cNvSpPr>
            <a:spLocks noGrp="1"/>
          </p:cNvSpPr>
          <p:nvPr>
            <p:ph type="title"/>
          </p:nvPr>
        </p:nvSpPr>
        <p:spPr/>
        <p:txBody>
          <a:bodyPr/>
          <a:lstStyle/>
          <a:p>
            <a:r>
              <a:rPr lang="en-US" dirty="0">
                <a:solidFill>
                  <a:srgbClr val="852A49"/>
                </a:solidFill>
              </a:rPr>
              <a:t>T&amp;E as a Continuum</a:t>
            </a:r>
            <a:r>
              <a:rPr lang="en-US" sz="1800" dirty="0">
                <a:solidFill>
                  <a:srgbClr val="852A49"/>
                </a:solidFill>
              </a:rPr>
              <a:t> (Collins and Senechal 2023)</a:t>
            </a:r>
          </a:p>
        </p:txBody>
      </p:sp>
      <p:sp>
        <p:nvSpPr>
          <p:cNvPr id="4" name="Slide Number Placeholder 3">
            <a:extLst>
              <a:ext uri="{FF2B5EF4-FFF2-40B4-BE49-F238E27FC236}">
                <a16:creationId xmlns:a16="http://schemas.microsoft.com/office/drawing/2014/main" id="{86C9E695-D5D0-6FD4-4F85-67D55A1A7D48}"/>
              </a:ext>
            </a:extLst>
          </p:cNvPr>
          <p:cNvSpPr>
            <a:spLocks noGrp="1"/>
          </p:cNvSpPr>
          <p:nvPr>
            <p:ph type="sldNum" sz="quarter" idx="12"/>
          </p:nvPr>
        </p:nvSpPr>
        <p:spPr/>
        <p:txBody>
          <a:bodyPr/>
          <a:lstStyle/>
          <a:p>
            <a:endParaRPr lang="en-US" dirty="0"/>
          </a:p>
        </p:txBody>
      </p:sp>
      <p:pic>
        <p:nvPicPr>
          <p:cNvPr id="1026" name="Picture 2">
            <a:extLst>
              <a:ext uri="{FF2B5EF4-FFF2-40B4-BE49-F238E27FC236}">
                <a16:creationId xmlns:a16="http://schemas.microsoft.com/office/drawing/2014/main" id="{FDE1C0B3-5C91-A0D0-4973-A702645F116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1353035"/>
            <a:ext cx="10907826" cy="5092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018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23163-072C-28EE-DED1-54CC334849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A55B7B-C5FE-07A4-89AD-85B4E9C49055}"/>
              </a:ext>
            </a:extLst>
          </p:cNvPr>
          <p:cNvSpPr>
            <a:spLocks noGrp="1"/>
          </p:cNvSpPr>
          <p:nvPr>
            <p:ph type="title"/>
          </p:nvPr>
        </p:nvSpPr>
        <p:spPr/>
        <p:txBody>
          <a:bodyPr/>
          <a:lstStyle/>
          <a:p>
            <a:r>
              <a:rPr lang="en-US" b="1" dirty="0">
                <a:solidFill>
                  <a:srgbClr val="852A49"/>
                </a:solidFill>
              </a:rPr>
              <a:t>Digital Threads</a:t>
            </a:r>
          </a:p>
        </p:txBody>
      </p:sp>
      <p:sp>
        <p:nvSpPr>
          <p:cNvPr id="5" name="Content Placeholder 4">
            <a:extLst>
              <a:ext uri="{FF2B5EF4-FFF2-40B4-BE49-F238E27FC236}">
                <a16:creationId xmlns:a16="http://schemas.microsoft.com/office/drawing/2014/main" id="{A58E61B4-C028-3A85-30FC-6C6845C7C7BA}"/>
              </a:ext>
            </a:extLst>
          </p:cNvPr>
          <p:cNvSpPr>
            <a:spLocks noGrp="1"/>
          </p:cNvSpPr>
          <p:nvPr>
            <p:ph sz="half" idx="2"/>
          </p:nvPr>
        </p:nvSpPr>
        <p:spPr>
          <a:xfrm>
            <a:off x="839788" y="1690688"/>
            <a:ext cx="10515600" cy="4352925"/>
          </a:xfrm>
        </p:spPr>
        <p:txBody>
          <a:bodyPr>
            <a:normAutofit/>
          </a:bodyPr>
          <a:lstStyle/>
          <a:p>
            <a:pPr marL="0" indent="0">
              <a:buNone/>
            </a:pPr>
            <a:r>
              <a:rPr lang="en-US" sz="2000" dirty="0"/>
              <a:t>An extensible and configurable analytical framework that seamlessly expedites the controlled interplay of technical data, software, information, and knowledge in the digital engineering ecosystem, based on the established requirements, architectures, formats, and rules for building digital models. It is used to inform decision makers throughout a system's life cycle by providing the capability to access, integrate, and transform data into actionable information.</a:t>
            </a:r>
          </a:p>
          <a:p>
            <a:pPr marL="0" indent="0">
              <a:buNone/>
            </a:pPr>
            <a:r>
              <a:rPr lang="en-US" sz="1600" i="1" dirty="0"/>
              <a:t>DAU</a:t>
            </a:r>
          </a:p>
        </p:txBody>
      </p:sp>
      <p:sp>
        <p:nvSpPr>
          <p:cNvPr id="10" name="TextBox 9">
            <a:extLst>
              <a:ext uri="{FF2B5EF4-FFF2-40B4-BE49-F238E27FC236}">
                <a16:creationId xmlns:a16="http://schemas.microsoft.com/office/drawing/2014/main" id="{07DA61E9-5B67-4016-DC44-055ED8F5CB89}"/>
              </a:ext>
            </a:extLst>
          </p:cNvPr>
          <p:cNvSpPr txBox="1"/>
          <p:nvPr/>
        </p:nvSpPr>
        <p:spPr>
          <a:xfrm>
            <a:off x="6073773" y="4834418"/>
            <a:ext cx="5183188" cy="1323439"/>
          </a:xfrm>
          <a:prstGeom prst="rect">
            <a:avLst/>
          </a:prstGeom>
          <a:noFill/>
        </p:spPr>
        <p:txBody>
          <a:bodyPr wrap="square">
            <a:spAutoFit/>
          </a:bodyPr>
          <a:lstStyle/>
          <a:p>
            <a:r>
              <a:rPr lang="en-US" sz="2000" dirty="0"/>
              <a:t>Enable organizations to break down silos, streamline workflows, and achieve interoperability across departments, functions, and systems. </a:t>
            </a:r>
          </a:p>
        </p:txBody>
      </p:sp>
      <p:sp>
        <p:nvSpPr>
          <p:cNvPr id="11" name="Text Placeholder 6">
            <a:extLst>
              <a:ext uri="{FF2B5EF4-FFF2-40B4-BE49-F238E27FC236}">
                <a16:creationId xmlns:a16="http://schemas.microsoft.com/office/drawing/2014/main" id="{D1C5837C-E76E-57DD-FFDA-D151E0D14F1A}"/>
              </a:ext>
            </a:extLst>
          </p:cNvPr>
          <p:cNvSpPr txBox="1">
            <a:spLocks/>
          </p:cNvSpPr>
          <p:nvPr/>
        </p:nvSpPr>
        <p:spPr>
          <a:xfrm>
            <a:off x="6096000" y="4009911"/>
            <a:ext cx="5183188"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dirty="0"/>
              <a:t>Why Digital Threads?</a:t>
            </a:r>
          </a:p>
        </p:txBody>
      </p:sp>
      <p:pic>
        <p:nvPicPr>
          <p:cNvPr id="13314" name="Picture 2" descr="What Is a Digital Thread in Manufacturing? Why It Matters for Modern  Manufacturing Processes(and How">
            <a:extLst>
              <a:ext uri="{FF2B5EF4-FFF2-40B4-BE49-F238E27FC236}">
                <a16:creationId xmlns:a16="http://schemas.microsoft.com/office/drawing/2014/main" id="{EBA69B51-16F7-56AA-143F-62741AC55A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3871" y="3916419"/>
            <a:ext cx="3866473" cy="2576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6656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34CFC-E32B-4A93-DE24-A68277CF23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ACD300F-24EC-E942-2CAF-F997FABF6F55}"/>
              </a:ext>
            </a:extLst>
          </p:cNvPr>
          <p:cNvSpPr>
            <a:spLocks noGrp="1"/>
          </p:cNvSpPr>
          <p:nvPr>
            <p:ph type="title"/>
          </p:nvPr>
        </p:nvSpPr>
        <p:spPr/>
        <p:txBody>
          <a:bodyPr/>
          <a:lstStyle/>
          <a:p>
            <a:r>
              <a:rPr lang="en-US" b="1" dirty="0">
                <a:solidFill>
                  <a:srgbClr val="852A49"/>
                </a:solidFill>
              </a:rPr>
              <a:t>DE Enables Horizontal and Vertical Integration</a:t>
            </a:r>
          </a:p>
        </p:txBody>
      </p:sp>
      <p:grpSp>
        <p:nvGrpSpPr>
          <p:cNvPr id="5" name="Group 4">
            <a:extLst>
              <a:ext uri="{FF2B5EF4-FFF2-40B4-BE49-F238E27FC236}">
                <a16:creationId xmlns:a16="http://schemas.microsoft.com/office/drawing/2014/main" id="{5F41322F-8545-1FCC-1E52-A64F0B5EFA72}"/>
              </a:ext>
            </a:extLst>
          </p:cNvPr>
          <p:cNvGrpSpPr/>
          <p:nvPr/>
        </p:nvGrpSpPr>
        <p:grpSpPr>
          <a:xfrm>
            <a:off x="2016163" y="1256569"/>
            <a:ext cx="7772400" cy="5181600"/>
            <a:chOff x="2016163" y="1256569"/>
            <a:chExt cx="7772400" cy="5181600"/>
          </a:xfrm>
        </p:grpSpPr>
        <p:pic>
          <p:nvPicPr>
            <p:cNvPr id="6" name="Picture 5">
              <a:extLst>
                <a:ext uri="{FF2B5EF4-FFF2-40B4-BE49-F238E27FC236}">
                  <a16:creationId xmlns:a16="http://schemas.microsoft.com/office/drawing/2014/main" id="{F9A4B2C7-C8AD-A400-C555-97CA834E2314}"/>
                </a:ext>
              </a:extLst>
            </p:cNvPr>
            <p:cNvPicPr>
              <a:picLocks noChangeAspect="1"/>
            </p:cNvPicPr>
            <p:nvPr/>
          </p:nvPicPr>
          <p:blipFill>
            <a:blip r:embed="rId3"/>
            <a:stretch>
              <a:fillRect/>
            </a:stretch>
          </p:blipFill>
          <p:spPr>
            <a:xfrm>
              <a:off x="2016163" y="1256569"/>
              <a:ext cx="7772400" cy="5181600"/>
            </a:xfrm>
            <a:prstGeom prst="rect">
              <a:avLst/>
            </a:prstGeom>
          </p:spPr>
        </p:pic>
        <p:pic>
          <p:nvPicPr>
            <p:cNvPr id="8" name="Picture 7">
              <a:extLst>
                <a:ext uri="{FF2B5EF4-FFF2-40B4-BE49-F238E27FC236}">
                  <a16:creationId xmlns:a16="http://schemas.microsoft.com/office/drawing/2014/main" id="{B1D8263A-9214-417F-7100-2B962498CDF3}"/>
                </a:ext>
              </a:extLst>
            </p:cNvPr>
            <p:cNvPicPr>
              <a:picLocks noChangeAspect="1"/>
            </p:cNvPicPr>
            <p:nvPr/>
          </p:nvPicPr>
          <p:blipFill>
            <a:blip r:embed="rId4"/>
            <a:stretch>
              <a:fillRect/>
            </a:stretch>
          </p:blipFill>
          <p:spPr>
            <a:xfrm>
              <a:off x="8571411" y="5567978"/>
              <a:ext cx="508000" cy="279400"/>
            </a:xfrm>
            <a:prstGeom prst="rect">
              <a:avLst/>
            </a:prstGeom>
          </p:spPr>
        </p:pic>
        <p:sp>
          <p:nvSpPr>
            <p:cNvPr id="9" name="TextBox 8">
              <a:extLst>
                <a:ext uri="{FF2B5EF4-FFF2-40B4-BE49-F238E27FC236}">
                  <a16:creationId xmlns:a16="http://schemas.microsoft.com/office/drawing/2014/main" id="{E8153FF0-798A-525C-51B2-75B19274EB89}"/>
                </a:ext>
              </a:extLst>
            </p:cNvPr>
            <p:cNvSpPr txBox="1"/>
            <p:nvPr/>
          </p:nvSpPr>
          <p:spPr>
            <a:xfrm>
              <a:off x="8313892" y="5567978"/>
              <a:ext cx="1023037" cy="400110"/>
            </a:xfrm>
            <a:prstGeom prst="rect">
              <a:avLst/>
            </a:prstGeom>
            <a:noFill/>
          </p:spPr>
          <p:txBody>
            <a:bodyPr wrap="none" rtlCol="0">
              <a:spAutoFit/>
            </a:bodyPr>
            <a:lstStyle/>
            <a:p>
              <a:pPr algn="ctr"/>
              <a:r>
                <a:rPr lang="en-US" sz="1000" dirty="0">
                  <a:solidFill>
                    <a:schemeClr val="bg1">
                      <a:lumMod val="95000"/>
                    </a:schemeClr>
                  </a:solidFill>
                  <a:latin typeface="Century Gothic" panose="020B0502020202020204" pitchFamily="34" charset="0"/>
                  <a:cs typeface="Arial" panose="020B0604020202020204" pitchFamily="34" charset="0"/>
                </a:rPr>
                <a:t>Verification &amp;</a:t>
              </a:r>
            </a:p>
            <a:p>
              <a:pPr algn="ctr"/>
              <a:r>
                <a:rPr lang="en-US" sz="1000" dirty="0">
                  <a:solidFill>
                    <a:schemeClr val="bg1">
                      <a:lumMod val="95000"/>
                    </a:schemeClr>
                  </a:solidFill>
                  <a:latin typeface="Century Gothic" panose="020B0502020202020204" pitchFamily="34" charset="0"/>
                  <a:cs typeface="Arial" panose="020B0604020202020204" pitchFamily="34" charset="0"/>
                </a:rPr>
                <a:t>Validation</a:t>
              </a:r>
            </a:p>
          </p:txBody>
        </p:sp>
        <p:pic>
          <p:nvPicPr>
            <p:cNvPr id="3" name="Picture 2">
              <a:extLst>
                <a:ext uri="{FF2B5EF4-FFF2-40B4-BE49-F238E27FC236}">
                  <a16:creationId xmlns:a16="http://schemas.microsoft.com/office/drawing/2014/main" id="{2411EE43-2397-26CB-B832-497346A26EF4}"/>
                </a:ext>
              </a:extLst>
            </p:cNvPr>
            <p:cNvPicPr>
              <a:picLocks noChangeAspect="1"/>
            </p:cNvPicPr>
            <p:nvPr/>
          </p:nvPicPr>
          <p:blipFill>
            <a:blip r:embed="rId4"/>
            <a:stretch>
              <a:fillRect/>
            </a:stretch>
          </p:blipFill>
          <p:spPr>
            <a:xfrm>
              <a:off x="7220430" y="5567978"/>
              <a:ext cx="508000" cy="279400"/>
            </a:xfrm>
            <a:prstGeom prst="rect">
              <a:avLst/>
            </a:prstGeom>
          </p:spPr>
        </p:pic>
        <p:sp>
          <p:nvSpPr>
            <p:cNvPr id="4" name="TextBox 3">
              <a:extLst>
                <a:ext uri="{FF2B5EF4-FFF2-40B4-BE49-F238E27FC236}">
                  <a16:creationId xmlns:a16="http://schemas.microsoft.com/office/drawing/2014/main" id="{1D9D1ACD-CC0D-4FB6-BB3E-6D7D6CF89678}"/>
                </a:ext>
              </a:extLst>
            </p:cNvPr>
            <p:cNvSpPr txBox="1"/>
            <p:nvPr/>
          </p:nvSpPr>
          <p:spPr>
            <a:xfrm>
              <a:off x="6853596" y="5567978"/>
              <a:ext cx="1234633" cy="246221"/>
            </a:xfrm>
            <a:prstGeom prst="rect">
              <a:avLst/>
            </a:prstGeom>
            <a:noFill/>
          </p:spPr>
          <p:txBody>
            <a:bodyPr wrap="none" rtlCol="0">
              <a:spAutoFit/>
            </a:bodyPr>
            <a:lstStyle/>
            <a:p>
              <a:pPr algn="ctr"/>
              <a:r>
                <a:rPr lang="en-US" sz="1000" dirty="0">
                  <a:solidFill>
                    <a:schemeClr val="bg1">
                      <a:lumMod val="95000"/>
                    </a:schemeClr>
                  </a:solidFill>
                  <a:latin typeface="Century Gothic" panose="020B0502020202020204" pitchFamily="34" charset="0"/>
                  <a:cs typeface="Arial" panose="020B0604020202020204" pitchFamily="34" charset="0"/>
                </a:rPr>
                <a:t>Test &amp; Evaluation</a:t>
              </a:r>
            </a:p>
          </p:txBody>
        </p:sp>
      </p:grpSp>
    </p:spTree>
    <p:extLst>
      <p:ext uri="{BB962C8B-B14F-4D97-AF65-F5344CB8AC3E}">
        <p14:creationId xmlns:p14="http://schemas.microsoft.com/office/powerpoint/2010/main" val="27501472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1189A-DF68-4321-1050-95B17DBFF9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536623-980F-F447-5AF5-6B6BE9AC07CB}"/>
              </a:ext>
            </a:extLst>
          </p:cNvPr>
          <p:cNvSpPr>
            <a:spLocks noGrp="1"/>
          </p:cNvSpPr>
          <p:nvPr>
            <p:ph type="title"/>
          </p:nvPr>
        </p:nvSpPr>
        <p:spPr/>
        <p:txBody>
          <a:bodyPr/>
          <a:lstStyle/>
          <a:p>
            <a:r>
              <a:rPr lang="en-US" b="1" dirty="0">
                <a:solidFill>
                  <a:srgbClr val="852A49"/>
                </a:solidFill>
              </a:rPr>
              <a:t>Digital Twin</a:t>
            </a:r>
          </a:p>
        </p:txBody>
      </p:sp>
      <p:sp>
        <p:nvSpPr>
          <p:cNvPr id="5" name="Content Placeholder 4">
            <a:extLst>
              <a:ext uri="{FF2B5EF4-FFF2-40B4-BE49-F238E27FC236}">
                <a16:creationId xmlns:a16="http://schemas.microsoft.com/office/drawing/2014/main" id="{12E3EA32-C7FB-19FD-7FF8-1AFAA092FF7D}"/>
              </a:ext>
            </a:extLst>
          </p:cNvPr>
          <p:cNvSpPr>
            <a:spLocks noGrp="1"/>
          </p:cNvSpPr>
          <p:nvPr>
            <p:ph sz="half" idx="2"/>
          </p:nvPr>
        </p:nvSpPr>
        <p:spPr>
          <a:xfrm>
            <a:off x="849313" y="1526904"/>
            <a:ext cx="10493374" cy="1409934"/>
          </a:xfrm>
        </p:spPr>
        <p:txBody>
          <a:bodyPr>
            <a:normAutofit/>
          </a:bodyPr>
          <a:lstStyle/>
          <a:p>
            <a:pPr marL="0" indent="0">
              <a:buNone/>
            </a:pPr>
            <a:r>
              <a:rPr lang="en-US" sz="2400" dirty="0"/>
              <a:t>A virtual replica of a physical entity that is synchronized across time. Digital twins exist to replicate configuration, performance, or history of a system. Two primary sub-categories of digital twin are digital instance and digital prototype. </a:t>
            </a:r>
            <a:r>
              <a:rPr lang="en-US" sz="1600" i="1" dirty="0"/>
              <a:t>DAU</a:t>
            </a:r>
            <a:endParaRPr lang="en-US" sz="2400" i="1" dirty="0"/>
          </a:p>
        </p:txBody>
      </p:sp>
      <p:pic>
        <p:nvPicPr>
          <p:cNvPr id="15" name="Picture 14">
            <a:extLst>
              <a:ext uri="{FF2B5EF4-FFF2-40B4-BE49-F238E27FC236}">
                <a16:creationId xmlns:a16="http://schemas.microsoft.com/office/drawing/2014/main" id="{783FC308-5506-CA99-74C9-7E0444CC9DDB}"/>
              </a:ext>
            </a:extLst>
          </p:cNvPr>
          <p:cNvPicPr>
            <a:picLocks noChangeAspect="1"/>
          </p:cNvPicPr>
          <p:nvPr/>
        </p:nvPicPr>
        <p:blipFill>
          <a:blip r:embed="rId3"/>
          <a:stretch>
            <a:fillRect/>
          </a:stretch>
        </p:blipFill>
        <p:spPr>
          <a:xfrm>
            <a:off x="3013142" y="2828823"/>
            <a:ext cx="6165715" cy="3664052"/>
          </a:xfrm>
          <a:prstGeom prst="rect">
            <a:avLst/>
          </a:prstGeom>
        </p:spPr>
      </p:pic>
    </p:spTree>
    <p:extLst>
      <p:ext uri="{BB962C8B-B14F-4D97-AF65-F5344CB8AC3E}">
        <p14:creationId xmlns:p14="http://schemas.microsoft.com/office/powerpoint/2010/main" val="123137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B947E-7C5E-8E86-28AA-05EED9B5FE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C2D032-1801-83B8-05A1-313AA3DDCF46}"/>
              </a:ext>
            </a:extLst>
          </p:cNvPr>
          <p:cNvSpPr>
            <a:spLocks noGrp="1"/>
          </p:cNvSpPr>
          <p:nvPr>
            <p:ph type="title"/>
          </p:nvPr>
        </p:nvSpPr>
        <p:spPr/>
        <p:txBody>
          <a:bodyPr/>
          <a:lstStyle/>
          <a:p>
            <a:r>
              <a:rPr lang="en-US" b="1" dirty="0">
                <a:solidFill>
                  <a:srgbClr val="852A49"/>
                </a:solidFill>
              </a:rPr>
              <a:t>Digital Twin Examples</a:t>
            </a:r>
          </a:p>
        </p:txBody>
      </p:sp>
      <p:sp>
        <p:nvSpPr>
          <p:cNvPr id="6" name="Text Placeholder 5">
            <a:extLst>
              <a:ext uri="{FF2B5EF4-FFF2-40B4-BE49-F238E27FC236}">
                <a16:creationId xmlns:a16="http://schemas.microsoft.com/office/drawing/2014/main" id="{47E7555E-1190-D8B2-4E22-DA7D44964580}"/>
              </a:ext>
            </a:extLst>
          </p:cNvPr>
          <p:cNvSpPr>
            <a:spLocks noGrp="1"/>
          </p:cNvSpPr>
          <p:nvPr>
            <p:ph type="body" idx="1"/>
          </p:nvPr>
        </p:nvSpPr>
        <p:spPr/>
        <p:txBody>
          <a:bodyPr/>
          <a:lstStyle/>
          <a:p>
            <a:r>
              <a:rPr lang="en-US" dirty="0"/>
              <a:t>Simulation</a:t>
            </a:r>
          </a:p>
        </p:txBody>
      </p:sp>
      <p:sp>
        <p:nvSpPr>
          <p:cNvPr id="5" name="Content Placeholder 4">
            <a:extLst>
              <a:ext uri="{FF2B5EF4-FFF2-40B4-BE49-F238E27FC236}">
                <a16:creationId xmlns:a16="http://schemas.microsoft.com/office/drawing/2014/main" id="{54209B51-D2A7-9AF7-0FC4-D81B47BAEB40}"/>
              </a:ext>
            </a:extLst>
          </p:cNvPr>
          <p:cNvSpPr>
            <a:spLocks noGrp="1"/>
          </p:cNvSpPr>
          <p:nvPr>
            <p:ph sz="half" idx="2"/>
          </p:nvPr>
        </p:nvSpPr>
        <p:spPr/>
        <p:txBody>
          <a:bodyPr>
            <a:normAutofit lnSpcReduction="10000"/>
          </a:bodyPr>
          <a:lstStyle/>
          <a:p>
            <a:r>
              <a:rPr lang="en-US" dirty="0"/>
              <a:t>Uses </a:t>
            </a:r>
            <a:r>
              <a:rPr lang="en-US" b="1" dirty="0"/>
              <a:t>historical and representative data </a:t>
            </a:r>
            <a:r>
              <a:rPr lang="en-US" dirty="0"/>
              <a:t>to simulate behavior</a:t>
            </a:r>
          </a:p>
          <a:p>
            <a:r>
              <a:rPr lang="en-US" b="1" dirty="0"/>
              <a:t>Not continuously connected </a:t>
            </a:r>
            <a:r>
              <a:rPr lang="en-US" dirty="0"/>
              <a:t>to a specific fielded system</a:t>
            </a:r>
          </a:p>
          <a:p>
            <a:r>
              <a:rPr lang="en-US" dirty="0"/>
              <a:t>Supports what-if analysis and planning</a:t>
            </a:r>
          </a:p>
          <a:p>
            <a:r>
              <a:rPr lang="en-US" dirty="0"/>
              <a:t>Often used early in lifecycle or for mission rehearsal</a:t>
            </a:r>
          </a:p>
        </p:txBody>
      </p:sp>
      <p:sp>
        <p:nvSpPr>
          <p:cNvPr id="7" name="Text Placeholder 6">
            <a:extLst>
              <a:ext uri="{FF2B5EF4-FFF2-40B4-BE49-F238E27FC236}">
                <a16:creationId xmlns:a16="http://schemas.microsoft.com/office/drawing/2014/main" id="{DF78E6E9-3BC6-F6BE-FF4A-F53089AA126A}"/>
              </a:ext>
            </a:extLst>
          </p:cNvPr>
          <p:cNvSpPr>
            <a:spLocks noGrp="1"/>
          </p:cNvSpPr>
          <p:nvPr>
            <p:ph type="body" sz="quarter" idx="3"/>
          </p:nvPr>
        </p:nvSpPr>
        <p:spPr/>
        <p:txBody>
          <a:bodyPr/>
          <a:lstStyle/>
          <a:p>
            <a:r>
              <a:rPr lang="en-US" dirty="0"/>
              <a:t>Predictive Maintenance</a:t>
            </a:r>
          </a:p>
        </p:txBody>
      </p:sp>
      <p:sp>
        <p:nvSpPr>
          <p:cNvPr id="8" name="Content Placeholder 7">
            <a:extLst>
              <a:ext uri="{FF2B5EF4-FFF2-40B4-BE49-F238E27FC236}">
                <a16:creationId xmlns:a16="http://schemas.microsoft.com/office/drawing/2014/main" id="{2D03F813-D9DB-D562-37D6-8D8E5D595096}"/>
              </a:ext>
            </a:extLst>
          </p:cNvPr>
          <p:cNvSpPr>
            <a:spLocks noGrp="1"/>
          </p:cNvSpPr>
          <p:nvPr>
            <p:ph sz="quarter" idx="4"/>
          </p:nvPr>
        </p:nvSpPr>
        <p:spPr/>
        <p:txBody>
          <a:bodyPr>
            <a:normAutofit lnSpcReduction="10000"/>
          </a:bodyPr>
          <a:lstStyle/>
          <a:p>
            <a:r>
              <a:rPr lang="en-US" dirty="0"/>
              <a:t>Continuously updated with live or near-real-time data</a:t>
            </a:r>
          </a:p>
          <a:p>
            <a:r>
              <a:rPr lang="en-US" dirty="0"/>
              <a:t>Represents the </a:t>
            </a:r>
            <a:r>
              <a:rPr lang="en-US" b="1" dirty="0"/>
              <a:t>actual system in the field</a:t>
            </a:r>
            <a:endParaRPr lang="en-US" dirty="0"/>
          </a:p>
          <a:p>
            <a:r>
              <a:rPr lang="en-US" dirty="0"/>
              <a:t>Supports </a:t>
            </a:r>
            <a:r>
              <a:rPr lang="en-US" b="1" dirty="0"/>
              <a:t>monitoring, prediction, and decision support</a:t>
            </a:r>
            <a:endParaRPr lang="en-US" dirty="0"/>
          </a:p>
          <a:p>
            <a:r>
              <a:rPr lang="en-US" dirty="0"/>
              <a:t>Often used during operations and sustainment</a:t>
            </a:r>
          </a:p>
        </p:txBody>
      </p:sp>
    </p:spTree>
    <p:extLst>
      <p:ext uri="{BB962C8B-B14F-4D97-AF65-F5344CB8AC3E}">
        <p14:creationId xmlns:p14="http://schemas.microsoft.com/office/powerpoint/2010/main" val="33287349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Custom 1">
      <a:dk1>
        <a:sysClr val="windowText" lastClr="000000"/>
      </a:dk1>
      <a:lt1>
        <a:srgbClr val="FFFFFF"/>
      </a:lt1>
      <a:dk2>
        <a:srgbClr val="75787B"/>
      </a:dk2>
      <a:lt2>
        <a:srgbClr val="E5E1E6"/>
      </a:lt2>
      <a:accent1>
        <a:srgbClr val="E5751F"/>
      </a:accent1>
      <a:accent2>
        <a:srgbClr val="861F41"/>
      </a:accent2>
      <a:accent3>
        <a:srgbClr val="D7D2CB"/>
      </a:accent3>
      <a:accent4>
        <a:srgbClr val="642667"/>
      </a:accent4>
      <a:accent5>
        <a:srgbClr val="CE0058"/>
      </a:accent5>
      <a:accent6>
        <a:srgbClr val="508590"/>
      </a:accent6>
      <a:hlink>
        <a:srgbClr val="861F41"/>
      </a:hlink>
      <a:folHlink>
        <a:srgbClr val="CA4F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TNSI_template_maroon" id="{9CAEF35C-BE9C-4EDD-A634-F9FF52248620}" vid="{B1CBF41B-D057-4EAB-85EE-5491E9343F12}"/>
    </a:ext>
  </a:extLst>
</a:theme>
</file>

<file path=ppt/theme/theme3.xml><?xml version="1.0" encoding="utf-8"?>
<a:theme xmlns:a="http://schemas.openxmlformats.org/drawingml/2006/main" name="2_Office Theme">
  <a:themeElements>
    <a:clrScheme name="Custom 2">
      <a:dk1>
        <a:srgbClr val="861F41"/>
      </a:dk1>
      <a:lt1>
        <a:srgbClr val="FFFFFF"/>
      </a:lt1>
      <a:dk2>
        <a:srgbClr val="75787B"/>
      </a:dk2>
      <a:lt2>
        <a:srgbClr val="E5E1E6"/>
      </a:lt2>
      <a:accent1>
        <a:srgbClr val="861F41"/>
      </a:accent1>
      <a:accent2>
        <a:srgbClr val="C64600"/>
      </a:accent2>
      <a:accent3>
        <a:srgbClr val="A5A5A5"/>
      </a:accent3>
      <a:accent4>
        <a:srgbClr val="508590"/>
      </a:accent4>
      <a:accent5>
        <a:srgbClr val="E5E1E6"/>
      </a:accent5>
      <a:accent6>
        <a:srgbClr val="003C7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otalTime>12924</TotalTime>
  <Words>2899</Words>
  <Application>Microsoft Macintosh PowerPoint</Application>
  <PresentationFormat>Widescreen</PresentationFormat>
  <Paragraphs>269</Paragraphs>
  <Slides>19</Slides>
  <Notes>18</Notes>
  <HiddenSlides>1</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19</vt:i4>
      </vt:variant>
    </vt:vector>
  </HeadingPairs>
  <TitlesOfParts>
    <vt:vector size="29" baseType="lpstr">
      <vt:lpstr>Acherus Grotesque Regular</vt:lpstr>
      <vt:lpstr>Aptos</vt:lpstr>
      <vt:lpstr>Aptos Display</vt:lpstr>
      <vt:lpstr>Arial</vt:lpstr>
      <vt:lpstr>Calibri</vt:lpstr>
      <vt:lpstr>Calibri Light</vt:lpstr>
      <vt:lpstr>Century Gothic</vt:lpstr>
      <vt:lpstr>Office Theme</vt:lpstr>
      <vt:lpstr>1_Office Theme</vt:lpstr>
      <vt:lpstr>2_Office Theme</vt:lpstr>
      <vt:lpstr>PowerPoint Presentation</vt:lpstr>
      <vt:lpstr>Paradigm Shift</vt:lpstr>
      <vt:lpstr>2018 Digital Engineering Strategy</vt:lpstr>
      <vt:lpstr>Digital Engineering</vt:lpstr>
      <vt:lpstr>T&amp;E as a Continuum (Collins and Senechal 2023)</vt:lpstr>
      <vt:lpstr>Digital Threads</vt:lpstr>
      <vt:lpstr>DE Enables Horizontal and Vertical Integration</vt:lpstr>
      <vt:lpstr>Digital Twin</vt:lpstr>
      <vt:lpstr>Digital Twin Examples</vt:lpstr>
      <vt:lpstr>Digital Twin Examples</vt:lpstr>
      <vt:lpstr>What do people need to know?</vt:lpstr>
      <vt:lpstr>What do people need to know?</vt:lpstr>
      <vt:lpstr>Strengths to Build on</vt:lpstr>
      <vt:lpstr>Where DE Enables T&amp;E</vt:lpstr>
      <vt:lpstr>Where DE Can Enable Growth</vt:lpstr>
      <vt:lpstr>What You Should Take with You</vt:lpstr>
      <vt:lpstr>What You Should Take with You</vt:lpstr>
      <vt:lpstr>PowerPoint Presentation</vt:lpstr>
      <vt:lpstr>Relationships between Terms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Hutchison, Nicole</dc:creator>
  <cp:lastModifiedBy>Hutchison, Nicole</cp:lastModifiedBy>
  <cp:revision>43</cp:revision>
  <dcterms:created xsi:type="dcterms:W3CDTF">2026-04-14T14:10:36Z</dcterms:created>
  <dcterms:modified xsi:type="dcterms:W3CDTF">2026-04-23T14:16:08Z</dcterms:modified>
</cp:coreProperties>
</file>