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18" r:id="rId5"/>
  </p:sldMasterIdLst>
  <p:notesMasterIdLst>
    <p:notesMasterId r:id="rId20"/>
  </p:notesMasterIdLst>
  <p:sldIdLst>
    <p:sldId id="256" r:id="rId6"/>
    <p:sldId id="263" r:id="rId7"/>
    <p:sldId id="265" r:id="rId8"/>
    <p:sldId id="274" r:id="rId9"/>
    <p:sldId id="268" r:id="rId10"/>
    <p:sldId id="273" r:id="rId11"/>
    <p:sldId id="266" r:id="rId12"/>
    <p:sldId id="277" r:id="rId13"/>
    <p:sldId id="272" r:id="rId14"/>
    <p:sldId id="278" r:id="rId15"/>
    <p:sldId id="269" r:id="rId16"/>
    <p:sldId id="270" r:id="rId17"/>
    <p:sldId id="271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1"/>
    <a:srgbClr val="000000"/>
    <a:srgbClr val="CAC5C7"/>
    <a:srgbClr val="221F20"/>
    <a:srgbClr val="006600"/>
    <a:srgbClr val="4B6B66"/>
    <a:srgbClr val="2E444C"/>
    <a:srgbClr val="2ECC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F7A5B8-6658-4788-9448-A75E721B6EB9}" v="1" dt="2026-03-26T11:30:08.1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81274" autoAdjust="0"/>
  </p:normalViewPr>
  <p:slideViewPr>
    <p:cSldViewPr snapToGrid="0">
      <p:cViewPr varScale="1">
        <p:scale>
          <a:sx n="85" d="100"/>
          <a:sy n="85" d="100"/>
        </p:scale>
        <p:origin x="188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ston, Allison A CIV USARMY ATEC (USA)" userId="667b8d8e-9b2e-405e-95f6-9f9ade75ff55" providerId="ADAL" clId="{9C9BB62E-4E87-46C8-A57C-A9DFFCBD9D9A}"/>
    <pc:docChg chg="custSel modSld">
      <pc:chgData name="Holston, Allison A CIV USARMY ATEC (USA)" userId="667b8d8e-9b2e-405e-95f6-9f9ade75ff55" providerId="ADAL" clId="{9C9BB62E-4E87-46C8-A57C-A9DFFCBD9D9A}" dt="2026-04-10T14:47:39.933" v="180" actId="14100"/>
      <pc:docMkLst>
        <pc:docMk/>
      </pc:docMkLst>
      <pc:sldChg chg="modSp mod">
        <pc:chgData name="Holston, Allison A CIV USARMY ATEC (USA)" userId="667b8d8e-9b2e-405e-95f6-9f9ade75ff55" providerId="ADAL" clId="{9C9BB62E-4E87-46C8-A57C-A9DFFCBD9D9A}" dt="2026-04-10T14:37:53.433" v="176" actId="1076"/>
        <pc:sldMkLst>
          <pc:docMk/>
          <pc:sldMk cId="1142044082" sldId="256"/>
        </pc:sldMkLst>
        <pc:spChg chg="mod">
          <ac:chgData name="Holston, Allison A CIV USARMY ATEC (USA)" userId="667b8d8e-9b2e-405e-95f6-9f9ade75ff55" providerId="ADAL" clId="{9C9BB62E-4E87-46C8-A57C-A9DFFCBD9D9A}" dt="2026-04-10T14:37:48.765" v="175" actId="1076"/>
          <ac:spMkLst>
            <pc:docMk/>
            <pc:sldMk cId="1142044082" sldId="256"/>
            <ac:spMk id="10" creationId="{3BF395AC-6F8B-4425-E7E6-A6AF3C3E99D6}"/>
          </ac:spMkLst>
        </pc:spChg>
        <pc:spChg chg="mod">
          <ac:chgData name="Holston, Allison A CIV USARMY ATEC (USA)" userId="667b8d8e-9b2e-405e-95f6-9f9ade75ff55" providerId="ADAL" clId="{9C9BB62E-4E87-46C8-A57C-A9DFFCBD9D9A}" dt="2026-04-10T14:37:53.433" v="176" actId="1076"/>
          <ac:spMkLst>
            <pc:docMk/>
            <pc:sldMk cId="1142044082" sldId="256"/>
            <ac:spMk id="21" creationId="{BECF66BB-03B0-F6BD-1123-4D2026BD3DE9}"/>
          </ac:spMkLst>
        </pc:spChg>
      </pc:sldChg>
      <pc:sldChg chg="modSp mod">
        <pc:chgData name="Holston, Allison A CIV USARMY ATEC (USA)" userId="667b8d8e-9b2e-405e-95f6-9f9ade75ff55" providerId="ADAL" clId="{9C9BB62E-4E87-46C8-A57C-A9DFFCBD9D9A}" dt="2026-04-10T14:47:39.933" v="180" actId="14100"/>
        <pc:sldMkLst>
          <pc:docMk/>
          <pc:sldMk cId="3178612564" sldId="262"/>
        </pc:sldMkLst>
        <pc:spChg chg="mod">
          <ac:chgData name="Holston, Allison A CIV USARMY ATEC (USA)" userId="667b8d8e-9b2e-405e-95f6-9f9ade75ff55" providerId="ADAL" clId="{9C9BB62E-4E87-46C8-A57C-A9DFFCBD9D9A}" dt="2026-04-10T14:47:39.933" v="180" actId="14100"/>
          <ac:spMkLst>
            <pc:docMk/>
            <pc:sldMk cId="3178612564" sldId="262"/>
            <ac:spMk id="4" creationId="{E0B97F1A-2B6B-BBAE-3E29-AB671261E3EE}"/>
          </ac:spMkLst>
        </pc:spChg>
      </pc:sldChg>
      <pc:sldChg chg="modNotesTx">
        <pc:chgData name="Holston, Allison A CIV USARMY ATEC (USA)" userId="667b8d8e-9b2e-405e-95f6-9f9ade75ff55" providerId="ADAL" clId="{9C9BB62E-4E87-46C8-A57C-A9DFFCBD9D9A}" dt="2026-03-26T11:30:59.902" v="172" actId="20577"/>
        <pc:sldMkLst>
          <pc:docMk/>
          <pc:sldMk cId="987716982" sldId="268"/>
        </pc:sldMkLst>
      </pc:sldChg>
      <pc:sldChg chg="modSp mod modNotesTx">
        <pc:chgData name="Holston, Allison A CIV USARMY ATEC (USA)" userId="667b8d8e-9b2e-405e-95f6-9f9ade75ff55" providerId="ADAL" clId="{9C9BB62E-4E87-46C8-A57C-A9DFFCBD9D9A}" dt="2026-03-26T11:30:07.562" v="37" actId="20577"/>
        <pc:sldMkLst>
          <pc:docMk/>
          <pc:sldMk cId="861740300" sldId="274"/>
        </pc:sldMkLst>
        <pc:spChg chg="mod">
          <ac:chgData name="Holston, Allison A CIV USARMY ATEC (USA)" userId="667b8d8e-9b2e-405e-95f6-9f9ade75ff55" providerId="ADAL" clId="{9C9BB62E-4E87-46C8-A57C-A9DFFCBD9D9A}" dt="2026-03-24T14:54:56.826" v="36" actId="6549"/>
          <ac:spMkLst>
            <pc:docMk/>
            <pc:sldMk cId="861740300" sldId="274"/>
            <ac:spMk id="16" creationId="{68FFCEFF-B619-D24A-0BDE-CE3749B2CEA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3912F7-DDC0-499E-94E0-256D63277A2D}" type="doc">
      <dgm:prSet loTypeId="urn:microsoft.com/office/officeart/2005/8/layout/hProcess6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A56CF0F-6F6C-4115-9895-12F99B7640EA}">
      <dgm:prSet phldrT="[Text]" phldr="0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US" dirty="0"/>
            <a:t>Blast</a:t>
          </a:r>
        </a:p>
        <a:p>
          <a:r>
            <a:rPr lang="en-US" dirty="0"/>
            <a:t>Test</a:t>
          </a:r>
        </a:p>
      </dgm:t>
    </dgm:pt>
    <dgm:pt modelId="{A60C6C54-FCAA-4925-93AD-BD7616EF2B3D}" type="parTrans" cxnId="{6F4699A7-A0BF-4B0E-9452-74EE3B6A02AE}">
      <dgm:prSet/>
      <dgm:spPr/>
      <dgm:t>
        <a:bodyPr/>
        <a:lstStyle/>
        <a:p>
          <a:endParaRPr lang="en-US"/>
        </a:p>
      </dgm:t>
    </dgm:pt>
    <dgm:pt modelId="{7C2270B1-99C5-4A20-A4F8-A96F15A6DE8F}" type="sibTrans" cxnId="{6F4699A7-A0BF-4B0E-9452-74EE3B6A02AE}">
      <dgm:prSet/>
      <dgm:spPr/>
      <dgm:t>
        <a:bodyPr/>
        <a:lstStyle/>
        <a:p>
          <a:endParaRPr lang="en-US"/>
        </a:p>
      </dgm:t>
    </dgm:pt>
    <dgm:pt modelId="{109BD28D-FCFE-4480-B183-E1F105DB5120}">
      <dgm:prSet phldrT="[Text]" phldr="0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US" dirty="0"/>
            <a:t>Model w/ ORCA</a:t>
          </a:r>
        </a:p>
      </dgm:t>
    </dgm:pt>
    <dgm:pt modelId="{E8503D9C-4BF3-4614-8AB1-26D45BBAE096}" type="parTrans" cxnId="{2D58DB85-8D8E-4C14-B9E4-D2C3C2C593AD}">
      <dgm:prSet/>
      <dgm:spPr/>
      <dgm:t>
        <a:bodyPr/>
        <a:lstStyle/>
        <a:p>
          <a:endParaRPr lang="en-US"/>
        </a:p>
      </dgm:t>
    </dgm:pt>
    <dgm:pt modelId="{7A63E5DD-902B-4108-9733-9107C0C46130}" type="sibTrans" cxnId="{2D58DB85-8D8E-4C14-B9E4-D2C3C2C593AD}">
      <dgm:prSet/>
      <dgm:spPr/>
      <dgm:t>
        <a:bodyPr/>
        <a:lstStyle/>
        <a:p>
          <a:endParaRPr lang="en-US"/>
        </a:p>
      </dgm:t>
    </dgm:pt>
    <dgm:pt modelId="{AD289640-9991-451B-A3DB-8BCB526D7321}">
      <dgm:prSet phldrT="[Text]" phldr="0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US" dirty="0"/>
            <a:t>Analyze</a:t>
          </a:r>
        </a:p>
      </dgm:t>
    </dgm:pt>
    <dgm:pt modelId="{63A906DB-7CF5-48CE-9201-7C3377FF7422}" type="parTrans" cxnId="{36319557-E96D-43A6-910A-542974EEC178}">
      <dgm:prSet/>
      <dgm:spPr/>
      <dgm:t>
        <a:bodyPr/>
        <a:lstStyle/>
        <a:p>
          <a:endParaRPr lang="en-US"/>
        </a:p>
      </dgm:t>
    </dgm:pt>
    <dgm:pt modelId="{6975ABDA-95C5-4C31-902A-F0103146D4A1}" type="sibTrans" cxnId="{36319557-E96D-43A6-910A-542974EEC178}">
      <dgm:prSet/>
      <dgm:spPr/>
      <dgm:t>
        <a:bodyPr/>
        <a:lstStyle/>
        <a:p>
          <a:endParaRPr lang="en-US"/>
        </a:p>
      </dgm:t>
    </dgm:pt>
    <dgm:pt modelId="{48561770-144A-4A13-BA7C-73CA695306C1}">
      <dgm:prSet/>
      <dgm:spPr>
        <a:noFill/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Damage assessment</a:t>
          </a:r>
        </a:p>
      </dgm:t>
    </dgm:pt>
    <dgm:pt modelId="{727BD5C7-8427-4B94-AB2A-9C8095DF9458}" type="parTrans" cxnId="{CA5D1852-1FB3-44EE-B27D-E7A88A355D94}">
      <dgm:prSet/>
      <dgm:spPr/>
      <dgm:t>
        <a:bodyPr/>
        <a:lstStyle/>
        <a:p>
          <a:endParaRPr lang="en-US"/>
        </a:p>
      </dgm:t>
    </dgm:pt>
    <dgm:pt modelId="{8068C466-9B4D-4945-A87E-D20206636991}" type="sibTrans" cxnId="{CA5D1852-1FB3-44EE-B27D-E7A88A355D94}">
      <dgm:prSet/>
      <dgm:spPr/>
      <dgm:t>
        <a:bodyPr/>
        <a:lstStyle/>
        <a:p>
          <a:endParaRPr lang="en-US"/>
        </a:p>
      </dgm:t>
    </dgm:pt>
    <dgm:pt modelId="{586A48BE-3C5D-465E-B92D-9FD8187F95DB}">
      <dgm:prSet/>
      <dgm:spPr>
        <a:noFill/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Get AIS results</a:t>
          </a:r>
        </a:p>
      </dgm:t>
    </dgm:pt>
    <dgm:pt modelId="{4BCF5D02-5279-48F1-8B82-7D096AFE6432}" type="parTrans" cxnId="{CE5B8C79-B5D4-4820-977E-151D9B78EE45}">
      <dgm:prSet/>
      <dgm:spPr/>
      <dgm:t>
        <a:bodyPr/>
        <a:lstStyle/>
        <a:p>
          <a:endParaRPr lang="en-US"/>
        </a:p>
      </dgm:t>
    </dgm:pt>
    <dgm:pt modelId="{0F42A7C3-1EC3-4C41-A283-4B176043A8C0}" type="sibTrans" cxnId="{CE5B8C79-B5D4-4820-977E-151D9B78EE45}">
      <dgm:prSet/>
      <dgm:spPr/>
      <dgm:t>
        <a:bodyPr/>
        <a:lstStyle/>
        <a:p>
          <a:endParaRPr lang="en-US"/>
        </a:p>
      </dgm:t>
    </dgm:pt>
    <dgm:pt modelId="{2828D3F5-429E-4CBC-B9B5-CA79A6FA6D35}">
      <dgm:prSet/>
      <dgm:spPr>
        <a:noFill/>
      </dgm:spPr>
      <dgm:t>
        <a:bodyPr/>
        <a:lstStyle/>
        <a:p>
          <a:r>
            <a:rPr lang="en-US" dirty="0"/>
            <a:t>Compare Gen I vs. Gen II</a:t>
          </a:r>
        </a:p>
      </dgm:t>
    </dgm:pt>
    <dgm:pt modelId="{7AA2096B-DE81-4F20-877B-509C240BAE32}" type="parTrans" cxnId="{AABA7233-D76D-479C-B5D8-103D06E3848A}">
      <dgm:prSet/>
      <dgm:spPr/>
      <dgm:t>
        <a:bodyPr/>
        <a:lstStyle/>
        <a:p>
          <a:endParaRPr lang="en-US"/>
        </a:p>
      </dgm:t>
    </dgm:pt>
    <dgm:pt modelId="{86783B68-158F-45D8-A046-7E9379B1EBC9}" type="sibTrans" cxnId="{AABA7233-D76D-479C-B5D8-103D06E3848A}">
      <dgm:prSet/>
      <dgm:spPr/>
      <dgm:t>
        <a:bodyPr/>
        <a:lstStyle/>
        <a:p>
          <a:endParaRPr lang="en-US"/>
        </a:p>
      </dgm:t>
    </dgm:pt>
    <dgm:pt modelId="{DD6A6B8C-C6EC-4DB1-8542-9DCA591D783A}">
      <dgm:prSet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r>
            <a:rPr lang="en-US" dirty="0"/>
            <a:t>Test Design</a:t>
          </a:r>
        </a:p>
      </dgm:t>
    </dgm:pt>
    <dgm:pt modelId="{EA9196D9-B14A-4198-87E2-1BE1C04A9074}" type="parTrans" cxnId="{1942D98F-CD92-40F2-8D72-0A67BB3B0555}">
      <dgm:prSet/>
      <dgm:spPr/>
      <dgm:t>
        <a:bodyPr/>
        <a:lstStyle/>
        <a:p>
          <a:endParaRPr lang="en-US"/>
        </a:p>
      </dgm:t>
    </dgm:pt>
    <dgm:pt modelId="{663C19B5-E3EA-4620-95C1-92CF29B99CD8}" type="sibTrans" cxnId="{1942D98F-CD92-40F2-8D72-0A67BB3B0555}">
      <dgm:prSet/>
      <dgm:spPr/>
      <dgm:t>
        <a:bodyPr/>
        <a:lstStyle/>
        <a:p>
          <a:endParaRPr lang="en-US"/>
        </a:p>
      </dgm:t>
    </dgm:pt>
    <dgm:pt modelId="{BFDA0E4B-A46F-4B88-8F7D-DCF0C4C95498}">
      <dgm:prSet/>
      <dgm:spPr>
        <a:solidFill>
          <a:srgbClr val="FFCC01">
            <a:alpha val="50196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Determine # of helmets needed</a:t>
          </a:r>
        </a:p>
      </dgm:t>
    </dgm:pt>
    <dgm:pt modelId="{E26F58B0-3B3A-4D68-83E5-590A671566F2}" type="parTrans" cxnId="{23BDE290-31B4-4680-A33A-62A6F10AA414}">
      <dgm:prSet/>
      <dgm:spPr/>
      <dgm:t>
        <a:bodyPr/>
        <a:lstStyle/>
        <a:p>
          <a:endParaRPr lang="en-US"/>
        </a:p>
      </dgm:t>
    </dgm:pt>
    <dgm:pt modelId="{E5C570E0-321E-450D-BE81-F417990E211A}" type="sibTrans" cxnId="{23BDE290-31B4-4680-A33A-62A6F10AA414}">
      <dgm:prSet/>
      <dgm:spPr/>
      <dgm:t>
        <a:bodyPr/>
        <a:lstStyle/>
        <a:p>
          <a:endParaRPr lang="en-US"/>
        </a:p>
      </dgm:t>
    </dgm:pt>
    <dgm:pt modelId="{A0A36E4D-501F-4AC0-B820-BADB20870B1D}" type="pres">
      <dgm:prSet presAssocID="{6C3912F7-DDC0-499E-94E0-256D63277A2D}" presName="theList" presStyleCnt="0">
        <dgm:presLayoutVars>
          <dgm:dir/>
          <dgm:animLvl val="lvl"/>
          <dgm:resizeHandles val="exact"/>
        </dgm:presLayoutVars>
      </dgm:prSet>
      <dgm:spPr/>
    </dgm:pt>
    <dgm:pt modelId="{79E6B108-6320-4F65-B207-E8029BDA4A1B}" type="pres">
      <dgm:prSet presAssocID="{DD6A6B8C-C6EC-4DB1-8542-9DCA591D783A}" presName="compNode" presStyleCnt="0"/>
      <dgm:spPr/>
    </dgm:pt>
    <dgm:pt modelId="{1611DBBB-03A6-48FA-BC89-BD1C5E2D12A3}" type="pres">
      <dgm:prSet presAssocID="{DD6A6B8C-C6EC-4DB1-8542-9DCA591D783A}" presName="noGeometry" presStyleCnt="0"/>
      <dgm:spPr/>
    </dgm:pt>
    <dgm:pt modelId="{E957A0AF-ED78-4F31-93F1-557608A1291A}" type="pres">
      <dgm:prSet presAssocID="{DD6A6B8C-C6EC-4DB1-8542-9DCA591D783A}" presName="childTextVisible" presStyleLbl="bgAccFollowNode1" presStyleIdx="0" presStyleCnt="4">
        <dgm:presLayoutVars>
          <dgm:bulletEnabled val="1"/>
        </dgm:presLayoutVars>
      </dgm:prSet>
      <dgm:spPr/>
    </dgm:pt>
    <dgm:pt modelId="{FF2BEC9B-564A-414F-8541-5AAFF6AACACD}" type="pres">
      <dgm:prSet presAssocID="{DD6A6B8C-C6EC-4DB1-8542-9DCA591D783A}" presName="childTextHidden" presStyleLbl="bgAccFollowNode1" presStyleIdx="0" presStyleCnt="4"/>
      <dgm:spPr/>
    </dgm:pt>
    <dgm:pt modelId="{A66D1FEB-F30E-4178-8BE8-E2FEBAA533B1}" type="pres">
      <dgm:prSet presAssocID="{DD6A6B8C-C6EC-4DB1-8542-9DCA591D783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974838D-B15D-47EA-85E8-A0764F4780D8}" type="pres">
      <dgm:prSet presAssocID="{DD6A6B8C-C6EC-4DB1-8542-9DCA591D783A}" presName="aSpace" presStyleCnt="0"/>
      <dgm:spPr/>
    </dgm:pt>
    <dgm:pt modelId="{F73B0901-15A9-4F52-8B38-A43A99E15A1F}" type="pres">
      <dgm:prSet presAssocID="{2A56CF0F-6F6C-4115-9895-12F99B7640EA}" presName="compNode" presStyleCnt="0"/>
      <dgm:spPr/>
    </dgm:pt>
    <dgm:pt modelId="{B0FCE012-52EB-433B-9B61-D8BCE49D6159}" type="pres">
      <dgm:prSet presAssocID="{2A56CF0F-6F6C-4115-9895-12F99B7640EA}" presName="noGeometry" presStyleCnt="0"/>
      <dgm:spPr/>
    </dgm:pt>
    <dgm:pt modelId="{76A96F21-6E23-4D32-BD49-3FCCDFB47782}" type="pres">
      <dgm:prSet presAssocID="{2A56CF0F-6F6C-4115-9895-12F99B7640EA}" presName="childTextVisible" presStyleLbl="bgAccFollowNode1" presStyleIdx="1" presStyleCnt="4">
        <dgm:presLayoutVars>
          <dgm:bulletEnabled val="1"/>
        </dgm:presLayoutVars>
      </dgm:prSet>
      <dgm:spPr/>
    </dgm:pt>
    <dgm:pt modelId="{A38D8B36-DCE2-4490-A252-B3FD6E98ADBF}" type="pres">
      <dgm:prSet presAssocID="{2A56CF0F-6F6C-4115-9895-12F99B7640EA}" presName="childTextHidden" presStyleLbl="bgAccFollowNode1" presStyleIdx="1" presStyleCnt="4"/>
      <dgm:spPr/>
    </dgm:pt>
    <dgm:pt modelId="{C1C89839-E0BA-4ACD-8FBA-30AABD994251}" type="pres">
      <dgm:prSet presAssocID="{2A56CF0F-6F6C-4115-9895-12F99B7640EA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8285832-2756-488F-B53E-D228DBBE5F65}" type="pres">
      <dgm:prSet presAssocID="{2A56CF0F-6F6C-4115-9895-12F99B7640EA}" presName="aSpace" presStyleCnt="0"/>
      <dgm:spPr/>
    </dgm:pt>
    <dgm:pt modelId="{7B30B2BF-55D6-46A1-BE81-9F360ADD1DCE}" type="pres">
      <dgm:prSet presAssocID="{109BD28D-FCFE-4480-B183-E1F105DB5120}" presName="compNode" presStyleCnt="0"/>
      <dgm:spPr/>
    </dgm:pt>
    <dgm:pt modelId="{59B82913-FAA4-4B76-8C40-C15DDCE6EBF4}" type="pres">
      <dgm:prSet presAssocID="{109BD28D-FCFE-4480-B183-E1F105DB5120}" presName="noGeometry" presStyleCnt="0"/>
      <dgm:spPr/>
    </dgm:pt>
    <dgm:pt modelId="{1218DF86-D910-4C78-BF69-B8C7B36C5B6F}" type="pres">
      <dgm:prSet presAssocID="{109BD28D-FCFE-4480-B183-E1F105DB5120}" presName="childTextVisible" presStyleLbl="bgAccFollowNode1" presStyleIdx="2" presStyleCnt="4">
        <dgm:presLayoutVars>
          <dgm:bulletEnabled val="1"/>
        </dgm:presLayoutVars>
      </dgm:prSet>
      <dgm:spPr/>
    </dgm:pt>
    <dgm:pt modelId="{97AF3FB7-9A02-4CA1-8D0B-B3B4BE5C93C7}" type="pres">
      <dgm:prSet presAssocID="{109BD28D-FCFE-4480-B183-E1F105DB5120}" presName="childTextHidden" presStyleLbl="bgAccFollowNode1" presStyleIdx="2" presStyleCnt="4"/>
      <dgm:spPr/>
    </dgm:pt>
    <dgm:pt modelId="{A4DCC890-7BF6-491E-B3B5-C3F09C0F8F31}" type="pres">
      <dgm:prSet presAssocID="{109BD28D-FCFE-4480-B183-E1F105DB512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FD32702D-615C-47D7-99EC-F4D737058D1B}" type="pres">
      <dgm:prSet presAssocID="{109BD28D-FCFE-4480-B183-E1F105DB5120}" presName="aSpace" presStyleCnt="0"/>
      <dgm:spPr/>
    </dgm:pt>
    <dgm:pt modelId="{7AD33C9E-FB2E-4A2C-936C-7287CBCF5CC0}" type="pres">
      <dgm:prSet presAssocID="{AD289640-9991-451B-A3DB-8BCB526D7321}" presName="compNode" presStyleCnt="0"/>
      <dgm:spPr/>
    </dgm:pt>
    <dgm:pt modelId="{C6E3594D-5E4F-41D3-911D-7FD2B78FEDF4}" type="pres">
      <dgm:prSet presAssocID="{AD289640-9991-451B-A3DB-8BCB526D7321}" presName="noGeometry" presStyleCnt="0"/>
      <dgm:spPr/>
    </dgm:pt>
    <dgm:pt modelId="{D8A1E423-C7AC-4BCD-98E0-6CD5258E1A4A}" type="pres">
      <dgm:prSet presAssocID="{AD289640-9991-451B-A3DB-8BCB526D7321}" presName="childTextVisible" presStyleLbl="bgAccFollowNode1" presStyleIdx="3" presStyleCnt="4">
        <dgm:presLayoutVars>
          <dgm:bulletEnabled val="1"/>
        </dgm:presLayoutVars>
      </dgm:prSet>
      <dgm:spPr/>
    </dgm:pt>
    <dgm:pt modelId="{DB44996B-582C-4271-BFAE-C58E2E538421}" type="pres">
      <dgm:prSet presAssocID="{AD289640-9991-451B-A3DB-8BCB526D7321}" presName="childTextHidden" presStyleLbl="bgAccFollowNode1" presStyleIdx="3" presStyleCnt="4"/>
      <dgm:spPr/>
    </dgm:pt>
    <dgm:pt modelId="{DDBF11C2-66C6-4405-BE23-2B899A52B35F}" type="pres">
      <dgm:prSet presAssocID="{AD289640-9991-451B-A3DB-8BCB526D7321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02884A15-469B-4F7B-8AED-DD1F94EBAFBF}" type="presOf" srcId="{6C3912F7-DDC0-499E-94E0-256D63277A2D}" destId="{A0A36E4D-501F-4AC0-B820-BADB20870B1D}" srcOrd="0" destOrd="0" presId="urn:microsoft.com/office/officeart/2005/8/layout/hProcess6"/>
    <dgm:cxn modelId="{482F252A-6193-422D-BE6D-7C89D604A30C}" type="presOf" srcId="{BFDA0E4B-A46F-4B88-8F7D-DCF0C4C95498}" destId="{E957A0AF-ED78-4F31-93F1-557608A1291A}" srcOrd="0" destOrd="0" presId="urn:microsoft.com/office/officeart/2005/8/layout/hProcess6"/>
    <dgm:cxn modelId="{4CE5F52B-987F-46D4-ADF9-E667FB7D8888}" type="presOf" srcId="{2828D3F5-429E-4CBC-B9B5-CA79A6FA6D35}" destId="{D8A1E423-C7AC-4BCD-98E0-6CD5258E1A4A}" srcOrd="0" destOrd="0" presId="urn:microsoft.com/office/officeart/2005/8/layout/hProcess6"/>
    <dgm:cxn modelId="{AABA7233-D76D-479C-B5D8-103D06E3848A}" srcId="{AD289640-9991-451B-A3DB-8BCB526D7321}" destId="{2828D3F5-429E-4CBC-B9B5-CA79A6FA6D35}" srcOrd="0" destOrd="0" parTransId="{7AA2096B-DE81-4F20-877B-509C240BAE32}" sibTransId="{86783B68-158F-45D8-A046-7E9379B1EBC9}"/>
    <dgm:cxn modelId="{B4FBCE3B-E9CB-4D30-9D4C-F94117B3E3FE}" type="presOf" srcId="{DD6A6B8C-C6EC-4DB1-8542-9DCA591D783A}" destId="{A66D1FEB-F30E-4178-8BE8-E2FEBAA533B1}" srcOrd="0" destOrd="0" presId="urn:microsoft.com/office/officeart/2005/8/layout/hProcess6"/>
    <dgm:cxn modelId="{044B9B3D-B3E5-42CF-AD74-8187554B9718}" type="presOf" srcId="{2828D3F5-429E-4CBC-B9B5-CA79A6FA6D35}" destId="{DB44996B-582C-4271-BFAE-C58E2E538421}" srcOrd="1" destOrd="0" presId="urn:microsoft.com/office/officeart/2005/8/layout/hProcess6"/>
    <dgm:cxn modelId="{B1E99D4A-033D-4FA0-B3EE-D33D1B2CDBC0}" type="presOf" srcId="{109BD28D-FCFE-4480-B183-E1F105DB5120}" destId="{A4DCC890-7BF6-491E-B3B5-C3F09C0F8F31}" srcOrd="0" destOrd="0" presId="urn:microsoft.com/office/officeart/2005/8/layout/hProcess6"/>
    <dgm:cxn modelId="{CA5D1852-1FB3-44EE-B27D-E7A88A355D94}" srcId="{2A56CF0F-6F6C-4115-9895-12F99B7640EA}" destId="{48561770-144A-4A13-BA7C-73CA695306C1}" srcOrd="0" destOrd="0" parTransId="{727BD5C7-8427-4B94-AB2A-9C8095DF9458}" sibTransId="{8068C466-9B4D-4945-A87E-D20206636991}"/>
    <dgm:cxn modelId="{36319557-E96D-43A6-910A-542974EEC178}" srcId="{6C3912F7-DDC0-499E-94E0-256D63277A2D}" destId="{AD289640-9991-451B-A3DB-8BCB526D7321}" srcOrd="3" destOrd="0" parTransId="{63A906DB-7CF5-48CE-9201-7C3377FF7422}" sibTransId="{6975ABDA-95C5-4C31-902A-F0103146D4A1}"/>
    <dgm:cxn modelId="{CE5B8C79-B5D4-4820-977E-151D9B78EE45}" srcId="{109BD28D-FCFE-4480-B183-E1F105DB5120}" destId="{586A48BE-3C5D-465E-B92D-9FD8187F95DB}" srcOrd="0" destOrd="0" parTransId="{4BCF5D02-5279-48F1-8B82-7D096AFE6432}" sibTransId="{0F42A7C3-1EC3-4C41-A283-4B176043A8C0}"/>
    <dgm:cxn modelId="{0CACE259-0C28-4BCA-AB16-0BE1937F4EE6}" type="presOf" srcId="{586A48BE-3C5D-465E-B92D-9FD8187F95DB}" destId="{1218DF86-D910-4C78-BF69-B8C7B36C5B6F}" srcOrd="0" destOrd="0" presId="urn:microsoft.com/office/officeart/2005/8/layout/hProcess6"/>
    <dgm:cxn modelId="{2D58DB85-8D8E-4C14-B9E4-D2C3C2C593AD}" srcId="{6C3912F7-DDC0-499E-94E0-256D63277A2D}" destId="{109BD28D-FCFE-4480-B183-E1F105DB5120}" srcOrd="2" destOrd="0" parTransId="{E8503D9C-4BF3-4614-8AB1-26D45BBAE096}" sibTransId="{7A63E5DD-902B-4108-9733-9107C0C46130}"/>
    <dgm:cxn modelId="{A40D258A-B415-4445-B584-A39CDF2FF351}" type="presOf" srcId="{48561770-144A-4A13-BA7C-73CA695306C1}" destId="{76A96F21-6E23-4D32-BD49-3FCCDFB47782}" srcOrd="0" destOrd="0" presId="urn:microsoft.com/office/officeart/2005/8/layout/hProcess6"/>
    <dgm:cxn modelId="{1942D98F-CD92-40F2-8D72-0A67BB3B0555}" srcId="{6C3912F7-DDC0-499E-94E0-256D63277A2D}" destId="{DD6A6B8C-C6EC-4DB1-8542-9DCA591D783A}" srcOrd="0" destOrd="0" parTransId="{EA9196D9-B14A-4198-87E2-1BE1C04A9074}" sibTransId="{663C19B5-E3EA-4620-95C1-92CF29B99CD8}"/>
    <dgm:cxn modelId="{23BDE290-31B4-4680-A33A-62A6F10AA414}" srcId="{DD6A6B8C-C6EC-4DB1-8542-9DCA591D783A}" destId="{BFDA0E4B-A46F-4B88-8F7D-DCF0C4C95498}" srcOrd="0" destOrd="0" parTransId="{E26F58B0-3B3A-4D68-83E5-590A671566F2}" sibTransId="{E5C570E0-321E-450D-BE81-F417990E211A}"/>
    <dgm:cxn modelId="{E93EF595-BFD8-4C18-87BD-098111DEE455}" type="presOf" srcId="{BFDA0E4B-A46F-4B88-8F7D-DCF0C4C95498}" destId="{FF2BEC9B-564A-414F-8541-5AAFF6AACACD}" srcOrd="1" destOrd="0" presId="urn:microsoft.com/office/officeart/2005/8/layout/hProcess6"/>
    <dgm:cxn modelId="{6F4699A7-A0BF-4B0E-9452-74EE3B6A02AE}" srcId="{6C3912F7-DDC0-499E-94E0-256D63277A2D}" destId="{2A56CF0F-6F6C-4115-9895-12F99B7640EA}" srcOrd="1" destOrd="0" parTransId="{A60C6C54-FCAA-4925-93AD-BD7616EF2B3D}" sibTransId="{7C2270B1-99C5-4A20-A4F8-A96F15A6DE8F}"/>
    <dgm:cxn modelId="{BFC2BDC8-E984-4B78-934C-E4A400017B5E}" type="presOf" srcId="{2A56CF0F-6F6C-4115-9895-12F99B7640EA}" destId="{C1C89839-E0BA-4ACD-8FBA-30AABD994251}" srcOrd="0" destOrd="0" presId="urn:microsoft.com/office/officeart/2005/8/layout/hProcess6"/>
    <dgm:cxn modelId="{2995DACC-9D3E-4815-89A6-55F74CAB3D24}" type="presOf" srcId="{586A48BE-3C5D-465E-B92D-9FD8187F95DB}" destId="{97AF3FB7-9A02-4CA1-8D0B-B3B4BE5C93C7}" srcOrd="1" destOrd="0" presId="urn:microsoft.com/office/officeart/2005/8/layout/hProcess6"/>
    <dgm:cxn modelId="{4237D8D1-91A0-47C1-A30C-5A76010A6696}" type="presOf" srcId="{48561770-144A-4A13-BA7C-73CA695306C1}" destId="{A38D8B36-DCE2-4490-A252-B3FD6E98ADBF}" srcOrd="1" destOrd="0" presId="urn:microsoft.com/office/officeart/2005/8/layout/hProcess6"/>
    <dgm:cxn modelId="{6ABBF4D5-5128-4603-8F96-8DC629EFA962}" type="presOf" srcId="{AD289640-9991-451B-A3DB-8BCB526D7321}" destId="{DDBF11C2-66C6-4405-BE23-2B899A52B35F}" srcOrd="0" destOrd="0" presId="urn:microsoft.com/office/officeart/2005/8/layout/hProcess6"/>
    <dgm:cxn modelId="{9D7423B7-F2DB-4B6E-B582-3208F5827DBC}" type="presParOf" srcId="{A0A36E4D-501F-4AC0-B820-BADB20870B1D}" destId="{79E6B108-6320-4F65-B207-E8029BDA4A1B}" srcOrd="0" destOrd="0" presId="urn:microsoft.com/office/officeart/2005/8/layout/hProcess6"/>
    <dgm:cxn modelId="{E1801AE7-CA86-4E75-9F59-E3F9F34879A9}" type="presParOf" srcId="{79E6B108-6320-4F65-B207-E8029BDA4A1B}" destId="{1611DBBB-03A6-48FA-BC89-BD1C5E2D12A3}" srcOrd="0" destOrd="0" presId="urn:microsoft.com/office/officeart/2005/8/layout/hProcess6"/>
    <dgm:cxn modelId="{21BC1CC9-F630-445A-9B89-76A70ED541D4}" type="presParOf" srcId="{79E6B108-6320-4F65-B207-E8029BDA4A1B}" destId="{E957A0AF-ED78-4F31-93F1-557608A1291A}" srcOrd="1" destOrd="0" presId="urn:microsoft.com/office/officeart/2005/8/layout/hProcess6"/>
    <dgm:cxn modelId="{4511FD04-5A68-4F4C-B289-6F0730AE3D05}" type="presParOf" srcId="{79E6B108-6320-4F65-B207-E8029BDA4A1B}" destId="{FF2BEC9B-564A-414F-8541-5AAFF6AACACD}" srcOrd="2" destOrd="0" presId="urn:microsoft.com/office/officeart/2005/8/layout/hProcess6"/>
    <dgm:cxn modelId="{D6C5361A-93FD-41DB-BC31-A2DE6D3D4A6F}" type="presParOf" srcId="{79E6B108-6320-4F65-B207-E8029BDA4A1B}" destId="{A66D1FEB-F30E-4178-8BE8-E2FEBAA533B1}" srcOrd="3" destOrd="0" presId="urn:microsoft.com/office/officeart/2005/8/layout/hProcess6"/>
    <dgm:cxn modelId="{EBFDC9D2-9240-4AEB-8281-602CFD56CB31}" type="presParOf" srcId="{A0A36E4D-501F-4AC0-B820-BADB20870B1D}" destId="{C974838D-B15D-47EA-85E8-A0764F4780D8}" srcOrd="1" destOrd="0" presId="urn:microsoft.com/office/officeart/2005/8/layout/hProcess6"/>
    <dgm:cxn modelId="{E8E81507-1B73-4535-A7CC-2322C1484FAA}" type="presParOf" srcId="{A0A36E4D-501F-4AC0-B820-BADB20870B1D}" destId="{F73B0901-15A9-4F52-8B38-A43A99E15A1F}" srcOrd="2" destOrd="0" presId="urn:microsoft.com/office/officeart/2005/8/layout/hProcess6"/>
    <dgm:cxn modelId="{BEA0C1FF-0008-423E-90B6-8514E009CA83}" type="presParOf" srcId="{F73B0901-15A9-4F52-8B38-A43A99E15A1F}" destId="{B0FCE012-52EB-433B-9B61-D8BCE49D6159}" srcOrd="0" destOrd="0" presId="urn:microsoft.com/office/officeart/2005/8/layout/hProcess6"/>
    <dgm:cxn modelId="{1918EE2C-454A-44D9-A8D6-5A72513A31F4}" type="presParOf" srcId="{F73B0901-15A9-4F52-8B38-A43A99E15A1F}" destId="{76A96F21-6E23-4D32-BD49-3FCCDFB47782}" srcOrd="1" destOrd="0" presId="urn:microsoft.com/office/officeart/2005/8/layout/hProcess6"/>
    <dgm:cxn modelId="{C3676582-4095-4293-887C-9CC04136F8A2}" type="presParOf" srcId="{F73B0901-15A9-4F52-8B38-A43A99E15A1F}" destId="{A38D8B36-DCE2-4490-A252-B3FD6E98ADBF}" srcOrd="2" destOrd="0" presId="urn:microsoft.com/office/officeart/2005/8/layout/hProcess6"/>
    <dgm:cxn modelId="{1F072E05-2EAE-49B1-B639-DB8CB734D68B}" type="presParOf" srcId="{F73B0901-15A9-4F52-8B38-A43A99E15A1F}" destId="{C1C89839-E0BA-4ACD-8FBA-30AABD994251}" srcOrd="3" destOrd="0" presId="urn:microsoft.com/office/officeart/2005/8/layout/hProcess6"/>
    <dgm:cxn modelId="{F44E06C3-5839-45CE-8E6A-19D2F4BF0E36}" type="presParOf" srcId="{A0A36E4D-501F-4AC0-B820-BADB20870B1D}" destId="{88285832-2756-488F-B53E-D228DBBE5F65}" srcOrd="3" destOrd="0" presId="urn:microsoft.com/office/officeart/2005/8/layout/hProcess6"/>
    <dgm:cxn modelId="{A3C73CA6-987A-4332-B616-A7037C14533A}" type="presParOf" srcId="{A0A36E4D-501F-4AC0-B820-BADB20870B1D}" destId="{7B30B2BF-55D6-46A1-BE81-9F360ADD1DCE}" srcOrd="4" destOrd="0" presId="urn:microsoft.com/office/officeart/2005/8/layout/hProcess6"/>
    <dgm:cxn modelId="{3B9A1BAC-B883-413B-B8BA-B7061557D920}" type="presParOf" srcId="{7B30B2BF-55D6-46A1-BE81-9F360ADD1DCE}" destId="{59B82913-FAA4-4B76-8C40-C15DDCE6EBF4}" srcOrd="0" destOrd="0" presId="urn:microsoft.com/office/officeart/2005/8/layout/hProcess6"/>
    <dgm:cxn modelId="{D1A0D161-EC82-4BC9-B69E-09D93842E5B2}" type="presParOf" srcId="{7B30B2BF-55D6-46A1-BE81-9F360ADD1DCE}" destId="{1218DF86-D910-4C78-BF69-B8C7B36C5B6F}" srcOrd="1" destOrd="0" presId="urn:microsoft.com/office/officeart/2005/8/layout/hProcess6"/>
    <dgm:cxn modelId="{7DD4EDA0-5088-4E9D-A0A6-94897BADF3D5}" type="presParOf" srcId="{7B30B2BF-55D6-46A1-BE81-9F360ADD1DCE}" destId="{97AF3FB7-9A02-4CA1-8D0B-B3B4BE5C93C7}" srcOrd="2" destOrd="0" presId="urn:microsoft.com/office/officeart/2005/8/layout/hProcess6"/>
    <dgm:cxn modelId="{12AA44FC-B0CE-4F7F-9B4B-3AD2D926D4A2}" type="presParOf" srcId="{7B30B2BF-55D6-46A1-BE81-9F360ADD1DCE}" destId="{A4DCC890-7BF6-491E-B3B5-C3F09C0F8F31}" srcOrd="3" destOrd="0" presId="urn:microsoft.com/office/officeart/2005/8/layout/hProcess6"/>
    <dgm:cxn modelId="{B7EC357C-E487-4ED2-8135-01CF03C529C1}" type="presParOf" srcId="{A0A36E4D-501F-4AC0-B820-BADB20870B1D}" destId="{FD32702D-615C-47D7-99EC-F4D737058D1B}" srcOrd="5" destOrd="0" presId="urn:microsoft.com/office/officeart/2005/8/layout/hProcess6"/>
    <dgm:cxn modelId="{5361BF6C-0450-4C81-B83D-DF644F3D8A7C}" type="presParOf" srcId="{A0A36E4D-501F-4AC0-B820-BADB20870B1D}" destId="{7AD33C9E-FB2E-4A2C-936C-7287CBCF5CC0}" srcOrd="6" destOrd="0" presId="urn:microsoft.com/office/officeart/2005/8/layout/hProcess6"/>
    <dgm:cxn modelId="{5DF48E60-7423-446B-AC2D-F42BFCBA7D73}" type="presParOf" srcId="{7AD33C9E-FB2E-4A2C-936C-7287CBCF5CC0}" destId="{C6E3594D-5E4F-41D3-911D-7FD2B78FEDF4}" srcOrd="0" destOrd="0" presId="urn:microsoft.com/office/officeart/2005/8/layout/hProcess6"/>
    <dgm:cxn modelId="{F8DF24B8-7897-49FA-8DC9-1D528C4CC55D}" type="presParOf" srcId="{7AD33C9E-FB2E-4A2C-936C-7287CBCF5CC0}" destId="{D8A1E423-C7AC-4BCD-98E0-6CD5258E1A4A}" srcOrd="1" destOrd="0" presId="urn:microsoft.com/office/officeart/2005/8/layout/hProcess6"/>
    <dgm:cxn modelId="{97AE88AF-526F-4CEC-9E28-DDBA6C4C782B}" type="presParOf" srcId="{7AD33C9E-FB2E-4A2C-936C-7287CBCF5CC0}" destId="{DB44996B-582C-4271-BFAE-C58E2E538421}" srcOrd="2" destOrd="0" presId="urn:microsoft.com/office/officeart/2005/8/layout/hProcess6"/>
    <dgm:cxn modelId="{6DB6CCEB-CB15-4759-80CC-4CDE7E3D0BA9}" type="presParOf" srcId="{7AD33C9E-FB2E-4A2C-936C-7287CBCF5CC0}" destId="{DDBF11C2-66C6-4405-BE23-2B899A52B35F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7A0AF-ED78-4F31-93F1-557608A1291A}">
      <dsp:nvSpPr>
        <dsp:cNvPr id="0" name=""/>
        <dsp:cNvSpPr/>
      </dsp:nvSpPr>
      <dsp:spPr>
        <a:xfrm>
          <a:off x="404777" y="132502"/>
          <a:ext cx="1602450" cy="1400743"/>
        </a:xfrm>
        <a:prstGeom prst="rightArrow">
          <a:avLst>
            <a:gd name="adj1" fmla="val 70000"/>
            <a:gd name="adj2" fmla="val 50000"/>
          </a:avLst>
        </a:prstGeom>
        <a:solidFill>
          <a:srgbClr val="FFCC01">
            <a:alpha val="50196"/>
          </a:srgb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Determine # of helmets needed</a:t>
          </a:r>
        </a:p>
      </dsp:txBody>
      <dsp:txXfrm>
        <a:off x="805390" y="342613"/>
        <a:ext cx="781195" cy="980521"/>
      </dsp:txXfrm>
    </dsp:sp>
    <dsp:sp modelId="{A66D1FEB-F30E-4178-8BE8-E2FEBAA533B1}">
      <dsp:nvSpPr>
        <dsp:cNvPr id="0" name=""/>
        <dsp:cNvSpPr/>
      </dsp:nvSpPr>
      <dsp:spPr>
        <a:xfrm>
          <a:off x="4164" y="432261"/>
          <a:ext cx="801225" cy="801225"/>
        </a:xfrm>
        <a:prstGeom prst="ellipse">
          <a:avLst/>
        </a:prstGeom>
        <a:solidFill>
          <a:schemeClr val="tx2">
            <a:lumMod val="25000"/>
            <a:lumOff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Test Design</a:t>
          </a:r>
        </a:p>
      </dsp:txBody>
      <dsp:txXfrm>
        <a:off x="121501" y="549598"/>
        <a:ext cx="566551" cy="566551"/>
      </dsp:txXfrm>
    </dsp:sp>
    <dsp:sp modelId="{76A96F21-6E23-4D32-BD49-3FCCDFB47782}">
      <dsp:nvSpPr>
        <dsp:cNvPr id="0" name=""/>
        <dsp:cNvSpPr/>
      </dsp:nvSpPr>
      <dsp:spPr>
        <a:xfrm>
          <a:off x="2507994" y="132502"/>
          <a:ext cx="1602450" cy="1400743"/>
        </a:xfrm>
        <a:prstGeom prst="rightArrow">
          <a:avLst>
            <a:gd name="adj1" fmla="val 70000"/>
            <a:gd name="adj2" fmla="val 50000"/>
          </a:avLst>
        </a:prstGeom>
        <a:noFill/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Damage assessment</a:t>
          </a:r>
        </a:p>
      </dsp:txBody>
      <dsp:txXfrm>
        <a:off x="2908606" y="342613"/>
        <a:ext cx="781195" cy="980521"/>
      </dsp:txXfrm>
    </dsp:sp>
    <dsp:sp modelId="{C1C89839-E0BA-4ACD-8FBA-30AABD994251}">
      <dsp:nvSpPr>
        <dsp:cNvPr id="0" name=""/>
        <dsp:cNvSpPr/>
      </dsp:nvSpPr>
      <dsp:spPr>
        <a:xfrm>
          <a:off x="2107381" y="432261"/>
          <a:ext cx="801225" cy="801225"/>
        </a:xfrm>
        <a:prstGeom prst="ellipse">
          <a:avLst/>
        </a:prstGeom>
        <a:solidFill>
          <a:schemeClr val="tx1">
            <a:lumMod val="25000"/>
            <a:lumOff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Blast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Test</a:t>
          </a:r>
        </a:p>
      </dsp:txBody>
      <dsp:txXfrm>
        <a:off x="2224718" y="549598"/>
        <a:ext cx="566551" cy="566551"/>
      </dsp:txXfrm>
    </dsp:sp>
    <dsp:sp modelId="{1218DF86-D910-4C78-BF69-B8C7B36C5B6F}">
      <dsp:nvSpPr>
        <dsp:cNvPr id="0" name=""/>
        <dsp:cNvSpPr/>
      </dsp:nvSpPr>
      <dsp:spPr>
        <a:xfrm>
          <a:off x="4611210" y="132502"/>
          <a:ext cx="1602450" cy="1400743"/>
        </a:xfrm>
        <a:prstGeom prst="rightArrow">
          <a:avLst>
            <a:gd name="adj1" fmla="val 70000"/>
            <a:gd name="adj2" fmla="val 50000"/>
          </a:avLst>
        </a:prstGeom>
        <a:noFill/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ysClr val="windowText" lastClr="000000"/>
              </a:solidFill>
            </a:rPr>
            <a:t>Get AIS results</a:t>
          </a:r>
        </a:p>
      </dsp:txBody>
      <dsp:txXfrm>
        <a:off x="5011823" y="342613"/>
        <a:ext cx="781195" cy="980521"/>
      </dsp:txXfrm>
    </dsp:sp>
    <dsp:sp modelId="{A4DCC890-7BF6-491E-B3B5-C3F09C0F8F31}">
      <dsp:nvSpPr>
        <dsp:cNvPr id="0" name=""/>
        <dsp:cNvSpPr/>
      </dsp:nvSpPr>
      <dsp:spPr>
        <a:xfrm>
          <a:off x="4210598" y="432261"/>
          <a:ext cx="801225" cy="801225"/>
        </a:xfrm>
        <a:prstGeom prst="ellipse">
          <a:avLst/>
        </a:prstGeom>
        <a:solidFill>
          <a:schemeClr val="tx1">
            <a:lumMod val="25000"/>
            <a:lumOff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Model w/ ORCA</a:t>
          </a:r>
        </a:p>
      </dsp:txBody>
      <dsp:txXfrm>
        <a:off x="4327935" y="549598"/>
        <a:ext cx="566551" cy="566551"/>
      </dsp:txXfrm>
    </dsp:sp>
    <dsp:sp modelId="{D8A1E423-C7AC-4BCD-98E0-6CD5258E1A4A}">
      <dsp:nvSpPr>
        <dsp:cNvPr id="0" name=""/>
        <dsp:cNvSpPr/>
      </dsp:nvSpPr>
      <dsp:spPr>
        <a:xfrm>
          <a:off x="6714427" y="132502"/>
          <a:ext cx="1602450" cy="1400743"/>
        </a:xfrm>
        <a:prstGeom prst="rightArrow">
          <a:avLst>
            <a:gd name="adj1" fmla="val 70000"/>
            <a:gd name="adj2" fmla="val 50000"/>
          </a:avLst>
        </a:prstGeom>
        <a:noFill/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Compare Gen I vs. Gen II</a:t>
          </a:r>
        </a:p>
      </dsp:txBody>
      <dsp:txXfrm>
        <a:off x="7115040" y="342613"/>
        <a:ext cx="781195" cy="980521"/>
      </dsp:txXfrm>
    </dsp:sp>
    <dsp:sp modelId="{DDBF11C2-66C6-4405-BE23-2B899A52B35F}">
      <dsp:nvSpPr>
        <dsp:cNvPr id="0" name=""/>
        <dsp:cNvSpPr/>
      </dsp:nvSpPr>
      <dsp:spPr>
        <a:xfrm>
          <a:off x="6313814" y="432261"/>
          <a:ext cx="801225" cy="801225"/>
        </a:xfrm>
        <a:prstGeom prst="ellipse">
          <a:avLst/>
        </a:prstGeom>
        <a:solidFill>
          <a:schemeClr val="tx1">
            <a:lumMod val="25000"/>
            <a:lumOff val="7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Analyze</a:t>
          </a:r>
        </a:p>
      </dsp:txBody>
      <dsp:txXfrm>
        <a:off x="6431151" y="549598"/>
        <a:ext cx="566551" cy="566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DA452-0AB4-4DC4-BC73-A0CCC07C08C3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EE5F1-B56B-4FA7-AA66-D97A84DF6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93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SPS info from here: https://www.peosoldier.army.mil/Equipment/Equipment-Portfolio/Project-Manager-Soldier-Survivability-Portfolio/Soldier-Protection-System/</a:t>
            </a:r>
          </a:p>
          <a:p>
            <a:r>
              <a:rPr lang="en-US" dirty="0"/>
              <a:t>Picture from here: https://www.dote.osd.mil/Portals/97/pub/reports/FY2022/army/2022sps1.pdf?ver=KuYeJLhAIn9uqxWoAqakmg%3d%3d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Army began fielding the NG-IHPS in 2024 with plans to equip 190,000 soldiers by 2028.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EE5F1-B56B-4FA7-AA66-D97A84DF6E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20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Specifically fragment impact injuries not blast overpressure</a:t>
            </a:r>
          </a:p>
          <a:p>
            <a:r>
              <a:rPr lang="en-US" dirty="0"/>
              <a:t>Gen I vs. Gen II – superior protection, improved retention/suspension, better fragmentation (</a:t>
            </a:r>
            <a:r>
              <a:rPr lang="en-US"/>
              <a:t>reduced deformation)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EE5F1-B56B-4FA7-AA66-D97A84DF6E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1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Model developer: DEVCOM Analysis Center</a:t>
            </a:r>
          </a:p>
          <a:p>
            <a:r>
              <a:rPr lang="en-US" dirty="0"/>
              <a:t>** Credit to Lindsey Butler &amp; others at IDA for the notional helmet graphic concept – hard/soft armor FUSL data slides</a:t>
            </a:r>
          </a:p>
          <a:p>
            <a:r>
              <a:rPr lang="en-US" dirty="0"/>
              <a:t>No blast overpressure</a:t>
            </a:r>
          </a:p>
          <a:p>
            <a:r>
              <a:rPr lang="en-US" dirty="0"/>
              <a:t>Info from here: https://www.army.mil/article/266344/u_s_army_updates_anatomical_representation_to_improve_modeling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EE5F1-B56B-4FA7-AA66-D97A84DF6E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04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Preshot</a:t>
            </a:r>
            <a:r>
              <a:rPr lang="en-US" dirty="0"/>
              <a:t> predictions done with AJEM – Advanced Joint Effectiveness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2EE5F1-B56B-4FA7-AA66-D97A84DF6E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54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Insignia -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>
            <a:spLocks noGrp="1"/>
          </p:cNvSpPr>
          <p:nvPr>
            <p:ph type="ctrTitle" hasCustomPrompt="1"/>
          </p:nvPr>
        </p:nvSpPr>
        <p:spPr>
          <a:xfrm>
            <a:off x="2585772" y="2420033"/>
            <a:ext cx="5899150" cy="775826"/>
          </a:xfrm>
        </p:spPr>
        <p:txBody>
          <a:bodyPr anchor="ctr" anchorCtr="0"/>
          <a:lstStyle>
            <a:lvl1pPr algn="l">
              <a:lnSpc>
                <a:spcPct val="8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4"/>
          <p:cNvSpPr>
            <a:spLocks noGrp="1"/>
          </p:cNvSpPr>
          <p:nvPr>
            <p:ph type="subTitle" idx="1" hasCustomPrompt="1"/>
          </p:nvPr>
        </p:nvSpPr>
        <p:spPr>
          <a:xfrm>
            <a:off x="2585772" y="3445497"/>
            <a:ext cx="3520440" cy="457200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8pPr>
            <a:lvl9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[Presentation subtitle/description]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A6C0072-31BA-BF88-F9E7-5029D19D3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95" y="407689"/>
            <a:ext cx="2692117" cy="635692"/>
          </a:xfrm>
          <a:prstGeom prst="rect">
            <a:avLst/>
          </a:prstGeom>
        </p:spPr>
      </p:pic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E8AB7148-3A95-65C1-FFAB-D1A44A411E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0905" y="6124164"/>
            <a:ext cx="3657600" cy="32004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05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POC: DIVISION/UNIT  |  FIRST NAME LAST NAME</a:t>
            </a:r>
          </a:p>
          <a:p>
            <a:pPr lvl="0"/>
            <a:r>
              <a:rPr lang="en-US" dirty="0"/>
              <a:t>Contact Info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97FD1123-ADF1-24AE-2B33-8CDACB9D1D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61238" y="6180727"/>
            <a:ext cx="1371600" cy="320040"/>
          </a:xfrm>
        </p:spPr>
        <p:txBody>
          <a:bodyPr anchor="ctr" anchorCtr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050" b="1" cap="all" baseline="0">
                <a:solidFill>
                  <a:schemeClr val="tx1"/>
                </a:solidFill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5pPr>
            <a:lvl6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6pPr>
            <a:lvl7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7pPr>
            <a:lvl8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8pPr>
            <a:lvl9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[00 Month 0000]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2189A4-45E0-7281-4A0F-577709E351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57327" y="318852"/>
            <a:ext cx="787928" cy="99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29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">
            <a:extLst>
              <a:ext uri="{FF2B5EF4-FFF2-40B4-BE49-F238E27FC236}">
                <a16:creationId xmlns:a16="http://schemas.microsoft.com/office/drawing/2014/main" id="{9FBB499C-D22E-E02E-342C-293D573F4036}"/>
              </a:ext>
            </a:extLst>
          </p:cNvPr>
          <p:cNvSpPr txBox="1"/>
          <p:nvPr userDrawn="1"/>
        </p:nvSpPr>
        <p:spPr>
          <a:xfrm>
            <a:off x="411162" y="2148840"/>
            <a:ext cx="8321040" cy="137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4800" cap="all" baseline="0" dirty="0">
                <a:solidFill>
                  <a:schemeClr val="tx1"/>
                </a:solidFill>
              </a:rPr>
              <a:t>THANK YOU.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900DDD06-33DA-C48B-4271-22D241C5EC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5075238"/>
            <a:ext cx="4024312" cy="1371599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[Optional contact information]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E0E3BF0A-0C49-2121-4552-5D88875A1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95" y="407689"/>
            <a:ext cx="2692117" cy="63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8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0CA115DD-D94B-F74A-2DB9-014E3EC513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920" y="2821888"/>
            <a:ext cx="5142160" cy="121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79" y="411481"/>
            <a:ext cx="8258021" cy="9144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163" y="1600200"/>
            <a:ext cx="8258021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0CF74B29-F57B-C813-2E4D-10FAD28D1106}"/>
              </a:ext>
            </a:extLst>
          </p:cNvPr>
          <p:cNvSpPr txBox="1">
            <a:spLocks/>
          </p:cNvSpPr>
          <p:nvPr userDrawn="1"/>
        </p:nvSpPr>
        <p:spPr>
          <a:xfrm>
            <a:off x="4297680" y="6665976"/>
            <a:ext cx="274320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tx1"/>
                </a:solidFill>
              </a:rPr>
              <a:pPr/>
              <a:t>‹#›</a:t>
            </a:fld>
            <a:endParaRPr lang="en-US" sz="1100" b="0" dirty="0">
              <a:solidFill>
                <a:schemeClr val="tx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82706C9-EEDC-3D19-39E8-A019D3FE768D}"/>
              </a:ext>
            </a:extLst>
          </p:cNvPr>
          <p:cNvCxnSpPr>
            <a:cxnSpLocks/>
          </p:cNvCxnSpPr>
          <p:nvPr userDrawn="1"/>
        </p:nvCxnSpPr>
        <p:spPr>
          <a:xfrm>
            <a:off x="0" y="6521703"/>
            <a:ext cx="3877427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B463ED5-76D8-8ACF-62FC-AD8A368E81DC}"/>
              </a:ext>
            </a:extLst>
          </p:cNvPr>
          <p:cNvSpPr txBox="1"/>
          <p:nvPr userDrawn="1"/>
        </p:nvSpPr>
        <p:spPr>
          <a:xfrm>
            <a:off x="396759" y="6634791"/>
            <a:ext cx="348859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1000" b="1" cap="all" baseline="0" dirty="0"/>
              <a:t>U.S. ARMY OPERATIONAL EVALUATION COMMAND</a:t>
            </a:r>
          </a:p>
        </p:txBody>
      </p:sp>
      <p:sp>
        <p:nvSpPr>
          <p:cNvPr id="6" name="Parallelogram 3">
            <a:extLst>
              <a:ext uri="{FF2B5EF4-FFF2-40B4-BE49-F238E27FC236}">
                <a16:creationId xmlns:a16="http://schemas.microsoft.com/office/drawing/2014/main" id="{EC568BCC-34FF-BB98-138B-B439AE28866D}"/>
              </a:ext>
            </a:extLst>
          </p:cNvPr>
          <p:cNvSpPr/>
          <p:nvPr userDrawn="1"/>
        </p:nvSpPr>
        <p:spPr>
          <a:xfrm>
            <a:off x="4992252" y="6519672"/>
            <a:ext cx="4170035" cy="338328"/>
          </a:xfrm>
          <a:custGeom>
            <a:avLst/>
            <a:gdLst>
              <a:gd name="connsiteX0" fmla="*/ 0 w 5774436"/>
              <a:gd name="connsiteY0" fmla="*/ 301752 h 301752"/>
              <a:gd name="connsiteX1" fmla="*/ 75438 w 5774436"/>
              <a:gd name="connsiteY1" fmla="*/ 0 h 301752"/>
              <a:gd name="connsiteX2" fmla="*/ 5774436 w 5774436"/>
              <a:gd name="connsiteY2" fmla="*/ 0 h 301752"/>
              <a:gd name="connsiteX3" fmla="*/ 5698998 w 5774436"/>
              <a:gd name="connsiteY3" fmla="*/ 301752 h 301752"/>
              <a:gd name="connsiteX4" fmla="*/ 0 w 5774436"/>
              <a:gd name="connsiteY4" fmla="*/ 301752 h 301752"/>
              <a:gd name="connsiteX0" fmla="*/ 0 w 5703455"/>
              <a:gd name="connsiteY0" fmla="*/ 305927 h 305927"/>
              <a:gd name="connsiteX1" fmla="*/ 75438 w 5703455"/>
              <a:gd name="connsiteY1" fmla="*/ 4175 h 305927"/>
              <a:gd name="connsiteX2" fmla="*/ 5703455 w 5703455"/>
              <a:gd name="connsiteY2" fmla="*/ 0 h 305927"/>
              <a:gd name="connsiteX3" fmla="*/ 5698998 w 5703455"/>
              <a:gd name="connsiteY3" fmla="*/ 305927 h 305927"/>
              <a:gd name="connsiteX4" fmla="*/ 0 w 5703455"/>
              <a:gd name="connsiteY4" fmla="*/ 305927 h 305927"/>
              <a:gd name="connsiteX0" fmla="*/ 0 w 5703455"/>
              <a:gd name="connsiteY0" fmla="*/ 308015 h 308015"/>
              <a:gd name="connsiteX1" fmla="*/ 75438 w 5703455"/>
              <a:gd name="connsiteY1" fmla="*/ 6263 h 308015"/>
              <a:gd name="connsiteX2" fmla="*/ 5703455 w 5703455"/>
              <a:gd name="connsiteY2" fmla="*/ 0 h 308015"/>
              <a:gd name="connsiteX3" fmla="*/ 5698998 w 5703455"/>
              <a:gd name="connsiteY3" fmla="*/ 308015 h 308015"/>
              <a:gd name="connsiteX4" fmla="*/ 0 w 5703455"/>
              <a:gd name="connsiteY4" fmla="*/ 308015 h 308015"/>
              <a:gd name="connsiteX0" fmla="*/ 0 w 5795067"/>
              <a:gd name="connsiteY0" fmla="*/ 298871 h 308015"/>
              <a:gd name="connsiteX1" fmla="*/ 167050 w 5795067"/>
              <a:gd name="connsiteY1" fmla="*/ 6263 h 308015"/>
              <a:gd name="connsiteX2" fmla="*/ 5795067 w 5795067"/>
              <a:gd name="connsiteY2" fmla="*/ 0 h 308015"/>
              <a:gd name="connsiteX3" fmla="*/ 5790610 w 5795067"/>
              <a:gd name="connsiteY3" fmla="*/ 308015 h 308015"/>
              <a:gd name="connsiteX4" fmla="*/ 0 w 5795067"/>
              <a:gd name="connsiteY4" fmla="*/ 298871 h 308015"/>
              <a:gd name="connsiteX0" fmla="*/ 0 w 5809639"/>
              <a:gd name="connsiteY0" fmla="*/ 298871 h 308015"/>
              <a:gd name="connsiteX1" fmla="*/ 181622 w 5809639"/>
              <a:gd name="connsiteY1" fmla="*/ 6263 h 308015"/>
              <a:gd name="connsiteX2" fmla="*/ 5809639 w 5809639"/>
              <a:gd name="connsiteY2" fmla="*/ 0 h 308015"/>
              <a:gd name="connsiteX3" fmla="*/ 5805182 w 5809639"/>
              <a:gd name="connsiteY3" fmla="*/ 308015 h 308015"/>
              <a:gd name="connsiteX4" fmla="*/ 0 w 5809639"/>
              <a:gd name="connsiteY4" fmla="*/ 298871 h 308015"/>
              <a:gd name="connsiteX0" fmla="*/ 0 w 5820569"/>
              <a:gd name="connsiteY0" fmla="*/ 301658 h 308015"/>
              <a:gd name="connsiteX1" fmla="*/ 192552 w 5820569"/>
              <a:gd name="connsiteY1" fmla="*/ 6263 h 308015"/>
              <a:gd name="connsiteX2" fmla="*/ 5820569 w 5820569"/>
              <a:gd name="connsiteY2" fmla="*/ 0 h 308015"/>
              <a:gd name="connsiteX3" fmla="*/ 5816112 w 5820569"/>
              <a:gd name="connsiteY3" fmla="*/ 308015 h 308015"/>
              <a:gd name="connsiteX4" fmla="*/ 0 w 5820569"/>
              <a:gd name="connsiteY4" fmla="*/ 301658 h 308015"/>
              <a:gd name="connsiteX0" fmla="*/ 0 w 5820569"/>
              <a:gd name="connsiteY0" fmla="*/ 312809 h 312809"/>
              <a:gd name="connsiteX1" fmla="*/ 192552 w 5820569"/>
              <a:gd name="connsiteY1" fmla="*/ 6263 h 312809"/>
              <a:gd name="connsiteX2" fmla="*/ 5820569 w 5820569"/>
              <a:gd name="connsiteY2" fmla="*/ 0 h 312809"/>
              <a:gd name="connsiteX3" fmla="*/ 5816112 w 5820569"/>
              <a:gd name="connsiteY3" fmla="*/ 308015 h 312809"/>
              <a:gd name="connsiteX4" fmla="*/ 0 w 5820569"/>
              <a:gd name="connsiteY4" fmla="*/ 312809 h 312809"/>
              <a:gd name="connsiteX0" fmla="*/ 0 w 5827202"/>
              <a:gd name="connsiteY0" fmla="*/ 312809 h 312809"/>
              <a:gd name="connsiteX1" fmla="*/ 192552 w 5827202"/>
              <a:gd name="connsiteY1" fmla="*/ 6263 h 312809"/>
              <a:gd name="connsiteX2" fmla="*/ 5820569 w 5827202"/>
              <a:gd name="connsiteY2" fmla="*/ 0 h 312809"/>
              <a:gd name="connsiteX3" fmla="*/ 5827043 w 5827202"/>
              <a:gd name="connsiteY3" fmla="*/ 308015 h 312809"/>
              <a:gd name="connsiteX4" fmla="*/ 0 w 5827202"/>
              <a:gd name="connsiteY4" fmla="*/ 312809 h 312809"/>
              <a:gd name="connsiteX0" fmla="*/ 0 w 5842429"/>
              <a:gd name="connsiteY0" fmla="*/ 307233 h 307233"/>
              <a:gd name="connsiteX1" fmla="*/ 192552 w 5842429"/>
              <a:gd name="connsiteY1" fmla="*/ 687 h 307233"/>
              <a:gd name="connsiteX2" fmla="*/ 5842429 w 5842429"/>
              <a:gd name="connsiteY2" fmla="*/ 0 h 307233"/>
              <a:gd name="connsiteX3" fmla="*/ 5827043 w 5842429"/>
              <a:gd name="connsiteY3" fmla="*/ 302439 h 307233"/>
              <a:gd name="connsiteX4" fmla="*/ 0 w 5842429"/>
              <a:gd name="connsiteY4" fmla="*/ 307233 h 307233"/>
              <a:gd name="connsiteX0" fmla="*/ 0 w 5827857"/>
              <a:gd name="connsiteY0" fmla="*/ 306546 h 306546"/>
              <a:gd name="connsiteX1" fmla="*/ 192552 w 5827857"/>
              <a:gd name="connsiteY1" fmla="*/ 0 h 306546"/>
              <a:gd name="connsiteX2" fmla="*/ 5827857 w 5827857"/>
              <a:gd name="connsiteY2" fmla="*/ 10464 h 306546"/>
              <a:gd name="connsiteX3" fmla="*/ 5827043 w 5827857"/>
              <a:gd name="connsiteY3" fmla="*/ 301752 h 306546"/>
              <a:gd name="connsiteX4" fmla="*/ 0 w 5827857"/>
              <a:gd name="connsiteY4" fmla="*/ 306546 h 306546"/>
              <a:gd name="connsiteX0" fmla="*/ 0 w 5831321"/>
              <a:gd name="connsiteY0" fmla="*/ 306684 h 306684"/>
              <a:gd name="connsiteX1" fmla="*/ 192552 w 5831321"/>
              <a:gd name="connsiteY1" fmla="*/ 138 h 306684"/>
              <a:gd name="connsiteX2" fmla="*/ 5831321 w 5831321"/>
              <a:gd name="connsiteY2" fmla="*/ 0 h 306684"/>
              <a:gd name="connsiteX3" fmla="*/ 5827043 w 5831321"/>
              <a:gd name="connsiteY3" fmla="*/ 301890 h 306684"/>
              <a:gd name="connsiteX4" fmla="*/ 0 w 5831321"/>
              <a:gd name="connsiteY4" fmla="*/ 306684 h 30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1321" h="306684">
                <a:moveTo>
                  <a:pt x="0" y="306684"/>
                </a:moveTo>
                <a:lnTo>
                  <a:pt x="192552" y="138"/>
                </a:lnTo>
                <a:lnTo>
                  <a:pt x="5831321" y="0"/>
                </a:lnTo>
                <a:cubicBezTo>
                  <a:pt x="5829835" y="101976"/>
                  <a:pt x="5828529" y="199914"/>
                  <a:pt x="5827043" y="301890"/>
                </a:cubicBezTo>
                <a:lnTo>
                  <a:pt x="0" y="306684"/>
                </a:lnTo>
                <a:close/>
              </a:path>
            </a:pathLst>
          </a:custGeom>
          <a:solidFill>
            <a:schemeClr val="bg2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algn="r">
              <a:spcAft>
                <a:spcPts val="120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Warfighter-Validated: Empowering their voice for the future fight.</a:t>
            </a:r>
            <a:endParaRPr lang="en-US" sz="1000" b="1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761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A4A3A4"/>
          </p15:clr>
        </p15:guide>
        <p15:guide id="2" orient="horz" pos="3888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81"/>
            <a:ext cx="8275320" cy="9144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79" y="1600198"/>
            <a:ext cx="8275320" cy="4572000"/>
          </a:xfrm>
        </p:spPr>
        <p:txBody>
          <a:bodyPr/>
          <a:lstStyle>
            <a:lvl8pPr marL="1280160" indent="0">
              <a:buNone/>
              <a:defRPr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0CF74B29-F57B-C813-2E4D-10FAD28D1106}"/>
              </a:ext>
            </a:extLst>
          </p:cNvPr>
          <p:cNvSpPr txBox="1">
            <a:spLocks/>
          </p:cNvSpPr>
          <p:nvPr userDrawn="1"/>
        </p:nvSpPr>
        <p:spPr>
          <a:xfrm>
            <a:off x="8106996" y="6589247"/>
            <a:ext cx="795019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bg1"/>
                </a:solidFill>
              </a:rPr>
              <a:pPr/>
              <a:t>‹#›</a:t>
            </a:fld>
            <a:endParaRPr lang="en-US" sz="1100" b="0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DE143F3-D0F9-1819-56EE-2A17F8D1F28F}"/>
              </a:ext>
            </a:extLst>
          </p:cNvPr>
          <p:cNvCxnSpPr>
            <a:cxnSpLocks/>
          </p:cNvCxnSpPr>
          <p:nvPr userDrawn="1"/>
        </p:nvCxnSpPr>
        <p:spPr>
          <a:xfrm>
            <a:off x="0" y="6519672"/>
            <a:ext cx="3877427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Parallelogram 3">
            <a:extLst>
              <a:ext uri="{FF2B5EF4-FFF2-40B4-BE49-F238E27FC236}">
                <a16:creationId xmlns:a16="http://schemas.microsoft.com/office/drawing/2014/main" id="{22255F28-BAB1-B254-DA77-745DE3520C7D}"/>
              </a:ext>
            </a:extLst>
          </p:cNvPr>
          <p:cNvSpPr/>
          <p:nvPr userDrawn="1"/>
        </p:nvSpPr>
        <p:spPr>
          <a:xfrm>
            <a:off x="4992252" y="6519672"/>
            <a:ext cx="4170035" cy="338328"/>
          </a:xfrm>
          <a:custGeom>
            <a:avLst/>
            <a:gdLst>
              <a:gd name="connsiteX0" fmla="*/ 0 w 5774436"/>
              <a:gd name="connsiteY0" fmla="*/ 301752 h 301752"/>
              <a:gd name="connsiteX1" fmla="*/ 75438 w 5774436"/>
              <a:gd name="connsiteY1" fmla="*/ 0 h 301752"/>
              <a:gd name="connsiteX2" fmla="*/ 5774436 w 5774436"/>
              <a:gd name="connsiteY2" fmla="*/ 0 h 301752"/>
              <a:gd name="connsiteX3" fmla="*/ 5698998 w 5774436"/>
              <a:gd name="connsiteY3" fmla="*/ 301752 h 301752"/>
              <a:gd name="connsiteX4" fmla="*/ 0 w 5774436"/>
              <a:gd name="connsiteY4" fmla="*/ 301752 h 301752"/>
              <a:gd name="connsiteX0" fmla="*/ 0 w 5703455"/>
              <a:gd name="connsiteY0" fmla="*/ 305927 h 305927"/>
              <a:gd name="connsiteX1" fmla="*/ 75438 w 5703455"/>
              <a:gd name="connsiteY1" fmla="*/ 4175 h 305927"/>
              <a:gd name="connsiteX2" fmla="*/ 5703455 w 5703455"/>
              <a:gd name="connsiteY2" fmla="*/ 0 h 305927"/>
              <a:gd name="connsiteX3" fmla="*/ 5698998 w 5703455"/>
              <a:gd name="connsiteY3" fmla="*/ 305927 h 305927"/>
              <a:gd name="connsiteX4" fmla="*/ 0 w 5703455"/>
              <a:gd name="connsiteY4" fmla="*/ 305927 h 305927"/>
              <a:gd name="connsiteX0" fmla="*/ 0 w 5703455"/>
              <a:gd name="connsiteY0" fmla="*/ 308015 h 308015"/>
              <a:gd name="connsiteX1" fmla="*/ 75438 w 5703455"/>
              <a:gd name="connsiteY1" fmla="*/ 6263 h 308015"/>
              <a:gd name="connsiteX2" fmla="*/ 5703455 w 5703455"/>
              <a:gd name="connsiteY2" fmla="*/ 0 h 308015"/>
              <a:gd name="connsiteX3" fmla="*/ 5698998 w 5703455"/>
              <a:gd name="connsiteY3" fmla="*/ 308015 h 308015"/>
              <a:gd name="connsiteX4" fmla="*/ 0 w 5703455"/>
              <a:gd name="connsiteY4" fmla="*/ 308015 h 308015"/>
              <a:gd name="connsiteX0" fmla="*/ 0 w 5795067"/>
              <a:gd name="connsiteY0" fmla="*/ 298871 h 308015"/>
              <a:gd name="connsiteX1" fmla="*/ 167050 w 5795067"/>
              <a:gd name="connsiteY1" fmla="*/ 6263 h 308015"/>
              <a:gd name="connsiteX2" fmla="*/ 5795067 w 5795067"/>
              <a:gd name="connsiteY2" fmla="*/ 0 h 308015"/>
              <a:gd name="connsiteX3" fmla="*/ 5790610 w 5795067"/>
              <a:gd name="connsiteY3" fmla="*/ 308015 h 308015"/>
              <a:gd name="connsiteX4" fmla="*/ 0 w 5795067"/>
              <a:gd name="connsiteY4" fmla="*/ 298871 h 308015"/>
              <a:gd name="connsiteX0" fmla="*/ 0 w 5809639"/>
              <a:gd name="connsiteY0" fmla="*/ 298871 h 308015"/>
              <a:gd name="connsiteX1" fmla="*/ 181622 w 5809639"/>
              <a:gd name="connsiteY1" fmla="*/ 6263 h 308015"/>
              <a:gd name="connsiteX2" fmla="*/ 5809639 w 5809639"/>
              <a:gd name="connsiteY2" fmla="*/ 0 h 308015"/>
              <a:gd name="connsiteX3" fmla="*/ 5805182 w 5809639"/>
              <a:gd name="connsiteY3" fmla="*/ 308015 h 308015"/>
              <a:gd name="connsiteX4" fmla="*/ 0 w 5809639"/>
              <a:gd name="connsiteY4" fmla="*/ 298871 h 308015"/>
              <a:gd name="connsiteX0" fmla="*/ 0 w 5820569"/>
              <a:gd name="connsiteY0" fmla="*/ 301658 h 308015"/>
              <a:gd name="connsiteX1" fmla="*/ 192552 w 5820569"/>
              <a:gd name="connsiteY1" fmla="*/ 6263 h 308015"/>
              <a:gd name="connsiteX2" fmla="*/ 5820569 w 5820569"/>
              <a:gd name="connsiteY2" fmla="*/ 0 h 308015"/>
              <a:gd name="connsiteX3" fmla="*/ 5816112 w 5820569"/>
              <a:gd name="connsiteY3" fmla="*/ 308015 h 308015"/>
              <a:gd name="connsiteX4" fmla="*/ 0 w 5820569"/>
              <a:gd name="connsiteY4" fmla="*/ 301658 h 308015"/>
              <a:gd name="connsiteX0" fmla="*/ 0 w 5820569"/>
              <a:gd name="connsiteY0" fmla="*/ 312809 h 312809"/>
              <a:gd name="connsiteX1" fmla="*/ 192552 w 5820569"/>
              <a:gd name="connsiteY1" fmla="*/ 6263 h 312809"/>
              <a:gd name="connsiteX2" fmla="*/ 5820569 w 5820569"/>
              <a:gd name="connsiteY2" fmla="*/ 0 h 312809"/>
              <a:gd name="connsiteX3" fmla="*/ 5816112 w 5820569"/>
              <a:gd name="connsiteY3" fmla="*/ 308015 h 312809"/>
              <a:gd name="connsiteX4" fmla="*/ 0 w 5820569"/>
              <a:gd name="connsiteY4" fmla="*/ 312809 h 312809"/>
              <a:gd name="connsiteX0" fmla="*/ 0 w 5827202"/>
              <a:gd name="connsiteY0" fmla="*/ 312809 h 312809"/>
              <a:gd name="connsiteX1" fmla="*/ 192552 w 5827202"/>
              <a:gd name="connsiteY1" fmla="*/ 6263 h 312809"/>
              <a:gd name="connsiteX2" fmla="*/ 5820569 w 5827202"/>
              <a:gd name="connsiteY2" fmla="*/ 0 h 312809"/>
              <a:gd name="connsiteX3" fmla="*/ 5827043 w 5827202"/>
              <a:gd name="connsiteY3" fmla="*/ 308015 h 312809"/>
              <a:gd name="connsiteX4" fmla="*/ 0 w 5827202"/>
              <a:gd name="connsiteY4" fmla="*/ 312809 h 312809"/>
              <a:gd name="connsiteX0" fmla="*/ 0 w 5842429"/>
              <a:gd name="connsiteY0" fmla="*/ 307233 h 307233"/>
              <a:gd name="connsiteX1" fmla="*/ 192552 w 5842429"/>
              <a:gd name="connsiteY1" fmla="*/ 687 h 307233"/>
              <a:gd name="connsiteX2" fmla="*/ 5842429 w 5842429"/>
              <a:gd name="connsiteY2" fmla="*/ 0 h 307233"/>
              <a:gd name="connsiteX3" fmla="*/ 5827043 w 5842429"/>
              <a:gd name="connsiteY3" fmla="*/ 302439 h 307233"/>
              <a:gd name="connsiteX4" fmla="*/ 0 w 5842429"/>
              <a:gd name="connsiteY4" fmla="*/ 307233 h 307233"/>
              <a:gd name="connsiteX0" fmla="*/ 0 w 5827857"/>
              <a:gd name="connsiteY0" fmla="*/ 306546 h 306546"/>
              <a:gd name="connsiteX1" fmla="*/ 192552 w 5827857"/>
              <a:gd name="connsiteY1" fmla="*/ 0 h 306546"/>
              <a:gd name="connsiteX2" fmla="*/ 5827857 w 5827857"/>
              <a:gd name="connsiteY2" fmla="*/ 10464 h 306546"/>
              <a:gd name="connsiteX3" fmla="*/ 5827043 w 5827857"/>
              <a:gd name="connsiteY3" fmla="*/ 301752 h 306546"/>
              <a:gd name="connsiteX4" fmla="*/ 0 w 5827857"/>
              <a:gd name="connsiteY4" fmla="*/ 306546 h 306546"/>
              <a:gd name="connsiteX0" fmla="*/ 0 w 5831321"/>
              <a:gd name="connsiteY0" fmla="*/ 306684 h 306684"/>
              <a:gd name="connsiteX1" fmla="*/ 192552 w 5831321"/>
              <a:gd name="connsiteY1" fmla="*/ 138 h 306684"/>
              <a:gd name="connsiteX2" fmla="*/ 5831321 w 5831321"/>
              <a:gd name="connsiteY2" fmla="*/ 0 h 306684"/>
              <a:gd name="connsiteX3" fmla="*/ 5827043 w 5831321"/>
              <a:gd name="connsiteY3" fmla="*/ 301890 h 306684"/>
              <a:gd name="connsiteX4" fmla="*/ 0 w 5831321"/>
              <a:gd name="connsiteY4" fmla="*/ 306684 h 30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1321" h="306684">
                <a:moveTo>
                  <a:pt x="0" y="306684"/>
                </a:moveTo>
                <a:lnTo>
                  <a:pt x="192552" y="138"/>
                </a:lnTo>
                <a:lnTo>
                  <a:pt x="5831321" y="0"/>
                </a:lnTo>
                <a:cubicBezTo>
                  <a:pt x="5829835" y="101976"/>
                  <a:pt x="5828529" y="199914"/>
                  <a:pt x="5827043" y="301890"/>
                </a:cubicBezTo>
                <a:lnTo>
                  <a:pt x="0" y="306684"/>
                </a:lnTo>
                <a:close/>
              </a:path>
            </a:pathLst>
          </a:custGeom>
          <a:solidFill>
            <a:schemeClr val="bg2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algn="r">
              <a:spcAft>
                <a:spcPts val="120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Warfighter-Validated: Empowering their voice for the future fight.</a:t>
            </a:r>
            <a:endParaRPr lang="en-US" sz="1000" b="1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D71B23B5-7C45-2DBA-0ECB-5E9DCA108F72}"/>
              </a:ext>
            </a:extLst>
          </p:cNvPr>
          <p:cNvSpPr txBox="1">
            <a:spLocks/>
          </p:cNvSpPr>
          <p:nvPr userDrawn="1"/>
        </p:nvSpPr>
        <p:spPr>
          <a:xfrm>
            <a:off x="4297680" y="6661419"/>
            <a:ext cx="274320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tx1"/>
                </a:solidFill>
              </a:rPr>
              <a:pPr/>
              <a:t>‹#›</a:t>
            </a:fld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1F00BE-03A2-953E-7D23-7A5BC95AA48D}"/>
              </a:ext>
            </a:extLst>
          </p:cNvPr>
          <p:cNvSpPr txBox="1"/>
          <p:nvPr userDrawn="1"/>
        </p:nvSpPr>
        <p:spPr>
          <a:xfrm>
            <a:off x="396759" y="6634791"/>
            <a:ext cx="348859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1000" b="1" cap="all" baseline="0" dirty="0"/>
              <a:t>U.S. ARMY OPERATIONAL EVALUATION COMMAND</a:t>
            </a:r>
          </a:p>
        </p:txBody>
      </p:sp>
    </p:spTree>
    <p:extLst>
      <p:ext uri="{BB962C8B-B14F-4D97-AF65-F5344CB8AC3E}">
        <p14:creationId xmlns:p14="http://schemas.microsoft.com/office/powerpoint/2010/main" val="2092444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A4A3A4"/>
          </p15:clr>
        </p15:guide>
        <p15:guide id="2" orient="horz" pos="3888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9B4997-2A49-8935-BB31-8991CDC55DD5}"/>
              </a:ext>
            </a:extLst>
          </p:cNvPr>
          <p:cNvSpPr/>
          <p:nvPr userDrawn="1"/>
        </p:nvSpPr>
        <p:spPr>
          <a:xfrm>
            <a:off x="5705343" y="17357"/>
            <a:ext cx="3438657" cy="65600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826158-8439-F13C-703F-22E4AFC64870}"/>
              </a:ext>
            </a:extLst>
          </p:cNvPr>
          <p:cNvSpPr/>
          <p:nvPr userDrawn="1"/>
        </p:nvSpPr>
        <p:spPr>
          <a:xfrm>
            <a:off x="0" y="0"/>
            <a:ext cx="9144000" cy="1134345"/>
          </a:xfrm>
          <a:prstGeom prst="rect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164" y="1736902"/>
            <a:ext cx="5164206" cy="4443947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0CF74B29-F57B-C813-2E4D-10FAD28D1106}"/>
              </a:ext>
            </a:extLst>
          </p:cNvPr>
          <p:cNvSpPr txBox="1">
            <a:spLocks/>
          </p:cNvSpPr>
          <p:nvPr userDrawn="1"/>
        </p:nvSpPr>
        <p:spPr>
          <a:xfrm>
            <a:off x="8106996" y="6589247"/>
            <a:ext cx="795019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C732EE-6F85-C542-B0DE-2D911F843EA4}" type="slidenum">
              <a:rPr kumimoji="0" lang="en-US" sz="1100" b="0" i="0" u="none" strike="noStrike" kern="1200" cap="all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09B94CB-E02A-67E2-C07E-AD00CB077C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75338" y="1300433"/>
            <a:ext cx="3098800" cy="314646"/>
          </a:xfrm>
        </p:spPr>
        <p:txBody>
          <a:bodyPr anchor="ctr"/>
          <a:lstStyle>
            <a:lvl1pPr marL="0" indent="0" algn="ctr">
              <a:buNone/>
              <a:defRPr sz="1400" b="1" spc="3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D235BD2F-9F0B-55E0-5608-0A494BBEF2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164" y="1303120"/>
            <a:ext cx="3098800" cy="314646"/>
          </a:xfrm>
        </p:spPr>
        <p:txBody>
          <a:bodyPr anchor="ctr"/>
          <a:lstStyle>
            <a:lvl1pPr marL="0" indent="0" algn="l">
              <a:buNone/>
              <a:defRPr sz="1400" b="1" spc="3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6897412-9D59-703F-B51B-6B1BD10FF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" y="411481"/>
            <a:ext cx="6173470" cy="914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[Slide title]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62C540-2042-CDCC-0644-7DB85677A1DB}"/>
              </a:ext>
            </a:extLst>
          </p:cNvPr>
          <p:cNvCxnSpPr>
            <a:cxnSpLocks/>
          </p:cNvCxnSpPr>
          <p:nvPr userDrawn="1"/>
        </p:nvCxnSpPr>
        <p:spPr>
          <a:xfrm>
            <a:off x="0" y="6521703"/>
            <a:ext cx="3877427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E885BFC8-9DE7-6E8A-CB2A-80A53DBD6A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75338" y="1751281"/>
            <a:ext cx="3098800" cy="314646"/>
          </a:xfrm>
        </p:spPr>
        <p:txBody>
          <a:bodyPr anchor="ctr"/>
          <a:lstStyle>
            <a:lvl1pPr marL="18288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>
                <a:solidFill>
                  <a:schemeClr val="bg2"/>
                </a:solidFill>
              </a:defRPr>
            </a:lvl1pPr>
            <a:lvl2pPr marL="182880" indent="-182880">
              <a:spcBef>
                <a:spcPts val="600"/>
              </a:spcBef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2pPr>
            <a:lvl3pPr marL="548640" indent="-18288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[OPTIONAL SECTION]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5ED2CBB-8AC2-75A3-60F4-A240AE317C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5338" y="2120772"/>
            <a:ext cx="3136074" cy="2117471"/>
          </a:xfrm>
        </p:spPr>
        <p:txBody>
          <a:bodyPr/>
          <a:lstStyle>
            <a:lvl1pPr marL="365760">
              <a:spcBef>
                <a:spcPts val="600"/>
              </a:spcBef>
              <a:defRPr sz="1050">
                <a:solidFill>
                  <a:schemeClr val="bg1"/>
                </a:solidFill>
              </a:defRPr>
            </a:lvl1pPr>
            <a:lvl2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2pPr>
            <a:lvl3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3pPr>
            <a:lvl4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4pPr>
            <a:lvl5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3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5C4A9268-3D66-8E81-BF48-789EA5898716}"/>
              </a:ext>
            </a:extLst>
          </p:cNvPr>
          <p:cNvSpPr txBox="1">
            <a:spLocks/>
          </p:cNvSpPr>
          <p:nvPr userDrawn="1"/>
        </p:nvSpPr>
        <p:spPr>
          <a:xfrm>
            <a:off x="4297680" y="6661419"/>
            <a:ext cx="274320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tx1"/>
                </a:solidFill>
              </a:rPr>
              <a:pPr/>
              <a:t>‹#›</a:t>
            </a:fld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F634C6-49C6-8681-D9F0-CD73857CFD8C}"/>
              </a:ext>
            </a:extLst>
          </p:cNvPr>
          <p:cNvSpPr txBox="1"/>
          <p:nvPr userDrawn="1"/>
        </p:nvSpPr>
        <p:spPr>
          <a:xfrm>
            <a:off x="396759" y="6634791"/>
            <a:ext cx="348859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1000" b="1" cap="all" baseline="0" dirty="0"/>
              <a:t>U.S. ARMY OPERATIONAL EVALUATION COMMAND</a:t>
            </a:r>
          </a:p>
        </p:txBody>
      </p:sp>
      <p:sp>
        <p:nvSpPr>
          <p:cNvPr id="13" name="Parallelogram 3">
            <a:extLst>
              <a:ext uri="{FF2B5EF4-FFF2-40B4-BE49-F238E27FC236}">
                <a16:creationId xmlns:a16="http://schemas.microsoft.com/office/drawing/2014/main" id="{62946751-FDEC-297B-811A-38BDB47E984E}"/>
              </a:ext>
            </a:extLst>
          </p:cNvPr>
          <p:cNvSpPr/>
          <p:nvPr userDrawn="1"/>
        </p:nvSpPr>
        <p:spPr>
          <a:xfrm>
            <a:off x="4992252" y="6519672"/>
            <a:ext cx="4170035" cy="338328"/>
          </a:xfrm>
          <a:custGeom>
            <a:avLst/>
            <a:gdLst>
              <a:gd name="connsiteX0" fmla="*/ 0 w 5774436"/>
              <a:gd name="connsiteY0" fmla="*/ 301752 h 301752"/>
              <a:gd name="connsiteX1" fmla="*/ 75438 w 5774436"/>
              <a:gd name="connsiteY1" fmla="*/ 0 h 301752"/>
              <a:gd name="connsiteX2" fmla="*/ 5774436 w 5774436"/>
              <a:gd name="connsiteY2" fmla="*/ 0 h 301752"/>
              <a:gd name="connsiteX3" fmla="*/ 5698998 w 5774436"/>
              <a:gd name="connsiteY3" fmla="*/ 301752 h 301752"/>
              <a:gd name="connsiteX4" fmla="*/ 0 w 5774436"/>
              <a:gd name="connsiteY4" fmla="*/ 301752 h 301752"/>
              <a:gd name="connsiteX0" fmla="*/ 0 w 5703455"/>
              <a:gd name="connsiteY0" fmla="*/ 305927 h 305927"/>
              <a:gd name="connsiteX1" fmla="*/ 75438 w 5703455"/>
              <a:gd name="connsiteY1" fmla="*/ 4175 h 305927"/>
              <a:gd name="connsiteX2" fmla="*/ 5703455 w 5703455"/>
              <a:gd name="connsiteY2" fmla="*/ 0 h 305927"/>
              <a:gd name="connsiteX3" fmla="*/ 5698998 w 5703455"/>
              <a:gd name="connsiteY3" fmla="*/ 305927 h 305927"/>
              <a:gd name="connsiteX4" fmla="*/ 0 w 5703455"/>
              <a:gd name="connsiteY4" fmla="*/ 305927 h 305927"/>
              <a:gd name="connsiteX0" fmla="*/ 0 w 5703455"/>
              <a:gd name="connsiteY0" fmla="*/ 308015 h 308015"/>
              <a:gd name="connsiteX1" fmla="*/ 75438 w 5703455"/>
              <a:gd name="connsiteY1" fmla="*/ 6263 h 308015"/>
              <a:gd name="connsiteX2" fmla="*/ 5703455 w 5703455"/>
              <a:gd name="connsiteY2" fmla="*/ 0 h 308015"/>
              <a:gd name="connsiteX3" fmla="*/ 5698998 w 5703455"/>
              <a:gd name="connsiteY3" fmla="*/ 308015 h 308015"/>
              <a:gd name="connsiteX4" fmla="*/ 0 w 5703455"/>
              <a:gd name="connsiteY4" fmla="*/ 308015 h 308015"/>
              <a:gd name="connsiteX0" fmla="*/ 0 w 5795067"/>
              <a:gd name="connsiteY0" fmla="*/ 298871 h 308015"/>
              <a:gd name="connsiteX1" fmla="*/ 167050 w 5795067"/>
              <a:gd name="connsiteY1" fmla="*/ 6263 h 308015"/>
              <a:gd name="connsiteX2" fmla="*/ 5795067 w 5795067"/>
              <a:gd name="connsiteY2" fmla="*/ 0 h 308015"/>
              <a:gd name="connsiteX3" fmla="*/ 5790610 w 5795067"/>
              <a:gd name="connsiteY3" fmla="*/ 308015 h 308015"/>
              <a:gd name="connsiteX4" fmla="*/ 0 w 5795067"/>
              <a:gd name="connsiteY4" fmla="*/ 298871 h 308015"/>
              <a:gd name="connsiteX0" fmla="*/ 0 w 5809639"/>
              <a:gd name="connsiteY0" fmla="*/ 298871 h 308015"/>
              <a:gd name="connsiteX1" fmla="*/ 181622 w 5809639"/>
              <a:gd name="connsiteY1" fmla="*/ 6263 h 308015"/>
              <a:gd name="connsiteX2" fmla="*/ 5809639 w 5809639"/>
              <a:gd name="connsiteY2" fmla="*/ 0 h 308015"/>
              <a:gd name="connsiteX3" fmla="*/ 5805182 w 5809639"/>
              <a:gd name="connsiteY3" fmla="*/ 308015 h 308015"/>
              <a:gd name="connsiteX4" fmla="*/ 0 w 5809639"/>
              <a:gd name="connsiteY4" fmla="*/ 298871 h 308015"/>
              <a:gd name="connsiteX0" fmla="*/ 0 w 5820569"/>
              <a:gd name="connsiteY0" fmla="*/ 301658 h 308015"/>
              <a:gd name="connsiteX1" fmla="*/ 192552 w 5820569"/>
              <a:gd name="connsiteY1" fmla="*/ 6263 h 308015"/>
              <a:gd name="connsiteX2" fmla="*/ 5820569 w 5820569"/>
              <a:gd name="connsiteY2" fmla="*/ 0 h 308015"/>
              <a:gd name="connsiteX3" fmla="*/ 5816112 w 5820569"/>
              <a:gd name="connsiteY3" fmla="*/ 308015 h 308015"/>
              <a:gd name="connsiteX4" fmla="*/ 0 w 5820569"/>
              <a:gd name="connsiteY4" fmla="*/ 301658 h 308015"/>
              <a:gd name="connsiteX0" fmla="*/ 0 w 5820569"/>
              <a:gd name="connsiteY0" fmla="*/ 312809 h 312809"/>
              <a:gd name="connsiteX1" fmla="*/ 192552 w 5820569"/>
              <a:gd name="connsiteY1" fmla="*/ 6263 h 312809"/>
              <a:gd name="connsiteX2" fmla="*/ 5820569 w 5820569"/>
              <a:gd name="connsiteY2" fmla="*/ 0 h 312809"/>
              <a:gd name="connsiteX3" fmla="*/ 5816112 w 5820569"/>
              <a:gd name="connsiteY3" fmla="*/ 308015 h 312809"/>
              <a:gd name="connsiteX4" fmla="*/ 0 w 5820569"/>
              <a:gd name="connsiteY4" fmla="*/ 312809 h 312809"/>
              <a:gd name="connsiteX0" fmla="*/ 0 w 5827202"/>
              <a:gd name="connsiteY0" fmla="*/ 312809 h 312809"/>
              <a:gd name="connsiteX1" fmla="*/ 192552 w 5827202"/>
              <a:gd name="connsiteY1" fmla="*/ 6263 h 312809"/>
              <a:gd name="connsiteX2" fmla="*/ 5820569 w 5827202"/>
              <a:gd name="connsiteY2" fmla="*/ 0 h 312809"/>
              <a:gd name="connsiteX3" fmla="*/ 5827043 w 5827202"/>
              <a:gd name="connsiteY3" fmla="*/ 308015 h 312809"/>
              <a:gd name="connsiteX4" fmla="*/ 0 w 5827202"/>
              <a:gd name="connsiteY4" fmla="*/ 312809 h 312809"/>
              <a:gd name="connsiteX0" fmla="*/ 0 w 5842429"/>
              <a:gd name="connsiteY0" fmla="*/ 307233 h 307233"/>
              <a:gd name="connsiteX1" fmla="*/ 192552 w 5842429"/>
              <a:gd name="connsiteY1" fmla="*/ 687 h 307233"/>
              <a:gd name="connsiteX2" fmla="*/ 5842429 w 5842429"/>
              <a:gd name="connsiteY2" fmla="*/ 0 h 307233"/>
              <a:gd name="connsiteX3" fmla="*/ 5827043 w 5842429"/>
              <a:gd name="connsiteY3" fmla="*/ 302439 h 307233"/>
              <a:gd name="connsiteX4" fmla="*/ 0 w 5842429"/>
              <a:gd name="connsiteY4" fmla="*/ 307233 h 307233"/>
              <a:gd name="connsiteX0" fmla="*/ 0 w 5827857"/>
              <a:gd name="connsiteY0" fmla="*/ 306546 h 306546"/>
              <a:gd name="connsiteX1" fmla="*/ 192552 w 5827857"/>
              <a:gd name="connsiteY1" fmla="*/ 0 h 306546"/>
              <a:gd name="connsiteX2" fmla="*/ 5827857 w 5827857"/>
              <a:gd name="connsiteY2" fmla="*/ 10464 h 306546"/>
              <a:gd name="connsiteX3" fmla="*/ 5827043 w 5827857"/>
              <a:gd name="connsiteY3" fmla="*/ 301752 h 306546"/>
              <a:gd name="connsiteX4" fmla="*/ 0 w 5827857"/>
              <a:gd name="connsiteY4" fmla="*/ 306546 h 306546"/>
              <a:gd name="connsiteX0" fmla="*/ 0 w 5831321"/>
              <a:gd name="connsiteY0" fmla="*/ 306684 h 306684"/>
              <a:gd name="connsiteX1" fmla="*/ 192552 w 5831321"/>
              <a:gd name="connsiteY1" fmla="*/ 138 h 306684"/>
              <a:gd name="connsiteX2" fmla="*/ 5831321 w 5831321"/>
              <a:gd name="connsiteY2" fmla="*/ 0 h 306684"/>
              <a:gd name="connsiteX3" fmla="*/ 5827043 w 5831321"/>
              <a:gd name="connsiteY3" fmla="*/ 301890 h 306684"/>
              <a:gd name="connsiteX4" fmla="*/ 0 w 5831321"/>
              <a:gd name="connsiteY4" fmla="*/ 306684 h 30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1321" h="306684">
                <a:moveTo>
                  <a:pt x="0" y="306684"/>
                </a:moveTo>
                <a:lnTo>
                  <a:pt x="192552" y="138"/>
                </a:lnTo>
                <a:lnTo>
                  <a:pt x="5831321" y="0"/>
                </a:lnTo>
                <a:cubicBezTo>
                  <a:pt x="5829835" y="101976"/>
                  <a:pt x="5828529" y="199914"/>
                  <a:pt x="5827043" y="301890"/>
                </a:cubicBezTo>
                <a:lnTo>
                  <a:pt x="0" y="306684"/>
                </a:lnTo>
                <a:close/>
              </a:path>
            </a:pathLst>
          </a:custGeom>
          <a:solidFill>
            <a:schemeClr val="bg2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algn="r">
              <a:spcAft>
                <a:spcPts val="120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Warfighter-Validated: Empowering their voice for the future fight.</a:t>
            </a:r>
            <a:endParaRPr lang="en-US" sz="1000" b="1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82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A4A3A4"/>
          </p15:clr>
        </p15:guide>
        <p15:guide id="2" orient="horz" pos="3888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">
            <a:extLst>
              <a:ext uri="{FF2B5EF4-FFF2-40B4-BE49-F238E27FC236}">
                <a16:creationId xmlns:a16="http://schemas.microsoft.com/office/drawing/2014/main" id="{9FBB499C-D22E-E02E-342C-293D573F4036}"/>
              </a:ext>
            </a:extLst>
          </p:cNvPr>
          <p:cNvSpPr txBox="1"/>
          <p:nvPr userDrawn="1"/>
        </p:nvSpPr>
        <p:spPr>
          <a:xfrm>
            <a:off x="411162" y="2148840"/>
            <a:ext cx="8321040" cy="137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4800" cap="all" baseline="0" dirty="0">
                <a:solidFill>
                  <a:schemeClr val="tx1"/>
                </a:solidFill>
              </a:rPr>
              <a:t>THANK YOU.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900DDD06-33DA-C48B-4271-22D241C5EC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5075238"/>
            <a:ext cx="4024312" cy="1371599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[Optional contact information]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E0E3BF0A-0C49-2121-4552-5D88875A1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95" y="407689"/>
            <a:ext cx="2692117" cy="63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4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0CA115DD-D94B-F74A-2DB9-014E3EC513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920" y="2821888"/>
            <a:ext cx="5142160" cy="121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44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Insignia -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>
            <a:spLocks noGrp="1"/>
          </p:cNvSpPr>
          <p:nvPr>
            <p:ph type="ctrTitle" hasCustomPrompt="1"/>
          </p:nvPr>
        </p:nvSpPr>
        <p:spPr>
          <a:xfrm>
            <a:off x="2698852" y="2423160"/>
            <a:ext cx="5899150" cy="1325880"/>
          </a:xfrm>
        </p:spPr>
        <p:txBody>
          <a:bodyPr anchor="ctr" anchorCtr="0"/>
          <a:lstStyle>
            <a:lvl1pPr algn="l">
              <a:lnSpc>
                <a:spcPct val="8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4"/>
          <p:cNvSpPr>
            <a:spLocks noGrp="1"/>
          </p:cNvSpPr>
          <p:nvPr>
            <p:ph type="subTitle" idx="1" hasCustomPrompt="1"/>
          </p:nvPr>
        </p:nvSpPr>
        <p:spPr>
          <a:xfrm>
            <a:off x="2698852" y="3777886"/>
            <a:ext cx="3520440" cy="457200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3pPr>
            <a:lvl4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4pPr>
            <a:lvl5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5pPr>
            <a:lvl6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6pPr>
            <a:lvl7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7pPr>
            <a:lvl8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8pPr>
            <a:lvl9pPr marL="0" indent="0" algn="l">
              <a:spcBef>
                <a:spcPts val="0"/>
              </a:spcBef>
              <a:buNone/>
              <a:defRPr sz="1200" b="1"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[Presentation subtitle/description]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97FD1123-ADF1-24AE-2B33-8CDACB9D1D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75032" y="6218435"/>
            <a:ext cx="1876426" cy="340822"/>
          </a:xfrm>
        </p:spPr>
        <p:txBody>
          <a:bodyPr anchor="ctr" anchorCtr="0"/>
          <a:lstStyle>
            <a:lvl1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050" b="1" cap="all" baseline="0">
                <a:solidFill>
                  <a:schemeClr val="tx1"/>
                </a:solidFill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5pPr>
            <a:lvl6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6pPr>
            <a:lvl7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7pPr>
            <a:lvl8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8pPr>
            <a:lvl9pPr marL="0" indent="0" algn="ctr">
              <a:lnSpc>
                <a:spcPct val="80000"/>
              </a:lnSpc>
              <a:spcBef>
                <a:spcPts val="0"/>
              </a:spcBef>
              <a:buFontTx/>
              <a:buNone/>
              <a:defRPr sz="1400" b="1" cap="all" baseline="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[00 Month 0000]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E8AB7148-3A95-65C1-FFAB-D1A44A411E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9760" y="6199581"/>
            <a:ext cx="3616325" cy="269875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05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DIVISION/UNIT | FIRST NAME LAST NAME</a:t>
            </a:r>
          </a:p>
          <a:p>
            <a:pPr lvl="0"/>
            <a:r>
              <a:rPr lang="en-US" dirty="0"/>
              <a:t>Contact Info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A6C0072-31BA-BF88-F9E7-5029D19D3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95" y="407689"/>
            <a:ext cx="2692117" cy="63569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C0CCD7E-6413-66D8-0BEB-C8E0931E75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57327" y="318852"/>
            <a:ext cx="787928" cy="99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8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79" y="411481"/>
            <a:ext cx="8258021" cy="9144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163" y="1608850"/>
            <a:ext cx="8258021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0CF74B29-F57B-C813-2E4D-10FAD28D1106}"/>
              </a:ext>
            </a:extLst>
          </p:cNvPr>
          <p:cNvSpPr txBox="1">
            <a:spLocks/>
          </p:cNvSpPr>
          <p:nvPr userDrawn="1"/>
        </p:nvSpPr>
        <p:spPr>
          <a:xfrm>
            <a:off x="8106996" y="6589247"/>
            <a:ext cx="795019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bg1"/>
                </a:solidFill>
              </a:rPr>
              <a:pPr/>
              <a:t>‹#›</a:t>
            </a:fld>
            <a:endParaRPr lang="en-US" sz="1100" b="0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82706C9-EEDC-3D19-39E8-A019D3FE768D}"/>
              </a:ext>
            </a:extLst>
          </p:cNvPr>
          <p:cNvCxnSpPr>
            <a:cxnSpLocks/>
          </p:cNvCxnSpPr>
          <p:nvPr userDrawn="1"/>
        </p:nvCxnSpPr>
        <p:spPr>
          <a:xfrm>
            <a:off x="0" y="6521703"/>
            <a:ext cx="3877427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Slide Number">
            <a:extLst>
              <a:ext uri="{FF2B5EF4-FFF2-40B4-BE49-F238E27FC236}">
                <a16:creationId xmlns:a16="http://schemas.microsoft.com/office/drawing/2014/main" id="{1200C749-527A-52D8-466E-85ACC4CDFE75}"/>
              </a:ext>
            </a:extLst>
          </p:cNvPr>
          <p:cNvSpPr txBox="1">
            <a:spLocks/>
          </p:cNvSpPr>
          <p:nvPr userDrawn="1"/>
        </p:nvSpPr>
        <p:spPr>
          <a:xfrm>
            <a:off x="4297680" y="6661419"/>
            <a:ext cx="274320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tx1"/>
                </a:solidFill>
              </a:rPr>
              <a:pPr/>
              <a:t>‹#›</a:t>
            </a:fld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84560-3797-C6E6-3302-9BAC71EC5C93}"/>
              </a:ext>
            </a:extLst>
          </p:cNvPr>
          <p:cNvSpPr txBox="1"/>
          <p:nvPr userDrawn="1"/>
        </p:nvSpPr>
        <p:spPr>
          <a:xfrm>
            <a:off x="396759" y="6634791"/>
            <a:ext cx="348859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1000" b="1" cap="all" baseline="0" dirty="0"/>
              <a:t>U.S. ARMY OPERATIONAL EVALUATION COMMAND</a:t>
            </a:r>
          </a:p>
        </p:txBody>
      </p:sp>
      <p:sp>
        <p:nvSpPr>
          <p:cNvPr id="11" name="Parallelogram 3">
            <a:extLst>
              <a:ext uri="{FF2B5EF4-FFF2-40B4-BE49-F238E27FC236}">
                <a16:creationId xmlns:a16="http://schemas.microsoft.com/office/drawing/2014/main" id="{2915D1F4-1DB3-0C7F-934F-A0EF749060D1}"/>
              </a:ext>
            </a:extLst>
          </p:cNvPr>
          <p:cNvSpPr/>
          <p:nvPr userDrawn="1"/>
        </p:nvSpPr>
        <p:spPr>
          <a:xfrm>
            <a:off x="4992252" y="6519672"/>
            <a:ext cx="4170035" cy="338328"/>
          </a:xfrm>
          <a:custGeom>
            <a:avLst/>
            <a:gdLst>
              <a:gd name="connsiteX0" fmla="*/ 0 w 5774436"/>
              <a:gd name="connsiteY0" fmla="*/ 301752 h 301752"/>
              <a:gd name="connsiteX1" fmla="*/ 75438 w 5774436"/>
              <a:gd name="connsiteY1" fmla="*/ 0 h 301752"/>
              <a:gd name="connsiteX2" fmla="*/ 5774436 w 5774436"/>
              <a:gd name="connsiteY2" fmla="*/ 0 h 301752"/>
              <a:gd name="connsiteX3" fmla="*/ 5698998 w 5774436"/>
              <a:gd name="connsiteY3" fmla="*/ 301752 h 301752"/>
              <a:gd name="connsiteX4" fmla="*/ 0 w 5774436"/>
              <a:gd name="connsiteY4" fmla="*/ 301752 h 301752"/>
              <a:gd name="connsiteX0" fmla="*/ 0 w 5703455"/>
              <a:gd name="connsiteY0" fmla="*/ 305927 h 305927"/>
              <a:gd name="connsiteX1" fmla="*/ 75438 w 5703455"/>
              <a:gd name="connsiteY1" fmla="*/ 4175 h 305927"/>
              <a:gd name="connsiteX2" fmla="*/ 5703455 w 5703455"/>
              <a:gd name="connsiteY2" fmla="*/ 0 h 305927"/>
              <a:gd name="connsiteX3" fmla="*/ 5698998 w 5703455"/>
              <a:gd name="connsiteY3" fmla="*/ 305927 h 305927"/>
              <a:gd name="connsiteX4" fmla="*/ 0 w 5703455"/>
              <a:gd name="connsiteY4" fmla="*/ 305927 h 305927"/>
              <a:gd name="connsiteX0" fmla="*/ 0 w 5703455"/>
              <a:gd name="connsiteY0" fmla="*/ 308015 h 308015"/>
              <a:gd name="connsiteX1" fmla="*/ 75438 w 5703455"/>
              <a:gd name="connsiteY1" fmla="*/ 6263 h 308015"/>
              <a:gd name="connsiteX2" fmla="*/ 5703455 w 5703455"/>
              <a:gd name="connsiteY2" fmla="*/ 0 h 308015"/>
              <a:gd name="connsiteX3" fmla="*/ 5698998 w 5703455"/>
              <a:gd name="connsiteY3" fmla="*/ 308015 h 308015"/>
              <a:gd name="connsiteX4" fmla="*/ 0 w 5703455"/>
              <a:gd name="connsiteY4" fmla="*/ 308015 h 308015"/>
              <a:gd name="connsiteX0" fmla="*/ 0 w 5795067"/>
              <a:gd name="connsiteY0" fmla="*/ 298871 h 308015"/>
              <a:gd name="connsiteX1" fmla="*/ 167050 w 5795067"/>
              <a:gd name="connsiteY1" fmla="*/ 6263 h 308015"/>
              <a:gd name="connsiteX2" fmla="*/ 5795067 w 5795067"/>
              <a:gd name="connsiteY2" fmla="*/ 0 h 308015"/>
              <a:gd name="connsiteX3" fmla="*/ 5790610 w 5795067"/>
              <a:gd name="connsiteY3" fmla="*/ 308015 h 308015"/>
              <a:gd name="connsiteX4" fmla="*/ 0 w 5795067"/>
              <a:gd name="connsiteY4" fmla="*/ 298871 h 308015"/>
              <a:gd name="connsiteX0" fmla="*/ 0 w 5809639"/>
              <a:gd name="connsiteY0" fmla="*/ 298871 h 308015"/>
              <a:gd name="connsiteX1" fmla="*/ 181622 w 5809639"/>
              <a:gd name="connsiteY1" fmla="*/ 6263 h 308015"/>
              <a:gd name="connsiteX2" fmla="*/ 5809639 w 5809639"/>
              <a:gd name="connsiteY2" fmla="*/ 0 h 308015"/>
              <a:gd name="connsiteX3" fmla="*/ 5805182 w 5809639"/>
              <a:gd name="connsiteY3" fmla="*/ 308015 h 308015"/>
              <a:gd name="connsiteX4" fmla="*/ 0 w 5809639"/>
              <a:gd name="connsiteY4" fmla="*/ 298871 h 308015"/>
              <a:gd name="connsiteX0" fmla="*/ 0 w 5820569"/>
              <a:gd name="connsiteY0" fmla="*/ 301658 h 308015"/>
              <a:gd name="connsiteX1" fmla="*/ 192552 w 5820569"/>
              <a:gd name="connsiteY1" fmla="*/ 6263 h 308015"/>
              <a:gd name="connsiteX2" fmla="*/ 5820569 w 5820569"/>
              <a:gd name="connsiteY2" fmla="*/ 0 h 308015"/>
              <a:gd name="connsiteX3" fmla="*/ 5816112 w 5820569"/>
              <a:gd name="connsiteY3" fmla="*/ 308015 h 308015"/>
              <a:gd name="connsiteX4" fmla="*/ 0 w 5820569"/>
              <a:gd name="connsiteY4" fmla="*/ 301658 h 308015"/>
              <a:gd name="connsiteX0" fmla="*/ 0 w 5820569"/>
              <a:gd name="connsiteY0" fmla="*/ 312809 h 312809"/>
              <a:gd name="connsiteX1" fmla="*/ 192552 w 5820569"/>
              <a:gd name="connsiteY1" fmla="*/ 6263 h 312809"/>
              <a:gd name="connsiteX2" fmla="*/ 5820569 w 5820569"/>
              <a:gd name="connsiteY2" fmla="*/ 0 h 312809"/>
              <a:gd name="connsiteX3" fmla="*/ 5816112 w 5820569"/>
              <a:gd name="connsiteY3" fmla="*/ 308015 h 312809"/>
              <a:gd name="connsiteX4" fmla="*/ 0 w 5820569"/>
              <a:gd name="connsiteY4" fmla="*/ 312809 h 312809"/>
              <a:gd name="connsiteX0" fmla="*/ 0 w 5827202"/>
              <a:gd name="connsiteY0" fmla="*/ 312809 h 312809"/>
              <a:gd name="connsiteX1" fmla="*/ 192552 w 5827202"/>
              <a:gd name="connsiteY1" fmla="*/ 6263 h 312809"/>
              <a:gd name="connsiteX2" fmla="*/ 5820569 w 5827202"/>
              <a:gd name="connsiteY2" fmla="*/ 0 h 312809"/>
              <a:gd name="connsiteX3" fmla="*/ 5827043 w 5827202"/>
              <a:gd name="connsiteY3" fmla="*/ 308015 h 312809"/>
              <a:gd name="connsiteX4" fmla="*/ 0 w 5827202"/>
              <a:gd name="connsiteY4" fmla="*/ 312809 h 312809"/>
              <a:gd name="connsiteX0" fmla="*/ 0 w 5842429"/>
              <a:gd name="connsiteY0" fmla="*/ 307233 h 307233"/>
              <a:gd name="connsiteX1" fmla="*/ 192552 w 5842429"/>
              <a:gd name="connsiteY1" fmla="*/ 687 h 307233"/>
              <a:gd name="connsiteX2" fmla="*/ 5842429 w 5842429"/>
              <a:gd name="connsiteY2" fmla="*/ 0 h 307233"/>
              <a:gd name="connsiteX3" fmla="*/ 5827043 w 5842429"/>
              <a:gd name="connsiteY3" fmla="*/ 302439 h 307233"/>
              <a:gd name="connsiteX4" fmla="*/ 0 w 5842429"/>
              <a:gd name="connsiteY4" fmla="*/ 307233 h 307233"/>
              <a:gd name="connsiteX0" fmla="*/ 0 w 5827857"/>
              <a:gd name="connsiteY0" fmla="*/ 306546 h 306546"/>
              <a:gd name="connsiteX1" fmla="*/ 192552 w 5827857"/>
              <a:gd name="connsiteY1" fmla="*/ 0 h 306546"/>
              <a:gd name="connsiteX2" fmla="*/ 5827857 w 5827857"/>
              <a:gd name="connsiteY2" fmla="*/ 10464 h 306546"/>
              <a:gd name="connsiteX3" fmla="*/ 5827043 w 5827857"/>
              <a:gd name="connsiteY3" fmla="*/ 301752 h 306546"/>
              <a:gd name="connsiteX4" fmla="*/ 0 w 5827857"/>
              <a:gd name="connsiteY4" fmla="*/ 306546 h 306546"/>
              <a:gd name="connsiteX0" fmla="*/ 0 w 5831321"/>
              <a:gd name="connsiteY0" fmla="*/ 306684 h 306684"/>
              <a:gd name="connsiteX1" fmla="*/ 192552 w 5831321"/>
              <a:gd name="connsiteY1" fmla="*/ 138 h 306684"/>
              <a:gd name="connsiteX2" fmla="*/ 5831321 w 5831321"/>
              <a:gd name="connsiteY2" fmla="*/ 0 h 306684"/>
              <a:gd name="connsiteX3" fmla="*/ 5827043 w 5831321"/>
              <a:gd name="connsiteY3" fmla="*/ 301890 h 306684"/>
              <a:gd name="connsiteX4" fmla="*/ 0 w 5831321"/>
              <a:gd name="connsiteY4" fmla="*/ 306684 h 30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1321" h="306684">
                <a:moveTo>
                  <a:pt x="0" y="306684"/>
                </a:moveTo>
                <a:lnTo>
                  <a:pt x="192552" y="138"/>
                </a:lnTo>
                <a:lnTo>
                  <a:pt x="5831321" y="0"/>
                </a:lnTo>
                <a:cubicBezTo>
                  <a:pt x="5829835" y="101976"/>
                  <a:pt x="5828529" y="199914"/>
                  <a:pt x="5827043" y="301890"/>
                </a:cubicBezTo>
                <a:lnTo>
                  <a:pt x="0" y="306684"/>
                </a:lnTo>
                <a:close/>
              </a:path>
            </a:pathLst>
          </a:custGeom>
          <a:solidFill>
            <a:schemeClr val="bg2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algn="r">
              <a:spcAft>
                <a:spcPts val="120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Warfighter-Validated: Empowering their voice for the future fight.</a:t>
            </a:r>
            <a:endParaRPr lang="en-US" sz="1000" b="1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97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A4A3A4"/>
          </p15:clr>
        </p15:guide>
        <p15:guide id="2" orient="horz" pos="3888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9B4997-2A49-8935-BB31-8991CDC55DD5}"/>
              </a:ext>
            </a:extLst>
          </p:cNvPr>
          <p:cNvSpPr/>
          <p:nvPr userDrawn="1"/>
        </p:nvSpPr>
        <p:spPr>
          <a:xfrm>
            <a:off x="5705343" y="17357"/>
            <a:ext cx="3438657" cy="65600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826158-8439-F13C-703F-22E4AFC64870}"/>
              </a:ext>
            </a:extLst>
          </p:cNvPr>
          <p:cNvSpPr/>
          <p:nvPr userDrawn="1"/>
        </p:nvSpPr>
        <p:spPr>
          <a:xfrm>
            <a:off x="0" y="0"/>
            <a:ext cx="9144000" cy="1134345"/>
          </a:xfrm>
          <a:prstGeom prst="rect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164" y="1736902"/>
            <a:ext cx="5164206" cy="4443947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0CF74B29-F57B-C813-2E4D-10FAD28D1106}"/>
              </a:ext>
            </a:extLst>
          </p:cNvPr>
          <p:cNvSpPr txBox="1">
            <a:spLocks/>
          </p:cNvSpPr>
          <p:nvPr userDrawn="1"/>
        </p:nvSpPr>
        <p:spPr>
          <a:xfrm>
            <a:off x="8106996" y="6589247"/>
            <a:ext cx="795019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C732EE-6F85-C542-B0DE-2D911F843EA4}" type="slidenum">
              <a:rPr kumimoji="0" lang="en-US" sz="1100" b="0" i="0" u="none" strike="noStrike" kern="1200" cap="all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09B94CB-E02A-67E2-C07E-AD00CB077C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75338" y="1300433"/>
            <a:ext cx="3098800" cy="314646"/>
          </a:xfrm>
        </p:spPr>
        <p:txBody>
          <a:bodyPr anchor="ctr"/>
          <a:lstStyle>
            <a:lvl1pPr marL="0" indent="0" algn="ctr">
              <a:buNone/>
              <a:defRPr sz="1400" b="1" spc="3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D235BD2F-9F0B-55E0-5608-0A494BBEF2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164" y="1303120"/>
            <a:ext cx="3098800" cy="314646"/>
          </a:xfrm>
        </p:spPr>
        <p:txBody>
          <a:bodyPr anchor="ctr"/>
          <a:lstStyle>
            <a:lvl1pPr marL="0" indent="0" algn="l">
              <a:buNone/>
              <a:defRPr sz="1400" b="1" spc="3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6897412-9D59-703F-B51B-6B1BD10FF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" y="411481"/>
            <a:ext cx="6173470" cy="914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[Slide title]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62C540-2042-CDCC-0644-7DB85677A1DB}"/>
              </a:ext>
            </a:extLst>
          </p:cNvPr>
          <p:cNvCxnSpPr>
            <a:cxnSpLocks/>
          </p:cNvCxnSpPr>
          <p:nvPr userDrawn="1"/>
        </p:nvCxnSpPr>
        <p:spPr>
          <a:xfrm>
            <a:off x="0" y="6519672"/>
            <a:ext cx="3877427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E885BFC8-9DE7-6E8A-CB2A-80A53DBD6A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75338" y="1751281"/>
            <a:ext cx="3098800" cy="314646"/>
          </a:xfrm>
        </p:spPr>
        <p:txBody>
          <a:bodyPr anchor="ctr"/>
          <a:lstStyle>
            <a:lvl1pPr marL="18288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>
                <a:solidFill>
                  <a:schemeClr val="bg2"/>
                </a:solidFill>
              </a:defRPr>
            </a:lvl1pPr>
            <a:lvl2pPr marL="182880" indent="-182880">
              <a:spcBef>
                <a:spcPts val="600"/>
              </a:spcBef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2pPr>
            <a:lvl3pPr marL="548640" indent="-18288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[OPTIONAL SECTION]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5ED2CBB-8AC2-75A3-60F4-A240AE317C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5338" y="2120772"/>
            <a:ext cx="3136074" cy="2117471"/>
          </a:xfrm>
        </p:spPr>
        <p:txBody>
          <a:bodyPr/>
          <a:lstStyle>
            <a:lvl1pPr marL="365760">
              <a:spcBef>
                <a:spcPts val="600"/>
              </a:spcBef>
              <a:defRPr sz="1050">
                <a:solidFill>
                  <a:schemeClr val="bg1"/>
                </a:solidFill>
              </a:defRPr>
            </a:lvl1pPr>
            <a:lvl2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2pPr>
            <a:lvl3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3pPr>
            <a:lvl4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4pPr>
            <a:lvl5pPr marL="354330" indent="-171450">
              <a:spcBef>
                <a:spcPts val="600"/>
              </a:spcBef>
              <a:buSzPct val="70000"/>
              <a:buFont typeface="Wingdings" panose="05000000000000000000" pitchFamily="2" charset="2"/>
              <a:buChar char="§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3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8D1FBCF4-AC74-FC95-FAB4-3FFBADE154C2}"/>
              </a:ext>
            </a:extLst>
          </p:cNvPr>
          <p:cNvSpPr txBox="1">
            <a:spLocks/>
          </p:cNvSpPr>
          <p:nvPr userDrawn="1"/>
        </p:nvSpPr>
        <p:spPr>
          <a:xfrm>
            <a:off x="4297680" y="6661419"/>
            <a:ext cx="274320" cy="18288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7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C732EE-6F85-C542-B0DE-2D911F843EA4}" type="slidenum">
              <a:rPr lang="en-US" sz="1100" b="0" smtClean="0">
                <a:solidFill>
                  <a:schemeClr val="tx1"/>
                </a:solidFill>
              </a:rPr>
              <a:pPr/>
              <a:t>‹#›</a:t>
            </a:fld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D99B99-9A40-0BCC-200C-C25F6AAF0BBC}"/>
              </a:ext>
            </a:extLst>
          </p:cNvPr>
          <p:cNvSpPr txBox="1"/>
          <p:nvPr userDrawn="1"/>
        </p:nvSpPr>
        <p:spPr>
          <a:xfrm>
            <a:off x="396759" y="6634791"/>
            <a:ext cx="348859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1000" b="1" cap="all" baseline="0" dirty="0"/>
              <a:t>U.S. ARMY OPERATIONAL EVALUATION COMMAND</a:t>
            </a:r>
          </a:p>
        </p:txBody>
      </p:sp>
      <p:sp>
        <p:nvSpPr>
          <p:cNvPr id="13" name="Parallelogram 3">
            <a:extLst>
              <a:ext uri="{FF2B5EF4-FFF2-40B4-BE49-F238E27FC236}">
                <a16:creationId xmlns:a16="http://schemas.microsoft.com/office/drawing/2014/main" id="{29C12903-DD1D-93CA-4380-C4C1F5314A56}"/>
              </a:ext>
            </a:extLst>
          </p:cNvPr>
          <p:cNvSpPr/>
          <p:nvPr userDrawn="1"/>
        </p:nvSpPr>
        <p:spPr>
          <a:xfrm>
            <a:off x="4992252" y="6519672"/>
            <a:ext cx="4170035" cy="338328"/>
          </a:xfrm>
          <a:custGeom>
            <a:avLst/>
            <a:gdLst>
              <a:gd name="connsiteX0" fmla="*/ 0 w 5774436"/>
              <a:gd name="connsiteY0" fmla="*/ 301752 h 301752"/>
              <a:gd name="connsiteX1" fmla="*/ 75438 w 5774436"/>
              <a:gd name="connsiteY1" fmla="*/ 0 h 301752"/>
              <a:gd name="connsiteX2" fmla="*/ 5774436 w 5774436"/>
              <a:gd name="connsiteY2" fmla="*/ 0 h 301752"/>
              <a:gd name="connsiteX3" fmla="*/ 5698998 w 5774436"/>
              <a:gd name="connsiteY3" fmla="*/ 301752 h 301752"/>
              <a:gd name="connsiteX4" fmla="*/ 0 w 5774436"/>
              <a:gd name="connsiteY4" fmla="*/ 301752 h 301752"/>
              <a:gd name="connsiteX0" fmla="*/ 0 w 5703455"/>
              <a:gd name="connsiteY0" fmla="*/ 305927 h 305927"/>
              <a:gd name="connsiteX1" fmla="*/ 75438 w 5703455"/>
              <a:gd name="connsiteY1" fmla="*/ 4175 h 305927"/>
              <a:gd name="connsiteX2" fmla="*/ 5703455 w 5703455"/>
              <a:gd name="connsiteY2" fmla="*/ 0 h 305927"/>
              <a:gd name="connsiteX3" fmla="*/ 5698998 w 5703455"/>
              <a:gd name="connsiteY3" fmla="*/ 305927 h 305927"/>
              <a:gd name="connsiteX4" fmla="*/ 0 w 5703455"/>
              <a:gd name="connsiteY4" fmla="*/ 305927 h 305927"/>
              <a:gd name="connsiteX0" fmla="*/ 0 w 5703455"/>
              <a:gd name="connsiteY0" fmla="*/ 308015 h 308015"/>
              <a:gd name="connsiteX1" fmla="*/ 75438 w 5703455"/>
              <a:gd name="connsiteY1" fmla="*/ 6263 h 308015"/>
              <a:gd name="connsiteX2" fmla="*/ 5703455 w 5703455"/>
              <a:gd name="connsiteY2" fmla="*/ 0 h 308015"/>
              <a:gd name="connsiteX3" fmla="*/ 5698998 w 5703455"/>
              <a:gd name="connsiteY3" fmla="*/ 308015 h 308015"/>
              <a:gd name="connsiteX4" fmla="*/ 0 w 5703455"/>
              <a:gd name="connsiteY4" fmla="*/ 308015 h 308015"/>
              <a:gd name="connsiteX0" fmla="*/ 0 w 5795067"/>
              <a:gd name="connsiteY0" fmla="*/ 298871 h 308015"/>
              <a:gd name="connsiteX1" fmla="*/ 167050 w 5795067"/>
              <a:gd name="connsiteY1" fmla="*/ 6263 h 308015"/>
              <a:gd name="connsiteX2" fmla="*/ 5795067 w 5795067"/>
              <a:gd name="connsiteY2" fmla="*/ 0 h 308015"/>
              <a:gd name="connsiteX3" fmla="*/ 5790610 w 5795067"/>
              <a:gd name="connsiteY3" fmla="*/ 308015 h 308015"/>
              <a:gd name="connsiteX4" fmla="*/ 0 w 5795067"/>
              <a:gd name="connsiteY4" fmla="*/ 298871 h 308015"/>
              <a:gd name="connsiteX0" fmla="*/ 0 w 5809639"/>
              <a:gd name="connsiteY0" fmla="*/ 298871 h 308015"/>
              <a:gd name="connsiteX1" fmla="*/ 181622 w 5809639"/>
              <a:gd name="connsiteY1" fmla="*/ 6263 h 308015"/>
              <a:gd name="connsiteX2" fmla="*/ 5809639 w 5809639"/>
              <a:gd name="connsiteY2" fmla="*/ 0 h 308015"/>
              <a:gd name="connsiteX3" fmla="*/ 5805182 w 5809639"/>
              <a:gd name="connsiteY3" fmla="*/ 308015 h 308015"/>
              <a:gd name="connsiteX4" fmla="*/ 0 w 5809639"/>
              <a:gd name="connsiteY4" fmla="*/ 298871 h 308015"/>
              <a:gd name="connsiteX0" fmla="*/ 0 w 5820569"/>
              <a:gd name="connsiteY0" fmla="*/ 301658 h 308015"/>
              <a:gd name="connsiteX1" fmla="*/ 192552 w 5820569"/>
              <a:gd name="connsiteY1" fmla="*/ 6263 h 308015"/>
              <a:gd name="connsiteX2" fmla="*/ 5820569 w 5820569"/>
              <a:gd name="connsiteY2" fmla="*/ 0 h 308015"/>
              <a:gd name="connsiteX3" fmla="*/ 5816112 w 5820569"/>
              <a:gd name="connsiteY3" fmla="*/ 308015 h 308015"/>
              <a:gd name="connsiteX4" fmla="*/ 0 w 5820569"/>
              <a:gd name="connsiteY4" fmla="*/ 301658 h 308015"/>
              <a:gd name="connsiteX0" fmla="*/ 0 w 5820569"/>
              <a:gd name="connsiteY0" fmla="*/ 312809 h 312809"/>
              <a:gd name="connsiteX1" fmla="*/ 192552 w 5820569"/>
              <a:gd name="connsiteY1" fmla="*/ 6263 h 312809"/>
              <a:gd name="connsiteX2" fmla="*/ 5820569 w 5820569"/>
              <a:gd name="connsiteY2" fmla="*/ 0 h 312809"/>
              <a:gd name="connsiteX3" fmla="*/ 5816112 w 5820569"/>
              <a:gd name="connsiteY3" fmla="*/ 308015 h 312809"/>
              <a:gd name="connsiteX4" fmla="*/ 0 w 5820569"/>
              <a:gd name="connsiteY4" fmla="*/ 312809 h 312809"/>
              <a:gd name="connsiteX0" fmla="*/ 0 w 5827202"/>
              <a:gd name="connsiteY0" fmla="*/ 312809 h 312809"/>
              <a:gd name="connsiteX1" fmla="*/ 192552 w 5827202"/>
              <a:gd name="connsiteY1" fmla="*/ 6263 h 312809"/>
              <a:gd name="connsiteX2" fmla="*/ 5820569 w 5827202"/>
              <a:gd name="connsiteY2" fmla="*/ 0 h 312809"/>
              <a:gd name="connsiteX3" fmla="*/ 5827043 w 5827202"/>
              <a:gd name="connsiteY3" fmla="*/ 308015 h 312809"/>
              <a:gd name="connsiteX4" fmla="*/ 0 w 5827202"/>
              <a:gd name="connsiteY4" fmla="*/ 312809 h 312809"/>
              <a:gd name="connsiteX0" fmla="*/ 0 w 5842429"/>
              <a:gd name="connsiteY0" fmla="*/ 307233 h 307233"/>
              <a:gd name="connsiteX1" fmla="*/ 192552 w 5842429"/>
              <a:gd name="connsiteY1" fmla="*/ 687 h 307233"/>
              <a:gd name="connsiteX2" fmla="*/ 5842429 w 5842429"/>
              <a:gd name="connsiteY2" fmla="*/ 0 h 307233"/>
              <a:gd name="connsiteX3" fmla="*/ 5827043 w 5842429"/>
              <a:gd name="connsiteY3" fmla="*/ 302439 h 307233"/>
              <a:gd name="connsiteX4" fmla="*/ 0 w 5842429"/>
              <a:gd name="connsiteY4" fmla="*/ 307233 h 307233"/>
              <a:gd name="connsiteX0" fmla="*/ 0 w 5827857"/>
              <a:gd name="connsiteY0" fmla="*/ 306546 h 306546"/>
              <a:gd name="connsiteX1" fmla="*/ 192552 w 5827857"/>
              <a:gd name="connsiteY1" fmla="*/ 0 h 306546"/>
              <a:gd name="connsiteX2" fmla="*/ 5827857 w 5827857"/>
              <a:gd name="connsiteY2" fmla="*/ 10464 h 306546"/>
              <a:gd name="connsiteX3" fmla="*/ 5827043 w 5827857"/>
              <a:gd name="connsiteY3" fmla="*/ 301752 h 306546"/>
              <a:gd name="connsiteX4" fmla="*/ 0 w 5827857"/>
              <a:gd name="connsiteY4" fmla="*/ 306546 h 306546"/>
              <a:gd name="connsiteX0" fmla="*/ 0 w 5831321"/>
              <a:gd name="connsiteY0" fmla="*/ 306684 h 306684"/>
              <a:gd name="connsiteX1" fmla="*/ 192552 w 5831321"/>
              <a:gd name="connsiteY1" fmla="*/ 138 h 306684"/>
              <a:gd name="connsiteX2" fmla="*/ 5831321 w 5831321"/>
              <a:gd name="connsiteY2" fmla="*/ 0 h 306684"/>
              <a:gd name="connsiteX3" fmla="*/ 5827043 w 5831321"/>
              <a:gd name="connsiteY3" fmla="*/ 301890 h 306684"/>
              <a:gd name="connsiteX4" fmla="*/ 0 w 5831321"/>
              <a:gd name="connsiteY4" fmla="*/ 306684 h 30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1321" h="306684">
                <a:moveTo>
                  <a:pt x="0" y="306684"/>
                </a:moveTo>
                <a:lnTo>
                  <a:pt x="192552" y="138"/>
                </a:lnTo>
                <a:lnTo>
                  <a:pt x="5831321" y="0"/>
                </a:lnTo>
                <a:cubicBezTo>
                  <a:pt x="5829835" y="101976"/>
                  <a:pt x="5828529" y="199914"/>
                  <a:pt x="5827043" y="301890"/>
                </a:cubicBezTo>
                <a:lnTo>
                  <a:pt x="0" y="306684"/>
                </a:lnTo>
                <a:close/>
              </a:path>
            </a:pathLst>
          </a:custGeom>
          <a:solidFill>
            <a:schemeClr val="bg2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marL="0" marR="0" algn="r">
              <a:spcAft>
                <a:spcPts val="1200"/>
              </a:spcAft>
            </a:pPr>
            <a:r>
              <a:rPr lang="en-US" sz="1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Warfighter-Validated: Empowering their voice for the future fight.</a:t>
            </a:r>
            <a:endParaRPr lang="en-US" sz="1000" b="1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554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A4A3A4"/>
          </p15:clr>
        </p15:guide>
        <p15:guide id="2" orient="horz" pos="3888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11481"/>
            <a:ext cx="6173470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[Slide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79" y="1600198"/>
            <a:ext cx="8321040" cy="4572000"/>
          </a:xfrm>
          <a:prstGeom prst="rect">
            <a:avLst/>
          </a:prstGeom>
        </p:spPr>
        <p:txBody>
          <a:bodyPr vert="horz" lIns="0" tIns="0" rIns="0" bIns="0" spcCol="2743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171262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679" r:id="rId2"/>
    <p:sldLayoutId id="2147483710" r:id="rId3"/>
    <p:sldLayoutId id="2147483716" r:id="rId4"/>
    <p:sldLayoutId id="2147483706" r:id="rId5"/>
    <p:sldLayoutId id="2147483707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000"/>
        </a:spcBef>
        <a:buFont typeface="Arial" panose="020B0604020202020204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16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304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>
          <p15:clr>
            <a:srgbClr val="F26B43"/>
          </p15:clr>
        </p15:guide>
        <p15:guide id="2" pos="259">
          <p15:clr>
            <a:srgbClr val="F26B43"/>
          </p15:clr>
        </p15:guide>
        <p15:guide id="3" pos="5501">
          <p15:clr>
            <a:srgbClr val="F26B43"/>
          </p15:clr>
        </p15:guide>
        <p15:guide id="4" orient="horz" pos="4061">
          <p15:clr>
            <a:srgbClr val="F26B43"/>
          </p15:clr>
        </p15:guide>
        <p15:guide id="6" pos="768">
          <p15:clr>
            <a:srgbClr val="A4A3A4"/>
          </p15:clr>
        </p15:guide>
        <p15:guide id="7" pos="940">
          <p15:clr>
            <a:srgbClr val="A4A3A4"/>
          </p15:clr>
        </p15:guide>
        <p15:guide id="8" pos="1614">
          <p15:clr>
            <a:srgbClr val="A4A3A4"/>
          </p15:clr>
        </p15:guide>
        <p15:guide id="9" pos="2294">
          <p15:clr>
            <a:srgbClr val="A4A3A4"/>
          </p15:clr>
        </p15:guide>
        <p15:guide id="10" pos="2966">
          <p15:clr>
            <a:srgbClr val="A4A3A4"/>
          </p15:clr>
        </p15:guide>
        <p15:guide id="11" pos="2794">
          <p15:clr>
            <a:srgbClr val="A4A3A4"/>
          </p15:clr>
        </p15:guide>
        <p15:guide id="12" pos="3648">
          <p15:clr>
            <a:srgbClr val="A4A3A4"/>
          </p15:clr>
        </p15:guide>
        <p15:guide id="13" pos="4320">
          <p15:clr>
            <a:srgbClr val="A4A3A4"/>
          </p15:clr>
        </p15:guide>
        <p15:guide id="14" pos="5000">
          <p15:clr>
            <a:srgbClr val="A4A3A4"/>
          </p15:clr>
        </p15:guide>
        <p15:guide id="15" pos="1440">
          <p15:clr>
            <a:srgbClr val="A4A3A4"/>
          </p15:clr>
        </p15:guide>
        <p15:guide id="16" pos="2120">
          <p15:clr>
            <a:srgbClr val="A4A3A4"/>
          </p15:clr>
        </p15:guide>
        <p15:guide id="17" pos="3474">
          <p15:clr>
            <a:srgbClr val="A4A3A4"/>
          </p15:clr>
        </p15:guide>
        <p15:guide id="18" pos="4148">
          <p15:clr>
            <a:srgbClr val="A4A3A4"/>
          </p15:clr>
        </p15:guide>
        <p15:guide id="19" pos="4828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11481"/>
            <a:ext cx="6173470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[Slide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79" y="1600198"/>
            <a:ext cx="8321040" cy="4572000"/>
          </a:xfrm>
          <a:prstGeom prst="rect">
            <a:avLst/>
          </a:prstGeom>
        </p:spPr>
        <p:txBody>
          <a:bodyPr vert="horz" lIns="0" tIns="0" rIns="0" bIns="0" spcCol="2743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248227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34" r:id="rId3"/>
    <p:sldLayoutId id="2147483748" r:id="rId4"/>
    <p:sldLayoutId id="2147483749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000"/>
        </a:spcBef>
        <a:buFont typeface="Arial" panose="020B0604020202020204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16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304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" indent="-182880" algn="l" defTabSz="914400" rtl="0" eaLnBrk="1" latinLnBrk="0" hangingPunct="1">
        <a:lnSpc>
          <a:spcPct val="95000"/>
        </a:lnSpc>
        <a:spcBef>
          <a:spcPts val="5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>
          <p15:clr>
            <a:srgbClr val="F26B43"/>
          </p15:clr>
        </p15:guide>
        <p15:guide id="2" pos="259">
          <p15:clr>
            <a:srgbClr val="F26B43"/>
          </p15:clr>
        </p15:guide>
        <p15:guide id="3" pos="5501">
          <p15:clr>
            <a:srgbClr val="F26B43"/>
          </p15:clr>
        </p15:guide>
        <p15:guide id="4" orient="horz" pos="4061">
          <p15:clr>
            <a:srgbClr val="F26B43"/>
          </p15:clr>
        </p15:guide>
        <p15:guide id="6" pos="768">
          <p15:clr>
            <a:srgbClr val="A4A3A4"/>
          </p15:clr>
        </p15:guide>
        <p15:guide id="7" pos="940">
          <p15:clr>
            <a:srgbClr val="A4A3A4"/>
          </p15:clr>
        </p15:guide>
        <p15:guide id="8" pos="1614">
          <p15:clr>
            <a:srgbClr val="A4A3A4"/>
          </p15:clr>
        </p15:guide>
        <p15:guide id="9" pos="2294">
          <p15:clr>
            <a:srgbClr val="A4A3A4"/>
          </p15:clr>
        </p15:guide>
        <p15:guide id="10" pos="2966">
          <p15:clr>
            <a:srgbClr val="A4A3A4"/>
          </p15:clr>
        </p15:guide>
        <p15:guide id="11" pos="2794">
          <p15:clr>
            <a:srgbClr val="A4A3A4"/>
          </p15:clr>
        </p15:guide>
        <p15:guide id="12" pos="3648">
          <p15:clr>
            <a:srgbClr val="A4A3A4"/>
          </p15:clr>
        </p15:guide>
        <p15:guide id="13" pos="4320">
          <p15:clr>
            <a:srgbClr val="A4A3A4"/>
          </p15:clr>
        </p15:guide>
        <p15:guide id="14" pos="5000">
          <p15:clr>
            <a:srgbClr val="A4A3A4"/>
          </p15:clr>
        </p15:guide>
        <p15:guide id="15" pos="1440">
          <p15:clr>
            <a:srgbClr val="A4A3A4"/>
          </p15:clr>
        </p15:guide>
        <p15:guide id="16" pos="2120">
          <p15:clr>
            <a:srgbClr val="A4A3A4"/>
          </p15:clr>
        </p15:guide>
        <p15:guide id="17" pos="3474">
          <p15:clr>
            <a:srgbClr val="A4A3A4"/>
          </p15:clr>
        </p15:guide>
        <p15:guide id="18" pos="4148">
          <p15:clr>
            <a:srgbClr val="A4A3A4"/>
          </p15:clr>
        </p15:guide>
        <p15:guide id="19" pos="4828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allison.a.holston.civ@army.mil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BECF66BB-03B0-F6BD-1123-4D2026BD3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7024" y="2430747"/>
            <a:ext cx="5899150" cy="1325880"/>
          </a:xfrm>
        </p:spPr>
        <p:txBody>
          <a:bodyPr/>
          <a:lstStyle/>
          <a:p>
            <a:r>
              <a:rPr lang="en-US" dirty="0"/>
              <a:t>Test Design for the</a:t>
            </a:r>
            <a:br>
              <a:rPr lang="en-US" dirty="0"/>
            </a:br>
            <a:r>
              <a:rPr lang="en-US" dirty="0"/>
              <a:t>Integrated Head Protection System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5B4EED5-9636-D2FE-8B54-135AED81F7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58941" y="6510449"/>
            <a:ext cx="1876426" cy="290695"/>
          </a:xfrm>
        </p:spPr>
        <p:txBody>
          <a:bodyPr/>
          <a:lstStyle/>
          <a:p>
            <a:r>
              <a:rPr lang="en-US" sz="1050" dirty="0"/>
              <a:t>21-23 April 2026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BF395AC-6F8B-4425-E7E6-A6AF3C3E99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0227" y="6385921"/>
            <a:ext cx="5537376" cy="269875"/>
          </a:xfrm>
        </p:spPr>
        <p:txBody>
          <a:bodyPr/>
          <a:lstStyle/>
          <a:p>
            <a:r>
              <a:rPr lang="en-US" sz="1200" dirty="0"/>
              <a:t>POC: U.S. ARMY OPERATIONAL EVALUATION COMMAND | Allison Holston</a:t>
            </a:r>
          </a:p>
        </p:txBody>
      </p:sp>
    </p:spTree>
    <p:extLst>
      <p:ext uri="{BB962C8B-B14F-4D97-AF65-F5344CB8AC3E}">
        <p14:creationId xmlns:p14="http://schemas.microsoft.com/office/powerpoint/2010/main" val="1142044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29E03-7639-E303-6F5C-231F53CC2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Infrastructure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2F56A8D-56E5-AFBE-E6BE-E9BCE7FB9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1216290"/>
            <a:ext cx="8321042" cy="1926960"/>
          </a:xfrm>
        </p:spPr>
        <p:txBody>
          <a:bodyPr/>
          <a:lstStyle/>
          <a:p>
            <a:r>
              <a:rPr lang="en-US" dirty="0"/>
              <a:t>More than just the helmets needed to be in the circles</a:t>
            </a:r>
          </a:p>
          <a:p>
            <a:pPr lvl="1"/>
            <a:r>
              <a:rPr lang="en-US" dirty="0"/>
              <a:t>Instrumentation for data collection: pencil probes, flash panels, and high-speed cameras</a:t>
            </a:r>
          </a:p>
          <a:p>
            <a:pPr lvl="1"/>
            <a:r>
              <a:rPr lang="en-US" dirty="0"/>
              <a:t>Stands and mounts that the helmets sit on</a:t>
            </a:r>
          </a:p>
          <a:p>
            <a:r>
              <a:rPr lang="en-US" dirty="0"/>
              <a:t>If we use the current helmet stands, we could fit about </a:t>
            </a:r>
            <a:r>
              <a:rPr lang="en-US" i="1" dirty="0"/>
              <a:t>half as many helmets</a:t>
            </a:r>
          </a:p>
          <a:p>
            <a:pPr lvl="1"/>
            <a:r>
              <a:rPr lang="en-US" dirty="0"/>
              <a:t>Test team developed a plan to modify helmet stands so we could fit more</a:t>
            </a:r>
          </a:p>
        </p:txBody>
      </p:sp>
      <p:pic>
        <p:nvPicPr>
          <p:cNvPr id="6" name="Picture 5" descr="Chart, radar chart&#10;&#10;AI-generated content may be incorrect.">
            <a:extLst>
              <a:ext uri="{FF2B5EF4-FFF2-40B4-BE49-F238E27FC236}">
                <a16:creationId xmlns:a16="http://schemas.microsoft.com/office/drawing/2014/main" id="{FD6FAD57-7963-9E62-826D-9B37DAFF9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8289" y="2922084"/>
            <a:ext cx="4724400" cy="32865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44634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DEB34-E4F8-33E8-CB85-AD018F53E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1B559DF-63CC-5EF3-948C-C974F4F6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418101"/>
            <a:ext cx="8275320" cy="914400"/>
          </a:xfrm>
        </p:spPr>
        <p:txBody>
          <a:bodyPr/>
          <a:lstStyle/>
          <a:p>
            <a:r>
              <a:rPr lang="en-US" dirty="0"/>
              <a:t>Final Test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F8DDF-4C46-9066-5302-33A8981B9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930" y="1320297"/>
            <a:ext cx="8275320" cy="1199834"/>
          </a:xfrm>
        </p:spPr>
        <p:txBody>
          <a:bodyPr/>
          <a:lstStyle/>
          <a:p>
            <a:r>
              <a:rPr lang="en-US" dirty="0"/>
              <a:t>16 helmets per circle, 2 standoff distances or 32 total helmets per blast</a:t>
            </a:r>
          </a:p>
          <a:p>
            <a:r>
              <a:rPr lang="en-US" dirty="0"/>
              <a:t>Helmets far enough apart based on SME judgement</a:t>
            </a:r>
          </a:p>
          <a:p>
            <a:r>
              <a:rPr lang="en-US" dirty="0"/>
              <a:t>New helmet stands</a:t>
            </a:r>
          </a:p>
          <a:p>
            <a:r>
              <a:rPr lang="en-US" dirty="0"/>
              <a:t>All instrumentation included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1FB9795-7C10-C1E1-FE35-A30656028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848890"/>
              </p:ext>
            </p:extLst>
          </p:nvPr>
        </p:nvGraphicFramePr>
        <p:xfrm>
          <a:off x="216381" y="3014022"/>
          <a:ext cx="8470419" cy="2011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92">
                  <a:extLst>
                    <a:ext uri="{9D8B030D-6E8A-4147-A177-3AD203B41FA5}">
                      <a16:colId xmlns:a16="http://schemas.microsoft.com/office/drawing/2014/main" val="336251346"/>
                    </a:ext>
                  </a:extLst>
                </a:gridCol>
                <a:gridCol w="703744">
                  <a:extLst>
                    <a:ext uri="{9D8B030D-6E8A-4147-A177-3AD203B41FA5}">
                      <a16:colId xmlns:a16="http://schemas.microsoft.com/office/drawing/2014/main" val="1486531621"/>
                    </a:ext>
                  </a:extLst>
                </a:gridCol>
                <a:gridCol w="886175">
                  <a:extLst>
                    <a:ext uri="{9D8B030D-6E8A-4147-A177-3AD203B41FA5}">
                      <a16:colId xmlns:a16="http://schemas.microsoft.com/office/drawing/2014/main" val="166808548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2026488882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519787363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3846994179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3655238324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97761867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226699367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343900521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2535899672"/>
                    </a:ext>
                  </a:extLst>
                </a:gridCol>
              </a:tblGrid>
              <a:tr h="35691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Threat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Blast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Distance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Gen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Gen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352740"/>
                  </a:ext>
                </a:extLst>
              </a:tr>
              <a:tr h="356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Front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Side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Front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754095"/>
                  </a:ext>
                </a:extLst>
              </a:tr>
              <a:tr h="324464"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Threat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X_NEW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648989"/>
                  </a:ext>
                </a:extLst>
              </a:tr>
              <a:tr h="32446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Y_NEW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261359"/>
                  </a:ext>
                </a:extLst>
              </a:tr>
              <a:tr h="324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X_NEW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366040"/>
                  </a:ext>
                </a:extLst>
              </a:tr>
              <a:tr h="324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Y_NEW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90489"/>
                  </a:ext>
                </a:extLst>
              </a:tr>
            </a:tbl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DC908B8A-4D68-0018-D624-CA84E28D9B9E}"/>
              </a:ext>
            </a:extLst>
          </p:cNvPr>
          <p:cNvSpPr/>
          <p:nvPr/>
        </p:nvSpPr>
        <p:spPr>
          <a:xfrm>
            <a:off x="8686800" y="3708113"/>
            <a:ext cx="144809" cy="298509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EA6E58-5F86-2B87-F0A3-4CF64183A208}"/>
              </a:ext>
            </a:extLst>
          </p:cNvPr>
          <p:cNvSpPr txBox="1"/>
          <p:nvPr/>
        </p:nvSpPr>
        <p:spPr>
          <a:xfrm>
            <a:off x="8780206" y="3650529"/>
            <a:ext cx="484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8D8B90-2255-A87D-EF53-8B016B169FDB}"/>
              </a:ext>
            </a:extLst>
          </p:cNvPr>
          <p:cNvSpPr/>
          <p:nvPr/>
        </p:nvSpPr>
        <p:spPr>
          <a:xfrm>
            <a:off x="7232364" y="1135756"/>
            <a:ext cx="1356886" cy="761520"/>
          </a:xfrm>
          <a:prstGeom prst="rect">
            <a:avLst/>
          </a:prstGeom>
          <a:solidFill>
            <a:srgbClr val="FFCC01">
              <a:alpha val="50196"/>
            </a:srgbClr>
          </a:solidFill>
          <a:ln>
            <a:solidFill>
              <a:schemeClr val="tx1"/>
            </a:solidFill>
            <a:prstDash val="lgDash"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US" sz="1400" i="1" dirty="0">
                <a:solidFill>
                  <a:schemeClr val="tx1"/>
                </a:solidFill>
              </a:rPr>
              <a:t>16 fewer helmets per blast</a:t>
            </a:r>
            <a:endParaRPr lang="en-US" sz="1400" b="1" i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2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513B5-C5B9-976F-DE0C-5707EF457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7F0311BF-8FCE-60A6-D287-C188790FA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scoping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0052E-F417-69C2-6D02-C29ED6D9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8409"/>
            <a:ext cx="8096865" cy="4442926"/>
          </a:xfrm>
        </p:spPr>
        <p:txBody>
          <a:bodyPr/>
          <a:lstStyle/>
          <a:p>
            <a:r>
              <a:rPr lang="en-US" dirty="0"/>
              <a:t>Calculated power in JMP 17 w/ conservative adjustment </a:t>
            </a:r>
          </a:p>
          <a:p>
            <a:pPr lvl="1"/>
            <a:r>
              <a:rPr lang="en-US" dirty="0"/>
              <a:t>80-90% confidence</a:t>
            </a:r>
          </a:p>
          <a:p>
            <a:pPr lvl="1"/>
            <a:r>
              <a:rPr lang="en-US" dirty="0"/>
              <a:t>Utilized historical data to set signal-to-noise ratio</a:t>
            </a:r>
          </a:p>
          <a:p>
            <a:r>
              <a:rPr lang="en-US" dirty="0"/>
              <a:t>Model fit for main effects and select two-way interactions</a:t>
            </a:r>
          </a:p>
          <a:p>
            <a:pPr lvl="1"/>
            <a:r>
              <a:rPr lang="en-US" dirty="0"/>
              <a:t>Two-Way Interactions: System x Distance, System x Orientation, Distance x Orientation</a:t>
            </a:r>
          </a:p>
          <a:p>
            <a:pPr lvl="1"/>
            <a:r>
              <a:rPr lang="en-US" dirty="0"/>
              <a:t>&gt;85% and &gt;74% power (for 80/90% confidence respectively)</a:t>
            </a:r>
          </a:p>
          <a:p>
            <a:pPr lvl="1"/>
            <a:r>
              <a:rPr lang="en-US" dirty="0"/>
              <a:t>2 continuous placeholder factors so we could incorporate features of fragments</a:t>
            </a:r>
          </a:p>
          <a:p>
            <a:r>
              <a:rPr lang="en-US" dirty="0"/>
              <a:t>If we needed to analyze as binary, marginally adequate power (76% at 80% confidence) for System and System x Distance, but not adequate to detect differences for Orientation</a:t>
            </a:r>
          </a:p>
          <a:p>
            <a:r>
              <a:rPr lang="en-US" dirty="0"/>
              <a:t>Results to be analyzed by threat using ANOVA or ordinal logistic regression depending on output data</a:t>
            </a:r>
          </a:p>
        </p:txBody>
      </p:sp>
    </p:spTree>
    <p:extLst>
      <p:ext uri="{BB962C8B-B14F-4D97-AF65-F5344CB8AC3E}">
        <p14:creationId xmlns:p14="http://schemas.microsoft.com/office/powerpoint/2010/main" val="2222147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55E5A-3855-C9EB-7A2C-08180CB28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39DB652-CBAF-4ECB-F174-2648C9936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D83F5-7C33-855F-8AF1-4691D8325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062" y="1325881"/>
            <a:ext cx="5791938" cy="4572000"/>
          </a:xfrm>
        </p:spPr>
        <p:txBody>
          <a:bodyPr/>
          <a:lstStyle/>
          <a:p>
            <a:r>
              <a:rPr lang="en-US" dirty="0"/>
              <a:t>There are a lot of questions to consider</a:t>
            </a:r>
          </a:p>
          <a:p>
            <a:r>
              <a:rPr lang="en-US" dirty="0"/>
              <a:t>Key people need to be in the room</a:t>
            </a:r>
          </a:p>
          <a:p>
            <a:pPr lvl="1"/>
            <a:r>
              <a:rPr lang="en-US" dirty="0"/>
              <a:t>Live Fire/Helmet SMEs, Testers, Statisticians</a:t>
            </a:r>
          </a:p>
          <a:p>
            <a:r>
              <a:rPr lang="en-US" dirty="0"/>
              <a:t>Test design was iterative with a combination of what was feasible for test up and what is the minimum data collection</a:t>
            </a:r>
          </a:p>
          <a:p>
            <a:pPr lvl="1"/>
            <a:r>
              <a:rPr lang="en-US" dirty="0"/>
              <a:t>Helmet stands could be changed so we didn’t sacrifice instrumentation or number of helmets</a:t>
            </a:r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419624D0-0BA8-A67A-0ED4-551602E690C5}"/>
              </a:ext>
            </a:extLst>
          </p:cNvPr>
          <p:cNvSpPr/>
          <p:nvPr/>
        </p:nvSpPr>
        <p:spPr>
          <a:xfrm>
            <a:off x="6352377" y="1101213"/>
            <a:ext cx="2487561" cy="1901313"/>
          </a:xfrm>
          <a:prstGeom prst="flowChartProcess">
            <a:avLst/>
          </a:prstGeom>
          <a:solidFill>
            <a:srgbClr val="FFCC01">
              <a:alpha val="50196"/>
            </a:srgbClr>
          </a:solidFill>
          <a:ln>
            <a:solidFill>
              <a:schemeClr val="tx1"/>
            </a:solidFill>
            <a:prstDash val="lgDash"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>
              <a:lnSpc>
                <a:spcPct val="95000"/>
              </a:lnSpc>
            </a:pPr>
            <a:r>
              <a:rPr lang="en-US" sz="1600" dirty="0">
                <a:solidFill>
                  <a:schemeClr val="tx1"/>
                </a:solidFill>
              </a:rPr>
              <a:t>You can only keep 3: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Instrumentation for data collection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Number of helmets the math says we need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Current test hardware</a:t>
            </a:r>
          </a:p>
        </p:txBody>
      </p:sp>
      <p:sp>
        <p:nvSpPr>
          <p:cNvPr id="4" name="Title 12">
            <a:extLst>
              <a:ext uri="{FF2B5EF4-FFF2-40B4-BE49-F238E27FC236}">
                <a16:creationId xmlns:a16="http://schemas.microsoft.com/office/drawing/2014/main" id="{888A7D7D-B5D8-90FD-45D8-9493060EDC9F}"/>
              </a:ext>
            </a:extLst>
          </p:cNvPr>
          <p:cNvSpPr txBox="1">
            <a:spLocks/>
          </p:cNvSpPr>
          <p:nvPr/>
        </p:nvSpPr>
        <p:spPr>
          <a:xfrm>
            <a:off x="411480" y="3855474"/>
            <a:ext cx="8275320" cy="6356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24C535-0014-1C03-C9B5-F2D3958A52BD}"/>
              </a:ext>
            </a:extLst>
          </p:cNvPr>
          <p:cNvSpPr txBox="1">
            <a:spLocks/>
          </p:cNvSpPr>
          <p:nvPr/>
        </p:nvSpPr>
        <p:spPr>
          <a:xfrm>
            <a:off x="304062" y="4586993"/>
            <a:ext cx="8213622" cy="1772265"/>
          </a:xfrm>
          <a:prstGeom prst="rect">
            <a:avLst/>
          </a:prstGeom>
        </p:spPr>
        <p:txBody>
          <a:bodyPr vert="horz" lIns="0" tIns="0" rIns="0" bIns="0" spcCol="274320" rtlCol="0">
            <a:no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000"/>
              </a:spcBef>
              <a:buFont typeface="Arial" panose="020B0604020202020204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152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8016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Test not yet conducted, expect that IPT may expand to a live fire test with all SPS components in 2026</a:t>
            </a:r>
          </a:p>
          <a:p>
            <a:r>
              <a:rPr lang="en-US" dirty="0"/>
              <a:t>The questions, process, and lessons learned are beneficial to next planning event</a:t>
            </a:r>
          </a:p>
        </p:txBody>
      </p:sp>
    </p:spTree>
    <p:extLst>
      <p:ext uri="{BB962C8B-B14F-4D97-AF65-F5344CB8AC3E}">
        <p14:creationId xmlns:p14="http://schemas.microsoft.com/office/powerpoint/2010/main" val="708937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97F1A-2B6B-BBAE-3E29-AB671261E3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7296" y="4913216"/>
            <a:ext cx="6102525" cy="1511043"/>
          </a:xfrm>
        </p:spPr>
        <p:txBody>
          <a:bodyPr/>
          <a:lstStyle/>
          <a:p>
            <a:r>
              <a:rPr lang="en-US" sz="1800" dirty="0"/>
              <a:t>Allison Holston</a:t>
            </a:r>
          </a:p>
          <a:p>
            <a:r>
              <a:rPr lang="en-US" sz="1800" dirty="0"/>
              <a:t>Mathematical Statistician</a:t>
            </a:r>
          </a:p>
          <a:p>
            <a:r>
              <a:rPr lang="en-US" sz="1800" dirty="0"/>
              <a:t>U.S. Army Operational Evaluation Command</a:t>
            </a:r>
          </a:p>
          <a:p>
            <a:r>
              <a:rPr lang="en-US" sz="1800" dirty="0">
                <a:hlinkClick r:id="rId2"/>
              </a:rPr>
              <a:t>allison.a.holston.civ@army.mil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861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BF76A53A-A8DD-7EAF-6864-E654A66E9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1FCDD-B7C1-C5A8-7219-F889DA6EE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1325881"/>
            <a:ext cx="8275320" cy="4846317"/>
          </a:xfrm>
        </p:spPr>
        <p:txBody>
          <a:bodyPr/>
          <a:lstStyle/>
          <a:p>
            <a:r>
              <a:rPr lang="en-US" sz="2000" dirty="0"/>
              <a:t>Organization and Role</a:t>
            </a:r>
          </a:p>
          <a:p>
            <a:r>
              <a:rPr lang="en-US" sz="2000" dirty="0"/>
              <a:t>Background</a:t>
            </a:r>
          </a:p>
          <a:p>
            <a:r>
              <a:rPr lang="en-US" sz="2000" dirty="0"/>
              <a:t>Test Concept</a:t>
            </a:r>
          </a:p>
          <a:p>
            <a:r>
              <a:rPr lang="en-US" sz="2000" dirty="0"/>
              <a:t>ORCA</a:t>
            </a:r>
          </a:p>
          <a:p>
            <a:r>
              <a:rPr lang="en-US" sz="2000" dirty="0"/>
              <a:t>Metrics and Conditions</a:t>
            </a:r>
          </a:p>
          <a:p>
            <a:r>
              <a:rPr lang="en-US" sz="2000" dirty="0"/>
              <a:t>Test Design Process</a:t>
            </a:r>
          </a:p>
          <a:p>
            <a:r>
              <a:rPr lang="en-US" sz="2000" dirty="0"/>
              <a:t>Test Scoping</a:t>
            </a:r>
          </a:p>
          <a:p>
            <a:r>
              <a:rPr lang="en-US" sz="2000" dirty="0"/>
              <a:t>Lessons Learned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3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52A99-EF2D-F70C-5904-641398495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2E9D837-8B0E-59C7-AFAE-0DADF64B1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and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974A2-E131-06A2-C34B-AE0019BDB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" y="1075173"/>
            <a:ext cx="8018145" cy="5371345"/>
          </a:xfrm>
        </p:spPr>
        <p:txBody>
          <a:bodyPr/>
          <a:lstStyle/>
          <a:p>
            <a:r>
              <a:rPr lang="en-US" dirty="0"/>
              <a:t>U.S. Army Operational Evaluation Command (OEC)</a:t>
            </a:r>
          </a:p>
          <a:p>
            <a:pPr lvl="1"/>
            <a:r>
              <a:rPr lang="en-US" dirty="0"/>
              <a:t>Merger of Army Evaluation Center and Operational Test Command in 2026</a:t>
            </a:r>
          </a:p>
          <a:p>
            <a:pPr lvl="1"/>
            <a:r>
              <a:rPr lang="en-US" dirty="0"/>
              <a:t>New Digital Technology and Analytics Directorate</a:t>
            </a:r>
          </a:p>
          <a:p>
            <a:pPr lvl="1"/>
            <a:r>
              <a:rPr lang="en-US" dirty="0"/>
              <a:t>Division Mission Statement:  To serve as the command’s premier internal resource for AI and data analytics, </a:t>
            </a:r>
            <a:r>
              <a:rPr lang="en-US" u="sng" dirty="0"/>
              <a:t>developing advanced analytics and AI tools and solutions </a:t>
            </a:r>
            <a:r>
              <a:rPr lang="en-US" dirty="0"/>
              <a:t>that enhance the effectiveness, efficiency, and rigor of the campaign of learning for Army programs.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000" dirty="0"/>
          </a:p>
          <a:p>
            <a:r>
              <a:rPr lang="en-US" dirty="0"/>
              <a:t>Analytics Team</a:t>
            </a:r>
          </a:p>
          <a:p>
            <a:pPr lvl="1"/>
            <a:r>
              <a:rPr lang="en-US" dirty="0"/>
              <a:t>6 Statisticians, 1 Military ORSA/FA49</a:t>
            </a:r>
          </a:p>
          <a:p>
            <a:pPr lvl="1"/>
            <a:r>
              <a:rPr lang="en-US" dirty="0"/>
              <a:t>Team Expertise: R, JMP, data visualization, surveys, data analytics, statistical modeling, test designs (design of experiments), Azure </a:t>
            </a:r>
            <a:r>
              <a:rPr lang="en-US" dirty="0" err="1"/>
              <a:t>Devops</a:t>
            </a:r>
            <a:r>
              <a:rPr lang="en-US" dirty="0"/>
              <a:t>, data management</a:t>
            </a:r>
          </a:p>
          <a:p>
            <a:pPr lvl="1"/>
            <a:r>
              <a:rPr lang="en-US" dirty="0"/>
              <a:t>Statisticians on 70+ ASTs</a:t>
            </a:r>
          </a:p>
          <a:p>
            <a:pPr lvl="1"/>
            <a:r>
              <a:rPr lang="en-US" dirty="0"/>
              <a:t>Develop R shiny apps to solve analytical or visualization problems across command</a:t>
            </a:r>
          </a:p>
          <a:p>
            <a:pPr lvl="1"/>
            <a:r>
              <a:rPr lang="en-US" dirty="0"/>
              <a:t>Command-wide analytical training</a:t>
            </a:r>
          </a:p>
          <a:p>
            <a:endParaRPr lang="en-US" dirty="0"/>
          </a:p>
        </p:txBody>
      </p:sp>
      <p:pic>
        <p:nvPicPr>
          <p:cNvPr id="4" name="Picture 3" descr="A picture containing table&#10;&#10;AI-generated content may be incorrect.">
            <a:extLst>
              <a:ext uri="{FF2B5EF4-FFF2-40B4-BE49-F238E27FC236}">
                <a16:creationId xmlns:a16="http://schemas.microsoft.com/office/drawing/2014/main" id="{B2896726-7952-1FF7-2793-9EA1B4808B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2853"/>
          <a:stretch>
            <a:fillRect/>
          </a:stretch>
        </p:blipFill>
        <p:spPr>
          <a:xfrm>
            <a:off x="1686232" y="3007289"/>
            <a:ext cx="5771535" cy="130661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2069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D4AD3-AB69-B26E-E2A9-FD5FD921E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09A8BF91-3A0A-32C9-8FEF-FF914ED13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A0BCE-627B-161F-2C17-D19C1FA74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186542"/>
            <a:ext cx="5830305" cy="2347233"/>
          </a:xfrm>
        </p:spPr>
        <p:txBody>
          <a:bodyPr/>
          <a:lstStyle/>
          <a:p>
            <a:r>
              <a:rPr lang="en-US" dirty="0"/>
              <a:t>Soldier Protection System (SPS) </a:t>
            </a:r>
          </a:p>
          <a:p>
            <a:pPr lvl="1"/>
            <a:r>
              <a:rPr lang="en-US" dirty="0"/>
              <a:t>Scalable subsystems</a:t>
            </a:r>
          </a:p>
          <a:p>
            <a:pPr lvl="1"/>
            <a:r>
              <a:rPr lang="en-US" dirty="0"/>
              <a:t>Provide improved fragmentation, ballistic, impact protection and fit over previous helmets.</a:t>
            </a:r>
          </a:p>
          <a:p>
            <a:pPr lvl="1"/>
            <a:r>
              <a:rPr lang="en-US" dirty="0"/>
              <a:t>Components:</a:t>
            </a:r>
          </a:p>
          <a:p>
            <a:pPr lvl="2"/>
            <a:r>
              <a:rPr lang="en-US" b="1" dirty="0"/>
              <a:t>Integrated Head Protection System (IHPS)</a:t>
            </a:r>
          </a:p>
          <a:p>
            <a:pPr lvl="2"/>
            <a:r>
              <a:rPr lang="en-US" dirty="0"/>
              <a:t>Torso and Extremity Protection (TEP)</a:t>
            </a:r>
          </a:p>
          <a:p>
            <a:pPr lvl="2"/>
            <a:r>
              <a:rPr lang="en-US" dirty="0"/>
              <a:t>Vital Torso Protection (VTP)</a:t>
            </a:r>
          </a:p>
          <a:p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BDAF65F-650E-996D-726A-36FBA400CD81}"/>
              </a:ext>
            </a:extLst>
          </p:cNvPr>
          <p:cNvGrpSpPr/>
          <p:nvPr/>
        </p:nvGrpSpPr>
        <p:grpSpPr>
          <a:xfrm>
            <a:off x="6184329" y="529535"/>
            <a:ext cx="2902215" cy="3441836"/>
            <a:chOff x="6241785" y="347056"/>
            <a:chExt cx="2902215" cy="344183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9A173B9-860A-2B61-D625-23296E03BF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53471" t="1519" b="55390"/>
            <a:stretch>
              <a:fillRect/>
            </a:stretch>
          </p:blipFill>
          <p:spPr>
            <a:xfrm>
              <a:off x="6345947" y="347056"/>
              <a:ext cx="2693891" cy="149485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4985373-982C-0086-750A-6947380B82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71" r="46677" b="55656"/>
            <a:stretch>
              <a:fillRect/>
            </a:stretch>
          </p:blipFill>
          <p:spPr>
            <a:xfrm>
              <a:off x="6762164" y="1813331"/>
              <a:ext cx="1861456" cy="92879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471F3D0-99A1-930C-C944-A356B87AC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4093" t="44609"/>
            <a:stretch>
              <a:fillRect/>
            </a:stretch>
          </p:blipFill>
          <p:spPr>
            <a:xfrm>
              <a:off x="6241785" y="2784553"/>
              <a:ext cx="2902215" cy="1004339"/>
            </a:xfrm>
            <a:prstGeom prst="rect">
              <a:avLst/>
            </a:prstGeom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470308B-0CCF-FB59-817C-93EE052DC0DB}"/>
              </a:ext>
            </a:extLst>
          </p:cNvPr>
          <p:cNvSpPr/>
          <p:nvPr/>
        </p:nvSpPr>
        <p:spPr>
          <a:xfrm>
            <a:off x="6326981" y="543822"/>
            <a:ext cx="2540488" cy="1466275"/>
          </a:xfrm>
          <a:prstGeom prst="rect">
            <a:avLst/>
          </a:prstGeom>
          <a:noFill/>
          <a:ln w="57150">
            <a:solidFill>
              <a:srgbClr val="0070C0"/>
            </a:solidFill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8FFCEFF-B619-D24A-0BDE-CE3749B2CEA1}"/>
              </a:ext>
            </a:extLst>
          </p:cNvPr>
          <p:cNvSpPr txBox="1">
            <a:spLocks/>
          </p:cNvSpPr>
          <p:nvPr/>
        </p:nvSpPr>
        <p:spPr>
          <a:xfrm>
            <a:off x="411479" y="3686175"/>
            <a:ext cx="7926275" cy="2760344"/>
          </a:xfrm>
          <a:prstGeom prst="rect">
            <a:avLst/>
          </a:prstGeom>
        </p:spPr>
        <p:txBody>
          <a:bodyPr vert="horz" lIns="0" tIns="0" rIns="0" bIns="0" spcCol="274320" rtlCol="0">
            <a:no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000"/>
              </a:spcBef>
              <a:buFont typeface="Arial" panose="020B0604020202020204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152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8016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" indent="-18288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Live Fire Integrated Product Team (IPT) coordination: </a:t>
            </a:r>
          </a:p>
          <a:p>
            <a:pPr marL="400050" lvl="1" indent="-228600"/>
            <a:r>
              <a:rPr lang="en-US" dirty="0"/>
              <a:t>Army Test and Evaluation Command: Operational Evaluation Command (OEC) and Aberdeen Test Center (ATC)</a:t>
            </a:r>
          </a:p>
          <a:p>
            <a:pPr marL="400050" lvl="1" indent="-228600"/>
            <a:r>
              <a:rPr lang="en-US" dirty="0"/>
              <a:t>Director Operational Test and Evaluation (DOT&amp;E)</a:t>
            </a:r>
          </a:p>
          <a:p>
            <a:pPr marL="400050" lvl="1" indent="-228600"/>
            <a:r>
              <a:rPr lang="en-US" dirty="0"/>
              <a:t>Institute for Defense Analyses (IDA)</a:t>
            </a:r>
          </a:p>
          <a:p>
            <a:pPr marL="400050" lvl="1" indent="-228600"/>
            <a:r>
              <a:rPr lang="en-US" dirty="0"/>
              <a:t>Product Manager Soldier Protective Equipment (</a:t>
            </a:r>
            <a:r>
              <a:rPr lang="en-US" dirty="0" err="1"/>
              <a:t>PdM</a:t>
            </a:r>
            <a:r>
              <a:rPr lang="en-US" dirty="0"/>
              <a:t> SPE) </a:t>
            </a:r>
          </a:p>
          <a:p>
            <a:pPr marL="400050" lvl="1" indent="-228600"/>
            <a:r>
              <a:rPr lang="en-US" dirty="0"/>
              <a:t>Combat Capabilities Development Command (DEVCOM) Analysis Center (DAC) and Army Research Laboratory (ARL) </a:t>
            </a:r>
          </a:p>
          <a:p>
            <a:r>
              <a:rPr lang="en-US" dirty="0"/>
              <a:t>IPT planning for various Full Up System Level (FUSL) testing since ~2018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4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1CB65-F861-AD4E-E052-B9C6329AC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218C08D1-8D72-4740-E785-22762CA66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Concept</a:t>
            </a:r>
          </a:p>
        </p:txBody>
      </p:sp>
      <p:pic>
        <p:nvPicPr>
          <p:cNvPr id="12" name="Picture 11" descr="A picture containing sky, chain, metalware, necklet&#10;&#10;AI-generated content may be incorrect.">
            <a:extLst>
              <a:ext uri="{FF2B5EF4-FFF2-40B4-BE49-F238E27FC236}">
                <a16:creationId xmlns:a16="http://schemas.microsoft.com/office/drawing/2014/main" id="{A8392DB3-3A68-355B-577A-171A916A0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9160" y="673538"/>
            <a:ext cx="3791086" cy="35425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8121-395A-F44B-A373-312B04169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263" y="1203224"/>
            <a:ext cx="3963876" cy="5067298"/>
          </a:xfrm>
        </p:spPr>
        <p:txBody>
          <a:bodyPr/>
          <a:lstStyle/>
          <a:p>
            <a:r>
              <a:rPr lang="en-US" dirty="0"/>
              <a:t>Goal: Determine if there were any significant differences in live fire injuries between IHPS Gen I and Gen II</a:t>
            </a:r>
          </a:p>
          <a:p>
            <a:r>
              <a:rPr lang="en-US" dirty="0"/>
              <a:t>Initial Concept:</a:t>
            </a:r>
          </a:p>
          <a:p>
            <a:pPr lvl="1"/>
            <a:r>
              <a:rPr lang="en-US" dirty="0"/>
              <a:t>2-3 circles of helmets around a threat</a:t>
            </a:r>
          </a:p>
          <a:p>
            <a:pPr lvl="1"/>
            <a:r>
              <a:rPr lang="en-US" dirty="0"/>
              <a:t>2 blasts of each threat</a:t>
            </a:r>
          </a:p>
          <a:p>
            <a:pPr lvl="1"/>
            <a:r>
              <a:rPr lang="en-US" dirty="0"/>
              <a:t>Up to 48 helmets available per blast</a:t>
            </a:r>
          </a:p>
          <a:p>
            <a:pPr lvl="1"/>
            <a:r>
              <a:rPr lang="en-US" dirty="0"/>
              <a:t>Randomize helmet conditions for each blast</a:t>
            </a:r>
          </a:p>
          <a:p>
            <a:r>
              <a:rPr lang="en-US" dirty="0"/>
              <a:t>Process: </a:t>
            </a:r>
          </a:p>
          <a:p>
            <a:pPr marL="182880" lvl="1" indent="0">
              <a:buNone/>
            </a:pPr>
            <a:endParaRPr lang="en-US" dirty="0"/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E178B356-99C1-9D08-AFC9-7F5C0F4655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7307154"/>
              </p:ext>
            </p:extLst>
          </p:nvPr>
        </p:nvGraphicFramePr>
        <p:xfrm>
          <a:off x="388618" y="4361287"/>
          <a:ext cx="8321043" cy="1665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Arrow: Curved Up 18">
            <a:extLst>
              <a:ext uri="{FF2B5EF4-FFF2-40B4-BE49-F238E27FC236}">
                <a16:creationId xmlns:a16="http://schemas.microsoft.com/office/drawing/2014/main" id="{99416C6A-AD47-7308-950C-B5BDA458204A}"/>
              </a:ext>
            </a:extLst>
          </p:cNvPr>
          <p:cNvSpPr/>
          <p:nvPr/>
        </p:nvSpPr>
        <p:spPr>
          <a:xfrm>
            <a:off x="1071717" y="5910987"/>
            <a:ext cx="521109" cy="359535"/>
          </a:xfrm>
          <a:prstGeom prst="curvedUpArrow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0" name="Arrow: Curved Up 19">
            <a:extLst>
              <a:ext uri="{FF2B5EF4-FFF2-40B4-BE49-F238E27FC236}">
                <a16:creationId xmlns:a16="http://schemas.microsoft.com/office/drawing/2014/main" id="{30454504-7D0C-E08E-2712-0A2B9E7A9C08}"/>
              </a:ext>
            </a:extLst>
          </p:cNvPr>
          <p:cNvSpPr/>
          <p:nvPr/>
        </p:nvSpPr>
        <p:spPr>
          <a:xfrm rot="10558606">
            <a:off x="1012724" y="5493428"/>
            <a:ext cx="521109" cy="359535"/>
          </a:xfrm>
          <a:prstGeom prst="curvedUpArrow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3672B-7072-FC69-4DDB-50A9AC722DBA}"/>
              </a:ext>
            </a:extLst>
          </p:cNvPr>
          <p:cNvSpPr txBox="1"/>
          <p:nvPr/>
        </p:nvSpPr>
        <p:spPr>
          <a:xfrm>
            <a:off x="5781146" y="6141098"/>
            <a:ext cx="458227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900" dirty="0">
                <a:solidFill>
                  <a:sysClr val="windowText" lastClr="000000"/>
                </a:solidFill>
              </a:rPr>
              <a:t>ORCA: Operations Requirement-Based Casualty Assessment</a:t>
            </a:r>
          </a:p>
          <a:p>
            <a:pPr lvl="0"/>
            <a:r>
              <a:rPr lang="en-US" sz="900" dirty="0">
                <a:solidFill>
                  <a:sysClr val="windowText" lastClr="000000"/>
                </a:solidFill>
              </a:rPr>
              <a:t>AIS: Ab</a:t>
            </a:r>
            <a:r>
              <a:rPr lang="en-US" sz="900" dirty="0"/>
              <a:t>breviated Injury Scale</a:t>
            </a:r>
          </a:p>
          <a:p>
            <a:pPr lvl="0"/>
            <a:r>
              <a:rPr lang="en-US" sz="900" dirty="0">
                <a:solidFill>
                  <a:sysClr val="windowText" lastClr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771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C2178-91D8-A870-A3A8-28F99650F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7F399999-7D25-4220-372B-61C8752D3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Requirement-based Casualty Assessment (ORCA)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1F2EB-CA82-199A-34B6-25B557274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1499460"/>
            <a:ext cx="8275320" cy="5092566"/>
          </a:xfrm>
        </p:spPr>
        <p:txBody>
          <a:bodyPr/>
          <a:lstStyle/>
          <a:p>
            <a:r>
              <a:rPr lang="en-US" dirty="0"/>
              <a:t>High-resolution human vulnerability model to assess the effect of casualty-causing insults on personnel</a:t>
            </a:r>
          </a:p>
          <a:p>
            <a:r>
              <a:rPr lang="en-US" dirty="0"/>
              <a:t>ORCA inputs include fragment impact location, width, and depth</a:t>
            </a:r>
          </a:p>
          <a:p>
            <a:r>
              <a:rPr lang="en-US" dirty="0"/>
              <a:t>Determines injury severity metrics from projectile or fragment impacts </a:t>
            </a:r>
          </a:p>
          <a:p>
            <a:pPr lvl="1"/>
            <a:r>
              <a:rPr lang="en-US" dirty="0"/>
              <a:t>Abbreviated Injury Scale (AIS)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7078451-AE09-4D47-0320-629CF139F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510990"/>
              </p:ext>
            </p:extLst>
          </p:nvPr>
        </p:nvGraphicFramePr>
        <p:xfrm>
          <a:off x="233350" y="3211409"/>
          <a:ext cx="3483626" cy="272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326">
                  <a:extLst>
                    <a:ext uri="{9D8B030D-6E8A-4147-A177-3AD203B41FA5}">
                      <a16:colId xmlns:a16="http://schemas.microsoft.com/office/drawing/2014/main" val="1343061850"/>
                    </a:ext>
                  </a:extLst>
                </a:gridCol>
                <a:gridCol w="793820">
                  <a:extLst>
                    <a:ext uri="{9D8B030D-6E8A-4147-A177-3AD203B41FA5}">
                      <a16:colId xmlns:a16="http://schemas.microsoft.com/office/drawing/2014/main" val="2689821664"/>
                    </a:ext>
                  </a:extLst>
                </a:gridCol>
                <a:gridCol w="2125480">
                  <a:extLst>
                    <a:ext uri="{9D8B030D-6E8A-4147-A177-3AD203B41FA5}">
                      <a16:colId xmlns:a16="http://schemas.microsoft.com/office/drawing/2014/main" val="29182418"/>
                    </a:ext>
                  </a:extLst>
                </a:gridCol>
              </a:tblGrid>
              <a:tr h="386194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ysClr val="windowText" lastClr="000000"/>
                          </a:solidFill>
                        </a:rPr>
                        <a:t>AIS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ysClr val="windowText" lastClr="000000"/>
                          </a:solidFill>
                        </a:rPr>
                        <a:t>Injury Level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ysClr val="windowText" lastClr="000000"/>
                          </a:solidFill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16543"/>
                  </a:ext>
                </a:extLst>
              </a:tr>
              <a:tr h="2288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No injury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None (Extremely small fragment)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066764"/>
                  </a:ext>
                </a:extLst>
              </a:tr>
              <a:tr h="2288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Minor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Superficial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837234"/>
                  </a:ext>
                </a:extLst>
              </a:tr>
              <a:tr h="37189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Moderate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Reversible injury, medical attention needed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063131"/>
                  </a:ext>
                </a:extLst>
              </a:tr>
              <a:tr h="37189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Serious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Reversible injury, hospitalization needed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661152"/>
                  </a:ext>
                </a:extLst>
              </a:tr>
              <a:tr h="37189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Severe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Life threatening, can recover with care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87760"/>
                  </a:ext>
                </a:extLst>
              </a:tr>
              <a:tr h="37189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Critical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Non-reversible injury, cannot fully recover with care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765155"/>
                  </a:ext>
                </a:extLst>
              </a:tr>
              <a:tr h="2288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Maximum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Virtually unsurvivable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38616"/>
                  </a:ext>
                </a:extLst>
              </a:tr>
            </a:tbl>
          </a:graphicData>
        </a:graphic>
      </p:graphicFrame>
      <p:pic>
        <p:nvPicPr>
          <p:cNvPr id="4" name="Picture 3" descr="Diagram&#10;&#10;AI-generated content may be incorrect.">
            <a:extLst>
              <a:ext uri="{FF2B5EF4-FFF2-40B4-BE49-F238E27FC236}">
                <a16:creationId xmlns:a16="http://schemas.microsoft.com/office/drawing/2014/main" id="{6144C651-2BAD-57E9-4C0E-B0E60A3326E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826"/>
          <a:stretch>
            <a:fillRect/>
          </a:stretch>
        </p:blipFill>
        <p:spPr>
          <a:xfrm>
            <a:off x="3930733" y="3177035"/>
            <a:ext cx="5106389" cy="275601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3217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7A4EA-0371-DD73-025F-0A204D0FD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218F6B3E-CAF6-D52B-F828-1A6AA05AD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Metrics and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E35DD-1DE0-847B-F07A-EAF1A96D4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325881"/>
            <a:ext cx="4398646" cy="4846317"/>
          </a:xfrm>
        </p:spPr>
        <p:txBody>
          <a:bodyPr/>
          <a:lstStyle/>
          <a:p>
            <a:r>
              <a:rPr lang="en-US" dirty="0"/>
              <a:t>Metrics: Max and Median AIS per helmet (0-6)</a:t>
            </a:r>
          </a:p>
          <a:p>
            <a:pPr lvl="1"/>
            <a:r>
              <a:rPr lang="en-US" dirty="0"/>
              <a:t>Also record individual AIS results per complete penetration</a:t>
            </a:r>
          </a:p>
          <a:p>
            <a:pPr lvl="1"/>
            <a:r>
              <a:rPr lang="en-US" dirty="0"/>
              <a:t>Assume that each helmet gets at least one AIS result</a:t>
            </a:r>
          </a:p>
          <a:p>
            <a:pPr lvl="2"/>
            <a:endParaRPr lang="en-US" dirty="0"/>
          </a:p>
          <a:p>
            <a:r>
              <a:rPr lang="en-US" dirty="0"/>
              <a:t>Conditions:</a:t>
            </a:r>
          </a:p>
          <a:p>
            <a:pPr lvl="1"/>
            <a:r>
              <a:rPr lang="en-US" dirty="0"/>
              <a:t>Threats (2 considered separately)</a:t>
            </a:r>
          </a:p>
          <a:p>
            <a:pPr lvl="1"/>
            <a:r>
              <a:rPr lang="en-US" dirty="0"/>
              <a:t>Standoff / Distance from Threat (2-3 levels for each threat)</a:t>
            </a:r>
          </a:p>
          <a:p>
            <a:pPr lvl="1"/>
            <a:r>
              <a:rPr lang="en-US" dirty="0"/>
              <a:t>System (IHPS Gen I, IHPS Gen II)</a:t>
            </a:r>
          </a:p>
          <a:p>
            <a:pPr lvl="1"/>
            <a:r>
              <a:rPr lang="en-US" dirty="0"/>
              <a:t>Orientation (Front, Side, Back, Crown)</a:t>
            </a:r>
          </a:p>
          <a:p>
            <a:pPr lvl="1"/>
            <a:r>
              <a:rPr lang="en-US" dirty="0"/>
              <a:t>Height (Held constant)</a:t>
            </a:r>
          </a:p>
          <a:p>
            <a:pPr lvl="1"/>
            <a:r>
              <a:rPr lang="en-US" dirty="0"/>
              <a:t>Helmet size (Held constant - Medium)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02EFA3-B26B-DD5C-0A2B-757634E217C5}"/>
              </a:ext>
            </a:extLst>
          </p:cNvPr>
          <p:cNvSpPr/>
          <p:nvPr/>
        </p:nvSpPr>
        <p:spPr>
          <a:xfrm>
            <a:off x="5179906" y="3971925"/>
            <a:ext cx="3506894" cy="1781175"/>
          </a:xfrm>
          <a:prstGeom prst="rect">
            <a:avLst/>
          </a:prstGeom>
          <a:solidFill>
            <a:srgbClr val="FFCC01">
              <a:alpha val="50196"/>
            </a:srgbClr>
          </a:solidFill>
          <a:ln>
            <a:solidFill>
              <a:schemeClr val="tx1"/>
            </a:solidFill>
            <a:prstDash val="lgDash"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>
              <a:lnSpc>
                <a:spcPct val="95000"/>
              </a:lnSpc>
            </a:pPr>
            <a:r>
              <a:rPr lang="en-US" sz="1400" i="1" dirty="0">
                <a:solidFill>
                  <a:schemeClr val="tx1"/>
                </a:solidFill>
              </a:rPr>
              <a:t>Questions we considered: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Mean, median, or max AIS?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Do we treat AIS as binary?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Do we do just one threat?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Are standoffs different for each threat?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Should we do 2 or 3 standoffs?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Is the crown less important?</a:t>
            </a:r>
          </a:p>
        </p:txBody>
      </p:sp>
      <p:pic>
        <p:nvPicPr>
          <p:cNvPr id="7" name="Picture 6" descr="Diagram&#10;&#10;AI-generated content may be incorrect.">
            <a:extLst>
              <a:ext uri="{FF2B5EF4-FFF2-40B4-BE49-F238E27FC236}">
                <a16:creationId xmlns:a16="http://schemas.microsoft.com/office/drawing/2014/main" id="{7A49B197-F35E-E6A0-B867-1335E5D26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855" y="1104900"/>
            <a:ext cx="3854995" cy="25012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5000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F5057-76C1-1FFC-1474-E851FDB06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279" y="4149212"/>
            <a:ext cx="5304945" cy="1733929"/>
          </a:xfrm>
        </p:spPr>
        <p:txBody>
          <a:bodyPr/>
          <a:lstStyle/>
          <a:p>
            <a:r>
              <a:rPr lang="en-US" dirty="0"/>
              <a:t>1 Threat or 2 Threats</a:t>
            </a:r>
          </a:p>
          <a:p>
            <a:r>
              <a:rPr lang="en-US" dirty="0"/>
              <a:t>1, 2, or 3 standoff distances</a:t>
            </a:r>
          </a:p>
          <a:p>
            <a:r>
              <a:rPr lang="en-US" dirty="0"/>
              <a:t>No crown, less crown, or no crown on 2</a:t>
            </a:r>
            <a:r>
              <a:rPr lang="en-US" baseline="30000" dirty="0"/>
              <a:t>nd</a:t>
            </a:r>
            <a:r>
              <a:rPr lang="en-US" dirty="0"/>
              <a:t> blast</a:t>
            </a:r>
          </a:p>
          <a:p>
            <a:r>
              <a:rPr lang="en-US" dirty="0"/>
              <a:t>Less helmets on 2</a:t>
            </a:r>
            <a:r>
              <a:rPr lang="en-US" baseline="30000" dirty="0"/>
              <a:t>nd</a:t>
            </a:r>
            <a:r>
              <a:rPr lang="en-US" dirty="0"/>
              <a:t> blast</a:t>
            </a:r>
          </a:p>
          <a:p>
            <a:r>
              <a:rPr lang="en-US" dirty="0"/>
              <a:t>Different standoff distances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314DB2-0E38-2D9A-B217-4F96EFF27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82422"/>
              </p:ext>
            </p:extLst>
          </p:nvPr>
        </p:nvGraphicFramePr>
        <p:xfrm>
          <a:off x="306871" y="1163699"/>
          <a:ext cx="8470419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92">
                  <a:extLst>
                    <a:ext uri="{9D8B030D-6E8A-4147-A177-3AD203B41FA5}">
                      <a16:colId xmlns:a16="http://schemas.microsoft.com/office/drawing/2014/main" val="336251346"/>
                    </a:ext>
                  </a:extLst>
                </a:gridCol>
                <a:gridCol w="703744">
                  <a:extLst>
                    <a:ext uri="{9D8B030D-6E8A-4147-A177-3AD203B41FA5}">
                      <a16:colId xmlns:a16="http://schemas.microsoft.com/office/drawing/2014/main" val="1486531621"/>
                    </a:ext>
                  </a:extLst>
                </a:gridCol>
                <a:gridCol w="886175">
                  <a:extLst>
                    <a:ext uri="{9D8B030D-6E8A-4147-A177-3AD203B41FA5}">
                      <a16:colId xmlns:a16="http://schemas.microsoft.com/office/drawing/2014/main" val="166808548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2026488882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519787363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3846994179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3655238324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97761867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226699367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3439005216"/>
                    </a:ext>
                  </a:extLst>
                </a:gridCol>
                <a:gridCol w="761201">
                  <a:extLst>
                    <a:ext uri="{9D8B030D-6E8A-4147-A177-3AD203B41FA5}">
                      <a16:colId xmlns:a16="http://schemas.microsoft.com/office/drawing/2014/main" val="2535899672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Threat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Blast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Distance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Gen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Gen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35274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Front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Side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Front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Back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Crown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754095"/>
                  </a:ext>
                </a:extLst>
              </a:tr>
              <a:tr h="320040">
                <a:tc rowSpan="6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Threat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X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9035764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Y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648989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Z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261359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X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3294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Y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36604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Z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90489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754D52B2-A4D9-B924-503C-EF1E04C096F0}"/>
              </a:ext>
            </a:extLst>
          </p:cNvPr>
          <p:cNvSpPr/>
          <p:nvPr/>
        </p:nvSpPr>
        <p:spPr>
          <a:xfrm>
            <a:off x="1790683" y="1846108"/>
            <a:ext cx="887359" cy="997975"/>
          </a:xfrm>
          <a:prstGeom prst="rect">
            <a:avLst/>
          </a:prstGeom>
          <a:solidFill>
            <a:srgbClr val="FFCC01">
              <a:alpha val="60000"/>
            </a:srgb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D875120-5337-0D76-6B69-011352B93B1D}"/>
              </a:ext>
            </a:extLst>
          </p:cNvPr>
          <p:cNvSpPr/>
          <p:nvPr/>
        </p:nvSpPr>
        <p:spPr>
          <a:xfrm>
            <a:off x="1796844" y="2517434"/>
            <a:ext cx="6966560" cy="334292"/>
          </a:xfrm>
          <a:prstGeom prst="rect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C03A61-680C-B516-BF05-60AE0D632789}"/>
              </a:ext>
            </a:extLst>
          </p:cNvPr>
          <p:cNvSpPr/>
          <p:nvPr/>
        </p:nvSpPr>
        <p:spPr>
          <a:xfrm>
            <a:off x="1794385" y="2854917"/>
            <a:ext cx="6971479" cy="1016659"/>
          </a:xfrm>
          <a:prstGeom prst="rect">
            <a:avLst/>
          </a:prstGeom>
          <a:solidFill>
            <a:srgbClr val="CAC5C7">
              <a:alpha val="60000"/>
            </a:srgb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D99F2CA-18E4-1761-EDA0-C573718CF028}"/>
              </a:ext>
            </a:extLst>
          </p:cNvPr>
          <p:cNvSpPr/>
          <p:nvPr/>
        </p:nvSpPr>
        <p:spPr>
          <a:xfrm>
            <a:off x="1809135" y="1853872"/>
            <a:ext cx="887359" cy="321400"/>
          </a:xfrm>
          <a:prstGeom prst="rect">
            <a:avLst/>
          </a:prstGeom>
          <a:solidFill>
            <a:srgbClr val="FFCC01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US" sz="1100" dirty="0">
                <a:solidFill>
                  <a:schemeClr val="tx1"/>
                </a:solidFill>
              </a:rPr>
              <a:t>X_NEW 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B8D8FC-6B91-1FAE-8334-B6E0C76DAC95}"/>
              </a:ext>
            </a:extLst>
          </p:cNvPr>
          <p:cNvSpPr/>
          <p:nvPr/>
        </p:nvSpPr>
        <p:spPr>
          <a:xfrm>
            <a:off x="1815777" y="2523945"/>
            <a:ext cx="6944436" cy="334292"/>
          </a:xfrm>
          <a:prstGeom prst="rect">
            <a:avLst/>
          </a:prstGeom>
          <a:solidFill>
            <a:schemeClr val="tx1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733972-1C39-CF82-DAC4-39261E89A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Design PROCESS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59442-D212-5DA6-534E-884CB4F04BE0}"/>
              </a:ext>
            </a:extLst>
          </p:cNvPr>
          <p:cNvSpPr/>
          <p:nvPr/>
        </p:nvSpPr>
        <p:spPr>
          <a:xfrm>
            <a:off x="6038850" y="4136797"/>
            <a:ext cx="2799870" cy="1950845"/>
          </a:xfrm>
          <a:prstGeom prst="rect">
            <a:avLst/>
          </a:prstGeom>
          <a:solidFill>
            <a:srgbClr val="FFCC01">
              <a:alpha val="50196"/>
            </a:srgbClr>
          </a:solidFill>
          <a:ln>
            <a:solidFill>
              <a:schemeClr val="tx1"/>
            </a:solidFill>
            <a:prstDash val="lgDash"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>
              <a:lnSpc>
                <a:spcPct val="95000"/>
              </a:lnSpc>
            </a:pPr>
            <a:r>
              <a:rPr lang="en-US" sz="1400" i="1" dirty="0">
                <a:solidFill>
                  <a:schemeClr val="tx1"/>
                </a:solidFill>
              </a:rPr>
              <a:t>Questions we considered: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ysClr val="windowText" lastClr="000000"/>
                </a:solidFill>
              </a:rPr>
              <a:t>Does the pre-shot modeling confirm that all helmets will get hit at these distances?</a:t>
            </a:r>
          </a:p>
          <a:p>
            <a:pPr marL="742950" lvl="1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ysClr val="windowText" lastClr="000000"/>
                </a:solidFill>
              </a:rPr>
              <a:t>Can adjust standoff distance?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ysClr val="windowText" lastClr="000000"/>
                </a:solidFill>
              </a:rPr>
              <a:t>But now… how many helmets fit in a circle?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BF714B-3E49-7585-28EC-86D211DD9C83}"/>
              </a:ext>
            </a:extLst>
          </p:cNvPr>
          <p:cNvSpPr/>
          <p:nvPr/>
        </p:nvSpPr>
        <p:spPr>
          <a:xfrm>
            <a:off x="1808268" y="2179399"/>
            <a:ext cx="6956731" cy="658761"/>
          </a:xfrm>
          <a:prstGeom prst="rect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D4B723-FC0E-9B22-56E3-2B1396710134}"/>
              </a:ext>
            </a:extLst>
          </p:cNvPr>
          <p:cNvSpPr/>
          <p:nvPr/>
        </p:nvSpPr>
        <p:spPr>
          <a:xfrm>
            <a:off x="1809134" y="3187700"/>
            <a:ext cx="6956731" cy="658761"/>
          </a:xfrm>
          <a:prstGeom prst="rect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1E1471-6EE2-656D-3BA6-3187E594383C}"/>
              </a:ext>
            </a:extLst>
          </p:cNvPr>
          <p:cNvSpPr/>
          <p:nvPr/>
        </p:nvSpPr>
        <p:spPr>
          <a:xfrm>
            <a:off x="1794383" y="3545511"/>
            <a:ext cx="6976399" cy="322502"/>
          </a:xfrm>
          <a:prstGeom prst="rect">
            <a:avLst/>
          </a:prstGeom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8D8482-D371-B26F-90FA-2938727D6B6F}"/>
              </a:ext>
            </a:extLst>
          </p:cNvPr>
          <p:cNvSpPr/>
          <p:nvPr/>
        </p:nvSpPr>
        <p:spPr>
          <a:xfrm>
            <a:off x="4967288" y="1506106"/>
            <a:ext cx="774751" cy="2351633"/>
          </a:xfrm>
          <a:prstGeom prst="rect">
            <a:avLst/>
          </a:prstGeom>
          <a:solidFill>
            <a:srgbClr val="221F20">
              <a:alpha val="60000"/>
            </a:srgb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EB1892-FD87-1E71-FDE0-80B84D175F93}"/>
              </a:ext>
            </a:extLst>
          </p:cNvPr>
          <p:cNvSpPr/>
          <p:nvPr/>
        </p:nvSpPr>
        <p:spPr>
          <a:xfrm>
            <a:off x="8000945" y="1511954"/>
            <a:ext cx="774751" cy="2351633"/>
          </a:xfrm>
          <a:prstGeom prst="rect">
            <a:avLst/>
          </a:prstGeom>
          <a:solidFill>
            <a:srgbClr val="221F20">
              <a:alpha val="60000"/>
            </a:srgb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A0307D-B709-50DA-DD37-658DC4FF38B4}"/>
              </a:ext>
            </a:extLst>
          </p:cNvPr>
          <p:cNvSpPr/>
          <p:nvPr/>
        </p:nvSpPr>
        <p:spPr>
          <a:xfrm>
            <a:off x="1796846" y="2861186"/>
            <a:ext cx="887359" cy="997975"/>
          </a:xfrm>
          <a:prstGeom prst="rect">
            <a:avLst/>
          </a:prstGeom>
          <a:solidFill>
            <a:srgbClr val="FFCC01">
              <a:alpha val="60000"/>
            </a:srgb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E9199A-79D4-2937-CB94-D522B92B87C5}"/>
              </a:ext>
            </a:extLst>
          </p:cNvPr>
          <p:cNvSpPr/>
          <p:nvPr/>
        </p:nvSpPr>
        <p:spPr>
          <a:xfrm>
            <a:off x="1808316" y="3520732"/>
            <a:ext cx="6956731" cy="334292"/>
          </a:xfrm>
          <a:prstGeom prst="rect">
            <a:avLst/>
          </a:prstGeom>
          <a:solidFill>
            <a:schemeClr val="tx1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77467-F89E-0FBC-088F-36C911B6D5B4}"/>
              </a:ext>
            </a:extLst>
          </p:cNvPr>
          <p:cNvSpPr/>
          <p:nvPr/>
        </p:nvSpPr>
        <p:spPr>
          <a:xfrm>
            <a:off x="290530" y="1853377"/>
            <a:ext cx="819133" cy="2014636"/>
          </a:xfrm>
          <a:prstGeom prst="rect">
            <a:avLst/>
          </a:prstGeom>
          <a:solidFill>
            <a:srgbClr val="FFCC01">
              <a:alpha val="60000"/>
            </a:srgbClr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endParaRPr lang="en-US" sz="16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17BAF8-2774-3B94-53DA-50F09797B69E}"/>
              </a:ext>
            </a:extLst>
          </p:cNvPr>
          <p:cNvSpPr txBox="1"/>
          <p:nvPr/>
        </p:nvSpPr>
        <p:spPr>
          <a:xfrm>
            <a:off x="204805" y="5949397"/>
            <a:ext cx="57483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FINAL: 2 standoff distances, but different values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20A687-ED90-FEF6-AF7B-C91FD52CEE07}"/>
              </a:ext>
            </a:extLst>
          </p:cNvPr>
          <p:cNvSpPr/>
          <p:nvPr/>
        </p:nvSpPr>
        <p:spPr>
          <a:xfrm>
            <a:off x="1794383" y="2860432"/>
            <a:ext cx="887359" cy="321400"/>
          </a:xfrm>
          <a:prstGeom prst="rect">
            <a:avLst/>
          </a:prstGeom>
          <a:solidFill>
            <a:srgbClr val="FFCC01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US" sz="1100" dirty="0">
                <a:solidFill>
                  <a:schemeClr val="tx1"/>
                </a:solidFill>
              </a:rPr>
              <a:t>X_NEW 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FB876E-0C5A-F4B8-E0BC-29838DA50927}"/>
              </a:ext>
            </a:extLst>
          </p:cNvPr>
          <p:cNvSpPr/>
          <p:nvPr/>
        </p:nvSpPr>
        <p:spPr>
          <a:xfrm>
            <a:off x="1801380" y="2164990"/>
            <a:ext cx="887359" cy="321400"/>
          </a:xfrm>
          <a:prstGeom prst="rect">
            <a:avLst/>
          </a:prstGeom>
          <a:solidFill>
            <a:srgbClr val="FFCC01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US" sz="1100" dirty="0">
                <a:solidFill>
                  <a:schemeClr val="tx1"/>
                </a:solidFill>
              </a:rPr>
              <a:t>Y_NEW 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CD025BD-8D17-9169-478A-960765D1AD19}"/>
              </a:ext>
            </a:extLst>
          </p:cNvPr>
          <p:cNvSpPr/>
          <p:nvPr/>
        </p:nvSpPr>
        <p:spPr>
          <a:xfrm>
            <a:off x="1808268" y="3172985"/>
            <a:ext cx="887359" cy="321400"/>
          </a:xfrm>
          <a:prstGeom prst="rect">
            <a:avLst/>
          </a:prstGeom>
          <a:solidFill>
            <a:srgbClr val="FFCC01"/>
          </a:solidFill>
          <a:ln>
            <a:noFill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 algn="ctr">
              <a:lnSpc>
                <a:spcPct val="95000"/>
              </a:lnSpc>
            </a:pPr>
            <a:r>
              <a:rPr lang="en-US" sz="1100" dirty="0">
                <a:solidFill>
                  <a:schemeClr val="tx1"/>
                </a:solidFill>
              </a:rPr>
              <a:t>Y_NEW m</a:t>
            </a:r>
          </a:p>
        </p:txBody>
      </p:sp>
    </p:spTree>
    <p:extLst>
      <p:ext uri="{BB962C8B-B14F-4D97-AF65-F5344CB8AC3E}">
        <p14:creationId xmlns:p14="http://schemas.microsoft.com/office/powerpoint/2010/main" val="134091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8" grpId="0" animBg="1"/>
      <p:bldP spid="8" grpId="1" animBg="1"/>
      <p:bldP spid="13" grpId="0" animBg="1"/>
      <p:bldP spid="13" grpId="1" animBg="1"/>
      <p:bldP spid="18" grpId="0" animBg="1"/>
      <p:bldP spid="15" grpId="0" animBg="1"/>
      <p:bldP spid="5" grpId="0" animBg="1"/>
      <p:bldP spid="6" grpId="0" animBg="1"/>
      <p:bldP spid="6" grpId="1" animBg="1"/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9" grpId="0" animBg="1"/>
      <p:bldP spid="19" grpId="1" animBg="1"/>
      <p:bldP spid="17" grpId="0" animBg="1"/>
      <p:bldP spid="10" grpId="0" animBg="1"/>
      <p:bldP spid="10" grpId="1" animBg="1"/>
      <p:bldP spid="21" grpId="0"/>
      <p:bldP spid="14" grpId="0" animBg="1"/>
      <p:bldP spid="16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C7645-CAE5-16BC-8423-56FB9FB8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9F0984A8-AED5-B710-6357-9A325D68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helmets fit in a circle?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FF4A0-A8BB-781F-0F48-02F29CC1F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212393"/>
            <a:ext cx="8275320" cy="914400"/>
          </a:xfrm>
        </p:spPr>
        <p:txBody>
          <a:bodyPr/>
          <a:lstStyle/>
          <a:p>
            <a:r>
              <a:rPr lang="en-US" dirty="0"/>
              <a:t>At the new standoff distances (circle radius), determine how many helmets could we fit in that size circle</a:t>
            </a:r>
          </a:p>
        </p:txBody>
      </p:sp>
      <p:pic>
        <p:nvPicPr>
          <p:cNvPr id="6" name="Picture 5" descr="Chart, diagram&#10;&#10;AI-generated content may be incorrect.">
            <a:extLst>
              <a:ext uri="{FF2B5EF4-FFF2-40B4-BE49-F238E27FC236}">
                <a16:creationId xmlns:a16="http://schemas.microsoft.com/office/drawing/2014/main" id="{566DCBB8-5D84-6E53-A285-26A8E59A3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142" y="1811840"/>
            <a:ext cx="3288655" cy="448227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7527787-5A4A-B2B9-FF87-6638D4689529}"/>
              </a:ext>
            </a:extLst>
          </p:cNvPr>
          <p:cNvSpPr/>
          <p:nvPr/>
        </p:nvSpPr>
        <p:spPr>
          <a:xfrm>
            <a:off x="4430229" y="5193399"/>
            <a:ext cx="4375233" cy="847051"/>
          </a:xfrm>
          <a:prstGeom prst="rect">
            <a:avLst/>
          </a:prstGeom>
          <a:solidFill>
            <a:srgbClr val="FFCC01">
              <a:alpha val="50196"/>
            </a:srgbClr>
          </a:solidFill>
          <a:ln>
            <a:solidFill>
              <a:schemeClr val="tx1"/>
            </a:solidFill>
            <a:prstDash val="lgDash"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>
              <a:lnSpc>
                <a:spcPct val="95000"/>
              </a:lnSpc>
            </a:pPr>
            <a:r>
              <a:rPr lang="en-US" sz="1400" i="1" dirty="0">
                <a:solidFill>
                  <a:schemeClr val="tx1"/>
                </a:solidFill>
              </a:rPr>
              <a:t>Questions we considered: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How long and wide are helmets?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1"/>
                </a:solidFill>
              </a:rPr>
              <a:t>How much space do we need between helmets?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E59D20-A221-AF28-4FCE-D17CCF61BBD4}"/>
              </a:ext>
            </a:extLst>
          </p:cNvPr>
          <p:cNvSpPr/>
          <p:nvPr/>
        </p:nvSpPr>
        <p:spPr>
          <a:xfrm>
            <a:off x="4260407" y="5096474"/>
            <a:ext cx="4714875" cy="1197645"/>
          </a:xfrm>
          <a:prstGeom prst="rect">
            <a:avLst/>
          </a:prstGeom>
          <a:solidFill>
            <a:srgbClr val="FFCC01">
              <a:alpha val="50196"/>
            </a:srgbClr>
          </a:solidFill>
          <a:ln>
            <a:solidFill>
              <a:schemeClr val="tx1"/>
            </a:solidFill>
            <a:prstDash val="lgDash"/>
            <a:miter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rgbClr val="FFFFFF"/>
          </a:fontRef>
        </p:style>
        <p:txBody>
          <a:bodyPr rtlCol="0" anchor="ctr"/>
          <a:lstStyle/>
          <a:p>
            <a:pPr>
              <a:lnSpc>
                <a:spcPct val="95000"/>
              </a:lnSpc>
            </a:pPr>
            <a:r>
              <a:rPr lang="en-US" sz="1600" i="1" dirty="0">
                <a:solidFill>
                  <a:schemeClr val="tx1"/>
                </a:solidFill>
              </a:rPr>
              <a:t>Questions we </a:t>
            </a:r>
            <a:r>
              <a:rPr lang="en-US" sz="1600" b="1" i="1" u="sng" dirty="0">
                <a:solidFill>
                  <a:schemeClr val="tx1"/>
                </a:solidFill>
              </a:rPr>
              <a:t>didn’t</a:t>
            </a:r>
            <a:r>
              <a:rPr lang="en-US" sz="1600" i="1" dirty="0">
                <a:solidFill>
                  <a:schemeClr val="tx1"/>
                </a:solidFill>
              </a:rPr>
              <a:t> consider: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How big are the helmet stands? 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Is there any instrumentation?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tx1"/>
                </a:solidFill>
              </a:rPr>
              <a:t>How big is the instrumentation?</a:t>
            </a:r>
          </a:p>
        </p:txBody>
      </p:sp>
      <p:pic>
        <p:nvPicPr>
          <p:cNvPr id="4" name="Picture 3" descr="Chart, radar chart&#10;&#10;AI-generated content may be incorrect.">
            <a:extLst>
              <a:ext uri="{FF2B5EF4-FFF2-40B4-BE49-F238E27FC236}">
                <a16:creationId xmlns:a16="http://schemas.microsoft.com/office/drawing/2014/main" id="{33736E19-2923-0081-8355-C3826E828F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7187" y="1769812"/>
            <a:ext cx="4670418" cy="310076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5550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ATEC OTC Template_UNCLASS">
  <a:themeElements>
    <a:clrScheme name="US Army 2023 Colors">
      <a:dk1>
        <a:srgbClr val="221F20"/>
      </a:dk1>
      <a:lt1>
        <a:srgbClr val="FFFFFF"/>
      </a:lt1>
      <a:dk2>
        <a:srgbClr val="221F20"/>
      </a:dk2>
      <a:lt2>
        <a:srgbClr val="FFCC01"/>
      </a:lt2>
      <a:accent1>
        <a:srgbClr val="221F20"/>
      </a:accent1>
      <a:accent2>
        <a:srgbClr val="FFCC01"/>
      </a:accent2>
      <a:accent3>
        <a:srgbClr val="727365"/>
      </a:accent3>
      <a:accent4>
        <a:srgbClr val="D5D5D7"/>
      </a:accent4>
      <a:accent5>
        <a:srgbClr val="565557"/>
      </a:accent5>
      <a:accent6>
        <a:srgbClr val="BFB8A6"/>
      </a:accent6>
      <a:hlink>
        <a:srgbClr val="565557"/>
      </a:hlink>
      <a:folHlink>
        <a:srgbClr val="565557"/>
      </a:folHlink>
    </a:clrScheme>
    <a:fontScheme name="US Army 2023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US Army 2023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  <a:miter/>
        </a:ln>
      </a:spPr>
      <a:bodyPr/>
      <a:lstStyle>
        <a:defPPr algn="ctr">
          <a:lnSpc>
            <a:spcPct val="95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rgbClr val="000000"/>
        </a:effectRef>
        <a:fontRef idx="minor">
          <a:srgbClr val="FFFFFF"/>
        </a:fontRef>
      </a:style>
    </a:spDef>
    <a:lnDef>
      <a:spPr>
        <a:ln w="12700" cap="flat">
          <a:miter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rgbClr val="000000"/>
        </a:effectRef>
        <a:fontRef idx="minor">
          <a:srgbClr val="FFFFFF"/>
        </a:fontRef>
      </a:style>
    </a:lnDef>
    <a:txDef>
      <a:spPr>
        <a:noFill/>
      </a:spPr>
      <a:bodyPr wrap="square" lIns="0" tIns="0" rIns="0" bIns="0" rtlCol="0" anchor="t" anchorCtr="0">
        <a:noAutofit/>
      </a:bodyPr>
      <a:lstStyle>
        <a:defPPr marL="0" indent="0" algn="l">
          <a:lnSpc>
            <a:spcPct val="100000"/>
          </a:lnSpc>
          <a:spcBef>
            <a:spcPts val="0"/>
          </a:spcBef>
          <a:buSzPct val="100000"/>
          <a:buFontTx/>
          <a:buNone/>
          <a:defRPr kumimoji="0" sz="2000" b="0" i="0" u="none" strike="noStrike" kern="1200" cap="none" spc="0" normalizeH="0" baseline="0" noProof="0" smtClean="0">
            <a:ln>
              <a:noFill/>
            </a:ln>
            <a:solidFill>
              <a:srgbClr val="221F20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</a:txDef>
  </a:objectDefaults>
  <a:extraClrSchemeLst/>
  <a:custClrLst>
    <a:custClr name="Army Black">
      <a:srgbClr val="221F20"/>
    </a:custClr>
    <a:custClr name="Army Gold">
      <a:srgbClr val="FFCC01"/>
    </a:custClr>
    <a:custClr name="White">
      <a:srgbClr val="FFFFFF"/>
    </a:custClr>
    <a:custClr name="Army Green">
      <a:srgbClr val="2F372F"/>
    </a:custClr>
    <a:custClr name="Tan">
      <a:srgbClr val="F1E4C7"/>
    </a:custClr>
    <a:custClr name="Field 01">
      <a:srgbClr val="727365"/>
    </a:custClr>
    <a:custClr name="Field 02">
      <a:srgbClr val="BFB8A6"/>
    </a:custClr>
    <a:custClr name="Gray 01">
      <a:srgbClr val="565557"/>
    </a:custClr>
    <a:custClr name="Gray 02">
      <a:srgbClr val="D5D5D7"/>
    </a:custClr>
    <a:custClr name="Highlight Orange">
      <a:srgbClr val="F16521"/>
    </a:custClr>
    <a:custClr name="Highlight Green">
      <a:srgbClr val="2DAA27"/>
    </a:custClr>
    <a:custClr name="Highlight Red">
      <a:srgbClr val="CF0000"/>
    </a:custClr>
  </a:custClrLst>
  <a:extLst>
    <a:ext uri="{05A4C25C-085E-4340-85A3-A5531E510DB2}">
      <thm15:themeFamily xmlns:thm15="http://schemas.microsoft.com/office/thememl/2012/main" name="US Army PowerPoint 4x3 12Feb2023" id="{386A21AF-060A-4C99-AA6F-2AFDADF447D9}" vid="{48D54D36-00F3-4ED8-B600-8F6495AAFD8C}"/>
    </a:ext>
  </a:extLst>
</a:theme>
</file>

<file path=ppt/theme/theme2.xml><?xml version="1.0" encoding="utf-8"?>
<a:theme xmlns:a="http://schemas.openxmlformats.org/drawingml/2006/main" name="ATEC OTC Template_CUI">
  <a:themeElements>
    <a:clrScheme name="US Army 2023 Colors">
      <a:dk1>
        <a:srgbClr val="221F20"/>
      </a:dk1>
      <a:lt1>
        <a:srgbClr val="FFFFFF"/>
      </a:lt1>
      <a:dk2>
        <a:srgbClr val="221F20"/>
      </a:dk2>
      <a:lt2>
        <a:srgbClr val="FFCC01"/>
      </a:lt2>
      <a:accent1>
        <a:srgbClr val="221F20"/>
      </a:accent1>
      <a:accent2>
        <a:srgbClr val="FFCC01"/>
      </a:accent2>
      <a:accent3>
        <a:srgbClr val="727365"/>
      </a:accent3>
      <a:accent4>
        <a:srgbClr val="D5D5D7"/>
      </a:accent4>
      <a:accent5>
        <a:srgbClr val="565557"/>
      </a:accent5>
      <a:accent6>
        <a:srgbClr val="BFB8A6"/>
      </a:accent6>
      <a:hlink>
        <a:srgbClr val="565557"/>
      </a:hlink>
      <a:folHlink>
        <a:srgbClr val="565557"/>
      </a:folHlink>
    </a:clrScheme>
    <a:fontScheme name="US Army 2023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US Army 2023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  <a:miter/>
        </a:ln>
      </a:spPr>
      <a:bodyPr/>
      <a:lstStyle>
        <a:defPPr algn="ctr">
          <a:lnSpc>
            <a:spcPct val="95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rgbClr val="000000"/>
        </a:effectRef>
        <a:fontRef idx="minor">
          <a:srgbClr val="FFFFFF"/>
        </a:fontRef>
      </a:style>
    </a:spDef>
    <a:lnDef>
      <a:spPr>
        <a:ln w="12700" cap="flat">
          <a:miter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rgbClr val="000000"/>
        </a:effectRef>
        <a:fontRef idx="minor">
          <a:srgbClr val="FFFFFF"/>
        </a:fontRef>
      </a:style>
    </a:lnDef>
    <a:txDef>
      <a:spPr>
        <a:noFill/>
      </a:spPr>
      <a:bodyPr wrap="square" lIns="0" tIns="0" rIns="0" bIns="0" rtlCol="0" anchor="t" anchorCtr="0">
        <a:noAutofit/>
      </a:bodyPr>
      <a:lstStyle>
        <a:defPPr marL="0" indent="0" algn="l">
          <a:lnSpc>
            <a:spcPct val="100000"/>
          </a:lnSpc>
          <a:spcBef>
            <a:spcPts val="0"/>
          </a:spcBef>
          <a:buSzPct val="100000"/>
          <a:buFontTx/>
          <a:buNone/>
          <a:defRPr kumimoji="0" sz="2000" b="0" i="0" u="none" strike="noStrike" kern="1200" cap="none" spc="0" normalizeH="0" baseline="0" noProof="0" smtClean="0">
            <a:ln>
              <a:noFill/>
            </a:ln>
            <a:solidFill>
              <a:srgbClr val="221F20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</a:txDef>
  </a:objectDefaults>
  <a:extraClrSchemeLst/>
  <a:custClrLst>
    <a:custClr name="Army Black">
      <a:srgbClr val="221F20"/>
    </a:custClr>
    <a:custClr name="Army Gold">
      <a:srgbClr val="FFCC01"/>
    </a:custClr>
    <a:custClr name="White">
      <a:srgbClr val="FFFFFF"/>
    </a:custClr>
    <a:custClr name="Army Green">
      <a:srgbClr val="2F372F"/>
    </a:custClr>
    <a:custClr name="Tan">
      <a:srgbClr val="F1E4C7"/>
    </a:custClr>
    <a:custClr name="Field 01">
      <a:srgbClr val="727365"/>
    </a:custClr>
    <a:custClr name="Field 02">
      <a:srgbClr val="BFB8A6"/>
    </a:custClr>
    <a:custClr name="Gray 01">
      <a:srgbClr val="565557"/>
    </a:custClr>
    <a:custClr name="Gray 02">
      <a:srgbClr val="D5D5D7"/>
    </a:custClr>
    <a:custClr name="Highlight Orange">
      <a:srgbClr val="F16521"/>
    </a:custClr>
    <a:custClr name="Highlight Green">
      <a:srgbClr val="2DAA27"/>
    </a:custClr>
    <a:custClr name="Highlight Red">
      <a:srgbClr val="CF0000"/>
    </a:custClr>
  </a:custClrLst>
  <a:extLst>
    <a:ext uri="{05A4C25C-085E-4340-85A3-A5531E510DB2}">
      <thm15:themeFamily xmlns:thm15="http://schemas.microsoft.com/office/thememl/2012/main" name="US Army PowerPoint 4x3 12Feb2023" id="{386A21AF-060A-4C99-AA6F-2AFDADF447D9}" vid="{48D54D36-00F3-4ED8-B600-8F6495AAFD8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233fc49-3339-4531-8895-cee7bd229291">
      <Terms xmlns="http://schemas.microsoft.com/office/infopath/2007/PartnerControls"/>
    </lcf76f155ced4ddcb4097134ff3c332f>
    <TaxCatchAll xmlns="c93905bf-b08c-430b-8630-76f4d352397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DA97709D05344805E34443243448B" ma:contentTypeVersion="18" ma:contentTypeDescription="Create a new document." ma:contentTypeScope="" ma:versionID="e652e703ffea6132cde9b5531084c3c4">
  <xsd:schema xmlns:xsd="http://www.w3.org/2001/XMLSchema" xmlns:xs="http://www.w3.org/2001/XMLSchema" xmlns:p="http://schemas.microsoft.com/office/2006/metadata/properties" xmlns:ns1="http://schemas.microsoft.com/sharepoint/v3" xmlns:ns2="4233fc49-3339-4531-8895-cee7bd229291" xmlns:ns3="c93905bf-b08c-430b-8630-76f4d352397a" targetNamespace="http://schemas.microsoft.com/office/2006/metadata/properties" ma:root="true" ma:fieldsID="ba3532dfeb870bba5ae5338a3099f1f3" ns1:_="" ns2:_="" ns3:_="">
    <xsd:import namespace="http://schemas.microsoft.com/sharepoint/v3"/>
    <xsd:import namespace="4233fc49-3339-4531-8895-cee7bd229291"/>
    <xsd:import namespace="c93905bf-b08c-430b-8630-76f4d35239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33fc49-3339-4531-8895-cee7bd2292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905bf-b08c-430b-8630-76f4d3523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4343970-ffe3-4756-b486-30ccdf9cb662}" ma:internalName="TaxCatchAll" ma:showField="CatchAllData" ma:web="c93905bf-b08c-430b-8630-76f4d35239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978C1A-5BFC-4301-82F1-DC57A0A55144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f901bb30-368b-45f8-ae72-4b60cd8e8494"/>
    <ds:schemaRef ds:uri="http://schemas.openxmlformats.org/package/2006/metadata/core-properties"/>
    <ds:schemaRef ds:uri="6db73812-d792-4974-81aa-69268ff1d517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sharepoint/v3"/>
    <ds:schemaRef ds:uri="4233fc49-3339-4531-8895-cee7bd229291"/>
    <ds:schemaRef ds:uri="c93905bf-b08c-430b-8630-76f4d352397a"/>
  </ds:schemaRefs>
</ds:datastoreItem>
</file>

<file path=customXml/itemProps2.xml><?xml version="1.0" encoding="utf-8"?>
<ds:datastoreItem xmlns:ds="http://schemas.openxmlformats.org/officeDocument/2006/customXml" ds:itemID="{7D1D6D3E-CA5F-4EE0-8266-8F2E26F863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9A298D-81FF-444F-9BFA-47AA38E5B7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233fc49-3339-4531-8895-cee7bd229291"/>
    <ds:schemaRef ds:uri="c93905bf-b08c-430b-8630-76f4d3523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14498</TotalTime>
  <Words>1447</Words>
  <Application>Microsoft Office PowerPoint</Application>
  <PresentationFormat>On-screen Show (4:3)</PresentationFormat>
  <Paragraphs>263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Arial Narrow</vt:lpstr>
      <vt:lpstr>Wingdings</vt:lpstr>
      <vt:lpstr>ATEC OTC Template_UNCLASS</vt:lpstr>
      <vt:lpstr>ATEC OTC Template_CUI</vt:lpstr>
      <vt:lpstr>Test Design for the Integrated Head Protection System</vt:lpstr>
      <vt:lpstr>AGENDA</vt:lpstr>
      <vt:lpstr>Organization and Role</vt:lpstr>
      <vt:lpstr>Background</vt:lpstr>
      <vt:lpstr>Test Concept</vt:lpstr>
      <vt:lpstr>Operations Requirement-based Casualty Assessment (ORCA)</vt:lpstr>
      <vt:lpstr>Metrics and Conditions</vt:lpstr>
      <vt:lpstr>Test Design PROCESS</vt:lpstr>
      <vt:lpstr>How many helmets fit in a circle?</vt:lpstr>
      <vt:lpstr>Test Infrastructure </vt:lpstr>
      <vt:lpstr>Final Test Matrix</vt:lpstr>
      <vt:lpstr>Test scoping</vt:lpstr>
      <vt:lpstr>Lessons learned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Cantler, Adrienne C CIV (USA)</dc:creator>
  <cp:lastModifiedBy>Holston, Allison A CIV USARMY ATEC (USA)</cp:lastModifiedBy>
  <cp:revision>48</cp:revision>
  <dcterms:created xsi:type="dcterms:W3CDTF">2024-07-19T14:31:49Z</dcterms:created>
  <dcterms:modified xsi:type="dcterms:W3CDTF">2026-04-10T14:47:45Z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0x010100E4DDA97709D05344805E34443243448B</vt:lpwstr>
  </property>
  <property fmtid="{D5CDD505-2E9C-101B-9397-08002B2CF9AE}" pid="4" name="_dlc_DocIdItemGuid">
    <vt:lpwstr>c4632fbc-48ad-44e7-a0d9-18e6e8c6eafa</vt:lpwstr>
  </property>
</Properties>
</file>