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55"/>
  </p:notesMasterIdLst>
  <p:sldIdLst>
    <p:sldId id="264" r:id="rId5"/>
    <p:sldId id="309" r:id="rId6"/>
    <p:sldId id="330" r:id="rId7"/>
    <p:sldId id="263" r:id="rId8"/>
    <p:sldId id="354" r:id="rId9"/>
    <p:sldId id="265" r:id="rId10"/>
    <p:sldId id="314" r:id="rId11"/>
    <p:sldId id="295" r:id="rId12"/>
    <p:sldId id="296" r:id="rId13"/>
    <p:sldId id="315" r:id="rId14"/>
    <p:sldId id="355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96" r:id="rId30"/>
    <p:sldId id="371" r:id="rId31"/>
    <p:sldId id="372" r:id="rId32"/>
    <p:sldId id="373" r:id="rId33"/>
    <p:sldId id="374" r:id="rId34"/>
    <p:sldId id="375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3" r:id="rId51"/>
    <p:sldId id="394" r:id="rId52"/>
    <p:sldId id="395" r:id="rId53"/>
    <p:sldId id="26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nzmann, Alissa J." initials="KAJ" lastIdx="29" clrIdx="0">
    <p:extLst>
      <p:ext uri="{19B8F6BF-5375-455C-9EA6-DF929625EA0E}">
        <p15:presenceInfo xmlns:p15="http://schemas.microsoft.com/office/powerpoint/2012/main" userId="S-1-5-21-17504556-1539073906-17591369-3153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950"/>
    <a:srgbClr val="B2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044"/>
  </p:normalViewPr>
  <p:slideViewPr>
    <p:cSldViewPr snapToGrid="0" snapToObjects="1" showGuides="1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4ED719-9A93-6945-AD5E-F5FB85A7514E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A07CE43-2216-2549-AF49-6691C3E952E4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</a:t>
            </a:r>
            <a:br>
              <a:rPr lang="en-US" dirty="0" smtClean="0"/>
            </a:br>
            <a:r>
              <a:rPr lang="en-US" dirty="0" smtClean="0"/>
              <a:t>are 2-3 lines long)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smtClean="0">
                <a:effectLst/>
                <a:latin typeface="Helvetica" charset="0"/>
              </a:rPr>
              <a:t>Click to add classification text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376896"/>
            <a:ext cx="10287000" cy="4833403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B22F49-6910-5142-A3F6-0A64ABE15428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5982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680882"/>
            <a:ext cx="10287000" cy="47244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8262"/>
            <a:ext cx="11277600" cy="41333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5B7840-9C29-AE4F-A7D5-D151E8FCA070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371600"/>
            <a:ext cx="4953000" cy="39857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371600"/>
            <a:ext cx="4952998" cy="39857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CE9F07-E53C-E048-B20B-0EF5FB1550E1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676400"/>
            <a:ext cx="4953000" cy="36809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676400"/>
            <a:ext cx="4952998" cy="36809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11277600" cy="3571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968066"/>
            <a:ext cx="11277600" cy="40353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C4AB63D-2FFF-1349-A543-68956603EEFD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11277600" cy="80539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376897"/>
            <a:ext cx="4953000" cy="398091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376897"/>
            <a:ext cx="4953000" cy="398091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DE177F7-04CB-5947-BB85-22226161E623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676400"/>
            <a:ext cx="4953000" cy="3681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676400"/>
            <a:ext cx="4953000" cy="3681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3780"/>
            <a:ext cx="11277600" cy="4178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71BED4A-4225-6545-8C2E-DFCA820190D6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114363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809562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114363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809562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114363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809562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371162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371162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371162"/>
            <a:ext cx="298840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371162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371162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11277600" cy="804112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7EC8E6F5-285C-2243-8817-2F5A808453D8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4196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41148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4196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41148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4196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41148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6764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6764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676399"/>
            <a:ext cx="2988409" cy="223113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6764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6764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3780"/>
            <a:ext cx="11277600" cy="4178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4"/>
            <a:ext cx="10286999" cy="661986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6FE8F56-AFD3-4248-9AAF-926B55C92FE3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128521"/>
            <a:ext cx="2301354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82372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128521"/>
            <a:ext cx="233224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823720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128521"/>
            <a:ext cx="2302372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82372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375612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375612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375612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11277600" cy="804112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128521"/>
            <a:ext cx="233869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823720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375612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E85DE2E-9E7F-5347-B8C1-E53DB4017A07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406731"/>
            <a:ext cx="2301354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41019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406731"/>
            <a:ext cx="233224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4101930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406731"/>
            <a:ext cx="2302372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41019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6764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67640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6764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406731"/>
            <a:ext cx="233869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4101930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67640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3780"/>
            <a:ext cx="11277600" cy="4178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82FADEA-9168-8740-834A-090F05A3046B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0204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3716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0204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3716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0204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3716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0204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3716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3742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7338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3742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7338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3742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7338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3742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7338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938"/>
            <a:ext cx="11277600" cy="799662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A6806819-488B-E74E-867C-ADD8DAEF4D70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3252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6764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3252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6764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3252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6764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3252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6764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6790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40386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6790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40386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6790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40386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6790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40386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3780"/>
            <a:ext cx="11277600" cy="4178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52C6C2EB-659A-E345-A12C-D8364CAA68EB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71600"/>
            <a:ext cx="9144000" cy="952499"/>
          </a:xfr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8" y="2437483"/>
            <a:ext cx="9145706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C641-74FF-E941-992E-02310F4933F8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4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29"/>
            <a:ext cx="9144000" cy="5943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5"/>
            <a:ext cx="9144000" cy="4992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9053"/>
            <a:ext cx="12192000" cy="3441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A3F7547-A71F-AF48-B3CC-693D10A3866E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paragraph text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71500"/>
            <a:ext cx="3225800" cy="17526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quote or interesting fact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5E93F5A-52F5-8A4E-88FF-9CFFFFFB8F1A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paragraph text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71500"/>
            <a:ext cx="3225800" cy="17526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quote or interesting fact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44004FB-BDC8-9041-A9A1-C73EAD6873C6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"/>
            <a:ext cx="12192000" cy="650047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624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image caption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4154F81-3FE8-AE46-B2CF-C3B05CFA69C0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123A-B407-E14B-91C5-D074E802474B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3780"/>
            <a:ext cx="11277600" cy="4178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168A6-136E-1D49-96B2-ECB5194508DB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6B7593-64C1-C145-B4BB-90568DCF9691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FFB09C-846B-8648-8632-8B2C5B361E42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video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AAB3-B512-C84C-B52C-AA07673D6D08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571500"/>
            <a:ext cx="11277600" cy="389709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1074921"/>
            <a:ext cx="0" cy="54251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38865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1074921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638376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add text </a:t>
            </a:r>
          </a:p>
          <a:p>
            <a:pPr lvl="1"/>
            <a:r>
              <a:rPr lang="en-US" smtClean="0"/>
              <a:t>Second </a:t>
            </a:r>
            <a:r>
              <a:rPr lang="en-US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344885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7200" y="4485897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7200" y="4192406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634659"/>
            <a:ext cx="5292183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6" y="1341168"/>
            <a:ext cx="5292183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482180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4188689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5361B300-C39D-CB43-986D-FEEA35F30168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0" cy="649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4455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8649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0" y="571500"/>
            <a:ext cx="529682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4070922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3777431"/>
            <a:ext cx="529590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8649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5715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406720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1" y="3773714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A202962-1FAD-8243-9B57-A51C00EB94B3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5C3-65B8-2A4D-BEB8-9B3174F74D7B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6B6D-D488-8A40-86D8-3F0BD7BB5B64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0FCA2E-2546-8248-BBE5-6AADFB17FFE2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70368"/>
            <a:ext cx="5334000" cy="572179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22FA3B-613B-9649-9979-B082B5D5AFA2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FF241C-4166-CD40-8323-D44D3ADF6CE5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BC57F62-B1E0-364F-B2FA-EC2F39EDB58C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sp>
        <p:nvSpPr>
          <p:cNvPr id="2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1A1A740-12D8-8B46-BAAE-16098627E1A1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  <p:sp>
        <p:nvSpPr>
          <p:cNvPr id="2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63999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4000" y="0"/>
            <a:ext cx="406162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D0EEF3-CF39-8F40-B8AA-E11ECE807DBC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(recommended for titles that </a:t>
            </a:r>
            <a:br>
              <a:rPr lang="en-US" dirty="0" smtClean="0"/>
            </a:br>
            <a:r>
              <a:rPr lang="en-US" dirty="0" smtClean="0"/>
              <a:t>are 2-3 lines long)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smtClean="0">
                <a:effectLst/>
                <a:latin typeface="Helvetica" charset="0"/>
              </a:rPr>
              <a:t>Click to add 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8228"/>
            <a:ext cx="12192000" cy="264260"/>
          </a:xfrm>
          <a:solidFill>
            <a:srgbClr val="B80014"/>
          </a:solidFill>
        </p:spPr>
        <p:txBody>
          <a:bodyPr tIns="73152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037846" y="6500822"/>
            <a:ext cx="4116308" cy="356616"/>
          </a:xfrm>
          <a:noFill/>
        </p:spPr>
        <p:txBody>
          <a:bodyPr tIns="45720" bIns="45720" anchor="ctr" anchorCtr="0">
            <a:noAutofit/>
          </a:bodyPr>
          <a:lstStyle>
            <a:lvl1pPr marL="0" indent="0" algn="ctr">
              <a:buNone/>
              <a:defRPr sz="1400" b="1" spc="50" baseline="0">
                <a:solidFill>
                  <a:srgbClr val="B80014"/>
                </a:solidFill>
              </a:defRPr>
            </a:lvl1pPr>
          </a:lstStyle>
          <a:p>
            <a:pPr lvl="0"/>
            <a:r>
              <a:rPr lang="en-US" dirty="0" smtClean="0"/>
              <a:t>CLICK TO ADD CLASSIFIED 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9134"/>
            <a:ext cx="11277600" cy="7961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375311"/>
            <a:ext cx="10287000" cy="48349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A12FA6-F6DC-474A-9472-CB4D9A8207AE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2" r:id="rId2"/>
    <p:sldLayoutId id="2147483721" r:id="rId3"/>
    <p:sldLayoutId id="2147483693" r:id="rId4"/>
    <p:sldLayoutId id="2147483722" r:id="rId5"/>
    <p:sldLayoutId id="2147483694" r:id="rId6"/>
    <p:sldLayoutId id="2147483723" r:id="rId7"/>
    <p:sldLayoutId id="2147483695" r:id="rId8"/>
    <p:sldLayoutId id="2147483724" r:id="rId9"/>
    <p:sldLayoutId id="2147483717" r:id="rId10"/>
    <p:sldLayoutId id="2147483697" r:id="rId11"/>
    <p:sldLayoutId id="2147483731" r:id="rId12"/>
    <p:sldLayoutId id="2147483701" r:id="rId13"/>
    <p:sldLayoutId id="2147483732" r:id="rId14"/>
    <p:sldLayoutId id="2147483703" r:id="rId15"/>
    <p:sldLayoutId id="2147483733" r:id="rId16"/>
    <p:sldLayoutId id="2147483704" r:id="rId17"/>
    <p:sldLayoutId id="2147483734" r:id="rId18"/>
    <p:sldLayoutId id="2147483730" r:id="rId19"/>
    <p:sldLayoutId id="2147483736" r:id="rId20"/>
    <p:sldLayoutId id="2147483705" r:id="rId21"/>
    <p:sldLayoutId id="2147483735" r:id="rId22"/>
    <p:sldLayoutId id="2147483707" r:id="rId23"/>
    <p:sldLayoutId id="2147483708" r:id="rId24"/>
    <p:sldLayoutId id="2147483709" r:id="rId25"/>
    <p:sldLayoutId id="2147483725" r:id="rId26"/>
    <p:sldLayoutId id="2147483710" r:id="rId27"/>
    <p:sldLayoutId id="2147483711" r:id="rId28"/>
    <p:sldLayoutId id="2147483737" r:id="rId29"/>
    <p:sldLayoutId id="2147483712" r:id="rId30"/>
    <p:sldLayoutId id="2147483713" r:id="rId31"/>
    <p:sldLayoutId id="2147483727" r:id="rId32"/>
    <p:sldLayoutId id="2147483726" r:id="rId33"/>
    <p:sldLayoutId id="2147483720" r:id="rId34"/>
    <p:sldLayoutId id="2147483715" r:id="rId3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288" userDrawn="1">
          <p15:clr>
            <a:srgbClr val="F26B43"/>
          </p15:clr>
        </p15:guide>
        <p15:guide id="12" pos="7392" userDrawn="1">
          <p15:clr>
            <a:srgbClr val="F26B43"/>
          </p15:clr>
        </p15:guide>
        <p15:guide id="13" orient="horz" pos="3912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105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864" userDrawn="1">
          <p15:clr>
            <a:srgbClr val="F26B43"/>
          </p15:clr>
        </p15:guide>
        <p15:guide id="23" orient="horz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8637/jss.v093.i05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302" y="1123407"/>
            <a:ext cx="9144000" cy="2142308"/>
          </a:xfrm>
        </p:spPr>
        <p:txBody>
          <a:bodyPr>
            <a:normAutofit/>
          </a:bodyPr>
          <a:lstStyle/>
          <a:p>
            <a:r>
              <a:rPr lang="en-US" dirty="0" smtClean="0"/>
              <a:t>Estimating </a:t>
            </a:r>
            <a:r>
              <a:rPr lang="en-US" dirty="0"/>
              <a:t>Sparsely and Irregularly Observed Multivariate </a:t>
            </a:r>
            <a:r>
              <a:rPr lang="en-US" dirty="0" smtClean="0"/>
              <a:t>Functional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9086" y="3827417"/>
            <a:ext cx="10907486" cy="2261925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Maximillian Chen</a:t>
            </a:r>
          </a:p>
          <a:p>
            <a:r>
              <a:rPr lang="en-US" sz="1800" b="1" dirty="0" smtClean="0"/>
              <a:t>Johns Hopkins University Applied Physics Laboratory</a:t>
            </a:r>
          </a:p>
          <a:p>
            <a:r>
              <a:rPr lang="en-US" sz="1800" b="1" dirty="0" smtClean="0"/>
              <a:t>Maximillian.Chen@jhuapl.edu</a:t>
            </a:r>
            <a:endParaRPr lang="en-US" sz="1800" b="1" dirty="0"/>
          </a:p>
          <a:p>
            <a:endParaRPr lang="en-US" sz="1800" b="1" dirty="0" smtClean="0"/>
          </a:p>
          <a:p>
            <a:r>
              <a:rPr lang="en-US" sz="1800" b="1" dirty="0" smtClean="0"/>
              <a:t>Defense and Aerospace Test and Analysis Workshop (</a:t>
            </a:r>
            <a:r>
              <a:rPr lang="en-US" sz="1800" b="1" dirty="0" err="1" smtClean="0"/>
              <a:t>DATAWorks</a:t>
            </a:r>
            <a:r>
              <a:rPr lang="en-US" sz="1800" b="1" dirty="0" smtClean="0"/>
              <a:t>) 2023</a:t>
            </a:r>
            <a:endParaRPr lang="en-US" sz="1800" b="1" dirty="0"/>
          </a:p>
          <a:p>
            <a:r>
              <a:rPr lang="en-US" sz="1800" b="1" dirty="0" smtClean="0"/>
              <a:t>April 27, 2023</a:t>
            </a:r>
          </a:p>
        </p:txBody>
      </p:sp>
    </p:spTree>
    <p:extLst>
      <p:ext uri="{BB962C8B-B14F-4D97-AF65-F5344CB8AC3E}">
        <p14:creationId xmlns:p14="http://schemas.microsoft.com/office/powerpoint/2010/main" val="1803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6"/>
    </mc:Choice>
    <mc:Fallback xmlns="">
      <p:transition spd="slow" advTm="105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Relationship Between Univariate FPCA (UFPCA) and MFPCA</a:t>
            </a:r>
            <a:endParaRPr lang="en-US" sz="2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B54C0-72CA-7449-A58F-F800A7001B6D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7387" y="4976038"/>
            <a:ext cx="11789229" cy="1402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Key Takeaways:</a:t>
            </a:r>
          </a:p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1. Components of MFPCA are computed from the components of the UFPCA estimates of each feature.</a:t>
            </a:r>
          </a:p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2. Dependencies between features are captured through covariance computed between scores estimated by univariate FPCA of two features.</a:t>
            </a:r>
          </a:p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3. The </a:t>
            </a:r>
            <a:r>
              <a:rPr lang="en-US" sz="1500" b="1" dirty="0">
                <a:solidFill>
                  <a:schemeClr val="bg1"/>
                </a:solidFill>
              </a:rPr>
              <a:t>dependencies between features are </a:t>
            </a:r>
            <a:r>
              <a:rPr lang="en-US" sz="1500" b="1" dirty="0" smtClean="0">
                <a:solidFill>
                  <a:schemeClr val="bg1"/>
                </a:solidFill>
              </a:rPr>
              <a:t>accounted </a:t>
            </a:r>
            <a:r>
              <a:rPr lang="en-US" sz="1500" b="1" dirty="0">
                <a:solidFill>
                  <a:schemeClr val="bg1"/>
                </a:solidFill>
              </a:rPr>
              <a:t>for in the matrix Z</a:t>
            </a:r>
            <a:r>
              <a:rPr lang="en-US" sz="1500" b="1" dirty="0" smtClean="0">
                <a:solidFill>
                  <a:schemeClr val="bg1"/>
                </a:solidFill>
              </a:rPr>
              <a:t>.</a:t>
            </a:r>
            <a:endParaRPr lang="en-US" sz="15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55627" y="914130"/>
                <a:ext cx="11651485" cy="406190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300" dirty="0" smtClean="0"/>
                  <a:t>Relevant portions of Proposition 5 of </a:t>
                </a:r>
                <a:r>
                  <a:rPr lang="en-US" sz="2300" dirty="0" err="1" smtClean="0"/>
                  <a:t>Happ</a:t>
                </a:r>
                <a:r>
                  <a:rPr lang="en-US" sz="2300" dirty="0" smtClean="0"/>
                  <a:t> and </a:t>
                </a:r>
                <a:r>
                  <a:rPr lang="en-US" sz="2300" dirty="0" err="1" smtClean="0"/>
                  <a:t>Greven</a:t>
                </a:r>
                <a:r>
                  <a:rPr lang="en-US" sz="2300" dirty="0" smtClean="0"/>
                  <a:t> (2018):</a:t>
                </a:r>
              </a:p>
              <a:p>
                <a:r>
                  <a:rPr lang="en-US" sz="2300" dirty="0" smtClean="0"/>
                  <a:t>The multivariate functional vector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, …,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3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3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300" dirty="0" smtClean="0"/>
                  <a:t> </a:t>
                </a:r>
                <a:r>
                  <a:rPr lang="en-US" sz="2300" b="1" dirty="0" smtClean="0"/>
                  <a:t>has a finite </a:t>
                </a:r>
                <a:r>
                  <a:rPr lang="en-US" sz="2300" b="1" dirty="0" err="1" smtClean="0"/>
                  <a:t>Karhunen-Loeve</a:t>
                </a:r>
                <a:r>
                  <a:rPr lang="en-US" sz="2300" b="1" dirty="0" smtClean="0"/>
                  <a:t> representation if and only if all univariate elements</a:t>
                </a:r>
                <a:r>
                  <a:rPr lang="en-US" sz="23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d>
                          <m:dPr>
                            <m:ctrlPr>
                              <a:rPr lang="en-US" sz="23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sz="2300" b="1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d>
                          <m:dPr>
                            <m:ctrlPr>
                              <a:rPr lang="en-US" sz="23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300" b="1" dirty="0" smtClean="0"/>
                  <a:t> have a finite </a:t>
                </a:r>
                <a:r>
                  <a:rPr lang="en-US" sz="2300" b="1" dirty="0" err="1" smtClean="0"/>
                  <a:t>Karhunen-Loeve</a:t>
                </a:r>
                <a:r>
                  <a:rPr lang="en-US" sz="2300" b="1" dirty="0" smtClean="0"/>
                  <a:t> representation</a:t>
                </a:r>
                <a:r>
                  <a:rPr lang="en-US" sz="2300" dirty="0" smtClean="0"/>
                  <a:t>.</a:t>
                </a:r>
                <a:endParaRPr lang="en-US" sz="2300" dirty="0"/>
              </a:p>
              <a:p>
                <a:r>
                  <a:rPr lang="en-US" sz="2300" b="1" dirty="0" smtClean="0"/>
                  <a:t>The </a:t>
                </a:r>
                <a:r>
                  <a:rPr lang="en-US" sz="2300" b="1" dirty="0" err="1" smtClean="0"/>
                  <a:t>eigenfunctions</a:t>
                </a:r>
                <a:r>
                  <a:rPr lang="en-US" sz="2300" b="1" dirty="0" smtClean="0"/>
                  <a:t> and scores in MFPCA can be computed from the univariate scores and functions computed from the univariate FPCA estimation of the individual features</a:t>
                </a:r>
                <a:r>
                  <a:rPr lang="en-US" sz="2300" dirty="0" smtClean="0"/>
                  <a:t>.</a:t>
                </a:r>
              </a:p>
              <a:p>
                <a:r>
                  <a:rPr lang="en-US" sz="2300" dirty="0" smtClean="0"/>
                  <a:t>Assuming the univariate </a:t>
                </a:r>
                <a:r>
                  <a:rPr lang="en-US" sz="2300" dirty="0" err="1" smtClean="0"/>
                  <a:t>Karhunen-Loeve</a:t>
                </a:r>
                <a:r>
                  <a:rPr lang="en-US" sz="2300" dirty="0" smtClean="0"/>
                  <a:t> representation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23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300" dirty="0" smtClean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3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bSup>
                      <m:sSubSup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30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300" dirty="0" smtClean="0"/>
                  <a:t> for each element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300" dirty="0" smtClean="0"/>
                  <a:t> of X, the positive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300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3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=: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300" dirty="0" smtClean="0"/>
                  <a:t> correspond to the positive eigenvalues of the matrix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300" dirty="0" smtClean="0"/>
                  <a:t> consisting of blocks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3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b="1" i="1" smtClean="0">
                            <a:latin typeface="Cambria Math" panose="02040503050406030204" pitchFamily="18" charset="0"/>
                          </a:rPr>
                          <m:t>𝒋𝒌</m:t>
                        </m:r>
                        <m:r>
                          <a:rPr lang="en-US" sz="23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300" dirty="0" smtClean="0"/>
                  <a:t> with entries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300" dirty="0" smtClean="0"/>
              </a:p>
              <a:p>
                <a:pPr marL="0" indent="0">
                  <a:buNone/>
                </a:pPr>
                <a:r>
                  <a:rPr lang="en-US" sz="2300" dirty="0" smtClean="0"/>
                  <a:t>    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300" dirty="0" smtClean="0"/>
                  <a:t>,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1,…,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3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300" dirty="0" smtClean="0"/>
                  <a:t>.</a:t>
                </a:r>
                <a:r>
                  <a:rPr lang="en-US" sz="2300" dirty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55627" y="914130"/>
                <a:ext cx="11651485" cy="4061908"/>
              </a:xfrm>
              <a:blipFill>
                <a:blip r:embed="rId2"/>
                <a:stretch>
                  <a:fillRect l="-1308" t="-3303" r="-471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770874" y="3924423"/>
            <a:ext cx="2860766" cy="620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38737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89"/>
    </mc:Choice>
    <mc:Fallback xmlns="">
      <p:transition spd="slow" advTm="6618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Estimating MFPCA (</a:t>
            </a:r>
            <a:r>
              <a:rPr lang="en-US" sz="3200" dirty="0" err="1" smtClean="0"/>
              <a:t>Happ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 err="1"/>
              <a:t>Greven</a:t>
            </a:r>
            <a:r>
              <a:rPr lang="en-US" sz="3200" dirty="0"/>
              <a:t>, 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94865" y="890542"/>
                <a:ext cx="11481746" cy="5070171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buAutoNum type="arabicPeriod"/>
                </a:pPr>
                <a:r>
                  <a:rPr lang="en-US" dirty="0" smtClean="0"/>
                  <a:t>Estimate UFPCA for each element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based on observations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922338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use PACE method</a:t>
                </a:r>
              </a:p>
              <a:p>
                <a:pPr marL="922338" lvl="1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Estimated </a:t>
                </a:r>
                <a:r>
                  <a:rPr lang="en-US" dirty="0" err="1" smtClean="0"/>
                  <a:t>eigenfunctions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and scores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buAutoNum type="arabicPeriod"/>
                </a:pPr>
                <a:r>
                  <a:rPr lang="en-US" dirty="0" smtClean="0"/>
                  <a:t>Define the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where each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all estimated scores for a single observation. Compute the estimate of block matrix Z from Proposition 5 (described on previous slide)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𝚵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457200" indent="-457200">
                  <a:buAutoNum type="arabicPeriod"/>
                </a:pPr>
                <a:r>
                  <a:rPr lang="en-US" dirty="0" smtClean="0"/>
                  <a:t>Compute the </a:t>
                </a:r>
                <a:r>
                  <a:rPr lang="en-US" dirty="0" err="1" smtClean="0"/>
                  <a:t>eigendecomposition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pPr marL="750888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Estimated eigenvalues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and orthonormal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457200" indent="-457200">
                  <a:buAutoNum type="arabicPeriod"/>
                </a:pPr>
                <a:r>
                  <a:rPr lang="en-US" dirty="0" smtClean="0"/>
                  <a:t>Estimates for the multivariate </a:t>
                </a:r>
                <a:r>
                  <a:rPr lang="en-US" dirty="0" err="1" smtClean="0"/>
                  <a:t>eigenfunctions</a:t>
                </a:r>
                <a:r>
                  <a:rPr lang="en-US" dirty="0" smtClean="0"/>
                  <a:t> are given by their elements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and multivariate scores can be calculated via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𝚵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indent="-457200"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94865" y="890542"/>
                <a:ext cx="11481746" cy="5070171"/>
              </a:xfrm>
              <a:blipFill>
                <a:blip r:embed="rId2"/>
                <a:stretch>
                  <a:fillRect l="-1221" t="-1803" r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220820" y="5773782"/>
            <a:ext cx="11789229" cy="6685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/>
              <a:t>MFPCA can be computed from the univariate FPCA computed for each feature.</a:t>
            </a:r>
          </a:p>
          <a:p>
            <a:pPr algn="ctr"/>
            <a:r>
              <a:rPr lang="en-US" b="1" dirty="0" smtClean="0"/>
              <a:t>The dependencies between features are accounted for in the matrix Z.</a:t>
            </a:r>
          </a:p>
        </p:txBody>
      </p:sp>
    </p:spTree>
    <p:extLst>
      <p:ext uri="{BB962C8B-B14F-4D97-AF65-F5344CB8AC3E}">
        <p14:creationId xmlns:p14="http://schemas.microsoft.com/office/powerpoint/2010/main" val="9275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19"/>
    </mc:Choice>
    <mc:Fallback xmlns="">
      <p:transition spd="slow" advTm="5161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3202" y="313282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Methods Overview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6361" y="962650"/>
            <a:ext cx="2161309" cy="118872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/>
              <a:t>Observed functional data for one variable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99660" y="962650"/>
            <a:ext cx="2392679" cy="11563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Univariate Functional Principal Components Analysis (UFPCA)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05812" y="962650"/>
            <a:ext cx="2715490" cy="11563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/>
            <a:r>
              <a:rPr lang="en-US" sz="2000" dirty="0"/>
              <a:t>Principal Component Analysis Through Conditional Expectation (PACE) [Yao et al, 2006]</a:t>
            </a:r>
            <a:endParaRPr lang="en-US" sz="20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726359" y="3539903"/>
            <a:ext cx="2161309" cy="118872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2000" dirty="0" smtClean="0"/>
              <a:t>Observed functional data for multiple variables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63579" y="3539903"/>
            <a:ext cx="2392679" cy="11563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dirty="0" smtClean="0"/>
              <a:t>Compute FPCA estimates for each variable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232678" y="3539903"/>
            <a:ext cx="2715490" cy="11563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Multivariate Functional Principal Components Analysis (MFPCA) </a:t>
            </a:r>
          </a:p>
          <a:p>
            <a:pPr algn="ctr"/>
            <a:r>
              <a:rPr lang="en-US" sz="2000" dirty="0" smtClean="0"/>
              <a:t>[</a:t>
            </a:r>
            <a:r>
              <a:rPr lang="en-US" sz="2000" dirty="0" err="1" smtClean="0"/>
              <a:t>Happ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Greven</a:t>
            </a:r>
            <a:r>
              <a:rPr lang="en-US" sz="2000" dirty="0"/>
              <a:t>, </a:t>
            </a:r>
            <a:r>
              <a:rPr lang="en-US" sz="2000" dirty="0" smtClean="0"/>
              <a:t>2018]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0387" y="4878360"/>
                <a:ext cx="2513252" cy="343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7" y="4878360"/>
                <a:ext cx="2513252" cy="343812"/>
              </a:xfrm>
              <a:prstGeom prst="rect">
                <a:avLst/>
              </a:prstGeom>
              <a:blipFill>
                <a:blip r:embed="rId2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61375" y="2151370"/>
                <a:ext cx="6912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75" y="2151370"/>
                <a:ext cx="6912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50019" y="2141010"/>
                <a:ext cx="3461088" cy="679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19" y="2141010"/>
                <a:ext cx="3461088" cy="679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/>
          <p:cNvSpPr/>
          <p:nvPr/>
        </p:nvSpPr>
        <p:spPr>
          <a:xfrm rot="16200000">
            <a:off x="6466754" y="2620686"/>
            <a:ext cx="179599" cy="110538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6714454" y="2583305"/>
            <a:ext cx="173508" cy="179212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67965" y="2816502"/>
            <a:ext cx="924155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Principal component/</a:t>
            </a:r>
          </a:p>
          <a:p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score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34047" y="2794830"/>
            <a:ext cx="1544558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tx2">
                    <a:lumMod val="75000"/>
                  </a:schemeClr>
                </a:solidFill>
              </a:rPr>
              <a:t>Eigenfunctions</a:t>
            </a:r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0619" y="2277234"/>
                <a:ext cx="2399608" cy="1009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begChr m:val="[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  </a:t>
                </a:r>
                <a:endParaRPr lang="en-US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619" y="2277234"/>
                <a:ext cx="2399608" cy="10092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671485" y="4658809"/>
                <a:ext cx="1837875" cy="679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485" y="4658809"/>
                <a:ext cx="1837875" cy="679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10717201" y="5269619"/>
            <a:ext cx="300004" cy="192929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16200000">
            <a:off x="11027737" y="5212384"/>
            <a:ext cx="300004" cy="319581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543083" y="5571089"/>
            <a:ext cx="796834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Score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17948" y="5568928"/>
            <a:ext cx="1544558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Eigenfunctions</a:t>
            </a:r>
            <a:endParaRPr lang="en-US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3579" y="4830778"/>
            <a:ext cx="2328760" cy="7386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PACE can be used if data is irregularly and sparsely observed</a:t>
            </a:r>
          </a:p>
        </p:txBody>
      </p:sp>
      <p:cxnSp>
        <p:nvCxnSpPr>
          <p:cNvPr id="31" name="Straight Arrow Connector 30"/>
          <p:cNvCxnSpPr>
            <a:stCxn id="8" idx="3"/>
            <a:endCxn id="9" idx="1"/>
          </p:cNvCxnSpPr>
          <p:nvPr/>
        </p:nvCxnSpPr>
        <p:spPr>
          <a:xfrm flipV="1">
            <a:off x="2887670" y="1540820"/>
            <a:ext cx="2011990" cy="1619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  <a:endCxn id="10" idx="1"/>
          </p:cNvCxnSpPr>
          <p:nvPr/>
        </p:nvCxnSpPr>
        <p:spPr>
          <a:xfrm>
            <a:off x="7292339" y="1540820"/>
            <a:ext cx="181347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2" idx="1"/>
          </p:cNvCxnSpPr>
          <p:nvPr/>
        </p:nvCxnSpPr>
        <p:spPr>
          <a:xfrm flipV="1">
            <a:off x="2887668" y="4118073"/>
            <a:ext cx="2075911" cy="1619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3"/>
            <a:endCxn id="13" idx="1"/>
          </p:cNvCxnSpPr>
          <p:nvPr/>
        </p:nvCxnSpPr>
        <p:spPr>
          <a:xfrm>
            <a:off x="7356258" y="4118073"/>
            <a:ext cx="187642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05523" y="1629593"/>
            <a:ext cx="1776284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Representation of (densely and regularly observed) functional data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06326" y="1598235"/>
            <a:ext cx="1776284" cy="116955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Representation of irregularly and sparsely observed functional data with measurement error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05523" y="4251569"/>
            <a:ext cx="1776284" cy="7386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Representation of functional data for each variable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06326" y="4188699"/>
            <a:ext cx="1848136" cy="224676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Combine/synthesize  FPCA results for each variable to get equivalent FPCA estimates over a multivariate tuple of functions that account for dependencies between variables</a:t>
            </a:r>
          </a:p>
        </p:txBody>
      </p:sp>
    </p:spTree>
    <p:extLst>
      <p:ext uri="{BB962C8B-B14F-4D97-AF65-F5344CB8AC3E}">
        <p14:creationId xmlns:p14="http://schemas.microsoft.com/office/powerpoint/2010/main" val="4442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76"/>
    </mc:Choice>
    <mc:Fallback xmlns="">
      <p:transition spd="slow" advTm="5447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3202" y="351348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of Methods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26364" y="1010494"/>
            <a:ext cx="11811059" cy="54899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Evaluated methods on multiple datasets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Statistical model simulated datasets (based on MFPCA model)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Ballistic missile trajectory dataset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Generated by a physics-informed model to notionally propagate objects according to a path of a ballistic missile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Northern California flight tracks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Publicly available NASA dataset</a:t>
            </a:r>
          </a:p>
          <a:p>
            <a:r>
              <a:rPr lang="en-US" dirty="0">
                <a:solidFill>
                  <a:schemeClr val="tx1"/>
                </a:solidFill>
              </a:rPr>
              <a:t>For all datasets, </a:t>
            </a:r>
            <a:r>
              <a:rPr lang="en-US" dirty="0" smtClean="0">
                <a:solidFill>
                  <a:schemeClr val="tx1"/>
                </a:solidFill>
              </a:rPr>
              <a:t>varied the </a:t>
            </a:r>
            <a:r>
              <a:rPr lang="en-US" dirty="0">
                <a:solidFill>
                  <a:schemeClr val="tx1"/>
                </a:solidFill>
              </a:rPr>
              <a:t>degree of sparsity: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Full data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Medium sparsity (50-70% of data missing)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sparsity (80-90% of data missing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Methods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MFPCA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UFPCA</a:t>
            </a:r>
          </a:p>
          <a:p>
            <a:pPr marL="0" indent="0">
              <a:buNone/>
            </a:pPr>
            <a:endParaRPr lang="en-US" dirty="0" smtClean="0"/>
          </a:p>
          <a:p>
            <a:pPr marL="447675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24"/>
    </mc:Choice>
    <mc:Fallback xmlns="">
      <p:transition spd="slow" advTm="678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202" y="339389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26364" y="938244"/>
                <a:ext cx="11811059" cy="54899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Metric for evaluating functional reconstructions:</a:t>
                </a:r>
              </a:p>
              <a:p>
                <a:pPr lvl="1"/>
                <a:r>
                  <a:rPr lang="en-US" dirty="0"/>
                  <a:t>Mean relative squared error (MRSE)</a:t>
                </a:r>
              </a:p>
              <a:p>
                <a:pPr marL="4476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𝑀𝑅𝑆𝐸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−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Compare the performance of the MPFCA and UFPCA methods while taking into account</a:t>
                </a:r>
              </a:p>
              <a:p>
                <a:pPr lvl="1"/>
                <a:r>
                  <a:rPr lang="en-US" dirty="0" smtClean="0"/>
                  <a:t>Variability between trajectories (statistical model simulated datasets and Northern California flight tracks data only)</a:t>
                </a:r>
              </a:p>
              <a:p>
                <a:pPr lvl="1"/>
                <a:r>
                  <a:rPr lang="en-US" dirty="0" smtClean="0"/>
                  <a:t>Sparsity (full data vs. medium sparsity vs. high sparsity)</a:t>
                </a:r>
              </a:p>
              <a:p>
                <a:pPr lvl="1"/>
                <a:r>
                  <a:rPr lang="en-US" dirty="0" smtClean="0"/>
                  <a:t>Measurement error </a:t>
                </a:r>
                <a:r>
                  <a:rPr lang="en-US" dirty="0"/>
                  <a:t>(statistical model simulated datasets </a:t>
                </a:r>
                <a:r>
                  <a:rPr lang="en-US" dirty="0" smtClean="0"/>
                  <a:t>only)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26364" y="938244"/>
                <a:ext cx="11811059" cy="5489980"/>
              </a:xfrm>
              <a:blipFill>
                <a:blip r:embed="rId2"/>
                <a:stretch>
                  <a:fillRect l="-1238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9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48"/>
    </mc:Choice>
    <mc:Fallback xmlns="">
      <p:transition spd="slow" advTm="5614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7693" y="2651761"/>
            <a:ext cx="5893981" cy="1466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Statistical Model Simulated Data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2"/>
    </mc:Choice>
    <mc:Fallback xmlns="">
      <p:transition spd="slow" advTm="510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Statistical Model Simulated Data Generation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26364" y="901337"/>
                <a:ext cx="8280665" cy="544068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2900" dirty="0" smtClean="0">
                    <a:solidFill>
                      <a:schemeClr val="tx1"/>
                    </a:solidFill>
                  </a:rPr>
                  <a:t>Simulated bivariate functional data generated using the function </a:t>
                </a:r>
                <a:r>
                  <a:rPr lang="en-US" sz="2900" dirty="0" err="1" smtClean="0">
                    <a:solidFill>
                      <a:schemeClr val="tx1"/>
                    </a:solidFill>
                  </a:rPr>
                  <a:t>simMultiFunData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 in the R package MFPCA.</a:t>
                </a:r>
              </a:p>
              <a:p>
                <a:r>
                  <a:rPr lang="en-US" sz="2900" dirty="0" smtClean="0">
                    <a:solidFill>
                      <a:schemeClr val="tx1"/>
                    </a:solidFill>
                  </a:rPr>
                  <a:t>Each setting is based on 100 datasets with N=200 observations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      </m:t>
                          </m:r>
                          <m:sSub>
                            <m:sSubPr>
                              <m:ctrlP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(0, </m:t>
                          </m:r>
                          <m:sSup>
                            <m:sSupPr>
                              <m:ctrlP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9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900" dirty="0" smtClean="0">
                    <a:solidFill>
                      <a:schemeClr val="tx1"/>
                    </a:solidFill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sz="29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9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sz="2500" dirty="0" smtClean="0">
                    <a:solidFill>
                      <a:schemeClr val="tx1"/>
                    </a:solidFill>
                  </a:rPr>
                  <a:t>Where mean function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500" dirty="0" smtClean="0">
                  <a:solidFill>
                    <a:schemeClr val="tx1"/>
                  </a:solidFill>
                </a:endParaRPr>
              </a:p>
              <a:p>
                <a:r>
                  <a:rPr lang="en-US" sz="2900" dirty="0" smtClean="0">
                    <a:solidFill>
                      <a:schemeClr val="tx1"/>
                    </a:solidFill>
                  </a:rPr>
                  <a:t>In each case, we consider data without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900" dirty="0" smtClean="0">
                    <a:solidFill>
                      <a:schemeClr val="tx1"/>
                    </a:solidFill>
                  </a:rPr>
                  <a:t>) and with measurement error </a:t>
                </a:r>
                <a:r>
                  <a:rPr lang="en-US" sz="29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.25</m:t>
                    </m:r>
                  </m:oMath>
                </a14:m>
                <a:r>
                  <a:rPr lang="en-US" sz="2900" dirty="0" smtClean="0">
                    <a:solidFill>
                      <a:schemeClr val="tx1"/>
                    </a:solidFill>
                  </a:rPr>
                  <a:t>).</a:t>
                </a:r>
              </a:p>
              <a:p>
                <a:r>
                  <a:rPr lang="en-US" sz="2900" dirty="0" smtClean="0">
                    <a:solidFill>
                      <a:schemeClr val="tx1"/>
                    </a:solidFill>
                  </a:rPr>
                  <a:t>We simulate from the first 8 Fourier basis functions on [0,1] and the first 8 Wiener basis functions on [0,1]. They are each split into p=2 parts.</a:t>
                </a:r>
              </a:p>
              <a:p>
                <a:r>
                  <a:rPr lang="en-US" sz="2900" dirty="0" smtClean="0">
                    <a:solidFill>
                      <a:schemeClr val="tx1"/>
                    </a:solidFill>
                  </a:rPr>
                  <a:t>For the Fourier data, the scores are independent samples from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(0, </m:t>
                    </m:r>
                    <m:sSub>
                      <m:sSubPr>
                        <m:ctrlP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 smtClean="0">
                    <a:solidFill>
                      <a:schemeClr val="tx1"/>
                    </a:solidFill>
                  </a:rPr>
                  <a:t> for eigenvalues with linear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𝑙𝑖𝑛</m:t>
                        </m:r>
                      </m:sup>
                    </m:sSubSup>
                    <m:r>
                      <a:rPr lang="en-US" sz="2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+1−</m:t>
                        </m:r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900" dirty="0" smtClean="0">
                    <a:solidFill>
                      <a:schemeClr val="tx1"/>
                    </a:solidFill>
                  </a:rPr>
                  <a:t>) decrease.</a:t>
                </a:r>
              </a:p>
              <a:p>
                <a:r>
                  <a:rPr lang="en-US" sz="2900" dirty="0" smtClean="0">
                    <a:solidFill>
                      <a:schemeClr val="tx1"/>
                    </a:solidFill>
                  </a:rPr>
                  <a:t>For the Wiener data, </a:t>
                </a:r>
                <a:r>
                  <a:rPr lang="en-US" sz="2900" dirty="0">
                    <a:solidFill>
                      <a:schemeClr val="tx1"/>
                    </a:solidFill>
                  </a:rPr>
                  <a:t>the scores are independent samples from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(0, </m:t>
                    </m:r>
                    <m:sSub>
                      <m:sSubPr>
                        <m:ctrlPr>
                          <a:rPr lang="en-US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>
                    <a:solidFill>
                      <a:schemeClr val="tx1"/>
                    </a:solidFill>
                  </a:rPr>
                  <a:t> for eigenvalues with 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exponential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  <m:r>
                      <a:rPr lang="en-US" sz="2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f>
                      <m:fPr>
                        <m:ctrlP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900" dirty="0">
                    <a:solidFill>
                      <a:schemeClr val="tx1"/>
                    </a:solidFill>
                  </a:rPr>
                  <a:t> decrease</a:t>
                </a:r>
                <a:r>
                  <a:rPr lang="en-US" sz="29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900" dirty="0" smtClean="0">
                    <a:solidFill>
                      <a:schemeClr val="tx1"/>
                    </a:solidFill>
                  </a:rPr>
                  <a:t>For the full data and medium sparsity settings, applied the PACE approach with 8 functional principal components.</a:t>
                </a:r>
              </a:p>
              <a:p>
                <a:r>
                  <a:rPr lang="en-US" sz="2900" dirty="0" smtClean="0">
                    <a:solidFill>
                      <a:schemeClr val="tx1"/>
                    </a:solidFill>
                  </a:rPr>
                  <a:t>For the high sparsity settings, applied the PACE approach with 5 functional principal components.</a:t>
                </a:r>
                <a:endParaRPr lang="en-US" sz="29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26364" y="901337"/>
                <a:ext cx="8280665" cy="5440680"/>
              </a:xfrm>
              <a:blipFill>
                <a:blip r:embed="rId2"/>
                <a:stretch>
                  <a:fillRect l="-1177" t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13" y="318346"/>
            <a:ext cx="3084018" cy="3079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21" y="3266227"/>
            <a:ext cx="3239414" cy="32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04"/>
    </mc:Choice>
    <mc:Fallback xmlns="">
      <p:transition spd="slow" advTm="10490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/>
              <a:t>Statistical Model </a:t>
            </a:r>
            <a:r>
              <a:rPr lang="en-US" dirty="0" smtClean="0"/>
              <a:t>Simulated Data Analysis Settings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2109" y="754599"/>
            <a:ext cx="44087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Fourier (200 observations):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9222" y="775815"/>
            <a:ext cx="5451497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Fourier + Wiener (100 observations each):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6623" y="3650976"/>
            <a:ext cx="593867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Fourier + Wiener x 10 (100 observations each):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19901" y="3667303"/>
            <a:ext cx="547209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Fourier + Wiener x 100 (100 observations each):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4" y="1163040"/>
            <a:ext cx="2438992" cy="2435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8713" y="1104044"/>
            <a:ext cx="195363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1 Functions: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12" y="1149603"/>
            <a:ext cx="2446034" cy="244239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21292" y="1105657"/>
            <a:ext cx="197838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x2 Functions: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7" y="1098952"/>
            <a:ext cx="2473747" cy="247006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52" y="1105102"/>
            <a:ext cx="2440062" cy="243643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96869" y="1085275"/>
            <a:ext cx="195363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1 Functions: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27101" y="1105102"/>
            <a:ext cx="2031745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x2 Functions: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3" y="4006112"/>
            <a:ext cx="2521600" cy="25178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08" y="4043259"/>
            <a:ext cx="2493922" cy="249021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9624" y="4016487"/>
            <a:ext cx="195363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1 Functions: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12203" y="4018100"/>
            <a:ext cx="197838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x2 Functions: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17" y="3952285"/>
            <a:ext cx="2538494" cy="25347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211" y="3997025"/>
            <a:ext cx="2466703" cy="246303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941206" y="3921988"/>
            <a:ext cx="195363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1 Functions: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22801" y="3945340"/>
            <a:ext cx="197838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x2 Functions:</a:t>
            </a:r>
          </a:p>
        </p:txBody>
      </p:sp>
    </p:spTree>
    <p:extLst>
      <p:ext uri="{BB962C8B-B14F-4D97-AF65-F5344CB8AC3E}">
        <p14:creationId xmlns:p14="http://schemas.microsoft.com/office/powerpoint/2010/main" val="35237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47"/>
    </mc:Choice>
    <mc:Fallback xmlns="">
      <p:transition spd="slow" advTm="4274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Autofit/>
          </a:bodyPr>
          <a:lstStyle/>
          <a:p>
            <a:r>
              <a:rPr lang="en-US" sz="2500" dirty="0"/>
              <a:t>Statistical Model </a:t>
            </a:r>
            <a:r>
              <a:rPr lang="en-US" sz="2500" dirty="0" smtClean="0"/>
              <a:t>Simulated Data Analysis Results (Average MRSE Values)</a:t>
            </a:r>
            <a:endParaRPr lang="en-US" sz="25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61156"/>
              </p:ext>
            </p:extLst>
          </p:nvPr>
        </p:nvGraphicFramePr>
        <p:xfrm>
          <a:off x="126274" y="878291"/>
          <a:ext cx="11939452" cy="480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310">
                  <a:extLst>
                    <a:ext uri="{9D8B030D-6E8A-4147-A177-3AD203B41FA5}">
                      <a16:colId xmlns:a16="http://schemas.microsoft.com/office/drawing/2014/main" val="2946612948"/>
                    </a:ext>
                  </a:extLst>
                </a:gridCol>
                <a:gridCol w="842554">
                  <a:extLst>
                    <a:ext uri="{9D8B030D-6E8A-4147-A177-3AD203B41FA5}">
                      <a16:colId xmlns:a16="http://schemas.microsoft.com/office/drawing/2014/main" val="131302886"/>
                    </a:ext>
                  </a:extLst>
                </a:gridCol>
                <a:gridCol w="855618">
                  <a:extLst>
                    <a:ext uri="{9D8B030D-6E8A-4147-A177-3AD203B41FA5}">
                      <a16:colId xmlns:a16="http://schemas.microsoft.com/office/drawing/2014/main" val="2445147718"/>
                    </a:ext>
                  </a:extLst>
                </a:gridCol>
                <a:gridCol w="894805">
                  <a:extLst>
                    <a:ext uri="{9D8B030D-6E8A-4147-A177-3AD203B41FA5}">
                      <a16:colId xmlns:a16="http://schemas.microsoft.com/office/drawing/2014/main" val="2037034614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210592245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667354749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3994449398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3637761793"/>
                    </a:ext>
                  </a:extLst>
                </a:gridCol>
                <a:gridCol w="973183">
                  <a:extLst>
                    <a:ext uri="{9D8B030D-6E8A-4147-A177-3AD203B41FA5}">
                      <a16:colId xmlns:a16="http://schemas.microsoft.com/office/drawing/2014/main" val="3967822130"/>
                    </a:ext>
                  </a:extLst>
                </a:gridCol>
                <a:gridCol w="973183">
                  <a:extLst>
                    <a:ext uri="{9D8B030D-6E8A-4147-A177-3AD203B41FA5}">
                      <a16:colId xmlns:a16="http://schemas.microsoft.com/office/drawing/2014/main" val="646405398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67382787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715915789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20045840"/>
                    </a:ext>
                  </a:extLst>
                </a:gridCol>
              </a:tblGrid>
              <a:tr h="115183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Dataset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Data,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Data,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Data,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Data,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8434"/>
                  </a:ext>
                </a:extLst>
              </a:tr>
              <a:tr h="34128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Fourier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0.00284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0.002821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0.126228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0.125008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0.005749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0.005884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0.023072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0.027001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0.468063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0.051878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0.472821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0.136443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61558"/>
                  </a:ext>
                </a:extLst>
              </a:tr>
              <a:tr h="82626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Fourier + Wiener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0.025695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0.003217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0.188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0.169513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0.028455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0.006379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0.05044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0.038547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0.427267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0.068913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0.429469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0.124431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99570"/>
                  </a:ext>
                </a:extLst>
              </a:tr>
              <a:tr h="736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Fourier + Wiener x 10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0.045145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0.030446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0.102414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0.08907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0.052675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0.034494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0.061559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0.044444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0.452839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0.136372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0.474834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0.202709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059113"/>
                  </a:ext>
                </a:extLst>
              </a:tr>
              <a:tr h="1172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Fourier + Wiener x 100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0.093695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0.068702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0.141213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0.119127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0.202036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0.125201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0.210061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0.13446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3.173803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0.889492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3.259918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1.051794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83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9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2"/>
    </mc:Choice>
    <mc:Fallback xmlns="">
      <p:transition spd="slow" advTm="2574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/>
          </a:bodyPr>
          <a:lstStyle/>
          <a:p>
            <a:r>
              <a:rPr lang="en-US" sz="2500" dirty="0"/>
              <a:t>Statistical Model </a:t>
            </a:r>
            <a:r>
              <a:rPr lang="en-US" sz="2500" dirty="0" smtClean="0"/>
              <a:t>Simulated Data Analysis Results (Average MRSE Values)</a:t>
            </a:r>
            <a:endParaRPr lang="en-US" sz="25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12505"/>
              </p:ext>
            </p:extLst>
          </p:nvPr>
        </p:nvGraphicFramePr>
        <p:xfrm>
          <a:off x="126274" y="878291"/>
          <a:ext cx="11939452" cy="480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310">
                  <a:extLst>
                    <a:ext uri="{9D8B030D-6E8A-4147-A177-3AD203B41FA5}">
                      <a16:colId xmlns:a16="http://schemas.microsoft.com/office/drawing/2014/main" val="2946612948"/>
                    </a:ext>
                  </a:extLst>
                </a:gridCol>
                <a:gridCol w="842554">
                  <a:extLst>
                    <a:ext uri="{9D8B030D-6E8A-4147-A177-3AD203B41FA5}">
                      <a16:colId xmlns:a16="http://schemas.microsoft.com/office/drawing/2014/main" val="131302886"/>
                    </a:ext>
                  </a:extLst>
                </a:gridCol>
                <a:gridCol w="855618">
                  <a:extLst>
                    <a:ext uri="{9D8B030D-6E8A-4147-A177-3AD203B41FA5}">
                      <a16:colId xmlns:a16="http://schemas.microsoft.com/office/drawing/2014/main" val="2445147718"/>
                    </a:ext>
                  </a:extLst>
                </a:gridCol>
                <a:gridCol w="894805">
                  <a:extLst>
                    <a:ext uri="{9D8B030D-6E8A-4147-A177-3AD203B41FA5}">
                      <a16:colId xmlns:a16="http://schemas.microsoft.com/office/drawing/2014/main" val="2037034614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210592245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667354749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3994449398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3637761793"/>
                    </a:ext>
                  </a:extLst>
                </a:gridCol>
                <a:gridCol w="973183">
                  <a:extLst>
                    <a:ext uri="{9D8B030D-6E8A-4147-A177-3AD203B41FA5}">
                      <a16:colId xmlns:a16="http://schemas.microsoft.com/office/drawing/2014/main" val="3967822130"/>
                    </a:ext>
                  </a:extLst>
                </a:gridCol>
                <a:gridCol w="973183">
                  <a:extLst>
                    <a:ext uri="{9D8B030D-6E8A-4147-A177-3AD203B41FA5}">
                      <a16:colId xmlns:a16="http://schemas.microsoft.com/office/drawing/2014/main" val="646405398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67382787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715915789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20045840"/>
                    </a:ext>
                  </a:extLst>
                </a:gridCol>
              </a:tblGrid>
              <a:tr h="115183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Setting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Data,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Data,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Data,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Data,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8434"/>
                  </a:ext>
                </a:extLst>
              </a:tr>
              <a:tr h="34128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Fourier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0.00284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0.002821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0.126228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0.125008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0.005749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0.005884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0.023072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0.027001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0.468063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0.051878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0.472821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0.136443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61558"/>
                  </a:ext>
                </a:extLst>
              </a:tr>
              <a:tr h="82626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Fourier + Wiener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0.025695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0.003217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0.188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0.169513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0.028455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0.006379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0.05044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0.038547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0.427267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0.068913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0.429469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0.124431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99570"/>
                  </a:ext>
                </a:extLst>
              </a:tr>
              <a:tr h="736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Fourier + Wiener x 10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0.045145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0.030446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0.102414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0.08907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0.052675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0.034494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0.061559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0.044444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0.452839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0.136372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0.474834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0.202709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59113"/>
                  </a:ext>
                </a:extLst>
              </a:tr>
              <a:tr h="1172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Fourier + Wiener x 100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0.093695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0.068702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0.141213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0.119127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0.202036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0.125201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0.210061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0.13446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3.173803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0.889492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3.259918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1.051794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83535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097280" y="845510"/>
            <a:ext cx="907869" cy="4871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20" name="Rounded Rectangle 19"/>
          <p:cNvSpPr/>
          <p:nvPr/>
        </p:nvSpPr>
        <p:spPr>
          <a:xfrm>
            <a:off x="126274" y="5863298"/>
            <a:ext cx="11939452" cy="4756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b="1" u="sng" dirty="0" smtClean="0"/>
              <a:t>Variability</a:t>
            </a:r>
            <a:r>
              <a:rPr lang="en-US" b="1" dirty="0" smtClean="0"/>
              <a:t>: Increased average MRSE values in many cases, but not always.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7936" y="845510"/>
            <a:ext cx="1853253" cy="4871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22" name="Rectangle 21"/>
          <p:cNvSpPr/>
          <p:nvPr/>
        </p:nvSpPr>
        <p:spPr>
          <a:xfrm>
            <a:off x="8205652" y="878291"/>
            <a:ext cx="1049382" cy="4838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23" name="Rectangle 22"/>
          <p:cNvSpPr/>
          <p:nvPr/>
        </p:nvSpPr>
        <p:spPr>
          <a:xfrm>
            <a:off x="11093553" y="845510"/>
            <a:ext cx="1049382" cy="4871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29535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70"/>
    </mc:Choice>
    <mc:Fallback xmlns="">
      <p:transition spd="slow" advTm="3667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B54C0-72CA-7449-A58F-F800A7001B6D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94865" y="1283825"/>
            <a:ext cx="10665070" cy="4903607"/>
          </a:xfrm>
        </p:spPr>
        <p:txBody>
          <a:bodyPr/>
          <a:lstStyle/>
          <a:p>
            <a:r>
              <a:rPr lang="en-US" dirty="0" smtClean="0"/>
              <a:t>Introduction &amp; Motivation </a:t>
            </a:r>
          </a:p>
          <a:p>
            <a:pPr lvl="1"/>
            <a:r>
              <a:rPr lang="en-US" dirty="0"/>
              <a:t>Functional data </a:t>
            </a:r>
            <a:r>
              <a:rPr lang="en-US" dirty="0" smtClean="0"/>
              <a:t>analysis (FDA)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Functional principal components analysis (FPCA)</a:t>
            </a:r>
          </a:p>
          <a:p>
            <a:pPr lvl="2"/>
            <a:r>
              <a:rPr lang="en-US" dirty="0" smtClean="0"/>
              <a:t>Principal components analysis through conditional expectation (PACE)</a:t>
            </a:r>
          </a:p>
          <a:p>
            <a:pPr lvl="1"/>
            <a:r>
              <a:rPr lang="en-US" dirty="0" smtClean="0"/>
              <a:t>Multivariate functional principal components analysis (MFPCA)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Statistical model based simulated data</a:t>
            </a:r>
          </a:p>
          <a:p>
            <a:pPr lvl="1"/>
            <a:r>
              <a:rPr lang="en-US" dirty="0" smtClean="0"/>
              <a:t>Ballistic missile trajectory dataset (simulated based on a </a:t>
            </a:r>
            <a:r>
              <a:rPr lang="en-US" dirty="0" smtClean="0"/>
              <a:t>physics </a:t>
            </a:r>
            <a:r>
              <a:rPr lang="en-US" dirty="0" smtClean="0"/>
              <a:t>model)</a:t>
            </a:r>
          </a:p>
          <a:p>
            <a:pPr lvl="1"/>
            <a:r>
              <a:rPr lang="en-US" dirty="0" smtClean="0"/>
              <a:t>Northern California flight tracks data (publicly available data)</a:t>
            </a:r>
          </a:p>
          <a:p>
            <a:r>
              <a:rPr lang="en-US" dirty="0" smtClean="0"/>
              <a:t>Conclusions and Future Work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28"/>
    </mc:Choice>
    <mc:Fallback xmlns="">
      <p:transition spd="slow" advTm="255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Autofit/>
          </a:bodyPr>
          <a:lstStyle/>
          <a:p>
            <a:r>
              <a:rPr lang="en-US" sz="2500" dirty="0"/>
              <a:t>Statistical Model </a:t>
            </a:r>
            <a:r>
              <a:rPr lang="en-US" sz="2500" dirty="0" smtClean="0"/>
              <a:t>Simulated Data Analysis Results (Average MRSE Values)</a:t>
            </a:r>
            <a:endParaRPr lang="en-US" sz="25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53245"/>
              </p:ext>
            </p:extLst>
          </p:nvPr>
        </p:nvGraphicFramePr>
        <p:xfrm>
          <a:off x="126274" y="878291"/>
          <a:ext cx="11939452" cy="480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310">
                  <a:extLst>
                    <a:ext uri="{9D8B030D-6E8A-4147-A177-3AD203B41FA5}">
                      <a16:colId xmlns:a16="http://schemas.microsoft.com/office/drawing/2014/main" val="2946612948"/>
                    </a:ext>
                  </a:extLst>
                </a:gridCol>
                <a:gridCol w="842554">
                  <a:extLst>
                    <a:ext uri="{9D8B030D-6E8A-4147-A177-3AD203B41FA5}">
                      <a16:colId xmlns:a16="http://schemas.microsoft.com/office/drawing/2014/main" val="131302886"/>
                    </a:ext>
                  </a:extLst>
                </a:gridCol>
                <a:gridCol w="855618">
                  <a:extLst>
                    <a:ext uri="{9D8B030D-6E8A-4147-A177-3AD203B41FA5}">
                      <a16:colId xmlns:a16="http://schemas.microsoft.com/office/drawing/2014/main" val="2445147718"/>
                    </a:ext>
                  </a:extLst>
                </a:gridCol>
                <a:gridCol w="894805">
                  <a:extLst>
                    <a:ext uri="{9D8B030D-6E8A-4147-A177-3AD203B41FA5}">
                      <a16:colId xmlns:a16="http://schemas.microsoft.com/office/drawing/2014/main" val="2037034614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210592245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667354749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3994449398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3637761793"/>
                    </a:ext>
                  </a:extLst>
                </a:gridCol>
                <a:gridCol w="973183">
                  <a:extLst>
                    <a:ext uri="{9D8B030D-6E8A-4147-A177-3AD203B41FA5}">
                      <a16:colId xmlns:a16="http://schemas.microsoft.com/office/drawing/2014/main" val="3967822130"/>
                    </a:ext>
                  </a:extLst>
                </a:gridCol>
                <a:gridCol w="973183">
                  <a:extLst>
                    <a:ext uri="{9D8B030D-6E8A-4147-A177-3AD203B41FA5}">
                      <a16:colId xmlns:a16="http://schemas.microsoft.com/office/drawing/2014/main" val="646405398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67382787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715915789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20045840"/>
                    </a:ext>
                  </a:extLst>
                </a:gridCol>
              </a:tblGrid>
              <a:tr h="115183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Setting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Data,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Data,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Data,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Data,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8434"/>
                  </a:ext>
                </a:extLst>
              </a:tr>
              <a:tr h="34128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Fourier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0.00284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0.002821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0.126228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0.125008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0.005749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0.005884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0.023072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0.027001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0.468063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0.051878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0.472821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0.136443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61558"/>
                  </a:ext>
                </a:extLst>
              </a:tr>
              <a:tr h="82626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Fourier + Wiener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0.025695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0.003217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0.188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0.169513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0.028455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0.006379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0.05044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0.038547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0.427267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0.068913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0.429469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0.124431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99570"/>
                  </a:ext>
                </a:extLst>
              </a:tr>
              <a:tr h="736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Fourier + Wiener x 10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0.045145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0.030446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0.102414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0.08907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0.052675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0.034494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0.061559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0.044444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0.452839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0.136372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0.474834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0.202709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59113"/>
                  </a:ext>
                </a:extLst>
              </a:tr>
              <a:tr h="1172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Fourier + Wiener x 100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0.093695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0.068702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0.141213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0.119127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0.202036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0.125201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0.210061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0.13446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3.173803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0.889492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3.259918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1.051794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83535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565469" y="853858"/>
            <a:ext cx="1881051" cy="4830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20" name="Rectangle 19"/>
          <p:cNvSpPr/>
          <p:nvPr/>
        </p:nvSpPr>
        <p:spPr>
          <a:xfrm>
            <a:off x="6446520" y="853857"/>
            <a:ext cx="1810295" cy="48380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21" name="Rectangle 20"/>
          <p:cNvSpPr/>
          <p:nvPr/>
        </p:nvSpPr>
        <p:spPr>
          <a:xfrm>
            <a:off x="8255726" y="853857"/>
            <a:ext cx="1881051" cy="4851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22" name="Rectangle 21"/>
          <p:cNvSpPr/>
          <p:nvPr/>
        </p:nvSpPr>
        <p:spPr>
          <a:xfrm>
            <a:off x="10136777" y="853857"/>
            <a:ext cx="1928949" cy="4830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23" name="Rounded Rectangle 22"/>
          <p:cNvSpPr/>
          <p:nvPr/>
        </p:nvSpPr>
        <p:spPr>
          <a:xfrm>
            <a:off x="126274" y="5806085"/>
            <a:ext cx="11891554" cy="60889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algn="ctr"/>
            <a:r>
              <a:rPr lang="en-US" sz="1600" b="1" u="sng" dirty="0" smtClean="0"/>
              <a:t>Method</a:t>
            </a:r>
            <a:r>
              <a:rPr lang="en-US" sz="1600" b="1" dirty="0" smtClean="0"/>
              <a:t>: UFPCA has lower average MRSE values in many cases, but not always (medium sparsity cases for Fourier data).</a:t>
            </a:r>
          </a:p>
          <a:p>
            <a:pPr algn="ctr"/>
            <a:r>
              <a:rPr lang="en-US" sz="1600" b="1" dirty="0" smtClean="0"/>
              <a:t>In high sparsity cases, UFPCA has significantly lower average MRSE values than MFPCA.</a:t>
            </a:r>
          </a:p>
        </p:txBody>
      </p:sp>
    </p:spTree>
    <p:extLst>
      <p:ext uri="{BB962C8B-B14F-4D97-AF65-F5344CB8AC3E}">
        <p14:creationId xmlns:p14="http://schemas.microsoft.com/office/powerpoint/2010/main" val="20634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6"/>
    </mc:Choice>
    <mc:Fallback xmlns="">
      <p:transition spd="slow" advTm="3314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/>
          </a:bodyPr>
          <a:lstStyle/>
          <a:p>
            <a:r>
              <a:rPr lang="en-US" sz="2500" dirty="0"/>
              <a:t>Statistical Model Simulated Data Analysis Results (Average MRSE Values)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785039"/>
              </p:ext>
            </p:extLst>
          </p:nvPr>
        </p:nvGraphicFramePr>
        <p:xfrm>
          <a:off x="126274" y="878291"/>
          <a:ext cx="11939452" cy="480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310">
                  <a:extLst>
                    <a:ext uri="{9D8B030D-6E8A-4147-A177-3AD203B41FA5}">
                      <a16:colId xmlns:a16="http://schemas.microsoft.com/office/drawing/2014/main" val="2946612948"/>
                    </a:ext>
                  </a:extLst>
                </a:gridCol>
                <a:gridCol w="842554">
                  <a:extLst>
                    <a:ext uri="{9D8B030D-6E8A-4147-A177-3AD203B41FA5}">
                      <a16:colId xmlns:a16="http://schemas.microsoft.com/office/drawing/2014/main" val="131302886"/>
                    </a:ext>
                  </a:extLst>
                </a:gridCol>
                <a:gridCol w="855618">
                  <a:extLst>
                    <a:ext uri="{9D8B030D-6E8A-4147-A177-3AD203B41FA5}">
                      <a16:colId xmlns:a16="http://schemas.microsoft.com/office/drawing/2014/main" val="2445147718"/>
                    </a:ext>
                  </a:extLst>
                </a:gridCol>
                <a:gridCol w="894805">
                  <a:extLst>
                    <a:ext uri="{9D8B030D-6E8A-4147-A177-3AD203B41FA5}">
                      <a16:colId xmlns:a16="http://schemas.microsoft.com/office/drawing/2014/main" val="2037034614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210592245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667354749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3994449398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3637761793"/>
                    </a:ext>
                  </a:extLst>
                </a:gridCol>
                <a:gridCol w="973183">
                  <a:extLst>
                    <a:ext uri="{9D8B030D-6E8A-4147-A177-3AD203B41FA5}">
                      <a16:colId xmlns:a16="http://schemas.microsoft.com/office/drawing/2014/main" val="3967822130"/>
                    </a:ext>
                  </a:extLst>
                </a:gridCol>
                <a:gridCol w="973183">
                  <a:extLst>
                    <a:ext uri="{9D8B030D-6E8A-4147-A177-3AD203B41FA5}">
                      <a16:colId xmlns:a16="http://schemas.microsoft.com/office/drawing/2014/main" val="646405398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67382787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715915789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20045840"/>
                    </a:ext>
                  </a:extLst>
                </a:gridCol>
              </a:tblGrid>
              <a:tr h="115183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Setting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Data,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Data,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Data,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Data,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8434"/>
                  </a:ext>
                </a:extLst>
              </a:tr>
              <a:tr h="34128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Fourier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0.00284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0.002821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0.126228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0.125008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0.005749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0.005884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0.023072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0.027001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0.468063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0.051878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0.472821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0.136443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61558"/>
                  </a:ext>
                </a:extLst>
              </a:tr>
              <a:tr h="82626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Fourier + Wiener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0.025695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0.003217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0.188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0.169513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0.028455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0.006379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0.05044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0.038547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0.427267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0.068913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0.429469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0.124431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99570"/>
                  </a:ext>
                </a:extLst>
              </a:tr>
              <a:tr h="736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Fourier + Wiener x 10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0.045145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0.030446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0.102414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0.08907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0.052675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0.034494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0.061559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0.044444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0.452839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0.136372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0.474834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0.202709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059113"/>
                  </a:ext>
                </a:extLst>
              </a:tr>
              <a:tr h="1172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Fourier + Wiener x 100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0.093695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0.068702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0.141213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0.119127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0.202036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0.125201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0.210061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0.13446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3.173803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0.889492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3.259918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1.051794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8353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77686" y="853858"/>
            <a:ext cx="940526" cy="4830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4567646" y="853858"/>
            <a:ext cx="1055914" cy="4830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8181703" y="853857"/>
            <a:ext cx="1055914" cy="4854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2" name="Rounded Rectangle 11"/>
          <p:cNvSpPr/>
          <p:nvPr/>
        </p:nvSpPr>
        <p:spPr>
          <a:xfrm>
            <a:off x="126274" y="5878799"/>
            <a:ext cx="11939452" cy="4756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Sparsity</a:t>
            </a:r>
            <a:r>
              <a:rPr lang="en-US" sz="1600" b="1" dirty="0" smtClean="0">
                <a:solidFill>
                  <a:schemeClr val="bg1"/>
                </a:solidFill>
              </a:rPr>
              <a:t>: Increased data sparsity, in particular high data sparsity, </a:t>
            </a:r>
            <a:r>
              <a:rPr lang="en-US" sz="1600" b="1" dirty="0">
                <a:solidFill>
                  <a:schemeClr val="bg1"/>
                </a:solidFill>
              </a:rPr>
              <a:t>results in increased </a:t>
            </a:r>
            <a:r>
              <a:rPr lang="en-US" sz="1600" b="1" dirty="0" smtClean="0">
                <a:solidFill>
                  <a:schemeClr val="bg1"/>
                </a:solidFill>
              </a:rPr>
              <a:t>average </a:t>
            </a:r>
            <a:r>
              <a:rPr lang="en-US" sz="1600" b="1" dirty="0">
                <a:solidFill>
                  <a:schemeClr val="bg1"/>
                </a:solidFill>
              </a:rPr>
              <a:t>MRSE </a:t>
            </a:r>
            <a:r>
              <a:rPr lang="en-US" sz="1600" b="1" dirty="0" smtClean="0">
                <a:solidFill>
                  <a:schemeClr val="bg1"/>
                </a:solidFill>
              </a:rPr>
              <a:t>values.</a:t>
            </a:r>
          </a:p>
        </p:txBody>
      </p:sp>
    </p:spTree>
    <p:extLst>
      <p:ext uri="{BB962C8B-B14F-4D97-AF65-F5344CB8AC3E}">
        <p14:creationId xmlns:p14="http://schemas.microsoft.com/office/powerpoint/2010/main" val="13819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7"/>
    </mc:Choice>
    <mc:Fallback xmlns="">
      <p:transition spd="slow" advTm="2828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/>
          </a:bodyPr>
          <a:lstStyle/>
          <a:p>
            <a:r>
              <a:rPr lang="en-US" sz="2500" dirty="0"/>
              <a:t>Statistical Model Simulated Data Analysis Results (Average MRSE Values)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58668"/>
              </p:ext>
            </p:extLst>
          </p:nvPr>
        </p:nvGraphicFramePr>
        <p:xfrm>
          <a:off x="126274" y="878291"/>
          <a:ext cx="11939452" cy="480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310">
                  <a:extLst>
                    <a:ext uri="{9D8B030D-6E8A-4147-A177-3AD203B41FA5}">
                      <a16:colId xmlns:a16="http://schemas.microsoft.com/office/drawing/2014/main" val="2946612948"/>
                    </a:ext>
                  </a:extLst>
                </a:gridCol>
                <a:gridCol w="842554">
                  <a:extLst>
                    <a:ext uri="{9D8B030D-6E8A-4147-A177-3AD203B41FA5}">
                      <a16:colId xmlns:a16="http://schemas.microsoft.com/office/drawing/2014/main" val="131302886"/>
                    </a:ext>
                  </a:extLst>
                </a:gridCol>
                <a:gridCol w="855618">
                  <a:extLst>
                    <a:ext uri="{9D8B030D-6E8A-4147-A177-3AD203B41FA5}">
                      <a16:colId xmlns:a16="http://schemas.microsoft.com/office/drawing/2014/main" val="2445147718"/>
                    </a:ext>
                  </a:extLst>
                </a:gridCol>
                <a:gridCol w="894805">
                  <a:extLst>
                    <a:ext uri="{9D8B030D-6E8A-4147-A177-3AD203B41FA5}">
                      <a16:colId xmlns:a16="http://schemas.microsoft.com/office/drawing/2014/main" val="2037034614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210592245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667354749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3994449398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3637761793"/>
                    </a:ext>
                  </a:extLst>
                </a:gridCol>
                <a:gridCol w="973183">
                  <a:extLst>
                    <a:ext uri="{9D8B030D-6E8A-4147-A177-3AD203B41FA5}">
                      <a16:colId xmlns:a16="http://schemas.microsoft.com/office/drawing/2014/main" val="3967822130"/>
                    </a:ext>
                  </a:extLst>
                </a:gridCol>
                <a:gridCol w="973183">
                  <a:extLst>
                    <a:ext uri="{9D8B030D-6E8A-4147-A177-3AD203B41FA5}">
                      <a16:colId xmlns:a16="http://schemas.microsoft.com/office/drawing/2014/main" val="646405398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67382787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715915789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120045840"/>
                    </a:ext>
                  </a:extLst>
                </a:gridCol>
              </a:tblGrid>
              <a:tr h="115183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Setting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Data,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Data,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Data,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</a:t>
                      </a:r>
                      <a:r>
                        <a:rPr lang="en-US" sz="1100" baseline="0" dirty="0" smtClean="0"/>
                        <a:t> Data,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No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MFPCA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Sparsity</a:t>
                      </a:r>
                      <a:r>
                        <a:rPr lang="en-US" sz="1100" baseline="0" dirty="0" smtClean="0"/>
                        <a:t>,</a:t>
                      </a:r>
                    </a:p>
                    <a:p>
                      <a:r>
                        <a:rPr lang="en-US" sz="1100" baseline="0" dirty="0" smtClean="0"/>
                        <a:t>With Measure-</a:t>
                      </a:r>
                      <a:r>
                        <a:rPr lang="en-US" sz="1100" baseline="0" dirty="0" err="1" smtClean="0"/>
                        <a:t>ment</a:t>
                      </a:r>
                      <a:r>
                        <a:rPr lang="en-US" sz="1100" baseline="0" dirty="0" smtClean="0"/>
                        <a:t> Error,</a:t>
                      </a:r>
                    </a:p>
                    <a:p>
                      <a:r>
                        <a:rPr lang="en-US" sz="1100" baseline="0" dirty="0" smtClean="0"/>
                        <a:t>UFPCA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8434"/>
                  </a:ext>
                </a:extLst>
              </a:tr>
              <a:tr h="34128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Fourier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0.00284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0.002821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0.126228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0.125008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0.005749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0.005884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0.023072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0.027001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0.468063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0.051878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0.472821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0.136443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61558"/>
                  </a:ext>
                </a:extLst>
              </a:tr>
              <a:tr h="82626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Fourier + Wiener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0.025695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0.003217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0.188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0.169513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0.028455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0.006379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0.05044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0.038547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0.427267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0.068913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0.429469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0.124431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99570"/>
                  </a:ext>
                </a:extLst>
              </a:tr>
              <a:tr h="736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Fourier + Wiener x 10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0.045145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0.030446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0.102414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0.08907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0.052675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0.034494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0.061559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0.044444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0.452839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0.136372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0.474834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0.202709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059113"/>
                  </a:ext>
                </a:extLst>
              </a:tr>
              <a:tr h="1172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Fourier + Wiener x 100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(100 </a:t>
                      </a:r>
                      <a:r>
                        <a:rPr lang="en-US" sz="1100" baseline="0" dirty="0" err="1" smtClean="0"/>
                        <a:t>observa-tions</a:t>
                      </a:r>
                      <a:r>
                        <a:rPr lang="en-US" sz="1100" baseline="0" dirty="0" smtClean="0"/>
                        <a:t> each)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0.093695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0.068702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0.141213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0.119127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0.202036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0.125201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0.210061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0.13446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3.173803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0.889492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3.259918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1.051794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8353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97280" y="845510"/>
            <a:ext cx="907869" cy="4871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2810691" y="845510"/>
            <a:ext cx="907869" cy="4838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8236974" y="878290"/>
            <a:ext cx="951271" cy="4805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2" name="Rectangle 11"/>
          <p:cNvSpPr/>
          <p:nvPr/>
        </p:nvSpPr>
        <p:spPr>
          <a:xfrm>
            <a:off x="10183762" y="878290"/>
            <a:ext cx="980768" cy="48055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3" name="Rounded Rectangle 12"/>
          <p:cNvSpPr/>
          <p:nvPr/>
        </p:nvSpPr>
        <p:spPr>
          <a:xfrm>
            <a:off x="126274" y="5842797"/>
            <a:ext cx="11939452" cy="60497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Measurement Error</a:t>
            </a:r>
            <a:r>
              <a:rPr lang="en-US" b="1" dirty="0" smtClean="0">
                <a:solidFill>
                  <a:schemeClr val="bg1"/>
                </a:solidFill>
              </a:rPr>
              <a:t>: The presence of measurement error results in increased average MRSE values. In some high sparsity cases, the presence of measurement error only results in small increases in average MRSE values.</a:t>
            </a:r>
          </a:p>
        </p:txBody>
      </p:sp>
    </p:spTree>
    <p:extLst>
      <p:ext uri="{BB962C8B-B14F-4D97-AF65-F5344CB8AC3E}">
        <p14:creationId xmlns:p14="http://schemas.microsoft.com/office/powerpoint/2010/main" val="15359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50"/>
    </mc:Choice>
    <mc:Fallback xmlns="">
      <p:transition spd="slow" advTm="4095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9010" y="2369128"/>
            <a:ext cx="5893981" cy="1457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Ballistic Missile Trajectory Data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9"/>
    </mc:Choice>
    <mc:Fallback xmlns="">
      <p:transition spd="slow" advTm="332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Ballistic Missile Trajectory Dataset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8683" y="830394"/>
            <a:ext cx="8537751" cy="5489980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Generated by a </a:t>
            </a:r>
            <a:r>
              <a:rPr lang="en-US" sz="1500" dirty="0" smtClean="0">
                <a:solidFill>
                  <a:schemeClr val="tx1"/>
                </a:solidFill>
              </a:rPr>
              <a:t>physics </a:t>
            </a:r>
            <a:r>
              <a:rPr lang="en-US" sz="1500" dirty="0">
                <a:solidFill>
                  <a:schemeClr val="tx1"/>
                </a:solidFill>
              </a:rPr>
              <a:t>model to notionally propagate objects according to a path of a ballistic </a:t>
            </a:r>
            <a:r>
              <a:rPr lang="en-US" sz="1500" dirty="0" smtClean="0">
                <a:solidFill>
                  <a:schemeClr val="tx1"/>
                </a:solidFill>
              </a:rPr>
              <a:t>missile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Dataset: 500 trajectories, each with 200 discrete observed points.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Six covariates on Earth-Center Earth-Fixed (ECEF) coordinate system: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</a:rPr>
              <a:t>Positions: X, Y, Z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</a:rPr>
              <a:t>Velocities: </a:t>
            </a:r>
            <a:r>
              <a:rPr lang="en-US" sz="1500" dirty="0">
                <a:solidFill>
                  <a:schemeClr val="tx1"/>
                </a:solidFill>
              </a:rPr>
              <a:t>X, Y, </a:t>
            </a:r>
            <a:r>
              <a:rPr lang="en-US" sz="1500" dirty="0" smtClean="0">
                <a:solidFill>
                  <a:schemeClr val="tx1"/>
                </a:solidFill>
              </a:rPr>
              <a:t>Z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All </a:t>
            </a:r>
            <a:r>
              <a:rPr lang="en-US" sz="1500" dirty="0">
                <a:solidFill>
                  <a:schemeClr val="tx1"/>
                </a:solidFill>
              </a:rPr>
              <a:t>trajectory times are standardized to [0,1</a:t>
            </a:r>
            <a:r>
              <a:rPr lang="en-US" sz="1500" dirty="0" smtClean="0">
                <a:solidFill>
                  <a:schemeClr val="tx1"/>
                </a:solidFill>
              </a:rPr>
              <a:t>]. Think of this as a “percent progress of </a:t>
            </a:r>
            <a:r>
              <a:rPr lang="en-US" sz="1500" dirty="0" smtClean="0">
                <a:solidFill>
                  <a:schemeClr val="tx1"/>
                </a:solidFill>
              </a:rPr>
              <a:t>the trajectory</a:t>
            </a:r>
            <a:r>
              <a:rPr lang="en-US" sz="1500" dirty="0" smtClean="0">
                <a:solidFill>
                  <a:schemeClr val="tx1"/>
                </a:solidFill>
              </a:rPr>
              <a:t>.”</a:t>
            </a:r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500" dirty="0" smtClean="0"/>
          </a:p>
          <a:p>
            <a:endParaRPr lang="en-US" sz="1500" dirty="0" smtClean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 smtClean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9" name="Picture 2" descr="https://www.mathworks.com/help/map/ecef_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22" y="642990"/>
            <a:ext cx="2180061" cy="20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95053" y="2489760"/>
            <a:ext cx="1762397" cy="58545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600" b="0" dirty="0" smtClean="0"/>
              <a:t>Source: “Choose a 3-D Coordinate System.” </a:t>
            </a:r>
            <a:r>
              <a:rPr lang="en-US" sz="600" b="0" dirty="0" err="1" smtClean="0"/>
              <a:t>Mathworks</a:t>
            </a:r>
            <a:r>
              <a:rPr lang="en-US" sz="600" dirty="0"/>
              <a:t> Help Center. https://www.mathworks.com/help/map/choose-a-3-d-coordinate-system.html</a:t>
            </a:r>
            <a:endParaRPr lang="en-US" sz="600" b="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0" y="3119101"/>
            <a:ext cx="3296398" cy="32914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6076" y="3170744"/>
            <a:ext cx="244275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X Position Functions: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13" y="3129894"/>
            <a:ext cx="3285590" cy="3280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98638" y="3170744"/>
            <a:ext cx="245557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Y Position Functions: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63" y="3119101"/>
            <a:ext cx="3285587" cy="32807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83922" y="3153178"/>
            <a:ext cx="244275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Z Position Functions:</a:t>
            </a:r>
          </a:p>
        </p:txBody>
      </p:sp>
    </p:spTree>
    <p:extLst>
      <p:ext uri="{BB962C8B-B14F-4D97-AF65-F5344CB8AC3E}">
        <p14:creationId xmlns:p14="http://schemas.microsoft.com/office/powerpoint/2010/main" val="26857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74"/>
    </mc:Choice>
    <mc:Fallback xmlns="">
      <p:transition spd="slow" advTm="4307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202" y="382069"/>
            <a:ext cx="11277600" cy="762000"/>
          </a:xfrm>
        </p:spPr>
        <p:txBody>
          <a:bodyPr>
            <a:noAutofit/>
          </a:bodyPr>
          <a:lstStyle/>
          <a:p>
            <a:r>
              <a:rPr lang="en-US" sz="2900" dirty="0" smtClean="0"/>
              <a:t>Ballistic Missile Trajectory Data Analysis Results (MRSE Values)</a:t>
            </a:r>
            <a:endParaRPr lang="en-US" sz="29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197854"/>
              </p:ext>
            </p:extLst>
          </p:nvPr>
        </p:nvGraphicFramePr>
        <p:xfrm>
          <a:off x="429401" y="1487076"/>
          <a:ext cx="11201401" cy="178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755">
                  <a:extLst>
                    <a:ext uri="{9D8B030D-6E8A-4147-A177-3AD203B41FA5}">
                      <a16:colId xmlns:a16="http://schemas.microsoft.com/office/drawing/2014/main" val="131302886"/>
                    </a:ext>
                  </a:extLst>
                </a:gridCol>
                <a:gridCol w="1763683">
                  <a:extLst>
                    <a:ext uri="{9D8B030D-6E8A-4147-A177-3AD203B41FA5}">
                      <a16:colId xmlns:a16="http://schemas.microsoft.com/office/drawing/2014/main" val="2445147718"/>
                    </a:ext>
                  </a:extLst>
                </a:gridCol>
                <a:gridCol w="1992558">
                  <a:extLst>
                    <a:ext uri="{9D8B030D-6E8A-4147-A177-3AD203B41FA5}">
                      <a16:colId xmlns:a16="http://schemas.microsoft.com/office/drawing/2014/main" val="667354749"/>
                    </a:ext>
                  </a:extLst>
                </a:gridCol>
                <a:gridCol w="1682902">
                  <a:extLst>
                    <a:ext uri="{9D8B030D-6E8A-4147-A177-3AD203B41FA5}">
                      <a16:colId xmlns:a16="http://schemas.microsoft.com/office/drawing/2014/main" val="3994449398"/>
                    </a:ext>
                  </a:extLst>
                </a:gridCol>
                <a:gridCol w="2006020">
                  <a:extLst>
                    <a:ext uri="{9D8B030D-6E8A-4147-A177-3AD203B41FA5}">
                      <a16:colId xmlns:a16="http://schemas.microsoft.com/office/drawing/2014/main" val="646405398"/>
                    </a:ext>
                  </a:extLst>
                </a:gridCol>
                <a:gridCol w="2019483">
                  <a:extLst>
                    <a:ext uri="{9D8B030D-6E8A-4147-A177-3AD203B41FA5}">
                      <a16:colId xmlns:a16="http://schemas.microsoft.com/office/drawing/2014/main" val="3673827876"/>
                    </a:ext>
                  </a:extLst>
                </a:gridCol>
              </a:tblGrid>
              <a:tr h="13275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Full</a:t>
                      </a:r>
                      <a:r>
                        <a:rPr lang="en-US" sz="2000" baseline="0" dirty="0" smtClean="0"/>
                        <a:t> Data,</a:t>
                      </a:r>
                    </a:p>
                    <a:p>
                      <a:r>
                        <a:rPr lang="en-US" sz="2000" baseline="0" dirty="0" smtClean="0"/>
                        <a:t>MFPCA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Full</a:t>
                      </a:r>
                      <a:r>
                        <a:rPr lang="en-US" sz="2000" baseline="0" dirty="0" smtClean="0"/>
                        <a:t> Data,</a:t>
                      </a:r>
                    </a:p>
                    <a:p>
                      <a:r>
                        <a:rPr lang="en-US" sz="2000" baseline="0" dirty="0" smtClean="0"/>
                        <a:t>UFPCA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Medium Sparsity</a:t>
                      </a:r>
                      <a:r>
                        <a:rPr lang="en-US" sz="2000" baseline="0" dirty="0" smtClean="0"/>
                        <a:t>,</a:t>
                      </a:r>
                    </a:p>
                    <a:p>
                      <a:r>
                        <a:rPr lang="en-US" sz="2000" baseline="0" dirty="0" smtClean="0"/>
                        <a:t>MFPCA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Medium Sparsity</a:t>
                      </a:r>
                      <a:r>
                        <a:rPr lang="en-US" sz="2000" baseline="0" dirty="0" smtClean="0"/>
                        <a:t>,</a:t>
                      </a:r>
                    </a:p>
                    <a:p>
                      <a:r>
                        <a:rPr lang="en-US" sz="2000" baseline="0" dirty="0" smtClean="0"/>
                        <a:t>UFPCA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 Sparsity</a:t>
                      </a:r>
                      <a:r>
                        <a:rPr lang="en-US" sz="2000" baseline="0" dirty="0" smtClean="0"/>
                        <a:t>,</a:t>
                      </a:r>
                    </a:p>
                    <a:p>
                      <a:r>
                        <a:rPr lang="en-US" sz="2000" baseline="0" dirty="0" smtClean="0"/>
                        <a:t>MFPCA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 Sparsity</a:t>
                      </a:r>
                      <a:r>
                        <a:rPr lang="en-US" sz="2000" baseline="0" dirty="0" smtClean="0"/>
                        <a:t>,</a:t>
                      </a:r>
                    </a:p>
                    <a:p>
                      <a:r>
                        <a:rPr lang="en-US" sz="2000" baseline="0" dirty="0" smtClean="0"/>
                        <a:t>UFPCA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8434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7.35118E-08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7.11116E-08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8.11026E-08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8.00473E-08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7.72053E-08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8.02807E-08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61558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53202" y="3987479"/>
            <a:ext cx="11338055" cy="18646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Method</a:t>
            </a:r>
            <a:r>
              <a:rPr lang="en-US" sz="2000" b="1" dirty="0" smtClean="0">
                <a:solidFill>
                  <a:schemeClr val="bg1"/>
                </a:solidFill>
              </a:rPr>
              <a:t>: For full data and medium sparsity, UFPCA has lower MRSE values than MFPCA. For high sparsity, MFPCA has lower MRSE </a:t>
            </a:r>
            <a:r>
              <a:rPr lang="en-US" sz="2000" b="1" dirty="0">
                <a:solidFill>
                  <a:schemeClr val="bg1"/>
                </a:solidFill>
              </a:rPr>
              <a:t>values</a:t>
            </a:r>
            <a:r>
              <a:rPr lang="en-US" sz="2000" b="1" dirty="0" smtClean="0">
                <a:solidFill>
                  <a:schemeClr val="bg1"/>
                </a:solidFill>
              </a:rPr>
              <a:t> than UFPCA.</a:t>
            </a:r>
          </a:p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Sparsity</a:t>
            </a:r>
            <a:r>
              <a:rPr lang="en-US" sz="2000" b="1" dirty="0" smtClean="0">
                <a:solidFill>
                  <a:schemeClr val="bg1"/>
                </a:solidFill>
              </a:rPr>
              <a:t>: For MFPCA, high sparsity has lower MRSE values than medium sparsity. For UFPCA, MRSE values increase as sparsity increases.</a:t>
            </a:r>
          </a:p>
          <a:p>
            <a:pPr algn="ctr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073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11"/>
    </mc:Choice>
    <mc:Fallback xmlns="">
      <p:transition spd="slow" advTm="4511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9010" y="2369128"/>
            <a:ext cx="5893981" cy="1457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Northern California Flight Tracks Data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7"/>
    </mc:Choice>
    <mc:Fallback xmlns="">
      <p:transition spd="slow" advTm="766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Northern California Flight Tracks Data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88683" y="830394"/>
            <a:ext cx="8988420" cy="5489980"/>
          </a:xfrm>
        </p:spPr>
        <p:txBody>
          <a:bodyPr>
            <a:normAutofit/>
          </a:bodyPr>
          <a:lstStyle/>
          <a:p>
            <a:r>
              <a:rPr lang="en-US" dirty="0"/>
              <a:t>Dataset available at: https://catalog.data.gov/dataset/flight-tracks-northern-california-tracon</a:t>
            </a:r>
            <a:endParaRPr lang="en-US" dirty="0" smtClean="0"/>
          </a:p>
          <a:p>
            <a:r>
              <a:rPr lang="en-US" dirty="0" smtClean="0"/>
              <a:t>Radar flight tracks over San Francisco Bay area in January-March 2006</a:t>
            </a:r>
          </a:p>
          <a:p>
            <a:r>
              <a:rPr lang="en-US" dirty="0" smtClean="0"/>
              <a:t>Covers the Northern California terminal radar approach control (TRACON) (NCT), a cylinder radius of 80 km and height 6,000 m centered at Oakland International Airport (OAK).</a:t>
            </a:r>
          </a:p>
          <a:p>
            <a:r>
              <a:rPr lang="en-US" dirty="0" smtClean="0"/>
              <a:t>NCT covers three main airports, Oakland, San Francisco (SFO) and San Jose (SJC) International Airports, as well as many smaller airports.</a:t>
            </a:r>
          </a:p>
          <a:p>
            <a:r>
              <a:rPr lang="en-US" dirty="0" smtClean="0"/>
              <a:t>Focus on 423 tracks of flights originating from SJC and a random sample of 10,000 flights originating from SFO.</a:t>
            </a:r>
          </a:p>
          <a:p>
            <a:r>
              <a:rPr lang="en-US" dirty="0" smtClean="0"/>
              <a:t>For all tracks, interpolate to 101 points in [0,1], so our continuum is “percent progress of </a:t>
            </a:r>
            <a:r>
              <a:rPr lang="en-US" dirty="0" smtClean="0"/>
              <a:t>the trajectory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03091" y="2383275"/>
            <a:ext cx="2146707" cy="31204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600" b="0" dirty="0" smtClean="0"/>
              <a:t>Source: “Flight Tracks, Northern California TRACON</a:t>
            </a:r>
            <a:r>
              <a:rPr lang="en-US" sz="600" dirty="0" smtClean="0"/>
              <a:t>. </a:t>
            </a:r>
            <a:r>
              <a:rPr lang="en-US" sz="600" dirty="0"/>
              <a:t>https://c3.ndc.nasa.gov/dashlink/resources/132/</a:t>
            </a:r>
            <a:endParaRPr lang="en-US" sz="600" b="0" dirty="0" smtClean="0"/>
          </a:p>
        </p:txBody>
      </p:sp>
      <p:pic>
        <p:nvPicPr>
          <p:cNvPr id="8" name="Picture 2" descr="resource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2" y="322816"/>
            <a:ext cx="2381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92"/>
    </mc:Choice>
    <mc:Fallback xmlns="">
      <p:transition spd="slow" advTm="4739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5863" y="280465"/>
            <a:ext cx="1127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Northern California Flight Tracks Data Analysis Settings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770" y="754599"/>
            <a:ext cx="474834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SFO Origin Tracks (10,000 tracks):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1883" y="775815"/>
            <a:ext cx="5451497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SJC Origin Tracks (423 tracks):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726" y="3490146"/>
            <a:ext cx="5451497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SFO + SJC Origin Tracks (423 tracks each):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1884" y="3490146"/>
            <a:ext cx="5451497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SFO (10,000) + SJC (423) Origin Tracks: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533" y="2936606"/>
            <a:ext cx="1316032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Beginning: Blue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End: Red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Track: Cyan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38944" y="3022235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01149" y="3051691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7121" y="2965074"/>
            <a:ext cx="128929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Beginning: Blue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End: Red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Track: Cyan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2913" y="5819509"/>
            <a:ext cx="2140867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SFO Beginning: Blue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SFO End: Yellow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SFO Track: Gold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52451" y="5846798"/>
            <a:ext cx="2079275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SJC Beginning: Black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SJC End: Orange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SJC Track: Teal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42013" y="5937827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8715" y="5859698"/>
            <a:ext cx="227252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SFO Beginning: Blue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SFO End: Yellow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SFO Track: Gold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66412" y="5886987"/>
            <a:ext cx="2082772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SJC Beginning: Black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SJC End: Orange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SJC Track: Teal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59471" y="5978016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1131308"/>
            <a:ext cx="1828436" cy="18257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65" y="1165953"/>
            <a:ext cx="1793740" cy="1791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26" y="1165953"/>
            <a:ext cx="1824231" cy="182151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89991" y="1084038"/>
            <a:ext cx="1541997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(x, y) Plot: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12477" y="1098600"/>
            <a:ext cx="1399888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x Functions: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2763" y="1080705"/>
            <a:ext cx="1399888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y Functions: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06" y="1162088"/>
            <a:ext cx="1826040" cy="18233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669135" y="1092914"/>
            <a:ext cx="1497277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(x, y) Plot: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45" y="1196780"/>
            <a:ext cx="1799897" cy="179721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489420" y="1107476"/>
            <a:ext cx="1493519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x Functions: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41" y="1183003"/>
            <a:ext cx="1781905" cy="177925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293087" y="1107476"/>
            <a:ext cx="1459870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y Functions: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2" y="3821666"/>
            <a:ext cx="1870873" cy="186808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93247" y="3811513"/>
            <a:ext cx="1541997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(x, y) Plot: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65" y="3869679"/>
            <a:ext cx="1840381" cy="183764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215733" y="3826075"/>
            <a:ext cx="1399888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x Functions: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71" y="3899701"/>
            <a:ext cx="1802321" cy="179963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036019" y="3808180"/>
            <a:ext cx="1399888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y Functions: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06" y="3875509"/>
            <a:ext cx="1954558" cy="195164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71622" y="3836604"/>
            <a:ext cx="1497277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(x, y) Plot: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14" y="3929073"/>
            <a:ext cx="1800535" cy="179785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491907" y="3851166"/>
            <a:ext cx="1493519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x Functions: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49" y="3940025"/>
            <a:ext cx="1758309" cy="175569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295574" y="3851166"/>
            <a:ext cx="1459870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</a:rPr>
              <a:t>y Functions:</a:t>
            </a:r>
          </a:p>
        </p:txBody>
      </p:sp>
    </p:spTree>
    <p:extLst>
      <p:ext uri="{BB962C8B-B14F-4D97-AF65-F5344CB8AC3E}">
        <p14:creationId xmlns:p14="http://schemas.microsoft.com/office/powerpoint/2010/main" val="35100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1"/>
    </mc:Choice>
    <mc:Fallback xmlns="">
      <p:transition spd="slow" advTm="1384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202" y="382069"/>
            <a:ext cx="11277600" cy="762000"/>
          </a:xfrm>
        </p:spPr>
        <p:txBody>
          <a:bodyPr>
            <a:noAutofit/>
          </a:bodyPr>
          <a:lstStyle/>
          <a:p>
            <a:r>
              <a:rPr lang="en-US" sz="2600" dirty="0"/>
              <a:t>Northern California Flight Tracks Data Analysis </a:t>
            </a:r>
            <a:r>
              <a:rPr lang="en-US" sz="2600" dirty="0" smtClean="0"/>
              <a:t>Results (MRSE Values)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04977"/>
              </p:ext>
            </p:extLst>
          </p:nvPr>
        </p:nvGraphicFramePr>
        <p:xfrm>
          <a:off x="224245" y="825371"/>
          <a:ext cx="11743509" cy="426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391">
                  <a:extLst>
                    <a:ext uri="{9D8B030D-6E8A-4147-A177-3AD203B41FA5}">
                      <a16:colId xmlns:a16="http://schemas.microsoft.com/office/drawing/2014/main" val="2893326546"/>
                    </a:ext>
                  </a:extLst>
                </a:gridCol>
                <a:gridCol w="1576391">
                  <a:extLst>
                    <a:ext uri="{9D8B030D-6E8A-4147-A177-3AD203B41FA5}">
                      <a16:colId xmlns:a16="http://schemas.microsoft.com/office/drawing/2014/main" val="131302886"/>
                    </a:ext>
                  </a:extLst>
                </a:gridCol>
                <a:gridCol w="1600833">
                  <a:extLst>
                    <a:ext uri="{9D8B030D-6E8A-4147-A177-3AD203B41FA5}">
                      <a16:colId xmlns:a16="http://schemas.microsoft.com/office/drawing/2014/main" val="2445147718"/>
                    </a:ext>
                  </a:extLst>
                </a:gridCol>
                <a:gridCol w="1808575">
                  <a:extLst>
                    <a:ext uri="{9D8B030D-6E8A-4147-A177-3AD203B41FA5}">
                      <a16:colId xmlns:a16="http://schemas.microsoft.com/office/drawing/2014/main" val="667354749"/>
                    </a:ext>
                  </a:extLst>
                </a:gridCol>
                <a:gridCol w="1673941">
                  <a:extLst>
                    <a:ext uri="{9D8B030D-6E8A-4147-A177-3AD203B41FA5}">
                      <a16:colId xmlns:a16="http://schemas.microsoft.com/office/drawing/2014/main" val="3994449398"/>
                    </a:ext>
                  </a:extLst>
                </a:gridCol>
                <a:gridCol w="1674364">
                  <a:extLst>
                    <a:ext uri="{9D8B030D-6E8A-4147-A177-3AD203B41FA5}">
                      <a16:colId xmlns:a16="http://schemas.microsoft.com/office/drawing/2014/main" val="646405398"/>
                    </a:ext>
                  </a:extLst>
                </a:gridCol>
                <a:gridCol w="1833014">
                  <a:extLst>
                    <a:ext uri="{9D8B030D-6E8A-4147-A177-3AD203B41FA5}">
                      <a16:colId xmlns:a16="http://schemas.microsoft.com/office/drawing/2014/main" val="3673827876"/>
                    </a:ext>
                  </a:extLst>
                </a:gridCol>
              </a:tblGrid>
              <a:tr h="843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</a:t>
                      </a:r>
                      <a:r>
                        <a:rPr lang="en-US" sz="1400" baseline="0" dirty="0" smtClean="0"/>
                        <a:t> Data,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</a:t>
                      </a:r>
                      <a:r>
                        <a:rPr lang="en-US" sz="1400" baseline="0" dirty="0" smtClean="0"/>
                        <a:t> Data,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8434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Origin Tracks </a:t>
                      </a:r>
                    </a:p>
                    <a:p>
                      <a:r>
                        <a:rPr lang="en-US" sz="1400" dirty="0" smtClean="0"/>
                        <a:t>(10,000 Tracks)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0.005033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0.004984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1.051036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0.006379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1.051732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61558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SJC Origin Tracks </a:t>
                      </a:r>
                    </a:p>
                    <a:p>
                      <a:r>
                        <a:rPr lang="en-US" sz="1400" dirty="0" smtClean="0"/>
                        <a:t>(423 Tracks)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0.001398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0.000697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0.001481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1.167057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0.001984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1.166021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409392"/>
                  </a:ext>
                </a:extLst>
              </a:tr>
              <a:tr h="10153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+ SJC Origin Tracks </a:t>
                      </a:r>
                    </a:p>
                    <a:p>
                      <a:r>
                        <a:rPr lang="en-US" sz="1400" dirty="0" smtClean="0"/>
                        <a:t>(423 Tracks Each)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0.006498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0.006092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0.004529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1.10268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0.00704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1.10765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519799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(10,000 Tracks) + SJC (423 Tracks) Origin Tracks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0.005819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0.005143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1.05447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1.055745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39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0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"/>
    </mc:Choice>
    <mc:Fallback xmlns="">
      <p:transition spd="slow" advTm="8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B54C0-72CA-7449-A58F-F800A7001B6D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94865" y="1283825"/>
            <a:ext cx="10665070" cy="490360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With the rise in availability of </a:t>
            </a:r>
            <a:r>
              <a:rPr lang="en-US" i="1" dirty="0" smtClean="0">
                <a:solidFill>
                  <a:schemeClr val="tx1"/>
                </a:solidFill>
              </a:rPr>
              <a:t>big data</a:t>
            </a:r>
            <a:r>
              <a:rPr lang="en-US" dirty="0" smtClean="0">
                <a:solidFill>
                  <a:schemeClr val="tx1"/>
                </a:solidFill>
              </a:rPr>
              <a:t>, there is a growing need for tools and methods to help inform data-driven decisions to gain insights from these large scale datasets – in particular for datasets that exist on a continuum (such as time).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datasets span a wide variety of fields across many industries: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Medicine (e.g., EKG or fMRI data collected for the same patient over multiple time points)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Finance (e.g., stock market data over time)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Sports (e.g., player or team performance data taken over time)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Defense (e.g., tracking and surveillance)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addition to the large scale nature, we require methods that can account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Dependencies over a continuum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Dependence between multiple variables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Partially observed data (only a portion of the functions are observed)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Measurement error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61"/>
    </mc:Choice>
    <mc:Fallback xmlns="">
      <p:transition spd="slow" advTm="4676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202" y="382069"/>
            <a:ext cx="11277600" cy="762000"/>
          </a:xfrm>
        </p:spPr>
        <p:txBody>
          <a:bodyPr>
            <a:noAutofit/>
          </a:bodyPr>
          <a:lstStyle/>
          <a:p>
            <a:r>
              <a:rPr lang="en-US" sz="2600" dirty="0"/>
              <a:t>Northern California Flight Tracks Data Analysis </a:t>
            </a:r>
            <a:r>
              <a:rPr lang="en-US" sz="2600" dirty="0" smtClean="0"/>
              <a:t>Results (MRSE Values)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08137"/>
              </p:ext>
            </p:extLst>
          </p:nvPr>
        </p:nvGraphicFramePr>
        <p:xfrm>
          <a:off x="224245" y="825371"/>
          <a:ext cx="11743509" cy="426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391">
                  <a:extLst>
                    <a:ext uri="{9D8B030D-6E8A-4147-A177-3AD203B41FA5}">
                      <a16:colId xmlns:a16="http://schemas.microsoft.com/office/drawing/2014/main" val="2893326546"/>
                    </a:ext>
                  </a:extLst>
                </a:gridCol>
                <a:gridCol w="1576391">
                  <a:extLst>
                    <a:ext uri="{9D8B030D-6E8A-4147-A177-3AD203B41FA5}">
                      <a16:colId xmlns:a16="http://schemas.microsoft.com/office/drawing/2014/main" val="131302886"/>
                    </a:ext>
                  </a:extLst>
                </a:gridCol>
                <a:gridCol w="1600833">
                  <a:extLst>
                    <a:ext uri="{9D8B030D-6E8A-4147-A177-3AD203B41FA5}">
                      <a16:colId xmlns:a16="http://schemas.microsoft.com/office/drawing/2014/main" val="2445147718"/>
                    </a:ext>
                  </a:extLst>
                </a:gridCol>
                <a:gridCol w="1808575">
                  <a:extLst>
                    <a:ext uri="{9D8B030D-6E8A-4147-A177-3AD203B41FA5}">
                      <a16:colId xmlns:a16="http://schemas.microsoft.com/office/drawing/2014/main" val="667354749"/>
                    </a:ext>
                  </a:extLst>
                </a:gridCol>
                <a:gridCol w="1673941">
                  <a:extLst>
                    <a:ext uri="{9D8B030D-6E8A-4147-A177-3AD203B41FA5}">
                      <a16:colId xmlns:a16="http://schemas.microsoft.com/office/drawing/2014/main" val="3994449398"/>
                    </a:ext>
                  </a:extLst>
                </a:gridCol>
                <a:gridCol w="1674364">
                  <a:extLst>
                    <a:ext uri="{9D8B030D-6E8A-4147-A177-3AD203B41FA5}">
                      <a16:colId xmlns:a16="http://schemas.microsoft.com/office/drawing/2014/main" val="646405398"/>
                    </a:ext>
                  </a:extLst>
                </a:gridCol>
                <a:gridCol w="1833014">
                  <a:extLst>
                    <a:ext uri="{9D8B030D-6E8A-4147-A177-3AD203B41FA5}">
                      <a16:colId xmlns:a16="http://schemas.microsoft.com/office/drawing/2014/main" val="3673827876"/>
                    </a:ext>
                  </a:extLst>
                </a:gridCol>
              </a:tblGrid>
              <a:tr h="843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</a:t>
                      </a:r>
                      <a:r>
                        <a:rPr lang="en-US" sz="1400" baseline="0" dirty="0" smtClean="0"/>
                        <a:t> Data,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</a:t>
                      </a:r>
                      <a:r>
                        <a:rPr lang="en-US" sz="1400" baseline="0" dirty="0" smtClean="0"/>
                        <a:t> Data,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8434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Origin Tracks </a:t>
                      </a:r>
                    </a:p>
                    <a:p>
                      <a:r>
                        <a:rPr lang="en-US" sz="1400" dirty="0" smtClean="0"/>
                        <a:t>(10,000 Tracks)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0.005033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0.004984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1.051036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0.006379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1.051732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61558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SJC Origin Tracks </a:t>
                      </a:r>
                    </a:p>
                    <a:p>
                      <a:r>
                        <a:rPr lang="en-US" sz="1400" dirty="0" smtClean="0"/>
                        <a:t>(423 Tracks)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0.001398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0.000697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0.001481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1.167057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0.001984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1.166021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09392"/>
                  </a:ext>
                </a:extLst>
              </a:tr>
              <a:tr h="10153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+ SJC Origin Tracks </a:t>
                      </a:r>
                    </a:p>
                    <a:p>
                      <a:r>
                        <a:rPr lang="en-US" sz="1400" dirty="0" smtClean="0"/>
                        <a:t>(423 Tracks Each)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0.006498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0.006092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0.004529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1.10268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0.00704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1.10765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19799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(10,000 Tracks) + SJC (423 Tracks) Origin Tracks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0.005819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0.005143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0.00607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1.05447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1.055745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63953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773091" y="825371"/>
            <a:ext cx="1672046" cy="42669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10149839" y="825371"/>
            <a:ext cx="1813560" cy="42669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9" name="Rounded Rectangle 8"/>
          <p:cNvSpPr/>
          <p:nvPr/>
        </p:nvSpPr>
        <p:spPr>
          <a:xfrm>
            <a:off x="224245" y="5271769"/>
            <a:ext cx="11739154" cy="110381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/>
            <a:r>
              <a:rPr lang="en-US" sz="2000" b="1" u="sng" dirty="0" smtClean="0"/>
              <a:t>Variability</a:t>
            </a:r>
            <a:r>
              <a:rPr lang="en-US" sz="2000" b="1" dirty="0" smtClean="0"/>
              <a:t>: With the exception of the (Medium Sparsity, UFPCA) and (High Sparsity, UFPCA) cases, SFO origin tracks has higher MRSE values than SJC origin tracks.</a:t>
            </a:r>
          </a:p>
          <a:p>
            <a:pPr algn="ctr"/>
            <a:r>
              <a:rPr lang="en-US" sz="2000" b="1" dirty="0" smtClean="0"/>
              <a:t>With the exception of the (Medium Sparsity, MFPCA) case, including 10,000 SFO origin tracks with the 423 SJC origin tracks results in lower MRSE values.</a:t>
            </a:r>
            <a:endParaRPr lang="en-US" sz="14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957354" y="825371"/>
            <a:ext cx="1752600" cy="42669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31184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44"/>
    </mc:Choice>
    <mc:Fallback xmlns="">
      <p:transition spd="slow" advTm="64644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202" y="382069"/>
            <a:ext cx="11277600" cy="762000"/>
          </a:xfrm>
        </p:spPr>
        <p:txBody>
          <a:bodyPr>
            <a:noAutofit/>
          </a:bodyPr>
          <a:lstStyle/>
          <a:p>
            <a:r>
              <a:rPr lang="en-US" sz="2600" dirty="0"/>
              <a:t>Northern California Flight Tracks Data Analysis </a:t>
            </a:r>
            <a:r>
              <a:rPr lang="en-US" sz="2600" dirty="0" smtClean="0"/>
              <a:t>Results (MRSE Values)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63543"/>
              </p:ext>
            </p:extLst>
          </p:nvPr>
        </p:nvGraphicFramePr>
        <p:xfrm>
          <a:off x="224245" y="825371"/>
          <a:ext cx="11743509" cy="426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391">
                  <a:extLst>
                    <a:ext uri="{9D8B030D-6E8A-4147-A177-3AD203B41FA5}">
                      <a16:colId xmlns:a16="http://schemas.microsoft.com/office/drawing/2014/main" val="2893326546"/>
                    </a:ext>
                  </a:extLst>
                </a:gridCol>
                <a:gridCol w="1576391">
                  <a:extLst>
                    <a:ext uri="{9D8B030D-6E8A-4147-A177-3AD203B41FA5}">
                      <a16:colId xmlns:a16="http://schemas.microsoft.com/office/drawing/2014/main" val="131302886"/>
                    </a:ext>
                  </a:extLst>
                </a:gridCol>
                <a:gridCol w="1600833">
                  <a:extLst>
                    <a:ext uri="{9D8B030D-6E8A-4147-A177-3AD203B41FA5}">
                      <a16:colId xmlns:a16="http://schemas.microsoft.com/office/drawing/2014/main" val="2445147718"/>
                    </a:ext>
                  </a:extLst>
                </a:gridCol>
                <a:gridCol w="1808575">
                  <a:extLst>
                    <a:ext uri="{9D8B030D-6E8A-4147-A177-3AD203B41FA5}">
                      <a16:colId xmlns:a16="http://schemas.microsoft.com/office/drawing/2014/main" val="667354749"/>
                    </a:ext>
                  </a:extLst>
                </a:gridCol>
                <a:gridCol w="1673941">
                  <a:extLst>
                    <a:ext uri="{9D8B030D-6E8A-4147-A177-3AD203B41FA5}">
                      <a16:colId xmlns:a16="http://schemas.microsoft.com/office/drawing/2014/main" val="3994449398"/>
                    </a:ext>
                  </a:extLst>
                </a:gridCol>
                <a:gridCol w="1674364">
                  <a:extLst>
                    <a:ext uri="{9D8B030D-6E8A-4147-A177-3AD203B41FA5}">
                      <a16:colId xmlns:a16="http://schemas.microsoft.com/office/drawing/2014/main" val="646405398"/>
                    </a:ext>
                  </a:extLst>
                </a:gridCol>
                <a:gridCol w="1833014">
                  <a:extLst>
                    <a:ext uri="{9D8B030D-6E8A-4147-A177-3AD203B41FA5}">
                      <a16:colId xmlns:a16="http://schemas.microsoft.com/office/drawing/2014/main" val="3673827876"/>
                    </a:ext>
                  </a:extLst>
                </a:gridCol>
              </a:tblGrid>
              <a:tr h="843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</a:t>
                      </a:r>
                      <a:r>
                        <a:rPr lang="en-US" sz="1400" baseline="0" dirty="0" smtClean="0"/>
                        <a:t> Data,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</a:t>
                      </a:r>
                      <a:r>
                        <a:rPr lang="en-US" sz="1400" baseline="0" dirty="0" smtClean="0"/>
                        <a:t> Data,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8434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Origin Tracks </a:t>
                      </a:r>
                    </a:p>
                    <a:p>
                      <a:r>
                        <a:rPr lang="en-US" sz="1400" dirty="0" smtClean="0"/>
                        <a:t>(10,000 Tracks)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0.005033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0.004984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0.00525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1.051036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0.006379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1.051732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61558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SJC Origin Tracks </a:t>
                      </a:r>
                    </a:p>
                    <a:p>
                      <a:r>
                        <a:rPr lang="en-US" sz="1400" dirty="0" smtClean="0"/>
                        <a:t>(423 Tracks)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0.001398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0.000697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0.001481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1.167057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0.001984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1.166021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09392"/>
                  </a:ext>
                </a:extLst>
              </a:tr>
              <a:tr h="10153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+ SJC Origin Tracks </a:t>
                      </a:r>
                    </a:p>
                    <a:p>
                      <a:r>
                        <a:rPr lang="en-US" sz="1400" dirty="0" smtClean="0"/>
                        <a:t>(423 Tracks Each)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0.006498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0.006092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0.004529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1.10268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0.00704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1.10765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19799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(10,000 Tracks) + SJC (423 Tracks) Origin Tracks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0.005819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0.005143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0.00607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1.05447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0.00522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1.055745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63953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70206" y="825371"/>
            <a:ext cx="3461868" cy="43411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8432074" y="825370"/>
            <a:ext cx="3600995" cy="4341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9" name="Rounded Rectangle 8"/>
          <p:cNvSpPr/>
          <p:nvPr/>
        </p:nvSpPr>
        <p:spPr>
          <a:xfrm>
            <a:off x="224245" y="5309901"/>
            <a:ext cx="11743509" cy="103172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 u="sng" dirty="0" smtClean="0"/>
              <a:t>Method</a:t>
            </a:r>
            <a:r>
              <a:rPr lang="en-US" sz="2000" b="1" dirty="0" smtClean="0"/>
              <a:t>: For full data, UFPCA has lower MRSE values than MFPCA.</a:t>
            </a:r>
          </a:p>
          <a:p>
            <a:pPr algn="ctr"/>
            <a:r>
              <a:rPr lang="en-US" sz="2000" b="1" dirty="0" smtClean="0"/>
              <a:t>For medium sparsity and high sparsity, MFPCA has lower MRSE values than UFPCA.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7958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2"/>
    </mc:Choice>
    <mc:Fallback xmlns="">
      <p:transition spd="slow" advTm="13502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202" y="382069"/>
            <a:ext cx="11277600" cy="762000"/>
          </a:xfrm>
        </p:spPr>
        <p:txBody>
          <a:bodyPr>
            <a:noAutofit/>
          </a:bodyPr>
          <a:lstStyle/>
          <a:p>
            <a:r>
              <a:rPr lang="en-US" sz="2600" dirty="0"/>
              <a:t>Northern California Flight Tracks Data Analysis </a:t>
            </a:r>
            <a:r>
              <a:rPr lang="en-US" sz="2600" dirty="0" smtClean="0"/>
              <a:t>Results (MRSE Values)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08333"/>
              </p:ext>
            </p:extLst>
          </p:nvPr>
        </p:nvGraphicFramePr>
        <p:xfrm>
          <a:off x="224245" y="825371"/>
          <a:ext cx="11743509" cy="426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391">
                  <a:extLst>
                    <a:ext uri="{9D8B030D-6E8A-4147-A177-3AD203B41FA5}">
                      <a16:colId xmlns:a16="http://schemas.microsoft.com/office/drawing/2014/main" val="2893326546"/>
                    </a:ext>
                  </a:extLst>
                </a:gridCol>
                <a:gridCol w="1576391">
                  <a:extLst>
                    <a:ext uri="{9D8B030D-6E8A-4147-A177-3AD203B41FA5}">
                      <a16:colId xmlns:a16="http://schemas.microsoft.com/office/drawing/2014/main" val="131302886"/>
                    </a:ext>
                  </a:extLst>
                </a:gridCol>
                <a:gridCol w="1600833">
                  <a:extLst>
                    <a:ext uri="{9D8B030D-6E8A-4147-A177-3AD203B41FA5}">
                      <a16:colId xmlns:a16="http://schemas.microsoft.com/office/drawing/2014/main" val="2445147718"/>
                    </a:ext>
                  </a:extLst>
                </a:gridCol>
                <a:gridCol w="1808575">
                  <a:extLst>
                    <a:ext uri="{9D8B030D-6E8A-4147-A177-3AD203B41FA5}">
                      <a16:colId xmlns:a16="http://schemas.microsoft.com/office/drawing/2014/main" val="667354749"/>
                    </a:ext>
                  </a:extLst>
                </a:gridCol>
                <a:gridCol w="1673941">
                  <a:extLst>
                    <a:ext uri="{9D8B030D-6E8A-4147-A177-3AD203B41FA5}">
                      <a16:colId xmlns:a16="http://schemas.microsoft.com/office/drawing/2014/main" val="3994449398"/>
                    </a:ext>
                  </a:extLst>
                </a:gridCol>
                <a:gridCol w="1674364">
                  <a:extLst>
                    <a:ext uri="{9D8B030D-6E8A-4147-A177-3AD203B41FA5}">
                      <a16:colId xmlns:a16="http://schemas.microsoft.com/office/drawing/2014/main" val="646405398"/>
                    </a:ext>
                  </a:extLst>
                </a:gridCol>
                <a:gridCol w="1833014">
                  <a:extLst>
                    <a:ext uri="{9D8B030D-6E8A-4147-A177-3AD203B41FA5}">
                      <a16:colId xmlns:a16="http://schemas.microsoft.com/office/drawing/2014/main" val="3673827876"/>
                    </a:ext>
                  </a:extLst>
                </a:gridCol>
              </a:tblGrid>
              <a:tr h="843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</a:t>
                      </a:r>
                      <a:r>
                        <a:rPr lang="en-US" sz="1400" baseline="0" dirty="0" smtClean="0"/>
                        <a:t> Data,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</a:t>
                      </a:r>
                      <a:r>
                        <a:rPr lang="en-US" sz="1400" baseline="0" dirty="0" smtClean="0"/>
                        <a:t> Data,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MFPCA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Sparsity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UFPCA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78434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Origin Tracks </a:t>
                      </a:r>
                    </a:p>
                    <a:p>
                      <a:r>
                        <a:rPr lang="en-US" sz="1400" dirty="0" smtClean="0"/>
                        <a:t>(10,000 Tracks)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0.005033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0.004984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1.051036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0.006379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1.051732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61558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SJC Origin Tracks </a:t>
                      </a:r>
                    </a:p>
                    <a:p>
                      <a:r>
                        <a:rPr lang="en-US" sz="1400" dirty="0" smtClean="0"/>
                        <a:t>(423 Tracks)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0.001398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0.000697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0.001481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1.167057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0.001984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1.166021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09392"/>
                  </a:ext>
                </a:extLst>
              </a:tr>
              <a:tr h="10153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+ SJC Origin Tracks </a:t>
                      </a:r>
                    </a:p>
                    <a:p>
                      <a:r>
                        <a:rPr lang="en-US" sz="1400" dirty="0" smtClean="0"/>
                        <a:t>(423 Tracks Each)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0.006498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0.006092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0.004529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1.10268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0.00704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1.10765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519799"/>
                  </a:ext>
                </a:extLst>
              </a:tr>
              <a:tr h="4566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SFO (10,000 Tracks) + SJC (423 Tracks) Origin Tracks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0.005819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0.005143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1.05447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0.00522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1.055745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3953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24245" y="5280371"/>
            <a:ext cx="11743509" cy="103172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Sparsity</a:t>
            </a:r>
            <a:r>
              <a:rPr lang="en-US" sz="1600" b="1" dirty="0" smtClean="0">
                <a:solidFill>
                  <a:schemeClr val="bg1"/>
                </a:solidFill>
              </a:rPr>
              <a:t>: In many cases, increased sparsity results in increased MRSE.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However, when applying UFPCA for SJC origin tracks with medium to high sparsity observe a decrease in MRSE.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For SFO + SJC origin tracks (423 tracks each), using the MFPCA method, MRSE decreases when comparing the full dataset to medium sparsity dataset.</a:t>
            </a:r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4555" y="3135086"/>
            <a:ext cx="4975473" cy="992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6760028" y="2357846"/>
            <a:ext cx="5207726" cy="777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32606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28"/>
    </mc:Choice>
    <mc:Fallback xmlns="">
      <p:transition spd="slow" advTm="2992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94865" y="1014153"/>
            <a:ext cx="11325586" cy="4962104"/>
          </a:xfrm>
        </p:spPr>
        <p:txBody>
          <a:bodyPr>
            <a:normAutofit/>
          </a:bodyPr>
          <a:lstStyle/>
          <a:p>
            <a:r>
              <a:rPr lang="en-US" dirty="0" smtClean="0"/>
              <a:t>Our expectations:</a:t>
            </a:r>
          </a:p>
          <a:p>
            <a:pPr lvl="1"/>
            <a:r>
              <a:rPr lang="en-US" b="1" dirty="0" smtClean="0"/>
              <a:t>Variability</a:t>
            </a:r>
            <a:r>
              <a:rPr lang="en-US" dirty="0" smtClean="0"/>
              <a:t>: as variability between functions increases, MRSE values increase</a:t>
            </a:r>
          </a:p>
          <a:p>
            <a:pPr lvl="1"/>
            <a:r>
              <a:rPr lang="en-US" b="1" dirty="0" smtClean="0"/>
              <a:t>Method</a:t>
            </a:r>
            <a:r>
              <a:rPr lang="en-US" dirty="0" smtClean="0"/>
              <a:t>: taking into account dependencies between variables should have an effect on MRSE values, but there is currently no rigorous theory on the nature of these effects</a:t>
            </a:r>
          </a:p>
          <a:p>
            <a:pPr lvl="1"/>
            <a:r>
              <a:rPr lang="en-US" b="1" dirty="0" smtClean="0"/>
              <a:t>Sparsity</a:t>
            </a:r>
            <a:r>
              <a:rPr lang="en-US" dirty="0" smtClean="0"/>
              <a:t>: as sparsity increases, MRSE values increase</a:t>
            </a:r>
          </a:p>
          <a:p>
            <a:pPr lvl="1"/>
            <a:r>
              <a:rPr lang="en-US" b="1" dirty="0" smtClean="0"/>
              <a:t>Measurement Error</a:t>
            </a:r>
            <a:r>
              <a:rPr lang="en-US" dirty="0"/>
              <a:t>: </a:t>
            </a:r>
            <a:r>
              <a:rPr lang="en-US" dirty="0" smtClean="0"/>
              <a:t>as measurement error increases, MRSE values increase</a:t>
            </a:r>
          </a:p>
          <a:p>
            <a:r>
              <a:rPr lang="en-US" dirty="0" smtClean="0"/>
              <a:t>What we saw:</a:t>
            </a:r>
          </a:p>
          <a:p>
            <a:pPr lvl="1"/>
            <a:r>
              <a:rPr lang="en-US" b="1" dirty="0" smtClean="0"/>
              <a:t>Variability</a:t>
            </a:r>
            <a:r>
              <a:rPr lang="en-US" dirty="0" smtClean="0"/>
              <a:t>: increased variability between trajectories resulted in higher MRSE values in many cases, but not always true</a:t>
            </a:r>
          </a:p>
          <a:p>
            <a:pPr lvl="1"/>
            <a:r>
              <a:rPr lang="en-US" b="1" dirty="0" smtClean="0"/>
              <a:t>Method</a:t>
            </a:r>
            <a:r>
              <a:rPr lang="en-US" dirty="0" smtClean="0"/>
              <a:t>: UFPCA had lower MRSE values in many cases, but not always true</a:t>
            </a:r>
          </a:p>
          <a:p>
            <a:pPr lvl="1"/>
            <a:r>
              <a:rPr lang="en-US" b="1" dirty="0" smtClean="0"/>
              <a:t>Sparsity: </a:t>
            </a:r>
            <a:r>
              <a:rPr lang="en-US" dirty="0" smtClean="0"/>
              <a:t>increased sparsity resulted in higher MRSE values in many cases, but not always true</a:t>
            </a:r>
          </a:p>
          <a:p>
            <a:pPr lvl="1"/>
            <a:r>
              <a:rPr lang="en-US" b="1" dirty="0" smtClean="0"/>
              <a:t>Measurement Error (statistical model simulated datasets only)</a:t>
            </a:r>
            <a:r>
              <a:rPr lang="en-US" dirty="0" smtClean="0"/>
              <a:t>: presence of measurement error resulted in higher MRSE values. Increase in MRSE values were smaller in high sparsity datasets.</a:t>
            </a:r>
          </a:p>
          <a:p>
            <a:r>
              <a:rPr lang="en-US" dirty="0" smtClean="0"/>
              <a:t>All four properties contribute to reconstruction error, and there are likely dependencies between them. 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52"/>
    </mc:Choice>
    <mc:Fallback xmlns="">
      <p:transition spd="slow" advTm="51152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94865" y="1205100"/>
            <a:ext cx="11325586" cy="4732704"/>
          </a:xfrm>
        </p:spPr>
        <p:txBody>
          <a:bodyPr/>
          <a:lstStyle/>
          <a:p>
            <a:r>
              <a:rPr lang="en-US" dirty="0" smtClean="0"/>
              <a:t>Covariance between variables for functional data</a:t>
            </a:r>
          </a:p>
          <a:p>
            <a:pPr lvl="1"/>
            <a:r>
              <a:rPr lang="en-US" dirty="0" smtClean="0"/>
              <a:t>Covariance function looks at pairwise </a:t>
            </a:r>
            <a:r>
              <a:rPr lang="en-US" dirty="0" err="1" smtClean="0"/>
              <a:t>covariances</a:t>
            </a:r>
            <a:r>
              <a:rPr lang="en-US" dirty="0" smtClean="0"/>
              <a:t> between any two points on a single function.</a:t>
            </a:r>
          </a:p>
          <a:p>
            <a:pPr lvl="1"/>
            <a:r>
              <a:rPr lang="en-US" dirty="0" smtClean="0"/>
              <a:t>Covariance operator in multivariate functional data may not necessarily capture individual pairwise </a:t>
            </a:r>
            <a:r>
              <a:rPr lang="en-US" dirty="0" err="1" smtClean="0"/>
              <a:t>covariances</a:t>
            </a:r>
            <a:r>
              <a:rPr lang="en-US" dirty="0" smtClean="0"/>
              <a:t> between variables.</a:t>
            </a:r>
          </a:p>
          <a:p>
            <a:pPr lvl="1"/>
            <a:r>
              <a:rPr lang="en-US" dirty="0" smtClean="0"/>
              <a:t>In simulations, covariance between variables is not really accounted for with simulation setup and with MFPCA estimation.</a:t>
            </a:r>
          </a:p>
          <a:p>
            <a:r>
              <a:rPr lang="en-US" dirty="0" smtClean="0"/>
              <a:t>Variability between functions</a:t>
            </a:r>
          </a:p>
          <a:p>
            <a:pPr lvl="1"/>
            <a:r>
              <a:rPr lang="en-US" dirty="0" smtClean="0"/>
              <a:t>Is there a way to quantify overall variance between trajectories without considering variability with respect to t?</a:t>
            </a:r>
          </a:p>
          <a:p>
            <a:r>
              <a:rPr lang="en-US" dirty="0" smtClean="0"/>
              <a:t>Probability density function for functional data</a:t>
            </a:r>
          </a:p>
          <a:p>
            <a:pPr lvl="1"/>
            <a:r>
              <a:rPr lang="en-US" dirty="0" smtClean="0"/>
              <a:t>Can help to define in-distribution or out-of-distribution, as well as variability between functions</a:t>
            </a:r>
          </a:p>
          <a:p>
            <a:pPr lvl="1"/>
            <a:r>
              <a:rPr lang="en-US" dirty="0" smtClean="0"/>
              <a:t>Help to clarify the concept of </a:t>
            </a:r>
            <a:r>
              <a:rPr lang="en-US" dirty="0" err="1" smtClean="0"/>
              <a:t>i.i.d</a:t>
            </a:r>
            <a:r>
              <a:rPr lang="en-US" dirty="0" smtClean="0"/>
              <a:t>. in functional data</a:t>
            </a:r>
          </a:p>
          <a:p>
            <a:pPr lvl="1"/>
            <a:r>
              <a:rPr lang="en-US" dirty="0" smtClean="0"/>
              <a:t>Theoretical properties of MFPCA and UFPCA</a:t>
            </a:r>
          </a:p>
          <a:p>
            <a:r>
              <a:rPr lang="en-US" dirty="0" smtClean="0"/>
              <a:t>Value of information of certain snippets or points of functions</a:t>
            </a:r>
          </a:p>
          <a:p>
            <a:pPr lvl="1"/>
            <a:r>
              <a:rPr lang="en-US" dirty="0" smtClean="0"/>
              <a:t>Even if a function is irregularly and sparsely observed, if the right portions of the function are observed, that function might be reconstructed well.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22"/>
    </mc:Choice>
    <mc:Fallback xmlns="">
      <p:transition spd="slow" advTm="13132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94865" y="1014153"/>
            <a:ext cx="9141888" cy="4732704"/>
          </a:xfrm>
        </p:spPr>
        <p:txBody>
          <a:bodyPr/>
          <a:lstStyle/>
          <a:p>
            <a:r>
              <a:rPr lang="en-US" dirty="0" smtClean="0"/>
              <a:t>Missile Defense Agency</a:t>
            </a:r>
          </a:p>
          <a:p>
            <a:r>
              <a:rPr lang="en-US" dirty="0" smtClean="0"/>
              <a:t>APL’s Janney Grants program 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 descr="https://upload.wikimedia.org/wikipedia/commons/3/35/Aegis_bmd_m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16" y="861262"/>
            <a:ext cx="2371672" cy="17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5626" y="2718616"/>
            <a:ext cx="1936790" cy="28183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32500" lnSpcReduction="20000"/>
          </a:bodyPr>
          <a:lstStyle/>
          <a:p>
            <a:pPr algn="ctr"/>
            <a:r>
              <a:rPr lang="en-US" sz="2000" b="0" dirty="0" smtClean="0"/>
              <a:t>Source: “Aegis Ballisti</a:t>
            </a:r>
            <a:r>
              <a:rPr lang="en-US" sz="2000" dirty="0" smtClean="0"/>
              <a:t>c Missile Defense System.</a:t>
            </a:r>
            <a:r>
              <a:rPr lang="en-US" sz="2000" dirty="0"/>
              <a:t>” https://en.wikipedia.org/wiki/Aegis_Ballistic_Missile_Defense_System</a:t>
            </a:r>
            <a:endParaRPr lang="en-US" sz="2000" b="0" dirty="0" smtClean="0"/>
          </a:p>
        </p:txBody>
      </p:sp>
      <p:pic>
        <p:nvPicPr>
          <p:cNvPr id="9" name="Picture 2" descr="https://aplweb.jhuapl.edu/news/PublishingImages/Pages/22122NewJanneyGrantsInfoSession/JanneyGrantsLogoCropp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77" y="3486647"/>
            <a:ext cx="4712650" cy="136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1"/>
    </mc:Choice>
    <mc:Fallback xmlns="">
      <p:transition spd="slow" advTm="731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27722"/>
            <a:ext cx="11277600" cy="15744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 for your kind attention!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1"/>
    </mc:Choice>
    <mc:Fallback xmlns="">
      <p:transition spd="slow" advTm="330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27722"/>
            <a:ext cx="11364102" cy="15744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B54C0-72CA-7449-A58F-F800A7001B6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April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650376" cy="76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Simulated Dataset: Fourier with No Measurement Error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Plots of Relative Squared Error (RSE) and Log of RSE vs. Average Relative Distance from Mean Functions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379913" y="917774"/>
            <a:ext cx="20449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Full Data: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0426" y="920643"/>
            <a:ext cx="25638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Medium Sparsity: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8781" y="905818"/>
            <a:ext cx="25638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High Sparsity: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1005" y="5644446"/>
            <a:ext cx="11816316" cy="70244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en-US" sz="1400" b="1" dirty="0" smtClean="0"/>
              <a:t>Relatively similar RSE values between MFPCA and UFPCA.</a:t>
            </a:r>
          </a:p>
          <a:p>
            <a:pPr algn="ctr"/>
            <a:r>
              <a:rPr lang="en-US" sz="1400" b="1" dirty="0" smtClean="0"/>
              <a:t>RSE values can go up as data becomes more sparse.</a:t>
            </a:r>
          </a:p>
          <a:p>
            <a:pPr algn="ctr"/>
            <a:r>
              <a:rPr lang="en-US" sz="1400" b="1" dirty="0" smtClean="0"/>
              <a:t>For full data and medium sparsity, there is a general inverse relationship between RSE and average relative distance from mean functions.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" y="2061556"/>
            <a:ext cx="98090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RSE: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775" y="4118497"/>
            <a:ext cx="98090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Log of RSE: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7" y="3402922"/>
            <a:ext cx="3053862" cy="2157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15" y="1261719"/>
            <a:ext cx="3056002" cy="21587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81" y="3420420"/>
            <a:ext cx="3030204" cy="21404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57" y="1303338"/>
            <a:ext cx="2779170" cy="1963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11" y="3420420"/>
            <a:ext cx="3030204" cy="21404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8" y="1320753"/>
            <a:ext cx="3000277" cy="21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675314" cy="762000"/>
          </a:xfrm>
        </p:spPr>
        <p:txBody>
          <a:bodyPr>
            <a:normAutofit/>
          </a:bodyPr>
          <a:lstStyle/>
          <a:p>
            <a:r>
              <a:rPr lang="en-US" sz="1800" dirty="0"/>
              <a:t>Simulated Dataset: Fourier with </a:t>
            </a:r>
            <a:r>
              <a:rPr lang="en-US" sz="1800" dirty="0" smtClean="0"/>
              <a:t>Measurement </a:t>
            </a:r>
            <a:r>
              <a:rPr lang="en-US" sz="1800" dirty="0"/>
              <a:t>Error</a:t>
            </a:r>
            <a:br>
              <a:rPr lang="en-US" sz="1800" dirty="0"/>
            </a:br>
            <a:r>
              <a:rPr lang="en-US" sz="1800" dirty="0"/>
              <a:t>Plots of Relative Squared Error (RSE) and Log of RSE vs. Average Relative Distance from Mean Functions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9913" y="917774"/>
            <a:ext cx="20449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Full Data:</a:t>
            </a:r>
            <a:endParaRPr lang="en-US" sz="20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0426" y="920643"/>
            <a:ext cx="25638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Medium Sparsity: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58781" y="905818"/>
            <a:ext cx="25638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High Sparsity: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" y="2061556"/>
            <a:ext cx="98090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RSE: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9775" y="4118497"/>
            <a:ext cx="98090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Log of RSE: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508407"/>
            <a:ext cx="2796167" cy="19751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79" y="1379912"/>
            <a:ext cx="2795328" cy="19745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63" y="3412752"/>
            <a:ext cx="2951179" cy="20846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81" y="1272940"/>
            <a:ext cx="3038461" cy="21463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82" y="3508406"/>
            <a:ext cx="2904532" cy="20517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45" y="1305928"/>
            <a:ext cx="2900064" cy="204855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82880" y="5714041"/>
            <a:ext cx="11845635" cy="63285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400" b="1" dirty="0" smtClean="0"/>
              <a:t>Relatively similar RSE values between MFPCA and UFPCA.</a:t>
            </a:r>
          </a:p>
          <a:p>
            <a:pPr algn="ctr"/>
            <a:r>
              <a:rPr lang="en-US" sz="1400" b="1" dirty="0" smtClean="0"/>
              <a:t>RSE values can go up as data becomes more sparse.</a:t>
            </a:r>
          </a:p>
          <a:p>
            <a:pPr algn="ctr"/>
            <a:r>
              <a:rPr lang="en-US" sz="1400" b="1" dirty="0" smtClean="0"/>
              <a:t>For full data and medium sparsity, there is a general inverse relationship between RSE and average relative distance from mean functions.</a:t>
            </a:r>
          </a:p>
        </p:txBody>
      </p:sp>
    </p:spTree>
    <p:extLst>
      <p:ext uri="{BB962C8B-B14F-4D97-AF65-F5344CB8AC3E}">
        <p14:creationId xmlns:p14="http://schemas.microsoft.com/office/powerpoint/2010/main" val="1311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/>
          <a:lstStyle/>
          <a:p>
            <a:r>
              <a:rPr lang="en-US" dirty="0"/>
              <a:t>Functional Data </a:t>
            </a:r>
            <a:r>
              <a:rPr lang="en-US" dirty="0" smtClean="0"/>
              <a:t>Analysis (FDA)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B54C0-72CA-7449-A58F-F800A7001B6D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94865" y="843250"/>
                <a:ext cx="10665070" cy="4903607"/>
              </a:xfrm>
            </p:spPr>
            <p:txBody>
              <a:bodyPr/>
              <a:lstStyle/>
              <a:p>
                <a:r>
                  <a:rPr lang="en-US" dirty="0" smtClean="0"/>
                  <a:t>Branch of statistics that analyzes data providing information about curves, surfaces, or anything else varying over a continuum</a:t>
                </a:r>
              </a:p>
              <a:p>
                <a:r>
                  <a:rPr lang="en-US" dirty="0" smtClean="0"/>
                  <a:t>A single function is typically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is the continuum quantity (such as time).</a:t>
                </a:r>
              </a:p>
              <a:p>
                <a:r>
                  <a:rPr lang="en-US" dirty="0" smtClean="0"/>
                  <a:t>If we have a collection of functions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], then we can estimate:</a:t>
                </a:r>
              </a:p>
              <a:p>
                <a:pPr lvl="1"/>
                <a:r>
                  <a:rPr lang="en-US" dirty="0" smtClean="0"/>
                  <a:t>Mean function: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Covariance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94865" y="843250"/>
                <a:ext cx="10665070" cy="4903607"/>
              </a:xfrm>
              <a:blipFill>
                <a:blip r:embed="rId2"/>
                <a:stretch>
                  <a:fillRect l="-1372" t="-1491" r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220820" y="5748130"/>
            <a:ext cx="11789229" cy="6958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algn="ctr"/>
            <a:r>
              <a:rPr lang="en-US" sz="2000" b="1" dirty="0" smtClean="0"/>
              <a:t>In functional data, each observation is a function, rather than a single quantity (scalar/vector/array).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053" y="3197186"/>
            <a:ext cx="3032825" cy="2337157"/>
          </a:xfrm>
          <a:prstGeom prst="rect">
            <a:avLst/>
          </a:prstGeom>
        </p:spPr>
      </p:pic>
      <p:pic>
        <p:nvPicPr>
          <p:cNvPr id="20" name="Picture 2" descr="Functional Data analysis - Summarizing the Functional Data - P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73" y="3254901"/>
            <a:ext cx="2490035" cy="20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21156" y="5417339"/>
            <a:ext cx="2558462" cy="28183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40000" lnSpcReduction="20000"/>
          </a:bodyPr>
          <a:lstStyle/>
          <a:p>
            <a:pPr algn="ctr"/>
            <a:r>
              <a:rPr lang="en-US" sz="2000" b="0" dirty="0" smtClean="0"/>
              <a:t>Source: “Summarizing the Functional Data</a:t>
            </a:r>
            <a:r>
              <a:rPr lang="en-US" sz="2000" dirty="0"/>
              <a:t>.” https://www.psych.mcgill.ca/misc/fda/ex-weather-b2.html</a:t>
            </a:r>
            <a:endParaRPr lang="en-US" sz="2000" b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101034" y="5466294"/>
            <a:ext cx="2558462" cy="28183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40000" lnSpcReduction="20000"/>
          </a:bodyPr>
          <a:lstStyle/>
          <a:p>
            <a:pPr algn="ctr"/>
            <a:r>
              <a:rPr lang="en-US" sz="2000" b="0" dirty="0" smtClean="0"/>
              <a:t>Source: Hooker, Giles. “Introduction to Functional Data Analysis: A CSCU Workshop.”</a:t>
            </a:r>
          </a:p>
        </p:txBody>
      </p:sp>
    </p:spTree>
    <p:extLst>
      <p:ext uri="{BB962C8B-B14F-4D97-AF65-F5344CB8AC3E}">
        <p14:creationId xmlns:p14="http://schemas.microsoft.com/office/powerpoint/2010/main" val="4982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39"/>
    </mc:Choice>
    <mc:Fallback xmlns="">
      <p:transition spd="slow" advTm="39639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650376" cy="76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Simulated Dataset: Fourier + Wiener with No Measurement Error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Plots of Relative Squared Error (RSE) and Log of RSE vs. Average Relative Distance from Mean Functions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9913" y="917774"/>
            <a:ext cx="20449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Full Data: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0426" y="920643"/>
            <a:ext cx="25638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Medium Sparsity: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8781" y="905818"/>
            <a:ext cx="25638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High Sparsity: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5180" y="5714041"/>
            <a:ext cx="11566121" cy="63285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b="1" dirty="0" smtClean="0"/>
              <a:t>Relatively similar RSE values between MFPCA and UFPCA.</a:t>
            </a:r>
          </a:p>
          <a:p>
            <a:pPr algn="ctr"/>
            <a:r>
              <a:rPr lang="en-US" sz="1300" b="1" dirty="0" smtClean="0"/>
              <a:t>RSE values can go up as data becomes more sparse.</a:t>
            </a:r>
          </a:p>
          <a:p>
            <a:pPr algn="ctr"/>
            <a:r>
              <a:rPr lang="en-US" sz="1300" b="1" dirty="0" smtClean="0"/>
              <a:t>For full data and medium sparsity, there is a general inverse relationship between RSE and average relative distance from mean functions.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" y="2061556"/>
            <a:ext cx="98090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RSE: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775" y="4118497"/>
            <a:ext cx="98090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Log of RSE: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7" y="3477301"/>
            <a:ext cx="3094527" cy="21859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281792"/>
            <a:ext cx="3036158" cy="21446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82" y="1305928"/>
            <a:ext cx="3163154" cy="22343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81" y="3494827"/>
            <a:ext cx="2923755" cy="20652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35" y="3530366"/>
            <a:ext cx="2944281" cy="207978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0" y="1292922"/>
            <a:ext cx="3218747" cy="22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675314" cy="762000"/>
          </a:xfrm>
        </p:spPr>
        <p:txBody>
          <a:bodyPr>
            <a:normAutofit/>
          </a:bodyPr>
          <a:lstStyle/>
          <a:p>
            <a:r>
              <a:rPr lang="en-US" sz="1800" dirty="0"/>
              <a:t>Simulated Dataset: Fourier </a:t>
            </a:r>
            <a:r>
              <a:rPr lang="en-US" sz="1800" dirty="0" smtClean="0"/>
              <a:t>+ Wiener with Measurement </a:t>
            </a:r>
            <a:r>
              <a:rPr lang="en-US" sz="1800" dirty="0"/>
              <a:t>Error</a:t>
            </a:r>
            <a:br>
              <a:rPr lang="en-US" sz="1800" dirty="0"/>
            </a:br>
            <a:r>
              <a:rPr lang="en-US" sz="1800" dirty="0"/>
              <a:t>Plots of Relative Squared Error (RSE) and Log of RSE vs. Average Relative Distance from Mean Functions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9913" y="917774"/>
            <a:ext cx="20449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Full Data:</a:t>
            </a:r>
            <a:endParaRPr lang="en-US" sz="20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0426" y="920643"/>
            <a:ext cx="25638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Medium Sparsity: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8781" y="905818"/>
            <a:ext cx="25638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High Sparsity: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2061556"/>
            <a:ext cx="98090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RSE: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775" y="4118497"/>
            <a:ext cx="98090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Log of RSE: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880" y="5714041"/>
            <a:ext cx="11739761" cy="63285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400" b="1" dirty="0" smtClean="0"/>
              <a:t>Relatively similar RSE values between MFPCA and UFPCA.</a:t>
            </a:r>
          </a:p>
          <a:p>
            <a:pPr algn="ctr"/>
            <a:r>
              <a:rPr lang="en-US" sz="1400" b="1" dirty="0" smtClean="0"/>
              <a:t>RSE values can go up as data becomes more sparse.</a:t>
            </a:r>
          </a:p>
          <a:p>
            <a:pPr algn="ctr"/>
            <a:r>
              <a:rPr lang="en-US" sz="1400" b="1" dirty="0" smtClean="0"/>
              <a:t>For full data and medium sparsity, there is a general inverse relationship between RSE and average relative distance from mean functions.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74" y="1328286"/>
            <a:ext cx="3164066" cy="2235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7" y="3573724"/>
            <a:ext cx="2734741" cy="1931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37" y="3415902"/>
            <a:ext cx="3027683" cy="2138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54" y="1305928"/>
            <a:ext cx="2946214" cy="20811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11" y="3563322"/>
            <a:ext cx="2879713" cy="2034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11" y="1330162"/>
            <a:ext cx="3062593" cy="21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Ballistic Missile Trajectory Dataset: Plots of All Features with Mean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9" y="1168034"/>
            <a:ext cx="2754736" cy="2750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51" y="1168035"/>
            <a:ext cx="2754734" cy="2750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71" y="1168034"/>
            <a:ext cx="2812418" cy="2808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2" y="3918671"/>
            <a:ext cx="2592071" cy="2588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28" y="3976267"/>
            <a:ext cx="2549739" cy="2545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903" y="4039221"/>
            <a:ext cx="2402213" cy="23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03" y="121575"/>
            <a:ext cx="11277600" cy="76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Ballistic Missile Trajectory Dataset: Plots of Relative Squared Error (RSE) and Log of RSE vs. Average Relative Distance from Mean Functions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3" y="1098328"/>
            <a:ext cx="2864904" cy="2023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6" y="3476538"/>
            <a:ext cx="3096645" cy="2187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9914" y="783317"/>
            <a:ext cx="204493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Full Data:</a:t>
            </a:r>
            <a:endParaRPr lang="en-US" sz="200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648" y="780402"/>
            <a:ext cx="25638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Medium Sparsity: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7787" y="830614"/>
            <a:ext cx="256382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High Sparsity: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54" y="1192336"/>
            <a:ext cx="2833653" cy="2001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55" y="3406468"/>
            <a:ext cx="2960541" cy="2091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27" y="1183427"/>
            <a:ext cx="2788272" cy="1969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32" y="3476538"/>
            <a:ext cx="3008232" cy="212495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2881" y="5714041"/>
            <a:ext cx="11753938" cy="63285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400" b="1" dirty="0" smtClean="0"/>
              <a:t>Relatively similar RSE values between MFPCA and UFPCA.</a:t>
            </a:r>
          </a:p>
          <a:p>
            <a:pPr algn="ctr"/>
            <a:r>
              <a:rPr lang="en-US" sz="1400" b="1" dirty="0" smtClean="0"/>
              <a:t>Similar RSE values across various levels of sparsity.</a:t>
            </a:r>
          </a:p>
          <a:p>
            <a:pPr algn="ctr"/>
            <a:r>
              <a:rPr lang="en-US" sz="1400" b="1" dirty="0" smtClean="0"/>
              <a:t>No apparent relationship between RSE values and average relative distance from mean functions.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1" y="1902666"/>
            <a:ext cx="98090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RSE: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775" y="4118497"/>
            <a:ext cx="98090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Log of RSE:</a:t>
            </a:r>
          </a:p>
        </p:txBody>
      </p:sp>
    </p:spTree>
    <p:extLst>
      <p:ext uri="{BB962C8B-B14F-4D97-AF65-F5344CB8AC3E}">
        <p14:creationId xmlns:p14="http://schemas.microsoft.com/office/powerpoint/2010/main" val="23703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63" y="280465"/>
            <a:ext cx="1127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Northern California Flight Tracks Data Analysis Settings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4770" y="754599"/>
            <a:ext cx="474834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SFO Origin Tracks (10,000 tracks):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883" y="775815"/>
            <a:ext cx="5451497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SJC Origin Tracks (423 tracks):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726" y="3490146"/>
            <a:ext cx="5451497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SFO + SJC Origin Tracks (423 tracks each):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1884" y="3490146"/>
            <a:ext cx="5451497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SFO (10,000) + SJC (423) Origin Tracks: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43" y="1175925"/>
            <a:ext cx="1914706" cy="1911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49" y="1160032"/>
            <a:ext cx="1882656" cy="1879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5" y="1154709"/>
            <a:ext cx="1861408" cy="1858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" y="1132318"/>
            <a:ext cx="1883832" cy="1881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02" y="1143703"/>
            <a:ext cx="1935953" cy="1933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34" y="1154709"/>
            <a:ext cx="1986604" cy="1983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6533" y="2936606"/>
            <a:ext cx="1130615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Beginning: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End: Red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Cyan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8" y="3935845"/>
            <a:ext cx="1882796" cy="1879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14" y="3928897"/>
            <a:ext cx="1881138" cy="1878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4" y="3908687"/>
            <a:ext cx="1938079" cy="1935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06" y="3935845"/>
            <a:ext cx="2016561" cy="201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64" y="4030700"/>
            <a:ext cx="1834334" cy="18316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51" y="4030699"/>
            <a:ext cx="1794662" cy="17919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38944" y="3114197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01149" y="3051691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4242" y="3016913"/>
            <a:ext cx="1130615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Beginning: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End: Red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Cyan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257" y="5819509"/>
            <a:ext cx="227252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Beginning: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End: Yellow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Track: Gold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9203" y="5846798"/>
            <a:ext cx="227252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SJC Beginning: Black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SJC End: Orange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SJC Track: Teal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2013" y="5937827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08715" y="5859698"/>
            <a:ext cx="227252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Beginning: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End: Yellow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Track: Gold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76661" y="5886987"/>
            <a:ext cx="227252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SJC Beginning: Black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SJC End: Orange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SJC Track: Teal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59471" y="5978016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</p:spTree>
    <p:extLst>
      <p:ext uri="{BB962C8B-B14F-4D97-AF65-F5344CB8AC3E}">
        <p14:creationId xmlns:p14="http://schemas.microsoft.com/office/powerpoint/2010/main" val="29615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Northern California Flight Tracks Data: </a:t>
            </a:r>
            <a:br>
              <a:rPr lang="en-US" dirty="0" smtClean="0"/>
            </a:br>
            <a:r>
              <a:rPr lang="en-US" dirty="0" smtClean="0"/>
              <a:t>SFO Origin Tracks (10,000 Tracks) Plots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" y="1247997"/>
            <a:ext cx="4602117" cy="4595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75" y="1097905"/>
            <a:ext cx="2747216" cy="2743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24" y="1154287"/>
            <a:ext cx="2586011" cy="2582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9570" y="5771799"/>
            <a:ext cx="1130615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Beginning: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End: Red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Cyan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98" y="3736450"/>
            <a:ext cx="2422326" cy="2418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89" y="3736450"/>
            <a:ext cx="2523146" cy="2519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44914" y="6096635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</p:spTree>
    <p:extLst>
      <p:ext uri="{BB962C8B-B14F-4D97-AF65-F5344CB8AC3E}">
        <p14:creationId xmlns:p14="http://schemas.microsoft.com/office/powerpoint/2010/main" val="42139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Northern California Flight Tracks Data: </a:t>
            </a:r>
            <a:br>
              <a:rPr lang="en-US" dirty="0" smtClean="0"/>
            </a:br>
            <a:r>
              <a:rPr lang="en-US" dirty="0" smtClean="0"/>
              <a:t>SJC Origin Tracks (423 Tracks) Plots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9570" y="5771799"/>
            <a:ext cx="1130615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Beginning: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End: Red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Cyan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4914" y="6096635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8" y="1154287"/>
            <a:ext cx="4642032" cy="4635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41" y="1219609"/>
            <a:ext cx="2601716" cy="259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856" y="1217948"/>
            <a:ext cx="2496446" cy="2492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71885"/>
            <a:ext cx="2329543" cy="2326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61" y="3716777"/>
            <a:ext cx="2384732" cy="23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4914" y="6096635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" y="1087514"/>
            <a:ext cx="4592767" cy="4585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515" y="5687092"/>
            <a:ext cx="227252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Beginning: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End: Yellow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Track: Gold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08" y="1180419"/>
            <a:ext cx="2558144" cy="2554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85" y="1193463"/>
            <a:ext cx="2532017" cy="2528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03" y="3657512"/>
            <a:ext cx="2442758" cy="2439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76" y="3734756"/>
            <a:ext cx="2352334" cy="23488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074" y="291337"/>
            <a:ext cx="11277600" cy="796177"/>
          </a:xfrm>
        </p:spPr>
        <p:txBody>
          <a:bodyPr>
            <a:normAutofit fontScale="90000"/>
          </a:bodyPr>
          <a:lstStyle/>
          <a:p>
            <a:r>
              <a:rPr lang="en-US" dirty="0"/>
              <a:t>Northern California Flight Tracks Data: </a:t>
            </a:r>
            <a:br>
              <a:rPr lang="en-US" dirty="0"/>
            </a:br>
            <a:r>
              <a:rPr lang="en-US" dirty="0"/>
              <a:t>SFO + SJC Origin Tracks (423 Tracks Each) Plots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4914" y="6096635"/>
            <a:ext cx="1952314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Track: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Mean Function: 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0515" y="5687092"/>
            <a:ext cx="227252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Beginning: Blue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End: Yellow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SFO Track: Gold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8461" y="5714381"/>
            <a:ext cx="227252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SJC Beginning: Black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SJC End: Orange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SJC Track: Teal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457200" y="376819"/>
            <a:ext cx="11277600" cy="796177"/>
          </a:xfrm>
        </p:spPr>
        <p:txBody>
          <a:bodyPr>
            <a:noAutofit/>
          </a:bodyPr>
          <a:lstStyle/>
          <a:p>
            <a:r>
              <a:rPr lang="en-US" sz="2900" dirty="0"/>
              <a:t>Northern California Flight Tracks Data: </a:t>
            </a:r>
            <a:br>
              <a:rPr lang="en-US" sz="2900" dirty="0"/>
            </a:br>
            <a:r>
              <a:rPr lang="en-US" sz="2900" dirty="0" smtClean="0"/>
              <a:t>SFO (10,000 Tracks) </a:t>
            </a:r>
            <a:r>
              <a:rPr lang="en-US" sz="2900" dirty="0"/>
              <a:t>+ </a:t>
            </a:r>
            <a:r>
              <a:rPr lang="en-US" sz="2900" dirty="0" smtClean="0"/>
              <a:t>SJC (423 Tracks) </a:t>
            </a:r>
            <a:r>
              <a:rPr lang="en-US" sz="2900" dirty="0"/>
              <a:t>Origin Tracks </a:t>
            </a:r>
            <a:r>
              <a:rPr lang="en-US" sz="2900" dirty="0" smtClean="0"/>
              <a:t>Plots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5" y="1162851"/>
            <a:ext cx="4556272" cy="4549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98" y="1222393"/>
            <a:ext cx="2543495" cy="2539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09" y="1236011"/>
            <a:ext cx="2529857" cy="2526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43" y="3762103"/>
            <a:ext cx="2369849" cy="2366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29" y="3762104"/>
            <a:ext cx="2336593" cy="23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02" y="280465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6364" y="1042464"/>
            <a:ext cx="11743963" cy="527234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Delaigle</a:t>
            </a:r>
            <a:r>
              <a:rPr lang="en-US" b="1" dirty="0" smtClean="0"/>
              <a:t>, </a:t>
            </a:r>
            <a:r>
              <a:rPr lang="en-US" b="1" dirty="0" err="1" smtClean="0"/>
              <a:t>Aurore</a:t>
            </a:r>
            <a:r>
              <a:rPr lang="en-US" b="1" dirty="0" smtClean="0"/>
              <a:t>, Hall, Peter.</a:t>
            </a:r>
            <a:r>
              <a:rPr lang="en-US" b="1" dirty="0"/>
              <a:t> "Defining probability density for a distribution of random functions." Ann. Statist. 38 (2) 1171 - 1193, April 2010. https://doi.org/10.1214/09-AOS741</a:t>
            </a:r>
            <a:endParaRPr lang="en-US" b="1" dirty="0" smtClean="0"/>
          </a:p>
          <a:p>
            <a:r>
              <a:rPr lang="en-US" b="1" dirty="0" smtClean="0"/>
              <a:t>“Flight tracks, </a:t>
            </a:r>
            <a:r>
              <a:rPr lang="en-US" b="1" dirty="0"/>
              <a:t>Northern California TRACON.” https://catalog.data.gov/dataset/flight-tracks-northern-california-tracon</a:t>
            </a:r>
          </a:p>
          <a:p>
            <a:r>
              <a:rPr lang="en-US" b="1" dirty="0" err="1" smtClean="0"/>
              <a:t>Happ</a:t>
            </a:r>
            <a:r>
              <a:rPr lang="en-US" b="1" dirty="0" smtClean="0"/>
              <a:t>, C., </a:t>
            </a:r>
            <a:r>
              <a:rPr lang="en-US" b="1" dirty="0" err="1" smtClean="0"/>
              <a:t>Greven</a:t>
            </a:r>
            <a:r>
              <a:rPr lang="en-US" b="1" dirty="0" smtClean="0"/>
              <a:t>, S. (2018). Multivariate Functional Principal Component Analysis for Data Observed on Different (Dimensional) Domains.</a:t>
            </a:r>
            <a:r>
              <a:rPr lang="en-US" b="1" dirty="0"/>
              <a:t> </a:t>
            </a:r>
            <a:r>
              <a:rPr lang="en-US" b="1" i="1" dirty="0"/>
              <a:t>Journal of the American Statistical Association</a:t>
            </a:r>
            <a:r>
              <a:rPr lang="en-US" b="1" dirty="0"/>
              <a:t> </a:t>
            </a:r>
            <a:r>
              <a:rPr lang="en-US" b="1" dirty="0" smtClean="0"/>
              <a:t>113, 649-659.</a:t>
            </a:r>
            <a:endParaRPr lang="en-US" b="1" dirty="0"/>
          </a:p>
          <a:p>
            <a:r>
              <a:rPr lang="en-US" b="1" dirty="0" err="1"/>
              <a:t>Happ-Kurz</a:t>
            </a:r>
            <a:r>
              <a:rPr lang="en-US" b="1" dirty="0"/>
              <a:t>, C. (2020). Object-Oriented Software for Functional Data. </a:t>
            </a:r>
            <a:r>
              <a:rPr lang="en-US" b="1" i="1" dirty="0"/>
              <a:t>Journal of Statistical Software</a:t>
            </a:r>
            <a:r>
              <a:rPr lang="en-US" b="1" dirty="0"/>
              <a:t>, </a:t>
            </a:r>
            <a:r>
              <a:rPr lang="en-US" b="1" i="1" dirty="0"/>
              <a:t>93</a:t>
            </a:r>
            <a:r>
              <a:rPr lang="en-US" b="1" dirty="0"/>
              <a:t>(5), 1–38. </a:t>
            </a:r>
            <a:r>
              <a:rPr lang="en-US" b="1" dirty="0">
                <a:hlinkClick r:id="rId2"/>
              </a:rPr>
              <a:t>https://doi.org/10.18637/jss.v093.i05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Müller, Hans-Georg, </a:t>
            </a:r>
            <a:r>
              <a:rPr lang="en-US" b="1" dirty="0" err="1" smtClean="0"/>
              <a:t>Stadtmüller</a:t>
            </a:r>
            <a:r>
              <a:rPr lang="en-US" b="1" dirty="0" smtClean="0"/>
              <a:t>, Ulrich, Yao, </a:t>
            </a:r>
            <a:r>
              <a:rPr lang="en-US" b="1" dirty="0"/>
              <a:t>Fang</a:t>
            </a:r>
            <a:r>
              <a:rPr lang="en-US" b="1" dirty="0" smtClean="0"/>
              <a:t> </a:t>
            </a:r>
            <a:r>
              <a:rPr lang="en-US" b="1" dirty="0"/>
              <a:t>(2006) </a:t>
            </a:r>
            <a:r>
              <a:rPr lang="en-US" b="1" dirty="0" smtClean="0"/>
              <a:t>Functional Variance </a:t>
            </a:r>
            <a:r>
              <a:rPr lang="en-US" b="1" dirty="0"/>
              <a:t>Processes, </a:t>
            </a:r>
            <a:r>
              <a:rPr lang="en-US" b="1" i="1" dirty="0"/>
              <a:t>Journal of the American Statistical Association</a:t>
            </a:r>
            <a:r>
              <a:rPr lang="en-US" b="1" dirty="0"/>
              <a:t>, 101:475, 1007-1018, </a:t>
            </a:r>
            <a:r>
              <a:rPr lang="en-US" b="1" dirty="0" smtClean="0"/>
              <a:t>DOI:10.1198/016214506000000186</a:t>
            </a:r>
          </a:p>
          <a:p>
            <a:r>
              <a:rPr lang="en-US" b="1" dirty="0"/>
              <a:t>Yao, F., Müller, H.G., Wang, J.L. (2005). Functional data analysis for sparse longitudinal data. </a:t>
            </a:r>
            <a:r>
              <a:rPr lang="en-US" b="1" i="1" dirty="0"/>
              <a:t>Journal of the American Statistical Association</a:t>
            </a:r>
            <a:r>
              <a:rPr lang="en-US" b="1" dirty="0"/>
              <a:t> 100, 577-590</a:t>
            </a:r>
            <a:r>
              <a:rPr lang="en-US" b="1" dirty="0" smtClean="0"/>
              <a:t>.</a:t>
            </a:r>
            <a:endParaRPr lang="en-US" b="1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/>
          <a:lstStyle/>
          <a:p>
            <a:r>
              <a:rPr lang="en-US" dirty="0"/>
              <a:t>Functional Data Analysis: Assumptions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B54C0-72CA-7449-A58F-F800A7001B6D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94864" y="1151313"/>
            <a:ext cx="11272741" cy="47327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Functional data are seen as </a:t>
            </a:r>
            <a:r>
              <a:rPr lang="en-US" b="1" dirty="0" smtClean="0"/>
              <a:t>independent and identically distributed (</a:t>
            </a:r>
            <a:r>
              <a:rPr lang="en-US" b="1" dirty="0" err="1" smtClean="0"/>
              <a:t>i.i.d</a:t>
            </a:r>
            <a:r>
              <a:rPr lang="en-US" b="1" dirty="0" smtClean="0"/>
              <a:t>.) random variables </a:t>
            </a:r>
            <a:r>
              <a:rPr lang="en-US" dirty="0" smtClean="0"/>
              <a:t>in the separable Hilbert space of square </a:t>
            </a:r>
            <a:r>
              <a:rPr lang="en-US" dirty="0" err="1" smtClean="0"/>
              <a:t>integrable</a:t>
            </a:r>
            <a:r>
              <a:rPr lang="en-US" dirty="0" smtClean="0"/>
              <a:t> functions on a bounded domain.</a:t>
            </a:r>
          </a:p>
          <a:p>
            <a:r>
              <a:rPr lang="en-US" dirty="0" smtClean="0"/>
              <a:t>In practice, functional data consists of discretely observed points.</a:t>
            </a:r>
          </a:p>
          <a:p>
            <a:r>
              <a:rPr lang="en-US" dirty="0" smtClean="0"/>
              <a:t>Assume data is densely and regularly observed.</a:t>
            </a:r>
          </a:p>
          <a:p>
            <a:r>
              <a:rPr lang="en-US" dirty="0" smtClean="0"/>
              <a:t>We have a set of functions for one variable. </a:t>
            </a:r>
          </a:p>
          <a:p>
            <a:r>
              <a:rPr lang="en-US" dirty="0" smtClean="0"/>
              <a:t>If we have multiple variables, they are independent of one another.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u="sng" dirty="0" smtClean="0"/>
              <a:t>Questions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If we have functions from multiple variables, how do we account for dependencies between variables?</a:t>
            </a:r>
          </a:p>
          <a:p>
            <a:r>
              <a:rPr lang="en-US" dirty="0" smtClean="0"/>
              <a:t>How do we handle sparsely and irregularly observed functional data?</a:t>
            </a:r>
          </a:p>
          <a:p>
            <a:pPr lvl="1"/>
            <a:r>
              <a:rPr lang="en-US" dirty="0" smtClean="0"/>
              <a:t>How do we reconstruct partially observed functional data that are also sparsely and irregularly observed?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07"/>
    </mc:Choice>
    <mc:Fallback xmlns="">
      <p:transition spd="slow" advTm="68507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7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226" y="397859"/>
            <a:ext cx="11277600" cy="796177"/>
          </a:xfrm>
        </p:spPr>
        <p:txBody>
          <a:bodyPr>
            <a:normAutofit/>
          </a:bodyPr>
          <a:lstStyle/>
          <a:p>
            <a:r>
              <a:rPr lang="en-US" dirty="0"/>
              <a:t>Functional Principal Components Analysis (FPCA)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B54C0-72CA-7449-A58F-F800A7001B6D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11481" y="905746"/>
                <a:ext cx="8221671" cy="473087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100" dirty="0" smtClean="0"/>
                  <a:t>Functional data are seen as independently identically distributed random variables in the separable Hilbert space of square </a:t>
                </a:r>
                <a:r>
                  <a:rPr lang="en-US" sz="2100" dirty="0" err="1" smtClean="0"/>
                  <a:t>integrable</a:t>
                </a:r>
                <a:r>
                  <a:rPr lang="en-US" sz="2100" dirty="0" smtClean="0"/>
                  <a:t> functions on a bounded domain.</a:t>
                </a:r>
              </a:p>
              <a:p>
                <a:r>
                  <a:rPr lang="en-US" sz="2100" dirty="0" smtClean="0"/>
                  <a:t>Covariance function can be written as</a:t>
                </a:r>
              </a:p>
              <a:p>
                <a:pPr marL="0" indent="0" algn="ctr">
                  <a:buNone/>
                </a:pPr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1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100" dirty="0" smtClean="0"/>
                  <a:t>    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≥…≥0</m:t>
                    </m:r>
                  </m:oMath>
                </a14:m>
                <a:r>
                  <a:rPr lang="en-US" sz="2100" dirty="0" smtClean="0"/>
                  <a:t> are the </a:t>
                </a:r>
                <a:r>
                  <a:rPr lang="en-US" sz="2100" b="1" dirty="0" smtClean="0"/>
                  <a:t>eigenvalues</a:t>
                </a:r>
                <a:r>
                  <a:rPr lang="en-US" sz="21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100" dirty="0" smtClean="0"/>
                  <a:t> are 	the orthonormal </a:t>
                </a:r>
                <a:r>
                  <a:rPr lang="en-US" sz="2100" b="1" dirty="0" err="1" smtClean="0"/>
                  <a:t>eigenfunctions</a:t>
                </a:r>
                <a:r>
                  <a:rPr lang="en-US" sz="2100" dirty="0" smtClean="0"/>
                  <a:t> of the covariance function.</a:t>
                </a:r>
              </a:p>
              <a:p>
                <a:r>
                  <a:rPr lang="en-US" sz="2100" dirty="0" smtClean="0"/>
                  <a:t>By the </a:t>
                </a:r>
                <a:r>
                  <a:rPr lang="en-US" sz="2100" dirty="0" err="1" smtClean="0"/>
                  <a:t>Karhunen-Loeve</a:t>
                </a:r>
                <a:r>
                  <a:rPr lang="en-US" sz="2100" dirty="0" smtClean="0"/>
                  <a:t> Theorem,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 smtClean="0"/>
                  <a:t> can be 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100" dirty="0" smtClean="0"/>
              </a:p>
              <a:p>
                <a:pPr marL="0" indent="0">
                  <a:buNone/>
                </a:pPr>
                <a:r>
                  <a:rPr lang="en-US" sz="2100" dirty="0"/>
                  <a:t>	</a:t>
                </a:r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r>
                  <a:rPr lang="en-US" sz="2100" dirty="0" smtClean="0"/>
                  <a:t/>
                </a:r>
                <a:br>
                  <a:rPr lang="en-US" sz="2100" dirty="0" smtClean="0"/>
                </a:br>
                <a:r>
                  <a:rPr lang="en-US" sz="2100" dirty="0" smtClean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100" dirty="0" smtClean="0"/>
                  <a:t> is the principal component 	associated with the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100" dirty="0" smtClean="0"/>
                  <a:t>-</a:t>
                </a:r>
                <a:r>
                  <a:rPr lang="en-US" sz="2100" dirty="0" err="1" smtClean="0"/>
                  <a:t>th</a:t>
                </a:r>
                <a:r>
                  <a:rPr lang="en-US" sz="2100" dirty="0" smtClean="0"/>
                  <a:t> </a:t>
                </a:r>
                <a:r>
                  <a:rPr lang="en-US" sz="2100" dirty="0" err="1" smtClean="0"/>
                  <a:t>eigenfunction</a:t>
                </a:r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100" dirty="0" smtClean="0"/>
                  <a:t>.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11481" y="905746"/>
                <a:ext cx="8221671" cy="4730877"/>
              </a:xfrm>
              <a:blipFill>
                <a:blip r:embed="rId2"/>
                <a:stretch>
                  <a:fillRect l="-1706" t="-2964" r="-593" b="-9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52" y="931727"/>
            <a:ext cx="3558848" cy="25834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38976" y="3464647"/>
            <a:ext cx="2347200" cy="3396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/>
            <a:r>
              <a:rPr lang="en-US" sz="800" b="0" dirty="0" smtClean="0"/>
              <a:t>Source: Ramsay, J.O. and Silverman, B.W. “Functional Data Analysis.”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00298" y="3989392"/>
            <a:ext cx="3322230" cy="6401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2000" b="1" dirty="0" smtClean="0"/>
              <a:t>FPCA is analogous to “regular” PCA.</a:t>
            </a:r>
          </a:p>
        </p:txBody>
      </p:sp>
      <p:sp>
        <p:nvSpPr>
          <p:cNvPr id="14" name="Left Brace 13"/>
          <p:cNvSpPr/>
          <p:nvPr/>
        </p:nvSpPr>
        <p:spPr>
          <a:xfrm rot="16200000">
            <a:off x="5056319" y="3899946"/>
            <a:ext cx="300004" cy="192929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5366855" y="3842711"/>
            <a:ext cx="300004" cy="319581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55068" y="4190967"/>
            <a:ext cx="924155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Principal component/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score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7066" y="4199255"/>
            <a:ext cx="1544558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Eigenfunctions</a:t>
            </a:r>
            <a:endParaRPr lang="en-US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230" y="5476585"/>
            <a:ext cx="11730444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practice,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Functional data is observed at discrete points along t, but observations are regular and sufficiently dense.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Principal components/scores are computed via numerical integration.</a:t>
            </a:r>
          </a:p>
        </p:txBody>
      </p:sp>
    </p:spTree>
    <p:extLst>
      <p:ext uri="{BB962C8B-B14F-4D97-AF65-F5344CB8AC3E}">
        <p14:creationId xmlns:p14="http://schemas.microsoft.com/office/powerpoint/2010/main" val="13965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7"/>
    </mc:Choice>
    <mc:Fallback xmlns="">
      <p:transition spd="slow" advTm="7462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225" y="397859"/>
            <a:ext cx="11865480" cy="79617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Principal Component Analysis Through Conditional Expectation (PACE) [Yao et al, 2006]</a:t>
            </a:r>
            <a:endParaRPr lang="en-US" sz="22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B54C0-72CA-7449-A58F-F800A7001B6D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11481" y="814306"/>
                <a:ext cx="11603762" cy="5097629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What if we don’t have sufficient number of grid measurements? 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What if we have measurement errors?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A way to overcome these challenges is to estimate FPCA through conditional expectation on the observation times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Model for sparse data: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be the j-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th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observation of the random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made at a random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, and let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be the additional measurement errors that are assumed to be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i.i.d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and independent of the random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, where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=1,…,n, j=1,…,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, and k=1,2,… . Then the model we consider is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	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tx1"/>
                    </a:solidFill>
                  </a:rPr>
                </a:br>
                <a:r>
                  <a:rPr lang="en-US" sz="1800" dirty="0" smtClean="0">
                    <a:solidFill>
                      <a:schemeClr val="tx1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e>
                    </m:nary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be a vector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values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. Estimates for the FPCA scores: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begChr m:val="["/>
                          <m:endChr m:val="|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</m:acc>
                        </m:e>
                        <m:sub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Prediction for the trajectory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for the i-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th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subject, using the first K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eigenfunctions</a:t>
                </a:r>
                <a:r>
                  <a:rPr lang="en-US" sz="1800" dirty="0">
                    <a:solidFill>
                      <a:schemeClr val="tx1"/>
                    </a:solidFill>
                  </a:rPr>
                  <a:t>: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11481" y="814306"/>
                <a:ext cx="11603762" cy="5097629"/>
              </a:xfrm>
              <a:blipFill>
                <a:blip r:embed="rId2"/>
                <a:stretch>
                  <a:fillRect l="-1156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226014" y="5985164"/>
            <a:ext cx="11789229" cy="4424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 dirty="0" smtClean="0"/>
              <a:t>FPCA can be computed for sparse and irregular functional data.</a:t>
            </a:r>
          </a:p>
        </p:txBody>
      </p:sp>
    </p:spTree>
    <p:extLst>
      <p:ext uri="{BB962C8B-B14F-4D97-AF65-F5344CB8AC3E}">
        <p14:creationId xmlns:p14="http://schemas.microsoft.com/office/powerpoint/2010/main" val="35187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20"/>
    </mc:Choice>
    <mc:Fallback xmlns="">
      <p:transition spd="slow" advTm="5572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Multivariate Functional Data (</a:t>
            </a:r>
            <a:r>
              <a:rPr lang="en-US" dirty="0" err="1" smtClean="0"/>
              <a:t>Happ</a:t>
            </a:r>
            <a:r>
              <a:rPr lang="en-US" dirty="0" smtClean="0"/>
              <a:t> and </a:t>
            </a:r>
            <a:r>
              <a:rPr lang="en-US" dirty="0" err="1" smtClean="0"/>
              <a:t>Greven</a:t>
            </a:r>
            <a:r>
              <a:rPr lang="en-US" dirty="0" smtClean="0"/>
              <a:t>, 2018)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B54C0-72CA-7449-A58F-F800A7001B6D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94865" y="906087"/>
                <a:ext cx="10665070" cy="516161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Each observation consists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≥2</m:t>
                    </m:r>
                  </m:oMath>
                </a14:m>
                <a:r>
                  <a:rPr lang="en-US" dirty="0" smtClean="0"/>
                  <a:t>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. They may be defined on different domains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with possibly different dimensions.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Mean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Matrix of </a:t>
                </a:r>
                <a:r>
                  <a:rPr lang="en-US" dirty="0" err="1" smtClean="0"/>
                  <a:t>covariances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Hilbert space of functions</a:t>
                </a:r>
              </a:p>
              <a:p>
                <a:pPr marL="4476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×…×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476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Covariance operator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(⋅,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94865" y="906087"/>
                <a:ext cx="10665070" cy="5161610"/>
              </a:xfrm>
              <a:blipFill>
                <a:blip r:embed="rId2"/>
                <a:stretch>
                  <a:fillRect l="-1144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220820" y="5812209"/>
            <a:ext cx="11789229" cy="63820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/>
              <a:t>In multivariate functional data, each observation is a tuple of functions, which all describe the same single event.</a:t>
            </a:r>
          </a:p>
        </p:txBody>
      </p:sp>
    </p:spTree>
    <p:extLst>
      <p:ext uri="{BB962C8B-B14F-4D97-AF65-F5344CB8AC3E}">
        <p14:creationId xmlns:p14="http://schemas.microsoft.com/office/powerpoint/2010/main" val="28296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25"/>
    </mc:Choice>
    <mc:Fallback xmlns="">
      <p:transition spd="slow" advTm="6682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08923"/>
            <a:ext cx="11277600" cy="7961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Multivariate Functional Principal Components Analysis (MFPCA) </a:t>
            </a:r>
            <a:r>
              <a:rPr lang="en-US" sz="2000" dirty="0"/>
              <a:t>(</a:t>
            </a:r>
            <a:r>
              <a:rPr lang="en-US" sz="2000" dirty="0" err="1"/>
              <a:t>Happ</a:t>
            </a:r>
            <a:r>
              <a:rPr lang="en-US" sz="2000" dirty="0"/>
              <a:t> and </a:t>
            </a:r>
            <a:r>
              <a:rPr lang="en-US" sz="2000" dirty="0" err="1"/>
              <a:t>Greven</a:t>
            </a:r>
            <a:r>
              <a:rPr lang="en-US" sz="2000" dirty="0"/>
              <a:t>, 2018)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B54C0-72CA-7449-A58F-F800A7001B6D}" type="datetime3">
              <a:rPr lang="en-US" smtClean="0"/>
              <a:t>26 April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94865" y="843250"/>
                <a:ext cx="10665070" cy="522444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By the Hilbert-Schmidt Theorem, it follows that there exists a complete orthonormal basis of </a:t>
                </a:r>
                <a:r>
                  <a:rPr lang="en-US" dirty="0" err="1" smtClean="0"/>
                  <a:t>eigenfunctions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By the Spectral Theorem, it holds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Mercer’s Theorem: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, it holds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Multivariate </a:t>
                </a:r>
                <a:r>
                  <a:rPr lang="en-US" dirty="0" err="1" smtClean="0"/>
                  <a:t>Karhunen-Loeve</a:t>
                </a:r>
                <a:r>
                  <a:rPr lang="en-US" dirty="0" smtClean="0"/>
                  <a:t> Theorem:</a:t>
                </a:r>
              </a:p>
              <a:p>
                <a:pPr marL="4476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Finite </a:t>
                </a:r>
                <a:r>
                  <a:rPr lang="en-US" dirty="0" err="1" smtClean="0"/>
                  <a:t>Karhunen-Loeve</a:t>
                </a:r>
                <a:r>
                  <a:rPr lang="en-US" dirty="0" smtClean="0"/>
                  <a:t> Decomposition: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94865" y="843250"/>
                <a:ext cx="10665070" cy="5224447"/>
              </a:xfrm>
              <a:blipFill>
                <a:blip r:embed="rId2"/>
                <a:stretch>
                  <a:fillRect l="-972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5195575" y="3672831"/>
            <a:ext cx="300004" cy="192929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5506111" y="3615596"/>
            <a:ext cx="300004" cy="319581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1457" y="3974301"/>
            <a:ext cx="796834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Score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6322" y="3972140"/>
            <a:ext cx="1544558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Eigenfunctions</a:t>
            </a:r>
            <a:endParaRPr lang="en-US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820" y="5812209"/>
            <a:ext cx="11789229" cy="63820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/>
              <a:t>In multivariate functional data, each observation is a tuple of functions, which all describe the same single event.</a:t>
            </a:r>
          </a:p>
        </p:txBody>
      </p:sp>
    </p:spTree>
    <p:extLst>
      <p:ext uri="{BB962C8B-B14F-4D97-AF65-F5344CB8AC3E}">
        <p14:creationId xmlns:p14="http://schemas.microsoft.com/office/powerpoint/2010/main" val="28207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34"/>
    </mc:Choice>
    <mc:Fallback xmlns="">
      <p:transition spd="slow" advTm="5053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nded-Template_Light-Theme_16x9_markings" id="{7B0AB0D2-467A-764C-A34B-B258A035B689}" vid="{91ABB00F-74B4-574E-89D4-54563BB3AA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7dc69b7d5cdc30166cb3b33179ded64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E4AA88-BA32-4856-89D4-1E0834E3CE9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1D0126-B766-4B0D-BF6D-BF146557D9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3FC8AA-88D8-491B-A53A-F5B4DCBF6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Extended-Template_Light-Theme_16x9_markings</Template>
  <TotalTime>7092</TotalTime>
  <Words>7414</Words>
  <Application>Microsoft Office PowerPoint</Application>
  <PresentationFormat>Widescreen</PresentationFormat>
  <Paragraphs>1223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.AppleSystemUIFont</vt:lpstr>
      <vt:lpstr>Arial</vt:lpstr>
      <vt:lpstr>Calibri</vt:lpstr>
      <vt:lpstr>Cambria Math</vt:lpstr>
      <vt:lpstr>Courier New</vt:lpstr>
      <vt:lpstr>Helvetica</vt:lpstr>
      <vt:lpstr>Wingdings</vt:lpstr>
      <vt:lpstr>APL-PowerPoint-Theme_light</vt:lpstr>
      <vt:lpstr>Estimating Sparsely and Irregularly Observed Multivariate Functional Data</vt:lpstr>
      <vt:lpstr>Agenda</vt:lpstr>
      <vt:lpstr>Motivation</vt:lpstr>
      <vt:lpstr>Functional Data Analysis (FDA)</vt:lpstr>
      <vt:lpstr>Functional Data Analysis: Assumptions</vt:lpstr>
      <vt:lpstr>Functional Principal Components Analysis (FPCA)</vt:lpstr>
      <vt:lpstr>Principal Component Analysis Through Conditional Expectation (PACE) [Yao et al, 2006]</vt:lpstr>
      <vt:lpstr>Multivariate Functional Data (Happ and Greven, 2018)</vt:lpstr>
      <vt:lpstr>Multivariate Functional Principal Components Analysis (MFPCA) (Happ and Greven, 2018)</vt:lpstr>
      <vt:lpstr>Relationship Between Univariate FPCA (UFPCA) and MFPCA</vt:lpstr>
      <vt:lpstr>Estimating MFPCA (Happ and Greven, 2018)</vt:lpstr>
      <vt:lpstr>PowerPoint Presentation</vt:lpstr>
      <vt:lpstr>Implementation of Methods</vt:lpstr>
      <vt:lpstr>Performance Evaluation</vt:lpstr>
      <vt:lpstr>PowerPoint Presentation</vt:lpstr>
      <vt:lpstr>Statistical Model Simulated Data Generation</vt:lpstr>
      <vt:lpstr>Statistical Model Simulated Data Analysis Settings</vt:lpstr>
      <vt:lpstr>Statistical Model Simulated Data Analysis Results (Average MRSE Values)</vt:lpstr>
      <vt:lpstr>Statistical Model Simulated Data Analysis Results (Average MRSE Values)</vt:lpstr>
      <vt:lpstr>Statistical Model Simulated Data Analysis Results (Average MRSE Values)</vt:lpstr>
      <vt:lpstr>Statistical Model Simulated Data Analysis Results (Average MRSE Values)</vt:lpstr>
      <vt:lpstr>Statistical Model Simulated Data Analysis Results (Average MRSE Values)</vt:lpstr>
      <vt:lpstr>PowerPoint Presentation</vt:lpstr>
      <vt:lpstr>Ballistic Missile Trajectory Dataset</vt:lpstr>
      <vt:lpstr>Ballistic Missile Trajectory Data Analysis Results (MRSE Values)</vt:lpstr>
      <vt:lpstr>PowerPoint Presentation</vt:lpstr>
      <vt:lpstr>Northern California Flight Tracks Data</vt:lpstr>
      <vt:lpstr>Northern California Flight Tracks Data Analysis Settings</vt:lpstr>
      <vt:lpstr>Northern California Flight Tracks Data Analysis Results (MRSE Values)</vt:lpstr>
      <vt:lpstr>Northern California Flight Tracks Data Analysis Results (MRSE Values)</vt:lpstr>
      <vt:lpstr>Northern California Flight Tracks Data Analysis Results (MRSE Values)</vt:lpstr>
      <vt:lpstr>Northern California Flight Tracks Data Analysis Results (MRSE Values)</vt:lpstr>
      <vt:lpstr>Conclusions</vt:lpstr>
      <vt:lpstr>Future Work</vt:lpstr>
      <vt:lpstr>Acknowledgements</vt:lpstr>
      <vt:lpstr>Thank you for your kind attention! Questions?</vt:lpstr>
      <vt:lpstr>Backup Slides</vt:lpstr>
      <vt:lpstr>Simulated Dataset: Fourier with No Measurement Error Plots of Relative Squared Error (RSE) and Log of RSE vs. Average Relative Distance from Mean Functions</vt:lpstr>
      <vt:lpstr>Simulated Dataset: Fourier with Measurement Error Plots of Relative Squared Error (RSE) and Log of RSE vs. Average Relative Distance from Mean Functions</vt:lpstr>
      <vt:lpstr>Simulated Dataset: Fourier + Wiener with No Measurement Error Plots of Relative Squared Error (RSE) and Log of RSE vs. Average Relative Distance from Mean Functions</vt:lpstr>
      <vt:lpstr>Simulated Dataset: Fourier + Wiener with Measurement Error Plots of Relative Squared Error (RSE) and Log of RSE vs. Average Relative Distance from Mean Functions</vt:lpstr>
      <vt:lpstr>Ballistic Missile Trajectory Dataset: Plots of All Features with Mean Functions</vt:lpstr>
      <vt:lpstr>Ballistic Missile Trajectory Dataset: Plots of Relative Squared Error (RSE) and Log of RSE vs. Average Relative Distance from Mean Functions</vt:lpstr>
      <vt:lpstr>Northern California Flight Tracks Data Analysis Settings</vt:lpstr>
      <vt:lpstr>Northern California Flight Tracks Data:  SFO Origin Tracks (10,000 Tracks) Plots</vt:lpstr>
      <vt:lpstr>Northern California Flight Tracks Data:  SJC Origin Tracks (423 Tracks) Plots</vt:lpstr>
      <vt:lpstr>Northern California Flight Tracks Data:  SFO + SJC Origin Tracks (423 Tracks Each) Plots </vt:lpstr>
      <vt:lpstr>Northern California Flight Tracks Data:  SFO (10,000 Tracks) + SJC (423 Tracks) Origin Tracks Plots </vt:lpstr>
      <vt:lpstr>References</vt:lpstr>
      <vt:lpstr>PowerPoint Presentation</vt:lpstr>
    </vt:vector>
  </TitlesOfParts>
  <Manager/>
  <Company>Johns Hopkins University - Applied Physics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Chen, Maximillian G.</dc:creator>
  <cp:keywords/>
  <dc:description>Version 1.0</dc:description>
  <cp:lastModifiedBy>Chen, Maximillian G.</cp:lastModifiedBy>
  <cp:revision>409</cp:revision>
  <cp:lastPrinted>2017-08-24T18:44:08Z</cp:lastPrinted>
  <dcterms:created xsi:type="dcterms:W3CDTF">2022-03-28T17:46:28Z</dcterms:created>
  <dcterms:modified xsi:type="dcterms:W3CDTF">2023-04-26T11:50:18Z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