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71" r:id="rId5"/>
    <p:sldMasterId id="2147483799" r:id="rId6"/>
    <p:sldMasterId id="2147483811" r:id="rId7"/>
    <p:sldMasterId id="2147483823" r:id="rId8"/>
    <p:sldMasterId id="2147483883" r:id="rId9"/>
    <p:sldMasterId id="2147483835" r:id="rId10"/>
    <p:sldMasterId id="2147483847" r:id="rId11"/>
    <p:sldMasterId id="2147483859" r:id="rId12"/>
    <p:sldMasterId id="2147483895" r:id="rId13"/>
    <p:sldMasterId id="2147483708" r:id="rId14"/>
  </p:sldMasterIdLst>
  <p:notesMasterIdLst>
    <p:notesMasterId r:id="rId30"/>
  </p:notesMasterIdLst>
  <p:sldIdLst>
    <p:sldId id="2052" r:id="rId15"/>
    <p:sldId id="2056" r:id="rId16"/>
    <p:sldId id="2057" r:id="rId17"/>
    <p:sldId id="2065" r:id="rId18"/>
    <p:sldId id="2064" r:id="rId19"/>
    <p:sldId id="2055" r:id="rId20"/>
    <p:sldId id="2068" r:id="rId21"/>
    <p:sldId id="2069" r:id="rId22"/>
    <p:sldId id="2070" r:id="rId23"/>
    <p:sldId id="2071" r:id="rId24"/>
    <p:sldId id="2059" r:id="rId25"/>
    <p:sldId id="2058" r:id="rId26"/>
    <p:sldId id="2061" r:id="rId27"/>
    <p:sldId id="2067" r:id="rId28"/>
    <p:sldId id="20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A58"/>
    <a:srgbClr val="C54D22"/>
    <a:srgbClr val="78797C"/>
    <a:srgbClr val="00B3B5"/>
    <a:srgbClr val="00B3E5"/>
    <a:srgbClr val="0086E5"/>
    <a:srgbClr val="00BEEF"/>
    <a:srgbClr val="F34E78"/>
    <a:srgbClr val="EDBA03"/>
    <a:srgbClr val="AB8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27E38-1E4D-4943-8FB4-A02A202414D1}" v="1977" dt="2026-04-14T17:38:17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D660-5561-0B49-A7A1-FBCBBED6435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A2C5D-2E61-6C43-BBF2-8961AC49E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2FD9-8CAC-F95E-9F11-7658E2C84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03E97-9274-7E06-1E7F-4220B346B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79EA9-939F-BDF8-D94F-0F8CB16E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834A9-A7C0-4D07-52AF-67461720F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Anecdotes: </a:t>
            </a:r>
          </a:p>
          <a:p>
            <a:r>
              <a:rPr lang="en-US"/>
              <a:t>Collapsed lungs in X-rays.  Dataset included patients with definitely collapsed lungs that included chest tubes.  Model trained on the chest tubes.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6901-6A03-C9D7-7C98-3CB5D28E2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476EE-E6FF-90DA-2D34-E55761AA8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3C35A-9808-E97F-16E5-AB0FA7E8C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Anecdotes: </a:t>
            </a:r>
          </a:p>
          <a:p>
            <a:r>
              <a:rPr lang="en-US"/>
              <a:t>Collapsed lungs in X-rays.  Dataset included patients with definitely collapsed lungs that included chest tubes.  Model trained on the chest tubes.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21D13-D77E-DCDE-CBB9-CEBE502B9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F2DAA-1486-374F-F977-1A886E864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19402-A28D-F02B-E5A6-1DE0D9EDF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891B33-C41A-9498-03F4-F927E5CA3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Anecdotes: </a:t>
            </a:r>
          </a:p>
          <a:p>
            <a:r>
              <a:rPr lang="en-US"/>
              <a:t>Collapsed lungs in X-rays.  Dataset included patients with definitely collapsed lungs that included chest tubes.  Model trained on the chest tubes.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11489-82C5-AE19-80E0-FE87E40C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575A8-400C-1BDC-7E76-9CB0D11F7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17C39-BF4A-DB3C-B15E-A3821D185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5CFA9-22B3-1837-7396-C3DD259B4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Anecdotes: </a:t>
            </a:r>
          </a:p>
          <a:p>
            <a:r>
              <a:rPr lang="en-US"/>
              <a:t>Collapsed lungs in X-rays.  Dataset included patients with definitely collapsed lungs that included chest tubes.  Model trained on the chest tubes.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F9B3C-6B2D-BBCE-0CFF-CA86BA339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7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A2C5D-2E61-6C43-BBF2-8961AC49E6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0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88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92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857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45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677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04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98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55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61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212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426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2462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FCA9-33BA-11E6-9B07-BE9EB62B5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2CB0C-86EC-CB00-DDDD-CCF185D30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8F699-C94C-7495-2FBA-ED7CAFEC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E96CD-49CF-D95B-6209-BAB785CD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D9408-F18D-550C-2EBE-2D4A5FEC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546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E011-EF8A-45AA-CDC6-6815A4A9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EA77-6EBE-2A8E-76BD-7B83E915F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7962C-F346-372E-710E-16592442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5CADD-3EE5-ABA8-019E-DEE6E02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B20FF-C6EF-7040-F35C-8EABF3B6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F1EF-DACE-A73E-0145-45CA8C89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60C41-C527-F3B9-1C75-31BBADCC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92627-5560-1EBF-AF9D-83A048A8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D225-762A-FBA4-AE27-40CC6E03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7C1C-20AD-FF62-5AEE-E59C1B6A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28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03C4-09F7-6054-FFA8-737A4E0C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E099-57EE-72D2-F81E-CCAE59AD5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C5598-64CE-D87C-5649-635F44A33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F62ED-93CC-EDE3-246F-5725D7B9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793CD-63C4-ECE2-2303-BB4A861F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FD10-57FF-ED79-2433-032618A3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8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3673-F260-F4A3-DC28-53B221B3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645BB-E207-53A5-A36C-8D8812CB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3019C-9987-63E3-D8E6-D31E36C2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67A80-2ECB-1286-43EB-A5F8E3353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511CE-4B8F-40FE-AEF5-90A8E405E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8B9D7-2CA2-D6D9-9393-90803755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45B9C-17AB-630A-ABF7-ABC08E70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5972F-DD36-5B91-EDD6-575DF716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7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3F9D-5E29-DB54-D502-2180BF57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F61AC-2692-074B-4ACC-EE5D5750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371C-0661-B86F-A337-1A9325D8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D3D1F-F077-9FEE-ACCF-A18C7B16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517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0E891-90E7-CC42-6D00-CB7DB69D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5E21C-E4E7-782E-9B74-F941CB2D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5070-99AA-4DA5-5E9F-6FFB5441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04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972A-D761-CC4F-C245-4F32B113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1BB-3372-9A27-2B29-1CA9C656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D99C2-83B4-80EB-B1E9-1CF9ACBAA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D4A5F-0B19-1BCF-84F4-94AD8B80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4E9E8-5676-4D1A-CDA8-13D6C782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1378-3F9D-7659-D4D0-AE5C8DD0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38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D661-F070-30DD-5F65-2EFC7369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B7265-4907-8BE1-5F6C-067FFEE16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32B6F-CCE2-1FFA-E7A3-1F2ADA04F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B7D2-7131-EAA2-C9B8-2F5D5CCD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70DA4-0954-5788-FF17-7BD8D659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F7507-EFEF-B806-6D7D-C5B96D0D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1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0F18-AFB7-9E16-A32F-CF85FB69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4AE18-BAB8-505D-761C-C45854C94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E63D-D57D-EA6A-3511-37C40E04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5D24-A96F-854A-EAA5-5714FD59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6D8EA-C83E-D225-CED2-C01AD7F4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965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11C95-E2A6-80F3-C21B-6E74F41E3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F5695-4F5C-BA28-D763-534E9901D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34EA-0E17-03F9-BF2C-2989FC84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4194-ED95-9952-6F47-2C19AD80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43904-9A1B-0942-5328-59A268D0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0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47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70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002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8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60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6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4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26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8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9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7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3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89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655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08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36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1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4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5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2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0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45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0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47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623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4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5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7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9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2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4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6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54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3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7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14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0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4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8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4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5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35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4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3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77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1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352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6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3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3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24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7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2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7624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87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4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13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4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1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2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41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1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0575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D0F5EE-EB77-C2E8-526A-6D1D9FFA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6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44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3BF6-2168-A619-A48D-F1E1F9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E518-8F84-6DFB-3C8D-66EBCA9B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76FA-B26C-39C7-69A5-5085B785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52B-EDF6-855A-C4D5-097E040B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41884-62CD-DE8D-4F25-B76BEFD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0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1165422"/>
            <a:ext cx="5943600" cy="50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DE3AF-A1F6-BAFD-5401-8FDEBD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2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66B8-9245-7006-DC02-675D355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2115880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850FB-345E-F0FA-8A7E-50E400B05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012" y="2115879"/>
            <a:ext cx="5943600" cy="4130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E919A1-2C31-A203-2C03-17E32294882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9389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73B8A42-5E89-21DE-3B9B-E75316F8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012" y="1193908"/>
            <a:ext cx="594360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59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905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3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D7E3-59AF-43B0-3B4E-EAFDD0A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1E723-141F-FC46-AE72-B89FA56C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0D68-42BD-25E1-F0EC-E5F54FB6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7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8D6-35C5-DDF5-B806-DFF15C4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6AD9-2BB8-54F9-D875-73497F3D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27C61-549D-4DD2-43E1-3F1B0C38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6996-795A-1B04-ACA8-352CFBB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BED5-0CEB-A46E-E7CF-41A063A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BC849-86A7-97DF-81F9-0270755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5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DAB4-C066-2430-BE23-EFA87092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934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E767-4A08-6485-A35B-78A7F730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899F8-2467-402E-F837-1B94A19CA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0D0-A31E-29D7-3BFB-220C9F0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014-837B-1098-5258-E1BA616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CCF6-0E25-A8D1-8D8A-FA8D03FF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109B5-27F5-EBA1-B717-254974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530-A742-1566-2557-9EBCA3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70" y="126586"/>
            <a:ext cx="8047382" cy="96926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FF85-293B-0C0E-9962-81A97C6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1" y="6356349"/>
            <a:ext cx="2743200" cy="365125"/>
          </a:xfrm>
        </p:spPr>
        <p:txBody>
          <a:bodyPr/>
          <a:lstStyle/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AE3-46BE-11D1-49DB-316CC8C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974" y="6356349"/>
            <a:ext cx="2743200" cy="365125"/>
          </a:xfrm>
        </p:spPr>
        <p:txBody>
          <a:bodyPr/>
          <a:lstStyle/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98FAAB-1730-C163-C37D-CCF574BB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/>
            </a:lvl1pPr>
          </a:lstStyle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68E8-77F2-A259-94EB-F1E242B7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390" y="1253330"/>
            <a:ext cx="11987783" cy="49560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03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C2DDB0D-8DD7-340B-7464-AA1EA72C2810}"/>
              </a:ext>
            </a:extLst>
          </p:cNvPr>
          <p:cNvSpPr/>
          <p:nvPr userDrawn="1"/>
        </p:nvSpPr>
        <p:spPr>
          <a:xfrm>
            <a:off x="-1" y="0"/>
            <a:ext cx="8848725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96100"/>
              <a:gd name="connsiteX1" fmla="*/ 5410200 w 8842375"/>
              <a:gd name="connsiteY1" fmla="*/ 0 h 6896100"/>
              <a:gd name="connsiteX2" fmla="*/ 8842375 w 8842375"/>
              <a:gd name="connsiteY2" fmla="*/ 5822950 h 6896100"/>
              <a:gd name="connsiteX3" fmla="*/ 6794500 w 8842375"/>
              <a:gd name="connsiteY3" fmla="*/ 6896100 h 6896100"/>
              <a:gd name="connsiteX4" fmla="*/ 0 w 8842375"/>
              <a:gd name="connsiteY4" fmla="*/ 6858000 h 6896100"/>
              <a:gd name="connsiteX5" fmla="*/ 0 w 8842375"/>
              <a:gd name="connsiteY5" fmla="*/ 0 h 68961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31025 w 8842375"/>
              <a:gd name="connsiteY3" fmla="*/ 6854825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24675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8725"/>
              <a:gd name="connsiteY0" fmla="*/ 0 h 6858000"/>
              <a:gd name="connsiteX1" fmla="*/ 5410200 w 8848725"/>
              <a:gd name="connsiteY1" fmla="*/ 0 h 6858000"/>
              <a:gd name="connsiteX2" fmla="*/ 8848725 w 8848725"/>
              <a:gd name="connsiteY2" fmla="*/ 5822950 h 6858000"/>
              <a:gd name="connsiteX3" fmla="*/ 6924675 w 8848725"/>
              <a:gd name="connsiteY3" fmla="*/ 6858000 h 6858000"/>
              <a:gd name="connsiteX4" fmla="*/ 0 w 8848725"/>
              <a:gd name="connsiteY4" fmla="*/ 6858000 h 6858000"/>
              <a:gd name="connsiteX5" fmla="*/ 0 w 884872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725" h="6858000">
                <a:moveTo>
                  <a:pt x="0" y="0"/>
                </a:moveTo>
                <a:lnTo>
                  <a:pt x="5410200" y="0"/>
                </a:lnTo>
                <a:lnTo>
                  <a:pt x="8848725" y="5822950"/>
                </a:lnTo>
                <a:lnTo>
                  <a:pt x="69246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92" r:id="rId3"/>
    <p:sldLayoutId id="2147483793" r:id="rId4"/>
    <p:sldLayoutId id="2147483797" r:id="rId5"/>
    <p:sldLayoutId id="2147483795" r:id="rId6"/>
    <p:sldLayoutId id="2147483655" r:id="rId7"/>
    <p:sldLayoutId id="2147483656" r:id="rId8"/>
    <p:sldLayoutId id="2147483796" r:id="rId9"/>
    <p:sldLayoutId id="214748365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38A7145-0380-913B-E8AD-439BAD08C641}"/>
              </a:ext>
            </a:extLst>
          </p:cNvPr>
          <p:cNvSpPr/>
          <p:nvPr userDrawn="1"/>
        </p:nvSpPr>
        <p:spPr>
          <a:xfrm>
            <a:off x="0" y="0"/>
            <a:ext cx="8848725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96100"/>
              <a:gd name="connsiteX1" fmla="*/ 5410200 w 8842375"/>
              <a:gd name="connsiteY1" fmla="*/ 0 h 6896100"/>
              <a:gd name="connsiteX2" fmla="*/ 8842375 w 8842375"/>
              <a:gd name="connsiteY2" fmla="*/ 5822950 h 6896100"/>
              <a:gd name="connsiteX3" fmla="*/ 6794500 w 8842375"/>
              <a:gd name="connsiteY3" fmla="*/ 6896100 h 6896100"/>
              <a:gd name="connsiteX4" fmla="*/ 0 w 8842375"/>
              <a:gd name="connsiteY4" fmla="*/ 6858000 h 6896100"/>
              <a:gd name="connsiteX5" fmla="*/ 0 w 8842375"/>
              <a:gd name="connsiteY5" fmla="*/ 0 h 68961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31025 w 8842375"/>
              <a:gd name="connsiteY3" fmla="*/ 6854825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24675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8725"/>
              <a:gd name="connsiteY0" fmla="*/ 0 h 6858000"/>
              <a:gd name="connsiteX1" fmla="*/ 5410200 w 8848725"/>
              <a:gd name="connsiteY1" fmla="*/ 0 h 6858000"/>
              <a:gd name="connsiteX2" fmla="*/ 8848725 w 8848725"/>
              <a:gd name="connsiteY2" fmla="*/ 5822950 h 6858000"/>
              <a:gd name="connsiteX3" fmla="*/ 6924675 w 8848725"/>
              <a:gd name="connsiteY3" fmla="*/ 6858000 h 6858000"/>
              <a:gd name="connsiteX4" fmla="*/ 0 w 8848725"/>
              <a:gd name="connsiteY4" fmla="*/ 6858000 h 6858000"/>
              <a:gd name="connsiteX5" fmla="*/ 0 w 884872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725" h="6858000">
                <a:moveTo>
                  <a:pt x="0" y="0"/>
                </a:moveTo>
                <a:lnTo>
                  <a:pt x="5410200" y="0"/>
                </a:lnTo>
                <a:lnTo>
                  <a:pt x="8848725" y="5822950"/>
                </a:lnTo>
                <a:lnTo>
                  <a:pt x="69246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6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F65BC-B074-5726-BB58-05F1ADA2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AB375-39BC-A2DC-3076-3D7BD8151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49B99-B8E2-249F-2CE5-54FF2348F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A3F6D4-69D3-504E-B9E9-31E28B42BA2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15AA9-7B2D-6458-162E-9949C3D3E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0705C-06CA-6667-5A3A-1056C1687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DB68EB-EF95-E942-9555-F71B24FE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2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8EDF8-0E5B-252B-0980-1D519C53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23525-6747-41E4-6257-273226462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B090B91-287C-8B3E-DD3B-950CE0BF17CA}"/>
              </a:ext>
            </a:extLst>
          </p:cNvPr>
          <p:cNvSpPr/>
          <p:nvPr userDrawn="1"/>
        </p:nvSpPr>
        <p:spPr>
          <a:xfrm>
            <a:off x="-1" y="0"/>
            <a:ext cx="8851900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667750"/>
              <a:gd name="connsiteY0" fmla="*/ 0 h 6858000"/>
              <a:gd name="connsiteX1" fmla="*/ 5410200 w 8667750"/>
              <a:gd name="connsiteY1" fmla="*/ 0 h 6858000"/>
              <a:gd name="connsiteX2" fmla="*/ 8667750 w 8667750"/>
              <a:gd name="connsiteY2" fmla="*/ 5759450 h 6858000"/>
              <a:gd name="connsiteX3" fmla="*/ 6915150 w 8667750"/>
              <a:gd name="connsiteY3" fmla="*/ 6858000 h 6858000"/>
              <a:gd name="connsiteX4" fmla="*/ 0 w 8667750"/>
              <a:gd name="connsiteY4" fmla="*/ 6858000 h 6858000"/>
              <a:gd name="connsiteX5" fmla="*/ 0 w 8667750"/>
              <a:gd name="connsiteY5" fmla="*/ 0 h 6858000"/>
              <a:gd name="connsiteX0" fmla="*/ 0 w 8845550"/>
              <a:gd name="connsiteY0" fmla="*/ 0 h 6858000"/>
              <a:gd name="connsiteX1" fmla="*/ 5410200 w 8845550"/>
              <a:gd name="connsiteY1" fmla="*/ 0 h 6858000"/>
              <a:gd name="connsiteX2" fmla="*/ 8845550 w 8845550"/>
              <a:gd name="connsiteY2" fmla="*/ 5822950 h 6858000"/>
              <a:gd name="connsiteX3" fmla="*/ 6915150 w 8845550"/>
              <a:gd name="connsiteY3" fmla="*/ 6858000 h 6858000"/>
              <a:gd name="connsiteX4" fmla="*/ 0 w 8845550"/>
              <a:gd name="connsiteY4" fmla="*/ 6858000 h 6858000"/>
              <a:gd name="connsiteX5" fmla="*/ 0 w 8845550"/>
              <a:gd name="connsiteY5" fmla="*/ 0 h 6858000"/>
              <a:gd name="connsiteX0" fmla="*/ 0 w 8845550"/>
              <a:gd name="connsiteY0" fmla="*/ 0 h 6886575"/>
              <a:gd name="connsiteX1" fmla="*/ 5410200 w 8845550"/>
              <a:gd name="connsiteY1" fmla="*/ 0 h 6886575"/>
              <a:gd name="connsiteX2" fmla="*/ 8845550 w 8845550"/>
              <a:gd name="connsiteY2" fmla="*/ 5822950 h 6886575"/>
              <a:gd name="connsiteX3" fmla="*/ 6788150 w 8845550"/>
              <a:gd name="connsiteY3" fmla="*/ 6886575 h 6886575"/>
              <a:gd name="connsiteX4" fmla="*/ 0 w 8845550"/>
              <a:gd name="connsiteY4" fmla="*/ 6858000 h 6886575"/>
              <a:gd name="connsiteX5" fmla="*/ 0 w 8845550"/>
              <a:gd name="connsiteY5" fmla="*/ 0 h 6886575"/>
              <a:gd name="connsiteX0" fmla="*/ 0 w 8845550"/>
              <a:gd name="connsiteY0" fmla="*/ 0 h 6858000"/>
              <a:gd name="connsiteX1" fmla="*/ 5410200 w 8845550"/>
              <a:gd name="connsiteY1" fmla="*/ 0 h 6858000"/>
              <a:gd name="connsiteX2" fmla="*/ 8845550 w 8845550"/>
              <a:gd name="connsiteY2" fmla="*/ 5822950 h 6858000"/>
              <a:gd name="connsiteX3" fmla="*/ 6934200 w 8845550"/>
              <a:gd name="connsiteY3" fmla="*/ 6858000 h 6858000"/>
              <a:gd name="connsiteX4" fmla="*/ 0 w 8845550"/>
              <a:gd name="connsiteY4" fmla="*/ 6858000 h 6858000"/>
              <a:gd name="connsiteX5" fmla="*/ 0 w 8845550"/>
              <a:gd name="connsiteY5" fmla="*/ 0 h 6858000"/>
              <a:gd name="connsiteX0" fmla="*/ 0 w 8851900"/>
              <a:gd name="connsiteY0" fmla="*/ 0 h 6858000"/>
              <a:gd name="connsiteX1" fmla="*/ 5410200 w 8851900"/>
              <a:gd name="connsiteY1" fmla="*/ 0 h 6858000"/>
              <a:gd name="connsiteX2" fmla="*/ 8851900 w 8851900"/>
              <a:gd name="connsiteY2" fmla="*/ 5819775 h 6858000"/>
              <a:gd name="connsiteX3" fmla="*/ 6934200 w 8851900"/>
              <a:gd name="connsiteY3" fmla="*/ 6858000 h 6858000"/>
              <a:gd name="connsiteX4" fmla="*/ 0 w 8851900"/>
              <a:gd name="connsiteY4" fmla="*/ 6858000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5416550 w 8851900"/>
              <a:gd name="connsiteY1" fmla="*/ 0 h 6858000"/>
              <a:gd name="connsiteX2" fmla="*/ 8851900 w 8851900"/>
              <a:gd name="connsiteY2" fmla="*/ 5819775 h 6858000"/>
              <a:gd name="connsiteX3" fmla="*/ 6934200 w 8851900"/>
              <a:gd name="connsiteY3" fmla="*/ 6858000 h 6858000"/>
              <a:gd name="connsiteX4" fmla="*/ 0 w 8851900"/>
              <a:gd name="connsiteY4" fmla="*/ 6858000 h 6858000"/>
              <a:gd name="connsiteX5" fmla="*/ 0 w 88519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1900" h="6858000">
                <a:moveTo>
                  <a:pt x="0" y="0"/>
                </a:moveTo>
                <a:lnTo>
                  <a:pt x="5416550" y="0"/>
                </a:lnTo>
                <a:lnTo>
                  <a:pt x="8851900" y="5819775"/>
                </a:lnTo>
                <a:lnTo>
                  <a:pt x="6934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B8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B609BDF-CD2F-29DD-2FE4-5CD778B2CCA7}"/>
              </a:ext>
            </a:extLst>
          </p:cNvPr>
          <p:cNvSpPr/>
          <p:nvPr userDrawn="1"/>
        </p:nvSpPr>
        <p:spPr>
          <a:xfrm>
            <a:off x="0" y="0"/>
            <a:ext cx="8848725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96100"/>
              <a:gd name="connsiteX1" fmla="*/ 5410200 w 8842375"/>
              <a:gd name="connsiteY1" fmla="*/ 0 h 6896100"/>
              <a:gd name="connsiteX2" fmla="*/ 8842375 w 8842375"/>
              <a:gd name="connsiteY2" fmla="*/ 5822950 h 6896100"/>
              <a:gd name="connsiteX3" fmla="*/ 6794500 w 8842375"/>
              <a:gd name="connsiteY3" fmla="*/ 6896100 h 6896100"/>
              <a:gd name="connsiteX4" fmla="*/ 0 w 8842375"/>
              <a:gd name="connsiteY4" fmla="*/ 6858000 h 6896100"/>
              <a:gd name="connsiteX5" fmla="*/ 0 w 8842375"/>
              <a:gd name="connsiteY5" fmla="*/ 0 h 68961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31025 w 8842375"/>
              <a:gd name="connsiteY3" fmla="*/ 6854825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24675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8725"/>
              <a:gd name="connsiteY0" fmla="*/ 0 h 6858000"/>
              <a:gd name="connsiteX1" fmla="*/ 5410200 w 8848725"/>
              <a:gd name="connsiteY1" fmla="*/ 0 h 6858000"/>
              <a:gd name="connsiteX2" fmla="*/ 8848725 w 8848725"/>
              <a:gd name="connsiteY2" fmla="*/ 5822950 h 6858000"/>
              <a:gd name="connsiteX3" fmla="*/ 6924675 w 8848725"/>
              <a:gd name="connsiteY3" fmla="*/ 6858000 h 6858000"/>
              <a:gd name="connsiteX4" fmla="*/ 0 w 8848725"/>
              <a:gd name="connsiteY4" fmla="*/ 6858000 h 6858000"/>
              <a:gd name="connsiteX5" fmla="*/ 0 w 884872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725" h="6858000">
                <a:moveTo>
                  <a:pt x="0" y="0"/>
                </a:moveTo>
                <a:lnTo>
                  <a:pt x="5410200" y="0"/>
                </a:lnTo>
                <a:lnTo>
                  <a:pt x="8848725" y="5822950"/>
                </a:lnTo>
                <a:lnTo>
                  <a:pt x="69246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DB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B609BDF-CD2F-29DD-2FE4-5CD778B2CCA7}"/>
              </a:ext>
            </a:extLst>
          </p:cNvPr>
          <p:cNvSpPr/>
          <p:nvPr userDrawn="1"/>
        </p:nvSpPr>
        <p:spPr>
          <a:xfrm>
            <a:off x="0" y="0"/>
            <a:ext cx="8848725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96100"/>
              <a:gd name="connsiteX1" fmla="*/ 5410200 w 8842375"/>
              <a:gd name="connsiteY1" fmla="*/ 0 h 6896100"/>
              <a:gd name="connsiteX2" fmla="*/ 8842375 w 8842375"/>
              <a:gd name="connsiteY2" fmla="*/ 5822950 h 6896100"/>
              <a:gd name="connsiteX3" fmla="*/ 6794500 w 8842375"/>
              <a:gd name="connsiteY3" fmla="*/ 6896100 h 6896100"/>
              <a:gd name="connsiteX4" fmla="*/ 0 w 8842375"/>
              <a:gd name="connsiteY4" fmla="*/ 6858000 h 6896100"/>
              <a:gd name="connsiteX5" fmla="*/ 0 w 8842375"/>
              <a:gd name="connsiteY5" fmla="*/ 0 h 68961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31025 w 8842375"/>
              <a:gd name="connsiteY3" fmla="*/ 6854825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24675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8725"/>
              <a:gd name="connsiteY0" fmla="*/ 0 h 6858000"/>
              <a:gd name="connsiteX1" fmla="*/ 5410200 w 8848725"/>
              <a:gd name="connsiteY1" fmla="*/ 0 h 6858000"/>
              <a:gd name="connsiteX2" fmla="*/ 8848725 w 8848725"/>
              <a:gd name="connsiteY2" fmla="*/ 5822950 h 6858000"/>
              <a:gd name="connsiteX3" fmla="*/ 6924675 w 8848725"/>
              <a:gd name="connsiteY3" fmla="*/ 6858000 h 6858000"/>
              <a:gd name="connsiteX4" fmla="*/ 0 w 8848725"/>
              <a:gd name="connsiteY4" fmla="*/ 6858000 h 6858000"/>
              <a:gd name="connsiteX5" fmla="*/ 0 w 884872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725" h="6858000">
                <a:moveTo>
                  <a:pt x="0" y="0"/>
                </a:moveTo>
                <a:lnTo>
                  <a:pt x="5410200" y="0"/>
                </a:lnTo>
                <a:lnTo>
                  <a:pt x="8848725" y="5822950"/>
                </a:lnTo>
                <a:lnTo>
                  <a:pt x="69246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54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38A7145-0380-913B-E8AD-439BAD08C641}"/>
              </a:ext>
            </a:extLst>
          </p:cNvPr>
          <p:cNvSpPr/>
          <p:nvPr userDrawn="1"/>
        </p:nvSpPr>
        <p:spPr>
          <a:xfrm>
            <a:off x="0" y="0"/>
            <a:ext cx="8848725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96100"/>
              <a:gd name="connsiteX1" fmla="*/ 5410200 w 8842375"/>
              <a:gd name="connsiteY1" fmla="*/ 0 h 6896100"/>
              <a:gd name="connsiteX2" fmla="*/ 8842375 w 8842375"/>
              <a:gd name="connsiteY2" fmla="*/ 5822950 h 6896100"/>
              <a:gd name="connsiteX3" fmla="*/ 6794500 w 8842375"/>
              <a:gd name="connsiteY3" fmla="*/ 6896100 h 6896100"/>
              <a:gd name="connsiteX4" fmla="*/ 0 w 8842375"/>
              <a:gd name="connsiteY4" fmla="*/ 6858000 h 6896100"/>
              <a:gd name="connsiteX5" fmla="*/ 0 w 8842375"/>
              <a:gd name="connsiteY5" fmla="*/ 0 h 68961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31025 w 8842375"/>
              <a:gd name="connsiteY3" fmla="*/ 6854825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24675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8725"/>
              <a:gd name="connsiteY0" fmla="*/ 0 h 6858000"/>
              <a:gd name="connsiteX1" fmla="*/ 5410200 w 8848725"/>
              <a:gd name="connsiteY1" fmla="*/ 0 h 6858000"/>
              <a:gd name="connsiteX2" fmla="*/ 8848725 w 8848725"/>
              <a:gd name="connsiteY2" fmla="*/ 5822950 h 6858000"/>
              <a:gd name="connsiteX3" fmla="*/ 6924675 w 8848725"/>
              <a:gd name="connsiteY3" fmla="*/ 6858000 h 6858000"/>
              <a:gd name="connsiteX4" fmla="*/ 0 w 8848725"/>
              <a:gd name="connsiteY4" fmla="*/ 6858000 h 6858000"/>
              <a:gd name="connsiteX5" fmla="*/ 0 w 884872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725" h="6858000">
                <a:moveTo>
                  <a:pt x="0" y="0"/>
                </a:moveTo>
                <a:lnTo>
                  <a:pt x="5410200" y="0"/>
                </a:lnTo>
                <a:lnTo>
                  <a:pt x="8848725" y="5822950"/>
                </a:lnTo>
                <a:lnTo>
                  <a:pt x="69246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38A7145-0380-913B-E8AD-439BAD08C641}"/>
              </a:ext>
            </a:extLst>
          </p:cNvPr>
          <p:cNvSpPr/>
          <p:nvPr userDrawn="1"/>
        </p:nvSpPr>
        <p:spPr>
          <a:xfrm>
            <a:off x="0" y="0"/>
            <a:ext cx="8848725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96100"/>
              <a:gd name="connsiteX1" fmla="*/ 5410200 w 8842375"/>
              <a:gd name="connsiteY1" fmla="*/ 0 h 6896100"/>
              <a:gd name="connsiteX2" fmla="*/ 8842375 w 8842375"/>
              <a:gd name="connsiteY2" fmla="*/ 5822950 h 6896100"/>
              <a:gd name="connsiteX3" fmla="*/ 6794500 w 8842375"/>
              <a:gd name="connsiteY3" fmla="*/ 6896100 h 6896100"/>
              <a:gd name="connsiteX4" fmla="*/ 0 w 8842375"/>
              <a:gd name="connsiteY4" fmla="*/ 6858000 h 6896100"/>
              <a:gd name="connsiteX5" fmla="*/ 0 w 8842375"/>
              <a:gd name="connsiteY5" fmla="*/ 0 h 68961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31025 w 8842375"/>
              <a:gd name="connsiteY3" fmla="*/ 6854825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24675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8725"/>
              <a:gd name="connsiteY0" fmla="*/ 0 h 6858000"/>
              <a:gd name="connsiteX1" fmla="*/ 5410200 w 8848725"/>
              <a:gd name="connsiteY1" fmla="*/ 0 h 6858000"/>
              <a:gd name="connsiteX2" fmla="*/ 8848725 w 8848725"/>
              <a:gd name="connsiteY2" fmla="*/ 5822950 h 6858000"/>
              <a:gd name="connsiteX3" fmla="*/ 6924675 w 8848725"/>
              <a:gd name="connsiteY3" fmla="*/ 6858000 h 6858000"/>
              <a:gd name="connsiteX4" fmla="*/ 0 w 8848725"/>
              <a:gd name="connsiteY4" fmla="*/ 6858000 h 6858000"/>
              <a:gd name="connsiteX5" fmla="*/ 0 w 884872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725" h="6858000">
                <a:moveTo>
                  <a:pt x="0" y="0"/>
                </a:moveTo>
                <a:lnTo>
                  <a:pt x="5410200" y="0"/>
                </a:lnTo>
                <a:lnTo>
                  <a:pt x="8848725" y="5822950"/>
                </a:lnTo>
                <a:lnTo>
                  <a:pt x="69246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393AFA-4D96-B3C9-8C57-C02ADC3E4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38A7145-0380-913B-E8AD-439BAD08C641}"/>
              </a:ext>
            </a:extLst>
          </p:cNvPr>
          <p:cNvSpPr/>
          <p:nvPr userDrawn="1"/>
        </p:nvSpPr>
        <p:spPr>
          <a:xfrm>
            <a:off x="0" y="0"/>
            <a:ext cx="8848725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  <a:gd name="connsiteX4" fmla="*/ 0 w 6915150"/>
              <a:gd name="connsiteY4" fmla="*/ 0 h 6858000"/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5372100 h 6858000"/>
              <a:gd name="connsiteX3" fmla="*/ 6915150 w 6915150"/>
              <a:gd name="connsiteY3" fmla="*/ 6858000 h 6858000"/>
              <a:gd name="connsiteX4" fmla="*/ 0 w 6915150"/>
              <a:gd name="connsiteY4" fmla="*/ 6858000 h 6858000"/>
              <a:gd name="connsiteX5" fmla="*/ 0 w 6915150"/>
              <a:gd name="connsiteY5" fmla="*/ 0 h 6858000"/>
              <a:gd name="connsiteX0" fmla="*/ 0 w 8839200"/>
              <a:gd name="connsiteY0" fmla="*/ 0 h 6858000"/>
              <a:gd name="connsiteX1" fmla="*/ 691515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4305300 w 8839200"/>
              <a:gd name="connsiteY1" fmla="*/ 3810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839200"/>
              <a:gd name="connsiteY0" fmla="*/ 0 h 6858000"/>
              <a:gd name="connsiteX1" fmla="*/ 5410200 w 8839200"/>
              <a:gd name="connsiteY1" fmla="*/ 0 h 6858000"/>
              <a:gd name="connsiteX2" fmla="*/ 8839200 w 8839200"/>
              <a:gd name="connsiteY2" fmla="*/ 5829300 h 6858000"/>
              <a:gd name="connsiteX3" fmla="*/ 6915150 w 8839200"/>
              <a:gd name="connsiteY3" fmla="*/ 6858000 h 6858000"/>
              <a:gd name="connsiteX4" fmla="*/ 0 w 8839200"/>
              <a:gd name="connsiteY4" fmla="*/ 6858000 h 6858000"/>
              <a:gd name="connsiteX5" fmla="*/ 0 w 8839200"/>
              <a:gd name="connsiteY5" fmla="*/ 0 h 6858000"/>
              <a:gd name="connsiteX0" fmla="*/ 0 w 8785225"/>
              <a:gd name="connsiteY0" fmla="*/ 0 h 6858000"/>
              <a:gd name="connsiteX1" fmla="*/ 5410200 w 8785225"/>
              <a:gd name="connsiteY1" fmla="*/ 0 h 6858000"/>
              <a:gd name="connsiteX2" fmla="*/ 8785225 w 8785225"/>
              <a:gd name="connsiteY2" fmla="*/ 5807075 h 6858000"/>
              <a:gd name="connsiteX3" fmla="*/ 6915150 w 8785225"/>
              <a:gd name="connsiteY3" fmla="*/ 6858000 h 6858000"/>
              <a:gd name="connsiteX4" fmla="*/ 0 w 8785225"/>
              <a:gd name="connsiteY4" fmla="*/ 6858000 h 6858000"/>
              <a:gd name="connsiteX5" fmla="*/ 0 w 878522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15150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96100"/>
              <a:gd name="connsiteX1" fmla="*/ 5410200 w 8842375"/>
              <a:gd name="connsiteY1" fmla="*/ 0 h 6896100"/>
              <a:gd name="connsiteX2" fmla="*/ 8842375 w 8842375"/>
              <a:gd name="connsiteY2" fmla="*/ 5822950 h 6896100"/>
              <a:gd name="connsiteX3" fmla="*/ 6794500 w 8842375"/>
              <a:gd name="connsiteY3" fmla="*/ 6896100 h 6896100"/>
              <a:gd name="connsiteX4" fmla="*/ 0 w 8842375"/>
              <a:gd name="connsiteY4" fmla="*/ 6858000 h 6896100"/>
              <a:gd name="connsiteX5" fmla="*/ 0 w 8842375"/>
              <a:gd name="connsiteY5" fmla="*/ 0 h 68961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31025 w 8842375"/>
              <a:gd name="connsiteY3" fmla="*/ 6854825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2375"/>
              <a:gd name="connsiteY0" fmla="*/ 0 h 6858000"/>
              <a:gd name="connsiteX1" fmla="*/ 5410200 w 8842375"/>
              <a:gd name="connsiteY1" fmla="*/ 0 h 6858000"/>
              <a:gd name="connsiteX2" fmla="*/ 8842375 w 8842375"/>
              <a:gd name="connsiteY2" fmla="*/ 5822950 h 6858000"/>
              <a:gd name="connsiteX3" fmla="*/ 6924675 w 8842375"/>
              <a:gd name="connsiteY3" fmla="*/ 6858000 h 6858000"/>
              <a:gd name="connsiteX4" fmla="*/ 0 w 8842375"/>
              <a:gd name="connsiteY4" fmla="*/ 6858000 h 6858000"/>
              <a:gd name="connsiteX5" fmla="*/ 0 w 8842375"/>
              <a:gd name="connsiteY5" fmla="*/ 0 h 6858000"/>
              <a:gd name="connsiteX0" fmla="*/ 0 w 8848725"/>
              <a:gd name="connsiteY0" fmla="*/ 0 h 6858000"/>
              <a:gd name="connsiteX1" fmla="*/ 5410200 w 8848725"/>
              <a:gd name="connsiteY1" fmla="*/ 0 h 6858000"/>
              <a:gd name="connsiteX2" fmla="*/ 8848725 w 8848725"/>
              <a:gd name="connsiteY2" fmla="*/ 5822950 h 6858000"/>
              <a:gd name="connsiteX3" fmla="*/ 6924675 w 8848725"/>
              <a:gd name="connsiteY3" fmla="*/ 6858000 h 6858000"/>
              <a:gd name="connsiteX4" fmla="*/ 0 w 8848725"/>
              <a:gd name="connsiteY4" fmla="*/ 6858000 h 6858000"/>
              <a:gd name="connsiteX5" fmla="*/ 0 w 884872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725" h="6858000">
                <a:moveTo>
                  <a:pt x="0" y="0"/>
                </a:moveTo>
                <a:lnTo>
                  <a:pt x="5410200" y="0"/>
                </a:lnTo>
                <a:lnTo>
                  <a:pt x="8848725" y="5822950"/>
                </a:lnTo>
                <a:lnTo>
                  <a:pt x="69246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03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8652-CFCA-5727-93AE-065570AB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9620-96A2-0448-9FFC-EA6AA1338A0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E68B-DD69-54CD-C61C-32DC2847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09D9-1D6A-8383-8DDB-BADD3DD8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3CFD-CE9C-CD47-A07D-7B35AF7C1A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FE3EF-8B7A-CA75-6246-F1595046EF2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</a:blip>
          <a:srcRect r="28272" b="11336"/>
          <a:stretch/>
        </p:blipFill>
        <p:spPr>
          <a:xfrm>
            <a:off x="3006977" y="136525"/>
            <a:ext cx="9185023" cy="6649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F7F42-B90D-7357-3F04-D4FDD95AB8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9209" y="115367"/>
            <a:ext cx="2640886" cy="970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D06AF-E062-859F-4F0E-DFC46E9C99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" y="115795"/>
            <a:ext cx="117452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hyperlink" Target="https://xkcd.com/1838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s40537-019-0197-0" TargetMode="External"/><Relationship Id="rId3" Type="http://schemas.openxmlformats.org/officeDocument/2006/relationships/hyperlink" Target="https://doi.org/10.1007/s00371-017-1428-z" TargetMode="External"/><Relationship Id="rId7" Type="http://schemas.openxmlformats.org/officeDocument/2006/relationships/hyperlink" Target="https://doi.org/10.1145/3630106.3658955" TargetMode="External"/><Relationship Id="rId2" Type="http://schemas.openxmlformats.org/officeDocument/2006/relationships/hyperlink" Target="https://doi.org/10.14778/3476311.3476403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doi.org/10.1520/E2862-23" TargetMode="External"/><Relationship Id="rId5" Type="http://schemas.openxmlformats.org/officeDocument/2006/relationships/hyperlink" Target="https://doi.org/10.1520/E3023-21" TargetMode="External"/><Relationship Id="rId10" Type="http://schemas.openxmlformats.org/officeDocument/2006/relationships/hyperlink" Target="http://repository.mut.ac.ke:8080/xmlui/handle/123456789/6104" TargetMode="External"/><Relationship Id="rId4" Type="http://schemas.openxmlformats.org/officeDocument/2006/relationships/hyperlink" Target="https://doi.org/10.1007/s10994-021-06042-2" TargetMode="External"/><Relationship Id="rId9" Type="http://schemas.openxmlformats.org/officeDocument/2006/relationships/hyperlink" Target="https://doi.org/10.1609/aaai.v34i05.62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doi.org/10.14778/3476311.3476403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6B3EA-2799-B727-FBC6-8A45AE845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2" t="5122" r="18384" b="647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E7F45-596E-631A-FE20-EB468B8CF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9000"/>
          </a:blip>
          <a:srcRect r="28272" b="11336"/>
          <a:stretch/>
        </p:blipFill>
        <p:spPr>
          <a:xfrm>
            <a:off x="3006977" y="351716"/>
            <a:ext cx="9185023" cy="6649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513E0-7DF3-4CE6-970C-9D0B7CFE1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209" y="172092"/>
            <a:ext cx="2640886" cy="97012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E0D381B-E417-3E5F-D206-87750E590FCE}"/>
              </a:ext>
            </a:extLst>
          </p:cNvPr>
          <p:cNvSpPr txBox="1">
            <a:spLocks/>
          </p:cNvSpPr>
          <p:nvPr/>
        </p:nvSpPr>
        <p:spPr>
          <a:xfrm>
            <a:off x="487550" y="738903"/>
            <a:ext cx="9915030" cy="54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  <a:latin typeface="Arial"/>
                <a:cs typeface="Arial"/>
              </a:rPr>
              <a:t>Data Stewardship for Machine Learning: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bg1"/>
                </a:solidFill>
              </a:rPr>
              <a:t>Developing Guidance for Curation, Subdivision, and Completeness of Data for Training, Validation, and Testing of Machine Learning Tools.</a:t>
            </a:r>
            <a:endParaRPr lang="en-US" sz="3600" b="1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9AE17-B6E1-1819-3DBA-296548EE8211}"/>
              </a:ext>
            </a:extLst>
          </p:cNvPr>
          <p:cNvSpPr txBox="1"/>
          <p:nvPr/>
        </p:nvSpPr>
        <p:spPr>
          <a:xfrm>
            <a:off x="487550" y="4965467"/>
            <a:ext cx="5761974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DATAWorks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April 21,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77FCB-3299-8E86-AD4C-A3FAA2920BD2}"/>
              </a:ext>
            </a:extLst>
          </p:cNvPr>
          <p:cNvSpPr txBox="1"/>
          <p:nvPr/>
        </p:nvSpPr>
        <p:spPr>
          <a:xfrm>
            <a:off x="487550" y="3580472"/>
            <a:ext cx="7258724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Gregory, PhD</a:t>
            </a:r>
          </a:p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Langley Research Center</a:t>
            </a:r>
          </a:p>
          <a:p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Elizabeth.D.Gregory@nasa.gov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D9DC3-C34E-557F-F0C0-0F2A682831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40" y="5888736"/>
            <a:ext cx="1174520" cy="96926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E0CEF49-2934-B0F2-C711-6007B83E6CDA}"/>
              </a:ext>
            </a:extLst>
          </p:cNvPr>
          <p:cNvSpPr/>
          <p:nvPr/>
        </p:nvSpPr>
        <p:spPr>
          <a:xfrm>
            <a:off x="7104993" y="4782207"/>
            <a:ext cx="4519448" cy="17447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Artificial Intelligence (AI) Usage Disclosure</a:t>
            </a:r>
            <a:r>
              <a:rPr lang="en-US" sz="1600" i="1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This </a:t>
            </a:r>
            <a:r>
              <a:rPr lang="en-US" sz="1600" i="1" dirty="0">
                <a:solidFill>
                  <a:schemeClr val="tx1"/>
                </a:solidFill>
              </a:rPr>
              <a:t>document was created with assistance from Google Gemini for generating the Lisa-Frank-Style Cat Image on slide 5. The content has been reviewed and edited by Elizabeth Gregory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809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DD6E6-A648-07B5-A6FC-36D952ED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9BCD-65C2-475C-689B-4481823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Question to ask yourself about your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2908A8-3B07-E2A6-5A4A-7F936807AF3B}"/>
              </a:ext>
            </a:extLst>
          </p:cNvPr>
          <p:cNvSpPr/>
          <p:nvPr/>
        </p:nvSpPr>
        <p:spPr>
          <a:xfrm>
            <a:off x="101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401DF-494E-F7E0-E608-1B123A553AC4}"/>
              </a:ext>
            </a:extLst>
          </p:cNvPr>
          <p:cNvSpPr txBox="1"/>
          <p:nvPr/>
        </p:nvSpPr>
        <p:spPr>
          <a:xfrm>
            <a:off x="101600" y="1676400"/>
            <a:ext cx="386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Real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Does this data span the feature space on which you would like your ML model to operate?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If not, what are the bounds on the feature space?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69C2DB-628A-9602-90F7-8E29A45750C3}"/>
              </a:ext>
            </a:extLst>
          </p:cNvPr>
          <p:cNvSpPr/>
          <p:nvPr/>
        </p:nvSpPr>
        <p:spPr>
          <a:xfrm>
            <a:off x="4165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DF62C-9B0A-2F6F-E2E8-98FCB92B6C63}"/>
              </a:ext>
            </a:extLst>
          </p:cNvPr>
          <p:cNvSpPr txBox="1"/>
          <p:nvPr/>
        </p:nvSpPr>
        <p:spPr>
          <a:xfrm>
            <a:off x="4165600" y="1676400"/>
            <a:ext cx="386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Augmented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What are the important features of the data that need to be maintained through the augmentation process?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Is your augmentation process replicating any features that are not of interest and may inadvertently train your model on the “wrong thing”?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0692EA-CA23-2124-009B-CD3BAC81A5ED}"/>
              </a:ext>
            </a:extLst>
          </p:cNvPr>
          <p:cNvSpPr/>
          <p:nvPr/>
        </p:nvSpPr>
        <p:spPr>
          <a:xfrm>
            <a:off x="8229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DF946-2C96-EE22-AEF4-37A1EF8836C5}"/>
              </a:ext>
            </a:extLst>
          </p:cNvPr>
          <p:cNvSpPr txBox="1"/>
          <p:nvPr/>
        </p:nvSpPr>
        <p:spPr>
          <a:xfrm>
            <a:off x="8229600" y="1676400"/>
            <a:ext cx="386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Synthetic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of a physics simulation, has it been verified and validated?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If so, with what data?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Are you simulating cases that are outside the validated scope of the simulation?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a generative AI, what data was used to train and test it?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What metrics were used to determine its performance?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EE6784-8BDE-7275-A0D3-965F3CFB775F}"/>
              </a:ext>
            </a:extLst>
          </p:cNvPr>
          <p:cNvSpPr txBox="1"/>
          <p:nvPr/>
        </p:nvSpPr>
        <p:spPr>
          <a:xfrm>
            <a:off x="101600" y="334114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of lab data, what are the differences between it and data on which your ML model will operate?</a:t>
            </a:r>
          </a:p>
        </p:txBody>
      </p:sp>
    </p:spTree>
    <p:extLst>
      <p:ext uri="{BB962C8B-B14F-4D97-AF65-F5344CB8AC3E}">
        <p14:creationId xmlns:p14="http://schemas.microsoft.com/office/powerpoint/2010/main" val="88937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A55BB-598A-3860-E1DB-B2675C2A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is Data Stewardship Important?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B6C391-FAE0-69FF-FB0B-61CBC560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Complex feature spaces mean complex data.</a:t>
            </a:r>
          </a:p>
          <a:p>
            <a:pPr lvl="1"/>
            <a:r>
              <a:rPr lang="en-US" sz="2000"/>
              <a:t>Simple: Does this picture contain a cat?</a:t>
            </a:r>
          </a:p>
          <a:p>
            <a:pPr lvl="1"/>
            <a:r>
              <a:rPr lang="en-US" sz="2000"/>
              <a:t>Complex: Does this part contain one of ten flaws with a range of sizes and orientations?</a:t>
            </a:r>
          </a:p>
          <a:p>
            <a:r>
              <a:rPr lang="en-US" sz="2400">
                <a:solidFill>
                  <a:srgbClr val="FFC000"/>
                </a:solidFill>
              </a:rPr>
              <a:t>Rare instances of a feature of interest likely means sparse data. ☚ NDE</a:t>
            </a:r>
          </a:p>
          <a:p>
            <a:r>
              <a:rPr lang="en-US" sz="2400"/>
              <a:t>Certifying a Machine Learning Tool requires </a:t>
            </a:r>
            <a:r>
              <a:rPr lang="en-US" sz="2400" b="1" u="sng"/>
              <a:t>quantifiable confidence levels</a:t>
            </a:r>
            <a:r>
              <a:rPr lang="en-US" sz="2400"/>
              <a:t>.</a:t>
            </a:r>
          </a:p>
          <a:p>
            <a:pPr lvl="1"/>
            <a:r>
              <a:rPr lang="en-US" sz="2000"/>
              <a:t>Demonstrating performance on a specific dataset should not be sufficient.</a:t>
            </a:r>
          </a:p>
          <a:p>
            <a:pPr lvl="1"/>
            <a:r>
              <a:rPr lang="en-US" sz="2000"/>
              <a:t>Performance metrics without the data used is insufficient.   </a:t>
            </a:r>
          </a:p>
          <a:p>
            <a:endParaRPr lang="en-US" sz="2400"/>
          </a:p>
        </p:txBody>
      </p:sp>
      <p:pic>
        <p:nvPicPr>
          <p:cNvPr id="3" name="Picture 2" descr="Chart, scatter chart&#10;&#10;AI-generated content may be incorrect.">
            <a:extLst>
              <a:ext uri="{FF2B5EF4-FFF2-40B4-BE49-F238E27FC236}">
                <a16:creationId xmlns:a16="http://schemas.microsoft.com/office/drawing/2014/main" id="{A452E575-2602-D7FC-BD29-26D5F77E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752" y="1165423"/>
            <a:ext cx="584200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D04D4-D011-5548-EE32-E12794C0DF89}"/>
              </a:ext>
            </a:extLst>
          </p:cNvPr>
          <p:cNvSpPr txBox="1"/>
          <p:nvPr/>
        </p:nvSpPr>
        <p:spPr>
          <a:xfrm>
            <a:off x="210207" y="5791200"/>
            <a:ext cx="1171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100 Test instances containing Flaws, and 100 Test instances no containing flaws.  True Positives = 90, False Negatives = 10</a:t>
            </a:r>
          </a:p>
          <a:p>
            <a:r>
              <a:rPr lang="en-US"/>
              <a:t>True Negatives = 95, False Positives = 5.  Accuracy = 92.5%, Precision = 94.7%, Recall = 90%, F1-Score = 92.3%</a:t>
            </a:r>
          </a:p>
        </p:txBody>
      </p:sp>
      <p:pic>
        <p:nvPicPr>
          <p:cNvPr id="7" name="Picture 6" descr="Chart, scatter chart&#10;&#10;AI-generated content may be incorrect.">
            <a:extLst>
              <a:ext uri="{FF2B5EF4-FFF2-40B4-BE49-F238E27FC236}">
                <a16:creationId xmlns:a16="http://schemas.microsoft.com/office/drawing/2014/main" id="{EE4981C9-BC3A-DCAF-71B8-FD8802E6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752" y="1165423"/>
            <a:ext cx="5842000" cy="4381500"/>
          </a:xfrm>
          <a:prstGeom prst="rect">
            <a:avLst/>
          </a:prstGeom>
        </p:spPr>
      </p:pic>
      <p:pic>
        <p:nvPicPr>
          <p:cNvPr id="9" name="Picture 8" descr="Chart, scatter chart&#10;&#10;AI-generated content may be incorrect.">
            <a:extLst>
              <a:ext uri="{FF2B5EF4-FFF2-40B4-BE49-F238E27FC236}">
                <a16:creationId xmlns:a16="http://schemas.microsoft.com/office/drawing/2014/main" id="{18BCEB6A-7F64-3BB5-4369-4F0945B07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52" y="1165423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4BB1B1-0586-4D30-D504-782F1D66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Garbage in, Garbage 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6EB3B-0401-3C74-C88D-A7D88A37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4"/>
            <a:ext cx="6942541" cy="4777272"/>
          </a:xfrm>
        </p:spPr>
        <p:txBody>
          <a:bodyPr/>
          <a:lstStyle/>
          <a:p>
            <a:r>
              <a:rPr lang="en-US" sz="2400"/>
              <a:t>Poor Data management leads to bad Machine Learning Tools!</a:t>
            </a:r>
          </a:p>
          <a:p>
            <a:pPr lvl="1"/>
            <a:r>
              <a:rPr lang="en-US" sz="2000"/>
              <a:t>The </a:t>
            </a:r>
            <a:r>
              <a:rPr lang="en-US" sz="2000" i="1"/>
              <a:t>Black-Box</a:t>
            </a:r>
            <a:r>
              <a:rPr lang="en-US" sz="2000"/>
              <a:t> nature of ML tools makes their certification challenging. </a:t>
            </a:r>
          </a:p>
          <a:p>
            <a:pPr lvl="1"/>
            <a:r>
              <a:rPr lang="en-US" sz="2000"/>
              <a:t>I can make you an ML tool that gives really good results for a demo but in real applications provides no value and can even be a hinderance. </a:t>
            </a:r>
          </a:p>
          <a:p>
            <a:r>
              <a:rPr lang="en-US" sz="2400"/>
              <a:t>Low Stakes: Is this a picture of a cat?</a:t>
            </a:r>
          </a:p>
          <a:p>
            <a:r>
              <a:rPr lang="en-US" sz="2400"/>
              <a:t>High Stakes:  Is this a child running in front of my self-driving car?</a:t>
            </a:r>
          </a:p>
          <a:p>
            <a:r>
              <a:rPr lang="en-US" sz="2400"/>
              <a:t>There will always be an economic incentive to automate a task.  There needs to be leadership on requirements. </a:t>
            </a:r>
          </a:p>
        </p:txBody>
      </p:sp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659AE629-76ED-FF1C-083B-81733EAE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471" y="1165423"/>
            <a:ext cx="4041889" cy="4777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02025-9755-BD22-5147-BE4CA3754F70}"/>
              </a:ext>
            </a:extLst>
          </p:cNvPr>
          <p:cNvSpPr txBox="1"/>
          <p:nvPr/>
        </p:nvSpPr>
        <p:spPr>
          <a:xfrm>
            <a:off x="346841" y="6106510"/>
            <a:ext cx="115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[1]R. Munroe, </a:t>
            </a:r>
            <a:r>
              <a:rPr lang="en-US" i="1"/>
              <a:t>Machine Learning</a:t>
            </a:r>
            <a:r>
              <a:rPr lang="en-US"/>
              <a:t>. Accessed: Feb. 27, 2026. [Comic]. Available: </a:t>
            </a:r>
            <a:r>
              <a:rPr lang="en-US">
                <a:hlinkClick r:id="rId4"/>
              </a:rPr>
              <a:t>https://xkcd.com/1838/</a:t>
            </a:r>
            <a:endParaRPr lang="en-US"/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3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13D6-64FC-3F74-D7BD-4EF368E6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Repeatability, Reliability, &amp;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0C36-29E4-31B4-417C-00EDA888B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/>
              <a:t>Being mindful about the data we use will allow us to support our performance claims later!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AI/ML is still in its early days and there are not many official or specific regulations or standards for it. Decisions made now will guide behavior moving forward. </a:t>
            </a:r>
          </a:p>
          <a:p>
            <a:r>
              <a:rPr lang="en-US"/>
              <a:t>Making </a:t>
            </a:r>
            <a:r>
              <a:rPr lang="en-US" b="1" u="sng"/>
              <a:t>reliable but limited</a:t>
            </a:r>
            <a:r>
              <a:rPr lang="en-US"/>
              <a:t> tools now will pave the way for more versatile tools in the future. </a:t>
            </a:r>
          </a:p>
          <a:p>
            <a:r>
              <a:rPr lang="en-US"/>
              <a:t>Make users informed and skeptical is safer than ignorant and                  optimistic. </a:t>
            </a:r>
          </a:p>
          <a:p>
            <a:r>
              <a:rPr lang="en-US"/>
              <a:t>Regulation and Requirements will be the only thing that                              prevents risky behavior.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5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1F54-0940-CFDA-5834-5C696ADE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Urgent Plea!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DBE36-44D6-5D2B-90E1-30ED949B8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/>
              <a:t>Apply the Validation tools you already have to your new ML processes.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Even if you cannot supply the entire development dataset when reporting on your new ML algorithm, describe it as best you can.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Highlight where your new ML tools fails.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Augmented and Synthetic Data are great but be mindful of what exactly you are creating.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Be skeptical of tools people are selling that do </a:t>
            </a:r>
            <a:r>
              <a:rPr lang="en-US" b="1" i="1"/>
              <a:t>everything</a:t>
            </a:r>
            <a:r>
              <a:rPr lang="en-US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Push for standards and guidelines for ML certification in your field. 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E771-C6AA-3D68-1BE7-9B8D9A63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A325-E514-622D-5BEF-3DB46853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0" y="1165423"/>
            <a:ext cx="11987784" cy="5692577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Y. Li, X. Wang, Z. Miao, and W.-C. Tan, “Data augmentation for ML-driven data preparation and integration,” </a:t>
            </a:r>
            <a:r>
              <a:rPr lang="en-US" i="1">
                <a:solidFill>
                  <a:schemeClr val="tx1"/>
                </a:solidFill>
              </a:rPr>
              <a:t>Proc. VLDB Endow.</a:t>
            </a:r>
            <a:r>
              <a:rPr lang="en-US">
                <a:solidFill>
                  <a:schemeClr val="tx1"/>
                </a:solidFill>
              </a:rPr>
              <a:t>, vol. 14, no. 12, pp. 3182–3185, Jul. 2021,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10.14778/3476311.3476403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S. H. Abdurrahim, S. A. Samad, and A. B. </a:t>
            </a:r>
            <a:r>
              <a:rPr lang="en-US" err="1">
                <a:solidFill>
                  <a:schemeClr val="tx1"/>
                </a:solidFill>
              </a:rPr>
              <a:t>Huddin</a:t>
            </a:r>
            <a:r>
              <a:rPr lang="en-US">
                <a:solidFill>
                  <a:schemeClr val="tx1"/>
                </a:solidFill>
              </a:rPr>
              <a:t>, “Review on the effects of age, gender, and race demographics on automatic face recognition,” </a:t>
            </a:r>
            <a:r>
              <a:rPr lang="en-US" i="1">
                <a:solidFill>
                  <a:schemeClr val="tx1"/>
                </a:solidFill>
              </a:rPr>
              <a:t>Vis </a:t>
            </a:r>
            <a:r>
              <a:rPr lang="en-US" i="1" err="1">
                <a:solidFill>
                  <a:schemeClr val="tx1"/>
                </a:solidFill>
              </a:rPr>
              <a:t>Comput</a:t>
            </a:r>
            <a:r>
              <a:rPr lang="en-US">
                <a:solidFill>
                  <a:schemeClr val="tx1"/>
                </a:solidFill>
              </a:rPr>
              <a:t>, vol. 34, no. 11, pp. 1617–1630, Nov. 2018,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10.1007/s00371-017-1428-z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T. Verdonck, B. </a:t>
            </a:r>
            <a:r>
              <a:rPr lang="en-US" err="1">
                <a:solidFill>
                  <a:schemeClr val="tx1"/>
                </a:solidFill>
              </a:rPr>
              <a:t>Baesens</a:t>
            </a:r>
            <a:r>
              <a:rPr lang="en-US">
                <a:solidFill>
                  <a:schemeClr val="tx1"/>
                </a:solidFill>
              </a:rPr>
              <a:t>, M. Óskarsdóttir, and S. </a:t>
            </a:r>
            <a:r>
              <a:rPr lang="en-US" err="1">
                <a:solidFill>
                  <a:schemeClr val="tx1"/>
                </a:solidFill>
              </a:rPr>
              <a:t>vanden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Broucke</a:t>
            </a:r>
            <a:r>
              <a:rPr lang="en-US">
                <a:solidFill>
                  <a:schemeClr val="tx1"/>
                </a:solidFill>
              </a:rPr>
              <a:t>, “Special issue on feature engineering editorial,” </a:t>
            </a:r>
            <a:r>
              <a:rPr lang="en-US" i="1">
                <a:solidFill>
                  <a:schemeClr val="tx1"/>
                </a:solidFill>
              </a:rPr>
              <a:t>Mach Learn</a:t>
            </a:r>
            <a:r>
              <a:rPr lang="en-US">
                <a:solidFill>
                  <a:schemeClr val="tx1"/>
                </a:solidFill>
              </a:rPr>
              <a:t>, vol. 113, no. 7, pp. 3917–3928, Jul. 2024,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10.1007/s10994-021-06042-2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E07 Committee, </a:t>
            </a:r>
            <a:r>
              <a:rPr lang="en-US" i="1">
                <a:solidFill>
                  <a:schemeClr val="tx1"/>
                </a:solidFill>
              </a:rPr>
              <a:t>Practice for Probability of Detection Analysis for Versus a Data</a:t>
            </a:r>
            <a:r>
              <a:rPr lang="en-US">
                <a:solidFill>
                  <a:schemeClr val="tx1"/>
                </a:solidFill>
              </a:rPr>
              <a:t>, E3023.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10.1520/E3023-21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E07 Committee, </a:t>
            </a:r>
            <a:r>
              <a:rPr lang="en-US" i="1">
                <a:solidFill>
                  <a:schemeClr val="tx1"/>
                </a:solidFill>
              </a:rPr>
              <a:t>Practice for Probability of Detection Analysis for Hit/Miss Data</a:t>
            </a:r>
            <a:r>
              <a:rPr lang="en-US">
                <a:solidFill>
                  <a:schemeClr val="tx1"/>
                </a:solidFill>
              </a:rPr>
              <a:t>, E2862.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10.1520/E2862-23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J. C. Aldrin, D. S. Forsyth, and A. Poudel, “Best Practices for Validation of NDT Techniques Incorporating AI/ML,” in </a:t>
            </a:r>
            <a:r>
              <a:rPr lang="en-US" i="1">
                <a:solidFill>
                  <a:schemeClr val="tx1"/>
                </a:solidFill>
              </a:rPr>
              <a:t>Statistics and Reliability for NDE/NDI</a:t>
            </a:r>
            <a:r>
              <a:rPr lang="en-US">
                <a:solidFill>
                  <a:schemeClr val="tx1"/>
                </a:solidFill>
              </a:rPr>
              <a:t>, Jun. 25, 2025.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E. Bhardwaj, H. Gujral, S. Wu, C. Zogheib, T. Maharaj, and C. Becker, “Machine learning data practices through a data curation lens: An evaluation framework,” in </a:t>
            </a:r>
            <a:r>
              <a:rPr lang="en-US" i="1">
                <a:solidFill>
                  <a:schemeClr val="tx1"/>
                </a:solidFill>
              </a:rPr>
              <a:t>Proceedings of the 2024 ACM Conference on Fairness, Accountability, and Transparency</a:t>
            </a:r>
            <a:r>
              <a:rPr lang="en-US">
                <a:solidFill>
                  <a:schemeClr val="tx1"/>
                </a:solidFill>
              </a:rPr>
              <a:t>, in </a:t>
            </a:r>
            <a:r>
              <a:rPr lang="en-US" err="1">
                <a:solidFill>
                  <a:schemeClr val="tx1"/>
                </a:solidFill>
              </a:rPr>
              <a:t>FAccT</a:t>
            </a:r>
            <a:r>
              <a:rPr lang="en-US">
                <a:solidFill>
                  <a:schemeClr val="tx1"/>
                </a:solidFill>
              </a:rPr>
              <a:t> ’24. New York, NY, USA: Association for Computing Machinery, Jun. 2024, pp. 1055–1067.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10.1145/3630106.3658955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Y. Li, X. Wang, Z. Miao, and W.-C. Tan, “Data augmentation for ML-driven data preparation and integration,” </a:t>
            </a:r>
            <a:r>
              <a:rPr lang="en-US" i="1">
                <a:solidFill>
                  <a:schemeClr val="tx1"/>
                </a:solidFill>
              </a:rPr>
              <a:t>Proc. VLDB Endow.</a:t>
            </a:r>
            <a:r>
              <a:rPr lang="en-US">
                <a:solidFill>
                  <a:schemeClr val="tx1"/>
                </a:solidFill>
              </a:rPr>
              <a:t>, vol. 14, no. 12, pp. 3182–3185, Jul. 2021,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10.14778/3476311.3476403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C. Shorten and T. M. </a:t>
            </a:r>
            <a:r>
              <a:rPr lang="en-US" err="1">
                <a:solidFill>
                  <a:schemeClr val="tx1"/>
                </a:solidFill>
              </a:rPr>
              <a:t>Khoshgoftaar</a:t>
            </a:r>
            <a:r>
              <a:rPr lang="en-US">
                <a:solidFill>
                  <a:schemeClr val="tx1"/>
                </a:solidFill>
              </a:rPr>
              <a:t>, “A survey on Image Data Augmentation for Deep Learning,” </a:t>
            </a:r>
            <a:r>
              <a:rPr lang="en-US" i="1">
                <a:solidFill>
                  <a:schemeClr val="tx1"/>
                </a:solidFill>
              </a:rPr>
              <a:t>J Big Data</a:t>
            </a:r>
            <a:r>
              <a:rPr lang="en-US">
                <a:solidFill>
                  <a:schemeClr val="tx1"/>
                </a:solidFill>
              </a:rPr>
              <a:t>, vol. 6, no. 1, p. 60, Jul. 2019,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10.1186/s40537-019-0197-0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C.-H. Lin, C. Kaushik, E. L. Dyer, and V. Muthukumar, “The good, the bad and the ugly sides of data augmentation: An implicit spectral regularization perspective,” </a:t>
            </a:r>
            <a:r>
              <a:rPr lang="en-US" i="1">
                <a:solidFill>
                  <a:schemeClr val="tx1"/>
                </a:solidFill>
              </a:rPr>
              <a:t>Journal of Machine Learning Research</a:t>
            </a:r>
            <a:r>
              <a:rPr lang="en-US">
                <a:solidFill>
                  <a:schemeClr val="tx1"/>
                </a:solidFill>
              </a:rPr>
              <a:t>, vol. 25, no. 91, pp. 1–85, 2024.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T. Verdonck, B. </a:t>
            </a:r>
            <a:r>
              <a:rPr lang="en-US" err="1">
                <a:solidFill>
                  <a:schemeClr val="tx1"/>
                </a:solidFill>
              </a:rPr>
              <a:t>Baesens</a:t>
            </a:r>
            <a:r>
              <a:rPr lang="en-US">
                <a:solidFill>
                  <a:schemeClr val="tx1"/>
                </a:solidFill>
              </a:rPr>
              <a:t>, M. Óskarsdóttir, and S. </a:t>
            </a:r>
            <a:r>
              <a:rPr lang="en-US" err="1">
                <a:solidFill>
                  <a:schemeClr val="tx1"/>
                </a:solidFill>
              </a:rPr>
              <a:t>vanden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Broucke</a:t>
            </a:r>
            <a:r>
              <a:rPr lang="en-US">
                <a:solidFill>
                  <a:schemeClr val="tx1"/>
                </a:solidFill>
              </a:rPr>
              <a:t>, “Special issue on feature engineering editorial,” </a:t>
            </a:r>
            <a:r>
              <a:rPr lang="en-US" i="1">
                <a:solidFill>
                  <a:schemeClr val="tx1"/>
                </a:solidFill>
              </a:rPr>
              <a:t>Mach Learn</a:t>
            </a:r>
            <a:r>
              <a:rPr lang="en-US">
                <a:solidFill>
                  <a:schemeClr val="tx1"/>
                </a:solidFill>
              </a:rPr>
              <a:t>, vol. 113, no. 7, pp. 3917–3928, Jul. 2024,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10.1007/s10994-021-06042-2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E. Bhardwaj, H. Gujral, S. Wu, C. Zogheib, T. Maharaj, and C. Becker, “Machine learning data practices through a data curation lens: An evaluation framework,” in </a:t>
            </a:r>
            <a:r>
              <a:rPr lang="en-US" i="1">
                <a:solidFill>
                  <a:schemeClr val="tx1"/>
                </a:solidFill>
              </a:rPr>
              <a:t>Proceedings of the 2024 ACM Conference on Fairness, Accountability, and Transparency</a:t>
            </a:r>
            <a:r>
              <a:rPr lang="en-US">
                <a:solidFill>
                  <a:schemeClr val="tx1"/>
                </a:solidFill>
              </a:rPr>
              <a:t>, in </a:t>
            </a:r>
            <a:r>
              <a:rPr lang="en-US" err="1">
                <a:solidFill>
                  <a:schemeClr val="tx1"/>
                </a:solidFill>
              </a:rPr>
              <a:t>FAccT</a:t>
            </a:r>
            <a:r>
              <a:rPr lang="en-US">
                <a:solidFill>
                  <a:schemeClr val="tx1"/>
                </a:solidFill>
              </a:rPr>
              <a:t> ’24. New York, NY, USA: Association for Computing Machinery, Jun. 2024, pp. 1055–1067.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10.1145/3630106.3658955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A. Anaby-Tavor </a:t>
            </a:r>
            <a:r>
              <a:rPr lang="en-US" i="1">
                <a:solidFill>
                  <a:schemeClr val="tx1"/>
                </a:solidFill>
              </a:rPr>
              <a:t>et al.</a:t>
            </a:r>
            <a:r>
              <a:rPr lang="en-US">
                <a:solidFill>
                  <a:schemeClr val="tx1"/>
                </a:solidFill>
              </a:rPr>
              <a:t>, “Do Not Have Enough Data? Deep Learning to the Rescue!,” </a:t>
            </a:r>
            <a:r>
              <a:rPr lang="en-US" i="1">
                <a:solidFill>
                  <a:schemeClr val="tx1"/>
                </a:solidFill>
              </a:rPr>
              <a:t>Proceedings of the AAAI Conference on Artificial Intelligence</a:t>
            </a:r>
            <a:r>
              <a:rPr lang="en-US">
                <a:solidFill>
                  <a:schemeClr val="tx1"/>
                </a:solidFill>
              </a:rPr>
              <a:t>, vol. 34, no. 05, pp. 7383–7390, Apr. 2020, </a:t>
            </a:r>
            <a:r>
              <a:rPr lang="en-US" err="1">
                <a:solidFill>
                  <a:schemeClr val="tx1"/>
                </a:solidFill>
              </a:rPr>
              <a:t>doi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10.1609/aaai.v34i05.6233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R. N. Ndung’u, “Data Preparation for Machine Learning Modelling,” 2022, Accessed: Jan. 09, 2026. [Online]. Available: </a:t>
            </a:r>
            <a:r>
              <a:rPr lang="en-US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http://repository.mut.ac.ke:8080/xmlui/handle/123456789/6104</a:t>
            </a:r>
            <a:endParaRPr lang="en-US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E411F7-6850-25BC-0F19-A2716DD6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92CD3-EED6-285A-E2AD-2F61247D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Defining Data Stewardship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Hard Detour: Why do I even Care?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/>
              <a:t>Data Curation and Subdivision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/>
              <a:t>Consequences of Failure &amp; Opportunities for Success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/>
              <a:t>An Urgent Plea!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600"/>
              <a:t>Supervised, Semi-Supervised, Unsupervised                         Learning Models are all “Data Hungry”!</a:t>
            </a:r>
          </a:p>
          <a:p>
            <a:pPr marL="0" indent="0">
              <a:buNone/>
            </a:pPr>
            <a:r>
              <a:rPr lang="en-US" sz="3600"/>
              <a:t>So……..Data is Important!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315BF6-CA45-039A-A9B2-B927736F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Stewardship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12D99-B417-31A1-1E62-7B702C95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Data Stewardship – The </a:t>
            </a:r>
            <a:r>
              <a:rPr lang="en-US" sz="3600" b="1" u="sng"/>
              <a:t>responsible</a:t>
            </a:r>
            <a:r>
              <a:rPr lang="en-US" sz="3600"/>
              <a:t> planning, management, and care of data.</a:t>
            </a:r>
          </a:p>
          <a:p>
            <a:r>
              <a:rPr lang="en-US" sz="3600"/>
              <a:t>Curation – How we make and make-up our data. </a:t>
            </a:r>
          </a:p>
          <a:p>
            <a:pPr lvl="1"/>
            <a:r>
              <a:rPr lang="en-US" sz="2800"/>
              <a:t>Includes cleaning/preprocessing. </a:t>
            </a:r>
          </a:p>
          <a:p>
            <a:r>
              <a:rPr lang="en-US" sz="3600"/>
              <a:t>Subdivision – How we divide up our data. </a:t>
            </a:r>
          </a:p>
          <a:p>
            <a:pPr lvl="1"/>
            <a:r>
              <a:rPr lang="en-US" sz="3200"/>
              <a:t>Training/Validation/Testing</a:t>
            </a:r>
          </a:p>
          <a:p>
            <a:r>
              <a:rPr lang="en-US" sz="3600"/>
              <a:t>Completeness – Which feature space does our data represent?  Which space does it </a:t>
            </a:r>
            <a:r>
              <a:rPr lang="en-US" sz="3600" b="1" u="sng"/>
              <a:t>NOT</a:t>
            </a:r>
            <a:r>
              <a:rPr lang="en-US" sz="3600"/>
              <a:t> represent.                        What is the quality of that representation? </a:t>
            </a:r>
          </a:p>
          <a:p>
            <a:pPr marL="0" indent="0">
              <a:buNone/>
            </a:pPr>
            <a:endParaRPr lang="en-US" sz="3600"/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349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8CDB-DA20-7FF0-5C84-7BD0DE47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I Even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7D47-9385-18AB-C4DB-EA75AB28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32" y="2115880"/>
            <a:ext cx="5943600" cy="4130656"/>
          </a:xfrm>
        </p:spPr>
        <p:txBody>
          <a:bodyPr/>
          <a:lstStyle/>
          <a:p>
            <a:r>
              <a:rPr lang="en-US"/>
              <a:t>Detection and Classification</a:t>
            </a:r>
          </a:p>
          <a:p>
            <a:r>
              <a:rPr lang="en-US"/>
              <a:t>Historically a very manual task</a:t>
            </a:r>
          </a:p>
          <a:p>
            <a:r>
              <a:rPr lang="en-US" b="1" u="sng"/>
              <a:t>Very</a:t>
            </a:r>
            <a:r>
              <a:rPr lang="en-US"/>
              <a:t> High-Stakes</a:t>
            </a:r>
          </a:p>
          <a:p>
            <a:r>
              <a:rPr lang="en-US"/>
              <a:t>Related to medical applications but different</a:t>
            </a:r>
          </a:p>
          <a:p>
            <a:pPr lvl="1"/>
            <a:r>
              <a:rPr lang="en-US"/>
              <a:t>Inspections occur regularly not just when there is a problem.  </a:t>
            </a:r>
          </a:p>
          <a:p>
            <a:pPr lvl="1"/>
            <a:r>
              <a:rPr lang="en-US"/>
              <a:t>No “Patient” feedback.</a:t>
            </a:r>
          </a:p>
          <a:p>
            <a:r>
              <a:rPr lang="en-US"/>
              <a:t>Has a very clear method for assessing validity of inspections: POD</a:t>
            </a: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9094B-3537-E74F-0AD8-E46404B2535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Seems like an easy fit. ☒</a:t>
            </a:r>
          </a:p>
          <a:p>
            <a:r>
              <a:rPr lang="en-US"/>
              <a:t>Flaws are very, very rare.</a:t>
            </a:r>
          </a:p>
          <a:p>
            <a:r>
              <a:rPr lang="en-US"/>
              <a:t>Liability is an issue. 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5D7125-C10A-F95F-4AAE-A508CA0639E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Nondestructive Evaluation (NDE)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F9BD0-E6B8-2DD7-8D32-CF3125CCB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ML in NDE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F526CE-208C-0607-AE73-97DCDC351BD6}"/>
              </a:ext>
            </a:extLst>
          </p:cNvPr>
          <p:cNvGrpSpPr/>
          <p:nvPr/>
        </p:nvGrpSpPr>
        <p:grpSpPr>
          <a:xfrm>
            <a:off x="5893344" y="4181207"/>
            <a:ext cx="6199268" cy="2015149"/>
            <a:chOff x="5893344" y="4181207"/>
            <a:chExt cx="6199268" cy="20151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A0EE4C-3E6B-50D2-4512-57764438D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79"/>
            <a:stretch>
              <a:fillRect/>
            </a:stretch>
          </p:blipFill>
          <p:spPr>
            <a:xfrm>
              <a:off x="9039579" y="4181207"/>
              <a:ext cx="3053033" cy="20151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086F2C-D7AD-3899-2F2C-D3F8D4317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8"/>
            <a:stretch/>
          </p:blipFill>
          <p:spPr>
            <a:xfrm>
              <a:off x="5893344" y="4181207"/>
              <a:ext cx="3053033" cy="201514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F7A0B1-E6D8-8A2B-E6A1-702810402ACC}"/>
              </a:ext>
            </a:extLst>
          </p:cNvPr>
          <p:cNvGrpSpPr/>
          <p:nvPr/>
        </p:nvGrpSpPr>
        <p:grpSpPr>
          <a:xfrm>
            <a:off x="5893343" y="806824"/>
            <a:ext cx="6199268" cy="5924590"/>
            <a:chOff x="5893343" y="806824"/>
            <a:chExt cx="6199268" cy="592459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7C8DBC4-5F17-C978-91CA-3F83874E6EFA}"/>
                </a:ext>
              </a:extLst>
            </p:cNvPr>
            <p:cNvSpPr/>
            <p:nvPr/>
          </p:nvSpPr>
          <p:spPr>
            <a:xfrm>
              <a:off x="5893343" y="806824"/>
              <a:ext cx="6199268" cy="5924590"/>
            </a:xfrm>
            <a:prstGeom prst="roundRect">
              <a:avLst>
                <a:gd name="adj" fmla="val 5772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200" b="1" u="sng">
                  <a:solidFill>
                    <a:schemeClr val="tx1"/>
                  </a:solidFill>
                </a:rPr>
                <a:t>Probability of Detection (POD)</a:t>
              </a:r>
            </a:p>
            <a:p>
              <a:r>
                <a:rPr lang="en-US" sz="3200" b="1">
                  <a:solidFill>
                    <a:schemeClr val="tx1"/>
                  </a:solidFill>
                </a:rPr>
                <a:t>Refers to the analysis by which an inspections performance and confidence is quantified. </a:t>
              </a:r>
            </a:p>
          </p:txBody>
        </p:sp>
        <p:pic>
          <p:nvPicPr>
            <p:cNvPr id="13" name="Content Placeholder 8">
              <a:extLst>
                <a:ext uri="{FF2B5EF4-FFF2-40B4-BE49-F238E27FC236}">
                  <a16:creationId xmlns:a16="http://schemas.microsoft.com/office/drawing/2014/main" id="{9F8B2DAA-C97B-7F40-720E-FEFCCE4B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98" t="10291" r="8276"/>
            <a:stretch>
              <a:fillRect/>
            </a:stretch>
          </p:blipFill>
          <p:spPr>
            <a:xfrm>
              <a:off x="6540592" y="2932867"/>
              <a:ext cx="4997973" cy="3714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1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8A479-8CE5-6ACA-38DB-17BDC6822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1F70-E16C-C91E-8C6B-B2C66AE8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9FC00-584F-9A73-BD9B-890B894E347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Data Description</a:t>
            </a:r>
          </a:p>
          <a:p>
            <a:r>
              <a:rPr lang="en-US"/>
              <a:t>Real Data</a:t>
            </a:r>
          </a:p>
          <a:p>
            <a:pPr lvl="1"/>
            <a:r>
              <a:rPr lang="en-US"/>
              <a:t>Collected in real-world scenario</a:t>
            </a:r>
          </a:p>
          <a:p>
            <a:pPr lvl="1"/>
            <a:r>
              <a:rPr lang="en-US"/>
              <a:t>Collected in a laboratory setting</a:t>
            </a:r>
          </a:p>
          <a:p>
            <a:r>
              <a:rPr lang="en-US"/>
              <a:t>Augmented Data</a:t>
            </a:r>
          </a:p>
          <a:p>
            <a:pPr lvl="1"/>
            <a:r>
              <a:rPr lang="en-US"/>
              <a:t>Based on real data but transformed in some way.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/>
              <a:t>“Data augmentation refers to the process of automatically enriching and diversifying examples in the training         dataset. “*</a:t>
            </a:r>
          </a:p>
          <a:p>
            <a:r>
              <a:rPr lang="en-US"/>
              <a:t>Synthetic Data</a:t>
            </a:r>
          </a:p>
          <a:p>
            <a:pPr lvl="1"/>
            <a:r>
              <a:rPr lang="en-US"/>
              <a:t>Generative AI</a:t>
            </a:r>
          </a:p>
          <a:p>
            <a:pPr lvl="1"/>
            <a:r>
              <a:rPr lang="en-US"/>
              <a:t>Simulation </a:t>
            </a:r>
          </a:p>
        </p:txBody>
      </p:sp>
      <p:pic>
        <p:nvPicPr>
          <p:cNvPr id="18" name="Picture 17" descr="A cat sitting on a person's lap&#10;&#10;AI-generated content may be incorrect.">
            <a:extLst>
              <a:ext uri="{FF2B5EF4-FFF2-40B4-BE49-F238E27FC236}">
                <a16:creationId xmlns:a16="http://schemas.microsoft.com/office/drawing/2014/main" id="{720B08A4-ED2B-89FE-9AD6-E6FEB6E90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56" y="1165422"/>
            <a:ext cx="2218267" cy="1663700"/>
          </a:xfrm>
          <a:prstGeom prst="rect">
            <a:avLst/>
          </a:prstGeom>
        </p:spPr>
      </p:pic>
      <p:pic>
        <p:nvPicPr>
          <p:cNvPr id="20" name="Picture 19" descr="A cat with a rainbow background&#10;&#10;AI-generated content may be incorrect.">
            <a:extLst>
              <a:ext uri="{FF2B5EF4-FFF2-40B4-BE49-F238E27FC236}">
                <a16:creationId xmlns:a16="http://schemas.microsoft.com/office/drawing/2014/main" id="{CD78EB6D-CC84-5849-7686-C3FBE2F2C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556" y="4972876"/>
            <a:ext cx="2218267" cy="1488204"/>
          </a:xfrm>
          <a:prstGeom prst="rect">
            <a:avLst/>
          </a:prstGeom>
        </p:spPr>
      </p:pic>
      <p:pic>
        <p:nvPicPr>
          <p:cNvPr id="21" name="Picture 20" descr="A cat sitting on a person's lap&#10;&#10;AI-generated content may be incorrect.">
            <a:extLst>
              <a:ext uri="{FF2B5EF4-FFF2-40B4-BE49-F238E27FC236}">
                <a16:creationId xmlns:a16="http://schemas.microsoft.com/office/drawing/2014/main" id="{8A6ABC9A-952B-A068-DDF5-DE68013E9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62556" y="3069149"/>
            <a:ext cx="2218267" cy="166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DC940-4032-B2FD-528C-4937E619ABB6}"/>
              </a:ext>
            </a:extLst>
          </p:cNvPr>
          <p:cNvSpPr txBox="1"/>
          <p:nvPr/>
        </p:nvSpPr>
        <p:spPr>
          <a:xfrm>
            <a:off x="3480823" y="6257370"/>
            <a:ext cx="8904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*Y. Li, X. Wang, Z. Miao, and W.-C. Tan, “Data augmentation for ML-driven data preparation and integration,” </a:t>
            </a:r>
            <a:r>
              <a:rPr lang="en-US" sz="1400" i="1"/>
              <a:t>Proc. VLDB Endow.</a:t>
            </a:r>
            <a:r>
              <a:rPr lang="en-US" sz="1400"/>
              <a:t>, vol. 14, no. 12, pp. 3182–3185, Jul. 2021, </a:t>
            </a:r>
            <a:r>
              <a:rPr lang="en-US" sz="1400" err="1"/>
              <a:t>doi</a:t>
            </a:r>
            <a:r>
              <a:rPr lang="en-US" sz="1400"/>
              <a:t>: </a:t>
            </a:r>
            <a:r>
              <a:rPr lang="en-US" sz="1400">
                <a:hlinkClick r:id="rId5"/>
              </a:rPr>
              <a:t>10.14778/3476311.3476403</a:t>
            </a:r>
            <a:r>
              <a:rPr lang="en-US" sz="1400"/>
              <a:t>.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418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E3CE-FCF3-357F-5315-E12D9D20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42E3-EDE3-DD56-32E8-26A70499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/>
              <a:t>Data Usage</a:t>
            </a:r>
          </a:p>
          <a:p>
            <a:r>
              <a:rPr lang="en-US" sz="3600"/>
              <a:t>Training</a:t>
            </a:r>
          </a:p>
          <a:p>
            <a:pPr lvl="1"/>
            <a:r>
              <a:rPr lang="en-US" sz="3200"/>
              <a:t>Used to Train the Model</a:t>
            </a:r>
          </a:p>
          <a:p>
            <a:r>
              <a:rPr lang="en-US" sz="3600"/>
              <a:t>Validation</a:t>
            </a:r>
          </a:p>
          <a:p>
            <a:pPr lvl="1"/>
            <a:r>
              <a:rPr lang="en-US" sz="3200"/>
              <a:t>Used to Tune the Model </a:t>
            </a:r>
          </a:p>
          <a:p>
            <a:r>
              <a:rPr lang="en-US" sz="3600"/>
              <a:t>Testing</a:t>
            </a:r>
          </a:p>
          <a:p>
            <a:pPr lvl="1"/>
            <a:r>
              <a:rPr lang="en-US" sz="3200"/>
              <a:t>Used to Test and Evaluate the Model.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B1DC0-AFAE-67EF-FFD6-37C4466AFBC3}"/>
              </a:ext>
            </a:extLst>
          </p:cNvPr>
          <p:cNvGrpSpPr/>
          <p:nvPr/>
        </p:nvGrpSpPr>
        <p:grpSpPr>
          <a:xfrm>
            <a:off x="5997220" y="1095850"/>
            <a:ext cx="6095390" cy="4929474"/>
            <a:chOff x="5997220" y="1095850"/>
            <a:chExt cx="6095390" cy="492947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761713-607F-660B-4787-ACC46F843751}"/>
                </a:ext>
              </a:extLst>
            </p:cNvPr>
            <p:cNvGrpSpPr/>
            <p:nvPr/>
          </p:nvGrpSpPr>
          <p:grpSpPr>
            <a:xfrm>
              <a:off x="5997220" y="1095850"/>
              <a:ext cx="6095390" cy="4929474"/>
              <a:chOff x="5728015" y="1024760"/>
              <a:chExt cx="6095390" cy="4929474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E05D3D0-3594-C9EE-E2A5-C5C849A93BF3}"/>
                  </a:ext>
                </a:extLst>
              </p:cNvPr>
              <p:cNvSpPr/>
              <p:nvPr/>
            </p:nvSpPr>
            <p:spPr>
              <a:xfrm>
                <a:off x="5728015" y="1024760"/>
                <a:ext cx="6095390" cy="492947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2200E831-E522-E9E8-1D58-3D528CA87107}"/>
                  </a:ext>
                </a:extLst>
              </p:cNvPr>
              <p:cNvSpPr/>
              <p:nvPr/>
            </p:nvSpPr>
            <p:spPr>
              <a:xfrm>
                <a:off x="6921795" y="1265274"/>
                <a:ext cx="680484" cy="4380614"/>
              </a:xfrm>
              <a:prstGeom prst="leftBrace">
                <a:avLst>
                  <a:gd name="adj1" fmla="val 11614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Left Brace 8">
                <a:extLst>
                  <a:ext uri="{FF2B5EF4-FFF2-40B4-BE49-F238E27FC236}">
                    <a16:creationId xmlns:a16="http://schemas.microsoft.com/office/drawing/2014/main" id="{40E84936-6FBC-AD20-F875-76BE2F119ADB}"/>
                  </a:ext>
                </a:extLst>
              </p:cNvPr>
              <p:cNvSpPr/>
              <p:nvPr/>
            </p:nvSpPr>
            <p:spPr>
              <a:xfrm rot="10800000">
                <a:off x="10016093" y="1311964"/>
                <a:ext cx="680484" cy="2664613"/>
              </a:xfrm>
              <a:prstGeom prst="leftBrace">
                <a:avLst>
                  <a:gd name="adj1" fmla="val 11614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42F6FE34-8489-E75B-E819-C433D6B30064}"/>
                  </a:ext>
                </a:extLst>
              </p:cNvPr>
              <p:cNvSpPr/>
              <p:nvPr/>
            </p:nvSpPr>
            <p:spPr>
              <a:xfrm rot="10800000">
                <a:off x="10016093" y="4260419"/>
                <a:ext cx="680484" cy="614332"/>
              </a:xfrm>
              <a:prstGeom prst="leftBrace">
                <a:avLst>
                  <a:gd name="adj1" fmla="val 11614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6EBFAFE6-E6A4-4941-15FF-A363BC5C9499}"/>
                  </a:ext>
                </a:extLst>
              </p:cNvPr>
              <p:cNvSpPr/>
              <p:nvPr/>
            </p:nvSpPr>
            <p:spPr>
              <a:xfrm rot="10800000">
                <a:off x="10048214" y="5078246"/>
                <a:ext cx="680484" cy="614332"/>
              </a:xfrm>
              <a:prstGeom prst="leftBrace">
                <a:avLst>
                  <a:gd name="adj1" fmla="val 11614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70F50D-D18D-2CC6-8773-1144E6138EB3}"/>
                  </a:ext>
                </a:extLst>
              </p:cNvPr>
              <p:cNvSpPr txBox="1"/>
              <p:nvPr/>
            </p:nvSpPr>
            <p:spPr>
              <a:xfrm>
                <a:off x="5901373" y="3132415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Full Dataset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9B8122-F3AD-8BDC-4D91-60C0F4E6F4E0}"/>
                  </a:ext>
                </a:extLst>
              </p:cNvPr>
              <p:cNvSpPr txBox="1"/>
              <p:nvPr/>
            </p:nvSpPr>
            <p:spPr>
              <a:xfrm>
                <a:off x="10660374" y="2459604"/>
                <a:ext cx="10112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Train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165FE-009B-2BF5-8B39-FC63F64495DB}"/>
                  </a:ext>
                </a:extLst>
              </p:cNvPr>
              <p:cNvSpPr txBox="1"/>
              <p:nvPr/>
            </p:nvSpPr>
            <p:spPr>
              <a:xfrm>
                <a:off x="10583097" y="4369259"/>
                <a:ext cx="1240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Validation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266A52-BE02-AB87-CFC4-BD5F5E0C78EB}"/>
                  </a:ext>
                </a:extLst>
              </p:cNvPr>
              <p:cNvSpPr txBox="1"/>
              <p:nvPr/>
            </p:nvSpPr>
            <p:spPr>
              <a:xfrm>
                <a:off x="10583097" y="5220904"/>
                <a:ext cx="10112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Test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7BEE92-E232-9BF8-E841-FA96A8420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4877" y="1336364"/>
              <a:ext cx="2319149" cy="4380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1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A096-60EE-3F1A-8E54-4B69E5A2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Question to ask yourself about your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66A606-1189-6085-07EB-A5624B2D95F4}"/>
              </a:ext>
            </a:extLst>
          </p:cNvPr>
          <p:cNvSpPr/>
          <p:nvPr/>
        </p:nvSpPr>
        <p:spPr>
          <a:xfrm>
            <a:off x="101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ECF88-E9BE-FB46-431C-B0793067CD5B}"/>
              </a:ext>
            </a:extLst>
          </p:cNvPr>
          <p:cNvSpPr txBox="1"/>
          <p:nvPr/>
        </p:nvSpPr>
        <p:spPr>
          <a:xfrm>
            <a:off x="101600" y="1676400"/>
            <a:ext cx="386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Real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Does this data span the feature space on which you would like your ML model to operate?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If not, what are the bounds on the feature space?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F630B4-6444-9760-9D61-91E4B15F2BAD}"/>
              </a:ext>
            </a:extLst>
          </p:cNvPr>
          <p:cNvSpPr txBox="1"/>
          <p:nvPr/>
        </p:nvSpPr>
        <p:spPr>
          <a:xfrm>
            <a:off x="101600" y="334114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of lab data, what are the differences between it and data on which your ML model will operate?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08EED4-413B-415D-9A8B-D9D278528DA0}"/>
              </a:ext>
            </a:extLst>
          </p:cNvPr>
          <p:cNvGrpSpPr/>
          <p:nvPr/>
        </p:nvGrpSpPr>
        <p:grpSpPr>
          <a:xfrm>
            <a:off x="4165600" y="1549400"/>
            <a:ext cx="7924800" cy="4432300"/>
            <a:chOff x="4165600" y="1549400"/>
            <a:chExt cx="7924800" cy="44323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25AF5A-A059-D520-337E-A3B4EC8F2C80}"/>
                </a:ext>
              </a:extLst>
            </p:cNvPr>
            <p:cNvGrpSpPr/>
            <p:nvPr/>
          </p:nvGrpSpPr>
          <p:grpSpPr>
            <a:xfrm>
              <a:off x="4165600" y="1549400"/>
              <a:ext cx="7924800" cy="4432300"/>
              <a:chOff x="4165600" y="1549400"/>
              <a:chExt cx="7924800" cy="4432300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D872031-31A9-2700-FE18-8C744B2FD4DB}"/>
                  </a:ext>
                </a:extLst>
              </p:cNvPr>
              <p:cNvSpPr/>
              <p:nvPr/>
            </p:nvSpPr>
            <p:spPr>
              <a:xfrm>
                <a:off x="4165600" y="1549400"/>
                <a:ext cx="7924800" cy="4432300"/>
              </a:xfrm>
              <a:prstGeom prst="roundRect">
                <a:avLst>
                  <a:gd name="adj" fmla="val 416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Feature Space</a:t>
                </a:r>
              </a:p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(data range, data domain)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23F811-CD4E-4682-D2B9-A67138E62909}"/>
                  </a:ext>
                </a:extLst>
              </p:cNvPr>
              <p:cNvSpPr txBox="1"/>
              <p:nvPr/>
            </p:nvSpPr>
            <p:spPr>
              <a:xfrm>
                <a:off x="4419600" y="2419649"/>
                <a:ext cx="3352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Training Data</a:t>
                </a:r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D1112C-F184-6B1C-A679-9FD8B333A702}"/>
                  </a:ext>
                </a:extLst>
              </p:cNvPr>
              <p:cNvSpPr txBox="1"/>
              <p:nvPr/>
            </p:nvSpPr>
            <p:spPr>
              <a:xfrm>
                <a:off x="8483600" y="2566243"/>
                <a:ext cx="3352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Application Data</a:t>
                </a:r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DDA725-FBB0-B87A-21D7-E2515F8EE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3076" y="2732447"/>
              <a:ext cx="2565848" cy="25761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23074E-B629-584C-2615-13423FB8A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434" y="2881828"/>
              <a:ext cx="2716924" cy="2953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9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build="p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695B3-5508-FA3D-DE93-4EC7A7D50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A517-C6CA-617A-227F-36C8A19D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Question to ask yourself about your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B11D29-A3FB-904D-1F67-54CB347EA760}"/>
              </a:ext>
            </a:extLst>
          </p:cNvPr>
          <p:cNvSpPr/>
          <p:nvPr/>
        </p:nvSpPr>
        <p:spPr>
          <a:xfrm>
            <a:off x="101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6023B-852E-A0EB-3D68-73C684E61E1C}"/>
              </a:ext>
            </a:extLst>
          </p:cNvPr>
          <p:cNvSpPr txBox="1"/>
          <p:nvPr/>
        </p:nvSpPr>
        <p:spPr>
          <a:xfrm>
            <a:off x="101600" y="1676400"/>
            <a:ext cx="386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Real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Does this data span the feature space on which you would like your ML model to operate?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If not, what are the bounds on the feature space?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5DD0C5-CD6A-6E0B-E17C-F961767E468E}"/>
              </a:ext>
            </a:extLst>
          </p:cNvPr>
          <p:cNvSpPr/>
          <p:nvPr/>
        </p:nvSpPr>
        <p:spPr>
          <a:xfrm>
            <a:off x="4165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DAE7F-BCD5-A795-90BD-E7F8FAC32E9C}"/>
              </a:ext>
            </a:extLst>
          </p:cNvPr>
          <p:cNvSpPr txBox="1"/>
          <p:nvPr/>
        </p:nvSpPr>
        <p:spPr>
          <a:xfrm>
            <a:off x="4165600" y="1676400"/>
            <a:ext cx="386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Augmented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What are the important features of the data that need to be maintained through the augmentation process?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Is your augmentation process replicating any features that are not of interest and may inadvertently train your model on the “wrong thing”?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Are you over representing some feature merely because it is easy to replicate?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AA7A9F-D486-8832-6401-9950ACF0F29D}"/>
              </a:ext>
            </a:extLst>
          </p:cNvPr>
          <p:cNvSpPr/>
          <p:nvPr/>
        </p:nvSpPr>
        <p:spPr>
          <a:xfrm>
            <a:off x="8229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C0BD9-2CB1-0DBC-F872-3E2172959D13}"/>
              </a:ext>
            </a:extLst>
          </p:cNvPr>
          <p:cNvSpPr txBox="1"/>
          <p:nvPr/>
        </p:nvSpPr>
        <p:spPr>
          <a:xfrm>
            <a:off x="101600" y="334114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of lab data, what are the differences between it and data on which your ML model will operate?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5BE3FB-8234-EDC5-A2F5-D95312AD9483}"/>
              </a:ext>
            </a:extLst>
          </p:cNvPr>
          <p:cNvSpPr/>
          <p:nvPr/>
        </p:nvSpPr>
        <p:spPr>
          <a:xfrm>
            <a:off x="101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16CD7-4889-679C-AEA8-5B3C5C18E2EF}"/>
              </a:ext>
            </a:extLst>
          </p:cNvPr>
          <p:cNvSpPr txBox="1"/>
          <p:nvPr/>
        </p:nvSpPr>
        <p:spPr>
          <a:xfrm>
            <a:off x="152400" y="1676400"/>
            <a:ext cx="386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Examples of Data:</a:t>
            </a:r>
          </a:p>
          <a:p>
            <a:endParaRPr lang="en-US"/>
          </a:p>
          <a:p>
            <a:r>
              <a:rPr lang="en-US"/>
              <a:t>Image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Geometric Transformations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Color Space Transformations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Random Erasing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Mixing features form multiple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Noise</a:t>
            </a:r>
          </a:p>
          <a:p>
            <a:endParaRPr lang="en-US"/>
          </a:p>
          <a:p>
            <a:r>
              <a:rPr lang="en-US"/>
              <a:t>Natural Language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Synonym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Structural Changes</a:t>
            </a:r>
          </a:p>
          <a:p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E7692-606B-003C-95E8-7243D01BF999}"/>
              </a:ext>
            </a:extLst>
          </p:cNvPr>
          <p:cNvSpPr txBox="1"/>
          <p:nvPr/>
        </p:nvSpPr>
        <p:spPr>
          <a:xfrm>
            <a:off x="8229600" y="1687286"/>
            <a:ext cx="386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Examples of Data:</a:t>
            </a:r>
          </a:p>
          <a:p>
            <a:endParaRPr lang="en-US"/>
          </a:p>
          <a:p>
            <a:r>
              <a:rPr lang="en-US"/>
              <a:t>Audio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Time stretching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Noise</a:t>
            </a:r>
          </a:p>
          <a:p>
            <a:endParaRPr lang="en-US"/>
          </a:p>
          <a:p>
            <a:r>
              <a:rPr lang="en-US"/>
              <a:t>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Smoothing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Cropping</a:t>
            </a:r>
          </a:p>
          <a:p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  <p:bldP spid="17" grpId="0" animBg="1"/>
      <p:bldP spid="4" grpId="0" animBg="1"/>
      <p:bldP spid="5" grpId="0" uiExpand="1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FBDF2-1A0B-642D-A5C5-F969A03A0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9B7A-D306-4942-02E9-FB3847B5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Question to ask yourself about your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E8BB2A-7336-8B58-9D10-572FE189F434}"/>
              </a:ext>
            </a:extLst>
          </p:cNvPr>
          <p:cNvSpPr/>
          <p:nvPr/>
        </p:nvSpPr>
        <p:spPr>
          <a:xfrm>
            <a:off x="101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2DD88-41F9-B1D0-8323-43218FDA16A5}"/>
              </a:ext>
            </a:extLst>
          </p:cNvPr>
          <p:cNvSpPr txBox="1"/>
          <p:nvPr/>
        </p:nvSpPr>
        <p:spPr>
          <a:xfrm>
            <a:off x="101600" y="1676400"/>
            <a:ext cx="386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Real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Does this data span the feature space on which you would like your ML model to operate?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If not, what are the bounds on the feature space?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FC9AA8-DE02-3602-42B7-1AFF9B1B1FB8}"/>
              </a:ext>
            </a:extLst>
          </p:cNvPr>
          <p:cNvSpPr/>
          <p:nvPr/>
        </p:nvSpPr>
        <p:spPr>
          <a:xfrm>
            <a:off x="4165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75D80-1F05-17CB-5F7C-DD78270D8649}"/>
              </a:ext>
            </a:extLst>
          </p:cNvPr>
          <p:cNvSpPr txBox="1"/>
          <p:nvPr/>
        </p:nvSpPr>
        <p:spPr>
          <a:xfrm>
            <a:off x="4165600" y="1676400"/>
            <a:ext cx="386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Augmented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What are the important features of the data that need to be maintained through the augmentation process?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Is your augmentation process replicating any features that are not of interest and may inadvertently train your model on the “wrong thing”?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805EADB-5BC8-2B7F-4797-00D3FA44FE5A}"/>
              </a:ext>
            </a:extLst>
          </p:cNvPr>
          <p:cNvSpPr/>
          <p:nvPr/>
        </p:nvSpPr>
        <p:spPr>
          <a:xfrm>
            <a:off x="8229600" y="1549400"/>
            <a:ext cx="3860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01DB7-92C3-3806-D426-882C42C2A460}"/>
              </a:ext>
            </a:extLst>
          </p:cNvPr>
          <p:cNvSpPr txBox="1"/>
          <p:nvPr/>
        </p:nvSpPr>
        <p:spPr>
          <a:xfrm>
            <a:off x="8229600" y="1676400"/>
            <a:ext cx="386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Synthetic Data: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of a physics simulation, has it been verified and validated?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If so, with what data?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Are you simulating cases that are outside the validated scope of the simulation?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a generative AI, what data was used to train and test it?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/>
              <a:t>What metrics were used to determine its performance?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6CCCA6-A1D5-DEAE-B135-A739D73EB3A0}"/>
              </a:ext>
            </a:extLst>
          </p:cNvPr>
          <p:cNvSpPr txBox="1"/>
          <p:nvPr/>
        </p:nvSpPr>
        <p:spPr>
          <a:xfrm>
            <a:off x="101600" y="334114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/>
              <a:t>In the case of lab data, what are the differences between it and data on which your ML model will operate?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7D9BF43-0908-BC25-954F-E0D2F972BA6A}"/>
              </a:ext>
            </a:extLst>
          </p:cNvPr>
          <p:cNvSpPr/>
          <p:nvPr/>
        </p:nvSpPr>
        <p:spPr>
          <a:xfrm>
            <a:off x="101600" y="1549400"/>
            <a:ext cx="7924800" cy="44323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Warnings for AI Generated Data</a:t>
            </a:r>
          </a:p>
          <a:p>
            <a:pPr algn="ctr"/>
            <a:endParaRPr lang="en-US" sz="280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>
                <a:solidFill>
                  <a:schemeClr val="tx1"/>
                </a:solidFill>
              </a:rPr>
              <a:t>“Looks good” is not sufficient for synthetic data.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>
                <a:solidFill>
                  <a:schemeClr val="tx1"/>
                </a:solidFill>
              </a:rPr>
              <a:t>Data used to create a generative model </a:t>
            </a:r>
            <a:r>
              <a:rPr lang="en-US" sz="2800" b="1" u="sng">
                <a:solidFill>
                  <a:schemeClr val="tx1"/>
                </a:solidFill>
              </a:rPr>
              <a:t>cannot</a:t>
            </a:r>
            <a:r>
              <a:rPr lang="en-US" sz="2800">
                <a:solidFill>
                  <a:schemeClr val="tx1"/>
                </a:solidFill>
              </a:rPr>
              <a:t> be used to test your model.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>
                <a:solidFill>
                  <a:schemeClr val="tx1"/>
                </a:solidFill>
              </a:rPr>
              <a:t>Pre-trained Generative AI can introduce features into your synthetic data that may cause issues with your model. </a:t>
            </a:r>
          </a:p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20" grpId="0" build="p" animBg="1"/>
      <p:bldP spid="20" grpI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b8bad287-27e5-4b9c-ae3c-e5c3a3c0706f" xsi:nil="true"/>
    <Data_x0020_Categorization xmlns="d900e117-17a0-4b24-9e47-511ef1d02c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A820A4F379244BF58663AF8CCBA62" ma:contentTypeVersion="11" ma:contentTypeDescription="Create a new document." ma:contentTypeScope="" ma:versionID="1d9a8523c1b508cb5385296d4218cc17">
  <xsd:schema xmlns:xsd="http://www.w3.org/2001/XMLSchema" xmlns:xs="http://www.w3.org/2001/XMLSchema" xmlns:p="http://schemas.microsoft.com/office/2006/metadata/properties" xmlns:ns2="d900e117-17a0-4b24-9e47-511ef1d02c43" xmlns:ns3="b8bad287-27e5-4b9c-ae3c-e5c3a3c0706f" targetNamespace="http://schemas.microsoft.com/office/2006/metadata/properties" ma:root="true" ma:fieldsID="ed6360a4d809fedaeaf0efcc72d28959" ns2:_="" ns3:_="">
    <xsd:import namespace="d900e117-17a0-4b24-9e47-511ef1d02c43"/>
    <xsd:import namespace="b8bad287-27e5-4b9c-ae3c-e5c3a3c0706f"/>
    <xsd:element name="properties">
      <xsd:complexType>
        <xsd:sequence>
          <xsd:element name="documentManagement">
            <xsd:complexType>
              <xsd:all>
                <xsd:element ref="ns2:Data_x0020_Categoriz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DESCRIP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Data_x0020_Categorization" ma:index="8" nillable="true" ma:displayName="CATEGORY" ma:default="" ma:description="This column is for noting what type of file is being stored so items are clearly marked. Please note that for something to be considered  for &quot;Public Release&quot; it must go through for Center Export Control Representative. And if you have questions about data classifications or want to have your data reviewed, visit: https://nasa.sharepoint.com/sites/privacy" ma:format="Dropdown" ma:internalName="Data_x0020_Categorization">
      <xsd:simpleType>
        <xsd:union memberTypes="dms:Text">
          <xsd:simpleType>
            <xsd:restriction base="dms:Choice">
              <xsd:enumeration value="NASA Internal"/>
              <xsd:enumeration value="ITAR/EAR...CUI: Export Control"/>
              <xsd:enumeration value="CUI: General Proprietary Business Information"/>
              <xsd:enumeration value="CUI: Emergency Management"/>
              <xsd:enumeration value="CUI: General Financial Information"/>
              <xsd:enumeration value="CUI: General Critical Infrastructure Information"/>
              <xsd:enumeration value="CUI: Internal Personnel Rules/Practice"/>
              <xsd:enumeration value="CUI: Investigation"/>
              <xsd:enumeration value="CUI: Information Systems Vulnerability Information"/>
              <xsd:enumeration value="CUI: Patent Application"/>
              <xsd:enumeration value="Sensitive PII...CUI: General Privacy"/>
              <xsd:enumeration value="SBU: Company Proprietary Information"/>
              <xsd:enumeration value="SBU: Financial Institution Informat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ad287-27e5-4b9c-ae3c-e5c3a3c07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3" nillable="true" ma:displayName="DESCRIPTION" ma:format="Dropdown" ma:internalName="DESCRIPTION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AC9F6E-A222-404C-9627-58F486C99140}">
  <ds:schemaRefs>
    <ds:schemaRef ds:uri="http://schemas.microsoft.com/office/2006/documentManagement/types"/>
    <ds:schemaRef ds:uri="http://purl.org/dc/elements/1.1/"/>
    <ds:schemaRef ds:uri="http://purl.org/dc/dcmitype/"/>
    <ds:schemaRef ds:uri="b8bad287-27e5-4b9c-ae3c-e5c3a3c0706f"/>
    <ds:schemaRef ds:uri="http://schemas.microsoft.com/office/infopath/2007/PartnerControls"/>
    <ds:schemaRef ds:uri="d900e117-17a0-4b24-9e47-511ef1d02c43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A4F3B90-2B2F-4337-ADAB-DB940D67F649}">
  <ds:schemaRefs>
    <ds:schemaRef ds:uri="b8bad287-27e5-4b9c-ae3c-e5c3a3c0706f"/>
    <ds:schemaRef ds:uri="d900e117-17a0-4b24-9e47-511ef1d02c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F9143C-C719-4D93-B4B9-C965344526D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2377</Words>
  <Application>Microsoft Macintosh PowerPoint</Application>
  <PresentationFormat>Widescreen</PresentationFormat>
  <Paragraphs>216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Aptos</vt:lpstr>
      <vt:lpstr>Aptos Display</vt:lpstr>
      <vt:lpstr>Arial</vt:lpstr>
      <vt:lpstr>Arial Black</vt:lpstr>
      <vt:lpstr>Calibri</vt:lpstr>
      <vt:lpstr>Calibri Light</vt:lpstr>
      <vt:lpstr>Wingdings</vt:lpstr>
      <vt:lpstr>Office Theme</vt:lpstr>
      <vt:lpstr>7_Office Theme</vt:lpstr>
      <vt:lpstr>1_Office Theme</vt:lpstr>
      <vt:lpstr>2_Office Theme</vt:lpstr>
      <vt:lpstr>3_Office Theme</vt:lpstr>
      <vt:lpstr>8_Office Theme</vt:lpstr>
      <vt:lpstr>4_Office Theme</vt:lpstr>
      <vt:lpstr>5_Office Theme</vt:lpstr>
      <vt:lpstr>6_Office Theme</vt:lpstr>
      <vt:lpstr>10_Office Theme</vt:lpstr>
      <vt:lpstr>4_Custom Design</vt:lpstr>
      <vt:lpstr>PowerPoint Presentation</vt:lpstr>
      <vt:lpstr>Outline</vt:lpstr>
      <vt:lpstr>Data Stewardship</vt:lpstr>
      <vt:lpstr>Why Do I Even Care?</vt:lpstr>
      <vt:lpstr>Categories of Data</vt:lpstr>
      <vt:lpstr>Data Definitions</vt:lpstr>
      <vt:lpstr>Question to ask yourself about your data</vt:lpstr>
      <vt:lpstr>Question to ask yourself about your data</vt:lpstr>
      <vt:lpstr>Question to ask yourself about your data</vt:lpstr>
      <vt:lpstr>Question to ask yourself about your data</vt:lpstr>
      <vt:lpstr>Why is Data Stewardship Important?</vt:lpstr>
      <vt:lpstr>Garbage in, Garbage out</vt:lpstr>
      <vt:lpstr>Repeatability, Reliability, &amp; Robustness</vt:lpstr>
      <vt:lpstr>My Urgent Plea!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Cors, Kristina {Ruhlman} (LARC-H1)[LAMPS 2]</dc:creator>
  <cp:lastModifiedBy>Gregory, Elizabeth D. (LARC-D313)</cp:lastModifiedBy>
  <cp:revision>2</cp:revision>
  <dcterms:created xsi:type="dcterms:W3CDTF">2022-05-26T13:31:15Z</dcterms:created>
  <dcterms:modified xsi:type="dcterms:W3CDTF">2026-04-14T17:40:39Z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0x01010056CA820A4F379244BF58663AF8CCBA62</vt:lpwstr>
  </property>
  <property fmtid="{D5CDD505-2E9C-101B-9397-08002B2CF9AE}" pid="3" name="MediaServiceImageTags">
    <vt:lpwstr/>
  </property>
</Properties>
</file>