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31"/>
  </p:notesMasterIdLst>
  <p:sldIdLst>
    <p:sldId id="258" r:id="rId5"/>
    <p:sldId id="263" r:id="rId6"/>
    <p:sldId id="266" r:id="rId7"/>
    <p:sldId id="264" r:id="rId8"/>
    <p:sldId id="265" r:id="rId9"/>
    <p:sldId id="267" r:id="rId10"/>
    <p:sldId id="286" r:id="rId11"/>
    <p:sldId id="268" r:id="rId12"/>
    <p:sldId id="269" r:id="rId13"/>
    <p:sldId id="270" r:id="rId14"/>
    <p:sldId id="275" r:id="rId15"/>
    <p:sldId id="276" r:id="rId16"/>
    <p:sldId id="277" r:id="rId17"/>
    <p:sldId id="287" r:id="rId18"/>
    <p:sldId id="278" r:id="rId19"/>
    <p:sldId id="279" r:id="rId20"/>
    <p:sldId id="280" r:id="rId21"/>
    <p:sldId id="281" r:id="rId22"/>
    <p:sldId id="282" r:id="rId23"/>
    <p:sldId id="285" r:id="rId24"/>
    <p:sldId id="283" r:id="rId25"/>
    <p:sldId id="284" r:id="rId26"/>
    <p:sldId id="288" r:id="rId27"/>
    <p:sldId id="273" r:id="rId28"/>
    <p:sldId id="272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, Yan" initials="LY" lastIdx="1" clrIdx="0">
    <p:extLst>
      <p:ext uri="{19B8F6BF-5375-455C-9EA6-DF929625EA0E}">
        <p15:presenceInfo xmlns:p15="http://schemas.microsoft.com/office/powerpoint/2012/main" userId="S-1-5-21-17504556-1539073906-17591369-617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F6F3D"/>
    <a:srgbClr val="0073BD"/>
    <a:srgbClr val="4399CE"/>
    <a:srgbClr val="75A82A"/>
    <a:srgbClr val="4A5564"/>
    <a:srgbClr val="626B78"/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6405"/>
  </p:normalViewPr>
  <p:slideViewPr>
    <p:cSldViewPr snapToGrid="0" snapToObjects="1" showGuides="1">
      <p:cViewPr varScale="1">
        <p:scale>
          <a:sx n="161" d="100"/>
          <a:sy n="161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4/17/2026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1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0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7" r:id="rId2"/>
    <p:sldLayoutId id="2147483731" r:id="rId3"/>
    <p:sldLayoutId id="2147483701" r:id="rId4"/>
    <p:sldLayoutId id="2147483732" r:id="rId5"/>
    <p:sldLayoutId id="2147483711" r:id="rId6"/>
    <p:sldLayoutId id="2147483737" r:id="rId7"/>
    <p:sldLayoutId id="2147483719" r:id="rId8"/>
    <p:sldLayoutId id="2147483724" r:id="rId9"/>
    <p:sldLayoutId id="2147483717" r:id="rId10"/>
    <p:sldLayoutId id="2147483720" r:id="rId11"/>
    <p:sldLayoutId id="214748371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623455"/>
            <a:ext cx="9144000" cy="1572399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Active and Passive Cellular Multi-Static ISAC for White-Space-Aware Drone Tracking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5800" y="3337955"/>
            <a:ext cx="9144000" cy="838200"/>
          </a:xfrm>
        </p:spPr>
        <p:txBody>
          <a:bodyPr/>
          <a:lstStyle/>
          <a:p>
            <a:r>
              <a:rPr lang="en-US" dirty="0" err="1"/>
              <a:t>Datawork</a:t>
            </a:r>
            <a:r>
              <a:rPr lang="en-US" dirty="0"/>
              <a:t> 2026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Dr. Yan Li</a:t>
            </a:r>
          </a:p>
          <a:p>
            <a:r>
              <a:rPr lang="en-US" dirty="0"/>
              <a:t>Dr. Adriyel Nieves</a:t>
            </a:r>
          </a:p>
          <a:p>
            <a:r>
              <a:rPr lang="en-US" dirty="0"/>
              <a:t>Wireless Communication Systems Group JHU APL</a:t>
            </a:r>
          </a:p>
        </p:txBody>
      </p:sp>
    </p:spTree>
    <p:extLst>
      <p:ext uri="{BB962C8B-B14F-4D97-AF65-F5344CB8AC3E}">
        <p14:creationId xmlns:p14="http://schemas.microsoft.com/office/powerpoint/2010/main" val="150735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105C0-E4CD-41AE-B1AB-68A44A056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099"/>
            <a:ext cx="11277600" cy="864185"/>
          </a:xfrm>
        </p:spPr>
        <p:txBody>
          <a:bodyPr>
            <a:normAutofit fontScale="90000"/>
          </a:bodyPr>
          <a:lstStyle/>
          <a:p>
            <a:r>
              <a:rPr lang="en-US" dirty="0"/>
              <a:t>Drone signature detected from RF reflections using the Cross Ambiguity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4DB82-43E8-44C0-BB34-470A09ADA1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A96B1-8A70-49B2-A087-FAE2450A9B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2DB52-5BB1-4E61-9D60-27CDC80693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7395E1-C0B3-480B-A141-B7C7696C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36" y="1345199"/>
            <a:ext cx="7479258" cy="509370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B1CDBE-BA89-4732-A057-33B5164C13CB}"/>
              </a:ext>
            </a:extLst>
          </p:cNvPr>
          <p:cNvCxnSpPr/>
          <p:nvPr/>
        </p:nvCxnSpPr>
        <p:spPr>
          <a:xfrm flipH="1">
            <a:off x="5462303" y="3170712"/>
            <a:ext cx="3004457" cy="570015"/>
          </a:xfrm>
          <a:prstGeom prst="straightConnector1">
            <a:avLst/>
          </a:prstGeom>
          <a:ln w="476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888D1E-8329-4063-9AAA-147E557C76BC}"/>
              </a:ext>
            </a:extLst>
          </p:cNvPr>
          <p:cNvSpPr txBox="1"/>
          <p:nvPr/>
        </p:nvSpPr>
        <p:spPr>
          <a:xfrm>
            <a:off x="8177794" y="2739645"/>
            <a:ext cx="2820003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Harmonics from blades</a:t>
            </a:r>
          </a:p>
        </p:txBody>
      </p:sp>
    </p:spTree>
    <p:extLst>
      <p:ext uri="{BB962C8B-B14F-4D97-AF65-F5344CB8AC3E}">
        <p14:creationId xmlns:p14="http://schemas.microsoft.com/office/powerpoint/2010/main" val="3432089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309B1-1AC4-BC5E-96A5-C75FA5E109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DEBDD-2C1E-153D-16BB-718E936252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7AE7F-3F14-7AA0-46CD-423A7112BC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C84013-E586-467B-F194-77325B75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232"/>
            <a:ext cx="11277600" cy="910936"/>
          </a:xfrm>
        </p:spPr>
        <p:txBody>
          <a:bodyPr>
            <a:normAutofit fontScale="90000"/>
          </a:bodyPr>
          <a:lstStyle/>
          <a:p>
            <a:r>
              <a:rPr lang="en-US" dirty="0"/>
              <a:t>Creation of a Digital Twin using empirical data derived from collections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6F532-3BD9-BD95-312A-DFEBAE2C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01" y="1794322"/>
            <a:ext cx="10579197" cy="4014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76C29C-9B2A-1D10-2374-83B1CC98604F}"/>
              </a:ext>
            </a:extLst>
          </p:cNvPr>
          <p:cNvSpPr txBox="1"/>
          <p:nvPr/>
        </p:nvSpPr>
        <p:spPr>
          <a:xfrm>
            <a:off x="946953" y="1076683"/>
            <a:ext cx="482218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Anechoic chamber RCS and signature measurements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8AA32-3D18-1387-A2D0-4EB1263909E3}"/>
              </a:ext>
            </a:extLst>
          </p:cNvPr>
          <p:cNvSpPr txBox="1"/>
          <p:nvPr/>
        </p:nvSpPr>
        <p:spPr>
          <a:xfrm>
            <a:off x="6618113" y="1076683"/>
            <a:ext cx="482218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Drone flight experiments with 5G systems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09004-3D91-4AB2-B280-0C6A04DC9EAB}"/>
              </a:ext>
            </a:extLst>
          </p:cNvPr>
          <p:cNvSpPr txBox="1"/>
          <p:nvPr/>
        </p:nvSpPr>
        <p:spPr>
          <a:xfrm>
            <a:off x="5769142" y="6051407"/>
            <a:ext cx="364555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Measured data for Digital twin</a:t>
            </a:r>
          </a:p>
        </p:txBody>
      </p:sp>
    </p:spTree>
    <p:extLst>
      <p:ext uri="{BB962C8B-B14F-4D97-AF65-F5344CB8AC3E}">
        <p14:creationId xmlns:p14="http://schemas.microsoft.com/office/powerpoint/2010/main" val="163418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FB767-C4CF-9DA1-C061-0F03AB4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065"/>
            <a:ext cx="11277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Twin Simulation using ray trace propagation and channel modes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EB63D-295F-F8E7-FD46-9083C4E5EF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AF848-8450-01C4-3643-5FAEE2D3A3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4D505-5348-54B5-A6E0-EDE9023CB9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7FE730-EBBA-F702-E379-49BE2FEC7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60" y="1439031"/>
            <a:ext cx="6565947" cy="487335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119E8F-6645-A08F-507D-3BE39EF98BE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400422" y="2702464"/>
            <a:ext cx="1083708" cy="72653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E29793-DBB6-FF5C-7B5F-174DF75248A4}"/>
              </a:ext>
            </a:extLst>
          </p:cNvPr>
          <p:cNvSpPr txBox="1"/>
          <p:nvPr/>
        </p:nvSpPr>
        <p:spPr>
          <a:xfrm>
            <a:off x="9484130" y="2502409"/>
            <a:ext cx="247696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RCS: -10 to -20 dBs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25AFF-1063-054D-A6DC-A2BA693EF9AC}"/>
              </a:ext>
            </a:extLst>
          </p:cNvPr>
          <p:cNvSpPr txBox="1"/>
          <p:nvPr/>
        </p:nvSpPr>
        <p:spPr>
          <a:xfrm>
            <a:off x="5477347" y="990010"/>
            <a:ext cx="263726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4x10 watt CBRS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gNB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CA92DF-1F05-4419-EE90-6067EA5E940A}"/>
              </a:ext>
            </a:extLst>
          </p:cNvPr>
          <p:cNvCxnSpPr/>
          <p:nvPr/>
        </p:nvCxnSpPr>
        <p:spPr>
          <a:xfrm flipH="1">
            <a:off x="5798645" y="1295893"/>
            <a:ext cx="410424" cy="13123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1791C-BA11-1B47-BFFD-7A2C060BE68F}"/>
              </a:ext>
            </a:extLst>
          </p:cNvPr>
          <p:cNvCxnSpPr>
            <a:cxnSpLocks/>
          </p:cNvCxnSpPr>
          <p:nvPr/>
        </p:nvCxnSpPr>
        <p:spPr>
          <a:xfrm>
            <a:off x="6973293" y="1390120"/>
            <a:ext cx="915648" cy="131234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6E26A7-C72D-2782-154F-5E216910E5E3}"/>
              </a:ext>
            </a:extLst>
          </p:cNvPr>
          <p:cNvCxnSpPr>
            <a:cxnSpLocks/>
          </p:cNvCxnSpPr>
          <p:nvPr/>
        </p:nvCxnSpPr>
        <p:spPr>
          <a:xfrm flipH="1">
            <a:off x="4583030" y="1390120"/>
            <a:ext cx="1097008" cy="335122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72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475C-D5A4-64D8-8868-FBDFCCB0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 simulating drone flights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F4AF-E563-70B9-DCB6-F6D81A6814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67CCC-28CC-DCFA-9734-A201422315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82476-7039-F7D6-C947-36ED7423C7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AA199-9097-2E1F-22B8-47256987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0" y="1618554"/>
            <a:ext cx="10866499" cy="38745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CFD46-1DAE-4E1A-2B84-7411A88132DA}"/>
              </a:ext>
            </a:extLst>
          </p:cNvPr>
          <p:cNvSpPr txBox="1"/>
          <p:nvPr/>
        </p:nvSpPr>
        <p:spPr>
          <a:xfrm>
            <a:off x="2783540" y="1084610"/>
            <a:ext cx="1472006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Waypoints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47805E-3FBD-6822-EDAF-8ABD4708694E}"/>
              </a:ext>
            </a:extLst>
          </p:cNvPr>
          <p:cNvCxnSpPr/>
          <p:nvPr/>
        </p:nvCxnSpPr>
        <p:spPr>
          <a:xfrm flipH="1">
            <a:off x="2877671" y="1484720"/>
            <a:ext cx="282388" cy="81472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9E2EC1-7A4B-28C3-4B3B-6CF9B49866F6}"/>
              </a:ext>
            </a:extLst>
          </p:cNvPr>
          <p:cNvCxnSpPr>
            <a:cxnSpLocks/>
          </p:cNvCxnSpPr>
          <p:nvPr/>
        </p:nvCxnSpPr>
        <p:spPr>
          <a:xfrm flipH="1">
            <a:off x="2292531" y="1300840"/>
            <a:ext cx="75111" cy="91984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0A23B1-E82C-22CE-0461-76CCC036CF1E}"/>
              </a:ext>
            </a:extLst>
          </p:cNvPr>
          <p:cNvCxnSpPr>
            <a:cxnSpLocks/>
          </p:cNvCxnSpPr>
          <p:nvPr/>
        </p:nvCxnSpPr>
        <p:spPr>
          <a:xfrm flipH="1">
            <a:off x="1951745" y="1284665"/>
            <a:ext cx="150223" cy="96195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6FC523-92F2-20B8-BCF8-BC4CCA1FF69E}"/>
              </a:ext>
            </a:extLst>
          </p:cNvPr>
          <p:cNvCxnSpPr>
            <a:cxnSpLocks/>
          </p:cNvCxnSpPr>
          <p:nvPr/>
        </p:nvCxnSpPr>
        <p:spPr>
          <a:xfrm flipH="1">
            <a:off x="1841479" y="1238037"/>
            <a:ext cx="110266" cy="128819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D03B7-0B03-1E5F-0DB7-26497CBA030A}"/>
              </a:ext>
            </a:extLst>
          </p:cNvPr>
          <p:cNvSpPr txBox="1"/>
          <p:nvPr/>
        </p:nvSpPr>
        <p:spPr>
          <a:xfrm>
            <a:off x="1841479" y="837927"/>
            <a:ext cx="813043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gNBs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09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DD5B-3B80-D83E-875F-30DA85F6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RF baseband simulations: Whitespace Detection for radar waveform injections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FF75C-22BB-8654-D479-905C9CC9DA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C59A4-5109-E229-CF63-57D58D6497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23A1A-EE23-3388-D2B3-B17C95F8D2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BC748E-2204-498E-A748-5BE66029A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49" y="1586284"/>
            <a:ext cx="7474346" cy="3971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816383-C58F-4B36-B9BB-CA7330FF6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3" r="6824"/>
          <a:stretch/>
        </p:blipFill>
        <p:spPr>
          <a:xfrm>
            <a:off x="7861278" y="1783050"/>
            <a:ext cx="4277048" cy="344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7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FDD5B-3B80-D83E-875F-30DA85F6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RF baseband simulations: Whitespace Detection using 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FF75C-22BB-8654-D479-905C9CC9DA2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C59A4-5109-E229-CF63-57D58D6497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23A1A-EE23-3388-D2B3-B17C95F8D2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D0A225-DA53-4B1B-810F-1864D1DCBBD7}"/>
              </a:ext>
            </a:extLst>
          </p:cNvPr>
          <p:cNvSpPr txBox="1">
            <a:spLocks/>
          </p:cNvSpPr>
          <p:nvPr/>
        </p:nvSpPr>
        <p:spPr>
          <a:xfrm>
            <a:off x="225950" y="1809639"/>
            <a:ext cx="3368852" cy="309363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/>
              <a:t>Input Data</a:t>
            </a:r>
          </a:p>
          <a:p>
            <a:pPr lvl="1"/>
            <a:r>
              <a:rPr lang="en-US" sz="2200" dirty="0"/>
              <a:t>2D spectrogram grid with 3 channels (real, imaginary, power)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Unet</a:t>
            </a:r>
            <a:r>
              <a:rPr lang="en-US" sz="2200" dirty="0"/>
              <a:t> Architecture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Conv2D + Batch Normalization + </a:t>
            </a:r>
            <a:r>
              <a:rPr lang="en-US" sz="2200" dirty="0" err="1"/>
              <a:t>ReLU</a:t>
            </a:r>
            <a:r>
              <a:rPr lang="en-US" sz="2200" dirty="0"/>
              <a:t> + </a:t>
            </a:r>
            <a:r>
              <a:rPr lang="en-US" sz="2200" dirty="0" err="1"/>
              <a:t>MaxPooling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Loss function: Binary Cross Entropy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B0187750-0D96-4AB8-8239-E935878EF5FF}"/>
              </a:ext>
            </a:extLst>
          </p:cNvPr>
          <p:cNvSpPr/>
          <p:nvPr/>
        </p:nvSpPr>
        <p:spPr>
          <a:xfrm>
            <a:off x="8669398" y="1665752"/>
            <a:ext cx="486348" cy="1283216"/>
          </a:xfrm>
          <a:prstGeom prst="cube">
            <a:avLst>
              <a:gd name="adj" fmla="val 617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8D53B95-E7E8-466F-BF46-27201D2A890C}"/>
              </a:ext>
            </a:extLst>
          </p:cNvPr>
          <p:cNvSpPr/>
          <p:nvPr/>
        </p:nvSpPr>
        <p:spPr>
          <a:xfrm>
            <a:off x="4501758" y="1689471"/>
            <a:ext cx="338528" cy="1283216"/>
          </a:xfrm>
          <a:prstGeom prst="cube">
            <a:avLst>
              <a:gd name="adj" fmla="val 8663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AACCB0F-3FAF-4BA5-A276-45AD4C31B807}"/>
              </a:ext>
            </a:extLst>
          </p:cNvPr>
          <p:cNvSpPr/>
          <p:nvPr/>
        </p:nvSpPr>
        <p:spPr>
          <a:xfrm>
            <a:off x="4645327" y="1689471"/>
            <a:ext cx="486348" cy="1283216"/>
          </a:xfrm>
          <a:prstGeom prst="cube">
            <a:avLst>
              <a:gd name="adj" fmla="val 617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D834A88-D9D8-4FA6-931E-407D36C0FF36}"/>
              </a:ext>
            </a:extLst>
          </p:cNvPr>
          <p:cNvSpPr/>
          <p:nvPr/>
        </p:nvSpPr>
        <p:spPr>
          <a:xfrm>
            <a:off x="4971105" y="3066139"/>
            <a:ext cx="160704" cy="32248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C5ED63-0EC8-4C42-890A-7C122A05F369}"/>
              </a:ext>
            </a:extLst>
          </p:cNvPr>
          <p:cNvSpPr txBox="1"/>
          <p:nvPr/>
        </p:nvSpPr>
        <p:spPr>
          <a:xfrm>
            <a:off x="3594802" y="1781708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624x140x3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87F82-58FF-4CF9-96AA-624A79A51ABC}"/>
              </a:ext>
            </a:extLst>
          </p:cNvPr>
          <p:cNvSpPr txBox="1"/>
          <p:nvPr/>
        </p:nvSpPr>
        <p:spPr>
          <a:xfrm>
            <a:off x="5550462" y="1643209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624x140x16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8BCE7E7-86C5-4E5B-98DC-FD5B8FBD40B6}"/>
              </a:ext>
            </a:extLst>
          </p:cNvPr>
          <p:cNvSpPr/>
          <p:nvPr/>
        </p:nvSpPr>
        <p:spPr>
          <a:xfrm>
            <a:off x="4974158" y="1688746"/>
            <a:ext cx="486348" cy="1283216"/>
          </a:xfrm>
          <a:prstGeom prst="cube">
            <a:avLst>
              <a:gd name="adj" fmla="val 617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CED80DCB-C56D-4445-8D3C-D2E125DAADB7}"/>
              </a:ext>
            </a:extLst>
          </p:cNvPr>
          <p:cNvSpPr/>
          <p:nvPr/>
        </p:nvSpPr>
        <p:spPr>
          <a:xfrm>
            <a:off x="4936562" y="3481773"/>
            <a:ext cx="357380" cy="785377"/>
          </a:xfrm>
          <a:prstGeom prst="cube">
            <a:avLst>
              <a:gd name="adj" fmla="val 617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1DF6157B-F2DE-480E-A05E-1EDA1332C64F}"/>
              </a:ext>
            </a:extLst>
          </p:cNvPr>
          <p:cNvSpPr/>
          <p:nvPr/>
        </p:nvSpPr>
        <p:spPr>
          <a:xfrm>
            <a:off x="5238807" y="3481773"/>
            <a:ext cx="486348" cy="785376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0360F394-2E39-4814-98F4-9FAD640C4312}"/>
              </a:ext>
            </a:extLst>
          </p:cNvPr>
          <p:cNvSpPr/>
          <p:nvPr/>
        </p:nvSpPr>
        <p:spPr>
          <a:xfrm>
            <a:off x="5695803" y="3474892"/>
            <a:ext cx="486348" cy="785376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C6EF3A-4184-4B37-8932-32A1B5FA1C50}"/>
              </a:ext>
            </a:extLst>
          </p:cNvPr>
          <p:cNvSpPr txBox="1"/>
          <p:nvPr/>
        </p:nvSpPr>
        <p:spPr>
          <a:xfrm>
            <a:off x="4003968" y="3472894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312x70x16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067DF6-C8BE-4E9B-A899-AF4973FA07FD}"/>
              </a:ext>
            </a:extLst>
          </p:cNvPr>
          <p:cNvSpPr txBox="1"/>
          <p:nvPr/>
        </p:nvSpPr>
        <p:spPr>
          <a:xfrm>
            <a:off x="5711028" y="3177016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312x70x32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4A59734-6048-4CF5-A6D5-B7909F1FFC87}"/>
              </a:ext>
            </a:extLst>
          </p:cNvPr>
          <p:cNvSpPr/>
          <p:nvPr/>
        </p:nvSpPr>
        <p:spPr>
          <a:xfrm>
            <a:off x="5782408" y="4465449"/>
            <a:ext cx="160704" cy="32248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5AB39002-C56C-4A1F-9D39-661D9634D1A6}"/>
              </a:ext>
            </a:extLst>
          </p:cNvPr>
          <p:cNvSpPr/>
          <p:nvPr/>
        </p:nvSpPr>
        <p:spPr>
          <a:xfrm>
            <a:off x="5895778" y="5058222"/>
            <a:ext cx="495235" cy="525094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BC96C-971A-40E6-9830-37FDF680F5D9}"/>
              </a:ext>
            </a:extLst>
          </p:cNvPr>
          <p:cNvSpPr txBox="1"/>
          <p:nvPr/>
        </p:nvSpPr>
        <p:spPr>
          <a:xfrm>
            <a:off x="4994160" y="5282433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156x35x32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8E68A-2AEF-4EC1-B76A-18F76F1812CF}"/>
              </a:ext>
            </a:extLst>
          </p:cNvPr>
          <p:cNvSpPr txBox="1"/>
          <p:nvPr/>
        </p:nvSpPr>
        <p:spPr>
          <a:xfrm>
            <a:off x="8050579" y="5250706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156x35x64</a:t>
            </a:r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D626653F-F690-40BC-92C7-F75FD4BD72EB}"/>
              </a:ext>
            </a:extLst>
          </p:cNvPr>
          <p:cNvSpPr/>
          <p:nvPr/>
        </p:nvSpPr>
        <p:spPr>
          <a:xfrm>
            <a:off x="6426657" y="5072674"/>
            <a:ext cx="776317" cy="525094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57DCEE42-EBA7-4828-B708-755EDCD07FE6}"/>
              </a:ext>
            </a:extLst>
          </p:cNvPr>
          <p:cNvSpPr/>
          <p:nvPr/>
        </p:nvSpPr>
        <p:spPr>
          <a:xfrm>
            <a:off x="7238618" y="5072674"/>
            <a:ext cx="776317" cy="525094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FEAA466-C5EC-4289-BA4A-9454D756E8D9}"/>
              </a:ext>
            </a:extLst>
          </p:cNvPr>
          <p:cNvSpPr/>
          <p:nvPr/>
        </p:nvSpPr>
        <p:spPr>
          <a:xfrm rot="10800000">
            <a:off x="8090945" y="4481360"/>
            <a:ext cx="160704" cy="32248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5F197D-9313-4D52-9931-FF86951D5850}"/>
              </a:ext>
            </a:extLst>
          </p:cNvPr>
          <p:cNvCxnSpPr>
            <a:cxnSpLocks/>
          </p:cNvCxnSpPr>
          <p:nvPr/>
        </p:nvCxnSpPr>
        <p:spPr>
          <a:xfrm>
            <a:off x="6253441" y="3854557"/>
            <a:ext cx="1368687" cy="130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be 28">
            <a:extLst>
              <a:ext uri="{FF2B5EF4-FFF2-40B4-BE49-F238E27FC236}">
                <a16:creationId xmlns:a16="http://schemas.microsoft.com/office/drawing/2014/main" id="{37E1EB80-19C0-4508-AA15-1774C2F68534}"/>
              </a:ext>
            </a:extLst>
          </p:cNvPr>
          <p:cNvSpPr/>
          <p:nvPr/>
        </p:nvSpPr>
        <p:spPr>
          <a:xfrm>
            <a:off x="8844218" y="1665752"/>
            <a:ext cx="486348" cy="1283216"/>
          </a:xfrm>
          <a:prstGeom prst="cube">
            <a:avLst>
              <a:gd name="adj" fmla="val 6354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D18320-C397-4A1A-8A35-416173084733}"/>
              </a:ext>
            </a:extLst>
          </p:cNvPr>
          <p:cNvSpPr txBox="1"/>
          <p:nvPr/>
        </p:nvSpPr>
        <p:spPr>
          <a:xfrm>
            <a:off x="8617463" y="1351354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624x140x32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10AB8A-E092-4ECB-9410-83A5C145EB51}"/>
              </a:ext>
            </a:extLst>
          </p:cNvPr>
          <p:cNvSpPr txBox="1"/>
          <p:nvPr/>
        </p:nvSpPr>
        <p:spPr>
          <a:xfrm>
            <a:off x="10120825" y="1628353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624x140x16</a:t>
            </a:r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AF2AF238-2CAB-41F9-9250-36C6BC943740}"/>
              </a:ext>
            </a:extLst>
          </p:cNvPr>
          <p:cNvSpPr/>
          <p:nvPr/>
        </p:nvSpPr>
        <p:spPr>
          <a:xfrm rot="10800000">
            <a:off x="8961809" y="3063278"/>
            <a:ext cx="160704" cy="32248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D2A20F-43EC-48BE-A90A-4D3384834E00}"/>
              </a:ext>
            </a:extLst>
          </p:cNvPr>
          <p:cNvCxnSpPr>
            <a:cxnSpLocks/>
          </p:cNvCxnSpPr>
          <p:nvPr/>
        </p:nvCxnSpPr>
        <p:spPr>
          <a:xfrm flipV="1">
            <a:off x="5762687" y="2269798"/>
            <a:ext cx="2601872" cy="61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be 33">
            <a:extLst>
              <a:ext uri="{FF2B5EF4-FFF2-40B4-BE49-F238E27FC236}">
                <a16:creationId xmlns:a16="http://schemas.microsoft.com/office/drawing/2014/main" id="{E073F993-B713-42EF-9B2E-6CE8D7D4887E}"/>
              </a:ext>
            </a:extLst>
          </p:cNvPr>
          <p:cNvSpPr/>
          <p:nvPr/>
        </p:nvSpPr>
        <p:spPr>
          <a:xfrm>
            <a:off x="7684755" y="3449402"/>
            <a:ext cx="486348" cy="785376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>
            <a:extLst>
              <a:ext uri="{FF2B5EF4-FFF2-40B4-BE49-F238E27FC236}">
                <a16:creationId xmlns:a16="http://schemas.microsoft.com/office/drawing/2014/main" id="{983D7D96-A6DA-4BC7-93F5-B5F6CAD1B01E}"/>
              </a:ext>
            </a:extLst>
          </p:cNvPr>
          <p:cNvSpPr/>
          <p:nvPr/>
        </p:nvSpPr>
        <p:spPr>
          <a:xfrm>
            <a:off x="7962803" y="3449284"/>
            <a:ext cx="486348" cy="785376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23D2BB-9C13-42AA-AACC-62617B2B8B9B}"/>
              </a:ext>
            </a:extLst>
          </p:cNvPr>
          <p:cNvSpPr txBox="1"/>
          <p:nvPr/>
        </p:nvSpPr>
        <p:spPr>
          <a:xfrm>
            <a:off x="9335738" y="3527331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312x70x32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EED0ED-E697-42A5-BEC3-3695405686B9}"/>
              </a:ext>
            </a:extLst>
          </p:cNvPr>
          <p:cNvSpPr txBox="1"/>
          <p:nvPr/>
        </p:nvSpPr>
        <p:spPr>
          <a:xfrm>
            <a:off x="7684755" y="3158170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312x70x64</a:t>
            </a:r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57369739-E127-43B0-9369-BA8EE799B408}"/>
              </a:ext>
            </a:extLst>
          </p:cNvPr>
          <p:cNvSpPr/>
          <p:nvPr/>
        </p:nvSpPr>
        <p:spPr>
          <a:xfrm>
            <a:off x="10879326" y="1648636"/>
            <a:ext cx="338528" cy="1283216"/>
          </a:xfrm>
          <a:prstGeom prst="cube">
            <a:avLst>
              <a:gd name="adj" fmla="val 8663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73AA787F-1252-4608-B89A-B14A9B083C70}"/>
              </a:ext>
            </a:extLst>
          </p:cNvPr>
          <p:cNvSpPr/>
          <p:nvPr/>
        </p:nvSpPr>
        <p:spPr>
          <a:xfrm rot="16200000">
            <a:off x="10368844" y="2158586"/>
            <a:ext cx="160704" cy="32248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BDB59A-8105-4241-843A-C3101DA0C013}"/>
              </a:ext>
            </a:extLst>
          </p:cNvPr>
          <p:cNvSpPr txBox="1"/>
          <p:nvPr/>
        </p:nvSpPr>
        <p:spPr>
          <a:xfrm>
            <a:off x="11263799" y="2155239"/>
            <a:ext cx="9398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624x140x1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6D95520-8BCB-450E-8DD1-C9BB4830141E}"/>
              </a:ext>
            </a:extLst>
          </p:cNvPr>
          <p:cNvGrpSpPr/>
          <p:nvPr/>
        </p:nvGrpSpPr>
        <p:grpSpPr>
          <a:xfrm>
            <a:off x="9746405" y="4144118"/>
            <a:ext cx="2281500" cy="2372133"/>
            <a:chOff x="9746405" y="4144118"/>
            <a:chExt cx="2281500" cy="23721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6BAD02-89A6-4A8C-9E4C-A88BCF4F4310}"/>
                </a:ext>
              </a:extLst>
            </p:cNvPr>
            <p:cNvGrpSpPr/>
            <p:nvPr/>
          </p:nvGrpSpPr>
          <p:grpSpPr>
            <a:xfrm>
              <a:off x="9746405" y="4144118"/>
              <a:ext cx="2281500" cy="2372133"/>
              <a:chOff x="940364" y="4325486"/>
              <a:chExt cx="2281500" cy="2372133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CC8CBFB-4C6E-4D75-9180-156FC472076C}"/>
                  </a:ext>
                </a:extLst>
              </p:cNvPr>
              <p:cNvGrpSpPr/>
              <p:nvPr/>
            </p:nvGrpSpPr>
            <p:grpSpPr>
              <a:xfrm>
                <a:off x="940364" y="4325486"/>
                <a:ext cx="2281500" cy="2372133"/>
                <a:chOff x="8626750" y="3874724"/>
                <a:chExt cx="2281500" cy="2372133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07E24A9-DA0D-49D2-9E8D-740F6AAD6961}"/>
                    </a:ext>
                  </a:extLst>
                </p:cNvPr>
                <p:cNvSpPr txBox="1"/>
                <p:nvPr/>
              </p:nvSpPr>
              <p:spPr>
                <a:xfrm>
                  <a:off x="9039640" y="3874724"/>
                  <a:ext cx="186861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2d Convolution + Batch Norm + </a:t>
                  </a:r>
                  <a:r>
                    <a:rPr lang="en-US" sz="1200" dirty="0" err="1"/>
                    <a:t>ReLU</a:t>
                  </a:r>
                  <a:endParaRPr lang="en-US" sz="1200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90355BE-4F7C-4439-A0A5-E12F5671D19D}"/>
                    </a:ext>
                  </a:extLst>
                </p:cNvPr>
                <p:cNvSpPr txBox="1"/>
                <p:nvPr/>
              </p:nvSpPr>
              <p:spPr>
                <a:xfrm>
                  <a:off x="9001170" y="4733567"/>
                  <a:ext cx="186861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2 D Max Pooling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299CEA9A-D12B-4F3D-B6F5-F10F348232CD}"/>
                    </a:ext>
                  </a:extLst>
                </p:cNvPr>
                <p:cNvSpPr txBox="1"/>
                <p:nvPr/>
              </p:nvSpPr>
              <p:spPr>
                <a:xfrm>
                  <a:off x="9024896" y="5175502"/>
                  <a:ext cx="1868610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Conv2DTranspose</a:t>
                  </a:r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8373CD4-76CA-4F8D-8BFC-A5157665A820}"/>
                    </a:ext>
                  </a:extLst>
                </p:cNvPr>
                <p:cNvGrpSpPr/>
                <p:nvPr/>
              </p:nvGrpSpPr>
              <p:grpSpPr>
                <a:xfrm>
                  <a:off x="8626750" y="3970071"/>
                  <a:ext cx="380862" cy="2207571"/>
                  <a:chOff x="8626750" y="3970071"/>
                  <a:chExt cx="380862" cy="2207571"/>
                </a:xfrm>
              </p:grpSpPr>
              <p:sp>
                <p:nvSpPr>
                  <p:cNvPr id="55" name="Cube 54">
                    <a:extLst>
                      <a:ext uri="{FF2B5EF4-FFF2-40B4-BE49-F238E27FC236}">
                        <a16:creationId xmlns:a16="http://schemas.microsoft.com/office/drawing/2014/main" id="{CAEE5B1C-AEA7-4551-8036-A193AB75F08D}"/>
                      </a:ext>
                    </a:extLst>
                  </p:cNvPr>
                  <p:cNvSpPr/>
                  <p:nvPr/>
                </p:nvSpPr>
                <p:spPr>
                  <a:xfrm>
                    <a:off x="8653049" y="3970071"/>
                    <a:ext cx="354563" cy="261257"/>
                  </a:xfrm>
                  <a:prstGeom prst="cube">
                    <a:avLst>
                      <a:gd name="adj" fmla="val 29164"/>
                    </a:avLst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Cube 55">
                    <a:extLst>
                      <a:ext uri="{FF2B5EF4-FFF2-40B4-BE49-F238E27FC236}">
                        <a16:creationId xmlns:a16="http://schemas.microsoft.com/office/drawing/2014/main" id="{521E9447-B432-4427-8303-F83C342097C3}"/>
                      </a:ext>
                    </a:extLst>
                  </p:cNvPr>
                  <p:cNvSpPr/>
                  <p:nvPr/>
                </p:nvSpPr>
                <p:spPr>
                  <a:xfrm>
                    <a:off x="8626750" y="5916385"/>
                    <a:ext cx="354563" cy="261257"/>
                  </a:xfrm>
                  <a:prstGeom prst="cube">
                    <a:avLst>
                      <a:gd name="adj" fmla="val 29164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370D7641-A94F-40C6-8CE0-0DFC0E2BBACC}"/>
                    </a:ext>
                  </a:extLst>
                </p:cNvPr>
                <p:cNvSpPr txBox="1"/>
                <p:nvPr/>
              </p:nvSpPr>
              <p:spPr>
                <a:xfrm>
                  <a:off x="9013341" y="5785192"/>
                  <a:ext cx="1868610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White Space Detection Mask</a:t>
                  </a:r>
                </a:p>
              </p:txBody>
            </p:sp>
          </p:grp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E75484B9-5CD3-4954-BF00-8E5E057CDF04}"/>
                  </a:ext>
                </a:extLst>
              </p:cNvPr>
              <p:cNvSpPr/>
              <p:nvPr/>
            </p:nvSpPr>
            <p:spPr>
              <a:xfrm>
                <a:off x="1079632" y="5168977"/>
                <a:ext cx="160704" cy="322484"/>
              </a:xfrm>
              <a:prstGeom prst="down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5C4F57C8-95E2-4A93-A250-D8978A2DB3A9}"/>
                  </a:ext>
                </a:extLst>
              </p:cNvPr>
              <p:cNvSpPr/>
              <p:nvPr/>
            </p:nvSpPr>
            <p:spPr>
              <a:xfrm rot="10800000">
                <a:off x="1079632" y="5624007"/>
                <a:ext cx="160704" cy="322484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row: Down 47">
                <a:extLst>
                  <a:ext uri="{FF2B5EF4-FFF2-40B4-BE49-F238E27FC236}">
                    <a16:creationId xmlns:a16="http://schemas.microsoft.com/office/drawing/2014/main" id="{9EDEE70E-957D-421A-96D2-4C07518ED086}"/>
                  </a:ext>
                </a:extLst>
              </p:cNvPr>
              <p:cNvSpPr/>
              <p:nvPr/>
            </p:nvSpPr>
            <p:spPr>
              <a:xfrm rot="16200000">
                <a:off x="1079632" y="5989459"/>
                <a:ext cx="160704" cy="322484"/>
              </a:xfrm>
              <a:prstGeom prst="downArrow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EC17DFC-F62D-4962-80FB-15F4BB51373C}"/>
                  </a:ext>
                </a:extLst>
              </p:cNvPr>
              <p:cNvSpPr txBox="1"/>
              <p:nvPr/>
            </p:nvSpPr>
            <p:spPr>
              <a:xfrm>
                <a:off x="1353254" y="5994255"/>
                <a:ext cx="186861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1x1 Kernel Conv2D</a:t>
                </a: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EFCE8FF-B579-4DDE-A2E3-AE67C8D1777B}"/>
                </a:ext>
              </a:extLst>
            </p:cNvPr>
            <p:cNvCxnSpPr>
              <a:cxnSpLocks/>
            </p:cNvCxnSpPr>
            <p:nvPr/>
          </p:nvCxnSpPr>
          <p:spPr>
            <a:xfrm>
              <a:off x="9804783" y="4787933"/>
              <a:ext cx="3385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80D370A-FE36-4244-8326-6F84F89D2A2D}"/>
                </a:ext>
              </a:extLst>
            </p:cNvPr>
            <p:cNvSpPr txBox="1"/>
            <p:nvPr/>
          </p:nvSpPr>
          <p:spPr>
            <a:xfrm>
              <a:off x="10159295" y="4643494"/>
              <a:ext cx="186861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Skip Connection</a:t>
              </a:r>
            </a:p>
          </p:txBody>
        </p:sp>
      </p:grpSp>
      <p:sp>
        <p:nvSpPr>
          <p:cNvPr id="57" name="Cube 56">
            <a:extLst>
              <a:ext uri="{FF2B5EF4-FFF2-40B4-BE49-F238E27FC236}">
                <a16:creationId xmlns:a16="http://schemas.microsoft.com/office/drawing/2014/main" id="{55791EA5-58CC-4294-B903-750E5EEE5920}"/>
              </a:ext>
            </a:extLst>
          </p:cNvPr>
          <p:cNvSpPr/>
          <p:nvPr/>
        </p:nvSpPr>
        <p:spPr>
          <a:xfrm>
            <a:off x="8406096" y="3451666"/>
            <a:ext cx="486348" cy="785376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E0F1176C-F953-4A68-A0BC-16870D0D5168}"/>
              </a:ext>
            </a:extLst>
          </p:cNvPr>
          <p:cNvSpPr/>
          <p:nvPr/>
        </p:nvSpPr>
        <p:spPr>
          <a:xfrm>
            <a:off x="8760694" y="3449284"/>
            <a:ext cx="486348" cy="785376"/>
          </a:xfrm>
          <a:prstGeom prst="cube">
            <a:avLst>
              <a:gd name="adj" fmla="val 43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2B38FAA8-9B4F-40CC-9BCE-ED7FF207D4FA}"/>
              </a:ext>
            </a:extLst>
          </p:cNvPr>
          <p:cNvSpPr/>
          <p:nvPr/>
        </p:nvSpPr>
        <p:spPr>
          <a:xfrm>
            <a:off x="9241202" y="1666139"/>
            <a:ext cx="486348" cy="1283216"/>
          </a:xfrm>
          <a:prstGeom prst="cube">
            <a:avLst>
              <a:gd name="adj" fmla="val 617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0953F1F3-C544-4BAC-972B-297B3FA2682D}"/>
              </a:ext>
            </a:extLst>
          </p:cNvPr>
          <p:cNvSpPr/>
          <p:nvPr/>
        </p:nvSpPr>
        <p:spPr>
          <a:xfrm>
            <a:off x="9646707" y="1675589"/>
            <a:ext cx="486348" cy="1283216"/>
          </a:xfrm>
          <a:prstGeom prst="cube">
            <a:avLst>
              <a:gd name="adj" fmla="val 6170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606CB6-F1A3-42E0-AA77-72566291F65D}"/>
              </a:ext>
            </a:extLst>
          </p:cNvPr>
          <p:cNvSpPr txBox="1"/>
          <p:nvPr/>
        </p:nvSpPr>
        <p:spPr>
          <a:xfrm>
            <a:off x="3644596" y="5743582"/>
            <a:ext cx="17143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Freq </a:t>
            </a:r>
            <a:r>
              <a:rPr lang="en-US" sz="1200" b="1" dirty="0"/>
              <a:t>x</a:t>
            </a:r>
            <a:r>
              <a:rPr lang="en-US" sz="1200" dirty="0"/>
              <a:t> Time </a:t>
            </a:r>
            <a:r>
              <a:rPr lang="en-US" sz="1200" b="1" dirty="0"/>
              <a:t>x</a:t>
            </a:r>
            <a:r>
              <a:rPr lang="en-US" sz="1200" dirty="0"/>
              <a:t> Channel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C4AF95-5449-4237-BA18-DDAFC55A9628}"/>
              </a:ext>
            </a:extLst>
          </p:cNvPr>
          <p:cNvSpPr txBox="1"/>
          <p:nvPr/>
        </p:nvSpPr>
        <p:spPr>
          <a:xfrm>
            <a:off x="7464440" y="2333295"/>
            <a:ext cx="970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Concatenate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2A9923E-7B9B-48B1-98A6-8DABBBA4B7AA}"/>
              </a:ext>
            </a:extLst>
          </p:cNvPr>
          <p:cNvSpPr txBox="1"/>
          <p:nvPr/>
        </p:nvSpPr>
        <p:spPr>
          <a:xfrm>
            <a:off x="6728377" y="3931912"/>
            <a:ext cx="970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Concatenate</a:t>
            </a:r>
          </a:p>
        </p:txBody>
      </p:sp>
    </p:spTree>
    <p:extLst>
      <p:ext uri="{BB962C8B-B14F-4D97-AF65-F5344CB8AC3E}">
        <p14:creationId xmlns:p14="http://schemas.microsoft.com/office/powerpoint/2010/main" val="3075704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A091-5494-03EB-914F-AD933607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80" y="170620"/>
            <a:ext cx="11821302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Radar Simulations: No detection with weak PSS/SSS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F6D5D-CC58-AB53-9501-9B1085E0834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FAD9A-50F2-E5CD-8AF2-FFAA67705DD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6A38A-9FC1-A68A-B59C-A7A5713EF2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97B6DA-4035-E1F7-8C6B-AD059BFF6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249" y="811789"/>
            <a:ext cx="10393141" cy="542885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814236-F5CC-4447-747C-00B309DF1A3E}"/>
              </a:ext>
            </a:extLst>
          </p:cNvPr>
          <p:cNvCxnSpPr>
            <a:cxnSpLocks/>
          </p:cNvCxnSpPr>
          <p:nvPr/>
        </p:nvCxnSpPr>
        <p:spPr>
          <a:xfrm>
            <a:off x="1228507" y="4627841"/>
            <a:ext cx="4370188" cy="1687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B80C07A-5B3C-9EE1-6A6A-61C19483692A}"/>
              </a:ext>
            </a:extLst>
          </p:cNvPr>
          <p:cNvSpPr txBox="1"/>
          <p:nvPr/>
        </p:nvSpPr>
        <p:spPr>
          <a:xfrm>
            <a:off x="94163" y="4399932"/>
            <a:ext cx="1207566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Drone not detected</a:t>
            </a:r>
          </a:p>
        </p:txBody>
      </p:sp>
    </p:spTree>
    <p:extLst>
      <p:ext uri="{BB962C8B-B14F-4D97-AF65-F5344CB8AC3E}">
        <p14:creationId xmlns:p14="http://schemas.microsoft.com/office/powerpoint/2010/main" val="397587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F7D30-51B6-AE92-9F4C-B37F7427B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FC8F4-90C1-51BE-0DCA-1A492C2D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5346"/>
            <a:ext cx="11277600" cy="762000"/>
          </a:xfrm>
        </p:spPr>
        <p:txBody>
          <a:bodyPr/>
          <a:lstStyle/>
          <a:p>
            <a:r>
              <a:rPr lang="en-US" dirty="0"/>
              <a:t>Radar Simulations: PSS/SSS + Data Packets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3498E-F5E1-2CDB-2442-E88F60E6E1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39529-A7EA-85BF-4544-B50C5DE74A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4FCA7-52EE-D8B5-6258-94E58203A3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A063D-3D50-4467-DD84-0CAC33AD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37" y="816678"/>
            <a:ext cx="10631703" cy="55534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6DD10E-C7CF-443E-9434-23EBD17EC00D}"/>
              </a:ext>
            </a:extLst>
          </p:cNvPr>
          <p:cNvCxnSpPr/>
          <p:nvPr/>
        </p:nvCxnSpPr>
        <p:spPr>
          <a:xfrm flipH="1">
            <a:off x="6432884" y="4860758"/>
            <a:ext cx="625642" cy="176463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F79392C-E141-4F90-B72D-B264D2B4C696}"/>
              </a:ext>
            </a:extLst>
          </p:cNvPr>
          <p:cNvSpPr txBox="1"/>
          <p:nvPr/>
        </p:nvSpPr>
        <p:spPr>
          <a:xfrm>
            <a:off x="6898105" y="5205626"/>
            <a:ext cx="2105063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Multipath Effect</a:t>
            </a:r>
          </a:p>
        </p:txBody>
      </p:sp>
    </p:spTree>
    <p:extLst>
      <p:ext uri="{BB962C8B-B14F-4D97-AF65-F5344CB8AC3E}">
        <p14:creationId xmlns:p14="http://schemas.microsoft.com/office/powerpoint/2010/main" val="625679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22235-051C-ED3B-B89F-28E33A2D1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295D-F192-49C9-569E-4D3E032F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14"/>
            <a:ext cx="11277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Radar Simulations: PSS/SSS + Data Packets + Injected Radar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2CB08-C6AB-D47E-A766-D6AB41EDB0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DFC70-F4C2-CF31-6A99-306D68A6D1E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E7743-A268-B66B-433D-F824A0E6DE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0BFB2F-AFD7-EE53-A2E4-714030154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14" y="1004508"/>
            <a:ext cx="10300510" cy="538047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27DA507-A23C-48D7-A23F-FE224EF312C6}"/>
              </a:ext>
            </a:extLst>
          </p:cNvPr>
          <p:cNvCxnSpPr>
            <a:cxnSpLocks/>
          </p:cNvCxnSpPr>
          <p:nvPr/>
        </p:nvCxnSpPr>
        <p:spPr>
          <a:xfrm flipH="1" flipV="1">
            <a:off x="5967664" y="5125452"/>
            <a:ext cx="753978" cy="120316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5843A2F-F488-4C6E-AA44-45F0D0D08E7C}"/>
              </a:ext>
            </a:extLst>
          </p:cNvPr>
          <p:cNvSpPr txBox="1"/>
          <p:nvPr/>
        </p:nvSpPr>
        <p:spPr>
          <a:xfrm>
            <a:off x="5043468" y="4279703"/>
            <a:ext cx="2105063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Multipath Effect</a:t>
            </a:r>
          </a:p>
        </p:txBody>
      </p:sp>
    </p:spTree>
    <p:extLst>
      <p:ext uri="{BB962C8B-B14F-4D97-AF65-F5344CB8AC3E}">
        <p14:creationId xmlns:p14="http://schemas.microsoft.com/office/powerpoint/2010/main" val="2338822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27CED-AD3E-AB9D-8228-3E236256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3251"/>
            <a:ext cx="11277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Triangulation </a:t>
            </a:r>
            <a:r>
              <a:rPr lang="en-US" dirty="0" err="1"/>
              <a:t>AoA</a:t>
            </a:r>
            <a:r>
              <a:rPr lang="en-US" dirty="0"/>
              <a:t> and TDOA using cooperating 3 </a:t>
            </a:r>
            <a:r>
              <a:rPr lang="en-US" dirty="0" err="1"/>
              <a:t>gNBs</a:t>
            </a:r>
            <a:r>
              <a:rPr lang="en-US" dirty="0"/>
              <a:t> each with 4x4 MIMO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90A21-8BC6-DAB8-49EB-22F393CD81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F4586-C651-B61E-345B-D7196167011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A174B-6DD2-45A3-7449-05E575D32C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4BB8A0-C673-2FF5-6FD9-CB78B48232A7}"/>
              </a:ext>
            </a:extLst>
          </p:cNvPr>
          <p:cNvGrpSpPr/>
          <p:nvPr/>
        </p:nvGrpSpPr>
        <p:grpSpPr>
          <a:xfrm>
            <a:off x="79180" y="1478320"/>
            <a:ext cx="5877483" cy="4184429"/>
            <a:chOff x="563767" y="1296508"/>
            <a:chExt cx="6036414" cy="42649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51EEE7-0ADE-B918-3639-8A2A2EA70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2181"/>
            <a:stretch>
              <a:fillRect/>
            </a:stretch>
          </p:blipFill>
          <p:spPr>
            <a:xfrm>
              <a:off x="563767" y="1296508"/>
              <a:ext cx="6036414" cy="426498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CF5FF5-6189-F76E-B668-74998B96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7703" t="1492" r="-105" b="83094"/>
            <a:stretch>
              <a:fillRect/>
            </a:stretch>
          </p:blipFill>
          <p:spPr>
            <a:xfrm>
              <a:off x="4888257" y="1540043"/>
              <a:ext cx="1505667" cy="11610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CCB8F1B-8AB5-8F6E-AA8B-0B3A18A3AF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267"/>
          <a:stretch>
            <a:fillRect/>
          </a:stretch>
        </p:blipFill>
        <p:spPr>
          <a:xfrm>
            <a:off x="6004820" y="1449769"/>
            <a:ext cx="6108000" cy="42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844"/>
            <a:ext cx="11277600" cy="957126"/>
          </a:xfrm>
        </p:spPr>
        <p:txBody>
          <a:bodyPr>
            <a:normAutofit fontScale="90000"/>
          </a:bodyPr>
          <a:lstStyle/>
          <a:p>
            <a:r>
              <a:rPr lang="en-US" dirty="0"/>
              <a:t>Weaponized drone warfare: Dark, optical fiber, out of band,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CEF0557-557E-4E05-A15C-E44F5A05222A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4B908-F3DE-4D5D-98AF-9B5C9AEDB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74" y="1871161"/>
            <a:ext cx="4990116" cy="3531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4C34C-A6CE-4BAD-886D-7B333A9D3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7" b="3106"/>
          <a:stretch/>
        </p:blipFill>
        <p:spPr>
          <a:xfrm>
            <a:off x="6436868" y="1815624"/>
            <a:ext cx="4720000" cy="352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04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13162-93A7-6461-7FED-E163DAB4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36" y="364098"/>
            <a:ext cx="11277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Tracking algorithm comparison: Kalman Filter Extended, Particle Filter, and a Hybrid weighting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AE347-D0CA-8434-F59A-36C81319F8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9B69C-AA2A-D667-9514-65473D3072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928CA-1343-EBC9-6603-CF5B0AE2F4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08F6BD-4BFC-CC1F-4D9C-3A1E9998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18" y="1538023"/>
            <a:ext cx="11527018" cy="395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0BA7-A38C-76CA-F006-AECD607C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099"/>
            <a:ext cx="11277600" cy="985157"/>
          </a:xfrm>
        </p:spPr>
        <p:txBody>
          <a:bodyPr>
            <a:normAutofit fontScale="90000"/>
          </a:bodyPr>
          <a:lstStyle/>
          <a:p>
            <a:r>
              <a:rPr lang="en-US" dirty="0"/>
              <a:t>Probability of Detection: Monte Carlo analysis using raying tracing, multipath, and antenna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F24A8-84AD-3F19-EAE3-93C13B472B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2AAF6-C025-CA35-C30E-FBF14AEA2D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CE061-3E1C-63B5-A059-2C9A3FD9A2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3E60F-5B61-71FE-94CF-789FD9E64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5033" r="20163" b="6119"/>
          <a:stretch>
            <a:fillRect/>
          </a:stretch>
        </p:blipFill>
        <p:spPr>
          <a:xfrm>
            <a:off x="7929289" y="1785801"/>
            <a:ext cx="4248595" cy="3856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279A2-0C03-DDD5-9C81-A34714423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4210" r="19855" b="5176"/>
          <a:stretch>
            <a:fillRect/>
          </a:stretch>
        </p:blipFill>
        <p:spPr>
          <a:xfrm>
            <a:off x="3559763" y="1709444"/>
            <a:ext cx="4369526" cy="4009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D7864-FBA9-4786-D27D-357497A0F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7" t="4937" r="24588" b="5729"/>
          <a:stretch>
            <a:fillRect/>
          </a:stretch>
        </p:blipFill>
        <p:spPr>
          <a:xfrm>
            <a:off x="0" y="1766590"/>
            <a:ext cx="3583171" cy="3895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907CB0-089C-AD75-E6F9-2B3F33034A4A}"/>
              </a:ext>
            </a:extLst>
          </p:cNvPr>
          <p:cNvSpPr txBox="1"/>
          <p:nvPr/>
        </p:nvSpPr>
        <p:spPr>
          <a:xfrm>
            <a:off x="2860765" y="5871753"/>
            <a:ext cx="8065221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Injecting Radar waveform into the 4x4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MiMO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offers 4x more coverage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05C988-AC05-780C-DC8C-E645CBA33080}"/>
              </a:ext>
            </a:extLst>
          </p:cNvPr>
          <p:cNvCxnSpPr>
            <a:cxnSpLocks/>
          </p:cNvCxnSpPr>
          <p:nvPr/>
        </p:nvCxnSpPr>
        <p:spPr>
          <a:xfrm flipV="1">
            <a:off x="7952697" y="4978188"/>
            <a:ext cx="828302" cy="81720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07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245518-A93B-CBC1-0DBF-9E3357FF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29" t="5307" r="8799" b="6778"/>
          <a:stretch>
            <a:fillRect/>
          </a:stretch>
        </p:blipFill>
        <p:spPr>
          <a:xfrm>
            <a:off x="1848470" y="1010606"/>
            <a:ext cx="8668512" cy="54898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D2D511-99A0-42E2-FFBF-C8325363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74" y="248946"/>
            <a:ext cx="11277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of various tracking algorithm in presence of multipath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0616B-7BCC-0A9C-7D02-3550387AFF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EEF7C-A8CD-5442-351E-C78CD568E04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EA2DD-EEC7-557A-2C77-450A17770D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982838-4E73-67F5-15C8-F2BF62BB59A0}"/>
              </a:ext>
            </a:extLst>
          </p:cNvPr>
          <p:cNvSpPr txBox="1"/>
          <p:nvPr/>
        </p:nvSpPr>
        <p:spPr>
          <a:xfrm>
            <a:off x="7106967" y="1425253"/>
            <a:ext cx="2288865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5A82A"/>
                </a:solidFill>
              </a:rPr>
              <a:t>PF performs better with handling non-linear multipath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BC071B-ECB7-5651-5BE7-1A03B9A18506}"/>
              </a:ext>
            </a:extLst>
          </p:cNvPr>
          <p:cNvCxnSpPr/>
          <p:nvPr/>
        </p:nvCxnSpPr>
        <p:spPr>
          <a:xfrm>
            <a:off x="9048902" y="2414016"/>
            <a:ext cx="548640" cy="101498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54EF40-BE58-6058-8F41-224DD3C2BCCE}"/>
              </a:ext>
            </a:extLst>
          </p:cNvPr>
          <p:cNvSpPr txBox="1"/>
          <p:nvPr/>
        </p:nvSpPr>
        <p:spPr>
          <a:xfrm>
            <a:off x="2594458" y="3270307"/>
            <a:ext cx="2288865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3BD"/>
                </a:solidFill>
              </a:rPr>
              <a:t>KFE Performs better with low multipath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031DA1-0D04-80F3-8E58-54E20DD8478C}"/>
              </a:ext>
            </a:extLst>
          </p:cNvPr>
          <p:cNvCxnSpPr/>
          <p:nvPr/>
        </p:nvCxnSpPr>
        <p:spPr>
          <a:xfrm flipH="1">
            <a:off x="3101009" y="4285970"/>
            <a:ext cx="178904" cy="116730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8615864-58C6-F4ED-5BEF-039C6DA8E3E5}"/>
              </a:ext>
            </a:extLst>
          </p:cNvPr>
          <p:cNvSpPr txBox="1"/>
          <p:nvPr/>
        </p:nvSpPr>
        <p:spPr>
          <a:xfrm>
            <a:off x="5782001" y="2608587"/>
            <a:ext cx="1543878" cy="13234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DF6F3D"/>
                </a:solidFill>
              </a:rPr>
              <a:t>Hybrid a good middle ground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E20FA2C-6A0C-EFDC-88EC-91296317179A}"/>
              </a:ext>
            </a:extLst>
          </p:cNvPr>
          <p:cNvCxnSpPr>
            <a:cxnSpLocks/>
          </p:cNvCxnSpPr>
          <p:nvPr/>
        </p:nvCxnSpPr>
        <p:spPr>
          <a:xfrm>
            <a:off x="7106967" y="3510352"/>
            <a:ext cx="218912" cy="168450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817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A4EB-1442-A4C1-CAFF-0B7D74F1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02" y="260037"/>
            <a:ext cx="112776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Root Mean Square Error for different tracking algorithms (500 runs)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0E2F7-1A41-5006-41B0-A481C41C51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B5698-CB45-4CED-2C76-1C25942449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A50D8-100F-9E36-002B-0E125EB9ED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C13E8D-481F-74F7-6CE5-BC550F46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75" t="3377" r="18780" b="6056"/>
          <a:stretch>
            <a:fillRect/>
          </a:stretch>
        </p:blipFill>
        <p:spPr>
          <a:xfrm>
            <a:off x="1590259" y="1126360"/>
            <a:ext cx="7666384" cy="531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889401-E69D-E74D-D9F7-375D61E6EF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21" t="6829" r="7799" b="83233"/>
          <a:stretch>
            <a:fillRect/>
          </a:stretch>
        </p:blipFill>
        <p:spPr>
          <a:xfrm>
            <a:off x="7047451" y="1610139"/>
            <a:ext cx="1794330" cy="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90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08EA-6A12-4A8F-9D63-3A590961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11602192" cy="1106879"/>
          </a:xfrm>
        </p:spPr>
        <p:txBody>
          <a:bodyPr>
            <a:normAutofit/>
          </a:bodyPr>
          <a:lstStyle/>
          <a:p>
            <a:r>
              <a:rPr lang="en-US" dirty="0"/>
              <a:t>Future work: ISAC Pathway to integrate detection mechanism in to an 5G base station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11EE-2122-4FDD-9CAB-C3CBEA429E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0BE84-F1ED-49FC-B8BD-D425A13FCD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DEF21-96B4-4BDB-8E65-E87C45CBEE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C84D6-17B3-47AC-9796-0F4343C2BAA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0198"/>
            <a:ext cx="4774474" cy="40991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3E1D4E-ACDF-4E67-B442-412C2884BA19}"/>
              </a:ext>
            </a:extLst>
          </p:cNvPr>
          <p:cNvSpPr txBox="1"/>
          <p:nvPr/>
        </p:nvSpPr>
        <p:spPr>
          <a:xfrm>
            <a:off x="5767251" y="2194560"/>
            <a:ext cx="5641159" cy="415498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Technical challenges: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Other moving objects (vehicles and people)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Timing and synchronization on distributed systems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System sensitivity requirements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Radar waveforms design</a:t>
            </a:r>
          </a:p>
          <a:p>
            <a:pPr marL="457200" indent="-457200">
              <a:buAutoNum type="arabicParenR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Sensors (i.e. acoustics &amp; optics) fusion</a:t>
            </a:r>
          </a:p>
          <a:p>
            <a:pPr marL="457200" indent="-457200">
              <a:buAutoNum type="arabicParenR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40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8BF44-5625-4D33-AF4A-986AE16CA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Conclusion: ISAC enables situational awareness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09412-92BC-4481-85BD-8A8BD6F2AF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B68A8-E4DF-44E7-88A4-424407A0A1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EC6C-9118-441F-866A-3E76CECACA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4FAA-9597-4768-A3EE-FD7361B54E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772284"/>
            <a:ext cx="4747626" cy="3831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E9A417-114A-4E06-9E50-261D69B95854}"/>
              </a:ext>
            </a:extLst>
          </p:cNvPr>
          <p:cNvSpPr txBox="1"/>
          <p:nvPr/>
        </p:nvSpPr>
        <p:spPr>
          <a:xfrm>
            <a:off x="5415397" y="1170577"/>
            <a:ext cx="6024905" cy="526297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Digital Twin 3D models simulate static multipath environments for multiple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gNBs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Reproducing cellular signals for multi-static passive coherent radars and radar waveform whitespace injection</a:t>
            </a:r>
          </a:p>
          <a:p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Integration into ISAC for situational awareness to counter drones</a:t>
            </a:r>
          </a:p>
        </p:txBody>
      </p:sp>
    </p:spTree>
    <p:extLst>
      <p:ext uri="{BB962C8B-B14F-4D97-AF65-F5344CB8AC3E}">
        <p14:creationId xmlns:p14="http://schemas.microsoft.com/office/powerpoint/2010/main" val="571842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75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23AC-D261-4C3B-B5DB-28C72724A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875744"/>
          </a:xfrm>
        </p:spPr>
        <p:txBody>
          <a:bodyPr>
            <a:normAutofit fontScale="90000"/>
          </a:bodyPr>
          <a:lstStyle/>
          <a:p>
            <a:r>
              <a:rPr lang="en-US" dirty="0"/>
              <a:t>ISAC: Integrated sensing and communications enabling situational awareness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1E7F-5447-499C-86C4-AC9EFC4041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5E40A-0B03-4CBB-B3BE-C61DAFCFAA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8CBF0-3A32-4529-969B-CF5879BE62B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8BEA30-74CA-4049-A70D-8C0A62B5CA5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9" b="3426"/>
          <a:stretch/>
        </p:blipFill>
        <p:spPr bwMode="auto">
          <a:xfrm>
            <a:off x="1449836" y="1378679"/>
            <a:ext cx="8816382" cy="4517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6551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5380-999F-4A12-AF39-E86490D1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099"/>
            <a:ext cx="11277600" cy="934687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Background: How do radar and communication systems respond to RF reflections?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86614-4954-416F-A025-FDA436B62A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4D5D9-5E6A-4C59-B31F-C0152FAEE5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C4DC-17F3-4347-8EC0-1861B57A88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C6FD04-D8D5-408B-A559-EA00C355A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68" y="1846885"/>
            <a:ext cx="5985785" cy="41604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94633-3257-49DD-8264-142FCB86C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41" y="1739606"/>
            <a:ext cx="4694161" cy="4631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2F963A-B1C2-4883-8B6C-C595D7D56E91}"/>
              </a:ext>
            </a:extLst>
          </p:cNvPr>
          <p:cNvSpPr txBox="1"/>
          <p:nvPr/>
        </p:nvSpPr>
        <p:spPr>
          <a:xfrm>
            <a:off x="2857696" y="1321614"/>
            <a:ext cx="178286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Multipath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FD1980-9088-4D95-ACE5-4762DCC57BF1}"/>
              </a:ext>
            </a:extLst>
          </p:cNvPr>
          <p:cNvSpPr txBox="1"/>
          <p:nvPr/>
        </p:nvSpPr>
        <p:spPr>
          <a:xfrm>
            <a:off x="8662508" y="1323665"/>
            <a:ext cx="246253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Radar Clutter</a:t>
            </a:r>
          </a:p>
        </p:txBody>
      </p:sp>
    </p:spTree>
    <p:extLst>
      <p:ext uri="{BB962C8B-B14F-4D97-AF65-F5344CB8AC3E}">
        <p14:creationId xmlns:p14="http://schemas.microsoft.com/office/powerpoint/2010/main" val="110200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59D-12B0-4991-89C3-539582F8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60" y="317849"/>
            <a:ext cx="11364102" cy="8891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feasibility of using cellular system to detect drones? Digital twin modeling using </a:t>
            </a:r>
            <a:r>
              <a:rPr lang="en-US" dirty="0" err="1"/>
              <a:t>OpenStreet</a:t>
            </a:r>
            <a:r>
              <a:rPr lang="en-US" dirty="0"/>
              <a:t>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EDB7E-C5D1-46AF-9C41-896A1812295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0C654-5190-4B12-A873-909DEE4311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2B238-36E3-45CD-B5FD-25AED8C8B5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18504-BA7E-4BCB-82C4-053E1F5AE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2" t="9708" r="4557" b="39475"/>
          <a:stretch/>
        </p:blipFill>
        <p:spPr>
          <a:xfrm>
            <a:off x="146854" y="2404933"/>
            <a:ext cx="6115585" cy="359986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5594CD-08B1-42C6-93F0-329778B9092F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2341125" y="1801125"/>
            <a:ext cx="2936515" cy="2785090"/>
          </a:xfrm>
          <a:prstGeom prst="straightConnector1">
            <a:avLst/>
          </a:prstGeom>
          <a:ln w="412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628ED2-7E62-4871-8727-05586CC410DE}"/>
              </a:ext>
            </a:extLst>
          </p:cNvPr>
          <p:cNvSpPr txBox="1"/>
          <p:nvPr/>
        </p:nvSpPr>
        <p:spPr>
          <a:xfrm>
            <a:off x="1559089" y="1401015"/>
            <a:ext cx="7437101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Technical challenges: 1) Clutter and 2) co-channel interference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8F9E3B-F0BF-4C2F-8A3C-5F90F7740858}"/>
              </a:ext>
            </a:extLst>
          </p:cNvPr>
          <p:cNvSpPr txBox="1"/>
          <p:nvPr/>
        </p:nvSpPr>
        <p:spPr>
          <a:xfrm>
            <a:off x="2475411" y="6004802"/>
            <a:ext cx="2063385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OpenStreet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56B14-77E9-294D-F90D-0E9FAFE40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439" y="2404934"/>
            <a:ext cx="5760618" cy="3725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B01BBC-2FAF-71E3-59F3-D73DEEEB3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963" t="20544" r="2188" b="70338"/>
          <a:stretch>
            <a:fillRect/>
          </a:stretch>
        </p:blipFill>
        <p:spPr>
          <a:xfrm>
            <a:off x="8008848" y="2731168"/>
            <a:ext cx="3933216" cy="7769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A4B7BD-1B01-06A2-9678-F4B113AFF178}"/>
              </a:ext>
            </a:extLst>
          </p:cNvPr>
          <p:cNvSpPr txBox="1"/>
          <p:nvPr/>
        </p:nvSpPr>
        <p:spPr>
          <a:xfrm>
            <a:off x="7255041" y="5402179"/>
            <a:ext cx="2794355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Radar Range Equation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507172-954F-9803-2922-FCB6EB0E6A0F}"/>
              </a:ext>
            </a:extLst>
          </p:cNvPr>
          <p:cNvCxnSpPr/>
          <p:nvPr/>
        </p:nvCxnSpPr>
        <p:spPr>
          <a:xfrm flipV="1">
            <a:off x="8008848" y="5005137"/>
            <a:ext cx="70357" cy="35493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190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6309-C015-4792-8020-C6A94020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02" y="190500"/>
            <a:ext cx="11277600" cy="916874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Detecting and tracking RF reflections using remodulated signals with a dual antenna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F77C1-C4E9-432E-AAFE-067087DCBF9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6655-7370-4ECF-89F6-04B08CC2E45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71529-99AB-4046-8420-79414E34A5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7ACEA45-C700-0E1B-29CC-2EA975692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9" y="1967667"/>
            <a:ext cx="9861147" cy="3451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B276C-F4EA-8B39-2E53-8C6E36C4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10" y="648937"/>
            <a:ext cx="1958290" cy="57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2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BB50-68E6-D4F3-A97E-72EA93BF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Digital-Twin Engineering and System Performance Analytics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22C8A-6145-28DC-F563-D377FE3BCCB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2E46B-F921-825D-EEC5-A70D11C39B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DC68C-ED0F-0E89-10A9-2144A832AF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9E039-AD36-4600-A02E-E38D36FAB078}"/>
              </a:ext>
            </a:extLst>
          </p:cNvPr>
          <p:cNvSpPr/>
          <p:nvPr/>
        </p:nvSpPr>
        <p:spPr>
          <a:xfrm>
            <a:off x="814015" y="3563484"/>
            <a:ext cx="2347625" cy="93804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Empirical Data (Sensor data, spectral data, measurements)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3ED88-30D5-4E19-8C2D-CD8B82656D9D}"/>
              </a:ext>
            </a:extLst>
          </p:cNvPr>
          <p:cNvSpPr/>
          <p:nvPr/>
        </p:nvSpPr>
        <p:spPr>
          <a:xfrm>
            <a:off x="4948526" y="3563484"/>
            <a:ext cx="2347625" cy="938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AI Agent Causal Analysis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1A6727-F920-4154-8FAC-3576F39DE414}"/>
              </a:ext>
            </a:extLst>
          </p:cNvPr>
          <p:cNvSpPr/>
          <p:nvPr/>
        </p:nvSpPr>
        <p:spPr>
          <a:xfrm>
            <a:off x="9030359" y="3563484"/>
            <a:ext cx="2347625" cy="938048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Digital Twin</a:t>
            </a:r>
          </a:p>
          <a:p>
            <a:pPr algn="ctr"/>
            <a:r>
              <a:rPr lang="en-US" sz="2000" dirty="0"/>
              <a:t>(Physics models, Channel simulators, Network simulators)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47CC16-B946-437F-83AB-F30665952FCC}"/>
              </a:ext>
            </a:extLst>
          </p:cNvPr>
          <p:cNvCxnSpPr>
            <a:stCxn id="7" idx="3"/>
            <a:endCxn id="8" idx="1"/>
          </p:cNvCxnSpPr>
          <p:nvPr/>
        </p:nvCxnSpPr>
        <p:spPr>
          <a:xfrm>
            <a:off x="3161640" y="4032508"/>
            <a:ext cx="1786886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DE0D01-2BFD-4F58-855B-2B014EF352D6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6122339" y="4501532"/>
            <a:ext cx="0" cy="49304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68E25E73-A171-44A8-9411-19C2444C7084}"/>
              </a:ext>
            </a:extLst>
          </p:cNvPr>
          <p:cNvSpPr txBox="1"/>
          <p:nvPr/>
        </p:nvSpPr>
        <p:spPr>
          <a:xfrm>
            <a:off x="3577347" y="4994579"/>
            <a:ext cx="5089983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Predicted System Performance Analysis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6B095B-8783-4399-94AF-D77D4F35F0A2}"/>
              </a:ext>
            </a:extLst>
          </p:cNvPr>
          <p:cNvSpPr/>
          <p:nvPr/>
        </p:nvSpPr>
        <p:spPr>
          <a:xfrm>
            <a:off x="4948526" y="1463310"/>
            <a:ext cx="2347625" cy="938048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System Specifications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DA9BF1-6420-4AC1-A6BA-F4CC097F69AE}"/>
              </a:ext>
            </a:extLst>
          </p:cNvPr>
          <p:cNvCxnSpPr>
            <a:stCxn id="13" idx="2"/>
            <a:endCxn id="8" idx="0"/>
          </p:cNvCxnSpPr>
          <p:nvPr/>
        </p:nvCxnSpPr>
        <p:spPr>
          <a:xfrm>
            <a:off x="6122339" y="2401358"/>
            <a:ext cx="0" cy="1162126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B14B55A-9867-41A2-9912-7DA3B2C50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61" y="1558780"/>
            <a:ext cx="3157796" cy="969629"/>
          </a:xfrm>
          <a:prstGeom prst="rect">
            <a:avLst/>
          </a:prstGeom>
        </p:spPr>
      </p:pic>
      <p:sp>
        <p:nvSpPr>
          <p:cNvPr id="16" name="TextBox 26">
            <a:extLst>
              <a:ext uri="{FF2B5EF4-FFF2-40B4-BE49-F238E27FC236}">
                <a16:creationId xmlns:a16="http://schemas.microsoft.com/office/drawing/2014/main" id="{08A90DAD-24B2-4B3B-B0E9-09098EEF2316}"/>
              </a:ext>
            </a:extLst>
          </p:cNvPr>
          <p:cNvSpPr txBox="1"/>
          <p:nvPr/>
        </p:nvSpPr>
        <p:spPr>
          <a:xfrm>
            <a:off x="1536361" y="2528409"/>
            <a:ext cx="330663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accent2"/>
                </a:solidFill>
              </a:rPr>
              <a:t>“±20 ppm (parts per million), 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though some can be ±50 ppm”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483D83-8D40-487B-B9B4-737984443A7B}"/>
              </a:ext>
            </a:extLst>
          </p:cNvPr>
          <p:cNvCxnSpPr/>
          <p:nvPr/>
        </p:nvCxnSpPr>
        <p:spPr>
          <a:xfrm>
            <a:off x="7296151" y="4244818"/>
            <a:ext cx="1734208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0">
            <a:extLst>
              <a:ext uri="{FF2B5EF4-FFF2-40B4-BE49-F238E27FC236}">
                <a16:creationId xmlns:a16="http://schemas.microsoft.com/office/drawing/2014/main" id="{DF7D7EF6-B4B2-4FC4-A045-64B20F46AF75}"/>
              </a:ext>
            </a:extLst>
          </p:cNvPr>
          <p:cNvSpPr txBox="1"/>
          <p:nvPr/>
        </p:nvSpPr>
        <p:spPr>
          <a:xfrm>
            <a:off x="7350023" y="4216394"/>
            <a:ext cx="1681871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Modifications</a:t>
            </a:r>
          </a:p>
        </p:txBody>
      </p:sp>
      <p:sp>
        <p:nvSpPr>
          <p:cNvPr id="19" name="TextBox 34">
            <a:extLst>
              <a:ext uri="{FF2B5EF4-FFF2-40B4-BE49-F238E27FC236}">
                <a16:creationId xmlns:a16="http://schemas.microsoft.com/office/drawing/2014/main" id="{4C9BA081-40DF-44E5-9EBE-9B51027504E4}"/>
              </a:ext>
            </a:extLst>
          </p:cNvPr>
          <p:cNvSpPr txBox="1"/>
          <p:nvPr/>
        </p:nvSpPr>
        <p:spPr>
          <a:xfrm>
            <a:off x="6127900" y="2570533"/>
            <a:ext cx="216375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RAG &amp; Knowledge Graph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B50BEC-85E0-4328-9FC8-EB7EF5133CB1}"/>
              </a:ext>
            </a:extLst>
          </p:cNvPr>
          <p:cNvCxnSpPr/>
          <p:nvPr/>
        </p:nvCxnSpPr>
        <p:spPr>
          <a:xfrm flipH="1">
            <a:off x="7296151" y="3781268"/>
            <a:ext cx="1734208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22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B0AC3-79FB-4A48-8D2A-9AB26DA7D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910936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Setup with an 5G Citizens Broadband Radio Service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5502E-5309-4C78-AF07-ED500A328D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6EDE0-FC8F-4675-909F-97BD55F81C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8BA70-9CB7-4740-AFD3-ADBABC6B7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361" y="1644325"/>
            <a:ext cx="10156210" cy="464544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F91313-032B-4905-A896-567A22D4F028}"/>
              </a:ext>
            </a:extLst>
          </p:cNvPr>
          <p:cNvCxnSpPr>
            <a:cxnSpLocks/>
          </p:cNvCxnSpPr>
          <p:nvPr/>
        </p:nvCxnSpPr>
        <p:spPr>
          <a:xfrm>
            <a:off x="4441371" y="1587137"/>
            <a:ext cx="117566" cy="1841863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1500E1-7617-4AE5-B025-CE6685D47542}"/>
              </a:ext>
            </a:extLst>
          </p:cNvPr>
          <p:cNvSpPr txBox="1"/>
          <p:nvPr/>
        </p:nvSpPr>
        <p:spPr>
          <a:xfrm>
            <a:off x="4029892" y="1200271"/>
            <a:ext cx="7144905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Receive antennas are placed at the null of the transmitter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561C562-2C27-4832-A24C-908993195D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42416" y="6500814"/>
            <a:ext cx="3197406" cy="355600"/>
          </a:xfrm>
        </p:spPr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</p:spTree>
    <p:extLst>
      <p:ext uri="{BB962C8B-B14F-4D97-AF65-F5344CB8AC3E}">
        <p14:creationId xmlns:p14="http://schemas.microsoft.com/office/powerpoint/2010/main" val="250198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69ED-BA50-4974-B50C-544CC12D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4893"/>
            <a:ext cx="11277600" cy="762000"/>
          </a:xfrm>
        </p:spPr>
        <p:txBody>
          <a:bodyPr/>
          <a:lstStyle/>
          <a:p>
            <a:r>
              <a:rPr lang="en-US" dirty="0"/>
              <a:t>Detected and regenerated 5G signal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6C1D1-7482-4ED6-951A-8EABEC7BE2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17 April 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BE94F-9584-4ECB-A26F-4F9180B05C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© 2026 The Johns Hopkins University Applied Physics Laboratory LLC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78D2D-7D10-4C07-860B-9196FD2C90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283BEC-CD72-491C-A085-C5CBCCC1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88" y="1181100"/>
            <a:ext cx="7711823" cy="51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35917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sic-Template_Light-Theme_16x9" id="{885CA09D-8B81-44D1-9988-3D57F1130F88}" vid="{333C84C0-54BB-447B-A2A5-0B17274B65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4" ma:contentTypeDescription="Create a new document." ma:contentTypeScope="" ma:versionID="e567b82bb0445588a77eba07063753e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xmlns:ns3="79de32d1-22ac-42d0-9c42-d61c55952b0c" targetNamespace="http://schemas.microsoft.com/office/2006/metadata/properties" ma:root="true" ma:fieldsID="30c06732471328bed53fee3d5e508071" ns1:_="" ns2:_="" ns3:_="">
    <xsd:import namespace="http://schemas.microsoft.com/sharepoint/v3"/>
    <xsd:import namespace="http://schemas.microsoft.com/sharepoint/v4"/>
    <xsd:import namespace="79de32d1-22ac-42d0-9c42-d61c55952b0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32d1-22ac-42d0-9c42-d61c55952b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810B3-75BC-4625-AF09-188C8F0E87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824ECF-CBB8-40F5-A3F9-4793A9B63268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335A4126-12C8-45AE-914B-5AE6E821C1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79de32d1-22ac-42d0-9c42-d61c55952b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Basic-Template_Light-Theme_16x9</Template>
  <TotalTime>1229</TotalTime>
  <Words>858</Words>
  <Application>Microsoft Office PowerPoint</Application>
  <PresentationFormat>Widescreen</PresentationFormat>
  <Paragraphs>170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.AppleSystemUIFont</vt:lpstr>
      <vt:lpstr>Arial</vt:lpstr>
      <vt:lpstr>Calibri</vt:lpstr>
      <vt:lpstr>Courier New</vt:lpstr>
      <vt:lpstr>Helvetica</vt:lpstr>
      <vt:lpstr>Open Sans</vt:lpstr>
      <vt:lpstr>Wingdings</vt:lpstr>
      <vt:lpstr>APL-PowerPoint-Theme_light</vt:lpstr>
      <vt:lpstr>Active and Passive Cellular Multi-Static ISAC for White-Space-Aware Drone Tracking</vt:lpstr>
      <vt:lpstr>Weaponized drone warfare: Dark, optical fiber, out of band, etc</vt:lpstr>
      <vt:lpstr>ISAC: Integrated sensing and communications enabling situational awareness</vt:lpstr>
      <vt:lpstr>Background: How do radar and communication systems respond to RF reflections?</vt:lpstr>
      <vt:lpstr>What is the feasibility of using cellular system to detect drones? Digital twin modeling using OpenStreet data</vt:lpstr>
      <vt:lpstr>Detecting and tracking RF reflections using remodulated signals with a dual antenna setup</vt:lpstr>
      <vt:lpstr>Digital-Twin Engineering and System Performance Analytics</vt:lpstr>
      <vt:lpstr>Experimental Setup with an 5G Citizens Broadband Radio Service System</vt:lpstr>
      <vt:lpstr>Detected and regenerated 5G signal</vt:lpstr>
      <vt:lpstr>Drone signature detected from RF reflections using the Cross Ambiguity Function</vt:lpstr>
      <vt:lpstr>Creation of a Digital Twin using empirical data derived from collections</vt:lpstr>
      <vt:lpstr>Digital Twin Simulation using ray trace propagation and channel modes</vt:lpstr>
      <vt:lpstr>Digital Twin simulating drone flights</vt:lpstr>
      <vt:lpstr>RF baseband simulations: Whitespace Detection for radar waveform injections</vt:lpstr>
      <vt:lpstr>RF baseband simulations: Whitespace Detection using neural networks</vt:lpstr>
      <vt:lpstr>Radar Simulations: No detection with weak PSS/SSS Signals</vt:lpstr>
      <vt:lpstr>Radar Simulations: PSS/SSS + Data Packets</vt:lpstr>
      <vt:lpstr>Radar Simulations: PSS/SSS + Data Packets + Injected Radar Signals</vt:lpstr>
      <vt:lpstr>Triangulation AoA and TDOA using cooperating 3 gNBs each with 4x4 MIMO</vt:lpstr>
      <vt:lpstr>Tracking algorithm comparison: Kalman Filter Extended, Particle Filter, and a Hybrid weighting</vt:lpstr>
      <vt:lpstr>Probability of Detection: Monte Carlo analysis using raying tracing, multipath, and antenna configuration</vt:lpstr>
      <vt:lpstr>Performance of various tracking algorithm in presence of multipath</vt:lpstr>
      <vt:lpstr>Root Mean Square Error for different tracking algorithms (500 runs) </vt:lpstr>
      <vt:lpstr>Future work: ISAC Pathway to integrate detection mechanism in to an 5G base station</vt:lpstr>
      <vt:lpstr>Conclusion: ISAC enables situational awareness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Li, Yan</dc:creator>
  <cp:keywords/>
  <dc:description>Version 1.0</dc:description>
  <cp:lastModifiedBy>Li, Yan</cp:lastModifiedBy>
  <cp:revision>64</cp:revision>
  <cp:lastPrinted>2017-08-24T18:44:08Z</cp:lastPrinted>
  <dcterms:created xsi:type="dcterms:W3CDTF">2025-09-19T14:42:39Z</dcterms:created>
  <dcterms:modified xsi:type="dcterms:W3CDTF">2026-04-17T17:08:31Z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