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5.xml" ContentType="application/vnd.openxmlformats-officedocument.presentationml.tags+xml"/>
  <Override PartName="/ppt/notesSlides/notesSlide34.xml" ContentType="application/vnd.openxmlformats-officedocument.presentationml.notesSlide+xml"/>
  <Override PartName="/ppt/tags/tag66.xml" ContentType="application/vnd.openxmlformats-officedocument.presentationml.tags+xml"/>
  <Override PartName="/ppt/notesSlides/notesSlide35.xml" ContentType="application/vnd.openxmlformats-officedocument.presentationml.notesSlide+xml"/>
  <Override PartName="/ppt/tags/tag67.xml" ContentType="application/vnd.openxmlformats-officedocument.presentationml.tags+xml"/>
  <Override PartName="/ppt/notesSlides/notesSlide36.xml" ContentType="application/vnd.openxmlformats-officedocument.presentationml.notesSlide+xml"/>
  <Override PartName="/ppt/tags/tag6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69.xml" ContentType="application/vnd.openxmlformats-officedocument.presentationml.tags+xml"/>
  <Override PartName="/ppt/notesSlides/notesSlide45.xml" ContentType="application/vnd.openxmlformats-officedocument.presentationml.notesSlide+xml"/>
  <Override PartName="/ppt/tags/tag70.xml" ContentType="application/vnd.openxmlformats-officedocument.presentationml.tags+xml"/>
  <Override PartName="/ppt/notesSlides/notesSlide46.xml" ContentType="application/vnd.openxmlformats-officedocument.presentationml.notesSlide+xml"/>
  <Override PartName="/ppt/tags/tag71.xml" ContentType="application/vnd.openxmlformats-officedocument.presentationml.tags+xml"/>
  <Override PartName="/ppt/notesSlides/notesSlide47.xml" ContentType="application/vnd.openxmlformats-officedocument.presentationml.notesSlide+xml"/>
  <Override PartName="/ppt/tags/tag72.xml" ContentType="application/vnd.openxmlformats-officedocument.presentationml.tags+xml"/>
  <Override PartName="/ppt/notesSlides/notesSlide48.xml" ContentType="application/vnd.openxmlformats-officedocument.presentationml.notesSlide+xml"/>
  <Override PartName="/ppt/tags/tag73.xml" ContentType="application/vnd.openxmlformats-officedocument.presentationml.tags+xml"/>
  <Override PartName="/ppt/notesSlides/notesSlide49.xml" ContentType="application/vnd.openxmlformats-officedocument.presentationml.notesSlide+xml"/>
  <Override PartName="/ppt/tags/tag74.xml" ContentType="application/vnd.openxmlformats-officedocument.presentationml.tags+xml"/>
  <Override PartName="/ppt/notesSlides/notesSlide50.xml" ContentType="application/vnd.openxmlformats-officedocument.presentationml.notesSlide+xml"/>
  <Override PartName="/ppt/tags/tag75.xml" ContentType="application/vnd.openxmlformats-officedocument.presentationml.tags+xml"/>
  <Override PartName="/ppt/notesSlides/notesSlide51.xml" ContentType="application/vnd.openxmlformats-officedocument.presentationml.notesSlide+xml"/>
  <Override PartName="/ppt/tags/tag76.xml" ContentType="application/vnd.openxmlformats-officedocument.presentationml.tags+xml"/>
  <Override PartName="/ppt/notesSlides/notesSlide52.xml" ContentType="application/vnd.openxmlformats-officedocument.presentationml.notesSlide+xml"/>
  <Override PartName="/ppt/tags/tag77.xml" ContentType="application/vnd.openxmlformats-officedocument.presentationml.tags+xml"/>
  <Override PartName="/ppt/notesSlides/notesSlide53.xml" ContentType="application/vnd.openxmlformats-officedocument.presentationml.notesSlide+xml"/>
  <Override PartName="/ppt/tags/tag78.xml" ContentType="application/vnd.openxmlformats-officedocument.presentationml.tags+xml"/>
  <Override PartName="/ppt/notesSlides/notesSlide54.xml" ContentType="application/vnd.openxmlformats-officedocument.presentationml.notesSlide+xml"/>
  <Override PartName="/ppt/tags/tag7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703" r:id="rId6"/>
    <p:sldMasterId id="2147483709" r:id="rId7"/>
    <p:sldMasterId id="2147483728" r:id="rId8"/>
    <p:sldMasterId id="2147483734" r:id="rId9"/>
    <p:sldMasterId id="2147483754" r:id="rId10"/>
  </p:sldMasterIdLst>
  <p:notesMasterIdLst>
    <p:notesMasterId r:id="rId251"/>
  </p:notesMasterIdLst>
  <p:sldIdLst>
    <p:sldId id="444" r:id="rId11"/>
    <p:sldId id="462" r:id="rId12"/>
    <p:sldId id="2147477935" r:id="rId13"/>
    <p:sldId id="2147477934" r:id="rId14"/>
    <p:sldId id="2147477936" r:id="rId15"/>
    <p:sldId id="2147477973" r:id="rId16"/>
    <p:sldId id="2147477933" r:id="rId17"/>
    <p:sldId id="784" r:id="rId18"/>
    <p:sldId id="2147477930" r:id="rId19"/>
    <p:sldId id="2147477931" r:id="rId20"/>
    <p:sldId id="461" r:id="rId21"/>
    <p:sldId id="2147477967" r:id="rId22"/>
    <p:sldId id="2147477968" r:id="rId23"/>
    <p:sldId id="440" r:id="rId24"/>
    <p:sldId id="2147477965" r:id="rId25"/>
    <p:sldId id="2147477959" r:id="rId26"/>
    <p:sldId id="2147477958" r:id="rId27"/>
    <p:sldId id="459" r:id="rId28"/>
    <p:sldId id="2147477762" r:id="rId29"/>
    <p:sldId id="413" r:id="rId30"/>
    <p:sldId id="2147477963" r:id="rId31"/>
    <p:sldId id="2147477962" r:id="rId32"/>
    <p:sldId id="2147477764" r:id="rId33"/>
    <p:sldId id="2147477926" r:id="rId34"/>
    <p:sldId id="2147477952" r:id="rId35"/>
    <p:sldId id="415" r:id="rId36"/>
    <p:sldId id="2147477953" r:id="rId37"/>
    <p:sldId id="454" r:id="rId38"/>
    <p:sldId id="633" r:id="rId39"/>
    <p:sldId id="634" r:id="rId40"/>
    <p:sldId id="635" r:id="rId41"/>
    <p:sldId id="2147477765" r:id="rId42"/>
    <p:sldId id="417" r:id="rId43"/>
    <p:sldId id="2147477954" r:id="rId44"/>
    <p:sldId id="418" r:id="rId45"/>
    <p:sldId id="2147477955" r:id="rId46"/>
    <p:sldId id="420" r:id="rId47"/>
    <p:sldId id="2147477956" r:id="rId48"/>
    <p:sldId id="419" r:id="rId49"/>
    <p:sldId id="2147477957" r:id="rId50"/>
    <p:sldId id="2147477976" r:id="rId51"/>
    <p:sldId id="2147477919" r:id="rId52"/>
    <p:sldId id="2147477625" r:id="rId53"/>
    <p:sldId id="2147477918" r:id="rId54"/>
    <p:sldId id="2147477964" r:id="rId55"/>
    <p:sldId id="2147477977" r:id="rId56"/>
    <p:sldId id="658" r:id="rId57"/>
    <p:sldId id="449" r:id="rId58"/>
    <p:sldId id="450" r:id="rId59"/>
    <p:sldId id="2147477978" r:id="rId60"/>
    <p:sldId id="657" r:id="rId61"/>
    <p:sldId id="452" r:id="rId62"/>
    <p:sldId id="2147477704" r:id="rId63"/>
    <p:sldId id="2147477969" r:id="rId64"/>
    <p:sldId id="2147477564" r:id="rId65"/>
    <p:sldId id="2147477972" r:id="rId66"/>
    <p:sldId id="2147477565" r:id="rId67"/>
    <p:sldId id="2147477619" r:id="rId68"/>
    <p:sldId id="2147477465" r:id="rId69"/>
    <p:sldId id="2147477975" r:id="rId70"/>
    <p:sldId id="2147477843" r:id="rId71"/>
    <p:sldId id="2147477846" r:id="rId72"/>
    <p:sldId id="2147477632" r:id="rId73"/>
    <p:sldId id="2147477633" r:id="rId74"/>
    <p:sldId id="2147477634" r:id="rId75"/>
    <p:sldId id="448" r:id="rId76"/>
    <p:sldId id="2147477974" r:id="rId77"/>
    <p:sldId id="2147477979" r:id="rId78"/>
    <p:sldId id="432" r:id="rId79"/>
    <p:sldId id="386" r:id="rId80"/>
    <p:sldId id="637" r:id="rId81"/>
    <p:sldId id="439" r:id="rId82"/>
    <p:sldId id="647" r:id="rId83"/>
    <p:sldId id="414" r:id="rId84"/>
    <p:sldId id="638" r:id="rId85"/>
    <p:sldId id="648" r:id="rId86"/>
    <p:sldId id="437" r:id="rId87"/>
    <p:sldId id="436" r:id="rId88"/>
    <p:sldId id="435" r:id="rId89"/>
    <p:sldId id="434" r:id="rId90"/>
    <p:sldId id="433" r:id="rId91"/>
    <p:sldId id="639" r:id="rId92"/>
    <p:sldId id="392" r:id="rId93"/>
    <p:sldId id="640" r:id="rId94"/>
    <p:sldId id="641" r:id="rId95"/>
    <p:sldId id="642" r:id="rId96"/>
    <p:sldId id="388" r:id="rId97"/>
    <p:sldId id="403" r:id="rId98"/>
    <p:sldId id="399" r:id="rId99"/>
    <p:sldId id="400" r:id="rId100"/>
    <p:sldId id="402" r:id="rId101"/>
    <p:sldId id="644" r:id="rId102"/>
    <p:sldId id="645" r:id="rId103"/>
    <p:sldId id="643" r:id="rId104"/>
    <p:sldId id="646" r:id="rId105"/>
    <p:sldId id="428" r:id="rId106"/>
    <p:sldId id="649" r:id="rId107"/>
    <p:sldId id="412" r:id="rId108"/>
    <p:sldId id="593" r:id="rId109"/>
    <p:sldId id="632" r:id="rId110"/>
    <p:sldId id="257" r:id="rId111"/>
    <p:sldId id="326" r:id="rId112"/>
    <p:sldId id="321" r:id="rId113"/>
    <p:sldId id="322" r:id="rId114"/>
    <p:sldId id="323" r:id="rId115"/>
    <p:sldId id="324" r:id="rId116"/>
    <p:sldId id="325" r:id="rId117"/>
    <p:sldId id="284" r:id="rId118"/>
    <p:sldId id="343" r:id="rId119"/>
    <p:sldId id="327" r:id="rId120"/>
    <p:sldId id="329" r:id="rId121"/>
    <p:sldId id="331" r:id="rId122"/>
    <p:sldId id="344" r:id="rId123"/>
    <p:sldId id="351" r:id="rId124"/>
    <p:sldId id="384" r:id="rId125"/>
    <p:sldId id="382" r:id="rId126"/>
    <p:sldId id="383" r:id="rId127"/>
    <p:sldId id="385" r:id="rId128"/>
    <p:sldId id="347" r:id="rId129"/>
    <p:sldId id="277" r:id="rId130"/>
    <p:sldId id="276" r:id="rId131"/>
    <p:sldId id="342" r:id="rId132"/>
    <p:sldId id="349" r:id="rId133"/>
    <p:sldId id="411" r:id="rId134"/>
    <p:sldId id="275" r:id="rId135"/>
    <p:sldId id="348" r:id="rId136"/>
    <p:sldId id="287" r:id="rId137"/>
    <p:sldId id="288" r:id="rId138"/>
    <p:sldId id="298" r:id="rId139"/>
    <p:sldId id="297" r:id="rId140"/>
    <p:sldId id="599" r:id="rId141"/>
    <p:sldId id="258" r:id="rId142"/>
    <p:sldId id="270" r:id="rId143"/>
    <p:sldId id="269" r:id="rId144"/>
    <p:sldId id="271" r:id="rId145"/>
    <p:sldId id="272" r:id="rId146"/>
    <p:sldId id="273" r:id="rId147"/>
    <p:sldId id="274" r:id="rId148"/>
    <p:sldId id="268" r:id="rId149"/>
    <p:sldId id="260" r:id="rId150"/>
    <p:sldId id="261" r:id="rId151"/>
    <p:sldId id="262" r:id="rId152"/>
    <p:sldId id="263" r:id="rId153"/>
    <p:sldId id="264" r:id="rId154"/>
    <p:sldId id="265" r:id="rId155"/>
    <p:sldId id="266" r:id="rId156"/>
    <p:sldId id="267" r:id="rId157"/>
    <p:sldId id="354" r:id="rId158"/>
    <p:sldId id="311" r:id="rId159"/>
    <p:sldId id="312" r:id="rId160"/>
    <p:sldId id="313" r:id="rId161"/>
    <p:sldId id="355" r:id="rId162"/>
    <p:sldId id="356" r:id="rId163"/>
    <p:sldId id="357" r:id="rId164"/>
    <p:sldId id="360" r:id="rId165"/>
    <p:sldId id="361" r:id="rId166"/>
    <p:sldId id="362" r:id="rId167"/>
    <p:sldId id="363" r:id="rId168"/>
    <p:sldId id="364" r:id="rId169"/>
    <p:sldId id="365" r:id="rId170"/>
    <p:sldId id="366" r:id="rId171"/>
    <p:sldId id="367" r:id="rId172"/>
    <p:sldId id="368" r:id="rId173"/>
    <p:sldId id="259" r:id="rId174"/>
    <p:sldId id="299" r:id="rId175"/>
    <p:sldId id="300" r:id="rId176"/>
    <p:sldId id="636" r:id="rId177"/>
    <p:sldId id="371" r:id="rId178"/>
    <p:sldId id="372" r:id="rId179"/>
    <p:sldId id="373" r:id="rId180"/>
    <p:sldId id="374" r:id="rId181"/>
    <p:sldId id="375" r:id="rId182"/>
    <p:sldId id="315" r:id="rId183"/>
    <p:sldId id="652" r:id="rId184"/>
    <p:sldId id="650" r:id="rId185"/>
    <p:sldId id="651" r:id="rId186"/>
    <p:sldId id="653" r:id="rId187"/>
    <p:sldId id="458" r:id="rId188"/>
    <p:sldId id="464" r:id="rId189"/>
    <p:sldId id="600" r:id="rId190"/>
    <p:sldId id="605" r:id="rId191"/>
    <p:sldId id="2147477981" r:id="rId192"/>
    <p:sldId id="621" r:id="rId193"/>
    <p:sldId id="467" r:id="rId194"/>
    <p:sldId id="466" r:id="rId195"/>
    <p:sldId id="2147477982" r:id="rId196"/>
    <p:sldId id="2147477983" r:id="rId197"/>
    <p:sldId id="463" r:id="rId198"/>
    <p:sldId id="2147477984" r:id="rId199"/>
    <p:sldId id="2147477985" r:id="rId200"/>
    <p:sldId id="2147477986" r:id="rId201"/>
    <p:sldId id="2147477987" r:id="rId202"/>
    <p:sldId id="2147477988" r:id="rId203"/>
    <p:sldId id="2147477989" r:id="rId204"/>
    <p:sldId id="2147477990" r:id="rId205"/>
    <p:sldId id="2147477991" r:id="rId206"/>
    <p:sldId id="2147477992" r:id="rId207"/>
    <p:sldId id="421" r:id="rId208"/>
    <p:sldId id="656" r:id="rId209"/>
    <p:sldId id="583" r:id="rId210"/>
    <p:sldId id="468" r:id="rId211"/>
    <p:sldId id="581" r:id="rId212"/>
    <p:sldId id="469" r:id="rId213"/>
    <p:sldId id="470" r:id="rId214"/>
    <p:sldId id="474" r:id="rId215"/>
    <p:sldId id="2147477993" r:id="rId216"/>
    <p:sldId id="472" r:id="rId217"/>
    <p:sldId id="473" r:id="rId218"/>
    <p:sldId id="515" r:id="rId219"/>
    <p:sldId id="516" r:id="rId220"/>
    <p:sldId id="517" r:id="rId221"/>
    <p:sldId id="518" r:id="rId222"/>
    <p:sldId id="520" r:id="rId223"/>
    <p:sldId id="523" r:id="rId224"/>
    <p:sldId id="522" r:id="rId225"/>
    <p:sldId id="521" r:id="rId226"/>
    <p:sldId id="524" r:id="rId227"/>
    <p:sldId id="525" r:id="rId228"/>
    <p:sldId id="526" r:id="rId229"/>
    <p:sldId id="527" r:id="rId230"/>
    <p:sldId id="528" r:id="rId231"/>
    <p:sldId id="529" r:id="rId232"/>
    <p:sldId id="530" r:id="rId233"/>
    <p:sldId id="531" r:id="rId234"/>
    <p:sldId id="532" r:id="rId235"/>
    <p:sldId id="533" r:id="rId236"/>
    <p:sldId id="534" r:id="rId237"/>
    <p:sldId id="535" r:id="rId238"/>
    <p:sldId id="536" r:id="rId239"/>
    <p:sldId id="537" r:id="rId240"/>
    <p:sldId id="538" r:id="rId241"/>
    <p:sldId id="539" r:id="rId242"/>
    <p:sldId id="540" r:id="rId243"/>
    <p:sldId id="541" r:id="rId244"/>
    <p:sldId id="542" r:id="rId245"/>
    <p:sldId id="543" r:id="rId246"/>
    <p:sldId id="544" r:id="rId247"/>
    <p:sldId id="584" r:id="rId248"/>
    <p:sldId id="654" r:id="rId249"/>
    <p:sldId id="655" r:id="rId2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2CA61A-B008-A471-7AB4-37E51EAEE213}" name="Sarah Gilyard" initials="SG" userId="S::sarah.gilyard@jmp.com::bdeed1b7-87d5-4702-b691-31b015b4f756" providerId="AD"/>
  <p188:author id="{A9CA6860-10CE-8B67-C60E-8F64D7DBC563}" name="Peter Polito" initials="PP" userId="S::Peter.Polito@jmp.com::a757e6d0-8103-47b3-9e87-1620cd7d79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6A0"/>
    <a:srgbClr val="FFFFFF"/>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499D2C-78DB-4CC7-9ADF-CBDBE5825A9B}" v="7" dt="2026-04-17T13:26:52.7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51" autoAdjust="0"/>
  </p:normalViewPr>
  <p:slideViewPr>
    <p:cSldViewPr snapToGrid="0">
      <p:cViewPr varScale="1">
        <p:scale>
          <a:sx n="84" d="100"/>
          <a:sy n="84" d="100"/>
        </p:scale>
        <p:origin x="3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226" Type="http://schemas.openxmlformats.org/officeDocument/2006/relationships/slide" Target="slides/slide216.xml"/><Relationship Id="rId247" Type="http://schemas.openxmlformats.org/officeDocument/2006/relationships/slide" Target="slides/slide237.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slide" Target="slides/slide206.xml"/><Relationship Id="rId237" Type="http://schemas.openxmlformats.org/officeDocument/2006/relationships/slide" Target="slides/slide227.xml"/><Relationship Id="rId258" Type="http://schemas.microsoft.com/office/2018/10/relationships/authors" Target="authors.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227" Type="http://schemas.openxmlformats.org/officeDocument/2006/relationships/slide" Target="slides/slide217.xml"/><Relationship Id="rId248" Type="http://schemas.openxmlformats.org/officeDocument/2006/relationships/slide" Target="slides/slide238.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217" Type="http://schemas.openxmlformats.org/officeDocument/2006/relationships/slide" Target="slides/slide207.xml"/><Relationship Id="rId6" Type="http://schemas.openxmlformats.org/officeDocument/2006/relationships/slideMaster" Target="slideMasters/slideMaster3.xml"/><Relationship Id="rId238" Type="http://schemas.openxmlformats.org/officeDocument/2006/relationships/slide" Target="slides/slide228.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slide" Target="slides/slide183.xml"/><Relationship Id="rId207" Type="http://schemas.openxmlformats.org/officeDocument/2006/relationships/slide" Target="slides/slide197.xml"/><Relationship Id="rId228" Type="http://schemas.openxmlformats.org/officeDocument/2006/relationships/slide" Target="slides/slide218.xml"/><Relationship Id="rId249" Type="http://schemas.openxmlformats.org/officeDocument/2006/relationships/slide" Target="slides/slide239.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4.xml"/><Relationship Id="rId162" Type="http://schemas.openxmlformats.org/officeDocument/2006/relationships/slide" Target="slides/slide152.xml"/><Relationship Id="rId183" Type="http://schemas.openxmlformats.org/officeDocument/2006/relationships/slide" Target="slides/slide173.xml"/><Relationship Id="rId218" Type="http://schemas.openxmlformats.org/officeDocument/2006/relationships/slide" Target="slides/slide208.xml"/><Relationship Id="rId239" Type="http://schemas.openxmlformats.org/officeDocument/2006/relationships/slide" Target="slides/slide229.xml"/><Relationship Id="rId250" Type="http://schemas.openxmlformats.org/officeDocument/2006/relationships/slide" Target="slides/slide240.xml"/><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208" Type="http://schemas.openxmlformats.org/officeDocument/2006/relationships/slide" Target="slides/slide198.xml"/><Relationship Id="rId229" Type="http://schemas.openxmlformats.org/officeDocument/2006/relationships/slide" Target="slides/slide219.xml"/><Relationship Id="rId240" Type="http://schemas.openxmlformats.org/officeDocument/2006/relationships/slide" Target="slides/slide230.xml"/><Relationship Id="rId14" Type="http://schemas.openxmlformats.org/officeDocument/2006/relationships/slide" Target="slides/slide4.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8" Type="http://schemas.openxmlformats.org/officeDocument/2006/relationships/slideMaster" Target="slideMasters/slideMaster5.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219" Type="http://schemas.openxmlformats.org/officeDocument/2006/relationships/slide" Target="slides/slide209.xml"/><Relationship Id="rId230" Type="http://schemas.openxmlformats.org/officeDocument/2006/relationships/slide" Target="slides/slide220.xml"/><Relationship Id="rId251" Type="http://schemas.openxmlformats.org/officeDocument/2006/relationships/notesMaster" Target="notesMasters/notesMaster1.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95" Type="http://schemas.openxmlformats.org/officeDocument/2006/relationships/slide" Target="slides/slide185.xml"/><Relationship Id="rId209" Type="http://schemas.openxmlformats.org/officeDocument/2006/relationships/slide" Target="slides/slide199.xml"/><Relationship Id="rId220" Type="http://schemas.openxmlformats.org/officeDocument/2006/relationships/slide" Target="slides/slide210.xml"/><Relationship Id="rId241" Type="http://schemas.openxmlformats.org/officeDocument/2006/relationships/slide" Target="slides/slide23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78" Type="http://schemas.openxmlformats.org/officeDocument/2006/relationships/slide" Target="slides/slide68.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64" Type="http://schemas.openxmlformats.org/officeDocument/2006/relationships/slide" Target="slides/slide154.xml"/><Relationship Id="rId185" Type="http://schemas.openxmlformats.org/officeDocument/2006/relationships/slide" Target="slides/slide175.xml"/><Relationship Id="rId9" Type="http://schemas.openxmlformats.org/officeDocument/2006/relationships/slideMaster" Target="slideMasters/slideMaster6.xml"/><Relationship Id="rId210" Type="http://schemas.openxmlformats.org/officeDocument/2006/relationships/slide" Target="slides/slide200.xml"/><Relationship Id="rId26" Type="http://schemas.openxmlformats.org/officeDocument/2006/relationships/slide" Target="slides/slide16.xml"/><Relationship Id="rId231" Type="http://schemas.openxmlformats.org/officeDocument/2006/relationships/slide" Target="slides/slide221.xml"/><Relationship Id="rId252" Type="http://schemas.openxmlformats.org/officeDocument/2006/relationships/presProps" Target="presProps.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242" Type="http://schemas.openxmlformats.org/officeDocument/2006/relationships/slide" Target="slides/slide232.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viewProps" Target="viewProps.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customXml" Target="../customXml/item1.xml"/><Relationship Id="rId212" Type="http://schemas.openxmlformats.org/officeDocument/2006/relationships/slide" Target="slides/slide202.xml"/><Relationship Id="rId233" Type="http://schemas.openxmlformats.org/officeDocument/2006/relationships/slide" Target="slides/slide223.xml"/><Relationship Id="rId254" Type="http://schemas.openxmlformats.org/officeDocument/2006/relationships/theme" Target="theme/theme1.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202" Type="http://schemas.openxmlformats.org/officeDocument/2006/relationships/slide" Target="slides/slide192.xml"/><Relationship Id="rId223" Type="http://schemas.openxmlformats.org/officeDocument/2006/relationships/slide" Target="slides/slide213.xml"/><Relationship Id="rId244" Type="http://schemas.openxmlformats.org/officeDocument/2006/relationships/slide" Target="slides/slide234.xml"/><Relationship Id="rId18" Type="http://schemas.openxmlformats.org/officeDocument/2006/relationships/slide" Target="slides/slide8.xml"/><Relationship Id="rId39" Type="http://schemas.openxmlformats.org/officeDocument/2006/relationships/slide" Target="slides/slide2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34" Type="http://schemas.openxmlformats.org/officeDocument/2006/relationships/slide" Target="slides/slide224.xml"/><Relationship Id="rId2" Type="http://schemas.openxmlformats.org/officeDocument/2006/relationships/customXml" Target="../customXml/item2.xml"/><Relationship Id="rId29" Type="http://schemas.openxmlformats.org/officeDocument/2006/relationships/slide" Target="slides/slide19.xml"/><Relationship Id="rId255" Type="http://schemas.openxmlformats.org/officeDocument/2006/relationships/tableStyles" Target="tableStyles.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19" Type="http://schemas.openxmlformats.org/officeDocument/2006/relationships/slide" Target="slides/slide9.xml"/><Relationship Id="rId224" Type="http://schemas.openxmlformats.org/officeDocument/2006/relationships/slide" Target="slides/slide214.xml"/><Relationship Id="rId245" Type="http://schemas.openxmlformats.org/officeDocument/2006/relationships/slide" Target="slides/slide235.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189" Type="http://schemas.openxmlformats.org/officeDocument/2006/relationships/slide" Target="slides/slide179.xml"/><Relationship Id="rId3" Type="http://schemas.openxmlformats.org/officeDocument/2006/relationships/customXml" Target="../customXml/item3.xml"/><Relationship Id="rId214" Type="http://schemas.openxmlformats.org/officeDocument/2006/relationships/slide" Target="slides/slide204.xml"/><Relationship Id="rId235" Type="http://schemas.openxmlformats.org/officeDocument/2006/relationships/slide" Target="slides/slide225.xml"/><Relationship Id="rId256" Type="http://schemas.microsoft.com/office/2016/11/relationships/changesInfo" Target="changesInfos/changesInfo1.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179" Type="http://schemas.openxmlformats.org/officeDocument/2006/relationships/slide" Target="slides/slide169.xml"/><Relationship Id="rId190" Type="http://schemas.openxmlformats.org/officeDocument/2006/relationships/slide" Target="slides/slide180.xml"/><Relationship Id="rId204" Type="http://schemas.openxmlformats.org/officeDocument/2006/relationships/slide" Target="slides/slide194.xml"/><Relationship Id="rId225" Type="http://schemas.openxmlformats.org/officeDocument/2006/relationships/slide" Target="slides/slide215.xml"/><Relationship Id="rId246" Type="http://schemas.openxmlformats.org/officeDocument/2006/relationships/slide" Target="slides/slide236.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94" Type="http://schemas.openxmlformats.org/officeDocument/2006/relationships/slide" Target="slides/slide84.xml"/><Relationship Id="rId148" Type="http://schemas.openxmlformats.org/officeDocument/2006/relationships/slide" Target="slides/slide138.xml"/><Relationship Id="rId169" Type="http://schemas.openxmlformats.org/officeDocument/2006/relationships/slide" Target="slides/slide159.xml"/><Relationship Id="rId4" Type="http://schemas.openxmlformats.org/officeDocument/2006/relationships/slideMaster" Target="slideMasters/slideMaster1.xml"/><Relationship Id="rId180" Type="http://schemas.openxmlformats.org/officeDocument/2006/relationships/slide" Target="slides/slide170.xml"/><Relationship Id="rId215" Type="http://schemas.openxmlformats.org/officeDocument/2006/relationships/slide" Target="slides/slide205.xml"/><Relationship Id="rId236" Type="http://schemas.openxmlformats.org/officeDocument/2006/relationships/slide" Target="slides/slide226.xml"/><Relationship Id="rId25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onnelly" userId="f0c13f8a-473b-4687-88b4-eac3af2c005f" providerId="ADAL" clId="{B74A0976-6E71-45EF-9FED-366E58DB5A73}"/>
    <pc:docChg chg="custSel addSld delSld modSld sldOrd">
      <pc:chgData name="Tom Donnelly" userId="f0c13f8a-473b-4687-88b4-eac3af2c005f" providerId="ADAL" clId="{B74A0976-6E71-45EF-9FED-366E58DB5A73}" dt="2026-04-17T13:27:04.682" v="411" actId="20577"/>
      <pc:docMkLst>
        <pc:docMk/>
      </pc:docMkLst>
      <pc:sldChg chg="add">
        <pc:chgData name="Tom Donnelly" userId="f0c13f8a-473b-4687-88b4-eac3af2c005f" providerId="ADAL" clId="{B74A0976-6E71-45EF-9FED-366E58DB5A73}" dt="2026-04-17T13:06:23.771" v="124"/>
        <pc:sldMkLst>
          <pc:docMk/>
          <pc:sldMk cId="903333148" sldId="257"/>
        </pc:sldMkLst>
      </pc:sldChg>
      <pc:sldChg chg="add">
        <pc:chgData name="Tom Donnelly" userId="f0c13f8a-473b-4687-88b4-eac3af2c005f" providerId="ADAL" clId="{B74A0976-6E71-45EF-9FED-366E58DB5A73}" dt="2026-04-17T13:06:23.771" v="124"/>
        <pc:sldMkLst>
          <pc:docMk/>
          <pc:sldMk cId="2855049410" sldId="258"/>
        </pc:sldMkLst>
      </pc:sldChg>
      <pc:sldChg chg="add">
        <pc:chgData name="Tom Donnelly" userId="f0c13f8a-473b-4687-88b4-eac3af2c005f" providerId="ADAL" clId="{B74A0976-6E71-45EF-9FED-366E58DB5A73}" dt="2026-04-17T13:06:23.771" v="124"/>
        <pc:sldMkLst>
          <pc:docMk/>
          <pc:sldMk cId="3161238477" sldId="259"/>
        </pc:sldMkLst>
      </pc:sldChg>
      <pc:sldChg chg="add">
        <pc:chgData name="Tom Donnelly" userId="f0c13f8a-473b-4687-88b4-eac3af2c005f" providerId="ADAL" clId="{B74A0976-6E71-45EF-9FED-366E58DB5A73}" dt="2026-04-17T13:06:23.771" v="124"/>
        <pc:sldMkLst>
          <pc:docMk/>
          <pc:sldMk cId="2302821586" sldId="260"/>
        </pc:sldMkLst>
      </pc:sldChg>
      <pc:sldChg chg="add">
        <pc:chgData name="Tom Donnelly" userId="f0c13f8a-473b-4687-88b4-eac3af2c005f" providerId="ADAL" clId="{B74A0976-6E71-45EF-9FED-366E58DB5A73}" dt="2026-04-17T13:06:23.771" v="124"/>
        <pc:sldMkLst>
          <pc:docMk/>
          <pc:sldMk cId="2098391819" sldId="261"/>
        </pc:sldMkLst>
      </pc:sldChg>
      <pc:sldChg chg="add">
        <pc:chgData name="Tom Donnelly" userId="f0c13f8a-473b-4687-88b4-eac3af2c005f" providerId="ADAL" clId="{B74A0976-6E71-45EF-9FED-366E58DB5A73}" dt="2026-04-17T13:06:23.771" v="124"/>
        <pc:sldMkLst>
          <pc:docMk/>
          <pc:sldMk cId="3569808399" sldId="262"/>
        </pc:sldMkLst>
      </pc:sldChg>
      <pc:sldChg chg="add">
        <pc:chgData name="Tom Donnelly" userId="f0c13f8a-473b-4687-88b4-eac3af2c005f" providerId="ADAL" clId="{B74A0976-6E71-45EF-9FED-366E58DB5A73}" dt="2026-04-17T13:06:23.771" v="124"/>
        <pc:sldMkLst>
          <pc:docMk/>
          <pc:sldMk cId="3340688282" sldId="263"/>
        </pc:sldMkLst>
      </pc:sldChg>
      <pc:sldChg chg="add">
        <pc:chgData name="Tom Donnelly" userId="f0c13f8a-473b-4687-88b4-eac3af2c005f" providerId="ADAL" clId="{B74A0976-6E71-45EF-9FED-366E58DB5A73}" dt="2026-04-17T13:06:23.771" v="124"/>
        <pc:sldMkLst>
          <pc:docMk/>
          <pc:sldMk cId="2839374107" sldId="264"/>
        </pc:sldMkLst>
      </pc:sldChg>
      <pc:sldChg chg="add">
        <pc:chgData name="Tom Donnelly" userId="f0c13f8a-473b-4687-88b4-eac3af2c005f" providerId="ADAL" clId="{B74A0976-6E71-45EF-9FED-366E58DB5A73}" dt="2026-04-17T13:06:23.771" v="124"/>
        <pc:sldMkLst>
          <pc:docMk/>
          <pc:sldMk cId="2364109690" sldId="265"/>
        </pc:sldMkLst>
      </pc:sldChg>
      <pc:sldChg chg="add">
        <pc:chgData name="Tom Donnelly" userId="f0c13f8a-473b-4687-88b4-eac3af2c005f" providerId="ADAL" clId="{B74A0976-6E71-45EF-9FED-366E58DB5A73}" dt="2026-04-17T13:06:23.771" v="124"/>
        <pc:sldMkLst>
          <pc:docMk/>
          <pc:sldMk cId="2060630003" sldId="266"/>
        </pc:sldMkLst>
      </pc:sldChg>
      <pc:sldChg chg="add">
        <pc:chgData name="Tom Donnelly" userId="f0c13f8a-473b-4687-88b4-eac3af2c005f" providerId="ADAL" clId="{B74A0976-6E71-45EF-9FED-366E58DB5A73}" dt="2026-04-17T13:06:23.771" v="124"/>
        <pc:sldMkLst>
          <pc:docMk/>
          <pc:sldMk cId="2474881719" sldId="267"/>
        </pc:sldMkLst>
      </pc:sldChg>
      <pc:sldChg chg="add">
        <pc:chgData name="Tom Donnelly" userId="f0c13f8a-473b-4687-88b4-eac3af2c005f" providerId="ADAL" clId="{B74A0976-6E71-45EF-9FED-366E58DB5A73}" dt="2026-04-17T13:06:23.771" v="124"/>
        <pc:sldMkLst>
          <pc:docMk/>
          <pc:sldMk cId="916942175" sldId="268"/>
        </pc:sldMkLst>
      </pc:sldChg>
      <pc:sldChg chg="add">
        <pc:chgData name="Tom Donnelly" userId="f0c13f8a-473b-4687-88b4-eac3af2c005f" providerId="ADAL" clId="{B74A0976-6E71-45EF-9FED-366E58DB5A73}" dt="2026-04-17T13:06:23.771" v="124"/>
        <pc:sldMkLst>
          <pc:docMk/>
          <pc:sldMk cId="1278201164" sldId="269"/>
        </pc:sldMkLst>
      </pc:sldChg>
      <pc:sldChg chg="add">
        <pc:chgData name="Tom Donnelly" userId="f0c13f8a-473b-4687-88b4-eac3af2c005f" providerId="ADAL" clId="{B74A0976-6E71-45EF-9FED-366E58DB5A73}" dt="2026-04-17T13:06:23.771" v="124"/>
        <pc:sldMkLst>
          <pc:docMk/>
          <pc:sldMk cId="3020292601" sldId="270"/>
        </pc:sldMkLst>
      </pc:sldChg>
      <pc:sldChg chg="add">
        <pc:chgData name="Tom Donnelly" userId="f0c13f8a-473b-4687-88b4-eac3af2c005f" providerId="ADAL" clId="{B74A0976-6E71-45EF-9FED-366E58DB5A73}" dt="2026-04-17T13:06:23.771" v="124"/>
        <pc:sldMkLst>
          <pc:docMk/>
          <pc:sldMk cId="1059252353" sldId="271"/>
        </pc:sldMkLst>
      </pc:sldChg>
      <pc:sldChg chg="add">
        <pc:chgData name="Tom Donnelly" userId="f0c13f8a-473b-4687-88b4-eac3af2c005f" providerId="ADAL" clId="{B74A0976-6E71-45EF-9FED-366E58DB5A73}" dt="2026-04-17T13:06:23.771" v="124"/>
        <pc:sldMkLst>
          <pc:docMk/>
          <pc:sldMk cId="2113288764" sldId="272"/>
        </pc:sldMkLst>
      </pc:sldChg>
      <pc:sldChg chg="add">
        <pc:chgData name="Tom Donnelly" userId="f0c13f8a-473b-4687-88b4-eac3af2c005f" providerId="ADAL" clId="{B74A0976-6E71-45EF-9FED-366E58DB5A73}" dt="2026-04-17T13:06:23.771" v="124"/>
        <pc:sldMkLst>
          <pc:docMk/>
          <pc:sldMk cId="2493166453" sldId="273"/>
        </pc:sldMkLst>
      </pc:sldChg>
      <pc:sldChg chg="add">
        <pc:chgData name="Tom Donnelly" userId="f0c13f8a-473b-4687-88b4-eac3af2c005f" providerId="ADAL" clId="{B74A0976-6E71-45EF-9FED-366E58DB5A73}" dt="2026-04-17T13:06:23.771" v="124"/>
        <pc:sldMkLst>
          <pc:docMk/>
          <pc:sldMk cId="2955657893" sldId="274"/>
        </pc:sldMkLst>
      </pc:sldChg>
      <pc:sldChg chg="add">
        <pc:chgData name="Tom Donnelly" userId="f0c13f8a-473b-4687-88b4-eac3af2c005f" providerId="ADAL" clId="{B74A0976-6E71-45EF-9FED-366E58DB5A73}" dt="2026-04-17T13:06:23.771" v="124"/>
        <pc:sldMkLst>
          <pc:docMk/>
          <pc:sldMk cId="1482047877" sldId="275"/>
        </pc:sldMkLst>
      </pc:sldChg>
      <pc:sldChg chg="add">
        <pc:chgData name="Tom Donnelly" userId="f0c13f8a-473b-4687-88b4-eac3af2c005f" providerId="ADAL" clId="{B74A0976-6E71-45EF-9FED-366E58DB5A73}" dt="2026-04-17T13:06:23.771" v="124"/>
        <pc:sldMkLst>
          <pc:docMk/>
          <pc:sldMk cId="1029290040" sldId="276"/>
        </pc:sldMkLst>
      </pc:sldChg>
      <pc:sldChg chg="add">
        <pc:chgData name="Tom Donnelly" userId="f0c13f8a-473b-4687-88b4-eac3af2c005f" providerId="ADAL" clId="{B74A0976-6E71-45EF-9FED-366E58DB5A73}" dt="2026-04-17T13:06:23.771" v="124"/>
        <pc:sldMkLst>
          <pc:docMk/>
          <pc:sldMk cId="2665893676" sldId="277"/>
        </pc:sldMkLst>
      </pc:sldChg>
      <pc:sldChg chg="add">
        <pc:chgData name="Tom Donnelly" userId="f0c13f8a-473b-4687-88b4-eac3af2c005f" providerId="ADAL" clId="{B74A0976-6E71-45EF-9FED-366E58DB5A73}" dt="2026-04-17T13:06:23.771" v="124"/>
        <pc:sldMkLst>
          <pc:docMk/>
          <pc:sldMk cId="3218289306" sldId="284"/>
        </pc:sldMkLst>
      </pc:sldChg>
      <pc:sldChg chg="add">
        <pc:chgData name="Tom Donnelly" userId="f0c13f8a-473b-4687-88b4-eac3af2c005f" providerId="ADAL" clId="{B74A0976-6E71-45EF-9FED-366E58DB5A73}" dt="2026-04-17T13:06:23.771" v="124"/>
        <pc:sldMkLst>
          <pc:docMk/>
          <pc:sldMk cId="1403364947" sldId="287"/>
        </pc:sldMkLst>
      </pc:sldChg>
      <pc:sldChg chg="add">
        <pc:chgData name="Tom Donnelly" userId="f0c13f8a-473b-4687-88b4-eac3af2c005f" providerId="ADAL" clId="{B74A0976-6E71-45EF-9FED-366E58DB5A73}" dt="2026-04-17T13:06:23.771" v="124"/>
        <pc:sldMkLst>
          <pc:docMk/>
          <pc:sldMk cId="3186387187" sldId="288"/>
        </pc:sldMkLst>
      </pc:sldChg>
      <pc:sldChg chg="add">
        <pc:chgData name="Tom Donnelly" userId="f0c13f8a-473b-4687-88b4-eac3af2c005f" providerId="ADAL" clId="{B74A0976-6E71-45EF-9FED-366E58DB5A73}" dt="2026-04-17T13:06:23.771" v="124"/>
        <pc:sldMkLst>
          <pc:docMk/>
          <pc:sldMk cId="1020913320" sldId="297"/>
        </pc:sldMkLst>
      </pc:sldChg>
      <pc:sldChg chg="add">
        <pc:chgData name="Tom Donnelly" userId="f0c13f8a-473b-4687-88b4-eac3af2c005f" providerId="ADAL" clId="{B74A0976-6E71-45EF-9FED-366E58DB5A73}" dt="2026-04-17T13:06:23.771" v="124"/>
        <pc:sldMkLst>
          <pc:docMk/>
          <pc:sldMk cId="2188918294" sldId="298"/>
        </pc:sldMkLst>
      </pc:sldChg>
      <pc:sldChg chg="add">
        <pc:chgData name="Tom Donnelly" userId="f0c13f8a-473b-4687-88b4-eac3af2c005f" providerId="ADAL" clId="{B74A0976-6E71-45EF-9FED-366E58DB5A73}" dt="2026-04-17T13:06:23.771" v="124"/>
        <pc:sldMkLst>
          <pc:docMk/>
          <pc:sldMk cId="2502990319" sldId="299"/>
        </pc:sldMkLst>
      </pc:sldChg>
      <pc:sldChg chg="add">
        <pc:chgData name="Tom Donnelly" userId="f0c13f8a-473b-4687-88b4-eac3af2c005f" providerId="ADAL" clId="{B74A0976-6E71-45EF-9FED-366E58DB5A73}" dt="2026-04-17T13:06:23.771" v="124"/>
        <pc:sldMkLst>
          <pc:docMk/>
          <pc:sldMk cId="3613147298" sldId="300"/>
        </pc:sldMkLst>
      </pc:sldChg>
      <pc:sldChg chg="add">
        <pc:chgData name="Tom Donnelly" userId="f0c13f8a-473b-4687-88b4-eac3af2c005f" providerId="ADAL" clId="{B74A0976-6E71-45EF-9FED-366E58DB5A73}" dt="2026-04-17T13:06:23.771" v="124"/>
        <pc:sldMkLst>
          <pc:docMk/>
          <pc:sldMk cId="338396819" sldId="311"/>
        </pc:sldMkLst>
      </pc:sldChg>
      <pc:sldChg chg="add">
        <pc:chgData name="Tom Donnelly" userId="f0c13f8a-473b-4687-88b4-eac3af2c005f" providerId="ADAL" clId="{B74A0976-6E71-45EF-9FED-366E58DB5A73}" dt="2026-04-17T13:06:23.771" v="124"/>
        <pc:sldMkLst>
          <pc:docMk/>
          <pc:sldMk cId="2078927188" sldId="312"/>
        </pc:sldMkLst>
      </pc:sldChg>
      <pc:sldChg chg="add">
        <pc:chgData name="Tom Donnelly" userId="f0c13f8a-473b-4687-88b4-eac3af2c005f" providerId="ADAL" clId="{B74A0976-6E71-45EF-9FED-366E58DB5A73}" dt="2026-04-17T13:06:23.771" v="124"/>
        <pc:sldMkLst>
          <pc:docMk/>
          <pc:sldMk cId="659871153" sldId="313"/>
        </pc:sldMkLst>
      </pc:sldChg>
      <pc:sldChg chg="add">
        <pc:chgData name="Tom Donnelly" userId="f0c13f8a-473b-4687-88b4-eac3af2c005f" providerId="ADAL" clId="{B74A0976-6E71-45EF-9FED-366E58DB5A73}" dt="2026-04-17T13:06:23.771" v="124"/>
        <pc:sldMkLst>
          <pc:docMk/>
          <pc:sldMk cId="2236155483" sldId="315"/>
        </pc:sldMkLst>
      </pc:sldChg>
      <pc:sldChg chg="add">
        <pc:chgData name="Tom Donnelly" userId="f0c13f8a-473b-4687-88b4-eac3af2c005f" providerId="ADAL" clId="{B74A0976-6E71-45EF-9FED-366E58DB5A73}" dt="2026-04-17T13:06:23.771" v="124"/>
        <pc:sldMkLst>
          <pc:docMk/>
          <pc:sldMk cId="572963302" sldId="321"/>
        </pc:sldMkLst>
      </pc:sldChg>
      <pc:sldChg chg="add">
        <pc:chgData name="Tom Donnelly" userId="f0c13f8a-473b-4687-88b4-eac3af2c005f" providerId="ADAL" clId="{B74A0976-6E71-45EF-9FED-366E58DB5A73}" dt="2026-04-17T13:06:23.771" v="124"/>
        <pc:sldMkLst>
          <pc:docMk/>
          <pc:sldMk cId="1969054946" sldId="322"/>
        </pc:sldMkLst>
      </pc:sldChg>
      <pc:sldChg chg="add">
        <pc:chgData name="Tom Donnelly" userId="f0c13f8a-473b-4687-88b4-eac3af2c005f" providerId="ADAL" clId="{B74A0976-6E71-45EF-9FED-366E58DB5A73}" dt="2026-04-17T13:06:23.771" v="124"/>
        <pc:sldMkLst>
          <pc:docMk/>
          <pc:sldMk cId="2271969154" sldId="323"/>
        </pc:sldMkLst>
      </pc:sldChg>
      <pc:sldChg chg="add">
        <pc:chgData name="Tom Donnelly" userId="f0c13f8a-473b-4687-88b4-eac3af2c005f" providerId="ADAL" clId="{B74A0976-6E71-45EF-9FED-366E58DB5A73}" dt="2026-04-17T13:06:23.771" v="124"/>
        <pc:sldMkLst>
          <pc:docMk/>
          <pc:sldMk cId="2606697795" sldId="324"/>
        </pc:sldMkLst>
      </pc:sldChg>
      <pc:sldChg chg="add">
        <pc:chgData name="Tom Donnelly" userId="f0c13f8a-473b-4687-88b4-eac3af2c005f" providerId="ADAL" clId="{B74A0976-6E71-45EF-9FED-366E58DB5A73}" dt="2026-04-17T13:06:23.771" v="124"/>
        <pc:sldMkLst>
          <pc:docMk/>
          <pc:sldMk cId="2702080840" sldId="325"/>
        </pc:sldMkLst>
      </pc:sldChg>
      <pc:sldChg chg="add">
        <pc:chgData name="Tom Donnelly" userId="f0c13f8a-473b-4687-88b4-eac3af2c005f" providerId="ADAL" clId="{B74A0976-6E71-45EF-9FED-366E58DB5A73}" dt="2026-04-17T13:06:23.771" v="124"/>
        <pc:sldMkLst>
          <pc:docMk/>
          <pc:sldMk cId="2624318368" sldId="326"/>
        </pc:sldMkLst>
      </pc:sldChg>
      <pc:sldChg chg="add">
        <pc:chgData name="Tom Donnelly" userId="f0c13f8a-473b-4687-88b4-eac3af2c005f" providerId="ADAL" clId="{B74A0976-6E71-45EF-9FED-366E58DB5A73}" dt="2026-04-17T13:06:23.771" v="124"/>
        <pc:sldMkLst>
          <pc:docMk/>
          <pc:sldMk cId="4133396547" sldId="327"/>
        </pc:sldMkLst>
      </pc:sldChg>
      <pc:sldChg chg="add">
        <pc:chgData name="Tom Donnelly" userId="f0c13f8a-473b-4687-88b4-eac3af2c005f" providerId="ADAL" clId="{B74A0976-6E71-45EF-9FED-366E58DB5A73}" dt="2026-04-17T13:06:23.771" v="124"/>
        <pc:sldMkLst>
          <pc:docMk/>
          <pc:sldMk cId="1996081356" sldId="329"/>
        </pc:sldMkLst>
      </pc:sldChg>
      <pc:sldChg chg="add">
        <pc:chgData name="Tom Donnelly" userId="f0c13f8a-473b-4687-88b4-eac3af2c005f" providerId="ADAL" clId="{B74A0976-6E71-45EF-9FED-366E58DB5A73}" dt="2026-04-17T13:06:23.771" v="124"/>
        <pc:sldMkLst>
          <pc:docMk/>
          <pc:sldMk cId="1312941520" sldId="331"/>
        </pc:sldMkLst>
      </pc:sldChg>
      <pc:sldChg chg="add">
        <pc:chgData name="Tom Donnelly" userId="f0c13f8a-473b-4687-88b4-eac3af2c005f" providerId="ADAL" clId="{B74A0976-6E71-45EF-9FED-366E58DB5A73}" dt="2026-04-17T13:06:23.771" v="124"/>
        <pc:sldMkLst>
          <pc:docMk/>
          <pc:sldMk cId="881198659" sldId="342"/>
        </pc:sldMkLst>
      </pc:sldChg>
      <pc:sldChg chg="add">
        <pc:chgData name="Tom Donnelly" userId="f0c13f8a-473b-4687-88b4-eac3af2c005f" providerId="ADAL" clId="{B74A0976-6E71-45EF-9FED-366E58DB5A73}" dt="2026-04-17T13:06:23.771" v="124"/>
        <pc:sldMkLst>
          <pc:docMk/>
          <pc:sldMk cId="2834044755" sldId="343"/>
        </pc:sldMkLst>
      </pc:sldChg>
      <pc:sldChg chg="add">
        <pc:chgData name="Tom Donnelly" userId="f0c13f8a-473b-4687-88b4-eac3af2c005f" providerId="ADAL" clId="{B74A0976-6E71-45EF-9FED-366E58DB5A73}" dt="2026-04-17T13:06:23.771" v="124"/>
        <pc:sldMkLst>
          <pc:docMk/>
          <pc:sldMk cId="3769933560" sldId="344"/>
        </pc:sldMkLst>
      </pc:sldChg>
      <pc:sldChg chg="add">
        <pc:chgData name="Tom Donnelly" userId="f0c13f8a-473b-4687-88b4-eac3af2c005f" providerId="ADAL" clId="{B74A0976-6E71-45EF-9FED-366E58DB5A73}" dt="2026-04-17T13:06:23.771" v="124"/>
        <pc:sldMkLst>
          <pc:docMk/>
          <pc:sldMk cId="1861005136" sldId="347"/>
        </pc:sldMkLst>
      </pc:sldChg>
      <pc:sldChg chg="add">
        <pc:chgData name="Tom Donnelly" userId="f0c13f8a-473b-4687-88b4-eac3af2c005f" providerId="ADAL" clId="{B74A0976-6E71-45EF-9FED-366E58DB5A73}" dt="2026-04-17T13:06:23.771" v="124"/>
        <pc:sldMkLst>
          <pc:docMk/>
          <pc:sldMk cId="1073564174" sldId="348"/>
        </pc:sldMkLst>
      </pc:sldChg>
      <pc:sldChg chg="add">
        <pc:chgData name="Tom Donnelly" userId="f0c13f8a-473b-4687-88b4-eac3af2c005f" providerId="ADAL" clId="{B74A0976-6E71-45EF-9FED-366E58DB5A73}" dt="2026-04-17T13:06:23.771" v="124"/>
        <pc:sldMkLst>
          <pc:docMk/>
          <pc:sldMk cId="165172425" sldId="349"/>
        </pc:sldMkLst>
      </pc:sldChg>
      <pc:sldChg chg="add">
        <pc:chgData name="Tom Donnelly" userId="f0c13f8a-473b-4687-88b4-eac3af2c005f" providerId="ADAL" clId="{B74A0976-6E71-45EF-9FED-366E58DB5A73}" dt="2026-04-17T13:06:23.771" v="124"/>
        <pc:sldMkLst>
          <pc:docMk/>
          <pc:sldMk cId="1689473493" sldId="351"/>
        </pc:sldMkLst>
      </pc:sldChg>
      <pc:sldChg chg="add">
        <pc:chgData name="Tom Donnelly" userId="f0c13f8a-473b-4687-88b4-eac3af2c005f" providerId="ADAL" clId="{B74A0976-6E71-45EF-9FED-366E58DB5A73}" dt="2026-04-17T13:06:23.771" v="124"/>
        <pc:sldMkLst>
          <pc:docMk/>
          <pc:sldMk cId="3384390365" sldId="354"/>
        </pc:sldMkLst>
      </pc:sldChg>
      <pc:sldChg chg="add">
        <pc:chgData name="Tom Donnelly" userId="f0c13f8a-473b-4687-88b4-eac3af2c005f" providerId="ADAL" clId="{B74A0976-6E71-45EF-9FED-366E58DB5A73}" dt="2026-04-17T13:06:23.771" v="124"/>
        <pc:sldMkLst>
          <pc:docMk/>
          <pc:sldMk cId="4005723443" sldId="355"/>
        </pc:sldMkLst>
      </pc:sldChg>
      <pc:sldChg chg="add">
        <pc:chgData name="Tom Donnelly" userId="f0c13f8a-473b-4687-88b4-eac3af2c005f" providerId="ADAL" clId="{B74A0976-6E71-45EF-9FED-366E58DB5A73}" dt="2026-04-17T13:06:23.771" v="124"/>
        <pc:sldMkLst>
          <pc:docMk/>
          <pc:sldMk cId="4051272076" sldId="356"/>
        </pc:sldMkLst>
      </pc:sldChg>
      <pc:sldChg chg="add">
        <pc:chgData name="Tom Donnelly" userId="f0c13f8a-473b-4687-88b4-eac3af2c005f" providerId="ADAL" clId="{B74A0976-6E71-45EF-9FED-366E58DB5A73}" dt="2026-04-17T13:06:23.771" v="124"/>
        <pc:sldMkLst>
          <pc:docMk/>
          <pc:sldMk cId="136792616" sldId="357"/>
        </pc:sldMkLst>
      </pc:sldChg>
      <pc:sldChg chg="add">
        <pc:chgData name="Tom Donnelly" userId="f0c13f8a-473b-4687-88b4-eac3af2c005f" providerId="ADAL" clId="{B74A0976-6E71-45EF-9FED-366E58DB5A73}" dt="2026-04-17T13:06:23.771" v="124"/>
        <pc:sldMkLst>
          <pc:docMk/>
          <pc:sldMk cId="2585653340" sldId="360"/>
        </pc:sldMkLst>
      </pc:sldChg>
      <pc:sldChg chg="add">
        <pc:chgData name="Tom Donnelly" userId="f0c13f8a-473b-4687-88b4-eac3af2c005f" providerId="ADAL" clId="{B74A0976-6E71-45EF-9FED-366E58DB5A73}" dt="2026-04-17T13:06:23.771" v="124"/>
        <pc:sldMkLst>
          <pc:docMk/>
          <pc:sldMk cId="1599426604" sldId="361"/>
        </pc:sldMkLst>
      </pc:sldChg>
      <pc:sldChg chg="add">
        <pc:chgData name="Tom Donnelly" userId="f0c13f8a-473b-4687-88b4-eac3af2c005f" providerId="ADAL" clId="{B74A0976-6E71-45EF-9FED-366E58DB5A73}" dt="2026-04-17T13:06:23.771" v="124"/>
        <pc:sldMkLst>
          <pc:docMk/>
          <pc:sldMk cId="92151124" sldId="362"/>
        </pc:sldMkLst>
      </pc:sldChg>
      <pc:sldChg chg="add">
        <pc:chgData name="Tom Donnelly" userId="f0c13f8a-473b-4687-88b4-eac3af2c005f" providerId="ADAL" clId="{B74A0976-6E71-45EF-9FED-366E58DB5A73}" dt="2026-04-17T13:06:23.771" v="124"/>
        <pc:sldMkLst>
          <pc:docMk/>
          <pc:sldMk cId="3195968031" sldId="363"/>
        </pc:sldMkLst>
      </pc:sldChg>
      <pc:sldChg chg="add">
        <pc:chgData name="Tom Donnelly" userId="f0c13f8a-473b-4687-88b4-eac3af2c005f" providerId="ADAL" clId="{B74A0976-6E71-45EF-9FED-366E58DB5A73}" dt="2026-04-17T13:06:23.771" v="124"/>
        <pc:sldMkLst>
          <pc:docMk/>
          <pc:sldMk cId="1884448396" sldId="364"/>
        </pc:sldMkLst>
      </pc:sldChg>
      <pc:sldChg chg="add">
        <pc:chgData name="Tom Donnelly" userId="f0c13f8a-473b-4687-88b4-eac3af2c005f" providerId="ADAL" clId="{B74A0976-6E71-45EF-9FED-366E58DB5A73}" dt="2026-04-17T13:06:23.771" v="124"/>
        <pc:sldMkLst>
          <pc:docMk/>
          <pc:sldMk cId="2515158114" sldId="365"/>
        </pc:sldMkLst>
      </pc:sldChg>
      <pc:sldChg chg="add">
        <pc:chgData name="Tom Donnelly" userId="f0c13f8a-473b-4687-88b4-eac3af2c005f" providerId="ADAL" clId="{B74A0976-6E71-45EF-9FED-366E58DB5A73}" dt="2026-04-17T13:06:23.771" v="124"/>
        <pc:sldMkLst>
          <pc:docMk/>
          <pc:sldMk cId="3925148415" sldId="366"/>
        </pc:sldMkLst>
      </pc:sldChg>
      <pc:sldChg chg="add">
        <pc:chgData name="Tom Donnelly" userId="f0c13f8a-473b-4687-88b4-eac3af2c005f" providerId="ADAL" clId="{B74A0976-6E71-45EF-9FED-366E58DB5A73}" dt="2026-04-17T13:06:23.771" v="124"/>
        <pc:sldMkLst>
          <pc:docMk/>
          <pc:sldMk cId="1765764054" sldId="367"/>
        </pc:sldMkLst>
      </pc:sldChg>
      <pc:sldChg chg="add">
        <pc:chgData name="Tom Donnelly" userId="f0c13f8a-473b-4687-88b4-eac3af2c005f" providerId="ADAL" clId="{B74A0976-6E71-45EF-9FED-366E58DB5A73}" dt="2026-04-17T13:06:23.771" v="124"/>
        <pc:sldMkLst>
          <pc:docMk/>
          <pc:sldMk cId="529227590" sldId="368"/>
        </pc:sldMkLst>
      </pc:sldChg>
      <pc:sldChg chg="add">
        <pc:chgData name="Tom Donnelly" userId="f0c13f8a-473b-4687-88b4-eac3af2c005f" providerId="ADAL" clId="{B74A0976-6E71-45EF-9FED-366E58DB5A73}" dt="2026-04-17T13:06:23.771" v="124"/>
        <pc:sldMkLst>
          <pc:docMk/>
          <pc:sldMk cId="1857592145" sldId="371"/>
        </pc:sldMkLst>
      </pc:sldChg>
      <pc:sldChg chg="add">
        <pc:chgData name="Tom Donnelly" userId="f0c13f8a-473b-4687-88b4-eac3af2c005f" providerId="ADAL" clId="{B74A0976-6E71-45EF-9FED-366E58DB5A73}" dt="2026-04-17T13:06:23.771" v="124"/>
        <pc:sldMkLst>
          <pc:docMk/>
          <pc:sldMk cId="612929613" sldId="372"/>
        </pc:sldMkLst>
      </pc:sldChg>
      <pc:sldChg chg="add">
        <pc:chgData name="Tom Donnelly" userId="f0c13f8a-473b-4687-88b4-eac3af2c005f" providerId="ADAL" clId="{B74A0976-6E71-45EF-9FED-366E58DB5A73}" dt="2026-04-17T13:06:23.771" v="124"/>
        <pc:sldMkLst>
          <pc:docMk/>
          <pc:sldMk cId="380250568" sldId="373"/>
        </pc:sldMkLst>
      </pc:sldChg>
      <pc:sldChg chg="add">
        <pc:chgData name="Tom Donnelly" userId="f0c13f8a-473b-4687-88b4-eac3af2c005f" providerId="ADAL" clId="{B74A0976-6E71-45EF-9FED-366E58DB5A73}" dt="2026-04-17T13:06:23.771" v="124"/>
        <pc:sldMkLst>
          <pc:docMk/>
          <pc:sldMk cId="90722750" sldId="374"/>
        </pc:sldMkLst>
      </pc:sldChg>
      <pc:sldChg chg="add">
        <pc:chgData name="Tom Donnelly" userId="f0c13f8a-473b-4687-88b4-eac3af2c005f" providerId="ADAL" clId="{B74A0976-6E71-45EF-9FED-366E58DB5A73}" dt="2026-04-17T13:06:23.771" v="124"/>
        <pc:sldMkLst>
          <pc:docMk/>
          <pc:sldMk cId="4200016812" sldId="375"/>
        </pc:sldMkLst>
      </pc:sldChg>
      <pc:sldChg chg="add">
        <pc:chgData name="Tom Donnelly" userId="f0c13f8a-473b-4687-88b4-eac3af2c005f" providerId="ADAL" clId="{B74A0976-6E71-45EF-9FED-366E58DB5A73}" dt="2026-04-17T13:06:23.771" v="124"/>
        <pc:sldMkLst>
          <pc:docMk/>
          <pc:sldMk cId="3747412131" sldId="382"/>
        </pc:sldMkLst>
      </pc:sldChg>
      <pc:sldChg chg="add">
        <pc:chgData name="Tom Donnelly" userId="f0c13f8a-473b-4687-88b4-eac3af2c005f" providerId="ADAL" clId="{B74A0976-6E71-45EF-9FED-366E58DB5A73}" dt="2026-04-17T13:06:23.771" v="124"/>
        <pc:sldMkLst>
          <pc:docMk/>
          <pc:sldMk cId="219394454" sldId="383"/>
        </pc:sldMkLst>
      </pc:sldChg>
      <pc:sldChg chg="add">
        <pc:chgData name="Tom Donnelly" userId="f0c13f8a-473b-4687-88b4-eac3af2c005f" providerId="ADAL" clId="{B74A0976-6E71-45EF-9FED-366E58DB5A73}" dt="2026-04-17T13:06:23.771" v="124"/>
        <pc:sldMkLst>
          <pc:docMk/>
          <pc:sldMk cId="4163862500" sldId="384"/>
        </pc:sldMkLst>
      </pc:sldChg>
      <pc:sldChg chg="add">
        <pc:chgData name="Tom Donnelly" userId="f0c13f8a-473b-4687-88b4-eac3af2c005f" providerId="ADAL" clId="{B74A0976-6E71-45EF-9FED-366E58DB5A73}" dt="2026-04-17T13:06:23.771" v="124"/>
        <pc:sldMkLst>
          <pc:docMk/>
          <pc:sldMk cId="2684324562" sldId="385"/>
        </pc:sldMkLst>
      </pc:sldChg>
      <pc:sldChg chg="add">
        <pc:chgData name="Tom Donnelly" userId="f0c13f8a-473b-4687-88b4-eac3af2c005f" providerId="ADAL" clId="{B74A0976-6E71-45EF-9FED-366E58DB5A73}" dt="2026-04-17T13:06:23.771" v="124"/>
        <pc:sldMkLst>
          <pc:docMk/>
          <pc:sldMk cId="426665476" sldId="386"/>
        </pc:sldMkLst>
      </pc:sldChg>
      <pc:sldChg chg="add">
        <pc:chgData name="Tom Donnelly" userId="f0c13f8a-473b-4687-88b4-eac3af2c005f" providerId="ADAL" clId="{B74A0976-6E71-45EF-9FED-366E58DB5A73}" dt="2026-04-17T13:06:23.771" v="124"/>
        <pc:sldMkLst>
          <pc:docMk/>
          <pc:sldMk cId="1595682396" sldId="388"/>
        </pc:sldMkLst>
      </pc:sldChg>
      <pc:sldChg chg="add">
        <pc:chgData name="Tom Donnelly" userId="f0c13f8a-473b-4687-88b4-eac3af2c005f" providerId="ADAL" clId="{B74A0976-6E71-45EF-9FED-366E58DB5A73}" dt="2026-04-17T13:06:23.771" v="124"/>
        <pc:sldMkLst>
          <pc:docMk/>
          <pc:sldMk cId="1712568068" sldId="392"/>
        </pc:sldMkLst>
      </pc:sldChg>
      <pc:sldChg chg="add">
        <pc:chgData name="Tom Donnelly" userId="f0c13f8a-473b-4687-88b4-eac3af2c005f" providerId="ADAL" clId="{B74A0976-6E71-45EF-9FED-366E58DB5A73}" dt="2026-04-17T13:06:23.771" v="124"/>
        <pc:sldMkLst>
          <pc:docMk/>
          <pc:sldMk cId="439713794" sldId="399"/>
        </pc:sldMkLst>
      </pc:sldChg>
      <pc:sldChg chg="add">
        <pc:chgData name="Tom Donnelly" userId="f0c13f8a-473b-4687-88b4-eac3af2c005f" providerId="ADAL" clId="{B74A0976-6E71-45EF-9FED-366E58DB5A73}" dt="2026-04-17T13:06:23.771" v="124"/>
        <pc:sldMkLst>
          <pc:docMk/>
          <pc:sldMk cId="783322094" sldId="400"/>
        </pc:sldMkLst>
      </pc:sldChg>
      <pc:sldChg chg="add">
        <pc:chgData name="Tom Donnelly" userId="f0c13f8a-473b-4687-88b4-eac3af2c005f" providerId="ADAL" clId="{B74A0976-6E71-45EF-9FED-366E58DB5A73}" dt="2026-04-17T13:06:23.771" v="124"/>
        <pc:sldMkLst>
          <pc:docMk/>
          <pc:sldMk cId="4114686938" sldId="402"/>
        </pc:sldMkLst>
      </pc:sldChg>
      <pc:sldChg chg="add">
        <pc:chgData name="Tom Donnelly" userId="f0c13f8a-473b-4687-88b4-eac3af2c005f" providerId="ADAL" clId="{B74A0976-6E71-45EF-9FED-366E58DB5A73}" dt="2026-04-17T13:06:23.771" v="124"/>
        <pc:sldMkLst>
          <pc:docMk/>
          <pc:sldMk cId="3614002378" sldId="403"/>
        </pc:sldMkLst>
      </pc:sldChg>
      <pc:sldChg chg="add">
        <pc:chgData name="Tom Donnelly" userId="f0c13f8a-473b-4687-88b4-eac3af2c005f" providerId="ADAL" clId="{B74A0976-6E71-45EF-9FED-366E58DB5A73}" dt="2026-04-17T13:06:23.771" v="124"/>
        <pc:sldMkLst>
          <pc:docMk/>
          <pc:sldMk cId="4113723827" sldId="411"/>
        </pc:sldMkLst>
      </pc:sldChg>
      <pc:sldChg chg="add">
        <pc:chgData name="Tom Donnelly" userId="f0c13f8a-473b-4687-88b4-eac3af2c005f" providerId="ADAL" clId="{B74A0976-6E71-45EF-9FED-366E58DB5A73}" dt="2026-04-17T13:06:23.771" v="124"/>
        <pc:sldMkLst>
          <pc:docMk/>
          <pc:sldMk cId="2000021954" sldId="412"/>
        </pc:sldMkLst>
      </pc:sldChg>
      <pc:sldChg chg="add">
        <pc:chgData name="Tom Donnelly" userId="f0c13f8a-473b-4687-88b4-eac3af2c005f" providerId="ADAL" clId="{B74A0976-6E71-45EF-9FED-366E58DB5A73}" dt="2026-04-17T13:06:23.771" v="124"/>
        <pc:sldMkLst>
          <pc:docMk/>
          <pc:sldMk cId="3065706818" sldId="414"/>
        </pc:sldMkLst>
      </pc:sldChg>
      <pc:sldChg chg="add">
        <pc:chgData name="Tom Donnelly" userId="f0c13f8a-473b-4687-88b4-eac3af2c005f" providerId="ADAL" clId="{B74A0976-6E71-45EF-9FED-366E58DB5A73}" dt="2026-04-17T13:06:23.771" v="124"/>
        <pc:sldMkLst>
          <pc:docMk/>
          <pc:sldMk cId="3944688231" sldId="421"/>
        </pc:sldMkLst>
      </pc:sldChg>
      <pc:sldChg chg="add">
        <pc:chgData name="Tom Donnelly" userId="f0c13f8a-473b-4687-88b4-eac3af2c005f" providerId="ADAL" clId="{B74A0976-6E71-45EF-9FED-366E58DB5A73}" dt="2026-04-17T13:06:23.771" v="124"/>
        <pc:sldMkLst>
          <pc:docMk/>
          <pc:sldMk cId="1416363622" sldId="428"/>
        </pc:sldMkLst>
      </pc:sldChg>
      <pc:sldChg chg="add">
        <pc:chgData name="Tom Donnelly" userId="f0c13f8a-473b-4687-88b4-eac3af2c005f" providerId="ADAL" clId="{B74A0976-6E71-45EF-9FED-366E58DB5A73}" dt="2026-04-17T13:06:23.771" v="124"/>
        <pc:sldMkLst>
          <pc:docMk/>
          <pc:sldMk cId="177483876" sldId="432"/>
        </pc:sldMkLst>
      </pc:sldChg>
      <pc:sldChg chg="add">
        <pc:chgData name="Tom Donnelly" userId="f0c13f8a-473b-4687-88b4-eac3af2c005f" providerId="ADAL" clId="{B74A0976-6E71-45EF-9FED-366E58DB5A73}" dt="2026-04-17T13:06:23.771" v="124"/>
        <pc:sldMkLst>
          <pc:docMk/>
          <pc:sldMk cId="1168793380" sldId="433"/>
        </pc:sldMkLst>
      </pc:sldChg>
      <pc:sldChg chg="add">
        <pc:chgData name="Tom Donnelly" userId="f0c13f8a-473b-4687-88b4-eac3af2c005f" providerId="ADAL" clId="{B74A0976-6E71-45EF-9FED-366E58DB5A73}" dt="2026-04-17T13:06:23.771" v="124"/>
        <pc:sldMkLst>
          <pc:docMk/>
          <pc:sldMk cId="4028477297" sldId="434"/>
        </pc:sldMkLst>
      </pc:sldChg>
      <pc:sldChg chg="add">
        <pc:chgData name="Tom Donnelly" userId="f0c13f8a-473b-4687-88b4-eac3af2c005f" providerId="ADAL" clId="{B74A0976-6E71-45EF-9FED-366E58DB5A73}" dt="2026-04-17T13:06:23.771" v="124"/>
        <pc:sldMkLst>
          <pc:docMk/>
          <pc:sldMk cId="3749699994" sldId="435"/>
        </pc:sldMkLst>
      </pc:sldChg>
      <pc:sldChg chg="add">
        <pc:chgData name="Tom Donnelly" userId="f0c13f8a-473b-4687-88b4-eac3af2c005f" providerId="ADAL" clId="{B74A0976-6E71-45EF-9FED-366E58DB5A73}" dt="2026-04-17T13:06:23.771" v="124"/>
        <pc:sldMkLst>
          <pc:docMk/>
          <pc:sldMk cId="2294934037" sldId="436"/>
        </pc:sldMkLst>
      </pc:sldChg>
      <pc:sldChg chg="add">
        <pc:chgData name="Tom Donnelly" userId="f0c13f8a-473b-4687-88b4-eac3af2c005f" providerId="ADAL" clId="{B74A0976-6E71-45EF-9FED-366E58DB5A73}" dt="2026-04-17T13:06:23.771" v="124"/>
        <pc:sldMkLst>
          <pc:docMk/>
          <pc:sldMk cId="2435995275" sldId="437"/>
        </pc:sldMkLst>
      </pc:sldChg>
      <pc:sldChg chg="add">
        <pc:chgData name="Tom Donnelly" userId="f0c13f8a-473b-4687-88b4-eac3af2c005f" providerId="ADAL" clId="{B74A0976-6E71-45EF-9FED-366E58DB5A73}" dt="2026-04-17T13:06:23.771" v="124"/>
        <pc:sldMkLst>
          <pc:docMk/>
          <pc:sldMk cId="4269521422" sldId="439"/>
        </pc:sldMkLst>
      </pc:sldChg>
      <pc:sldChg chg="modSp mod">
        <pc:chgData name="Tom Donnelly" userId="f0c13f8a-473b-4687-88b4-eac3af2c005f" providerId="ADAL" clId="{B74A0976-6E71-45EF-9FED-366E58DB5A73}" dt="2026-04-17T13:14:57.699" v="313" actId="1076"/>
        <pc:sldMkLst>
          <pc:docMk/>
          <pc:sldMk cId="2531065013" sldId="444"/>
        </pc:sldMkLst>
        <pc:spChg chg="mod">
          <ac:chgData name="Tom Donnelly" userId="f0c13f8a-473b-4687-88b4-eac3af2c005f" providerId="ADAL" clId="{B74A0976-6E71-45EF-9FED-366E58DB5A73}" dt="2026-04-17T13:10:15.563" v="228" actId="113"/>
          <ac:spMkLst>
            <pc:docMk/>
            <pc:sldMk cId="2531065013" sldId="444"/>
            <ac:spMk id="3" creationId="{79F1DEF9-945B-F09B-E541-4FEE4899C754}"/>
          </ac:spMkLst>
        </pc:spChg>
        <pc:spChg chg="mod">
          <ac:chgData name="Tom Donnelly" userId="f0c13f8a-473b-4687-88b4-eac3af2c005f" providerId="ADAL" clId="{B74A0976-6E71-45EF-9FED-366E58DB5A73}" dt="2026-04-17T13:14:57.699" v="313" actId="1076"/>
          <ac:spMkLst>
            <pc:docMk/>
            <pc:sldMk cId="2531065013" sldId="444"/>
            <ac:spMk id="4" creationId="{BDFE26DA-7E17-8EE9-AA48-4A6AEA350B7B}"/>
          </ac:spMkLst>
        </pc:spChg>
        <pc:spChg chg="mod">
          <ac:chgData name="Tom Donnelly" userId="f0c13f8a-473b-4687-88b4-eac3af2c005f" providerId="ADAL" clId="{B74A0976-6E71-45EF-9FED-366E58DB5A73}" dt="2026-04-17T13:11:39.050" v="251" actId="1076"/>
          <ac:spMkLst>
            <pc:docMk/>
            <pc:sldMk cId="2531065013" sldId="444"/>
            <ac:spMk id="5" creationId="{15080DF8-1239-236D-905B-4A45925C512A}"/>
          </ac:spMkLst>
        </pc:spChg>
      </pc:sldChg>
      <pc:sldChg chg="del">
        <pc:chgData name="Tom Donnelly" userId="f0c13f8a-473b-4687-88b4-eac3af2c005f" providerId="ADAL" clId="{B74A0976-6E71-45EF-9FED-366E58DB5A73}" dt="2026-04-17T13:06:52.274" v="126" actId="2696"/>
        <pc:sldMkLst>
          <pc:docMk/>
          <pc:sldMk cId="4199974665" sldId="451"/>
        </pc:sldMkLst>
      </pc:sldChg>
      <pc:sldChg chg="add">
        <pc:chgData name="Tom Donnelly" userId="f0c13f8a-473b-4687-88b4-eac3af2c005f" providerId="ADAL" clId="{B74A0976-6E71-45EF-9FED-366E58DB5A73}" dt="2026-04-17T13:06:23.771" v="124"/>
        <pc:sldMkLst>
          <pc:docMk/>
          <pc:sldMk cId="3248808061" sldId="458"/>
        </pc:sldMkLst>
      </pc:sldChg>
      <pc:sldChg chg="modSp mod">
        <pc:chgData name="Tom Donnelly" userId="f0c13f8a-473b-4687-88b4-eac3af2c005f" providerId="ADAL" clId="{B74A0976-6E71-45EF-9FED-366E58DB5A73}" dt="2026-04-17T13:17:51.929" v="325" actId="403"/>
        <pc:sldMkLst>
          <pc:docMk/>
          <pc:sldMk cId="339361375" sldId="462"/>
        </pc:sldMkLst>
        <pc:spChg chg="mod">
          <ac:chgData name="Tom Donnelly" userId="f0c13f8a-473b-4687-88b4-eac3af2c005f" providerId="ADAL" clId="{B74A0976-6E71-45EF-9FED-366E58DB5A73}" dt="2026-04-17T13:17:51.929" v="325" actId="403"/>
          <ac:spMkLst>
            <pc:docMk/>
            <pc:sldMk cId="339361375" sldId="462"/>
            <ac:spMk id="4" creationId="{D54C0EC0-3416-48FE-2408-0D8F3ED0EA0E}"/>
          </ac:spMkLst>
        </pc:spChg>
      </pc:sldChg>
      <pc:sldChg chg="add">
        <pc:chgData name="Tom Donnelly" userId="f0c13f8a-473b-4687-88b4-eac3af2c005f" providerId="ADAL" clId="{B74A0976-6E71-45EF-9FED-366E58DB5A73}" dt="2026-04-17T13:06:23.771" v="124"/>
        <pc:sldMkLst>
          <pc:docMk/>
          <pc:sldMk cId="57131898" sldId="463"/>
        </pc:sldMkLst>
      </pc:sldChg>
      <pc:sldChg chg="add">
        <pc:chgData name="Tom Donnelly" userId="f0c13f8a-473b-4687-88b4-eac3af2c005f" providerId="ADAL" clId="{B74A0976-6E71-45EF-9FED-366E58DB5A73}" dt="2026-04-17T13:06:23.771" v="124"/>
        <pc:sldMkLst>
          <pc:docMk/>
          <pc:sldMk cId="2136342588" sldId="464"/>
        </pc:sldMkLst>
      </pc:sldChg>
      <pc:sldChg chg="add">
        <pc:chgData name="Tom Donnelly" userId="f0c13f8a-473b-4687-88b4-eac3af2c005f" providerId="ADAL" clId="{B74A0976-6E71-45EF-9FED-366E58DB5A73}" dt="2026-04-17T13:06:23.771" v="124"/>
        <pc:sldMkLst>
          <pc:docMk/>
          <pc:sldMk cId="1779432411" sldId="466"/>
        </pc:sldMkLst>
      </pc:sldChg>
      <pc:sldChg chg="add">
        <pc:chgData name="Tom Donnelly" userId="f0c13f8a-473b-4687-88b4-eac3af2c005f" providerId="ADAL" clId="{B74A0976-6E71-45EF-9FED-366E58DB5A73}" dt="2026-04-17T13:06:23.771" v="124"/>
        <pc:sldMkLst>
          <pc:docMk/>
          <pc:sldMk cId="341580259" sldId="467"/>
        </pc:sldMkLst>
      </pc:sldChg>
      <pc:sldChg chg="add">
        <pc:chgData name="Tom Donnelly" userId="f0c13f8a-473b-4687-88b4-eac3af2c005f" providerId="ADAL" clId="{B74A0976-6E71-45EF-9FED-366E58DB5A73}" dt="2026-04-17T13:06:23.771" v="124"/>
        <pc:sldMkLst>
          <pc:docMk/>
          <pc:sldMk cId="1439333220" sldId="468"/>
        </pc:sldMkLst>
      </pc:sldChg>
      <pc:sldChg chg="add">
        <pc:chgData name="Tom Donnelly" userId="f0c13f8a-473b-4687-88b4-eac3af2c005f" providerId="ADAL" clId="{B74A0976-6E71-45EF-9FED-366E58DB5A73}" dt="2026-04-17T13:06:23.771" v="124"/>
        <pc:sldMkLst>
          <pc:docMk/>
          <pc:sldMk cId="348976364" sldId="469"/>
        </pc:sldMkLst>
      </pc:sldChg>
      <pc:sldChg chg="add">
        <pc:chgData name="Tom Donnelly" userId="f0c13f8a-473b-4687-88b4-eac3af2c005f" providerId="ADAL" clId="{B74A0976-6E71-45EF-9FED-366E58DB5A73}" dt="2026-04-17T13:06:23.771" v="124"/>
        <pc:sldMkLst>
          <pc:docMk/>
          <pc:sldMk cId="66210627" sldId="470"/>
        </pc:sldMkLst>
      </pc:sldChg>
      <pc:sldChg chg="del">
        <pc:chgData name="Tom Donnelly" userId="f0c13f8a-473b-4687-88b4-eac3af2c005f" providerId="ADAL" clId="{B74A0976-6E71-45EF-9FED-366E58DB5A73}" dt="2026-04-17T13:06:55.461" v="127" actId="2696"/>
        <pc:sldMkLst>
          <pc:docMk/>
          <pc:sldMk cId="2022623056" sldId="471"/>
        </pc:sldMkLst>
      </pc:sldChg>
      <pc:sldChg chg="add">
        <pc:chgData name="Tom Donnelly" userId="f0c13f8a-473b-4687-88b4-eac3af2c005f" providerId="ADAL" clId="{B74A0976-6E71-45EF-9FED-366E58DB5A73}" dt="2026-04-17T13:06:23.771" v="124"/>
        <pc:sldMkLst>
          <pc:docMk/>
          <pc:sldMk cId="1434979544" sldId="472"/>
        </pc:sldMkLst>
      </pc:sldChg>
      <pc:sldChg chg="add">
        <pc:chgData name="Tom Donnelly" userId="f0c13f8a-473b-4687-88b4-eac3af2c005f" providerId="ADAL" clId="{B74A0976-6E71-45EF-9FED-366E58DB5A73}" dt="2026-04-17T13:06:23.771" v="124"/>
        <pc:sldMkLst>
          <pc:docMk/>
          <pc:sldMk cId="904922602" sldId="473"/>
        </pc:sldMkLst>
      </pc:sldChg>
      <pc:sldChg chg="add">
        <pc:chgData name="Tom Donnelly" userId="f0c13f8a-473b-4687-88b4-eac3af2c005f" providerId="ADAL" clId="{B74A0976-6E71-45EF-9FED-366E58DB5A73}" dt="2026-04-17T13:06:23.771" v="124"/>
        <pc:sldMkLst>
          <pc:docMk/>
          <pc:sldMk cId="626358836" sldId="474"/>
        </pc:sldMkLst>
      </pc:sldChg>
      <pc:sldChg chg="add">
        <pc:chgData name="Tom Donnelly" userId="f0c13f8a-473b-4687-88b4-eac3af2c005f" providerId="ADAL" clId="{B74A0976-6E71-45EF-9FED-366E58DB5A73}" dt="2026-04-17T13:06:23.771" v="124"/>
        <pc:sldMkLst>
          <pc:docMk/>
          <pc:sldMk cId="3398734663" sldId="515"/>
        </pc:sldMkLst>
      </pc:sldChg>
      <pc:sldChg chg="add">
        <pc:chgData name="Tom Donnelly" userId="f0c13f8a-473b-4687-88b4-eac3af2c005f" providerId="ADAL" clId="{B74A0976-6E71-45EF-9FED-366E58DB5A73}" dt="2026-04-17T13:06:23.771" v="124"/>
        <pc:sldMkLst>
          <pc:docMk/>
          <pc:sldMk cId="255187715" sldId="516"/>
        </pc:sldMkLst>
      </pc:sldChg>
      <pc:sldChg chg="add">
        <pc:chgData name="Tom Donnelly" userId="f0c13f8a-473b-4687-88b4-eac3af2c005f" providerId="ADAL" clId="{B74A0976-6E71-45EF-9FED-366E58DB5A73}" dt="2026-04-17T13:06:23.771" v="124"/>
        <pc:sldMkLst>
          <pc:docMk/>
          <pc:sldMk cId="1934805401" sldId="517"/>
        </pc:sldMkLst>
      </pc:sldChg>
      <pc:sldChg chg="add">
        <pc:chgData name="Tom Donnelly" userId="f0c13f8a-473b-4687-88b4-eac3af2c005f" providerId="ADAL" clId="{B74A0976-6E71-45EF-9FED-366E58DB5A73}" dt="2026-04-17T13:06:23.771" v="124"/>
        <pc:sldMkLst>
          <pc:docMk/>
          <pc:sldMk cId="724185960" sldId="518"/>
        </pc:sldMkLst>
      </pc:sldChg>
      <pc:sldChg chg="add">
        <pc:chgData name="Tom Donnelly" userId="f0c13f8a-473b-4687-88b4-eac3af2c005f" providerId="ADAL" clId="{B74A0976-6E71-45EF-9FED-366E58DB5A73}" dt="2026-04-17T13:06:23.771" v="124"/>
        <pc:sldMkLst>
          <pc:docMk/>
          <pc:sldMk cId="4279956344" sldId="520"/>
        </pc:sldMkLst>
      </pc:sldChg>
      <pc:sldChg chg="add">
        <pc:chgData name="Tom Donnelly" userId="f0c13f8a-473b-4687-88b4-eac3af2c005f" providerId="ADAL" clId="{B74A0976-6E71-45EF-9FED-366E58DB5A73}" dt="2026-04-17T13:06:23.771" v="124"/>
        <pc:sldMkLst>
          <pc:docMk/>
          <pc:sldMk cId="794114856" sldId="521"/>
        </pc:sldMkLst>
      </pc:sldChg>
      <pc:sldChg chg="add">
        <pc:chgData name="Tom Donnelly" userId="f0c13f8a-473b-4687-88b4-eac3af2c005f" providerId="ADAL" clId="{B74A0976-6E71-45EF-9FED-366E58DB5A73}" dt="2026-04-17T13:06:23.771" v="124"/>
        <pc:sldMkLst>
          <pc:docMk/>
          <pc:sldMk cId="145995416" sldId="522"/>
        </pc:sldMkLst>
      </pc:sldChg>
      <pc:sldChg chg="add">
        <pc:chgData name="Tom Donnelly" userId="f0c13f8a-473b-4687-88b4-eac3af2c005f" providerId="ADAL" clId="{B74A0976-6E71-45EF-9FED-366E58DB5A73}" dt="2026-04-17T13:06:23.771" v="124"/>
        <pc:sldMkLst>
          <pc:docMk/>
          <pc:sldMk cId="43896822" sldId="523"/>
        </pc:sldMkLst>
      </pc:sldChg>
      <pc:sldChg chg="add">
        <pc:chgData name="Tom Donnelly" userId="f0c13f8a-473b-4687-88b4-eac3af2c005f" providerId="ADAL" clId="{B74A0976-6E71-45EF-9FED-366E58DB5A73}" dt="2026-04-17T13:06:23.771" v="124"/>
        <pc:sldMkLst>
          <pc:docMk/>
          <pc:sldMk cId="1467434701" sldId="524"/>
        </pc:sldMkLst>
      </pc:sldChg>
      <pc:sldChg chg="add">
        <pc:chgData name="Tom Donnelly" userId="f0c13f8a-473b-4687-88b4-eac3af2c005f" providerId="ADAL" clId="{B74A0976-6E71-45EF-9FED-366E58DB5A73}" dt="2026-04-17T13:06:23.771" v="124"/>
        <pc:sldMkLst>
          <pc:docMk/>
          <pc:sldMk cId="984328785" sldId="525"/>
        </pc:sldMkLst>
      </pc:sldChg>
      <pc:sldChg chg="add">
        <pc:chgData name="Tom Donnelly" userId="f0c13f8a-473b-4687-88b4-eac3af2c005f" providerId="ADAL" clId="{B74A0976-6E71-45EF-9FED-366E58DB5A73}" dt="2026-04-17T13:06:23.771" v="124"/>
        <pc:sldMkLst>
          <pc:docMk/>
          <pc:sldMk cId="1847990195" sldId="526"/>
        </pc:sldMkLst>
      </pc:sldChg>
      <pc:sldChg chg="add">
        <pc:chgData name="Tom Donnelly" userId="f0c13f8a-473b-4687-88b4-eac3af2c005f" providerId="ADAL" clId="{B74A0976-6E71-45EF-9FED-366E58DB5A73}" dt="2026-04-17T13:06:23.771" v="124"/>
        <pc:sldMkLst>
          <pc:docMk/>
          <pc:sldMk cId="151747652" sldId="527"/>
        </pc:sldMkLst>
      </pc:sldChg>
      <pc:sldChg chg="add">
        <pc:chgData name="Tom Donnelly" userId="f0c13f8a-473b-4687-88b4-eac3af2c005f" providerId="ADAL" clId="{B74A0976-6E71-45EF-9FED-366E58DB5A73}" dt="2026-04-17T13:06:23.771" v="124"/>
        <pc:sldMkLst>
          <pc:docMk/>
          <pc:sldMk cId="145425531" sldId="528"/>
        </pc:sldMkLst>
      </pc:sldChg>
      <pc:sldChg chg="add">
        <pc:chgData name="Tom Donnelly" userId="f0c13f8a-473b-4687-88b4-eac3af2c005f" providerId="ADAL" clId="{B74A0976-6E71-45EF-9FED-366E58DB5A73}" dt="2026-04-17T13:06:23.771" v="124"/>
        <pc:sldMkLst>
          <pc:docMk/>
          <pc:sldMk cId="3702452453" sldId="529"/>
        </pc:sldMkLst>
      </pc:sldChg>
      <pc:sldChg chg="add">
        <pc:chgData name="Tom Donnelly" userId="f0c13f8a-473b-4687-88b4-eac3af2c005f" providerId="ADAL" clId="{B74A0976-6E71-45EF-9FED-366E58DB5A73}" dt="2026-04-17T13:06:23.771" v="124"/>
        <pc:sldMkLst>
          <pc:docMk/>
          <pc:sldMk cId="2060037926" sldId="530"/>
        </pc:sldMkLst>
      </pc:sldChg>
      <pc:sldChg chg="add">
        <pc:chgData name="Tom Donnelly" userId="f0c13f8a-473b-4687-88b4-eac3af2c005f" providerId="ADAL" clId="{B74A0976-6E71-45EF-9FED-366E58DB5A73}" dt="2026-04-17T13:06:23.771" v="124"/>
        <pc:sldMkLst>
          <pc:docMk/>
          <pc:sldMk cId="2462906541" sldId="531"/>
        </pc:sldMkLst>
      </pc:sldChg>
      <pc:sldChg chg="add">
        <pc:chgData name="Tom Donnelly" userId="f0c13f8a-473b-4687-88b4-eac3af2c005f" providerId="ADAL" clId="{B74A0976-6E71-45EF-9FED-366E58DB5A73}" dt="2026-04-17T13:06:23.771" v="124"/>
        <pc:sldMkLst>
          <pc:docMk/>
          <pc:sldMk cId="3219352015" sldId="532"/>
        </pc:sldMkLst>
      </pc:sldChg>
      <pc:sldChg chg="add">
        <pc:chgData name="Tom Donnelly" userId="f0c13f8a-473b-4687-88b4-eac3af2c005f" providerId="ADAL" clId="{B74A0976-6E71-45EF-9FED-366E58DB5A73}" dt="2026-04-17T13:06:23.771" v="124"/>
        <pc:sldMkLst>
          <pc:docMk/>
          <pc:sldMk cId="117613253" sldId="533"/>
        </pc:sldMkLst>
      </pc:sldChg>
      <pc:sldChg chg="add">
        <pc:chgData name="Tom Donnelly" userId="f0c13f8a-473b-4687-88b4-eac3af2c005f" providerId="ADAL" clId="{B74A0976-6E71-45EF-9FED-366E58DB5A73}" dt="2026-04-17T13:06:23.771" v="124"/>
        <pc:sldMkLst>
          <pc:docMk/>
          <pc:sldMk cId="3441644629" sldId="534"/>
        </pc:sldMkLst>
      </pc:sldChg>
      <pc:sldChg chg="add">
        <pc:chgData name="Tom Donnelly" userId="f0c13f8a-473b-4687-88b4-eac3af2c005f" providerId="ADAL" clId="{B74A0976-6E71-45EF-9FED-366E58DB5A73}" dt="2026-04-17T13:06:23.771" v="124"/>
        <pc:sldMkLst>
          <pc:docMk/>
          <pc:sldMk cId="3343291208" sldId="535"/>
        </pc:sldMkLst>
      </pc:sldChg>
      <pc:sldChg chg="add">
        <pc:chgData name="Tom Donnelly" userId="f0c13f8a-473b-4687-88b4-eac3af2c005f" providerId="ADAL" clId="{B74A0976-6E71-45EF-9FED-366E58DB5A73}" dt="2026-04-17T13:06:23.771" v="124"/>
        <pc:sldMkLst>
          <pc:docMk/>
          <pc:sldMk cId="1101811259" sldId="536"/>
        </pc:sldMkLst>
      </pc:sldChg>
      <pc:sldChg chg="add">
        <pc:chgData name="Tom Donnelly" userId="f0c13f8a-473b-4687-88b4-eac3af2c005f" providerId="ADAL" clId="{B74A0976-6E71-45EF-9FED-366E58DB5A73}" dt="2026-04-17T13:06:23.771" v="124"/>
        <pc:sldMkLst>
          <pc:docMk/>
          <pc:sldMk cId="1581643421" sldId="537"/>
        </pc:sldMkLst>
      </pc:sldChg>
      <pc:sldChg chg="add">
        <pc:chgData name="Tom Donnelly" userId="f0c13f8a-473b-4687-88b4-eac3af2c005f" providerId="ADAL" clId="{B74A0976-6E71-45EF-9FED-366E58DB5A73}" dt="2026-04-17T13:06:23.771" v="124"/>
        <pc:sldMkLst>
          <pc:docMk/>
          <pc:sldMk cId="1060422249" sldId="538"/>
        </pc:sldMkLst>
      </pc:sldChg>
      <pc:sldChg chg="add">
        <pc:chgData name="Tom Donnelly" userId="f0c13f8a-473b-4687-88b4-eac3af2c005f" providerId="ADAL" clId="{B74A0976-6E71-45EF-9FED-366E58DB5A73}" dt="2026-04-17T13:06:23.771" v="124"/>
        <pc:sldMkLst>
          <pc:docMk/>
          <pc:sldMk cId="2353195705" sldId="539"/>
        </pc:sldMkLst>
      </pc:sldChg>
      <pc:sldChg chg="add">
        <pc:chgData name="Tom Donnelly" userId="f0c13f8a-473b-4687-88b4-eac3af2c005f" providerId="ADAL" clId="{B74A0976-6E71-45EF-9FED-366E58DB5A73}" dt="2026-04-17T13:06:23.771" v="124"/>
        <pc:sldMkLst>
          <pc:docMk/>
          <pc:sldMk cId="2053160509" sldId="540"/>
        </pc:sldMkLst>
      </pc:sldChg>
      <pc:sldChg chg="add">
        <pc:chgData name="Tom Donnelly" userId="f0c13f8a-473b-4687-88b4-eac3af2c005f" providerId="ADAL" clId="{B74A0976-6E71-45EF-9FED-366E58DB5A73}" dt="2026-04-17T13:06:23.771" v="124"/>
        <pc:sldMkLst>
          <pc:docMk/>
          <pc:sldMk cId="1934115979" sldId="541"/>
        </pc:sldMkLst>
      </pc:sldChg>
      <pc:sldChg chg="add">
        <pc:chgData name="Tom Donnelly" userId="f0c13f8a-473b-4687-88b4-eac3af2c005f" providerId="ADAL" clId="{B74A0976-6E71-45EF-9FED-366E58DB5A73}" dt="2026-04-17T13:06:23.771" v="124"/>
        <pc:sldMkLst>
          <pc:docMk/>
          <pc:sldMk cId="2152769988" sldId="542"/>
        </pc:sldMkLst>
      </pc:sldChg>
      <pc:sldChg chg="add">
        <pc:chgData name="Tom Donnelly" userId="f0c13f8a-473b-4687-88b4-eac3af2c005f" providerId="ADAL" clId="{B74A0976-6E71-45EF-9FED-366E58DB5A73}" dt="2026-04-17T13:06:23.771" v="124"/>
        <pc:sldMkLst>
          <pc:docMk/>
          <pc:sldMk cId="4192141500" sldId="543"/>
        </pc:sldMkLst>
      </pc:sldChg>
      <pc:sldChg chg="add">
        <pc:chgData name="Tom Donnelly" userId="f0c13f8a-473b-4687-88b4-eac3af2c005f" providerId="ADAL" clId="{B74A0976-6E71-45EF-9FED-366E58DB5A73}" dt="2026-04-17T13:06:23.771" v="124"/>
        <pc:sldMkLst>
          <pc:docMk/>
          <pc:sldMk cId="556346847" sldId="544"/>
        </pc:sldMkLst>
      </pc:sldChg>
      <pc:sldChg chg="add">
        <pc:chgData name="Tom Donnelly" userId="f0c13f8a-473b-4687-88b4-eac3af2c005f" providerId="ADAL" clId="{B74A0976-6E71-45EF-9FED-366E58DB5A73}" dt="2026-04-17T13:06:23.771" v="124"/>
        <pc:sldMkLst>
          <pc:docMk/>
          <pc:sldMk cId="2810205362" sldId="581"/>
        </pc:sldMkLst>
      </pc:sldChg>
      <pc:sldChg chg="add">
        <pc:chgData name="Tom Donnelly" userId="f0c13f8a-473b-4687-88b4-eac3af2c005f" providerId="ADAL" clId="{B74A0976-6E71-45EF-9FED-366E58DB5A73}" dt="2026-04-17T13:06:23.771" v="124"/>
        <pc:sldMkLst>
          <pc:docMk/>
          <pc:sldMk cId="4100946980" sldId="583"/>
        </pc:sldMkLst>
      </pc:sldChg>
      <pc:sldChg chg="add">
        <pc:chgData name="Tom Donnelly" userId="f0c13f8a-473b-4687-88b4-eac3af2c005f" providerId="ADAL" clId="{B74A0976-6E71-45EF-9FED-366E58DB5A73}" dt="2026-04-17T13:06:23.771" v="124"/>
        <pc:sldMkLst>
          <pc:docMk/>
          <pc:sldMk cId="397487142" sldId="584"/>
        </pc:sldMkLst>
      </pc:sldChg>
      <pc:sldChg chg="add">
        <pc:chgData name="Tom Donnelly" userId="f0c13f8a-473b-4687-88b4-eac3af2c005f" providerId="ADAL" clId="{B74A0976-6E71-45EF-9FED-366E58DB5A73}" dt="2026-04-17T13:06:23.771" v="124"/>
        <pc:sldMkLst>
          <pc:docMk/>
          <pc:sldMk cId="89699845" sldId="593"/>
        </pc:sldMkLst>
      </pc:sldChg>
      <pc:sldChg chg="add">
        <pc:chgData name="Tom Donnelly" userId="f0c13f8a-473b-4687-88b4-eac3af2c005f" providerId="ADAL" clId="{B74A0976-6E71-45EF-9FED-366E58DB5A73}" dt="2026-04-17T13:06:23.771" v="124"/>
        <pc:sldMkLst>
          <pc:docMk/>
          <pc:sldMk cId="4067988173" sldId="599"/>
        </pc:sldMkLst>
      </pc:sldChg>
      <pc:sldChg chg="add">
        <pc:chgData name="Tom Donnelly" userId="f0c13f8a-473b-4687-88b4-eac3af2c005f" providerId="ADAL" clId="{B74A0976-6E71-45EF-9FED-366E58DB5A73}" dt="2026-04-17T13:06:23.771" v="124"/>
        <pc:sldMkLst>
          <pc:docMk/>
          <pc:sldMk cId="1517685732" sldId="600"/>
        </pc:sldMkLst>
      </pc:sldChg>
      <pc:sldChg chg="add">
        <pc:chgData name="Tom Donnelly" userId="f0c13f8a-473b-4687-88b4-eac3af2c005f" providerId="ADAL" clId="{B74A0976-6E71-45EF-9FED-366E58DB5A73}" dt="2026-04-17T13:06:23.771" v="124"/>
        <pc:sldMkLst>
          <pc:docMk/>
          <pc:sldMk cId="1040055980" sldId="605"/>
        </pc:sldMkLst>
      </pc:sldChg>
      <pc:sldChg chg="add">
        <pc:chgData name="Tom Donnelly" userId="f0c13f8a-473b-4687-88b4-eac3af2c005f" providerId="ADAL" clId="{B74A0976-6E71-45EF-9FED-366E58DB5A73}" dt="2026-04-17T13:06:23.771" v="124"/>
        <pc:sldMkLst>
          <pc:docMk/>
          <pc:sldMk cId="682340486" sldId="621"/>
        </pc:sldMkLst>
      </pc:sldChg>
      <pc:sldChg chg="add">
        <pc:chgData name="Tom Donnelly" userId="f0c13f8a-473b-4687-88b4-eac3af2c005f" providerId="ADAL" clId="{B74A0976-6E71-45EF-9FED-366E58DB5A73}" dt="2026-04-17T13:06:23.771" v="124"/>
        <pc:sldMkLst>
          <pc:docMk/>
          <pc:sldMk cId="2629825761" sldId="632"/>
        </pc:sldMkLst>
      </pc:sldChg>
      <pc:sldChg chg="add">
        <pc:chgData name="Tom Donnelly" userId="f0c13f8a-473b-4687-88b4-eac3af2c005f" providerId="ADAL" clId="{B74A0976-6E71-45EF-9FED-366E58DB5A73}" dt="2026-04-17T13:06:23.771" v="124"/>
        <pc:sldMkLst>
          <pc:docMk/>
          <pc:sldMk cId="2587531534" sldId="636"/>
        </pc:sldMkLst>
      </pc:sldChg>
      <pc:sldChg chg="add">
        <pc:chgData name="Tom Donnelly" userId="f0c13f8a-473b-4687-88b4-eac3af2c005f" providerId="ADAL" clId="{B74A0976-6E71-45EF-9FED-366E58DB5A73}" dt="2026-04-17T13:06:23.771" v="124"/>
        <pc:sldMkLst>
          <pc:docMk/>
          <pc:sldMk cId="2136156364" sldId="637"/>
        </pc:sldMkLst>
      </pc:sldChg>
      <pc:sldChg chg="add">
        <pc:chgData name="Tom Donnelly" userId="f0c13f8a-473b-4687-88b4-eac3af2c005f" providerId="ADAL" clId="{B74A0976-6E71-45EF-9FED-366E58DB5A73}" dt="2026-04-17T13:06:23.771" v="124"/>
        <pc:sldMkLst>
          <pc:docMk/>
          <pc:sldMk cId="1265275137" sldId="638"/>
        </pc:sldMkLst>
      </pc:sldChg>
      <pc:sldChg chg="add">
        <pc:chgData name="Tom Donnelly" userId="f0c13f8a-473b-4687-88b4-eac3af2c005f" providerId="ADAL" clId="{B74A0976-6E71-45EF-9FED-366E58DB5A73}" dt="2026-04-17T13:06:23.771" v="124"/>
        <pc:sldMkLst>
          <pc:docMk/>
          <pc:sldMk cId="3072251269" sldId="639"/>
        </pc:sldMkLst>
      </pc:sldChg>
      <pc:sldChg chg="add">
        <pc:chgData name="Tom Donnelly" userId="f0c13f8a-473b-4687-88b4-eac3af2c005f" providerId="ADAL" clId="{B74A0976-6E71-45EF-9FED-366E58DB5A73}" dt="2026-04-17T13:06:23.771" v="124"/>
        <pc:sldMkLst>
          <pc:docMk/>
          <pc:sldMk cId="760213260" sldId="640"/>
        </pc:sldMkLst>
      </pc:sldChg>
      <pc:sldChg chg="add">
        <pc:chgData name="Tom Donnelly" userId="f0c13f8a-473b-4687-88b4-eac3af2c005f" providerId="ADAL" clId="{B74A0976-6E71-45EF-9FED-366E58DB5A73}" dt="2026-04-17T13:06:23.771" v="124"/>
        <pc:sldMkLst>
          <pc:docMk/>
          <pc:sldMk cId="1969221569" sldId="641"/>
        </pc:sldMkLst>
      </pc:sldChg>
      <pc:sldChg chg="add">
        <pc:chgData name="Tom Donnelly" userId="f0c13f8a-473b-4687-88b4-eac3af2c005f" providerId="ADAL" clId="{B74A0976-6E71-45EF-9FED-366E58DB5A73}" dt="2026-04-17T13:06:23.771" v="124"/>
        <pc:sldMkLst>
          <pc:docMk/>
          <pc:sldMk cId="2501742250" sldId="642"/>
        </pc:sldMkLst>
      </pc:sldChg>
      <pc:sldChg chg="add">
        <pc:chgData name="Tom Donnelly" userId="f0c13f8a-473b-4687-88b4-eac3af2c005f" providerId="ADAL" clId="{B74A0976-6E71-45EF-9FED-366E58DB5A73}" dt="2026-04-17T13:06:23.771" v="124"/>
        <pc:sldMkLst>
          <pc:docMk/>
          <pc:sldMk cId="848850234" sldId="643"/>
        </pc:sldMkLst>
      </pc:sldChg>
      <pc:sldChg chg="add">
        <pc:chgData name="Tom Donnelly" userId="f0c13f8a-473b-4687-88b4-eac3af2c005f" providerId="ADAL" clId="{B74A0976-6E71-45EF-9FED-366E58DB5A73}" dt="2026-04-17T13:06:23.771" v="124"/>
        <pc:sldMkLst>
          <pc:docMk/>
          <pc:sldMk cId="3607432171" sldId="644"/>
        </pc:sldMkLst>
      </pc:sldChg>
      <pc:sldChg chg="add">
        <pc:chgData name="Tom Donnelly" userId="f0c13f8a-473b-4687-88b4-eac3af2c005f" providerId="ADAL" clId="{B74A0976-6E71-45EF-9FED-366E58DB5A73}" dt="2026-04-17T13:06:23.771" v="124"/>
        <pc:sldMkLst>
          <pc:docMk/>
          <pc:sldMk cId="2627915557" sldId="645"/>
        </pc:sldMkLst>
      </pc:sldChg>
      <pc:sldChg chg="add">
        <pc:chgData name="Tom Donnelly" userId="f0c13f8a-473b-4687-88b4-eac3af2c005f" providerId="ADAL" clId="{B74A0976-6E71-45EF-9FED-366E58DB5A73}" dt="2026-04-17T13:06:23.771" v="124"/>
        <pc:sldMkLst>
          <pc:docMk/>
          <pc:sldMk cId="2575982172" sldId="646"/>
        </pc:sldMkLst>
      </pc:sldChg>
      <pc:sldChg chg="add">
        <pc:chgData name="Tom Donnelly" userId="f0c13f8a-473b-4687-88b4-eac3af2c005f" providerId="ADAL" clId="{B74A0976-6E71-45EF-9FED-366E58DB5A73}" dt="2026-04-17T13:06:23.771" v="124"/>
        <pc:sldMkLst>
          <pc:docMk/>
          <pc:sldMk cId="491525114" sldId="647"/>
        </pc:sldMkLst>
      </pc:sldChg>
      <pc:sldChg chg="add">
        <pc:chgData name="Tom Donnelly" userId="f0c13f8a-473b-4687-88b4-eac3af2c005f" providerId="ADAL" clId="{B74A0976-6E71-45EF-9FED-366E58DB5A73}" dt="2026-04-17T13:06:23.771" v="124"/>
        <pc:sldMkLst>
          <pc:docMk/>
          <pc:sldMk cId="1365588436" sldId="648"/>
        </pc:sldMkLst>
      </pc:sldChg>
      <pc:sldChg chg="add">
        <pc:chgData name="Tom Donnelly" userId="f0c13f8a-473b-4687-88b4-eac3af2c005f" providerId="ADAL" clId="{B74A0976-6E71-45EF-9FED-366E58DB5A73}" dt="2026-04-17T13:06:23.771" v="124"/>
        <pc:sldMkLst>
          <pc:docMk/>
          <pc:sldMk cId="541409724" sldId="649"/>
        </pc:sldMkLst>
      </pc:sldChg>
      <pc:sldChg chg="add">
        <pc:chgData name="Tom Donnelly" userId="f0c13f8a-473b-4687-88b4-eac3af2c005f" providerId="ADAL" clId="{B74A0976-6E71-45EF-9FED-366E58DB5A73}" dt="2026-04-17T13:06:23.771" v="124"/>
        <pc:sldMkLst>
          <pc:docMk/>
          <pc:sldMk cId="3378134239" sldId="650"/>
        </pc:sldMkLst>
      </pc:sldChg>
      <pc:sldChg chg="add">
        <pc:chgData name="Tom Donnelly" userId="f0c13f8a-473b-4687-88b4-eac3af2c005f" providerId="ADAL" clId="{B74A0976-6E71-45EF-9FED-366E58DB5A73}" dt="2026-04-17T13:06:23.771" v="124"/>
        <pc:sldMkLst>
          <pc:docMk/>
          <pc:sldMk cId="702188903" sldId="651"/>
        </pc:sldMkLst>
      </pc:sldChg>
      <pc:sldChg chg="add">
        <pc:chgData name="Tom Donnelly" userId="f0c13f8a-473b-4687-88b4-eac3af2c005f" providerId="ADAL" clId="{B74A0976-6E71-45EF-9FED-366E58DB5A73}" dt="2026-04-17T13:06:23.771" v="124"/>
        <pc:sldMkLst>
          <pc:docMk/>
          <pc:sldMk cId="2343944971" sldId="652"/>
        </pc:sldMkLst>
      </pc:sldChg>
      <pc:sldChg chg="add">
        <pc:chgData name="Tom Donnelly" userId="f0c13f8a-473b-4687-88b4-eac3af2c005f" providerId="ADAL" clId="{B74A0976-6E71-45EF-9FED-366E58DB5A73}" dt="2026-04-17T13:06:23.771" v="124"/>
        <pc:sldMkLst>
          <pc:docMk/>
          <pc:sldMk cId="1582285262" sldId="653"/>
        </pc:sldMkLst>
      </pc:sldChg>
      <pc:sldChg chg="add">
        <pc:chgData name="Tom Donnelly" userId="f0c13f8a-473b-4687-88b4-eac3af2c005f" providerId="ADAL" clId="{B74A0976-6E71-45EF-9FED-366E58DB5A73}" dt="2026-04-17T13:06:23.771" v="124"/>
        <pc:sldMkLst>
          <pc:docMk/>
          <pc:sldMk cId="4024331529" sldId="654"/>
        </pc:sldMkLst>
      </pc:sldChg>
      <pc:sldChg chg="add">
        <pc:chgData name="Tom Donnelly" userId="f0c13f8a-473b-4687-88b4-eac3af2c005f" providerId="ADAL" clId="{B74A0976-6E71-45EF-9FED-366E58DB5A73}" dt="2026-04-17T13:06:23.771" v="124"/>
        <pc:sldMkLst>
          <pc:docMk/>
          <pc:sldMk cId="3958235855" sldId="655"/>
        </pc:sldMkLst>
      </pc:sldChg>
      <pc:sldChg chg="add">
        <pc:chgData name="Tom Donnelly" userId="f0c13f8a-473b-4687-88b4-eac3af2c005f" providerId="ADAL" clId="{B74A0976-6E71-45EF-9FED-366E58DB5A73}" dt="2026-04-17T13:06:23.771" v="124"/>
        <pc:sldMkLst>
          <pc:docMk/>
          <pc:sldMk cId="2417468121" sldId="656"/>
        </pc:sldMkLst>
      </pc:sldChg>
      <pc:sldChg chg="modSp mod">
        <pc:chgData name="Tom Donnelly" userId="f0c13f8a-473b-4687-88b4-eac3af2c005f" providerId="ADAL" clId="{B74A0976-6E71-45EF-9FED-366E58DB5A73}" dt="2026-04-17T13:22:03.478" v="327" actId="403"/>
        <pc:sldMkLst>
          <pc:docMk/>
          <pc:sldMk cId="899278390" sldId="2147477931"/>
        </pc:sldMkLst>
        <pc:spChg chg="mod">
          <ac:chgData name="Tom Donnelly" userId="f0c13f8a-473b-4687-88b4-eac3af2c005f" providerId="ADAL" clId="{B74A0976-6E71-45EF-9FED-366E58DB5A73}" dt="2026-04-17T13:22:03.478" v="327" actId="403"/>
          <ac:spMkLst>
            <pc:docMk/>
            <pc:sldMk cId="899278390" sldId="2147477931"/>
            <ac:spMk id="7" creationId="{92FD5AB0-1D11-10B7-0A9B-08FBFB999DBE}"/>
          </ac:spMkLst>
        </pc:spChg>
      </pc:sldChg>
      <pc:sldChg chg="modSp new mod">
        <pc:chgData name="Tom Donnelly" userId="f0c13f8a-473b-4687-88b4-eac3af2c005f" providerId="ADAL" clId="{B74A0976-6E71-45EF-9FED-366E58DB5A73}" dt="2026-04-17T13:27:04.682" v="411" actId="20577"/>
        <pc:sldMkLst>
          <pc:docMk/>
          <pc:sldMk cId="2777960244" sldId="2147477979"/>
        </pc:sldMkLst>
        <pc:spChg chg="mod">
          <ac:chgData name="Tom Donnelly" userId="f0c13f8a-473b-4687-88b4-eac3af2c005f" providerId="ADAL" clId="{B74A0976-6E71-45EF-9FED-366E58DB5A73}" dt="2026-04-17T13:00:33.693" v="14" actId="20577"/>
          <ac:spMkLst>
            <pc:docMk/>
            <pc:sldMk cId="2777960244" sldId="2147477979"/>
            <ac:spMk id="2" creationId="{95D9CB47-6518-0BDE-CE3F-76B201FDDCCB}"/>
          </ac:spMkLst>
        </pc:spChg>
        <pc:spChg chg="mod">
          <ac:chgData name="Tom Donnelly" userId="f0c13f8a-473b-4687-88b4-eac3af2c005f" providerId="ADAL" clId="{B74A0976-6E71-45EF-9FED-366E58DB5A73}" dt="2026-04-17T13:27:04.682" v="411" actId="20577"/>
          <ac:spMkLst>
            <pc:docMk/>
            <pc:sldMk cId="2777960244" sldId="2147477979"/>
            <ac:spMk id="3" creationId="{9236822B-68C8-A7B0-F7CE-CB185E25C8F3}"/>
          </ac:spMkLst>
        </pc:spChg>
      </pc:sldChg>
      <pc:sldChg chg="add del ord">
        <pc:chgData name="Tom Donnelly" userId="f0c13f8a-473b-4687-88b4-eac3af2c005f" providerId="ADAL" clId="{B74A0976-6E71-45EF-9FED-366E58DB5A73}" dt="2026-04-17T13:06:42.924" v="125" actId="2696"/>
        <pc:sldMkLst>
          <pc:docMk/>
          <pc:sldMk cId="590483752" sldId="2147477980"/>
        </pc:sldMkLst>
      </pc:sldChg>
      <pc:sldChg chg="add">
        <pc:chgData name="Tom Donnelly" userId="f0c13f8a-473b-4687-88b4-eac3af2c005f" providerId="ADAL" clId="{B74A0976-6E71-45EF-9FED-366E58DB5A73}" dt="2026-04-17T13:06:23.771" v="124"/>
        <pc:sldMkLst>
          <pc:docMk/>
          <pc:sldMk cId="1526652628" sldId="2147477981"/>
        </pc:sldMkLst>
      </pc:sldChg>
      <pc:sldChg chg="add">
        <pc:chgData name="Tom Donnelly" userId="f0c13f8a-473b-4687-88b4-eac3af2c005f" providerId="ADAL" clId="{B74A0976-6E71-45EF-9FED-366E58DB5A73}" dt="2026-04-17T13:06:23.771" v="124"/>
        <pc:sldMkLst>
          <pc:docMk/>
          <pc:sldMk cId="2892294820" sldId="2147477982"/>
        </pc:sldMkLst>
      </pc:sldChg>
      <pc:sldChg chg="add">
        <pc:chgData name="Tom Donnelly" userId="f0c13f8a-473b-4687-88b4-eac3af2c005f" providerId="ADAL" clId="{B74A0976-6E71-45EF-9FED-366E58DB5A73}" dt="2026-04-17T13:06:23.771" v="124"/>
        <pc:sldMkLst>
          <pc:docMk/>
          <pc:sldMk cId="3263376517" sldId="2147477983"/>
        </pc:sldMkLst>
      </pc:sldChg>
      <pc:sldChg chg="add">
        <pc:chgData name="Tom Donnelly" userId="f0c13f8a-473b-4687-88b4-eac3af2c005f" providerId="ADAL" clId="{B74A0976-6E71-45EF-9FED-366E58DB5A73}" dt="2026-04-17T13:06:23.771" v="124"/>
        <pc:sldMkLst>
          <pc:docMk/>
          <pc:sldMk cId="2975595362" sldId="2147477984"/>
        </pc:sldMkLst>
      </pc:sldChg>
      <pc:sldChg chg="add">
        <pc:chgData name="Tom Donnelly" userId="f0c13f8a-473b-4687-88b4-eac3af2c005f" providerId="ADAL" clId="{B74A0976-6E71-45EF-9FED-366E58DB5A73}" dt="2026-04-17T13:06:23.771" v="124"/>
        <pc:sldMkLst>
          <pc:docMk/>
          <pc:sldMk cId="723674881" sldId="2147477985"/>
        </pc:sldMkLst>
      </pc:sldChg>
      <pc:sldChg chg="add">
        <pc:chgData name="Tom Donnelly" userId="f0c13f8a-473b-4687-88b4-eac3af2c005f" providerId="ADAL" clId="{B74A0976-6E71-45EF-9FED-366E58DB5A73}" dt="2026-04-17T13:06:23.771" v="124"/>
        <pc:sldMkLst>
          <pc:docMk/>
          <pc:sldMk cId="2724305419" sldId="2147477986"/>
        </pc:sldMkLst>
      </pc:sldChg>
      <pc:sldChg chg="add">
        <pc:chgData name="Tom Donnelly" userId="f0c13f8a-473b-4687-88b4-eac3af2c005f" providerId="ADAL" clId="{B74A0976-6E71-45EF-9FED-366E58DB5A73}" dt="2026-04-17T13:06:23.771" v="124"/>
        <pc:sldMkLst>
          <pc:docMk/>
          <pc:sldMk cId="1738580995" sldId="2147477987"/>
        </pc:sldMkLst>
      </pc:sldChg>
      <pc:sldChg chg="add">
        <pc:chgData name="Tom Donnelly" userId="f0c13f8a-473b-4687-88b4-eac3af2c005f" providerId="ADAL" clId="{B74A0976-6E71-45EF-9FED-366E58DB5A73}" dt="2026-04-17T13:06:23.771" v="124"/>
        <pc:sldMkLst>
          <pc:docMk/>
          <pc:sldMk cId="3780920954" sldId="2147477988"/>
        </pc:sldMkLst>
      </pc:sldChg>
      <pc:sldChg chg="add">
        <pc:chgData name="Tom Donnelly" userId="f0c13f8a-473b-4687-88b4-eac3af2c005f" providerId="ADAL" clId="{B74A0976-6E71-45EF-9FED-366E58DB5A73}" dt="2026-04-17T13:06:23.771" v="124"/>
        <pc:sldMkLst>
          <pc:docMk/>
          <pc:sldMk cId="978844876" sldId="2147477989"/>
        </pc:sldMkLst>
      </pc:sldChg>
      <pc:sldChg chg="add">
        <pc:chgData name="Tom Donnelly" userId="f0c13f8a-473b-4687-88b4-eac3af2c005f" providerId="ADAL" clId="{B74A0976-6E71-45EF-9FED-366E58DB5A73}" dt="2026-04-17T13:06:23.771" v="124"/>
        <pc:sldMkLst>
          <pc:docMk/>
          <pc:sldMk cId="778952314" sldId="2147477990"/>
        </pc:sldMkLst>
      </pc:sldChg>
      <pc:sldChg chg="add">
        <pc:chgData name="Tom Donnelly" userId="f0c13f8a-473b-4687-88b4-eac3af2c005f" providerId="ADAL" clId="{B74A0976-6E71-45EF-9FED-366E58DB5A73}" dt="2026-04-17T13:06:23.771" v="124"/>
        <pc:sldMkLst>
          <pc:docMk/>
          <pc:sldMk cId="3317804293" sldId="2147477991"/>
        </pc:sldMkLst>
      </pc:sldChg>
      <pc:sldChg chg="add">
        <pc:chgData name="Tom Donnelly" userId="f0c13f8a-473b-4687-88b4-eac3af2c005f" providerId="ADAL" clId="{B74A0976-6E71-45EF-9FED-366E58DB5A73}" dt="2026-04-17T13:06:23.771" v="124"/>
        <pc:sldMkLst>
          <pc:docMk/>
          <pc:sldMk cId="1978258297" sldId="2147477992"/>
        </pc:sldMkLst>
      </pc:sldChg>
      <pc:sldChg chg="add">
        <pc:chgData name="Tom Donnelly" userId="f0c13f8a-473b-4687-88b4-eac3af2c005f" providerId="ADAL" clId="{B74A0976-6E71-45EF-9FED-366E58DB5A73}" dt="2026-04-17T13:06:23.771" v="124"/>
        <pc:sldMkLst>
          <pc:docMk/>
          <pc:sldMk cId="386512805" sldId="21474779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AC4A0-D6CA-4537-9564-626D02059BB0}"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3DD39-072B-450C-BD13-FE0B62F9B0FA}" type="slidenum">
              <a:rPr lang="en-US" smtClean="0"/>
              <a:t>‹#›</a:t>
            </a:fld>
            <a:endParaRPr lang="en-US"/>
          </a:p>
        </p:txBody>
      </p:sp>
    </p:spTree>
    <p:extLst>
      <p:ext uri="{BB962C8B-B14F-4D97-AF65-F5344CB8AC3E}">
        <p14:creationId xmlns:p14="http://schemas.microsoft.com/office/powerpoint/2010/main" val="918196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3</a:t>
            </a:fld>
            <a:endParaRPr lang="en-US"/>
          </a:p>
        </p:txBody>
      </p:sp>
    </p:spTree>
    <p:extLst>
      <p:ext uri="{BB962C8B-B14F-4D97-AF65-F5344CB8AC3E}">
        <p14:creationId xmlns:p14="http://schemas.microsoft.com/office/powerpoint/2010/main" val="319016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simple example. The true function we want to maximize is overlain in blue in the middle profiler panel. This is a pretend example because in real problems we can’t see the true function.  Notice it is a multi modal complicated function that would be difficult to model with a classical approach.</a:t>
            </a:r>
          </a:p>
          <a:p>
            <a:endParaRPr lang="en-US" dirty="0"/>
          </a:p>
          <a:p>
            <a:r>
              <a:rPr lang="en-US" dirty="0"/>
              <a:t>To start we have two points. The model fit is in the middle panel with the uncertainty and data overlain. The bottom panel is the prediction variance, and the top panel is the EI acquisition function which assigns a value to every possible new point to explore, trading off potential optimal solutions to prediction uncertainty. The x value with the largest value is the next run recommended by EI. If we add a measurement at that location</a:t>
            </a:r>
          </a:p>
        </p:txBody>
      </p:sp>
      <p:sp>
        <p:nvSpPr>
          <p:cNvPr id="4" name="Slide Number Placeholder 3"/>
          <p:cNvSpPr>
            <a:spLocks noGrp="1"/>
          </p:cNvSpPr>
          <p:nvPr>
            <p:ph type="sldNum" sz="quarter" idx="5"/>
          </p:nvPr>
        </p:nvSpPr>
        <p:spPr/>
        <p:txBody>
          <a:bodyPr/>
          <a:lstStyle/>
          <a:p>
            <a:fld id="{FE63DD39-072B-450C-BD13-FE0B62F9B0FA}" type="slidenum">
              <a:rPr lang="en-US" smtClean="0"/>
              <a:t>18</a:t>
            </a:fld>
            <a:endParaRPr lang="en-US"/>
          </a:p>
        </p:txBody>
      </p:sp>
    </p:spTree>
    <p:extLst>
      <p:ext uri="{BB962C8B-B14F-4D97-AF65-F5344CB8AC3E}">
        <p14:creationId xmlns:p14="http://schemas.microsoft.com/office/powerpoint/2010/main" val="26880548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04145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13315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74510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81602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22849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50087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394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927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32964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7165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C76E-3020-A58A-6DEB-419D5EB7C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66153-14ED-671D-52ED-6B38A215A9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7D1FF-90FF-DB54-2A05-96DAF09204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simple example. The true function we want to maximize is overlain in blue in the middle profiler panel. This is a pretend example because in real problems we can’t see the true function.  Notice it is a multi modal complicated function that would be difficult to model with a classical approach.</a:t>
            </a:r>
          </a:p>
          <a:p>
            <a:endParaRPr lang="en-US" dirty="0"/>
          </a:p>
          <a:p>
            <a:r>
              <a:rPr lang="en-US" dirty="0"/>
              <a:t>To start we have two points. The model fit is in the middle panel with the uncertainty and data overlain. The bottom panel is the prediction variance, and the top panel is the EI acquisition function which assigns a value to every possible new point to explore, trading off potential optimal solutions to prediction uncertainty. The x value with the largest value is the next run recommended by EI. If we add a measurement at that location</a:t>
            </a:r>
          </a:p>
        </p:txBody>
      </p:sp>
      <p:sp>
        <p:nvSpPr>
          <p:cNvPr id="4" name="Slide Number Placeholder 3">
            <a:extLst>
              <a:ext uri="{FF2B5EF4-FFF2-40B4-BE49-F238E27FC236}">
                <a16:creationId xmlns:a16="http://schemas.microsoft.com/office/drawing/2014/main" id="{CA64C420-1331-179A-DA21-588603497DEB}"/>
              </a:ext>
            </a:extLst>
          </p:cNvPr>
          <p:cNvSpPr>
            <a:spLocks noGrp="1"/>
          </p:cNvSpPr>
          <p:nvPr>
            <p:ph type="sldNum" sz="quarter" idx="5"/>
          </p:nvPr>
        </p:nvSpPr>
        <p:spPr/>
        <p:txBody>
          <a:bodyPr/>
          <a:lstStyle/>
          <a:p>
            <a:fld id="{FE63DD39-072B-450C-BD13-FE0B62F9B0FA}" type="slidenum">
              <a:rPr lang="en-US" smtClean="0"/>
              <a:t>19</a:t>
            </a:fld>
            <a:endParaRPr lang="en-US"/>
          </a:p>
        </p:txBody>
      </p:sp>
    </p:spTree>
    <p:extLst>
      <p:ext uri="{BB962C8B-B14F-4D97-AF65-F5344CB8AC3E}">
        <p14:creationId xmlns:p14="http://schemas.microsoft.com/office/powerpoint/2010/main" val="5641383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62874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74601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99974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10552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06493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63529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7028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53540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75176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947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try that point and see it led to little improvement. The expected improvement criterion next recommends a point further away with higher prediction variance</a:t>
            </a:r>
          </a:p>
        </p:txBody>
      </p:sp>
      <p:sp>
        <p:nvSpPr>
          <p:cNvPr id="4" name="Slide Number Placeholder 3"/>
          <p:cNvSpPr>
            <a:spLocks noGrp="1"/>
          </p:cNvSpPr>
          <p:nvPr>
            <p:ph type="sldNum" sz="quarter" idx="5"/>
          </p:nvPr>
        </p:nvSpPr>
        <p:spPr/>
        <p:txBody>
          <a:bodyPr/>
          <a:lstStyle/>
          <a:p>
            <a:fld id="{FE63DD39-072B-450C-BD13-FE0B62F9B0FA}" type="slidenum">
              <a:rPr lang="en-US" smtClean="0"/>
              <a:t>20</a:t>
            </a:fld>
            <a:endParaRPr lang="en-US"/>
          </a:p>
        </p:txBody>
      </p:sp>
    </p:spTree>
    <p:extLst>
      <p:ext uri="{BB962C8B-B14F-4D97-AF65-F5344CB8AC3E}">
        <p14:creationId xmlns:p14="http://schemas.microsoft.com/office/powerpoint/2010/main" val="40478661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116701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happens as do what we call “pure exploration” by adding response data sequentially at the points where the a gaussian process model has the highest uncertainty, that is where the confidence interval on the prediction is largest. We’ll start here with just one measurement at X1=0 and add a measurement at X1=1, where the confidence interval width is widest: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59183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767082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14779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648532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8586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216483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04649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second example where we use spacefilling exploration to learn another function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7520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3662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0EB88-6CA0-22B8-E61D-377C712D6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986F5-6F9A-F0F5-7B3F-BB910C30D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320A0-12EB-E3A8-B648-669FADFA90EA}"/>
              </a:ext>
            </a:extLst>
          </p:cNvPr>
          <p:cNvSpPr>
            <a:spLocks noGrp="1"/>
          </p:cNvSpPr>
          <p:nvPr>
            <p:ph type="body" idx="1"/>
          </p:nvPr>
        </p:nvSpPr>
        <p:spPr/>
        <p:txBody>
          <a:bodyPr/>
          <a:lstStyle/>
          <a:p>
            <a:r>
              <a:rPr lang="en-US" dirty="0"/>
              <a:t>We try that point and see it led to little improvement. The expected improvement criterion next recommends a point further away with higher prediction variance</a:t>
            </a:r>
          </a:p>
        </p:txBody>
      </p:sp>
      <p:sp>
        <p:nvSpPr>
          <p:cNvPr id="4" name="Slide Number Placeholder 3">
            <a:extLst>
              <a:ext uri="{FF2B5EF4-FFF2-40B4-BE49-F238E27FC236}">
                <a16:creationId xmlns:a16="http://schemas.microsoft.com/office/drawing/2014/main" id="{16365B21-3A8C-4BDD-D272-C2329354E311}"/>
              </a:ext>
            </a:extLst>
          </p:cNvPr>
          <p:cNvSpPr>
            <a:spLocks noGrp="1"/>
          </p:cNvSpPr>
          <p:nvPr>
            <p:ph type="sldNum" sz="quarter" idx="5"/>
          </p:nvPr>
        </p:nvSpPr>
        <p:spPr/>
        <p:txBody>
          <a:bodyPr/>
          <a:lstStyle/>
          <a:p>
            <a:fld id="{FE63DD39-072B-450C-BD13-FE0B62F9B0FA}" type="slidenum">
              <a:rPr lang="en-US" smtClean="0"/>
              <a:t>21</a:t>
            </a:fld>
            <a:endParaRPr lang="en-US"/>
          </a:p>
        </p:txBody>
      </p:sp>
    </p:spTree>
    <p:extLst>
      <p:ext uri="{BB962C8B-B14F-4D97-AF65-F5344CB8AC3E}">
        <p14:creationId xmlns:p14="http://schemas.microsoft.com/office/powerpoint/2010/main" val="28018954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802389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723557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8752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13914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814494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3911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60109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seen some gasp model predictions and how they improve with spacefilling the X region, we will use some visualizations to get some intuition for how the Gaussian Process model parameters impact the predictions and interval widths.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07901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1590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0763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did a bit better. We continue the search in the same direction</a:t>
            </a:r>
          </a:p>
        </p:txBody>
      </p:sp>
      <p:sp>
        <p:nvSpPr>
          <p:cNvPr id="4" name="Slide Number Placeholder 3"/>
          <p:cNvSpPr>
            <a:spLocks noGrp="1"/>
          </p:cNvSpPr>
          <p:nvPr>
            <p:ph type="sldNum" sz="quarter" idx="5"/>
          </p:nvPr>
        </p:nvSpPr>
        <p:spPr/>
        <p:txBody>
          <a:bodyPr/>
          <a:lstStyle/>
          <a:p>
            <a:fld id="{FE63DD39-072B-450C-BD13-FE0B62F9B0FA}" type="slidenum">
              <a:rPr lang="en-US" smtClean="0"/>
              <a:t>22</a:t>
            </a:fld>
            <a:endParaRPr lang="en-US"/>
          </a:p>
        </p:txBody>
      </p:sp>
    </p:spTree>
    <p:extLst>
      <p:ext uri="{BB962C8B-B14F-4D97-AF65-F5344CB8AC3E}">
        <p14:creationId xmlns:p14="http://schemas.microsoft.com/office/powerpoint/2010/main" val="11251558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35839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48614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427905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91269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909412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954022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68165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751590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70391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905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77A7B-D892-776C-A460-7B66F7B2C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03F01-683D-48ED-E163-C4C7ED303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B4D33-2026-E12A-306A-D60A70890A22}"/>
              </a:ext>
            </a:extLst>
          </p:cNvPr>
          <p:cNvSpPr>
            <a:spLocks noGrp="1"/>
          </p:cNvSpPr>
          <p:nvPr>
            <p:ph type="body" idx="1"/>
          </p:nvPr>
        </p:nvSpPr>
        <p:spPr/>
        <p:txBody>
          <a:bodyPr/>
          <a:lstStyle/>
          <a:p>
            <a:r>
              <a:rPr lang="en-US" dirty="0"/>
              <a:t>This one did a bit better. We continue the search in the same direction</a:t>
            </a:r>
          </a:p>
        </p:txBody>
      </p:sp>
      <p:sp>
        <p:nvSpPr>
          <p:cNvPr id="4" name="Slide Number Placeholder 3">
            <a:extLst>
              <a:ext uri="{FF2B5EF4-FFF2-40B4-BE49-F238E27FC236}">
                <a16:creationId xmlns:a16="http://schemas.microsoft.com/office/drawing/2014/main" id="{7E4F10E0-A989-03DC-C975-7AB90089A26D}"/>
              </a:ext>
            </a:extLst>
          </p:cNvPr>
          <p:cNvSpPr>
            <a:spLocks noGrp="1"/>
          </p:cNvSpPr>
          <p:nvPr>
            <p:ph type="sldNum" sz="quarter" idx="5"/>
          </p:nvPr>
        </p:nvSpPr>
        <p:spPr/>
        <p:txBody>
          <a:bodyPr/>
          <a:lstStyle/>
          <a:p>
            <a:fld id="{FE63DD39-072B-450C-BD13-FE0B62F9B0FA}" type="slidenum">
              <a:rPr lang="en-US" smtClean="0"/>
              <a:t>23</a:t>
            </a:fld>
            <a:endParaRPr lang="en-US"/>
          </a:p>
        </p:txBody>
      </p:sp>
    </p:spTree>
    <p:extLst>
      <p:ext uri="{BB962C8B-B14F-4D97-AF65-F5344CB8AC3E}">
        <p14:creationId xmlns:p14="http://schemas.microsoft.com/office/powerpoint/2010/main" val="20541895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350214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76958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9233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this doesn’t work with noisy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37761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55793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976888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90110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88190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767687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640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0A023-8B49-2A1F-33CA-4146728DE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1C5EE-1BAD-C4F4-82EC-B69CB7B6D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72F0A-AD34-CE0C-7CCE-8FEAE2BE7B05}"/>
              </a:ext>
            </a:extLst>
          </p:cNvPr>
          <p:cNvSpPr>
            <a:spLocks noGrp="1"/>
          </p:cNvSpPr>
          <p:nvPr>
            <p:ph type="body" idx="1"/>
          </p:nvPr>
        </p:nvSpPr>
        <p:spPr/>
        <p:txBody>
          <a:bodyPr/>
          <a:lstStyle/>
          <a:p>
            <a:r>
              <a:rPr lang="en-US" dirty="0"/>
              <a:t>This one did a bit better. We continue the search in the same direction</a:t>
            </a:r>
          </a:p>
        </p:txBody>
      </p:sp>
      <p:sp>
        <p:nvSpPr>
          <p:cNvPr id="4" name="Slide Number Placeholder 3">
            <a:extLst>
              <a:ext uri="{FF2B5EF4-FFF2-40B4-BE49-F238E27FC236}">
                <a16:creationId xmlns:a16="http://schemas.microsoft.com/office/drawing/2014/main" id="{E5BAEF30-7B88-2AE1-5AC2-C037683014AC}"/>
              </a:ext>
            </a:extLst>
          </p:cNvPr>
          <p:cNvSpPr>
            <a:spLocks noGrp="1"/>
          </p:cNvSpPr>
          <p:nvPr>
            <p:ph type="sldNum" sz="quarter" idx="5"/>
          </p:nvPr>
        </p:nvSpPr>
        <p:spPr/>
        <p:txBody>
          <a:bodyPr/>
          <a:lstStyle/>
          <a:p>
            <a:fld id="{FE63DD39-072B-450C-BD13-FE0B62F9B0FA}" type="slidenum">
              <a:rPr lang="en-US" smtClean="0"/>
              <a:t>24</a:t>
            </a:fld>
            <a:endParaRPr lang="en-US"/>
          </a:p>
        </p:txBody>
      </p:sp>
    </p:spTree>
    <p:extLst>
      <p:ext uri="{BB962C8B-B14F-4D97-AF65-F5344CB8AC3E}">
        <p14:creationId xmlns:p14="http://schemas.microsoft.com/office/powerpoint/2010/main" val="219729849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54467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196819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95349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43816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7C307-A366-6282-8B88-936BB7557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48DC3-6C40-2016-E1EE-BC83C432A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376F9-8A7D-CF46-E016-E9FF6DC2F2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B79E7D-97CA-4CD7-3DD1-5B5D8FFD07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627516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EE95-3EBD-B353-37DF-175165DC8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7D7B9-E25A-B143-397E-4A9E033BD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9F0B70-D2C7-B58F-EE88-9729669743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DA6F05-D66A-2FA5-0B79-F92433A799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236954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49C92-3E7F-365D-96A2-9286B440A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92765-E922-4272-203F-1593274F0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579E9-524F-AA7E-2D53-E1194D68F4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2C38BE-88C5-14EB-85F5-524C399BB7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968862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various strategies for augmenting tend to trade off two extremes. One we have already seen, pure exploration, augments by maximizing the point with the largest variance but it ignored the actual predicted values. </a:t>
            </a:r>
          </a:p>
          <a:p>
            <a:endParaRPr lang="en-US" dirty="0"/>
          </a:p>
          <a:p>
            <a:r>
              <a:rPr lang="en-US" dirty="0"/>
              <a:t>The other approach reverses this, it focuses only on optimizing the prediction model and ignored uncertainty altogether.  </a:t>
            </a:r>
          </a:p>
          <a:p>
            <a:endParaRPr lang="en-US" dirty="0"/>
          </a:p>
          <a:p>
            <a:r>
              <a:rPr lang="en-US" dirty="0"/>
              <a:t>Focusing too much on one or the other of these strategies leads is suboptimal.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707080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137995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82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66CDC-BB27-1163-BE4A-8D955F315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60CAE-B6AC-BA57-1EEC-BFD4D7518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4671E-FE71-195A-7FBB-BBA4C8242387}"/>
              </a:ext>
            </a:extLst>
          </p:cNvPr>
          <p:cNvSpPr>
            <a:spLocks noGrp="1"/>
          </p:cNvSpPr>
          <p:nvPr>
            <p:ph type="body" idx="1"/>
          </p:nvPr>
        </p:nvSpPr>
        <p:spPr/>
        <p:txBody>
          <a:bodyPr/>
          <a:lstStyle/>
          <a:p>
            <a:r>
              <a:rPr lang="en-US" dirty="0"/>
              <a:t>This one did a bit better. We continue the search in the same direction</a:t>
            </a:r>
          </a:p>
        </p:txBody>
      </p:sp>
      <p:sp>
        <p:nvSpPr>
          <p:cNvPr id="4" name="Slide Number Placeholder 3">
            <a:extLst>
              <a:ext uri="{FF2B5EF4-FFF2-40B4-BE49-F238E27FC236}">
                <a16:creationId xmlns:a16="http://schemas.microsoft.com/office/drawing/2014/main" id="{9DB1DB58-C5DE-C0DB-18D2-5FDF91403677}"/>
              </a:ext>
            </a:extLst>
          </p:cNvPr>
          <p:cNvSpPr>
            <a:spLocks noGrp="1"/>
          </p:cNvSpPr>
          <p:nvPr>
            <p:ph type="sldNum" sz="quarter" idx="5"/>
          </p:nvPr>
        </p:nvSpPr>
        <p:spPr/>
        <p:txBody>
          <a:bodyPr/>
          <a:lstStyle/>
          <a:p>
            <a:fld id="{FE63DD39-072B-450C-BD13-FE0B62F9B0FA}" type="slidenum">
              <a:rPr lang="en-US" smtClean="0"/>
              <a:t>25</a:t>
            </a:fld>
            <a:endParaRPr lang="en-US"/>
          </a:p>
        </p:txBody>
      </p:sp>
    </p:spTree>
    <p:extLst>
      <p:ext uri="{BB962C8B-B14F-4D97-AF65-F5344CB8AC3E}">
        <p14:creationId xmlns:p14="http://schemas.microsoft.com/office/powerpoint/2010/main" val="32965505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428195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884314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apply EI as an augmentation strategy to the GaSP Mountain example with a goal of finding the location of the highest peak.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256594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BO example with a sample of size 4 from GaSP mountain.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Expected Improvement. It assigns a value to all the possible factor combinations we could try next by balancing regions the model believes to be of high value with regions where we have high uncertainty.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think of it as completely analogous to looking at a set of stocks and choosing the one with the highest expected return on the investment. EI is the rate of return function across a range of X values.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222164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factor settings with the highest expected information value is the recommended the next run.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46766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simple example. The true function we want to maximize is overlain in blue in the middle profiler panel. This is a pretend example because in real problems we can’t see the true function.  Notice it is a multi modal complicated function that would be difficult to model with a classical approach.</a:t>
            </a:r>
          </a:p>
          <a:p>
            <a:endParaRPr lang="en-US" dirty="0"/>
          </a:p>
          <a:p>
            <a:r>
              <a:rPr lang="en-US" dirty="0"/>
              <a:t>To start we have two points. The model fit is in the middle panel with the uncertainty and data overlain. The bottom panel is the prediction variance, and the top panel is the EI acquisition function which assigns a value to every possible new point to explore, trading off potential optimal solutions to prediction uncertainty. The x value with the largest value is the next run recommended by EI. If we add a measurement at that location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805480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try that point and see it led to little improvement. The expected improvement criterion next recommends a point further away with higher prediction variance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78661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did a bit better. We continue the search in the same direction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515585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 we did worse than expected, and it recommends a nearby point in the other direction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550793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has identified the local optima and is now recommending giving attention to the unexplored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987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 we did worse than expected, and it recommends a nearby point in the other direction</a:t>
            </a:r>
          </a:p>
        </p:txBody>
      </p:sp>
      <p:sp>
        <p:nvSpPr>
          <p:cNvPr id="4" name="Slide Number Placeholder 3"/>
          <p:cNvSpPr>
            <a:spLocks noGrp="1"/>
          </p:cNvSpPr>
          <p:nvPr>
            <p:ph type="sldNum" sz="quarter" idx="5"/>
          </p:nvPr>
        </p:nvSpPr>
        <p:spPr/>
        <p:txBody>
          <a:bodyPr/>
          <a:lstStyle/>
          <a:p>
            <a:fld id="{FE63DD39-072B-450C-BD13-FE0B62F9B0FA}" type="slidenum">
              <a:rPr lang="en-US" smtClean="0"/>
              <a:t>26</a:t>
            </a:fld>
            <a:endParaRPr lang="en-US"/>
          </a:p>
        </p:txBody>
      </p:sp>
    </p:spTree>
    <p:extLst>
      <p:ext uri="{BB962C8B-B14F-4D97-AF65-F5344CB8AC3E}">
        <p14:creationId xmlns:p14="http://schemas.microsoft.com/office/powerpoint/2010/main" val="170550793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has identified the local optima and is now recommending giving attention to the unexplored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620407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has identified the local optima and is now recommending giving attention to the unexplored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984187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has identified the local optima and is now recommending giving attention to the unexplored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79320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add a point there and obtained a much better than expected result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272959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another step in the same direction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3198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 was lower, so the algorithm backs up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215548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basically found the optima, and the expected improvement is low across the range of 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189547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optima is then confirmed, and the expected improvement criterion is back to recommending high uncertainty points. Notice that the expected improvement is small everywhere, we means we can declare success in maximizing this function. This example shows how Bayesian optimization combines classical statistical thinking with machine learning to create a mathematical optimization algorithm. This idea can easily be applied in the same way to real industrial innovation applications. The approach is adaptive to the response values and goal. As a result, it indicates when your search can stop.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48792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745515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1652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5AB91-CCC2-4475-2AFD-0A06FF178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BF517-D79B-E0A4-F78E-210E99431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9F299-4540-8917-F66D-A8D2D288737D}"/>
              </a:ext>
            </a:extLst>
          </p:cNvPr>
          <p:cNvSpPr>
            <a:spLocks noGrp="1"/>
          </p:cNvSpPr>
          <p:nvPr>
            <p:ph type="body" idx="1"/>
          </p:nvPr>
        </p:nvSpPr>
        <p:spPr/>
        <p:txBody>
          <a:bodyPr/>
          <a:lstStyle/>
          <a:p>
            <a:r>
              <a:rPr lang="en-US" dirty="0"/>
              <a:t>This time we did worse than expected, and it recommends a nearby point in the other direction</a:t>
            </a:r>
          </a:p>
        </p:txBody>
      </p:sp>
      <p:sp>
        <p:nvSpPr>
          <p:cNvPr id="4" name="Slide Number Placeholder 3">
            <a:extLst>
              <a:ext uri="{FF2B5EF4-FFF2-40B4-BE49-F238E27FC236}">
                <a16:creationId xmlns:a16="http://schemas.microsoft.com/office/drawing/2014/main" id="{AD03CFD3-C92B-C661-C935-2EED1D63AF4B}"/>
              </a:ext>
            </a:extLst>
          </p:cNvPr>
          <p:cNvSpPr>
            <a:spLocks noGrp="1"/>
          </p:cNvSpPr>
          <p:nvPr>
            <p:ph type="sldNum" sz="quarter" idx="5"/>
          </p:nvPr>
        </p:nvSpPr>
        <p:spPr/>
        <p:txBody>
          <a:bodyPr/>
          <a:lstStyle/>
          <a:p>
            <a:fld id="{FE63DD39-072B-450C-BD13-FE0B62F9B0FA}" type="slidenum">
              <a:rPr lang="en-US" smtClean="0"/>
              <a:t>27</a:t>
            </a:fld>
            <a:endParaRPr lang="en-US"/>
          </a:p>
        </p:txBody>
      </p:sp>
    </p:spTree>
    <p:extLst>
      <p:ext uri="{BB962C8B-B14F-4D97-AF65-F5344CB8AC3E}">
        <p14:creationId xmlns:p14="http://schemas.microsoft.com/office/powerpoint/2010/main" val="54874596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342878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662919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954388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using an JMP Add-in written by Mark Bailey that we have been using to </a:t>
            </a:r>
            <a:r>
              <a:rPr lang="en-US" dirty="0" err="1"/>
              <a:t>prototupe</a:t>
            </a:r>
            <a:r>
              <a:rPr lang="en-US" dirty="0"/>
              <a:t> BO in JMP. The </a:t>
            </a:r>
            <a:r>
              <a:rPr lang="en-US" dirty="0" err="1"/>
              <a:t>addin</a:t>
            </a:r>
            <a:r>
              <a:rPr lang="en-US" dirty="0"/>
              <a:t> requires JMP Pro, but as I mentioned academics can get JMP Pro for free any time by downloading it from the JMP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267319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676786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515302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473858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985872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555475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252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157568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has identified the local optima and is now recommending giving attention to the unexplored region</a:t>
            </a:r>
          </a:p>
        </p:txBody>
      </p:sp>
      <p:sp>
        <p:nvSpPr>
          <p:cNvPr id="4" name="Slide Number Placeholder 3"/>
          <p:cNvSpPr>
            <a:spLocks noGrp="1"/>
          </p:cNvSpPr>
          <p:nvPr>
            <p:ph type="sldNum" sz="quarter" idx="5"/>
          </p:nvPr>
        </p:nvSpPr>
        <p:spPr/>
        <p:txBody>
          <a:bodyPr/>
          <a:lstStyle/>
          <a:p>
            <a:fld id="{FE63DD39-072B-450C-BD13-FE0B62F9B0FA}" type="slidenum">
              <a:rPr lang="en-US" smtClean="0"/>
              <a:t>28</a:t>
            </a:fld>
            <a:endParaRPr lang="en-US"/>
          </a:p>
        </p:txBody>
      </p:sp>
    </p:spTree>
    <p:extLst>
      <p:ext uri="{BB962C8B-B14F-4D97-AF65-F5344CB8AC3E}">
        <p14:creationId xmlns:p14="http://schemas.microsoft.com/office/powerpoint/2010/main" val="36198710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35404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020181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862555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308613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64776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73687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174715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157885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805490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2692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has identified the local optima and is now recommending giving attention to the unexplored region</a:t>
            </a:r>
          </a:p>
        </p:txBody>
      </p:sp>
      <p:sp>
        <p:nvSpPr>
          <p:cNvPr id="4" name="Slide Number Placeholder 3"/>
          <p:cNvSpPr>
            <a:spLocks noGrp="1"/>
          </p:cNvSpPr>
          <p:nvPr>
            <p:ph type="sldNum" sz="quarter" idx="5"/>
          </p:nvPr>
        </p:nvSpPr>
        <p:spPr/>
        <p:txBody>
          <a:bodyPr/>
          <a:lstStyle/>
          <a:p>
            <a:fld id="{FE63DD39-072B-450C-BD13-FE0B62F9B0FA}" type="slidenum">
              <a:rPr lang="en-US" smtClean="0"/>
              <a:t>29</a:t>
            </a:fld>
            <a:endParaRPr lang="en-US"/>
          </a:p>
        </p:txBody>
      </p:sp>
    </p:spTree>
    <p:extLst>
      <p:ext uri="{BB962C8B-B14F-4D97-AF65-F5344CB8AC3E}">
        <p14:creationId xmlns:p14="http://schemas.microsoft.com/office/powerpoint/2010/main" val="337620407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81393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MOVIE]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25831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56859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98523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017369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902045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6022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40411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701203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1230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has identified the local optima and is now recommending giving attention to the unexplored region</a:t>
            </a:r>
          </a:p>
        </p:txBody>
      </p:sp>
      <p:sp>
        <p:nvSpPr>
          <p:cNvPr id="4" name="Slide Number Placeholder 3"/>
          <p:cNvSpPr>
            <a:spLocks noGrp="1"/>
          </p:cNvSpPr>
          <p:nvPr>
            <p:ph type="sldNum" sz="quarter" idx="5"/>
          </p:nvPr>
        </p:nvSpPr>
        <p:spPr/>
        <p:txBody>
          <a:bodyPr/>
          <a:lstStyle/>
          <a:p>
            <a:fld id="{FE63DD39-072B-450C-BD13-FE0B62F9B0FA}" type="slidenum">
              <a:rPr lang="en-US" smtClean="0"/>
              <a:t>30</a:t>
            </a:fld>
            <a:endParaRPr lang="en-US"/>
          </a:p>
        </p:txBody>
      </p:sp>
    </p:spTree>
    <p:extLst>
      <p:ext uri="{BB962C8B-B14F-4D97-AF65-F5344CB8AC3E}">
        <p14:creationId xmlns:p14="http://schemas.microsoft.com/office/powerpoint/2010/main" val="332984187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683183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486511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756993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951984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250569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988675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613075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459467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A8075-4D59-98F7-9608-6D826E02F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B6591-8D63-8171-DD4D-32C15B5FB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914D1-97CA-F7E6-78BE-B6A76227F2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0B8DBE-6018-5DC9-7DF3-7E88EF4AC3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080249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3BC8D-D293-5004-E942-DDB15B742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EEEF7-9479-948A-AC39-B15E405E3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55EC0-B6A1-C66A-772A-DB9DFDFEF3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8E93CC-DE9E-0FB8-C84F-E0C2D60524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0265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has identified the local optima and is now recommending giving attention to the unexplored region</a:t>
            </a:r>
          </a:p>
        </p:txBody>
      </p:sp>
      <p:sp>
        <p:nvSpPr>
          <p:cNvPr id="4" name="Slide Number Placeholder 3"/>
          <p:cNvSpPr>
            <a:spLocks noGrp="1"/>
          </p:cNvSpPr>
          <p:nvPr>
            <p:ph type="sldNum" sz="quarter" idx="5"/>
          </p:nvPr>
        </p:nvSpPr>
        <p:spPr/>
        <p:txBody>
          <a:bodyPr/>
          <a:lstStyle/>
          <a:p>
            <a:fld id="{FE63DD39-072B-450C-BD13-FE0B62F9B0FA}" type="slidenum">
              <a:rPr lang="en-US" smtClean="0"/>
              <a:t>31</a:t>
            </a:fld>
            <a:endParaRPr lang="en-US"/>
          </a:p>
        </p:txBody>
      </p:sp>
    </p:spTree>
    <p:extLst>
      <p:ext uri="{BB962C8B-B14F-4D97-AF65-F5344CB8AC3E}">
        <p14:creationId xmlns:p14="http://schemas.microsoft.com/office/powerpoint/2010/main" val="1852793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0B3E6-AFC0-5025-2D20-8FB0A8EE8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DE5C1-8C1E-83A2-73CF-F5B11EF07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A159C5-1017-2D8A-BB89-B2F8E88AE3EA}"/>
              </a:ext>
            </a:extLst>
          </p:cNvPr>
          <p:cNvSpPr>
            <a:spLocks noGrp="1"/>
          </p:cNvSpPr>
          <p:nvPr>
            <p:ph type="body" idx="1"/>
          </p:nvPr>
        </p:nvSpPr>
        <p:spPr/>
        <p:txBody>
          <a:bodyPr/>
          <a:lstStyle/>
          <a:p>
            <a:r>
              <a:rPr lang="en-US" dirty="0"/>
              <a:t>The algorithm has identified the local optima and is now recommending giving attention to the unexplored region</a:t>
            </a:r>
          </a:p>
        </p:txBody>
      </p:sp>
      <p:sp>
        <p:nvSpPr>
          <p:cNvPr id="4" name="Slide Number Placeholder 3">
            <a:extLst>
              <a:ext uri="{FF2B5EF4-FFF2-40B4-BE49-F238E27FC236}">
                <a16:creationId xmlns:a16="http://schemas.microsoft.com/office/drawing/2014/main" id="{1ECC7D0A-8BB2-9C5E-DCE5-C5CEB30997E1}"/>
              </a:ext>
            </a:extLst>
          </p:cNvPr>
          <p:cNvSpPr>
            <a:spLocks noGrp="1"/>
          </p:cNvSpPr>
          <p:nvPr>
            <p:ph type="sldNum" sz="quarter" idx="5"/>
          </p:nvPr>
        </p:nvSpPr>
        <p:spPr/>
        <p:txBody>
          <a:bodyPr/>
          <a:lstStyle/>
          <a:p>
            <a:fld id="{FE63DD39-072B-450C-BD13-FE0B62F9B0FA}" type="slidenum">
              <a:rPr lang="en-US" smtClean="0"/>
              <a:t>32</a:t>
            </a:fld>
            <a:endParaRPr lang="en-US"/>
          </a:p>
        </p:txBody>
      </p:sp>
    </p:spTree>
    <p:extLst>
      <p:ext uri="{BB962C8B-B14F-4D97-AF65-F5344CB8AC3E}">
        <p14:creationId xmlns:p14="http://schemas.microsoft.com/office/powerpoint/2010/main" val="680074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add a point there and obtained a much better than expected result</a:t>
            </a:r>
          </a:p>
        </p:txBody>
      </p:sp>
      <p:sp>
        <p:nvSpPr>
          <p:cNvPr id="4" name="Slide Number Placeholder 3"/>
          <p:cNvSpPr>
            <a:spLocks noGrp="1"/>
          </p:cNvSpPr>
          <p:nvPr>
            <p:ph type="sldNum" sz="quarter" idx="5"/>
          </p:nvPr>
        </p:nvSpPr>
        <p:spPr/>
        <p:txBody>
          <a:bodyPr/>
          <a:lstStyle/>
          <a:p>
            <a:fld id="{FE63DD39-072B-450C-BD13-FE0B62F9B0FA}" type="slidenum">
              <a:rPr lang="en-US" smtClean="0"/>
              <a:t>33</a:t>
            </a:fld>
            <a:endParaRPr lang="en-US"/>
          </a:p>
        </p:txBody>
      </p:sp>
    </p:spTree>
    <p:extLst>
      <p:ext uri="{BB962C8B-B14F-4D97-AF65-F5344CB8AC3E}">
        <p14:creationId xmlns:p14="http://schemas.microsoft.com/office/powerpoint/2010/main" val="1102729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AE046-C659-6AC3-6DAE-5194866E9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A2F5C-D2F4-BFA8-3AB4-A7FF8B316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80FA9-B91F-2BB7-8B1F-72353FDCABD2}"/>
              </a:ext>
            </a:extLst>
          </p:cNvPr>
          <p:cNvSpPr>
            <a:spLocks noGrp="1"/>
          </p:cNvSpPr>
          <p:nvPr>
            <p:ph type="body" idx="1"/>
          </p:nvPr>
        </p:nvSpPr>
        <p:spPr/>
        <p:txBody>
          <a:bodyPr/>
          <a:lstStyle/>
          <a:p>
            <a:r>
              <a:rPr lang="en-US" dirty="0"/>
              <a:t>We add a point there and obtained a much better than expected result</a:t>
            </a:r>
          </a:p>
        </p:txBody>
      </p:sp>
      <p:sp>
        <p:nvSpPr>
          <p:cNvPr id="4" name="Slide Number Placeholder 3">
            <a:extLst>
              <a:ext uri="{FF2B5EF4-FFF2-40B4-BE49-F238E27FC236}">
                <a16:creationId xmlns:a16="http://schemas.microsoft.com/office/drawing/2014/main" id="{33C43D3A-F843-EA68-BED1-489F852D7446}"/>
              </a:ext>
            </a:extLst>
          </p:cNvPr>
          <p:cNvSpPr>
            <a:spLocks noGrp="1"/>
          </p:cNvSpPr>
          <p:nvPr>
            <p:ph type="sldNum" sz="quarter" idx="5"/>
          </p:nvPr>
        </p:nvSpPr>
        <p:spPr/>
        <p:txBody>
          <a:bodyPr/>
          <a:lstStyle/>
          <a:p>
            <a:fld id="{FE63DD39-072B-450C-BD13-FE0B62F9B0FA}" type="slidenum">
              <a:rPr lang="en-US" smtClean="0"/>
              <a:t>34</a:t>
            </a:fld>
            <a:endParaRPr lang="en-US"/>
          </a:p>
        </p:txBody>
      </p:sp>
    </p:spTree>
    <p:extLst>
      <p:ext uri="{BB962C8B-B14F-4D97-AF65-F5344CB8AC3E}">
        <p14:creationId xmlns:p14="http://schemas.microsoft.com/office/powerpoint/2010/main" val="1139305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another step in the same direction</a:t>
            </a:r>
          </a:p>
        </p:txBody>
      </p:sp>
      <p:sp>
        <p:nvSpPr>
          <p:cNvPr id="4" name="Slide Number Placeholder 3"/>
          <p:cNvSpPr>
            <a:spLocks noGrp="1"/>
          </p:cNvSpPr>
          <p:nvPr>
            <p:ph type="sldNum" sz="quarter" idx="5"/>
          </p:nvPr>
        </p:nvSpPr>
        <p:spPr/>
        <p:txBody>
          <a:bodyPr/>
          <a:lstStyle/>
          <a:p>
            <a:fld id="{FE63DD39-072B-450C-BD13-FE0B62F9B0FA}" type="slidenum">
              <a:rPr lang="en-US" smtClean="0"/>
              <a:t>35</a:t>
            </a:fld>
            <a:endParaRPr lang="en-US"/>
          </a:p>
        </p:txBody>
      </p:sp>
    </p:spTree>
    <p:extLst>
      <p:ext uri="{BB962C8B-B14F-4D97-AF65-F5344CB8AC3E}">
        <p14:creationId xmlns:p14="http://schemas.microsoft.com/office/powerpoint/2010/main" val="4028031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D6E01-13ED-6ED6-FEA4-83723C32C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CDE40-3C10-A05E-5C8D-96C08820A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1BA13-1912-06E8-5BF7-12EF5562C92D}"/>
              </a:ext>
            </a:extLst>
          </p:cNvPr>
          <p:cNvSpPr>
            <a:spLocks noGrp="1"/>
          </p:cNvSpPr>
          <p:nvPr>
            <p:ph type="body" idx="1"/>
          </p:nvPr>
        </p:nvSpPr>
        <p:spPr/>
        <p:txBody>
          <a:bodyPr/>
          <a:lstStyle/>
          <a:p>
            <a:r>
              <a:rPr lang="en-US" dirty="0"/>
              <a:t>It takes another step in the same direction</a:t>
            </a:r>
          </a:p>
        </p:txBody>
      </p:sp>
      <p:sp>
        <p:nvSpPr>
          <p:cNvPr id="4" name="Slide Number Placeholder 3">
            <a:extLst>
              <a:ext uri="{FF2B5EF4-FFF2-40B4-BE49-F238E27FC236}">
                <a16:creationId xmlns:a16="http://schemas.microsoft.com/office/drawing/2014/main" id="{63455363-2CEB-180C-D801-D01D063B510B}"/>
              </a:ext>
            </a:extLst>
          </p:cNvPr>
          <p:cNvSpPr>
            <a:spLocks noGrp="1"/>
          </p:cNvSpPr>
          <p:nvPr>
            <p:ph type="sldNum" sz="quarter" idx="5"/>
          </p:nvPr>
        </p:nvSpPr>
        <p:spPr/>
        <p:txBody>
          <a:bodyPr/>
          <a:lstStyle/>
          <a:p>
            <a:fld id="{FE63DD39-072B-450C-BD13-FE0B62F9B0FA}" type="slidenum">
              <a:rPr lang="en-US" smtClean="0"/>
              <a:t>36</a:t>
            </a:fld>
            <a:endParaRPr lang="en-US"/>
          </a:p>
        </p:txBody>
      </p:sp>
    </p:spTree>
    <p:extLst>
      <p:ext uri="{BB962C8B-B14F-4D97-AF65-F5344CB8AC3E}">
        <p14:creationId xmlns:p14="http://schemas.microsoft.com/office/powerpoint/2010/main" val="368733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 was lower, so the algorithm backs up</a:t>
            </a:r>
          </a:p>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37</a:t>
            </a:fld>
            <a:endParaRPr lang="en-US"/>
          </a:p>
        </p:txBody>
      </p:sp>
    </p:spTree>
    <p:extLst>
      <p:ext uri="{BB962C8B-B14F-4D97-AF65-F5344CB8AC3E}">
        <p14:creationId xmlns:p14="http://schemas.microsoft.com/office/powerpoint/2010/main" val="339215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11</a:t>
            </a:fld>
            <a:endParaRPr lang="en-US"/>
          </a:p>
        </p:txBody>
      </p:sp>
    </p:spTree>
    <p:extLst>
      <p:ext uri="{BB962C8B-B14F-4D97-AF65-F5344CB8AC3E}">
        <p14:creationId xmlns:p14="http://schemas.microsoft.com/office/powerpoint/2010/main" val="2702831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37260-F51C-BEC0-0048-9BD07F9ED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9C3B-4A61-8182-8C35-A360D0EF03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C2D68-5EE6-4802-C38F-BC796DBF37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 was lower, so the algorithm backs up</a:t>
            </a:r>
          </a:p>
          <a:p>
            <a:endParaRPr lang="en-US" dirty="0"/>
          </a:p>
        </p:txBody>
      </p:sp>
      <p:sp>
        <p:nvSpPr>
          <p:cNvPr id="4" name="Slide Number Placeholder 3">
            <a:extLst>
              <a:ext uri="{FF2B5EF4-FFF2-40B4-BE49-F238E27FC236}">
                <a16:creationId xmlns:a16="http://schemas.microsoft.com/office/drawing/2014/main" id="{0846E5CF-DE80-705E-BCD5-EE4E30638F4A}"/>
              </a:ext>
            </a:extLst>
          </p:cNvPr>
          <p:cNvSpPr>
            <a:spLocks noGrp="1"/>
          </p:cNvSpPr>
          <p:nvPr>
            <p:ph type="sldNum" sz="quarter" idx="5"/>
          </p:nvPr>
        </p:nvSpPr>
        <p:spPr/>
        <p:txBody>
          <a:bodyPr/>
          <a:lstStyle/>
          <a:p>
            <a:fld id="{FE63DD39-072B-450C-BD13-FE0B62F9B0FA}" type="slidenum">
              <a:rPr lang="en-US" smtClean="0"/>
              <a:t>38</a:t>
            </a:fld>
            <a:endParaRPr lang="en-US"/>
          </a:p>
        </p:txBody>
      </p:sp>
    </p:spTree>
    <p:extLst>
      <p:ext uri="{BB962C8B-B14F-4D97-AF65-F5344CB8AC3E}">
        <p14:creationId xmlns:p14="http://schemas.microsoft.com/office/powerpoint/2010/main" val="912695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basically found the optima, and the expected improvement is low across the range of X. </a:t>
            </a:r>
          </a:p>
        </p:txBody>
      </p:sp>
      <p:sp>
        <p:nvSpPr>
          <p:cNvPr id="4" name="Slide Number Placeholder 3"/>
          <p:cNvSpPr>
            <a:spLocks noGrp="1"/>
          </p:cNvSpPr>
          <p:nvPr>
            <p:ph type="sldNum" sz="quarter" idx="5"/>
          </p:nvPr>
        </p:nvSpPr>
        <p:spPr/>
        <p:txBody>
          <a:bodyPr/>
          <a:lstStyle/>
          <a:p>
            <a:fld id="{FE63DD39-072B-450C-BD13-FE0B62F9B0FA}" type="slidenum">
              <a:rPr lang="en-US" smtClean="0"/>
              <a:t>39</a:t>
            </a:fld>
            <a:endParaRPr lang="en-US"/>
          </a:p>
        </p:txBody>
      </p:sp>
    </p:spTree>
    <p:extLst>
      <p:ext uri="{BB962C8B-B14F-4D97-AF65-F5344CB8AC3E}">
        <p14:creationId xmlns:p14="http://schemas.microsoft.com/office/powerpoint/2010/main" val="3671895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33EEA-DA0C-97C0-79B8-CC1B2836D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16F4E3-5E28-8897-FBEA-134EA8439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27E0A-3062-C8D1-EA25-D1FE232DBFB5}"/>
              </a:ext>
            </a:extLst>
          </p:cNvPr>
          <p:cNvSpPr>
            <a:spLocks noGrp="1"/>
          </p:cNvSpPr>
          <p:nvPr>
            <p:ph type="body" idx="1"/>
          </p:nvPr>
        </p:nvSpPr>
        <p:spPr/>
        <p:txBody>
          <a:bodyPr/>
          <a:lstStyle/>
          <a:p>
            <a:r>
              <a:rPr lang="en-US" dirty="0"/>
              <a:t>It has basically found the optima, and the expected improvement is low across the range of X. </a:t>
            </a:r>
          </a:p>
        </p:txBody>
      </p:sp>
      <p:sp>
        <p:nvSpPr>
          <p:cNvPr id="4" name="Slide Number Placeholder 3">
            <a:extLst>
              <a:ext uri="{FF2B5EF4-FFF2-40B4-BE49-F238E27FC236}">
                <a16:creationId xmlns:a16="http://schemas.microsoft.com/office/drawing/2014/main" id="{1B75394B-0331-79C7-E82A-B046FC3761B5}"/>
              </a:ext>
            </a:extLst>
          </p:cNvPr>
          <p:cNvSpPr>
            <a:spLocks noGrp="1"/>
          </p:cNvSpPr>
          <p:nvPr>
            <p:ph type="sldNum" sz="quarter" idx="5"/>
          </p:nvPr>
        </p:nvSpPr>
        <p:spPr/>
        <p:txBody>
          <a:bodyPr/>
          <a:lstStyle/>
          <a:p>
            <a:fld id="{FE63DD39-072B-450C-BD13-FE0B62F9B0FA}" type="slidenum">
              <a:rPr lang="en-US" smtClean="0"/>
              <a:t>40</a:t>
            </a:fld>
            <a:endParaRPr lang="en-US"/>
          </a:p>
        </p:txBody>
      </p:sp>
    </p:spTree>
    <p:extLst>
      <p:ext uri="{BB962C8B-B14F-4D97-AF65-F5344CB8AC3E}">
        <p14:creationId xmlns:p14="http://schemas.microsoft.com/office/powerpoint/2010/main" val="1235813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optima is then confirmed, and the expected improvement criterion is back to recommending high uncertainty points. Notice that the expected improvement is small everywhere, we means we can declare success in maximizing this function. This example shows how Bayesian optimization combines classical statistical thinking with machine learning to create a mathematical optimization algorithm. This idea can easily be applied in the same way to real industrial innovation applications. The approach is adaptive to the response values and goal. As a result, it indicates when your search can stop.</a:t>
            </a:r>
          </a:p>
        </p:txBody>
      </p:sp>
      <p:sp>
        <p:nvSpPr>
          <p:cNvPr id="4" name="Slide Number Placeholder 3"/>
          <p:cNvSpPr>
            <a:spLocks noGrp="1"/>
          </p:cNvSpPr>
          <p:nvPr>
            <p:ph type="sldNum" sz="quarter" idx="5"/>
          </p:nvPr>
        </p:nvSpPr>
        <p:spPr/>
        <p:txBody>
          <a:bodyPr/>
          <a:lstStyle/>
          <a:p>
            <a:fld id="{FE63DD39-072B-450C-BD13-FE0B62F9B0FA}" type="slidenum">
              <a:rPr lang="en-US" smtClean="0"/>
              <a:t>41</a:t>
            </a:fld>
            <a:endParaRPr lang="en-US"/>
          </a:p>
        </p:txBody>
      </p:sp>
    </p:spTree>
    <p:extLst>
      <p:ext uri="{BB962C8B-B14F-4D97-AF65-F5344CB8AC3E}">
        <p14:creationId xmlns:p14="http://schemas.microsoft.com/office/powerpoint/2010/main" val="166487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AEF4-7723-B10B-A3DA-74644D8CA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18BDB-AA80-556D-E470-C6E31BD61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4187E-E658-4944-B0EA-98A42340E725}"/>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F3580EBE-CF2C-B5D7-E2E6-24168FE1F625}"/>
              </a:ext>
            </a:extLst>
          </p:cNvPr>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135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1DB40-466D-5070-C105-5353E9BCB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0BD93-E0BD-AA15-CD4E-54826925A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732DB-E2DE-0AC5-B0E6-1C02B0DB7E48}"/>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D8696AF1-8A7E-DE11-D22A-C8EDF82E1B1B}"/>
              </a:ext>
            </a:extLst>
          </p:cNvPr>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045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225F8-2C12-EDC4-CC3A-C9627A69F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0EC9D-CDDA-38EC-1006-9FCB1235A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75247-7BB5-EDFA-519B-ECF5B826CA4D}"/>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0ADDF5FC-FDEB-2C96-05E7-CF89BCB7CD25}"/>
              </a:ext>
            </a:extLst>
          </p:cNvPr>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351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D47B6-CD34-E145-089F-B86CFCC1B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CF033-1704-391B-B307-17CC03161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EF0A3-FAF3-2263-77D6-8D1FC446F924}"/>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ABAE1357-38C4-A775-311A-21E8D2C4268B}"/>
              </a:ext>
            </a:extLst>
          </p:cNvPr>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10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46</a:t>
            </a:fld>
            <a:endParaRPr lang="en-US"/>
          </a:p>
        </p:txBody>
      </p:sp>
    </p:spTree>
    <p:extLst>
      <p:ext uri="{BB962C8B-B14F-4D97-AF65-F5344CB8AC3E}">
        <p14:creationId xmlns:p14="http://schemas.microsoft.com/office/powerpoint/2010/main" val="570257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1A920-594A-447C-B6F4-7BCBF1871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1879A-D376-9C95-36B2-499DF86CF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15558-1113-464D-827C-E4C4B3B0DB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F2717F-45FA-91DF-8852-2A5F741C28D5}"/>
              </a:ext>
            </a:extLst>
          </p:cNvPr>
          <p:cNvSpPr>
            <a:spLocks noGrp="1"/>
          </p:cNvSpPr>
          <p:nvPr>
            <p:ph type="sldNum" sz="quarter" idx="5"/>
          </p:nvPr>
        </p:nvSpPr>
        <p:spPr/>
        <p:txBody>
          <a:bodyPr/>
          <a:lstStyle/>
          <a:p>
            <a:fld id="{FE63DD39-072B-450C-BD13-FE0B62F9B0FA}" type="slidenum">
              <a:rPr lang="en-US" smtClean="0"/>
              <a:t>47</a:t>
            </a:fld>
            <a:endParaRPr lang="en-US"/>
          </a:p>
        </p:txBody>
      </p:sp>
    </p:spTree>
    <p:extLst>
      <p:ext uri="{BB962C8B-B14F-4D97-AF65-F5344CB8AC3E}">
        <p14:creationId xmlns:p14="http://schemas.microsoft.com/office/powerpoint/2010/main" val="2842925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577070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48</a:t>
            </a:fld>
            <a:endParaRPr lang="en-US"/>
          </a:p>
        </p:txBody>
      </p:sp>
    </p:spTree>
    <p:extLst>
      <p:ext uri="{BB962C8B-B14F-4D97-AF65-F5344CB8AC3E}">
        <p14:creationId xmlns:p14="http://schemas.microsoft.com/office/powerpoint/2010/main" val="1840229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49</a:t>
            </a:fld>
            <a:endParaRPr lang="en-US"/>
          </a:p>
        </p:txBody>
      </p:sp>
    </p:spTree>
    <p:extLst>
      <p:ext uri="{BB962C8B-B14F-4D97-AF65-F5344CB8AC3E}">
        <p14:creationId xmlns:p14="http://schemas.microsoft.com/office/powerpoint/2010/main" val="404660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50</a:t>
            </a:fld>
            <a:endParaRPr lang="en-US"/>
          </a:p>
        </p:txBody>
      </p:sp>
    </p:spTree>
    <p:extLst>
      <p:ext uri="{BB962C8B-B14F-4D97-AF65-F5344CB8AC3E}">
        <p14:creationId xmlns:p14="http://schemas.microsoft.com/office/powerpoint/2010/main" val="877832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12CE7-2A0E-78EF-904F-4000C32BB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D6348-8C29-49C0-8071-CD640E0C4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7D406-D24B-4136-39E4-72B758DDA5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5D6882-1CD4-B51F-D39F-039C709DDFFD}"/>
              </a:ext>
            </a:extLst>
          </p:cNvPr>
          <p:cNvSpPr>
            <a:spLocks noGrp="1"/>
          </p:cNvSpPr>
          <p:nvPr>
            <p:ph type="sldNum" sz="quarter" idx="5"/>
          </p:nvPr>
        </p:nvSpPr>
        <p:spPr/>
        <p:txBody>
          <a:bodyPr/>
          <a:lstStyle/>
          <a:p>
            <a:fld id="{FE63DD39-072B-450C-BD13-FE0B62F9B0FA}" type="slidenum">
              <a:rPr lang="en-US" smtClean="0"/>
              <a:t>51</a:t>
            </a:fld>
            <a:endParaRPr lang="en-US"/>
          </a:p>
        </p:txBody>
      </p:sp>
    </p:spTree>
    <p:extLst>
      <p:ext uri="{BB962C8B-B14F-4D97-AF65-F5344CB8AC3E}">
        <p14:creationId xmlns:p14="http://schemas.microsoft.com/office/powerpoint/2010/main" val="1148923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52</a:t>
            </a:fld>
            <a:endParaRPr lang="en-US"/>
          </a:p>
        </p:txBody>
      </p:sp>
    </p:spTree>
    <p:extLst>
      <p:ext uri="{BB962C8B-B14F-4D97-AF65-F5344CB8AC3E}">
        <p14:creationId xmlns:p14="http://schemas.microsoft.com/office/powerpoint/2010/main" val="3789765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BD29D-2E7F-2A0A-29A2-346B3A009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43883D-E2B0-7364-A06E-9632EF799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4D031-FE94-13B6-CDE3-85909C31AE4D}"/>
              </a:ext>
            </a:extLst>
          </p:cNvPr>
          <p:cNvSpPr>
            <a:spLocks noGrp="1"/>
          </p:cNvSpPr>
          <p:nvPr>
            <p:ph type="body" idx="1"/>
          </p:nvPr>
        </p:nvSpPr>
        <p:spPr/>
        <p:txBody>
          <a:bodyPr/>
          <a:lstStyle/>
          <a:p>
            <a:pPr marL="0" indent="0">
              <a:buNone/>
            </a:pPr>
            <a:r>
              <a:rPr lang="en-US" dirty="0"/>
              <a:t>There are two modes for run selection. The first is Auto Mode, which requires very little on the part of the user once the data table is set up properly. It is intended to be somewhat conservative in that is favors spacefilling approaches until the evidence in the data appears that it is reasonable to use the model more directly </a:t>
            </a:r>
          </a:p>
          <a:p>
            <a:pPr marL="0" indent="0">
              <a:buNone/>
            </a:pPr>
            <a:endParaRPr lang="en-US" dirty="0"/>
          </a:p>
          <a:p>
            <a:pPr marL="0" indent="0">
              <a:buNone/>
            </a:pPr>
            <a:r>
              <a:rPr lang="en-US" dirty="0"/>
              <a:t>It has three modes, which I will explain as I go through the first example. </a:t>
            </a:r>
          </a:p>
          <a:p>
            <a:pPr marL="0" indent="0">
              <a:buNone/>
            </a:pPr>
            <a:endParaRPr lang="en-US" dirty="0"/>
          </a:p>
          <a:p>
            <a:pPr marL="0" indent="0">
              <a:buNone/>
            </a:pPr>
            <a:r>
              <a:rPr lang="en-US" dirty="0"/>
              <a:t>The other mode is Custom Mode. This gives the user the ability to choose runs directly using profilers of acquisition functions, and allows the user to set up their own candidate set that may satisfy constraints that are not naturally supported by JMP. You can do a lot with this, for example, you can simply change factor ranges in the profiler and determine runs using the new ranges. </a:t>
            </a:r>
          </a:p>
          <a:p>
            <a:pPr marL="0" indent="0">
              <a:buNone/>
            </a:pPr>
            <a:endParaRPr lang="en-US" dirty="0"/>
          </a:p>
          <a:p>
            <a:pPr marL="0" indent="0">
              <a:buNone/>
            </a:pPr>
            <a:r>
              <a:rPr lang="en-US" dirty="0"/>
              <a:t>Our goal here is to have an ‘easy path’ for users that don’t want to get into the details, or when the problem fairly standard and not that difficult, while giving another path that is for users that want to understand the machinery of BO in JMP and have harder problems that won’t have an easy out-of-the-box solution.</a:t>
            </a:r>
          </a:p>
        </p:txBody>
      </p:sp>
      <p:sp>
        <p:nvSpPr>
          <p:cNvPr id="4" name="Slide Number Placeholder 3">
            <a:extLst>
              <a:ext uri="{FF2B5EF4-FFF2-40B4-BE49-F238E27FC236}">
                <a16:creationId xmlns:a16="http://schemas.microsoft.com/office/drawing/2014/main" id="{A880F6FD-A951-7440-F088-C05CA5478903}"/>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61412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90A35-9521-BEE7-FB05-13151E602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48668-6D6C-B57F-A809-1061E2499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11238-1CB5-4A2D-AA3C-BA1F67BF73B7}"/>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8A6C2E43-B9F1-7129-3CFC-B84F932AC935}"/>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40130951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8EF17-5DD5-0388-4DAE-DD8240087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98F6E-02CE-E9DC-A1C2-29BBD13EE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1755A-4A1E-E1FC-F3AF-04655F5ADE6E}"/>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B2AE495A-D487-92BE-75BD-2E29E78622E9}"/>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612007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7EEB-A9D8-7AC1-32F6-152F60CEC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2B55F-EFFF-29EE-1AB2-FCA719C0D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2187B-1079-B3C7-FCDF-4F85586FC372}"/>
              </a:ext>
            </a:extLst>
          </p:cNvPr>
          <p:cNvSpPr>
            <a:spLocks noGrp="1"/>
          </p:cNvSpPr>
          <p:nvPr>
            <p:ph type="body" idx="1"/>
          </p:nvPr>
        </p:nvSpPr>
        <p:spPr/>
        <p:txBody>
          <a:bodyPr/>
          <a:lstStyle/>
          <a:p>
            <a:pPr marL="0" indent="0">
              <a:buNone/>
            </a:pPr>
            <a:r>
              <a:rPr lang="en-US" dirty="0"/>
              <a:t>Now in JMP we have the Profiler, which is a powerful tool for optimizing multiple responses, with different types of goals, which can be arbitrary combinations of maximizing, minimizing and matching targets. It is capable of this using desirability functions which give a score to the predicted values for each response and combines these into an overall desirability score for all the responses. </a:t>
            </a:r>
          </a:p>
          <a:p>
            <a:pPr marL="0" indent="0">
              <a:buNone/>
            </a:pPr>
            <a:endParaRPr lang="en-US" dirty="0"/>
          </a:p>
          <a:p>
            <a:pPr marL="0" indent="0">
              <a:buNone/>
            </a:pPr>
            <a:r>
              <a:rPr lang="en-US" dirty="0"/>
              <a:t>What we have done here with the new Bayesian Optimization platform in JMP Pro is combine profiler optimization via desirability functions with Bayesian optimization, the value statement being that by starting with either a very small sample from a spacefilling design or with messy historical data pulled from a database of similar projects, we can reduce the time and resources to innovate new products an processes. </a:t>
            </a:r>
          </a:p>
        </p:txBody>
      </p:sp>
      <p:sp>
        <p:nvSpPr>
          <p:cNvPr id="4" name="Slide Number Placeholder 3">
            <a:extLst>
              <a:ext uri="{FF2B5EF4-FFF2-40B4-BE49-F238E27FC236}">
                <a16:creationId xmlns:a16="http://schemas.microsoft.com/office/drawing/2014/main" id="{99D9344B-7D89-ACE1-6C76-159218493134}"/>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683719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26855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901379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DA01B-3EBE-EFCC-07D5-291B315A71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9BA34-4E23-E671-CD6B-DB488560D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BE21B-9855-8AF6-4319-B9C5924572EB}"/>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EFA059B6-E24D-CDD7-BBFF-06D009668915}"/>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867217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AC696-2D10-AE44-C70C-3FE88F65B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147FC-A44B-0215-5385-47DF064BB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A9F44-0688-FE9C-161A-FFB72F06B9EE}"/>
              </a:ext>
            </a:extLst>
          </p:cNvPr>
          <p:cNvSpPr>
            <a:spLocks noGrp="1"/>
          </p:cNvSpPr>
          <p:nvPr>
            <p:ph type="body" idx="1"/>
          </p:nvPr>
        </p:nvSpPr>
        <p:spPr/>
        <p:txBody>
          <a:bodyPr/>
          <a:lstStyle/>
          <a:p>
            <a:pPr marL="0" indent="0">
              <a:buNone/>
            </a:pPr>
            <a:r>
              <a:rPr lang="en-US" dirty="0"/>
              <a:t>We can use the Profiler to directly optimize these acquisition functions</a:t>
            </a:r>
          </a:p>
        </p:txBody>
      </p:sp>
      <p:sp>
        <p:nvSpPr>
          <p:cNvPr id="4" name="Slide Number Placeholder 3">
            <a:extLst>
              <a:ext uri="{FF2B5EF4-FFF2-40B4-BE49-F238E27FC236}">
                <a16:creationId xmlns:a16="http://schemas.microsoft.com/office/drawing/2014/main" id="{21396043-DDD0-27D9-8397-0E07F8DED6BD}"/>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075803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2EEDA-7E91-0FF7-0FB7-FACE93F21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4C0A0-83B3-CD51-671F-923C83079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B6A60-4D4D-A7BF-5B1B-25C2F778903D}"/>
              </a:ext>
            </a:extLst>
          </p:cNvPr>
          <p:cNvSpPr>
            <a:spLocks noGrp="1"/>
          </p:cNvSpPr>
          <p:nvPr>
            <p:ph type="body" idx="1"/>
          </p:nvPr>
        </p:nvSpPr>
        <p:spPr/>
        <p:txBody>
          <a:bodyPr/>
          <a:lstStyle/>
          <a:p>
            <a:pPr marL="0" indent="0">
              <a:buNone/>
            </a:pPr>
            <a:r>
              <a:rPr lang="en-US" dirty="0"/>
              <a:t>We can use the Profiler to directly optimize these acquisition functions</a:t>
            </a:r>
          </a:p>
        </p:txBody>
      </p:sp>
      <p:sp>
        <p:nvSpPr>
          <p:cNvPr id="4" name="Slide Number Placeholder 3">
            <a:extLst>
              <a:ext uri="{FF2B5EF4-FFF2-40B4-BE49-F238E27FC236}">
                <a16:creationId xmlns:a16="http://schemas.microsoft.com/office/drawing/2014/main" id="{4073AF14-7011-90A3-EAE6-F3DE650660DD}"/>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71321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70485-BA11-E901-3E73-65E3C2AB2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C44BE-8E18-BEA8-8490-0AAC44842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5E538-5177-7DA8-8880-5E848A1E9466}"/>
              </a:ext>
            </a:extLst>
          </p:cNvPr>
          <p:cNvSpPr>
            <a:spLocks noGrp="1"/>
          </p:cNvSpPr>
          <p:nvPr>
            <p:ph type="body" idx="1"/>
          </p:nvPr>
        </p:nvSpPr>
        <p:spPr/>
        <p:txBody>
          <a:bodyPr/>
          <a:lstStyle/>
          <a:p>
            <a:pPr marL="0" indent="0">
              <a:buNone/>
            </a:pPr>
            <a:endParaRPr lang="en-US" dirty="0"/>
          </a:p>
          <a:p>
            <a:pPr marL="0" indent="0">
              <a:buNone/>
            </a:pPr>
            <a:r>
              <a:rPr lang="en-US" dirty="0"/>
              <a:t>From there we use Gauss-Hermite quadrature to calculate the mean and variance of the responses desirability functions incorporating the desirability weight.  From there we use the rule for calculating the mean and variance of products of independent random variables.  This is how we combine all the response models together into a simple single response Bayesian Optimization problem. </a:t>
            </a:r>
          </a:p>
        </p:txBody>
      </p:sp>
      <p:sp>
        <p:nvSpPr>
          <p:cNvPr id="4" name="Slide Number Placeholder 3">
            <a:extLst>
              <a:ext uri="{FF2B5EF4-FFF2-40B4-BE49-F238E27FC236}">
                <a16:creationId xmlns:a16="http://schemas.microsoft.com/office/drawing/2014/main" id="{4CE29BF6-3B78-E844-CE1F-C8D03C81EA7D}"/>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2537708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05071-42E0-74AC-0016-36AF59BEF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AF0C3-0B99-624A-677B-0A22D7DF0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B7B28-1D16-4A3B-50E6-5D783D251B62}"/>
              </a:ext>
            </a:extLst>
          </p:cNvPr>
          <p:cNvSpPr>
            <a:spLocks noGrp="1"/>
          </p:cNvSpPr>
          <p:nvPr>
            <p:ph type="body" idx="1"/>
          </p:nvPr>
        </p:nvSpPr>
        <p:spPr/>
        <p:txBody>
          <a:bodyPr/>
          <a:lstStyle/>
          <a:p>
            <a:pPr marL="0" indent="0">
              <a:buNone/>
            </a:pPr>
            <a:endParaRPr lang="en-US" dirty="0"/>
          </a:p>
          <a:p>
            <a:pPr marL="0" indent="0">
              <a:buNone/>
            </a:pPr>
            <a:r>
              <a:rPr lang="en-US" dirty="0"/>
              <a:t>From there we use Gauss-Hermite quadrature to calculate the mean and variance of the responses desirability functions incorporating the desirability weight.  From there we use the rule for calculating the mean and variance of products of independent random variables.  This is how we combine all the response models together into a simple single response Bayesian Optimization problem. </a:t>
            </a:r>
          </a:p>
        </p:txBody>
      </p:sp>
      <p:sp>
        <p:nvSpPr>
          <p:cNvPr id="4" name="Slide Number Placeholder 3">
            <a:extLst>
              <a:ext uri="{FF2B5EF4-FFF2-40B4-BE49-F238E27FC236}">
                <a16:creationId xmlns:a16="http://schemas.microsoft.com/office/drawing/2014/main" id="{136C6F0C-E7A2-87B9-7FA0-46CEA9C508F7}"/>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3636792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0553-F2FB-BD2B-456C-F4BDBE583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945BE-DB16-C4AF-69C8-72D5E36C6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69711-520A-1FE4-795C-7CB65FFB8D63}"/>
              </a:ext>
            </a:extLst>
          </p:cNvPr>
          <p:cNvSpPr>
            <a:spLocks noGrp="1"/>
          </p:cNvSpPr>
          <p:nvPr>
            <p:ph type="body" idx="1"/>
          </p:nvPr>
        </p:nvSpPr>
        <p:spPr/>
        <p:txBody>
          <a:bodyPr/>
          <a:lstStyle/>
          <a:p>
            <a:pPr marL="0" indent="0">
              <a:buNone/>
            </a:pPr>
            <a:endParaRPr lang="en-US" dirty="0"/>
          </a:p>
          <a:p>
            <a:pPr marL="0" indent="0">
              <a:buNone/>
            </a:pPr>
            <a:r>
              <a:rPr lang="en-US" dirty="0"/>
              <a:t>From there we use Gauss-Hermite quadrature to calculate the mean and variance of the responses desirability functions incorporating the desirability weight.  From there we use the rule for calculating the mean and variance of products of independent random variables.  This is how we combine all the response models together into a simple single response Bayesian Optimization problem. </a:t>
            </a:r>
          </a:p>
        </p:txBody>
      </p:sp>
      <p:sp>
        <p:nvSpPr>
          <p:cNvPr id="4" name="Slide Number Placeholder 3">
            <a:extLst>
              <a:ext uri="{FF2B5EF4-FFF2-40B4-BE49-F238E27FC236}">
                <a16:creationId xmlns:a16="http://schemas.microsoft.com/office/drawing/2014/main" id="{97BD0225-9C2F-2F2E-0087-27F01FCB20B6}"/>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EF46A2-9381-4C51-8277-3C7F2938E9F9}" type="slidenum">
              <a:rPr kumimoji="0" lang="en-US" sz="1200" b="0" i="0" u="none" strike="noStrike" kern="1200" cap="none" spc="0" normalizeH="0" baseline="0" noProof="0" smtClean="0">
                <a:ln>
                  <a:noFill/>
                </a:ln>
                <a:solidFill>
                  <a:srgbClr val="000000"/>
                </a:solidFill>
                <a:effectLst/>
                <a:uLnTx/>
                <a:uFillTx/>
                <a:latin typeface="Anova Light" panose="020B0403020203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Anova Light" panose="020B0403020203020204" pitchFamily="34" charset="0"/>
              <a:ea typeface="+mn-ea"/>
              <a:cs typeface="+mn-cs"/>
            </a:endParaRPr>
          </a:p>
        </p:txBody>
      </p:sp>
    </p:spTree>
    <p:extLst>
      <p:ext uri="{BB962C8B-B14F-4D97-AF65-F5344CB8AC3E}">
        <p14:creationId xmlns:p14="http://schemas.microsoft.com/office/powerpoint/2010/main" val="1049880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66</a:t>
            </a:fld>
            <a:endParaRPr lang="en-US"/>
          </a:p>
        </p:txBody>
      </p:sp>
    </p:spTree>
    <p:extLst>
      <p:ext uri="{BB962C8B-B14F-4D97-AF65-F5344CB8AC3E}">
        <p14:creationId xmlns:p14="http://schemas.microsoft.com/office/powerpoint/2010/main" val="41963373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CB6CE-110B-A209-7916-7327428E8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5DE0A-6227-BD6E-D30E-25B7E0A51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F7F32-8217-7731-6F7B-59839F994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9390BE-07E2-8DC3-434C-6832F0317884}"/>
              </a:ext>
            </a:extLst>
          </p:cNvPr>
          <p:cNvSpPr>
            <a:spLocks noGrp="1"/>
          </p:cNvSpPr>
          <p:nvPr>
            <p:ph type="sldNum" sz="quarter" idx="5"/>
          </p:nvPr>
        </p:nvSpPr>
        <p:spPr/>
        <p:txBody>
          <a:bodyPr/>
          <a:lstStyle/>
          <a:p>
            <a:fld id="{FE63DD39-072B-450C-BD13-FE0B62F9B0FA}" type="slidenum">
              <a:rPr lang="en-US" smtClean="0"/>
              <a:t>67</a:t>
            </a:fld>
            <a:endParaRPr lang="en-US"/>
          </a:p>
        </p:txBody>
      </p:sp>
    </p:spTree>
    <p:extLst>
      <p:ext uri="{BB962C8B-B14F-4D97-AF65-F5344CB8AC3E}">
        <p14:creationId xmlns:p14="http://schemas.microsoft.com/office/powerpoint/2010/main" val="1240261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transition to something coming in JMP Pro 19, Bayesian Optimization. This is a very promising approach that is getting a lot of attention as an AI recommender system for improving products and processes.</a:t>
            </a:r>
          </a:p>
          <a:p>
            <a:r>
              <a:rPr lang="en-US" dirty="0"/>
              <a:t>It is too early to show the new platform, but I will introduce you to the idea of Bayesian Optimization, why it is so exciting, and talk about our goals for JMP Pro 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48291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8018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3DD39-072B-450C-BD13-FE0B62F9B0FA}" type="slidenum">
              <a:rPr lang="en-US" smtClean="0"/>
              <a:t>14</a:t>
            </a:fld>
            <a:endParaRPr lang="en-US"/>
          </a:p>
        </p:txBody>
      </p:sp>
    </p:spTree>
    <p:extLst>
      <p:ext uri="{BB962C8B-B14F-4D97-AF65-F5344CB8AC3E}">
        <p14:creationId xmlns:p14="http://schemas.microsoft.com/office/powerpoint/2010/main" val="2828843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241F5-253F-3D26-32B3-993274E73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2C5FC-D726-D249-D0E7-6E47E0D66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1EE4E-9CE7-D7E6-FAB5-36D77765F7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2C236E-0FB4-2766-9665-B021A18C7C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23524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Bayesian Optimization can be made easy to learn and use: there are fewer assumptions, with more time spent learning problem solving rather than statistical machinery like p values and power calculations</a:t>
            </a:r>
          </a:p>
          <a:p>
            <a:r>
              <a:rPr lang="en-US" dirty="0"/>
              <a:t>Linear statistical models concepts like interactions and curvature terms are much less important, because the machine learning algorithm learns the shape of the response surface directly from the data </a:t>
            </a:r>
          </a:p>
          <a:p>
            <a:r>
              <a:rPr lang="en-US" dirty="0"/>
              <a:t>Bayesian optimization is appealing because it requires only a very small initial data set and uses less resources because it goal oriented and uses all the information 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39417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DDDE3-47DC-3970-32A9-0CE9163A6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4473F-80FE-BA07-21AD-E89BB8D2F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85786-F576-9562-470C-7C487CEE77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606975-2AC1-BD65-8133-032F5A544B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67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9079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64604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0EA08-4C60-6405-945D-82B6870B5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A0A7B-D5C8-29BC-FA29-E79E8C74A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0334B-E85D-718F-CA49-FDAF0A2BFF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F1D9AE-DACC-7F7A-28C9-4CA3267377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83735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Bayesian optimization begins by identifying responses that quantify the objectives of the talk at hand, as well as goals like maximizing them, minimizing them, or matching a target value for them.</a:t>
            </a:r>
          </a:p>
          <a:p>
            <a:r>
              <a:rPr lang="en-US" dirty="0"/>
              <a:t>Then you obtain some data, either starting with observed or historical data or by running an initial starting design. Once you have the data you fit a model using the inputs to predict the responses.  This is where the process is in the JMP profiler plot we see here. There are three factors being used to predict three responses, one of which we want to maximize, and two other we want to match to a particular value. The model traces are shown in black, and the grey regions are the confidence intervals on the predictions. This type of graph is called the Profiler in JMP and is a very powerful tool for using models to solve real problems.</a:t>
            </a:r>
          </a:p>
          <a:p>
            <a:endParaRPr lang="en-US" dirty="0"/>
          </a:p>
          <a:p>
            <a:r>
              <a:rPr lang="en-US" dirty="0"/>
              <a:t>Up to this point Bayesian optimization is just like any other statistical or machine learning modeling procedure or DoE. Where it differs is in how we choose which factor combinations to try 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06203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that you use the model predictions based on fitting the model to the observed response values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88943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the prediction uncertainty from the model, which will generally differ at different factor combinations.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06883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incorporate the goals you have for the responses, shown here as desirability functions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831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5ED18-F176-9205-BC34-4949AE5E6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A14CA-83FE-F362-2D5A-F3EA152739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BDFED-E0F1-0596-0EFD-DB2DF795A9AF}"/>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9481FC03-9823-23F7-6E12-AFB02585BA79}"/>
              </a:ext>
            </a:extLst>
          </p:cNvPr>
          <p:cNvSpPr>
            <a:spLocks noGrp="1"/>
          </p:cNvSpPr>
          <p:nvPr>
            <p:ph type="sldNum" sz="quarter" idx="5"/>
          </p:nvPr>
        </p:nvSpPr>
        <p:spPr/>
        <p:txBody>
          <a:bodyPr/>
          <a:lstStyle/>
          <a:p>
            <a:pPr algn="l"/>
            <a:fld id="{C4EF46A2-9381-4C51-8277-3C7F2938E9F9}" type="slidenum">
              <a:rPr lang="en-US" smtClean="0"/>
              <a:pPr algn="l"/>
              <a:t>15</a:t>
            </a:fld>
            <a:endParaRPr lang="en-US" dirty="0"/>
          </a:p>
        </p:txBody>
      </p:sp>
    </p:spTree>
    <p:extLst>
      <p:ext uri="{BB962C8B-B14F-4D97-AF65-F5344CB8AC3E}">
        <p14:creationId xmlns:p14="http://schemas.microsoft.com/office/powerpoint/2010/main" val="15893951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three components are combined using what are called acquisition functions that identify the most promising new combinations of the inputs to try to optimize your responses in the next iteration.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87033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review two of the most common approaches to design products and processes in industry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617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39098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80981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72271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258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87840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98056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6447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94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DADE8-086D-C1BC-F1AC-8857C2ACE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C9FFB-0126-6417-8EC5-C6EBC77CD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7D591-AC0D-FAF4-E5A5-8A403035D4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factor settings with the highest expected information value is the recommended the next run. </a:t>
            </a:r>
          </a:p>
        </p:txBody>
      </p:sp>
      <p:sp>
        <p:nvSpPr>
          <p:cNvPr id="4" name="Slide Number Placeholder 3">
            <a:extLst>
              <a:ext uri="{FF2B5EF4-FFF2-40B4-BE49-F238E27FC236}">
                <a16:creationId xmlns:a16="http://schemas.microsoft.com/office/drawing/2014/main" id="{7284E369-22EF-F97A-A4E4-424AC176BCAB}"/>
              </a:ext>
            </a:extLst>
          </p:cNvPr>
          <p:cNvSpPr>
            <a:spLocks noGrp="1"/>
          </p:cNvSpPr>
          <p:nvPr>
            <p:ph type="sldNum" sz="quarter" idx="5"/>
          </p:nvPr>
        </p:nvSpPr>
        <p:spPr/>
        <p:txBody>
          <a:bodyPr/>
          <a:lstStyle/>
          <a:p>
            <a:fld id="{FE63DD39-072B-450C-BD13-FE0B62F9B0FA}" type="slidenum">
              <a:rPr lang="en-US" smtClean="0"/>
              <a:t>16</a:t>
            </a:fld>
            <a:endParaRPr lang="en-US"/>
          </a:p>
        </p:txBody>
      </p:sp>
    </p:spTree>
    <p:extLst>
      <p:ext uri="{BB962C8B-B14F-4D97-AF65-F5344CB8AC3E}">
        <p14:creationId xmlns:p14="http://schemas.microsoft.com/office/powerpoint/2010/main" val="24125260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already talked about the potential advantages of BO, much of which centers around the lack of maturity in the approach.</a:t>
            </a:r>
          </a:p>
          <a:p>
            <a:r>
              <a:rPr lang="en-US" dirty="0"/>
              <a:t>Several companies I know of have spent large sums to vendors for single projects that went nowhere, and have come to us looking for a better and more transparent way of doing Bayesian optimization.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BO doesn’t have the rich set of diagnostics that have been worked out for linear statistical models to identify when things are going wrong.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Gaussian Process models can be difficult to work with, although we are working hard on that right now.</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74442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27132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99836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3A60C-8637-F7F3-1204-0DF3E5AA0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49947-8AD5-747D-22DB-CE967C0BE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A3828-7BE7-8170-F4C7-C1C42B6FD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C8375F-F9F5-1707-536F-6C4032F2D2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03025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0599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workflow is an iterative process of data collection and modeling with Gaussian Processes, followed by using acquisition functions such as expected improvement to identify factor combinations to try 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8279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095C7-BCBB-FB6A-8BA3-E33C2FE61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8387E-2B12-D68D-1636-BEABFF616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65EEE-957D-829A-97BA-89D2A02EA9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66E55E-4D47-74B7-9C92-5E049C94D7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23721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“Prior” in BO is that mean function of the data are a continuous gaussian stochastic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6175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GaSP Mountain]. Ultimately we want to model altitude as a function of location. We know that location and altitude are closely related to one another. So we should be able to find a way to predict altitude using location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90067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knew the mean and variance of the altitude across the range of X we could use that information to come up with a one size fits all guess (using just the mean) and an uncertainty metric based on the standard deviation of altitude. This doesn’t help us make location based predictions though.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788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541E-BA53-2ED7-11D2-9B36C0224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58FBE-22C6-2689-90F7-DA16A4CC6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F370F-C705-CB55-34A7-199B8B4429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factor settings with the highest expected information value is the recommended the next run. </a:t>
            </a:r>
          </a:p>
        </p:txBody>
      </p:sp>
      <p:sp>
        <p:nvSpPr>
          <p:cNvPr id="4" name="Slide Number Placeholder 3">
            <a:extLst>
              <a:ext uri="{FF2B5EF4-FFF2-40B4-BE49-F238E27FC236}">
                <a16:creationId xmlns:a16="http://schemas.microsoft.com/office/drawing/2014/main" id="{0E23BA35-2FD7-31F6-3AFA-4F3C4634D457}"/>
              </a:ext>
            </a:extLst>
          </p:cNvPr>
          <p:cNvSpPr>
            <a:spLocks noGrp="1"/>
          </p:cNvSpPr>
          <p:nvPr>
            <p:ph type="sldNum" sz="quarter" idx="5"/>
          </p:nvPr>
        </p:nvSpPr>
        <p:spPr/>
        <p:txBody>
          <a:bodyPr/>
          <a:lstStyle/>
          <a:p>
            <a:fld id="{FE63DD39-072B-450C-BD13-FE0B62F9B0FA}" type="slidenum">
              <a:rPr lang="en-US" smtClean="0"/>
              <a:t>17</a:t>
            </a:fld>
            <a:endParaRPr lang="en-US"/>
          </a:p>
        </p:txBody>
      </p:sp>
    </p:spTree>
    <p:extLst>
      <p:ext uri="{BB962C8B-B14F-4D97-AF65-F5344CB8AC3E}">
        <p14:creationId xmlns:p14="http://schemas.microsoft.com/office/powerpoint/2010/main" val="25896010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suppose we collected equally spaced measurements every 1.25 km across the range of X. We calculate their autocorrelation and find that it is equal to .33.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2390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halve the interval widths and find that that autocorrelation is .72, much higher than at a </a:t>
            </a:r>
            <a:r>
              <a:rPr lang="en-US" dirty="0" err="1"/>
              <a:t>stepsize</a:t>
            </a:r>
            <a:r>
              <a:rPr lang="en-US" dirty="0"/>
              <a:t> of 1.25.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79777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41877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42685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22990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51723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we find that points very near to one another are basically perfectly correlated. So, we should be able to predict locations near a measurement with high accuracy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90029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suggest an approach we can take to do just that without taking an enormous number of measurements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69626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84524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DD39-072B-450C-BD13-FE0B62F9B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6927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48.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9.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0.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1.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2.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4.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5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5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9.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6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62.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8F10-00FF-87B1-D898-96F2073E41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B01A18-02D3-3883-BE7C-E9C841EFFA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2D507-3A20-AEA0-3ED0-E8CD4B1AC7EA}"/>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5" name="Footer Placeholder 4">
            <a:extLst>
              <a:ext uri="{FF2B5EF4-FFF2-40B4-BE49-F238E27FC236}">
                <a16:creationId xmlns:a16="http://schemas.microsoft.com/office/drawing/2014/main" id="{168C1576-E2D0-FBF4-98B8-FA530A11E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11C0C-30FB-F4CF-6807-171F14422E00}"/>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3597672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C6FD9-FBB6-3BDF-2C6D-799CA2D1B4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F65AA-D621-473A-679C-0157C507B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4C931-0AD5-4F36-C04F-A1EA4D3E91E8}"/>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5" name="Footer Placeholder 4">
            <a:extLst>
              <a:ext uri="{FF2B5EF4-FFF2-40B4-BE49-F238E27FC236}">
                <a16:creationId xmlns:a16="http://schemas.microsoft.com/office/drawing/2014/main" id="{72220DAB-1461-BC50-2755-AABBE8117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577F7-671B-725C-3372-078B2E4450D2}"/>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3110944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23110-3C6E-5A58-1B18-9B2A75502B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DF3EDA-7409-4368-3144-63F5BEBCF0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73678-1EC4-605B-9533-221A080B5475}"/>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5" name="Footer Placeholder 4">
            <a:extLst>
              <a:ext uri="{FF2B5EF4-FFF2-40B4-BE49-F238E27FC236}">
                <a16:creationId xmlns:a16="http://schemas.microsoft.com/office/drawing/2014/main" id="{F49F2DC0-AAC9-3654-ADE3-B14252F54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F14C7-5AFF-DEEF-CE31-47F104C3EF7B}"/>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187625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JMP - Cover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63F5D-D24A-310A-0524-1C3A6517125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3970" r="3408" b="5721"/>
          <a:stretch/>
        </p:blipFill>
        <p:spPr>
          <a:xfrm>
            <a:off x="760614" y="0"/>
            <a:ext cx="11431386" cy="5170748"/>
          </a:xfrm>
          <a:prstGeom prst="rect">
            <a:avLst/>
          </a:prstGeom>
        </p:spPr>
      </p:pic>
      <p:pic>
        <p:nvPicPr>
          <p:cNvPr id="6" name="Picture 5">
            <a:extLst>
              <a:ext uri="{FF2B5EF4-FFF2-40B4-BE49-F238E27FC236}">
                <a16:creationId xmlns:a16="http://schemas.microsoft.com/office/drawing/2014/main" id="{1F1FD6A3-53F9-5AA7-7099-CFD8CF29E4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6360" y="5500372"/>
            <a:ext cx="2487440" cy="746232"/>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4" y="1682769"/>
            <a:ext cx="10518846"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2"/>
                </a:solidFill>
                <a:latin typeface="+mj-lt"/>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4" y="2606099"/>
            <a:ext cx="10518846" cy="615553"/>
          </a:xfrm>
          <a:prstGeom prst="rect">
            <a:avLst/>
          </a:prstGeom>
        </p:spPr>
        <p:txBody>
          <a:bodyPr wrap="square">
            <a:noAutofit/>
          </a:bodyPr>
          <a:lstStyle>
            <a:lvl1pPr marL="0" indent="0">
              <a:lnSpc>
                <a:spcPct val="100000"/>
              </a:lnSpc>
              <a:spcBef>
                <a:spcPts val="400"/>
              </a:spcBef>
              <a:buNone/>
              <a:defRPr sz="3200">
                <a:solidFill>
                  <a:schemeClr val="tx1"/>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7686475" cy="705015"/>
          </a:xfrm>
          <a:prstGeom prst="rect">
            <a:avLst/>
          </a:prstGeom>
        </p:spPr>
        <p:txBody>
          <a:bodyPr wrap="square" anchor="ctr" anchorCtr="0">
            <a:noAutofit/>
          </a:bodyPr>
          <a:lstStyle>
            <a:lvl1pPr marL="0" indent="0">
              <a:lnSpc>
                <a:spcPct val="100000"/>
              </a:lnSpc>
              <a:spcBef>
                <a:spcPts val="400"/>
              </a:spcBef>
              <a:buNone/>
              <a:defRPr sz="1867">
                <a:solidFill>
                  <a:schemeClr val="tx1"/>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1557602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P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b="0">
                <a:solidFill>
                  <a:schemeClr val="bg2"/>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03196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P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1822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JMP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76514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JMP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838200" y="1600200"/>
            <a:ext cx="10515600" cy="4576764"/>
          </a:xfrm>
          <a:prstGeom prst="rect">
            <a:avLst/>
          </a:prstGeom>
        </p:spPr>
        <p:txBody>
          <a:bodyPr vert="horz" lIns="0" tIns="0" rIns="0" bIns="0" rtlCol="0">
            <a:normAutofit/>
          </a:bodyPr>
          <a:lstStyle>
            <a:lvl1pPr>
              <a:defRPr sz="2400"/>
            </a:lvl1pPr>
            <a:lvl2pPr>
              <a:defRPr sz="1867"/>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93060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JMP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838199" y="1600201"/>
            <a:ext cx="5161231"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6192571" y="1600201"/>
            <a:ext cx="5161232"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8439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JMP - Content Gray">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lvl1pPr>
              <a:defRPr>
                <a:solidFill>
                  <a:schemeClr val="bg2"/>
                </a:solidFill>
              </a:defRPr>
            </a:lvl1pPr>
          </a:lstStyle>
          <a:p>
            <a:r>
              <a:rPr lang="en-US"/>
              <a:t>Click to Add Slide Title</a:t>
            </a:r>
          </a:p>
        </p:txBody>
      </p:sp>
      <p:sp>
        <p:nvSpPr>
          <p:cNvPr id="2" name="Content Placeholder 5">
            <a:extLst>
              <a:ext uri="{FF2B5EF4-FFF2-40B4-BE49-F238E27FC236}">
                <a16:creationId xmlns:a16="http://schemas.microsoft.com/office/drawing/2014/main" id="{E04AED56-6246-081F-B0EE-3B63B6341C81}"/>
              </a:ext>
            </a:extLst>
          </p:cNvPr>
          <p:cNvSpPr>
            <a:spLocks noGrp="1"/>
          </p:cNvSpPr>
          <p:nvPr>
            <p:ph idx="1"/>
          </p:nvPr>
        </p:nvSpPr>
        <p:spPr>
          <a:xfrm>
            <a:off x="838200" y="1600200"/>
            <a:ext cx="10515600" cy="4576764"/>
          </a:xfrm>
        </p:spPr>
        <p:txBody>
          <a:bodyPr/>
          <a:lstStyle/>
          <a:p>
            <a:pPr lvl="0"/>
            <a:r>
              <a:rPr lang="en-US"/>
              <a:t>Click to edit Master text styles</a:t>
            </a:r>
          </a:p>
        </p:txBody>
      </p:sp>
      <p:sp>
        <p:nvSpPr>
          <p:cNvPr id="3" name="Text Placeholder 6">
            <a:extLst>
              <a:ext uri="{FF2B5EF4-FFF2-40B4-BE49-F238E27FC236}">
                <a16:creationId xmlns:a16="http://schemas.microsoft.com/office/drawing/2014/main" id="{1A33F7E7-3A7F-8A81-C844-2E7B0BB5413D}"/>
              </a:ext>
            </a:extLst>
          </p:cNvPr>
          <p:cNvSpPr>
            <a:spLocks noGrp="1"/>
          </p:cNvSpPr>
          <p:nvPr>
            <p:ph type="body" sz="quarter" idx="10"/>
          </p:nvPr>
        </p:nvSpPr>
        <p:spPr>
          <a:xfrm>
            <a:off x="838200" y="1041400"/>
            <a:ext cx="10515600" cy="366255"/>
          </a:xfrm>
        </p:spPr>
        <p:txBody>
          <a:bodyPr/>
          <a:lstStyle>
            <a:lvl1pPr marL="0" indent="0">
              <a:buNone/>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5251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JMP - Title &amp; Subtitle Lef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838200" y="3573123"/>
            <a:ext cx="3336233" cy="366255"/>
          </a:xfrm>
          <a:prstGeom prst="rect">
            <a:avLst/>
          </a:prstGeom>
        </p:spPr>
        <p:txBody>
          <a:bodyPr wrap="square" anchor="t">
            <a:no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
        <p:nvSpPr>
          <p:cNvPr id="3" name="Title 2">
            <a:extLst>
              <a:ext uri="{FF2B5EF4-FFF2-40B4-BE49-F238E27FC236}">
                <a16:creationId xmlns:a16="http://schemas.microsoft.com/office/drawing/2014/main" id="{2D2E903A-661D-601E-E77C-7B4AE24E868F}"/>
              </a:ext>
            </a:extLst>
          </p:cNvPr>
          <p:cNvSpPr>
            <a:spLocks noGrp="1"/>
          </p:cNvSpPr>
          <p:nvPr>
            <p:ph type="title" hasCustomPrompt="1"/>
          </p:nvPr>
        </p:nvSpPr>
        <p:spPr>
          <a:xfrm>
            <a:off x="834955" y="2764203"/>
            <a:ext cx="6969924" cy="664797"/>
          </a:xfrm>
        </p:spPr>
        <p:txBody>
          <a:bodyPr vert="horz" wrap="square" lIns="0" tIns="0" rIns="0" bIns="0" rtlCol="0" anchor="b" anchorCtr="0">
            <a:spAutoFit/>
          </a:bodyPr>
          <a:lstStyle>
            <a:lvl1pPr>
              <a:defRPr lang="en-US" sz="4800" dirty="0"/>
            </a:lvl1pPr>
          </a:lstStyle>
          <a:p>
            <a:pPr marL="0" lvl="0" indent="-243852">
              <a:buClr>
                <a:schemeClr val="accent5"/>
              </a:buClr>
              <a:buFont typeface="Anova Light" panose="020B0403020203020204" pitchFamily="34" charset="0"/>
            </a:pPr>
            <a:r>
              <a:rPr lang="en-US"/>
              <a:t>Click to Add Slide Title</a:t>
            </a:r>
          </a:p>
        </p:txBody>
      </p:sp>
    </p:spTree>
    <p:custDataLst>
      <p:tags r:id="rId1"/>
    </p:custDataLst>
    <p:extLst>
      <p:ext uri="{BB962C8B-B14F-4D97-AF65-F5344CB8AC3E}">
        <p14:creationId xmlns:p14="http://schemas.microsoft.com/office/powerpoint/2010/main" val="10050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BBA8-3BAE-3CA0-64AD-7C573A2E2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08C285-6A41-EF2D-3827-57CB8BD5DA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00C60-A3B0-7A31-C7FB-740633DC417F}"/>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5" name="Footer Placeholder 4">
            <a:extLst>
              <a:ext uri="{FF2B5EF4-FFF2-40B4-BE49-F238E27FC236}">
                <a16:creationId xmlns:a16="http://schemas.microsoft.com/office/drawing/2014/main" id="{930FFE34-9D68-B486-D1D9-3EE4DC656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DB3B3-D7BE-74D4-8D40-85A8E994935E}"/>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240553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JMP - Title &amp; Subtitle Left - Blue">
    <p:bg>
      <p:bgPr>
        <a:solidFill>
          <a:schemeClr val="bg2"/>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838200" y="3573123"/>
            <a:ext cx="3336233" cy="366255"/>
          </a:xfrm>
          <a:prstGeom prst="rect">
            <a:avLst/>
          </a:prstGeom>
        </p:spPr>
        <p:txBody>
          <a:bodyPr wrap="square" anchor="t">
            <a:noAutofit/>
          </a:bodyPr>
          <a:lstStyle>
            <a:lvl1pPr marL="0" indent="0" algn="l">
              <a:buNone/>
              <a:defRPr>
                <a:solidFill>
                  <a:schemeClr val="bg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
        <p:nvSpPr>
          <p:cNvPr id="3" name="Title 2">
            <a:extLst>
              <a:ext uri="{FF2B5EF4-FFF2-40B4-BE49-F238E27FC236}">
                <a16:creationId xmlns:a16="http://schemas.microsoft.com/office/drawing/2014/main" id="{2D2E903A-661D-601E-E77C-7B4AE24E868F}"/>
              </a:ext>
            </a:extLst>
          </p:cNvPr>
          <p:cNvSpPr>
            <a:spLocks noGrp="1"/>
          </p:cNvSpPr>
          <p:nvPr>
            <p:ph type="title" hasCustomPrompt="1"/>
          </p:nvPr>
        </p:nvSpPr>
        <p:spPr>
          <a:xfrm>
            <a:off x="834954" y="2764203"/>
            <a:ext cx="7149806" cy="664797"/>
          </a:xfrm>
        </p:spPr>
        <p:txBody>
          <a:bodyPr vert="horz" wrap="square" lIns="0" tIns="0" rIns="0" bIns="0" rtlCol="0" anchor="b" anchorCtr="0">
            <a:spAutoFit/>
          </a:bodyPr>
          <a:lstStyle>
            <a:lvl1pPr>
              <a:defRPr lang="en-US" sz="4800" dirty="0">
                <a:solidFill>
                  <a:schemeClr val="bg1"/>
                </a:solidFill>
              </a:defRPr>
            </a:lvl1pPr>
          </a:lstStyle>
          <a:p>
            <a:pPr marL="0" lvl="0" indent="-243852">
              <a:buClr>
                <a:schemeClr val="accent5"/>
              </a:buClr>
              <a:buFont typeface="Anova Light" panose="020B0403020203020204" pitchFamily="34" charset="0"/>
            </a:pPr>
            <a:r>
              <a:rPr lang="en-US"/>
              <a:t>Click to Add Slide Title</a:t>
            </a:r>
          </a:p>
        </p:txBody>
      </p:sp>
      <p:sp>
        <p:nvSpPr>
          <p:cNvPr id="4" name="TextBox 3">
            <a:extLst>
              <a:ext uri="{FF2B5EF4-FFF2-40B4-BE49-F238E27FC236}">
                <a16:creationId xmlns:a16="http://schemas.microsoft.com/office/drawing/2014/main" id="{F1C2CCED-A3FD-FC80-C531-7FF6AF5F7A5A}"/>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5" name="Picture 6">
            <a:extLst>
              <a:ext uri="{FF2B5EF4-FFF2-40B4-BE49-F238E27FC236}">
                <a16:creationId xmlns:a16="http://schemas.microsoft.com/office/drawing/2014/main" id="{2CB9579C-B750-789A-81D3-9C4C0F3BEB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Tree>
    <p:custDataLst>
      <p:tags r:id="rId1"/>
    </p:custDataLst>
    <p:extLst>
      <p:ext uri="{BB962C8B-B14F-4D97-AF65-F5344CB8AC3E}">
        <p14:creationId xmlns:p14="http://schemas.microsoft.com/office/powerpoint/2010/main" val="169762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JMP - Title Only Left">
    <p:bg>
      <p:bgPr>
        <a:solidFill>
          <a:schemeClr val="bg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39BC08-9317-E2A8-A565-9F6E50F68F4A}"/>
              </a:ext>
            </a:extLst>
          </p:cNvPr>
          <p:cNvSpPr>
            <a:spLocks noGrp="1"/>
          </p:cNvSpPr>
          <p:nvPr>
            <p:ph type="title" hasCustomPrompt="1"/>
          </p:nvPr>
        </p:nvSpPr>
        <p:spPr>
          <a:xfrm>
            <a:off x="834954" y="3096602"/>
            <a:ext cx="10700554" cy="664797"/>
          </a:xfrm>
        </p:spPr>
        <p:txBody>
          <a:bodyPr vert="horz" wrap="square" lIns="0" tIns="0" rIns="0" bIns="0" rtlCol="0" anchor="ctr" anchorCtr="0">
            <a:spAutoFit/>
          </a:bodyPr>
          <a:lstStyle>
            <a:lvl1pPr>
              <a:defRPr lang="en-US" sz="4800" dirty="0"/>
            </a:lvl1pPr>
          </a:lstStyle>
          <a:p>
            <a:pPr marL="0" lvl="0" indent="-243852">
              <a:buClr>
                <a:schemeClr val="accent5"/>
              </a:buClr>
              <a:buFont typeface="Anova Light" panose="020B0403020203020204" pitchFamily="34" charset="0"/>
            </a:pPr>
            <a:r>
              <a:rPr lang="en-US"/>
              <a:t>Click to Add Slide Title</a:t>
            </a:r>
          </a:p>
        </p:txBody>
      </p:sp>
    </p:spTree>
    <p:custDataLst>
      <p:tags r:id="rId1"/>
    </p:custDataLst>
    <p:extLst>
      <p:ext uri="{BB962C8B-B14F-4D97-AF65-F5344CB8AC3E}">
        <p14:creationId xmlns:p14="http://schemas.microsoft.com/office/powerpoint/2010/main" val="8859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JMP - Title Only Left _ Blue">
    <p:bg>
      <p:bgPr>
        <a:solidFill>
          <a:schemeClr val="bg2"/>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39BC08-9317-E2A8-A565-9F6E50F68F4A}"/>
              </a:ext>
            </a:extLst>
          </p:cNvPr>
          <p:cNvSpPr>
            <a:spLocks noGrp="1"/>
          </p:cNvSpPr>
          <p:nvPr>
            <p:ph type="title" hasCustomPrompt="1"/>
          </p:nvPr>
        </p:nvSpPr>
        <p:spPr>
          <a:xfrm>
            <a:off x="834954" y="3096602"/>
            <a:ext cx="10841231" cy="664797"/>
          </a:xfrm>
        </p:spPr>
        <p:txBody>
          <a:bodyPr vert="horz" wrap="square" lIns="0" tIns="0" rIns="0" bIns="0" rtlCol="0" anchor="ctr" anchorCtr="0">
            <a:spAutoFit/>
          </a:bodyPr>
          <a:lstStyle>
            <a:lvl1pPr>
              <a:defRPr lang="en-US" sz="4800" dirty="0">
                <a:solidFill>
                  <a:schemeClr val="bg1"/>
                </a:solidFill>
              </a:defRPr>
            </a:lvl1pPr>
          </a:lstStyle>
          <a:p>
            <a:pPr marL="0" lvl="0" indent="-243852">
              <a:buClr>
                <a:schemeClr val="accent5"/>
              </a:buClr>
              <a:buFont typeface="Anova Light" panose="020B0403020203020204" pitchFamily="34" charset="0"/>
            </a:pPr>
            <a:r>
              <a:rPr lang="en-US"/>
              <a:t>Click to Add Slide Title</a:t>
            </a:r>
          </a:p>
        </p:txBody>
      </p:sp>
      <p:sp>
        <p:nvSpPr>
          <p:cNvPr id="5" name="TextBox 4">
            <a:extLst>
              <a:ext uri="{FF2B5EF4-FFF2-40B4-BE49-F238E27FC236}">
                <a16:creationId xmlns:a16="http://schemas.microsoft.com/office/drawing/2014/main" id="{AB2175AF-F2E1-7AAB-99FB-3D37F9D39C67}"/>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73CA6C59-7247-9351-285E-AF0C87C0E6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Tree>
    <p:custDataLst>
      <p:tags r:id="rId1"/>
    </p:custDataLst>
    <p:extLst>
      <p:ext uri="{BB962C8B-B14F-4D97-AF65-F5344CB8AC3E}">
        <p14:creationId xmlns:p14="http://schemas.microsoft.com/office/powerpoint/2010/main" val="41906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JMP-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01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MP - Highlight Statemen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3E413B7-34CE-5E55-670D-E6FC7CAF05F8}"/>
              </a:ext>
            </a:extLst>
          </p:cNvPr>
          <p:cNvSpPr>
            <a:spLocks noGrp="1"/>
          </p:cNvSpPr>
          <p:nvPr>
            <p:ph type="title" hasCustomPrompt="1"/>
          </p:nvPr>
        </p:nvSpPr>
        <p:spPr>
          <a:xfrm>
            <a:off x="1048798" y="1397515"/>
            <a:ext cx="10094405" cy="4062972"/>
          </a:xfrm>
        </p:spPr>
        <p:txBody>
          <a:bodyPr vert="horz" wrap="square" lIns="0" tIns="0" rIns="0" bIns="0" rtlCol="0" anchor="ctr" anchorCtr="0">
            <a:spAutoFit/>
          </a:bodyPr>
          <a:lstStyle>
            <a:lvl1pPr algn="ctr">
              <a:defRPr lang="en-US" sz="5867" dirty="0">
                <a:solidFill>
                  <a:schemeClr val="bg2"/>
                </a:solidFill>
                <a:latin typeface="+mn-lt"/>
              </a:defRPr>
            </a:lvl1pPr>
          </a:lstStyle>
          <a:p>
            <a:pPr marL="0" lvl="0" indent="-243852">
              <a:buClr>
                <a:schemeClr val="accent5"/>
              </a:buClr>
              <a:buFont typeface="Anova Light" panose="020B0403020203020204" pitchFamily="34" charset="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custDataLst>
      <p:tags r:id="rId1"/>
    </p:custDataLst>
    <p:extLst>
      <p:ext uri="{BB962C8B-B14F-4D97-AF65-F5344CB8AC3E}">
        <p14:creationId xmlns:p14="http://schemas.microsoft.com/office/powerpoint/2010/main" val="64753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JMP - Product Sho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AEDDF-B36D-D988-631F-3B35B4D40E7B}"/>
              </a:ext>
            </a:extLst>
          </p:cNvPr>
          <p:cNvSpPr/>
          <p:nvPr/>
        </p:nvSpPr>
        <p:spPr>
          <a:xfrm>
            <a:off x="1467394" y="4922404"/>
            <a:ext cx="9257210" cy="107721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a:t>Click to add text</a:t>
            </a:r>
          </a:p>
          <a:p>
            <a:pPr algn="ctr"/>
            <a:endParaRPr lang="en-US" sz="3200"/>
          </a:p>
        </p:txBody>
      </p:sp>
      <p:sp>
        <p:nvSpPr>
          <p:cNvPr id="5" name="Picture Placeholder 7">
            <a:extLst>
              <a:ext uri="{FF2B5EF4-FFF2-40B4-BE49-F238E27FC236}">
                <a16:creationId xmlns:a16="http://schemas.microsoft.com/office/drawing/2014/main" id="{142F91F0-105A-134F-5F9D-3BE010E25373}"/>
              </a:ext>
            </a:extLst>
          </p:cNvPr>
          <p:cNvSpPr>
            <a:spLocks noGrp="1"/>
          </p:cNvSpPr>
          <p:nvPr>
            <p:ph type="pic" sz="quarter" idx="10"/>
          </p:nvPr>
        </p:nvSpPr>
        <p:spPr>
          <a:xfrm>
            <a:off x="1037080" y="858379"/>
            <a:ext cx="10117838" cy="3868791"/>
          </a:xfrm>
        </p:spPr>
        <p:txBody>
          <a:bodyPr/>
          <a:lstStyle>
            <a:lvl1pPr marL="0" indent="0">
              <a:buNone/>
              <a:defRPr/>
            </a:lvl1pPr>
          </a:lstStyle>
          <a:p>
            <a:r>
              <a:rPr lang="en-US"/>
              <a:t>Click icon to add picture</a:t>
            </a:r>
          </a:p>
        </p:txBody>
      </p:sp>
    </p:spTree>
    <p:custDataLst>
      <p:tags r:id="rId1"/>
    </p:custDataLst>
    <p:extLst>
      <p:ext uri="{BB962C8B-B14F-4D97-AF65-F5344CB8AC3E}">
        <p14:creationId xmlns:p14="http://schemas.microsoft.com/office/powerpoint/2010/main" val="429218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JMP - Blue Highlight Statement + Image">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A281E-D72A-4667-DBF5-E7ABC1D37943}"/>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28559FED-8FA9-57CB-BF77-83A257DF56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
        <p:nvSpPr>
          <p:cNvPr id="8" name="Picture Placeholder 7">
            <a:extLst>
              <a:ext uri="{FF2B5EF4-FFF2-40B4-BE49-F238E27FC236}">
                <a16:creationId xmlns:a16="http://schemas.microsoft.com/office/drawing/2014/main" id="{CEB41458-8128-38ED-3F33-2A63779DDE28}"/>
              </a:ext>
            </a:extLst>
          </p:cNvPr>
          <p:cNvSpPr>
            <a:spLocks noGrp="1"/>
          </p:cNvSpPr>
          <p:nvPr>
            <p:ph type="pic" sz="quarter" idx="10"/>
          </p:nvPr>
        </p:nvSpPr>
        <p:spPr>
          <a:xfrm>
            <a:off x="0" y="0"/>
            <a:ext cx="12192000" cy="4727170"/>
          </a:xfrm>
        </p:spPr>
        <p:txBody>
          <a:bodyPr/>
          <a:lstStyle/>
          <a:p>
            <a:r>
              <a:rPr lang="en-US"/>
              <a:t>Click icon to add picture</a:t>
            </a:r>
          </a:p>
        </p:txBody>
      </p:sp>
      <p:sp>
        <p:nvSpPr>
          <p:cNvPr id="10" name="Text Placeholder 9">
            <a:extLst>
              <a:ext uri="{FF2B5EF4-FFF2-40B4-BE49-F238E27FC236}">
                <a16:creationId xmlns:a16="http://schemas.microsoft.com/office/drawing/2014/main" id="{53B30E81-57AF-3114-5AD3-D68591B24FEA}"/>
              </a:ext>
            </a:extLst>
          </p:cNvPr>
          <p:cNvSpPr>
            <a:spLocks noGrp="1"/>
          </p:cNvSpPr>
          <p:nvPr>
            <p:ph type="body" sz="quarter" idx="11" hasCustomPrompt="1"/>
          </p:nvPr>
        </p:nvSpPr>
        <p:spPr>
          <a:xfrm>
            <a:off x="835026" y="5128515"/>
            <a:ext cx="9955741" cy="1040375"/>
          </a:xfrm>
        </p:spPr>
        <p:txBody>
          <a:bodyPr>
            <a:noAutofit/>
          </a:bodyPr>
          <a:lstStyle>
            <a:lvl1pPr marL="0" indent="0">
              <a:buNone/>
              <a:defRPr sz="4000">
                <a:solidFill>
                  <a:schemeClr val="bg1"/>
                </a:solidFill>
              </a:defRPr>
            </a:lvl1pPr>
          </a:lstStyle>
          <a:p>
            <a:pPr lvl="0"/>
            <a:r>
              <a:rPr lang="en-US"/>
              <a:t>Click to add text</a:t>
            </a:r>
          </a:p>
        </p:txBody>
      </p:sp>
    </p:spTree>
    <p:custDataLst>
      <p:tags r:id="rId1"/>
    </p:custDataLst>
    <p:extLst>
      <p:ext uri="{BB962C8B-B14F-4D97-AF65-F5344CB8AC3E}">
        <p14:creationId xmlns:p14="http://schemas.microsoft.com/office/powerpoint/2010/main" val="215240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JMP -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63F5D-D24A-310A-0524-1C3A6517125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3970" r="3408" b="5721"/>
          <a:stretch/>
        </p:blipFill>
        <p:spPr>
          <a:xfrm>
            <a:off x="760614" y="0"/>
            <a:ext cx="11431386" cy="5170748"/>
          </a:xfrm>
          <a:prstGeom prst="rect">
            <a:avLst/>
          </a:prstGeom>
        </p:spPr>
      </p:pic>
      <p:pic>
        <p:nvPicPr>
          <p:cNvPr id="6" name="Picture 5">
            <a:extLst>
              <a:ext uri="{FF2B5EF4-FFF2-40B4-BE49-F238E27FC236}">
                <a16:creationId xmlns:a16="http://schemas.microsoft.com/office/drawing/2014/main" id="{1F1FD6A3-53F9-5AA7-7099-CFD8CF29E4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6360" y="5500372"/>
            <a:ext cx="2487440" cy="746232"/>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4" y="1682769"/>
            <a:ext cx="10518846"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2"/>
                </a:solidFill>
                <a:latin typeface="+mj-lt"/>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4" y="2606099"/>
            <a:ext cx="10518846" cy="615553"/>
          </a:xfrm>
          <a:prstGeom prst="rect">
            <a:avLst/>
          </a:prstGeom>
        </p:spPr>
        <p:txBody>
          <a:bodyPr wrap="square">
            <a:noAutofit/>
          </a:bodyPr>
          <a:lstStyle>
            <a:lvl1pPr marL="0" indent="0">
              <a:lnSpc>
                <a:spcPct val="100000"/>
              </a:lnSpc>
              <a:spcBef>
                <a:spcPts val="400"/>
              </a:spcBef>
              <a:buNone/>
              <a:defRPr sz="3200">
                <a:solidFill>
                  <a:schemeClr val="tx1"/>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7686475" cy="705015"/>
          </a:xfrm>
          <a:prstGeom prst="rect">
            <a:avLst/>
          </a:prstGeom>
        </p:spPr>
        <p:txBody>
          <a:bodyPr wrap="square" anchor="ctr" anchorCtr="0">
            <a:noAutofit/>
          </a:bodyPr>
          <a:lstStyle>
            <a:lvl1pPr marL="0" indent="0">
              <a:lnSpc>
                <a:spcPct val="100000"/>
              </a:lnSpc>
              <a:spcBef>
                <a:spcPts val="400"/>
              </a:spcBef>
              <a:buNone/>
              <a:defRPr sz="1867">
                <a:solidFill>
                  <a:schemeClr val="tx1"/>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3648289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JMP - Closing Logo">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472881-E0BA-7F50-5A98-2D32BBAEAB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8485" y="2634746"/>
            <a:ext cx="5295031" cy="1588509"/>
          </a:xfrm>
          <a:prstGeom prst="rect">
            <a:avLst/>
          </a:prstGeom>
        </p:spPr>
      </p:pic>
      <p:sp>
        <p:nvSpPr>
          <p:cNvPr id="5" name="TextBox 4">
            <a:extLst>
              <a:ext uri="{FF2B5EF4-FFF2-40B4-BE49-F238E27FC236}">
                <a16:creationId xmlns:a16="http://schemas.microsoft.com/office/drawing/2014/main" id="{D5D48039-CBC1-69DC-D5C9-6DCBAB8520E0}"/>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151771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56A89B-785A-49D2-99E3-5B8A640F9ECA}"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128636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F694-5DB0-A8E2-9324-111D2EF150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D80C8B-32F9-A1B2-70C0-46C3D5758A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21ACE-AB8F-DCD7-5F3A-515DC333C670}"/>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5" name="Footer Placeholder 4">
            <a:extLst>
              <a:ext uri="{FF2B5EF4-FFF2-40B4-BE49-F238E27FC236}">
                <a16:creationId xmlns:a16="http://schemas.microsoft.com/office/drawing/2014/main" id="{544A1F03-8276-85AA-2F61-96328A318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4C71C-5728-E1AA-B9C0-FC7916353BB1}"/>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556758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JMP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121488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JMP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bg2"/>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66359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JMP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838200" y="1600200"/>
            <a:ext cx="10515600" cy="4296182"/>
          </a:xfrm>
          <a:prstGeom prst="rect">
            <a:avLst/>
          </a:prstGeom>
        </p:spPr>
        <p:txBody>
          <a:bodyPr vert="horz" lIns="0" tIns="0" rIns="0" bIns="0" rtlCol="0">
            <a:normAutofit/>
          </a:bodyPr>
          <a:lstStyle>
            <a:lvl1pPr>
              <a:defRPr sz="2400"/>
            </a:lvl1pPr>
            <a:lvl2pPr>
              <a:defRPr sz="1867"/>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96897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JMP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838199" y="1600200"/>
            <a:ext cx="5161231" cy="4296182"/>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6192571" y="1600200"/>
            <a:ext cx="5161232" cy="4296182"/>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10566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JMP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158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JMP - Cover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63F5D-D24A-310A-0524-1C3A6517125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3970" r="3408" b="5721"/>
          <a:stretch/>
        </p:blipFill>
        <p:spPr>
          <a:xfrm>
            <a:off x="760614" y="0"/>
            <a:ext cx="11431386" cy="5170748"/>
          </a:xfrm>
          <a:prstGeom prst="rect">
            <a:avLst/>
          </a:prstGeom>
        </p:spPr>
      </p:pic>
      <p:pic>
        <p:nvPicPr>
          <p:cNvPr id="6" name="Picture 5">
            <a:extLst>
              <a:ext uri="{FF2B5EF4-FFF2-40B4-BE49-F238E27FC236}">
                <a16:creationId xmlns:a16="http://schemas.microsoft.com/office/drawing/2014/main" id="{1F1FD6A3-53F9-5AA7-7099-CFD8CF29E4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6360" y="5500372"/>
            <a:ext cx="2487440" cy="746232"/>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4" y="1682769"/>
            <a:ext cx="10518846"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2"/>
                </a:solidFill>
                <a:latin typeface="+mj-lt"/>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4" y="2606099"/>
            <a:ext cx="10518846" cy="615553"/>
          </a:xfrm>
          <a:prstGeom prst="rect">
            <a:avLst/>
          </a:prstGeom>
        </p:spPr>
        <p:txBody>
          <a:bodyPr wrap="square">
            <a:noAutofit/>
          </a:bodyPr>
          <a:lstStyle>
            <a:lvl1pPr marL="0" indent="0">
              <a:lnSpc>
                <a:spcPct val="100000"/>
              </a:lnSpc>
              <a:spcBef>
                <a:spcPts val="400"/>
              </a:spcBef>
              <a:buNone/>
              <a:defRPr sz="3200">
                <a:solidFill>
                  <a:schemeClr val="tx1"/>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7686475" cy="705015"/>
          </a:xfrm>
          <a:prstGeom prst="rect">
            <a:avLst/>
          </a:prstGeom>
        </p:spPr>
        <p:txBody>
          <a:bodyPr wrap="square" anchor="ctr" anchorCtr="0">
            <a:noAutofit/>
          </a:bodyPr>
          <a:lstStyle>
            <a:lvl1pPr marL="0" indent="0">
              <a:lnSpc>
                <a:spcPct val="100000"/>
              </a:lnSpc>
              <a:spcBef>
                <a:spcPts val="400"/>
              </a:spcBef>
              <a:buNone/>
              <a:defRPr sz="1867">
                <a:solidFill>
                  <a:schemeClr val="tx1"/>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1490575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JMP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b="0">
                <a:solidFill>
                  <a:schemeClr val="bg2"/>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79395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JMP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3016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JMP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181754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JMP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838200" y="1600200"/>
            <a:ext cx="10515600" cy="4576764"/>
          </a:xfrm>
          <a:prstGeom prst="rect">
            <a:avLst/>
          </a:prstGeom>
        </p:spPr>
        <p:txBody>
          <a:bodyPr vert="horz" lIns="0" tIns="0" rIns="0" bIns="0" rtlCol="0">
            <a:normAutofit/>
          </a:bodyPr>
          <a:lstStyle>
            <a:lvl1pPr>
              <a:defRPr sz="2400"/>
            </a:lvl1pPr>
            <a:lvl2pPr>
              <a:defRPr sz="1867"/>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74270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9D08D-C17E-D0E7-4E8B-16226FDBD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3CD08E-30BF-5947-5990-FC58B9F7FB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517484-6F64-D21F-3DA5-2B4CE504E8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76590A-1FFF-CD11-EFE6-F4A266DDFCAE}"/>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6" name="Footer Placeholder 5">
            <a:extLst>
              <a:ext uri="{FF2B5EF4-FFF2-40B4-BE49-F238E27FC236}">
                <a16:creationId xmlns:a16="http://schemas.microsoft.com/office/drawing/2014/main" id="{1B906FA5-FC09-BCE1-5F1D-DD0E723882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1C1D6-8221-18A1-C6C3-B9A1CE6943BE}"/>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1476865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JMP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838199" y="1600201"/>
            <a:ext cx="5161231"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6192571" y="1600201"/>
            <a:ext cx="5161232"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66497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JMP - Content Gray">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lvl1pPr>
              <a:defRPr>
                <a:solidFill>
                  <a:schemeClr val="bg2"/>
                </a:solidFill>
              </a:defRPr>
            </a:lvl1pPr>
          </a:lstStyle>
          <a:p>
            <a:r>
              <a:rPr lang="en-US"/>
              <a:t>Click to Add Slide Title</a:t>
            </a:r>
          </a:p>
        </p:txBody>
      </p:sp>
      <p:sp>
        <p:nvSpPr>
          <p:cNvPr id="2" name="Content Placeholder 5">
            <a:extLst>
              <a:ext uri="{FF2B5EF4-FFF2-40B4-BE49-F238E27FC236}">
                <a16:creationId xmlns:a16="http://schemas.microsoft.com/office/drawing/2014/main" id="{E04AED56-6246-081F-B0EE-3B63B6341C81}"/>
              </a:ext>
            </a:extLst>
          </p:cNvPr>
          <p:cNvSpPr>
            <a:spLocks noGrp="1"/>
          </p:cNvSpPr>
          <p:nvPr>
            <p:ph idx="1"/>
          </p:nvPr>
        </p:nvSpPr>
        <p:spPr>
          <a:xfrm>
            <a:off x="838200" y="1600200"/>
            <a:ext cx="10515600" cy="4576764"/>
          </a:xfrm>
        </p:spPr>
        <p:txBody>
          <a:bodyPr/>
          <a:lstStyle/>
          <a:p>
            <a:pPr lvl="0"/>
            <a:r>
              <a:rPr lang="en-US"/>
              <a:t>Click to edit Master text styles</a:t>
            </a:r>
          </a:p>
        </p:txBody>
      </p:sp>
      <p:sp>
        <p:nvSpPr>
          <p:cNvPr id="3" name="Text Placeholder 6">
            <a:extLst>
              <a:ext uri="{FF2B5EF4-FFF2-40B4-BE49-F238E27FC236}">
                <a16:creationId xmlns:a16="http://schemas.microsoft.com/office/drawing/2014/main" id="{1A33F7E7-3A7F-8A81-C844-2E7B0BB5413D}"/>
              </a:ext>
            </a:extLst>
          </p:cNvPr>
          <p:cNvSpPr>
            <a:spLocks noGrp="1"/>
          </p:cNvSpPr>
          <p:nvPr>
            <p:ph type="body" sz="quarter" idx="10"/>
          </p:nvPr>
        </p:nvSpPr>
        <p:spPr>
          <a:xfrm>
            <a:off x="838200" y="1041400"/>
            <a:ext cx="10515600" cy="366255"/>
          </a:xfrm>
        </p:spPr>
        <p:txBody>
          <a:bodyPr/>
          <a:lstStyle>
            <a:lvl1pPr marL="0" indent="0">
              <a:buNone/>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50398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JMP - Title &amp; Subtitle Lef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838200" y="3573123"/>
            <a:ext cx="3336233" cy="366255"/>
          </a:xfrm>
          <a:prstGeom prst="rect">
            <a:avLst/>
          </a:prstGeom>
        </p:spPr>
        <p:txBody>
          <a:bodyPr wrap="square" anchor="t">
            <a:no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
        <p:nvSpPr>
          <p:cNvPr id="3" name="Title 2">
            <a:extLst>
              <a:ext uri="{FF2B5EF4-FFF2-40B4-BE49-F238E27FC236}">
                <a16:creationId xmlns:a16="http://schemas.microsoft.com/office/drawing/2014/main" id="{2D2E903A-661D-601E-E77C-7B4AE24E868F}"/>
              </a:ext>
            </a:extLst>
          </p:cNvPr>
          <p:cNvSpPr>
            <a:spLocks noGrp="1"/>
          </p:cNvSpPr>
          <p:nvPr>
            <p:ph type="title" hasCustomPrompt="1"/>
          </p:nvPr>
        </p:nvSpPr>
        <p:spPr>
          <a:xfrm>
            <a:off x="834955" y="2764203"/>
            <a:ext cx="6969924" cy="664797"/>
          </a:xfrm>
        </p:spPr>
        <p:txBody>
          <a:bodyPr vert="horz" wrap="square" lIns="0" tIns="0" rIns="0" bIns="0" rtlCol="0" anchor="b" anchorCtr="0">
            <a:spAutoFit/>
          </a:bodyPr>
          <a:lstStyle>
            <a:lvl1pPr>
              <a:defRPr lang="en-US" sz="4800" dirty="0"/>
            </a:lvl1pPr>
          </a:lstStyle>
          <a:p>
            <a:pPr marL="0" lvl="0" indent="-243852">
              <a:buClr>
                <a:schemeClr val="accent5"/>
              </a:buClr>
              <a:buFont typeface="Anova Light" panose="020B0403020203020204" pitchFamily="34" charset="0"/>
            </a:pPr>
            <a:r>
              <a:rPr lang="en-US"/>
              <a:t>Click to Add Slide Title</a:t>
            </a:r>
          </a:p>
        </p:txBody>
      </p:sp>
    </p:spTree>
    <p:custDataLst>
      <p:tags r:id="rId1"/>
    </p:custDataLst>
    <p:extLst>
      <p:ext uri="{BB962C8B-B14F-4D97-AF65-F5344CB8AC3E}">
        <p14:creationId xmlns:p14="http://schemas.microsoft.com/office/powerpoint/2010/main" val="229818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JMP - Title &amp; Subtitle Left - Blue">
    <p:bg>
      <p:bgPr>
        <a:solidFill>
          <a:schemeClr val="bg2"/>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838200" y="3573123"/>
            <a:ext cx="3336233" cy="366255"/>
          </a:xfrm>
          <a:prstGeom prst="rect">
            <a:avLst/>
          </a:prstGeom>
        </p:spPr>
        <p:txBody>
          <a:bodyPr wrap="square" anchor="t">
            <a:noAutofit/>
          </a:bodyPr>
          <a:lstStyle>
            <a:lvl1pPr marL="0" indent="0" algn="l">
              <a:buNone/>
              <a:defRPr>
                <a:solidFill>
                  <a:schemeClr val="bg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
        <p:nvSpPr>
          <p:cNvPr id="3" name="Title 2">
            <a:extLst>
              <a:ext uri="{FF2B5EF4-FFF2-40B4-BE49-F238E27FC236}">
                <a16:creationId xmlns:a16="http://schemas.microsoft.com/office/drawing/2014/main" id="{2D2E903A-661D-601E-E77C-7B4AE24E868F}"/>
              </a:ext>
            </a:extLst>
          </p:cNvPr>
          <p:cNvSpPr>
            <a:spLocks noGrp="1"/>
          </p:cNvSpPr>
          <p:nvPr>
            <p:ph type="title" hasCustomPrompt="1"/>
          </p:nvPr>
        </p:nvSpPr>
        <p:spPr>
          <a:xfrm>
            <a:off x="834954" y="2764203"/>
            <a:ext cx="7149806" cy="664797"/>
          </a:xfrm>
        </p:spPr>
        <p:txBody>
          <a:bodyPr vert="horz" wrap="square" lIns="0" tIns="0" rIns="0" bIns="0" rtlCol="0" anchor="b" anchorCtr="0">
            <a:spAutoFit/>
          </a:bodyPr>
          <a:lstStyle>
            <a:lvl1pPr>
              <a:defRPr lang="en-US" sz="4800" dirty="0">
                <a:solidFill>
                  <a:schemeClr val="bg1"/>
                </a:solidFill>
              </a:defRPr>
            </a:lvl1pPr>
          </a:lstStyle>
          <a:p>
            <a:pPr marL="0" lvl="0" indent="-243852">
              <a:buClr>
                <a:schemeClr val="accent5"/>
              </a:buClr>
              <a:buFont typeface="Anova Light" panose="020B0403020203020204" pitchFamily="34" charset="0"/>
            </a:pPr>
            <a:r>
              <a:rPr lang="en-US"/>
              <a:t>Click to Add Slide Title</a:t>
            </a:r>
          </a:p>
        </p:txBody>
      </p:sp>
      <p:sp>
        <p:nvSpPr>
          <p:cNvPr id="4" name="TextBox 3">
            <a:extLst>
              <a:ext uri="{FF2B5EF4-FFF2-40B4-BE49-F238E27FC236}">
                <a16:creationId xmlns:a16="http://schemas.microsoft.com/office/drawing/2014/main" id="{F1C2CCED-A3FD-FC80-C531-7FF6AF5F7A5A}"/>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5" name="Picture 6">
            <a:extLst>
              <a:ext uri="{FF2B5EF4-FFF2-40B4-BE49-F238E27FC236}">
                <a16:creationId xmlns:a16="http://schemas.microsoft.com/office/drawing/2014/main" id="{2CB9579C-B750-789A-81D3-9C4C0F3BEB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Tree>
    <p:custDataLst>
      <p:tags r:id="rId1"/>
    </p:custDataLst>
    <p:extLst>
      <p:ext uri="{BB962C8B-B14F-4D97-AF65-F5344CB8AC3E}">
        <p14:creationId xmlns:p14="http://schemas.microsoft.com/office/powerpoint/2010/main" val="9549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JMP - Title Only Left">
    <p:bg>
      <p:bgPr>
        <a:solidFill>
          <a:schemeClr val="bg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39BC08-9317-E2A8-A565-9F6E50F68F4A}"/>
              </a:ext>
            </a:extLst>
          </p:cNvPr>
          <p:cNvSpPr>
            <a:spLocks noGrp="1"/>
          </p:cNvSpPr>
          <p:nvPr>
            <p:ph type="title" hasCustomPrompt="1"/>
          </p:nvPr>
        </p:nvSpPr>
        <p:spPr>
          <a:xfrm>
            <a:off x="834954" y="3096602"/>
            <a:ext cx="10700554" cy="664797"/>
          </a:xfrm>
        </p:spPr>
        <p:txBody>
          <a:bodyPr vert="horz" wrap="square" lIns="0" tIns="0" rIns="0" bIns="0" rtlCol="0" anchor="ctr" anchorCtr="0">
            <a:spAutoFit/>
          </a:bodyPr>
          <a:lstStyle>
            <a:lvl1pPr>
              <a:defRPr lang="en-US" sz="4800" dirty="0"/>
            </a:lvl1pPr>
          </a:lstStyle>
          <a:p>
            <a:pPr marL="0" lvl="0" indent="-243852">
              <a:buClr>
                <a:schemeClr val="accent5"/>
              </a:buClr>
              <a:buFont typeface="Anova Light" panose="020B0403020203020204" pitchFamily="34" charset="0"/>
            </a:pPr>
            <a:r>
              <a:rPr lang="en-US"/>
              <a:t>Click to Add Slide Title</a:t>
            </a:r>
          </a:p>
        </p:txBody>
      </p:sp>
    </p:spTree>
    <p:custDataLst>
      <p:tags r:id="rId1"/>
    </p:custDataLst>
    <p:extLst>
      <p:ext uri="{BB962C8B-B14F-4D97-AF65-F5344CB8AC3E}">
        <p14:creationId xmlns:p14="http://schemas.microsoft.com/office/powerpoint/2010/main" val="367748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JMP - Title Only Left _ Blue">
    <p:bg>
      <p:bgPr>
        <a:solidFill>
          <a:schemeClr val="bg2"/>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39BC08-9317-E2A8-A565-9F6E50F68F4A}"/>
              </a:ext>
            </a:extLst>
          </p:cNvPr>
          <p:cNvSpPr>
            <a:spLocks noGrp="1"/>
          </p:cNvSpPr>
          <p:nvPr>
            <p:ph type="title" hasCustomPrompt="1"/>
          </p:nvPr>
        </p:nvSpPr>
        <p:spPr>
          <a:xfrm>
            <a:off x="834954" y="3096602"/>
            <a:ext cx="10841231" cy="664797"/>
          </a:xfrm>
        </p:spPr>
        <p:txBody>
          <a:bodyPr vert="horz" wrap="square" lIns="0" tIns="0" rIns="0" bIns="0" rtlCol="0" anchor="ctr" anchorCtr="0">
            <a:spAutoFit/>
          </a:bodyPr>
          <a:lstStyle>
            <a:lvl1pPr>
              <a:defRPr lang="en-US" sz="4800" dirty="0">
                <a:solidFill>
                  <a:schemeClr val="bg1"/>
                </a:solidFill>
              </a:defRPr>
            </a:lvl1pPr>
          </a:lstStyle>
          <a:p>
            <a:pPr marL="0" lvl="0" indent="-243852">
              <a:buClr>
                <a:schemeClr val="accent5"/>
              </a:buClr>
              <a:buFont typeface="Anova Light" panose="020B0403020203020204" pitchFamily="34" charset="0"/>
            </a:pPr>
            <a:r>
              <a:rPr lang="en-US"/>
              <a:t>Click to Add Slide Title</a:t>
            </a:r>
          </a:p>
        </p:txBody>
      </p:sp>
      <p:sp>
        <p:nvSpPr>
          <p:cNvPr id="5" name="TextBox 4">
            <a:extLst>
              <a:ext uri="{FF2B5EF4-FFF2-40B4-BE49-F238E27FC236}">
                <a16:creationId xmlns:a16="http://schemas.microsoft.com/office/drawing/2014/main" id="{AB2175AF-F2E1-7AAB-99FB-3D37F9D39C67}"/>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73CA6C59-7247-9351-285E-AF0C87C0E6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Tree>
    <p:custDataLst>
      <p:tags r:id="rId1"/>
    </p:custDataLst>
    <p:extLst>
      <p:ext uri="{BB962C8B-B14F-4D97-AF65-F5344CB8AC3E}">
        <p14:creationId xmlns:p14="http://schemas.microsoft.com/office/powerpoint/2010/main" val="61408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JMP-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73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JMP - Highlight Statemen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3E413B7-34CE-5E55-670D-E6FC7CAF05F8}"/>
              </a:ext>
            </a:extLst>
          </p:cNvPr>
          <p:cNvSpPr>
            <a:spLocks noGrp="1"/>
          </p:cNvSpPr>
          <p:nvPr>
            <p:ph type="title" hasCustomPrompt="1"/>
          </p:nvPr>
        </p:nvSpPr>
        <p:spPr>
          <a:xfrm>
            <a:off x="1048798" y="1397515"/>
            <a:ext cx="10094405" cy="4062972"/>
          </a:xfrm>
        </p:spPr>
        <p:txBody>
          <a:bodyPr vert="horz" wrap="square" lIns="0" tIns="0" rIns="0" bIns="0" rtlCol="0" anchor="ctr" anchorCtr="0">
            <a:spAutoFit/>
          </a:bodyPr>
          <a:lstStyle>
            <a:lvl1pPr algn="ctr">
              <a:defRPr lang="en-US" sz="5867" dirty="0">
                <a:solidFill>
                  <a:schemeClr val="bg2"/>
                </a:solidFill>
                <a:latin typeface="+mn-lt"/>
              </a:defRPr>
            </a:lvl1pPr>
          </a:lstStyle>
          <a:p>
            <a:pPr marL="0" lvl="0" indent="-243852">
              <a:buClr>
                <a:schemeClr val="accent5"/>
              </a:buClr>
              <a:buFont typeface="Anova Light" panose="020B0403020203020204" pitchFamily="34" charset="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custDataLst>
      <p:tags r:id="rId1"/>
    </p:custDataLst>
    <p:extLst>
      <p:ext uri="{BB962C8B-B14F-4D97-AF65-F5344CB8AC3E}">
        <p14:creationId xmlns:p14="http://schemas.microsoft.com/office/powerpoint/2010/main" val="256733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JMP - Product Sho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AEDDF-B36D-D988-631F-3B35B4D40E7B}"/>
              </a:ext>
            </a:extLst>
          </p:cNvPr>
          <p:cNvSpPr/>
          <p:nvPr/>
        </p:nvSpPr>
        <p:spPr>
          <a:xfrm>
            <a:off x="1467394" y="4922404"/>
            <a:ext cx="9257210" cy="107721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a:t>Click to add text</a:t>
            </a:r>
          </a:p>
          <a:p>
            <a:pPr algn="ctr"/>
            <a:endParaRPr lang="en-US" sz="3200"/>
          </a:p>
        </p:txBody>
      </p:sp>
      <p:sp>
        <p:nvSpPr>
          <p:cNvPr id="5" name="Picture Placeholder 7">
            <a:extLst>
              <a:ext uri="{FF2B5EF4-FFF2-40B4-BE49-F238E27FC236}">
                <a16:creationId xmlns:a16="http://schemas.microsoft.com/office/drawing/2014/main" id="{142F91F0-105A-134F-5F9D-3BE010E25373}"/>
              </a:ext>
            </a:extLst>
          </p:cNvPr>
          <p:cNvSpPr>
            <a:spLocks noGrp="1"/>
          </p:cNvSpPr>
          <p:nvPr>
            <p:ph type="pic" sz="quarter" idx="10"/>
          </p:nvPr>
        </p:nvSpPr>
        <p:spPr>
          <a:xfrm>
            <a:off x="1037080" y="858379"/>
            <a:ext cx="10117838" cy="3868791"/>
          </a:xfrm>
        </p:spPr>
        <p:txBody>
          <a:bodyPr/>
          <a:lstStyle>
            <a:lvl1pPr marL="0" indent="0">
              <a:buNone/>
              <a:defRPr/>
            </a:lvl1pPr>
          </a:lstStyle>
          <a:p>
            <a:r>
              <a:rPr lang="en-US"/>
              <a:t>Click icon to add picture</a:t>
            </a:r>
          </a:p>
        </p:txBody>
      </p:sp>
    </p:spTree>
    <p:custDataLst>
      <p:tags r:id="rId1"/>
    </p:custDataLst>
    <p:extLst>
      <p:ext uri="{BB962C8B-B14F-4D97-AF65-F5344CB8AC3E}">
        <p14:creationId xmlns:p14="http://schemas.microsoft.com/office/powerpoint/2010/main" val="29957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JMP - Blue Highlight Statement + Image">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A281E-D72A-4667-DBF5-E7ABC1D37943}"/>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28559FED-8FA9-57CB-BF77-83A257DF56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
        <p:nvSpPr>
          <p:cNvPr id="8" name="Picture Placeholder 7">
            <a:extLst>
              <a:ext uri="{FF2B5EF4-FFF2-40B4-BE49-F238E27FC236}">
                <a16:creationId xmlns:a16="http://schemas.microsoft.com/office/drawing/2014/main" id="{CEB41458-8128-38ED-3F33-2A63779DDE28}"/>
              </a:ext>
            </a:extLst>
          </p:cNvPr>
          <p:cNvSpPr>
            <a:spLocks noGrp="1"/>
          </p:cNvSpPr>
          <p:nvPr>
            <p:ph type="pic" sz="quarter" idx="10"/>
          </p:nvPr>
        </p:nvSpPr>
        <p:spPr>
          <a:xfrm>
            <a:off x="0" y="0"/>
            <a:ext cx="12192000" cy="4727170"/>
          </a:xfrm>
        </p:spPr>
        <p:txBody>
          <a:bodyPr/>
          <a:lstStyle/>
          <a:p>
            <a:r>
              <a:rPr lang="en-US"/>
              <a:t>Click icon to add picture</a:t>
            </a:r>
          </a:p>
        </p:txBody>
      </p:sp>
      <p:sp>
        <p:nvSpPr>
          <p:cNvPr id="10" name="Text Placeholder 9">
            <a:extLst>
              <a:ext uri="{FF2B5EF4-FFF2-40B4-BE49-F238E27FC236}">
                <a16:creationId xmlns:a16="http://schemas.microsoft.com/office/drawing/2014/main" id="{53B30E81-57AF-3114-5AD3-D68591B24FEA}"/>
              </a:ext>
            </a:extLst>
          </p:cNvPr>
          <p:cNvSpPr>
            <a:spLocks noGrp="1"/>
          </p:cNvSpPr>
          <p:nvPr>
            <p:ph type="body" sz="quarter" idx="11" hasCustomPrompt="1"/>
          </p:nvPr>
        </p:nvSpPr>
        <p:spPr>
          <a:xfrm>
            <a:off x="835026" y="5128515"/>
            <a:ext cx="9955741" cy="1040375"/>
          </a:xfrm>
        </p:spPr>
        <p:txBody>
          <a:bodyPr>
            <a:noAutofit/>
          </a:bodyPr>
          <a:lstStyle>
            <a:lvl1pPr marL="0" indent="0">
              <a:buNone/>
              <a:defRPr sz="4000">
                <a:solidFill>
                  <a:schemeClr val="bg1"/>
                </a:solidFill>
              </a:defRPr>
            </a:lvl1pPr>
          </a:lstStyle>
          <a:p>
            <a:pPr lvl="0"/>
            <a:r>
              <a:rPr lang="en-US"/>
              <a:t>Click to add text</a:t>
            </a:r>
          </a:p>
        </p:txBody>
      </p:sp>
    </p:spTree>
    <p:custDataLst>
      <p:tags r:id="rId1"/>
    </p:custDataLst>
    <p:extLst>
      <p:ext uri="{BB962C8B-B14F-4D97-AF65-F5344CB8AC3E}">
        <p14:creationId xmlns:p14="http://schemas.microsoft.com/office/powerpoint/2010/main" val="123976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E674C-7C74-B0E3-54BC-3258E063B4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EBB847-4F59-41A1-9AA9-D33117874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A7D760-69B4-9289-7D8B-92BF387CCF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73338B-656F-6ABE-61B0-7695D7041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2DF26E-EF77-4C35-01C9-F89F05ED90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42C9-3F27-8C9B-47CB-E7B5AEF6AACA}"/>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8" name="Footer Placeholder 7">
            <a:extLst>
              <a:ext uri="{FF2B5EF4-FFF2-40B4-BE49-F238E27FC236}">
                <a16:creationId xmlns:a16="http://schemas.microsoft.com/office/drawing/2014/main" id="{B1A1B203-916C-C883-6ABC-622586E681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F0484B-381B-525C-6416-ED6E4B5F817E}"/>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2119783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JMP -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63F5D-D24A-310A-0524-1C3A6517125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3970" r="3408" b="5721"/>
          <a:stretch/>
        </p:blipFill>
        <p:spPr>
          <a:xfrm>
            <a:off x="760614" y="0"/>
            <a:ext cx="11431386" cy="5170748"/>
          </a:xfrm>
          <a:prstGeom prst="rect">
            <a:avLst/>
          </a:prstGeom>
        </p:spPr>
      </p:pic>
      <p:pic>
        <p:nvPicPr>
          <p:cNvPr id="6" name="Picture 5">
            <a:extLst>
              <a:ext uri="{FF2B5EF4-FFF2-40B4-BE49-F238E27FC236}">
                <a16:creationId xmlns:a16="http://schemas.microsoft.com/office/drawing/2014/main" id="{1F1FD6A3-53F9-5AA7-7099-CFD8CF29E4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6360" y="5500372"/>
            <a:ext cx="2487440" cy="746232"/>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4" y="1682769"/>
            <a:ext cx="10518846"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2"/>
                </a:solidFill>
                <a:latin typeface="+mj-lt"/>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4" y="2606099"/>
            <a:ext cx="10518846" cy="615553"/>
          </a:xfrm>
          <a:prstGeom prst="rect">
            <a:avLst/>
          </a:prstGeom>
        </p:spPr>
        <p:txBody>
          <a:bodyPr wrap="square">
            <a:noAutofit/>
          </a:bodyPr>
          <a:lstStyle>
            <a:lvl1pPr marL="0" indent="0">
              <a:lnSpc>
                <a:spcPct val="100000"/>
              </a:lnSpc>
              <a:spcBef>
                <a:spcPts val="400"/>
              </a:spcBef>
              <a:buNone/>
              <a:defRPr sz="3200">
                <a:solidFill>
                  <a:schemeClr val="tx1"/>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7686475" cy="705015"/>
          </a:xfrm>
          <a:prstGeom prst="rect">
            <a:avLst/>
          </a:prstGeom>
        </p:spPr>
        <p:txBody>
          <a:bodyPr wrap="square" anchor="ctr" anchorCtr="0">
            <a:noAutofit/>
          </a:bodyPr>
          <a:lstStyle>
            <a:lvl1pPr marL="0" indent="0">
              <a:lnSpc>
                <a:spcPct val="100000"/>
              </a:lnSpc>
              <a:spcBef>
                <a:spcPts val="400"/>
              </a:spcBef>
              <a:buNone/>
              <a:defRPr sz="1867">
                <a:solidFill>
                  <a:schemeClr val="tx1"/>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535520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JMP - Closing Logo">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472881-E0BA-7F50-5A98-2D32BBAEAB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8485" y="2634746"/>
            <a:ext cx="5295031" cy="1588509"/>
          </a:xfrm>
          <a:prstGeom prst="rect">
            <a:avLst/>
          </a:prstGeom>
        </p:spPr>
      </p:pic>
      <p:sp>
        <p:nvSpPr>
          <p:cNvPr id="5" name="TextBox 4">
            <a:extLst>
              <a:ext uri="{FF2B5EF4-FFF2-40B4-BE49-F238E27FC236}">
                <a16:creationId xmlns:a16="http://schemas.microsoft.com/office/drawing/2014/main" id="{D5D48039-CBC1-69DC-D5C9-6DCBAB8520E0}"/>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3730477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56A89B-785A-49D2-99E3-5B8A640F9ECA}"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2324716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314" y="0"/>
            <a:ext cx="3353917" cy="1077027"/>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86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JMP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370597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JMP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bg2"/>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68770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JMP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838200" y="1600200"/>
            <a:ext cx="10515600" cy="4296182"/>
          </a:xfrm>
          <a:prstGeom prst="rect">
            <a:avLst/>
          </a:prstGeom>
        </p:spPr>
        <p:txBody>
          <a:bodyPr vert="horz" lIns="0" tIns="0" rIns="0" bIns="0" rtlCol="0">
            <a:normAutofit/>
          </a:bodyPr>
          <a:lstStyle>
            <a:lvl1pPr>
              <a:defRPr sz="2400"/>
            </a:lvl1pPr>
            <a:lvl2pPr>
              <a:defRPr sz="1867"/>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8911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JMP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838199" y="1600200"/>
            <a:ext cx="5161231" cy="4296182"/>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6192571" y="1600200"/>
            <a:ext cx="5161232" cy="4296182"/>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88036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JMP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9936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JMP - Cover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63F5D-D24A-310A-0524-1C3A6517125D}"/>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t="23970" r="3408" b="5721"/>
          <a:stretch/>
        </p:blipFill>
        <p:spPr>
          <a:xfrm>
            <a:off x="760614" y="0"/>
            <a:ext cx="11431386" cy="5170748"/>
          </a:xfrm>
          <a:prstGeom prst="rect">
            <a:avLst/>
          </a:prstGeom>
        </p:spPr>
      </p:pic>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866360" y="5500372"/>
            <a:ext cx="2487440" cy="746232"/>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4" y="1682769"/>
            <a:ext cx="10518846"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2"/>
                </a:solidFill>
                <a:latin typeface="+mj-lt"/>
              </a:defRPr>
            </a:lvl1pPr>
          </a:lstStyle>
          <a:p>
            <a:r>
              <a:rPr lang="en-US" dirty="0"/>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4" y="2606099"/>
            <a:ext cx="10518846" cy="615553"/>
          </a:xfrm>
          <a:prstGeom prst="rect">
            <a:avLst/>
          </a:prstGeom>
        </p:spPr>
        <p:txBody>
          <a:bodyPr wrap="square">
            <a:noAutofit/>
          </a:bodyPr>
          <a:lstStyle>
            <a:lvl1pPr marL="0" indent="0">
              <a:lnSpc>
                <a:spcPct val="100000"/>
              </a:lnSpc>
              <a:spcBef>
                <a:spcPts val="400"/>
              </a:spcBef>
              <a:buNone/>
              <a:defRPr sz="3200">
                <a:solidFill>
                  <a:schemeClr val="tx1"/>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dirty="0"/>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7686475" cy="705015"/>
          </a:xfrm>
          <a:prstGeom prst="rect">
            <a:avLst/>
          </a:prstGeom>
        </p:spPr>
        <p:txBody>
          <a:bodyPr wrap="square" anchor="ctr" anchorCtr="0">
            <a:noAutofit/>
          </a:bodyPr>
          <a:lstStyle>
            <a:lvl1pPr marL="0" indent="0">
              <a:lnSpc>
                <a:spcPct val="100000"/>
              </a:lnSpc>
              <a:spcBef>
                <a:spcPts val="400"/>
              </a:spcBef>
              <a:buNone/>
              <a:defRPr sz="1867">
                <a:solidFill>
                  <a:schemeClr val="tx1"/>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dirty="0"/>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dirty="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dirty="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2345247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B1800-1D7C-E983-DB0C-4E107BD390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DEE4F9-F7E1-53F5-3CAE-A1F206E53111}"/>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4" name="Footer Placeholder 3">
            <a:extLst>
              <a:ext uri="{FF2B5EF4-FFF2-40B4-BE49-F238E27FC236}">
                <a16:creationId xmlns:a16="http://schemas.microsoft.com/office/drawing/2014/main" id="{0AF4A469-1483-B472-8D4D-C218DEA8B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18F7C5-6F97-5FC7-2C07-D7EE90F5EFCF}"/>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3822587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JMP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b="0">
                <a:solidFill>
                  <a:schemeClr val="bg2"/>
                </a:solidFill>
              </a:defRPr>
            </a:lvl1pPr>
          </a:lstStyle>
          <a:p>
            <a:r>
              <a:rPr lang="en-US" dirty="0"/>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2"/>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266763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MP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8169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JMP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p>
            <a:r>
              <a:rPr lang="en-US" dirty="0"/>
              <a:t>Click to Add Slide Title</a:t>
            </a:r>
          </a:p>
        </p:txBody>
      </p:sp>
    </p:spTree>
    <p:custDataLst>
      <p:tags r:id="rId1"/>
    </p:custDataLst>
    <p:extLst>
      <p:ext uri="{BB962C8B-B14F-4D97-AF65-F5344CB8AC3E}">
        <p14:creationId xmlns:p14="http://schemas.microsoft.com/office/powerpoint/2010/main" val="374837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JMP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dirty="0"/>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838200" y="1600200"/>
            <a:ext cx="10515600" cy="4576764"/>
          </a:xfrm>
          <a:prstGeom prst="rect">
            <a:avLst/>
          </a:prstGeom>
        </p:spPr>
        <p:txBody>
          <a:bodyPr vert="horz" lIns="0" tIns="0" rIns="0" bIns="0" rtlCol="0">
            <a:normAutofit/>
          </a:bodyPr>
          <a:lstStyle>
            <a:lvl1pPr>
              <a:defRPr sz="2400"/>
            </a:lvl1pPr>
            <a:lvl2pPr>
              <a:defRPr sz="1867"/>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126351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JMP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bg2"/>
                </a:solidFill>
              </a:defRPr>
            </a:lvl1pPr>
          </a:lstStyle>
          <a:p>
            <a:r>
              <a:rPr lang="en-US" dirty="0"/>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838199" y="1600201"/>
            <a:ext cx="5161231"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6192571" y="1600201"/>
            <a:ext cx="5161232" cy="4576763"/>
          </a:xfrm>
          <a:prstGeom prst="rect">
            <a:avLst/>
          </a:prstGeom>
        </p:spPr>
        <p:txBody>
          <a:bodyPr vert="horz" lIns="0" tIns="0" rIns="0" bIns="0" rtlCol="0">
            <a:normAutofit/>
          </a:bodyPr>
          <a:lstStyle>
            <a:lvl1pPr>
              <a:defRPr sz="2400"/>
            </a:lvl1pPr>
            <a:lvl2pPr>
              <a:defRPr sz="1867">
                <a:latin typeface="+mn-lt"/>
              </a:defRPr>
            </a:lvl2pPr>
            <a:lvl3pPr>
              <a:defRPr sz="16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838200" y="1041400"/>
            <a:ext cx="10515600" cy="366255"/>
          </a:xfrm>
          <a:prstGeom prst="rect">
            <a:avLst/>
          </a:prstGeom>
        </p:spPr>
        <p:txBody>
          <a:bodyPr anchor="t">
            <a:norm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Tree>
    <p:custDataLst>
      <p:tags r:id="rId1"/>
    </p:custDataLst>
    <p:extLst>
      <p:ext uri="{BB962C8B-B14F-4D97-AF65-F5344CB8AC3E}">
        <p14:creationId xmlns:p14="http://schemas.microsoft.com/office/powerpoint/2010/main" val="363879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JMP - Content Gray">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838200" y="473536"/>
            <a:ext cx="10515600" cy="517064"/>
          </a:xfrm>
          <a:prstGeom prst="rect">
            <a:avLst/>
          </a:prstGeom>
        </p:spPr>
        <p:txBody>
          <a:bodyPr vert="horz" lIns="0" tIns="0" rIns="0" bIns="0" rtlCol="0" anchor="ctr">
            <a:spAutoFit/>
          </a:bodyPr>
          <a:lstStyle>
            <a:lvl1pPr>
              <a:defRPr>
                <a:solidFill>
                  <a:schemeClr val="bg2"/>
                </a:solidFill>
              </a:defRPr>
            </a:lvl1pPr>
          </a:lstStyle>
          <a:p>
            <a:r>
              <a:rPr lang="en-US" dirty="0"/>
              <a:t>Click to Add Slide Title</a:t>
            </a:r>
          </a:p>
        </p:txBody>
      </p:sp>
      <p:sp>
        <p:nvSpPr>
          <p:cNvPr id="2" name="Content Placeholder 5">
            <a:extLst>
              <a:ext uri="{FF2B5EF4-FFF2-40B4-BE49-F238E27FC236}">
                <a16:creationId xmlns:a16="http://schemas.microsoft.com/office/drawing/2014/main" id="{E04AED56-6246-081F-B0EE-3B63B6341C81}"/>
              </a:ext>
            </a:extLst>
          </p:cNvPr>
          <p:cNvSpPr>
            <a:spLocks noGrp="1"/>
          </p:cNvSpPr>
          <p:nvPr>
            <p:ph idx="1"/>
          </p:nvPr>
        </p:nvSpPr>
        <p:spPr>
          <a:xfrm>
            <a:off x="838200" y="1600200"/>
            <a:ext cx="10515600" cy="4576764"/>
          </a:xfrm>
        </p:spPr>
        <p:txBody>
          <a:bodyPr/>
          <a:lstStyle/>
          <a:p>
            <a:pPr lvl="0"/>
            <a:r>
              <a:rPr lang="en-US"/>
              <a:t>Click to edit Master text styles</a:t>
            </a:r>
          </a:p>
        </p:txBody>
      </p:sp>
      <p:sp>
        <p:nvSpPr>
          <p:cNvPr id="3" name="Text Placeholder 6">
            <a:extLst>
              <a:ext uri="{FF2B5EF4-FFF2-40B4-BE49-F238E27FC236}">
                <a16:creationId xmlns:a16="http://schemas.microsoft.com/office/drawing/2014/main" id="{1A33F7E7-3A7F-8A81-C844-2E7B0BB5413D}"/>
              </a:ext>
            </a:extLst>
          </p:cNvPr>
          <p:cNvSpPr>
            <a:spLocks noGrp="1"/>
          </p:cNvSpPr>
          <p:nvPr>
            <p:ph type="body" sz="quarter" idx="10"/>
          </p:nvPr>
        </p:nvSpPr>
        <p:spPr>
          <a:xfrm>
            <a:off x="838200" y="1041400"/>
            <a:ext cx="10515600" cy="366255"/>
          </a:xfrm>
        </p:spPr>
        <p:txBody>
          <a:bodyPr/>
          <a:lstStyle>
            <a:lvl1pPr marL="0" indent="0">
              <a:buNone/>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427063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JMP - Title &amp; Subtitle Lef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838200" y="3573123"/>
            <a:ext cx="3336233" cy="366255"/>
          </a:xfrm>
          <a:prstGeom prst="rect">
            <a:avLst/>
          </a:prstGeom>
        </p:spPr>
        <p:txBody>
          <a:bodyPr wrap="square" anchor="t">
            <a:noAutofit/>
          </a:bodyPr>
          <a:lstStyle>
            <a:lvl1pPr marL="0" indent="0" algn="l">
              <a:buNone/>
              <a:defRPr>
                <a:solidFill>
                  <a:schemeClr val="tx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
        <p:nvSpPr>
          <p:cNvPr id="3" name="Title 2">
            <a:extLst>
              <a:ext uri="{FF2B5EF4-FFF2-40B4-BE49-F238E27FC236}">
                <a16:creationId xmlns:a16="http://schemas.microsoft.com/office/drawing/2014/main" id="{2D2E903A-661D-601E-E77C-7B4AE24E868F}"/>
              </a:ext>
            </a:extLst>
          </p:cNvPr>
          <p:cNvSpPr>
            <a:spLocks noGrp="1"/>
          </p:cNvSpPr>
          <p:nvPr>
            <p:ph type="title" hasCustomPrompt="1"/>
          </p:nvPr>
        </p:nvSpPr>
        <p:spPr>
          <a:xfrm>
            <a:off x="834955" y="2764203"/>
            <a:ext cx="6969924" cy="664797"/>
          </a:xfrm>
        </p:spPr>
        <p:txBody>
          <a:bodyPr vert="horz" wrap="square" lIns="0" tIns="0" rIns="0" bIns="0" rtlCol="0" anchor="b" anchorCtr="0">
            <a:spAutoFit/>
          </a:bodyPr>
          <a:lstStyle>
            <a:lvl1pPr>
              <a:defRPr lang="en-US" sz="4800" dirty="0"/>
            </a:lvl1pPr>
          </a:lstStyle>
          <a:p>
            <a:pPr marL="0" lvl="0" indent="-243852">
              <a:buClr>
                <a:schemeClr val="accent5"/>
              </a:buClr>
              <a:buFont typeface="Anova Light" panose="020B0403020203020204" pitchFamily="34" charset="0"/>
            </a:pPr>
            <a:r>
              <a:rPr lang="en-US" dirty="0"/>
              <a:t>Click to Add Slide Title</a:t>
            </a:r>
          </a:p>
        </p:txBody>
      </p:sp>
    </p:spTree>
    <p:custDataLst>
      <p:tags r:id="rId1"/>
    </p:custDataLst>
    <p:extLst>
      <p:ext uri="{BB962C8B-B14F-4D97-AF65-F5344CB8AC3E}">
        <p14:creationId xmlns:p14="http://schemas.microsoft.com/office/powerpoint/2010/main" val="14251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JMP - Title &amp; Subtitle Left - Blue">
    <p:bg>
      <p:bgPr>
        <a:solidFill>
          <a:schemeClr val="bg2"/>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838200" y="3573123"/>
            <a:ext cx="3336233" cy="366255"/>
          </a:xfrm>
          <a:prstGeom prst="rect">
            <a:avLst/>
          </a:prstGeom>
        </p:spPr>
        <p:txBody>
          <a:bodyPr wrap="square" anchor="t">
            <a:noAutofit/>
          </a:bodyPr>
          <a:lstStyle>
            <a:lvl1pPr marL="0" indent="0" algn="l">
              <a:buNone/>
              <a:defRPr>
                <a:solidFill>
                  <a:schemeClr val="bg1"/>
                </a:solidFill>
              </a:defRPr>
            </a:lvl1pPr>
            <a:lvl2pPr marL="243852" indent="0">
              <a:buNone/>
              <a:defRPr/>
            </a:lvl2pPr>
            <a:lvl3pPr marL="487704" indent="0">
              <a:buNone/>
              <a:defRPr/>
            </a:lvl3pPr>
            <a:lvl4pPr marL="1371669" indent="0">
              <a:buNone/>
              <a:defRPr/>
            </a:lvl4pPr>
            <a:lvl5pPr marL="1828891" indent="0">
              <a:buNone/>
              <a:defRPr/>
            </a:lvl5pPr>
          </a:lstStyle>
          <a:p>
            <a:pPr lvl="0"/>
            <a:r>
              <a:rPr lang="en-US" dirty="0"/>
              <a:t>Click to Add Subtitle</a:t>
            </a:r>
          </a:p>
        </p:txBody>
      </p:sp>
      <p:sp>
        <p:nvSpPr>
          <p:cNvPr id="3" name="Title 2">
            <a:extLst>
              <a:ext uri="{FF2B5EF4-FFF2-40B4-BE49-F238E27FC236}">
                <a16:creationId xmlns:a16="http://schemas.microsoft.com/office/drawing/2014/main" id="{2D2E903A-661D-601E-E77C-7B4AE24E868F}"/>
              </a:ext>
            </a:extLst>
          </p:cNvPr>
          <p:cNvSpPr>
            <a:spLocks noGrp="1"/>
          </p:cNvSpPr>
          <p:nvPr>
            <p:ph type="title" hasCustomPrompt="1"/>
          </p:nvPr>
        </p:nvSpPr>
        <p:spPr>
          <a:xfrm>
            <a:off x="834954" y="2764203"/>
            <a:ext cx="7149806" cy="664797"/>
          </a:xfrm>
        </p:spPr>
        <p:txBody>
          <a:bodyPr vert="horz" wrap="square" lIns="0" tIns="0" rIns="0" bIns="0" rtlCol="0" anchor="b" anchorCtr="0">
            <a:spAutoFit/>
          </a:bodyPr>
          <a:lstStyle>
            <a:lvl1pPr>
              <a:defRPr lang="en-US" sz="4800" dirty="0">
                <a:solidFill>
                  <a:schemeClr val="bg1"/>
                </a:solidFill>
              </a:defRPr>
            </a:lvl1pPr>
          </a:lstStyle>
          <a:p>
            <a:pPr marL="0" lvl="0" indent="-243852">
              <a:buClr>
                <a:schemeClr val="accent5"/>
              </a:buClr>
              <a:buFont typeface="Anova Light" panose="020B0403020203020204" pitchFamily="34" charset="0"/>
            </a:pPr>
            <a:r>
              <a:rPr lang="en-US" dirty="0"/>
              <a:t>Click to Add Slide Title</a:t>
            </a:r>
          </a:p>
        </p:txBody>
      </p:sp>
      <p:sp>
        <p:nvSpPr>
          <p:cNvPr id="4" name="TextBox 3">
            <a:extLst>
              <a:ext uri="{FF2B5EF4-FFF2-40B4-BE49-F238E27FC236}">
                <a16:creationId xmlns:a16="http://schemas.microsoft.com/office/drawing/2014/main" id="{F1C2CCED-A3FD-FC80-C531-7FF6AF5F7A5A}"/>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5" name="Picture 6">
            <a:extLst>
              <a:ext uri="{FF2B5EF4-FFF2-40B4-BE49-F238E27FC236}">
                <a16:creationId xmlns:a16="http://schemas.microsoft.com/office/drawing/2014/main" id="{2CB9579C-B750-789A-81D3-9C4C0F3BEB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Tree>
    <p:custDataLst>
      <p:tags r:id="rId1"/>
    </p:custDataLst>
    <p:extLst>
      <p:ext uri="{BB962C8B-B14F-4D97-AF65-F5344CB8AC3E}">
        <p14:creationId xmlns:p14="http://schemas.microsoft.com/office/powerpoint/2010/main" val="53586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JMP - Title Only Left">
    <p:bg>
      <p:bgPr>
        <a:solidFill>
          <a:schemeClr val="bg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39BC08-9317-E2A8-A565-9F6E50F68F4A}"/>
              </a:ext>
            </a:extLst>
          </p:cNvPr>
          <p:cNvSpPr>
            <a:spLocks noGrp="1"/>
          </p:cNvSpPr>
          <p:nvPr>
            <p:ph type="title" hasCustomPrompt="1"/>
          </p:nvPr>
        </p:nvSpPr>
        <p:spPr>
          <a:xfrm>
            <a:off x="834954" y="3096602"/>
            <a:ext cx="10700554" cy="664797"/>
          </a:xfrm>
        </p:spPr>
        <p:txBody>
          <a:bodyPr vert="horz" wrap="square" lIns="0" tIns="0" rIns="0" bIns="0" rtlCol="0" anchor="ctr" anchorCtr="0">
            <a:spAutoFit/>
          </a:bodyPr>
          <a:lstStyle>
            <a:lvl1pPr>
              <a:defRPr lang="en-US" sz="4800" dirty="0"/>
            </a:lvl1pPr>
          </a:lstStyle>
          <a:p>
            <a:pPr marL="0" lvl="0" indent="-243852">
              <a:buClr>
                <a:schemeClr val="accent5"/>
              </a:buClr>
              <a:buFont typeface="Anova Light" panose="020B0403020203020204" pitchFamily="34" charset="0"/>
            </a:pPr>
            <a:r>
              <a:rPr lang="en-US" dirty="0"/>
              <a:t>Click to Add Slide Title</a:t>
            </a:r>
          </a:p>
        </p:txBody>
      </p:sp>
    </p:spTree>
    <p:custDataLst>
      <p:tags r:id="rId1"/>
    </p:custDataLst>
    <p:extLst>
      <p:ext uri="{BB962C8B-B14F-4D97-AF65-F5344CB8AC3E}">
        <p14:creationId xmlns:p14="http://schemas.microsoft.com/office/powerpoint/2010/main" val="275159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JMP - Title Only Left _ Blue">
    <p:bg>
      <p:bgPr>
        <a:solidFill>
          <a:schemeClr val="bg2"/>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39BC08-9317-E2A8-A565-9F6E50F68F4A}"/>
              </a:ext>
            </a:extLst>
          </p:cNvPr>
          <p:cNvSpPr>
            <a:spLocks noGrp="1"/>
          </p:cNvSpPr>
          <p:nvPr>
            <p:ph type="title" hasCustomPrompt="1"/>
          </p:nvPr>
        </p:nvSpPr>
        <p:spPr>
          <a:xfrm>
            <a:off x="834954" y="3096602"/>
            <a:ext cx="10841231" cy="664797"/>
          </a:xfrm>
        </p:spPr>
        <p:txBody>
          <a:bodyPr vert="horz" wrap="square" lIns="0" tIns="0" rIns="0" bIns="0" rtlCol="0" anchor="ctr" anchorCtr="0">
            <a:spAutoFit/>
          </a:bodyPr>
          <a:lstStyle>
            <a:lvl1pPr>
              <a:defRPr lang="en-US" sz="4800" dirty="0">
                <a:solidFill>
                  <a:schemeClr val="bg1"/>
                </a:solidFill>
              </a:defRPr>
            </a:lvl1pPr>
          </a:lstStyle>
          <a:p>
            <a:pPr marL="0" lvl="0" indent="-243852">
              <a:buClr>
                <a:schemeClr val="accent5"/>
              </a:buClr>
              <a:buFont typeface="Anova Light" panose="020B0403020203020204" pitchFamily="34" charset="0"/>
            </a:pPr>
            <a:r>
              <a:rPr lang="en-US" dirty="0"/>
              <a:t>Click to Add Slide Title</a:t>
            </a:r>
          </a:p>
        </p:txBody>
      </p:sp>
      <p:sp>
        <p:nvSpPr>
          <p:cNvPr id="5" name="TextBox 4">
            <a:extLst>
              <a:ext uri="{FF2B5EF4-FFF2-40B4-BE49-F238E27FC236}">
                <a16:creationId xmlns:a16="http://schemas.microsoft.com/office/drawing/2014/main" id="{AB2175AF-F2E1-7AAB-99FB-3D37F9D39C67}"/>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73CA6C59-7247-9351-285E-AF0C87C0E6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Tree>
    <p:custDataLst>
      <p:tags r:id="rId1"/>
    </p:custDataLst>
    <p:extLst>
      <p:ext uri="{BB962C8B-B14F-4D97-AF65-F5344CB8AC3E}">
        <p14:creationId xmlns:p14="http://schemas.microsoft.com/office/powerpoint/2010/main" val="283185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B9F99-6CB1-05BC-247E-F09AA7F5498E}"/>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3" name="Footer Placeholder 2">
            <a:extLst>
              <a:ext uri="{FF2B5EF4-FFF2-40B4-BE49-F238E27FC236}">
                <a16:creationId xmlns:a16="http://schemas.microsoft.com/office/drawing/2014/main" id="{3A5FDCE2-9CB8-4AB8-8E04-DC952229D6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83C94C-74C5-801B-918A-5A10ABB29203}"/>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17524849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JMP-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8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JMP - Highlight Statemen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3E413B7-34CE-5E55-670D-E6FC7CAF05F8}"/>
              </a:ext>
            </a:extLst>
          </p:cNvPr>
          <p:cNvSpPr>
            <a:spLocks noGrp="1"/>
          </p:cNvSpPr>
          <p:nvPr>
            <p:ph type="title" hasCustomPrompt="1"/>
          </p:nvPr>
        </p:nvSpPr>
        <p:spPr>
          <a:xfrm>
            <a:off x="1048798" y="1397514"/>
            <a:ext cx="10094405" cy="4062972"/>
          </a:xfrm>
        </p:spPr>
        <p:txBody>
          <a:bodyPr vert="horz" wrap="square" lIns="0" tIns="0" rIns="0" bIns="0" rtlCol="0" anchor="ctr" anchorCtr="0">
            <a:spAutoFit/>
          </a:bodyPr>
          <a:lstStyle>
            <a:lvl1pPr algn="ctr">
              <a:defRPr lang="en-US" sz="5867" dirty="0">
                <a:solidFill>
                  <a:schemeClr val="bg2"/>
                </a:solidFill>
                <a:latin typeface="+mn-lt"/>
              </a:defRPr>
            </a:lvl1pPr>
          </a:lstStyle>
          <a:p>
            <a:pPr marL="0" lvl="0" indent="-243852">
              <a:buClr>
                <a:schemeClr val="accent5"/>
              </a:buClr>
              <a:buFont typeface="Anova Light" panose="020B0403020203020204" pitchFamily="34" charset="0"/>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custDataLst>
      <p:tags r:id="rId1"/>
    </p:custDataLst>
    <p:extLst>
      <p:ext uri="{BB962C8B-B14F-4D97-AF65-F5344CB8AC3E}">
        <p14:creationId xmlns:p14="http://schemas.microsoft.com/office/powerpoint/2010/main" val="19557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JMP - Product Sho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AEDDF-B36D-D988-631F-3B35B4D40E7B}"/>
              </a:ext>
            </a:extLst>
          </p:cNvPr>
          <p:cNvSpPr/>
          <p:nvPr userDrawn="1"/>
        </p:nvSpPr>
        <p:spPr>
          <a:xfrm>
            <a:off x="1467394" y="4922404"/>
            <a:ext cx="9257210" cy="107721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dirty="0"/>
              <a:t>Click to add text</a:t>
            </a:r>
          </a:p>
          <a:p>
            <a:pPr algn="ctr"/>
            <a:endParaRPr lang="en-US" sz="3200" dirty="0"/>
          </a:p>
        </p:txBody>
      </p:sp>
      <p:sp>
        <p:nvSpPr>
          <p:cNvPr id="5" name="Picture Placeholder 7">
            <a:extLst>
              <a:ext uri="{FF2B5EF4-FFF2-40B4-BE49-F238E27FC236}">
                <a16:creationId xmlns:a16="http://schemas.microsoft.com/office/drawing/2014/main" id="{142F91F0-105A-134F-5F9D-3BE010E25373}"/>
              </a:ext>
            </a:extLst>
          </p:cNvPr>
          <p:cNvSpPr>
            <a:spLocks noGrp="1"/>
          </p:cNvSpPr>
          <p:nvPr>
            <p:ph type="pic" sz="quarter" idx="10"/>
          </p:nvPr>
        </p:nvSpPr>
        <p:spPr>
          <a:xfrm>
            <a:off x="1037080" y="858379"/>
            <a:ext cx="10117838" cy="3868791"/>
          </a:xfrm>
        </p:spPr>
        <p:txBody>
          <a:bodyPr/>
          <a:lstStyle>
            <a:lvl1pPr marL="0" indent="0">
              <a:buNone/>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8788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JMP - Blue Highlight Statement + Image">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A281E-D72A-4667-DBF5-E7ABC1D37943}"/>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dirty="0">
                <a:solidFill>
                  <a:schemeClr val="bg1"/>
                </a:solidFill>
                <a:effectLst/>
                <a:latin typeface="+mn-lt"/>
              </a:rPr>
              <a:t> Copyright © JMP Statistical Discovery LLC</a:t>
            </a:r>
            <a:r>
              <a:rPr kumimoji="0" lang="en-US" sz="667" b="0" i="0" u="none" strike="noStrike" kern="300" cap="none" spc="0" normalizeH="0" baseline="0" noProof="0" dirty="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28559FED-8FA9-57CB-BF77-83A257DF56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
        <p:nvSpPr>
          <p:cNvPr id="8" name="Picture Placeholder 7">
            <a:extLst>
              <a:ext uri="{FF2B5EF4-FFF2-40B4-BE49-F238E27FC236}">
                <a16:creationId xmlns:a16="http://schemas.microsoft.com/office/drawing/2014/main" id="{CEB41458-8128-38ED-3F33-2A63779DDE28}"/>
              </a:ext>
            </a:extLst>
          </p:cNvPr>
          <p:cNvSpPr>
            <a:spLocks noGrp="1"/>
          </p:cNvSpPr>
          <p:nvPr>
            <p:ph type="pic" sz="quarter" idx="10"/>
          </p:nvPr>
        </p:nvSpPr>
        <p:spPr>
          <a:xfrm>
            <a:off x="0" y="0"/>
            <a:ext cx="12192000" cy="4727170"/>
          </a:xfrm>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53B30E81-57AF-3114-5AD3-D68591B24FEA}"/>
              </a:ext>
            </a:extLst>
          </p:cNvPr>
          <p:cNvSpPr>
            <a:spLocks noGrp="1"/>
          </p:cNvSpPr>
          <p:nvPr>
            <p:ph type="body" sz="quarter" idx="11" hasCustomPrompt="1"/>
          </p:nvPr>
        </p:nvSpPr>
        <p:spPr>
          <a:xfrm>
            <a:off x="835026" y="5128515"/>
            <a:ext cx="9955741" cy="1040375"/>
          </a:xfrm>
        </p:spPr>
        <p:txBody>
          <a:bodyPr>
            <a:noAutofit/>
          </a:bodyPr>
          <a:lstStyle>
            <a:lvl1pPr marL="0" indent="0">
              <a:buNone/>
              <a:defRPr sz="4000">
                <a:solidFill>
                  <a:schemeClr val="bg1"/>
                </a:solidFill>
              </a:defRPr>
            </a:lvl1pPr>
          </a:lstStyle>
          <a:p>
            <a:pPr lvl="0"/>
            <a:r>
              <a:rPr lang="en-US" dirty="0"/>
              <a:t>Click to add text</a:t>
            </a:r>
          </a:p>
        </p:txBody>
      </p:sp>
    </p:spTree>
    <p:custDataLst>
      <p:tags r:id="rId1"/>
    </p:custDataLst>
    <p:extLst>
      <p:ext uri="{BB962C8B-B14F-4D97-AF65-F5344CB8AC3E}">
        <p14:creationId xmlns:p14="http://schemas.microsoft.com/office/powerpoint/2010/main" val="366931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JMP -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63F5D-D24A-310A-0524-1C3A6517125D}"/>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t="23970" r="3408" b="5721"/>
          <a:stretch/>
        </p:blipFill>
        <p:spPr>
          <a:xfrm>
            <a:off x="760614" y="0"/>
            <a:ext cx="11431386" cy="5170748"/>
          </a:xfrm>
          <a:prstGeom prst="rect">
            <a:avLst/>
          </a:prstGeom>
        </p:spPr>
      </p:pic>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866360" y="5500372"/>
            <a:ext cx="2487440" cy="746232"/>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834954" y="1682769"/>
            <a:ext cx="10518846" cy="923330"/>
          </a:xfrm>
          <a:prstGeom prst="rect">
            <a:avLst/>
          </a:prstGeom>
        </p:spPr>
        <p:txBody>
          <a:bodyPr vert="horz" wrap="square" lIns="0" tIns="0" rIns="0" bIns="182880" rtlCol="0" anchor="b" anchorCtr="0">
            <a:spAutoFit/>
          </a:bodyPr>
          <a:lstStyle>
            <a:lvl1pPr>
              <a:lnSpc>
                <a:spcPct val="100000"/>
              </a:lnSpc>
              <a:spcBef>
                <a:spcPts val="400"/>
              </a:spcBef>
              <a:defRPr sz="4800">
                <a:solidFill>
                  <a:schemeClr val="bg2"/>
                </a:solidFill>
                <a:latin typeface="+mj-lt"/>
              </a:defRPr>
            </a:lvl1pPr>
          </a:lstStyle>
          <a:p>
            <a:r>
              <a:rPr lang="en-US" dirty="0"/>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834954" y="2606099"/>
            <a:ext cx="10518846" cy="615553"/>
          </a:xfrm>
          <a:prstGeom prst="rect">
            <a:avLst/>
          </a:prstGeom>
        </p:spPr>
        <p:txBody>
          <a:bodyPr wrap="square">
            <a:noAutofit/>
          </a:bodyPr>
          <a:lstStyle>
            <a:lvl1pPr marL="0" indent="0">
              <a:lnSpc>
                <a:spcPct val="100000"/>
              </a:lnSpc>
              <a:spcBef>
                <a:spcPts val="400"/>
              </a:spcBef>
              <a:buNone/>
              <a:defRPr sz="3200">
                <a:solidFill>
                  <a:schemeClr val="tx1"/>
                </a:solidFill>
              </a:defRPr>
            </a:lvl1pPr>
            <a:lvl2pPr marL="243852" indent="0">
              <a:buNone/>
              <a:defRPr>
                <a:solidFill>
                  <a:schemeClr val="accent3"/>
                </a:solidFill>
              </a:defRPr>
            </a:lvl2pPr>
            <a:lvl3pPr marL="487704" indent="0">
              <a:buNone/>
              <a:defRPr>
                <a:solidFill>
                  <a:schemeClr val="accent3"/>
                </a:solidFill>
              </a:defRPr>
            </a:lvl3pPr>
            <a:lvl4pPr marL="1371669" indent="0">
              <a:buNone/>
              <a:defRPr>
                <a:solidFill>
                  <a:schemeClr val="accent3"/>
                </a:solidFill>
              </a:defRPr>
            </a:lvl4pPr>
            <a:lvl5pPr marL="1828891" indent="0">
              <a:buNone/>
              <a:defRPr>
                <a:solidFill>
                  <a:schemeClr val="accent3"/>
                </a:solidFill>
              </a:defRPr>
            </a:lvl5pPr>
          </a:lstStyle>
          <a:p>
            <a:pPr lvl="0"/>
            <a:r>
              <a:rPr lang="en-US" dirty="0"/>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834955" y="5517985"/>
            <a:ext cx="7686475" cy="705015"/>
          </a:xfrm>
          <a:prstGeom prst="rect">
            <a:avLst/>
          </a:prstGeom>
        </p:spPr>
        <p:txBody>
          <a:bodyPr wrap="square" anchor="ctr" anchorCtr="0">
            <a:noAutofit/>
          </a:bodyPr>
          <a:lstStyle>
            <a:lvl1pPr marL="0" indent="0">
              <a:lnSpc>
                <a:spcPct val="100000"/>
              </a:lnSpc>
              <a:spcBef>
                <a:spcPts val="400"/>
              </a:spcBef>
              <a:buNone/>
              <a:defRPr sz="1867">
                <a:solidFill>
                  <a:schemeClr val="tx1"/>
                </a:solidFill>
              </a:defRPr>
            </a:lvl1pPr>
            <a:lvl2pPr marL="243852" indent="0">
              <a:buNone/>
              <a:defRPr sz="1467">
                <a:solidFill>
                  <a:schemeClr val="accent3"/>
                </a:solidFill>
              </a:defRPr>
            </a:lvl2pPr>
            <a:lvl3pPr marL="487704" indent="0">
              <a:buNone/>
              <a:defRPr sz="1400">
                <a:solidFill>
                  <a:schemeClr val="accent3"/>
                </a:solidFill>
              </a:defRPr>
            </a:lvl3pPr>
            <a:lvl4pPr marL="1371669" indent="0">
              <a:buNone/>
              <a:defRPr sz="1333">
                <a:solidFill>
                  <a:schemeClr val="accent3"/>
                </a:solidFill>
              </a:defRPr>
            </a:lvl4pPr>
            <a:lvl5pPr marL="1828891" indent="0">
              <a:buNone/>
              <a:defRPr sz="1333">
                <a:solidFill>
                  <a:schemeClr val="accent3"/>
                </a:solidFill>
              </a:defRPr>
            </a:lvl5pPr>
          </a:lstStyle>
          <a:p>
            <a:pPr lvl="0"/>
            <a:r>
              <a:rPr lang="en-US" dirty="0"/>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dirty="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dirty="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1517949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JMP - Closing Logo">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472881-E0BA-7F50-5A98-2D32BBAEAB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448485" y="2634746"/>
            <a:ext cx="5295031" cy="1588509"/>
          </a:xfrm>
          <a:prstGeom prst="rect">
            <a:avLst/>
          </a:prstGeom>
        </p:spPr>
      </p:pic>
      <p:sp>
        <p:nvSpPr>
          <p:cNvPr id="5" name="TextBox 4">
            <a:extLst>
              <a:ext uri="{FF2B5EF4-FFF2-40B4-BE49-F238E27FC236}">
                <a16:creationId xmlns:a16="http://schemas.microsoft.com/office/drawing/2014/main" id="{D5D48039-CBC1-69DC-D5C9-6DCBAB8520E0}"/>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1"/>
    </p:custDataLst>
    <p:extLst>
      <p:ext uri="{BB962C8B-B14F-4D97-AF65-F5344CB8AC3E}">
        <p14:creationId xmlns:p14="http://schemas.microsoft.com/office/powerpoint/2010/main" val="2166019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A630-2196-5153-B7F0-35B3F09828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B37E8-C932-48A0-A345-E3E0570E68B7}"/>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4" name="Footer Placeholder 3">
            <a:extLst>
              <a:ext uri="{FF2B5EF4-FFF2-40B4-BE49-F238E27FC236}">
                <a16:creationId xmlns:a16="http://schemas.microsoft.com/office/drawing/2014/main" id="{C166AC5B-5D1D-2392-A7CF-D84EE944FF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AE42B-9DBB-38A9-72F5-32BFE148921C}"/>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5743055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281C-128D-8E52-4B5A-BD6EE8AE93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6728A2-271B-030A-8E09-69D62B9D2B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3CCC42-EDF7-793A-6ACA-8CDF468B7347}"/>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5" name="Footer Placeholder 4">
            <a:extLst>
              <a:ext uri="{FF2B5EF4-FFF2-40B4-BE49-F238E27FC236}">
                <a16:creationId xmlns:a16="http://schemas.microsoft.com/office/drawing/2014/main" id="{1DA66365-A526-9C2E-B8F8-86F57CC67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EE05E-C3DE-204B-C635-7B00502F3516}"/>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1730045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8266-FDD5-2F4B-A449-D2217E9E8D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3F946-E3C9-BE2B-18A7-D58E0DCA95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A2BD7-0E14-6E6D-05BA-AD908CFD429D}"/>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5" name="Footer Placeholder 4">
            <a:extLst>
              <a:ext uri="{FF2B5EF4-FFF2-40B4-BE49-F238E27FC236}">
                <a16:creationId xmlns:a16="http://schemas.microsoft.com/office/drawing/2014/main" id="{590F6F0E-0AFC-FCE3-0A56-91E04E4BB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8D96D-D60E-ABDC-FD88-F7008E2A2E17}"/>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7694184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671E-7D85-DB8F-2004-D40C242BC1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6216E4-559D-BF0E-DE2F-3125970051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2D496D-A67D-08D7-E3CA-70C747A730CD}"/>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5" name="Footer Placeholder 4">
            <a:extLst>
              <a:ext uri="{FF2B5EF4-FFF2-40B4-BE49-F238E27FC236}">
                <a16:creationId xmlns:a16="http://schemas.microsoft.com/office/drawing/2014/main" id="{6C1860AE-D69E-8D52-419B-D7F780F9E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FD626-2D30-C1B6-83EA-C3F1DE022DE6}"/>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193611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7341-EAB7-2B9B-558C-56B9F2F2C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7357F5-53E6-0388-922A-CF96F7CBB6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7FF2B-6538-BB32-D4AD-AF8B93955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DEF8C5-D71C-615F-AE4E-7841A744363D}"/>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6" name="Footer Placeholder 5">
            <a:extLst>
              <a:ext uri="{FF2B5EF4-FFF2-40B4-BE49-F238E27FC236}">
                <a16:creationId xmlns:a16="http://schemas.microsoft.com/office/drawing/2014/main" id="{A9AEDF56-0238-9DB2-06DF-94085099D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D4503D-1872-ADEA-BE52-D71884970238}"/>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14414379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2115C-E2BB-BCAF-CC8A-452FBEAEF7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93251-DFD7-B3A5-2AC0-801A864EA6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717350-7A13-E763-1748-C73F03072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34BE92-7B23-C123-EAE8-EDCFA0E117F1}"/>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6" name="Footer Placeholder 5">
            <a:extLst>
              <a:ext uri="{FF2B5EF4-FFF2-40B4-BE49-F238E27FC236}">
                <a16:creationId xmlns:a16="http://schemas.microsoft.com/office/drawing/2014/main" id="{8B419515-322F-9F83-FA87-705A6DB14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009363-332A-812C-092C-D72DD4A169E3}"/>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1444681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3C41E-7140-70BF-99A0-B2E755664A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F76378-3E3C-7317-7C49-147EB84EBB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FCA6D0-9916-31EC-AEDF-E44C9981FE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899499-8E5C-C5DC-0039-4B4E757E15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F8CAEB-9733-1DBE-EAF9-4C468543B0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3F1327-2EA7-FAF3-C93E-52C965C150E2}"/>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8" name="Footer Placeholder 7">
            <a:extLst>
              <a:ext uri="{FF2B5EF4-FFF2-40B4-BE49-F238E27FC236}">
                <a16:creationId xmlns:a16="http://schemas.microsoft.com/office/drawing/2014/main" id="{8388D7F9-5D00-67F5-9C4A-5F4B590581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13FDC4-C7A0-4CAA-5C1F-83EDE5E51433}"/>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2195517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A630-2196-5153-B7F0-35B3F09828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B37E8-C932-48A0-A345-E3E0570E68B7}"/>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4" name="Footer Placeholder 3">
            <a:extLst>
              <a:ext uri="{FF2B5EF4-FFF2-40B4-BE49-F238E27FC236}">
                <a16:creationId xmlns:a16="http://schemas.microsoft.com/office/drawing/2014/main" id="{C166AC5B-5D1D-2392-A7CF-D84EE944FF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AE42B-9DBB-38A9-72F5-32BFE148921C}"/>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4236216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FA67AA-18C3-B371-406D-16418AAB1991}"/>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3" name="Footer Placeholder 2">
            <a:extLst>
              <a:ext uri="{FF2B5EF4-FFF2-40B4-BE49-F238E27FC236}">
                <a16:creationId xmlns:a16="http://schemas.microsoft.com/office/drawing/2014/main" id="{76AADF7F-5F46-C98E-751D-BD50E6564A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DFC166-4EB2-EA24-B390-55BE7C29F4F2}"/>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8617377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08321-ADB7-1925-7F3B-ABD4BAFDA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D46D7C-128E-BFE2-79B2-13B83F0FB9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EF34E8-3DAE-E515-984D-7BFEC34A7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F149A-70B6-39CE-790F-95C945AEA4DA}"/>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6" name="Footer Placeholder 5">
            <a:extLst>
              <a:ext uri="{FF2B5EF4-FFF2-40B4-BE49-F238E27FC236}">
                <a16:creationId xmlns:a16="http://schemas.microsoft.com/office/drawing/2014/main" id="{2C079522-24CF-BF70-23FB-40C6BBEFE2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B98084-5AA2-A473-F236-0F1ED3B31DB4}"/>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24010459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8E5F-20A2-4894-1E38-A0D928012D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240D9A-FA0E-A7B3-4977-1C255F86C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14A83-E4E6-A01E-AB35-69083CEA8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2CB94A-1EA3-AC39-51C5-E6AF9ACAB064}"/>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6" name="Footer Placeholder 5">
            <a:extLst>
              <a:ext uri="{FF2B5EF4-FFF2-40B4-BE49-F238E27FC236}">
                <a16:creationId xmlns:a16="http://schemas.microsoft.com/office/drawing/2014/main" id="{EEA2E72E-01DD-C8A8-78F0-D56FA35C0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D3AD1-0175-278C-E4B5-B08F3F3B374C}"/>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33745423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1801F-15D2-3B0E-BDEF-FA079654A1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52466-54D5-80F0-160B-07EB47C8E7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E7A5A-08A3-33E5-0C16-5920E0D3E145}"/>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5" name="Footer Placeholder 4">
            <a:extLst>
              <a:ext uri="{FF2B5EF4-FFF2-40B4-BE49-F238E27FC236}">
                <a16:creationId xmlns:a16="http://schemas.microsoft.com/office/drawing/2014/main" id="{CB8EE3C4-B9CB-E53B-A68F-20C8CDA5B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1F6AE-A0A8-4BC5-F4BD-334277BC703C}"/>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25833789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6C648E-411C-C9E0-E710-CDD5E22F2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E0677E-9DD5-6CE7-534A-5225A7B1E4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BA8D4-F441-6599-6038-BE25266ABA17}"/>
              </a:ext>
            </a:extLst>
          </p:cNvPr>
          <p:cNvSpPr>
            <a:spLocks noGrp="1"/>
          </p:cNvSpPr>
          <p:nvPr>
            <p:ph type="dt" sz="half" idx="10"/>
          </p:nvPr>
        </p:nvSpPr>
        <p:spPr/>
        <p:txBody>
          <a:bodyPr/>
          <a:lstStyle/>
          <a:p>
            <a:fld id="{BB79549F-4E75-4743-9422-3900D590E6F0}" type="datetimeFigureOut">
              <a:rPr lang="en-US" smtClean="0"/>
              <a:t>4/15/2026</a:t>
            </a:fld>
            <a:endParaRPr lang="en-US"/>
          </a:p>
        </p:txBody>
      </p:sp>
      <p:sp>
        <p:nvSpPr>
          <p:cNvPr id="5" name="Footer Placeholder 4">
            <a:extLst>
              <a:ext uri="{FF2B5EF4-FFF2-40B4-BE49-F238E27FC236}">
                <a16:creationId xmlns:a16="http://schemas.microsoft.com/office/drawing/2014/main" id="{6E269D00-7068-7E7B-AD63-EE47A0E0C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6F042-25D3-498A-E3A4-8F4C0A860F06}"/>
              </a:ext>
            </a:extLst>
          </p:cNvPr>
          <p:cNvSpPr>
            <a:spLocks noGrp="1"/>
          </p:cNvSpPr>
          <p:nvPr>
            <p:ph type="sldNum" sz="quarter" idx="12"/>
          </p:nvPr>
        </p:nvSpPr>
        <p:spPr/>
        <p:txBody>
          <a:bodyPr/>
          <a:lstStyle/>
          <a:p>
            <a:fld id="{F9AEC867-41AF-4451-A9FC-A6B8B54844C4}" type="slidenum">
              <a:rPr lang="en-US" smtClean="0"/>
              <a:t>‹#›</a:t>
            </a:fld>
            <a:endParaRPr lang="en-US"/>
          </a:p>
        </p:txBody>
      </p:sp>
    </p:spTree>
    <p:extLst>
      <p:ext uri="{BB962C8B-B14F-4D97-AF65-F5344CB8AC3E}">
        <p14:creationId xmlns:p14="http://schemas.microsoft.com/office/powerpoint/2010/main" val="39191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0527-214F-C162-7F65-681FE540B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86B033-4BE0-F52D-F42B-18B182C10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416040-9841-D63E-4AAF-7D257FFAE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7126A3-70F8-8DD8-2466-F1E8134D950F}"/>
              </a:ext>
            </a:extLst>
          </p:cNvPr>
          <p:cNvSpPr>
            <a:spLocks noGrp="1"/>
          </p:cNvSpPr>
          <p:nvPr>
            <p:ph type="dt" sz="half" idx="10"/>
          </p:nvPr>
        </p:nvSpPr>
        <p:spPr/>
        <p:txBody>
          <a:bodyPr/>
          <a:lstStyle/>
          <a:p>
            <a:fld id="{B22F88E5-4174-425A-BDB7-D78C7CFF5FEB}" type="datetimeFigureOut">
              <a:rPr lang="en-US" smtClean="0"/>
              <a:t>4/15/2026</a:t>
            </a:fld>
            <a:endParaRPr lang="en-US"/>
          </a:p>
        </p:txBody>
      </p:sp>
      <p:sp>
        <p:nvSpPr>
          <p:cNvPr id="6" name="Footer Placeholder 5">
            <a:extLst>
              <a:ext uri="{FF2B5EF4-FFF2-40B4-BE49-F238E27FC236}">
                <a16:creationId xmlns:a16="http://schemas.microsoft.com/office/drawing/2014/main" id="{5E82CF89-49B8-BC6B-CE1A-3DBA67BF7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FB3AC-4A51-92AB-3E10-0E3B7F0FC52A}"/>
              </a:ext>
            </a:extLst>
          </p:cNvPr>
          <p:cNvSpPr>
            <a:spLocks noGrp="1"/>
          </p:cNvSpPr>
          <p:nvPr>
            <p:ph type="sldNum" sz="quarter" idx="12"/>
          </p:nvPr>
        </p:nvSpPr>
        <p:spPr/>
        <p:txBody>
          <a:bodyPr/>
          <a:lstStyle/>
          <a:p>
            <a:fld id="{CE67593A-B7F3-4A71-97DE-FFDAB8315907}" type="slidenum">
              <a:rPr lang="en-US" smtClean="0"/>
              <a:t>‹#›</a:t>
            </a:fld>
            <a:endParaRPr lang="en-US"/>
          </a:p>
        </p:txBody>
      </p:sp>
    </p:spTree>
    <p:extLst>
      <p:ext uri="{BB962C8B-B14F-4D97-AF65-F5344CB8AC3E}">
        <p14:creationId xmlns:p14="http://schemas.microsoft.com/office/powerpoint/2010/main" val="226722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32.xml"/><Relationship Id="rId7" Type="http://schemas.openxmlformats.org/officeDocument/2006/relationships/tags" Target="../tags/tag1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ags" Target="../tags/tag24.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56.xml"/><Relationship Id="rId7" Type="http://schemas.openxmlformats.org/officeDocument/2006/relationships/tags" Target="../tags/tag41.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image" Target="../media/image1.pn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ags" Target="../tags/tag4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646A1-7C04-FED8-ED2D-D5BFE17BA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165E45-4002-DD5D-2016-E7B24E3A40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E60B9-E977-2233-E328-C9234275E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2F88E5-4174-425A-BDB7-D78C7CFF5FEB}" type="datetimeFigureOut">
              <a:rPr lang="en-US" smtClean="0"/>
              <a:t>4/15/2026</a:t>
            </a:fld>
            <a:endParaRPr lang="en-US"/>
          </a:p>
        </p:txBody>
      </p:sp>
      <p:sp>
        <p:nvSpPr>
          <p:cNvPr id="5" name="Footer Placeholder 4">
            <a:extLst>
              <a:ext uri="{FF2B5EF4-FFF2-40B4-BE49-F238E27FC236}">
                <a16:creationId xmlns:a16="http://schemas.microsoft.com/office/drawing/2014/main" id="{252A3DD3-F30D-2D37-0BEE-C8AD1A784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806C60-3DD3-FF02-1B2F-22A6AA220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7593A-B7F3-4A71-97DE-FFDAB8315907}" type="slidenum">
              <a:rPr lang="en-US" smtClean="0"/>
              <a:t>‹#›</a:t>
            </a:fld>
            <a:endParaRPr lang="en-US"/>
          </a:p>
        </p:txBody>
      </p:sp>
    </p:spTree>
    <p:extLst>
      <p:ext uri="{BB962C8B-B14F-4D97-AF65-F5344CB8AC3E}">
        <p14:creationId xmlns:p14="http://schemas.microsoft.com/office/powerpoint/2010/main" val="1447464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4955" y="1600200"/>
            <a:ext cx="10515600" cy="4576764"/>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834955" y="473536"/>
            <a:ext cx="10515600" cy="517064"/>
          </a:xfrm>
          <a:prstGeom prst="rect">
            <a:avLst/>
          </a:prstGeom>
        </p:spPr>
        <p:txBody>
          <a:bodyPr vert="horz" lIns="0" tIns="0" rIns="0" bIns="0" rtlCol="0" anchor="ctr">
            <a:normAutofit/>
          </a:bodyPr>
          <a:lstStyle/>
          <a:p>
            <a:r>
              <a:rPr lang="en-US"/>
              <a:t>Click to Add Slide Title</a:t>
            </a:r>
          </a:p>
        </p:txBody>
      </p:sp>
      <p:pic>
        <p:nvPicPr>
          <p:cNvPr id="4" name="Picture 6">
            <a:extLst>
              <a:ext uri="{FF2B5EF4-FFF2-40B4-BE49-F238E27FC236}">
                <a16:creationId xmlns:a16="http://schemas.microsoft.com/office/drawing/2014/main" id="{8E6ABC84-417B-6DFE-AC8C-04CF1F19FBA9}"/>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
        <p:nvSpPr>
          <p:cNvPr id="6" name="TextBox 4">
            <a:extLst>
              <a:ext uri="{FF2B5EF4-FFF2-40B4-BE49-F238E27FC236}">
                <a16:creationId xmlns:a16="http://schemas.microsoft.com/office/drawing/2014/main" id="{1A52BCD0-C669-F30C-BEDF-5B0B3BF1BCC0}"/>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20"/>
    </p:custDataLst>
    <p:extLst>
      <p:ext uri="{BB962C8B-B14F-4D97-AF65-F5344CB8AC3E}">
        <p14:creationId xmlns:p14="http://schemas.microsoft.com/office/powerpoint/2010/main" val="1340505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3734" b="1" i="0" kern="1200">
          <a:solidFill>
            <a:schemeClr val="bg2"/>
          </a:solidFill>
          <a:latin typeface="+mj-lt"/>
          <a:ea typeface="+mj-ea"/>
          <a:cs typeface="+mj-cs"/>
        </a:defRPr>
      </a:lvl1pPr>
    </p:titleStyle>
    <p:bodyStyle>
      <a:lvl1pPr marL="243852" indent="-243852" algn="l" defTabSz="914446" rtl="0" eaLnBrk="1" latinLnBrk="0" hangingPunct="1">
        <a:lnSpc>
          <a:spcPct val="85000"/>
        </a:lnSpc>
        <a:spcBef>
          <a:spcPts val="1067"/>
        </a:spcBef>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487704" indent="-243852" algn="l" defTabSz="914446" rtl="0" eaLnBrk="1" latinLnBrk="0" hangingPunct="1">
        <a:lnSpc>
          <a:spcPct val="85000"/>
        </a:lnSpc>
        <a:spcBef>
          <a:spcPts val="1067"/>
        </a:spcBef>
        <a:buClr>
          <a:schemeClr val="accent5"/>
        </a:buClr>
        <a:buFont typeface="Anova Light" panose="020B0403020203020204" pitchFamily="34" charset="0"/>
        <a:buChar char="–"/>
        <a:defRPr sz="1867" b="0" i="0" kern="1200">
          <a:solidFill>
            <a:schemeClr val="tx1"/>
          </a:solidFill>
          <a:latin typeface="+mn-lt"/>
          <a:ea typeface="+mn-ea"/>
          <a:cs typeface="+mn-cs"/>
        </a:defRPr>
      </a:lvl2pPr>
      <a:lvl3pPr marL="731557" indent="-243852" algn="l" defTabSz="914446" rtl="0" eaLnBrk="1" latinLnBrk="0" hangingPunct="1">
        <a:lnSpc>
          <a:spcPct val="85000"/>
        </a:lnSpc>
        <a:spcBef>
          <a:spcPts val="1067"/>
        </a:spcBef>
        <a:buClr>
          <a:schemeClr val="accent5"/>
        </a:buClr>
        <a:buFont typeface="Anova Light" panose="020B0403020203020204" pitchFamily="34" charset="0"/>
        <a:buChar char="•"/>
        <a:defRPr sz="1600" b="0" i="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4pPr>
      <a:lvl5pPr marL="2057503"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5pPr>
      <a:lvl6pPr marL="2514726"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BA1A5-F11E-586C-AE20-3947111EA4AC}"/>
              </a:ext>
            </a:extLst>
          </p:cNvPr>
          <p:cNvSpPr/>
          <p:nvPr/>
        </p:nvSpPr>
        <p:spPr>
          <a:xfrm>
            <a:off x="10984752" y="6096000"/>
            <a:ext cx="1207248" cy="76200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a:p>
        </p:txBody>
      </p:sp>
      <p:pic>
        <p:nvPicPr>
          <p:cNvPr id="11" name="Picture 10">
            <a:extLst>
              <a:ext uri="{FF2B5EF4-FFF2-40B4-BE49-F238E27FC236}">
                <a16:creationId xmlns:a16="http://schemas.microsoft.com/office/drawing/2014/main" id="{B0C7363F-AF69-28E6-1F57-D691A99669FF}"/>
              </a:ext>
            </a:extLst>
          </p:cNvPr>
          <p:cNvPicPr>
            <a:picLocks noChangeAspect="1"/>
          </p:cNvPicPr>
          <p:nvPr/>
        </p:nvPicPr>
        <p:blipFill>
          <a:blip r:embed="rId8"/>
          <a:stretch>
            <a:fillRect/>
          </a:stretch>
        </p:blipFill>
        <p:spPr>
          <a:xfrm>
            <a:off x="0" y="6096000"/>
            <a:ext cx="10984752" cy="762001"/>
          </a:xfrm>
          <a:prstGeom prst="rect">
            <a:avLst/>
          </a:prstGeom>
        </p:spPr>
      </p:pic>
      <p:sp>
        <p:nvSpPr>
          <p:cNvPr id="3" name="Text Placeholder 2"/>
          <p:cNvSpPr>
            <a:spLocks noGrp="1"/>
          </p:cNvSpPr>
          <p:nvPr>
            <p:ph type="body" idx="1"/>
          </p:nvPr>
        </p:nvSpPr>
        <p:spPr>
          <a:xfrm>
            <a:off x="834955" y="1600200"/>
            <a:ext cx="10515600" cy="4296182"/>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834955" y="473536"/>
            <a:ext cx="10515600" cy="517064"/>
          </a:xfrm>
          <a:prstGeom prst="rect">
            <a:avLst/>
          </a:prstGeom>
        </p:spPr>
        <p:txBody>
          <a:bodyPr vert="horz" lIns="0" tIns="0" rIns="0" bIns="0" rtlCol="0" anchor="ctr">
            <a:normAutofit/>
          </a:bodyPr>
          <a:lstStyle/>
          <a:p>
            <a:r>
              <a:rPr lang="en-US"/>
              <a:t>Click to Add Slide Title</a:t>
            </a:r>
          </a:p>
        </p:txBody>
      </p:sp>
      <p:sp>
        <p:nvSpPr>
          <p:cNvPr id="8" name="TextBox 4">
            <a:extLst>
              <a:ext uri="{FF2B5EF4-FFF2-40B4-BE49-F238E27FC236}">
                <a16:creationId xmlns:a16="http://schemas.microsoft.com/office/drawing/2014/main" id="{C16FACEF-10C6-6BB8-EE57-ACF39B01B1D3}"/>
              </a:ext>
            </a:extLst>
          </p:cNvPr>
          <p:cNvSpPr txBox="1"/>
          <p:nvPr/>
        </p:nvSpPr>
        <p:spPr>
          <a:xfrm>
            <a:off x="834955" y="6180007"/>
            <a:ext cx="5725995" cy="420564"/>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2133" b="1" i="0" u="none" strike="noStrike" kern="300" cap="none" spc="67" normalizeH="0" baseline="0" noProof="0">
                <a:ln>
                  <a:noFill/>
                </a:ln>
                <a:solidFill>
                  <a:schemeClr val="bg1"/>
                </a:solidFill>
                <a:effectLst/>
                <a:uLnTx/>
                <a:uFillTx/>
                <a:latin typeface="+mj-lt"/>
                <a:ea typeface="Anova Bold" panose="020B0703020203020204" pitchFamily="34" charset="0"/>
                <a:cs typeface="Anova Light" panose="020B0403020203020204" pitchFamily="34" charset="0"/>
              </a:rPr>
              <a:t>CONFIDENTIAL — DO NOT DISCLOSE</a:t>
            </a:r>
          </a:p>
        </p:txBody>
      </p:sp>
      <p:sp>
        <p:nvSpPr>
          <p:cNvPr id="10" name="TextBox 4">
            <a:extLst>
              <a:ext uri="{FF2B5EF4-FFF2-40B4-BE49-F238E27FC236}">
                <a16:creationId xmlns:a16="http://schemas.microsoft.com/office/drawing/2014/main" id="{73378641-98C0-74B8-EDAB-E5E4E2EEB661}"/>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D99EFA4D-54F1-7A34-A1B2-9889DFC375D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Tree>
    <p:custDataLst>
      <p:tags r:id="rId7"/>
    </p:custDataLst>
    <p:extLst>
      <p:ext uri="{BB962C8B-B14F-4D97-AF65-F5344CB8AC3E}">
        <p14:creationId xmlns:p14="http://schemas.microsoft.com/office/powerpoint/2010/main" val="349227096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3734" b="1" i="0" kern="1200">
          <a:solidFill>
            <a:schemeClr val="accent1"/>
          </a:solidFill>
          <a:latin typeface="+mj-lt"/>
          <a:ea typeface="+mj-ea"/>
          <a:cs typeface="+mj-cs"/>
        </a:defRPr>
      </a:lvl1pPr>
    </p:titleStyle>
    <p:bodyStyle>
      <a:lvl1pPr marL="243852" indent="-243852" algn="l" defTabSz="914446" rtl="0" eaLnBrk="1" latinLnBrk="0" hangingPunct="1">
        <a:lnSpc>
          <a:spcPct val="85000"/>
        </a:lnSpc>
        <a:spcBef>
          <a:spcPts val="1067"/>
        </a:spcBef>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487704" indent="-243852" algn="l" defTabSz="914446" rtl="0" eaLnBrk="1" latinLnBrk="0" hangingPunct="1">
        <a:lnSpc>
          <a:spcPct val="85000"/>
        </a:lnSpc>
        <a:spcBef>
          <a:spcPts val="1067"/>
        </a:spcBef>
        <a:buClr>
          <a:schemeClr val="accent5"/>
        </a:buClr>
        <a:buFont typeface="Anova Light" panose="020B0403020203020204" pitchFamily="34" charset="0"/>
        <a:buChar char="–"/>
        <a:defRPr sz="1867" b="0" i="0" kern="1200">
          <a:solidFill>
            <a:schemeClr val="tx1"/>
          </a:solidFill>
          <a:latin typeface="+mn-lt"/>
          <a:ea typeface="+mn-ea"/>
          <a:cs typeface="+mn-cs"/>
        </a:defRPr>
      </a:lvl2pPr>
      <a:lvl3pPr marL="731557" indent="-243852" algn="l" defTabSz="914446" rtl="0" eaLnBrk="1" latinLnBrk="0" hangingPunct="1">
        <a:lnSpc>
          <a:spcPct val="85000"/>
        </a:lnSpc>
        <a:spcBef>
          <a:spcPts val="1067"/>
        </a:spcBef>
        <a:buClr>
          <a:schemeClr val="accent5"/>
        </a:buClr>
        <a:buFont typeface="Anova Light" panose="020B0403020203020204" pitchFamily="34" charset="0"/>
        <a:buChar char="•"/>
        <a:defRPr sz="1600" b="0" i="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4pPr>
      <a:lvl5pPr marL="2057503"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5pPr>
      <a:lvl6pPr marL="2514726"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4955" y="1600200"/>
            <a:ext cx="10515600" cy="4576764"/>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834955" y="473536"/>
            <a:ext cx="10515600" cy="517064"/>
          </a:xfrm>
          <a:prstGeom prst="rect">
            <a:avLst/>
          </a:prstGeom>
        </p:spPr>
        <p:txBody>
          <a:bodyPr vert="horz" lIns="0" tIns="0" rIns="0" bIns="0" rtlCol="0" anchor="ctr">
            <a:normAutofit/>
          </a:bodyPr>
          <a:lstStyle/>
          <a:p>
            <a:r>
              <a:rPr lang="en-US"/>
              <a:t>Click to Add Slide Title</a:t>
            </a:r>
          </a:p>
        </p:txBody>
      </p:sp>
      <p:pic>
        <p:nvPicPr>
          <p:cNvPr id="4" name="Picture 6">
            <a:extLst>
              <a:ext uri="{FF2B5EF4-FFF2-40B4-BE49-F238E27FC236}">
                <a16:creationId xmlns:a16="http://schemas.microsoft.com/office/drawing/2014/main" id="{8E6ABC84-417B-6DFE-AC8C-04CF1F19FBA9}"/>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
        <p:nvSpPr>
          <p:cNvPr id="6" name="TextBox 4">
            <a:extLst>
              <a:ext uri="{FF2B5EF4-FFF2-40B4-BE49-F238E27FC236}">
                <a16:creationId xmlns:a16="http://schemas.microsoft.com/office/drawing/2014/main" id="{1A52BCD0-C669-F30C-BEDF-5B0B3BF1BCC0}"/>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21"/>
    </p:custDataLst>
    <p:extLst>
      <p:ext uri="{BB962C8B-B14F-4D97-AF65-F5344CB8AC3E}">
        <p14:creationId xmlns:p14="http://schemas.microsoft.com/office/powerpoint/2010/main" val="20635956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5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3734" b="1" i="0" kern="1200">
          <a:solidFill>
            <a:schemeClr val="bg2"/>
          </a:solidFill>
          <a:latin typeface="+mj-lt"/>
          <a:ea typeface="+mj-ea"/>
          <a:cs typeface="+mj-cs"/>
        </a:defRPr>
      </a:lvl1pPr>
    </p:titleStyle>
    <p:bodyStyle>
      <a:lvl1pPr marL="243852" indent="-243852" algn="l" defTabSz="914446" rtl="0" eaLnBrk="1" latinLnBrk="0" hangingPunct="1">
        <a:lnSpc>
          <a:spcPct val="85000"/>
        </a:lnSpc>
        <a:spcBef>
          <a:spcPts val="1067"/>
        </a:spcBef>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487704" indent="-243852" algn="l" defTabSz="914446" rtl="0" eaLnBrk="1" latinLnBrk="0" hangingPunct="1">
        <a:lnSpc>
          <a:spcPct val="85000"/>
        </a:lnSpc>
        <a:spcBef>
          <a:spcPts val="1067"/>
        </a:spcBef>
        <a:buClr>
          <a:schemeClr val="accent5"/>
        </a:buClr>
        <a:buFont typeface="Anova Light" panose="020B0403020203020204" pitchFamily="34" charset="0"/>
        <a:buChar char="–"/>
        <a:defRPr sz="1867" b="0" i="0" kern="1200">
          <a:solidFill>
            <a:schemeClr val="tx1"/>
          </a:solidFill>
          <a:latin typeface="+mn-lt"/>
          <a:ea typeface="+mn-ea"/>
          <a:cs typeface="+mn-cs"/>
        </a:defRPr>
      </a:lvl2pPr>
      <a:lvl3pPr marL="731557" indent="-243852" algn="l" defTabSz="914446" rtl="0" eaLnBrk="1" latinLnBrk="0" hangingPunct="1">
        <a:lnSpc>
          <a:spcPct val="85000"/>
        </a:lnSpc>
        <a:spcBef>
          <a:spcPts val="1067"/>
        </a:spcBef>
        <a:buClr>
          <a:schemeClr val="accent5"/>
        </a:buClr>
        <a:buFont typeface="Anova Light" panose="020B0403020203020204" pitchFamily="34" charset="0"/>
        <a:buChar char="•"/>
        <a:defRPr sz="1600" b="0" i="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4pPr>
      <a:lvl5pPr marL="2057503"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5pPr>
      <a:lvl6pPr marL="2514726"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BA1A5-F11E-586C-AE20-3947111EA4AC}"/>
              </a:ext>
            </a:extLst>
          </p:cNvPr>
          <p:cNvSpPr/>
          <p:nvPr/>
        </p:nvSpPr>
        <p:spPr>
          <a:xfrm>
            <a:off x="10984752" y="6096000"/>
            <a:ext cx="1207248" cy="76200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a:p>
        </p:txBody>
      </p:sp>
      <p:pic>
        <p:nvPicPr>
          <p:cNvPr id="11" name="Picture 10">
            <a:extLst>
              <a:ext uri="{FF2B5EF4-FFF2-40B4-BE49-F238E27FC236}">
                <a16:creationId xmlns:a16="http://schemas.microsoft.com/office/drawing/2014/main" id="{B0C7363F-AF69-28E6-1F57-D691A99669FF}"/>
              </a:ext>
            </a:extLst>
          </p:cNvPr>
          <p:cNvPicPr>
            <a:picLocks noChangeAspect="1"/>
          </p:cNvPicPr>
          <p:nvPr/>
        </p:nvPicPr>
        <p:blipFill>
          <a:blip r:embed="rId8"/>
          <a:stretch>
            <a:fillRect/>
          </a:stretch>
        </p:blipFill>
        <p:spPr>
          <a:xfrm>
            <a:off x="0" y="6096000"/>
            <a:ext cx="10984752" cy="762001"/>
          </a:xfrm>
          <a:prstGeom prst="rect">
            <a:avLst/>
          </a:prstGeom>
        </p:spPr>
      </p:pic>
      <p:sp>
        <p:nvSpPr>
          <p:cNvPr id="3" name="Text Placeholder 2"/>
          <p:cNvSpPr>
            <a:spLocks noGrp="1"/>
          </p:cNvSpPr>
          <p:nvPr>
            <p:ph type="body" idx="1"/>
          </p:nvPr>
        </p:nvSpPr>
        <p:spPr>
          <a:xfrm>
            <a:off x="834955" y="1600200"/>
            <a:ext cx="10515600" cy="4296182"/>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834955" y="473536"/>
            <a:ext cx="10515600" cy="517064"/>
          </a:xfrm>
          <a:prstGeom prst="rect">
            <a:avLst/>
          </a:prstGeom>
        </p:spPr>
        <p:txBody>
          <a:bodyPr vert="horz" lIns="0" tIns="0" rIns="0" bIns="0" rtlCol="0" anchor="ctr">
            <a:normAutofit/>
          </a:bodyPr>
          <a:lstStyle/>
          <a:p>
            <a:r>
              <a:rPr lang="en-US"/>
              <a:t>Click to Add Slide Title</a:t>
            </a:r>
          </a:p>
        </p:txBody>
      </p:sp>
      <p:sp>
        <p:nvSpPr>
          <p:cNvPr id="8" name="TextBox 4">
            <a:extLst>
              <a:ext uri="{FF2B5EF4-FFF2-40B4-BE49-F238E27FC236}">
                <a16:creationId xmlns:a16="http://schemas.microsoft.com/office/drawing/2014/main" id="{C16FACEF-10C6-6BB8-EE57-ACF39B01B1D3}"/>
              </a:ext>
            </a:extLst>
          </p:cNvPr>
          <p:cNvSpPr txBox="1"/>
          <p:nvPr/>
        </p:nvSpPr>
        <p:spPr>
          <a:xfrm>
            <a:off x="834955" y="6180007"/>
            <a:ext cx="5725995" cy="420564"/>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kumimoji="0" lang="en-US" sz="2133" b="1" i="0" u="none" strike="noStrike" kern="300" cap="none" spc="67" normalizeH="0" baseline="0" noProof="0">
                <a:ln>
                  <a:noFill/>
                </a:ln>
                <a:solidFill>
                  <a:schemeClr val="bg1"/>
                </a:solidFill>
                <a:effectLst/>
                <a:uLnTx/>
                <a:uFillTx/>
                <a:latin typeface="+mj-lt"/>
                <a:ea typeface="Anova Bold" panose="020B0703020203020204" pitchFamily="34" charset="0"/>
                <a:cs typeface="Anova Light" panose="020B0403020203020204" pitchFamily="34" charset="0"/>
              </a:rPr>
              <a:t>CONFIDENTIAL — DO NOT DISCLOSE</a:t>
            </a:r>
          </a:p>
        </p:txBody>
      </p:sp>
      <p:sp>
        <p:nvSpPr>
          <p:cNvPr id="10" name="TextBox 4">
            <a:extLst>
              <a:ext uri="{FF2B5EF4-FFF2-40B4-BE49-F238E27FC236}">
                <a16:creationId xmlns:a16="http://schemas.microsoft.com/office/drawing/2014/main" id="{73378641-98C0-74B8-EDAB-E5E4E2EEB661}"/>
              </a:ext>
            </a:extLst>
          </p:cNvPr>
          <p:cNvSpPr txBox="1"/>
          <p:nvPr/>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a:solidFill>
                  <a:schemeClr val="bg1"/>
                </a:solidFill>
                <a:effectLst/>
                <a:latin typeface="+mn-lt"/>
              </a:rPr>
              <a:t> Copyright © JMP Statistical Discovery LLC</a:t>
            </a:r>
            <a:r>
              <a:rPr kumimoji="0" lang="en-US" sz="667" b="0" i="0" u="none" strike="noStrike" kern="300" cap="none" spc="0" normalizeH="0" baseline="0" noProof="0">
                <a:ln>
                  <a:noFill/>
                </a:ln>
                <a:solidFill>
                  <a:schemeClr val="bg1"/>
                </a:solidFill>
                <a:effectLst/>
                <a:uLnTx/>
                <a:uFillTx/>
                <a:latin typeface="+mn-lt"/>
                <a:ea typeface="Anova Bold" panose="020B0703020203020204" pitchFamily="34" charset="0"/>
                <a:cs typeface="Anova Light" panose="020B0403020203020204" pitchFamily="34" charset="0"/>
              </a:rPr>
              <a:t>. All rights reserved.</a:t>
            </a:r>
          </a:p>
        </p:txBody>
      </p:sp>
      <p:pic>
        <p:nvPicPr>
          <p:cNvPr id="6" name="Picture 6">
            <a:extLst>
              <a:ext uri="{FF2B5EF4-FFF2-40B4-BE49-F238E27FC236}">
                <a16:creationId xmlns:a16="http://schemas.microsoft.com/office/drawing/2014/main" id="{D99EFA4D-54F1-7A34-A1B2-9889DFC375D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Tree>
    <p:custDataLst>
      <p:tags r:id="rId7"/>
    </p:custDataLst>
    <p:extLst>
      <p:ext uri="{BB962C8B-B14F-4D97-AF65-F5344CB8AC3E}">
        <p14:creationId xmlns:p14="http://schemas.microsoft.com/office/powerpoint/2010/main" val="428530659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3734" b="1" i="0" kern="1200">
          <a:solidFill>
            <a:schemeClr val="accent1"/>
          </a:solidFill>
          <a:latin typeface="+mj-lt"/>
          <a:ea typeface="+mj-ea"/>
          <a:cs typeface="+mj-cs"/>
        </a:defRPr>
      </a:lvl1pPr>
    </p:titleStyle>
    <p:bodyStyle>
      <a:lvl1pPr marL="243852" indent="-243852" algn="l" defTabSz="914446" rtl="0" eaLnBrk="1" latinLnBrk="0" hangingPunct="1">
        <a:lnSpc>
          <a:spcPct val="85000"/>
        </a:lnSpc>
        <a:spcBef>
          <a:spcPts val="1067"/>
        </a:spcBef>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487704" indent="-243852" algn="l" defTabSz="914446" rtl="0" eaLnBrk="1" latinLnBrk="0" hangingPunct="1">
        <a:lnSpc>
          <a:spcPct val="85000"/>
        </a:lnSpc>
        <a:spcBef>
          <a:spcPts val="1067"/>
        </a:spcBef>
        <a:buClr>
          <a:schemeClr val="accent5"/>
        </a:buClr>
        <a:buFont typeface="Anova Light" panose="020B0403020203020204" pitchFamily="34" charset="0"/>
        <a:buChar char="–"/>
        <a:defRPr sz="1867" b="0" i="0" kern="1200">
          <a:solidFill>
            <a:schemeClr val="tx1"/>
          </a:solidFill>
          <a:latin typeface="+mn-lt"/>
          <a:ea typeface="+mn-ea"/>
          <a:cs typeface="+mn-cs"/>
        </a:defRPr>
      </a:lvl2pPr>
      <a:lvl3pPr marL="731557" indent="-243852" algn="l" defTabSz="914446" rtl="0" eaLnBrk="1" latinLnBrk="0" hangingPunct="1">
        <a:lnSpc>
          <a:spcPct val="85000"/>
        </a:lnSpc>
        <a:spcBef>
          <a:spcPts val="1067"/>
        </a:spcBef>
        <a:buClr>
          <a:schemeClr val="accent5"/>
        </a:buClr>
        <a:buFont typeface="Anova Light" panose="020B0403020203020204" pitchFamily="34" charset="0"/>
        <a:buChar char="•"/>
        <a:defRPr sz="1600" b="0" i="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4pPr>
      <a:lvl5pPr marL="2057503"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5pPr>
      <a:lvl6pPr marL="2514726"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4955" y="1600200"/>
            <a:ext cx="10515600" cy="4576764"/>
          </a:xfrm>
          <a:prstGeom prst="rect">
            <a:avLst/>
          </a:prstGeom>
        </p:spPr>
        <p:txBody>
          <a:bodyPr vert="horz" lIns="0" tIns="0" rIns="0" bIns="0" rtlCol="0">
            <a:normAutofit/>
          </a:bodyPr>
          <a:lstStyle/>
          <a:p>
            <a:pPr lvl="0"/>
            <a:r>
              <a:rPr lang="en-US" dirty="0"/>
              <a:t>Click to Edit Text</a:t>
            </a:r>
          </a:p>
          <a:p>
            <a:pPr lvl="1"/>
            <a:r>
              <a:rPr lang="en-US" dirty="0"/>
              <a:t>Second level</a:t>
            </a:r>
          </a:p>
          <a:p>
            <a:pPr lvl="2"/>
            <a:r>
              <a:rPr lang="en-US" dirty="0"/>
              <a:t>Third level</a:t>
            </a:r>
          </a:p>
        </p:txBody>
      </p:sp>
      <p:sp>
        <p:nvSpPr>
          <p:cNvPr id="2" name="Title Placeholder 1"/>
          <p:cNvSpPr>
            <a:spLocks noGrp="1"/>
          </p:cNvSpPr>
          <p:nvPr>
            <p:ph type="title"/>
          </p:nvPr>
        </p:nvSpPr>
        <p:spPr>
          <a:xfrm>
            <a:off x="834955" y="473536"/>
            <a:ext cx="10515600" cy="517064"/>
          </a:xfrm>
          <a:prstGeom prst="rect">
            <a:avLst/>
          </a:prstGeom>
        </p:spPr>
        <p:txBody>
          <a:bodyPr vert="horz" lIns="0" tIns="0" rIns="0" bIns="0" rtlCol="0" anchor="ctr">
            <a:normAutofit/>
          </a:bodyPr>
          <a:lstStyle/>
          <a:p>
            <a:r>
              <a:rPr lang="en-US" dirty="0"/>
              <a:t>Click to Add Slide Title</a:t>
            </a:r>
          </a:p>
        </p:txBody>
      </p:sp>
      <p:pic>
        <p:nvPicPr>
          <p:cNvPr id="4" name="Picture 6">
            <a:extLst>
              <a:ext uri="{FF2B5EF4-FFF2-40B4-BE49-F238E27FC236}">
                <a16:creationId xmlns:a16="http://schemas.microsoft.com/office/drawing/2014/main" id="{8E6ABC84-417B-6DFE-AC8C-04CF1F19FBA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11217439" y="6260693"/>
            <a:ext cx="737003" cy="442202"/>
          </a:xfrm>
          <a:prstGeom prst="rect">
            <a:avLst/>
          </a:prstGeom>
        </p:spPr>
      </p:pic>
      <p:sp>
        <p:nvSpPr>
          <p:cNvPr id="6" name="TextBox 4">
            <a:extLst>
              <a:ext uri="{FF2B5EF4-FFF2-40B4-BE49-F238E27FC236}">
                <a16:creationId xmlns:a16="http://schemas.microsoft.com/office/drawing/2014/main" id="{1A52BCD0-C669-F30C-BEDF-5B0B3BF1BCC0}"/>
              </a:ext>
            </a:extLst>
          </p:cNvPr>
          <p:cNvSpPr txBox="1"/>
          <p:nvPr userDrawn="1"/>
        </p:nvSpPr>
        <p:spPr>
          <a:xfrm>
            <a:off x="834955" y="6539393"/>
            <a:ext cx="3352800" cy="194990"/>
          </a:xfrm>
          <a:prstGeom prst="rect">
            <a:avLst/>
          </a:prstGeom>
          <a:noFill/>
        </p:spPr>
        <p:txBody>
          <a:bodyPr wrap="square" lIns="0" anchor="b" anchorCtr="0">
            <a:spAutoFit/>
          </a:bodyPr>
          <a:lstStyle/>
          <a:p>
            <a:pPr marL="0" marR="0" lvl="0" indent="0" algn="l" defTabSz="365769" rtl="0" eaLnBrk="0" fontAlgn="auto" latinLnBrk="0" hangingPunct="0">
              <a:lnSpc>
                <a:spcPct val="100000"/>
              </a:lnSpc>
              <a:spcBef>
                <a:spcPts val="0"/>
              </a:spcBef>
              <a:spcAft>
                <a:spcPts val="0"/>
              </a:spcAft>
              <a:buClrTx/>
              <a:buSzTx/>
              <a:buFontTx/>
              <a:buNone/>
              <a:tabLst/>
              <a:defRPr/>
            </a:pPr>
            <a:r>
              <a:rPr lang="en-US" sz="667" spc="0" dirty="0">
                <a:solidFill>
                  <a:schemeClr val="accent5">
                    <a:lumMod val="40000"/>
                    <a:lumOff val="60000"/>
                  </a:schemeClr>
                </a:solidFill>
                <a:effectLst/>
                <a:latin typeface="+mn-lt"/>
              </a:rPr>
              <a:t> Copyright © JMP Statistical Discovery LLC</a:t>
            </a:r>
            <a:r>
              <a:rPr kumimoji="0" lang="en-US" sz="667" b="0" i="0" u="none" strike="noStrike" kern="300" cap="none" spc="0" normalizeH="0" baseline="0" noProof="0" dirty="0">
                <a:ln>
                  <a:noFill/>
                </a:ln>
                <a:solidFill>
                  <a:schemeClr val="accent5">
                    <a:lumMod val="40000"/>
                    <a:lumOff val="60000"/>
                  </a:schemeClr>
                </a:solidFill>
                <a:effectLst/>
                <a:uLnTx/>
                <a:uFillTx/>
                <a:latin typeface="+mn-lt"/>
                <a:ea typeface="Anova Bold" panose="020B0703020203020204" pitchFamily="34" charset="0"/>
                <a:cs typeface="Anova Light" panose="020B0403020203020204" pitchFamily="34" charset="0"/>
              </a:rPr>
              <a:t>. All rights reserved.</a:t>
            </a:r>
          </a:p>
        </p:txBody>
      </p:sp>
    </p:spTree>
    <p:custDataLst>
      <p:tags r:id="rId20"/>
    </p:custDataLst>
    <p:extLst>
      <p:ext uri="{BB962C8B-B14F-4D97-AF65-F5344CB8AC3E}">
        <p14:creationId xmlns:p14="http://schemas.microsoft.com/office/powerpoint/2010/main" val="160715961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3734" b="1" i="0" kern="1200">
          <a:solidFill>
            <a:schemeClr val="bg2"/>
          </a:solidFill>
          <a:latin typeface="+mj-lt"/>
          <a:ea typeface="+mj-ea"/>
          <a:cs typeface="+mj-cs"/>
        </a:defRPr>
      </a:lvl1pPr>
    </p:titleStyle>
    <p:bodyStyle>
      <a:lvl1pPr marL="243852" indent="-243852" algn="l" defTabSz="914446" rtl="0" eaLnBrk="1" latinLnBrk="0" hangingPunct="1">
        <a:lnSpc>
          <a:spcPct val="85000"/>
        </a:lnSpc>
        <a:spcBef>
          <a:spcPts val="1067"/>
        </a:spcBef>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487704" indent="-243852" algn="l" defTabSz="914446" rtl="0" eaLnBrk="1" latinLnBrk="0" hangingPunct="1">
        <a:lnSpc>
          <a:spcPct val="85000"/>
        </a:lnSpc>
        <a:spcBef>
          <a:spcPts val="1067"/>
        </a:spcBef>
        <a:buClr>
          <a:schemeClr val="accent5"/>
        </a:buClr>
        <a:buFont typeface="Anova Light" panose="020B0403020203020204" pitchFamily="34" charset="0"/>
        <a:buChar char="–"/>
        <a:defRPr sz="1867" b="0" i="0" kern="1200">
          <a:solidFill>
            <a:schemeClr val="tx1"/>
          </a:solidFill>
          <a:latin typeface="+mn-lt"/>
          <a:ea typeface="+mn-ea"/>
          <a:cs typeface="+mn-cs"/>
        </a:defRPr>
      </a:lvl2pPr>
      <a:lvl3pPr marL="731557" indent="-243852" algn="l" defTabSz="914446" rtl="0" eaLnBrk="1" latinLnBrk="0" hangingPunct="1">
        <a:lnSpc>
          <a:spcPct val="85000"/>
        </a:lnSpc>
        <a:spcBef>
          <a:spcPts val="1067"/>
        </a:spcBef>
        <a:buClr>
          <a:schemeClr val="accent5"/>
        </a:buClr>
        <a:buFont typeface="Anova Light" panose="020B0403020203020204" pitchFamily="34" charset="0"/>
        <a:buChar char="•"/>
        <a:defRPr sz="1600" b="0" i="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4pPr>
      <a:lvl5pPr marL="2057503" indent="-228611" algn="l" defTabSz="914446" rtl="0" eaLnBrk="1" latinLnBrk="0" hangingPunct="1">
        <a:lnSpc>
          <a:spcPct val="90000"/>
        </a:lnSpc>
        <a:spcBef>
          <a:spcPts val="500"/>
        </a:spcBef>
        <a:buFont typeface="Anova Light" panose="020B0403020203020204" pitchFamily="34" charset="0"/>
        <a:buChar char="•"/>
        <a:defRPr sz="1800" kern="1200">
          <a:solidFill>
            <a:schemeClr val="bg2"/>
          </a:solidFill>
          <a:latin typeface="+mj-lt"/>
          <a:ea typeface="+mn-ea"/>
          <a:cs typeface="+mn-cs"/>
        </a:defRPr>
      </a:lvl5pPr>
      <a:lvl6pPr marL="2514726"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nova Light" panose="020B0403020203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D85757-07C8-B780-A546-00C2867B4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5EAD7D-0A1F-00DF-13E6-0A859360B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E4865-C44E-7FEA-5478-D2E2285E21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79549F-4E75-4743-9422-3900D590E6F0}" type="datetimeFigureOut">
              <a:rPr lang="en-US" smtClean="0"/>
              <a:t>4/15/2026</a:t>
            </a:fld>
            <a:endParaRPr lang="en-US"/>
          </a:p>
        </p:txBody>
      </p:sp>
      <p:sp>
        <p:nvSpPr>
          <p:cNvPr id="5" name="Footer Placeholder 4">
            <a:extLst>
              <a:ext uri="{FF2B5EF4-FFF2-40B4-BE49-F238E27FC236}">
                <a16:creationId xmlns:a16="http://schemas.microsoft.com/office/drawing/2014/main" id="{B7EDCBFE-A4BB-2EA2-F3AD-331E1CC7D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B40E0C8-06A6-404E-B158-A46F183B7D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AEC867-41AF-4451-A9FC-A6B8B54844C4}" type="slidenum">
              <a:rPr lang="en-US" smtClean="0"/>
              <a:t>‹#›</a:t>
            </a:fld>
            <a:endParaRPr lang="en-US"/>
          </a:p>
        </p:txBody>
      </p:sp>
    </p:spTree>
    <p:extLst>
      <p:ext uri="{BB962C8B-B14F-4D97-AF65-F5344CB8AC3E}">
        <p14:creationId xmlns:p14="http://schemas.microsoft.com/office/powerpoint/2010/main" val="334389052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topher.gotwalt@jmp.com" TargetMode="External"/><Relationship Id="rId2" Type="http://schemas.openxmlformats.org/officeDocument/2006/relationships/hyperlink" Target="mailto:tom.donnelly@jmp.com" TargetMode="Externa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8" Type="http://schemas.openxmlformats.org/officeDocument/2006/relationships/hyperlink" Target="https://docs.ray.io/en/latest/tune/api/schedulers.html" TargetMode="External"/><Relationship Id="rId13" Type="http://schemas.openxmlformats.org/officeDocument/2006/relationships/hyperlink" Target="https://github.com/aspuru-guzik-group/golem" TargetMode="External"/><Relationship Id="rId18" Type="http://schemas.openxmlformats.org/officeDocument/2006/relationships/hyperlink" Target="https://github.com/tsudalab/BLOX" TargetMode="External"/><Relationship Id="rId26" Type="http://schemas.openxmlformats.org/officeDocument/2006/relationships/hyperlink" Target="https://github.com/bayesian-optimization/BayesianOptimization" TargetMode="External"/><Relationship Id="rId3" Type="http://schemas.openxmlformats.org/officeDocument/2006/relationships/hyperlink" Target="https://ax.dev/" TargetMode="External"/><Relationship Id="rId21" Type="http://schemas.openxmlformats.org/officeDocument/2006/relationships/hyperlink" Target="https://github.com/BAMresearch/WEBSLAMD" TargetMode="External"/><Relationship Id="rId7" Type="http://schemas.openxmlformats.org/officeDocument/2006/relationships/hyperlink" Target="https://docs.ray.io/en/latest/tune/api/suggestion.html" TargetMode="External"/><Relationship Id="rId12" Type="http://schemas.openxmlformats.org/officeDocument/2006/relationships/hyperlink" Target="https://github.com/aspuru-guzik-group/gemini" TargetMode="External"/><Relationship Id="rId17" Type="http://schemas.openxmlformats.org/officeDocument/2006/relationships/hyperlink" Target="https://github.com/nimsos-dev/nimsos" TargetMode="External"/><Relationship Id="rId25" Type="http://schemas.openxmlformats.org/officeDocument/2006/relationships/hyperlink" Target="https://www.merckgroup.com/" TargetMode="External"/><Relationship Id="rId2" Type="http://schemas.openxmlformats.org/officeDocument/2006/relationships/hyperlink" Target="https://github.com/materials-data-facility/awesome-bayesian-optimization" TargetMode="External"/><Relationship Id="rId16" Type="http://schemas.openxmlformats.org/officeDocument/2006/relationships/hyperlink" Target="https://github.com/experimental-design/bofire" TargetMode="External"/><Relationship Id="rId20" Type="http://schemas.openxmlformats.org/officeDocument/2006/relationships/hyperlink" Target="https://github.com/issp-center-dev/PHYSBO" TargetMode="External"/><Relationship Id="rId29" Type="http://schemas.openxmlformats.org/officeDocument/2006/relationships/hyperlink" Target="https://yamanaka-lab-tuat.github.io/BOXVIA/" TargetMode="External"/><Relationship Id="rId1" Type="http://schemas.openxmlformats.org/officeDocument/2006/relationships/slideLayout" Target="../slideLayouts/slideLayout38.xml"/><Relationship Id="rId6" Type="http://schemas.openxmlformats.org/officeDocument/2006/relationships/hyperlink" Target="https://docs.ray.io/en/latest/tune/index.html" TargetMode="External"/><Relationship Id="rId11" Type="http://schemas.openxmlformats.org/officeDocument/2006/relationships/hyperlink" Target="https://github.com/aspuru-guzik-group/gryffin" TargetMode="External"/><Relationship Id="rId24" Type="http://schemas.openxmlformats.org/officeDocument/2006/relationships/hyperlink" Target="https://github.com/emdgroup/baybe" TargetMode="External"/><Relationship Id="rId5" Type="http://schemas.openxmlformats.org/officeDocument/2006/relationships/hyperlink" Target="https://github.com/dragonfly/dragonfly" TargetMode="External"/><Relationship Id="rId15" Type="http://schemas.openxmlformats.org/officeDocument/2006/relationships/hyperlink" Target="https://github.com/aspuru-guzik-group/atlas-unknown-constraints" TargetMode="External"/><Relationship Id="rId23" Type="http://schemas.openxmlformats.org/officeDocument/2006/relationships/hyperlink" Target="https://github.com/ziatdinovmax/gpax" TargetMode="External"/><Relationship Id="rId28" Type="http://schemas.openxmlformats.org/officeDocument/2006/relationships/hyperlink" Target="https://github.com/HIPS/Spearmint" TargetMode="External"/><Relationship Id="rId10" Type="http://schemas.openxmlformats.org/officeDocument/2006/relationships/hyperlink" Target="https://github.com/aspuru-guzik-group/chimera" TargetMode="External"/><Relationship Id="rId19" Type="http://schemas.openxmlformats.org/officeDocument/2006/relationships/hyperlink" Target="https://github.com/tsudalab/PDC" TargetMode="External"/><Relationship Id="rId4" Type="http://schemas.openxmlformats.org/officeDocument/2006/relationships/hyperlink" Target="https://botorch.org/" TargetMode="External"/><Relationship Id="rId9" Type="http://schemas.openxmlformats.org/officeDocument/2006/relationships/hyperlink" Target="https://github.com/rileyhickman/atlas" TargetMode="External"/><Relationship Id="rId14" Type="http://schemas.openxmlformats.org/officeDocument/2006/relationships/hyperlink" Target="https://github.com/aspuru-guzik-group/phoenics" TargetMode="External"/><Relationship Id="rId22" Type="http://schemas.openxmlformats.org/officeDocument/2006/relationships/hyperlink" Target="https://github.com/sustainable-processes/summit" TargetMode="External"/><Relationship Id="rId27" Type="http://schemas.openxmlformats.org/officeDocument/2006/relationships/hyperlink" Target="https://www.gpflow.org/"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61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88.png"/><Relationship Id="rId4" Type="http://schemas.openxmlformats.org/officeDocument/2006/relationships/image" Target="../media/image87.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4.png"/><Relationship Id="rId2" Type="http://schemas.openxmlformats.org/officeDocument/2006/relationships/notesSlide" Target="../notesSlides/notesSlide90.xml"/><Relationship Id="rId1" Type="http://schemas.openxmlformats.org/officeDocument/2006/relationships/slideLayout" Target="../slideLayouts/slideLayout82.xml"/><Relationship Id="rId6" Type="http://schemas.openxmlformats.org/officeDocument/2006/relationships/image" Target="../media/image810.png"/></Relationships>
</file>

<file path=ppt/slides/_rels/slide10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6.png"/><Relationship Id="rId7" Type="http://schemas.openxmlformats.org/officeDocument/2006/relationships/image" Target="../media/image910.png"/><Relationship Id="rId2" Type="http://schemas.openxmlformats.org/officeDocument/2006/relationships/notesSlide" Target="../notesSlides/notesSlide91.xml"/><Relationship Id="rId1" Type="http://schemas.openxmlformats.org/officeDocument/2006/relationships/slideLayout" Target="../slideLayouts/slideLayout82.xml"/><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82.xml"/><Relationship Id="rId5"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image" Target="../media/image14.png"/></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8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14.png"/><Relationship Id="rId4" Type="http://schemas.openxmlformats.org/officeDocument/2006/relationships/image" Target="../media/image87.png"/><Relationship Id="rId9" Type="http://schemas.openxmlformats.org/officeDocument/2006/relationships/image" Target="../media/image131.png"/></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82.xml"/><Relationship Id="rId6" Type="http://schemas.openxmlformats.org/officeDocument/2006/relationships/image" Target="../media/image91.png"/><Relationship Id="rId11" Type="http://schemas.openxmlformats.org/officeDocument/2006/relationships/image" Target="../media/image14.png"/><Relationship Id="rId5" Type="http://schemas.openxmlformats.org/officeDocument/2006/relationships/image" Target="../media/image90.png"/><Relationship Id="rId10" Type="http://schemas.openxmlformats.org/officeDocument/2006/relationships/image" Target="../media/image150.png"/><Relationship Id="rId4" Type="http://schemas.openxmlformats.org/officeDocument/2006/relationships/image" Target="../media/image87.png"/></Relationships>
</file>

<file path=ppt/slides/_rels/slide10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6.png"/><Relationship Id="rId7" Type="http://schemas.openxmlformats.org/officeDocument/2006/relationships/image" Target="../media/image92.png"/><Relationship Id="rId12" Type="http://schemas.openxmlformats.org/officeDocument/2006/relationships/image" Target="../media/image14.png"/><Relationship Id="rId2" Type="http://schemas.openxmlformats.org/officeDocument/2006/relationships/notesSlide" Target="../notesSlides/notesSlide95.xml"/><Relationship Id="rId1" Type="http://schemas.openxmlformats.org/officeDocument/2006/relationships/slideLayout" Target="../slideLayouts/slideLayout82.xml"/><Relationship Id="rId6" Type="http://schemas.openxmlformats.org/officeDocument/2006/relationships/image" Target="../media/image91.png"/><Relationship Id="rId11" Type="http://schemas.openxmlformats.org/officeDocument/2006/relationships/image" Target="../media/image171.png"/><Relationship Id="rId5" Type="http://schemas.openxmlformats.org/officeDocument/2006/relationships/image" Target="../media/image90.png"/><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4.png"/><Relationship Id="rId3" Type="http://schemas.openxmlformats.org/officeDocument/2006/relationships/image" Target="../media/image86.png"/><Relationship Id="rId7" Type="http://schemas.openxmlformats.org/officeDocument/2006/relationships/image" Target="../media/image92.png"/><Relationship Id="rId12" Type="http://schemas.openxmlformats.org/officeDocument/2006/relationships/image" Target="../media/image191.png"/><Relationship Id="rId2" Type="http://schemas.openxmlformats.org/officeDocument/2006/relationships/notesSlide" Target="../notesSlides/notesSlide96.xml"/><Relationship Id="rId1" Type="http://schemas.openxmlformats.org/officeDocument/2006/relationships/slideLayout" Target="../slideLayouts/slideLayout8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image" Target="../media/image94.png"/></Relationships>
</file>

<file path=ppt/slides/_rels/slide10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7.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10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98.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9.xml"/><Relationship Id="rId1" Type="http://schemas.openxmlformats.org/officeDocument/2006/relationships/slideLayout" Target="../slideLayouts/slideLayout8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210.png"/></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0.xml"/><Relationship Id="rId1" Type="http://schemas.openxmlformats.org/officeDocument/2006/relationships/slideLayout" Target="../slideLayouts/slideLayout8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14.png"/><Relationship Id="rId4" Type="http://schemas.openxmlformats.org/officeDocument/2006/relationships/image" Target="../media/image87.png"/><Relationship Id="rId9" Type="http://schemas.openxmlformats.org/officeDocument/2006/relationships/image" Target="../media/image220.png"/></Relationships>
</file>

<file path=ppt/slides/_rels/slide112.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82.xml"/><Relationship Id="rId5" Type="http://schemas.openxmlformats.org/officeDocument/2006/relationships/image" Target="../media/image88.png"/><Relationship Id="rId10" Type="http://schemas.openxmlformats.org/officeDocument/2006/relationships/image" Target="../media/image14.png"/><Relationship Id="rId4" Type="http://schemas.openxmlformats.org/officeDocument/2006/relationships/image" Target="../media/image87.png"/><Relationship Id="rId9" Type="http://schemas.openxmlformats.org/officeDocument/2006/relationships/image" Target="../media/image220.png"/></Relationships>
</file>

<file path=ppt/slides/_rels/slide113.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86.png"/><Relationship Id="rId2" Type="http://schemas.openxmlformats.org/officeDocument/2006/relationships/notesSlide" Target="../notesSlides/notesSlide102.xml"/><Relationship Id="rId1" Type="http://schemas.openxmlformats.org/officeDocument/2006/relationships/slideLayout" Target="../slideLayouts/slideLayout82.xml"/><Relationship Id="rId5" Type="http://schemas.openxmlformats.org/officeDocument/2006/relationships/image" Target="../media/image88.png"/><Relationship Id="rId10" Type="http://schemas.openxmlformats.org/officeDocument/2006/relationships/image" Target="../media/image14.png"/><Relationship Id="rId4" Type="http://schemas.openxmlformats.org/officeDocument/2006/relationships/image" Target="../media/image87.png"/><Relationship Id="rId9" Type="http://schemas.openxmlformats.org/officeDocument/2006/relationships/image" Target="../media/image241.png"/></Relationships>
</file>

<file path=ppt/slides/_rels/slide114.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86.png"/><Relationship Id="rId12" Type="http://schemas.openxmlformats.org/officeDocument/2006/relationships/image" Target="../media/image14.png"/><Relationship Id="rId2" Type="http://schemas.openxmlformats.org/officeDocument/2006/relationships/notesSlide" Target="../notesSlides/notesSlide103.xml"/><Relationship Id="rId1" Type="http://schemas.openxmlformats.org/officeDocument/2006/relationships/slideLayout" Target="../slideLayouts/slideLayout82.xml"/><Relationship Id="rId11" Type="http://schemas.openxmlformats.org/officeDocument/2006/relationships/image" Target="../media/image271.png"/><Relationship Id="rId5" Type="http://schemas.openxmlformats.org/officeDocument/2006/relationships/image" Target="../media/image88.png"/><Relationship Id="rId10" Type="http://schemas.openxmlformats.org/officeDocument/2006/relationships/image" Target="../media/image261.png"/><Relationship Id="rId4" Type="http://schemas.openxmlformats.org/officeDocument/2006/relationships/image" Target="../media/image87.png"/><Relationship Id="rId9" Type="http://schemas.openxmlformats.org/officeDocument/2006/relationships/image" Target="../media/image95.png"/></Relationships>
</file>

<file path=ppt/slides/_rels/slide115.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86.png"/><Relationship Id="rId12" Type="http://schemas.openxmlformats.org/officeDocument/2006/relationships/image" Target="../media/image14.png"/><Relationship Id="rId2" Type="http://schemas.openxmlformats.org/officeDocument/2006/relationships/notesSlide" Target="../notesSlides/notesSlide104.xml"/><Relationship Id="rId1" Type="http://schemas.openxmlformats.org/officeDocument/2006/relationships/slideLayout" Target="../slideLayouts/slideLayout82.xml"/><Relationship Id="rId11" Type="http://schemas.openxmlformats.org/officeDocument/2006/relationships/image" Target="../media/image271.png"/><Relationship Id="rId5" Type="http://schemas.openxmlformats.org/officeDocument/2006/relationships/image" Target="../media/image88.png"/><Relationship Id="rId10" Type="http://schemas.openxmlformats.org/officeDocument/2006/relationships/image" Target="../media/image261.png"/><Relationship Id="rId4" Type="http://schemas.openxmlformats.org/officeDocument/2006/relationships/image" Target="../media/image87.png"/><Relationship Id="rId9" Type="http://schemas.openxmlformats.org/officeDocument/2006/relationships/image" Target="../media/image95.png"/></Relationships>
</file>

<file path=ppt/slides/_rels/slide116.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86.png"/><Relationship Id="rId2" Type="http://schemas.openxmlformats.org/officeDocument/2006/relationships/notesSlide" Target="../notesSlides/notesSlide105.xml"/><Relationship Id="rId1" Type="http://schemas.openxmlformats.org/officeDocument/2006/relationships/slideLayout" Target="../slideLayouts/slideLayout82.xml"/><Relationship Id="rId5" Type="http://schemas.openxmlformats.org/officeDocument/2006/relationships/image" Target="../media/image88.png"/><Relationship Id="rId10" Type="http://schemas.openxmlformats.org/officeDocument/2006/relationships/image" Target="../media/image14.png"/><Relationship Id="rId4" Type="http://schemas.openxmlformats.org/officeDocument/2006/relationships/image" Target="../media/image87.png"/><Relationship Id="rId9" Type="http://schemas.openxmlformats.org/officeDocument/2006/relationships/image" Target="../media/image281.png"/></Relationships>
</file>

<file path=ppt/slides/_rels/slide117.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86.png"/><Relationship Id="rId12" Type="http://schemas.openxmlformats.org/officeDocument/2006/relationships/image" Target="../media/image14.png"/><Relationship Id="rId2" Type="http://schemas.openxmlformats.org/officeDocument/2006/relationships/notesSlide" Target="../notesSlides/notesSlide106.xml"/><Relationship Id="rId1" Type="http://schemas.openxmlformats.org/officeDocument/2006/relationships/slideLayout" Target="../slideLayouts/slideLayout82.xml"/><Relationship Id="rId11" Type="http://schemas.openxmlformats.org/officeDocument/2006/relationships/image" Target="../media/image301.png"/><Relationship Id="rId5" Type="http://schemas.openxmlformats.org/officeDocument/2006/relationships/image" Target="../media/image88.png"/><Relationship Id="rId10" Type="http://schemas.openxmlformats.org/officeDocument/2006/relationships/image" Target="../media/image95.png"/><Relationship Id="rId4" Type="http://schemas.openxmlformats.org/officeDocument/2006/relationships/image" Target="../media/image87.png"/><Relationship Id="rId9" Type="http://schemas.openxmlformats.org/officeDocument/2006/relationships/image" Target="../media/image291.png"/></Relationships>
</file>

<file path=ppt/slides/_rels/slide118.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86.png"/><Relationship Id="rId12" Type="http://schemas.openxmlformats.org/officeDocument/2006/relationships/image" Target="../media/image14.png"/><Relationship Id="rId2" Type="http://schemas.openxmlformats.org/officeDocument/2006/relationships/notesSlide" Target="../notesSlides/notesSlide107.xml"/><Relationship Id="rId1" Type="http://schemas.openxmlformats.org/officeDocument/2006/relationships/slideLayout" Target="../slideLayouts/slideLayout82.xml"/><Relationship Id="rId11" Type="http://schemas.openxmlformats.org/officeDocument/2006/relationships/image" Target="../media/image301.png"/><Relationship Id="rId5" Type="http://schemas.openxmlformats.org/officeDocument/2006/relationships/image" Target="../media/image88.png"/><Relationship Id="rId10" Type="http://schemas.openxmlformats.org/officeDocument/2006/relationships/image" Target="../media/image95.png"/><Relationship Id="rId4" Type="http://schemas.openxmlformats.org/officeDocument/2006/relationships/image" Target="../media/image87.png"/><Relationship Id="rId9" Type="http://schemas.openxmlformats.org/officeDocument/2006/relationships/image" Target="../media/image291.png"/></Relationships>
</file>

<file path=ppt/slides/_rels/slide119.xml.rels><?xml version="1.0" encoding="UTF-8" standalone="yes"?>
<Relationships xmlns="http://schemas.openxmlformats.org/package/2006/relationships"><Relationship Id="rId7" Type="http://schemas.openxmlformats.org/officeDocument/2006/relationships/image" Target="../media/image14.png"/><Relationship Id="rId2" Type="http://schemas.openxmlformats.org/officeDocument/2006/relationships/notesSlide" Target="../notesSlides/notesSlide108.xml"/><Relationship Id="rId1" Type="http://schemas.openxmlformats.org/officeDocument/2006/relationships/slideLayout" Target="../slideLayouts/slideLayout82.xml"/><Relationship Id="rId6" Type="http://schemas.openxmlformats.org/officeDocument/2006/relationships/image" Target="../media/image87.png"/><Relationship Id="rId5" Type="http://schemas.openxmlformats.org/officeDocument/2006/relationships/image" Target="../media/image30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9.xml"/><Relationship Id="rId1" Type="http://schemas.openxmlformats.org/officeDocument/2006/relationships/slideLayout" Target="../slideLayouts/slideLayout8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312.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320.png"/></Relationships>
</file>

<file path=ppt/slides/_rels/slide123.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12.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124.xml.rels><?xml version="1.0" encoding="UTF-8" standalone="yes"?>
<Relationships xmlns="http://schemas.openxmlformats.org/package/2006/relationships"><Relationship Id="rId7" Type="http://schemas.openxmlformats.org/officeDocument/2006/relationships/image" Target="../media/image14.png"/><Relationship Id="rId2" Type="http://schemas.openxmlformats.org/officeDocument/2006/relationships/notesSlide" Target="../notesSlides/notesSlide113.xml"/><Relationship Id="rId1" Type="http://schemas.openxmlformats.org/officeDocument/2006/relationships/slideLayout" Target="../slideLayouts/slideLayout82.xml"/><Relationship Id="rId6" Type="http://schemas.openxmlformats.org/officeDocument/2006/relationships/image" Target="../media/image96.png"/><Relationship Id="rId5" Type="http://schemas.openxmlformats.org/officeDocument/2006/relationships/image" Target="../media/image340.png"/></Relationships>
</file>

<file path=ppt/slides/_rels/slide12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14.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126.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115.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380.png"/></Relationships>
</file>

<file path=ppt/slides/_rels/slide127.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116.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1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7.png"/><Relationship Id="rId7" Type="http://schemas.openxmlformats.org/officeDocument/2006/relationships/image" Target="../media/image260.png"/><Relationship Id="rId2" Type="http://schemas.openxmlformats.org/officeDocument/2006/relationships/notesSlide" Target="../notesSlides/notesSlide117.xml"/><Relationship Id="rId1" Type="http://schemas.openxmlformats.org/officeDocument/2006/relationships/slideLayout" Target="../slideLayouts/slideLayout82.xml"/><Relationship Id="rId4" Type="http://schemas.openxmlformats.org/officeDocument/2006/relationships/image" Target="../media/image98.png"/></Relationships>
</file>

<file path=ppt/slides/_rels/slide1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1.png"/><Relationship Id="rId7" Type="http://schemas.openxmlformats.org/officeDocument/2006/relationships/image" Target="../media/image280.png"/><Relationship Id="rId2" Type="http://schemas.openxmlformats.org/officeDocument/2006/relationships/notesSlide" Target="../notesSlides/notesSlide118.xml"/><Relationship Id="rId1" Type="http://schemas.openxmlformats.org/officeDocument/2006/relationships/slideLayout" Target="../slideLayouts/slideLayout82.xml"/><Relationship Id="rId4" Type="http://schemas.openxmlformats.org/officeDocument/2006/relationships/image" Target="../media/image9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6.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431.png"/><Relationship Id="rId2" Type="http://schemas.openxmlformats.org/officeDocument/2006/relationships/notesSlide" Target="../notesSlides/notesSlide119.xml"/><Relationship Id="rId1" Type="http://schemas.openxmlformats.org/officeDocument/2006/relationships/slideLayout" Target="../slideLayouts/slideLayout82.xml"/><Relationship Id="rId6" Type="http://schemas.openxmlformats.org/officeDocument/2006/relationships/image" Target="../media/image97.png"/><Relationship Id="rId5" Type="http://schemas.openxmlformats.org/officeDocument/2006/relationships/image" Target="../media/image330.png"/></Relationships>
</file>

<file path=ppt/slides/_rels/slide131.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120.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1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1.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101.png"/><Relationship Id="rId4" Type="http://schemas.openxmlformats.org/officeDocument/2006/relationships/image" Target="../media/image100.png"/></Relationships>
</file>

<file path=ppt/slides/_rels/slide13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4.png"/><Relationship Id="rId2" Type="http://schemas.openxmlformats.org/officeDocument/2006/relationships/notesSlide" Target="../notesSlides/notesSlide122.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2.png"/></Relationships>
</file>

<file path=ppt/slides/_rels/slide13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4.png"/><Relationship Id="rId2" Type="http://schemas.openxmlformats.org/officeDocument/2006/relationships/notesSlide" Target="../notesSlides/notesSlide123.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3.png"/></Relationships>
</file>

<file path=ppt/slides/_rels/slide13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4.png"/><Relationship Id="rId2" Type="http://schemas.openxmlformats.org/officeDocument/2006/relationships/notesSlide" Target="../notesSlides/notesSlide124.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4.png"/></Relationships>
</file>

<file path=ppt/slides/_rels/slide13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4.png"/><Relationship Id="rId2" Type="http://schemas.openxmlformats.org/officeDocument/2006/relationships/notesSlide" Target="../notesSlides/notesSlide125.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5.png"/></Relationships>
</file>

<file path=ppt/slides/_rels/slide1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126.xml"/><Relationship Id="rId1" Type="http://schemas.openxmlformats.org/officeDocument/2006/relationships/slideLayout" Target="../slideLayouts/slideLayout82.xml"/><Relationship Id="rId6" Type="http://schemas.openxmlformats.org/officeDocument/2006/relationships/image" Target="../media/image100.png"/><Relationship Id="rId5" Type="http://schemas.openxmlformats.org/officeDocument/2006/relationships/image" Target="../media/image107.png"/><Relationship Id="rId4" Type="http://schemas.openxmlformats.org/officeDocument/2006/relationships/image" Target="../media/image106.png"/></Relationships>
</file>

<file path=ppt/slides/_rels/slide1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127.xml"/><Relationship Id="rId1" Type="http://schemas.openxmlformats.org/officeDocument/2006/relationships/slideLayout" Target="../slideLayouts/slideLayout8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4.png"/></Relationships>
</file>

<file path=ppt/slides/_rels/slide1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8.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101.png"/><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4.png"/><Relationship Id="rId2" Type="http://schemas.openxmlformats.org/officeDocument/2006/relationships/notesSlide" Target="../notesSlides/notesSlide129.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12.png"/><Relationship Id="rId4" Type="http://schemas.openxmlformats.org/officeDocument/2006/relationships/image" Target="../media/image113.png"/></Relationships>
</file>

<file path=ppt/slides/_rels/slide14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4.png"/><Relationship Id="rId2" Type="http://schemas.openxmlformats.org/officeDocument/2006/relationships/notesSlide" Target="../notesSlides/notesSlide130.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12.png"/><Relationship Id="rId4" Type="http://schemas.openxmlformats.org/officeDocument/2006/relationships/image" Target="../media/image114.png"/></Relationships>
</file>

<file path=ppt/slides/_rels/slide1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1.png"/><Relationship Id="rId7" Type="http://schemas.openxmlformats.org/officeDocument/2006/relationships/image" Target="../media/image101.png"/><Relationship Id="rId2" Type="http://schemas.openxmlformats.org/officeDocument/2006/relationships/notesSlide" Target="../notesSlides/notesSlide131.xml"/><Relationship Id="rId1" Type="http://schemas.openxmlformats.org/officeDocument/2006/relationships/slideLayout" Target="../slideLayouts/slideLayout82.xml"/><Relationship Id="rId6" Type="http://schemas.openxmlformats.org/officeDocument/2006/relationships/image" Target="../media/image112.png"/><Relationship Id="rId5" Type="http://schemas.openxmlformats.org/officeDocument/2006/relationships/image" Target="../media/image115.png"/><Relationship Id="rId4" Type="http://schemas.openxmlformats.org/officeDocument/2006/relationships/image" Target="../media/image114.png"/></Relationships>
</file>

<file path=ppt/slides/_rels/slide14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4.png"/><Relationship Id="rId2" Type="http://schemas.openxmlformats.org/officeDocument/2006/relationships/notesSlide" Target="../notesSlides/notesSlide132.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12.png"/><Relationship Id="rId4" Type="http://schemas.openxmlformats.org/officeDocument/2006/relationships/image" Target="../media/image116.png"/></Relationships>
</file>

<file path=ppt/slides/_rels/slide144.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4.png"/><Relationship Id="rId2" Type="http://schemas.openxmlformats.org/officeDocument/2006/relationships/notesSlide" Target="../notesSlides/notesSlide133.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12.png"/><Relationship Id="rId4" Type="http://schemas.openxmlformats.org/officeDocument/2006/relationships/image" Target="../media/image117.png"/></Relationships>
</file>

<file path=ppt/slides/_rels/slide14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4.png"/><Relationship Id="rId2" Type="http://schemas.openxmlformats.org/officeDocument/2006/relationships/notesSlide" Target="../notesSlides/notesSlide134.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12.png"/><Relationship Id="rId4" Type="http://schemas.openxmlformats.org/officeDocument/2006/relationships/image" Target="../media/image118.png"/></Relationships>
</file>

<file path=ppt/slides/_rels/slide14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4.png"/><Relationship Id="rId2" Type="http://schemas.openxmlformats.org/officeDocument/2006/relationships/notesSlide" Target="../notesSlides/notesSlide135.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12.png"/><Relationship Id="rId4" Type="http://schemas.openxmlformats.org/officeDocument/2006/relationships/image" Target="../media/image119.png"/></Relationships>
</file>

<file path=ppt/slides/_rels/slide14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4.png"/><Relationship Id="rId2" Type="http://schemas.openxmlformats.org/officeDocument/2006/relationships/notesSlide" Target="../notesSlides/notesSlide136.xml"/><Relationship Id="rId1" Type="http://schemas.openxmlformats.org/officeDocument/2006/relationships/slideLayout" Target="../slideLayouts/slideLayout82.xml"/><Relationship Id="rId6" Type="http://schemas.openxmlformats.org/officeDocument/2006/relationships/image" Target="../media/image101.png"/><Relationship Id="rId5" Type="http://schemas.openxmlformats.org/officeDocument/2006/relationships/image" Target="../media/image112.png"/><Relationship Id="rId4" Type="http://schemas.openxmlformats.org/officeDocument/2006/relationships/image" Target="../media/image120.png"/></Relationships>
</file>

<file path=ppt/slides/_rels/slide1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82.xml"/><Relationship Id="rId5" Type="http://schemas.openxmlformats.org/officeDocument/2006/relationships/image" Target="../media/image670.png"/><Relationship Id="rId4" Type="http://schemas.openxmlformats.org/officeDocument/2006/relationships/image" Target="../media/image106.png"/></Relationships>
</file>

<file path=ppt/slides/_rels/slide149.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121.png"/><Relationship Id="rId7" Type="http://schemas.openxmlformats.org/officeDocument/2006/relationships/image" Target="../media/image122.png"/><Relationship Id="rId2" Type="http://schemas.openxmlformats.org/officeDocument/2006/relationships/notesSlide" Target="../notesSlides/notesSlide138.xml"/><Relationship Id="rId1" Type="http://schemas.openxmlformats.org/officeDocument/2006/relationships/slideLayout" Target="../slideLayouts/slideLayout82.xml"/><Relationship Id="rId6" Type="http://schemas.openxmlformats.org/officeDocument/2006/relationships/image" Target="../media/image710.png"/><Relationship Id="rId5" Type="http://schemas.openxmlformats.org/officeDocument/2006/relationships/image" Target="../media/image13.png"/><Relationship Id="rId4" Type="http://schemas.openxmlformats.org/officeDocument/2006/relationships/image" Target="../media/image10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0.xml"/><Relationship Id="rId1" Type="http://schemas.openxmlformats.org/officeDocument/2006/relationships/tags" Target="../tags/tag64.xml"/><Relationship Id="rId5" Type="http://schemas.openxmlformats.org/officeDocument/2006/relationships/image" Target="../media/image20.png"/><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8" Type="http://schemas.openxmlformats.org/officeDocument/2006/relationships/image" Target="../media/image712.png"/><Relationship Id="rId3" Type="http://schemas.openxmlformats.org/officeDocument/2006/relationships/image" Target="../media/image121.png"/><Relationship Id="rId7" Type="http://schemas.openxmlformats.org/officeDocument/2006/relationships/image" Target="../media/image710.png"/><Relationship Id="rId2" Type="http://schemas.openxmlformats.org/officeDocument/2006/relationships/notesSlide" Target="../notesSlides/notesSlide139.xml"/><Relationship Id="rId1" Type="http://schemas.openxmlformats.org/officeDocument/2006/relationships/slideLayout" Target="../slideLayouts/slideLayout82.xml"/><Relationship Id="rId6" Type="http://schemas.openxmlformats.org/officeDocument/2006/relationships/image" Target="../media/image123.png"/><Relationship Id="rId5" Type="http://schemas.openxmlformats.org/officeDocument/2006/relationships/image" Target="../media/image13.png"/><Relationship Id="rId4" Type="http://schemas.openxmlformats.org/officeDocument/2006/relationships/image" Target="../media/image106.png"/></Relationships>
</file>

<file path=ppt/slides/_rels/slide151.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121.png"/><Relationship Id="rId7" Type="http://schemas.openxmlformats.org/officeDocument/2006/relationships/image" Target="../media/image710.png"/><Relationship Id="rId2" Type="http://schemas.openxmlformats.org/officeDocument/2006/relationships/notesSlide" Target="../notesSlides/notesSlide140.xml"/><Relationship Id="rId1" Type="http://schemas.openxmlformats.org/officeDocument/2006/relationships/slideLayout" Target="../slideLayouts/slideLayout82.xml"/><Relationship Id="rId6" Type="http://schemas.openxmlformats.org/officeDocument/2006/relationships/image" Target="../media/image124.png"/><Relationship Id="rId5" Type="http://schemas.openxmlformats.org/officeDocument/2006/relationships/image" Target="../media/image13.png"/><Relationship Id="rId4" Type="http://schemas.openxmlformats.org/officeDocument/2006/relationships/image" Target="../media/image106.png"/></Relationships>
</file>

<file path=ppt/slides/_rels/slide152.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121.png"/><Relationship Id="rId7" Type="http://schemas.openxmlformats.org/officeDocument/2006/relationships/image" Target="../media/image122.png"/><Relationship Id="rId2" Type="http://schemas.openxmlformats.org/officeDocument/2006/relationships/notesSlide" Target="../notesSlides/notesSlide141.xml"/><Relationship Id="rId1" Type="http://schemas.openxmlformats.org/officeDocument/2006/relationships/slideLayout" Target="../slideLayouts/slideLayout82.xml"/><Relationship Id="rId6" Type="http://schemas.openxmlformats.org/officeDocument/2006/relationships/image" Target="../media/image750.png"/><Relationship Id="rId5" Type="http://schemas.openxmlformats.org/officeDocument/2006/relationships/image" Target="../media/image13.png"/><Relationship Id="rId4" Type="http://schemas.openxmlformats.org/officeDocument/2006/relationships/image" Target="../media/image106.png"/></Relationships>
</file>

<file path=ppt/slides/_rels/slide153.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42.xml"/><Relationship Id="rId1" Type="http://schemas.openxmlformats.org/officeDocument/2006/relationships/slideLayout" Target="../slideLayouts/slideLayout82.xml"/><Relationship Id="rId6" Type="http://schemas.openxmlformats.org/officeDocument/2006/relationships/image" Target="../media/image122.png"/><Relationship Id="rId5" Type="http://schemas.openxmlformats.org/officeDocument/2006/relationships/image" Target="../media/image13.png"/><Relationship Id="rId4" Type="http://schemas.openxmlformats.org/officeDocument/2006/relationships/image" Target="../media/image106.png"/><Relationship Id="rId9" Type="http://schemas.openxmlformats.org/officeDocument/2006/relationships/image" Target="../media/image751.png"/></Relationships>
</file>

<file path=ppt/slides/_rels/slide154.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121.png"/><Relationship Id="rId7" Type="http://schemas.openxmlformats.org/officeDocument/2006/relationships/image" Target="../media/image750.png"/><Relationship Id="rId2" Type="http://schemas.openxmlformats.org/officeDocument/2006/relationships/notesSlide" Target="../notesSlides/notesSlide143.xml"/><Relationship Id="rId1" Type="http://schemas.openxmlformats.org/officeDocument/2006/relationships/slideLayout" Target="../slideLayouts/slideLayout82.xml"/><Relationship Id="rId6" Type="http://schemas.openxmlformats.org/officeDocument/2006/relationships/image" Target="../media/image126.png"/><Relationship Id="rId5" Type="http://schemas.openxmlformats.org/officeDocument/2006/relationships/image" Target="../media/image13.png"/><Relationship Id="rId4" Type="http://schemas.openxmlformats.org/officeDocument/2006/relationships/image" Target="../media/image106.png"/></Relationships>
</file>

<file path=ppt/slides/_rels/slide155.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121.png"/><Relationship Id="rId7" Type="http://schemas.openxmlformats.org/officeDocument/2006/relationships/image" Target="../media/image127.png"/><Relationship Id="rId2" Type="http://schemas.openxmlformats.org/officeDocument/2006/relationships/notesSlide" Target="../notesSlides/notesSlide144.xml"/><Relationship Id="rId1" Type="http://schemas.openxmlformats.org/officeDocument/2006/relationships/slideLayout" Target="../slideLayouts/slideLayout82.xml"/><Relationship Id="rId6" Type="http://schemas.openxmlformats.org/officeDocument/2006/relationships/image" Target="../media/image780.png"/><Relationship Id="rId5" Type="http://schemas.openxmlformats.org/officeDocument/2006/relationships/image" Target="../media/image13.png"/><Relationship Id="rId4" Type="http://schemas.openxmlformats.org/officeDocument/2006/relationships/image" Target="../media/image106.png"/></Relationships>
</file>

<file path=ppt/slides/_rels/slide156.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121.png"/><Relationship Id="rId7" Type="http://schemas.openxmlformats.org/officeDocument/2006/relationships/image" Target="../media/image128.png"/><Relationship Id="rId2" Type="http://schemas.openxmlformats.org/officeDocument/2006/relationships/notesSlide" Target="../notesSlides/notesSlide145.xml"/><Relationship Id="rId1" Type="http://schemas.openxmlformats.org/officeDocument/2006/relationships/slideLayout" Target="../slideLayouts/slideLayout82.xml"/><Relationship Id="rId6" Type="http://schemas.openxmlformats.org/officeDocument/2006/relationships/image" Target="../media/image780.png"/><Relationship Id="rId5" Type="http://schemas.openxmlformats.org/officeDocument/2006/relationships/image" Target="../media/image13.png"/><Relationship Id="rId4" Type="http://schemas.openxmlformats.org/officeDocument/2006/relationships/image" Target="../media/image106.png"/></Relationships>
</file>

<file path=ppt/slides/_rels/slide157.xml.rels><?xml version="1.0" encoding="UTF-8" standalone="yes"?>
<Relationships xmlns="http://schemas.openxmlformats.org/package/2006/relationships"><Relationship Id="rId8" Type="http://schemas.openxmlformats.org/officeDocument/2006/relationships/image" Target="../media/image821.png"/><Relationship Id="rId3" Type="http://schemas.openxmlformats.org/officeDocument/2006/relationships/image" Target="../media/image121.png"/><Relationship Id="rId7" Type="http://schemas.openxmlformats.org/officeDocument/2006/relationships/image" Target="../media/image129.png"/><Relationship Id="rId2" Type="http://schemas.openxmlformats.org/officeDocument/2006/relationships/notesSlide" Target="../notesSlides/notesSlide146.xml"/><Relationship Id="rId1" Type="http://schemas.openxmlformats.org/officeDocument/2006/relationships/slideLayout" Target="../slideLayouts/slideLayout82.xml"/><Relationship Id="rId6" Type="http://schemas.openxmlformats.org/officeDocument/2006/relationships/image" Target="../media/image780.png"/><Relationship Id="rId5" Type="http://schemas.openxmlformats.org/officeDocument/2006/relationships/image" Target="../media/image13.png"/><Relationship Id="rId4" Type="http://schemas.openxmlformats.org/officeDocument/2006/relationships/image" Target="../media/image106.png"/></Relationships>
</file>

<file path=ppt/slides/_rels/slide158.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121.png"/><Relationship Id="rId7" Type="http://schemas.openxmlformats.org/officeDocument/2006/relationships/image" Target="../media/image130.png"/><Relationship Id="rId2" Type="http://schemas.openxmlformats.org/officeDocument/2006/relationships/notesSlide" Target="../notesSlides/notesSlide147.xml"/><Relationship Id="rId1" Type="http://schemas.openxmlformats.org/officeDocument/2006/relationships/slideLayout" Target="../slideLayouts/slideLayout82.xml"/><Relationship Id="rId6" Type="http://schemas.openxmlformats.org/officeDocument/2006/relationships/image" Target="../media/image820.png"/><Relationship Id="rId5" Type="http://schemas.openxmlformats.org/officeDocument/2006/relationships/image" Target="../media/image13.png"/><Relationship Id="rId4" Type="http://schemas.openxmlformats.org/officeDocument/2006/relationships/image" Target="../media/image106.png"/></Relationships>
</file>

<file path=ppt/slides/_rels/slide159.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121.png"/><Relationship Id="rId7" Type="http://schemas.openxmlformats.org/officeDocument/2006/relationships/image" Target="../media/image820.png"/><Relationship Id="rId2" Type="http://schemas.openxmlformats.org/officeDocument/2006/relationships/notesSlide" Target="../notesSlides/notesSlide148.xml"/><Relationship Id="rId1" Type="http://schemas.openxmlformats.org/officeDocument/2006/relationships/slideLayout" Target="../slideLayouts/slideLayout82.xml"/><Relationship Id="rId6" Type="http://schemas.openxmlformats.org/officeDocument/2006/relationships/image" Target="../media/image132.png"/><Relationship Id="rId5" Type="http://schemas.openxmlformats.org/officeDocument/2006/relationships/image" Target="../media/image13.png"/><Relationship Id="rId4" Type="http://schemas.openxmlformats.org/officeDocument/2006/relationships/image" Target="../media/image106.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25.png"/><Relationship Id="rId11"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8.png"/></Relationships>
</file>

<file path=ppt/slides/_rels/slide160.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121.png"/><Relationship Id="rId7" Type="http://schemas.openxmlformats.org/officeDocument/2006/relationships/image" Target="../media/image820.png"/><Relationship Id="rId2" Type="http://schemas.openxmlformats.org/officeDocument/2006/relationships/notesSlide" Target="../notesSlides/notesSlide149.xml"/><Relationship Id="rId1" Type="http://schemas.openxmlformats.org/officeDocument/2006/relationships/slideLayout" Target="../slideLayouts/slideLayout82.xml"/><Relationship Id="rId6" Type="http://schemas.openxmlformats.org/officeDocument/2006/relationships/image" Target="../media/image133.png"/><Relationship Id="rId5" Type="http://schemas.openxmlformats.org/officeDocument/2006/relationships/image" Target="../media/image13.png"/><Relationship Id="rId4" Type="http://schemas.openxmlformats.org/officeDocument/2006/relationships/image" Target="../media/image106.png"/></Relationships>
</file>

<file path=ppt/slides/_rels/slide161.xml.rels><?xml version="1.0" encoding="UTF-8" standalone="yes"?>
<Relationships xmlns="http://schemas.openxmlformats.org/package/2006/relationships"><Relationship Id="rId8" Type="http://schemas.openxmlformats.org/officeDocument/2006/relationships/image" Target="../media/image890.png"/><Relationship Id="rId3" Type="http://schemas.openxmlformats.org/officeDocument/2006/relationships/image" Target="../media/image121.png"/><Relationship Id="rId7" Type="http://schemas.openxmlformats.org/officeDocument/2006/relationships/image" Target="../media/image134.png"/><Relationship Id="rId2" Type="http://schemas.openxmlformats.org/officeDocument/2006/relationships/notesSlide" Target="../notesSlides/notesSlide150.xml"/><Relationship Id="rId1" Type="http://schemas.openxmlformats.org/officeDocument/2006/relationships/slideLayout" Target="../slideLayouts/slideLayout82.xml"/><Relationship Id="rId6" Type="http://schemas.openxmlformats.org/officeDocument/2006/relationships/image" Target="../media/image860.png"/><Relationship Id="rId5" Type="http://schemas.openxmlformats.org/officeDocument/2006/relationships/image" Target="../media/image13.png"/><Relationship Id="rId4" Type="http://schemas.openxmlformats.org/officeDocument/2006/relationships/image" Target="../media/image106.png"/></Relationships>
</file>

<file path=ppt/slides/_rels/slide162.xml.rels><?xml version="1.0" encoding="UTF-8" standalone="yes"?>
<Relationships xmlns="http://schemas.openxmlformats.org/package/2006/relationships"><Relationship Id="rId8" Type="http://schemas.openxmlformats.org/officeDocument/2006/relationships/image" Target="../media/image912.png"/><Relationship Id="rId3" Type="http://schemas.openxmlformats.org/officeDocument/2006/relationships/image" Target="../media/image121.png"/><Relationship Id="rId7" Type="http://schemas.openxmlformats.org/officeDocument/2006/relationships/image" Target="../media/image135.png"/><Relationship Id="rId2" Type="http://schemas.openxmlformats.org/officeDocument/2006/relationships/notesSlide" Target="../notesSlides/notesSlide151.xml"/><Relationship Id="rId1" Type="http://schemas.openxmlformats.org/officeDocument/2006/relationships/slideLayout" Target="../slideLayouts/slideLayout82.xml"/><Relationship Id="rId6" Type="http://schemas.openxmlformats.org/officeDocument/2006/relationships/image" Target="../media/image860.png"/><Relationship Id="rId5" Type="http://schemas.openxmlformats.org/officeDocument/2006/relationships/image" Target="../media/image13.png"/><Relationship Id="rId4" Type="http://schemas.openxmlformats.org/officeDocument/2006/relationships/image" Target="../media/image106.png"/></Relationships>
</file>

<file path=ppt/slides/_rels/slide163.xml.rels><?xml version="1.0" encoding="UTF-8" standalone="yes"?>
<Relationships xmlns="http://schemas.openxmlformats.org/package/2006/relationships"><Relationship Id="rId8" Type="http://schemas.openxmlformats.org/officeDocument/2006/relationships/image" Target="../media/image931.png"/><Relationship Id="rId3" Type="http://schemas.openxmlformats.org/officeDocument/2006/relationships/image" Target="../media/image121.png"/><Relationship Id="rId7" Type="http://schemas.openxmlformats.org/officeDocument/2006/relationships/image" Target="../media/image136.png"/><Relationship Id="rId2" Type="http://schemas.openxmlformats.org/officeDocument/2006/relationships/notesSlide" Target="../notesSlides/notesSlide152.xml"/><Relationship Id="rId1" Type="http://schemas.openxmlformats.org/officeDocument/2006/relationships/slideLayout" Target="../slideLayouts/slideLayout82.xml"/><Relationship Id="rId6" Type="http://schemas.openxmlformats.org/officeDocument/2006/relationships/image" Target="../media/image860.png"/><Relationship Id="rId5" Type="http://schemas.openxmlformats.org/officeDocument/2006/relationships/image" Target="../media/image13.png"/><Relationship Id="rId4" Type="http://schemas.openxmlformats.org/officeDocument/2006/relationships/image" Target="../media/image106.png"/></Relationships>
</file>

<file path=ppt/slides/_rels/slide1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3.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138.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920.png"/></Relationships>
</file>

<file path=ppt/slides/_rels/slide16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139.png"/><Relationship Id="rId2" Type="http://schemas.openxmlformats.org/officeDocument/2006/relationships/notesSlide" Target="../notesSlides/notesSlide155.xml"/><Relationship Id="rId1" Type="http://schemas.openxmlformats.org/officeDocument/2006/relationships/slideLayout" Target="../slideLayouts/slideLayout82.xml"/><Relationship Id="rId6" Type="http://schemas.openxmlformats.org/officeDocument/2006/relationships/image" Target="../media/image930.png"/><Relationship Id="rId10" Type="http://schemas.openxmlformats.org/officeDocument/2006/relationships/image" Target="../media/image980.png"/><Relationship Id="rId9" Type="http://schemas.openxmlformats.org/officeDocument/2006/relationships/image" Target="../media/image14.png"/></Relationships>
</file>

<file path=ppt/slides/_rels/slide16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940.png"/><Relationship Id="rId2" Type="http://schemas.openxmlformats.org/officeDocument/2006/relationships/notesSlide" Target="../notesSlides/notesSlide156.xml"/><Relationship Id="rId1" Type="http://schemas.openxmlformats.org/officeDocument/2006/relationships/slideLayout" Target="../slideLayouts/slideLayout82.xml"/><Relationship Id="rId10" Type="http://schemas.openxmlformats.org/officeDocument/2006/relationships/image" Target="../media/image1000.png"/><Relationship Id="rId4" Type="http://schemas.openxmlformats.org/officeDocument/2006/relationships/image" Target="../media/image141.png"/><Relationship Id="rId9" Type="http://schemas.openxmlformats.org/officeDocument/2006/relationships/image" Target="../media/image14.png"/></Relationships>
</file>

<file path=ppt/slides/_rels/slide16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930.png"/><Relationship Id="rId2" Type="http://schemas.openxmlformats.org/officeDocument/2006/relationships/notesSlide" Target="../notesSlides/notesSlide157.xml"/><Relationship Id="rId1" Type="http://schemas.openxmlformats.org/officeDocument/2006/relationships/slideLayout" Target="../slideLayouts/slideLayout82.xml"/><Relationship Id="rId10" Type="http://schemas.openxmlformats.org/officeDocument/2006/relationships/image" Target="../media/image1000.png"/><Relationship Id="rId4" Type="http://schemas.openxmlformats.org/officeDocument/2006/relationships/image" Target="../media/image141.png"/><Relationship Id="rId9" Type="http://schemas.openxmlformats.org/officeDocument/2006/relationships/image" Target="../media/image14.png"/></Relationships>
</file>

<file path=ppt/slides/_rels/slide16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930.png"/><Relationship Id="rId2" Type="http://schemas.openxmlformats.org/officeDocument/2006/relationships/notesSlide" Target="../notesSlides/notesSlide158.xml"/><Relationship Id="rId1" Type="http://schemas.openxmlformats.org/officeDocument/2006/relationships/slideLayout" Target="../slideLayouts/slideLayout82.xml"/><Relationship Id="rId10" Type="http://schemas.openxmlformats.org/officeDocument/2006/relationships/image" Target="../media/image1020.png"/><Relationship Id="rId4" Type="http://schemas.openxmlformats.org/officeDocument/2006/relationships/image" Target="../media/image142.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8.png"/></Relationships>
</file>

<file path=ppt/slides/_rels/slide17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930.png"/><Relationship Id="rId2" Type="http://schemas.openxmlformats.org/officeDocument/2006/relationships/notesSlide" Target="../notesSlides/notesSlide159.xml"/><Relationship Id="rId1" Type="http://schemas.openxmlformats.org/officeDocument/2006/relationships/slideLayout" Target="../slideLayouts/slideLayout82.xml"/><Relationship Id="rId10" Type="http://schemas.openxmlformats.org/officeDocument/2006/relationships/image" Target="../media/image1040.png"/><Relationship Id="rId4" Type="http://schemas.openxmlformats.org/officeDocument/2006/relationships/image" Target="../media/image143.png"/><Relationship Id="rId9" Type="http://schemas.openxmlformats.org/officeDocument/2006/relationships/image" Target="../media/image14.png"/></Relationships>
</file>

<file path=ppt/slides/_rels/slide17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930.png"/><Relationship Id="rId2" Type="http://schemas.openxmlformats.org/officeDocument/2006/relationships/notesSlide" Target="../notesSlides/notesSlide160.xml"/><Relationship Id="rId1" Type="http://schemas.openxmlformats.org/officeDocument/2006/relationships/slideLayout" Target="../slideLayouts/slideLayout82.xml"/><Relationship Id="rId10" Type="http://schemas.openxmlformats.org/officeDocument/2006/relationships/image" Target="../media/image1060.png"/><Relationship Id="rId4" Type="http://schemas.openxmlformats.org/officeDocument/2006/relationships/image" Target="../media/image144.png"/><Relationship Id="rId9" Type="http://schemas.openxmlformats.org/officeDocument/2006/relationships/image" Target="../media/image14.png"/></Relationships>
</file>

<file path=ppt/slides/_rels/slide17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png"/><Relationship Id="rId7" Type="http://schemas.openxmlformats.org/officeDocument/2006/relationships/image" Target="../media/image930.png"/><Relationship Id="rId2" Type="http://schemas.openxmlformats.org/officeDocument/2006/relationships/notesSlide" Target="../notesSlides/notesSlide161.xml"/><Relationship Id="rId1" Type="http://schemas.openxmlformats.org/officeDocument/2006/relationships/slideLayout" Target="../slideLayouts/slideLayout82.xml"/><Relationship Id="rId10" Type="http://schemas.openxmlformats.org/officeDocument/2006/relationships/image" Target="../media/image1080.png"/><Relationship Id="rId4" Type="http://schemas.openxmlformats.org/officeDocument/2006/relationships/image" Target="../media/image145.png"/><Relationship Id="rId9" Type="http://schemas.openxmlformats.org/officeDocument/2006/relationships/image" Target="../media/image14.png"/></Relationships>
</file>

<file path=ppt/slides/_rels/slide1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2.xml"/><Relationship Id="rId1" Type="http://schemas.openxmlformats.org/officeDocument/2006/relationships/slideLayout" Target="../slideLayouts/slideLayout82.xml"/><Relationship Id="rId6" Type="http://schemas.openxmlformats.org/officeDocument/2006/relationships/image" Target="../media/image1090.png"/><Relationship Id="rId5" Type="http://schemas.openxmlformats.org/officeDocument/2006/relationships/image" Target="../media/image13.png"/><Relationship Id="rId4" Type="http://schemas.openxmlformats.org/officeDocument/2006/relationships/image" Target="../media/image106.png"/></Relationships>
</file>

<file path=ppt/slides/_rels/slide1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3.xml"/><Relationship Id="rId1" Type="http://schemas.openxmlformats.org/officeDocument/2006/relationships/slideLayout" Target="../slideLayouts/slideLayout82.xml"/><Relationship Id="rId6" Type="http://schemas.openxmlformats.org/officeDocument/2006/relationships/image" Target="../media/image1100.png"/><Relationship Id="rId5" Type="http://schemas.openxmlformats.org/officeDocument/2006/relationships/image" Target="../media/image13.png"/><Relationship Id="rId4" Type="http://schemas.openxmlformats.org/officeDocument/2006/relationships/image" Target="../media/image106.png"/></Relationships>
</file>

<file path=ppt/slides/_rels/slide1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4.xml"/><Relationship Id="rId1" Type="http://schemas.openxmlformats.org/officeDocument/2006/relationships/slideLayout" Target="../slideLayouts/slideLayout8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5.xml"/><Relationship Id="rId1" Type="http://schemas.openxmlformats.org/officeDocument/2006/relationships/slideLayout" Target="../slideLayouts/slideLayout8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6.xml"/><Relationship Id="rId1" Type="http://schemas.openxmlformats.org/officeDocument/2006/relationships/slideLayout" Target="../slideLayouts/slideLayout82.xml"/></Relationships>
</file>

<file path=ppt/slides/_rels/slide1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7.xml"/><Relationship Id="rId1" Type="http://schemas.openxmlformats.org/officeDocument/2006/relationships/slideLayout" Target="../slideLayouts/slideLayout82.xml"/><Relationship Id="rId6" Type="http://schemas.openxmlformats.org/officeDocument/2006/relationships/image" Target="../media/image760.png"/><Relationship Id="rId5" Type="http://schemas.openxmlformats.org/officeDocument/2006/relationships/image" Target="../media/image13.png"/><Relationship Id="rId4" Type="http://schemas.openxmlformats.org/officeDocument/2006/relationships/image" Target="../media/image106.png"/></Relationships>
</file>

<file path=ppt/slides/_rels/slide1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8.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34.png"/><Relationship Id="rId11" Type="http://schemas.openxmlformats.org/officeDocument/2006/relationships/image" Target="../media/image14.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36.png"/></Relationships>
</file>

<file path=ppt/slides/_rels/slide1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9.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147.png"/><Relationship Id="rId4" Type="http://schemas.openxmlformats.org/officeDocument/2006/relationships/image" Target="../media/image146.png"/></Relationships>
</file>

<file path=ppt/slides/_rels/slide1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0.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1130.png"/></Relationships>
</file>

<file path=ppt/slides/_rels/slide182.xml.rels><?xml version="1.0" encoding="UTF-8" standalone="yes"?>
<Relationships xmlns="http://schemas.openxmlformats.org/package/2006/relationships"><Relationship Id="rId8" Type="http://schemas.openxmlformats.org/officeDocument/2006/relationships/image" Target="../media/image4200.png"/><Relationship Id="rId3" Type="http://schemas.openxmlformats.org/officeDocument/2006/relationships/image" Target="../media/image13.png"/><Relationship Id="rId7" Type="http://schemas.openxmlformats.org/officeDocument/2006/relationships/image" Target="../media/image410.png"/><Relationship Id="rId2" Type="http://schemas.openxmlformats.org/officeDocument/2006/relationships/notesSlide" Target="../notesSlides/notesSlide171.xml"/><Relationship Id="rId1" Type="http://schemas.openxmlformats.org/officeDocument/2006/relationships/slideLayout" Target="../slideLayouts/slideLayout82.xml"/><Relationship Id="rId6" Type="http://schemas.openxmlformats.org/officeDocument/2006/relationships/image" Target="../media/image400.png"/><Relationship Id="rId9" Type="http://schemas.openxmlformats.org/officeDocument/2006/relationships/image" Target="../media/image14.png"/></Relationships>
</file>

<file path=ppt/slides/_rels/slide1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2.xml"/><Relationship Id="rId1" Type="http://schemas.openxmlformats.org/officeDocument/2006/relationships/slideLayout" Target="../slideLayouts/slideLayout82.xml"/><Relationship Id="rId5" Type="http://schemas.openxmlformats.org/officeDocument/2006/relationships/image" Target="../media/image88.png"/><Relationship Id="rId4" Type="http://schemas.openxmlformats.org/officeDocument/2006/relationships/image" Target="../media/image87.png"/></Relationships>
</file>

<file path=ppt/slides/_rels/slide184.xml.rels><?xml version="1.0" encoding="UTF-8" standalone="yes"?>
<Relationships xmlns="http://schemas.openxmlformats.org/package/2006/relationships"><Relationship Id="rId8" Type="http://schemas.openxmlformats.org/officeDocument/2006/relationships/image" Target="../media/image1200.png"/><Relationship Id="rId13" Type="http://schemas.openxmlformats.org/officeDocument/2006/relationships/image" Target="../media/image24.png"/><Relationship Id="rId7" Type="http://schemas.openxmlformats.org/officeDocument/2006/relationships/image" Target="../media/image149.png"/><Relationship Id="rId12" Type="http://schemas.openxmlformats.org/officeDocument/2006/relationships/image" Target="../media/image170.png"/><Relationship Id="rId2" Type="http://schemas.openxmlformats.org/officeDocument/2006/relationships/notesSlide" Target="../notesSlides/notesSlide173.xml"/><Relationship Id="rId1" Type="http://schemas.openxmlformats.org/officeDocument/2006/relationships/slideLayout" Target="../slideLayouts/slideLayout82.xml"/><Relationship Id="rId6" Type="http://schemas.openxmlformats.org/officeDocument/2006/relationships/image" Target="../media/image148.png"/><Relationship Id="rId11" Type="http://schemas.openxmlformats.org/officeDocument/2006/relationships/image" Target="../media/image160.png"/><Relationship Id="rId5" Type="http://schemas.openxmlformats.org/officeDocument/2006/relationships/image" Target="../media/image900.png"/><Relationship Id="rId15" Type="http://schemas.openxmlformats.org/officeDocument/2006/relationships/image" Target="../media/image33.png"/><Relationship Id="rId10" Type="http://schemas.openxmlformats.org/officeDocument/2006/relationships/image" Target="../media/image151.png"/><Relationship Id="rId9" Type="http://schemas.openxmlformats.org/officeDocument/2006/relationships/image" Target="../media/image1300.png"/><Relationship Id="rId14" Type="http://schemas.openxmlformats.org/officeDocument/2006/relationships/image" Target="../media/image14.png"/></Relationships>
</file>

<file path=ppt/slides/_rels/slide185.xml.rels><?xml version="1.0" encoding="UTF-8" standalone="yes"?>
<Relationships xmlns="http://schemas.openxmlformats.org/package/2006/relationships"><Relationship Id="rId8" Type="http://schemas.openxmlformats.org/officeDocument/2006/relationships/image" Target="../media/image1200.png"/><Relationship Id="rId13" Type="http://schemas.openxmlformats.org/officeDocument/2006/relationships/image" Target="../media/image24.png"/><Relationship Id="rId7" Type="http://schemas.openxmlformats.org/officeDocument/2006/relationships/image" Target="../media/image149.png"/><Relationship Id="rId12" Type="http://schemas.openxmlformats.org/officeDocument/2006/relationships/image" Target="../media/image170.png"/><Relationship Id="rId2" Type="http://schemas.openxmlformats.org/officeDocument/2006/relationships/notesSlide" Target="../notesSlides/notesSlide174.xml"/><Relationship Id="rId16" Type="http://schemas.openxmlformats.org/officeDocument/2006/relationships/image" Target="../media/image33.png"/><Relationship Id="rId1" Type="http://schemas.openxmlformats.org/officeDocument/2006/relationships/slideLayout" Target="../slideLayouts/slideLayout82.xml"/><Relationship Id="rId6" Type="http://schemas.openxmlformats.org/officeDocument/2006/relationships/image" Target="../media/image148.png"/><Relationship Id="rId11" Type="http://schemas.openxmlformats.org/officeDocument/2006/relationships/image" Target="../media/image160.png"/><Relationship Id="rId5" Type="http://schemas.openxmlformats.org/officeDocument/2006/relationships/image" Target="../media/image900.png"/><Relationship Id="rId15" Type="http://schemas.openxmlformats.org/officeDocument/2006/relationships/image" Target="../media/image14.png"/><Relationship Id="rId10" Type="http://schemas.openxmlformats.org/officeDocument/2006/relationships/image" Target="../media/image151.png"/><Relationship Id="rId9" Type="http://schemas.openxmlformats.org/officeDocument/2006/relationships/image" Target="../media/image1300.png"/><Relationship Id="rId14" Type="http://schemas.openxmlformats.org/officeDocument/2006/relationships/image" Target="../media/image180.png"/></Relationships>
</file>

<file path=ppt/slides/_rels/slide186.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4.png"/><Relationship Id="rId7" Type="http://schemas.openxmlformats.org/officeDocument/2006/relationships/image" Target="../media/image33.png"/><Relationship Id="rId12" Type="http://schemas.openxmlformats.org/officeDocument/2006/relationships/image" Target="../media/image2600.png"/><Relationship Id="rId2" Type="http://schemas.openxmlformats.org/officeDocument/2006/relationships/notesSlide" Target="../notesSlides/notesSlide175.xml"/><Relationship Id="rId1" Type="http://schemas.openxmlformats.org/officeDocument/2006/relationships/slideLayout" Target="../slideLayouts/slideLayout82.xml"/><Relationship Id="rId6" Type="http://schemas.openxmlformats.org/officeDocument/2006/relationships/image" Target="../media/image152.png"/><Relationship Id="rId11" Type="http://schemas.openxmlformats.org/officeDocument/2006/relationships/image" Target="../media/image250.png"/><Relationship Id="rId5" Type="http://schemas.openxmlformats.org/officeDocument/2006/relationships/image" Target="../media/image190.png"/><Relationship Id="rId10" Type="http://schemas.openxmlformats.org/officeDocument/2006/relationships/image" Target="../media/image240.png"/><Relationship Id="rId9" Type="http://schemas.openxmlformats.org/officeDocument/2006/relationships/image" Target="../media/image35.png"/></Relationships>
</file>

<file path=ppt/slides/_rels/slide187.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2600.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250.png"/><Relationship Id="rId2" Type="http://schemas.openxmlformats.org/officeDocument/2006/relationships/notesSlide" Target="../notesSlides/notesSlide176.xml"/><Relationship Id="rId1" Type="http://schemas.openxmlformats.org/officeDocument/2006/relationships/slideLayout" Target="../slideLayouts/slideLayout82.xml"/><Relationship Id="rId6" Type="http://schemas.openxmlformats.org/officeDocument/2006/relationships/image" Target="../media/image2700.png"/><Relationship Id="rId11" Type="http://schemas.openxmlformats.org/officeDocument/2006/relationships/image" Target="../media/image240.png"/><Relationship Id="rId10" Type="http://schemas.openxmlformats.org/officeDocument/2006/relationships/image" Target="../media/image35.png"/><Relationship Id="rId9" Type="http://schemas.openxmlformats.org/officeDocument/2006/relationships/image" Target="../media/image33.png"/><Relationship Id="rId14" Type="http://schemas.openxmlformats.org/officeDocument/2006/relationships/image" Target="../media/image14.png"/></Relationships>
</file>

<file path=ppt/slides/_rels/slide188.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250.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240.png"/><Relationship Id="rId2" Type="http://schemas.openxmlformats.org/officeDocument/2006/relationships/notesSlide" Target="../notesSlides/notesSlide177.xml"/><Relationship Id="rId1" Type="http://schemas.openxmlformats.org/officeDocument/2006/relationships/slideLayout" Target="../slideLayouts/slideLayout82.xml"/><Relationship Id="rId6" Type="http://schemas.openxmlformats.org/officeDocument/2006/relationships/image" Target="../media/image290.png"/><Relationship Id="rId11" Type="http://schemas.openxmlformats.org/officeDocument/2006/relationships/image" Target="../media/image35.png"/><Relationship Id="rId15" Type="http://schemas.openxmlformats.org/officeDocument/2006/relationships/image" Target="../media/image14.png"/><Relationship Id="rId10" Type="http://schemas.openxmlformats.org/officeDocument/2006/relationships/image" Target="../media/image33.png"/><Relationship Id="rId9" Type="http://schemas.openxmlformats.org/officeDocument/2006/relationships/image" Target="../media/image155.png"/><Relationship Id="rId14" Type="http://schemas.openxmlformats.org/officeDocument/2006/relationships/image" Target="../media/image2600.png"/></Relationships>
</file>

<file path=ppt/slides/_rels/slide189.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240.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35.png"/><Relationship Id="rId2" Type="http://schemas.openxmlformats.org/officeDocument/2006/relationships/notesSlide" Target="../notesSlides/notesSlide178.xml"/><Relationship Id="rId16" Type="http://schemas.openxmlformats.org/officeDocument/2006/relationships/image" Target="../media/image14.png"/><Relationship Id="rId1" Type="http://schemas.openxmlformats.org/officeDocument/2006/relationships/slideLayout" Target="../slideLayouts/slideLayout82.xml"/><Relationship Id="rId6" Type="http://schemas.openxmlformats.org/officeDocument/2006/relationships/image" Target="../media/image310.png"/><Relationship Id="rId11" Type="http://schemas.openxmlformats.org/officeDocument/2006/relationships/image" Target="../media/image33.png"/><Relationship Id="rId15" Type="http://schemas.openxmlformats.org/officeDocument/2006/relationships/image" Target="../media/image2600.png"/><Relationship Id="rId10" Type="http://schemas.openxmlformats.org/officeDocument/2006/relationships/image" Target="../media/image156.png"/><Relationship Id="rId9" Type="http://schemas.openxmlformats.org/officeDocument/2006/relationships/image" Target="../media/image155.png"/><Relationship Id="rId14" Type="http://schemas.openxmlformats.org/officeDocument/2006/relationships/image" Target="../media/image25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34.png"/><Relationship Id="rId11" Type="http://schemas.openxmlformats.org/officeDocument/2006/relationships/image" Target="../media/image14.png"/><Relationship Id="rId5" Type="http://schemas.openxmlformats.org/officeDocument/2006/relationships/image" Target="../media/image33.png"/><Relationship Id="rId10"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38.png"/></Relationships>
</file>

<file path=ppt/slides/_rels/slide19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notesSlide" Target="../notesSlides/notesSlide179.xml"/><Relationship Id="rId16" Type="http://schemas.openxmlformats.org/officeDocument/2006/relationships/image" Target="../media/image2600.png"/><Relationship Id="rId1" Type="http://schemas.openxmlformats.org/officeDocument/2006/relationships/slideLayout" Target="../slideLayouts/slideLayout82.xml"/><Relationship Id="rId6" Type="http://schemas.openxmlformats.org/officeDocument/2006/relationships/image" Target="../media/image3300.png"/><Relationship Id="rId11" Type="http://schemas.openxmlformats.org/officeDocument/2006/relationships/image" Target="../media/image157.png"/><Relationship Id="rId15" Type="http://schemas.openxmlformats.org/officeDocument/2006/relationships/image" Target="../media/image250.png"/><Relationship Id="rId10" Type="http://schemas.openxmlformats.org/officeDocument/2006/relationships/image" Target="../media/image156.png"/><Relationship Id="rId9" Type="http://schemas.openxmlformats.org/officeDocument/2006/relationships/image" Target="../media/image155.png"/><Relationship Id="rId14" Type="http://schemas.openxmlformats.org/officeDocument/2006/relationships/image" Target="../media/image240.png"/></Relationships>
</file>

<file path=ppt/slides/_rels/slide191.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notesSlide" Target="../notesSlides/notesSlide180.xml"/><Relationship Id="rId16" Type="http://schemas.openxmlformats.org/officeDocument/2006/relationships/image" Target="../media/image2600.png"/><Relationship Id="rId1" Type="http://schemas.openxmlformats.org/officeDocument/2006/relationships/slideLayout" Target="../slideLayouts/slideLayout82.xml"/><Relationship Id="rId6" Type="http://schemas.openxmlformats.org/officeDocument/2006/relationships/image" Target="../media/image3300.png"/><Relationship Id="rId11" Type="http://schemas.openxmlformats.org/officeDocument/2006/relationships/image" Target="../media/image157.png"/><Relationship Id="rId15" Type="http://schemas.openxmlformats.org/officeDocument/2006/relationships/image" Target="../media/image250.png"/><Relationship Id="rId10" Type="http://schemas.openxmlformats.org/officeDocument/2006/relationships/image" Target="../media/image156.png"/><Relationship Id="rId9" Type="http://schemas.openxmlformats.org/officeDocument/2006/relationships/image" Target="../media/image155.png"/></Relationships>
</file>

<file path=ppt/slides/_rels/slide19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notesSlide" Target="../notesSlides/notesSlide181.xml"/><Relationship Id="rId16" Type="http://schemas.openxmlformats.org/officeDocument/2006/relationships/image" Target="../media/image2600.png"/><Relationship Id="rId1" Type="http://schemas.openxmlformats.org/officeDocument/2006/relationships/slideLayout" Target="../slideLayouts/slideLayout82.xml"/><Relationship Id="rId6" Type="http://schemas.openxmlformats.org/officeDocument/2006/relationships/image" Target="../media/image3300.png"/><Relationship Id="rId11" Type="http://schemas.openxmlformats.org/officeDocument/2006/relationships/image" Target="../media/image157.png"/><Relationship Id="rId15" Type="http://schemas.openxmlformats.org/officeDocument/2006/relationships/image" Target="../media/image250.png"/><Relationship Id="rId10" Type="http://schemas.openxmlformats.org/officeDocument/2006/relationships/image" Target="../media/image156.png"/><Relationship Id="rId9" Type="http://schemas.openxmlformats.org/officeDocument/2006/relationships/image" Target="../media/image155.png"/></Relationships>
</file>

<file path=ppt/slides/_rels/slide193.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notesSlide" Target="../notesSlides/notesSlide182.xml"/><Relationship Id="rId16" Type="http://schemas.openxmlformats.org/officeDocument/2006/relationships/image" Target="../media/image2600.png"/><Relationship Id="rId1" Type="http://schemas.openxmlformats.org/officeDocument/2006/relationships/slideLayout" Target="../slideLayouts/slideLayout82.xml"/><Relationship Id="rId6" Type="http://schemas.openxmlformats.org/officeDocument/2006/relationships/image" Target="../media/image3300.png"/><Relationship Id="rId11" Type="http://schemas.openxmlformats.org/officeDocument/2006/relationships/image" Target="../media/image157.png"/><Relationship Id="rId15" Type="http://schemas.openxmlformats.org/officeDocument/2006/relationships/image" Target="../media/image250.png"/><Relationship Id="rId10" Type="http://schemas.openxmlformats.org/officeDocument/2006/relationships/image" Target="../media/image156.png"/><Relationship Id="rId9" Type="http://schemas.openxmlformats.org/officeDocument/2006/relationships/image" Target="../media/image155.png"/></Relationships>
</file>

<file path=ppt/slides/_rels/slide194.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33.png"/><Relationship Id="rId1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158.png"/><Relationship Id="rId17" Type="http://schemas.openxmlformats.org/officeDocument/2006/relationships/image" Target="../media/image2600.png"/><Relationship Id="rId2" Type="http://schemas.openxmlformats.org/officeDocument/2006/relationships/notesSlide" Target="../notesSlides/notesSlide183.xml"/><Relationship Id="rId16" Type="http://schemas.openxmlformats.org/officeDocument/2006/relationships/image" Target="../media/image250.png"/><Relationship Id="rId1" Type="http://schemas.openxmlformats.org/officeDocument/2006/relationships/slideLayout" Target="../slideLayouts/slideLayout82.xml"/><Relationship Id="rId6" Type="http://schemas.openxmlformats.org/officeDocument/2006/relationships/image" Target="../media/image350.png"/><Relationship Id="rId11" Type="http://schemas.openxmlformats.org/officeDocument/2006/relationships/image" Target="../media/image157.png"/><Relationship Id="rId15" Type="http://schemas.openxmlformats.org/officeDocument/2006/relationships/image" Target="../media/image240.png"/><Relationship Id="rId10" Type="http://schemas.openxmlformats.org/officeDocument/2006/relationships/image" Target="../media/image156.png"/><Relationship Id="rId9" Type="http://schemas.openxmlformats.org/officeDocument/2006/relationships/image" Target="../media/image155.png"/><Relationship Id="rId14" Type="http://schemas.openxmlformats.org/officeDocument/2006/relationships/image" Target="../media/image35.png"/></Relationships>
</file>

<file path=ppt/slides/_rels/slide195.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2600.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158.png"/><Relationship Id="rId17" Type="http://schemas.openxmlformats.org/officeDocument/2006/relationships/image" Target="../media/image250.png"/><Relationship Id="rId2" Type="http://schemas.openxmlformats.org/officeDocument/2006/relationships/notesSlide" Target="../notesSlides/notesSlide184.xml"/><Relationship Id="rId16" Type="http://schemas.openxmlformats.org/officeDocument/2006/relationships/image" Target="../media/image240.png"/><Relationship Id="rId1" Type="http://schemas.openxmlformats.org/officeDocument/2006/relationships/slideLayout" Target="../slideLayouts/slideLayout82.xml"/><Relationship Id="rId6" Type="http://schemas.openxmlformats.org/officeDocument/2006/relationships/image" Target="../media/image370.png"/><Relationship Id="rId11" Type="http://schemas.openxmlformats.org/officeDocument/2006/relationships/image" Target="../media/image157.png"/><Relationship Id="rId15" Type="http://schemas.openxmlformats.org/officeDocument/2006/relationships/image" Target="../media/image35.png"/><Relationship Id="rId10" Type="http://schemas.openxmlformats.org/officeDocument/2006/relationships/image" Target="../media/image156.png"/><Relationship Id="rId19" Type="http://schemas.openxmlformats.org/officeDocument/2006/relationships/image" Target="../media/image14.png"/><Relationship Id="rId9" Type="http://schemas.openxmlformats.org/officeDocument/2006/relationships/image" Target="../media/image155.png"/><Relationship Id="rId14" Type="http://schemas.openxmlformats.org/officeDocument/2006/relationships/image" Target="../media/image33.png"/></Relationships>
</file>

<file path=ppt/slides/_rels/slide196.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2600.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250.png"/><Relationship Id="rId2" Type="http://schemas.openxmlformats.org/officeDocument/2006/relationships/notesSlide" Target="../notesSlides/notesSlide185.xml"/><Relationship Id="rId1" Type="http://schemas.openxmlformats.org/officeDocument/2006/relationships/slideLayout" Target="../slideLayouts/slideLayout82.xml"/><Relationship Id="rId6" Type="http://schemas.openxmlformats.org/officeDocument/2006/relationships/image" Target="../media/image390.png"/><Relationship Id="rId11" Type="http://schemas.openxmlformats.org/officeDocument/2006/relationships/image" Target="../media/image240.png"/><Relationship Id="rId10" Type="http://schemas.openxmlformats.org/officeDocument/2006/relationships/image" Target="../media/image35.png"/><Relationship Id="rId9" Type="http://schemas.openxmlformats.org/officeDocument/2006/relationships/image" Target="../media/image33.png"/><Relationship Id="rId14" Type="http://schemas.openxmlformats.org/officeDocument/2006/relationships/image" Target="../media/image14.png"/></Relationships>
</file>

<file path=ppt/slides/_rels/slide197.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250.png"/><Relationship Id="rId3" Type="http://schemas.openxmlformats.org/officeDocument/2006/relationships/image" Target="../media/image13.png"/><Relationship Id="rId7" Type="http://schemas.openxmlformats.org/officeDocument/2006/relationships/image" Target="../media/image57.png"/><Relationship Id="rId12" Type="http://schemas.openxmlformats.org/officeDocument/2006/relationships/image" Target="../media/image158.png"/><Relationship Id="rId17" Type="http://schemas.openxmlformats.org/officeDocument/2006/relationships/image" Target="../media/image240.png"/><Relationship Id="rId2" Type="http://schemas.openxmlformats.org/officeDocument/2006/relationships/notesSlide" Target="../notesSlides/notesSlide186.xml"/><Relationship Id="rId16" Type="http://schemas.openxmlformats.org/officeDocument/2006/relationships/image" Target="../media/image35.png"/><Relationship Id="rId20" Type="http://schemas.openxmlformats.org/officeDocument/2006/relationships/image" Target="../media/image14.png"/><Relationship Id="rId1" Type="http://schemas.openxmlformats.org/officeDocument/2006/relationships/slideLayout" Target="../slideLayouts/slideLayout82.xml"/><Relationship Id="rId6" Type="http://schemas.openxmlformats.org/officeDocument/2006/relationships/image" Target="../media/image57.png"/><Relationship Id="rId11" Type="http://schemas.openxmlformats.org/officeDocument/2006/relationships/image" Target="../media/image157.png"/><Relationship Id="rId15" Type="http://schemas.openxmlformats.org/officeDocument/2006/relationships/image" Target="../media/image33.png"/><Relationship Id="rId10" Type="http://schemas.openxmlformats.org/officeDocument/2006/relationships/image" Target="../media/image156.png"/><Relationship Id="rId19" Type="http://schemas.openxmlformats.org/officeDocument/2006/relationships/image" Target="../media/image2600.png"/><Relationship Id="rId9" Type="http://schemas.openxmlformats.org/officeDocument/2006/relationships/image" Target="../media/image155.png"/><Relationship Id="rId14" Type="http://schemas.openxmlformats.org/officeDocument/2006/relationships/image" Target="../media/image162.png"/></Relationships>
</file>

<file path=ppt/slides/_rels/slide198.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63.png"/><Relationship Id="rId18" Type="http://schemas.openxmlformats.org/officeDocument/2006/relationships/image" Target="../media/image2600.png"/><Relationship Id="rId3" Type="http://schemas.openxmlformats.org/officeDocument/2006/relationships/image" Target="../media/image13.png"/><Relationship Id="rId7" Type="http://schemas.openxmlformats.org/officeDocument/2006/relationships/image" Target="../media/image152.png"/><Relationship Id="rId12" Type="http://schemas.openxmlformats.org/officeDocument/2006/relationships/image" Target="../media/image158.png"/><Relationship Id="rId17" Type="http://schemas.openxmlformats.org/officeDocument/2006/relationships/image" Target="../media/image250.png"/><Relationship Id="rId2" Type="http://schemas.openxmlformats.org/officeDocument/2006/relationships/notesSlide" Target="../notesSlides/notesSlide187.xml"/><Relationship Id="rId16" Type="http://schemas.openxmlformats.org/officeDocument/2006/relationships/image" Target="../media/image240.png"/><Relationship Id="rId1" Type="http://schemas.openxmlformats.org/officeDocument/2006/relationships/slideLayout" Target="../slideLayouts/slideLayout82.xml"/><Relationship Id="rId6" Type="http://schemas.openxmlformats.org/officeDocument/2006/relationships/image" Target="../media/image430.png"/><Relationship Id="rId11" Type="http://schemas.openxmlformats.org/officeDocument/2006/relationships/image" Target="../media/image157.png"/><Relationship Id="rId15" Type="http://schemas.openxmlformats.org/officeDocument/2006/relationships/image" Target="../media/image35.png"/><Relationship Id="rId10" Type="http://schemas.openxmlformats.org/officeDocument/2006/relationships/image" Target="../media/image156.png"/><Relationship Id="rId19" Type="http://schemas.openxmlformats.org/officeDocument/2006/relationships/image" Target="../media/image14.png"/><Relationship Id="rId9" Type="http://schemas.openxmlformats.org/officeDocument/2006/relationships/image" Target="../media/image155.png"/><Relationship Id="rId14" Type="http://schemas.openxmlformats.org/officeDocument/2006/relationships/image" Target="../media/image33.png"/></Relationships>
</file>

<file path=ppt/slides/_rels/slide19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8.xml"/><Relationship Id="rId1" Type="http://schemas.openxmlformats.org/officeDocument/2006/relationships/slideLayout" Target="../slideLayouts/slideLayout82.xml"/><Relationship Id="rId5" Type="http://schemas.openxmlformats.org/officeDocument/2006/relationships/image" Target="../media/image13.png"/><Relationship Id="rId4" Type="http://schemas.openxmlformats.org/officeDocument/2006/relationships/image" Target="../media/image10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37.png"/></Relationships>
</file>

<file path=ppt/slides/_rels/slide20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65.png"/><Relationship Id="rId2" Type="http://schemas.openxmlformats.org/officeDocument/2006/relationships/notesSlide" Target="../notesSlides/notesSlide189.xml"/><Relationship Id="rId1" Type="http://schemas.openxmlformats.org/officeDocument/2006/relationships/slideLayout" Target="../slideLayouts/slideLayout82.xml"/><Relationship Id="rId6" Type="http://schemas.openxmlformats.org/officeDocument/2006/relationships/image" Target="../media/image164.png"/><Relationship Id="rId5" Type="http://schemas.openxmlformats.org/officeDocument/2006/relationships/image" Target="../media/image13.png"/><Relationship Id="rId4" Type="http://schemas.openxmlformats.org/officeDocument/2006/relationships/image" Target="../media/image106.png"/></Relationships>
</file>

<file path=ppt/slides/_rels/slide2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0.xml"/><Relationship Id="rId1" Type="http://schemas.openxmlformats.org/officeDocument/2006/relationships/slideLayout" Target="../slideLayouts/slideLayout82.xml"/><Relationship Id="rId5" Type="http://schemas.openxmlformats.org/officeDocument/2006/relationships/image" Target="../media/image13.png"/><Relationship Id="rId4" Type="http://schemas.openxmlformats.org/officeDocument/2006/relationships/image" Target="../media/image106.png"/></Relationships>
</file>

<file path=ppt/slides/_rels/slide20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1.xml"/><Relationship Id="rId1" Type="http://schemas.openxmlformats.org/officeDocument/2006/relationships/slideLayout" Target="../slideLayouts/slideLayout82.xml"/><Relationship Id="rId5" Type="http://schemas.openxmlformats.org/officeDocument/2006/relationships/image" Target="../media/image13.png"/><Relationship Id="rId4" Type="http://schemas.openxmlformats.org/officeDocument/2006/relationships/image" Target="../media/image106.png"/></Relationships>
</file>

<file path=ppt/slides/_rels/slide203.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67.png"/><Relationship Id="rId2" Type="http://schemas.openxmlformats.org/officeDocument/2006/relationships/notesSlide" Target="../notesSlides/notesSlide192.xml"/><Relationship Id="rId1" Type="http://schemas.openxmlformats.org/officeDocument/2006/relationships/slideLayout" Target="../slideLayouts/slideLayout82.xml"/><Relationship Id="rId6" Type="http://schemas.openxmlformats.org/officeDocument/2006/relationships/image" Target="../media/image166.png"/><Relationship Id="rId5" Type="http://schemas.openxmlformats.org/officeDocument/2006/relationships/image" Target="../media/image13.png"/><Relationship Id="rId4" Type="http://schemas.openxmlformats.org/officeDocument/2006/relationships/image" Target="../media/image106.png"/></Relationships>
</file>

<file path=ppt/slides/_rels/slide2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3.xml"/><Relationship Id="rId1" Type="http://schemas.openxmlformats.org/officeDocument/2006/relationships/slideLayout" Target="../slideLayouts/slideLayout82.xml"/><Relationship Id="rId6" Type="http://schemas.openxmlformats.org/officeDocument/2006/relationships/image" Target="../media/image168.png"/><Relationship Id="rId5" Type="http://schemas.openxmlformats.org/officeDocument/2006/relationships/image" Target="../media/image13.png"/><Relationship Id="rId4" Type="http://schemas.openxmlformats.org/officeDocument/2006/relationships/image" Target="../media/image106.png"/></Relationships>
</file>

<file path=ppt/slides/_rels/slide2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4.xml"/><Relationship Id="rId1" Type="http://schemas.openxmlformats.org/officeDocument/2006/relationships/slideLayout" Target="../slideLayouts/slideLayout82.xml"/><Relationship Id="rId6" Type="http://schemas.openxmlformats.org/officeDocument/2006/relationships/image" Target="../media/image169.png"/><Relationship Id="rId5" Type="http://schemas.openxmlformats.org/officeDocument/2006/relationships/image" Target="../media/image13.png"/><Relationship Id="rId4" Type="http://schemas.openxmlformats.org/officeDocument/2006/relationships/image" Target="../media/image106.png"/></Relationships>
</file>

<file path=ppt/slides/_rels/slide20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21.png"/><Relationship Id="rId7" Type="http://schemas.openxmlformats.org/officeDocument/2006/relationships/image" Target="../media/image173.png"/><Relationship Id="rId2" Type="http://schemas.openxmlformats.org/officeDocument/2006/relationships/notesSlide" Target="../notesSlides/notesSlide195.xml"/><Relationship Id="rId1" Type="http://schemas.openxmlformats.org/officeDocument/2006/relationships/slideLayout" Target="../slideLayouts/slideLayout82.xml"/><Relationship Id="rId6" Type="http://schemas.openxmlformats.org/officeDocument/2006/relationships/image" Target="../media/image172.png"/><Relationship Id="rId5" Type="http://schemas.openxmlformats.org/officeDocument/2006/relationships/image" Target="../media/image13.png"/><Relationship Id="rId4" Type="http://schemas.openxmlformats.org/officeDocument/2006/relationships/image" Target="../media/image106.png"/></Relationships>
</file>

<file path=ppt/slides/_rels/slide207.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76.png"/><Relationship Id="rId2" Type="http://schemas.openxmlformats.org/officeDocument/2006/relationships/notesSlide" Target="../notesSlides/notesSlide196.xml"/><Relationship Id="rId1" Type="http://schemas.openxmlformats.org/officeDocument/2006/relationships/slideLayout" Target="../slideLayouts/slideLayout82.xml"/><Relationship Id="rId6" Type="http://schemas.openxmlformats.org/officeDocument/2006/relationships/image" Target="../media/image175.png"/><Relationship Id="rId5" Type="http://schemas.openxmlformats.org/officeDocument/2006/relationships/image" Target="../media/image13.png"/><Relationship Id="rId4" Type="http://schemas.openxmlformats.org/officeDocument/2006/relationships/image" Target="../media/image106.png"/></Relationships>
</file>

<file path=ppt/slides/_rels/slide20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7.xml"/><Relationship Id="rId1" Type="http://schemas.openxmlformats.org/officeDocument/2006/relationships/slideLayout" Target="../slideLayouts/slideLayout82.xml"/><Relationship Id="rId6" Type="http://schemas.openxmlformats.org/officeDocument/2006/relationships/image" Target="../media/image177.png"/><Relationship Id="rId5" Type="http://schemas.openxmlformats.org/officeDocument/2006/relationships/image" Target="../media/image13.png"/><Relationship Id="rId4" Type="http://schemas.openxmlformats.org/officeDocument/2006/relationships/image" Target="../media/image106.png"/></Relationships>
</file>

<file path=ppt/slides/_rels/slide2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8.xml"/><Relationship Id="rId1" Type="http://schemas.openxmlformats.org/officeDocument/2006/relationships/slideLayout" Target="../slideLayouts/slideLayout82.xml"/><Relationship Id="rId6" Type="http://schemas.openxmlformats.org/officeDocument/2006/relationships/image" Target="../media/image178.png"/><Relationship Id="rId5" Type="http://schemas.openxmlformats.org/officeDocument/2006/relationships/image" Target="../media/image13.png"/><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png"/><Relationship Id="rId4" Type="http://schemas.openxmlformats.org/officeDocument/2006/relationships/image" Target="../media/image40.png"/><Relationship Id="rId9" Type="http://schemas.openxmlformats.org/officeDocument/2006/relationships/image" Target="../media/image37.png"/></Relationships>
</file>

<file path=ppt/slides/_rels/slide2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9.xml"/><Relationship Id="rId1" Type="http://schemas.openxmlformats.org/officeDocument/2006/relationships/slideLayout" Target="../slideLayouts/slideLayout82.xml"/><Relationship Id="rId6" Type="http://schemas.openxmlformats.org/officeDocument/2006/relationships/image" Target="../media/image179.png"/><Relationship Id="rId5" Type="http://schemas.openxmlformats.org/officeDocument/2006/relationships/image" Target="../media/image13.png"/><Relationship Id="rId4" Type="http://schemas.openxmlformats.org/officeDocument/2006/relationships/image" Target="../media/image106.png"/></Relationships>
</file>

<file path=ppt/slides/_rels/slide2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0.xml"/><Relationship Id="rId1" Type="http://schemas.openxmlformats.org/officeDocument/2006/relationships/slideLayout" Target="../slideLayouts/slideLayout82.xml"/><Relationship Id="rId6" Type="http://schemas.openxmlformats.org/officeDocument/2006/relationships/image" Target="../media/image181.png"/><Relationship Id="rId5" Type="http://schemas.openxmlformats.org/officeDocument/2006/relationships/image" Target="../media/image13.png"/><Relationship Id="rId4" Type="http://schemas.openxmlformats.org/officeDocument/2006/relationships/image" Target="../media/image106.png"/></Relationships>
</file>

<file path=ppt/slides/_rels/slide21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21.png"/><Relationship Id="rId7" Type="http://schemas.openxmlformats.org/officeDocument/2006/relationships/image" Target="../media/image183.png"/><Relationship Id="rId2" Type="http://schemas.openxmlformats.org/officeDocument/2006/relationships/notesSlide" Target="../notesSlides/notesSlide201.xml"/><Relationship Id="rId1" Type="http://schemas.openxmlformats.org/officeDocument/2006/relationships/slideLayout" Target="../slideLayouts/slideLayout82.xml"/><Relationship Id="rId6" Type="http://schemas.openxmlformats.org/officeDocument/2006/relationships/image" Target="../media/image182.png"/><Relationship Id="rId5" Type="http://schemas.openxmlformats.org/officeDocument/2006/relationships/image" Target="../media/image13.png"/><Relationship Id="rId4" Type="http://schemas.openxmlformats.org/officeDocument/2006/relationships/image" Target="../media/image106.png"/></Relationships>
</file>

<file path=ppt/slides/_rels/slide2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2.xml"/><Relationship Id="rId1" Type="http://schemas.openxmlformats.org/officeDocument/2006/relationships/slideLayout" Target="../slideLayouts/slideLayout82.xml"/><Relationship Id="rId6" Type="http://schemas.openxmlformats.org/officeDocument/2006/relationships/image" Target="../media/image185.png"/><Relationship Id="rId5" Type="http://schemas.openxmlformats.org/officeDocument/2006/relationships/image" Target="../media/image13.png"/><Relationship Id="rId4" Type="http://schemas.openxmlformats.org/officeDocument/2006/relationships/image" Target="../media/image106.png"/></Relationships>
</file>

<file path=ppt/slides/_rels/slide214.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21.png"/><Relationship Id="rId7" Type="http://schemas.openxmlformats.org/officeDocument/2006/relationships/image" Target="../media/image187.png"/><Relationship Id="rId2" Type="http://schemas.openxmlformats.org/officeDocument/2006/relationships/notesSlide" Target="../notesSlides/notesSlide203.xml"/><Relationship Id="rId1" Type="http://schemas.openxmlformats.org/officeDocument/2006/relationships/slideLayout" Target="../slideLayouts/slideLayout82.xml"/><Relationship Id="rId6" Type="http://schemas.openxmlformats.org/officeDocument/2006/relationships/image" Target="../media/image186.png"/><Relationship Id="rId5" Type="http://schemas.openxmlformats.org/officeDocument/2006/relationships/image" Target="../media/image13.png"/><Relationship Id="rId4" Type="http://schemas.openxmlformats.org/officeDocument/2006/relationships/image" Target="../media/image106.png"/></Relationships>
</file>

<file path=ppt/slides/_rels/slide2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4.xml"/><Relationship Id="rId1" Type="http://schemas.openxmlformats.org/officeDocument/2006/relationships/slideLayout" Target="../slideLayouts/slideLayout82.xml"/><Relationship Id="rId6" Type="http://schemas.openxmlformats.org/officeDocument/2006/relationships/image" Target="../media/image189.png"/><Relationship Id="rId5" Type="http://schemas.openxmlformats.org/officeDocument/2006/relationships/image" Target="../media/image13.png"/><Relationship Id="rId4" Type="http://schemas.openxmlformats.org/officeDocument/2006/relationships/image" Target="../media/image106.png"/></Relationships>
</file>

<file path=ppt/slides/_rels/slide21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21.png"/><Relationship Id="rId7" Type="http://schemas.openxmlformats.org/officeDocument/2006/relationships/image" Target="../media/image193.png"/><Relationship Id="rId2" Type="http://schemas.openxmlformats.org/officeDocument/2006/relationships/notesSlide" Target="../notesSlides/notesSlide205.xml"/><Relationship Id="rId1" Type="http://schemas.openxmlformats.org/officeDocument/2006/relationships/slideLayout" Target="../slideLayouts/slideLayout82.xml"/><Relationship Id="rId6" Type="http://schemas.openxmlformats.org/officeDocument/2006/relationships/image" Target="../media/image192.png"/><Relationship Id="rId5" Type="http://schemas.openxmlformats.org/officeDocument/2006/relationships/image" Target="../media/image13.png"/><Relationship Id="rId4" Type="http://schemas.openxmlformats.org/officeDocument/2006/relationships/image" Target="../media/image106.png"/></Relationships>
</file>

<file path=ppt/slides/_rels/slide21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6.xml"/><Relationship Id="rId1" Type="http://schemas.openxmlformats.org/officeDocument/2006/relationships/slideLayout" Target="../slideLayouts/slideLayout82.xml"/><Relationship Id="rId6" Type="http://schemas.openxmlformats.org/officeDocument/2006/relationships/image" Target="../media/image195.png"/><Relationship Id="rId5" Type="http://schemas.openxmlformats.org/officeDocument/2006/relationships/image" Target="../media/image13.png"/><Relationship Id="rId4" Type="http://schemas.openxmlformats.org/officeDocument/2006/relationships/image" Target="../media/image106.png"/></Relationships>
</file>

<file path=ppt/slides/_rels/slide21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21.png"/><Relationship Id="rId7" Type="http://schemas.openxmlformats.org/officeDocument/2006/relationships/image" Target="../media/image197.png"/><Relationship Id="rId2" Type="http://schemas.openxmlformats.org/officeDocument/2006/relationships/notesSlide" Target="../notesSlides/notesSlide207.xml"/><Relationship Id="rId1" Type="http://schemas.openxmlformats.org/officeDocument/2006/relationships/slideLayout" Target="../slideLayouts/slideLayout82.xml"/><Relationship Id="rId6" Type="http://schemas.openxmlformats.org/officeDocument/2006/relationships/image" Target="../media/image196.png"/><Relationship Id="rId5" Type="http://schemas.openxmlformats.org/officeDocument/2006/relationships/image" Target="../media/image13.png"/><Relationship Id="rId4" Type="http://schemas.openxmlformats.org/officeDocument/2006/relationships/image" Target="../media/image106.png"/></Relationships>
</file>

<file path=ppt/slides/_rels/slide2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8.xml"/><Relationship Id="rId1" Type="http://schemas.openxmlformats.org/officeDocument/2006/relationships/slideLayout" Target="../slideLayouts/slideLayout82.xml"/><Relationship Id="rId6" Type="http://schemas.openxmlformats.org/officeDocument/2006/relationships/image" Target="../media/image199.png"/><Relationship Id="rId5" Type="http://schemas.openxmlformats.org/officeDocument/2006/relationships/image" Target="../media/image13.png"/><Relationship Id="rId4" Type="http://schemas.openxmlformats.org/officeDocument/2006/relationships/image" Target="../media/image106.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image" Target="../media/image420.png"/><Relationship Id="rId9" Type="http://schemas.openxmlformats.org/officeDocument/2006/relationships/image" Target="../media/image35.png"/></Relationships>
</file>

<file path=ppt/slides/_rels/slide2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9.xml"/><Relationship Id="rId1" Type="http://schemas.openxmlformats.org/officeDocument/2006/relationships/slideLayout" Target="../slideLayouts/slideLayout82.xml"/><Relationship Id="rId6" Type="http://schemas.openxmlformats.org/officeDocument/2006/relationships/image" Target="../media/image200.png"/><Relationship Id="rId5" Type="http://schemas.openxmlformats.org/officeDocument/2006/relationships/image" Target="../media/image13.png"/><Relationship Id="rId4" Type="http://schemas.openxmlformats.org/officeDocument/2006/relationships/image" Target="../media/image106.png"/></Relationships>
</file>

<file path=ppt/slides/_rels/slide221.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21.png"/><Relationship Id="rId7" Type="http://schemas.openxmlformats.org/officeDocument/2006/relationships/image" Target="../media/image202.png"/><Relationship Id="rId2" Type="http://schemas.openxmlformats.org/officeDocument/2006/relationships/notesSlide" Target="../notesSlides/notesSlide210.xml"/><Relationship Id="rId1" Type="http://schemas.openxmlformats.org/officeDocument/2006/relationships/slideLayout" Target="../slideLayouts/slideLayout82.xml"/><Relationship Id="rId6" Type="http://schemas.openxmlformats.org/officeDocument/2006/relationships/image" Target="../media/image201.png"/><Relationship Id="rId5" Type="http://schemas.openxmlformats.org/officeDocument/2006/relationships/image" Target="../media/image13.png"/><Relationship Id="rId4" Type="http://schemas.openxmlformats.org/officeDocument/2006/relationships/image" Target="../media/image106.png"/></Relationships>
</file>

<file path=ppt/slides/_rels/slide222.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slideLayout" Target="../slideLayouts/slideLayout8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6.png"/><Relationship Id="rId5" Type="http://schemas.openxmlformats.org/officeDocument/2006/relationships/image" Target="../media/image121.png"/><Relationship Id="rId4" Type="http://schemas.openxmlformats.org/officeDocument/2006/relationships/notesSlide" Target="../notesSlides/notesSlide211.xml"/></Relationships>
</file>

<file path=ppt/slides/_rels/slide2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2.xml"/><Relationship Id="rId1" Type="http://schemas.openxmlformats.org/officeDocument/2006/relationships/slideLayout" Target="../slideLayouts/slideLayout82.xml"/><Relationship Id="rId6" Type="http://schemas.openxmlformats.org/officeDocument/2006/relationships/image" Target="../media/image205.png"/><Relationship Id="rId5" Type="http://schemas.openxmlformats.org/officeDocument/2006/relationships/image" Target="../media/image13.png"/><Relationship Id="rId4" Type="http://schemas.openxmlformats.org/officeDocument/2006/relationships/image" Target="../media/image106.png"/></Relationships>
</file>

<file path=ppt/slides/_rels/slide224.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206.png"/><Relationship Id="rId2" Type="http://schemas.openxmlformats.org/officeDocument/2006/relationships/notesSlide" Target="../notesSlides/notesSlide213.xml"/><Relationship Id="rId1" Type="http://schemas.openxmlformats.org/officeDocument/2006/relationships/slideLayout" Target="../slideLayouts/slideLayout82.xml"/><Relationship Id="rId6" Type="http://schemas.openxmlformats.org/officeDocument/2006/relationships/image" Target="../media/image205.png"/><Relationship Id="rId5" Type="http://schemas.openxmlformats.org/officeDocument/2006/relationships/image" Target="../media/image13.png"/><Relationship Id="rId4" Type="http://schemas.openxmlformats.org/officeDocument/2006/relationships/image" Target="../media/image106.png"/></Relationships>
</file>

<file path=ppt/slides/_rels/slide2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4.xml"/><Relationship Id="rId1" Type="http://schemas.openxmlformats.org/officeDocument/2006/relationships/slideLayout" Target="../slideLayouts/slideLayout82.xml"/><Relationship Id="rId6" Type="http://schemas.openxmlformats.org/officeDocument/2006/relationships/image" Target="../media/image207.png"/><Relationship Id="rId5" Type="http://schemas.openxmlformats.org/officeDocument/2006/relationships/image" Target="../media/image13.png"/><Relationship Id="rId4" Type="http://schemas.openxmlformats.org/officeDocument/2006/relationships/image" Target="../media/image106.png"/></Relationships>
</file>

<file path=ppt/slides/_rels/slide22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208.png"/><Relationship Id="rId2" Type="http://schemas.openxmlformats.org/officeDocument/2006/relationships/notesSlide" Target="../notesSlides/notesSlide215.xml"/><Relationship Id="rId1" Type="http://schemas.openxmlformats.org/officeDocument/2006/relationships/slideLayout" Target="../slideLayouts/slideLayout82.xml"/><Relationship Id="rId6" Type="http://schemas.openxmlformats.org/officeDocument/2006/relationships/image" Target="../media/image207.png"/><Relationship Id="rId5" Type="http://schemas.openxmlformats.org/officeDocument/2006/relationships/image" Target="../media/image13.png"/><Relationship Id="rId4" Type="http://schemas.openxmlformats.org/officeDocument/2006/relationships/image" Target="../media/image106.png"/></Relationships>
</file>

<file path=ppt/slides/_rels/slide22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121.png"/><Relationship Id="rId7" Type="http://schemas.openxmlformats.org/officeDocument/2006/relationships/image" Target="../media/image208.png"/><Relationship Id="rId2" Type="http://schemas.openxmlformats.org/officeDocument/2006/relationships/notesSlide" Target="../notesSlides/notesSlide216.xml"/><Relationship Id="rId1" Type="http://schemas.openxmlformats.org/officeDocument/2006/relationships/slideLayout" Target="../slideLayouts/slideLayout82.xml"/><Relationship Id="rId6" Type="http://schemas.openxmlformats.org/officeDocument/2006/relationships/image" Target="../media/image207.png"/><Relationship Id="rId5" Type="http://schemas.openxmlformats.org/officeDocument/2006/relationships/image" Target="../media/image13.png"/><Relationship Id="rId4" Type="http://schemas.openxmlformats.org/officeDocument/2006/relationships/image" Target="../media/image106.png"/></Relationships>
</file>

<file path=ppt/slides/_rels/slide2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7.xml"/><Relationship Id="rId1" Type="http://schemas.openxmlformats.org/officeDocument/2006/relationships/slideLayout" Target="../slideLayouts/slideLayout82.xml"/><Relationship Id="rId6" Type="http://schemas.openxmlformats.org/officeDocument/2006/relationships/image" Target="../media/image211.png"/><Relationship Id="rId5" Type="http://schemas.openxmlformats.org/officeDocument/2006/relationships/image" Target="../media/image13.png"/><Relationship Id="rId4" Type="http://schemas.openxmlformats.org/officeDocument/2006/relationships/image" Target="../media/image106.png"/></Relationships>
</file>

<file path=ppt/slides/_rels/slide22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121.png"/><Relationship Id="rId7" Type="http://schemas.openxmlformats.org/officeDocument/2006/relationships/image" Target="../media/image213.png"/><Relationship Id="rId2" Type="http://schemas.openxmlformats.org/officeDocument/2006/relationships/notesSlide" Target="../notesSlides/notesSlide218.xml"/><Relationship Id="rId1" Type="http://schemas.openxmlformats.org/officeDocument/2006/relationships/slideLayout" Target="../slideLayouts/slideLayout82.xml"/><Relationship Id="rId6" Type="http://schemas.openxmlformats.org/officeDocument/2006/relationships/image" Target="../media/image212.png"/><Relationship Id="rId5" Type="http://schemas.openxmlformats.org/officeDocument/2006/relationships/image" Target="../media/image13.pn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8.png"/><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image" Target="../media/image420.png"/><Relationship Id="rId9" Type="http://schemas.openxmlformats.org/officeDocument/2006/relationships/image" Target="../media/image35.png"/></Relationships>
</file>

<file path=ppt/slides/_rels/slide2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9.xml"/><Relationship Id="rId1" Type="http://schemas.openxmlformats.org/officeDocument/2006/relationships/slideLayout" Target="../slideLayouts/slideLayout82.xml"/><Relationship Id="rId6" Type="http://schemas.openxmlformats.org/officeDocument/2006/relationships/image" Target="../media/image215.png"/><Relationship Id="rId5" Type="http://schemas.openxmlformats.org/officeDocument/2006/relationships/image" Target="../media/image13.png"/><Relationship Id="rId4" Type="http://schemas.openxmlformats.org/officeDocument/2006/relationships/image" Target="../media/image106.png"/></Relationships>
</file>

<file path=ppt/slides/_rels/slide2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0.xml"/><Relationship Id="rId1" Type="http://schemas.openxmlformats.org/officeDocument/2006/relationships/slideLayout" Target="../slideLayouts/slideLayout82.xml"/><Relationship Id="rId6" Type="http://schemas.openxmlformats.org/officeDocument/2006/relationships/image" Target="../media/image215.png"/><Relationship Id="rId5" Type="http://schemas.openxmlformats.org/officeDocument/2006/relationships/image" Target="../media/image13.png"/><Relationship Id="rId4" Type="http://schemas.openxmlformats.org/officeDocument/2006/relationships/image" Target="../media/image106.png"/></Relationships>
</file>

<file path=ppt/slides/_rels/slide2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1.xml"/><Relationship Id="rId1" Type="http://schemas.openxmlformats.org/officeDocument/2006/relationships/slideLayout" Target="../slideLayouts/slideLayout82.xml"/><Relationship Id="rId6" Type="http://schemas.openxmlformats.org/officeDocument/2006/relationships/image" Target="../media/image216.png"/><Relationship Id="rId5" Type="http://schemas.openxmlformats.org/officeDocument/2006/relationships/image" Target="../media/image13.png"/><Relationship Id="rId4" Type="http://schemas.openxmlformats.org/officeDocument/2006/relationships/image" Target="../media/image106.png"/></Relationships>
</file>

<file path=ppt/slides/_rels/slide233.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218.png"/><Relationship Id="rId2" Type="http://schemas.openxmlformats.org/officeDocument/2006/relationships/notesSlide" Target="../notesSlides/notesSlide222.xml"/><Relationship Id="rId1" Type="http://schemas.openxmlformats.org/officeDocument/2006/relationships/slideLayout" Target="../slideLayouts/slideLayout82.xml"/><Relationship Id="rId6" Type="http://schemas.openxmlformats.org/officeDocument/2006/relationships/image" Target="../media/image217.png"/><Relationship Id="rId5" Type="http://schemas.openxmlformats.org/officeDocument/2006/relationships/image" Target="../media/image13.png"/><Relationship Id="rId4" Type="http://schemas.openxmlformats.org/officeDocument/2006/relationships/image" Target="../media/image106.png"/></Relationships>
</file>

<file path=ppt/slides/_rels/slide234.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222.png"/><Relationship Id="rId2" Type="http://schemas.openxmlformats.org/officeDocument/2006/relationships/notesSlide" Target="../notesSlides/notesSlide223.xml"/><Relationship Id="rId1" Type="http://schemas.openxmlformats.org/officeDocument/2006/relationships/slideLayout" Target="../slideLayouts/slideLayout82.xml"/><Relationship Id="rId6" Type="http://schemas.openxmlformats.org/officeDocument/2006/relationships/image" Target="../media/image219.png"/><Relationship Id="rId5" Type="http://schemas.openxmlformats.org/officeDocument/2006/relationships/image" Target="../media/image13.png"/><Relationship Id="rId4" Type="http://schemas.openxmlformats.org/officeDocument/2006/relationships/image" Target="../media/image106.png"/></Relationships>
</file>

<file path=ppt/slides/_rels/slide2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4.xml"/><Relationship Id="rId1" Type="http://schemas.openxmlformats.org/officeDocument/2006/relationships/slideLayout" Target="../slideLayouts/slideLayout82.xml"/><Relationship Id="rId6" Type="http://schemas.openxmlformats.org/officeDocument/2006/relationships/image" Target="../media/image223.png"/><Relationship Id="rId5" Type="http://schemas.openxmlformats.org/officeDocument/2006/relationships/image" Target="../media/image13.png"/><Relationship Id="rId4" Type="http://schemas.openxmlformats.org/officeDocument/2006/relationships/image" Target="../media/image106.png"/></Relationships>
</file>

<file path=ppt/slides/_rels/slide23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225.png"/><Relationship Id="rId2" Type="http://schemas.openxmlformats.org/officeDocument/2006/relationships/notesSlide" Target="../notesSlides/notesSlide225.xml"/><Relationship Id="rId1" Type="http://schemas.openxmlformats.org/officeDocument/2006/relationships/slideLayout" Target="../slideLayouts/slideLayout82.xml"/><Relationship Id="rId6" Type="http://schemas.openxmlformats.org/officeDocument/2006/relationships/image" Target="../media/image224.png"/><Relationship Id="rId5" Type="http://schemas.openxmlformats.org/officeDocument/2006/relationships/image" Target="../media/image13.png"/><Relationship Id="rId4" Type="http://schemas.openxmlformats.org/officeDocument/2006/relationships/image" Target="../media/image106.png"/></Relationships>
</file>

<file path=ppt/slides/_rels/slide2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6.xml"/><Relationship Id="rId1" Type="http://schemas.openxmlformats.org/officeDocument/2006/relationships/slideLayout" Target="../slideLayouts/slideLayout82.xml"/><Relationship Id="rId6" Type="http://schemas.openxmlformats.org/officeDocument/2006/relationships/image" Target="../media/image226.png"/><Relationship Id="rId5" Type="http://schemas.openxmlformats.org/officeDocument/2006/relationships/image" Target="../media/image13.png"/><Relationship Id="rId4" Type="http://schemas.openxmlformats.org/officeDocument/2006/relationships/image" Target="../media/image106.png"/></Relationships>
</file>

<file path=ppt/slides/_rels/slide238.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slideLayout" Target="../slideLayouts/slideLayout82.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6.png"/><Relationship Id="rId5" Type="http://schemas.openxmlformats.org/officeDocument/2006/relationships/image" Target="../media/image121.png"/><Relationship Id="rId4" Type="http://schemas.openxmlformats.org/officeDocument/2006/relationships/notesSlide" Target="../notesSlides/notesSlide227.xml"/></Relationships>
</file>

<file path=ppt/slides/_rels/slide2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8.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8.png"/><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image" Target="../media/image45.png"/><Relationship Id="rId9" Type="http://schemas.openxmlformats.org/officeDocument/2006/relationships/image" Target="../media/image35.png"/></Relationships>
</file>

<file path=ppt/slides/_rels/slide2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9.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8.png"/><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image" Target="../media/image45.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4.png"/><Relationship Id="rId10" Type="http://schemas.openxmlformats.org/officeDocument/2006/relationships/image" Target="../media/image33.png"/><Relationship Id="rId4" Type="http://schemas.openxmlformats.org/officeDocument/2006/relationships/image" Target="../media/image48.png"/><Relationship Id="rId9" Type="http://schemas.openxmlformats.org/officeDocument/2006/relationships/image" Target="../media/image49.png"/><Relationship Id="rId1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48.png"/><Relationship Id="rId9" Type="http://schemas.openxmlformats.org/officeDocument/2006/relationships/image" Target="../media/image4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48.png"/><Relationship Id="rId9" Type="http://schemas.openxmlformats.org/officeDocument/2006/relationships/image" Target="../media/image49.png"/><Relationship Id="rId1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48.png"/><Relationship Id="rId9" Type="http://schemas.openxmlformats.org/officeDocument/2006/relationships/image" Target="../media/image49.png"/><Relationship Id="rId1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48.png"/><Relationship Id="rId9" Type="http://schemas.openxmlformats.org/officeDocument/2006/relationships/image" Target="../media/image49.png"/><Relationship Id="rId1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5.png"/><Relationship Id="rId2" Type="http://schemas.openxmlformats.org/officeDocument/2006/relationships/notesSlide" Target="../notesSlides/notesSlide25.xml"/><Relationship Id="rId16" Type="http://schemas.openxmlformats.org/officeDocument/2006/relationships/image" Target="../media/image14.png"/><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9.png"/><Relationship Id="rId1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5.png"/><Relationship Id="rId2" Type="http://schemas.openxmlformats.org/officeDocument/2006/relationships/notesSlide" Target="../notesSlides/notesSlide26.xml"/><Relationship Id="rId16" Type="http://schemas.openxmlformats.org/officeDocument/2006/relationships/image" Target="../media/image14.png"/><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9.png"/><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notesSlide" Target="../notesSlides/notesSlide27.xml"/><Relationship Id="rId16" Type="http://schemas.openxmlformats.org/officeDocument/2006/relationships/image" Target="../media/image39.png"/><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30.png"/><Relationship Id="rId15" Type="http://schemas.openxmlformats.org/officeDocument/2006/relationships/image" Target="../media/image38.png"/><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notesSlide" Target="../notesSlides/notesSlide28.xml"/><Relationship Id="rId16" Type="http://schemas.openxmlformats.org/officeDocument/2006/relationships/image" Target="../media/image39.png"/><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30.png"/><Relationship Id="rId15" Type="http://schemas.openxmlformats.org/officeDocument/2006/relationships/image" Target="../media/image38.png"/><Relationship Id="rId10" Type="http://schemas.openxmlformats.org/officeDocument/2006/relationships/image" Target="../media/image51.png"/><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52.xml"/><Relationship Id="rId6" Type="http://schemas.openxmlformats.org/officeDocument/2006/relationships/image" Target="../media/image55.pn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png"/><Relationship Id="rId4" Type="http://schemas.openxmlformats.org/officeDocument/2006/relationships/image" Target="../media/image54.png"/><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52.xml"/><Relationship Id="rId6" Type="http://schemas.openxmlformats.org/officeDocument/2006/relationships/image" Target="../media/image55.pn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png"/><Relationship Id="rId4" Type="http://schemas.openxmlformats.org/officeDocument/2006/relationships/image" Target="../media/image54.png"/><Relationship Id="rId9"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3.png"/><Relationship Id="rId1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58.png"/><Relationship Id="rId17" Type="http://schemas.openxmlformats.org/officeDocument/2006/relationships/image" Target="../media/image39.png"/><Relationship Id="rId2" Type="http://schemas.openxmlformats.org/officeDocument/2006/relationships/notesSlide" Target="../notesSlides/notesSlide31.xml"/><Relationship Id="rId16" Type="http://schemas.openxmlformats.org/officeDocument/2006/relationships/image" Target="../media/image38.png"/><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57.png"/><Relationship Id="rId15" Type="http://schemas.openxmlformats.org/officeDocument/2006/relationships/image" Target="../media/image37.png"/><Relationship Id="rId10" Type="http://schemas.openxmlformats.org/officeDocument/2006/relationships/image" Target="../media/image51.png"/><Relationship Id="rId4" Type="http://schemas.openxmlformats.org/officeDocument/2006/relationships/image" Target="../media/image56.png"/><Relationship Id="rId9" Type="http://schemas.openxmlformats.org/officeDocument/2006/relationships/image" Target="../media/image49.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3.png"/><Relationship Id="rId1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58.png"/><Relationship Id="rId17" Type="http://schemas.openxmlformats.org/officeDocument/2006/relationships/image" Target="../media/image39.png"/><Relationship Id="rId2" Type="http://schemas.openxmlformats.org/officeDocument/2006/relationships/notesSlide" Target="../notesSlides/notesSlide32.xml"/><Relationship Id="rId16" Type="http://schemas.openxmlformats.org/officeDocument/2006/relationships/image" Target="../media/image38.png"/><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57.png"/><Relationship Id="rId15" Type="http://schemas.openxmlformats.org/officeDocument/2006/relationships/image" Target="../media/image37.png"/><Relationship Id="rId10" Type="http://schemas.openxmlformats.org/officeDocument/2006/relationships/image" Target="../media/image51.png"/><Relationship Id="rId4" Type="http://schemas.openxmlformats.org/officeDocument/2006/relationships/image" Target="../media/image56.png"/><Relationship Id="rId9" Type="http://schemas.openxmlformats.org/officeDocument/2006/relationships/image" Target="../media/image49.png"/><Relationship Id="rId1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44.png"/><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notesSlide" Target="../notesSlides/notesSlide33.xml"/><Relationship Id="rId16" Type="http://schemas.openxmlformats.org/officeDocument/2006/relationships/image" Target="../media/image63.png"/><Relationship Id="rId1" Type="http://schemas.openxmlformats.org/officeDocument/2006/relationships/slideLayout" Target="../slideLayouts/slideLayout52.xml"/><Relationship Id="rId6" Type="http://schemas.openxmlformats.org/officeDocument/2006/relationships/image" Target="../media/image41.png"/><Relationship Id="rId11" Type="http://schemas.openxmlformats.org/officeDocument/2006/relationships/image" Target="../media/image60.png"/><Relationship Id="rId5" Type="http://schemas.openxmlformats.org/officeDocument/2006/relationships/image" Target="../media/image30.png"/><Relationship Id="rId15" Type="http://schemas.openxmlformats.org/officeDocument/2006/relationships/image" Target="../media/image62.png"/><Relationship Id="rId10" Type="http://schemas.openxmlformats.org/officeDocument/2006/relationships/image" Target="../media/image51.png"/><Relationship Id="rId4" Type="http://schemas.openxmlformats.org/officeDocument/2006/relationships/image" Target="../media/image59.png"/><Relationship Id="rId9" Type="http://schemas.openxmlformats.org/officeDocument/2006/relationships/image" Target="../media/image49.png"/><Relationship Id="rId1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0.xml"/><Relationship Id="rId1" Type="http://schemas.openxmlformats.org/officeDocument/2006/relationships/tags" Target="../tags/tag65.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0.xml"/><Relationship Id="rId1" Type="http://schemas.openxmlformats.org/officeDocument/2006/relationships/tags" Target="../tags/tag66.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0.xml"/><Relationship Id="rId1" Type="http://schemas.openxmlformats.org/officeDocument/2006/relationships/tags" Target="../tags/tag67.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0.xml"/><Relationship Id="rId1" Type="http://schemas.openxmlformats.org/officeDocument/2006/relationships/tags" Target="../tags/tag68.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76.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76.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76.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76.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0.xml"/><Relationship Id="rId1" Type="http://schemas.openxmlformats.org/officeDocument/2006/relationships/tags" Target="../tags/tag69.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2.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0.xml"/><Relationship Id="rId1" Type="http://schemas.openxmlformats.org/officeDocument/2006/relationships/tags" Target="../tags/tag70.xml"/><Relationship Id="rId4" Type="http://schemas.openxmlformats.org/officeDocument/2006/relationships/image" Target="../media/image630.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0.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0.xml"/><Relationship Id="rId1" Type="http://schemas.openxmlformats.org/officeDocument/2006/relationships/tags" Target="../tags/tag7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0.xml"/><Relationship Id="rId1" Type="http://schemas.openxmlformats.org/officeDocument/2006/relationships/tags" Target="../tags/tag72.xml"/><Relationship Id="rId5" Type="http://schemas.openxmlformats.org/officeDocument/2006/relationships/image" Target="../media/image620.png"/><Relationship Id="rId4" Type="http://schemas.openxmlformats.org/officeDocument/2006/relationships/image" Target="../media/image61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0.xml"/><Relationship Id="rId1" Type="http://schemas.openxmlformats.org/officeDocument/2006/relationships/tags" Target="../tags/tag73.xml"/><Relationship Id="rId5" Type="http://schemas.openxmlformats.org/officeDocument/2006/relationships/hyperlink" Target="https://community.jmp.com/t5/Phil-Kay-s-Blog/Active-Learning-in-JMP-Chris-Gotwalt-ENBIS-Workshop/ba-p/835262" TargetMode="Externa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0.xml"/><Relationship Id="rId1" Type="http://schemas.openxmlformats.org/officeDocument/2006/relationships/tags" Target="../tags/tag74.xml"/><Relationship Id="rId5" Type="http://schemas.openxmlformats.org/officeDocument/2006/relationships/hyperlink" Target="https://www.jmp.com/en/software/bayesian-optimization" TargetMode="External"/><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0.xml"/><Relationship Id="rId1" Type="http://schemas.openxmlformats.org/officeDocument/2006/relationships/tags" Target="../tags/tag75.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0.xml"/><Relationship Id="rId1" Type="http://schemas.openxmlformats.org/officeDocument/2006/relationships/tags" Target="../tags/tag76.xml"/><Relationship Id="rId5"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0.xml"/><Relationship Id="rId1" Type="http://schemas.openxmlformats.org/officeDocument/2006/relationships/tags" Target="../tags/tag77.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0.xml"/><Relationship Id="rId1" Type="http://schemas.openxmlformats.org/officeDocument/2006/relationships/tags" Target="../tags/tag78.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0.xml"/><Relationship Id="rId1" Type="http://schemas.openxmlformats.org/officeDocument/2006/relationships/tags" Target="../tags/tag79.xml"/><Relationship Id="rId5" Type="http://schemas.openxmlformats.org/officeDocument/2006/relationships/image" Target="../media/image79.png"/><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hyperlink" Target="https://community.jmp.com/t5/Phil-Kay-s-Blog/Active-Learning-in-JMP-Chris-Gotwalt-ENBIS-Workshop/ba-p/835262" TargetMode="Externa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311.pn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82.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8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11.emf"/></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82.pn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82.xml"/></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711.png"/></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87.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76.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510.png"/></Relationships>
</file>

<file path=ppt/slides/_rels/slide8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1210.png"/><Relationship Id="rId2" Type="http://schemas.openxmlformats.org/officeDocument/2006/relationships/notesSlide" Target="../notesSlides/notesSlide78.xml"/><Relationship Id="rId1" Type="http://schemas.openxmlformats.org/officeDocument/2006/relationships/slideLayout" Target="../slideLayouts/slideLayout82.xml"/><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browniebee.io/" TargetMode="External"/><Relationship Id="rId2" Type="http://schemas.openxmlformats.org/officeDocument/2006/relationships/hyperlink" Target="https://www.active-learning.uk/" TargetMode="External"/><Relationship Id="rId1" Type="http://schemas.openxmlformats.org/officeDocument/2006/relationships/slideLayout" Target="../slideLayouts/slideLayout38.xml"/><Relationship Id="rId5" Type="http://schemas.openxmlformats.org/officeDocument/2006/relationships/hyperlink" Target="https://honegumi.readthedocs.io/en/latest/" TargetMode="External"/><Relationship Id="rId4" Type="http://schemas.openxmlformats.org/officeDocument/2006/relationships/hyperlink" Target="https://github.com/emdgroup/bayb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0.xml"/><Relationship Id="rId1"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82.xml"/><Relationship Id="rId5" Type="http://schemas.openxmlformats.org/officeDocument/2006/relationships/image" Target="../media/image14.png"/><Relationship Id="rId4" Type="http://schemas.openxmlformats.org/officeDocument/2006/relationships/image" Target="../media/image811.png"/></Relationships>
</file>

<file path=ppt/slides/_rels/slide93.xml.rels><?xml version="1.0" encoding="UTF-8" standalone="yes"?>
<Relationships xmlns="http://schemas.openxmlformats.org/package/2006/relationships"><Relationship Id="rId3" Type="http://schemas.openxmlformats.org/officeDocument/2006/relationships/image" Target="../media/image911.png"/><Relationship Id="rId2" Type="http://schemas.openxmlformats.org/officeDocument/2006/relationships/notesSlide" Target="../notesSlides/notesSlide82.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3.xml"/><Relationship Id="rId1" Type="http://schemas.openxmlformats.org/officeDocument/2006/relationships/slideLayout" Target="../slideLayouts/slideLayout8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https://www.jmp.com/en_us/software/predictive-analytics-software.html"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4.xml"/><Relationship Id="rId1" Type="http://schemas.openxmlformats.org/officeDocument/2006/relationships/slideLayout" Target="../slideLayouts/slideLayout82.xml"/><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5.xml"/><Relationship Id="rId1" Type="http://schemas.openxmlformats.org/officeDocument/2006/relationships/slideLayout" Target="../slideLayouts/slideLayout82.xml"/></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6.xml"/><Relationship Id="rId1" Type="http://schemas.openxmlformats.org/officeDocument/2006/relationships/slideLayout" Target="../slideLayouts/slideLayout82.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82.xml"/><Relationship Id="rId4" Type="http://schemas.openxmlformats.org/officeDocument/2006/relationships/image" Target="../media/image14.png"/></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88.png"/><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F1DEF9-945B-F09B-E541-4FEE4899C754}"/>
              </a:ext>
            </a:extLst>
          </p:cNvPr>
          <p:cNvSpPr>
            <a:spLocks noGrp="1"/>
          </p:cNvSpPr>
          <p:nvPr>
            <p:ph type="title"/>
          </p:nvPr>
        </p:nvSpPr>
        <p:spPr>
          <a:xfrm>
            <a:off x="834954" y="903935"/>
            <a:ext cx="11034992" cy="1292662"/>
          </a:xfrm>
        </p:spPr>
        <p:txBody>
          <a:bodyPr/>
          <a:lstStyle/>
          <a:p>
            <a:r>
              <a:rPr lang="en-US" sz="3600" dirty="0"/>
              <a:t>Active Learning with Bayesian Optimization: </a:t>
            </a:r>
            <a:br>
              <a:rPr lang="en-US" dirty="0"/>
            </a:br>
            <a:r>
              <a:rPr lang="en-US" sz="3600" b="0" dirty="0">
                <a:latin typeface="+mn-lt"/>
              </a:rPr>
              <a:t>A Modern Framework for Faster Testing</a:t>
            </a:r>
            <a:endParaRPr lang="en-US" b="0" dirty="0">
              <a:latin typeface="+mn-lt"/>
            </a:endParaRPr>
          </a:p>
        </p:txBody>
      </p:sp>
      <p:sp>
        <p:nvSpPr>
          <p:cNvPr id="4" name="Text Placeholder 3">
            <a:extLst>
              <a:ext uri="{FF2B5EF4-FFF2-40B4-BE49-F238E27FC236}">
                <a16:creationId xmlns:a16="http://schemas.microsoft.com/office/drawing/2014/main" id="{BDFE26DA-7E17-8EE9-AA48-4A6AEA350B7B}"/>
              </a:ext>
            </a:extLst>
          </p:cNvPr>
          <p:cNvSpPr>
            <a:spLocks noGrp="1"/>
          </p:cNvSpPr>
          <p:nvPr>
            <p:ph type="body" sz="quarter" idx="10"/>
          </p:nvPr>
        </p:nvSpPr>
        <p:spPr>
          <a:xfrm>
            <a:off x="7757160" y="4136762"/>
            <a:ext cx="3599885" cy="1440121"/>
          </a:xfrm>
        </p:spPr>
        <p:txBody>
          <a:bodyPr/>
          <a:lstStyle/>
          <a:p>
            <a:r>
              <a:rPr lang="en-US" dirty="0"/>
              <a:t>DATAWorks 2026</a:t>
            </a:r>
          </a:p>
          <a:p>
            <a:r>
              <a:rPr lang="en-US" sz="2000" dirty="0"/>
              <a:t>Institute for Defense Analyses</a:t>
            </a:r>
          </a:p>
          <a:p>
            <a:r>
              <a:rPr lang="en-US" sz="2000" dirty="0"/>
              <a:t>Alexandria, VA</a:t>
            </a:r>
          </a:p>
          <a:p>
            <a:endParaRPr lang="en-US" dirty="0"/>
          </a:p>
        </p:txBody>
      </p:sp>
      <p:sp>
        <p:nvSpPr>
          <p:cNvPr id="5" name="Text Placeholder 4">
            <a:extLst>
              <a:ext uri="{FF2B5EF4-FFF2-40B4-BE49-F238E27FC236}">
                <a16:creationId xmlns:a16="http://schemas.microsoft.com/office/drawing/2014/main" id="{15080DF8-1239-236D-905B-4A45925C512A}"/>
              </a:ext>
            </a:extLst>
          </p:cNvPr>
          <p:cNvSpPr>
            <a:spLocks noGrp="1"/>
          </p:cNvSpPr>
          <p:nvPr>
            <p:ph type="body" sz="quarter" idx="11"/>
          </p:nvPr>
        </p:nvSpPr>
        <p:spPr>
          <a:xfrm>
            <a:off x="888295" y="4008179"/>
            <a:ext cx="7686475" cy="1568704"/>
          </a:xfrm>
        </p:spPr>
        <p:txBody>
          <a:bodyPr/>
          <a:lstStyle/>
          <a:p>
            <a:r>
              <a:rPr lang="en-US" dirty="0"/>
              <a:t>Tom Donnelly, Systems Engineer</a:t>
            </a:r>
          </a:p>
          <a:p>
            <a:r>
              <a:rPr lang="en-US" dirty="0">
                <a:hlinkClick r:id="rId2"/>
              </a:rPr>
              <a:t>tom.donnelly@jmp.com</a:t>
            </a:r>
            <a:r>
              <a:rPr lang="en-US" dirty="0"/>
              <a:t> </a:t>
            </a:r>
          </a:p>
          <a:p>
            <a:r>
              <a:rPr lang="en-US" dirty="0"/>
              <a:t>Chris Gotwalt, Chief Data Scientist</a:t>
            </a:r>
          </a:p>
          <a:p>
            <a:r>
              <a:rPr lang="en-US" dirty="0">
                <a:hlinkClick r:id="rId3"/>
              </a:rPr>
              <a:t>christopher.gotwalt@jmp.com</a:t>
            </a:r>
            <a:r>
              <a:rPr lang="en-US" dirty="0"/>
              <a:t> </a:t>
            </a:r>
          </a:p>
        </p:txBody>
      </p:sp>
    </p:spTree>
    <p:extLst>
      <p:ext uri="{BB962C8B-B14F-4D97-AF65-F5344CB8AC3E}">
        <p14:creationId xmlns:p14="http://schemas.microsoft.com/office/powerpoint/2010/main" val="253106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DF89E-CF2D-904E-2531-CF1280A00FE7}"/>
            </a:ext>
          </a:extLst>
        </p:cNvPr>
        <p:cNvGrpSpPr/>
        <p:nvPr/>
      </p:nvGrpSpPr>
      <p:grpSpPr>
        <a:xfrm>
          <a:off x="0" y="0"/>
          <a:ext cx="0" cy="0"/>
          <a:chOff x="0" y="0"/>
          <a:chExt cx="0" cy="0"/>
        </a:xfrm>
      </p:grpSpPr>
      <p:sp>
        <p:nvSpPr>
          <p:cNvPr id="7" name="Rectangle 3">
            <a:extLst>
              <a:ext uri="{FF2B5EF4-FFF2-40B4-BE49-F238E27FC236}">
                <a16:creationId xmlns:a16="http://schemas.microsoft.com/office/drawing/2014/main" id="{92FD5AB0-1D11-10B7-0A9B-08FBFB999DBE}"/>
              </a:ext>
            </a:extLst>
          </p:cNvPr>
          <p:cNvSpPr>
            <a:spLocks noChangeArrowheads="1"/>
          </p:cNvSpPr>
          <p:nvPr/>
        </p:nvSpPr>
        <p:spPr bwMode="auto">
          <a:xfrm>
            <a:off x="252661" y="109745"/>
            <a:ext cx="11686678" cy="61440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3378" rIns="0" bIns="856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2933" dirty="0">
                <a:solidFill>
                  <a:schemeClr val="accent2"/>
                </a:solidFill>
                <a:latin typeface="Google Sans"/>
                <a:hlinkClick r:id="rId2">
                  <a:extLst>
                    <a:ext uri="{A12FA001-AC4F-418D-AE19-62706E023703}">
                      <ahyp:hlinkClr xmlns:ahyp="http://schemas.microsoft.com/office/drawing/2018/hyperlinkcolor" val="tx"/>
                    </a:ext>
                  </a:extLst>
                </a:hlinkClick>
              </a:rPr>
              <a:t>https://github.com/materials-data-facility/awesome-bayesian-optimization</a:t>
            </a:r>
            <a:r>
              <a:rPr lang="en-US" altLang="en-US" sz="2133" dirty="0">
                <a:solidFill>
                  <a:schemeClr val="accent2"/>
                </a:solidFill>
                <a:latin typeface="Google Sans"/>
              </a:rPr>
              <a:t> </a:t>
            </a:r>
          </a:p>
          <a:p>
            <a:pPr lvl="0"/>
            <a:r>
              <a:rPr lang="en-US" altLang="en-US" sz="2400" dirty="0">
                <a:solidFill>
                  <a:srgbClr val="0A0A0A"/>
                </a:solidFill>
                <a:latin typeface="Google Sans"/>
              </a:rPr>
              <a:t>Twenty-one actively maintained open-source Bayesian Optimization packages on GitHub:</a:t>
            </a:r>
          </a:p>
          <a:p>
            <a:pPr lvl="0"/>
            <a:endParaRPr lang="en-US" sz="933" u="sng" dirty="0">
              <a:hlinkClick r:id="rId3"/>
            </a:endParaRPr>
          </a:p>
          <a:p>
            <a:pPr lvl="0"/>
            <a:r>
              <a:rPr lang="en-US" sz="1067" u="sng" dirty="0">
                <a:latin typeface="Anova Light" panose="020B0604020202020204" charset="0"/>
                <a:hlinkClick r:id="rId3"/>
              </a:rPr>
              <a:t>Adaptive Experimentation Platform (Ax)</a:t>
            </a:r>
            <a:r>
              <a:rPr lang="en-US" sz="1067" dirty="0">
                <a:latin typeface="Anova Light" panose="020B0604020202020204" charset="0"/>
              </a:rPr>
              <a:t> is a user-friendly, modular, and actively developed general-purpose Bayesian optimization platform with support for simple and advanced optimization tasks such as noisy, multi-objective, multi-task, multi-fidelity, batch, high-dimensional, linearly constrained, nonlinearly constrained, mixed continuous/discrete/categorical, and contextual Bayesian optimization.</a:t>
            </a:r>
          </a:p>
          <a:p>
            <a:pPr lvl="0"/>
            <a:r>
              <a:rPr lang="en-US" sz="1067" u="sng" dirty="0" err="1">
                <a:latin typeface="Anova Light" panose="020B0604020202020204" charset="0"/>
                <a:hlinkClick r:id="rId4"/>
              </a:rPr>
              <a:t>BoTorch</a:t>
            </a:r>
            <a:r>
              <a:rPr lang="en-US" sz="1067" dirty="0">
                <a:latin typeface="Anova Light" panose="020B0604020202020204" charset="0"/>
              </a:rPr>
              <a:t> is the backbone that makes up the Ax platform and allows for greater customization and specialized algorithms such as risk-averse Bayesian optimization and constraint active search.</a:t>
            </a:r>
          </a:p>
          <a:p>
            <a:pPr lvl="0"/>
            <a:r>
              <a:rPr lang="en-US" sz="1067" u="sng" dirty="0">
                <a:latin typeface="Anova Light" panose="020B0604020202020204" charset="0"/>
                <a:hlinkClick r:id="rId5"/>
              </a:rPr>
              <a:t>Dragonfly</a:t>
            </a:r>
            <a:r>
              <a:rPr lang="en-US" sz="1067" dirty="0">
                <a:latin typeface="Anova Light" panose="020B0604020202020204" charset="0"/>
              </a:rPr>
              <a:t> is an open-source python library for scalable Bayesian optimization with multi-objective and multi-fidelity support.</a:t>
            </a:r>
          </a:p>
          <a:p>
            <a:pPr lvl="0"/>
            <a:r>
              <a:rPr lang="en-US" sz="1067" u="sng" dirty="0" err="1">
                <a:latin typeface="Anova Light" panose="020B0604020202020204" charset="0"/>
                <a:hlinkClick r:id="rId6"/>
              </a:rPr>
              <a:t>RayTune</a:t>
            </a:r>
            <a:r>
              <a:rPr lang="en-US" sz="1067" dirty="0">
                <a:latin typeface="Anova Light" panose="020B0604020202020204" charset="0"/>
              </a:rPr>
              <a:t> offers experiment execution and hyperparameter tuning at any scale with many supported </a:t>
            </a:r>
            <a:r>
              <a:rPr lang="en-US" sz="1067" u="sng" dirty="0">
                <a:latin typeface="Anova Light" panose="020B0604020202020204" charset="0"/>
                <a:hlinkClick r:id="rId7"/>
              </a:rPr>
              <a:t>search algorithms</a:t>
            </a:r>
            <a:r>
              <a:rPr lang="en-US" sz="1067" dirty="0">
                <a:latin typeface="Anova Light" panose="020B0604020202020204" charset="0"/>
              </a:rPr>
              <a:t> and </a:t>
            </a:r>
            <a:r>
              <a:rPr lang="en-US" sz="1067" u="sng" dirty="0">
                <a:latin typeface="Anova Light" panose="020B0604020202020204" charset="0"/>
                <a:hlinkClick r:id="rId8"/>
              </a:rPr>
              <a:t>trial schedulers</a:t>
            </a:r>
            <a:r>
              <a:rPr lang="en-US" sz="1067" dirty="0">
                <a:latin typeface="Anova Light" panose="020B0604020202020204" charset="0"/>
              </a:rPr>
              <a:t> under a common interface.</a:t>
            </a:r>
          </a:p>
          <a:p>
            <a:pPr lvl="0"/>
            <a:r>
              <a:rPr lang="en-US" sz="1067" dirty="0" err="1">
                <a:latin typeface="Anova Light" panose="020B0604020202020204" charset="0"/>
              </a:rPr>
              <a:t>Aspuru</a:t>
            </a:r>
            <a:r>
              <a:rPr lang="en-US" sz="1067" dirty="0">
                <a:latin typeface="Anova Light" panose="020B0604020202020204" charset="0"/>
              </a:rPr>
              <a:t>-Guzik Group</a:t>
            </a:r>
          </a:p>
          <a:p>
            <a:pPr lvl="1"/>
            <a:r>
              <a:rPr lang="en-US" sz="1067" u="sng" dirty="0">
                <a:latin typeface="Anova Light" panose="020B0604020202020204" charset="0"/>
                <a:hlinkClick r:id="rId9"/>
              </a:rPr>
              <a:t>Atlas</a:t>
            </a:r>
            <a:r>
              <a:rPr lang="en-US" sz="1067" dirty="0">
                <a:latin typeface="Anova Light" panose="020B0604020202020204" charset="0"/>
              </a:rPr>
              <a:t> is a Python package that offers Bayesian optimization tailored towards real-world experimental science problems: mixed parameters, multi-objective, noisy, constrained, multi-fidelity, and meta-learning optimization along with search space expansion/contraction. [WIP]</a:t>
            </a:r>
          </a:p>
          <a:p>
            <a:pPr lvl="1"/>
            <a:r>
              <a:rPr lang="en-US" sz="1067" u="sng" dirty="0">
                <a:latin typeface="Anova Light" panose="020B0604020202020204" charset="0"/>
                <a:hlinkClick r:id="rId10"/>
              </a:rPr>
              <a:t>Chimera</a:t>
            </a:r>
            <a:r>
              <a:rPr lang="en-US" sz="1067" dirty="0">
                <a:latin typeface="Anova Light" panose="020B0604020202020204" charset="0"/>
              </a:rPr>
              <a:t> is a hierarchy-based multi-objective optimization scalarizing function.</a:t>
            </a:r>
          </a:p>
          <a:p>
            <a:pPr lvl="1"/>
            <a:r>
              <a:rPr lang="en-US" sz="1067" u="sng" dirty="0">
                <a:latin typeface="Anova Light" panose="020B0604020202020204" charset="0"/>
                <a:hlinkClick r:id="rId11"/>
              </a:rPr>
              <a:t>Gryffin</a:t>
            </a:r>
            <a:r>
              <a:rPr lang="en-US" sz="1067" dirty="0">
                <a:latin typeface="Anova Light" panose="020B0604020202020204" charset="0"/>
              </a:rPr>
              <a:t> enables Bayesian optimization of continuous and categorical variables with support for physicochemical descriptors and batch optimization.</a:t>
            </a:r>
          </a:p>
          <a:p>
            <a:pPr lvl="1"/>
            <a:r>
              <a:rPr lang="en-US" sz="1067" u="sng" dirty="0">
                <a:latin typeface="Anova Light" panose="020B0604020202020204" charset="0"/>
                <a:hlinkClick r:id="rId12"/>
              </a:rPr>
              <a:t>Gemini</a:t>
            </a:r>
            <a:r>
              <a:rPr lang="en-US" sz="1067" dirty="0">
                <a:latin typeface="Anova Light" panose="020B0604020202020204" charset="0"/>
              </a:rPr>
              <a:t> is a scalable multi-fidelity Bayesian optimization technique and is supported by Gryffin.</a:t>
            </a:r>
          </a:p>
          <a:p>
            <a:pPr lvl="1"/>
            <a:r>
              <a:rPr lang="en-US" sz="1067" u="sng" dirty="0">
                <a:latin typeface="Anova Light" panose="020B0604020202020204" charset="0"/>
                <a:hlinkClick r:id="rId13"/>
              </a:rPr>
              <a:t>Golem</a:t>
            </a:r>
            <a:r>
              <a:rPr lang="en-US" sz="1067" dirty="0">
                <a:latin typeface="Anova Light" panose="020B0604020202020204" charset="0"/>
              </a:rPr>
              <a:t> is an algorithm that helps identify optimal solutions that are robust to input uncertainty (i.e., robust optimization).</a:t>
            </a:r>
          </a:p>
          <a:p>
            <a:pPr lvl="1"/>
            <a:r>
              <a:rPr lang="en-US" sz="1067" u="sng" dirty="0" err="1">
                <a:latin typeface="Anova Light" panose="020B0604020202020204" charset="0"/>
                <a:hlinkClick r:id="rId14"/>
              </a:rPr>
              <a:t>Phoenics</a:t>
            </a:r>
            <a:r>
              <a:rPr lang="en-US" sz="1067" dirty="0">
                <a:latin typeface="Anova Light" panose="020B0604020202020204" charset="0"/>
              </a:rPr>
              <a:t> is a linear-scaling Bayesian optimization algorithm with support for batch and periodic parameter optimization.</a:t>
            </a:r>
          </a:p>
          <a:p>
            <a:pPr lvl="1"/>
            <a:r>
              <a:rPr lang="en-US" sz="1067" u="sng" dirty="0">
                <a:latin typeface="Anova Light" panose="020B0604020202020204" charset="0"/>
                <a:hlinkClick r:id="rId15"/>
              </a:rPr>
              <a:t>Anubis</a:t>
            </a:r>
            <a:r>
              <a:rPr lang="en-US" sz="1067" dirty="0">
                <a:latin typeface="Anova Light" panose="020B0604020202020204" charset="0"/>
              </a:rPr>
              <a:t> is a Bayesian optimization algorithm that models unknown feasibility constraints and incorporates it into the acquisition function</a:t>
            </a:r>
          </a:p>
          <a:p>
            <a:pPr lvl="0"/>
            <a:r>
              <a:rPr lang="en-US" sz="1067" u="sng" dirty="0" err="1">
                <a:latin typeface="Anova Light" panose="020B0604020202020204" charset="0"/>
                <a:hlinkClick r:id="rId16"/>
              </a:rPr>
              <a:t>BoFire</a:t>
            </a:r>
            <a:r>
              <a:rPr lang="en-US" sz="1067" dirty="0">
                <a:latin typeface="Anova Light" panose="020B0604020202020204" charset="0"/>
              </a:rPr>
              <a:t> is a </a:t>
            </a:r>
            <a:r>
              <a:rPr lang="en-US" sz="1067" b="1" dirty="0">
                <a:latin typeface="Anova Light" panose="020B0604020202020204" charset="0"/>
              </a:rPr>
              <a:t>B</a:t>
            </a:r>
            <a:r>
              <a:rPr lang="en-US" sz="1067" dirty="0">
                <a:latin typeface="Anova Light" panose="020B0604020202020204" charset="0"/>
              </a:rPr>
              <a:t>ayesian </a:t>
            </a:r>
            <a:r>
              <a:rPr lang="en-US" sz="1067" b="1" dirty="0">
                <a:latin typeface="Anova Light" panose="020B0604020202020204" charset="0"/>
              </a:rPr>
              <a:t>O</a:t>
            </a:r>
            <a:r>
              <a:rPr lang="en-US" sz="1067" dirty="0">
                <a:latin typeface="Anova Light" panose="020B0604020202020204" charset="0"/>
              </a:rPr>
              <a:t>ptimization </a:t>
            </a:r>
            <a:r>
              <a:rPr lang="en-US" sz="1067" b="1" dirty="0">
                <a:latin typeface="Anova Light" panose="020B0604020202020204" charset="0"/>
              </a:rPr>
              <a:t>F</a:t>
            </a:r>
            <a:r>
              <a:rPr lang="en-US" sz="1067" dirty="0">
                <a:latin typeface="Anova Light" panose="020B0604020202020204" charset="0"/>
              </a:rPr>
              <a:t>ramework </a:t>
            </a:r>
            <a:r>
              <a:rPr lang="en-US" sz="1067" b="1" dirty="0">
                <a:latin typeface="Anova Light" panose="020B0604020202020204" charset="0"/>
              </a:rPr>
              <a:t>I</a:t>
            </a:r>
            <a:r>
              <a:rPr lang="en-US" sz="1067" dirty="0">
                <a:latin typeface="Anova Light" panose="020B0604020202020204" charset="0"/>
              </a:rPr>
              <a:t>ntended for </a:t>
            </a:r>
            <a:r>
              <a:rPr lang="en-US" sz="1067" b="1" dirty="0">
                <a:latin typeface="Anova Light" panose="020B0604020202020204" charset="0"/>
              </a:rPr>
              <a:t>R</a:t>
            </a:r>
            <a:r>
              <a:rPr lang="en-US" sz="1067" dirty="0">
                <a:latin typeface="Anova Light" panose="020B0604020202020204" charset="0"/>
              </a:rPr>
              <a:t>eal </a:t>
            </a:r>
            <a:r>
              <a:rPr lang="en-US" sz="1067" b="1" dirty="0">
                <a:latin typeface="Anova Light" panose="020B0604020202020204" charset="0"/>
              </a:rPr>
              <a:t>E</a:t>
            </a:r>
            <a:r>
              <a:rPr lang="en-US" sz="1067" dirty="0">
                <a:latin typeface="Anova Light" panose="020B0604020202020204" charset="0"/>
              </a:rPr>
              <a:t>xperiments (under development) with support for advanced optimization tasks such as mixed variables, multiple objectives, and generic constraints.</a:t>
            </a:r>
          </a:p>
          <a:p>
            <a:pPr lvl="0"/>
            <a:r>
              <a:rPr lang="en-US" sz="1067" u="sng" dirty="0">
                <a:latin typeface="Anova Light" panose="020B0604020202020204" charset="0"/>
                <a:hlinkClick r:id="rId17"/>
              </a:rPr>
              <a:t>NIMS-OS</a:t>
            </a:r>
            <a:r>
              <a:rPr lang="en-US" sz="1067" dirty="0">
                <a:latin typeface="Anova Light" panose="020B0604020202020204" charset="0"/>
              </a:rPr>
              <a:t> is a Python package (+GUI) for workflow orchestration and multi-objective optimization software that supports </a:t>
            </a:r>
            <a:r>
              <a:rPr lang="en-US" sz="1067" u="sng" dirty="0">
                <a:latin typeface="Anova Light" panose="020B0604020202020204" charset="0"/>
                <a:hlinkClick r:id="rId18"/>
              </a:rPr>
              <a:t>BLOX</a:t>
            </a:r>
            <a:r>
              <a:rPr lang="en-US" sz="1067" dirty="0">
                <a:latin typeface="Anova Light" panose="020B0604020202020204" charset="0"/>
              </a:rPr>
              <a:t>, </a:t>
            </a:r>
            <a:r>
              <a:rPr lang="en-US" sz="1067" u="sng" dirty="0">
                <a:latin typeface="Anova Light" panose="020B0604020202020204" charset="0"/>
                <a:hlinkClick r:id="rId19"/>
              </a:rPr>
              <a:t>PDC</a:t>
            </a:r>
            <a:r>
              <a:rPr lang="en-US" sz="1067" dirty="0">
                <a:latin typeface="Anova Light" panose="020B0604020202020204" charset="0"/>
              </a:rPr>
              <a:t>, random exploration, and a multi-objective variant of </a:t>
            </a:r>
            <a:r>
              <a:rPr lang="en-US" sz="1067" u="sng" dirty="0">
                <a:latin typeface="Anova Light" panose="020B0604020202020204" charset="0"/>
                <a:hlinkClick r:id="rId20"/>
              </a:rPr>
              <a:t>PHYSBO</a:t>
            </a:r>
            <a:r>
              <a:rPr lang="en-US" sz="1067" dirty="0">
                <a:latin typeface="Anova Light" panose="020B0604020202020204" charset="0"/>
              </a:rPr>
              <a:t>.</a:t>
            </a:r>
          </a:p>
          <a:p>
            <a:pPr lvl="0"/>
            <a:r>
              <a:rPr lang="en-US" sz="1067" u="sng" dirty="0">
                <a:latin typeface="Anova Light" panose="020B0604020202020204" charset="0"/>
                <a:hlinkClick r:id="rId21"/>
              </a:rPr>
              <a:t>SLAMD</a:t>
            </a:r>
            <a:r>
              <a:rPr lang="en-US" sz="1067" dirty="0">
                <a:latin typeface="Anova Light" panose="020B0604020202020204" charset="0"/>
              </a:rPr>
              <a:t> - A web app leveraging data-driven design for cementitious materials via a digital lab twin, complemented by a (materials-agnostic) AI optimization feature. Features UI to interactively explore design spaces. The web app uses Python and </a:t>
            </a:r>
            <a:r>
              <a:rPr lang="en-US" sz="1067" dirty="0" err="1">
                <a:latin typeface="Anova Light" panose="020B0604020202020204" charset="0"/>
              </a:rPr>
              <a:t>Javascript</a:t>
            </a:r>
            <a:r>
              <a:rPr lang="en-US" sz="1067" dirty="0">
                <a:latin typeface="Anova Light" panose="020B0604020202020204" charset="0"/>
              </a:rPr>
              <a:t>.</a:t>
            </a:r>
          </a:p>
          <a:p>
            <a:pPr lvl="0"/>
            <a:r>
              <a:rPr lang="en-US" sz="1067" u="sng" dirty="0">
                <a:latin typeface="Anova Light" panose="020B0604020202020204" charset="0"/>
                <a:hlinkClick r:id="rId22"/>
              </a:rPr>
              <a:t>Summit</a:t>
            </a:r>
            <a:r>
              <a:rPr lang="en-US" sz="1067" dirty="0">
                <a:latin typeface="Anova Light" panose="020B0604020202020204" charset="0"/>
              </a:rPr>
              <a:t> is a set of tools for optimizing chemical processes with a wide variety of design of experiments (DoE) and adaptive design methods along with benchmarks.</a:t>
            </a:r>
          </a:p>
          <a:p>
            <a:pPr lvl="0"/>
            <a:r>
              <a:rPr lang="en-US" sz="1067" u="sng" dirty="0" err="1">
                <a:latin typeface="Anova Light" panose="020B0604020202020204" charset="0"/>
                <a:hlinkClick r:id="rId23"/>
              </a:rPr>
              <a:t>GPax</a:t>
            </a:r>
            <a:r>
              <a:rPr lang="en-US" sz="1067" dirty="0">
                <a:latin typeface="Anova Light" panose="020B0604020202020204" charset="0"/>
              </a:rPr>
              <a:t> is a Python package for physics-based Gaussian processes (GPs) built on top of </a:t>
            </a:r>
            <a:r>
              <a:rPr lang="en-US" sz="1067" dirty="0" err="1">
                <a:latin typeface="Anova Light" panose="020B0604020202020204" charset="0"/>
              </a:rPr>
              <a:t>NumPyro</a:t>
            </a:r>
            <a:r>
              <a:rPr lang="en-US" sz="1067" dirty="0">
                <a:latin typeface="Anova Light" panose="020B0604020202020204" charset="0"/>
              </a:rPr>
              <a:t> and JAX that take advantage of prior physical knowledge and different data modalities for active learning and Bayesian optimization. It supports "deep kernel learning", structured probabilistic mean functions, hypothesis learning workflows, multitask, </a:t>
            </a:r>
            <a:r>
              <a:rPr lang="en-US" sz="1067" dirty="0" err="1">
                <a:latin typeface="Anova Light" panose="020B0604020202020204" charset="0"/>
              </a:rPr>
              <a:t>multifidelity</a:t>
            </a:r>
            <a:r>
              <a:rPr lang="en-US" sz="1067" dirty="0">
                <a:latin typeface="Anova Light" panose="020B0604020202020204" charset="0"/>
              </a:rPr>
              <a:t>, heteroscedastic, and vector BO and emphasizes user friendliness.</a:t>
            </a:r>
          </a:p>
          <a:p>
            <a:pPr lvl="0"/>
            <a:r>
              <a:rPr lang="en-US" sz="1067" u="sng" dirty="0">
                <a:latin typeface="Anova Light" panose="020B0604020202020204" charset="0"/>
                <a:hlinkClick r:id="rId24"/>
              </a:rPr>
              <a:t>Bayesian Back End (</a:t>
            </a:r>
            <a:r>
              <a:rPr lang="en-US" sz="1067" u="sng" dirty="0" err="1">
                <a:latin typeface="Anova Light" panose="020B0604020202020204" charset="0"/>
                <a:hlinkClick r:id="rId24"/>
              </a:rPr>
              <a:t>BayBE</a:t>
            </a:r>
            <a:r>
              <a:rPr lang="en-US" sz="1067" u="sng" dirty="0">
                <a:latin typeface="Anova Light" panose="020B0604020202020204" charset="0"/>
                <a:hlinkClick r:id="rId24"/>
              </a:rPr>
              <a:t>)</a:t>
            </a:r>
            <a:r>
              <a:rPr lang="en-US" sz="1067" dirty="0">
                <a:latin typeface="Anova Light" panose="020B0604020202020204" charset="0"/>
              </a:rPr>
              <a:t> is an open-source toolbox by </a:t>
            </a:r>
            <a:r>
              <a:rPr lang="en-US" sz="1067" u="sng" dirty="0">
                <a:latin typeface="Anova Light" panose="020B0604020202020204" charset="0"/>
                <a:hlinkClick r:id="rId25"/>
              </a:rPr>
              <a:t>Merck KGaA</a:t>
            </a:r>
            <a:r>
              <a:rPr lang="en-US" sz="1067" dirty="0">
                <a:latin typeface="Anova Light" panose="020B0604020202020204" charset="0"/>
              </a:rPr>
              <a:t> for Bayesian optimization, featuring custom encodings, chemical knowledge integration, hybrid spaces, transfer learning, simulation tools, and robust, serializable code for real-world experimental campaigns.</a:t>
            </a:r>
          </a:p>
          <a:p>
            <a:pPr lvl="0"/>
            <a:r>
              <a:rPr lang="en-US" sz="1067" u="sng" dirty="0">
                <a:latin typeface="Anova Light" panose="020B0604020202020204" charset="0"/>
                <a:hlinkClick r:id="rId26"/>
              </a:rPr>
              <a:t>Bayesian-Optimization</a:t>
            </a:r>
            <a:r>
              <a:rPr lang="en-US" sz="1067" dirty="0">
                <a:latin typeface="Anova Light" panose="020B0604020202020204" charset="0"/>
              </a:rPr>
              <a:t> Pure Python implementation of Bayesian global optimization with gaussian processes.</a:t>
            </a:r>
          </a:p>
          <a:p>
            <a:pPr lvl="0"/>
            <a:r>
              <a:rPr lang="en-US" sz="1067" u="sng" dirty="0" err="1">
                <a:latin typeface="Anova Light" panose="020B0604020202020204" charset="0"/>
                <a:hlinkClick r:id="rId27"/>
              </a:rPr>
              <a:t>GPFLow</a:t>
            </a:r>
            <a:r>
              <a:rPr lang="en-US" sz="1067" dirty="0">
                <a:latin typeface="Anova Light" panose="020B0604020202020204" charset="0"/>
              </a:rPr>
              <a:t> </a:t>
            </a:r>
            <a:r>
              <a:rPr lang="en-US" sz="1067" dirty="0" err="1">
                <a:latin typeface="Anova Light" panose="020B0604020202020204" charset="0"/>
              </a:rPr>
              <a:t>GPflow</a:t>
            </a:r>
            <a:r>
              <a:rPr lang="en-US" sz="1067" dirty="0">
                <a:latin typeface="Anova Light" panose="020B0604020202020204" charset="0"/>
              </a:rPr>
              <a:t> is a package for building Gaussian process models in python, using TensorFlow.</a:t>
            </a:r>
          </a:p>
          <a:p>
            <a:r>
              <a:rPr lang="en-US" sz="1067" dirty="0">
                <a:latin typeface="Anova Light" panose="020B0604020202020204" charset="0"/>
                <a:hlinkClick r:id="rId28"/>
              </a:rPr>
              <a:t>Spearmint</a:t>
            </a:r>
            <a:r>
              <a:rPr lang="en-US" sz="1067" dirty="0">
                <a:latin typeface="Anova Light" panose="020B0604020202020204" charset="0"/>
              </a:rPr>
              <a:t>: A well-known implementation of Bayesian optimization that has been around for some time and incorporates advancements in the field.</a:t>
            </a:r>
          </a:p>
          <a:p>
            <a:r>
              <a:rPr lang="en-US" sz="1067" dirty="0">
                <a:latin typeface="Anova Light" panose="020B0604020202020204" charset="0"/>
                <a:hlinkClick r:id="rId29"/>
              </a:rPr>
              <a:t>BOXVIA: </a:t>
            </a:r>
            <a:r>
              <a:rPr lang="en-US" sz="1067" dirty="0">
                <a:latin typeface="Anova Light" panose="020B0604020202020204" charset="0"/>
              </a:rPr>
              <a:t>A GUI-based application from NASA that allows users to perform Bayesian optimization without extensive programming skills and includes visualization tools for interpreting results.</a:t>
            </a:r>
          </a:p>
        </p:txBody>
      </p:sp>
    </p:spTree>
    <p:extLst>
      <p:ext uri="{BB962C8B-B14F-4D97-AF65-F5344CB8AC3E}">
        <p14:creationId xmlns:p14="http://schemas.microsoft.com/office/powerpoint/2010/main" val="89927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39" y="759510"/>
            <a:ext cx="8865511" cy="5338977"/>
          </a:xfrm>
          <a:prstGeom prst="rect">
            <a:avLst/>
          </a:prstGeom>
        </p:spPr>
      </p:pic>
      <p:pic>
        <p:nvPicPr>
          <p:cNvPr id="7" name="Picture 6">
            <a:extLst>
              <a:ext uri="{FF2B5EF4-FFF2-40B4-BE49-F238E27FC236}">
                <a16:creationId xmlns:a16="http://schemas.microsoft.com/office/drawing/2014/main" id="{A99C960F-9F3D-BA0F-1FAA-A12BCC9B6172}"/>
              </a:ext>
            </a:extLst>
          </p:cNvPr>
          <p:cNvPicPr>
            <a:picLocks noChangeAspect="1"/>
          </p:cNvPicPr>
          <p:nvPr/>
        </p:nvPicPr>
        <p:blipFill>
          <a:blip r:embed="rId6"/>
          <a:stretch>
            <a:fillRect/>
          </a:stretch>
        </p:blipFill>
        <p:spPr>
          <a:xfrm>
            <a:off x="11201524" y="6200477"/>
            <a:ext cx="990476" cy="666667"/>
          </a:xfrm>
          <a:prstGeom prst="rect">
            <a:avLst/>
          </a:prstGeom>
        </p:spPr>
      </p:pic>
      <p:grpSp>
        <p:nvGrpSpPr>
          <p:cNvPr id="6" name="Group 5">
            <a:extLst>
              <a:ext uri="{FF2B5EF4-FFF2-40B4-BE49-F238E27FC236}">
                <a16:creationId xmlns:a16="http://schemas.microsoft.com/office/drawing/2014/main" id="{A6E25139-0A22-D85E-6FD1-15BC1A5F160D}"/>
              </a:ext>
            </a:extLst>
          </p:cNvPr>
          <p:cNvGrpSpPr/>
          <p:nvPr/>
        </p:nvGrpSpPr>
        <p:grpSpPr>
          <a:xfrm>
            <a:off x="2721685" y="2484189"/>
            <a:ext cx="9398520" cy="2763396"/>
            <a:chOff x="2721685" y="2279785"/>
            <a:chExt cx="9398520" cy="2763396"/>
          </a:xfrm>
        </p:grpSpPr>
        <p:pic>
          <p:nvPicPr>
            <p:cNvPr id="8" name="Picture 2">
              <a:extLst>
                <a:ext uri="{FF2B5EF4-FFF2-40B4-BE49-F238E27FC236}">
                  <a16:creationId xmlns:a16="http://schemas.microsoft.com/office/drawing/2014/main" id="{5BCE8D71-5C54-7E18-E2EC-13D97A494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946869">
              <a:off x="10541121" y="2279785"/>
              <a:ext cx="1579084" cy="276339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088DC7CD-2D9D-F20C-FB9C-0D088CF4B0EE}"/>
                </a:ext>
              </a:extLst>
            </p:cNvPr>
            <p:cNvCxnSpPr>
              <a:cxnSpLocks/>
            </p:cNvCxnSpPr>
            <p:nvPr/>
          </p:nvCxnSpPr>
          <p:spPr>
            <a:xfrm flipV="1">
              <a:off x="2721685" y="3661483"/>
              <a:ext cx="9328864" cy="1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2B5CD4-7FB6-EAB5-8708-0571F209FE51}"/>
                  </a:ext>
                </a:extLst>
              </p:cNvPr>
              <p:cNvSpPr txBox="1"/>
              <p:nvPr/>
            </p:nvSpPr>
            <p:spPr>
              <a:xfrm>
                <a:off x="-111689" y="3447822"/>
                <a:ext cx="22779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4200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r>
                        <m:rPr>
                          <m:nor/>
                        </m:rP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m:t>=600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2" name="TextBox 11">
                <a:extLst>
                  <a:ext uri="{FF2B5EF4-FFF2-40B4-BE49-F238E27FC236}">
                    <a16:creationId xmlns:a16="http://schemas.microsoft.com/office/drawing/2014/main" id="{342B5CD4-7FB6-EAB5-8708-0571F209FE51}"/>
                  </a:ext>
                </a:extLst>
              </p:cNvPr>
              <p:cNvSpPr txBox="1">
                <a:spLocks noRot="1" noChangeAspect="1" noMove="1" noResize="1" noEditPoints="1" noAdjustHandles="1" noChangeArrowheads="1" noChangeShapeType="1" noTextEdit="1"/>
              </p:cNvSpPr>
              <p:nvPr/>
            </p:nvSpPr>
            <p:spPr>
              <a:xfrm>
                <a:off x="-111689" y="3447822"/>
                <a:ext cx="2277979" cy="123110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298257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292113-E095-7AF6-1AC9-2D6FADA7AD46}"/>
                  </a:ext>
                </a:extLst>
              </p:cNvPr>
              <p:cNvSpPr txBox="1"/>
              <p:nvPr/>
            </p:nvSpPr>
            <p:spPr>
              <a:xfrm>
                <a:off x="0" y="759511"/>
                <a:ext cx="22779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1.25</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.33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C4292113-E095-7AF6-1AC9-2D6FADA7AD46}"/>
                  </a:ext>
                </a:extLst>
              </p:cNvPr>
              <p:cNvSpPr txBox="1">
                <a:spLocks noRot="1" noChangeAspect="1" noMove="1" noResize="1" noEditPoints="1" noAdjustHandles="1" noChangeArrowheads="1" noChangeShapeType="1" noTextEdit="1"/>
              </p:cNvSpPr>
              <p:nvPr/>
            </p:nvSpPr>
            <p:spPr>
              <a:xfrm>
                <a:off x="0" y="759511"/>
                <a:ext cx="2277979" cy="1231106"/>
              </a:xfrm>
              <a:prstGeom prst="rect">
                <a:avLst/>
              </a:prstGeom>
              <a:blipFill>
                <a:blip r:embed="rId6"/>
                <a:stretch>
                  <a:fillRect t="-4950"/>
                </a:stretch>
              </a:blipFill>
            </p:spPr>
            <p:txBody>
              <a:bodyPr/>
              <a:lstStyle/>
              <a:p>
                <a:r>
                  <a:rPr lang="en-US">
                    <a:noFill/>
                  </a:rPr>
                  <a:t> </a:t>
                </a:r>
              </a:p>
            </p:txBody>
          </p:sp>
        </mc:Fallback>
      </mc:AlternateContent>
      <p:sp>
        <p:nvSpPr>
          <p:cNvPr id="4" name="object 3">
            <a:extLst>
              <a:ext uri="{FF2B5EF4-FFF2-40B4-BE49-F238E27FC236}">
                <a16:creationId xmlns:a16="http://schemas.microsoft.com/office/drawing/2014/main" id="{EDC9D6F1-BB2A-87AC-0B34-6DE478E5177A}"/>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80A712F0-D9AE-6BD7-F793-8886B95B737E}"/>
              </a:ext>
            </a:extLst>
          </p:cNvPr>
          <p:cNvPicPr>
            <a:picLocks noChangeAspect="1"/>
          </p:cNvPicPr>
          <p:nvPr/>
        </p:nvPicPr>
        <p:blipFill>
          <a:blip r:embed="rId7"/>
          <a:stretch>
            <a:fillRect/>
          </a:stretch>
        </p:blipFill>
        <p:spPr>
          <a:xfrm>
            <a:off x="11201524" y="6209621"/>
            <a:ext cx="990476" cy="666667"/>
          </a:xfrm>
          <a:prstGeom prst="rect">
            <a:avLst/>
          </a:prstGeom>
        </p:spPr>
      </p:pic>
    </p:spTree>
    <p:extLst>
      <p:ext uri="{BB962C8B-B14F-4D97-AF65-F5344CB8AC3E}">
        <p14:creationId xmlns:p14="http://schemas.microsoft.com/office/powerpoint/2010/main" val="9033331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599EBC3-542C-A3BC-6B3E-C6226873EA79}"/>
                  </a:ext>
                </a:extLst>
              </p:cNvPr>
              <p:cNvSpPr txBox="1"/>
              <p:nvPr/>
            </p:nvSpPr>
            <p:spPr>
              <a:xfrm>
                <a:off x="0" y="759511"/>
                <a:ext cx="22779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.625</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.72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6599EBC3-542C-A3BC-6B3E-C6226873EA79}"/>
                  </a:ext>
                </a:extLst>
              </p:cNvPr>
              <p:cNvSpPr txBox="1">
                <a:spLocks noRot="1" noChangeAspect="1" noMove="1" noResize="1" noEditPoints="1" noAdjustHandles="1" noChangeArrowheads="1" noChangeShapeType="1" noTextEdit="1"/>
              </p:cNvSpPr>
              <p:nvPr/>
            </p:nvSpPr>
            <p:spPr>
              <a:xfrm>
                <a:off x="0" y="759511"/>
                <a:ext cx="2277979" cy="1231106"/>
              </a:xfrm>
              <a:prstGeom prst="rect">
                <a:avLst/>
              </a:prstGeom>
              <a:blipFill>
                <a:blip r:embed="rId7"/>
                <a:stretch>
                  <a:fillRect/>
                </a:stretch>
              </a:blipFill>
            </p:spPr>
            <p:txBody>
              <a:bodyPr/>
              <a:lstStyle/>
              <a:p>
                <a:r>
                  <a:rPr lang="en-US">
                    <a:noFill/>
                  </a:rPr>
                  <a:t> </a:t>
                </a:r>
              </a:p>
            </p:txBody>
          </p:sp>
        </mc:Fallback>
      </mc:AlternateContent>
      <p:sp>
        <p:nvSpPr>
          <p:cNvPr id="7" name="object 3">
            <a:extLst>
              <a:ext uri="{FF2B5EF4-FFF2-40B4-BE49-F238E27FC236}">
                <a16:creationId xmlns:a16="http://schemas.microsoft.com/office/drawing/2014/main" id="{A5EAA143-DE63-27AE-D439-052FB28BFF78}"/>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A0074951-827C-2148-240D-983F5A758D0D}"/>
              </a:ext>
            </a:extLst>
          </p:cNvPr>
          <p:cNvPicPr>
            <a:picLocks noChangeAspect="1"/>
          </p:cNvPicPr>
          <p:nvPr/>
        </p:nvPicPr>
        <p:blipFill>
          <a:blip r:embed="rId8"/>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6243183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7" name="Picture 6">
            <a:extLst>
              <a:ext uri="{FF2B5EF4-FFF2-40B4-BE49-F238E27FC236}">
                <a16:creationId xmlns:a16="http://schemas.microsoft.com/office/drawing/2014/main" id="{968150F9-B941-841D-C5DF-8375664D4557}"/>
              </a:ext>
            </a:extLst>
          </p:cNvPr>
          <p:cNvPicPr>
            <a:picLocks noChangeAspect="1"/>
          </p:cNvPicPr>
          <p:nvPr/>
        </p:nvPicPr>
        <p:blipFill>
          <a:blip r:embed="rId5"/>
          <a:stretch>
            <a:fillRect/>
          </a:stretch>
        </p:blipFill>
        <p:spPr>
          <a:xfrm>
            <a:off x="1663240" y="759511"/>
            <a:ext cx="8865512" cy="533897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D06FBDB-B097-9E92-0E9E-F4D2741B0B5E}"/>
                  </a:ext>
                </a:extLst>
              </p:cNvPr>
              <p:cNvSpPr txBox="1"/>
              <p:nvPr/>
            </p:nvSpPr>
            <p:spPr>
              <a:xfrm>
                <a:off x="0" y="759511"/>
                <a:ext cx="22779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.312</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.91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CD06FBDB-B097-9E92-0E9E-F4D2741B0B5E}"/>
                  </a:ext>
                </a:extLst>
              </p:cNvPr>
              <p:cNvSpPr txBox="1">
                <a:spLocks noRot="1" noChangeAspect="1" noMove="1" noResize="1" noEditPoints="1" noAdjustHandles="1" noChangeArrowheads="1" noChangeShapeType="1" noTextEdit="1"/>
              </p:cNvSpPr>
              <p:nvPr/>
            </p:nvSpPr>
            <p:spPr>
              <a:xfrm>
                <a:off x="0" y="759511"/>
                <a:ext cx="2277979" cy="1231106"/>
              </a:xfrm>
              <a:prstGeom prst="rect">
                <a:avLst/>
              </a:prstGeom>
              <a:blipFill>
                <a:blip r:embed="rId8"/>
                <a:stretch>
                  <a:fillRect/>
                </a:stretch>
              </a:blipFill>
            </p:spPr>
            <p:txBody>
              <a:bodyPr/>
              <a:lstStyle/>
              <a:p>
                <a:r>
                  <a:rPr lang="en-US">
                    <a:noFill/>
                  </a:rPr>
                  <a:t> </a:t>
                </a:r>
              </a:p>
            </p:txBody>
          </p:sp>
        </mc:Fallback>
      </mc:AlternateContent>
      <p:sp>
        <p:nvSpPr>
          <p:cNvPr id="4" name="object 3">
            <a:extLst>
              <a:ext uri="{FF2B5EF4-FFF2-40B4-BE49-F238E27FC236}">
                <a16:creationId xmlns:a16="http://schemas.microsoft.com/office/drawing/2014/main" id="{759BC9E7-8C23-268A-E341-BF05369B828B}"/>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7E0539F2-D9CF-C6CA-FD5E-F29453B4DCC1}"/>
              </a:ext>
            </a:extLst>
          </p:cNvPr>
          <p:cNvPicPr>
            <a:picLocks noChangeAspect="1"/>
          </p:cNvPicPr>
          <p:nvPr/>
        </p:nvPicPr>
        <p:blipFill>
          <a:blip r:embed="rId9"/>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5729633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7" name="Picture 6">
            <a:extLst>
              <a:ext uri="{FF2B5EF4-FFF2-40B4-BE49-F238E27FC236}">
                <a16:creationId xmlns:a16="http://schemas.microsoft.com/office/drawing/2014/main" id="{968150F9-B941-841D-C5DF-8375664D4557}"/>
              </a:ext>
            </a:extLst>
          </p:cNvPr>
          <p:cNvPicPr>
            <a:picLocks noChangeAspect="1"/>
          </p:cNvPicPr>
          <p:nvPr/>
        </p:nvPicPr>
        <p:blipFill>
          <a:blip r:embed="rId5"/>
          <a:stretch>
            <a:fillRect/>
          </a:stretch>
        </p:blipFill>
        <p:spPr>
          <a:xfrm>
            <a:off x="1663240" y="759511"/>
            <a:ext cx="8865512" cy="5338978"/>
          </a:xfrm>
          <a:prstGeom prst="rect">
            <a:avLst/>
          </a:prstGeom>
        </p:spPr>
      </p:pic>
      <p:pic>
        <p:nvPicPr>
          <p:cNvPr id="9" name="Picture 8">
            <a:extLst>
              <a:ext uri="{FF2B5EF4-FFF2-40B4-BE49-F238E27FC236}">
                <a16:creationId xmlns:a16="http://schemas.microsoft.com/office/drawing/2014/main" id="{F25AD8E1-E3B5-9861-968F-AA2D841913E2}"/>
              </a:ext>
            </a:extLst>
          </p:cNvPr>
          <p:cNvPicPr>
            <a:picLocks noChangeAspect="1"/>
          </p:cNvPicPr>
          <p:nvPr/>
        </p:nvPicPr>
        <p:blipFill>
          <a:blip r:embed="rId6"/>
          <a:stretch>
            <a:fillRect/>
          </a:stretch>
        </p:blipFill>
        <p:spPr>
          <a:xfrm>
            <a:off x="1663237" y="759510"/>
            <a:ext cx="8865511" cy="5338977"/>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7FF4803-92E4-EAEB-9CED-49D0D71995DC}"/>
                  </a:ext>
                </a:extLst>
              </p:cNvPr>
              <p:cNvSpPr txBox="1"/>
              <p:nvPr/>
            </p:nvSpPr>
            <p:spPr>
              <a:xfrm>
                <a:off x="0" y="759511"/>
                <a:ext cx="22779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.156</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.97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97FF4803-92E4-EAEB-9CED-49D0D71995DC}"/>
                  </a:ext>
                </a:extLst>
              </p:cNvPr>
              <p:cNvSpPr txBox="1">
                <a:spLocks noRot="1" noChangeAspect="1" noMove="1" noResize="1" noEditPoints="1" noAdjustHandles="1" noChangeArrowheads="1" noChangeShapeType="1" noTextEdit="1"/>
              </p:cNvSpPr>
              <p:nvPr/>
            </p:nvSpPr>
            <p:spPr>
              <a:xfrm>
                <a:off x="0" y="759511"/>
                <a:ext cx="2277979" cy="1231106"/>
              </a:xfrm>
              <a:prstGeom prst="rect">
                <a:avLst/>
              </a:prstGeom>
              <a:blipFill>
                <a:blip r:embed="rId9"/>
                <a:stretch>
                  <a:fillRect/>
                </a:stretch>
              </a:blipFill>
            </p:spPr>
            <p:txBody>
              <a:bodyPr/>
              <a:lstStyle/>
              <a:p>
                <a:r>
                  <a:rPr lang="en-US">
                    <a:noFill/>
                  </a:rPr>
                  <a:t> </a:t>
                </a:r>
              </a:p>
            </p:txBody>
          </p:sp>
        </mc:Fallback>
      </mc:AlternateContent>
      <p:sp>
        <p:nvSpPr>
          <p:cNvPr id="4" name="object 3">
            <a:extLst>
              <a:ext uri="{FF2B5EF4-FFF2-40B4-BE49-F238E27FC236}">
                <a16:creationId xmlns:a16="http://schemas.microsoft.com/office/drawing/2014/main" id="{2E8F8B85-B70C-BD1C-532B-34F92793EB0E}"/>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473C0DB4-735A-31E3-BCB1-5C3F43F706B7}"/>
              </a:ext>
            </a:extLst>
          </p:cNvPr>
          <p:cNvPicPr>
            <a:picLocks noChangeAspect="1"/>
          </p:cNvPicPr>
          <p:nvPr/>
        </p:nvPicPr>
        <p:blipFill>
          <a:blip r:embed="rId10"/>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9690549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7" name="Picture 6">
            <a:extLst>
              <a:ext uri="{FF2B5EF4-FFF2-40B4-BE49-F238E27FC236}">
                <a16:creationId xmlns:a16="http://schemas.microsoft.com/office/drawing/2014/main" id="{968150F9-B941-841D-C5DF-8375664D4557}"/>
              </a:ext>
            </a:extLst>
          </p:cNvPr>
          <p:cNvPicPr>
            <a:picLocks noChangeAspect="1"/>
          </p:cNvPicPr>
          <p:nvPr/>
        </p:nvPicPr>
        <p:blipFill>
          <a:blip r:embed="rId5"/>
          <a:stretch>
            <a:fillRect/>
          </a:stretch>
        </p:blipFill>
        <p:spPr>
          <a:xfrm>
            <a:off x="1663240" y="759511"/>
            <a:ext cx="8865512" cy="5338978"/>
          </a:xfrm>
          <a:prstGeom prst="rect">
            <a:avLst/>
          </a:prstGeom>
        </p:spPr>
      </p:pic>
      <p:pic>
        <p:nvPicPr>
          <p:cNvPr id="9" name="Picture 8">
            <a:extLst>
              <a:ext uri="{FF2B5EF4-FFF2-40B4-BE49-F238E27FC236}">
                <a16:creationId xmlns:a16="http://schemas.microsoft.com/office/drawing/2014/main" id="{F25AD8E1-E3B5-9861-968F-AA2D841913E2}"/>
              </a:ext>
            </a:extLst>
          </p:cNvPr>
          <p:cNvPicPr>
            <a:picLocks noChangeAspect="1"/>
          </p:cNvPicPr>
          <p:nvPr/>
        </p:nvPicPr>
        <p:blipFill>
          <a:blip r:embed="rId6"/>
          <a:stretch>
            <a:fillRect/>
          </a:stretch>
        </p:blipFill>
        <p:spPr>
          <a:xfrm>
            <a:off x="1663237" y="759510"/>
            <a:ext cx="8865511" cy="5338977"/>
          </a:xfrm>
          <a:prstGeom prst="rect">
            <a:avLst/>
          </a:prstGeom>
        </p:spPr>
      </p:pic>
      <p:pic>
        <p:nvPicPr>
          <p:cNvPr id="11" name="Picture 10">
            <a:extLst>
              <a:ext uri="{FF2B5EF4-FFF2-40B4-BE49-F238E27FC236}">
                <a16:creationId xmlns:a16="http://schemas.microsoft.com/office/drawing/2014/main" id="{501B0796-075A-61D3-9BAE-F211163EE51F}"/>
              </a:ext>
            </a:extLst>
          </p:cNvPr>
          <p:cNvPicPr>
            <a:picLocks noChangeAspect="1"/>
          </p:cNvPicPr>
          <p:nvPr/>
        </p:nvPicPr>
        <p:blipFill>
          <a:blip r:embed="rId7"/>
          <a:stretch>
            <a:fillRect/>
          </a:stretch>
        </p:blipFill>
        <p:spPr>
          <a:xfrm>
            <a:off x="1663229" y="759507"/>
            <a:ext cx="8865511" cy="533897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86B56D2-C34A-E267-A4B5-8C51B2E321B6}"/>
                  </a:ext>
                </a:extLst>
              </p:cNvPr>
              <p:cNvSpPr txBox="1"/>
              <p:nvPr/>
            </p:nvSpPr>
            <p:spPr>
              <a:xfrm>
                <a:off x="10758" y="759511"/>
                <a:ext cx="22779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.078</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.98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2" name="TextBox 11">
                <a:extLst>
                  <a:ext uri="{FF2B5EF4-FFF2-40B4-BE49-F238E27FC236}">
                    <a16:creationId xmlns:a16="http://schemas.microsoft.com/office/drawing/2014/main" id="{D86B56D2-C34A-E267-A4B5-8C51B2E321B6}"/>
                  </a:ext>
                </a:extLst>
              </p:cNvPr>
              <p:cNvSpPr txBox="1">
                <a:spLocks noRot="1" noChangeAspect="1" noMove="1" noResize="1" noEditPoints="1" noAdjustHandles="1" noChangeArrowheads="1" noChangeShapeType="1" noTextEdit="1"/>
              </p:cNvSpPr>
              <p:nvPr/>
            </p:nvSpPr>
            <p:spPr>
              <a:xfrm>
                <a:off x="10758" y="759511"/>
                <a:ext cx="2277979" cy="1231106"/>
              </a:xfrm>
              <a:prstGeom prst="rect">
                <a:avLst/>
              </a:prstGeom>
              <a:blipFill>
                <a:blip r:embed="rId10"/>
                <a:stretch>
                  <a:fillRect/>
                </a:stretch>
              </a:blipFill>
            </p:spPr>
            <p:txBody>
              <a:bodyPr/>
              <a:lstStyle/>
              <a:p>
                <a:r>
                  <a:rPr lang="en-US">
                    <a:noFill/>
                  </a:rPr>
                  <a:t> </a:t>
                </a:r>
              </a:p>
            </p:txBody>
          </p:sp>
        </mc:Fallback>
      </mc:AlternateContent>
      <p:sp>
        <p:nvSpPr>
          <p:cNvPr id="4" name="object 3">
            <a:extLst>
              <a:ext uri="{FF2B5EF4-FFF2-40B4-BE49-F238E27FC236}">
                <a16:creationId xmlns:a16="http://schemas.microsoft.com/office/drawing/2014/main" id="{41C4873A-B79E-9D46-96D5-FC3E8A355606}"/>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5C2DCBEB-E9ED-9688-4B92-0AAE29EDFB66}"/>
              </a:ext>
            </a:extLst>
          </p:cNvPr>
          <p:cNvPicPr>
            <a:picLocks noChangeAspect="1"/>
          </p:cNvPicPr>
          <p:nvPr/>
        </p:nvPicPr>
        <p:blipFill>
          <a:blip r:embed="rId11"/>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2719691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7" name="Picture 6">
            <a:extLst>
              <a:ext uri="{FF2B5EF4-FFF2-40B4-BE49-F238E27FC236}">
                <a16:creationId xmlns:a16="http://schemas.microsoft.com/office/drawing/2014/main" id="{968150F9-B941-841D-C5DF-8375664D4557}"/>
              </a:ext>
            </a:extLst>
          </p:cNvPr>
          <p:cNvPicPr>
            <a:picLocks noChangeAspect="1"/>
          </p:cNvPicPr>
          <p:nvPr/>
        </p:nvPicPr>
        <p:blipFill>
          <a:blip r:embed="rId5"/>
          <a:stretch>
            <a:fillRect/>
          </a:stretch>
        </p:blipFill>
        <p:spPr>
          <a:xfrm>
            <a:off x="1663240" y="759511"/>
            <a:ext cx="8865512" cy="5338978"/>
          </a:xfrm>
          <a:prstGeom prst="rect">
            <a:avLst/>
          </a:prstGeom>
        </p:spPr>
      </p:pic>
      <p:pic>
        <p:nvPicPr>
          <p:cNvPr id="9" name="Picture 8">
            <a:extLst>
              <a:ext uri="{FF2B5EF4-FFF2-40B4-BE49-F238E27FC236}">
                <a16:creationId xmlns:a16="http://schemas.microsoft.com/office/drawing/2014/main" id="{F25AD8E1-E3B5-9861-968F-AA2D841913E2}"/>
              </a:ext>
            </a:extLst>
          </p:cNvPr>
          <p:cNvPicPr>
            <a:picLocks noChangeAspect="1"/>
          </p:cNvPicPr>
          <p:nvPr/>
        </p:nvPicPr>
        <p:blipFill>
          <a:blip r:embed="rId6"/>
          <a:stretch>
            <a:fillRect/>
          </a:stretch>
        </p:blipFill>
        <p:spPr>
          <a:xfrm>
            <a:off x="1663237" y="759510"/>
            <a:ext cx="8865511" cy="5338977"/>
          </a:xfrm>
          <a:prstGeom prst="rect">
            <a:avLst/>
          </a:prstGeom>
        </p:spPr>
      </p:pic>
      <p:pic>
        <p:nvPicPr>
          <p:cNvPr id="11" name="Picture 10">
            <a:extLst>
              <a:ext uri="{FF2B5EF4-FFF2-40B4-BE49-F238E27FC236}">
                <a16:creationId xmlns:a16="http://schemas.microsoft.com/office/drawing/2014/main" id="{501B0796-075A-61D3-9BAE-F211163EE51F}"/>
              </a:ext>
            </a:extLst>
          </p:cNvPr>
          <p:cNvPicPr>
            <a:picLocks noChangeAspect="1"/>
          </p:cNvPicPr>
          <p:nvPr/>
        </p:nvPicPr>
        <p:blipFill>
          <a:blip r:embed="rId7"/>
          <a:stretch>
            <a:fillRect/>
          </a:stretch>
        </p:blipFill>
        <p:spPr>
          <a:xfrm>
            <a:off x="1663229" y="759507"/>
            <a:ext cx="8865511" cy="5338977"/>
          </a:xfrm>
          <a:prstGeom prst="rect">
            <a:avLst/>
          </a:prstGeom>
        </p:spPr>
      </p:pic>
      <p:pic>
        <p:nvPicPr>
          <p:cNvPr id="12" name="Picture 11">
            <a:extLst>
              <a:ext uri="{FF2B5EF4-FFF2-40B4-BE49-F238E27FC236}">
                <a16:creationId xmlns:a16="http://schemas.microsoft.com/office/drawing/2014/main" id="{001D5A40-4C77-226B-30EC-93F33BC4338A}"/>
              </a:ext>
            </a:extLst>
          </p:cNvPr>
          <p:cNvPicPr>
            <a:picLocks noChangeAspect="1"/>
          </p:cNvPicPr>
          <p:nvPr/>
        </p:nvPicPr>
        <p:blipFill>
          <a:blip r:embed="rId8"/>
          <a:stretch>
            <a:fillRect/>
          </a:stretch>
        </p:blipFill>
        <p:spPr>
          <a:xfrm>
            <a:off x="1663213" y="759501"/>
            <a:ext cx="8865511" cy="5338977"/>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65B1A7C-0916-862A-C02A-EAC16E542E45}"/>
                  </a:ext>
                </a:extLst>
              </p:cNvPr>
              <p:cNvSpPr txBox="1"/>
              <p:nvPr/>
            </p:nvSpPr>
            <p:spPr>
              <a:xfrm>
                <a:off x="0" y="759511"/>
                <a:ext cx="22779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.039</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.994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E65B1A7C-0916-862A-C02A-EAC16E542E45}"/>
                  </a:ext>
                </a:extLst>
              </p:cNvPr>
              <p:cNvSpPr txBox="1">
                <a:spLocks noRot="1" noChangeAspect="1" noMove="1" noResize="1" noEditPoints="1" noAdjustHandles="1" noChangeArrowheads="1" noChangeShapeType="1" noTextEdit="1"/>
              </p:cNvSpPr>
              <p:nvPr/>
            </p:nvSpPr>
            <p:spPr>
              <a:xfrm>
                <a:off x="0" y="759511"/>
                <a:ext cx="2277979" cy="1231106"/>
              </a:xfrm>
              <a:prstGeom prst="rect">
                <a:avLst/>
              </a:prstGeom>
              <a:blipFill>
                <a:blip r:embed="rId11"/>
                <a:stretch>
                  <a:fillRect/>
                </a:stretch>
              </a:blipFill>
            </p:spPr>
            <p:txBody>
              <a:bodyPr/>
              <a:lstStyle/>
              <a:p>
                <a:r>
                  <a:rPr lang="en-US">
                    <a:noFill/>
                  </a:rPr>
                  <a:t> </a:t>
                </a:r>
              </a:p>
            </p:txBody>
          </p:sp>
        </mc:Fallback>
      </mc:AlternateContent>
      <p:sp>
        <p:nvSpPr>
          <p:cNvPr id="4" name="object 3">
            <a:extLst>
              <a:ext uri="{FF2B5EF4-FFF2-40B4-BE49-F238E27FC236}">
                <a16:creationId xmlns:a16="http://schemas.microsoft.com/office/drawing/2014/main" id="{DA65DC49-650E-17FF-A379-DF61A0FA7051}"/>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0C1A0456-7268-A80C-00E4-4EC9B5E2CC3E}"/>
              </a:ext>
            </a:extLst>
          </p:cNvPr>
          <p:cNvPicPr>
            <a:picLocks noChangeAspect="1"/>
          </p:cNvPicPr>
          <p:nvPr/>
        </p:nvPicPr>
        <p:blipFill>
          <a:blip r:embed="rId12"/>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6066977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7" name="Picture 6">
            <a:extLst>
              <a:ext uri="{FF2B5EF4-FFF2-40B4-BE49-F238E27FC236}">
                <a16:creationId xmlns:a16="http://schemas.microsoft.com/office/drawing/2014/main" id="{968150F9-B941-841D-C5DF-8375664D4557}"/>
              </a:ext>
            </a:extLst>
          </p:cNvPr>
          <p:cNvPicPr>
            <a:picLocks noChangeAspect="1"/>
          </p:cNvPicPr>
          <p:nvPr/>
        </p:nvPicPr>
        <p:blipFill>
          <a:blip r:embed="rId5"/>
          <a:stretch>
            <a:fillRect/>
          </a:stretch>
        </p:blipFill>
        <p:spPr>
          <a:xfrm>
            <a:off x="1663240" y="759511"/>
            <a:ext cx="8865512" cy="5338978"/>
          </a:xfrm>
          <a:prstGeom prst="rect">
            <a:avLst/>
          </a:prstGeom>
        </p:spPr>
      </p:pic>
      <p:pic>
        <p:nvPicPr>
          <p:cNvPr id="9" name="Picture 8">
            <a:extLst>
              <a:ext uri="{FF2B5EF4-FFF2-40B4-BE49-F238E27FC236}">
                <a16:creationId xmlns:a16="http://schemas.microsoft.com/office/drawing/2014/main" id="{F25AD8E1-E3B5-9861-968F-AA2D841913E2}"/>
              </a:ext>
            </a:extLst>
          </p:cNvPr>
          <p:cNvPicPr>
            <a:picLocks noChangeAspect="1"/>
          </p:cNvPicPr>
          <p:nvPr/>
        </p:nvPicPr>
        <p:blipFill>
          <a:blip r:embed="rId6"/>
          <a:stretch>
            <a:fillRect/>
          </a:stretch>
        </p:blipFill>
        <p:spPr>
          <a:xfrm>
            <a:off x="1663237" y="759510"/>
            <a:ext cx="8865511" cy="5338977"/>
          </a:xfrm>
          <a:prstGeom prst="rect">
            <a:avLst/>
          </a:prstGeom>
        </p:spPr>
      </p:pic>
      <p:pic>
        <p:nvPicPr>
          <p:cNvPr id="11" name="Picture 10">
            <a:extLst>
              <a:ext uri="{FF2B5EF4-FFF2-40B4-BE49-F238E27FC236}">
                <a16:creationId xmlns:a16="http://schemas.microsoft.com/office/drawing/2014/main" id="{501B0796-075A-61D3-9BAE-F211163EE51F}"/>
              </a:ext>
            </a:extLst>
          </p:cNvPr>
          <p:cNvPicPr>
            <a:picLocks noChangeAspect="1"/>
          </p:cNvPicPr>
          <p:nvPr/>
        </p:nvPicPr>
        <p:blipFill>
          <a:blip r:embed="rId7"/>
          <a:stretch>
            <a:fillRect/>
          </a:stretch>
        </p:blipFill>
        <p:spPr>
          <a:xfrm>
            <a:off x="1663229" y="759507"/>
            <a:ext cx="8865511" cy="5338977"/>
          </a:xfrm>
          <a:prstGeom prst="rect">
            <a:avLst/>
          </a:prstGeom>
        </p:spPr>
      </p:pic>
      <p:pic>
        <p:nvPicPr>
          <p:cNvPr id="12" name="Picture 11">
            <a:extLst>
              <a:ext uri="{FF2B5EF4-FFF2-40B4-BE49-F238E27FC236}">
                <a16:creationId xmlns:a16="http://schemas.microsoft.com/office/drawing/2014/main" id="{001D5A40-4C77-226B-30EC-93F33BC4338A}"/>
              </a:ext>
            </a:extLst>
          </p:cNvPr>
          <p:cNvPicPr>
            <a:picLocks noChangeAspect="1"/>
          </p:cNvPicPr>
          <p:nvPr/>
        </p:nvPicPr>
        <p:blipFill>
          <a:blip r:embed="rId8"/>
          <a:stretch>
            <a:fillRect/>
          </a:stretch>
        </p:blipFill>
        <p:spPr>
          <a:xfrm>
            <a:off x="1663213" y="759501"/>
            <a:ext cx="8865511" cy="5338977"/>
          </a:xfrm>
          <a:prstGeom prst="rect">
            <a:avLst/>
          </a:prstGeom>
        </p:spPr>
      </p:pic>
      <p:pic>
        <p:nvPicPr>
          <p:cNvPr id="13" name="Picture 12">
            <a:extLst>
              <a:ext uri="{FF2B5EF4-FFF2-40B4-BE49-F238E27FC236}">
                <a16:creationId xmlns:a16="http://schemas.microsoft.com/office/drawing/2014/main" id="{E7199178-6FE3-5DC0-A31D-71CD4FF6813C}"/>
              </a:ext>
            </a:extLst>
          </p:cNvPr>
          <p:cNvPicPr>
            <a:picLocks noChangeAspect="1"/>
          </p:cNvPicPr>
          <p:nvPr/>
        </p:nvPicPr>
        <p:blipFill>
          <a:blip r:embed="rId9"/>
          <a:stretch>
            <a:fillRect/>
          </a:stretch>
        </p:blipFill>
        <p:spPr>
          <a:xfrm>
            <a:off x="1663182" y="759489"/>
            <a:ext cx="8865511" cy="5338977"/>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5A9260-1115-87D2-4D14-0BDAFA8FEBC1}"/>
                  </a:ext>
                </a:extLst>
              </p:cNvPr>
              <p:cNvSpPr txBox="1"/>
              <p:nvPr/>
            </p:nvSpPr>
            <p:spPr>
              <a:xfrm>
                <a:off x="0" y="759511"/>
                <a:ext cx="22779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.019</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.997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4" name="TextBox 13">
                <a:extLst>
                  <a:ext uri="{FF2B5EF4-FFF2-40B4-BE49-F238E27FC236}">
                    <a16:creationId xmlns:a16="http://schemas.microsoft.com/office/drawing/2014/main" id="{BD5A9260-1115-87D2-4D14-0BDAFA8FEBC1}"/>
                  </a:ext>
                </a:extLst>
              </p:cNvPr>
              <p:cNvSpPr txBox="1">
                <a:spLocks noRot="1" noChangeAspect="1" noMove="1" noResize="1" noEditPoints="1" noAdjustHandles="1" noChangeArrowheads="1" noChangeShapeType="1" noTextEdit="1"/>
              </p:cNvSpPr>
              <p:nvPr/>
            </p:nvSpPr>
            <p:spPr>
              <a:xfrm>
                <a:off x="0" y="759511"/>
                <a:ext cx="2277979" cy="1231106"/>
              </a:xfrm>
              <a:prstGeom prst="rect">
                <a:avLst/>
              </a:prstGeom>
              <a:blipFill>
                <a:blip r:embed="rId12"/>
                <a:stretch>
                  <a:fillRect/>
                </a:stretch>
              </a:blipFill>
            </p:spPr>
            <p:txBody>
              <a:bodyPr/>
              <a:lstStyle/>
              <a:p>
                <a:r>
                  <a:rPr lang="en-US">
                    <a:noFill/>
                  </a:rPr>
                  <a:t> </a:t>
                </a:r>
              </a:p>
            </p:txBody>
          </p:sp>
        </mc:Fallback>
      </mc:AlternateContent>
      <p:sp>
        <p:nvSpPr>
          <p:cNvPr id="4" name="object 3">
            <a:extLst>
              <a:ext uri="{FF2B5EF4-FFF2-40B4-BE49-F238E27FC236}">
                <a16:creationId xmlns:a16="http://schemas.microsoft.com/office/drawing/2014/main" id="{D1B0B396-3C57-162E-7C33-5556C05FF1F7}"/>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799A8DD0-95CC-3E84-C688-5D58F7515064}"/>
              </a:ext>
            </a:extLst>
          </p:cNvPr>
          <p:cNvPicPr>
            <a:picLocks noChangeAspect="1"/>
          </p:cNvPicPr>
          <p:nvPr/>
        </p:nvPicPr>
        <p:blipFill>
          <a:blip r:embed="rId1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7020808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2E2E12C6-1B58-5C09-1FE8-CC51C84A2A86}"/>
              </a:ext>
            </a:extLst>
          </p:cNvPr>
          <p:cNvSpPr txBox="1"/>
          <p:nvPr/>
        </p:nvSpPr>
        <p:spPr>
          <a:xfrm>
            <a:off x="552450" y="1602745"/>
            <a:ext cx="635028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Can we: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Take a small set of points </a:t>
            </a: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Model the distance-correlation relationship</a:t>
            </a: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Combine the correlation model and the data to model </a:t>
            </a: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y(x)</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This is the essence of Gaussian Process modeling!</a:t>
            </a:r>
          </a:p>
        </p:txBody>
      </p:sp>
      <p:pic>
        <p:nvPicPr>
          <p:cNvPr id="4" name="Picture 3">
            <a:extLst>
              <a:ext uri="{FF2B5EF4-FFF2-40B4-BE49-F238E27FC236}">
                <a16:creationId xmlns:a16="http://schemas.microsoft.com/office/drawing/2014/main" id="{5A54E15A-0EBC-D1C6-D046-DCC229FCF560}"/>
              </a:ext>
            </a:extLst>
          </p:cNvPr>
          <p:cNvPicPr>
            <a:picLocks noChangeAspect="1"/>
          </p:cNvPicPr>
          <p:nvPr/>
        </p:nvPicPr>
        <p:blipFill>
          <a:blip r:embed="rId3"/>
          <a:stretch>
            <a:fillRect/>
          </a:stretch>
        </p:blipFill>
        <p:spPr>
          <a:xfrm>
            <a:off x="6713855" y="1723903"/>
            <a:ext cx="5336694" cy="3213857"/>
          </a:xfrm>
          <a:prstGeom prst="rect">
            <a:avLst/>
          </a:prstGeom>
        </p:spPr>
      </p:pic>
      <p:sp>
        <p:nvSpPr>
          <p:cNvPr id="5" name="object 3">
            <a:extLst>
              <a:ext uri="{FF2B5EF4-FFF2-40B4-BE49-F238E27FC236}">
                <a16:creationId xmlns:a16="http://schemas.microsoft.com/office/drawing/2014/main" id="{31491377-C013-E492-D8A9-6624C7014420}"/>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13FEE56D-24F8-1555-F647-F51B26F69F5A}"/>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2182893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A200F29-216E-2036-489E-F65363455EC7}"/>
                  </a:ext>
                </a:extLst>
              </p:cNvPr>
              <p:cNvSpPr txBox="1"/>
              <p:nvPr/>
            </p:nvSpPr>
            <p:spPr>
              <a:xfrm>
                <a:off x="731841" y="1256254"/>
                <a:ext cx="11318708" cy="526297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Consider single point prediction of </a:t>
                </a: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given</a:t>
                </a:r>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oMath>
                </a14:m>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𝐺𝑎𝑢𝑠𝑠𝑖𝑎𝑛</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oMath>
                </a14:m>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with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𝑐𝑜𝑟𝑟</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We can use the conditional distribution as our model for </a:t>
                </a: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e>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V</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ar</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e>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nor/>
                              </m:rP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m:t>ρ</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EA200F29-216E-2036-489E-F65363455EC7}"/>
                  </a:ext>
                </a:extLst>
              </p:cNvPr>
              <p:cNvSpPr txBox="1">
                <a:spLocks noRot="1" noChangeAspect="1" noMove="1" noResize="1" noEditPoints="1" noAdjustHandles="1" noChangeArrowheads="1" noChangeShapeType="1" noTextEdit="1"/>
              </p:cNvSpPr>
              <p:nvPr/>
            </p:nvSpPr>
            <p:spPr>
              <a:xfrm>
                <a:off x="731841" y="1256254"/>
                <a:ext cx="11318708" cy="5262979"/>
              </a:xfrm>
              <a:prstGeom prst="rect">
                <a:avLst/>
              </a:prstGeom>
              <a:blipFill>
                <a:blip r:embed="rId3"/>
                <a:stretch>
                  <a:fillRect l="-969" t="-1159"/>
                </a:stretch>
              </a:blipFill>
            </p:spPr>
            <p:txBody>
              <a:bodyPr/>
              <a:lstStyle/>
              <a:p>
                <a:r>
                  <a:rPr lang="en-US">
                    <a:noFill/>
                  </a:rPr>
                  <a:t> </a:t>
                </a:r>
              </a:p>
            </p:txBody>
          </p:sp>
        </mc:Fallback>
      </mc:AlternateContent>
      <p:sp>
        <p:nvSpPr>
          <p:cNvPr id="5" name="object 3">
            <a:extLst>
              <a:ext uri="{FF2B5EF4-FFF2-40B4-BE49-F238E27FC236}">
                <a16:creationId xmlns:a16="http://schemas.microsoft.com/office/drawing/2014/main" id="{2EBD38C2-A5B6-DB27-AC5A-1A492CFAB0DE}"/>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2" name="Picture 1">
            <a:extLst>
              <a:ext uri="{FF2B5EF4-FFF2-40B4-BE49-F238E27FC236}">
                <a16:creationId xmlns:a16="http://schemas.microsoft.com/office/drawing/2014/main" id="{D87A0224-89A2-719B-7335-57B206F2C0B3}"/>
              </a:ext>
            </a:extLst>
          </p:cNvPr>
          <p:cNvPicPr>
            <a:picLocks noChangeAspect="1"/>
          </p:cNvPicPr>
          <p:nvPr/>
        </p:nvPicPr>
        <p:blipFill>
          <a:blip r:embed="rId4"/>
          <a:stretch>
            <a:fillRect/>
          </a:stretch>
        </p:blipFill>
        <p:spPr>
          <a:xfrm>
            <a:off x="11210668" y="6200477"/>
            <a:ext cx="990476" cy="666667"/>
          </a:xfrm>
          <a:prstGeom prst="rect">
            <a:avLst/>
          </a:prstGeom>
        </p:spPr>
      </p:pic>
    </p:spTree>
    <p:extLst>
      <p:ext uri="{BB962C8B-B14F-4D97-AF65-F5344CB8AC3E}">
        <p14:creationId xmlns:p14="http://schemas.microsoft.com/office/powerpoint/2010/main" val="2834044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E21710A-BF59-60E8-2D29-987EE627C6B0}"/>
              </a:ext>
            </a:extLst>
          </p:cNvPr>
          <p:cNvGrpSpPr/>
          <p:nvPr/>
        </p:nvGrpSpPr>
        <p:grpSpPr>
          <a:xfrm>
            <a:off x="269791" y="1730386"/>
            <a:ext cx="10967811" cy="4479578"/>
            <a:chOff x="121668" y="876193"/>
            <a:chExt cx="10967811" cy="4479578"/>
          </a:xfrm>
        </p:grpSpPr>
        <p:sp>
          <p:nvSpPr>
            <p:cNvPr id="24" name="Flowchart: Preparation 23">
              <a:extLst>
                <a:ext uri="{FF2B5EF4-FFF2-40B4-BE49-F238E27FC236}">
                  <a16:creationId xmlns:a16="http://schemas.microsoft.com/office/drawing/2014/main" id="{4F2F24C2-8E49-53A5-5BB3-E2F63F91E0E0}"/>
                </a:ext>
              </a:extLst>
            </p:cNvPr>
            <p:cNvSpPr/>
            <p:nvPr/>
          </p:nvSpPr>
          <p:spPr>
            <a:xfrm>
              <a:off x="121668" y="896005"/>
              <a:ext cx="2334199" cy="906941"/>
            </a:xfrm>
            <a:prstGeom prst="flowChartPreparation">
              <a:avLst/>
            </a:prstGeom>
            <a:solidFill>
              <a:srgbClr val="E7E6E6"/>
            </a:solidFill>
            <a:ln w="571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prstClr val="black"/>
                  </a:solidFill>
                  <a:effectLst/>
                  <a:uLnTx/>
                  <a:uFillTx/>
                  <a:latin typeface="Calibri" panose="020F0502020204030204"/>
                  <a:ea typeface="+mn-ea"/>
                  <a:cs typeface="+mn-cs"/>
                </a:rPr>
                <a:t>Cold Start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No Existing Data</a:t>
              </a:r>
            </a:p>
          </p:txBody>
        </p:sp>
        <p:grpSp>
          <p:nvGrpSpPr>
            <p:cNvPr id="25" name="Group 24">
              <a:extLst>
                <a:ext uri="{FF2B5EF4-FFF2-40B4-BE49-F238E27FC236}">
                  <a16:creationId xmlns:a16="http://schemas.microsoft.com/office/drawing/2014/main" id="{039B76C5-2864-4A17-9060-A3BC1F4FC1C2}"/>
                </a:ext>
              </a:extLst>
            </p:cNvPr>
            <p:cNvGrpSpPr/>
            <p:nvPr/>
          </p:nvGrpSpPr>
          <p:grpSpPr>
            <a:xfrm>
              <a:off x="2455867" y="876193"/>
              <a:ext cx="8633612" cy="4479578"/>
              <a:chOff x="2455867" y="876193"/>
              <a:chExt cx="8633612" cy="4479578"/>
            </a:xfrm>
          </p:grpSpPr>
          <p:sp>
            <p:nvSpPr>
              <p:cNvPr id="26" name="Rectangle: Rounded Corners 25">
                <a:extLst>
                  <a:ext uri="{FF2B5EF4-FFF2-40B4-BE49-F238E27FC236}">
                    <a16:creationId xmlns:a16="http://schemas.microsoft.com/office/drawing/2014/main" id="{1E968135-103E-32EC-6682-4B25EFBF0A49}"/>
                  </a:ext>
                </a:extLst>
              </p:cNvPr>
              <p:cNvSpPr/>
              <p:nvPr/>
            </p:nvSpPr>
            <p:spPr>
              <a:xfrm>
                <a:off x="6122289" y="2389573"/>
                <a:ext cx="1986877" cy="878217"/>
              </a:xfrm>
              <a:prstGeom prst="roundRect">
                <a:avLst/>
              </a:prstGeom>
              <a:solidFill>
                <a:srgbClr val="E7E6E6"/>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Model Responses</a:t>
                </a:r>
              </a:p>
            </p:txBody>
          </p:sp>
          <p:sp>
            <p:nvSpPr>
              <p:cNvPr id="27" name="Flowchart: Decision 26">
                <a:extLst>
                  <a:ext uri="{FF2B5EF4-FFF2-40B4-BE49-F238E27FC236}">
                    <a16:creationId xmlns:a16="http://schemas.microsoft.com/office/drawing/2014/main" id="{DB2B8612-75D5-6389-953C-0D8C96C0118D}"/>
                  </a:ext>
                </a:extLst>
              </p:cNvPr>
              <p:cNvSpPr/>
              <p:nvPr/>
            </p:nvSpPr>
            <p:spPr>
              <a:xfrm>
                <a:off x="9397105" y="2181022"/>
                <a:ext cx="1692374" cy="1273390"/>
              </a:xfrm>
              <a:prstGeom prst="flowChartDecision">
                <a:avLst/>
              </a:prstGeom>
              <a:solidFill>
                <a:srgbClr val="E7E6E6"/>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Goals Met?</a:t>
                </a:r>
              </a:p>
            </p:txBody>
          </p:sp>
          <p:sp>
            <p:nvSpPr>
              <p:cNvPr id="28" name="Rectangle: Rounded Corners 27">
                <a:extLst>
                  <a:ext uri="{FF2B5EF4-FFF2-40B4-BE49-F238E27FC236}">
                    <a16:creationId xmlns:a16="http://schemas.microsoft.com/office/drawing/2014/main" id="{240BD8C5-1AB0-CDC0-D566-925E80152D05}"/>
                  </a:ext>
                </a:extLst>
              </p:cNvPr>
              <p:cNvSpPr/>
              <p:nvPr/>
            </p:nvSpPr>
            <p:spPr>
              <a:xfrm>
                <a:off x="6122288" y="4612505"/>
                <a:ext cx="1986877" cy="743266"/>
              </a:xfrm>
              <a:prstGeom prst="roundRect">
                <a:avLst/>
              </a:prstGeom>
              <a:solidFill>
                <a:srgbClr val="E7E6E6"/>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Determine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Next Run(s)</a:t>
                </a:r>
              </a:p>
            </p:txBody>
          </p:sp>
          <p:sp>
            <p:nvSpPr>
              <p:cNvPr id="29" name="Rectangle: Rounded Corners 28">
                <a:extLst>
                  <a:ext uri="{FF2B5EF4-FFF2-40B4-BE49-F238E27FC236}">
                    <a16:creationId xmlns:a16="http://schemas.microsoft.com/office/drawing/2014/main" id="{413E2471-306D-0C5F-FEDF-1703DF7B64D8}"/>
                  </a:ext>
                </a:extLst>
              </p:cNvPr>
              <p:cNvSpPr/>
              <p:nvPr/>
            </p:nvSpPr>
            <p:spPr>
              <a:xfrm>
                <a:off x="3256247" y="2378608"/>
                <a:ext cx="1578104" cy="878218"/>
              </a:xfrm>
              <a:prstGeom prst="roundRect">
                <a:avLst/>
              </a:prstGeom>
              <a:solidFill>
                <a:srgbClr val="E7E6E6"/>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Collect Responses</a:t>
                </a:r>
              </a:p>
            </p:txBody>
          </p:sp>
          <p:sp>
            <p:nvSpPr>
              <p:cNvPr id="30" name="Rectangle: Rounded Corners 29">
                <a:extLst>
                  <a:ext uri="{FF2B5EF4-FFF2-40B4-BE49-F238E27FC236}">
                    <a16:creationId xmlns:a16="http://schemas.microsoft.com/office/drawing/2014/main" id="{241892C2-2FF2-7DBD-0115-08D05788190D}"/>
                  </a:ext>
                </a:extLst>
              </p:cNvPr>
              <p:cNvSpPr/>
              <p:nvPr/>
            </p:nvSpPr>
            <p:spPr>
              <a:xfrm>
                <a:off x="3256242" y="896006"/>
                <a:ext cx="1578104" cy="906940"/>
              </a:xfrm>
              <a:prstGeom prst="roundRect">
                <a:avLst/>
              </a:prstGeom>
              <a:solidFill>
                <a:srgbClr val="E7E6E6"/>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rPr>
                  <a:t>Starting Design</a:t>
                </a:r>
              </a:p>
            </p:txBody>
          </p:sp>
          <p:cxnSp>
            <p:nvCxnSpPr>
              <p:cNvPr id="31" name="Straight Arrow Connector 30">
                <a:extLst>
                  <a:ext uri="{FF2B5EF4-FFF2-40B4-BE49-F238E27FC236}">
                    <a16:creationId xmlns:a16="http://schemas.microsoft.com/office/drawing/2014/main" id="{6B971486-B408-F5FB-89DB-E8325E930551}"/>
                  </a:ext>
                </a:extLst>
              </p:cNvPr>
              <p:cNvCxnSpPr>
                <a:cxnSpLocks/>
                <a:stCxn id="42" idx="2"/>
                <a:endCxn id="26" idx="0"/>
              </p:cNvCxnSpPr>
              <p:nvPr/>
            </p:nvCxnSpPr>
            <p:spPr>
              <a:xfrm>
                <a:off x="7115726" y="1783134"/>
                <a:ext cx="2" cy="606439"/>
              </a:xfrm>
              <a:prstGeom prst="straightConnector1">
                <a:avLst/>
              </a:prstGeom>
              <a:noFill/>
              <a:ln w="38100" cap="flat" cmpd="sng" algn="ctr">
                <a:solidFill>
                  <a:sysClr val="windowText" lastClr="0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6035A4A0-D904-AA4B-7C4F-7DC68F99AE72}"/>
                  </a:ext>
                </a:extLst>
              </p:cNvPr>
              <p:cNvCxnSpPr>
                <a:cxnSpLocks/>
                <a:stCxn id="27" idx="2"/>
                <a:endCxn id="28" idx="3"/>
              </p:cNvCxnSpPr>
              <p:nvPr/>
            </p:nvCxnSpPr>
            <p:spPr>
              <a:xfrm flipH="1">
                <a:off x="8109165" y="3454412"/>
                <a:ext cx="2134127" cy="1529726"/>
              </a:xfrm>
              <a:prstGeom prst="straightConnector1">
                <a:avLst/>
              </a:prstGeom>
              <a:noFill/>
              <a:ln w="38100" cap="flat" cmpd="sng" algn="ctr">
                <a:solidFill>
                  <a:sysClr val="windowText" lastClr="000000"/>
                </a:solidFill>
                <a:prstDash val="solid"/>
                <a:miter lim="800000"/>
                <a:tailEnd type="triangle"/>
              </a:ln>
              <a:effectLst/>
            </p:spPr>
          </p:cxnSp>
          <p:sp>
            <p:nvSpPr>
              <p:cNvPr id="33" name="TextBox 32">
                <a:extLst>
                  <a:ext uri="{FF2B5EF4-FFF2-40B4-BE49-F238E27FC236}">
                    <a16:creationId xmlns:a16="http://schemas.microsoft.com/office/drawing/2014/main" id="{075AD401-6742-02C9-035E-21DBCE309BE4}"/>
                  </a:ext>
                </a:extLst>
              </p:cNvPr>
              <p:cNvSpPr txBox="1"/>
              <p:nvPr/>
            </p:nvSpPr>
            <p:spPr>
              <a:xfrm>
                <a:off x="10358484" y="3672861"/>
                <a:ext cx="46038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rPr>
                  <a:t>No</a:t>
                </a:r>
              </a:p>
            </p:txBody>
          </p:sp>
          <p:cxnSp>
            <p:nvCxnSpPr>
              <p:cNvPr id="34" name="Straight Arrow Connector 33">
                <a:extLst>
                  <a:ext uri="{FF2B5EF4-FFF2-40B4-BE49-F238E27FC236}">
                    <a16:creationId xmlns:a16="http://schemas.microsoft.com/office/drawing/2014/main" id="{B2FA2FE2-E8D8-CE9A-1F96-91652746470A}"/>
                  </a:ext>
                </a:extLst>
              </p:cNvPr>
              <p:cNvCxnSpPr>
                <a:cxnSpLocks/>
                <a:stCxn id="27" idx="0"/>
                <a:endCxn id="36" idx="2"/>
              </p:cNvCxnSpPr>
              <p:nvPr/>
            </p:nvCxnSpPr>
            <p:spPr>
              <a:xfrm flipV="1">
                <a:off x="10243292" y="1418167"/>
                <a:ext cx="1" cy="762855"/>
              </a:xfrm>
              <a:prstGeom prst="straightConnector1">
                <a:avLst/>
              </a:prstGeom>
              <a:noFill/>
              <a:ln w="38100" cap="flat" cmpd="sng" algn="ctr">
                <a:solidFill>
                  <a:sysClr val="windowText" lastClr="000000"/>
                </a:solidFill>
                <a:prstDash val="solid"/>
                <a:miter lim="800000"/>
                <a:tailEnd type="triangle"/>
              </a:ln>
              <a:effectLst/>
            </p:spPr>
          </p:cxnSp>
          <p:sp>
            <p:nvSpPr>
              <p:cNvPr id="35" name="TextBox 34">
                <a:extLst>
                  <a:ext uri="{FF2B5EF4-FFF2-40B4-BE49-F238E27FC236}">
                    <a16:creationId xmlns:a16="http://schemas.microsoft.com/office/drawing/2014/main" id="{FEC11E8E-80E3-FA33-95DD-EC34BB71BC33}"/>
                  </a:ext>
                </a:extLst>
              </p:cNvPr>
              <p:cNvSpPr txBox="1"/>
              <p:nvPr/>
            </p:nvSpPr>
            <p:spPr>
              <a:xfrm>
                <a:off x="10358484" y="1636616"/>
                <a:ext cx="49321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rPr>
                  <a:t>Yes</a:t>
                </a:r>
              </a:p>
            </p:txBody>
          </p:sp>
          <p:sp>
            <p:nvSpPr>
              <p:cNvPr id="36" name="Flowchart: Terminator 35">
                <a:extLst>
                  <a:ext uri="{FF2B5EF4-FFF2-40B4-BE49-F238E27FC236}">
                    <a16:creationId xmlns:a16="http://schemas.microsoft.com/office/drawing/2014/main" id="{ED911AD2-8D08-D488-04B6-1AA36CF3B0FD}"/>
                  </a:ext>
                </a:extLst>
              </p:cNvPr>
              <p:cNvSpPr/>
              <p:nvPr/>
            </p:nvSpPr>
            <p:spPr>
              <a:xfrm>
                <a:off x="9634889" y="960891"/>
                <a:ext cx="1216807" cy="457276"/>
              </a:xfrm>
              <a:prstGeom prst="flowChartTerminator">
                <a:avLst/>
              </a:prstGeom>
              <a:solidFill>
                <a:srgbClr val="E7E6E6"/>
              </a:solid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Finished</a:t>
                </a:r>
              </a:p>
            </p:txBody>
          </p:sp>
          <p:cxnSp>
            <p:nvCxnSpPr>
              <p:cNvPr id="37" name="Straight Arrow Connector 36">
                <a:extLst>
                  <a:ext uri="{FF2B5EF4-FFF2-40B4-BE49-F238E27FC236}">
                    <a16:creationId xmlns:a16="http://schemas.microsoft.com/office/drawing/2014/main" id="{81034DF8-6B4B-F8AE-F543-6F17D52AD438}"/>
                  </a:ext>
                </a:extLst>
              </p:cNvPr>
              <p:cNvCxnSpPr>
                <a:cxnSpLocks/>
                <a:stCxn id="28" idx="1"/>
                <a:endCxn id="29" idx="2"/>
              </p:cNvCxnSpPr>
              <p:nvPr/>
            </p:nvCxnSpPr>
            <p:spPr>
              <a:xfrm flipH="1" flipV="1">
                <a:off x="4045299" y="3256826"/>
                <a:ext cx="2076989" cy="1727312"/>
              </a:xfrm>
              <a:prstGeom prst="straightConnector1">
                <a:avLst/>
              </a:prstGeom>
              <a:noFill/>
              <a:ln w="38100" cap="flat" cmpd="sng" algn="ctr">
                <a:solidFill>
                  <a:sysClr val="windowText" lastClr="0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id="{303ED0DD-1F4D-BD44-FBA7-B7CC4DB1AEA5}"/>
                  </a:ext>
                </a:extLst>
              </p:cNvPr>
              <p:cNvCxnSpPr>
                <a:cxnSpLocks/>
                <a:stCxn id="29" idx="3"/>
                <a:endCxn id="26" idx="1"/>
              </p:cNvCxnSpPr>
              <p:nvPr/>
            </p:nvCxnSpPr>
            <p:spPr>
              <a:xfrm>
                <a:off x="4834351" y="2817717"/>
                <a:ext cx="1287938" cy="10965"/>
              </a:xfrm>
              <a:prstGeom prst="straightConnector1">
                <a:avLst/>
              </a:prstGeom>
              <a:noFill/>
              <a:ln w="38100" cap="flat" cmpd="sng" algn="ctr">
                <a:solidFill>
                  <a:sysClr val="windowText" lastClr="000000"/>
                </a:solidFill>
                <a:prstDash val="solid"/>
                <a:miter lim="800000"/>
                <a:tailEnd type="triangle"/>
              </a:ln>
              <a:effectLst/>
            </p:spPr>
          </p:cxnSp>
          <p:cxnSp>
            <p:nvCxnSpPr>
              <p:cNvPr id="39" name="Straight Arrow Connector 38">
                <a:extLst>
                  <a:ext uri="{FF2B5EF4-FFF2-40B4-BE49-F238E27FC236}">
                    <a16:creationId xmlns:a16="http://schemas.microsoft.com/office/drawing/2014/main" id="{D24D8DDD-37CE-5EFF-E455-33D5091D4F21}"/>
                  </a:ext>
                </a:extLst>
              </p:cNvPr>
              <p:cNvCxnSpPr>
                <a:cxnSpLocks/>
                <a:stCxn id="26" idx="3"/>
                <a:endCxn id="27" idx="1"/>
              </p:cNvCxnSpPr>
              <p:nvPr/>
            </p:nvCxnSpPr>
            <p:spPr>
              <a:xfrm flipV="1">
                <a:off x="8109166" y="2817717"/>
                <a:ext cx="1287939" cy="10965"/>
              </a:xfrm>
              <a:prstGeom prst="straightConnector1">
                <a:avLst/>
              </a:prstGeom>
              <a:noFill/>
              <a:ln w="38100" cap="flat" cmpd="sng" algn="ctr">
                <a:solidFill>
                  <a:sysClr val="windowText" lastClr="000000"/>
                </a:solidFill>
                <a:prstDash val="solid"/>
                <a:miter lim="800000"/>
                <a:tailEnd type="triangle"/>
              </a:ln>
              <a:effectLst/>
            </p:spPr>
          </p:cxnSp>
          <p:cxnSp>
            <p:nvCxnSpPr>
              <p:cNvPr id="40" name="Straight Arrow Connector 39">
                <a:extLst>
                  <a:ext uri="{FF2B5EF4-FFF2-40B4-BE49-F238E27FC236}">
                    <a16:creationId xmlns:a16="http://schemas.microsoft.com/office/drawing/2014/main" id="{5C336FF5-8EF6-0CE9-4787-0F78A93600B0}"/>
                  </a:ext>
                </a:extLst>
              </p:cNvPr>
              <p:cNvCxnSpPr>
                <a:cxnSpLocks/>
                <a:stCxn id="30" idx="2"/>
                <a:endCxn id="29" idx="0"/>
              </p:cNvCxnSpPr>
              <p:nvPr/>
            </p:nvCxnSpPr>
            <p:spPr>
              <a:xfrm>
                <a:off x="4045294" y="1802946"/>
                <a:ext cx="5" cy="575662"/>
              </a:xfrm>
              <a:prstGeom prst="straightConnector1">
                <a:avLst/>
              </a:prstGeom>
              <a:noFill/>
              <a:ln w="38100" cap="flat" cmpd="sng" algn="ctr">
                <a:solidFill>
                  <a:sysClr val="windowText" lastClr="000000"/>
                </a:solidFill>
                <a:prstDash val="solid"/>
                <a:miter lim="800000"/>
                <a:tailEnd type="triangle"/>
              </a:ln>
              <a:effectLst/>
            </p:spPr>
          </p:cxnSp>
          <p:cxnSp>
            <p:nvCxnSpPr>
              <p:cNvPr id="41" name="Straight Arrow Connector 40">
                <a:extLst>
                  <a:ext uri="{FF2B5EF4-FFF2-40B4-BE49-F238E27FC236}">
                    <a16:creationId xmlns:a16="http://schemas.microsoft.com/office/drawing/2014/main" id="{C2155BCA-3870-A854-6F23-BB3836649B28}"/>
                  </a:ext>
                </a:extLst>
              </p:cNvPr>
              <p:cNvCxnSpPr>
                <a:cxnSpLocks/>
                <a:stCxn id="24" idx="3"/>
                <a:endCxn id="30" idx="1"/>
              </p:cNvCxnSpPr>
              <p:nvPr/>
            </p:nvCxnSpPr>
            <p:spPr>
              <a:xfrm>
                <a:off x="2455867" y="1349476"/>
                <a:ext cx="800375" cy="0"/>
              </a:xfrm>
              <a:prstGeom prst="straightConnector1">
                <a:avLst/>
              </a:prstGeom>
              <a:noFill/>
              <a:ln w="38100" cap="flat" cmpd="sng" algn="ctr">
                <a:solidFill>
                  <a:sysClr val="windowText" lastClr="000000"/>
                </a:solidFill>
                <a:prstDash val="solid"/>
                <a:miter lim="800000"/>
                <a:tailEnd type="triangle"/>
              </a:ln>
              <a:effectLst/>
            </p:spPr>
          </p:cxnSp>
          <p:sp>
            <p:nvSpPr>
              <p:cNvPr id="42" name="Flowchart: Preparation 41">
                <a:extLst>
                  <a:ext uri="{FF2B5EF4-FFF2-40B4-BE49-F238E27FC236}">
                    <a16:creationId xmlns:a16="http://schemas.microsoft.com/office/drawing/2014/main" id="{986D5345-8863-77C0-B686-2617CFAD6035}"/>
                  </a:ext>
                </a:extLst>
              </p:cNvPr>
              <p:cNvSpPr/>
              <p:nvPr/>
            </p:nvSpPr>
            <p:spPr>
              <a:xfrm>
                <a:off x="5793254" y="876193"/>
                <a:ext cx="2644943" cy="906941"/>
              </a:xfrm>
              <a:prstGeom prst="flowChartPreparation">
                <a:avLst/>
              </a:prstGeom>
              <a:solidFill>
                <a:srgbClr val="E7E6E6"/>
              </a:solidFill>
              <a:ln w="571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prstClr val="black"/>
                    </a:solidFill>
                    <a:effectLst/>
                    <a:uLnTx/>
                    <a:uFillTx/>
                    <a:latin typeface="Calibri" panose="020F0502020204030204"/>
                    <a:ea typeface="+mn-ea"/>
                    <a:cs typeface="+mn-cs"/>
                  </a:rPr>
                  <a:t>Warm Start </a:t>
                </a: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with Existing Data</a:t>
                </a:r>
              </a:p>
            </p:txBody>
          </p:sp>
        </p:grpSp>
      </p:grpSp>
      <p:sp>
        <p:nvSpPr>
          <p:cNvPr id="43" name="TextBox 42">
            <a:extLst>
              <a:ext uri="{FF2B5EF4-FFF2-40B4-BE49-F238E27FC236}">
                <a16:creationId xmlns:a16="http://schemas.microsoft.com/office/drawing/2014/main" id="{033CCE9A-D218-6730-2BAD-A6A46BB7EDAB}"/>
              </a:ext>
            </a:extLst>
          </p:cNvPr>
          <p:cNvSpPr txBox="1"/>
          <p:nvPr/>
        </p:nvSpPr>
        <p:spPr>
          <a:xfrm>
            <a:off x="8586320" y="974830"/>
            <a:ext cx="282977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j-lt"/>
                <a:ea typeface="+mn-ea"/>
                <a:cs typeface="+mn-cs"/>
              </a:rPr>
              <a:t>Gaussian Process Model (</a:t>
            </a:r>
            <a:r>
              <a:rPr kumimoji="0" lang="en-US" sz="1800" b="1" i="0" u="none" strike="noStrike" kern="1200" cap="none" spc="0" normalizeH="0" baseline="0" noProof="0" dirty="0" err="1">
                <a:ln>
                  <a:noFill/>
                </a:ln>
                <a:solidFill>
                  <a:prstClr val="black"/>
                </a:solidFill>
                <a:effectLst/>
                <a:uLnTx/>
                <a:uFillTx/>
                <a:latin typeface="+mj-lt"/>
                <a:ea typeface="+mn-ea"/>
                <a:cs typeface="+mn-cs"/>
              </a:rPr>
              <a:t>GaSP</a:t>
            </a:r>
            <a:r>
              <a:rPr kumimoji="0" lang="en-US" sz="1800" b="1" i="0" u="none" strike="noStrike" kern="1200" cap="none" spc="0" normalizeH="0" baseline="0" noProof="0" dirty="0">
                <a:ln>
                  <a:noFill/>
                </a:ln>
                <a:solidFill>
                  <a:prstClr val="black"/>
                </a:solidFill>
                <a:effectLst/>
                <a:uLnTx/>
                <a:uFillTx/>
                <a:latin typeface="+mj-lt"/>
                <a:ea typeface="+mn-ea"/>
                <a:cs typeface="+mn-cs"/>
              </a:rPr>
              <a:t>)</a:t>
            </a:r>
          </a:p>
        </p:txBody>
      </p:sp>
      <p:cxnSp>
        <p:nvCxnSpPr>
          <p:cNvPr id="44" name="Straight Arrow Connector 43">
            <a:extLst>
              <a:ext uri="{FF2B5EF4-FFF2-40B4-BE49-F238E27FC236}">
                <a16:creationId xmlns:a16="http://schemas.microsoft.com/office/drawing/2014/main" id="{426B6E2C-AD5C-8229-997F-9A5298A8AB50}"/>
              </a:ext>
            </a:extLst>
          </p:cNvPr>
          <p:cNvCxnSpPr>
            <a:cxnSpLocks/>
          </p:cNvCxnSpPr>
          <p:nvPr/>
        </p:nvCxnSpPr>
        <p:spPr>
          <a:xfrm flipH="1">
            <a:off x="8270384" y="1648323"/>
            <a:ext cx="1109286" cy="159544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49D980E-6457-442E-E5A7-FB9E9F984FDE}"/>
              </a:ext>
            </a:extLst>
          </p:cNvPr>
          <p:cNvSpPr txBox="1"/>
          <p:nvPr/>
        </p:nvSpPr>
        <p:spPr>
          <a:xfrm>
            <a:off x="1612524" y="5272549"/>
            <a:ext cx="2799108"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j-lt"/>
                <a:ea typeface="+mn-ea"/>
                <a:cs typeface="+mn-cs"/>
              </a:rPr>
              <a:t>Acquisition Functions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j-lt"/>
                <a:ea typeface="+mn-ea"/>
                <a:cs typeface="+mn-cs"/>
              </a:rPr>
              <a:t>guide search, optimizing </a:t>
            </a:r>
            <a:r>
              <a:rPr kumimoji="0" lang="en-US" sz="1200" b="1" i="0" u="sng" strike="noStrike" kern="1200" cap="none" spc="0" normalizeH="0" baseline="0" noProof="0" dirty="0">
                <a:ln>
                  <a:noFill/>
                </a:ln>
                <a:solidFill>
                  <a:prstClr val="black"/>
                </a:solidFill>
                <a:effectLst/>
                <a:uLnTx/>
                <a:uFillTx/>
                <a:latin typeface="+mj-lt"/>
                <a:ea typeface="+mn-ea"/>
                <a:cs typeface="+mn-cs"/>
              </a:rPr>
              <a:t>balance</a:t>
            </a:r>
            <a:r>
              <a:rPr kumimoji="0" lang="en-US" sz="1200" b="1" i="0" u="none" strike="noStrike" kern="1200" cap="none" spc="0" normalizeH="0" baseline="0" noProof="0" dirty="0">
                <a:ln>
                  <a:noFill/>
                </a:ln>
                <a:solidFill>
                  <a:prstClr val="black"/>
                </a:solidFill>
                <a:effectLst/>
                <a:uLnTx/>
                <a:uFillTx/>
                <a:latin typeface="+mj-lt"/>
                <a:ea typeface="+mn-ea"/>
                <a:cs typeface="+mn-cs"/>
              </a:rPr>
              <a:t> between </a:t>
            </a:r>
            <a:r>
              <a:rPr kumimoji="0" lang="en-US" sz="1200" b="1" i="1" u="none" strike="noStrike" kern="1200" cap="none" spc="0" normalizeH="0" baseline="0" noProof="0" dirty="0">
                <a:ln>
                  <a:noFill/>
                </a:ln>
                <a:solidFill>
                  <a:prstClr val="black"/>
                </a:solidFill>
                <a:effectLst/>
                <a:uLnTx/>
                <a:uFillTx/>
                <a:latin typeface="+mj-lt"/>
                <a:ea typeface="+mn-ea"/>
                <a:cs typeface="+mn-cs"/>
              </a:rPr>
              <a:t>exploration</a:t>
            </a:r>
            <a:r>
              <a:rPr kumimoji="0" lang="en-US" sz="1200" b="1" i="0" u="none" strike="noStrike" kern="1200" cap="none" spc="0" normalizeH="0" baseline="0" noProof="0" dirty="0">
                <a:ln>
                  <a:noFill/>
                </a:ln>
                <a:solidFill>
                  <a:prstClr val="black"/>
                </a:solidFill>
                <a:effectLst/>
                <a:uLnTx/>
                <a:uFillTx/>
                <a:latin typeface="+mj-lt"/>
                <a:ea typeface="+mn-ea"/>
                <a:cs typeface="+mn-cs"/>
              </a:rPr>
              <a:t> &amp; </a:t>
            </a:r>
            <a:r>
              <a:rPr kumimoji="0" lang="en-US" sz="1200" b="1" i="1" u="none" strike="noStrike" kern="1200" cap="none" spc="0" normalizeH="0" baseline="0" noProof="0" dirty="0">
                <a:ln>
                  <a:noFill/>
                </a:ln>
                <a:solidFill>
                  <a:prstClr val="black"/>
                </a:solidFill>
                <a:effectLst/>
                <a:uLnTx/>
                <a:uFillTx/>
                <a:latin typeface="+mj-lt"/>
                <a:ea typeface="+mn-ea"/>
                <a:cs typeface="+mn-cs"/>
              </a:rPr>
              <a:t>exploitation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1" i="1" dirty="0">
              <a:solidFill>
                <a:prstClr val="black"/>
              </a:solidFill>
              <a:latin typeface="+mj-lt"/>
            </a:endParaRPr>
          </a:p>
          <a:p>
            <a:pPr lvl="0" algn="ctr">
              <a:defRPr/>
            </a:pPr>
            <a:r>
              <a:rPr lang="en-US" sz="1200" b="1" i="1" dirty="0">
                <a:solidFill>
                  <a:prstClr val="black"/>
                </a:solidFill>
                <a:latin typeface="+mj-lt"/>
              </a:rPr>
              <a:t>Max Expected Improvement,  </a:t>
            </a:r>
            <a:r>
              <a:rPr lang="en-US" sz="1200" b="1" i="1" dirty="0">
                <a:solidFill>
                  <a:prstClr val="black"/>
                </a:solidFill>
              </a:rPr>
              <a:t>Space-Filling DOE, </a:t>
            </a:r>
            <a:r>
              <a:rPr lang="en-US" sz="1200" b="1" i="1" dirty="0">
                <a:solidFill>
                  <a:prstClr val="black"/>
                </a:solidFill>
                <a:latin typeface="+mj-lt"/>
              </a:rPr>
              <a:t>Max Desirability,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latin typeface="+mj-lt"/>
              </a:rPr>
              <a:t>and others</a:t>
            </a:r>
            <a:endParaRPr kumimoji="0" lang="en-US" sz="1800" b="1" i="1" u="none" strike="noStrike" kern="1200" cap="none" spc="0" normalizeH="0" baseline="0" noProof="0" dirty="0">
              <a:ln>
                <a:noFill/>
              </a:ln>
              <a:solidFill>
                <a:prstClr val="black"/>
              </a:solidFill>
              <a:effectLst/>
              <a:uLnTx/>
              <a:uFillTx/>
              <a:latin typeface="+mj-lt"/>
              <a:ea typeface="+mn-ea"/>
              <a:cs typeface="+mn-cs"/>
            </a:endParaRPr>
          </a:p>
        </p:txBody>
      </p:sp>
      <p:cxnSp>
        <p:nvCxnSpPr>
          <p:cNvPr id="47" name="Straight Arrow Connector 46">
            <a:extLst>
              <a:ext uri="{FF2B5EF4-FFF2-40B4-BE49-F238E27FC236}">
                <a16:creationId xmlns:a16="http://schemas.microsoft.com/office/drawing/2014/main" id="{B1234D20-9BBD-0AED-60DA-15BC37993ED4}"/>
              </a:ext>
            </a:extLst>
          </p:cNvPr>
          <p:cNvCxnSpPr>
            <a:cxnSpLocks/>
          </p:cNvCxnSpPr>
          <p:nvPr/>
        </p:nvCxnSpPr>
        <p:spPr>
          <a:xfrm>
            <a:off x="4374414" y="5806104"/>
            <a:ext cx="1805118" cy="2051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3" name="Title 6">
            <a:extLst>
              <a:ext uri="{FF2B5EF4-FFF2-40B4-BE49-F238E27FC236}">
                <a16:creationId xmlns:a16="http://schemas.microsoft.com/office/drawing/2014/main" id="{4CD97143-38CE-6B23-8C60-BCFA2FEE3A24}"/>
              </a:ext>
            </a:extLst>
          </p:cNvPr>
          <p:cNvSpPr>
            <a:spLocks noGrp="1"/>
          </p:cNvSpPr>
          <p:nvPr>
            <p:ph type="title"/>
          </p:nvPr>
        </p:nvSpPr>
        <p:spPr>
          <a:xfrm>
            <a:off x="835025" y="473075"/>
            <a:ext cx="10515600" cy="517525"/>
          </a:xfrm>
        </p:spPr>
        <p:txBody>
          <a:bodyPr>
            <a:normAutofit/>
          </a:bodyPr>
          <a:lstStyle/>
          <a:p>
            <a:r>
              <a:rPr lang="en-US" dirty="0"/>
              <a:t>Bayesian Optimization Overview</a:t>
            </a:r>
          </a:p>
        </p:txBody>
      </p:sp>
    </p:spTree>
    <p:extLst>
      <p:ext uri="{BB962C8B-B14F-4D97-AF65-F5344CB8AC3E}">
        <p14:creationId xmlns:p14="http://schemas.microsoft.com/office/powerpoint/2010/main" val="27920095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39" y="759510"/>
            <a:ext cx="8865511" cy="5338977"/>
          </a:xfrm>
          <a:prstGeom prst="rect">
            <a:avLst/>
          </a:prstGeom>
        </p:spPr>
      </p:pic>
      <p:grpSp>
        <p:nvGrpSpPr>
          <p:cNvPr id="22" name="Group 21">
            <a:extLst>
              <a:ext uri="{FF2B5EF4-FFF2-40B4-BE49-F238E27FC236}">
                <a16:creationId xmlns:a16="http://schemas.microsoft.com/office/drawing/2014/main" id="{F6420EF9-B45F-E24B-AF73-893D08B98B55}"/>
              </a:ext>
            </a:extLst>
          </p:cNvPr>
          <p:cNvGrpSpPr/>
          <p:nvPr/>
        </p:nvGrpSpPr>
        <p:grpSpPr>
          <a:xfrm>
            <a:off x="2721685" y="2484189"/>
            <a:ext cx="9398520" cy="2763396"/>
            <a:chOff x="2721685" y="2279785"/>
            <a:chExt cx="9398520" cy="2763396"/>
          </a:xfrm>
        </p:grpSpPr>
        <p:pic>
          <p:nvPicPr>
            <p:cNvPr id="1026" name="Picture 2">
              <a:extLst>
                <a:ext uri="{FF2B5EF4-FFF2-40B4-BE49-F238E27FC236}">
                  <a16:creationId xmlns:a16="http://schemas.microsoft.com/office/drawing/2014/main" id="{D25CDAD0-C31E-22A8-FA52-7EC7B8305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946869">
              <a:off x="10541121" y="2279785"/>
              <a:ext cx="1579084" cy="276339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C3F7F208-5B74-321F-B6E6-F9FCCE18C68E}"/>
                </a:ext>
              </a:extLst>
            </p:cNvPr>
            <p:cNvCxnSpPr>
              <a:cxnSpLocks/>
            </p:cNvCxnSpPr>
            <p:nvPr/>
          </p:nvCxnSpPr>
          <p:spPr>
            <a:xfrm flipV="1">
              <a:off x="2721685" y="3661483"/>
              <a:ext cx="9328864" cy="1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25EE3A7-9CC5-1BDF-026D-D39A85F81C91}"/>
                  </a:ext>
                </a:extLst>
              </p:cNvPr>
              <p:cNvSpPr txBox="1"/>
              <p:nvPr/>
            </p:nvSpPr>
            <p:spPr>
              <a:xfrm>
                <a:off x="-111689" y="3447822"/>
                <a:ext cx="2277979"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4200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r>
                        <m:rPr>
                          <m:nor/>
                        </m:rP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m:t>=600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3" name="TextBox 22">
                <a:extLst>
                  <a:ext uri="{FF2B5EF4-FFF2-40B4-BE49-F238E27FC236}">
                    <a16:creationId xmlns:a16="http://schemas.microsoft.com/office/drawing/2014/main" id="{925EE3A7-9CC5-1BDF-026D-D39A85F81C91}"/>
                  </a:ext>
                </a:extLst>
              </p:cNvPr>
              <p:cNvSpPr txBox="1">
                <a:spLocks noRot="1" noChangeAspect="1" noMove="1" noResize="1" noEditPoints="1" noAdjustHandles="1" noChangeArrowheads="1" noChangeShapeType="1" noTextEdit="1"/>
              </p:cNvSpPr>
              <p:nvPr/>
            </p:nvSpPr>
            <p:spPr>
              <a:xfrm>
                <a:off x="-111689" y="3447822"/>
                <a:ext cx="2277979" cy="1231106"/>
              </a:xfrm>
              <a:prstGeom prst="rect">
                <a:avLst/>
              </a:prstGeom>
              <a:blipFill>
                <a:blip r:embed="rId9"/>
                <a:stretch>
                  <a:fillRect/>
                </a:stretch>
              </a:blipFill>
            </p:spPr>
            <p:txBody>
              <a:bodyPr/>
              <a:lstStyle/>
              <a:p>
                <a:r>
                  <a:rPr lang="en-US">
                    <a:noFill/>
                  </a:rPr>
                  <a:t> </a:t>
                </a:r>
              </a:p>
            </p:txBody>
          </p:sp>
        </mc:Fallback>
      </mc:AlternateContent>
      <p:sp>
        <p:nvSpPr>
          <p:cNvPr id="4" name="object 3">
            <a:extLst>
              <a:ext uri="{FF2B5EF4-FFF2-40B4-BE49-F238E27FC236}">
                <a16:creationId xmlns:a16="http://schemas.microsoft.com/office/drawing/2014/main" id="{7D622F97-511F-DB12-4847-AC4860B43381}"/>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1333965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43" y="759512"/>
            <a:ext cx="8865511" cy="5338977"/>
          </a:xfrm>
          <a:prstGeom prst="rect">
            <a:avLst/>
          </a:prstGeom>
        </p:spPr>
      </p:pic>
      <p:pic>
        <p:nvPicPr>
          <p:cNvPr id="19" name="Picture 2">
            <a:extLst>
              <a:ext uri="{FF2B5EF4-FFF2-40B4-BE49-F238E27FC236}">
                <a16:creationId xmlns:a16="http://schemas.microsoft.com/office/drawing/2014/main" id="{9F2505BD-1669-4641-FB44-5883911C9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946869">
            <a:off x="10498093" y="1343877"/>
            <a:ext cx="1579084" cy="276339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19E87299-CB35-5C1F-54A5-D1C7CDAFE64B}"/>
              </a:ext>
            </a:extLst>
          </p:cNvPr>
          <p:cNvCxnSpPr>
            <a:cxnSpLocks/>
          </p:cNvCxnSpPr>
          <p:nvPr/>
        </p:nvCxnSpPr>
        <p:spPr>
          <a:xfrm flipV="1">
            <a:off x="8154300" y="2725575"/>
            <a:ext cx="3896249"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A90E944-3E64-15FF-FC6E-648980A5C294}"/>
              </a:ext>
            </a:extLst>
          </p:cNvPr>
          <p:cNvSpPr/>
          <p:nvPr/>
        </p:nvSpPr>
        <p:spPr>
          <a:xfrm>
            <a:off x="8087064" y="2682545"/>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bject 3">
            <a:extLst>
              <a:ext uri="{FF2B5EF4-FFF2-40B4-BE49-F238E27FC236}">
                <a16:creationId xmlns:a16="http://schemas.microsoft.com/office/drawing/2014/main" id="{48BFDA9D-D60B-6921-13D4-36BBD94E9783}"/>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6AD1C84-9E06-EF29-E279-3B72697E6F9F}"/>
                  </a:ext>
                </a:extLst>
              </p:cNvPr>
              <p:cNvSpPr txBox="1"/>
              <p:nvPr/>
            </p:nvSpPr>
            <p:spPr>
              <a:xfrm>
                <a:off x="4954119" y="1398178"/>
                <a:ext cx="5316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Predict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7.312</m:t>
                        </m:r>
                      </m:e>
                    </m:d>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given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=5025</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mc:Choice>
        <mc:Fallback xmlns="">
          <p:sp>
            <p:nvSpPr>
              <p:cNvPr id="15" name="TextBox 14">
                <a:extLst>
                  <a:ext uri="{FF2B5EF4-FFF2-40B4-BE49-F238E27FC236}">
                    <a16:creationId xmlns:a16="http://schemas.microsoft.com/office/drawing/2014/main" id="{A6AD1C84-9E06-EF29-E279-3B72697E6F9F}"/>
                  </a:ext>
                </a:extLst>
              </p:cNvPr>
              <p:cNvSpPr txBox="1">
                <a:spLocks noRot="1" noChangeAspect="1" noMove="1" noResize="1" noEditPoints="1" noAdjustHandles="1" noChangeArrowheads="1" noChangeShapeType="1" noTextEdit="1"/>
              </p:cNvSpPr>
              <p:nvPr/>
            </p:nvSpPr>
            <p:spPr>
              <a:xfrm>
                <a:off x="4954119" y="1398178"/>
                <a:ext cx="5316451" cy="369332"/>
              </a:xfrm>
              <a:prstGeom prst="rect">
                <a:avLst/>
              </a:prstGeom>
              <a:blipFill>
                <a:blip r:embed="rId9"/>
                <a:stretch>
                  <a:fillRect t="-8197" b="-245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8C209464-E832-4EF7-1320-5201278AE048}"/>
              </a:ext>
            </a:extLst>
          </p:cNvPr>
          <p:cNvPicPr>
            <a:picLocks noChangeAspect="1"/>
          </p:cNvPicPr>
          <p:nvPr/>
        </p:nvPicPr>
        <p:blipFill>
          <a:blip r:embed="rId10"/>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9960813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43" y="759512"/>
            <a:ext cx="8865511" cy="533897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DC2CBD2-50F3-002B-5B9B-6E806E799EC3}"/>
                  </a:ext>
                </a:extLst>
              </p:cNvPr>
              <p:cNvSpPr txBox="1"/>
              <p:nvPr/>
            </p:nvSpPr>
            <p:spPr>
              <a:xfrm>
                <a:off x="6751898" y="3124335"/>
                <a:ext cx="22779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.312</m:t>
                      </m:r>
                    </m:oMath>
                  </m:oMathPara>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1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5" name="TextBox 44">
                <a:extLst>
                  <a:ext uri="{FF2B5EF4-FFF2-40B4-BE49-F238E27FC236}">
                    <a16:creationId xmlns:a16="http://schemas.microsoft.com/office/drawing/2014/main" id="{3DC2CBD2-50F3-002B-5B9B-6E806E799EC3}"/>
                  </a:ext>
                </a:extLst>
              </p:cNvPr>
              <p:cNvSpPr txBox="1">
                <a:spLocks noRot="1" noChangeAspect="1" noMove="1" noResize="1" noEditPoints="1" noAdjustHandles="1" noChangeArrowheads="1" noChangeShapeType="1" noTextEdit="1"/>
              </p:cNvSpPr>
              <p:nvPr/>
            </p:nvSpPr>
            <p:spPr>
              <a:xfrm>
                <a:off x="6751898" y="3124335"/>
                <a:ext cx="2277979" cy="923330"/>
              </a:xfrm>
              <a:prstGeom prst="rect">
                <a:avLst/>
              </a:prstGeom>
              <a:blipFill>
                <a:blip r:embed="rId8"/>
                <a:stretch>
                  <a:fillRect/>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5C37D2B5-A37A-D636-93E2-CCB442717BA7}"/>
              </a:ext>
            </a:extLst>
          </p:cNvPr>
          <p:cNvCxnSpPr>
            <a:cxnSpLocks/>
          </p:cNvCxnSpPr>
          <p:nvPr/>
        </p:nvCxnSpPr>
        <p:spPr>
          <a:xfrm>
            <a:off x="8052551" y="3139224"/>
            <a:ext cx="30061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065ECF0-3077-DD66-8128-BA62CF85DEB8}"/>
              </a:ext>
            </a:extLst>
          </p:cNvPr>
          <p:cNvSpPr/>
          <p:nvPr/>
        </p:nvSpPr>
        <p:spPr>
          <a:xfrm>
            <a:off x="8076306" y="2682545"/>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bject 3">
            <a:extLst>
              <a:ext uri="{FF2B5EF4-FFF2-40B4-BE49-F238E27FC236}">
                <a16:creationId xmlns:a16="http://schemas.microsoft.com/office/drawing/2014/main" id="{6AAC4529-E909-AADE-630D-74E2201148E8}"/>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138E89B-9FCF-94B8-30F5-8D731F62FEAE}"/>
                  </a:ext>
                </a:extLst>
              </p:cNvPr>
              <p:cNvSpPr txBox="1"/>
              <p:nvPr/>
            </p:nvSpPr>
            <p:spPr>
              <a:xfrm>
                <a:off x="4954119" y="1398178"/>
                <a:ext cx="5316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Predict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7.312</m:t>
                        </m:r>
                      </m:e>
                    </m:d>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given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=5025</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mc:Choice>
        <mc:Fallback xmlns="">
          <p:sp>
            <p:nvSpPr>
              <p:cNvPr id="14" name="TextBox 13">
                <a:extLst>
                  <a:ext uri="{FF2B5EF4-FFF2-40B4-BE49-F238E27FC236}">
                    <a16:creationId xmlns:a16="http://schemas.microsoft.com/office/drawing/2014/main" id="{1138E89B-9FCF-94B8-30F5-8D731F62FEAE}"/>
                  </a:ext>
                </a:extLst>
              </p:cNvPr>
              <p:cNvSpPr txBox="1">
                <a:spLocks noRot="1" noChangeAspect="1" noMove="1" noResize="1" noEditPoints="1" noAdjustHandles="1" noChangeArrowheads="1" noChangeShapeType="1" noTextEdit="1"/>
              </p:cNvSpPr>
              <p:nvPr/>
            </p:nvSpPr>
            <p:spPr>
              <a:xfrm>
                <a:off x="4954119" y="1398178"/>
                <a:ext cx="5316451" cy="369332"/>
              </a:xfrm>
              <a:prstGeom prst="rect">
                <a:avLst/>
              </a:prstGeom>
              <a:blipFill>
                <a:blip r:embed="rId9"/>
                <a:stretch>
                  <a:fillRect t="-8197" b="-2459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EF1AC7E2-AD13-B886-B6F8-4D3E00DBCD9F}"/>
              </a:ext>
            </a:extLst>
          </p:cNvPr>
          <p:cNvPicPr>
            <a:picLocks noChangeAspect="1"/>
          </p:cNvPicPr>
          <p:nvPr/>
        </p:nvPicPr>
        <p:blipFill>
          <a:blip r:embed="rId10"/>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3129415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44" y="759500"/>
            <a:ext cx="8865511" cy="533897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DC2CBD2-50F3-002B-5B9B-6E806E799EC3}"/>
                  </a:ext>
                </a:extLst>
              </p:cNvPr>
              <p:cNvSpPr txBox="1"/>
              <p:nvPr/>
            </p:nvSpPr>
            <p:spPr>
              <a:xfrm>
                <a:off x="6751898" y="3124335"/>
                <a:ext cx="22779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.312</m:t>
                      </m:r>
                    </m:oMath>
                  </m:oMathPara>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1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5" name="TextBox 44">
                <a:extLst>
                  <a:ext uri="{FF2B5EF4-FFF2-40B4-BE49-F238E27FC236}">
                    <a16:creationId xmlns:a16="http://schemas.microsoft.com/office/drawing/2014/main" id="{3DC2CBD2-50F3-002B-5B9B-6E806E799EC3}"/>
                  </a:ext>
                </a:extLst>
              </p:cNvPr>
              <p:cNvSpPr txBox="1">
                <a:spLocks noRot="1" noChangeAspect="1" noMove="1" noResize="1" noEditPoints="1" noAdjustHandles="1" noChangeArrowheads="1" noChangeShapeType="1" noTextEdit="1"/>
              </p:cNvSpPr>
              <p:nvPr/>
            </p:nvSpPr>
            <p:spPr>
              <a:xfrm>
                <a:off x="6751898" y="3124335"/>
                <a:ext cx="2277979" cy="92333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F7472B8-A621-9F1A-27BA-57D64F3054FE}"/>
                  </a:ext>
                </a:extLst>
              </p:cNvPr>
              <p:cNvSpPr txBox="1"/>
              <p:nvPr/>
            </p:nvSpPr>
            <p:spPr>
              <a:xfrm>
                <a:off x="5117377" y="1003195"/>
                <a:ext cx="5411377" cy="958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(7.312)|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+.905</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5025</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e>
                    </m:d>
                  </m:oMath>
                </a14:m>
                <a:r>
                  <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=4940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7.312</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.905</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=.18</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7" name="TextBox 6">
                <a:extLst>
                  <a:ext uri="{FF2B5EF4-FFF2-40B4-BE49-F238E27FC236}">
                    <a16:creationId xmlns:a16="http://schemas.microsoft.com/office/drawing/2014/main" id="{7F7472B8-A621-9F1A-27BA-57D64F3054FE}"/>
                  </a:ext>
                </a:extLst>
              </p:cNvPr>
              <p:cNvSpPr txBox="1">
                <a:spLocks noRot="1" noChangeAspect="1" noMove="1" noResize="1" noEditPoints="1" noAdjustHandles="1" noChangeArrowheads="1" noChangeShapeType="1" noTextEdit="1"/>
              </p:cNvSpPr>
              <p:nvPr/>
            </p:nvSpPr>
            <p:spPr>
              <a:xfrm>
                <a:off x="5117377" y="1003195"/>
                <a:ext cx="5411377" cy="958980"/>
              </a:xfrm>
              <a:prstGeom prst="rect">
                <a:avLst/>
              </a:prstGeom>
              <a:blipFill>
                <a:blip r:embed="rId9"/>
                <a:stretch>
                  <a:fillRect t="-3822" b="-3185"/>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C065ECF0-3077-DD66-8128-BA62CF85DEB8}"/>
              </a:ext>
            </a:extLst>
          </p:cNvPr>
          <p:cNvSpPr/>
          <p:nvPr/>
        </p:nvSpPr>
        <p:spPr>
          <a:xfrm>
            <a:off x="8076306" y="2682545"/>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43A3C72A-65F0-F613-683B-CD8E0FC60F59}"/>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23" name="Straight Arrow Connector 22">
            <a:extLst>
              <a:ext uri="{FF2B5EF4-FFF2-40B4-BE49-F238E27FC236}">
                <a16:creationId xmlns:a16="http://schemas.microsoft.com/office/drawing/2014/main" id="{B4CC3005-F18E-D502-8700-4BEE9D65F847}"/>
              </a:ext>
            </a:extLst>
          </p:cNvPr>
          <p:cNvCxnSpPr>
            <a:cxnSpLocks/>
          </p:cNvCxnSpPr>
          <p:nvPr/>
        </p:nvCxnSpPr>
        <p:spPr>
          <a:xfrm>
            <a:off x="8052551" y="3139224"/>
            <a:ext cx="30061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5618704-790F-89A4-F4D1-3F4FC9EAB496}"/>
              </a:ext>
            </a:extLst>
          </p:cNvPr>
          <p:cNvPicPr>
            <a:picLocks noChangeAspect="1"/>
          </p:cNvPicPr>
          <p:nvPr/>
        </p:nvPicPr>
        <p:blipFill>
          <a:blip r:embed="rId10"/>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7699335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44" y="759500"/>
            <a:ext cx="8865511" cy="533897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DC2CBD2-50F3-002B-5B9B-6E806E799EC3}"/>
                  </a:ext>
                </a:extLst>
              </p:cNvPr>
              <p:cNvSpPr txBox="1"/>
              <p:nvPr/>
            </p:nvSpPr>
            <p:spPr>
              <a:xfrm>
                <a:off x="6751898" y="3124335"/>
                <a:ext cx="22779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.312</m:t>
                      </m:r>
                    </m:oMath>
                  </m:oMathPara>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1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5" name="TextBox 44">
                <a:extLst>
                  <a:ext uri="{FF2B5EF4-FFF2-40B4-BE49-F238E27FC236}">
                    <a16:creationId xmlns:a16="http://schemas.microsoft.com/office/drawing/2014/main" id="{3DC2CBD2-50F3-002B-5B9B-6E806E799EC3}"/>
                  </a:ext>
                </a:extLst>
              </p:cNvPr>
              <p:cNvSpPr txBox="1">
                <a:spLocks noRot="1" noChangeAspect="1" noMove="1" noResize="1" noEditPoints="1" noAdjustHandles="1" noChangeArrowheads="1" noChangeShapeType="1" noTextEdit="1"/>
              </p:cNvSpPr>
              <p:nvPr/>
            </p:nvSpPr>
            <p:spPr>
              <a:xfrm>
                <a:off x="6751898" y="3124335"/>
                <a:ext cx="2277979" cy="923330"/>
              </a:xfrm>
              <a:prstGeom prst="rect">
                <a:avLst/>
              </a:prstGeom>
              <a:blipFill>
                <a:blip r:embed="rId8"/>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2EECB6F3-316A-6BF6-D634-78C7F495E924}"/>
              </a:ext>
            </a:extLst>
          </p:cNvPr>
          <p:cNvGrpSpPr/>
          <p:nvPr/>
        </p:nvGrpSpPr>
        <p:grpSpPr>
          <a:xfrm>
            <a:off x="8448344" y="2497189"/>
            <a:ext cx="931524" cy="921041"/>
            <a:chOff x="8298538" y="2497190"/>
            <a:chExt cx="931524" cy="921041"/>
          </a:xfrm>
        </p:grpSpPr>
        <p:pic>
          <p:nvPicPr>
            <p:cNvPr id="40" name="Picture 39">
              <a:extLst>
                <a:ext uri="{FF2B5EF4-FFF2-40B4-BE49-F238E27FC236}">
                  <a16:creationId xmlns:a16="http://schemas.microsoft.com/office/drawing/2014/main" id="{F9041DA5-98A0-0EF6-0D08-A9496FC045E9}"/>
                </a:ext>
              </a:extLst>
            </p:cNvPr>
            <p:cNvPicPr>
              <a:picLocks noChangeAspect="1"/>
            </p:cNvPicPr>
            <p:nvPr/>
          </p:nvPicPr>
          <p:blipFill>
            <a:blip r:embed="rId9"/>
            <a:stretch>
              <a:fillRect/>
            </a:stretch>
          </p:blipFill>
          <p:spPr>
            <a:xfrm>
              <a:off x="8883436" y="2497190"/>
              <a:ext cx="346626" cy="921041"/>
            </a:xfrm>
            <a:prstGeom prst="rect">
              <a:avLst/>
            </a:prstGeom>
          </p:spPr>
        </p:pic>
        <p:cxnSp>
          <p:nvCxnSpPr>
            <p:cNvPr id="41" name="Straight Connector 40">
              <a:extLst>
                <a:ext uri="{FF2B5EF4-FFF2-40B4-BE49-F238E27FC236}">
                  <a16:creationId xmlns:a16="http://schemas.microsoft.com/office/drawing/2014/main" id="{6154E8C3-EC35-8E5A-C4DC-33240027BE6E}"/>
                </a:ext>
              </a:extLst>
            </p:cNvPr>
            <p:cNvCxnSpPr>
              <a:cxnSpLocks/>
            </p:cNvCxnSpPr>
            <p:nvPr/>
          </p:nvCxnSpPr>
          <p:spPr>
            <a:xfrm>
              <a:off x="8298538" y="2955119"/>
              <a:ext cx="919726" cy="113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F7472B8-A621-9F1A-27BA-57D64F3054FE}"/>
                  </a:ext>
                </a:extLst>
              </p:cNvPr>
              <p:cNvSpPr txBox="1"/>
              <p:nvPr/>
            </p:nvSpPr>
            <p:spPr>
              <a:xfrm>
                <a:off x="5117377" y="1003195"/>
                <a:ext cx="5411377" cy="958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(7.312)|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+.905</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5025</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e>
                    </m:d>
                  </m:oMath>
                </a14:m>
                <a:r>
                  <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=4940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7.312</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.905</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=.18</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7" name="TextBox 6">
                <a:extLst>
                  <a:ext uri="{FF2B5EF4-FFF2-40B4-BE49-F238E27FC236}">
                    <a16:creationId xmlns:a16="http://schemas.microsoft.com/office/drawing/2014/main" id="{7F7472B8-A621-9F1A-27BA-57D64F3054FE}"/>
                  </a:ext>
                </a:extLst>
              </p:cNvPr>
              <p:cNvSpPr txBox="1">
                <a:spLocks noRot="1" noChangeAspect="1" noMove="1" noResize="1" noEditPoints="1" noAdjustHandles="1" noChangeArrowheads="1" noChangeShapeType="1" noTextEdit="1"/>
              </p:cNvSpPr>
              <p:nvPr/>
            </p:nvSpPr>
            <p:spPr>
              <a:xfrm>
                <a:off x="5117377" y="1003195"/>
                <a:ext cx="5411377" cy="958980"/>
              </a:xfrm>
              <a:prstGeom prst="rect">
                <a:avLst/>
              </a:prstGeom>
              <a:blipFill>
                <a:blip r:embed="rId10"/>
                <a:stretch>
                  <a:fillRect t="-3822" b="-3185"/>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C065ECF0-3077-DD66-8128-BA62CF85DEB8}"/>
              </a:ext>
            </a:extLst>
          </p:cNvPr>
          <p:cNvSpPr/>
          <p:nvPr/>
        </p:nvSpPr>
        <p:spPr>
          <a:xfrm>
            <a:off x="8076306" y="2682545"/>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43A3C72A-65F0-F613-683B-CD8E0FC60F59}"/>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14" name="Oval 13">
            <a:extLst>
              <a:ext uri="{FF2B5EF4-FFF2-40B4-BE49-F238E27FC236}">
                <a16:creationId xmlns:a16="http://schemas.microsoft.com/office/drawing/2014/main" id="{76EBBAB1-DCF0-211B-31E5-5936AB35ECD4}"/>
              </a:ext>
            </a:extLst>
          </p:cNvPr>
          <p:cNvSpPr/>
          <p:nvPr/>
        </p:nvSpPr>
        <p:spPr>
          <a:xfrm>
            <a:off x="8338071" y="2912045"/>
            <a:ext cx="91440" cy="91440"/>
          </a:xfrm>
          <a:prstGeom prst="ellipse">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5" name="Straight Arrow Connector 14">
            <a:extLst>
              <a:ext uri="{FF2B5EF4-FFF2-40B4-BE49-F238E27FC236}">
                <a16:creationId xmlns:a16="http://schemas.microsoft.com/office/drawing/2014/main" id="{DD7FE51C-B575-8C4D-DD0C-F7A7DDB7B05F}"/>
              </a:ext>
            </a:extLst>
          </p:cNvPr>
          <p:cNvCxnSpPr>
            <a:cxnSpLocks/>
          </p:cNvCxnSpPr>
          <p:nvPr/>
        </p:nvCxnSpPr>
        <p:spPr>
          <a:xfrm>
            <a:off x="8052551" y="3139224"/>
            <a:ext cx="30061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CD5037D-61C3-1778-9E18-52971A8FD13A}"/>
                  </a:ext>
                </a:extLst>
              </p:cNvPr>
              <p:cNvSpPr txBox="1"/>
              <p:nvPr/>
            </p:nvSpPr>
            <p:spPr>
              <a:xfrm>
                <a:off x="9094732" y="2800879"/>
                <a:ext cx="1601282" cy="5288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e>
                      </m:acc>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m:t>4940</m:t>
                      </m:r>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=.18</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m:oMathPara>
                </a14:m>
                <a:endPar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endParaRPr>
              </a:p>
            </p:txBody>
          </p:sp>
        </mc:Choice>
        <mc:Fallback xmlns="">
          <p:sp>
            <p:nvSpPr>
              <p:cNvPr id="11" name="TextBox 10">
                <a:extLst>
                  <a:ext uri="{FF2B5EF4-FFF2-40B4-BE49-F238E27FC236}">
                    <a16:creationId xmlns:a16="http://schemas.microsoft.com/office/drawing/2014/main" id="{1CD5037D-61C3-1778-9E18-52971A8FD13A}"/>
                  </a:ext>
                </a:extLst>
              </p:cNvPr>
              <p:cNvSpPr txBox="1">
                <a:spLocks noRot="1" noChangeAspect="1" noMove="1" noResize="1" noEditPoints="1" noAdjustHandles="1" noChangeArrowheads="1" noChangeShapeType="1" noTextEdit="1"/>
              </p:cNvSpPr>
              <p:nvPr/>
            </p:nvSpPr>
            <p:spPr>
              <a:xfrm>
                <a:off x="9094732" y="2800879"/>
                <a:ext cx="1601282" cy="528863"/>
              </a:xfrm>
              <a:prstGeom prst="rect">
                <a:avLst/>
              </a:prstGeom>
              <a:blipFill>
                <a:blip r:embed="rId11"/>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E03FBE6-85F2-18D2-17C4-83AE88706925}"/>
              </a:ext>
            </a:extLst>
          </p:cNvPr>
          <p:cNvPicPr>
            <a:picLocks noChangeAspect="1"/>
          </p:cNvPicPr>
          <p:nvPr/>
        </p:nvPicPr>
        <p:blipFill>
          <a:blip r:embed="rId12"/>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6894734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44" y="759500"/>
            <a:ext cx="8865511" cy="533897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DC2CBD2-50F3-002B-5B9B-6E806E799EC3}"/>
                  </a:ext>
                </a:extLst>
              </p:cNvPr>
              <p:cNvSpPr txBox="1"/>
              <p:nvPr/>
            </p:nvSpPr>
            <p:spPr>
              <a:xfrm>
                <a:off x="6751898" y="3124335"/>
                <a:ext cx="22779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.312</m:t>
                      </m:r>
                    </m:oMath>
                  </m:oMathPara>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1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5" name="TextBox 44">
                <a:extLst>
                  <a:ext uri="{FF2B5EF4-FFF2-40B4-BE49-F238E27FC236}">
                    <a16:creationId xmlns:a16="http://schemas.microsoft.com/office/drawing/2014/main" id="{3DC2CBD2-50F3-002B-5B9B-6E806E799EC3}"/>
                  </a:ext>
                </a:extLst>
              </p:cNvPr>
              <p:cNvSpPr txBox="1">
                <a:spLocks noRot="1" noChangeAspect="1" noMove="1" noResize="1" noEditPoints="1" noAdjustHandles="1" noChangeArrowheads="1" noChangeShapeType="1" noTextEdit="1"/>
              </p:cNvSpPr>
              <p:nvPr/>
            </p:nvSpPr>
            <p:spPr>
              <a:xfrm>
                <a:off x="6751898" y="3124335"/>
                <a:ext cx="2277979" cy="923330"/>
              </a:xfrm>
              <a:prstGeom prst="rect">
                <a:avLst/>
              </a:prstGeom>
              <a:blipFill>
                <a:blip r:embed="rId8"/>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2EECB6F3-316A-6BF6-D634-78C7F495E924}"/>
              </a:ext>
            </a:extLst>
          </p:cNvPr>
          <p:cNvGrpSpPr/>
          <p:nvPr/>
        </p:nvGrpSpPr>
        <p:grpSpPr>
          <a:xfrm>
            <a:off x="8448344" y="2497189"/>
            <a:ext cx="931524" cy="921041"/>
            <a:chOff x="8298538" y="2497190"/>
            <a:chExt cx="931524" cy="921041"/>
          </a:xfrm>
        </p:grpSpPr>
        <p:pic>
          <p:nvPicPr>
            <p:cNvPr id="40" name="Picture 39">
              <a:extLst>
                <a:ext uri="{FF2B5EF4-FFF2-40B4-BE49-F238E27FC236}">
                  <a16:creationId xmlns:a16="http://schemas.microsoft.com/office/drawing/2014/main" id="{F9041DA5-98A0-0EF6-0D08-A9496FC045E9}"/>
                </a:ext>
              </a:extLst>
            </p:cNvPr>
            <p:cNvPicPr>
              <a:picLocks noChangeAspect="1"/>
            </p:cNvPicPr>
            <p:nvPr/>
          </p:nvPicPr>
          <p:blipFill>
            <a:blip r:embed="rId9"/>
            <a:stretch>
              <a:fillRect/>
            </a:stretch>
          </p:blipFill>
          <p:spPr>
            <a:xfrm>
              <a:off x="8883436" y="2497190"/>
              <a:ext cx="346626" cy="921041"/>
            </a:xfrm>
            <a:prstGeom prst="rect">
              <a:avLst/>
            </a:prstGeom>
          </p:spPr>
        </p:pic>
        <p:cxnSp>
          <p:nvCxnSpPr>
            <p:cNvPr id="41" name="Straight Connector 40">
              <a:extLst>
                <a:ext uri="{FF2B5EF4-FFF2-40B4-BE49-F238E27FC236}">
                  <a16:creationId xmlns:a16="http://schemas.microsoft.com/office/drawing/2014/main" id="{6154E8C3-EC35-8E5A-C4DC-33240027BE6E}"/>
                </a:ext>
              </a:extLst>
            </p:cNvPr>
            <p:cNvCxnSpPr>
              <a:cxnSpLocks/>
            </p:cNvCxnSpPr>
            <p:nvPr/>
          </p:nvCxnSpPr>
          <p:spPr>
            <a:xfrm>
              <a:off x="8298538" y="2955119"/>
              <a:ext cx="919726" cy="113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F7472B8-A621-9F1A-27BA-57D64F3054FE}"/>
                  </a:ext>
                </a:extLst>
              </p:cNvPr>
              <p:cNvSpPr txBox="1"/>
              <p:nvPr/>
            </p:nvSpPr>
            <p:spPr>
              <a:xfrm>
                <a:off x="5117377" y="1003195"/>
                <a:ext cx="5411377" cy="958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(7.312)|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+.905</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5025</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e>
                    </m:d>
                  </m:oMath>
                </a14:m>
                <a:r>
                  <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=4940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7.312</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.905</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=.18</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7" name="TextBox 6">
                <a:extLst>
                  <a:ext uri="{FF2B5EF4-FFF2-40B4-BE49-F238E27FC236}">
                    <a16:creationId xmlns:a16="http://schemas.microsoft.com/office/drawing/2014/main" id="{7F7472B8-A621-9F1A-27BA-57D64F3054FE}"/>
                  </a:ext>
                </a:extLst>
              </p:cNvPr>
              <p:cNvSpPr txBox="1">
                <a:spLocks noRot="1" noChangeAspect="1" noMove="1" noResize="1" noEditPoints="1" noAdjustHandles="1" noChangeArrowheads="1" noChangeShapeType="1" noTextEdit="1"/>
              </p:cNvSpPr>
              <p:nvPr/>
            </p:nvSpPr>
            <p:spPr>
              <a:xfrm>
                <a:off x="5117377" y="1003195"/>
                <a:ext cx="5411377" cy="958980"/>
              </a:xfrm>
              <a:prstGeom prst="rect">
                <a:avLst/>
              </a:prstGeom>
              <a:blipFill>
                <a:blip r:embed="rId10"/>
                <a:stretch>
                  <a:fillRect t="-3822" b="-3185"/>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C065ECF0-3077-DD66-8128-BA62CF85DEB8}"/>
              </a:ext>
            </a:extLst>
          </p:cNvPr>
          <p:cNvSpPr/>
          <p:nvPr/>
        </p:nvSpPr>
        <p:spPr>
          <a:xfrm>
            <a:off x="8076306" y="2682545"/>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43A3C72A-65F0-F613-683B-CD8E0FC60F59}"/>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14" name="Oval 13">
            <a:extLst>
              <a:ext uri="{FF2B5EF4-FFF2-40B4-BE49-F238E27FC236}">
                <a16:creationId xmlns:a16="http://schemas.microsoft.com/office/drawing/2014/main" id="{76EBBAB1-DCF0-211B-31E5-5936AB35ECD4}"/>
              </a:ext>
            </a:extLst>
          </p:cNvPr>
          <p:cNvSpPr/>
          <p:nvPr/>
        </p:nvSpPr>
        <p:spPr>
          <a:xfrm>
            <a:off x="8338071" y="2912045"/>
            <a:ext cx="91440" cy="91440"/>
          </a:xfrm>
          <a:prstGeom prst="ellipse">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5" name="Straight Arrow Connector 14">
            <a:extLst>
              <a:ext uri="{FF2B5EF4-FFF2-40B4-BE49-F238E27FC236}">
                <a16:creationId xmlns:a16="http://schemas.microsoft.com/office/drawing/2014/main" id="{DD7FE51C-B575-8C4D-DD0C-F7A7DDB7B05F}"/>
              </a:ext>
            </a:extLst>
          </p:cNvPr>
          <p:cNvCxnSpPr>
            <a:cxnSpLocks/>
          </p:cNvCxnSpPr>
          <p:nvPr/>
        </p:nvCxnSpPr>
        <p:spPr>
          <a:xfrm>
            <a:off x="8052551" y="3139224"/>
            <a:ext cx="30061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F29A3FBB-6BD7-619E-A4D8-A16C0CDCDAB2}"/>
              </a:ext>
            </a:extLst>
          </p:cNvPr>
          <p:cNvSpPr/>
          <p:nvPr/>
        </p:nvSpPr>
        <p:spPr>
          <a:xfrm>
            <a:off x="8347043" y="3093131"/>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867BE5A-CE74-E231-1F84-21FBA0BBA78D}"/>
                  </a:ext>
                </a:extLst>
              </p:cNvPr>
              <p:cNvSpPr txBox="1"/>
              <p:nvPr/>
            </p:nvSpPr>
            <p:spPr>
              <a:xfrm>
                <a:off x="9094732" y="2800879"/>
                <a:ext cx="1601282" cy="5288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e>
                      </m:acc>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m:t>4940</m:t>
                      </m:r>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=.18</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m:oMathPara>
                </a14:m>
                <a:endPar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endParaRPr>
              </a:p>
            </p:txBody>
          </p:sp>
        </mc:Choice>
        <mc:Fallback xmlns="">
          <p:sp>
            <p:nvSpPr>
              <p:cNvPr id="16" name="TextBox 15">
                <a:extLst>
                  <a:ext uri="{FF2B5EF4-FFF2-40B4-BE49-F238E27FC236}">
                    <a16:creationId xmlns:a16="http://schemas.microsoft.com/office/drawing/2014/main" id="{C867BE5A-CE74-E231-1F84-21FBA0BBA78D}"/>
                  </a:ext>
                </a:extLst>
              </p:cNvPr>
              <p:cNvSpPr txBox="1">
                <a:spLocks noRot="1" noChangeAspect="1" noMove="1" noResize="1" noEditPoints="1" noAdjustHandles="1" noChangeArrowheads="1" noChangeShapeType="1" noTextEdit="1"/>
              </p:cNvSpPr>
              <p:nvPr/>
            </p:nvSpPr>
            <p:spPr>
              <a:xfrm>
                <a:off x="9094732" y="2800879"/>
                <a:ext cx="1601282" cy="528863"/>
              </a:xfrm>
              <a:prstGeom prst="rect">
                <a:avLst/>
              </a:prstGeom>
              <a:blipFill>
                <a:blip r:embed="rId11"/>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0DEACD4E-4585-32BD-542E-3C2184DE1C9B}"/>
              </a:ext>
            </a:extLst>
          </p:cNvPr>
          <p:cNvPicPr>
            <a:picLocks noChangeAspect="1"/>
          </p:cNvPicPr>
          <p:nvPr/>
        </p:nvPicPr>
        <p:blipFill>
          <a:blip r:embed="rId12"/>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41638625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43" y="759512"/>
            <a:ext cx="8865511" cy="533897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DC2CBD2-50F3-002B-5B9B-6E806E799EC3}"/>
                  </a:ext>
                </a:extLst>
              </p:cNvPr>
              <p:cNvSpPr txBox="1"/>
              <p:nvPr/>
            </p:nvSpPr>
            <p:spPr>
              <a:xfrm>
                <a:off x="6859476" y="3735201"/>
                <a:ext cx="22779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625</m:t>
                      </m:r>
                    </m:oMath>
                  </m:oMathPara>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1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5" name="TextBox 44">
                <a:extLst>
                  <a:ext uri="{FF2B5EF4-FFF2-40B4-BE49-F238E27FC236}">
                    <a16:creationId xmlns:a16="http://schemas.microsoft.com/office/drawing/2014/main" id="{3DC2CBD2-50F3-002B-5B9B-6E806E799EC3}"/>
                  </a:ext>
                </a:extLst>
              </p:cNvPr>
              <p:cNvSpPr txBox="1">
                <a:spLocks noRot="1" noChangeAspect="1" noMove="1" noResize="1" noEditPoints="1" noAdjustHandles="1" noChangeArrowheads="1" noChangeShapeType="1" noTextEdit="1"/>
              </p:cNvSpPr>
              <p:nvPr/>
            </p:nvSpPr>
            <p:spPr>
              <a:xfrm>
                <a:off x="6859476" y="3735201"/>
                <a:ext cx="2277979" cy="923330"/>
              </a:xfrm>
              <a:prstGeom prst="rect">
                <a:avLst/>
              </a:prstGeom>
              <a:blipFill>
                <a:blip r:embed="rId8"/>
                <a:stretch>
                  <a:fillRect/>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C065ECF0-3077-DD66-8128-BA62CF85DEB8}"/>
              </a:ext>
            </a:extLst>
          </p:cNvPr>
          <p:cNvSpPr/>
          <p:nvPr/>
        </p:nvSpPr>
        <p:spPr>
          <a:xfrm>
            <a:off x="8076306" y="2682545"/>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bject 3">
            <a:extLst>
              <a:ext uri="{FF2B5EF4-FFF2-40B4-BE49-F238E27FC236}">
                <a16:creationId xmlns:a16="http://schemas.microsoft.com/office/drawing/2014/main" id="{6AAC4529-E909-AADE-630D-74E2201148E8}"/>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138E89B-9FCF-94B8-30F5-8D731F62FEAE}"/>
                  </a:ext>
                </a:extLst>
              </p:cNvPr>
              <p:cNvSpPr txBox="1"/>
              <p:nvPr/>
            </p:nvSpPr>
            <p:spPr>
              <a:xfrm>
                <a:off x="4954119" y="1398178"/>
                <a:ext cx="5316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Predict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7.625</m:t>
                        </m:r>
                      </m:e>
                    </m:d>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given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=5025</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mc:Choice>
        <mc:Fallback xmlns="">
          <p:sp>
            <p:nvSpPr>
              <p:cNvPr id="14" name="TextBox 13">
                <a:extLst>
                  <a:ext uri="{FF2B5EF4-FFF2-40B4-BE49-F238E27FC236}">
                    <a16:creationId xmlns:a16="http://schemas.microsoft.com/office/drawing/2014/main" id="{1138E89B-9FCF-94B8-30F5-8D731F62FEAE}"/>
                  </a:ext>
                </a:extLst>
              </p:cNvPr>
              <p:cNvSpPr txBox="1">
                <a:spLocks noRot="1" noChangeAspect="1" noMove="1" noResize="1" noEditPoints="1" noAdjustHandles="1" noChangeArrowheads="1" noChangeShapeType="1" noTextEdit="1"/>
              </p:cNvSpPr>
              <p:nvPr/>
            </p:nvSpPr>
            <p:spPr>
              <a:xfrm>
                <a:off x="4954119" y="1398178"/>
                <a:ext cx="5316451" cy="369332"/>
              </a:xfrm>
              <a:prstGeom prst="rect">
                <a:avLst/>
              </a:prstGeom>
              <a:blipFill>
                <a:blip r:embed="rId9"/>
                <a:stretch>
                  <a:fillRect t="-8197" b="-24590"/>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8C7B0E3A-21A2-5412-8B61-D0160E34A2DA}"/>
              </a:ext>
            </a:extLst>
          </p:cNvPr>
          <p:cNvCxnSpPr>
            <a:cxnSpLocks/>
          </p:cNvCxnSpPr>
          <p:nvPr/>
        </p:nvCxnSpPr>
        <p:spPr>
          <a:xfrm>
            <a:off x="8078994" y="3601818"/>
            <a:ext cx="516365"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9B0E918-572E-657F-4044-82DE35A4C870}"/>
              </a:ext>
            </a:extLst>
          </p:cNvPr>
          <p:cNvPicPr>
            <a:picLocks noChangeAspect="1"/>
          </p:cNvPicPr>
          <p:nvPr/>
        </p:nvPicPr>
        <p:blipFill>
          <a:blip r:embed="rId10"/>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7474121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44" y="759511"/>
            <a:ext cx="8865511" cy="533897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DC2CBD2-50F3-002B-5B9B-6E806E799EC3}"/>
                  </a:ext>
                </a:extLst>
              </p:cNvPr>
              <p:cNvSpPr txBox="1"/>
              <p:nvPr/>
            </p:nvSpPr>
            <p:spPr>
              <a:xfrm>
                <a:off x="6859476" y="3735201"/>
                <a:ext cx="22779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625</m:t>
                      </m:r>
                    </m:oMath>
                  </m:oMathPara>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1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5" name="TextBox 44">
                <a:extLst>
                  <a:ext uri="{FF2B5EF4-FFF2-40B4-BE49-F238E27FC236}">
                    <a16:creationId xmlns:a16="http://schemas.microsoft.com/office/drawing/2014/main" id="{3DC2CBD2-50F3-002B-5B9B-6E806E799EC3}"/>
                  </a:ext>
                </a:extLst>
              </p:cNvPr>
              <p:cNvSpPr txBox="1">
                <a:spLocks noRot="1" noChangeAspect="1" noMove="1" noResize="1" noEditPoints="1" noAdjustHandles="1" noChangeArrowheads="1" noChangeShapeType="1" noTextEdit="1"/>
              </p:cNvSpPr>
              <p:nvPr/>
            </p:nvSpPr>
            <p:spPr>
              <a:xfrm>
                <a:off x="6859476" y="3735201"/>
                <a:ext cx="2277979" cy="923330"/>
              </a:xfrm>
              <a:prstGeom prst="rect">
                <a:avLst/>
              </a:prstGeom>
              <a:blipFill>
                <a:blip r:embed="rId8"/>
                <a:stretch>
                  <a:fillRect/>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5C37D2B5-A37A-D636-93E2-CCB442717BA7}"/>
              </a:ext>
            </a:extLst>
          </p:cNvPr>
          <p:cNvCxnSpPr>
            <a:cxnSpLocks/>
          </p:cNvCxnSpPr>
          <p:nvPr/>
        </p:nvCxnSpPr>
        <p:spPr>
          <a:xfrm>
            <a:off x="8078994" y="3601818"/>
            <a:ext cx="516365"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065ECF0-3077-DD66-8128-BA62CF85DEB8}"/>
              </a:ext>
            </a:extLst>
          </p:cNvPr>
          <p:cNvSpPr/>
          <p:nvPr/>
        </p:nvSpPr>
        <p:spPr>
          <a:xfrm>
            <a:off x="8076306" y="2682545"/>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bject 3">
            <a:extLst>
              <a:ext uri="{FF2B5EF4-FFF2-40B4-BE49-F238E27FC236}">
                <a16:creationId xmlns:a16="http://schemas.microsoft.com/office/drawing/2014/main" id="{6AAC4529-E909-AADE-630D-74E2201148E8}"/>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E1D58C1-239E-CD5A-A9E1-69897248E1D6}"/>
                  </a:ext>
                </a:extLst>
              </p:cNvPr>
              <p:cNvSpPr txBox="1"/>
              <p:nvPr/>
            </p:nvSpPr>
            <p:spPr>
              <a:xfrm>
                <a:off x="5117377" y="1003195"/>
                <a:ext cx="5411377" cy="958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(7.625)|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5025</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e>
                    </m:d>
                  </m:oMath>
                </a14:m>
                <a:r>
                  <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=4790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7.625</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.72</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=.48</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TextBox 2">
                <a:extLst>
                  <a:ext uri="{FF2B5EF4-FFF2-40B4-BE49-F238E27FC236}">
                    <a16:creationId xmlns:a16="http://schemas.microsoft.com/office/drawing/2014/main" id="{3E1D58C1-239E-CD5A-A9E1-69897248E1D6}"/>
                  </a:ext>
                </a:extLst>
              </p:cNvPr>
              <p:cNvSpPr txBox="1">
                <a:spLocks noRot="1" noChangeAspect="1" noMove="1" noResize="1" noEditPoints="1" noAdjustHandles="1" noChangeArrowheads="1" noChangeShapeType="1" noTextEdit="1"/>
              </p:cNvSpPr>
              <p:nvPr/>
            </p:nvSpPr>
            <p:spPr>
              <a:xfrm>
                <a:off x="5117377" y="1003195"/>
                <a:ext cx="5411377" cy="958980"/>
              </a:xfrm>
              <a:prstGeom prst="rect">
                <a:avLst/>
              </a:prstGeom>
              <a:blipFill>
                <a:blip r:embed="rId9"/>
                <a:stretch>
                  <a:fillRect t="-3822" b="-318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1E30A95-1A77-3C68-7771-8D8320EA7DB1}"/>
              </a:ext>
            </a:extLst>
          </p:cNvPr>
          <p:cNvGrpSpPr/>
          <p:nvPr/>
        </p:nvGrpSpPr>
        <p:grpSpPr>
          <a:xfrm>
            <a:off x="8714731" y="2507013"/>
            <a:ext cx="953039" cy="1384982"/>
            <a:chOff x="8298538" y="2497190"/>
            <a:chExt cx="931524" cy="921041"/>
          </a:xfrm>
        </p:grpSpPr>
        <p:pic>
          <p:nvPicPr>
            <p:cNvPr id="7" name="Picture 6">
              <a:extLst>
                <a:ext uri="{FF2B5EF4-FFF2-40B4-BE49-F238E27FC236}">
                  <a16:creationId xmlns:a16="http://schemas.microsoft.com/office/drawing/2014/main" id="{142FB705-A39D-46CA-0CAA-2AB173BF0A7F}"/>
                </a:ext>
              </a:extLst>
            </p:cNvPr>
            <p:cNvPicPr>
              <a:picLocks noChangeAspect="1"/>
            </p:cNvPicPr>
            <p:nvPr/>
          </p:nvPicPr>
          <p:blipFill>
            <a:blip r:embed="rId10"/>
            <a:stretch>
              <a:fillRect/>
            </a:stretch>
          </p:blipFill>
          <p:spPr>
            <a:xfrm>
              <a:off x="8883436" y="2497190"/>
              <a:ext cx="346626" cy="921041"/>
            </a:xfrm>
            <a:prstGeom prst="rect">
              <a:avLst/>
            </a:prstGeom>
          </p:spPr>
        </p:pic>
        <p:cxnSp>
          <p:nvCxnSpPr>
            <p:cNvPr id="11" name="Straight Connector 10">
              <a:extLst>
                <a:ext uri="{FF2B5EF4-FFF2-40B4-BE49-F238E27FC236}">
                  <a16:creationId xmlns:a16="http://schemas.microsoft.com/office/drawing/2014/main" id="{DF7B14BC-24C0-25F7-710C-BD759DEFB364}"/>
                </a:ext>
              </a:extLst>
            </p:cNvPr>
            <p:cNvCxnSpPr>
              <a:cxnSpLocks/>
            </p:cNvCxnSpPr>
            <p:nvPr/>
          </p:nvCxnSpPr>
          <p:spPr>
            <a:xfrm>
              <a:off x="8298538" y="2955119"/>
              <a:ext cx="919726" cy="113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4C2636CA-C14A-C859-0FBF-CC9FD30B25A7}"/>
              </a:ext>
            </a:extLst>
          </p:cNvPr>
          <p:cNvSpPr/>
          <p:nvPr/>
        </p:nvSpPr>
        <p:spPr>
          <a:xfrm>
            <a:off x="8607015" y="3148719"/>
            <a:ext cx="91440" cy="91440"/>
          </a:xfrm>
          <a:prstGeom prst="ellipse">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4EA6D61-A22F-42BD-0F59-BFFD39D51AE4}"/>
                  </a:ext>
                </a:extLst>
              </p:cNvPr>
              <p:cNvSpPr txBox="1"/>
              <p:nvPr/>
            </p:nvSpPr>
            <p:spPr>
              <a:xfrm>
                <a:off x="10365413" y="2884287"/>
                <a:ext cx="1601282" cy="5288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e>
                      </m:acc>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m:t>4</m:t>
                      </m:r>
                      <m:r>
                        <m:rPr>
                          <m:nor/>
                        </m:rPr>
                        <a:rPr kumimoji="0" lang="en-US" sz="1400" b="0" i="0" u="none" strike="noStrike" kern="1200" cap="none" spc="0" normalizeH="0" baseline="0" noProof="0" dirty="0" smtClean="0">
                          <a:ln>
                            <a:noFill/>
                          </a:ln>
                          <a:solidFill>
                            <a:prstClr val="black"/>
                          </a:solidFill>
                          <a:effectLst/>
                          <a:uLnTx/>
                          <a:uFillTx/>
                          <a:latin typeface="Aptos" panose="02110004020202020204"/>
                          <a:ea typeface="Cambria Math" panose="02040503050406030204" pitchFamily="18" charset="0"/>
                          <a:cs typeface="+mn-cs"/>
                        </a:rPr>
                        <m:t>7</m:t>
                      </m:r>
                      <m:r>
                        <m:rPr>
                          <m:nor/>
                        </m:rPr>
                        <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m:t>40</m:t>
                      </m:r>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8</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m:oMathPara>
                </a14:m>
                <a:endPar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endParaRPr>
              </a:p>
            </p:txBody>
          </p:sp>
        </mc:Choice>
        <mc:Fallback xmlns="">
          <p:sp>
            <p:nvSpPr>
              <p:cNvPr id="14" name="TextBox 13">
                <a:extLst>
                  <a:ext uri="{FF2B5EF4-FFF2-40B4-BE49-F238E27FC236}">
                    <a16:creationId xmlns:a16="http://schemas.microsoft.com/office/drawing/2014/main" id="{D4EA6D61-A22F-42BD-0F59-BFFD39D51AE4}"/>
                  </a:ext>
                </a:extLst>
              </p:cNvPr>
              <p:cNvSpPr txBox="1">
                <a:spLocks noRot="1" noChangeAspect="1" noMove="1" noResize="1" noEditPoints="1" noAdjustHandles="1" noChangeArrowheads="1" noChangeShapeType="1" noTextEdit="1"/>
              </p:cNvSpPr>
              <p:nvPr/>
            </p:nvSpPr>
            <p:spPr>
              <a:xfrm>
                <a:off x="10365413" y="2884287"/>
                <a:ext cx="1601282" cy="528863"/>
              </a:xfrm>
              <a:prstGeom prst="rect">
                <a:avLst/>
              </a:prstGeom>
              <a:blipFill>
                <a:blip r:embed="rId11"/>
                <a:stretch>
                  <a:fillRect/>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A8FD9DC9-74C7-D3A6-D53C-046543F1C548}"/>
              </a:ext>
            </a:extLst>
          </p:cNvPr>
          <p:cNvPicPr>
            <a:picLocks noChangeAspect="1"/>
          </p:cNvPicPr>
          <p:nvPr/>
        </p:nvPicPr>
        <p:blipFill>
          <a:blip r:embed="rId12"/>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193944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44" y="759511"/>
            <a:ext cx="8865511" cy="533897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DC2CBD2-50F3-002B-5B9B-6E806E799EC3}"/>
                  </a:ext>
                </a:extLst>
              </p:cNvPr>
              <p:cNvSpPr txBox="1"/>
              <p:nvPr/>
            </p:nvSpPr>
            <p:spPr>
              <a:xfrm>
                <a:off x="6859476" y="3735201"/>
                <a:ext cx="22779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625</m:t>
                      </m:r>
                    </m:oMath>
                  </m:oMathPara>
                </a14:m>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l-GR" sz="1800" b="0" i="0" u="none" strike="noStrike" kern="1200" cap="none" spc="0" normalizeH="0" baseline="0" noProof="0" dirty="0">
                        <a:ln>
                          <a:noFill/>
                        </a:ln>
                        <a:solidFill>
                          <a:prstClr val="black"/>
                        </a:solidFill>
                        <a:effectLst/>
                        <a:uLnTx/>
                        <a:uFillTx/>
                        <a:latin typeface="Aptos" panose="02110004020202020204"/>
                        <a:ea typeface="+mn-ea"/>
                        <a:cs typeface="+mn-cs"/>
                      </a:rPr>
                      <m:t>ρ</m:t>
                    </m:r>
                    <m:r>
                      <m:rPr>
                        <m:nor/>
                      </m:rPr>
                      <a:rPr kumimoji="0" lang="en-US" sz="18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5" name="TextBox 44">
                <a:extLst>
                  <a:ext uri="{FF2B5EF4-FFF2-40B4-BE49-F238E27FC236}">
                    <a16:creationId xmlns:a16="http://schemas.microsoft.com/office/drawing/2014/main" id="{3DC2CBD2-50F3-002B-5B9B-6E806E799EC3}"/>
                  </a:ext>
                </a:extLst>
              </p:cNvPr>
              <p:cNvSpPr txBox="1">
                <a:spLocks noRot="1" noChangeAspect="1" noMove="1" noResize="1" noEditPoints="1" noAdjustHandles="1" noChangeArrowheads="1" noChangeShapeType="1" noTextEdit="1"/>
              </p:cNvSpPr>
              <p:nvPr/>
            </p:nvSpPr>
            <p:spPr>
              <a:xfrm>
                <a:off x="6859476" y="3735201"/>
                <a:ext cx="2277979" cy="923330"/>
              </a:xfrm>
              <a:prstGeom prst="rect">
                <a:avLst/>
              </a:prstGeom>
              <a:blipFill>
                <a:blip r:embed="rId8"/>
                <a:stretch>
                  <a:fillRect/>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5C37D2B5-A37A-D636-93E2-CCB442717BA7}"/>
              </a:ext>
            </a:extLst>
          </p:cNvPr>
          <p:cNvCxnSpPr>
            <a:cxnSpLocks/>
          </p:cNvCxnSpPr>
          <p:nvPr/>
        </p:nvCxnSpPr>
        <p:spPr>
          <a:xfrm>
            <a:off x="8078994" y="3601818"/>
            <a:ext cx="516365"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065ECF0-3077-DD66-8128-BA62CF85DEB8}"/>
              </a:ext>
            </a:extLst>
          </p:cNvPr>
          <p:cNvSpPr/>
          <p:nvPr/>
        </p:nvSpPr>
        <p:spPr>
          <a:xfrm>
            <a:off x="8076306" y="2682545"/>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bject 3">
            <a:extLst>
              <a:ext uri="{FF2B5EF4-FFF2-40B4-BE49-F238E27FC236}">
                <a16:creationId xmlns:a16="http://schemas.microsoft.com/office/drawing/2014/main" id="{6AAC4529-E909-AADE-630D-74E2201148E8}"/>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E1D58C1-239E-CD5A-A9E1-69897248E1D6}"/>
                  </a:ext>
                </a:extLst>
              </p:cNvPr>
              <p:cNvSpPr txBox="1"/>
              <p:nvPr/>
            </p:nvSpPr>
            <p:spPr>
              <a:xfrm>
                <a:off x="5117377" y="1003195"/>
                <a:ext cx="5411377" cy="958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(7.625)|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5025</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e>
                    </m:d>
                  </m:oMath>
                </a14:m>
                <a:r>
                  <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=4790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7.625</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e>
                        </m:d>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.72</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=.48</m:t>
                    </m:r>
                  </m:oMath>
                </a14:m>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TextBox 2">
                <a:extLst>
                  <a:ext uri="{FF2B5EF4-FFF2-40B4-BE49-F238E27FC236}">
                    <a16:creationId xmlns:a16="http://schemas.microsoft.com/office/drawing/2014/main" id="{3E1D58C1-239E-CD5A-A9E1-69897248E1D6}"/>
                  </a:ext>
                </a:extLst>
              </p:cNvPr>
              <p:cNvSpPr txBox="1">
                <a:spLocks noRot="1" noChangeAspect="1" noMove="1" noResize="1" noEditPoints="1" noAdjustHandles="1" noChangeArrowheads="1" noChangeShapeType="1" noTextEdit="1"/>
              </p:cNvSpPr>
              <p:nvPr/>
            </p:nvSpPr>
            <p:spPr>
              <a:xfrm>
                <a:off x="5117377" y="1003195"/>
                <a:ext cx="5411377" cy="958980"/>
              </a:xfrm>
              <a:prstGeom prst="rect">
                <a:avLst/>
              </a:prstGeom>
              <a:blipFill>
                <a:blip r:embed="rId9"/>
                <a:stretch>
                  <a:fillRect t="-3822" b="-318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1E30A95-1A77-3C68-7771-8D8320EA7DB1}"/>
              </a:ext>
            </a:extLst>
          </p:cNvPr>
          <p:cNvGrpSpPr/>
          <p:nvPr/>
        </p:nvGrpSpPr>
        <p:grpSpPr>
          <a:xfrm>
            <a:off x="8714731" y="2507013"/>
            <a:ext cx="953039" cy="1384982"/>
            <a:chOff x="8298538" y="2497190"/>
            <a:chExt cx="931524" cy="921041"/>
          </a:xfrm>
        </p:grpSpPr>
        <p:pic>
          <p:nvPicPr>
            <p:cNvPr id="7" name="Picture 6">
              <a:extLst>
                <a:ext uri="{FF2B5EF4-FFF2-40B4-BE49-F238E27FC236}">
                  <a16:creationId xmlns:a16="http://schemas.microsoft.com/office/drawing/2014/main" id="{142FB705-A39D-46CA-0CAA-2AB173BF0A7F}"/>
                </a:ext>
              </a:extLst>
            </p:cNvPr>
            <p:cNvPicPr>
              <a:picLocks noChangeAspect="1"/>
            </p:cNvPicPr>
            <p:nvPr/>
          </p:nvPicPr>
          <p:blipFill>
            <a:blip r:embed="rId10"/>
            <a:stretch>
              <a:fillRect/>
            </a:stretch>
          </p:blipFill>
          <p:spPr>
            <a:xfrm>
              <a:off x="8883436" y="2497190"/>
              <a:ext cx="346626" cy="921041"/>
            </a:xfrm>
            <a:prstGeom prst="rect">
              <a:avLst/>
            </a:prstGeom>
          </p:spPr>
        </p:pic>
        <p:cxnSp>
          <p:nvCxnSpPr>
            <p:cNvPr id="11" name="Straight Connector 10">
              <a:extLst>
                <a:ext uri="{FF2B5EF4-FFF2-40B4-BE49-F238E27FC236}">
                  <a16:creationId xmlns:a16="http://schemas.microsoft.com/office/drawing/2014/main" id="{DF7B14BC-24C0-25F7-710C-BD759DEFB364}"/>
                </a:ext>
              </a:extLst>
            </p:cNvPr>
            <p:cNvCxnSpPr>
              <a:cxnSpLocks/>
            </p:cNvCxnSpPr>
            <p:nvPr/>
          </p:nvCxnSpPr>
          <p:spPr>
            <a:xfrm>
              <a:off x="8298538" y="2955119"/>
              <a:ext cx="919726" cy="113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4C2636CA-C14A-C859-0FBF-CC9FD30B25A7}"/>
              </a:ext>
            </a:extLst>
          </p:cNvPr>
          <p:cNvSpPr/>
          <p:nvPr/>
        </p:nvSpPr>
        <p:spPr>
          <a:xfrm>
            <a:off x="8607015" y="3148719"/>
            <a:ext cx="91440" cy="91440"/>
          </a:xfrm>
          <a:prstGeom prst="ellipse">
            <a:avLst/>
          </a:prstGeom>
          <a:solidFill>
            <a:schemeClr val="accent5"/>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2EDF3419-EED0-90C6-E6F9-F596E80C2416}"/>
              </a:ext>
            </a:extLst>
          </p:cNvPr>
          <p:cNvSpPr/>
          <p:nvPr/>
        </p:nvSpPr>
        <p:spPr>
          <a:xfrm>
            <a:off x="8605232" y="3555723"/>
            <a:ext cx="91440" cy="91440"/>
          </a:xfrm>
          <a:prstGeom prst="ellipse">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343F328-F423-4F15-CEA1-93625C790C82}"/>
                  </a:ext>
                </a:extLst>
              </p:cNvPr>
              <p:cNvSpPr txBox="1"/>
              <p:nvPr/>
            </p:nvSpPr>
            <p:spPr>
              <a:xfrm>
                <a:off x="10365413" y="2884287"/>
                <a:ext cx="1601282" cy="5288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e>
                      </m:acc>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m:t>4</m:t>
                      </m:r>
                      <m:r>
                        <m:rPr>
                          <m:nor/>
                        </m:rPr>
                        <a:rPr kumimoji="0" lang="en-US" sz="1400" b="0" i="0" u="none" strike="noStrike" kern="1200" cap="none" spc="0" normalizeH="0" baseline="0" noProof="0" dirty="0" smtClean="0">
                          <a:ln>
                            <a:noFill/>
                          </a:ln>
                          <a:solidFill>
                            <a:prstClr val="black"/>
                          </a:solidFill>
                          <a:effectLst/>
                          <a:uLnTx/>
                          <a:uFillTx/>
                          <a:latin typeface="Aptos" panose="02110004020202020204"/>
                          <a:ea typeface="Cambria Math" panose="02040503050406030204" pitchFamily="18" charset="0"/>
                          <a:cs typeface="+mn-cs"/>
                        </a:rPr>
                        <m:t>7</m:t>
                      </m:r>
                      <m:r>
                        <m:rPr>
                          <m:nor/>
                        </m:rPr>
                        <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m:t>40</m:t>
                      </m:r>
                      <m:r>
                        <a:rPr kumimoji="0" lang="en-US" sz="1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sz="14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8</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m:oMathPara>
                </a14:m>
                <a:endParaRPr kumimoji="0" lang="en-US" sz="14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endParaRPr>
              </a:p>
            </p:txBody>
          </p:sp>
        </mc:Choice>
        <mc:Fallback xmlns="">
          <p:sp>
            <p:nvSpPr>
              <p:cNvPr id="15" name="TextBox 14">
                <a:extLst>
                  <a:ext uri="{FF2B5EF4-FFF2-40B4-BE49-F238E27FC236}">
                    <a16:creationId xmlns:a16="http://schemas.microsoft.com/office/drawing/2014/main" id="{5343F328-F423-4F15-CEA1-93625C790C82}"/>
                  </a:ext>
                </a:extLst>
              </p:cNvPr>
              <p:cNvSpPr txBox="1">
                <a:spLocks noRot="1" noChangeAspect="1" noMove="1" noResize="1" noEditPoints="1" noAdjustHandles="1" noChangeArrowheads="1" noChangeShapeType="1" noTextEdit="1"/>
              </p:cNvSpPr>
              <p:nvPr/>
            </p:nvSpPr>
            <p:spPr>
              <a:xfrm>
                <a:off x="10365413" y="2884287"/>
                <a:ext cx="1601282" cy="528863"/>
              </a:xfrm>
              <a:prstGeom prst="rect">
                <a:avLst/>
              </a:prstGeom>
              <a:blipFill>
                <a:blip r:embed="rId11"/>
                <a:stretch>
                  <a:fillRect/>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BE8BA2FE-2E1F-4968-1D98-8455EC202AE0}"/>
              </a:ext>
            </a:extLst>
          </p:cNvPr>
          <p:cNvPicPr>
            <a:picLocks noChangeAspect="1"/>
          </p:cNvPicPr>
          <p:nvPr/>
        </p:nvPicPr>
        <p:blipFill>
          <a:blip r:embed="rId12"/>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6843245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E2E12C6-1B58-5C09-1FE8-CC51C84A2A86}"/>
                  </a:ext>
                </a:extLst>
              </p:cNvPr>
              <p:cNvSpPr txBox="1"/>
              <p:nvPr/>
            </p:nvSpPr>
            <p:spPr>
              <a:xfrm>
                <a:off x="552450" y="1602745"/>
                <a:ext cx="635028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For real problems we need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Use the data to learn the distance vs correlation relationship, </a:t>
                </a:r>
                <a14:m>
                  <m:oMath xmlns:m="http://schemas.openxmlformats.org/officeDocument/2006/math">
                    <m:r>
                      <m:rPr>
                        <m:nor/>
                      </m:rPr>
                      <a:rPr kumimoji="0" lang="el-GR" sz="2400" b="0" i="0" u="none" strike="noStrike" kern="1200" cap="none" spc="0" normalizeH="0" baseline="0" noProof="0" dirty="0" smtClean="0">
                        <a:ln>
                          <a:noFill/>
                        </a:ln>
                        <a:solidFill>
                          <a:prstClr val="black"/>
                        </a:solidFill>
                        <a:effectLst/>
                        <a:uLnTx/>
                        <a:uFillTx/>
                        <a:latin typeface="Aptos" panose="02110004020202020204"/>
                        <a:ea typeface="+mn-ea"/>
                        <a:cs typeface="+mn-cs"/>
                      </a:rPr>
                      <m:t>ρ</m:t>
                    </m:r>
                    <m:r>
                      <m:rPr>
                        <m:nor/>
                      </m:rPr>
                      <a:rPr kumimoji="0" lang="en-US" sz="2400" b="0" i="0" u="none" strike="noStrike" kern="1200" cap="none" spc="0" normalizeH="0" baseline="0" noProof="0" dirty="0" smtClean="0">
                        <a:ln>
                          <a:noFill/>
                        </a:ln>
                        <a:solidFill>
                          <a:prstClr val="black"/>
                        </a:solidFill>
                        <a:effectLst/>
                        <a:uLnTx/>
                        <a:uFillTx/>
                        <a:latin typeface="Aptos" panose="02110004020202020204"/>
                        <a:ea typeface="+mn-ea"/>
                        <a:cs typeface="+mn-cs"/>
                      </a:rPr>
                      <m:t>(</m:t>
                    </m:r>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m:rPr>
                        <m:nor/>
                      </m:rPr>
                      <a:rPr kumimoji="0" lang="en-US" sz="2400" b="0" i="0" u="none" strike="noStrike" kern="1200" cap="none" spc="0" normalizeH="0" baseline="0" noProof="0" dirty="0" smtClean="0">
                        <a:ln>
                          <a:noFill/>
                        </a:ln>
                        <a:solidFill>
                          <a:prstClr val="black"/>
                        </a:solidFill>
                        <a:effectLst/>
                        <a:uLnTx/>
                        <a:uFillTx/>
                        <a:latin typeface="Aptos" panose="02110004020202020204"/>
                        <a:ea typeface="+mn-ea"/>
                        <a:cs typeface="+mn-cs"/>
                      </a:rPr>
                      <m:t>)</m:t>
                    </m:r>
                  </m:oMath>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Predict using multiple points</a:t>
                </a:r>
              </a:p>
              <a:p>
                <a:pPr marL="514350" marR="0" lvl="0"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2E2E12C6-1B58-5C09-1FE8-CC51C84A2A86}"/>
                  </a:ext>
                </a:extLst>
              </p:cNvPr>
              <p:cNvSpPr txBox="1">
                <a:spLocks noRot="1" noChangeAspect="1" noMove="1" noResize="1" noEditPoints="1" noAdjustHandles="1" noChangeArrowheads="1" noChangeShapeType="1" noTextEdit="1"/>
              </p:cNvSpPr>
              <p:nvPr/>
            </p:nvSpPr>
            <p:spPr>
              <a:xfrm>
                <a:off x="552450" y="1602745"/>
                <a:ext cx="6350282" cy="3046988"/>
              </a:xfrm>
              <a:prstGeom prst="rect">
                <a:avLst/>
              </a:prstGeom>
              <a:blipFill>
                <a:blip r:embed="rId5"/>
                <a:stretch>
                  <a:fillRect l="-1537" t="-16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A54E15A-0EBC-D1C6-D046-DCC229FCF560}"/>
              </a:ext>
            </a:extLst>
          </p:cNvPr>
          <p:cNvPicPr>
            <a:picLocks noChangeAspect="1"/>
          </p:cNvPicPr>
          <p:nvPr/>
        </p:nvPicPr>
        <p:blipFill>
          <a:blip r:embed="rId6"/>
          <a:stretch>
            <a:fillRect/>
          </a:stretch>
        </p:blipFill>
        <p:spPr>
          <a:xfrm>
            <a:off x="6713855" y="1723903"/>
            <a:ext cx="5336694" cy="3213857"/>
          </a:xfrm>
          <a:prstGeom prst="rect">
            <a:avLst/>
          </a:prstGeom>
        </p:spPr>
      </p:pic>
      <p:sp>
        <p:nvSpPr>
          <p:cNvPr id="5" name="object 3">
            <a:extLst>
              <a:ext uri="{FF2B5EF4-FFF2-40B4-BE49-F238E27FC236}">
                <a16:creationId xmlns:a16="http://schemas.microsoft.com/office/drawing/2014/main" id="{31491377-C013-E492-D8A9-6624C7014420}"/>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a:extLst>
              <a:ext uri="{FF2B5EF4-FFF2-40B4-BE49-F238E27FC236}">
                <a16:creationId xmlns:a16="http://schemas.microsoft.com/office/drawing/2014/main" id="{794FC927-261D-DDEF-3C28-574CD3150DF0}"/>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861005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241037" y="640688"/>
                <a:ext cx="11918135" cy="6256200"/>
              </a:xfrm>
              <a:prstGeom prst="rect">
                <a:avLst/>
              </a:prstGeom>
              <a:noFill/>
            </p:spPr>
            <p:txBody>
              <a:bodyPr wrap="square" rtlCol="0">
                <a:spAutoFit/>
              </a:bodyPr>
              <a:lstStyle/>
              <a:p>
                <a:pPr marL="1371669" lvl="2" indent="-457223" defTabSz="609630">
                  <a:buFont typeface="Arial" panose="020B0604020202020204" pitchFamily="34" charset="0"/>
                  <a:buChar char="•"/>
                </a:pPr>
                <a:endParaRPr lang="en-US" sz="2400" dirty="0">
                  <a:solidFill>
                    <a:srgbClr val="000000"/>
                  </a:solidFill>
                </a:endParaRPr>
              </a:p>
              <a:p>
                <a:pPr marL="914446" lvl="1" indent="-457223" defTabSz="609630">
                  <a:buFont typeface="Arial" panose="020B0604020202020204" pitchFamily="34" charset="0"/>
                  <a:buChar char="•"/>
                </a:pPr>
                <a:r>
                  <a:rPr lang="en-US" sz="2400" dirty="0">
                    <a:solidFill>
                      <a:srgbClr val="000000"/>
                    </a:solidFill>
                  </a:rPr>
                  <a:t>Pure Exploration, maximizing prediction variance,</a:t>
                </a:r>
                <a14:m>
                  <m:oMath xmlns:m="http://schemas.openxmlformats.org/officeDocument/2006/math">
                    <m:r>
                      <a:rPr lang="en-US" sz="2400">
                        <a:solidFill>
                          <a:srgbClr val="000000"/>
                        </a:solidFill>
                        <a:latin typeface="Cambria Math" panose="02040503050406030204" pitchFamily="18" charset="0"/>
                        <a:ea typeface="Cambria Math" panose="02040503050406030204" pitchFamily="18" charset="0"/>
                      </a:rPr>
                      <m:t> </m:t>
                    </m:r>
                    <m:sSup>
                      <m:sSupPr>
                        <m:ctrlPr>
                          <a:rPr lang="el-GR" sz="2400" i="1">
                            <a:solidFill>
                              <a:srgbClr val="000000"/>
                            </a:solidFill>
                            <a:latin typeface="Cambria Math" panose="02040503050406030204" pitchFamily="18" charset="0"/>
                            <a:ea typeface="Cambria Math" panose="02040503050406030204" pitchFamily="18" charset="0"/>
                          </a:rPr>
                        </m:ctrlPr>
                      </m:sSupPr>
                      <m:e>
                        <m:r>
                          <m:rPr>
                            <m:sty m:val="p"/>
                          </m:rPr>
                          <a:rPr lang="el-GR" sz="2400" i="1">
                            <a:solidFill>
                              <a:srgbClr val="000000"/>
                            </a:solidFill>
                            <a:latin typeface="Cambria Math" panose="02040503050406030204" pitchFamily="18" charset="0"/>
                            <a:ea typeface="Cambria Math" panose="02040503050406030204" pitchFamily="18" charset="0"/>
                          </a:rPr>
                          <m:t>σ</m:t>
                        </m:r>
                      </m:e>
                      <m:sup>
                        <m:r>
                          <a:rPr lang="en-US" sz="2400" i="1">
                            <a:solidFill>
                              <a:srgbClr val="000000"/>
                            </a:solidFill>
                            <a:latin typeface="Cambria Math" panose="02040503050406030204" pitchFamily="18" charset="0"/>
                            <a:ea typeface="Cambria Math" panose="02040503050406030204" pitchFamily="18" charset="0"/>
                          </a:rPr>
                          <m:t>2</m:t>
                        </m:r>
                      </m:sup>
                    </m:sSup>
                    <m:d>
                      <m:dPr>
                        <m:ctrlPr>
                          <a:rPr lang="en-US" sz="2400" i="1">
                            <a:solidFill>
                              <a:srgbClr val="000000"/>
                            </a:solidFill>
                            <a:latin typeface="Cambria Math" panose="02040503050406030204" pitchFamily="18" charset="0"/>
                          </a:rPr>
                        </m:ctrlPr>
                      </m:dPr>
                      <m:e>
                        <m:r>
                          <a:rPr lang="en-US" sz="2400" i="1">
                            <a:solidFill>
                              <a:srgbClr val="000000"/>
                            </a:solidFill>
                            <a:latin typeface="Cambria Math" panose="02040503050406030204" pitchFamily="18" charset="0"/>
                          </a:rPr>
                          <m:t>𝑥</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𝑦</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𝑋</m:t>
                        </m:r>
                      </m:e>
                    </m:d>
                  </m:oMath>
                </a14:m>
                <a:endParaRPr lang="en-US" sz="2400" dirty="0">
                  <a:solidFill>
                    <a:srgbClr val="000000"/>
                  </a:solidFill>
                </a:endParaRPr>
              </a:p>
              <a:p>
                <a:pPr marL="1371669" lvl="2" indent="-457223" defTabSz="609630">
                  <a:buFont typeface="Arial" panose="020B0604020202020204" pitchFamily="34" charset="0"/>
                  <a:buChar char="•"/>
                </a:pPr>
                <a:r>
                  <a:rPr lang="en-US" sz="2400" dirty="0">
                    <a:solidFill>
                      <a:srgbClr val="000000"/>
                    </a:solidFill>
                  </a:rPr>
                  <a:t>Improves model fit</a:t>
                </a:r>
              </a:p>
              <a:p>
                <a:pPr marL="1371669" lvl="2" indent="-457223" defTabSz="609630">
                  <a:buFont typeface="Arial" panose="020B0604020202020204" pitchFamily="34" charset="0"/>
                  <a:buChar char="•"/>
                </a:pPr>
                <a:r>
                  <a:rPr lang="en-US" sz="2400" dirty="0">
                    <a:solidFill>
                      <a:srgbClr val="000000"/>
                    </a:solidFill>
                  </a:rPr>
                  <a:t>Isn’t directly related to the problem at hand</a:t>
                </a:r>
              </a:p>
              <a:p>
                <a:pPr marL="1371669" lvl="2" indent="-457223" defTabSz="609630">
                  <a:buFont typeface="Arial" panose="020B0604020202020204" pitchFamily="34" charset="0"/>
                  <a:buChar char="•"/>
                </a:pPr>
                <a:r>
                  <a:rPr lang="en-US" sz="2400" dirty="0">
                    <a:solidFill>
                      <a:srgbClr val="000000"/>
                    </a:solidFill>
                  </a:rPr>
                  <a:t>Gives too much attention to uninteresting regions</a:t>
                </a:r>
              </a:p>
              <a:p>
                <a:pPr marL="1371669" lvl="2" indent="-457223" defTabSz="609630">
                  <a:buFont typeface="Arial" panose="020B0604020202020204" pitchFamily="34" charset="0"/>
                  <a:buChar char="•"/>
                </a:pPr>
                <a:r>
                  <a:rPr lang="en-US" sz="2400" dirty="0">
                    <a:solidFill>
                      <a:srgbClr val="000000"/>
                    </a:solidFill>
                  </a:rPr>
                  <a:t>Exactly the application of D-optimality in DoE to GaSP</a:t>
                </a:r>
              </a:p>
              <a:p>
                <a:pPr marL="1371669" lvl="2" indent="-457223" defTabSz="609630">
                  <a:buFont typeface="Arial" panose="020B0604020202020204" pitchFamily="34" charset="0"/>
                  <a:buChar char="•"/>
                </a:pPr>
                <a:endParaRPr lang="en-US" sz="2400" dirty="0">
                  <a:solidFill>
                    <a:srgbClr val="000000"/>
                  </a:solidFill>
                </a:endParaRPr>
              </a:p>
              <a:p>
                <a:pPr marL="914446" lvl="1" indent="-457223" defTabSz="609630">
                  <a:buFont typeface="Arial" panose="020B0604020202020204" pitchFamily="34" charset="0"/>
                  <a:buChar char="•"/>
                </a:pPr>
                <a:r>
                  <a:rPr lang="en-US" sz="2400" dirty="0">
                    <a:solidFill>
                      <a:srgbClr val="000000"/>
                    </a:solidFill>
                  </a:rPr>
                  <a:t>Pure Exploitation, always optimizing current model, </a:t>
                </a:r>
                <a14:m>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rPr>
                      <m:t>𝜇</m:t>
                    </m:r>
                    <m:d>
                      <m:dPr>
                        <m:ctrlPr>
                          <a:rPr lang="en-US" sz="2400" i="1">
                            <a:solidFill>
                              <a:srgbClr val="000000"/>
                            </a:solidFill>
                            <a:latin typeface="Cambria Math" panose="02040503050406030204" pitchFamily="18" charset="0"/>
                          </a:rPr>
                        </m:ctrlPr>
                      </m:dPr>
                      <m:e>
                        <m:r>
                          <a:rPr lang="en-US" sz="2400" i="1">
                            <a:solidFill>
                              <a:srgbClr val="000000"/>
                            </a:solidFill>
                            <a:latin typeface="Cambria Math" panose="02040503050406030204" pitchFamily="18" charset="0"/>
                          </a:rPr>
                          <m:t>𝑥</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𝑦</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𝑋</m:t>
                        </m:r>
                      </m:e>
                    </m:d>
                  </m:oMath>
                </a14:m>
                <a:endParaRPr lang="en-US" sz="2400" dirty="0">
                  <a:solidFill>
                    <a:srgbClr val="000000"/>
                  </a:solidFill>
                </a:endParaRPr>
              </a:p>
              <a:p>
                <a:pPr marL="1371669" lvl="2" indent="-457223" defTabSz="609630">
                  <a:buFont typeface="Arial" panose="020B0604020202020204" pitchFamily="34" charset="0"/>
                  <a:buChar char="•"/>
                </a:pPr>
                <a:r>
                  <a:rPr lang="en-US" sz="2400" dirty="0">
                    <a:solidFill>
                      <a:srgbClr val="000000"/>
                    </a:solidFill>
                  </a:rPr>
                  <a:t>Doesn’t necessarily improve model fit</a:t>
                </a:r>
              </a:p>
              <a:p>
                <a:pPr marL="1371669" lvl="2" indent="-457223" defTabSz="609630">
                  <a:buFont typeface="Arial" panose="020B0604020202020204" pitchFamily="34" charset="0"/>
                  <a:buChar char="•"/>
                </a:pPr>
                <a:r>
                  <a:rPr lang="en-US" sz="2400" dirty="0">
                    <a:solidFill>
                      <a:srgbClr val="000000"/>
                    </a:solidFill>
                  </a:rPr>
                  <a:t>Bad models lead to suboptimal decisions</a:t>
                </a:r>
              </a:p>
              <a:p>
                <a:pPr marL="1371669" lvl="2" indent="-457223" defTabSz="609630">
                  <a:buFont typeface="Arial" panose="020B0604020202020204" pitchFamily="34" charset="0"/>
                  <a:buChar char="•"/>
                </a:pPr>
                <a:r>
                  <a:rPr lang="en-US" sz="2400" dirty="0">
                    <a:solidFill>
                      <a:srgbClr val="000000"/>
                    </a:solidFill>
                  </a:rPr>
                  <a:t>Exploitation gets stuck by itself</a:t>
                </a:r>
              </a:p>
              <a:p>
                <a:pPr marL="1371669" lvl="2" indent="-457223" defTabSz="609630">
                  <a:buFont typeface="Arial" panose="020B0604020202020204" pitchFamily="34" charset="0"/>
                  <a:buChar char="•"/>
                </a:pPr>
                <a:r>
                  <a:rPr lang="en-US" sz="2400" dirty="0">
                    <a:solidFill>
                      <a:srgbClr val="000000"/>
                    </a:solidFill>
                  </a:rPr>
                  <a:t>Same as optimization with the Profiler </a:t>
                </a:r>
              </a:p>
              <a:p>
                <a:pPr marL="1371669" lvl="2" indent="-457223" defTabSz="609630">
                  <a:buFont typeface="Arial" panose="020B0604020202020204" pitchFamily="34" charset="0"/>
                  <a:buChar char="•"/>
                </a:pPr>
                <a:endParaRPr lang="en-US" sz="2800" dirty="0">
                  <a:solidFill>
                    <a:srgbClr val="000000"/>
                  </a:solidFill>
                  <a:latin typeface="Anova Light"/>
                </a:endParaRPr>
              </a:p>
              <a:p>
                <a:pPr marL="1371669" lvl="2" indent="-457223" defTabSz="609630">
                  <a:buFont typeface="Arial" panose="020B0604020202020204" pitchFamily="34" charset="0"/>
                  <a:buChar char="•"/>
                </a:pPr>
                <a:endParaRPr lang="en-US" sz="2800" dirty="0">
                  <a:solidFill>
                    <a:srgbClr val="000000"/>
                  </a:solidFill>
                  <a:latin typeface="Anova Light"/>
                </a:endParaRPr>
              </a:p>
              <a:p>
                <a:pPr marL="914446" lvl="1" indent="-457223" defTabSz="609630">
                  <a:buFont typeface="Arial" panose="020B0604020202020204" pitchFamily="34" charset="0"/>
                  <a:buChar char="•"/>
                </a:pPr>
                <a:endParaRPr lang="en-US" sz="2800" dirty="0">
                  <a:solidFill>
                    <a:srgbClr val="000000"/>
                  </a:solidFill>
                  <a:latin typeface="Anova Light"/>
                </a:endParaRPr>
              </a:p>
              <a:p>
                <a:pPr marL="609630" lvl="1" defTabSz="609630"/>
                <a:endParaRPr lang="en-US" sz="2800" dirty="0">
                  <a:solidFill>
                    <a:srgbClr val="000000"/>
                  </a:solidFill>
                  <a:latin typeface="Anova Light"/>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241037" y="640688"/>
                <a:ext cx="11918135" cy="6256200"/>
              </a:xfrm>
              <a:prstGeom prst="rect">
                <a:avLst/>
              </a:prstGeom>
              <a:blipFill>
                <a:blip r:embed="rId3"/>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ACD13CC-4545-005E-CA33-37FA3F8BE93B}"/>
              </a:ext>
            </a:extLst>
          </p:cNvPr>
          <p:cNvSpPr txBox="1"/>
          <p:nvPr/>
        </p:nvSpPr>
        <p:spPr>
          <a:xfrm>
            <a:off x="1089253" y="272934"/>
            <a:ext cx="11318708" cy="954107"/>
          </a:xfrm>
          <a:prstGeom prst="rect">
            <a:avLst/>
          </a:prstGeom>
          <a:noFill/>
        </p:spPr>
        <p:txBody>
          <a:bodyPr wrap="square" rtlCol="0">
            <a:spAutoFit/>
          </a:bodyPr>
          <a:lstStyle/>
          <a:p>
            <a:pPr defTabSz="609630"/>
            <a:endParaRPr lang="en-US" sz="2800" i="1" dirty="0">
              <a:solidFill>
                <a:srgbClr val="000000"/>
              </a:solidFill>
              <a:latin typeface="Cambria Math" panose="02040503050406030204" pitchFamily="18" charset="0"/>
            </a:endParaRPr>
          </a:p>
          <a:p>
            <a:pPr marL="457223" indent="-457223" defTabSz="609630">
              <a:buFont typeface="Arial" panose="020B0604020202020204" pitchFamily="34" charset="0"/>
              <a:buChar char="•"/>
            </a:pPr>
            <a:endParaRPr lang="en-US" sz="2800" dirty="0">
              <a:solidFill>
                <a:srgbClr val="000000"/>
              </a:solidFill>
              <a:latin typeface="Anova Light"/>
            </a:endParaRPr>
          </a:p>
        </p:txBody>
      </p:sp>
      <p:sp>
        <p:nvSpPr>
          <p:cNvPr id="4" name="Title 1">
            <a:extLst>
              <a:ext uri="{FF2B5EF4-FFF2-40B4-BE49-F238E27FC236}">
                <a16:creationId xmlns:a16="http://schemas.microsoft.com/office/drawing/2014/main" id="{406A013B-4CF0-083D-F6B7-3024BBD9514D}"/>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9237877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GaSP</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Gaussian Stochastic Process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regression (also GP)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Predictor is linear combinations of the y’s, w/ distance-based weights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“basic” GaSP model interpolates the data perfectly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This observation led to the use of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GaSP’s</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as surrogate models for expensive, deterministic functions ( like computer experiments)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Prediction variance is a (scaled) distance to the rows in the data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39CD47F8-8012-9FBE-8107-07B7A6937328}"/>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6658936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436645" y="163169"/>
                <a:ext cx="11318708" cy="91409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is an unknown deterministic function of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we want to predict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Bold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terms are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vectors and matrices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𝑇𝑟</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known training inputs and vector of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US" sz="2800" b="1" i="1" u="none" strike="noStrike" kern="1200" cap="none" spc="0" normalizeH="0" baseline="0" noProof="0" dirty="0" err="1">
                    <a:ln>
                      <a:noFill/>
                    </a:ln>
                    <a:solidFill>
                      <a:prstClr val="black"/>
                    </a:solidFill>
                    <a:effectLst/>
                    <a:uLnTx/>
                    <a:uFillTx/>
                    <a:latin typeface="Aptos" panose="02110004020202020204"/>
                    <a:ea typeface="+mn-ea"/>
                    <a:cs typeface="+mn-cs"/>
                  </a:rPr>
                  <a:t>th</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observation in the training set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 predictor value of we want use to predict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with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Here we are discussion 1-dimensional continuous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x</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but everything generalizes to higher dimensions and categorical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x</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436645" y="163169"/>
                <a:ext cx="11318708" cy="9140964"/>
              </a:xfrm>
              <a:prstGeom prst="rect">
                <a:avLst/>
              </a:prstGeom>
              <a:blipFill>
                <a:blip r:embed="rId5"/>
                <a:stretch>
                  <a:fillRect l="-970"/>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8F0BFAA5-6BE1-7D46-80B0-8D6665108E82}"/>
              </a:ext>
            </a:extLst>
          </p:cNvPr>
          <p:cNvPicPr>
            <a:picLocks noChangeAspect="1"/>
          </p:cNvPicPr>
          <p:nvPr/>
        </p:nvPicPr>
        <p:blipFill>
          <a:blip r:embed="rId6"/>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0292900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4639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𝑐𝑜𝑟𝑟</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𝒓</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d>
                          </m:e>
                        </m:d>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vector correlations at x with the data,</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correlation matrix of the training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sSub>
                          <m:sSub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d>
                          </m:e>
                        </m:d>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731841" y="470946"/>
                <a:ext cx="11318708" cy="4639475"/>
              </a:xfrm>
              <a:prstGeom prst="rect">
                <a:avLst/>
              </a:prstGeom>
              <a:blipFill>
                <a:blip r:embed="rId5"/>
                <a:stretch>
                  <a:fillRect/>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6C7BBE4C-17CB-E4AE-132B-BB28041445CC}"/>
              </a:ext>
            </a:extLst>
          </p:cNvPr>
          <p:cNvPicPr>
            <a:picLocks noChangeAspect="1"/>
          </p:cNvPicPr>
          <p:nvPr/>
        </p:nvPicPr>
        <p:blipFill>
          <a:blip r:embed="rId6"/>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8811986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61902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 Gaussian Correlation function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is common: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exp(-</a:t>
                </a:r>
                <a:r>
                  <a:rPr kumimoji="0" lang="el-GR"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Sup>
                      <m:sSup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Implies that the underlying surface is infinitely differentiable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This is often said to be “too” smooth for physical problems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There are others like the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Matern</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family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With these you can specify the number of derivatives that exist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Understood that Matern is more like real physical relationships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731841" y="470946"/>
                <a:ext cx="11318708" cy="6190284"/>
              </a:xfrm>
              <a:prstGeom prst="rect">
                <a:avLst/>
              </a:prstGeom>
              <a:blipFill>
                <a:blip r:embed="rId3"/>
                <a:stretch>
                  <a:fillRect l="-969"/>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C086EC53-55D4-9AE1-E698-F586C2128284}"/>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651724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731841" y="3989754"/>
                <a:ext cx="11318708" cy="24303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limLow>
                          <m:limLow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limLowPr>
                          <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lim</m:t>
                            </m:r>
                          </m:e>
                          <m:li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lim>
                        </m:limLow>
                      </m:fName>
                      <m:e>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d>
                      </m:e>
                    </m:func>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and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func>
                      <m:func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limLow>
                          <m:limLow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limLowPr>
                          <m:e>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lim</m:t>
                            </m:r>
                          </m:e>
                          <m:li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lim>
                        </m:limLow>
                      </m:fName>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=0.0</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731841" y="3989754"/>
                <a:ext cx="11318708" cy="2430345"/>
              </a:xfrm>
              <a:prstGeom prst="rect">
                <a:avLst/>
              </a:prstGeom>
              <a:blipFill>
                <a:blip r:embed="rId5"/>
                <a:stretch>
                  <a:fillRect/>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699AF996-3152-AA4E-D666-490C27C1B5E6}"/>
              </a:ext>
            </a:extLst>
          </p:cNvPr>
          <p:cNvPicPr>
            <a:picLocks noChangeAspect="1"/>
          </p:cNvPicPr>
          <p:nvPr/>
        </p:nvPicPr>
        <p:blipFill>
          <a:blip r:embed="rId6"/>
          <a:stretch>
            <a:fillRect/>
          </a:stretch>
        </p:blipFill>
        <p:spPr>
          <a:xfrm>
            <a:off x="1656273" y="574216"/>
            <a:ext cx="6434534" cy="4630710"/>
          </a:xfrm>
          <a:prstGeom prst="rect">
            <a:avLst/>
          </a:prstGeom>
        </p:spPr>
      </p:pic>
      <p:pic>
        <p:nvPicPr>
          <p:cNvPr id="4" name="Picture 3">
            <a:extLst>
              <a:ext uri="{FF2B5EF4-FFF2-40B4-BE49-F238E27FC236}">
                <a16:creationId xmlns:a16="http://schemas.microsoft.com/office/drawing/2014/main" id="{BEE0DE98-85E9-C7AD-5366-B451443BB81C}"/>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41137238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436645" y="470946"/>
                <a:ext cx="11318708" cy="801014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𝐺𝑎𝑢𝑠𝑠𝑖𝑎𝑛</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Use the spatial Gaussian model to add unknown prediction point,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to the distribution of the data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d>
                      <m:dPr>
                        <m:begChr m:val="["/>
                        <m:end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m>
                          <m:mPr>
                            <m:mcs>
                              <m:mc>
                                <m:mcPr>
                                  <m:count m:val="1"/>
                                  <m:mcJc m:val="center"/>
                                </m:mcPr>
                              </m:mc>
                            </m:mcs>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e>
                          </m:mr>
                          <m:m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mr>
                        </m:m>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𝐺𝑎𝑢𝑠𝑠𝑖𝑎𝑛</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m>
                              <m:mPr>
                                <m:mcs>
                                  <m:mc>
                                    <m:mcPr>
                                      <m:count m:val="1"/>
                                      <m:mcJc m:val="center"/>
                                    </m:mcPr>
                                  </m:mc>
                                </m:mcs>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mPr>
                              <m:m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e>
                              </m:mr>
                              <m:m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brk m:alnAt="7"/>
                                    </m:r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𝟏</m:t>
                                  </m:r>
                                </m:e>
                              </m:mr>
                            </m:m>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m>
                              <m:mPr>
                                <m:mcs>
                                  <m:mc>
                                    <m:mcPr>
                                      <m:count m:val="2"/>
                                      <m:mcJc m:val="center"/>
                                    </m:mcPr>
                                  </m:mc>
                                </m:mcs>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mPr>
                              <m:mr>
                                <m:e>
                                  <m:r>
                                    <m:rPr>
                                      <m:brk m:alnAt="7"/>
                                    </m:r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e>
                                <m:e>
                                  <m:sSup>
                                    <m:sSup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𝒓</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p>
                                </m:e>
                              </m:mr>
                              <m:m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𝒓</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mr>
                            </m:m>
                          </m:e>
                        </m:d>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Calculate the conditional distribution of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given </a:t>
                </a:r>
                <a14:m>
                  <m:oMath xmlns:m="http://schemas.openxmlformats.org/officeDocument/2006/math">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d>
                      <m:d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Application of Bayes rule in a non-Bayesian context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Predictor is also a Mixed Model BLUP with a spatial correlation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436645" y="470946"/>
                <a:ext cx="11318708" cy="8010142"/>
              </a:xfrm>
              <a:prstGeom prst="rect">
                <a:avLst/>
              </a:prstGeom>
              <a:blipFill>
                <a:blip r:embed="rId3"/>
                <a:stretch>
                  <a:fillRect l="-970"/>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28EAF2E1-4373-D6FF-2ADE-C1762462CDB0}"/>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4820478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436644" y="470946"/>
                <a:ext cx="11755355" cy="3558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𝐺𝑎𝑢𝑠𝑠𝑖𝑎𝑛</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d>
                      <m:dPr>
                        <m:end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d>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oMath>
                </a14:m>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𝒓</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bSup>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436644" y="470946"/>
                <a:ext cx="11755355" cy="3558538"/>
              </a:xfrm>
              <a:prstGeom prst="rect">
                <a:avLst/>
              </a:prstGeom>
              <a:blipFill>
                <a:blip r:embed="rId3"/>
                <a:stretch>
                  <a:fillRect/>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9ECAD86-E979-A98B-2586-4E3017F7C558}"/>
                  </a:ext>
                </a:extLst>
              </p:cNvPr>
              <p:cNvSpPr txBox="1"/>
              <p:nvPr/>
            </p:nvSpPr>
            <p:spPr>
              <a:xfrm>
                <a:off x="436645" y="2873014"/>
                <a:ext cx="11438004" cy="37646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d>
                      <m:dPr>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d>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SubSup>
                          <m:sSub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𝒓</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𝒓</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D9ECAD86-E979-A98B-2586-4E3017F7C558}"/>
                  </a:ext>
                </a:extLst>
              </p:cNvPr>
              <p:cNvSpPr txBox="1">
                <a:spLocks noRot="1" noChangeAspect="1" noMove="1" noResize="1" noEditPoints="1" noAdjustHandles="1" noChangeArrowheads="1" noChangeShapeType="1" noTextEdit="1"/>
              </p:cNvSpPr>
              <p:nvPr/>
            </p:nvSpPr>
            <p:spPr>
              <a:xfrm>
                <a:off x="436645" y="2873014"/>
                <a:ext cx="11438004" cy="3764620"/>
              </a:xfrm>
              <a:prstGeom prst="rect">
                <a:avLst/>
              </a:prstGeom>
              <a:blipFill>
                <a:blip r:embed="rId4"/>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506683C-70B1-9C66-99C7-C2F93406F066}"/>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0735641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529688" y="80851"/>
                <a:ext cx="9971473" cy="68747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d>
                      <m:dPr>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d>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𝒓</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ary>
                      <m:naryPr>
                        <m:chr m:val="∑"/>
                        <m:subHide m:val="on"/>
                        <m:supHide m:val="on"/>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sup/>
                      <m:e>
                        <m:d>
                          <m:d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Sup>
                              <m:sSubSup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d>
                                  <m:d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Sup>
                                      <m:sSub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sup>
                                    </m:sSubSup>
                                  </m:e>
                                </m:d>
                              </m:e>
                              <m:sub>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𝒊</m:t>
                                </m:r>
                              </m:sub>
                              <m:sup>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𝑻</m:t>
                                </m:r>
                              </m:sup>
                            </m:sSubSup>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sSup>
                          <m:s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e>
                                </m:d>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e>
                    </m:nary>
                  </m:oMath>
                </a14:m>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ary>
                      <m:naryPr>
                        <m:chr m:val="∑"/>
                        <m:subHide m:val="on"/>
                        <m:supHide m:val="on"/>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sup/>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sSup>
                          <m:s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e>
                                </m:d>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e>
                    </m:nary>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Same structure as: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Radial basis function (RBF) neural network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Radial basis support vector machine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Kernel Regression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Spatial (Kriging) Linear Mixed Model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“cubic” correlation function is equivalent to a spline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529688" y="80851"/>
                <a:ext cx="9971473" cy="6874702"/>
              </a:xfrm>
              <a:prstGeom prst="rect">
                <a:avLst/>
              </a:prstGeom>
              <a:blipFill>
                <a:blip r:embed="rId3"/>
                <a:stretch>
                  <a:fillRect l="-1100"/>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1C403694-75B3-3D4F-9287-EC61346CD5DD}"/>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4033649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452686" y="470946"/>
            <a:ext cx="10415051"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2C534DF7-5ADC-7AC1-1FB9-CD37C2983604}"/>
              </a:ext>
            </a:extLst>
          </p:cNvPr>
          <p:cNvPicPr>
            <a:picLocks noChangeAspect="1"/>
          </p:cNvPicPr>
          <p:nvPr/>
        </p:nvPicPr>
        <p:blipFill>
          <a:blip r:embed="rId3"/>
          <a:stretch>
            <a:fillRect/>
          </a:stretch>
        </p:blipFill>
        <p:spPr>
          <a:xfrm>
            <a:off x="1089253" y="1366906"/>
            <a:ext cx="2690978" cy="1999546"/>
          </a:xfrm>
          <a:prstGeom prst="rect">
            <a:avLst/>
          </a:prstGeom>
        </p:spPr>
      </p:pic>
      <p:pic>
        <p:nvPicPr>
          <p:cNvPr id="10" name="Picture 9">
            <a:extLst>
              <a:ext uri="{FF2B5EF4-FFF2-40B4-BE49-F238E27FC236}">
                <a16:creationId xmlns:a16="http://schemas.microsoft.com/office/drawing/2014/main" id="{3ADF2B76-5BEB-0188-D5E0-228CE37B25EB}"/>
              </a:ext>
            </a:extLst>
          </p:cNvPr>
          <p:cNvPicPr>
            <a:picLocks noChangeAspect="1"/>
          </p:cNvPicPr>
          <p:nvPr/>
        </p:nvPicPr>
        <p:blipFill>
          <a:blip r:embed="rId4"/>
          <a:stretch>
            <a:fillRect/>
          </a:stretch>
        </p:blipFill>
        <p:spPr>
          <a:xfrm>
            <a:off x="5103707" y="960599"/>
            <a:ext cx="5085714" cy="407619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919179E-7A83-5DE0-CC57-585E86B1A8A0}"/>
                  </a:ext>
                </a:extLst>
              </p:cNvPr>
              <p:cNvSpPr txBox="1"/>
              <p:nvPr/>
            </p:nvSpPr>
            <p:spPr>
              <a:xfrm>
                <a:off x="6342999" y="5100588"/>
                <a:ext cx="3167662" cy="8517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exp</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den>
                      </m:f>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8919179E-7A83-5DE0-CC57-585E86B1A8A0}"/>
                  </a:ext>
                </a:extLst>
              </p:cNvPr>
              <p:cNvSpPr txBox="1">
                <a:spLocks noRot="1" noChangeAspect="1" noMove="1" noResize="1" noEditPoints="1" noAdjustHandles="1" noChangeArrowheads="1" noChangeShapeType="1" noTextEdit="1"/>
              </p:cNvSpPr>
              <p:nvPr/>
            </p:nvSpPr>
            <p:spPr>
              <a:xfrm>
                <a:off x="6342999" y="5100588"/>
                <a:ext cx="3167662" cy="851708"/>
              </a:xfrm>
              <a:prstGeom prst="rect">
                <a:avLst/>
              </a:prstGeom>
              <a:blipFill>
                <a:blip r:embed="rId7"/>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D15FB2D-1D34-AA1A-AAC5-ACB271C8945C}"/>
              </a:ext>
            </a:extLst>
          </p:cNvPr>
          <p:cNvPicPr>
            <a:picLocks noChangeAspect="1"/>
          </p:cNvPicPr>
          <p:nvPr/>
        </p:nvPicPr>
        <p:blipFill>
          <a:blip r:embed="rId8"/>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1863871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4993812" y="470946"/>
                <a:ext cx="7198188" cy="52258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r>
                                <m:rPr>
                                  <m:brk m:alnAt="7"/>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4.0</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2.4</m:t>
                              </m:r>
                            </m:e>
                          </m:mr>
                          <m:m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m:t>
                              </m:r>
                            </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8.8</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mr>
                          <m:m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2.4</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brk m:alnAt="7"/>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e>
                          </m:mr>
                        </m:m>
                      </m:e>
                    </m:d>
                  </m:oMath>
                </a14:m>
                <a:r>
                  <a:rPr kumimoji="0" lang="en-US" sz="24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Sup>
                        <m:sSubSup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mPr>
                            <m:mr>
                              <m:e>
                                <m:r>
                                  <m:rPr>
                                    <m:brk m:alnAt="7"/>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4.0</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2.4</m:t>
                                </m:r>
                              </m:e>
                            </m:mr>
                            <m:m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8.8</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mr>
                            <m:m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2.4</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brk m:alnAt="7"/>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e>
                            </m:mr>
                          </m:m>
                        </m:e>
                      </m:d>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m>
                            <m:mPr>
                              <m:mcs>
                                <m:mc>
                                  <m:mcPr>
                                    <m:count m:val="1"/>
                                    <m:mcJc m:val="center"/>
                                  </m:mcPr>
                                </m:mc>
                              </m:mcs>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r>
                                  <m:rPr>
                                    <m:brk m:alnAt="7"/>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0293</m:t>
                                </m:r>
                              </m:e>
                            </m:mr>
                            <m:m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e>
                            </m:mr>
                            <m:m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.9707</m:t>
                                </m:r>
                              </m:e>
                            </m:mr>
                          </m:m>
                        </m:e>
                      </m:d>
                    </m:oMath>
                  </m:oMathPara>
                </a14:m>
                <a:endParaRPr kumimoji="0" lang="en-US" sz="24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r>
                                      <m:rPr>
                                        <m:brk m:alnAt="7"/>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0.030</m:t>
                                    </m:r>
                                  </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−6.13</m:t>
                                    </m:r>
                                  </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1.46</m:t>
                                    </m:r>
                                  </m:e>
                                </m:mr>
                              </m:m>
                            </m:e>
                          </m:d>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sup>
                      </m:sSup>
                    </m:oMath>
                  </m:oMathPara>
                </a14:m>
                <a:endPar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m:rPr>
                          <m:nor/>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0.030</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l-GR"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e>
                              </m:d>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m:rPr>
                        <m:nor/>
                      </m:rP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m:t>−</m:t>
                    </m:r>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0.</m:t>
                    </m:r>
                    <m:r>
                      <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6</m:t>
                    </m:r>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13</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e>
                            </m:d>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oMath>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m:rPr>
                        <m:nor/>
                      </m:rP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m:t>+</m:t>
                    </m:r>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1.46</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l-GR"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d>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oMath>
                </a14:m>
                <a:endParaRPr kumimoji="0" lang="en-US" sz="24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4993812" y="470946"/>
                <a:ext cx="7198188" cy="5225854"/>
              </a:xfrm>
              <a:prstGeom prst="rect">
                <a:avLst/>
              </a:prstGeom>
              <a:blipFill>
                <a:blip r:embed="rId3"/>
                <a:stretch>
                  <a:fillRect/>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2C534DF7-5ADC-7AC1-1FB9-CD37C2983604}"/>
              </a:ext>
            </a:extLst>
          </p:cNvPr>
          <p:cNvPicPr>
            <a:picLocks noChangeAspect="1"/>
          </p:cNvPicPr>
          <p:nvPr/>
        </p:nvPicPr>
        <p:blipFill>
          <a:blip r:embed="rId4"/>
          <a:stretch>
            <a:fillRect/>
          </a:stretch>
        </p:blipFill>
        <p:spPr>
          <a:xfrm>
            <a:off x="1089253" y="1366906"/>
            <a:ext cx="2690978" cy="199954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3BCCAC-FB7F-F8E4-6AD3-EA947CC76DF1}"/>
                  </a:ext>
                </a:extLst>
              </p:cNvPr>
              <p:cNvSpPr txBox="1"/>
              <p:nvPr/>
            </p:nvSpPr>
            <p:spPr>
              <a:xfrm>
                <a:off x="1422531" y="4076563"/>
                <a:ext cx="2223494"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oMath>
                  </m:oMathPara>
                </a14:m>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μ</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=0.0</m:t>
                      </m:r>
                    </m:oMath>
                  </m:oMathPara>
                </a14:m>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7" name="TextBox 6">
                <a:extLst>
                  <a:ext uri="{FF2B5EF4-FFF2-40B4-BE49-F238E27FC236}">
                    <a16:creationId xmlns:a16="http://schemas.microsoft.com/office/drawing/2014/main" id="{953BCCAC-FB7F-F8E4-6AD3-EA947CC76DF1}"/>
                  </a:ext>
                </a:extLst>
              </p:cNvPr>
              <p:cNvSpPr txBox="1">
                <a:spLocks noRot="1" noChangeAspect="1" noMove="1" noResize="1" noEditPoints="1" noAdjustHandles="1" noChangeArrowheads="1" noChangeShapeType="1" noTextEdit="1"/>
              </p:cNvSpPr>
              <p:nvPr/>
            </p:nvSpPr>
            <p:spPr>
              <a:xfrm>
                <a:off x="1422531" y="4076563"/>
                <a:ext cx="2223494" cy="1938992"/>
              </a:xfrm>
              <a:prstGeom prst="rect">
                <a:avLst/>
              </a:prstGeom>
              <a:blipFill>
                <a:blip r:embed="rId7"/>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1163AA2-5CE1-FD72-7716-28F6B54CCE0F}"/>
              </a:ext>
            </a:extLst>
          </p:cNvPr>
          <p:cNvPicPr>
            <a:picLocks noChangeAspect="1"/>
          </p:cNvPicPr>
          <p:nvPr/>
        </p:nvPicPr>
        <p:blipFill>
          <a:blip r:embed="rId8"/>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188918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1089253" y="272934"/>
            <a:ext cx="11318708" cy="954107"/>
          </a:xfrm>
          <a:prstGeom prst="rect">
            <a:avLst/>
          </a:prstGeom>
          <a:noFill/>
        </p:spPr>
        <p:txBody>
          <a:bodyPr wrap="square" rtlCol="0">
            <a:spAutoFit/>
          </a:bodyPr>
          <a:lstStyle/>
          <a:p>
            <a:pPr defTabSz="609630"/>
            <a:endParaRPr lang="en-US" sz="2800" i="1" dirty="0">
              <a:solidFill>
                <a:srgbClr val="000000"/>
              </a:solidFill>
              <a:latin typeface="Cambria Math" panose="02040503050406030204" pitchFamily="18" charset="0"/>
            </a:endParaRPr>
          </a:p>
          <a:p>
            <a:pPr marL="457223" indent="-457223" defTabSz="609630">
              <a:buFont typeface="Arial" panose="020B0604020202020204" pitchFamily="34" charset="0"/>
              <a:buChar char="•"/>
            </a:pPr>
            <a:endParaRPr lang="en-US" sz="2800" dirty="0">
              <a:solidFill>
                <a:srgbClr val="000000"/>
              </a:solidFill>
              <a:latin typeface="Anova Light"/>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p:sp>
        <p:nvSpPr>
          <p:cNvPr id="9" name="TextBox 8">
            <a:extLst>
              <a:ext uri="{FF2B5EF4-FFF2-40B4-BE49-F238E27FC236}">
                <a16:creationId xmlns:a16="http://schemas.microsoft.com/office/drawing/2014/main" id="{ABEAF439-D798-DF09-36CC-1F8E68DA0C7C}"/>
              </a:ext>
            </a:extLst>
          </p:cNvPr>
          <p:cNvSpPr txBox="1"/>
          <p:nvPr/>
        </p:nvSpPr>
        <p:spPr>
          <a:xfrm>
            <a:off x="273866" y="631545"/>
            <a:ext cx="11918135" cy="3046988"/>
          </a:xfrm>
          <a:prstGeom prst="rect">
            <a:avLst/>
          </a:prstGeom>
          <a:noFill/>
        </p:spPr>
        <p:txBody>
          <a:bodyPr wrap="square" rtlCol="0">
            <a:spAutoFit/>
          </a:bodyPr>
          <a:lstStyle/>
          <a:p>
            <a:pPr marL="914446" lvl="1" indent="-457223" defTabSz="609630">
              <a:buFont typeface="Arial" panose="020B0604020202020204" pitchFamily="34" charset="0"/>
              <a:buChar char="•"/>
            </a:pPr>
            <a:r>
              <a:rPr lang="en-US" sz="2400" dirty="0">
                <a:solidFill>
                  <a:srgbClr val="000000"/>
                </a:solidFill>
                <a:latin typeface="Anova Light"/>
              </a:rPr>
              <a:t>Acquisition Functions – Trade off Exploration vs Exploitation</a:t>
            </a:r>
          </a:p>
          <a:p>
            <a:pPr marL="914446" lvl="1" indent="-457223" defTabSz="609630">
              <a:buFont typeface="Arial" panose="020B0604020202020204" pitchFamily="34" charset="0"/>
              <a:buChar char="•"/>
            </a:pPr>
            <a:endParaRPr lang="en-US" sz="2400" dirty="0">
              <a:solidFill>
                <a:srgbClr val="000000"/>
              </a:solidFill>
              <a:latin typeface="Anova Light"/>
            </a:endParaRPr>
          </a:p>
          <a:p>
            <a:pPr marL="1371669" lvl="2" indent="-457223" defTabSz="609630">
              <a:buFont typeface="Arial" panose="020B0604020202020204" pitchFamily="34" charset="0"/>
              <a:buChar char="•"/>
            </a:pPr>
            <a:r>
              <a:rPr lang="en-US" sz="2400" dirty="0">
                <a:solidFill>
                  <a:srgbClr val="000000"/>
                </a:solidFill>
                <a:latin typeface="Anova Light"/>
              </a:rPr>
              <a:t>Expected Improvement</a:t>
            </a:r>
          </a:p>
          <a:p>
            <a:pPr marL="1371669" lvl="2" indent="-457223" defTabSz="609630">
              <a:buFont typeface="Arial" panose="020B0604020202020204" pitchFamily="34" charset="0"/>
              <a:buChar char="•"/>
            </a:pPr>
            <a:r>
              <a:rPr lang="en-US" sz="2400" dirty="0">
                <a:solidFill>
                  <a:srgbClr val="000000"/>
                </a:solidFill>
                <a:latin typeface="Anova Light"/>
              </a:rPr>
              <a:t>Upper Confidence Bound</a:t>
            </a:r>
          </a:p>
          <a:p>
            <a:pPr marL="914446" lvl="1" indent="-457223" defTabSz="609630">
              <a:buFont typeface="Arial" panose="020B0604020202020204" pitchFamily="34" charset="0"/>
              <a:buChar char="•"/>
            </a:pPr>
            <a:endParaRPr lang="en-US" sz="2400" dirty="0">
              <a:solidFill>
                <a:srgbClr val="000000"/>
              </a:solidFill>
              <a:latin typeface="Anova Light"/>
            </a:endParaRPr>
          </a:p>
          <a:p>
            <a:pPr marL="914446" lvl="1" indent="-457223" defTabSz="609630">
              <a:buFont typeface="Arial" panose="020B0604020202020204" pitchFamily="34" charset="0"/>
              <a:buChar char="•"/>
            </a:pPr>
            <a:r>
              <a:rPr lang="en-US" sz="2400" dirty="0">
                <a:solidFill>
                  <a:srgbClr val="000000"/>
                </a:solidFill>
                <a:latin typeface="Anova Light"/>
              </a:rPr>
              <a:t>With noisy functions, these both overemphasize optimization early. </a:t>
            </a:r>
          </a:p>
          <a:p>
            <a:pPr marL="914446" lvl="1" indent="-457223" defTabSz="609630">
              <a:buFont typeface="Arial" panose="020B0604020202020204" pitchFamily="34" charset="0"/>
              <a:buChar char="•"/>
            </a:pPr>
            <a:endParaRPr lang="en-US" sz="2400" dirty="0">
              <a:solidFill>
                <a:srgbClr val="000000"/>
              </a:solidFill>
              <a:latin typeface="Anova Light"/>
            </a:endParaRPr>
          </a:p>
          <a:p>
            <a:pPr marL="914446" lvl="1" indent="-457223" defTabSz="609630">
              <a:buFont typeface="Arial" panose="020B0604020202020204" pitchFamily="34" charset="0"/>
              <a:buChar char="•"/>
            </a:pPr>
            <a:r>
              <a:rPr lang="en-US" sz="2400" dirty="0">
                <a:solidFill>
                  <a:srgbClr val="000000"/>
                </a:solidFill>
                <a:latin typeface="Anova Light"/>
              </a:rPr>
              <a:t>We created Auto Mode phases to solve this problem</a:t>
            </a:r>
          </a:p>
        </p:txBody>
      </p:sp>
      <p:pic>
        <p:nvPicPr>
          <p:cNvPr id="4" name="Picture 3">
            <a:extLst>
              <a:ext uri="{FF2B5EF4-FFF2-40B4-BE49-F238E27FC236}">
                <a16:creationId xmlns:a16="http://schemas.microsoft.com/office/drawing/2014/main" id="{C823F814-9593-F1B1-9EC3-7A005A914122}"/>
              </a:ext>
            </a:extLst>
          </p:cNvPr>
          <p:cNvPicPr>
            <a:picLocks noChangeAspect="1"/>
          </p:cNvPicPr>
          <p:nvPr/>
        </p:nvPicPr>
        <p:blipFill>
          <a:blip r:embed="rId4"/>
          <a:stretch>
            <a:fillRect/>
          </a:stretch>
        </p:blipFill>
        <p:spPr>
          <a:xfrm>
            <a:off x="11201524" y="6191334"/>
            <a:ext cx="990476" cy="666667"/>
          </a:xfrm>
          <a:prstGeom prst="rect">
            <a:avLst/>
          </a:prstGeom>
        </p:spPr>
      </p:pic>
      <p:sp>
        <p:nvSpPr>
          <p:cNvPr id="5" name="Title 1">
            <a:extLst>
              <a:ext uri="{FF2B5EF4-FFF2-40B4-BE49-F238E27FC236}">
                <a16:creationId xmlns:a16="http://schemas.microsoft.com/office/drawing/2014/main" id="{D21989AD-91F2-3CAF-CFE7-3870BA358335}"/>
              </a:ext>
            </a:extLst>
          </p:cNvPr>
          <p:cNvSpPr>
            <a:spLocks noGrp="1"/>
          </p:cNvSpPr>
          <p:nvPr>
            <p:ph type="title"/>
          </p:nvPr>
        </p:nvSpPr>
        <p:spPr>
          <a:xfrm>
            <a:off x="115766" y="106583"/>
            <a:ext cx="2864501" cy="389851"/>
          </a:xfrm>
        </p:spPr>
        <p:txBody>
          <a:bodyPr>
            <a:normAutofit fontScale="90000"/>
          </a:bodyPr>
          <a:lstStyle/>
          <a:p>
            <a:r>
              <a:rPr lang="en-US" sz="2133" dirty="0"/>
              <a:t>Bayesian Optimization</a:t>
            </a:r>
          </a:p>
        </p:txBody>
      </p:sp>
    </p:spTree>
    <p:extLst>
      <p:ext uri="{BB962C8B-B14F-4D97-AF65-F5344CB8AC3E}">
        <p14:creationId xmlns:p14="http://schemas.microsoft.com/office/powerpoint/2010/main" val="7788705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5576193" y="4308092"/>
                <a:ext cx="5985315" cy="18151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r>
                                <m:rPr>
                                  <m:brk m:alnAt="7"/>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4.0</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2.4</m:t>
                              </m:r>
                            </m:e>
                          </m:mr>
                          <m:m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m:t>
                              </m:r>
                            </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8.8</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mr>
                          <m:m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2.4</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−5.0</m:t>
                              </m:r>
                            </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brk m:alnAt="7"/>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e>
                          </m:mr>
                        </m:m>
                      </m:e>
                    </m:d>
                  </m:oMath>
                </a14:m>
                <a:r>
                  <a:rPr kumimoji="0" lang="en-US" sz="24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m:t>
                      </m:r>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m>
                                <m:mPr>
                                  <m:mcs>
                                    <m:mc>
                                      <m:mcPr>
                                        <m:count m:val="3"/>
                                        <m:mcJc m:val="center"/>
                                      </m:mcPr>
                                    </m:mc>
                                  </m:mcs>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mPr>
                                <m:mr>
                                  <m:e>
                                    <m:r>
                                      <m:rPr>
                                        <m:brk m:alnAt="7"/>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0.030</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−6.13</m:t>
                                    </m:r>
                                  </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1.46</m:t>
                                    </m:r>
                                  </m:e>
                                </m:mr>
                              </m:m>
                            </m:e>
                          </m:d>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p>
                    </m:oMath>
                  </m:oMathPara>
                </a14:m>
                <a:endParaRPr kumimoji="0" lang="en-US" sz="2400" b="0"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5576193" y="4308092"/>
                <a:ext cx="5985315" cy="1815112"/>
              </a:xfrm>
              <a:prstGeom prst="rect">
                <a:avLst/>
              </a:prstGeom>
              <a:blipFill>
                <a:blip r:embed="rId5"/>
                <a:stretch>
                  <a:fillRect/>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2C534DF7-5ADC-7AC1-1FB9-CD37C2983604}"/>
              </a:ext>
            </a:extLst>
          </p:cNvPr>
          <p:cNvPicPr>
            <a:picLocks noChangeAspect="1"/>
          </p:cNvPicPr>
          <p:nvPr/>
        </p:nvPicPr>
        <p:blipFill>
          <a:blip r:embed="rId6"/>
          <a:stretch>
            <a:fillRect/>
          </a:stretch>
        </p:blipFill>
        <p:spPr>
          <a:xfrm>
            <a:off x="1186072" y="4308092"/>
            <a:ext cx="2690978" cy="199954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CD120B2-7380-67BF-09C7-DC393261B926}"/>
                  </a:ext>
                </a:extLst>
              </p:cNvPr>
              <p:cNvSpPr txBox="1"/>
              <p:nvPr/>
            </p:nvSpPr>
            <p:spPr>
              <a:xfrm>
                <a:off x="522300" y="675350"/>
                <a:ext cx="11528249" cy="49593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−.0302</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nor/>
                      </m:rP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.613</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oMath>
                </a14:m>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a:t>
                </a:r>
                <a14:m>
                  <m:oMath xmlns:m="http://schemas.openxmlformats.org/officeDocument/2006/math">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46</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oMath>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acc>
                            <m:accPr>
                              <m:chr m:val="̂"/>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SubSup>
                            <m:sSub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𝒓</m:t>
                              </m:r>
                            </m:e>
                            <m:sub>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sup>
                          </m:sSubSup>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𝒓</m:t>
                              </m:r>
                            </m:e>
                            <m:sub>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e>
                      </m:d>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m>
                        <m:mPr>
                          <m:mcs>
                            <m:mc>
                              <m:mcPr>
                                <m:count m:val="1"/>
                                <m:mcJc m:val="center"/>
                              </m:mcPr>
                            </m:mc>
                          </m:mcs>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r>
                              <m:rPr>
                                <m:brk m:alnAt="7"/>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mr>
                        <m:mr>
                          <m:e>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m>
                                      <m:mPr>
                                        <m:mcs>
                                          <m:mc>
                                            <m:mcPr>
                                              <m:count m:val="1"/>
                                              <m:mcJc m:val="center"/>
                                            </m:mcPr>
                                          </m:mc>
                                        </m:mcs>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mPr>
                                      <m:mr>
                                        <m:e>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0.0</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mr>
                                      <m:mr>
                                        <m:e>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0.5</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mr>
                                      <m:mr>
                                        <m:e>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mr>
                                    </m:m>
                                    <m:m>
                                      <m:mPr>
                                        <m:mcs>
                                          <m:mc>
                                            <m:mcPr>
                                              <m:count m:val="3"/>
                                              <m:mcJc m:val="center"/>
                                            </m:mcPr>
                                          </m:mc>
                                        </m:mcs>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mPr>
                                      <m:mr>
                                        <m:e>
                                          <m:r>
                                            <m:rPr>
                                              <m:nor/>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4.0</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0.0</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e>
                                        <m:e>
                                          <m:r>
                                            <m:rPr>
                                              <m:nor/>
                                            </m:rP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m:t>2</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m:t>2.4</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0.5</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e>
                                        <m:e>
                                          <m:r>
                                            <m:rPr>
                                              <m:nor/>
                                            </m:rP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m:t>+2</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m:t>(−5.0)</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mr>
                                      <m:m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8.8</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0.5</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e>
                                        <m:e>
                                          <m:r>
                                            <m:rPr>
                                              <m:nor/>
                                            </m:rP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m:t>+2</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m:t>(−5.0)</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mr>
                                      <m:m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e>
                                          <m:r>
                                            <m:rPr>
                                              <m:nor/>
                                            </m:rP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m:t>+2</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  </m:t>
                                          </m:r>
                                          <m:r>
                                            <a:rPr kumimoji="0" lang="en-US" sz="20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4.0 </m:t>
                                          </m:r>
                                          <m:r>
                                            <a:rPr kumimoji="0" 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e>
                                                  </m:d>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up>
                                          </m:s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e>
                                      </m:mr>
                                    </m:m>
                                  </m:e>
                                </m:d>
                              </m:e>
                            </m:d>
                          </m:e>
                        </m:mr>
                        <m:m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mr>
                      </m:m>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7CD120B2-7380-67BF-09C7-DC393261B926}"/>
                  </a:ext>
                </a:extLst>
              </p:cNvPr>
              <p:cNvSpPr txBox="1">
                <a:spLocks noRot="1" noChangeAspect="1" noMove="1" noResize="1" noEditPoints="1" noAdjustHandles="1" noChangeArrowheads="1" noChangeShapeType="1" noTextEdit="1"/>
              </p:cNvSpPr>
              <p:nvPr/>
            </p:nvSpPr>
            <p:spPr>
              <a:xfrm>
                <a:off x="522300" y="675350"/>
                <a:ext cx="11528249" cy="4959371"/>
              </a:xfrm>
              <a:prstGeom prst="rect">
                <a:avLst/>
              </a:prstGeom>
              <a:blipFill>
                <a:blip r:embed="rId7"/>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2447C0A8-9FC4-CAC3-6B9B-BE553A534FDA}"/>
              </a:ext>
            </a:extLst>
          </p:cNvPr>
          <p:cNvPicPr>
            <a:picLocks noChangeAspect="1"/>
          </p:cNvPicPr>
          <p:nvPr/>
        </p:nvPicPr>
        <p:blipFill>
          <a:blip r:embed="rId8"/>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0209133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436645" y="470946"/>
                <a:ext cx="11318708" cy="74174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Major advantages: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GaSP prediction learns response surface directly from data</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GaSP prediction uncertainty is based on based on scaled distance from prediction location to the data</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Learning the model is based on </a:t>
                </a: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filling gaps in the data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“Exploration”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“Spacefilling”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#1 Disadvantage</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Slow Fitting w large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n</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this can be creatively mitigated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436645" y="470946"/>
                <a:ext cx="11318708" cy="7417415"/>
              </a:xfrm>
              <a:prstGeom prst="rect">
                <a:avLst/>
              </a:prstGeom>
              <a:blipFill>
                <a:blip r:embed="rId3"/>
                <a:stretch>
                  <a:fillRect l="-1131" r="-754"/>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E3FBAD0F-BBCD-9527-A24F-B105FD0C3C72}"/>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40679881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E27C3-0F4E-BB37-320F-3625E5DA198D}"/>
              </a:ext>
            </a:extLst>
          </p:cNvPr>
          <p:cNvPicPr>
            <a:picLocks noChangeAspect="1"/>
          </p:cNvPicPr>
          <p:nvPr/>
        </p:nvPicPr>
        <p:blipFill>
          <a:blip r:embed="rId3"/>
          <a:stretch>
            <a:fillRect/>
          </a:stretch>
        </p:blipFill>
        <p:spPr>
          <a:xfrm>
            <a:off x="1089253" y="890195"/>
            <a:ext cx="7740498" cy="54502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1" name="Picture 10">
            <a:extLst>
              <a:ext uri="{FF2B5EF4-FFF2-40B4-BE49-F238E27FC236}">
                <a16:creationId xmlns:a16="http://schemas.microsoft.com/office/drawing/2014/main" id="{DD9D739E-34DF-0E68-FB4E-365E33C32909}"/>
              </a:ext>
            </a:extLst>
          </p:cNvPr>
          <p:cNvPicPr>
            <a:picLocks noChangeAspect="1"/>
          </p:cNvPicPr>
          <p:nvPr/>
        </p:nvPicPr>
        <p:blipFill>
          <a:blip r:embed="rId4"/>
          <a:stretch>
            <a:fillRect/>
          </a:stretch>
        </p:blipFill>
        <p:spPr>
          <a:xfrm>
            <a:off x="9076280" y="1420100"/>
            <a:ext cx="2933376" cy="3361701"/>
          </a:xfrm>
          <a:prstGeom prst="rect">
            <a:avLst/>
          </a:prstGeom>
        </p:spPr>
      </p:pic>
      <p:pic>
        <p:nvPicPr>
          <p:cNvPr id="13" name="Picture 12">
            <a:extLst>
              <a:ext uri="{FF2B5EF4-FFF2-40B4-BE49-F238E27FC236}">
                <a16:creationId xmlns:a16="http://schemas.microsoft.com/office/drawing/2014/main" id="{1D840BBC-84C4-9F8F-57C6-3BB99EC56C6E}"/>
              </a:ext>
            </a:extLst>
          </p:cNvPr>
          <p:cNvPicPr>
            <a:picLocks noChangeAspect="1"/>
          </p:cNvPicPr>
          <p:nvPr/>
        </p:nvPicPr>
        <p:blipFill>
          <a:blip r:embed="rId5"/>
          <a:stretch>
            <a:fillRect/>
          </a:stretch>
        </p:blipFill>
        <p:spPr>
          <a:xfrm>
            <a:off x="8971032" y="2133600"/>
            <a:ext cx="3038624" cy="3049756"/>
          </a:xfrm>
          <a:prstGeom prst="rect">
            <a:avLst/>
          </a:prstGeom>
        </p:spPr>
      </p:pic>
      <p:sp>
        <p:nvSpPr>
          <p:cNvPr id="14" name="Oval 13">
            <a:extLst>
              <a:ext uri="{FF2B5EF4-FFF2-40B4-BE49-F238E27FC236}">
                <a16:creationId xmlns:a16="http://schemas.microsoft.com/office/drawing/2014/main" id="{284871EE-E871-34D3-C5FE-F01FE7EB90CB}"/>
              </a:ext>
            </a:extLst>
          </p:cNvPr>
          <p:cNvSpPr/>
          <p:nvPr/>
        </p:nvSpPr>
        <p:spPr>
          <a:xfrm>
            <a:off x="2990625" y="401260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8CCCCDC0-0E01-04D3-3C5F-783939BF8672}"/>
              </a:ext>
            </a:extLst>
          </p:cNvPr>
          <p:cNvPicPr>
            <a:picLocks noChangeAspect="1"/>
          </p:cNvPicPr>
          <p:nvPr/>
        </p:nvPicPr>
        <p:blipFill>
          <a:blip r:embed="rId6"/>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8550494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E27C3-0F4E-BB37-320F-3625E5DA198D}"/>
              </a:ext>
            </a:extLst>
          </p:cNvPr>
          <p:cNvPicPr>
            <a:picLocks noChangeAspect="1"/>
          </p:cNvPicPr>
          <p:nvPr/>
        </p:nvPicPr>
        <p:blipFill>
          <a:blip r:embed="rId3"/>
          <a:stretch>
            <a:fillRect/>
          </a:stretch>
        </p:blipFill>
        <p:spPr>
          <a:xfrm>
            <a:off x="1089253" y="890195"/>
            <a:ext cx="7740498" cy="54502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84EC5186-A70E-70B4-693B-EC950531E42C}"/>
              </a:ext>
            </a:extLst>
          </p:cNvPr>
          <p:cNvPicPr>
            <a:picLocks noChangeAspect="1"/>
          </p:cNvPicPr>
          <p:nvPr/>
        </p:nvPicPr>
        <p:blipFill>
          <a:blip r:embed="rId4"/>
          <a:stretch>
            <a:fillRect/>
          </a:stretch>
        </p:blipFill>
        <p:spPr>
          <a:xfrm>
            <a:off x="1089253" y="890195"/>
            <a:ext cx="7740498" cy="5450238"/>
          </a:xfrm>
          <a:prstGeom prst="rect">
            <a:avLst/>
          </a:prstGeom>
        </p:spPr>
      </p:pic>
      <p:pic>
        <p:nvPicPr>
          <p:cNvPr id="4" name="Picture 3">
            <a:extLst>
              <a:ext uri="{FF2B5EF4-FFF2-40B4-BE49-F238E27FC236}">
                <a16:creationId xmlns:a16="http://schemas.microsoft.com/office/drawing/2014/main" id="{7D115529-2435-DE67-8C4C-A9CC1F5A8223}"/>
              </a:ext>
            </a:extLst>
          </p:cNvPr>
          <p:cNvPicPr>
            <a:picLocks noChangeAspect="1"/>
          </p:cNvPicPr>
          <p:nvPr/>
        </p:nvPicPr>
        <p:blipFill>
          <a:blip r:embed="rId5"/>
          <a:stretch>
            <a:fillRect/>
          </a:stretch>
        </p:blipFill>
        <p:spPr>
          <a:xfrm>
            <a:off x="9076280" y="1420100"/>
            <a:ext cx="2933376" cy="3361701"/>
          </a:xfrm>
          <a:prstGeom prst="rect">
            <a:avLst/>
          </a:prstGeom>
        </p:spPr>
      </p:pic>
      <p:pic>
        <p:nvPicPr>
          <p:cNvPr id="7" name="Picture 6">
            <a:extLst>
              <a:ext uri="{FF2B5EF4-FFF2-40B4-BE49-F238E27FC236}">
                <a16:creationId xmlns:a16="http://schemas.microsoft.com/office/drawing/2014/main" id="{F7B555BD-9E29-EC02-8640-8CB4FCBD4DF3}"/>
              </a:ext>
            </a:extLst>
          </p:cNvPr>
          <p:cNvPicPr>
            <a:picLocks noChangeAspect="1"/>
          </p:cNvPicPr>
          <p:nvPr/>
        </p:nvPicPr>
        <p:blipFill>
          <a:blip r:embed="rId6"/>
          <a:stretch>
            <a:fillRect/>
          </a:stretch>
        </p:blipFill>
        <p:spPr>
          <a:xfrm>
            <a:off x="9076280" y="2508426"/>
            <a:ext cx="3038624" cy="3049756"/>
          </a:xfrm>
          <a:prstGeom prst="rect">
            <a:avLst/>
          </a:prstGeom>
        </p:spPr>
      </p:pic>
      <p:sp>
        <p:nvSpPr>
          <p:cNvPr id="10" name="Oval 9">
            <a:extLst>
              <a:ext uri="{FF2B5EF4-FFF2-40B4-BE49-F238E27FC236}">
                <a16:creationId xmlns:a16="http://schemas.microsoft.com/office/drawing/2014/main" id="{F3F2DE1F-6967-2009-ACA9-A4FBD295D39E}"/>
              </a:ext>
            </a:extLst>
          </p:cNvPr>
          <p:cNvSpPr/>
          <p:nvPr/>
        </p:nvSpPr>
        <p:spPr>
          <a:xfrm>
            <a:off x="2990625" y="401260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E86058E4-5898-5F37-8DCE-FCFF50DE0EDE}"/>
              </a:ext>
            </a:extLst>
          </p:cNvPr>
          <p:cNvSpPr/>
          <p:nvPr/>
        </p:nvSpPr>
        <p:spPr>
          <a:xfrm>
            <a:off x="8660453" y="183059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bject 3">
            <a:extLst>
              <a:ext uri="{FF2B5EF4-FFF2-40B4-BE49-F238E27FC236}">
                <a16:creationId xmlns:a16="http://schemas.microsoft.com/office/drawing/2014/main" id="{078723A6-BC61-D0A6-CE12-02B1FAD6303C}"/>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9F7E6137-D8B0-B0A9-DAE4-B56B0FAB1006}"/>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0202926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E27C3-0F4E-BB37-320F-3625E5DA198D}"/>
              </a:ext>
            </a:extLst>
          </p:cNvPr>
          <p:cNvPicPr>
            <a:picLocks noChangeAspect="1"/>
          </p:cNvPicPr>
          <p:nvPr/>
        </p:nvPicPr>
        <p:blipFill>
          <a:blip r:embed="rId3"/>
          <a:stretch>
            <a:fillRect/>
          </a:stretch>
        </p:blipFill>
        <p:spPr>
          <a:xfrm>
            <a:off x="1089253" y="890195"/>
            <a:ext cx="7740498" cy="54502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73C168D5-C54A-2CCF-F69B-69FF6B80E121}"/>
              </a:ext>
            </a:extLst>
          </p:cNvPr>
          <p:cNvPicPr>
            <a:picLocks noChangeAspect="1"/>
          </p:cNvPicPr>
          <p:nvPr/>
        </p:nvPicPr>
        <p:blipFill>
          <a:blip r:embed="rId4"/>
          <a:stretch>
            <a:fillRect/>
          </a:stretch>
        </p:blipFill>
        <p:spPr>
          <a:xfrm>
            <a:off x="1089253" y="886968"/>
            <a:ext cx="7740498" cy="5450238"/>
          </a:xfrm>
          <a:prstGeom prst="rect">
            <a:avLst/>
          </a:prstGeom>
        </p:spPr>
      </p:pic>
      <p:pic>
        <p:nvPicPr>
          <p:cNvPr id="11" name="Picture 10">
            <a:extLst>
              <a:ext uri="{FF2B5EF4-FFF2-40B4-BE49-F238E27FC236}">
                <a16:creationId xmlns:a16="http://schemas.microsoft.com/office/drawing/2014/main" id="{104A496A-4ACC-9D4C-9007-B0DFDC21C5EA}"/>
              </a:ext>
            </a:extLst>
          </p:cNvPr>
          <p:cNvPicPr>
            <a:picLocks noChangeAspect="1"/>
          </p:cNvPicPr>
          <p:nvPr/>
        </p:nvPicPr>
        <p:blipFill>
          <a:blip r:embed="rId5"/>
          <a:stretch>
            <a:fillRect/>
          </a:stretch>
        </p:blipFill>
        <p:spPr>
          <a:xfrm>
            <a:off x="9076280" y="1420100"/>
            <a:ext cx="2933376" cy="3361701"/>
          </a:xfrm>
          <a:prstGeom prst="rect">
            <a:avLst/>
          </a:prstGeom>
        </p:spPr>
      </p:pic>
      <p:pic>
        <p:nvPicPr>
          <p:cNvPr id="12" name="Picture 11">
            <a:extLst>
              <a:ext uri="{FF2B5EF4-FFF2-40B4-BE49-F238E27FC236}">
                <a16:creationId xmlns:a16="http://schemas.microsoft.com/office/drawing/2014/main" id="{807E41DF-128D-934D-52FF-782FC464FEC4}"/>
              </a:ext>
            </a:extLst>
          </p:cNvPr>
          <p:cNvPicPr>
            <a:picLocks noChangeAspect="1"/>
          </p:cNvPicPr>
          <p:nvPr/>
        </p:nvPicPr>
        <p:blipFill>
          <a:blip r:embed="rId6"/>
          <a:stretch>
            <a:fillRect/>
          </a:stretch>
        </p:blipFill>
        <p:spPr>
          <a:xfrm>
            <a:off x="8971032" y="2792960"/>
            <a:ext cx="3038624" cy="3049756"/>
          </a:xfrm>
          <a:prstGeom prst="rect">
            <a:avLst/>
          </a:prstGeom>
        </p:spPr>
      </p:pic>
      <p:sp>
        <p:nvSpPr>
          <p:cNvPr id="13" name="Oval 12">
            <a:extLst>
              <a:ext uri="{FF2B5EF4-FFF2-40B4-BE49-F238E27FC236}">
                <a16:creationId xmlns:a16="http://schemas.microsoft.com/office/drawing/2014/main" id="{7D908110-696C-F481-5A99-53610773B819}"/>
              </a:ext>
            </a:extLst>
          </p:cNvPr>
          <p:cNvSpPr/>
          <p:nvPr/>
        </p:nvSpPr>
        <p:spPr>
          <a:xfrm>
            <a:off x="2990625" y="401260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43E0C428-8464-7104-8F18-FE97F7FDF89E}"/>
              </a:ext>
            </a:extLst>
          </p:cNvPr>
          <p:cNvSpPr/>
          <p:nvPr/>
        </p:nvSpPr>
        <p:spPr>
          <a:xfrm>
            <a:off x="8660453" y="1852108"/>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B3C7CCDF-DD9C-7A57-C2CE-738782463237}"/>
              </a:ext>
            </a:extLst>
          </p:cNvPr>
          <p:cNvSpPr/>
          <p:nvPr/>
        </p:nvSpPr>
        <p:spPr>
          <a:xfrm>
            <a:off x="8660453" y="183059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587C3FFA-7BD9-0D77-71C5-85F8A8CD721D}"/>
              </a:ext>
            </a:extLst>
          </p:cNvPr>
          <p:cNvSpPr/>
          <p:nvPr/>
        </p:nvSpPr>
        <p:spPr>
          <a:xfrm>
            <a:off x="5822228" y="2942275"/>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2BABE9A3-FD78-0074-FF58-FAE0AA9EA7F8}"/>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D228C58D-759C-190F-8D7A-6E9813DA8FBD}"/>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2782011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E27C3-0F4E-BB37-320F-3625E5DA198D}"/>
              </a:ext>
            </a:extLst>
          </p:cNvPr>
          <p:cNvPicPr>
            <a:picLocks noChangeAspect="1"/>
          </p:cNvPicPr>
          <p:nvPr/>
        </p:nvPicPr>
        <p:blipFill>
          <a:blip r:embed="rId3"/>
          <a:stretch>
            <a:fillRect/>
          </a:stretch>
        </p:blipFill>
        <p:spPr>
          <a:xfrm>
            <a:off x="1089253" y="890195"/>
            <a:ext cx="7740498" cy="54502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E526BE71-2A1E-067B-8B3E-5C549FF9383B}"/>
              </a:ext>
            </a:extLst>
          </p:cNvPr>
          <p:cNvPicPr>
            <a:picLocks noChangeAspect="1"/>
          </p:cNvPicPr>
          <p:nvPr/>
        </p:nvPicPr>
        <p:blipFill>
          <a:blip r:embed="rId4"/>
          <a:stretch>
            <a:fillRect/>
          </a:stretch>
        </p:blipFill>
        <p:spPr>
          <a:xfrm>
            <a:off x="1089253" y="890195"/>
            <a:ext cx="7740498" cy="5450238"/>
          </a:xfrm>
          <a:prstGeom prst="rect">
            <a:avLst/>
          </a:prstGeom>
        </p:spPr>
      </p:pic>
      <p:pic>
        <p:nvPicPr>
          <p:cNvPr id="7" name="Picture 6">
            <a:extLst>
              <a:ext uri="{FF2B5EF4-FFF2-40B4-BE49-F238E27FC236}">
                <a16:creationId xmlns:a16="http://schemas.microsoft.com/office/drawing/2014/main" id="{43508B7E-90D3-06E2-1B55-8F34A61D82E6}"/>
              </a:ext>
            </a:extLst>
          </p:cNvPr>
          <p:cNvPicPr>
            <a:picLocks noChangeAspect="1"/>
          </p:cNvPicPr>
          <p:nvPr/>
        </p:nvPicPr>
        <p:blipFill>
          <a:blip r:embed="rId5"/>
          <a:stretch>
            <a:fillRect/>
          </a:stretch>
        </p:blipFill>
        <p:spPr>
          <a:xfrm>
            <a:off x="9076280" y="1420100"/>
            <a:ext cx="2933376" cy="3361701"/>
          </a:xfrm>
          <a:prstGeom prst="rect">
            <a:avLst/>
          </a:prstGeom>
        </p:spPr>
      </p:pic>
      <p:pic>
        <p:nvPicPr>
          <p:cNvPr id="11" name="Picture 10">
            <a:extLst>
              <a:ext uri="{FF2B5EF4-FFF2-40B4-BE49-F238E27FC236}">
                <a16:creationId xmlns:a16="http://schemas.microsoft.com/office/drawing/2014/main" id="{04EDF7F7-3057-7D4E-59FE-171F37A0FEA9}"/>
              </a:ext>
            </a:extLst>
          </p:cNvPr>
          <p:cNvPicPr>
            <a:picLocks noChangeAspect="1"/>
          </p:cNvPicPr>
          <p:nvPr/>
        </p:nvPicPr>
        <p:blipFill>
          <a:blip r:embed="rId6"/>
          <a:stretch>
            <a:fillRect/>
          </a:stretch>
        </p:blipFill>
        <p:spPr>
          <a:xfrm>
            <a:off x="9076280" y="3108960"/>
            <a:ext cx="3038624" cy="3049756"/>
          </a:xfrm>
          <a:prstGeom prst="rect">
            <a:avLst/>
          </a:prstGeom>
        </p:spPr>
      </p:pic>
      <p:sp>
        <p:nvSpPr>
          <p:cNvPr id="12" name="Oval 11">
            <a:extLst>
              <a:ext uri="{FF2B5EF4-FFF2-40B4-BE49-F238E27FC236}">
                <a16:creationId xmlns:a16="http://schemas.microsoft.com/office/drawing/2014/main" id="{AB218E49-E29E-3830-1992-9D2F5B541E15}"/>
              </a:ext>
            </a:extLst>
          </p:cNvPr>
          <p:cNvSpPr/>
          <p:nvPr/>
        </p:nvSpPr>
        <p:spPr>
          <a:xfrm>
            <a:off x="2990625" y="401260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DF3D694C-7029-C620-E52F-542B4F27091C}"/>
              </a:ext>
            </a:extLst>
          </p:cNvPr>
          <p:cNvSpPr/>
          <p:nvPr/>
        </p:nvSpPr>
        <p:spPr>
          <a:xfrm>
            <a:off x="8660453" y="183059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122AD81B-4F17-ED7A-90B4-55552C6C1E97}"/>
              </a:ext>
            </a:extLst>
          </p:cNvPr>
          <p:cNvSpPr/>
          <p:nvPr/>
        </p:nvSpPr>
        <p:spPr>
          <a:xfrm>
            <a:off x="5832986" y="29260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608BF975-E8E8-BAF4-84BC-4F619DF46A3F}"/>
              </a:ext>
            </a:extLst>
          </p:cNvPr>
          <p:cNvSpPr/>
          <p:nvPr/>
        </p:nvSpPr>
        <p:spPr>
          <a:xfrm>
            <a:off x="4379976" y="374904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F06EA673-639D-1951-D628-A36A654AD243}"/>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0F3AA619-2412-C118-B68B-B4F95CDA1F2B}"/>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0592523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E27C3-0F4E-BB37-320F-3625E5DA198D}"/>
              </a:ext>
            </a:extLst>
          </p:cNvPr>
          <p:cNvPicPr>
            <a:picLocks noChangeAspect="1"/>
          </p:cNvPicPr>
          <p:nvPr/>
        </p:nvPicPr>
        <p:blipFill>
          <a:blip r:embed="rId3"/>
          <a:stretch>
            <a:fillRect/>
          </a:stretch>
        </p:blipFill>
        <p:spPr>
          <a:xfrm>
            <a:off x="1089253" y="890195"/>
            <a:ext cx="7740498" cy="54502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F1427DD1-3222-816E-5AE1-B6219592D859}"/>
              </a:ext>
            </a:extLst>
          </p:cNvPr>
          <p:cNvPicPr>
            <a:picLocks noChangeAspect="1"/>
          </p:cNvPicPr>
          <p:nvPr/>
        </p:nvPicPr>
        <p:blipFill>
          <a:blip r:embed="rId4"/>
          <a:stretch>
            <a:fillRect/>
          </a:stretch>
        </p:blipFill>
        <p:spPr>
          <a:xfrm>
            <a:off x="1089253" y="890195"/>
            <a:ext cx="7740498" cy="5450238"/>
          </a:xfrm>
          <a:prstGeom prst="rect">
            <a:avLst/>
          </a:prstGeom>
        </p:spPr>
      </p:pic>
      <p:pic>
        <p:nvPicPr>
          <p:cNvPr id="10" name="Picture 9">
            <a:extLst>
              <a:ext uri="{FF2B5EF4-FFF2-40B4-BE49-F238E27FC236}">
                <a16:creationId xmlns:a16="http://schemas.microsoft.com/office/drawing/2014/main" id="{C0A0902D-DE9D-5926-1547-C8146CE01AED}"/>
              </a:ext>
            </a:extLst>
          </p:cNvPr>
          <p:cNvPicPr>
            <a:picLocks noChangeAspect="1"/>
          </p:cNvPicPr>
          <p:nvPr/>
        </p:nvPicPr>
        <p:blipFill>
          <a:blip r:embed="rId5"/>
          <a:stretch>
            <a:fillRect/>
          </a:stretch>
        </p:blipFill>
        <p:spPr>
          <a:xfrm>
            <a:off x="9076280" y="1420100"/>
            <a:ext cx="2933376" cy="3361701"/>
          </a:xfrm>
          <a:prstGeom prst="rect">
            <a:avLst/>
          </a:prstGeom>
        </p:spPr>
      </p:pic>
      <p:pic>
        <p:nvPicPr>
          <p:cNvPr id="11" name="Picture 10">
            <a:extLst>
              <a:ext uri="{FF2B5EF4-FFF2-40B4-BE49-F238E27FC236}">
                <a16:creationId xmlns:a16="http://schemas.microsoft.com/office/drawing/2014/main" id="{4EBD28D4-903E-718C-62BA-449F0EC87FBC}"/>
              </a:ext>
            </a:extLst>
          </p:cNvPr>
          <p:cNvPicPr>
            <a:picLocks noChangeAspect="1"/>
          </p:cNvPicPr>
          <p:nvPr/>
        </p:nvPicPr>
        <p:blipFill>
          <a:blip r:embed="rId6"/>
          <a:stretch>
            <a:fillRect/>
          </a:stretch>
        </p:blipFill>
        <p:spPr>
          <a:xfrm>
            <a:off x="9023656" y="3429000"/>
            <a:ext cx="3038624" cy="3049756"/>
          </a:xfrm>
          <a:prstGeom prst="rect">
            <a:avLst/>
          </a:prstGeom>
        </p:spPr>
      </p:pic>
      <p:sp>
        <p:nvSpPr>
          <p:cNvPr id="12" name="Oval 11">
            <a:extLst>
              <a:ext uri="{FF2B5EF4-FFF2-40B4-BE49-F238E27FC236}">
                <a16:creationId xmlns:a16="http://schemas.microsoft.com/office/drawing/2014/main" id="{AD8ACE22-393E-F2AD-8FC5-3D099593AB94}"/>
              </a:ext>
            </a:extLst>
          </p:cNvPr>
          <p:cNvSpPr/>
          <p:nvPr/>
        </p:nvSpPr>
        <p:spPr>
          <a:xfrm>
            <a:off x="2990625" y="401260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DE100F23-FF09-063F-3C66-C28234F03398}"/>
              </a:ext>
            </a:extLst>
          </p:cNvPr>
          <p:cNvSpPr/>
          <p:nvPr/>
        </p:nvSpPr>
        <p:spPr>
          <a:xfrm>
            <a:off x="8660453" y="183059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E9E8EEAA-8B51-04E7-1832-A868E627E54C}"/>
              </a:ext>
            </a:extLst>
          </p:cNvPr>
          <p:cNvSpPr/>
          <p:nvPr/>
        </p:nvSpPr>
        <p:spPr>
          <a:xfrm>
            <a:off x="5832986" y="29260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608BF975-E8E8-BAF4-84BC-4F619DF46A3F}"/>
              </a:ext>
            </a:extLst>
          </p:cNvPr>
          <p:cNvSpPr/>
          <p:nvPr/>
        </p:nvSpPr>
        <p:spPr>
          <a:xfrm>
            <a:off x="4379976" y="374904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2C30B185-3D49-1426-AACE-FEAF0D122764}"/>
              </a:ext>
            </a:extLst>
          </p:cNvPr>
          <p:cNvSpPr/>
          <p:nvPr/>
        </p:nvSpPr>
        <p:spPr>
          <a:xfrm>
            <a:off x="7275576" y="2094155"/>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938AFB4C-C067-C484-411E-4550E118D654}"/>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53A580E7-F2EF-3CA0-CE7D-BA76C7EA14A7}"/>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1132887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E27C3-0F4E-BB37-320F-3625E5DA198D}"/>
              </a:ext>
            </a:extLst>
          </p:cNvPr>
          <p:cNvPicPr>
            <a:picLocks noChangeAspect="1"/>
          </p:cNvPicPr>
          <p:nvPr/>
        </p:nvPicPr>
        <p:blipFill>
          <a:blip r:embed="rId3"/>
          <a:stretch>
            <a:fillRect/>
          </a:stretch>
        </p:blipFill>
        <p:spPr>
          <a:xfrm>
            <a:off x="1089253" y="890195"/>
            <a:ext cx="7740498" cy="5450238"/>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E9423A51-FB9F-9506-7D07-6D180FCAC5FE}"/>
              </a:ext>
            </a:extLst>
          </p:cNvPr>
          <p:cNvPicPr>
            <a:picLocks noChangeAspect="1"/>
          </p:cNvPicPr>
          <p:nvPr/>
        </p:nvPicPr>
        <p:blipFill>
          <a:blip r:embed="rId5"/>
          <a:stretch>
            <a:fillRect/>
          </a:stretch>
        </p:blipFill>
        <p:spPr>
          <a:xfrm>
            <a:off x="1089253" y="890195"/>
            <a:ext cx="7740498" cy="5450238"/>
          </a:xfrm>
          <a:prstGeom prst="rect">
            <a:avLst/>
          </a:prstGeom>
        </p:spPr>
      </p:pic>
      <p:pic>
        <p:nvPicPr>
          <p:cNvPr id="10" name="Picture 9">
            <a:extLst>
              <a:ext uri="{FF2B5EF4-FFF2-40B4-BE49-F238E27FC236}">
                <a16:creationId xmlns:a16="http://schemas.microsoft.com/office/drawing/2014/main" id="{C34F8DAA-AFC8-E3F5-BBC4-DDA55239136D}"/>
              </a:ext>
            </a:extLst>
          </p:cNvPr>
          <p:cNvPicPr>
            <a:picLocks noChangeAspect="1"/>
          </p:cNvPicPr>
          <p:nvPr/>
        </p:nvPicPr>
        <p:blipFill>
          <a:blip r:embed="rId6"/>
          <a:stretch>
            <a:fillRect/>
          </a:stretch>
        </p:blipFill>
        <p:spPr>
          <a:xfrm>
            <a:off x="9076280" y="1420100"/>
            <a:ext cx="2933376" cy="3361701"/>
          </a:xfrm>
          <a:prstGeom prst="rect">
            <a:avLst/>
          </a:prstGeom>
        </p:spPr>
      </p:pic>
      <p:pic>
        <p:nvPicPr>
          <p:cNvPr id="11" name="Picture 10">
            <a:extLst>
              <a:ext uri="{FF2B5EF4-FFF2-40B4-BE49-F238E27FC236}">
                <a16:creationId xmlns:a16="http://schemas.microsoft.com/office/drawing/2014/main" id="{36549310-0BFB-6F1D-39DB-C392446DAA98}"/>
              </a:ext>
            </a:extLst>
          </p:cNvPr>
          <p:cNvPicPr>
            <a:picLocks noChangeAspect="1"/>
          </p:cNvPicPr>
          <p:nvPr/>
        </p:nvPicPr>
        <p:blipFill>
          <a:blip r:embed="rId7"/>
          <a:stretch>
            <a:fillRect/>
          </a:stretch>
        </p:blipFill>
        <p:spPr>
          <a:xfrm>
            <a:off x="8829751" y="3766775"/>
            <a:ext cx="3179905" cy="3049756"/>
          </a:xfrm>
          <a:prstGeom prst="rect">
            <a:avLst/>
          </a:prstGeom>
        </p:spPr>
      </p:pic>
      <p:sp>
        <p:nvSpPr>
          <p:cNvPr id="12" name="Oval 11">
            <a:extLst>
              <a:ext uri="{FF2B5EF4-FFF2-40B4-BE49-F238E27FC236}">
                <a16:creationId xmlns:a16="http://schemas.microsoft.com/office/drawing/2014/main" id="{F7B19754-A1B7-1D49-1D2A-554A11578AA8}"/>
              </a:ext>
            </a:extLst>
          </p:cNvPr>
          <p:cNvSpPr/>
          <p:nvPr/>
        </p:nvSpPr>
        <p:spPr>
          <a:xfrm>
            <a:off x="2990625" y="401260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DC6E4454-3E2E-CB81-042D-4D525CE52CF0}"/>
              </a:ext>
            </a:extLst>
          </p:cNvPr>
          <p:cNvSpPr/>
          <p:nvPr/>
        </p:nvSpPr>
        <p:spPr>
          <a:xfrm>
            <a:off x="8660453" y="183059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A92AAC44-33B0-A125-E120-EA85095DD704}"/>
              </a:ext>
            </a:extLst>
          </p:cNvPr>
          <p:cNvSpPr/>
          <p:nvPr/>
        </p:nvSpPr>
        <p:spPr>
          <a:xfrm>
            <a:off x="5832986" y="29260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D5CEEF49-EBFE-D9E0-ED70-EBCFDF61D646}"/>
              </a:ext>
            </a:extLst>
          </p:cNvPr>
          <p:cNvSpPr/>
          <p:nvPr/>
        </p:nvSpPr>
        <p:spPr>
          <a:xfrm>
            <a:off x="4379976" y="374904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7ACA0C66-88A1-118D-D6C5-3087672D42CA}"/>
              </a:ext>
            </a:extLst>
          </p:cNvPr>
          <p:cNvSpPr/>
          <p:nvPr/>
        </p:nvSpPr>
        <p:spPr>
          <a:xfrm>
            <a:off x="7275576" y="2094155"/>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906EA37C-ABD0-FE4E-4EF4-20C47C5E9E2E}"/>
              </a:ext>
            </a:extLst>
          </p:cNvPr>
          <p:cNvSpPr/>
          <p:nvPr/>
        </p:nvSpPr>
        <p:spPr>
          <a:xfrm>
            <a:off x="6556607" y="242316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A8512C6D-AD81-FB84-1320-0DDA53A493F5}"/>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B9EA5A2C-BC04-55CB-A266-E3C8D5330D36}"/>
              </a:ext>
            </a:extLst>
          </p:cNvPr>
          <p:cNvPicPr>
            <a:picLocks noChangeAspect="1"/>
          </p:cNvPicPr>
          <p:nvPr/>
        </p:nvPicPr>
        <p:blipFill>
          <a:blip r:embed="rId8"/>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4931664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E27C3-0F4E-BB37-320F-3625E5DA198D}"/>
              </a:ext>
            </a:extLst>
          </p:cNvPr>
          <p:cNvPicPr>
            <a:picLocks noChangeAspect="1"/>
          </p:cNvPicPr>
          <p:nvPr/>
        </p:nvPicPr>
        <p:blipFill>
          <a:blip r:embed="rId3"/>
          <a:stretch>
            <a:fillRect/>
          </a:stretch>
        </p:blipFill>
        <p:spPr>
          <a:xfrm>
            <a:off x="1089253" y="890195"/>
            <a:ext cx="7740498" cy="54502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E9423A51-FB9F-9506-7D07-6D180FCAC5FE}"/>
              </a:ext>
            </a:extLst>
          </p:cNvPr>
          <p:cNvPicPr>
            <a:picLocks noChangeAspect="1"/>
          </p:cNvPicPr>
          <p:nvPr/>
        </p:nvPicPr>
        <p:blipFill>
          <a:blip r:embed="rId4"/>
          <a:stretch>
            <a:fillRect/>
          </a:stretch>
        </p:blipFill>
        <p:spPr>
          <a:xfrm>
            <a:off x="1089253" y="890195"/>
            <a:ext cx="7740498" cy="5450238"/>
          </a:xfrm>
          <a:prstGeom prst="rect">
            <a:avLst/>
          </a:prstGeom>
        </p:spPr>
      </p:pic>
      <p:pic>
        <p:nvPicPr>
          <p:cNvPr id="7" name="Picture 6">
            <a:extLst>
              <a:ext uri="{FF2B5EF4-FFF2-40B4-BE49-F238E27FC236}">
                <a16:creationId xmlns:a16="http://schemas.microsoft.com/office/drawing/2014/main" id="{C0BE6DD5-FCCD-0237-F9EF-5308093A7165}"/>
              </a:ext>
            </a:extLst>
          </p:cNvPr>
          <p:cNvPicPr>
            <a:picLocks noChangeAspect="1"/>
          </p:cNvPicPr>
          <p:nvPr/>
        </p:nvPicPr>
        <p:blipFill>
          <a:blip r:embed="rId5"/>
          <a:stretch>
            <a:fillRect/>
          </a:stretch>
        </p:blipFill>
        <p:spPr>
          <a:xfrm>
            <a:off x="1089253" y="890195"/>
            <a:ext cx="7740498" cy="5450238"/>
          </a:xfrm>
          <a:prstGeom prst="rect">
            <a:avLst/>
          </a:prstGeom>
        </p:spPr>
      </p:pic>
      <p:pic>
        <p:nvPicPr>
          <p:cNvPr id="11" name="Picture 10">
            <a:extLst>
              <a:ext uri="{FF2B5EF4-FFF2-40B4-BE49-F238E27FC236}">
                <a16:creationId xmlns:a16="http://schemas.microsoft.com/office/drawing/2014/main" id="{5711EE18-0099-06BF-4DAE-ADE78F2C5386}"/>
              </a:ext>
            </a:extLst>
          </p:cNvPr>
          <p:cNvPicPr>
            <a:picLocks noChangeAspect="1"/>
          </p:cNvPicPr>
          <p:nvPr/>
        </p:nvPicPr>
        <p:blipFill>
          <a:blip r:embed="rId6"/>
          <a:stretch>
            <a:fillRect/>
          </a:stretch>
        </p:blipFill>
        <p:spPr>
          <a:xfrm>
            <a:off x="1089252" y="886968"/>
            <a:ext cx="7740497" cy="5450237"/>
          </a:xfrm>
          <a:prstGeom prst="rect">
            <a:avLst/>
          </a:prstGeom>
        </p:spPr>
      </p:pic>
      <p:pic>
        <p:nvPicPr>
          <p:cNvPr id="12" name="Picture 11">
            <a:extLst>
              <a:ext uri="{FF2B5EF4-FFF2-40B4-BE49-F238E27FC236}">
                <a16:creationId xmlns:a16="http://schemas.microsoft.com/office/drawing/2014/main" id="{A7981B83-00ED-B8AE-9AE9-66AC10085BBF}"/>
              </a:ext>
            </a:extLst>
          </p:cNvPr>
          <p:cNvPicPr>
            <a:picLocks noChangeAspect="1"/>
          </p:cNvPicPr>
          <p:nvPr/>
        </p:nvPicPr>
        <p:blipFill>
          <a:blip r:embed="rId7"/>
          <a:stretch>
            <a:fillRect/>
          </a:stretch>
        </p:blipFill>
        <p:spPr>
          <a:xfrm>
            <a:off x="9076280" y="1420100"/>
            <a:ext cx="2933376" cy="3361701"/>
          </a:xfrm>
          <a:prstGeom prst="rect">
            <a:avLst/>
          </a:prstGeom>
        </p:spPr>
      </p:pic>
      <p:pic>
        <p:nvPicPr>
          <p:cNvPr id="13" name="Picture 12">
            <a:extLst>
              <a:ext uri="{FF2B5EF4-FFF2-40B4-BE49-F238E27FC236}">
                <a16:creationId xmlns:a16="http://schemas.microsoft.com/office/drawing/2014/main" id="{5A667541-6956-EA01-9A8C-369FFCE8D133}"/>
              </a:ext>
            </a:extLst>
          </p:cNvPr>
          <p:cNvPicPr>
            <a:picLocks noChangeAspect="1"/>
          </p:cNvPicPr>
          <p:nvPr/>
        </p:nvPicPr>
        <p:blipFill>
          <a:blip r:embed="rId8"/>
          <a:stretch>
            <a:fillRect/>
          </a:stretch>
        </p:blipFill>
        <p:spPr>
          <a:xfrm>
            <a:off x="9076280" y="4097099"/>
            <a:ext cx="2974269" cy="2447462"/>
          </a:xfrm>
          <a:prstGeom prst="rect">
            <a:avLst/>
          </a:prstGeom>
        </p:spPr>
      </p:pic>
      <p:sp>
        <p:nvSpPr>
          <p:cNvPr id="14" name="Oval 13">
            <a:extLst>
              <a:ext uri="{FF2B5EF4-FFF2-40B4-BE49-F238E27FC236}">
                <a16:creationId xmlns:a16="http://schemas.microsoft.com/office/drawing/2014/main" id="{3D8B2282-3DAB-C55B-54A8-3F41653A25FB}"/>
              </a:ext>
            </a:extLst>
          </p:cNvPr>
          <p:cNvSpPr/>
          <p:nvPr/>
        </p:nvSpPr>
        <p:spPr>
          <a:xfrm>
            <a:off x="2990625" y="401260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7447B86D-0602-2D92-3798-D80F1BE76F45}"/>
              </a:ext>
            </a:extLst>
          </p:cNvPr>
          <p:cNvSpPr/>
          <p:nvPr/>
        </p:nvSpPr>
        <p:spPr>
          <a:xfrm>
            <a:off x="8660453" y="183059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712D5D60-B513-44B7-9BFA-B61B6BC1197C}"/>
              </a:ext>
            </a:extLst>
          </p:cNvPr>
          <p:cNvSpPr/>
          <p:nvPr/>
        </p:nvSpPr>
        <p:spPr>
          <a:xfrm>
            <a:off x="5832986" y="29260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FA723F18-3212-6AF6-CD02-EF433973EAAC}"/>
              </a:ext>
            </a:extLst>
          </p:cNvPr>
          <p:cNvSpPr/>
          <p:nvPr/>
        </p:nvSpPr>
        <p:spPr>
          <a:xfrm>
            <a:off x="7275576" y="2094155"/>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57B7D2CD-C7B4-4DFD-3072-9BF53A72C870}"/>
              </a:ext>
            </a:extLst>
          </p:cNvPr>
          <p:cNvSpPr/>
          <p:nvPr/>
        </p:nvSpPr>
        <p:spPr>
          <a:xfrm>
            <a:off x="6556607" y="242316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1C8F3C03-3664-4D0C-0262-A24047C15468}"/>
              </a:ext>
            </a:extLst>
          </p:cNvPr>
          <p:cNvSpPr/>
          <p:nvPr/>
        </p:nvSpPr>
        <p:spPr>
          <a:xfrm>
            <a:off x="4379976" y="374904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0FA92902-3D1C-12C1-F3B6-B91F00825647}"/>
              </a:ext>
            </a:extLst>
          </p:cNvPr>
          <p:cNvSpPr/>
          <p:nvPr/>
        </p:nvSpPr>
        <p:spPr>
          <a:xfrm>
            <a:off x="3704037" y="3922776"/>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69C5A651-7F49-0BE8-1141-3F3F5EACC5DA}"/>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83681827-5466-F45E-90CC-663584B4CB6E}"/>
              </a:ext>
            </a:extLst>
          </p:cNvPr>
          <p:cNvPicPr>
            <a:picLocks noChangeAspect="1"/>
          </p:cNvPicPr>
          <p:nvPr/>
        </p:nvPicPr>
        <p:blipFill>
          <a:blip r:embed="rId9"/>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9556578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48EF53-791D-DB03-B683-E291ADA1C45A}"/>
              </a:ext>
            </a:extLst>
          </p:cNvPr>
          <p:cNvPicPr>
            <a:picLocks noChangeAspect="1"/>
          </p:cNvPicPr>
          <p:nvPr/>
        </p:nvPicPr>
        <p:blipFill>
          <a:blip r:embed="rId3"/>
          <a:stretch>
            <a:fillRect/>
          </a:stretch>
        </p:blipFill>
        <p:spPr>
          <a:xfrm>
            <a:off x="1078495" y="911711"/>
            <a:ext cx="7740499" cy="5450239"/>
          </a:xfrm>
          <a:prstGeom prst="rect">
            <a:avLst/>
          </a:prstGeom>
        </p:spPr>
      </p:pic>
      <p:pic>
        <p:nvPicPr>
          <p:cNvPr id="4" name="Picture 3">
            <a:extLst>
              <a:ext uri="{FF2B5EF4-FFF2-40B4-BE49-F238E27FC236}">
                <a16:creationId xmlns:a16="http://schemas.microsoft.com/office/drawing/2014/main" id="{FAAB752D-0DE6-D3FA-13A7-55937429DCF2}"/>
              </a:ext>
            </a:extLst>
          </p:cNvPr>
          <p:cNvPicPr>
            <a:picLocks noChangeAspect="1"/>
          </p:cNvPicPr>
          <p:nvPr/>
        </p:nvPicPr>
        <p:blipFill>
          <a:blip r:embed="rId4"/>
          <a:stretch>
            <a:fillRect/>
          </a:stretch>
        </p:blipFill>
        <p:spPr>
          <a:xfrm>
            <a:off x="8988460" y="1090480"/>
            <a:ext cx="2850613" cy="3248671"/>
          </a:xfrm>
          <a:prstGeom prst="rect">
            <a:avLst/>
          </a:prstGeom>
        </p:spPr>
      </p:pic>
      <p:pic>
        <p:nvPicPr>
          <p:cNvPr id="7" name="Picture 6">
            <a:extLst>
              <a:ext uri="{FF2B5EF4-FFF2-40B4-BE49-F238E27FC236}">
                <a16:creationId xmlns:a16="http://schemas.microsoft.com/office/drawing/2014/main" id="{F533241D-D847-C48D-765F-5ED30BDDB81B}"/>
              </a:ext>
            </a:extLst>
          </p:cNvPr>
          <p:cNvPicPr>
            <a:picLocks noChangeAspect="1"/>
          </p:cNvPicPr>
          <p:nvPr/>
        </p:nvPicPr>
        <p:blipFill>
          <a:blip r:embed="rId5"/>
          <a:stretch>
            <a:fillRect/>
          </a:stretch>
        </p:blipFill>
        <p:spPr>
          <a:xfrm>
            <a:off x="8926631" y="1758313"/>
            <a:ext cx="2974269" cy="2580837"/>
          </a:xfrm>
          <a:prstGeom prst="rect">
            <a:avLst/>
          </a:prstGeom>
        </p:spPr>
      </p:pic>
      <p:sp>
        <p:nvSpPr>
          <p:cNvPr id="9" name="Oval 8">
            <a:extLst>
              <a:ext uri="{FF2B5EF4-FFF2-40B4-BE49-F238E27FC236}">
                <a16:creationId xmlns:a16="http://schemas.microsoft.com/office/drawing/2014/main" id="{82C43FD1-7790-CACC-BBFE-C9B38AF05F08}"/>
              </a:ext>
            </a:extLst>
          </p:cNvPr>
          <p:cNvSpPr/>
          <p:nvPr/>
        </p:nvSpPr>
        <p:spPr>
          <a:xfrm>
            <a:off x="2990625" y="3154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bject 3">
            <a:extLst>
              <a:ext uri="{FF2B5EF4-FFF2-40B4-BE49-F238E27FC236}">
                <a16:creationId xmlns:a16="http://schemas.microsoft.com/office/drawing/2014/main" id="{FE35CFFD-3BD0-7ED2-1903-AF9502720D80}"/>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1" name="Picture 10">
            <a:extLst>
              <a:ext uri="{FF2B5EF4-FFF2-40B4-BE49-F238E27FC236}">
                <a16:creationId xmlns:a16="http://schemas.microsoft.com/office/drawing/2014/main" id="{E0BFD272-C70D-730E-1294-9C4B3AE7F7A9}"/>
              </a:ext>
            </a:extLst>
          </p:cNvPr>
          <p:cNvPicPr>
            <a:picLocks noChangeAspect="1"/>
          </p:cNvPicPr>
          <p:nvPr/>
        </p:nvPicPr>
        <p:blipFill>
          <a:blip r:embed="rId6"/>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916942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120244" y="163170"/>
            <a:ext cx="6051096" cy="307777"/>
          </a:xfrm>
          <a:prstGeom prst="rect">
            <a:avLst/>
          </a:prstGeom>
        </p:spPr>
        <p:txBody>
          <a:bodyPr vert="horz" wrap="square" lIns="0" tIns="0" rIns="0" bIns="0" rtlCol="0">
            <a:spAutoFit/>
          </a:bodyPr>
          <a:lstStyle/>
          <a:p>
            <a:pPr marL="12701" algn="ctr"/>
            <a:r>
              <a:rPr lang="en-US" sz="2000" b="1" spc="-5" dirty="0">
                <a:solidFill>
                  <a:srgbClr val="2C3034"/>
                </a:solidFill>
                <a:cs typeface="Arial"/>
              </a:rPr>
              <a:t>EXPECTED IMPROVEMENT</a:t>
            </a:r>
            <a:endParaRPr sz="2000" dirty="0">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BEAF439-D798-DF09-36CC-1F8E68DA0C7C}"/>
                  </a:ext>
                </a:extLst>
              </p:cNvPr>
              <p:cNvSpPr txBox="1"/>
              <p:nvPr/>
            </p:nvSpPr>
            <p:spPr>
              <a:xfrm>
                <a:off x="273866" y="631544"/>
                <a:ext cx="11918135" cy="4336700"/>
              </a:xfrm>
              <a:prstGeom prst="rect">
                <a:avLst/>
              </a:prstGeom>
              <a:noFill/>
            </p:spPr>
            <p:txBody>
              <a:bodyPr wrap="square" rtlCol="0">
                <a:spAutoFit/>
              </a:bodyPr>
              <a:lstStyle/>
              <a:p>
                <a:pPr marL="914446" lvl="1" indent="-457223">
                  <a:buFont typeface="Arial" panose="020B0604020202020204" pitchFamily="34" charset="0"/>
                  <a:buChar char="•"/>
                </a:pPr>
                <a14:m>
                  <m:oMath xmlns:m="http://schemas.openxmlformats.org/officeDocument/2006/math">
                    <m:r>
                      <a:rPr lang="en-US" sz="2800" i="1">
                        <a:latin typeface="Cambria Math" panose="02040503050406030204" pitchFamily="18" charset="0"/>
                      </a:rPr>
                      <m:t>𝑦</m:t>
                    </m:r>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𝑁</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 </m:t>
                        </m:r>
                        <m:r>
                          <a:rPr lang="en-US" sz="2800" i="1">
                            <a:latin typeface="Cambria Math" panose="02040503050406030204" pitchFamily="18" charset="0"/>
                            <a:ea typeface="Cambria Math" panose="02040503050406030204" pitchFamily="18" charset="0"/>
                          </a:rPr>
                          <m:t>𝜇</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r>
                          <a:rPr lang="en-US" sz="2800" i="1">
                            <a:latin typeface="Cambria Math" panose="02040503050406030204" pitchFamily="18" charset="0"/>
                            <a:ea typeface="Cambria Math" panose="02040503050406030204" pitchFamily="18" charset="0"/>
                          </a:rPr>
                          <m:t>, </m:t>
                        </m:r>
                        <m:sSup>
                          <m:sSupPr>
                            <m:ctrlPr>
                              <a:rPr lang="en-US" sz="2800" i="1">
                                <a:latin typeface="Cambria Math" panose="02040503050406030204" pitchFamily="18" charset="0"/>
                                <a:ea typeface="Cambria Math" panose="02040503050406030204" pitchFamily="18" charset="0"/>
                              </a:rPr>
                            </m:ctrlPr>
                          </m:sSupPr>
                          <m:e>
                            <m:r>
                              <m:rPr>
                                <m:sty m:val="p"/>
                              </m:rPr>
                              <a:rPr lang="el-GR" sz="2800" i="1">
                                <a:latin typeface="Cambria Math" panose="02040503050406030204" pitchFamily="18" charset="0"/>
                                <a:ea typeface="Cambria Math" panose="02040503050406030204" pitchFamily="18" charset="0"/>
                              </a:rPr>
                              <m:t>σ</m:t>
                            </m:r>
                          </m:e>
                          <m:sup>
                            <m:r>
                              <a:rPr lang="en-US" sz="2800" i="1">
                                <a:latin typeface="Cambria Math" panose="02040503050406030204" pitchFamily="18" charset="0"/>
                                <a:ea typeface="Cambria Math" panose="02040503050406030204" pitchFamily="18" charset="0"/>
                              </a:rPr>
                              <m:t>2</m:t>
                            </m:r>
                          </m:sup>
                        </m:sSup>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r>
                          <a:rPr lang="en-US" sz="2800" i="1">
                            <a:latin typeface="Cambria Math" panose="02040503050406030204" pitchFamily="18" charset="0"/>
                            <a:ea typeface="Cambria Math" panose="02040503050406030204" pitchFamily="18" charset="0"/>
                          </a:rPr>
                          <m:t> </m:t>
                        </m:r>
                      </m:e>
                    </m:d>
                  </m:oMath>
                </a14:m>
                <a:endParaRPr lang="en-US" sz="2800" dirty="0"/>
              </a:p>
              <a:p>
                <a:pPr lvl="1"/>
                <a:endParaRPr lang="en-US" sz="2800" dirty="0"/>
              </a:p>
              <a:p>
                <a:pPr marL="914446" lvl="1" indent="-457223">
                  <a:buFont typeface="Arial" panose="020B0604020202020204" pitchFamily="34" charset="0"/>
                  <a:buChar char="•"/>
                </a:pPr>
                <a:r>
                  <a:rPr lang="en-US" sz="2800" dirty="0"/>
                  <a:t>Improvement: </a:t>
                </a:r>
                <a14:m>
                  <m:oMath xmlns:m="http://schemas.openxmlformats.org/officeDocument/2006/math">
                    <m:r>
                      <m:rPr>
                        <m:sty m:val="p"/>
                      </m:rPr>
                      <a:rPr lang="en-US" sz="2800">
                        <a:latin typeface="Cambria Math" panose="02040503050406030204" pitchFamily="18" charset="0"/>
                      </a:rPr>
                      <m:t>I</m:t>
                    </m:r>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rPr>
                      <m:t>=</m:t>
                    </m:r>
                    <m:r>
                      <m:rPr>
                        <m:sty m:val="p"/>
                      </m:rPr>
                      <a:rPr lang="en-US" sz="2800">
                        <a:latin typeface="Cambria Math" panose="02040503050406030204" pitchFamily="18" charset="0"/>
                      </a:rPr>
                      <m:t>max</m:t>
                    </m:r>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𝜇</m:t>
                    </m:r>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𝑦</m:t>
                        </m:r>
                      </m:e>
                      <m:sub>
                        <m:r>
                          <a:rPr lang="en-US" sz="2800" i="1">
                            <a:latin typeface="Cambria Math" panose="02040503050406030204" pitchFamily="18" charset="0"/>
                            <a:ea typeface="Cambria Math" panose="02040503050406030204" pitchFamily="18" charset="0"/>
                          </a:rPr>
                          <m:t>𝑚𝑎𝑥</m:t>
                        </m:r>
                      </m:sub>
                    </m:sSub>
                    <m:r>
                      <a:rPr lang="en-US" sz="2800" i="1">
                        <a:latin typeface="Cambria Math" panose="02040503050406030204" pitchFamily="18" charset="0"/>
                        <a:ea typeface="Cambria Math" panose="02040503050406030204" pitchFamily="18" charset="0"/>
                      </a:rPr>
                      <m:t>,0</m:t>
                    </m:r>
                    <m:r>
                      <a:rPr lang="en-US" sz="2800" i="1">
                        <a:latin typeface="Cambria Math" panose="02040503050406030204" pitchFamily="18" charset="0"/>
                      </a:rPr>
                      <m:t>)</m:t>
                    </m:r>
                  </m:oMath>
                </a14:m>
                <a:endParaRPr lang="en-US" sz="2800" dirty="0"/>
              </a:p>
              <a:p>
                <a:pPr marL="914446" lvl="1" indent="-457223">
                  <a:buFont typeface="Arial" panose="020B0604020202020204" pitchFamily="34" charset="0"/>
                  <a:buChar char="•"/>
                </a:pPr>
                <a:endParaRPr lang="en-US" sz="2800" dirty="0"/>
              </a:p>
              <a:p>
                <a:pPr marL="914446" lvl="1" indent="-457223">
                  <a:buFont typeface="Arial" panose="020B0604020202020204" pitchFamily="34" charset="0"/>
                  <a:buChar char="•"/>
                </a:pPr>
                <a:r>
                  <a:rPr lang="en-US" sz="2800" dirty="0"/>
                  <a:t>Idea: Find the</a:t>
                </a:r>
                <a:r>
                  <a:rPr lang="en-US" sz="2800" dirty="0">
                    <a:ea typeface="Cambria Math" panose="02040503050406030204" pitchFamily="18" charset="0"/>
                  </a:rPr>
                  <a:t> </a:t>
                </a:r>
                <a14:m>
                  <m:oMath xmlns:m="http://schemas.openxmlformats.org/officeDocument/2006/math">
                    <m:r>
                      <a:rPr lang="en-US" sz="2800" i="1">
                        <a:latin typeface="Cambria Math" panose="02040503050406030204" pitchFamily="18" charset="0"/>
                        <a:ea typeface="Cambria Math" panose="02040503050406030204" pitchFamily="18" charset="0"/>
                      </a:rPr>
                      <m:t>𝑥</m:t>
                    </m:r>
                  </m:oMath>
                </a14:m>
                <a:r>
                  <a:rPr lang="en-US" sz="2800" dirty="0"/>
                  <a:t> that gives the highest expected value of </a:t>
                </a:r>
                <a14:m>
                  <m:oMath xmlns:m="http://schemas.openxmlformats.org/officeDocument/2006/math">
                    <m:r>
                      <m:rPr>
                        <m:sty m:val="p"/>
                      </m:rPr>
                      <a:rPr lang="en-US" sz="2800">
                        <a:latin typeface="Cambria Math" panose="02040503050406030204" pitchFamily="18" charset="0"/>
                      </a:rPr>
                      <m:t>I</m:t>
                    </m:r>
                    <m:d>
                      <m:dPr>
                        <m:ctrlPr>
                          <a:rPr lang="en-US" sz="2800" i="1">
                            <a:latin typeface="Cambria Math" panose="02040503050406030204" pitchFamily="18" charset="0"/>
                          </a:rPr>
                        </m:ctrlPr>
                      </m:dPr>
                      <m:e>
                        <m:r>
                          <a:rPr lang="en-US" sz="2800" i="1">
                            <a:latin typeface="Cambria Math" panose="02040503050406030204" pitchFamily="18" charset="0"/>
                          </a:rPr>
                          <m:t>𝑥</m:t>
                        </m:r>
                      </m:e>
                    </m:d>
                  </m:oMath>
                </a14:m>
                <a:endParaRPr lang="en-US" sz="2800" dirty="0"/>
              </a:p>
              <a:p>
                <a:pPr marL="914446" lvl="1" indent="-457223">
                  <a:buFont typeface="Arial" panose="020B0604020202020204" pitchFamily="34" charset="0"/>
                  <a:buChar char="•"/>
                </a:pPr>
                <a:endParaRPr lang="en-US" sz="2800" dirty="0"/>
              </a:p>
              <a:p>
                <a:pPr marL="914446" lvl="1" indent="-457223">
                  <a:buFont typeface="Arial" panose="020B0604020202020204" pitchFamily="34" charset="0"/>
                  <a:buChar char="•"/>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1">
                            <a:latin typeface="Cambria Math" panose="02040503050406030204" pitchFamily="18" charset="0"/>
                          </a:rPr>
                          <m:t>𝐸𝐼</m:t>
                        </m:r>
                      </m:sub>
                    </m:sSub>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rPr>
                      <m:t>=</m:t>
                    </m:r>
                  </m:oMath>
                </a14:m>
                <a:r>
                  <a:rPr lang="en-US" sz="2800" i="1" dirty="0"/>
                  <a:t> </a:t>
                </a:r>
                <a14:m>
                  <m:oMath xmlns:m="http://schemas.openxmlformats.org/officeDocument/2006/math">
                    <m:r>
                      <a:rPr lang="en-US" sz="2800" i="1">
                        <a:latin typeface="Cambria Math" panose="02040503050406030204" pitchFamily="18" charset="0"/>
                      </a:rPr>
                      <m:t>𝐸</m:t>
                    </m:r>
                    <m:d>
                      <m:dPr>
                        <m:ctrlPr>
                          <a:rPr lang="en-US" sz="2800" i="1">
                            <a:latin typeface="Cambria Math" panose="02040503050406030204" pitchFamily="18" charset="0"/>
                          </a:rPr>
                        </m:ctrlPr>
                      </m:dPr>
                      <m:e>
                        <m:r>
                          <a:rPr lang="en-US" sz="2800" i="1">
                            <a:latin typeface="Cambria Math" panose="02040503050406030204" pitchFamily="18" charset="0"/>
                          </a:rPr>
                          <m:t>𝐼</m:t>
                        </m:r>
                        <m:d>
                          <m:dPr>
                            <m:ctrlPr>
                              <a:rPr lang="en-US" sz="2800" i="1">
                                <a:latin typeface="Cambria Math" panose="02040503050406030204" pitchFamily="18" charset="0"/>
                              </a:rPr>
                            </m:ctrlPr>
                          </m:dPr>
                          <m:e>
                            <m:r>
                              <a:rPr lang="en-US" sz="2800" i="1">
                                <a:latin typeface="Cambria Math" panose="02040503050406030204" pitchFamily="18" charset="0"/>
                              </a:rPr>
                              <m:t>𝑥</m:t>
                            </m:r>
                          </m:e>
                        </m:d>
                      </m:e>
                    </m:d>
                  </m:oMath>
                </a14:m>
                <a:endParaRPr lang="en-US" sz="2800" i="1" dirty="0"/>
              </a:p>
              <a:p>
                <a:pPr lvl="1"/>
                <a:r>
                  <a:rPr lang="en-US" sz="2800" dirty="0"/>
                  <a:t>             </a:t>
                </a:r>
                <a14:m>
                  <m:oMath xmlns:m="http://schemas.openxmlformats.org/officeDocument/2006/math">
                    <m:r>
                      <a:rPr lang="en-US" sz="2800">
                        <a:latin typeface="Cambria Math" panose="02040503050406030204" pitchFamily="18" charset="0"/>
                      </a:rPr>
                      <m:t>      </m:t>
                    </m:r>
                    <m:r>
                      <a:rPr lang="en-US" sz="2800" i="1">
                        <a:latin typeface="Cambria Math" panose="02040503050406030204" pitchFamily="18" charset="0"/>
                      </a:rPr>
                      <m:t>=</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𝜇</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𝑦</m:t>
                            </m:r>
                          </m:e>
                          <m:sub>
                            <m:r>
                              <a:rPr lang="en-US" sz="2800" i="1">
                                <a:latin typeface="Cambria Math" panose="02040503050406030204" pitchFamily="18" charset="0"/>
                                <a:ea typeface="Cambria Math" panose="02040503050406030204" pitchFamily="18" charset="0"/>
                              </a:rPr>
                              <m:t>𝑚𝑎𝑥</m:t>
                            </m:r>
                          </m:sub>
                        </m:sSub>
                      </m:e>
                    </m:d>
                    <m:r>
                      <a:rPr lang="en-US" sz="2800" i="1">
                        <a:latin typeface="Cambria Math" panose="02040503050406030204" pitchFamily="18" charset="0"/>
                        <a:ea typeface="Cambria Math" panose="02040503050406030204" pitchFamily="18" charset="0"/>
                      </a:rPr>
                      <m:t>∙</m:t>
                    </m:r>
                    <m:r>
                      <m:rPr>
                        <m:sty m:val="p"/>
                      </m:rPr>
                      <a:rPr lang="el-GR" sz="2800" i="1">
                        <a:latin typeface="Cambria Math" panose="02040503050406030204" pitchFamily="18" charset="0"/>
                        <a:ea typeface="Cambria Math" panose="02040503050406030204" pitchFamily="18" charset="0"/>
                      </a:rPr>
                      <m:t>Φ</m:t>
                    </m:r>
                    <m:d>
                      <m:dPr>
                        <m:ctrlPr>
                          <a:rPr lang="el-GR" sz="2800" i="1">
                            <a:latin typeface="Cambria Math" panose="02040503050406030204" pitchFamily="18" charset="0"/>
                            <a:ea typeface="Cambria Math" panose="02040503050406030204" pitchFamily="18" charset="0"/>
                          </a:rPr>
                        </m:ctrlPr>
                      </m:dPr>
                      <m:e>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𝜇</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𝑦</m:t>
                                </m:r>
                              </m:e>
                              <m:sub>
                                <m:r>
                                  <a:rPr lang="en-US" sz="2800" i="1">
                                    <a:latin typeface="Cambria Math" panose="02040503050406030204" pitchFamily="18" charset="0"/>
                                    <a:ea typeface="Cambria Math" panose="02040503050406030204" pitchFamily="18" charset="0"/>
                                  </a:rPr>
                                  <m:t>𝑚𝑎𝑥</m:t>
                                </m:r>
                              </m:sub>
                            </m:sSub>
                          </m:num>
                          <m:den>
                            <m:r>
                              <m:rPr>
                                <m:sty m:val="p"/>
                              </m:rPr>
                              <a:rPr lang="el-GR" sz="2800" i="1">
                                <a:latin typeface="Cambria Math" panose="02040503050406030204" pitchFamily="18" charset="0"/>
                                <a:ea typeface="Cambria Math" panose="02040503050406030204" pitchFamily="18" charset="0"/>
                              </a:rPr>
                              <m:t>σ</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den>
                        </m:f>
                      </m:e>
                    </m:d>
                    <m:r>
                      <a:rPr lang="en-US" sz="2800" i="1">
                        <a:latin typeface="Cambria Math" panose="02040503050406030204" pitchFamily="18" charset="0"/>
                        <a:ea typeface="Cambria Math" panose="02040503050406030204" pitchFamily="18" charset="0"/>
                      </a:rPr>
                      <m:t>+</m:t>
                    </m:r>
                  </m:oMath>
                </a14:m>
                <a:r>
                  <a:rPr lang="el-GR" sz="2800" dirty="0">
                    <a:ea typeface="Cambria Math" panose="02040503050406030204" pitchFamily="18" charset="0"/>
                  </a:rPr>
                  <a:t> </a:t>
                </a:r>
                <a14:m>
                  <m:oMath xmlns:m="http://schemas.openxmlformats.org/officeDocument/2006/math">
                    <m:r>
                      <m:rPr>
                        <m:sty m:val="p"/>
                      </m:rPr>
                      <a:rPr lang="el-GR" sz="2800" i="1">
                        <a:latin typeface="Cambria Math" panose="02040503050406030204" pitchFamily="18" charset="0"/>
                        <a:ea typeface="Cambria Math" panose="02040503050406030204" pitchFamily="18" charset="0"/>
                      </a:rPr>
                      <m:t>σ</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r>
                      <a:rPr lang="en-US" sz="2800" i="1">
                        <a:latin typeface="Cambria Math" panose="02040503050406030204" pitchFamily="18" charset="0"/>
                        <a:ea typeface="Cambria Math" panose="02040503050406030204" pitchFamily="18" charset="0"/>
                      </a:rPr>
                      <m:t>∙</m:t>
                    </m:r>
                    <m:r>
                      <a:rPr lang="el-GR" sz="2800" i="1">
                        <a:latin typeface="Cambria Math" panose="02040503050406030204" pitchFamily="18" charset="0"/>
                        <a:ea typeface="Cambria Math" panose="02040503050406030204" pitchFamily="18" charset="0"/>
                      </a:rPr>
                      <m:t>𝜙</m:t>
                    </m:r>
                    <m:d>
                      <m:dPr>
                        <m:ctrlPr>
                          <a:rPr lang="el-GR" sz="2800" i="1">
                            <a:latin typeface="Cambria Math" panose="02040503050406030204" pitchFamily="18" charset="0"/>
                            <a:ea typeface="Cambria Math" panose="02040503050406030204" pitchFamily="18" charset="0"/>
                          </a:rPr>
                        </m:ctrlPr>
                      </m:dPr>
                      <m:e>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𝜇</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𝑦</m:t>
                                </m:r>
                              </m:e>
                              <m:sub>
                                <m:r>
                                  <a:rPr lang="en-US" sz="2800" i="1">
                                    <a:latin typeface="Cambria Math" panose="02040503050406030204" pitchFamily="18" charset="0"/>
                                    <a:ea typeface="Cambria Math" panose="02040503050406030204" pitchFamily="18" charset="0"/>
                                  </a:rPr>
                                  <m:t>𝑚𝑎𝑥</m:t>
                                </m:r>
                              </m:sub>
                            </m:sSub>
                          </m:num>
                          <m:den>
                            <m:r>
                              <m:rPr>
                                <m:sty m:val="p"/>
                              </m:rPr>
                              <a:rPr lang="el-GR" sz="2800" i="1">
                                <a:latin typeface="Cambria Math" panose="02040503050406030204" pitchFamily="18" charset="0"/>
                                <a:ea typeface="Cambria Math" panose="02040503050406030204" pitchFamily="18" charset="0"/>
                              </a:rPr>
                              <m:t>σ</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𝑥</m:t>
                                </m:r>
                              </m:e>
                            </m:d>
                          </m:den>
                        </m:f>
                      </m:e>
                    </m:d>
                  </m:oMath>
                </a14:m>
                <a:endParaRPr lang="en-US" sz="2800" dirty="0"/>
              </a:p>
              <a:p>
                <a:pPr marL="914446" lvl="1" indent="-457223">
                  <a:buFont typeface="Arial" panose="020B0604020202020204" pitchFamily="34" charset="0"/>
                  <a:buChar char="•"/>
                </a:pPr>
                <a:endParaRPr lang="en-US" sz="2800" dirty="0"/>
              </a:p>
            </p:txBody>
          </p:sp>
        </mc:Choice>
        <mc:Fallback>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273866" y="631544"/>
                <a:ext cx="11918135" cy="4336700"/>
              </a:xfrm>
              <a:prstGeom prst="rect">
                <a:avLst/>
              </a:prstGeom>
              <a:blipFill>
                <a:blip r:embed="rId4"/>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4284255B-280E-6953-5CC3-EE302005090E}"/>
              </a:ext>
            </a:extLst>
          </p:cNvPr>
          <p:cNvCxnSpPr>
            <a:cxnSpLocks/>
          </p:cNvCxnSpPr>
          <p:nvPr/>
        </p:nvCxnSpPr>
        <p:spPr>
          <a:xfrm flipV="1">
            <a:off x="2686051" y="4362451"/>
            <a:ext cx="962025" cy="6572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CCC2CEA-6F03-E2D9-633D-96FCACFE9EC0}"/>
              </a:ext>
            </a:extLst>
          </p:cNvPr>
          <p:cNvCxnSpPr>
            <a:cxnSpLocks/>
          </p:cNvCxnSpPr>
          <p:nvPr/>
        </p:nvCxnSpPr>
        <p:spPr>
          <a:xfrm flipH="1" flipV="1">
            <a:off x="8014052" y="4339955"/>
            <a:ext cx="882298" cy="8838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F153E1A-CDB8-B9FB-36F0-078BD974266D}"/>
                  </a:ext>
                </a:extLst>
              </p:cNvPr>
              <p:cNvSpPr txBox="1"/>
              <p:nvPr/>
            </p:nvSpPr>
            <p:spPr>
              <a:xfrm>
                <a:off x="1752599" y="5105401"/>
                <a:ext cx="1896836" cy="830997"/>
              </a:xfrm>
              <a:prstGeom prst="rect">
                <a:avLst/>
              </a:prstGeom>
              <a:noFill/>
            </p:spPr>
            <p:txBody>
              <a:bodyPr wrap="square" rtlCol="0">
                <a:spAutoFit/>
              </a:bodyPr>
              <a:lstStyle/>
              <a:p>
                <a:pPr algn="ctr"/>
                <a:r>
                  <a:rPr lang="en-US" sz="1600" dirty="0"/>
                  <a:t>Dominates </a:t>
                </a:r>
              </a:p>
              <a:p>
                <a:pPr algn="ctr"/>
                <a:r>
                  <a:rPr lang="en-US" sz="1600" dirty="0"/>
                  <a:t>when </a:t>
                </a:r>
              </a:p>
              <a:p>
                <a:pPr algn="ct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𝜇</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𝑥</m:t>
                          </m:r>
                        </m:e>
                      </m:d>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𝑦</m:t>
                          </m:r>
                        </m:e>
                        <m:sub>
                          <m:r>
                            <a:rPr lang="en-US" sz="1600" i="1">
                              <a:latin typeface="Cambria Math" panose="02040503050406030204" pitchFamily="18" charset="0"/>
                              <a:ea typeface="Cambria Math" panose="02040503050406030204" pitchFamily="18" charset="0"/>
                            </a:rPr>
                            <m:t>𝑚𝑎𝑥</m:t>
                          </m:r>
                        </m:sub>
                      </m:sSub>
                    </m:oMath>
                  </m:oMathPara>
                </a14:m>
                <a:endParaRPr lang="en-US" sz="1600" dirty="0"/>
              </a:p>
            </p:txBody>
          </p:sp>
        </mc:Choice>
        <mc:Fallback xmlns="">
          <p:sp>
            <p:nvSpPr>
              <p:cNvPr id="16" name="TextBox 15">
                <a:extLst>
                  <a:ext uri="{FF2B5EF4-FFF2-40B4-BE49-F238E27FC236}">
                    <a16:creationId xmlns:a16="http://schemas.microsoft.com/office/drawing/2014/main" id="{EF153E1A-CDB8-B9FB-36F0-078BD974266D}"/>
                  </a:ext>
                </a:extLst>
              </p:cNvPr>
              <p:cNvSpPr txBox="1">
                <a:spLocks noRot="1" noChangeAspect="1" noMove="1" noResize="1" noEditPoints="1" noAdjustHandles="1" noChangeArrowheads="1" noChangeShapeType="1" noTextEdit="1"/>
              </p:cNvSpPr>
              <p:nvPr/>
            </p:nvSpPr>
            <p:spPr>
              <a:xfrm>
                <a:off x="1752599" y="5105401"/>
                <a:ext cx="1896836" cy="830997"/>
              </a:xfrm>
              <a:prstGeom prst="rect">
                <a:avLst/>
              </a:prstGeom>
              <a:blipFill>
                <a:blip r:embed="rId5"/>
                <a:stretch>
                  <a:fillRect t="-2941" b="-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7C10AC-5F65-56C1-6324-C4C218B27716}"/>
                  </a:ext>
                </a:extLst>
              </p:cNvPr>
              <p:cNvSpPr txBox="1"/>
              <p:nvPr/>
            </p:nvSpPr>
            <p:spPr>
              <a:xfrm>
                <a:off x="8466368" y="5162551"/>
                <a:ext cx="2434066" cy="830997"/>
              </a:xfrm>
              <a:prstGeom prst="rect">
                <a:avLst/>
              </a:prstGeom>
              <a:noFill/>
            </p:spPr>
            <p:txBody>
              <a:bodyPr wrap="square" rtlCol="0">
                <a:spAutoFit/>
              </a:bodyPr>
              <a:lstStyle/>
              <a:p>
                <a:pPr algn="ctr"/>
                <a:r>
                  <a:rPr lang="en-US" sz="1600" dirty="0"/>
                  <a:t>Dominates </a:t>
                </a:r>
              </a:p>
              <a:p>
                <a:pPr algn="ctr"/>
                <a:r>
                  <a:rPr lang="en-US" sz="1600" dirty="0"/>
                  <a:t>when </a:t>
                </a:r>
              </a:p>
              <a:p>
                <a:pPr algn="ctr"/>
                <a14:m>
                  <m:oMath xmlns:m="http://schemas.openxmlformats.org/officeDocument/2006/math">
                    <m:r>
                      <m:rPr>
                        <m:sty m:val="p"/>
                      </m:rPr>
                      <a:rPr lang="el-GR" sz="1600" i="1">
                        <a:latin typeface="Cambria Math" panose="02040503050406030204" pitchFamily="18" charset="0"/>
                        <a:ea typeface="Cambria Math" panose="02040503050406030204" pitchFamily="18" charset="0"/>
                      </a:rPr>
                      <m:t>σ</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𝑥</m:t>
                        </m:r>
                      </m:e>
                    </m:d>
                  </m:oMath>
                </a14:m>
                <a:r>
                  <a:rPr lang="en-US" sz="1600" dirty="0"/>
                  <a:t> is large</a:t>
                </a:r>
                <a:endParaRPr lang="en-US" sz="1200" dirty="0"/>
              </a:p>
            </p:txBody>
          </p:sp>
        </mc:Choice>
        <mc:Fallback xmlns="">
          <p:sp>
            <p:nvSpPr>
              <p:cNvPr id="19" name="TextBox 18">
                <a:extLst>
                  <a:ext uri="{FF2B5EF4-FFF2-40B4-BE49-F238E27FC236}">
                    <a16:creationId xmlns:a16="http://schemas.microsoft.com/office/drawing/2014/main" id="{6E7C10AC-5F65-56C1-6324-C4C218B27716}"/>
                  </a:ext>
                </a:extLst>
              </p:cNvPr>
              <p:cNvSpPr txBox="1">
                <a:spLocks noRot="1" noChangeAspect="1" noMove="1" noResize="1" noEditPoints="1" noAdjustHandles="1" noChangeArrowheads="1" noChangeShapeType="1" noTextEdit="1"/>
              </p:cNvSpPr>
              <p:nvPr/>
            </p:nvSpPr>
            <p:spPr>
              <a:xfrm>
                <a:off x="8466368" y="5162551"/>
                <a:ext cx="2434066" cy="830997"/>
              </a:xfrm>
              <a:prstGeom prst="rect">
                <a:avLst/>
              </a:prstGeom>
              <a:blipFill>
                <a:blip r:embed="rId6"/>
                <a:stretch>
                  <a:fillRect t="-2941" b="-808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7943FAB-D96D-7CEC-6ED3-11FBB690C5A8}"/>
              </a:ext>
            </a:extLst>
          </p:cNvPr>
          <p:cNvPicPr>
            <a:picLocks noChangeAspect="1"/>
          </p:cNvPicPr>
          <p:nvPr/>
        </p:nvPicPr>
        <p:blipFill>
          <a:blip r:embed="rId7"/>
          <a:stretch>
            <a:fillRect/>
          </a:stretch>
        </p:blipFill>
        <p:spPr>
          <a:xfrm>
            <a:off x="11201524" y="6191334"/>
            <a:ext cx="990476" cy="666667"/>
          </a:xfrm>
          <a:prstGeom prst="rect">
            <a:avLst/>
          </a:prstGeom>
        </p:spPr>
      </p:pic>
      <p:sp>
        <p:nvSpPr>
          <p:cNvPr id="6" name="Title 1">
            <a:extLst>
              <a:ext uri="{FF2B5EF4-FFF2-40B4-BE49-F238E27FC236}">
                <a16:creationId xmlns:a16="http://schemas.microsoft.com/office/drawing/2014/main" id="{D3A8F5A2-1E66-E37A-7D21-313520B1581C}"/>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5158EAD-A12A-A113-497C-79610948AE01}"/>
                  </a:ext>
                </a:extLst>
              </p:cNvPr>
              <p:cNvSpPr txBox="1"/>
              <p:nvPr/>
            </p:nvSpPr>
            <p:spPr>
              <a:xfrm>
                <a:off x="766216" y="6310936"/>
                <a:ext cx="10322249" cy="623248"/>
              </a:xfrm>
              <a:prstGeom prst="rect">
                <a:avLst/>
              </a:prstGeom>
              <a:noFill/>
            </p:spPr>
            <p:txBody>
              <a:bodyPr wrap="none" lIns="0" tIns="0" rIns="0" bIns="0" rtlCol="0">
                <a:spAutoFit/>
              </a:bodyPr>
              <a:lstStyle/>
              <a:p>
                <a:r>
                  <a:rPr lang="en-US" sz="2200" b="1" dirty="0">
                    <a:solidFill>
                      <a:schemeClr val="bg2"/>
                    </a:solidFill>
                    <a:latin typeface="+mj-lt"/>
                    <a:ea typeface="Calibri" panose="020F0502020204030204" pitchFamily="34" charset="0"/>
                    <a:cs typeface="Calibri" panose="020F0502020204030204" pitchFamily="34" charset="0"/>
                  </a:rPr>
                  <a:t>EI acquisition function recommends 1 run at a time trading off </a:t>
                </a:r>
                <a14:m>
                  <m:oMath xmlns:m="http://schemas.openxmlformats.org/officeDocument/2006/math">
                    <m: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t>𝝁</m:t>
                    </m:r>
                    <m:d>
                      <m:dPr>
                        <m:ctrlP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ctrlPr>
                      </m:dPr>
                      <m:e>
                        <m: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t>𝒙</m:t>
                        </m:r>
                      </m:e>
                    </m:d>
                    <m: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t> </m:t>
                    </m:r>
                  </m:oMath>
                </a14:m>
                <a:r>
                  <a:rPr lang="en-US" sz="2200" b="1" dirty="0">
                    <a:solidFill>
                      <a:schemeClr val="bg2"/>
                    </a:solidFill>
                    <a:latin typeface="+mj-lt"/>
                    <a:ea typeface="Calibri" panose="020F0502020204030204" pitchFamily="34" charset="0"/>
                    <a:cs typeface="Calibri" panose="020F0502020204030204" pitchFamily="34" charset="0"/>
                  </a:rPr>
                  <a:t>and </a:t>
                </a:r>
                <a14:m>
                  <m:oMath xmlns:m="http://schemas.openxmlformats.org/officeDocument/2006/math">
                    <m:sSup>
                      <m:sSupPr>
                        <m:ctrlP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ctrlPr>
                      </m:sSupPr>
                      <m:e>
                        <m: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t>𝝈</m:t>
                        </m:r>
                      </m:e>
                      <m:sup>
                        <m: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t>𝟐</m:t>
                        </m:r>
                      </m:sup>
                    </m:sSup>
                    <m: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t>(</m:t>
                    </m:r>
                    <m: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t>𝒙</m:t>
                    </m:r>
                    <m:r>
                      <a:rPr lang="en-US" sz="2200" b="1" i="1">
                        <a:solidFill>
                          <a:schemeClr val="bg2"/>
                        </a:solidFill>
                        <a:latin typeface="Cambria Math" panose="02040503050406030204" pitchFamily="18" charset="0"/>
                        <a:ea typeface="Cambria Math" panose="02040503050406030204" pitchFamily="18" charset="0"/>
                        <a:cs typeface="Calibri" panose="020F0502020204030204" pitchFamily="34" charset="0"/>
                      </a:rPr>
                      <m:t>)</m:t>
                    </m:r>
                  </m:oMath>
                </a14:m>
                <a:endParaRPr lang="en-US" sz="2200" b="1" dirty="0">
                  <a:solidFill>
                    <a:schemeClr val="bg2"/>
                  </a:solidFill>
                  <a:latin typeface="+mj-lt"/>
                  <a:ea typeface="Calibri" panose="020F0502020204030204" pitchFamily="34" charset="0"/>
                  <a:cs typeface="Calibri" panose="020F0502020204030204" pitchFamily="34" charset="0"/>
                </a:endParaRPr>
              </a:p>
              <a:p>
                <a:pPr algn="l"/>
                <a:endParaRPr lang="en-US" dirty="0">
                  <a:solidFill>
                    <a:schemeClr val="tx1"/>
                  </a:solidFill>
                </a:endParaRPr>
              </a:p>
            </p:txBody>
          </p:sp>
        </mc:Choice>
        <mc:Fallback xmlns="">
          <p:sp>
            <p:nvSpPr>
              <p:cNvPr id="7" name="TextBox 6">
                <a:extLst>
                  <a:ext uri="{FF2B5EF4-FFF2-40B4-BE49-F238E27FC236}">
                    <a16:creationId xmlns:a16="http://schemas.microsoft.com/office/drawing/2014/main" id="{B5158EAD-A12A-A113-497C-79610948AE01}"/>
                  </a:ext>
                </a:extLst>
              </p:cNvPr>
              <p:cNvSpPr txBox="1">
                <a:spLocks noRot="1" noChangeAspect="1" noMove="1" noResize="1" noEditPoints="1" noAdjustHandles="1" noChangeArrowheads="1" noChangeShapeType="1" noTextEdit="1"/>
              </p:cNvSpPr>
              <p:nvPr/>
            </p:nvSpPr>
            <p:spPr>
              <a:xfrm>
                <a:off x="766216" y="6310936"/>
                <a:ext cx="10322249" cy="623248"/>
              </a:xfrm>
              <a:prstGeom prst="rect">
                <a:avLst/>
              </a:prstGeom>
              <a:blipFill>
                <a:blip r:embed="rId8"/>
                <a:stretch>
                  <a:fillRect l="-1654" t="-11765" r="-354"/>
                </a:stretch>
              </a:blipFill>
            </p:spPr>
            <p:txBody>
              <a:bodyPr/>
              <a:lstStyle/>
              <a:p>
                <a:r>
                  <a:rPr lang="en-US">
                    <a:noFill/>
                  </a:rPr>
                  <a:t> </a:t>
                </a:r>
              </a:p>
            </p:txBody>
          </p:sp>
        </mc:Fallback>
      </mc:AlternateContent>
    </p:spTree>
    <p:extLst>
      <p:ext uri="{BB962C8B-B14F-4D97-AF65-F5344CB8AC3E}">
        <p14:creationId xmlns:p14="http://schemas.microsoft.com/office/powerpoint/2010/main" val="19503139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48EF53-791D-DB03-B683-E291ADA1C45A}"/>
              </a:ext>
            </a:extLst>
          </p:cNvPr>
          <p:cNvPicPr>
            <a:picLocks noChangeAspect="1"/>
          </p:cNvPicPr>
          <p:nvPr/>
        </p:nvPicPr>
        <p:blipFill>
          <a:blip r:embed="rId3"/>
          <a:stretch>
            <a:fillRect/>
          </a:stretch>
        </p:blipFill>
        <p:spPr>
          <a:xfrm>
            <a:off x="1089253" y="890195"/>
            <a:ext cx="7740499" cy="5450239"/>
          </a:xfrm>
          <a:prstGeom prst="rect">
            <a:avLst/>
          </a:prstGeom>
        </p:spPr>
      </p:pic>
      <p:pic>
        <p:nvPicPr>
          <p:cNvPr id="7" name="Picture 6">
            <a:extLst>
              <a:ext uri="{FF2B5EF4-FFF2-40B4-BE49-F238E27FC236}">
                <a16:creationId xmlns:a16="http://schemas.microsoft.com/office/drawing/2014/main" id="{35C336DA-48A3-B2F0-EF4C-C019849748CE}"/>
              </a:ext>
            </a:extLst>
          </p:cNvPr>
          <p:cNvPicPr>
            <a:picLocks noChangeAspect="1"/>
          </p:cNvPicPr>
          <p:nvPr/>
        </p:nvPicPr>
        <p:blipFill>
          <a:blip r:embed="rId4"/>
          <a:stretch>
            <a:fillRect/>
          </a:stretch>
        </p:blipFill>
        <p:spPr>
          <a:xfrm>
            <a:off x="1078495" y="911711"/>
            <a:ext cx="7740500" cy="5450239"/>
          </a:xfrm>
          <a:prstGeom prst="rect">
            <a:avLst/>
          </a:prstGeom>
        </p:spPr>
      </p:pic>
      <p:pic>
        <p:nvPicPr>
          <p:cNvPr id="9" name="Picture 8">
            <a:extLst>
              <a:ext uri="{FF2B5EF4-FFF2-40B4-BE49-F238E27FC236}">
                <a16:creationId xmlns:a16="http://schemas.microsoft.com/office/drawing/2014/main" id="{80838CB8-2D1B-D429-671E-0132CA1C04DE}"/>
              </a:ext>
            </a:extLst>
          </p:cNvPr>
          <p:cNvPicPr>
            <a:picLocks noChangeAspect="1"/>
          </p:cNvPicPr>
          <p:nvPr/>
        </p:nvPicPr>
        <p:blipFill>
          <a:blip r:embed="rId5"/>
          <a:stretch>
            <a:fillRect/>
          </a:stretch>
        </p:blipFill>
        <p:spPr>
          <a:xfrm>
            <a:off x="8988460" y="1090480"/>
            <a:ext cx="2850613" cy="3248671"/>
          </a:xfrm>
          <a:prstGeom prst="rect">
            <a:avLst/>
          </a:prstGeom>
        </p:spPr>
      </p:pic>
      <p:pic>
        <p:nvPicPr>
          <p:cNvPr id="10" name="Picture 9">
            <a:extLst>
              <a:ext uri="{FF2B5EF4-FFF2-40B4-BE49-F238E27FC236}">
                <a16:creationId xmlns:a16="http://schemas.microsoft.com/office/drawing/2014/main" id="{4ECEF059-23AA-7645-5170-975A666EC091}"/>
              </a:ext>
            </a:extLst>
          </p:cNvPr>
          <p:cNvPicPr>
            <a:picLocks noChangeAspect="1"/>
          </p:cNvPicPr>
          <p:nvPr/>
        </p:nvPicPr>
        <p:blipFill>
          <a:blip r:embed="rId6"/>
          <a:stretch>
            <a:fillRect/>
          </a:stretch>
        </p:blipFill>
        <p:spPr>
          <a:xfrm>
            <a:off x="8988460" y="2095180"/>
            <a:ext cx="2974269" cy="2580837"/>
          </a:xfrm>
          <a:prstGeom prst="rect">
            <a:avLst/>
          </a:prstGeom>
        </p:spPr>
      </p:pic>
      <p:sp>
        <p:nvSpPr>
          <p:cNvPr id="11" name="Oval 10">
            <a:extLst>
              <a:ext uri="{FF2B5EF4-FFF2-40B4-BE49-F238E27FC236}">
                <a16:creationId xmlns:a16="http://schemas.microsoft.com/office/drawing/2014/main" id="{33B9031D-D97F-4B64-6DC7-51E8C835695D}"/>
              </a:ext>
            </a:extLst>
          </p:cNvPr>
          <p:cNvSpPr/>
          <p:nvPr/>
        </p:nvSpPr>
        <p:spPr>
          <a:xfrm>
            <a:off x="2990625" y="3154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ECBC534A-1866-2D1E-001E-6E0F77C8E967}"/>
              </a:ext>
            </a:extLst>
          </p:cNvPr>
          <p:cNvSpPr/>
          <p:nvPr/>
        </p:nvSpPr>
        <p:spPr>
          <a:xfrm>
            <a:off x="8650224" y="34747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58FE6ABA-F8FE-D7C7-49F6-D1F566434429}"/>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3232EC26-E134-C8CC-CD54-72E288AE737F}"/>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3028215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48EF53-791D-DB03-B683-E291ADA1C45A}"/>
              </a:ext>
            </a:extLst>
          </p:cNvPr>
          <p:cNvPicPr>
            <a:picLocks noChangeAspect="1"/>
          </p:cNvPicPr>
          <p:nvPr/>
        </p:nvPicPr>
        <p:blipFill>
          <a:blip r:embed="rId3"/>
          <a:stretch>
            <a:fillRect/>
          </a:stretch>
        </p:blipFill>
        <p:spPr>
          <a:xfrm>
            <a:off x="1089253" y="890195"/>
            <a:ext cx="7740499" cy="5450239"/>
          </a:xfrm>
          <a:prstGeom prst="rect">
            <a:avLst/>
          </a:prstGeom>
        </p:spPr>
      </p:pic>
      <p:pic>
        <p:nvPicPr>
          <p:cNvPr id="9" name="Picture 8">
            <a:extLst>
              <a:ext uri="{FF2B5EF4-FFF2-40B4-BE49-F238E27FC236}">
                <a16:creationId xmlns:a16="http://schemas.microsoft.com/office/drawing/2014/main" id="{F851A038-3D70-B7D1-978C-1C8C97C810C6}"/>
              </a:ext>
            </a:extLst>
          </p:cNvPr>
          <p:cNvPicPr>
            <a:picLocks noChangeAspect="1"/>
          </p:cNvPicPr>
          <p:nvPr/>
        </p:nvPicPr>
        <p:blipFill>
          <a:blip r:embed="rId4"/>
          <a:stretch>
            <a:fillRect/>
          </a:stretch>
        </p:blipFill>
        <p:spPr>
          <a:xfrm>
            <a:off x="1078495" y="911711"/>
            <a:ext cx="7740500" cy="5450239"/>
          </a:xfrm>
          <a:prstGeom prst="rect">
            <a:avLst/>
          </a:prstGeom>
        </p:spPr>
      </p:pic>
      <p:pic>
        <p:nvPicPr>
          <p:cNvPr id="10" name="Picture 9">
            <a:extLst>
              <a:ext uri="{FF2B5EF4-FFF2-40B4-BE49-F238E27FC236}">
                <a16:creationId xmlns:a16="http://schemas.microsoft.com/office/drawing/2014/main" id="{7D1B112B-18EE-02BB-00A2-4E5ECEF503FC}"/>
              </a:ext>
            </a:extLst>
          </p:cNvPr>
          <p:cNvPicPr>
            <a:picLocks noChangeAspect="1"/>
          </p:cNvPicPr>
          <p:nvPr/>
        </p:nvPicPr>
        <p:blipFill>
          <a:blip r:embed="rId5"/>
          <a:stretch>
            <a:fillRect/>
          </a:stretch>
        </p:blipFill>
        <p:spPr>
          <a:xfrm>
            <a:off x="8988460" y="1090480"/>
            <a:ext cx="2850613" cy="3248671"/>
          </a:xfrm>
          <a:prstGeom prst="rect">
            <a:avLst/>
          </a:prstGeom>
        </p:spPr>
      </p:pic>
      <p:pic>
        <p:nvPicPr>
          <p:cNvPr id="11" name="Picture 10">
            <a:extLst>
              <a:ext uri="{FF2B5EF4-FFF2-40B4-BE49-F238E27FC236}">
                <a16:creationId xmlns:a16="http://schemas.microsoft.com/office/drawing/2014/main" id="{C6CAE239-7AA3-1036-72CC-89243BE867C1}"/>
              </a:ext>
            </a:extLst>
          </p:cNvPr>
          <p:cNvPicPr>
            <a:picLocks noChangeAspect="1"/>
          </p:cNvPicPr>
          <p:nvPr/>
        </p:nvPicPr>
        <p:blipFill>
          <a:blip r:embed="rId6"/>
          <a:stretch>
            <a:fillRect/>
          </a:stretch>
        </p:blipFill>
        <p:spPr>
          <a:xfrm>
            <a:off x="8926631" y="2455422"/>
            <a:ext cx="2974269" cy="2580837"/>
          </a:xfrm>
          <a:prstGeom prst="rect">
            <a:avLst/>
          </a:prstGeom>
        </p:spPr>
      </p:pic>
      <p:sp>
        <p:nvSpPr>
          <p:cNvPr id="12" name="Oval 11">
            <a:extLst>
              <a:ext uri="{FF2B5EF4-FFF2-40B4-BE49-F238E27FC236}">
                <a16:creationId xmlns:a16="http://schemas.microsoft.com/office/drawing/2014/main" id="{A3D31A29-9317-CDA0-EC1D-C786A1654683}"/>
              </a:ext>
            </a:extLst>
          </p:cNvPr>
          <p:cNvSpPr/>
          <p:nvPr/>
        </p:nvSpPr>
        <p:spPr>
          <a:xfrm>
            <a:off x="2990625" y="3154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B68A33C7-ED44-1822-2CAA-8E83B12BD572}"/>
              </a:ext>
            </a:extLst>
          </p:cNvPr>
          <p:cNvSpPr/>
          <p:nvPr/>
        </p:nvSpPr>
        <p:spPr>
          <a:xfrm>
            <a:off x="8650224" y="34747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87319DD3-682D-7F23-7903-474B388B996F}"/>
              </a:ext>
            </a:extLst>
          </p:cNvPr>
          <p:cNvSpPr/>
          <p:nvPr/>
        </p:nvSpPr>
        <p:spPr>
          <a:xfrm>
            <a:off x="5832986" y="21031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10FF0AD0-F61B-A9A5-DD91-5C18AC4E45EE}"/>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520F39F3-6F0D-52CE-C8BA-9DE308213A3E}"/>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0983918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48EF53-791D-DB03-B683-E291ADA1C45A}"/>
              </a:ext>
            </a:extLst>
          </p:cNvPr>
          <p:cNvPicPr>
            <a:picLocks noChangeAspect="1"/>
          </p:cNvPicPr>
          <p:nvPr/>
        </p:nvPicPr>
        <p:blipFill>
          <a:blip r:embed="rId3"/>
          <a:stretch>
            <a:fillRect/>
          </a:stretch>
        </p:blipFill>
        <p:spPr>
          <a:xfrm>
            <a:off x="1089253" y="890195"/>
            <a:ext cx="7740499" cy="5450239"/>
          </a:xfrm>
          <a:prstGeom prst="rect">
            <a:avLst/>
          </a:prstGeom>
        </p:spPr>
      </p:pic>
      <p:pic>
        <p:nvPicPr>
          <p:cNvPr id="9" name="Picture 8">
            <a:extLst>
              <a:ext uri="{FF2B5EF4-FFF2-40B4-BE49-F238E27FC236}">
                <a16:creationId xmlns:a16="http://schemas.microsoft.com/office/drawing/2014/main" id="{F851A038-3D70-B7D1-978C-1C8C97C810C6}"/>
              </a:ext>
            </a:extLst>
          </p:cNvPr>
          <p:cNvPicPr>
            <a:picLocks noChangeAspect="1"/>
          </p:cNvPicPr>
          <p:nvPr/>
        </p:nvPicPr>
        <p:blipFill>
          <a:blip r:embed="rId4"/>
          <a:stretch>
            <a:fillRect/>
          </a:stretch>
        </p:blipFill>
        <p:spPr>
          <a:xfrm>
            <a:off x="1089253" y="890195"/>
            <a:ext cx="7740500" cy="5450239"/>
          </a:xfrm>
          <a:prstGeom prst="rect">
            <a:avLst/>
          </a:prstGeom>
        </p:spPr>
      </p:pic>
      <p:pic>
        <p:nvPicPr>
          <p:cNvPr id="7" name="Picture 6">
            <a:extLst>
              <a:ext uri="{FF2B5EF4-FFF2-40B4-BE49-F238E27FC236}">
                <a16:creationId xmlns:a16="http://schemas.microsoft.com/office/drawing/2014/main" id="{336717A7-A648-2A58-1CAE-F788F04D6505}"/>
              </a:ext>
            </a:extLst>
          </p:cNvPr>
          <p:cNvPicPr>
            <a:picLocks noChangeAspect="1"/>
          </p:cNvPicPr>
          <p:nvPr/>
        </p:nvPicPr>
        <p:blipFill>
          <a:blip r:embed="rId5"/>
          <a:stretch>
            <a:fillRect/>
          </a:stretch>
        </p:blipFill>
        <p:spPr>
          <a:xfrm>
            <a:off x="1078493" y="911710"/>
            <a:ext cx="7740499" cy="5450239"/>
          </a:xfrm>
          <a:prstGeom prst="rect">
            <a:avLst/>
          </a:prstGeom>
        </p:spPr>
      </p:pic>
      <p:pic>
        <p:nvPicPr>
          <p:cNvPr id="10" name="Picture 9">
            <a:extLst>
              <a:ext uri="{FF2B5EF4-FFF2-40B4-BE49-F238E27FC236}">
                <a16:creationId xmlns:a16="http://schemas.microsoft.com/office/drawing/2014/main" id="{74370CB2-0C10-3F46-7EF5-8DCF1A557CCD}"/>
              </a:ext>
            </a:extLst>
          </p:cNvPr>
          <p:cNvPicPr>
            <a:picLocks noChangeAspect="1"/>
          </p:cNvPicPr>
          <p:nvPr/>
        </p:nvPicPr>
        <p:blipFill>
          <a:blip r:embed="rId6"/>
          <a:stretch>
            <a:fillRect/>
          </a:stretch>
        </p:blipFill>
        <p:spPr>
          <a:xfrm>
            <a:off x="8988460" y="1090480"/>
            <a:ext cx="2850613" cy="3248671"/>
          </a:xfrm>
          <a:prstGeom prst="rect">
            <a:avLst/>
          </a:prstGeom>
        </p:spPr>
      </p:pic>
      <p:pic>
        <p:nvPicPr>
          <p:cNvPr id="11" name="Picture 10">
            <a:extLst>
              <a:ext uri="{FF2B5EF4-FFF2-40B4-BE49-F238E27FC236}">
                <a16:creationId xmlns:a16="http://schemas.microsoft.com/office/drawing/2014/main" id="{E07101E0-DE76-1D5F-D908-3F367DB625EC}"/>
              </a:ext>
            </a:extLst>
          </p:cNvPr>
          <p:cNvPicPr>
            <a:picLocks noChangeAspect="1"/>
          </p:cNvPicPr>
          <p:nvPr/>
        </p:nvPicPr>
        <p:blipFill>
          <a:blip r:embed="rId7"/>
          <a:stretch>
            <a:fillRect/>
          </a:stretch>
        </p:blipFill>
        <p:spPr>
          <a:xfrm>
            <a:off x="8988460" y="2714815"/>
            <a:ext cx="2974269" cy="2580837"/>
          </a:xfrm>
          <a:prstGeom prst="rect">
            <a:avLst/>
          </a:prstGeom>
        </p:spPr>
      </p:pic>
      <p:sp>
        <p:nvSpPr>
          <p:cNvPr id="12" name="Oval 11">
            <a:extLst>
              <a:ext uri="{FF2B5EF4-FFF2-40B4-BE49-F238E27FC236}">
                <a16:creationId xmlns:a16="http://schemas.microsoft.com/office/drawing/2014/main" id="{CA078058-FC7D-26DF-A6A0-1AA48B96A41E}"/>
              </a:ext>
            </a:extLst>
          </p:cNvPr>
          <p:cNvSpPr/>
          <p:nvPr/>
        </p:nvSpPr>
        <p:spPr>
          <a:xfrm>
            <a:off x="2990625" y="3154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4F4A704D-3444-7964-2794-9CE61E0278B5}"/>
              </a:ext>
            </a:extLst>
          </p:cNvPr>
          <p:cNvSpPr/>
          <p:nvPr/>
        </p:nvSpPr>
        <p:spPr>
          <a:xfrm>
            <a:off x="8650224" y="34747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61CA1868-652C-5BBD-8320-CED71C24F973}"/>
              </a:ext>
            </a:extLst>
          </p:cNvPr>
          <p:cNvSpPr/>
          <p:nvPr/>
        </p:nvSpPr>
        <p:spPr>
          <a:xfrm>
            <a:off x="5832986" y="21031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C1E79CD5-2D68-FD54-F9BD-5FFB259C7A8B}"/>
              </a:ext>
            </a:extLst>
          </p:cNvPr>
          <p:cNvSpPr/>
          <p:nvPr/>
        </p:nvSpPr>
        <p:spPr>
          <a:xfrm>
            <a:off x="4379976" y="254203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C5A48496-7690-809F-B3CA-884A5AFF9810}"/>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5" name="Picture 14">
            <a:extLst>
              <a:ext uri="{FF2B5EF4-FFF2-40B4-BE49-F238E27FC236}">
                <a16:creationId xmlns:a16="http://schemas.microsoft.com/office/drawing/2014/main" id="{A13D2816-BBEB-D47B-C2E1-C1AEA54EF051}"/>
              </a:ext>
            </a:extLst>
          </p:cNvPr>
          <p:cNvPicPr>
            <a:picLocks noChangeAspect="1"/>
          </p:cNvPicPr>
          <p:nvPr/>
        </p:nvPicPr>
        <p:blipFill>
          <a:blip r:embed="rId8"/>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5698083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48EF53-791D-DB03-B683-E291ADA1C45A}"/>
              </a:ext>
            </a:extLst>
          </p:cNvPr>
          <p:cNvPicPr>
            <a:picLocks noChangeAspect="1"/>
          </p:cNvPicPr>
          <p:nvPr/>
        </p:nvPicPr>
        <p:blipFill>
          <a:blip r:embed="rId3"/>
          <a:stretch>
            <a:fillRect/>
          </a:stretch>
        </p:blipFill>
        <p:spPr>
          <a:xfrm>
            <a:off x="1089253" y="890195"/>
            <a:ext cx="7740499" cy="5450239"/>
          </a:xfrm>
          <a:prstGeom prst="rect">
            <a:avLst/>
          </a:prstGeom>
        </p:spPr>
      </p:pic>
      <p:pic>
        <p:nvPicPr>
          <p:cNvPr id="10" name="Picture 9">
            <a:extLst>
              <a:ext uri="{FF2B5EF4-FFF2-40B4-BE49-F238E27FC236}">
                <a16:creationId xmlns:a16="http://schemas.microsoft.com/office/drawing/2014/main" id="{1756800D-62F8-AF3B-18F3-DA05E28E218A}"/>
              </a:ext>
            </a:extLst>
          </p:cNvPr>
          <p:cNvPicPr>
            <a:picLocks noChangeAspect="1"/>
          </p:cNvPicPr>
          <p:nvPr/>
        </p:nvPicPr>
        <p:blipFill>
          <a:blip r:embed="rId4"/>
          <a:stretch>
            <a:fillRect/>
          </a:stretch>
        </p:blipFill>
        <p:spPr>
          <a:xfrm>
            <a:off x="1078494" y="911710"/>
            <a:ext cx="7740499" cy="5450239"/>
          </a:xfrm>
          <a:prstGeom prst="rect">
            <a:avLst/>
          </a:prstGeom>
        </p:spPr>
      </p:pic>
      <p:pic>
        <p:nvPicPr>
          <p:cNvPr id="11" name="Picture 10">
            <a:extLst>
              <a:ext uri="{FF2B5EF4-FFF2-40B4-BE49-F238E27FC236}">
                <a16:creationId xmlns:a16="http://schemas.microsoft.com/office/drawing/2014/main" id="{0B71F70F-CC77-0590-85C2-2DD3C87909C7}"/>
              </a:ext>
            </a:extLst>
          </p:cNvPr>
          <p:cNvPicPr>
            <a:picLocks noChangeAspect="1"/>
          </p:cNvPicPr>
          <p:nvPr/>
        </p:nvPicPr>
        <p:blipFill>
          <a:blip r:embed="rId5"/>
          <a:stretch>
            <a:fillRect/>
          </a:stretch>
        </p:blipFill>
        <p:spPr>
          <a:xfrm>
            <a:off x="8988460" y="1090480"/>
            <a:ext cx="2850613" cy="3248671"/>
          </a:xfrm>
          <a:prstGeom prst="rect">
            <a:avLst/>
          </a:prstGeom>
        </p:spPr>
      </p:pic>
      <p:pic>
        <p:nvPicPr>
          <p:cNvPr id="12" name="Picture 11">
            <a:extLst>
              <a:ext uri="{FF2B5EF4-FFF2-40B4-BE49-F238E27FC236}">
                <a16:creationId xmlns:a16="http://schemas.microsoft.com/office/drawing/2014/main" id="{0842C216-6BFA-DA2D-59D3-44C3EF93F499}"/>
              </a:ext>
            </a:extLst>
          </p:cNvPr>
          <p:cNvPicPr>
            <a:picLocks noChangeAspect="1"/>
          </p:cNvPicPr>
          <p:nvPr/>
        </p:nvPicPr>
        <p:blipFill>
          <a:blip r:embed="rId6"/>
          <a:stretch>
            <a:fillRect/>
          </a:stretch>
        </p:blipFill>
        <p:spPr>
          <a:xfrm>
            <a:off x="8988460" y="3048732"/>
            <a:ext cx="2974269" cy="2580837"/>
          </a:xfrm>
          <a:prstGeom prst="rect">
            <a:avLst/>
          </a:prstGeom>
        </p:spPr>
      </p:pic>
      <p:sp>
        <p:nvSpPr>
          <p:cNvPr id="13" name="Oval 12">
            <a:extLst>
              <a:ext uri="{FF2B5EF4-FFF2-40B4-BE49-F238E27FC236}">
                <a16:creationId xmlns:a16="http://schemas.microsoft.com/office/drawing/2014/main" id="{21EFB634-D832-3204-FC59-88726414A082}"/>
              </a:ext>
            </a:extLst>
          </p:cNvPr>
          <p:cNvSpPr/>
          <p:nvPr/>
        </p:nvSpPr>
        <p:spPr>
          <a:xfrm>
            <a:off x="2990625" y="3154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35A8BA64-AD65-DF67-CEFF-6FB1C071E0B6}"/>
              </a:ext>
            </a:extLst>
          </p:cNvPr>
          <p:cNvSpPr/>
          <p:nvPr/>
        </p:nvSpPr>
        <p:spPr>
          <a:xfrm>
            <a:off x="8650224" y="34747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7CB341B3-B596-34EA-2D12-DE6E5FF7C3ED}"/>
              </a:ext>
            </a:extLst>
          </p:cNvPr>
          <p:cNvSpPr/>
          <p:nvPr/>
        </p:nvSpPr>
        <p:spPr>
          <a:xfrm>
            <a:off x="5832986" y="21031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2C2B16D5-B439-A48E-7C64-C783EBB28871}"/>
              </a:ext>
            </a:extLst>
          </p:cNvPr>
          <p:cNvSpPr/>
          <p:nvPr/>
        </p:nvSpPr>
        <p:spPr>
          <a:xfrm>
            <a:off x="7275576" y="2139696"/>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0BFF9110-DFE4-42E8-9F70-A737F2201CB2}"/>
              </a:ext>
            </a:extLst>
          </p:cNvPr>
          <p:cNvSpPr/>
          <p:nvPr/>
        </p:nvSpPr>
        <p:spPr>
          <a:xfrm>
            <a:off x="4379976" y="254203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34D2C913-3089-0EF6-3B79-2070F55EBF35}"/>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5E28B3CF-5C19-C911-C754-F03F7E44B96A}"/>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3406882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48EF53-791D-DB03-B683-E291ADA1C45A}"/>
              </a:ext>
            </a:extLst>
          </p:cNvPr>
          <p:cNvPicPr>
            <a:picLocks noChangeAspect="1"/>
          </p:cNvPicPr>
          <p:nvPr/>
        </p:nvPicPr>
        <p:blipFill>
          <a:blip r:embed="rId3"/>
          <a:stretch>
            <a:fillRect/>
          </a:stretch>
        </p:blipFill>
        <p:spPr>
          <a:xfrm>
            <a:off x="1089253" y="890195"/>
            <a:ext cx="7740499" cy="5450239"/>
          </a:xfrm>
          <a:prstGeom prst="rect">
            <a:avLst/>
          </a:prstGeom>
        </p:spPr>
      </p:pic>
      <p:pic>
        <p:nvPicPr>
          <p:cNvPr id="7" name="Picture 6">
            <a:extLst>
              <a:ext uri="{FF2B5EF4-FFF2-40B4-BE49-F238E27FC236}">
                <a16:creationId xmlns:a16="http://schemas.microsoft.com/office/drawing/2014/main" id="{FCC7EAE6-2659-2096-6086-AE952E6CDEA4}"/>
              </a:ext>
            </a:extLst>
          </p:cNvPr>
          <p:cNvPicPr>
            <a:picLocks noChangeAspect="1"/>
          </p:cNvPicPr>
          <p:nvPr/>
        </p:nvPicPr>
        <p:blipFill>
          <a:blip r:embed="rId4"/>
          <a:stretch>
            <a:fillRect/>
          </a:stretch>
        </p:blipFill>
        <p:spPr>
          <a:xfrm>
            <a:off x="1078495" y="911711"/>
            <a:ext cx="7740498" cy="5450238"/>
          </a:xfrm>
          <a:prstGeom prst="rect">
            <a:avLst/>
          </a:prstGeom>
        </p:spPr>
      </p:pic>
      <p:pic>
        <p:nvPicPr>
          <p:cNvPr id="9" name="Picture 8">
            <a:extLst>
              <a:ext uri="{FF2B5EF4-FFF2-40B4-BE49-F238E27FC236}">
                <a16:creationId xmlns:a16="http://schemas.microsoft.com/office/drawing/2014/main" id="{836BCE5B-FD2E-3962-0A39-9775C2ACE8A9}"/>
              </a:ext>
            </a:extLst>
          </p:cNvPr>
          <p:cNvPicPr>
            <a:picLocks noChangeAspect="1"/>
          </p:cNvPicPr>
          <p:nvPr/>
        </p:nvPicPr>
        <p:blipFill>
          <a:blip r:embed="rId5"/>
          <a:stretch>
            <a:fillRect/>
          </a:stretch>
        </p:blipFill>
        <p:spPr>
          <a:xfrm>
            <a:off x="8988460" y="1090480"/>
            <a:ext cx="2850613" cy="3248671"/>
          </a:xfrm>
          <a:prstGeom prst="rect">
            <a:avLst/>
          </a:prstGeom>
        </p:spPr>
      </p:pic>
      <p:pic>
        <p:nvPicPr>
          <p:cNvPr id="11" name="Picture 10">
            <a:extLst>
              <a:ext uri="{FF2B5EF4-FFF2-40B4-BE49-F238E27FC236}">
                <a16:creationId xmlns:a16="http://schemas.microsoft.com/office/drawing/2014/main" id="{6F4F8B7E-32D3-1CB8-2C61-FC8BEA13B4C6}"/>
              </a:ext>
            </a:extLst>
          </p:cNvPr>
          <p:cNvPicPr>
            <a:picLocks noChangeAspect="1"/>
          </p:cNvPicPr>
          <p:nvPr/>
        </p:nvPicPr>
        <p:blipFill>
          <a:blip r:embed="rId6"/>
          <a:stretch>
            <a:fillRect/>
          </a:stretch>
        </p:blipFill>
        <p:spPr>
          <a:xfrm>
            <a:off x="8926631" y="3366915"/>
            <a:ext cx="2974269" cy="2580837"/>
          </a:xfrm>
          <a:prstGeom prst="rect">
            <a:avLst/>
          </a:prstGeom>
        </p:spPr>
      </p:pic>
      <p:sp>
        <p:nvSpPr>
          <p:cNvPr id="12" name="Oval 11">
            <a:extLst>
              <a:ext uri="{FF2B5EF4-FFF2-40B4-BE49-F238E27FC236}">
                <a16:creationId xmlns:a16="http://schemas.microsoft.com/office/drawing/2014/main" id="{A2F9DE75-2EAF-910E-A022-63CE3BBFB2E2}"/>
              </a:ext>
            </a:extLst>
          </p:cNvPr>
          <p:cNvSpPr/>
          <p:nvPr/>
        </p:nvSpPr>
        <p:spPr>
          <a:xfrm>
            <a:off x="2990625" y="3154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69982A98-9F08-002C-2CB3-3895DCD1E88A}"/>
              </a:ext>
            </a:extLst>
          </p:cNvPr>
          <p:cNvSpPr/>
          <p:nvPr/>
        </p:nvSpPr>
        <p:spPr>
          <a:xfrm>
            <a:off x="8650224" y="34747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88BED426-DC27-70FC-BF12-713BF131C35D}"/>
              </a:ext>
            </a:extLst>
          </p:cNvPr>
          <p:cNvSpPr/>
          <p:nvPr/>
        </p:nvSpPr>
        <p:spPr>
          <a:xfrm>
            <a:off x="5832986" y="209236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FE62A7AC-59A6-0176-20C5-511C4A8C54CB}"/>
              </a:ext>
            </a:extLst>
          </p:cNvPr>
          <p:cNvSpPr/>
          <p:nvPr/>
        </p:nvSpPr>
        <p:spPr>
          <a:xfrm>
            <a:off x="7275576" y="2139696"/>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A8923246-B944-1EC5-3EB2-46AAC0622B5D}"/>
              </a:ext>
            </a:extLst>
          </p:cNvPr>
          <p:cNvSpPr/>
          <p:nvPr/>
        </p:nvSpPr>
        <p:spPr>
          <a:xfrm>
            <a:off x="6556607" y="2011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9BD85867-6C94-9F10-58FD-8FEB8BB76BD5}"/>
              </a:ext>
            </a:extLst>
          </p:cNvPr>
          <p:cNvSpPr/>
          <p:nvPr/>
        </p:nvSpPr>
        <p:spPr>
          <a:xfrm>
            <a:off x="4379976" y="254203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D46DEFAA-E97E-4744-3D55-EDAF8B8A47BC}"/>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D8726C0F-B610-F643-7879-296B6BE54342}"/>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8393741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48EF53-791D-DB03-B683-E291ADA1C45A}"/>
              </a:ext>
            </a:extLst>
          </p:cNvPr>
          <p:cNvPicPr>
            <a:picLocks noChangeAspect="1"/>
          </p:cNvPicPr>
          <p:nvPr/>
        </p:nvPicPr>
        <p:blipFill>
          <a:blip r:embed="rId3"/>
          <a:stretch>
            <a:fillRect/>
          </a:stretch>
        </p:blipFill>
        <p:spPr>
          <a:xfrm>
            <a:off x="1089253" y="890195"/>
            <a:ext cx="7740499" cy="5450239"/>
          </a:xfrm>
          <a:prstGeom prst="rect">
            <a:avLst/>
          </a:prstGeom>
        </p:spPr>
      </p:pic>
      <p:pic>
        <p:nvPicPr>
          <p:cNvPr id="9" name="Picture 8">
            <a:extLst>
              <a:ext uri="{FF2B5EF4-FFF2-40B4-BE49-F238E27FC236}">
                <a16:creationId xmlns:a16="http://schemas.microsoft.com/office/drawing/2014/main" id="{C7BC8672-1509-5BF1-0F1C-AA6BF8135621}"/>
              </a:ext>
            </a:extLst>
          </p:cNvPr>
          <p:cNvPicPr>
            <a:picLocks noChangeAspect="1"/>
          </p:cNvPicPr>
          <p:nvPr/>
        </p:nvPicPr>
        <p:blipFill>
          <a:blip r:embed="rId4"/>
          <a:stretch>
            <a:fillRect/>
          </a:stretch>
        </p:blipFill>
        <p:spPr>
          <a:xfrm>
            <a:off x="1078494" y="911710"/>
            <a:ext cx="7740499" cy="5450239"/>
          </a:xfrm>
          <a:prstGeom prst="rect">
            <a:avLst/>
          </a:prstGeom>
        </p:spPr>
      </p:pic>
      <p:pic>
        <p:nvPicPr>
          <p:cNvPr id="10" name="Picture 9">
            <a:extLst>
              <a:ext uri="{FF2B5EF4-FFF2-40B4-BE49-F238E27FC236}">
                <a16:creationId xmlns:a16="http://schemas.microsoft.com/office/drawing/2014/main" id="{5E2A4651-DD4F-7BFB-6856-6C85ADC0E0F9}"/>
              </a:ext>
            </a:extLst>
          </p:cNvPr>
          <p:cNvPicPr>
            <a:picLocks noChangeAspect="1"/>
          </p:cNvPicPr>
          <p:nvPr/>
        </p:nvPicPr>
        <p:blipFill>
          <a:blip r:embed="rId5"/>
          <a:stretch>
            <a:fillRect/>
          </a:stretch>
        </p:blipFill>
        <p:spPr>
          <a:xfrm>
            <a:off x="8988460" y="1090480"/>
            <a:ext cx="2850613" cy="3248671"/>
          </a:xfrm>
          <a:prstGeom prst="rect">
            <a:avLst/>
          </a:prstGeom>
        </p:spPr>
      </p:pic>
      <p:pic>
        <p:nvPicPr>
          <p:cNvPr id="11" name="Picture 10">
            <a:extLst>
              <a:ext uri="{FF2B5EF4-FFF2-40B4-BE49-F238E27FC236}">
                <a16:creationId xmlns:a16="http://schemas.microsoft.com/office/drawing/2014/main" id="{203EC729-3AC3-D88D-12CB-B55C9875F559}"/>
              </a:ext>
            </a:extLst>
          </p:cNvPr>
          <p:cNvPicPr>
            <a:picLocks noChangeAspect="1"/>
          </p:cNvPicPr>
          <p:nvPr/>
        </p:nvPicPr>
        <p:blipFill>
          <a:blip r:embed="rId6"/>
          <a:stretch>
            <a:fillRect/>
          </a:stretch>
        </p:blipFill>
        <p:spPr>
          <a:xfrm>
            <a:off x="8829751" y="3675375"/>
            <a:ext cx="2974269" cy="2580837"/>
          </a:xfrm>
          <a:prstGeom prst="rect">
            <a:avLst/>
          </a:prstGeom>
        </p:spPr>
      </p:pic>
      <p:sp>
        <p:nvSpPr>
          <p:cNvPr id="21" name="Oval 20">
            <a:extLst>
              <a:ext uri="{FF2B5EF4-FFF2-40B4-BE49-F238E27FC236}">
                <a16:creationId xmlns:a16="http://schemas.microsoft.com/office/drawing/2014/main" id="{58116085-8C6A-C155-5199-1CCEAB4F77FE}"/>
              </a:ext>
            </a:extLst>
          </p:cNvPr>
          <p:cNvSpPr/>
          <p:nvPr/>
        </p:nvSpPr>
        <p:spPr>
          <a:xfrm>
            <a:off x="2990625" y="3154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CA3C78EA-5551-E90C-AF8B-81E15FE823ED}"/>
              </a:ext>
            </a:extLst>
          </p:cNvPr>
          <p:cNvSpPr/>
          <p:nvPr/>
        </p:nvSpPr>
        <p:spPr>
          <a:xfrm>
            <a:off x="8650224" y="34747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DD26487B-47DD-5E52-A436-4879F992399A}"/>
              </a:ext>
            </a:extLst>
          </p:cNvPr>
          <p:cNvSpPr/>
          <p:nvPr/>
        </p:nvSpPr>
        <p:spPr>
          <a:xfrm>
            <a:off x="5832986" y="21031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315FD5E2-97ED-4E10-3B6E-AD6F2C915DDE}"/>
              </a:ext>
            </a:extLst>
          </p:cNvPr>
          <p:cNvSpPr/>
          <p:nvPr/>
        </p:nvSpPr>
        <p:spPr>
          <a:xfrm>
            <a:off x="7275576" y="2139696"/>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1861F221-DF3B-A53F-876A-8DE109453377}"/>
              </a:ext>
            </a:extLst>
          </p:cNvPr>
          <p:cNvSpPr/>
          <p:nvPr/>
        </p:nvSpPr>
        <p:spPr>
          <a:xfrm>
            <a:off x="6556607" y="2011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D02CD54B-55B1-BF50-9CEE-02E724DF03C0}"/>
              </a:ext>
            </a:extLst>
          </p:cNvPr>
          <p:cNvSpPr/>
          <p:nvPr/>
        </p:nvSpPr>
        <p:spPr>
          <a:xfrm>
            <a:off x="4379976" y="254203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D5E44004-D757-A3E5-484E-5CB9BC978FDB}"/>
              </a:ext>
            </a:extLst>
          </p:cNvPr>
          <p:cNvSpPr/>
          <p:nvPr/>
        </p:nvSpPr>
        <p:spPr>
          <a:xfrm>
            <a:off x="3704037" y="283464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B58DDC7E-1CC2-6604-ED01-933D4C5CA0A0}"/>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46B66C3A-33EC-9241-C972-579034356B8B}"/>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3641096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48EF53-791D-DB03-B683-E291ADA1C45A}"/>
              </a:ext>
            </a:extLst>
          </p:cNvPr>
          <p:cNvPicPr>
            <a:picLocks noChangeAspect="1"/>
          </p:cNvPicPr>
          <p:nvPr/>
        </p:nvPicPr>
        <p:blipFill>
          <a:blip r:embed="rId3"/>
          <a:stretch>
            <a:fillRect/>
          </a:stretch>
        </p:blipFill>
        <p:spPr>
          <a:xfrm>
            <a:off x="1089253" y="890195"/>
            <a:ext cx="7740499" cy="5450239"/>
          </a:xfrm>
          <a:prstGeom prst="rect">
            <a:avLst/>
          </a:prstGeom>
        </p:spPr>
      </p:pic>
      <p:pic>
        <p:nvPicPr>
          <p:cNvPr id="7" name="Picture 6">
            <a:extLst>
              <a:ext uri="{FF2B5EF4-FFF2-40B4-BE49-F238E27FC236}">
                <a16:creationId xmlns:a16="http://schemas.microsoft.com/office/drawing/2014/main" id="{382E1D91-A79C-98F2-E13D-0623F3E56FA3}"/>
              </a:ext>
            </a:extLst>
          </p:cNvPr>
          <p:cNvPicPr>
            <a:picLocks noChangeAspect="1"/>
          </p:cNvPicPr>
          <p:nvPr/>
        </p:nvPicPr>
        <p:blipFill>
          <a:blip r:embed="rId4"/>
          <a:stretch>
            <a:fillRect/>
          </a:stretch>
        </p:blipFill>
        <p:spPr>
          <a:xfrm>
            <a:off x="1078494" y="911710"/>
            <a:ext cx="7740499" cy="5450239"/>
          </a:xfrm>
          <a:prstGeom prst="rect">
            <a:avLst/>
          </a:prstGeom>
        </p:spPr>
      </p:pic>
      <p:pic>
        <p:nvPicPr>
          <p:cNvPr id="10" name="Picture 9">
            <a:extLst>
              <a:ext uri="{FF2B5EF4-FFF2-40B4-BE49-F238E27FC236}">
                <a16:creationId xmlns:a16="http://schemas.microsoft.com/office/drawing/2014/main" id="{89776FDE-49CA-EB70-A81A-0FB7EDE5520A}"/>
              </a:ext>
            </a:extLst>
          </p:cNvPr>
          <p:cNvPicPr>
            <a:picLocks noChangeAspect="1"/>
          </p:cNvPicPr>
          <p:nvPr/>
        </p:nvPicPr>
        <p:blipFill>
          <a:blip r:embed="rId5"/>
          <a:stretch>
            <a:fillRect/>
          </a:stretch>
        </p:blipFill>
        <p:spPr>
          <a:xfrm>
            <a:off x="8988460" y="1090480"/>
            <a:ext cx="2850613" cy="3248671"/>
          </a:xfrm>
          <a:prstGeom prst="rect">
            <a:avLst/>
          </a:prstGeom>
        </p:spPr>
      </p:pic>
      <p:pic>
        <p:nvPicPr>
          <p:cNvPr id="11" name="Picture 10">
            <a:extLst>
              <a:ext uri="{FF2B5EF4-FFF2-40B4-BE49-F238E27FC236}">
                <a16:creationId xmlns:a16="http://schemas.microsoft.com/office/drawing/2014/main" id="{123C6C85-7F22-3681-39A5-B36CEE2AE1BE}"/>
              </a:ext>
            </a:extLst>
          </p:cNvPr>
          <p:cNvPicPr>
            <a:picLocks noChangeAspect="1"/>
          </p:cNvPicPr>
          <p:nvPr/>
        </p:nvPicPr>
        <p:blipFill>
          <a:blip r:embed="rId6"/>
          <a:stretch>
            <a:fillRect/>
          </a:stretch>
        </p:blipFill>
        <p:spPr>
          <a:xfrm>
            <a:off x="8988460" y="4066435"/>
            <a:ext cx="2912441" cy="2137427"/>
          </a:xfrm>
          <a:prstGeom prst="rect">
            <a:avLst/>
          </a:prstGeom>
        </p:spPr>
      </p:pic>
      <p:sp>
        <p:nvSpPr>
          <p:cNvPr id="12" name="Oval 11">
            <a:extLst>
              <a:ext uri="{FF2B5EF4-FFF2-40B4-BE49-F238E27FC236}">
                <a16:creationId xmlns:a16="http://schemas.microsoft.com/office/drawing/2014/main" id="{3DD2FC88-227D-F183-29CE-F2DC5D400DAF}"/>
              </a:ext>
            </a:extLst>
          </p:cNvPr>
          <p:cNvSpPr/>
          <p:nvPr/>
        </p:nvSpPr>
        <p:spPr>
          <a:xfrm>
            <a:off x="2990625" y="3154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DB6337AA-C725-4075-DA5A-B71488913776}"/>
              </a:ext>
            </a:extLst>
          </p:cNvPr>
          <p:cNvSpPr/>
          <p:nvPr/>
        </p:nvSpPr>
        <p:spPr>
          <a:xfrm>
            <a:off x="8650224" y="34747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5153E859-845C-3699-FB20-B22A8D99E153}"/>
              </a:ext>
            </a:extLst>
          </p:cNvPr>
          <p:cNvSpPr/>
          <p:nvPr/>
        </p:nvSpPr>
        <p:spPr>
          <a:xfrm>
            <a:off x="5832986" y="21031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59E039EA-4175-44CF-4514-8B17314C3A8D}"/>
              </a:ext>
            </a:extLst>
          </p:cNvPr>
          <p:cNvSpPr/>
          <p:nvPr/>
        </p:nvSpPr>
        <p:spPr>
          <a:xfrm>
            <a:off x="7275576" y="2139696"/>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2B7C9E6C-85D2-496B-060B-06BB3EF68CEE}"/>
              </a:ext>
            </a:extLst>
          </p:cNvPr>
          <p:cNvSpPr/>
          <p:nvPr/>
        </p:nvSpPr>
        <p:spPr>
          <a:xfrm>
            <a:off x="6556607" y="2011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0FAEC98F-E0DE-68EE-356D-82248284DEBB}"/>
              </a:ext>
            </a:extLst>
          </p:cNvPr>
          <p:cNvSpPr/>
          <p:nvPr/>
        </p:nvSpPr>
        <p:spPr>
          <a:xfrm>
            <a:off x="3704037" y="283464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69CD94D0-1DE5-42E8-FDEA-8047E520CBEA}"/>
              </a:ext>
            </a:extLst>
          </p:cNvPr>
          <p:cNvSpPr/>
          <p:nvPr/>
        </p:nvSpPr>
        <p:spPr>
          <a:xfrm>
            <a:off x="7962451" y="271449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6D28036B-4084-32FE-AA22-9E91D9FAB9E6}"/>
              </a:ext>
            </a:extLst>
          </p:cNvPr>
          <p:cNvSpPr/>
          <p:nvPr/>
        </p:nvSpPr>
        <p:spPr>
          <a:xfrm>
            <a:off x="4379976" y="254203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bject 3">
            <a:extLst>
              <a:ext uri="{FF2B5EF4-FFF2-40B4-BE49-F238E27FC236}">
                <a16:creationId xmlns:a16="http://schemas.microsoft.com/office/drawing/2014/main" id="{F4966620-F9F1-D26E-D946-FAA62E1763D7}"/>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7" name="Picture 16">
            <a:extLst>
              <a:ext uri="{FF2B5EF4-FFF2-40B4-BE49-F238E27FC236}">
                <a16:creationId xmlns:a16="http://schemas.microsoft.com/office/drawing/2014/main" id="{E06693D5-58D5-FAAA-FB82-C213D65AEB02}"/>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0606300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C48EF53-791D-DB03-B683-E291ADA1C45A}"/>
              </a:ext>
            </a:extLst>
          </p:cNvPr>
          <p:cNvPicPr>
            <a:picLocks noChangeAspect="1"/>
          </p:cNvPicPr>
          <p:nvPr/>
        </p:nvPicPr>
        <p:blipFill>
          <a:blip r:embed="rId3"/>
          <a:stretch>
            <a:fillRect/>
          </a:stretch>
        </p:blipFill>
        <p:spPr>
          <a:xfrm>
            <a:off x="1089253" y="890195"/>
            <a:ext cx="7740499" cy="5450239"/>
          </a:xfrm>
          <a:prstGeom prst="rect">
            <a:avLst/>
          </a:prstGeom>
        </p:spPr>
      </p:pic>
      <p:pic>
        <p:nvPicPr>
          <p:cNvPr id="9" name="Picture 8">
            <a:extLst>
              <a:ext uri="{FF2B5EF4-FFF2-40B4-BE49-F238E27FC236}">
                <a16:creationId xmlns:a16="http://schemas.microsoft.com/office/drawing/2014/main" id="{58161D3A-5893-54C3-AD4D-20EE71E1AEF1}"/>
              </a:ext>
            </a:extLst>
          </p:cNvPr>
          <p:cNvPicPr>
            <a:picLocks noChangeAspect="1"/>
          </p:cNvPicPr>
          <p:nvPr/>
        </p:nvPicPr>
        <p:blipFill>
          <a:blip r:embed="rId4"/>
          <a:stretch>
            <a:fillRect/>
          </a:stretch>
        </p:blipFill>
        <p:spPr>
          <a:xfrm>
            <a:off x="1078495" y="910248"/>
            <a:ext cx="7740498" cy="5450238"/>
          </a:xfrm>
          <a:prstGeom prst="rect">
            <a:avLst/>
          </a:prstGeom>
        </p:spPr>
      </p:pic>
      <p:pic>
        <p:nvPicPr>
          <p:cNvPr id="10" name="Picture 9">
            <a:extLst>
              <a:ext uri="{FF2B5EF4-FFF2-40B4-BE49-F238E27FC236}">
                <a16:creationId xmlns:a16="http://schemas.microsoft.com/office/drawing/2014/main" id="{F417A5C1-A32D-42BA-B8BD-35DF693D2B43}"/>
              </a:ext>
            </a:extLst>
          </p:cNvPr>
          <p:cNvPicPr>
            <a:picLocks noChangeAspect="1"/>
          </p:cNvPicPr>
          <p:nvPr/>
        </p:nvPicPr>
        <p:blipFill>
          <a:blip r:embed="rId5"/>
          <a:stretch>
            <a:fillRect/>
          </a:stretch>
        </p:blipFill>
        <p:spPr>
          <a:xfrm>
            <a:off x="8988460" y="1090480"/>
            <a:ext cx="2850613" cy="3248671"/>
          </a:xfrm>
          <a:prstGeom prst="rect">
            <a:avLst/>
          </a:prstGeom>
        </p:spPr>
      </p:pic>
      <p:pic>
        <p:nvPicPr>
          <p:cNvPr id="11" name="Picture 10">
            <a:extLst>
              <a:ext uri="{FF2B5EF4-FFF2-40B4-BE49-F238E27FC236}">
                <a16:creationId xmlns:a16="http://schemas.microsoft.com/office/drawing/2014/main" id="{DAFD0266-63BF-4832-C9B0-5D49A3B73756}"/>
              </a:ext>
            </a:extLst>
          </p:cNvPr>
          <p:cNvPicPr>
            <a:picLocks noChangeAspect="1"/>
          </p:cNvPicPr>
          <p:nvPr/>
        </p:nvPicPr>
        <p:blipFill>
          <a:blip r:embed="rId6"/>
          <a:stretch>
            <a:fillRect/>
          </a:stretch>
        </p:blipFill>
        <p:spPr>
          <a:xfrm>
            <a:off x="8864804" y="4339151"/>
            <a:ext cx="2974269" cy="2001283"/>
          </a:xfrm>
          <a:prstGeom prst="rect">
            <a:avLst/>
          </a:prstGeom>
        </p:spPr>
      </p:pic>
      <p:sp>
        <p:nvSpPr>
          <p:cNvPr id="12" name="Oval 11">
            <a:extLst>
              <a:ext uri="{FF2B5EF4-FFF2-40B4-BE49-F238E27FC236}">
                <a16:creationId xmlns:a16="http://schemas.microsoft.com/office/drawing/2014/main" id="{FF89F2AE-E30E-C2A5-753F-6BE0B865FBC4}"/>
              </a:ext>
            </a:extLst>
          </p:cNvPr>
          <p:cNvSpPr/>
          <p:nvPr/>
        </p:nvSpPr>
        <p:spPr>
          <a:xfrm>
            <a:off x="2990625" y="3154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5051645A-3052-B7FB-FAD1-C7D7396ED50C}"/>
              </a:ext>
            </a:extLst>
          </p:cNvPr>
          <p:cNvSpPr/>
          <p:nvPr/>
        </p:nvSpPr>
        <p:spPr>
          <a:xfrm>
            <a:off x="8650224" y="34747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E199EC2A-D6BC-207D-3FBD-0C8CF7B186F4}"/>
              </a:ext>
            </a:extLst>
          </p:cNvPr>
          <p:cNvSpPr/>
          <p:nvPr/>
        </p:nvSpPr>
        <p:spPr>
          <a:xfrm>
            <a:off x="5832986" y="210312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5BA695B7-66B2-A473-331B-A660B3703CC4}"/>
              </a:ext>
            </a:extLst>
          </p:cNvPr>
          <p:cNvSpPr/>
          <p:nvPr/>
        </p:nvSpPr>
        <p:spPr>
          <a:xfrm>
            <a:off x="7275576" y="2139696"/>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CC465D94-9ECD-AA04-7CE8-04AA1ACC525D}"/>
              </a:ext>
            </a:extLst>
          </p:cNvPr>
          <p:cNvSpPr/>
          <p:nvPr/>
        </p:nvSpPr>
        <p:spPr>
          <a:xfrm>
            <a:off x="6556607" y="201168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3742C8EE-B9EE-3A85-D0B9-A6DA10460E32}"/>
              </a:ext>
            </a:extLst>
          </p:cNvPr>
          <p:cNvSpPr/>
          <p:nvPr/>
        </p:nvSpPr>
        <p:spPr>
          <a:xfrm>
            <a:off x="4379976" y="254203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E98DDAD6-8784-CE17-01B5-0887945BF635}"/>
              </a:ext>
            </a:extLst>
          </p:cNvPr>
          <p:cNvSpPr/>
          <p:nvPr/>
        </p:nvSpPr>
        <p:spPr>
          <a:xfrm>
            <a:off x="3704037" y="283464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57EA65B1-7006-0665-D98C-071BE0AA6C96}"/>
              </a:ext>
            </a:extLst>
          </p:cNvPr>
          <p:cNvSpPr/>
          <p:nvPr/>
        </p:nvSpPr>
        <p:spPr>
          <a:xfrm>
            <a:off x="7962451" y="2714492"/>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10087FAD-A63A-1FD7-D545-97EF38B04085}"/>
              </a:ext>
            </a:extLst>
          </p:cNvPr>
          <p:cNvSpPr/>
          <p:nvPr/>
        </p:nvSpPr>
        <p:spPr>
          <a:xfrm>
            <a:off x="5070437" y="2286000"/>
            <a:ext cx="91440" cy="91440"/>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3E34ACBF-F6DC-32FD-02FF-87385A395640}"/>
              </a:ext>
            </a:extLst>
          </p:cNvPr>
          <p:cNvSpPr txBox="1"/>
          <p:nvPr/>
        </p:nvSpPr>
        <p:spPr>
          <a:xfrm>
            <a:off x="4545434" y="135737"/>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“EXPLORATION”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7EA31717-00B7-EBE1-AB42-F4626C6E2016}"/>
              </a:ext>
            </a:extLst>
          </p:cNvPr>
          <p:cNvPicPr>
            <a:picLocks noChangeAspect="1"/>
          </p:cNvPicPr>
          <p:nvPr/>
        </p:nvPicPr>
        <p:blipFill>
          <a:blip r:embed="rId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4748817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436645" y="470946"/>
                <a:ext cx="11318708" cy="6611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𝐺𝑎𝑢𝑠𝑠𝑖𝑎𝑛</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μ</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μ</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Overall mean</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converges to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as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becomes far from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Smoothing parameter</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Controls rate of return to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Indexes how far from the data the model will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generalize</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to new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p>
                      <m:sSup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Variance</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of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scales the interval width, does not change predictions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436645" y="470946"/>
                <a:ext cx="11318708" cy="6611105"/>
              </a:xfrm>
              <a:prstGeom prst="rect">
                <a:avLst/>
              </a:prstGeom>
              <a:blipFill>
                <a:blip r:embed="rId5"/>
                <a:stretch>
                  <a:fillRect/>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3843903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89A8DB-BB9A-1498-A010-F7B5D4A95E17}"/>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Far from the data the predictions converge to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scales the return to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4" name="TextBox 13">
                <a:extLst>
                  <a:ext uri="{FF2B5EF4-FFF2-40B4-BE49-F238E27FC236}">
                    <a16:creationId xmlns:a16="http://schemas.microsoft.com/office/drawing/2014/main" id="{2389A8DB-BB9A-1498-A010-F7B5D4A95E17}"/>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6"/>
                <a:stretch>
                  <a:fillRect t="-6410" b="-17949"/>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8AE91990-0617-E194-E2C9-17C5B75B173B}"/>
              </a:ext>
            </a:extLst>
          </p:cNvPr>
          <p:cNvPicPr>
            <a:picLocks noChangeAspect="1"/>
          </p:cNvPicPr>
          <p:nvPr/>
        </p:nvPicPr>
        <p:blipFill>
          <a:blip r:embed="rId7"/>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CFB2CDF-F4E6-1490-C669-D6740689E8BE}"/>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8CFB2CDF-F4E6-1490-C669-D6740689E8BE}"/>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839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700BE-D6AB-8AE8-5717-A25FA6442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CB27C-DC86-F33C-E9CF-3283B813B6F7}"/>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p:pic>
        <p:nvPicPr>
          <p:cNvPr id="4" name="Picture 3">
            <a:extLst>
              <a:ext uri="{FF2B5EF4-FFF2-40B4-BE49-F238E27FC236}">
                <a16:creationId xmlns:a16="http://schemas.microsoft.com/office/drawing/2014/main" id="{D5619F03-A4D0-14BA-1F37-E4FD4819BCAE}"/>
              </a:ext>
            </a:extLst>
          </p:cNvPr>
          <p:cNvPicPr>
            <a:picLocks noChangeAspect="1"/>
          </p:cNvPicPr>
          <p:nvPr/>
        </p:nvPicPr>
        <p:blipFill>
          <a:blip r:embed="rId4"/>
          <a:stretch>
            <a:fillRect/>
          </a:stretch>
        </p:blipFill>
        <p:spPr>
          <a:xfrm>
            <a:off x="153921" y="1941230"/>
            <a:ext cx="5859996" cy="237859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194BC02-DC34-E93E-C450-3B8E5A54D5AC}"/>
                  </a:ext>
                </a:extLst>
              </p:cNvPr>
              <p:cNvSpPr txBox="1"/>
              <p:nvPr/>
            </p:nvSpPr>
            <p:spPr>
              <a:xfrm>
                <a:off x="6414519" y="1469717"/>
                <a:ext cx="5623560" cy="4633320"/>
              </a:xfrm>
              <a:prstGeom prst="rect">
                <a:avLst/>
              </a:prstGeom>
              <a:noFill/>
            </p:spPr>
            <p:txBody>
              <a:bodyPr wrap="square" lIns="0" tIns="0" rIns="0" bIns="0" rtlCol="0">
                <a:spAutoFit/>
              </a:bodyPr>
              <a:lstStyle/>
              <a:p>
                <a:pPr marL="495325" indent="-495325">
                  <a:buFont typeface="Arial" panose="020B0604020202020204" pitchFamily="34" charset="0"/>
                  <a:buChar char="•"/>
                </a:pPr>
                <a:r>
                  <a:rPr lang="en-US" sz="2400" dirty="0">
                    <a:ea typeface="Calibri" panose="020F0502020204030204" pitchFamily="34" charset="0"/>
                    <a:cs typeface="Calibri" panose="020F0502020204030204" pitchFamily="34" charset="0"/>
                  </a:rPr>
                  <a:t>Maximize a single response, </a:t>
                </a:r>
                <a14:m>
                  <m:oMath xmlns:m="http://schemas.openxmlformats.org/officeDocument/2006/math">
                    <m:r>
                      <m:rPr>
                        <m:sty m:val="p"/>
                      </m:rPr>
                      <a:rPr lang="en-US" sz="2400">
                        <a:latin typeface="Cambria Math" panose="02040503050406030204" pitchFamily="18" charset="0"/>
                        <a:ea typeface="Calibri" panose="020F0502020204030204" pitchFamily="34" charset="0"/>
                        <a:cs typeface="Calibri" panose="020F0502020204030204" pitchFamily="34" charset="0"/>
                      </a:rPr>
                      <m:t>y</m:t>
                    </m:r>
                    <m:r>
                      <a:rPr lang="en-US" sz="2400">
                        <a:latin typeface="Cambria Math" panose="02040503050406030204" pitchFamily="18" charset="0"/>
                        <a:ea typeface="Calibri" panose="020F0502020204030204" pitchFamily="34" charset="0"/>
                        <a:cs typeface="Calibri" panose="020F0502020204030204" pitchFamily="34" charset="0"/>
                      </a:rPr>
                      <m:t>(</m:t>
                    </m:r>
                    <m:r>
                      <m:rPr>
                        <m:sty m:val="p"/>
                      </m:rPr>
                      <a:rPr lang="en-US" sz="2400">
                        <a:latin typeface="Cambria Math" panose="02040503050406030204" pitchFamily="18" charset="0"/>
                        <a:ea typeface="Calibri" panose="020F0502020204030204" pitchFamily="34" charset="0"/>
                        <a:cs typeface="Calibri" panose="020F0502020204030204" pitchFamily="34" charset="0"/>
                      </a:rPr>
                      <m:t>x</m:t>
                    </m:r>
                    <m:r>
                      <a:rPr lang="en-US" sz="2400">
                        <a:latin typeface="Cambria Math" panose="02040503050406030204" pitchFamily="18" charset="0"/>
                        <a:ea typeface="Calibri" panose="020F0502020204030204" pitchFamily="34" charset="0"/>
                        <a:cs typeface="Calibri" panose="020F0502020204030204" pitchFamily="34" charset="0"/>
                      </a:rPr>
                      <m:t>)</m:t>
                    </m:r>
                  </m:oMath>
                </a14:m>
                <a:r>
                  <a:rPr lang="en-US" sz="2400" dirty="0">
                    <a:ea typeface="Calibri" panose="020F0502020204030204" pitchFamily="34" charset="0"/>
                    <a:cs typeface="Calibri" panose="020F0502020204030204" pitchFamily="34" charset="0"/>
                  </a:rPr>
                  <a:t> </a:t>
                </a:r>
              </a:p>
              <a:p>
                <a:pPr marL="495325" indent="-495325">
                  <a:buFont typeface="Arial" panose="020B0604020202020204" pitchFamily="34" charset="0"/>
                  <a:buChar char="•"/>
                </a:pPr>
                <a:endParaRPr lang="en-US" sz="2400" dirty="0">
                  <a:ea typeface="Calibri" panose="020F0502020204030204" pitchFamily="34" charset="0"/>
                  <a:cs typeface="Calibri" panose="020F0502020204030204" pitchFamily="34" charset="0"/>
                </a:endParaRPr>
              </a:p>
              <a:p>
                <a:pPr marL="990650" lvl="1" indent="-381019">
                  <a:buFont typeface="Arial" panose="020B0604020202020204" pitchFamily="34" charset="0"/>
                  <a:buChar char="•"/>
                </a:pPr>
                <a:r>
                  <a:rPr lang="en-US" sz="2400" dirty="0">
                    <a:ea typeface="Calibri" panose="020F0502020204030204" pitchFamily="34" charset="0"/>
                    <a:cs typeface="Calibri" panose="020F0502020204030204" pitchFamily="34" charset="0"/>
                  </a:rPr>
                  <a:t>Inputs, </a:t>
                </a:r>
                <a14:m>
                  <m:oMath xmlns:m="http://schemas.openxmlformats.org/officeDocument/2006/math">
                    <m:r>
                      <m:rPr>
                        <m:sty m:val="p"/>
                      </m:rPr>
                      <a:rPr lang="en-US" sz="2400">
                        <a:latin typeface="Cambria Math" panose="02040503050406030204" pitchFamily="18" charset="0"/>
                        <a:ea typeface="Calibri" panose="020F0502020204030204" pitchFamily="34" charset="0"/>
                        <a:cs typeface="Calibri" panose="020F0502020204030204" pitchFamily="34" charset="0"/>
                      </a:rPr>
                      <m:t>x</m:t>
                    </m:r>
                  </m:oMath>
                </a14:m>
                <a:r>
                  <a:rPr lang="en-US" sz="2400" dirty="0">
                    <a:ea typeface="Calibri" panose="020F0502020204030204" pitchFamily="34" charset="0"/>
                    <a:cs typeface="Calibri" panose="020F0502020204030204" pitchFamily="34" charset="0"/>
                  </a:rPr>
                  <a:t>, are continuous </a:t>
                </a:r>
              </a:p>
              <a:p>
                <a:pPr marL="990650" lvl="1" indent="-381019">
                  <a:buFont typeface="Arial" panose="020B0604020202020204" pitchFamily="34" charset="0"/>
                  <a:buChar char="•"/>
                </a:pPr>
                <a14:m>
                  <m:oMath xmlns:m="http://schemas.openxmlformats.org/officeDocument/2006/math">
                    <m:r>
                      <m:rPr>
                        <m:sty m:val="p"/>
                      </m:rPr>
                      <a:rPr lang="en-US" sz="2400">
                        <a:latin typeface="Cambria Math" panose="02040503050406030204" pitchFamily="18" charset="0"/>
                        <a:ea typeface="Calibri" panose="020F0502020204030204" pitchFamily="34" charset="0"/>
                        <a:cs typeface="Calibri" panose="020F0502020204030204" pitchFamily="34" charset="0"/>
                      </a:rPr>
                      <m:t>y</m:t>
                    </m:r>
                    <m:r>
                      <a:rPr lang="en-US" sz="2400">
                        <a:latin typeface="Cambria Math" panose="02040503050406030204" pitchFamily="18" charset="0"/>
                        <a:ea typeface="Calibri" panose="020F0502020204030204" pitchFamily="34" charset="0"/>
                        <a:cs typeface="Calibri" panose="020F0502020204030204" pitchFamily="34" charset="0"/>
                      </a:rPr>
                      <m:t>(</m:t>
                    </m:r>
                    <m:r>
                      <m:rPr>
                        <m:sty m:val="p"/>
                      </m:rPr>
                      <a:rPr lang="en-US" sz="2400">
                        <a:latin typeface="Cambria Math" panose="02040503050406030204" pitchFamily="18" charset="0"/>
                        <a:ea typeface="Calibri" panose="020F0502020204030204" pitchFamily="34" charset="0"/>
                        <a:cs typeface="Calibri" panose="020F0502020204030204" pitchFamily="34" charset="0"/>
                      </a:rPr>
                      <m:t>x</m:t>
                    </m:r>
                    <m:r>
                      <a:rPr lang="en-US" sz="2400">
                        <a:latin typeface="Cambria Math" panose="02040503050406030204" pitchFamily="18" charset="0"/>
                        <a:ea typeface="Calibri" panose="020F0502020204030204" pitchFamily="34" charset="0"/>
                        <a:cs typeface="Calibri" panose="020F0502020204030204" pitchFamily="34" charset="0"/>
                      </a:rPr>
                      <m:t>)</m:t>
                    </m:r>
                  </m:oMath>
                </a14:m>
                <a:r>
                  <a:rPr lang="en-US" sz="2400" dirty="0">
                    <a:ea typeface="Calibri" panose="020F0502020204030204" pitchFamily="34" charset="0"/>
                    <a:cs typeface="Calibri" panose="020F0502020204030204" pitchFamily="34" charset="0"/>
                  </a:rPr>
                  <a:t> observed with little / no error</a:t>
                </a:r>
              </a:p>
              <a:p>
                <a:pPr marL="381019" indent="-381019">
                  <a:buFont typeface="Arial" panose="020B0604020202020204" pitchFamily="34" charset="0"/>
                  <a:buChar char="•"/>
                </a:pPr>
                <a:endParaRPr lang="en-US" sz="2400" dirty="0">
                  <a:ea typeface="Calibri" panose="020F0502020204030204" pitchFamily="34" charset="0"/>
                  <a:cs typeface="Calibri" panose="020F0502020204030204" pitchFamily="34" charset="0"/>
                </a:endParaRPr>
              </a:p>
              <a:p>
                <a:pPr marL="495325" indent="-495325">
                  <a:buFont typeface="Arial" panose="020B0604020202020204" pitchFamily="34" charset="0"/>
                  <a:buChar char="•"/>
                </a:pPr>
                <a14:m>
                  <m:oMath xmlns:m="http://schemas.openxmlformats.org/officeDocument/2006/math">
                    <m:r>
                      <m:rPr>
                        <m:sty m:val="p"/>
                      </m:rPr>
                      <a:rPr lang="en-US" sz="2400">
                        <a:latin typeface="Cambria Math" panose="02040503050406030204" pitchFamily="18" charset="0"/>
                        <a:ea typeface="Calibri" panose="020F0502020204030204" pitchFamily="34" charset="0"/>
                        <a:cs typeface="Calibri" panose="020F0502020204030204" pitchFamily="34" charset="0"/>
                      </a:rPr>
                      <m:t>y</m:t>
                    </m:r>
                    <m:r>
                      <a:rPr lang="en-US" sz="2400">
                        <a:latin typeface="Cambria Math" panose="02040503050406030204" pitchFamily="18" charset="0"/>
                        <a:ea typeface="Calibri" panose="020F0502020204030204" pitchFamily="34" charset="0"/>
                        <a:cs typeface="Calibri" panose="020F0502020204030204" pitchFamily="34" charset="0"/>
                      </a:rPr>
                      <m:t>(</m:t>
                    </m:r>
                    <m:r>
                      <m:rPr>
                        <m:sty m:val="p"/>
                      </m:rPr>
                      <a:rPr lang="en-US" sz="2400">
                        <a:latin typeface="Cambria Math" panose="02040503050406030204" pitchFamily="18" charset="0"/>
                        <a:ea typeface="Calibri" panose="020F0502020204030204" pitchFamily="34" charset="0"/>
                        <a:cs typeface="Calibri" panose="020F0502020204030204" pitchFamily="34" charset="0"/>
                      </a:rPr>
                      <m:t>x</m:t>
                    </m:r>
                    <m:r>
                      <a:rPr lang="en-US" sz="2400">
                        <a:latin typeface="Cambria Math" panose="02040503050406030204" pitchFamily="18" charset="0"/>
                        <a:ea typeface="Calibri" panose="020F0502020204030204" pitchFamily="34" charset="0"/>
                        <a:cs typeface="Calibri" panose="020F0502020204030204" pitchFamily="34" charset="0"/>
                      </a:rPr>
                      <m:t>)</m:t>
                    </m:r>
                  </m:oMath>
                </a14:m>
                <a:r>
                  <a:rPr lang="en-US" sz="2400" dirty="0">
                    <a:ea typeface="Calibri" panose="020F0502020204030204" pitchFamily="34" charset="0"/>
                    <a:cs typeface="Calibri" panose="020F0502020204030204" pitchFamily="34" charset="0"/>
                  </a:rPr>
                  <a:t> modeled with a GaSP:</a:t>
                </a:r>
              </a:p>
              <a:p>
                <a:pPr marL="495325" indent="-495325">
                  <a:buFont typeface="Arial" panose="020B0604020202020204" pitchFamily="34" charset="0"/>
                  <a:buChar char="•"/>
                </a:pPr>
                <a:endParaRPr lang="en-US" sz="2400" dirty="0">
                  <a:ea typeface="Calibri" panose="020F0502020204030204" pitchFamily="34" charset="0"/>
                  <a:cs typeface="Calibri" panose="020F0502020204030204" pitchFamily="34" charset="0"/>
                </a:endParaRPr>
              </a:p>
              <a:p>
                <a:pPr marL="990650" lvl="1" indent="-381019">
                  <a:buFont typeface="Arial" panose="020B0604020202020204" pitchFamily="34" charset="0"/>
                  <a:buChar char="•"/>
                </a:pPr>
                <a14:m>
                  <m:oMath xmlns:m="http://schemas.openxmlformats.org/officeDocument/2006/math">
                    <m:r>
                      <m:rPr>
                        <m:sty m:val="p"/>
                      </m:rPr>
                      <a:rPr lang="en-US" sz="2400">
                        <a:latin typeface="Cambria Math" panose="02040503050406030204" pitchFamily="18" charset="0"/>
                        <a:ea typeface="Calibri" panose="020F0502020204030204" pitchFamily="34" charset="0"/>
                        <a:cs typeface="Calibri" panose="020F0502020204030204" pitchFamily="34" charset="0"/>
                      </a:rPr>
                      <m:t>y</m:t>
                    </m:r>
                    <m:r>
                      <a:rPr lang="en-US" sz="2400">
                        <a:latin typeface="Cambria Math" panose="02040503050406030204" pitchFamily="18" charset="0"/>
                        <a:ea typeface="Calibri" panose="020F0502020204030204" pitchFamily="34" charset="0"/>
                        <a:cs typeface="Calibri" panose="020F0502020204030204" pitchFamily="34" charset="0"/>
                      </a:rPr>
                      <m:t>(</m:t>
                    </m:r>
                    <m:r>
                      <m:rPr>
                        <m:sty m:val="p"/>
                      </m:rPr>
                      <a:rPr lang="en-US" sz="2400">
                        <a:latin typeface="Cambria Math" panose="02040503050406030204" pitchFamily="18" charset="0"/>
                        <a:ea typeface="Calibri" panose="020F0502020204030204" pitchFamily="34" charset="0"/>
                        <a:cs typeface="Calibri" panose="020F0502020204030204" pitchFamily="34" charset="0"/>
                      </a:rPr>
                      <m:t>x</m:t>
                    </m:r>
                    <m:r>
                      <a:rPr lang="en-US" sz="2400">
                        <a:latin typeface="Cambria Math" panose="02040503050406030204" pitchFamily="18" charset="0"/>
                        <a:ea typeface="Calibri" panose="020F0502020204030204" pitchFamily="34" charset="0"/>
                        <a:cs typeface="Calibri" panose="020F0502020204030204" pitchFamily="34" charset="0"/>
                      </a:rPr>
                      <m:t>)</m:t>
                    </m:r>
                    <m:r>
                      <a:rPr lang="en-US" sz="2400" i="1">
                        <a:latin typeface="Cambria Math" panose="02040503050406030204" pitchFamily="18" charset="0"/>
                        <a:ea typeface="Cambria Math" panose="02040503050406030204" pitchFamily="18" charset="0"/>
                        <a:cs typeface="Calibri" panose="020F0502020204030204" pitchFamily="34" charset="0"/>
                      </a:rPr>
                      <m:t>~</m:t>
                    </m:r>
                    <m:r>
                      <a:rPr lang="en-US" sz="2400" i="1">
                        <a:latin typeface="Cambria Math" panose="02040503050406030204" pitchFamily="18" charset="0"/>
                        <a:ea typeface="Cambria Math" panose="02040503050406030204" pitchFamily="18" charset="0"/>
                        <a:cs typeface="Calibri" panose="020F0502020204030204" pitchFamily="34" charset="0"/>
                      </a:rPr>
                      <m:t>𝑁</m:t>
                    </m:r>
                    <m:r>
                      <a:rPr lang="en-US" sz="2400" i="1">
                        <a:latin typeface="Cambria Math" panose="02040503050406030204" pitchFamily="18" charset="0"/>
                        <a:ea typeface="Cambria Math" panose="02040503050406030204" pitchFamily="18" charset="0"/>
                        <a:cs typeface="Calibri" panose="020F0502020204030204" pitchFamily="34" charset="0"/>
                      </a:rPr>
                      <m:t>(</m:t>
                    </m:r>
                    <m:r>
                      <a:rPr lang="en-US" sz="2400" i="1">
                        <a:latin typeface="Cambria Math" panose="02040503050406030204" pitchFamily="18" charset="0"/>
                        <a:ea typeface="Cambria Math" panose="02040503050406030204" pitchFamily="18" charset="0"/>
                        <a:cs typeface="Calibri" panose="020F0502020204030204" pitchFamily="34" charset="0"/>
                      </a:rPr>
                      <m:t>𝜇</m:t>
                    </m:r>
                    <m:d>
                      <m:dPr>
                        <m:ctrlPr>
                          <a:rPr lang="en-US" sz="2400" i="1">
                            <a:latin typeface="Cambria Math" panose="02040503050406030204" pitchFamily="18" charset="0"/>
                            <a:ea typeface="Cambria Math" panose="02040503050406030204" pitchFamily="18" charset="0"/>
                            <a:cs typeface="Calibri" panose="020F0502020204030204" pitchFamily="34" charset="0"/>
                          </a:rPr>
                        </m:ctrlPr>
                      </m:dPr>
                      <m:e>
                        <m:r>
                          <a:rPr lang="en-US" sz="2400" i="1">
                            <a:latin typeface="Cambria Math" panose="02040503050406030204" pitchFamily="18" charset="0"/>
                            <a:ea typeface="Cambria Math" panose="02040503050406030204" pitchFamily="18" charset="0"/>
                            <a:cs typeface="Calibri" panose="020F0502020204030204" pitchFamily="34" charset="0"/>
                          </a:rPr>
                          <m:t>𝑥</m:t>
                        </m:r>
                      </m:e>
                    </m:d>
                    <m:r>
                      <a:rPr lang="en-US" sz="2400" i="1">
                        <a:latin typeface="Cambria Math" panose="02040503050406030204" pitchFamily="18" charset="0"/>
                        <a:ea typeface="Cambria Math" panose="02040503050406030204" pitchFamily="18" charset="0"/>
                        <a:cs typeface="Calibri" panose="020F0502020204030204" pitchFamily="34" charset="0"/>
                      </a:rPr>
                      <m:t>,</m:t>
                    </m:r>
                    <m:sSup>
                      <m:sSupPr>
                        <m:ctrlPr>
                          <a:rPr lang="en-US" sz="2400" i="1">
                            <a:latin typeface="Cambria Math" panose="02040503050406030204" pitchFamily="18" charset="0"/>
                            <a:ea typeface="Cambria Math" panose="02040503050406030204" pitchFamily="18" charset="0"/>
                            <a:cs typeface="Calibri" panose="020F0502020204030204" pitchFamily="34" charset="0"/>
                          </a:rPr>
                        </m:ctrlPr>
                      </m:sSupPr>
                      <m:e>
                        <m:r>
                          <a:rPr lang="en-US" sz="2400" i="1">
                            <a:latin typeface="Cambria Math" panose="02040503050406030204" pitchFamily="18" charset="0"/>
                            <a:ea typeface="Cambria Math" panose="02040503050406030204" pitchFamily="18" charset="0"/>
                            <a:cs typeface="Calibri" panose="020F0502020204030204" pitchFamily="34" charset="0"/>
                          </a:rPr>
                          <m:t>𝜎</m:t>
                        </m:r>
                      </m:e>
                      <m:sup>
                        <m:r>
                          <a:rPr lang="en-US" sz="2400" i="1">
                            <a:latin typeface="Cambria Math" panose="02040503050406030204" pitchFamily="18" charset="0"/>
                            <a:ea typeface="Cambria Math" panose="02040503050406030204" pitchFamily="18" charset="0"/>
                            <a:cs typeface="Calibri" panose="020F0502020204030204" pitchFamily="34" charset="0"/>
                          </a:rPr>
                          <m:t>2</m:t>
                        </m:r>
                      </m:sup>
                    </m:sSup>
                    <m:r>
                      <a:rPr lang="en-US" sz="2400" i="1">
                        <a:latin typeface="Cambria Math" panose="02040503050406030204" pitchFamily="18" charset="0"/>
                        <a:ea typeface="Cambria Math" panose="02040503050406030204" pitchFamily="18" charset="0"/>
                        <a:cs typeface="Calibri" panose="020F0502020204030204" pitchFamily="34" charset="0"/>
                      </a:rPr>
                      <m:t>(</m:t>
                    </m:r>
                    <m:r>
                      <a:rPr lang="en-US" sz="2400" i="1">
                        <a:latin typeface="Cambria Math" panose="02040503050406030204" pitchFamily="18" charset="0"/>
                        <a:ea typeface="Cambria Math" panose="02040503050406030204" pitchFamily="18" charset="0"/>
                        <a:cs typeface="Calibri" panose="020F0502020204030204" pitchFamily="34" charset="0"/>
                      </a:rPr>
                      <m:t>𝑥</m:t>
                    </m:r>
                    <m:r>
                      <a:rPr lang="en-US" sz="2400" i="1">
                        <a:latin typeface="Cambria Math" panose="02040503050406030204" pitchFamily="18" charset="0"/>
                        <a:ea typeface="Cambria Math" panose="02040503050406030204" pitchFamily="18" charset="0"/>
                        <a:cs typeface="Calibri" panose="020F0502020204030204" pitchFamily="34" charset="0"/>
                      </a:rPr>
                      <m:t>))</m:t>
                    </m:r>
                  </m:oMath>
                </a14:m>
                <a:endParaRPr lang="en-US" sz="2400" dirty="0">
                  <a:ea typeface="Calibri" panose="020F0502020204030204" pitchFamily="34" charset="0"/>
                  <a:cs typeface="Calibri" panose="020F0502020204030204" pitchFamily="34" charset="0"/>
                </a:endParaRPr>
              </a:p>
              <a:p>
                <a:pPr marL="495325" indent="-495325">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495325" indent="-495325">
                  <a:buFont typeface="Arial" panose="020B0604020202020204" pitchFamily="34" charset="0"/>
                  <a:buChar char="•"/>
                </a:pPr>
                <a:r>
                  <a:rPr lang="en-US" sz="2400" dirty="0">
                    <a:ea typeface="Calibri" panose="020F0502020204030204" pitchFamily="34" charset="0"/>
                    <a:cs typeface="Calibri" panose="020F0502020204030204" pitchFamily="34" charset="0"/>
                  </a:rPr>
                  <a:t>Recommends one run at a time trading off </a:t>
                </a:r>
                <a14:m>
                  <m:oMath xmlns:m="http://schemas.openxmlformats.org/officeDocument/2006/math">
                    <m:r>
                      <a:rPr lang="en-US" sz="2400" i="1">
                        <a:latin typeface="Cambria Math" panose="02040503050406030204" pitchFamily="18" charset="0"/>
                        <a:ea typeface="Cambria Math" panose="02040503050406030204" pitchFamily="18" charset="0"/>
                        <a:cs typeface="Calibri" panose="020F0502020204030204" pitchFamily="34" charset="0"/>
                      </a:rPr>
                      <m:t>𝜇</m:t>
                    </m:r>
                    <m:d>
                      <m:dPr>
                        <m:ctrlPr>
                          <a:rPr lang="en-US" sz="2400" i="1">
                            <a:latin typeface="Cambria Math" panose="02040503050406030204" pitchFamily="18" charset="0"/>
                            <a:ea typeface="Cambria Math" panose="02040503050406030204" pitchFamily="18" charset="0"/>
                            <a:cs typeface="Calibri" panose="020F0502020204030204" pitchFamily="34" charset="0"/>
                          </a:rPr>
                        </m:ctrlPr>
                      </m:dPr>
                      <m:e>
                        <m:r>
                          <a:rPr lang="en-US" sz="2400" i="1">
                            <a:latin typeface="Cambria Math" panose="02040503050406030204" pitchFamily="18" charset="0"/>
                            <a:ea typeface="Cambria Math" panose="02040503050406030204" pitchFamily="18" charset="0"/>
                            <a:cs typeface="Calibri" panose="020F0502020204030204" pitchFamily="34" charset="0"/>
                          </a:rPr>
                          <m:t>𝑥</m:t>
                        </m:r>
                      </m:e>
                    </m:d>
                    <m:r>
                      <a:rPr lang="en-US" sz="2400" i="1">
                        <a:latin typeface="Cambria Math" panose="02040503050406030204" pitchFamily="18" charset="0"/>
                        <a:ea typeface="Cambria Math" panose="02040503050406030204" pitchFamily="18" charset="0"/>
                        <a:cs typeface="Calibri" panose="020F0502020204030204" pitchFamily="34" charset="0"/>
                      </a:rPr>
                      <m:t> </m:t>
                    </m:r>
                  </m:oMath>
                </a14:m>
                <a:r>
                  <a:rPr lang="en-US" sz="2400" dirty="0">
                    <a:ea typeface="Calibri" panose="020F0502020204030204" pitchFamily="34" charset="0"/>
                    <a:cs typeface="Calibri" panose="020F0502020204030204" pitchFamily="34" charset="0"/>
                  </a:rPr>
                  <a:t>and </a:t>
                </a:r>
                <a14:m>
                  <m:oMath xmlns:m="http://schemas.openxmlformats.org/officeDocument/2006/math">
                    <m:sSup>
                      <m:sSupPr>
                        <m:ctrlPr>
                          <a:rPr lang="en-US" sz="2400" i="1">
                            <a:latin typeface="Cambria Math" panose="02040503050406030204" pitchFamily="18" charset="0"/>
                            <a:ea typeface="Cambria Math" panose="02040503050406030204" pitchFamily="18" charset="0"/>
                            <a:cs typeface="Calibri" panose="020F0502020204030204" pitchFamily="34" charset="0"/>
                          </a:rPr>
                        </m:ctrlPr>
                      </m:sSupPr>
                      <m:e>
                        <m:r>
                          <a:rPr lang="en-US" sz="2400" i="1">
                            <a:latin typeface="Cambria Math" panose="02040503050406030204" pitchFamily="18" charset="0"/>
                            <a:ea typeface="Cambria Math" panose="02040503050406030204" pitchFamily="18" charset="0"/>
                            <a:cs typeface="Calibri" panose="020F0502020204030204" pitchFamily="34" charset="0"/>
                          </a:rPr>
                          <m:t>𝜎</m:t>
                        </m:r>
                      </m:e>
                      <m:sup>
                        <m:r>
                          <a:rPr lang="en-US" sz="2400" i="1">
                            <a:latin typeface="Cambria Math" panose="02040503050406030204" pitchFamily="18" charset="0"/>
                            <a:ea typeface="Cambria Math" panose="02040503050406030204" pitchFamily="18" charset="0"/>
                            <a:cs typeface="Calibri" panose="020F0502020204030204" pitchFamily="34" charset="0"/>
                          </a:rPr>
                          <m:t>2</m:t>
                        </m:r>
                      </m:sup>
                    </m:sSup>
                    <m:r>
                      <a:rPr lang="en-US" sz="2400" i="1">
                        <a:latin typeface="Cambria Math" panose="02040503050406030204" pitchFamily="18" charset="0"/>
                        <a:ea typeface="Cambria Math" panose="02040503050406030204" pitchFamily="18" charset="0"/>
                        <a:cs typeface="Calibri" panose="020F0502020204030204" pitchFamily="34" charset="0"/>
                      </a:rPr>
                      <m:t>(</m:t>
                    </m:r>
                    <m:r>
                      <a:rPr lang="en-US" sz="2400" i="1">
                        <a:latin typeface="Cambria Math" panose="02040503050406030204" pitchFamily="18" charset="0"/>
                        <a:ea typeface="Cambria Math" panose="02040503050406030204" pitchFamily="18" charset="0"/>
                        <a:cs typeface="Calibri" panose="020F0502020204030204" pitchFamily="34" charset="0"/>
                      </a:rPr>
                      <m:t>𝑥</m:t>
                    </m:r>
                    <m:r>
                      <a:rPr lang="en-US" sz="2400" i="1">
                        <a:latin typeface="Cambria Math" panose="02040503050406030204" pitchFamily="18" charset="0"/>
                        <a:ea typeface="Cambria Math" panose="02040503050406030204" pitchFamily="18" charset="0"/>
                        <a:cs typeface="Calibri" panose="020F0502020204030204" pitchFamily="34" charset="0"/>
                      </a:rPr>
                      <m:t>)</m:t>
                    </m:r>
                  </m:oMath>
                </a14:m>
                <a:endParaRPr lang="en-US" sz="2400" dirty="0">
                  <a:ea typeface="Calibri" panose="020F0502020204030204" pitchFamily="34" charset="0"/>
                  <a:cs typeface="Calibri" panose="020F0502020204030204" pitchFamily="34" charset="0"/>
                </a:endParaRPr>
              </a:p>
              <a:p>
                <a:pPr algn="l"/>
                <a:endParaRPr lang="en-US" sz="2400" dirty="0">
                  <a:latin typeface="Calibri" panose="020F0502020204030204" pitchFamily="34" charset="0"/>
                  <a:ea typeface="Calibri" panose="020F0502020204030204" pitchFamily="34" charset="0"/>
                  <a:cs typeface="Calibri" panose="020F0502020204030204" pitchFamily="34" charset="0"/>
                </a:endParaRPr>
              </a:p>
              <a:p>
                <a:pPr marL="495325" indent="-495325">
                  <a:buAutoNum type="arabicParenR"/>
                </a:pPr>
                <a:endParaRPr lang="en-US" sz="12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2194BC02-DC34-E93E-C450-3B8E5A54D5AC}"/>
                  </a:ext>
                </a:extLst>
              </p:cNvPr>
              <p:cNvSpPr txBox="1">
                <a:spLocks noRot="1" noChangeAspect="1" noMove="1" noResize="1" noEditPoints="1" noAdjustHandles="1" noChangeArrowheads="1" noChangeShapeType="1" noTextEdit="1"/>
              </p:cNvSpPr>
              <p:nvPr/>
            </p:nvSpPr>
            <p:spPr>
              <a:xfrm>
                <a:off x="6414519" y="1469717"/>
                <a:ext cx="5623560" cy="4633320"/>
              </a:xfrm>
              <a:prstGeom prst="rect">
                <a:avLst/>
              </a:prstGeom>
              <a:blipFill>
                <a:blip r:embed="rId5"/>
                <a:stretch>
                  <a:fillRect l="-3034" t="-1974"/>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76995B76-0A42-C66D-934C-A21CDDF1060C}"/>
              </a:ext>
            </a:extLst>
          </p:cNvPr>
          <p:cNvSpPr txBox="1"/>
          <p:nvPr/>
        </p:nvSpPr>
        <p:spPr>
          <a:xfrm>
            <a:off x="3490179" y="665318"/>
            <a:ext cx="5623560" cy="369332"/>
          </a:xfrm>
          <a:prstGeom prst="rect">
            <a:avLst/>
          </a:prstGeom>
        </p:spPr>
        <p:txBody>
          <a:bodyPr vert="horz" wrap="square" lIns="0" tIns="0" rIns="0" bIns="0" rtlCol="0">
            <a:spAutoFit/>
          </a:bodyPr>
          <a:lstStyle/>
          <a:p>
            <a:pPr marL="8467" algn="ctr" defTabSz="609630"/>
            <a:r>
              <a:rPr lang="en-US" sz="2400" b="1" spc="-3" dirty="0">
                <a:solidFill>
                  <a:srgbClr val="2C3034"/>
                </a:solidFill>
                <a:cs typeface="Arial"/>
              </a:rPr>
              <a:t>“</a:t>
            </a:r>
            <a:r>
              <a:rPr lang="en-US" sz="2400" b="1" i="1" spc="-3" dirty="0">
                <a:solidFill>
                  <a:srgbClr val="2C3034"/>
                </a:solidFill>
                <a:cs typeface="Arial"/>
              </a:rPr>
              <a:t>BASIC</a:t>
            </a:r>
            <a:r>
              <a:rPr lang="en-US" sz="2400" b="1" spc="-3" dirty="0">
                <a:solidFill>
                  <a:srgbClr val="2C3034"/>
                </a:solidFill>
                <a:cs typeface="Arial"/>
              </a:rPr>
              <a:t>” BAYESIAN OPTIMIZATION</a:t>
            </a:r>
            <a:endParaRPr sz="2400" dirty="0">
              <a:solidFill>
                <a:srgbClr val="000000"/>
              </a:solidFill>
              <a:cs typeface="Arial"/>
            </a:endParaRPr>
          </a:p>
        </p:txBody>
      </p:sp>
    </p:spTree>
    <p:custDataLst>
      <p:tags r:id="rId1"/>
    </p:custDataLst>
    <p:extLst>
      <p:ext uri="{BB962C8B-B14F-4D97-AF65-F5344CB8AC3E}">
        <p14:creationId xmlns:p14="http://schemas.microsoft.com/office/powerpoint/2010/main" val="240986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pic>
        <p:nvPicPr>
          <p:cNvPr id="10" name="Picture 9">
            <a:extLst>
              <a:ext uri="{FF2B5EF4-FFF2-40B4-BE49-F238E27FC236}">
                <a16:creationId xmlns:a16="http://schemas.microsoft.com/office/drawing/2014/main" id="{9ECE5706-F7C2-A4F5-0917-0C4E0440CFC8}"/>
              </a:ext>
            </a:extLst>
          </p:cNvPr>
          <p:cNvPicPr>
            <a:picLocks noChangeAspect="1"/>
          </p:cNvPicPr>
          <p:nvPr/>
        </p:nvPicPr>
        <p:blipFill>
          <a:blip r:embed="rId6"/>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683D03-86FF-2917-138D-505B0E8DE35C}"/>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Far from the data the predictions converge to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scales the return to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E7683D03-86FF-2917-138D-505B0E8DE35C}"/>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7"/>
                <a:stretch>
                  <a:fillRect t="-6410"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B8D378-AF98-8DA8-2034-D584D27004B1}"/>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1</m:t>
                      </m:r>
                      <m:r>
                        <a:rPr kumimoji="0" lang="en-US" sz="2800" b="0" i="0"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0.0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A8B8D378-AF98-8DA8-2034-D584D27004B1}"/>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89271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pic>
        <p:nvPicPr>
          <p:cNvPr id="5" name="Picture 4">
            <a:extLst>
              <a:ext uri="{FF2B5EF4-FFF2-40B4-BE49-F238E27FC236}">
                <a16:creationId xmlns:a16="http://schemas.microsoft.com/office/drawing/2014/main" id="{31CBC02E-503F-34B8-E07A-8A9641C761A7}"/>
              </a:ext>
            </a:extLst>
          </p:cNvPr>
          <p:cNvPicPr>
            <a:picLocks noChangeAspect="1"/>
          </p:cNvPicPr>
          <p:nvPr/>
        </p:nvPicPr>
        <p:blipFill>
          <a:blip r:embed="rId6"/>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D24A83F-1DD5-017B-71F9-C524AD9848B1}"/>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Far from the data the predictions converge to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scales the return to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5D24A83F-1DD5-017B-71F9-C524AD9848B1}"/>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7"/>
                <a:stretch>
                  <a:fillRect t="-6410"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3477876-1CFA-AA96-0C86-3231FBF0BEA3}"/>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156082">
                              <a:lumMod val="60000"/>
                              <a:lumOff val="40000"/>
                            </a:srgbClr>
                          </a:solidFill>
                          <a:effectLst/>
                          <a:uLnTx/>
                          <a:uFillTx/>
                          <a:latin typeface="Cambria Math" panose="02040503050406030204" pitchFamily="18" charset="0"/>
                          <a:ea typeface="+mn-ea"/>
                          <a:cs typeface="+mn-cs"/>
                        </a:rPr>
                        <m:t>0.1</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43477876-1CFA-AA96-0C86-3231FBF0BEA3}"/>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598711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89A8DB-BB9A-1498-A010-F7B5D4A95E17}"/>
                  </a:ext>
                </a:extLst>
              </p:cNvPr>
              <p:cNvSpPr txBox="1"/>
              <p:nvPr/>
            </p:nvSpPr>
            <p:spPr>
              <a:xfrm>
                <a:off x="2560321" y="5373879"/>
                <a:ext cx="78208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is the value the model returns to far from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4" name="TextBox 13">
                <a:extLst>
                  <a:ext uri="{FF2B5EF4-FFF2-40B4-BE49-F238E27FC236}">
                    <a16:creationId xmlns:a16="http://schemas.microsoft.com/office/drawing/2014/main" id="{2389A8DB-BB9A-1498-A010-F7B5D4A95E17}"/>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6"/>
                <a:stretch>
                  <a:fillRect t="-6410"/>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8AE91990-0617-E194-E2C9-17C5B75B173B}"/>
              </a:ext>
            </a:extLst>
          </p:cNvPr>
          <p:cNvPicPr>
            <a:picLocks noChangeAspect="1"/>
          </p:cNvPicPr>
          <p:nvPr/>
        </p:nvPicPr>
        <p:blipFill>
          <a:blip r:embed="rId7"/>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3739500-3109-2EB2-F500-8B60E3FED62F}"/>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23739500-3109-2EB2-F500-8B60E3FED62F}"/>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057234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pic>
        <p:nvPicPr>
          <p:cNvPr id="15" name="Picture 14">
            <a:extLst>
              <a:ext uri="{FF2B5EF4-FFF2-40B4-BE49-F238E27FC236}">
                <a16:creationId xmlns:a16="http://schemas.microsoft.com/office/drawing/2014/main" id="{8AE91990-0617-E194-E2C9-17C5B75B173B}"/>
              </a:ext>
            </a:extLst>
          </p:cNvPr>
          <p:cNvPicPr>
            <a:picLocks noChangeAspect="1"/>
          </p:cNvPicPr>
          <p:nvPr/>
        </p:nvPicPr>
        <p:blipFill>
          <a:blip r:embed="rId6"/>
          <a:stretch>
            <a:fillRect/>
          </a:stretch>
        </p:blipFill>
        <p:spPr>
          <a:xfrm>
            <a:off x="481714" y="1748047"/>
            <a:ext cx="11228571" cy="3361905"/>
          </a:xfrm>
          <a:prstGeom prst="rect">
            <a:avLst/>
          </a:prstGeom>
        </p:spPr>
      </p:pic>
      <p:pic>
        <p:nvPicPr>
          <p:cNvPr id="5" name="Picture 4">
            <a:extLst>
              <a:ext uri="{FF2B5EF4-FFF2-40B4-BE49-F238E27FC236}">
                <a16:creationId xmlns:a16="http://schemas.microsoft.com/office/drawing/2014/main" id="{B82C2E6E-4766-1FBC-9599-3B53737E603C}"/>
              </a:ext>
            </a:extLst>
          </p:cNvPr>
          <p:cNvPicPr>
            <a:picLocks noChangeAspect="1"/>
          </p:cNvPicPr>
          <p:nvPr/>
        </p:nvPicPr>
        <p:blipFill>
          <a:blip r:embed="rId7"/>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9BC2D1-965D-EA46-B2BE-BFDD6C7AC3C4}"/>
                  </a:ext>
                </a:extLst>
              </p:cNvPr>
              <p:cNvSpPr txBox="1"/>
              <p:nvPr/>
            </p:nvSpPr>
            <p:spPr>
              <a:xfrm>
                <a:off x="2560321" y="5373879"/>
                <a:ext cx="78208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is the value the model returns to far from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7" name="TextBox 6">
                <a:extLst>
                  <a:ext uri="{FF2B5EF4-FFF2-40B4-BE49-F238E27FC236}">
                    <a16:creationId xmlns:a16="http://schemas.microsoft.com/office/drawing/2014/main" id="{E79BC2D1-965D-EA46-B2BE-BFDD6C7AC3C4}"/>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8"/>
                <a:stretch>
                  <a:fillRect t="-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002006C-EA08-37FF-3C68-380393A1F675}"/>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F002006C-EA08-37FF-3C68-380393A1F675}"/>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12720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pic>
        <p:nvPicPr>
          <p:cNvPr id="10" name="Picture 9">
            <a:extLst>
              <a:ext uri="{FF2B5EF4-FFF2-40B4-BE49-F238E27FC236}">
                <a16:creationId xmlns:a16="http://schemas.microsoft.com/office/drawing/2014/main" id="{88B532FF-4983-597C-1A2D-FA5D1D2CD07D}"/>
              </a:ext>
            </a:extLst>
          </p:cNvPr>
          <p:cNvPicPr>
            <a:picLocks noChangeAspect="1"/>
          </p:cNvPicPr>
          <p:nvPr/>
        </p:nvPicPr>
        <p:blipFill>
          <a:blip r:embed="rId6"/>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4C928D-D271-D628-E269-7DC0A9DF763D}"/>
                  </a:ext>
                </a:extLst>
              </p:cNvPr>
              <p:cNvSpPr txBox="1"/>
              <p:nvPr/>
            </p:nvSpPr>
            <p:spPr>
              <a:xfrm>
                <a:off x="2560321" y="5373879"/>
                <a:ext cx="78208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is the value the model returns to far from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EB4C928D-D271-D628-E269-7DC0A9DF763D}"/>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7"/>
                <a:stretch>
                  <a:fillRect t="-6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3AF2E61-9A7A-C830-25EC-7AF6EA8DCC6D}"/>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156082">
                              <a:lumMod val="60000"/>
                              <a:lumOff val="40000"/>
                            </a:srgbClr>
                          </a:solidFill>
                          <a:effectLst/>
                          <a:uLnTx/>
                          <a:uFillTx/>
                          <a:latin typeface="Cambria Math" panose="02040503050406030204" pitchFamily="18" charset="0"/>
                          <a:ea typeface="+mn-ea"/>
                          <a:cs typeface="+mn-cs"/>
                        </a:rPr>
                        <m:t>−1.0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73AF2E61-9A7A-C830-25EC-7AF6EA8DCC6D}"/>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67926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4C928D-D271-D628-E269-7DC0A9DF763D}"/>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With a good model and sample size,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often doesn’t impact prediction much inside the hull of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EB4C928D-D271-D628-E269-7DC0A9DF763D}"/>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6"/>
                <a:stretch>
                  <a:fillRect l="-624" t="-6410" r="-1793" b="-1794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7383970-C97E-A3E4-29FD-A84B738154B3}"/>
              </a:ext>
            </a:extLst>
          </p:cNvPr>
          <p:cNvPicPr>
            <a:picLocks noChangeAspect="1"/>
          </p:cNvPicPr>
          <p:nvPr/>
        </p:nvPicPr>
        <p:blipFill>
          <a:blip r:embed="rId7"/>
          <a:stretch>
            <a:fillRect/>
          </a:stretch>
        </p:blipFill>
        <p:spPr>
          <a:xfrm>
            <a:off x="481714" y="1748047"/>
            <a:ext cx="11228571" cy="3361905"/>
          </a:xfrm>
          <a:prstGeom prst="rect">
            <a:avLst/>
          </a:prstGeom>
        </p:spPr>
      </p:pic>
      <p:sp>
        <p:nvSpPr>
          <p:cNvPr id="4" name="Oval 3">
            <a:extLst>
              <a:ext uri="{FF2B5EF4-FFF2-40B4-BE49-F238E27FC236}">
                <a16:creationId xmlns:a16="http://schemas.microsoft.com/office/drawing/2014/main" id="{9C68A400-2705-C863-8341-DAEABE8BADB1}"/>
              </a:ext>
            </a:extLst>
          </p:cNvPr>
          <p:cNvSpPr/>
          <p:nvPr/>
        </p:nvSpPr>
        <p:spPr>
          <a:xfrm>
            <a:off x="4385103" y="30703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594EA18D-07EF-381B-A3D9-8D56B742994D}"/>
              </a:ext>
            </a:extLst>
          </p:cNvPr>
          <p:cNvSpPr/>
          <p:nvPr/>
        </p:nvSpPr>
        <p:spPr>
          <a:xfrm>
            <a:off x="3770060" y="31275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8209D27C-8B5F-E388-6EF3-E709D82FF80A}"/>
              </a:ext>
            </a:extLst>
          </p:cNvPr>
          <p:cNvSpPr/>
          <p:nvPr/>
        </p:nvSpPr>
        <p:spPr>
          <a:xfrm>
            <a:off x="3157738" y="33206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7E37FCFF-073B-51D3-04A8-D7E52B918D09}"/>
              </a:ext>
            </a:extLst>
          </p:cNvPr>
          <p:cNvSpPr/>
          <p:nvPr/>
        </p:nvSpPr>
        <p:spPr>
          <a:xfrm>
            <a:off x="2541319" y="35334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98A75A47-D3BA-F290-62DA-0C54E9D2FA7D}"/>
              </a:ext>
            </a:extLst>
          </p:cNvPr>
          <p:cNvSpPr/>
          <p:nvPr/>
        </p:nvSpPr>
        <p:spPr>
          <a:xfrm>
            <a:off x="1915953" y="36004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4F095BE-CD2E-B5EA-06B2-0B9429A51DFA}"/>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4" name="TextBox 13">
                <a:extLst>
                  <a:ext uri="{FF2B5EF4-FFF2-40B4-BE49-F238E27FC236}">
                    <a16:creationId xmlns:a16="http://schemas.microsoft.com/office/drawing/2014/main" id="{24F095BE-CD2E-B5EA-06B2-0B9429A51DFA}"/>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56533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4C928D-D271-D628-E269-7DC0A9DF763D}"/>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With a good model and sample size,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often doesn’t impact prediction much inside the hull of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EB4C928D-D271-D628-E269-7DC0A9DF763D}"/>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6"/>
                <a:stretch>
                  <a:fillRect l="-624" t="-6410" r="-1793" b="-1794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5DC23CD9-1C65-5E92-5FD3-74A3430B8871}"/>
              </a:ext>
            </a:extLst>
          </p:cNvPr>
          <p:cNvPicPr>
            <a:picLocks noChangeAspect="1"/>
          </p:cNvPicPr>
          <p:nvPr/>
        </p:nvPicPr>
        <p:blipFill>
          <a:blip r:embed="rId7"/>
          <a:stretch>
            <a:fillRect/>
          </a:stretch>
        </p:blipFill>
        <p:spPr>
          <a:xfrm>
            <a:off x="481714" y="1748047"/>
            <a:ext cx="11228571" cy="3361905"/>
          </a:xfrm>
          <a:prstGeom prst="rect">
            <a:avLst/>
          </a:prstGeom>
        </p:spPr>
      </p:pic>
      <p:sp>
        <p:nvSpPr>
          <p:cNvPr id="4" name="Oval 3">
            <a:extLst>
              <a:ext uri="{FF2B5EF4-FFF2-40B4-BE49-F238E27FC236}">
                <a16:creationId xmlns:a16="http://schemas.microsoft.com/office/drawing/2014/main" id="{53CBF6A9-64C2-9DDC-25DC-E625B32BC676}"/>
              </a:ext>
            </a:extLst>
          </p:cNvPr>
          <p:cNvSpPr/>
          <p:nvPr/>
        </p:nvSpPr>
        <p:spPr>
          <a:xfrm>
            <a:off x="4385103" y="30703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6CEC3575-D0ED-99B3-0F2E-7620EB363EAA}"/>
              </a:ext>
            </a:extLst>
          </p:cNvPr>
          <p:cNvSpPr/>
          <p:nvPr/>
        </p:nvSpPr>
        <p:spPr>
          <a:xfrm>
            <a:off x="3770060" y="31275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3A16F536-B78C-F980-B627-5115387D81A1}"/>
              </a:ext>
            </a:extLst>
          </p:cNvPr>
          <p:cNvSpPr/>
          <p:nvPr/>
        </p:nvSpPr>
        <p:spPr>
          <a:xfrm>
            <a:off x="3157738" y="33206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2DF48961-AEA0-B064-F0A6-028A002E8457}"/>
              </a:ext>
            </a:extLst>
          </p:cNvPr>
          <p:cNvSpPr/>
          <p:nvPr/>
        </p:nvSpPr>
        <p:spPr>
          <a:xfrm>
            <a:off x="2541319" y="35334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FBF1337E-499B-B357-5766-E740F1F0249B}"/>
              </a:ext>
            </a:extLst>
          </p:cNvPr>
          <p:cNvSpPr/>
          <p:nvPr/>
        </p:nvSpPr>
        <p:spPr>
          <a:xfrm>
            <a:off x="1915953" y="36004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3852904B-F488-F225-9966-E0A1B028ED7D}"/>
              </a:ext>
            </a:extLst>
          </p:cNvPr>
          <p:cNvSpPr txBox="1"/>
          <p:nvPr/>
        </p:nvSpPr>
        <p:spPr>
          <a:xfrm>
            <a:off x="884241" y="6233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897A0F5-7960-2834-DB23-B234C03BFEA1}"/>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5.0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5" name="TextBox 14">
                <a:extLst>
                  <a:ext uri="{FF2B5EF4-FFF2-40B4-BE49-F238E27FC236}">
                    <a16:creationId xmlns:a16="http://schemas.microsoft.com/office/drawing/2014/main" id="{C897A0F5-7960-2834-DB23-B234C03BFEA1}"/>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994266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4C928D-D271-D628-E269-7DC0A9DF763D}"/>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With a good model and sample size,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often doesn’t impact prediction much inside the hull of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EB4C928D-D271-D628-E269-7DC0A9DF763D}"/>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6"/>
                <a:stretch>
                  <a:fillRect l="-624" t="-6410" r="-1793" b="-17949"/>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3F395536-6D55-A6AD-9789-F8CEC9F21BC5}"/>
              </a:ext>
            </a:extLst>
          </p:cNvPr>
          <p:cNvPicPr>
            <a:picLocks noChangeAspect="1"/>
          </p:cNvPicPr>
          <p:nvPr/>
        </p:nvPicPr>
        <p:blipFill>
          <a:blip r:embed="rId7"/>
          <a:stretch>
            <a:fillRect/>
          </a:stretch>
        </p:blipFill>
        <p:spPr>
          <a:xfrm>
            <a:off x="481714" y="1748047"/>
            <a:ext cx="11228571" cy="3361905"/>
          </a:xfrm>
          <a:prstGeom prst="rect">
            <a:avLst/>
          </a:prstGeom>
        </p:spPr>
      </p:pic>
      <p:sp>
        <p:nvSpPr>
          <p:cNvPr id="4" name="Oval 3">
            <a:extLst>
              <a:ext uri="{FF2B5EF4-FFF2-40B4-BE49-F238E27FC236}">
                <a16:creationId xmlns:a16="http://schemas.microsoft.com/office/drawing/2014/main" id="{96045173-FD83-C638-335B-26DC01D84F2B}"/>
              </a:ext>
            </a:extLst>
          </p:cNvPr>
          <p:cNvSpPr/>
          <p:nvPr/>
        </p:nvSpPr>
        <p:spPr>
          <a:xfrm>
            <a:off x="4385103" y="30703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798D0CC9-6563-4C29-1705-A6EEBCDBD2C5}"/>
              </a:ext>
            </a:extLst>
          </p:cNvPr>
          <p:cNvSpPr/>
          <p:nvPr/>
        </p:nvSpPr>
        <p:spPr>
          <a:xfrm>
            <a:off x="3770060" y="31275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E3850637-4507-6C88-C614-7613DA27A1CE}"/>
              </a:ext>
            </a:extLst>
          </p:cNvPr>
          <p:cNvSpPr/>
          <p:nvPr/>
        </p:nvSpPr>
        <p:spPr>
          <a:xfrm>
            <a:off x="3157738" y="33206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CB053022-7EB7-30A0-5E45-DDED74F572AC}"/>
              </a:ext>
            </a:extLst>
          </p:cNvPr>
          <p:cNvSpPr/>
          <p:nvPr/>
        </p:nvSpPr>
        <p:spPr>
          <a:xfrm>
            <a:off x="2541319" y="35334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302789A5-A5B8-DB32-02C5-5E514E5C0F4E}"/>
              </a:ext>
            </a:extLst>
          </p:cNvPr>
          <p:cNvSpPr/>
          <p:nvPr/>
        </p:nvSpPr>
        <p:spPr>
          <a:xfrm>
            <a:off x="1915953" y="36004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FC2DF3-6957-D4A1-F339-29DEABBEC23E}"/>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mn-ea"/>
                          <a:cs typeface="+mn-cs"/>
                        </a:rPr>
                        <m:t>−5.0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4" name="TextBox 13">
                <a:extLst>
                  <a:ext uri="{FF2B5EF4-FFF2-40B4-BE49-F238E27FC236}">
                    <a16:creationId xmlns:a16="http://schemas.microsoft.com/office/drawing/2014/main" id="{5BFC2DF3-6957-D4A1-F339-29DEABBEC23E}"/>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215112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4C928D-D271-D628-E269-7DC0A9DF763D}"/>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by scaling how far an observation influences the predictions</a:t>
                </a:r>
              </a:p>
            </p:txBody>
          </p:sp>
        </mc:Choice>
        <mc:Fallback xmlns="">
          <p:sp>
            <p:nvSpPr>
              <p:cNvPr id="11" name="TextBox 10">
                <a:extLst>
                  <a:ext uri="{FF2B5EF4-FFF2-40B4-BE49-F238E27FC236}">
                    <a16:creationId xmlns:a16="http://schemas.microsoft.com/office/drawing/2014/main" id="{EB4C928D-D271-D628-E269-7DC0A9DF763D}"/>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6"/>
                <a:stretch>
                  <a:fillRect t="-6410" b="-1794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BD24AD7-6BFF-0C35-7A0D-62205EEFE13C}"/>
              </a:ext>
            </a:extLst>
          </p:cNvPr>
          <p:cNvPicPr>
            <a:picLocks noChangeAspect="1"/>
          </p:cNvPicPr>
          <p:nvPr/>
        </p:nvPicPr>
        <p:blipFill>
          <a:blip r:embed="rId7"/>
          <a:stretch>
            <a:fillRect/>
          </a:stretch>
        </p:blipFill>
        <p:spPr>
          <a:xfrm>
            <a:off x="481714" y="1748047"/>
            <a:ext cx="11228571" cy="3361905"/>
          </a:xfrm>
          <a:prstGeom prst="rect">
            <a:avLst/>
          </a:prstGeom>
        </p:spPr>
      </p:pic>
      <p:sp>
        <p:nvSpPr>
          <p:cNvPr id="4" name="Oval 3">
            <a:extLst>
              <a:ext uri="{FF2B5EF4-FFF2-40B4-BE49-F238E27FC236}">
                <a16:creationId xmlns:a16="http://schemas.microsoft.com/office/drawing/2014/main" id="{9EF59E2C-24C4-3ACE-C419-17E83BEB98AD}"/>
              </a:ext>
            </a:extLst>
          </p:cNvPr>
          <p:cNvSpPr/>
          <p:nvPr/>
        </p:nvSpPr>
        <p:spPr>
          <a:xfrm>
            <a:off x="4385103" y="30703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7DBB0247-307C-E64F-886B-87EB221097E1}"/>
              </a:ext>
            </a:extLst>
          </p:cNvPr>
          <p:cNvSpPr/>
          <p:nvPr/>
        </p:nvSpPr>
        <p:spPr>
          <a:xfrm>
            <a:off x="1915953" y="36004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A0E4DDD-F620-027F-E49E-AB7C9BFC6F53}"/>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5A0E4DDD-F620-027F-E49E-AB7C9BFC6F53}"/>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959680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pic>
        <p:nvPicPr>
          <p:cNvPr id="7" name="Picture 6">
            <a:extLst>
              <a:ext uri="{FF2B5EF4-FFF2-40B4-BE49-F238E27FC236}">
                <a16:creationId xmlns:a16="http://schemas.microsoft.com/office/drawing/2014/main" id="{86E0FE83-966E-0840-D179-D98927EB5778}"/>
              </a:ext>
            </a:extLst>
          </p:cNvPr>
          <p:cNvPicPr>
            <a:picLocks noChangeAspect="1"/>
          </p:cNvPicPr>
          <p:nvPr/>
        </p:nvPicPr>
        <p:blipFill>
          <a:blip r:embed="rId6"/>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B90256C-017A-B849-8F9B-D51409BF93E4}"/>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by scaling how far an observation influences the predictions</a:t>
                </a:r>
              </a:p>
            </p:txBody>
          </p:sp>
        </mc:Choice>
        <mc:Fallback xmlns="">
          <p:sp>
            <p:nvSpPr>
              <p:cNvPr id="10" name="TextBox 9">
                <a:extLst>
                  <a:ext uri="{FF2B5EF4-FFF2-40B4-BE49-F238E27FC236}">
                    <a16:creationId xmlns:a16="http://schemas.microsoft.com/office/drawing/2014/main" id="{DB90256C-017A-B849-8F9B-D51409BF93E4}"/>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7"/>
                <a:stretch>
                  <a:fillRect t="-6410" b="-17949"/>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7D4FD992-C390-EC41-E897-DBAC30919AF6}"/>
              </a:ext>
            </a:extLst>
          </p:cNvPr>
          <p:cNvSpPr/>
          <p:nvPr/>
        </p:nvSpPr>
        <p:spPr>
          <a:xfrm>
            <a:off x="4385103" y="30703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331394F3-46BA-62D6-5158-7DE95E4CE48F}"/>
              </a:ext>
            </a:extLst>
          </p:cNvPr>
          <p:cNvSpPr/>
          <p:nvPr/>
        </p:nvSpPr>
        <p:spPr>
          <a:xfrm>
            <a:off x="1915953" y="36004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9C2C67-C432-5108-6584-3B6726C4D6C4}"/>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0.1</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4F9C2C67-C432-5108-6584-3B6726C4D6C4}"/>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84448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FFE2-3D64-776A-99F2-FE6D56D921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BC9CB1-AB28-E5F7-8D28-9645BCD66F54}"/>
              </a:ext>
            </a:extLst>
          </p:cNvPr>
          <p:cNvSpPr txBox="1"/>
          <p:nvPr/>
        </p:nvSpPr>
        <p:spPr>
          <a:xfrm>
            <a:off x="1966375" y="439116"/>
            <a:ext cx="11318708" cy="954107"/>
          </a:xfrm>
          <a:prstGeom prst="rect">
            <a:avLst/>
          </a:prstGeom>
          <a:noFill/>
        </p:spPr>
        <p:txBody>
          <a:bodyPr wrap="square" rtlCol="0">
            <a:spAutoFit/>
          </a:bodyPr>
          <a:lstStyle/>
          <a:p>
            <a:endParaRPr lang="en-US" sz="2800" i="1" dirty="0">
              <a:latin typeface="Cambria Math" panose="02040503050406030204" pitchFamily="18" charset="0"/>
            </a:endParaRPr>
          </a:p>
          <a:p>
            <a:pPr marL="457223" indent="-457223">
              <a:buFont typeface="Arial" panose="020B0604020202020204" pitchFamily="34" charset="0"/>
              <a:buChar char="•"/>
            </a:pPr>
            <a:endParaRPr lang="en-US" sz="28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1C7C5B2-2A7B-7926-A3B6-4ED700F1CE6F}"/>
                  </a:ext>
                </a:extLst>
              </p:cNvPr>
              <p:cNvSpPr txBox="1"/>
              <p:nvPr/>
            </p:nvSpPr>
            <p:spPr>
              <a:xfrm>
                <a:off x="393761" y="1193912"/>
                <a:ext cx="5222444" cy="523220"/>
              </a:xfrm>
              <a:prstGeom prst="rect">
                <a:avLst/>
              </a:prstGeom>
              <a:noFill/>
            </p:spPr>
            <p:txBody>
              <a:bodyPr wrap="square" rtlCol="0">
                <a:spAutoFit/>
              </a:bodyPr>
              <a:lstStyle/>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oMath>
                </a14:m>
                <a:r>
                  <a:rPr lang="en-US" sz="2800" i="1" dirty="0"/>
                  <a:t>:</a:t>
                </a:r>
                <a:r>
                  <a:rPr lang="en-US" sz="2800" dirty="0"/>
                  <a:t>                         4238.6</a:t>
                </a:r>
              </a:p>
            </p:txBody>
          </p:sp>
        </mc:Choice>
        <mc:Fallback xmlns="">
          <p:sp>
            <p:nvSpPr>
              <p:cNvPr id="9" name="TextBox 8">
                <a:extLst>
                  <a:ext uri="{FF2B5EF4-FFF2-40B4-BE49-F238E27FC236}">
                    <a16:creationId xmlns:a16="http://schemas.microsoft.com/office/drawing/2014/main" id="{11C7C5B2-2A7B-7926-A3B6-4ED700F1CE6F}"/>
                  </a:ext>
                </a:extLst>
              </p:cNvPr>
              <p:cNvSpPr txBox="1">
                <a:spLocks noRot="1" noChangeAspect="1" noMove="1" noResize="1" noEditPoints="1" noAdjustHandles="1" noChangeArrowheads="1" noChangeShapeType="1" noTextEdit="1"/>
              </p:cNvSpPr>
              <p:nvPr/>
            </p:nvSpPr>
            <p:spPr>
              <a:xfrm>
                <a:off x="393761" y="1193912"/>
                <a:ext cx="5222444" cy="523220"/>
              </a:xfrm>
              <a:prstGeom prst="rect">
                <a:avLst/>
              </a:prstGeom>
              <a:blipFill>
                <a:blip r:embed="rId3"/>
                <a:stretch>
                  <a:fillRect t="-11628" b="-3255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34BC925-F240-63F5-53A5-6F444F091753}"/>
              </a:ext>
            </a:extLst>
          </p:cNvPr>
          <p:cNvPicPr>
            <a:picLocks noChangeAspect="1"/>
          </p:cNvPicPr>
          <p:nvPr/>
        </p:nvPicPr>
        <p:blipFill>
          <a:blip r:embed="rId4"/>
          <a:stretch>
            <a:fillRect/>
          </a:stretch>
        </p:blipFill>
        <p:spPr>
          <a:xfrm>
            <a:off x="2415073" y="4297966"/>
            <a:ext cx="3352381" cy="1819048"/>
          </a:xfrm>
          <a:prstGeom prst="rect">
            <a:avLst/>
          </a:prstGeom>
        </p:spPr>
      </p:pic>
      <p:pic>
        <p:nvPicPr>
          <p:cNvPr id="18" name="Picture 17">
            <a:extLst>
              <a:ext uri="{FF2B5EF4-FFF2-40B4-BE49-F238E27FC236}">
                <a16:creationId xmlns:a16="http://schemas.microsoft.com/office/drawing/2014/main" id="{43AF154D-DADC-288E-F902-66D5583FB1B8}"/>
              </a:ext>
            </a:extLst>
          </p:cNvPr>
          <p:cNvPicPr>
            <a:picLocks noChangeAspect="1"/>
          </p:cNvPicPr>
          <p:nvPr/>
        </p:nvPicPr>
        <p:blipFill>
          <a:blip r:embed="rId5"/>
          <a:stretch>
            <a:fillRect/>
          </a:stretch>
        </p:blipFill>
        <p:spPr>
          <a:xfrm>
            <a:off x="2415073" y="2336121"/>
            <a:ext cx="3352381" cy="1342857"/>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C8D40D5-82D5-2B6E-9424-AC5228BB9BF3}"/>
                  </a:ext>
                </a:extLst>
              </p:cNvPr>
              <p:cNvSpPr txBox="1"/>
              <p:nvPr/>
            </p:nvSpPr>
            <p:spPr>
              <a:xfrm>
                <a:off x="430108" y="4740757"/>
                <a:ext cx="1316538" cy="578363"/>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𝑉𝑎𝑟</m:t>
                              </m:r>
                            </m:e>
                          </m:acc>
                        </m:e>
                        <m:sub>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9" name="TextBox 18">
                <a:extLst>
                  <a:ext uri="{FF2B5EF4-FFF2-40B4-BE49-F238E27FC236}">
                    <a16:creationId xmlns:a16="http://schemas.microsoft.com/office/drawing/2014/main" id="{AC8D40D5-82D5-2B6E-9424-AC5228BB9BF3}"/>
                  </a:ext>
                </a:extLst>
              </p:cNvPr>
              <p:cNvSpPr txBox="1">
                <a:spLocks noRot="1" noChangeAspect="1" noMove="1" noResize="1" noEditPoints="1" noAdjustHandles="1" noChangeArrowheads="1" noChangeShapeType="1" noTextEdit="1"/>
              </p:cNvSpPr>
              <p:nvPr/>
            </p:nvSpPr>
            <p:spPr>
              <a:xfrm>
                <a:off x="430108" y="4740757"/>
                <a:ext cx="1316538" cy="578363"/>
              </a:xfrm>
              <a:prstGeom prst="rect">
                <a:avLst/>
              </a:prstGeom>
              <a:blipFill>
                <a:blip r:embed="rId6"/>
                <a:stretch>
                  <a:fillRect r="-356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E000932-1B5E-ADBB-407D-BF988948C24A}"/>
                  </a:ext>
                </a:extLst>
              </p:cNvPr>
              <p:cNvSpPr txBox="1"/>
              <p:nvPr/>
            </p:nvSpPr>
            <p:spPr>
              <a:xfrm>
                <a:off x="481782" y="278090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0" name="TextBox 19">
                <a:extLst>
                  <a:ext uri="{FF2B5EF4-FFF2-40B4-BE49-F238E27FC236}">
                    <a16:creationId xmlns:a16="http://schemas.microsoft.com/office/drawing/2014/main" id="{1E000932-1B5E-ADBB-407D-BF988948C24A}"/>
                  </a:ext>
                </a:extLst>
              </p:cNvPr>
              <p:cNvSpPr txBox="1">
                <a:spLocks noRot="1" noChangeAspect="1" noMove="1" noResize="1" noEditPoints="1" noAdjustHandles="1" noChangeArrowheads="1" noChangeShapeType="1" noTextEdit="1"/>
              </p:cNvSpPr>
              <p:nvPr/>
            </p:nvSpPr>
            <p:spPr>
              <a:xfrm>
                <a:off x="481782" y="2780902"/>
                <a:ext cx="1316538" cy="523220"/>
              </a:xfrm>
              <a:prstGeom prst="rect">
                <a:avLst/>
              </a:prstGeom>
              <a:blipFill>
                <a:blip r:embed="rId7"/>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D887D6B1-255B-92C7-F356-BAF7F134E871}"/>
              </a:ext>
            </a:extLst>
          </p:cNvPr>
          <p:cNvCxnSpPr>
            <a:cxnSpLocks/>
          </p:cNvCxnSpPr>
          <p:nvPr/>
        </p:nvCxnSpPr>
        <p:spPr>
          <a:xfrm>
            <a:off x="5767454" y="1613436"/>
            <a:ext cx="1405507" cy="72336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242F9F6-50C4-DB64-FF0F-F871EE657DEF}"/>
              </a:ext>
            </a:extLst>
          </p:cNvPr>
          <p:cNvCxnSpPr>
            <a:cxnSpLocks/>
          </p:cNvCxnSpPr>
          <p:nvPr/>
        </p:nvCxnSpPr>
        <p:spPr>
          <a:xfrm>
            <a:off x="5767454" y="3098989"/>
            <a:ext cx="14055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78F1587-CF59-617D-479E-4B3A7E48DA1F}"/>
              </a:ext>
            </a:extLst>
          </p:cNvPr>
          <p:cNvCxnSpPr>
            <a:cxnSpLocks/>
          </p:cNvCxnSpPr>
          <p:nvPr/>
        </p:nvCxnSpPr>
        <p:spPr>
          <a:xfrm flipV="1">
            <a:off x="5828400" y="3718560"/>
            <a:ext cx="1344561" cy="122936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FEF6C58-2776-02D6-3AB6-C34C20D853F1}"/>
                  </a:ext>
                </a:extLst>
              </p:cNvPr>
              <p:cNvSpPr txBox="1"/>
              <p:nvPr/>
            </p:nvSpPr>
            <p:spPr>
              <a:xfrm>
                <a:off x="7294853" y="1613436"/>
                <a:ext cx="4755697"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𝐸𝑥𝑝𝑒𝑐𝑡𝑒𝑑</m:t>
                      </m:r>
                      <m:r>
                        <a:rPr lang="en-US" sz="2800" i="1">
                          <a:latin typeface="Cambria Math" panose="02040503050406030204" pitchFamily="18" charset="0"/>
                        </a:rPr>
                        <m:t> </m:t>
                      </m:r>
                      <m:r>
                        <a:rPr lang="en-US" sz="2800" i="1">
                          <a:latin typeface="Cambria Math" panose="02040503050406030204" pitchFamily="18" charset="0"/>
                        </a:rPr>
                        <m:t>𝐼𝑚𝑝𝑟𝑜𝑣𝑒𝑚𝑒𝑛𝑡</m:t>
                      </m:r>
                    </m:oMath>
                  </m:oMathPara>
                </a14:m>
                <a:endParaRPr lang="en-US" sz="2800" dirty="0"/>
              </a:p>
            </p:txBody>
          </p:sp>
        </mc:Choice>
        <mc:Fallback xmlns="">
          <p:sp>
            <p:nvSpPr>
              <p:cNvPr id="34" name="TextBox 33">
                <a:extLst>
                  <a:ext uri="{FF2B5EF4-FFF2-40B4-BE49-F238E27FC236}">
                    <a16:creationId xmlns:a16="http://schemas.microsoft.com/office/drawing/2014/main" id="{0FEF6C58-2776-02D6-3AB6-C34C20D853F1}"/>
                  </a:ext>
                </a:extLst>
              </p:cNvPr>
              <p:cNvSpPr txBox="1">
                <a:spLocks noRot="1" noChangeAspect="1" noMove="1" noResize="1" noEditPoints="1" noAdjustHandles="1" noChangeArrowheads="1" noChangeShapeType="1" noTextEdit="1"/>
              </p:cNvSpPr>
              <p:nvPr/>
            </p:nvSpPr>
            <p:spPr>
              <a:xfrm>
                <a:off x="7294853" y="1613436"/>
                <a:ext cx="4755697"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F943AD0-1376-FA7D-C756-F59B7051534E}"/>
                  </a:ext>
                </a:extLst>
              </p:cNvPr>
              <p:cNvSpPr txBox="1"/>
              <p:nvPr/>
            </p:nvSpPr>
            <p:spPr>
              <a:xfrm>
                <a:off x="7544450" y="4206314"/>
                <a:ext cx="4755697"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𝐸𝐼</m:t>
                      </m:r>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35" name="TextBox 34">
                <a:extLst>
                  <a:ext uri="{FF2B5EF4-FFF2-40B4-BE49-F238E27FC236}">
                    <a16:creationId xmlns:a16="http://schemas.microsoft.com/office/drawing/2014/main" id="{AF943AD0-1376-FA7D-C756-F59B7051534E}"/>
                  </a:ext>
                </a:extLst>
              </p:cNvPr>
              <p:cNvSpPr txBox="1">
                <a:spLocks noRot="1" noChangeAspect="1" noMove="1" noResize="1" noEditPoints="1" noAdjustHandles="1" noChangeArrowheads="1" noChangeShapeType="1" noTextEdit="1"/>
              </p:cNvSpPr>
              <p:nvPr/>
            </p:nvSpPr>
            <p:spPr>
              <a:xfrm>
                <a:off x="7544450" y="4206314"/>
                <a:ext cx="4755697" cy="523220"/>
              </a:xfrm>
              <a:prstGeom prst="rect">
                <a:avLst/>
              </a:prstGeom>
              <a:blipFill>
                <a:blip r:embed="rId9"/>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598DC802-5CED-3A13-ADE9-943A850AD4AB}"/>
              </a:ext>
            </a:extLst>
          </p:cNvPr>
          <p:cNvPicPr>
            <a:picLocks noChangeAspect="1"/>
          </p:cNvPicPr>
          <p:nvPr/>
        </p:nvPicPr>
        <p:blipFill>
          <a:blip r:embed="rId10"/>
          <a:stretch>
            <a:fillRect/>
          </a:stretch>
        </p:blipFill>
        <p:spPr>
          <a:xfrm>
            <a:off x="3271521" y="3668104"/>
            <a:ext cx="2344685" cy="457143"/>
          </a:xfrm>
          <a:prstGeom prst="rect">
            <a:avLst/>
          </a:prstGeom>
        </p:spPr>
      </p:pic>
      <p:pic>
        <p:nvPicPr>
          <p:cNvPr id="41" name="Picture 40">
            <a:extLst>
              <a:ext uri="{FF2B5EF4-FFF2-40B4-BE49-F238E27FC236}">
                <a16:creationId xmlns:a16="http://schemas.microsoft.com/office/drawing/2014/main" id="{477A323F-51BC-0450-C89B-0897BBBF179A}"/>
              </a:ext>
            </a:extLst>
          </p:cNvPr>
          <p:cNvPicPr>
            <a:picLocks noChangeAspect="1"/>
          </p:cNvPicPr>
          <p:nvPr/>
        </p:nvPicPr>
        <p:blipFill>
          <a:blip r:embed="rId10"/>
          <a:stretch>
            <a:fillRect/>
          </a:stretch>
        </p:blipFill>
        <p:spPr>
          <a:xfrm>
            <a:off x="8500358" y="3685544"/>
            <a:ext cx="2344685" cy="457143"/>
          </a:xfrm>
          <a:prstGeom prst="rect">
            <a:avLst/>
          </a:prstGeom>
        </p:spPr>
      </p:pic>
      <p:pic>
        <p:nvPicPr>
          <p:cNvPr id="10" name="Picture 9">
            <a:extLst>
              <a:ext uri="{FF2B5EF4-FFF2-40B4-BE49-F238E27FC236}">
                <a16:creationId xmlns:a16="http://schemas.microsoft.com/office/drawing/2014/main" id="{17692EFD-C6F8-A789-BEC4-37FF3341C767}"/>
              </a:ext>
            </a:extLst>
          </p:cNvPr>
          <p:cNvPicPr>
            <a:picLocks noChangeAspect="1"/>
          </p:cNvPicPr>
          <p:nvPr/>
        </p:nvPicPr>
        <p:blipFill>
          <a:blip r:embed="rId11"/>
          <a:stretch>
            <a:fillRect/>
          </a:stretch>
        </p:blipFill>
        <p:spPr>
          <a:xfrm>
            <a:off x="11201524" y="6191334"/>
            <a:ext cx="990476" cy="666667"/>
          </a:xfrm>
          <a:prstGeom prst="rect">
            <a:avLst/>
          </a:prstGeom>
        </p:spPr>
      </p:pic>
      <p:sp>
        <p:nvSpPr>
          <p:cNvPr id="6" name="Title 1">
            <a:extLst>
              <a:ext uri="{FF2B5EF4-FFF2-40B4-BE49-F238E27FC236}">
                <a16:creationId xmlns:a16="http://schemas.microsoft.com/office/drawing/2014/main" id="{634718FC-5F8D-7106-3E15-1245C5A701BB}"/>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pic>
        <p:nvPicPr>
          <p:cNvPr id="11" name="Picture 10">
            <a:extLst>
              <a:ext uri="{FF2B5EF4-FFF2-40B4-BE49-F238E27FC236}">
                <a16:creationId xmlns:a16="http://schemas.microsoft.com/office/drawing/2014/main" id="{0F3B2363-471B-2971-4B4E-AD8035A355CC}"/>
              </a:ext>
            </a:extLst>
          </p:cNvPr>
          <p:cNvPicPr>
            <a:picLocks noChangeAspect="1"/>
          </p:cNvPicPr>
          <p:nvPr/>
        </p:nvPicPr>
        <p:blipFill>
          <a:blip r:embed="rId12"/>
          <a:stretch>
            <a:fillRect/>
          </a:stretch>
        </p:blipFill>
        <p:spPr>
          <a:xfrm>
            <a:off x="7782563" y="2385943"/>
            <a:ext cx="3016671" cy="1301932"/>
          </a:xfrm>
          <a:prstGeom prst="rect">
            <a:avLst/>
          </a:prstGeom>
        </p:spPr>
      </p:pic>
    </p:spTree>
    <p:extLst>
      <p:ext uri="{BB962C8B-B14F-4D97-AF65-F5344CB8AC3E}">
        <p14:creationId xmlns:p14="http://schemas.microsoft.com/office/powerpoint/2010/main" val="14727565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pic>
        <p:nvPicPr>
          <p:cNvPr id="5" name="Picture 4">
            <a:extLst>
              <a:ext uri="{FF2B5EF4-FFF2-40B4-BE49-F238E27FC236}">
                <a16:creationId xmlns:a16="http://schemas.microsoft.com/office/drawing/2014/main" id="{B8CC3001-DBA8-F5D7-4392-B09D3AB868E5}"/>
              </a:ext>
            </a:extLst>
          </p:cNvPr>
          <p:cNvPicPr>
            <a:picLocks noChangeAspect="1"/>
          </p:cNvPicPr>
          <p:nvPr/>
        </p:nvPicPr>
        <p:blipFill>
          <a:blip r:embed="rId6"/>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52DDDA6-5510-F827-A1E0-D6D1A2CE75A2}"/>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by scaling how far an observation influences the predictions</a:t>
                </a:r>
              </a:p>
            </p:txBody>
          </p:sp>
        </mc:Choice>
        <mc:Fallback xmlns="">
          <p:sp>
            <p:nvSpPr>
              <p:cNvPr id="12" name="TextBox 11">
                <a:extLst>
                  <a:ext uri="{FF2B5EF4-FFF2-40B4-BE49-F238E27FC236}">
                    <a16:creationId xmlns:a16="http://schemas.microsoft.com/office/drawing/2014/main" id="{052DDDA6-5510-F827-A1E0-D6D1A2CE75A2}"/>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7"/>
                <a:stretch>
                  <a:fillRect t="-6410" b="-17949"/>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97F4E459-3443-094F-386B-D379A1B40A02}"/>
              </a:ext>
            </a:extLst>
          </p:cNvPr>
          <p:cNvSpPr/>
          <p:nvPr/>
        </p:nvSpPr>
        <p:spPr>
          <a:xfrm>
            <a:off x="4385103" y="30703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08BF6EB6-BC48-F2FF-F142-9DBAB62B0064}"/>
              </a:ext>
            </a:extLst>
          </p:cNvPr>
          <p:cNvSpPr/>
          <p:nvPr/>
        </p:nvSpPr>
        <p:spPr>
          <a:xfrm>
            <a:off x="1915953" y="36004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2415A25-F398-7951-646E-8292B67E5583}"/>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mn-ea"/>
                          <a:cs typeface="+mn-cs"/>
                        </a:rPr>
                        <m:t>100</m:t>
                      </m:r>
                      <m:r>
                        <a:rPr kumimoji="0" lang="en-US" sz="2800" b="0" i="0"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mn-ea"/>
                          <a:cs typeface="+mn-cs"/>
                        </a:rPr>
                        <m:t>.0</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=0.5</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12415A25-F398-7951-646E-8292B67E5583}"/>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151581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5AE648-685F-722D-5096-2BFD0E35CBDD}"/>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only scales the confidence interval width without impacting predictions</a:t>
                </a:r>
              </a:p>
            </p:txBody>
          </p:sp>
        </mc:Choice>
        <mc:Fallback xmlns="">
          <p:sp>
            <p:nvSpPr>
              <p:cNvPr id="10" name="TextBox 9">
                <a:extLst>
                  <a:ext uri="{FF2B5EF4-FFF2-40B4-BE49-F238E27FC236}">
                    <a16:creationId xmlns:a16="http://schemas.microsoft.com/office/drawing/2014/main" id="{EA5AE648-685F-722D-5096-2BFD0E35CBDD}"/>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6"/>
                <a:stretch>
                  <a:fillRect t="-6410" r="-2260" b="-1794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0668B0E8-F4B3-5FC9-3880-32D0B4310414}"/>
              </a:ext>
            </a:extLst>
          </p:cNvPr>
          <p:cNvPicPr>
            <a:picLocks noChangeAspect="1"/>
          </p:cNvPicPr>
          <p:nvPr/>
        </p:nvPicPr>
        <p:blipFill>
          <a:blip r:embed="rId7"/>
          <a:stretch>
            <a:fillRect/>
          </a:stretch>
        </p:blipFill>
        <p:spPr>
          <a:xfrm>
            <a:off x="481714" y="1748047"/>
            <a:ext cx="11228571" cy="3361905"/>
          </a:xfrm>
          <a:prstGeom prst="rect">
            <a:avLst/>
          </a:prstGeom>
        </p:spPr>
      </p:pic>
      <p:sp>
        <p:nvSpPr>
          <p:cNvPr id="4" name="Oval 3">
            <a:extLst>
              <a:ext uri="{FF2B5EF4-FFF2-40B4-BE49-F238E27FC236}">
                <a16:creationId xmlns:a16="http://schemas.microsoft.com/office/drawing/2014/main" id="{2D689C4D-CFA6-F2DC-B9C6-0557410CCE1E}"/>
              </a:ext>
            </a:extLst>
          </p:cNvPr>
          <p:cNvSpPr/>
          <p:nvPr/>
        </p:nvSpPr>
        <p:spPr>
          <a:xfrm>
            <a:off x="4385103" y="30703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AF2A8C2C-1B30-DC21-401E-65D533015146}"/>
              </a:ext>
            </a:extLst>
          </p:cNvPr>
          <p:cNvSpPr/>
          <p:nvPr/>
        </p:nvSpPr>
        <p:spPr>
          <a:xfrm>
            <a:off x="1915953" y="36004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3A42B895-8BF7-D62F-E274-AA802FEBE5A3}"/>
              </a:ext>
            </a:extLst>
          </p:cNvPr>
          <p:cNvSpPr/>
          <p:nvPr/>
        </p:nvSpPr>
        <p:spPr>
          <a:xfrm>
            <a:off x="3157738" y="33206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AFF0DFC-C501-AE59-5478-19FD059D215D}"/>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8AFF0DFC-C501-AE59-5478-19FD059D215D}"/>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251484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5AE648-685F-722D-5096-2BFD0E35CBDD}"/>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only scales the confidence interval width without impacting predictions</a:t>
                </a:r>
              </a:p>
            </p:txBody>
          </p:sp>
        </mc:Choice>
        <mc:Fallback xmlns="">
          <p:sp>
            <p:nvSpPr>
              <p:cNvPr id="10" name="TextBox 9">
                <a:extLst>
                  <a:ext uri="{FF2B5EF4-FFF2-40B4-BE49-F238E27FC236}">
                    <a16:creationId xmlns:a16="http://schemas.microsoft.com/office/drawing/2014/main" id="{EA5AE648-685F-722D-5096-2BFD0E35CBDD}"/>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6"/>
                <a:stretch>
                  <a:fillRect t="-6410" r="-2260" b="-1794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F96315E-BCD6-1E38-BFDD-5ABCE196A3FD}"/>
              </a:ext>
            </a:extLst>
          </p:cNvPr>
          <p:cNvPicPr>
            <a:picLocks noChangeAspect="1"/>
          </p:cNvPicPr>
          <p:nvPr/>
        </p:nvPicPr>
        <p:blipFill>
          <a:blip r:embed="rId7"/>
          <a:stretch>
            <a:fillRect/>
          </a:stretch>
        </p:blipFill>
        <p:spPr>
          <a:xfrm>
            <a:off x="481714" y="1748047"/>
            <a:ext cx="11228571" cy="3361905"/>
          </a:xfrm>
          <a:prstGeom prst="rect">
            <a:avLst/>
          </a:prstGeom>
        </p:spPr>
      </p:pic>
      <p:sp>
        <p:nvSpPr>
          <p:cNvPr id="11" name="Oval 10">
            <a:extLst>
              <a:ext uri="{FF2B5EF4-FFF2-40B4-BE49-F238E27FC236}">
                <a16:creationId xmlns:a16="http://schemas.microsoft.com/office/drawing/2014/main" id="{AB542B22-6BCA-C1F1-3388-7251B4EC6D18}"/>
              </a:ext>
            </a:extLst>
          </p:cNvPr>
          <p:cNvSpPr/>
          <p:nvPr/>
        </p:nvSpPr>
        <p:spPr>
          <a:xfrm>
            <a:off x="4385103" y="30703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0876AB7-0AD3-7DC5-4504-0645509FDEA0}"/>
              </a:ext>
            </a:extLst>
          </p:cNvPr>
          <p:cNvSpPr/>
          <p:nvPr/>
        </p:nvSpPr>
        <p:spPr>
          <a:xfrm>
            <a:off x="1915953" y="36004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753B1EAD-3B71-09F3-8C64-626B6F3BDFE0}"/>
              </a:ext>
            </a:extLst>
          </p:cNvPr>
          <p:cNvSpPr/>
          <p:nvPr/>
        </p:nvSpPr>
        <p:spPr>
          <a:xfrm>
            <a:off x="3157738" y="33206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D085365-21AA-ED79-6BEA-E49BCC84E60D}"/>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CD085365-21AA-ED79-6BEA-E49BCC84E60D}"/>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657640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5AE648-685F-722D-5096-2BFD0E35CBDD}"/>
                  </a:ext>
                </a:extLst>
              </p:cNvPr>
              <p:cNvSpPr txBox="1"/>
              <p:nvPr/>
            </p:nvSpPr>
            <p:spPr>
              <a:xfrm>
                <a:off x="2560321" y="5373879"/>
                <a:ext cx="78208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only scales the confidence interval width without impacting predictions</a:t>
                </a:r>
              </a:p>
            </p:txBody>
          </p:sp>
        </mc:Choice>
        <mc:Fallback xmlns="">
          <p:sp>
            <p:nvSpPr>
              <p:cNvPr id="10" name="TextBox 9">
                <a:extLst>
                  <a:ext uri="{FF2B5EF4-FFF2-40B4-BE49-F238E27FC236}">
                    <a16:creationId xmlns:a16="http://schemas.microsoft.com/office/drawing/2014/main" id="{EA5AE648-685F-722D-5096-2BFD0E35CBDD}"/>
                  </a:ext>
                </a:extLst>
              </p:cNvPr>
              <p:cNvSpPr txBox="1">
                <a:spLocks noRot="1" noChangeAspect="1" noMove="1" noResize="1" noEditPoints="1" noAdjustHandles="1" noChangeArrowheads="1" noChangeShapeType="1" noTextEdit="1"/>
              </p:cNvSpPr>
              <p:nvPr/>
            </p:nvSpPr>
            <p:spPr>
              <a:xfrm>
                <a:off x="2560321" y="5373879"/>
                <a:ext cx="7820808" cy="954107"/>
              </a:xfrm>
              <a:prstGeom prst="rect">
                <a:avLst/>
              </a:prstGeom>
              <a:blipFill>
                <a:blip r:embed="rId6"/>
                <a:stretch>
                  <a:fillRect t="-6410" r="-2260" b="-1794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54E314A-EC07-6942-7E84-B3DC28630942}"/>
              </a:ext>
            </a:extLst>
          </p:cNvPr>
          <p:cNvPicPr>
            <a:picLocks noChangeAspect="1"/>
          </p:cNvPicPr>
          <p:nvPr/>
        </p:nvPicPr>
        <p:blipFill>
          <a:blip r:embed="rId7"/>
          <a:stretch>
            <a:fillRect/>
          </a:stretch>
        </p:blipFill>
        <p:spPr>
          <a:xfrm>
            <a:off x="481714" y="1748047"/>
            <a:ext cx="11228571" cy="3361905"/>
          </a:xfrm>
          <a:prstGeom prst="rect">
            <a:avLst/>
          </a:prstGeom>
        </p:spPr>
      </p:pic>
      <p:sp>
        <p:nvSpPr>
          <p:cNvPr id="4" name="Oval 3">
            <a:extLst>
              <a:ext uri="{FF2B5EF4-FFF2-40B4-BE49-F238E27FC236}">
                <a16:creationId xmlns:a16="http://schemas.microsoft.com/office/drawing/2014/main" id="{AF338EE7-3A20-8972-59AE-29A505EA05AF}"/>
              </a:ext>
            </a:extLst>
          </p:cNvPr>
          <p:cNvSpPr/>
          <p:nvPr/>
        </p:nvSpPr>
        <p:spPr>
          <a:xfrm>
            <a:off x="4385103" y="30703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75898A47-0B6A-6E43-19A6-FC8B4A64D919}"/>
              </a:ext>
            </a:extLst>
          </p:cNvPr>
          <p:cNvSpPr/>
          <p:nvPr/>
        </p:nvSpPr>
        <p:spPr>
          <a:xfrm>
            <a:off x="1915953" y="36004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4E8D3547-8601-D925-8400-939FAC3C2099}"/>
              </a:ext>
            </a:extLst>
          </p:cNvPr>
          <p:cNvSpPr/>
          <p:nvPr/>
        </p:nvSpPr>
        <p:spPr>
          <a:xfrm>
            <a:off x="3157738" y="332069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96309C-B25D-A00A-0CFD-8A9C259479CA}"/>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srgbClr val="0E2841">
                              <a:lumMod val="50000"/>
                              <a:lumOff val="50000"/>
                            </a:srgbClr>
                          </a:solidFill>
                          <a:effectLst/>
                          <a:uLnTx/>
                          <a:uFillTx/>
                          <a:latin typeface="Cambria Math" panose="02040503050406030204" pitchFamily="18" charset="0"/>
                          <a:ea typeface="+mn-ea"/>
                          <a:cs typeface="+mn-cs"/>
                        </a:rPr>
                        <m:t>10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BB96309C-B25D-A00A-0CFD-8A9C259479CA}"/>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292275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087099"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err="1">
                <a:ln>
                  <a:noFill/>
                </a:ln>
                <a:solidFill>
                  <a:srgbClr val="2C3034"/>
                </a:solidFill>
                <a:effectLst/>
                <a:uLnTx/>
                <a:uFillTx/>
                <a:latin typeface="Arial"/>
                <a:ea typeface="+mn-ea"/>
                <a:cs typeface="Arial"/>
              </a:rPr>
              <a:t>GaSPs</a:t>
            </a:r>
            <a:r>
              <a:rPr kumimoji="0" lang="en-US" sz="2000" b="1" i="0" u="none" strike="noStrike" kern="1200" cap="none" spc="-5" normalizeH="0" baseline="0" noProof="0" dirty="0">
                <a:ln>
                  <a:noFill/>
                </a:ln>
                <a:solidFill>
                  <a:srgbClr val="2C3034"/>
                </a:solidFill>
                <a:effectLst/>
                <a:uLnTx/>
                <a:uFillTx/>
                <a:latin typeface="Arial"/>
                <a:ea typeface="+mn-ea"/>
                <a:cs typeface="Arial"/>
              </a:rPr>
              <a:t> WITH ERRORS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Picture 8">
            <a:extLst>
              <a:ext uri="{FF2B5EF4-FFF2-40B4-BE49-F238E27FC236}">
                <a16:creationId xmlns:a16="http://schemas.microsoft.com/office/drawing/2014/main" id="{CE488CAD-4A0E-7993-3367-300447B53D54}"/>
              </a:ext>
            </a:extLst>
          </p:cNvPr>
          <p:cNvPicPr>
            <a:picLocks noChangeAspect="1"/>
          </p:cNvPicPr>
          <p:nvPr/>
        </p:nvPicPr>
        <p:blipFill>
          <a:blip r:embed="rId3"/>
          <a:stretch>
            <a:fillRect/>
          </a:stretch>
        </p:blipFill>
        <p:spPr>
          <a:xfrm>
            <a:off x="6618063" y="1463053"/>
            <a:ext cx="4833059" cy="4152986"/>
          </a:xfrm>
          <a:prstGeom prst="rect">
            <a:avLst/>
          </a:prstGeom>
        </p:spPr>
      </p:pic>
      <p:pic>
        <p:nvPicPr>
          <p:cNvPr id="11" name="Picture 10">
            <a:extLst>
              <a:ext uri="{FF2B5EF4-FFF2-40B4-BE49-F238E27FC236}">
                <a16:creationId xmlns:a16="http://schemas.microsoft.com/office/drawing/2014/main" id="{FDCCC9B0-1E6B-25CE-AA70-615A67493926}"/>
              </a:ext>
            </a:extLst>
          </p:cNvPr>
          <p:cNvPicPr>
            <a:picLocks noChangeAspect="1"/>
          </p:cNvPicPr>
          <p:nvPr/>
        </p:nvPicPr>
        <p:blipFill>
          <a:blip r:embed="rId4"/>
          <a:stretch>
            <a:fillRect/>
          </a:stretch>
        </p:blipFill>
        <p:spPr>
          <a:xfrm>
            <a:off x="740878" y="1463053"/>
            <a:ext cx="4670218" cy="3847997"/>
          </a:xfrm>
          <a:prstGeom prst="rect">
            <a:avLst/>
          </a:prstGeom>
        </p:spPr>
      </p:pic>
      <p:sp>
        <p:nvSpPr>
          <p:cNvPr id="12" name="TextBox 11">
            <a:extLst>
              <a:ext uri="{FF2B5EF4-FFF2-40B4-BE49-F238E27FC236}">
                <a16:creationId xmlns:a16="http://schemas.microsoft.com/office/drawing/2014/main" id="{5E9509EA-26E8-C9A0-0F8F-AC194A5EE355}"/>
              </a:ext>
            </a:extLst>
          </p:cNvPr>
          <p:cNvSpPr txBox="1"/>
          <p:nvPr/>
        </p:nvSpPr>
        <p:spPr>
          <a:xfrm>
            <a:off x="3524932" y="5171357"/>
            <a:ext cx="578729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Modeling with noisy/random data requires another strategy</a:t>
            </a:r>
          </a:p>
        </p:txBody>
      </p:sp>
      <p:pic>
        <p:nvPicPr>
          <p:cNvPr id="4" name="Picture 3">
            <a:extLst>
              <a:ext uri="{FF2B5EF4-FFF2-40B4-BE49-F238E27FC236}">
                <a16:creationId xmlns:a16="http://schemas.microsoft.com/office/drawing/2014/main" id="{87F2D0E6-148A-C35A-5FF0-06663DA1D474}"/>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1612384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CD13CC-4545-005E-CA33-37FA3F8BE93B}"/>
                  </a:ext>
                </a:extLst>
              </p:cNvPr>
              <p:cNvSpPr txBox="1"/>
              <p:nvPr/>
            </p:nvSpPr>
            <p:spPr>
              <a:xfrm>
                <a:off x="731841" y="739887"/>
                <a:ext cx="11318708" cy="4906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oMath>
                </a14:m>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(the nugget) is added the diagonal of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oMath>
                </a14:m>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to smooth out noise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oMath>
                </a14:m>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is unitless, but </a:t>
                </a:r>
                <a14:m>
                  <m:oMath xmlns:m="http://schemas.openxmlformats.org/officeDocument/2006/math">
                    <m:sSup>
                      <m:s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is analogous to measurement error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𝐺𝑎𝑢𝑠𝑠𝑖𝑎𝑛</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𝑰</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oMath>
                </a14:m>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sSup>
                      <m:sSup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sub>
                    </m:sSub>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𝑰</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 name="TextBox 1">
                <a:extLst>
                  <a:ext uri="{FF2B5EF4-FFF2-40B4-BE49-F238E27FC236}">
                    <a16:creationId xmlns:a16="http://schemas.microsoft.com/office/drawing/2014/main" id="{7ACD13CC-4545-005E-CA33-37FA3F8BE93B}"/>
                  </a:ext>
                </a:extLst>
              </p:cNvPr>
              <p:cNvSpPr txBox="1">
                <a:spLocks noRot="1" noChangeAspect="1" noMove="1" noResize="1" noEditPoints="1" noAdjustHandles="1" noChangeArrowheads="1" noChangeShapeType="1" noTextEdit="1"/>
              </p:cNvSpPr>
              <p:nvPr/>
            </p:nvSpPr>
            <p:spPr>
              <a:xfrm>
                <a:off x="731841" y="739887"/>
                <a:ext cx="11318708" cy="4906471"/>
              </a:xfrm>
              <a:prstGeom prst="rect">
                <a:avLst/>
              </a:prstGeom>
              <a:blipFill>
                <a:blip r:embed="rId5"/>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A300ED2-B6DA-FA1E-0838-51D9024A7C5A}"/>
              </a:ext>
            </a:extLst>
          </p:cNvPr>
          <p:cNvPicPr>
            <a:picLocks noChangeAspect="1"/>
          </p:cNvPicPr>
          <p:nvPr/>
        </p:nvPicPr>
        <p:blipFill>
          <a:blip r:embed="rId6"/>
          <a:stretch>
            <a:fillRect/>
          </a:stretch>
        </p:blipFill>
        <p:spPr>
          <a:xfrm>
            <a:off x="11201524" y="6191333"/>
            <a:ext cx="990476" cy="666667"/>
          </a:xfrm>
          <a:prstGeom prst="rect">
            <a:avLst/>
          </a:prstGeom>
        </p:spPr>
      </p:pic>
      <p:sp>
        <p:nvSpPr>
          <p:cNvPr id="5" name="object 3">
            <a:extLst>
              <a:ext uri="{FF2B5EF4-FFF2-40B4-BE49-F238E27FC236}">
                <a16:creationId xmlns:a16="http://schemas.microsoft.com/office/drawing/2014/main" id="{EB543EB8-97DE-E2C8-9C50-5A436D98A0CD}"/>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err="1">
                <a:ln>
                  <a:noFill/>
                </a:ln>
                <a:solidFill>
                  <a:srgbClr val="2C3034"/>
                </a:solidFill>
                <a:effectLst/>
                <a:uLnTx/>
                <a:uFillTx/>
                <a:latin typeface="Arial"/>
                <a:ea typeface="+mn-ea"/>
                <a:cs typeface="Arial"/>
              </a:rPr>
              <a:t>GaSPs</a:t>
            </a:r>
            <a:r>
              <a:rPr kumimoji="0" lang="en-US" sz="2000" b="1" i="0" u="none" strike="noStrike" kern="1200" cap="none" spc="-5" normalizeH="0" baseline="0" noProof="0" dirty="0">
                <a:ln>
                  <a:noFill/>
                </a:ln>
                <a:solidFill>
                  <a:srgbClr val="2C3034"/>
                </a:solidFill>
                <a:effectLst/>
                <a:uLnTx/>
                <a:uFillTx/>
                <a:latin typeface="Arial"/>
                <a:ea typeface="+mn-ea"/>
                <a:cs typeface="Arial"/>
              </a:rPr>
              <a:t> WITH ERRORS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5029903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862CAD9-4AA7-CEFE-F438-FA0BF3B84667}"/>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54F4B7A-05A5-AF56-F5C0-323C943B21EE}"/>
                  </a:ext>
                </a:extLst>
              </p:cNvPr>
              <p:cNvSpPr txBox="1"/>
              <p:nvPr/>
            </p:nvSpPr>
            <p:spPr>
              <a:xfrm>
                <a:off x="3388660" y="5432947"/>
                <a:ext cx="673428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out noise by pulling predictions globally to the mean, even on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8" name="TextBox 17">
                <a:extLst>
                  <a:ext uri="{FF2B5EF4-FFF2-40B4-BE49-F238E27FC236}">
                    <a16:creationId xmlns:a16="http://schemas.microsoft.com/office/drawing/2014/main" id="{554F4B7A-05A5-AF56-F5C0-323C943B21EE}"/>
                  </a:ext>
                </a:extLst>
              </p:cNvPr>
              <p:cNvSpPr txBox="1">
                <a:spLocks noRot="1" noChangeAspect="1" noMove="1" noResize="1" noEditPoints="1" noAdjustHandles="1" noChangeArrowheads="1" noChangeShapeType="1" noTextEdit="1"/>
              </p:cNvSpPr>
              <p:nvPr/>
            </p:nvSpPr>
            <p:spPr>
              <a:xfrm>
                <a:off x="3388660" y="5432947"/>
                <a:ext cx="6734286" cy="1384995"/>
              </a:xfrm>
              <a:prstGeom prst="rect">
                <a:avLst/>
              </a:prstGeom>
              <a:blipFill>
                <a:blip r:embed="rId6"/>
                <a:stretch>
                  <a:fillRect t="-3965"/>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04521571-E0BD-30D4-EE79-A3606CF17EF3}"/>
              </a:ext>
            </a:extLst>
          </p:cNvPr>
          <p:cNvGrpSpPr/>
          <p:nvPr/>
        </p:nvGrpSpPr>
        <p:grpSpPr>
          <a:xfrm>
            <a:off x="481714" y="1293054"/>
            <a:ext cx="11229685" cy="3816898"/>
            <a:chOff x="481714" y="1293054"/>
            <a:chExt cx="11229685" cy="3816898"/>
          </a:xfrm>
        </p:grpSpPr>
        <p:pic>
          <p:nvPicPr>
            <p:cNvPr id="9" name="Picture 8">
              <a:extLst>
                <a:ext uri="{FF2B5EF4-FFF2-40B4-BE49-F238E27FC236}">
                  <a16:creationId xmlns:a16="http://schemas.microsoft.com/office/drawing/2014/main" id="{8631305E-8A91-11CB-03A9-D97FF6DD98C4}"/>
                </a:ext>
              </a:extLst>
            </p:cNvPr>
            <p:cNvPicPr>
              <a:picLocks noChangeAspect="1"/>
            </p:cNvPicPr>
            <p:nvPr/>
          </p:nvPicPr>
          <p:blipFill>
            <a:blip r:embed="rId7"/>
            <a:stretch>
              <a:fillRect/>
            </a:stretch>
          </p:blipFill>
          <p:spPr>
            <a:xfrm>
              <a:off x="481714" y="1748047"/>
              <a:ext cx="11228571" cy="3361905"/>
            </a:xfrm>
            <a:prstGeom prst="rect">
              <a:avLst/>
            </a:prstGeom>
          </p:spPr>
        </p:pic>
        <p:pic>
          <p:nvPicPr>
            <p:cNvPr id="11" name="Picture 10">
              <a:extLst>
                <a:ext uri="{FF2B5EF4-FFF2-40B4-BE49-F238E27FC236}">
                  <a16:creationId xmlns:a16="http://schemas.microsoft.com/office/drawing/2014/main" id="{4A02E243-5806-2365-A433-2981E32943A6}"/>
                </a:ext>
              </a:extLst>
            </p:cNvPr>
            <p:cNvPicPr>
              <a:picLocks noChangeAspect="1"/>
            </p:cNvPicPr>
            <p:nvPr/>
          </p:nvPicPr>
          <p:blipFill>
            <a:blip r:embed="rId8"/>
            <a:stretch>
              <a:fillRect/>
            </a:stretch>
          </p:blipFill>
          <p:spPr>
            <a:xfrm>
              <a:off x="11359018" y="1293054"/>
              <a:ext cx="352381" cy="3628571"/>
            </a:xfrm>
            <a:prstGeom prst="rect">
              <a:avLst/>
            </a:prstGeom>
          </p:spPr>
        </p:pic>
      </p:grpSp>
      <p:sp>
        <p:nvSpPr>
          <p:cNvPr id="4" name="Oval 3">
            <a:extLst>
              <a:ext uri="{FF2B5EF4-FFF2-40B4-BE49-F238E27FC236}">
                <a16:creationId xmlns:a16="http://schemas.microsoft.com/office/drawing/2014/main" id="{BF6DEAAD-4627-CB73-960C-270883004131}"/>
              </a:ext>
            </a:extLst>
          </p:cNvPr>
          <p:cNvSpPr/>
          <p:nvPr/>
        </p:nvSpPr>
        <p:spPr>
          <a:xfrm>
            <a:off x="4076282" y="25257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CA18C15E-C848-CDB3-B1BB-C461850D446F}"/>
              </a:ext>
            </a:extLst>
          </p:cNvPr>
          <p:cNvSpPr/>
          <p:nvPr/>
        </p:nvSpPr>
        <p:spPr>
          <a:xfrm>
            <a:off x="1589381" y="38535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005FF7AA-AB2D-2079-7D42-7BEB3D107BF9}"/>
              </a:ext>
            </a:extLst>
          </p:cNvPr>
          <p:cNvSpPr/>
          <p:nvPr/>
        </p:nvSpPr>
        <p:spPr>
          <a:xfrm>
            <a:off x="1889881" y="380288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A45C1ED7-9D36-216A-88C3-BD42941A55B4}"/>
              </a:ext>
            </a:extLst>
          </p:cNvPr>
          <p:cNvSpPr/>
          <p:nvPr/>
        </p:nvSpPr>
        <p:spPr>
          <a:xfrm>
            <a:off x="2205982" y="367309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025DA004-D6BA-5949-E36F-EC7AED2AAC94}"/>
              </a:ext>
            </a:extLst>
          </p:cNvPr>
          <p:cNvSpPr/>
          <p:nvPr/>
        </p:nvSpPr>
        <p:spPr>
          <a:xfrm>
            <a:off x="2507645" y="348962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0E174D22-1454-1675-5ACE-B4FFA1FD4DAA}"/>
              </a:ext>
            </a:extLst>
          </p:cNvPr>
          <p:cNvSpPr/>
          <p:nvPr/>
        </p:nvSpPr>
        <p:spPr>
          <a:xfrm>
            <a:off x="2826053" y="318784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383C158F-89CC-05E4-29C8-3DB02874DD02}"/>
              </a:ext>
            </a:extLst>
          </p:cNvPr>
          <p:cNvSpPr/>
          <p:nvPr/>
        </p:nvSpPr>
        <p:spPr>
          <a:xfrm>
            <a:off x="3136296" y="288674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6A4C5012-E2B8-5EF3-475D-07E238DC8806}"/>
              </a:ext>
            </a:extLst>
          </p:cNvPr>
          <p:cNvSpPr/>
          <p:nvPr/>
        </p:nvSpPr>
        <p:spPr>
          <a:xfrm>
            <a:off x="3446538" y="268867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769966BC-AD1E-C7C8-D99C-C2851BDDC4DF}"/>
              </a:ext>
            </a:extLst>
          </p:cNvPr>
          <p:cNvSpPr/>
          <p:nvPr/>
        </p:nvSpPr>
        <p:spPr>
          <a:xfrm>
            <a:off x="3748616" y="2583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7235C9A8-F946-6AC9-47EC-E77DFB7ECF1D}"/>
              </a:ext>
            </a:extLst>
          </p:cNvPr>
          <p:cNvPicPr>
            <a:picLocks noChangeAspect="1"/>
          </p:cNvPicPr>
          <p:nvPr/>
        </p:nvPicPr>
        <p:blipFill>
          <a:blip r:embed="rId9"/>
          <a:stretch>
            <a:fillRect/>
          </a:stretch>
        </p:blipFill>
        <p:spPr>
          <a:xfrm>
            <a:off x="11201524" y="6191333"/>
            <a:ext cx="990476" cy="666667"/>
          </a:xfrm>
          <a:prstGeom prst="rect">
            <a:avLst/>
          </a:prstGeom>
        </p:spPr>
      </p:pic>
      <p:sp>
        <p:nvSpPr>
          <p:cNvPr id="21" name="object 3">
            <a:extLst>
              <a:ext uri="{FF2B5EF4-FFF2-40B4-BE49-F238E27FC236}">
                <a16:creationId xmlns:a16="http://schemas.microsoft.com/office/drawing/2014/main" id="{B9CB7DAE-AE40-13F2-1DA9-836C7A210217}"/>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err="1">
                <a:ln>
                  <a:noFill/>
                </a:ln>
                <a:solidFill>
                  <a:srgbClr val="2C3034"/>
                </a:solidFill>
                <a:effectLst/>
                <a:uLnTx/>
                <a:uFillTx/>
                <a:latin typeface="Arial"/>
                <a:ea typeface="+mn-ea"/>
                <a:cs typeface="Arial"/>
              </a:rPr>
              <a:t>GaSPs</a:t>
            </a:r>
            <a:r>
              <a:rPr kumimoji="0" lang="en-US" sz="2000" b="1" i="0" u="none" strike="noStrike" kern="1200" cap="none" spc="-5" normalizeH="0" baseline="0" noProof="0" dirty="0">
                <a:ln>
                  <a:noFill/>
                </a:ln>
                <a:solidFill>
                  <a:srgbClr val="2C3034"/>
                </a:solidFill>
                <a:effectLst/>
                <a:uLnTx/>
                <a:uFillTx/>
                <a:latin typeface="Arial"/>
                <a:ea typeface="+mn-ea"/>
                <a:cs typeface="Arial"/>
              </a:rPr>
              <a:t> WITH ERRORS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E5078BB-96E5-D0F8-61E6-A4F78F331D36}"/>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=0.0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TextBox 2">
                <a:extLst>
                  <a:ext uri="{FF2B5EF4-FFF2-40B4-BE49-F238E27FC236}">
                    <a16:creationId xmlns:a16="http://schemas.microsoft.com/office/drawing/2014/main" id="{6E5078BB-96E5-D0F8-61E6-A4F78F331D36}"/>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131472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862CAD9-4AA7-CEFE-F438-FA0BF3B84667}"/>
              </a:ext>
            </a:extLst>
          </p:cNvPr>
          <p:cNvPicPr>
            <a:picLocks noChangeAspect="1"/>
          </p:cNvPicPr>
          <p:nvPr/>
        </p:nvPicPr>
        <p:blipFill>
          <a:blip r:embed="rId3"/>
          <a:stretch>
            <a:fillRect/>
          </a:stretch>
        </p:blipFill>
        <p:spPr>
          <a:xfrm>
            <a:off x="241036" y="1387638"/>
            <a:ext cx="11809513" cy="548738"/>
          </a:xfrm>
          <a:prstGeom prst="rect">
            <a:avLst/>
          </a:prstGeom>
        </p:spPr>
      </p:pic>
      <p:pic>
        <p:nvPicPr>
          <p:cNvPr id="5" name="Picture 4">
            <a:extLst>
              <a:ext uri="{FF2B5EF4-FFF2-40B4-BE49-F238E27FC236}">
                <a16:creationId xmlns:a16="http://schemas.microsoft.com/office/drawing/2014/main" id="{58F7A895-108E-7618-3FF4-7C6E8D6B1270}"/>
              </a:ext>
            </a:extLst>
          </p:cNvPr>
          <p:cNvPicPr>
            <a:picLocks noChangeAspect="1"/>
          </p:cNvPicPr>
          <p:nvPr/>
        </p:nvPicPr>
        <p:blipFill>
          <a:blip r:embed="rId4"/>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28DBB7-CED0-90A7-C6CC-50ED73FEB984}"/>
                  </a:ext>
                </a:extLst>
              </p:cNvPr>
              <p:cNvSpPr txBox="1"/>
              <p:nvPr/>
            </p:nvSpPr>
            <p:spPr>
              <a:xfrm>
                <a:off x="3388660" y="5432947"/>
                <a:ext cx="673428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out noise by pulling predictions globally to the mean, even on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0" name="TextBox 9">
                <a:extLst>
                  <a:ext uri="{FF2B5EF4-FFF2-40B4-BE49-F238E27FC236}">
                    <a16:creationId xmlns:a16="http://schemas.microsoft.com/office/drawing/2014/main" id="{4628DBB7-CED0-90A7-C6CC-50ED73FEB984}"/>
                  </a:ext>
                </a:extLst>
              </p:cNvPr>
              <p:cNvSpPr txBox="1">
                <a:spLocks noRot="1" noChangeAspect="1" noMove="1" noResize="1" noEditPoints="1" noAdjustHandles="1" noChangeArrowheads="1" noChangeShapeType="1" noTextEdit="1"/>
              </p:cNvSpPr>
              <p:nvPr/>
            </p:nvSpPr>
            <p:spPr>
              <a:xfrm>
                <a:off x="3388660" y="5432947"/>
                <a:ext cx="6734286" cy="1384995"/>
              </a:xfrm>
              <a:prstGeom prst="rect">
                <a:avLst/>
              </a:prstGeom>
              <a:blipFill>
                <a:blip r:embed="rId7"/>
                <a:stretch>
                  <a:fillRect t="-396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F2090F1-0832-5169-035E-855EF922766F}"/>
              </a:ext>
            </a:extLst>
          </p:cNvPr>
          <p:cNvPicPr>
            <a:picLocks noChangeAspect="1"/>
          </p:cNvPicPr>
          <p:nvPr/>
        </p:nvPicPr>
        <p:blipFill>
          <a:blip r:embed="rId8"/>
          <a:stretch>
            <a:fillRect/>
          </a:stretch>
        </p:blipFill>
        <p:spPr>
          <a:xfrm>
            <a:off x="11382990" y="1614713"/>
            <a:ext cx="352381" cy="3628571"/>
          </a:xfrm>
          <a:prstGeom prst="rect">
            <a:avLst/>
          </a:prstGeom>
        </p:spPr>
      </p:pic>
      <p:sp>
        <p:nvSpPr>
          <p:cNvPr id="4" name="Oval 3">
            <a:extLst>
              <a:ext uri="{FF2B5EF4-FFF2-40B4-BE49-F238E27FC236}">
                <a16:creationId xmlns:a16="http://schemas.microsoft.com/office/drawing/2014/main" id="{00ED8849-381C-39F6-DAFF-E45146F8F049}"/>
              </a:ext>
            </a:extLst>
          </p:cNvPr>
          <p:cNvSpPr/>
          <p:nvPr/>
        </p:nvSpPr>
        <p:spPr>
          <a:xfrm>
            <a:off x="4076282" y="25257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F69C8D64-80CE-FEE5-EF04-7471C1BDEA1C}"/>
              </a:ext>
            </a:extLst>
          </p:cNvPr>
          <p:cNvSpPr/>
          <p:nvPr/>
        </p:nvSpPr>
        <p:spPr>
          <a:xfrm>
            <a:off x="1589381" y="38535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D5FC7719-1FE0-5ECC-28CB-4CF55D0FFA56}"/>
              </a:ext>
            </a:extLst>
          </p:cNvPr>
          <p:cNvSpPr/>
          <p:nvPr/>
        </p:nvSpPr>
        <p:spPr>
          <a:xfrm>
            <a:off x="1889881" y="380288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97CD96F7-3796-E1CF-8140-3528772C9188}"/>
              </a:ext>
            </a:extLst>
          </p:cNvPr>
          <p:cNvSpPr/>
          <p:nvPr/>
        </p:nvSpPr>
        <p:spPr>
          <a:xfrm>
            <a:off x="2205982" y="367309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089224EB-0BDE-8FE0-706F-D348CA5CCF7A}"/>
              </a:ext>
            </a:extLst>
          </p:cNvPr>
          <p:cNvSpPr/>
          <p:nvPr/>
        </p:nvSpPr>
        <p:spPr>
          <a:xfrm>
            <a:off x="2507645" y="348962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065ADC6F-D288-0306-4546-B2B4733AA5C0}"/>
              </a:ext>
            </a:extLst>
          </p:cNvPr>
          <p:cNvSpPr/>
          <p:nvPr/>
        </p:nvSpPr>
        <p:spPr>
          <a:xfrm>
            <a:off x="2826053" y="318784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B6C0EB8C-0A8F-D553-6DE7-2E9CFC8DC2BC}"/>
              </a:ext>
            </a:extLst>
          </p:cNvPr>
          <p:cNvSpPr/>
          <p:nvPr/>
        </p:nvSpPr>
        <p:spPr>
          <a:xfrm>
            <a:off x="3136296" y="288674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6ACAB82F-9E65-2F9D-B4D8-92B5B1AAD5DC}"/>
              </a:ext>
            </a:extLst>
          </p:cNvPr>
          <p:cNvSpPr/>
          <p:nvPr/>
        </p:nvSpPr>
        <p:spPr>
          <a:xfrm>
            <a:off x="3446538" y="268867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1156977F-7BB5-DDB2-4559-B901115CC706}"/>
              </a:ext>
            </a:extLst>
          </p:cNvPr>
          <p:cNvSpPr/>
          <p:nvPr/>
        </p:nvSpPr>
        <p:spPr>
          <a:xfrm>
            <a:off x="3748616" y="2583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A2FB0F9B-5D48-C3E2-B09C-78B989D622B8}"/>
              </a:ext>
            </a:extLst>
          </p:cNvPr>
          <p:cNvPicPr>
            <a:picLocks noChangeAspect="1"/>
          </p:cNvPicPr>
          <p:nvPr/>
        </p:nvPicPr>
        <p:blipFill>
          <a:blip r:embed="rId9"/>
          <a:stretch>
            <a:fillRect/>
          </a:stretch>
        </p:blipFill>
        <p:spPr>
          <a:xfrm>
            <a:off x="11201524" y="6191333"/>
            <a:ext cx="990476" cy="666667"/>
          </a:xfrm>
          <a:prstGeom prst="rect">
            <a:avLst/>
          </a:prstGeom>
        </p:spPr>
      </p:pic>
      <p:sp>
        <p:nvSpPr>
          <p:cNvPr id="20" name="object 3">
            <a:extLst>
              <a:ext uri="{FF2B5EF4-FFF2-40B4-BE49-F238E27FC236}">
                <a16:creationId xmlns:a16="http://schemas.microsoft.com/office/drawing/2014/main" id="{F20B91CB-63F8-A432-0F42-B9B7E04467D3}"/>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err="1">
                <a:ln>
                  <a:noFill/>
                </a:ln>
                <a:solidFill>
                  <a:srgbClr val="2C3034"/>
                </a:solidFill>
                <a:effectLst/>
                <a:uLnTx/>
                <a:uFillTx/>
                <a:latin typeface="Arial"/>
                <a:ea typeface="+mn-ea"/>
                <a:cs typeface="Arial"/>
              </a:rPr>
              <a:t>GaSPs</a:t>
            </a:r>
            <a:r>
              <a:rPr kumimoji="0" lang="en-US" sz="2000" b="1" i="0" u="none" strike="noStrike" kern="1200" cap="none" spc="-5" normalizeH="0" baseline="0" noProof="0" dirty="0">
                <a:ln>
                  <a:noFill/>
                </a:ln>
                <a:solidFill>
                  <a:srgbClr val="2C3034"/>
                </a:solidFill>
                <a:effectLst/>
                <a:uLnTx/>
                <a:uFillTx/>
                <a:latin typeface="Arial"/>
                <a:ea typeface="+mn-ea"/>
                <a:cs typeface="Arial"/>
              </a:rPr>
              <a:t> WITH ERRORS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37A45BE-7E5B-406B-3BC9-CB5F2E1E5A07}"/>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=0.01</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TextBox 2">
                <a:extLst>
                  <a:ext uri="{FF2B5EF4-FFF2-40B4-BE49-F238E27FC236}">
                    <a16:creationId xmlns:a16="http://schemas.microsoft.com/office/drawing/2014/main" id="{A37A45BE-7E5B-406B-3BC9-CB5F2E1E5A07}"/>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75315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862CAD9-4AA7-CEFE-F438-FA0BF3B84667}"/>
              </a:ext>
            </a:extLst>
          </p:cNvPr>
          <p:cNvPicPr>
            <a:picLocks noChangeAspect="1"/>
          </p:cNvPicPr>
          <p:nvPr/>
        </p:nvPicPr>
        <p:blipFill>
          <a:blip r:embed="rId3"/>
          <a:stretch>
            <a:fillRect/>
          </a:stretch>
        </p:blipFill>
        <p:spPr>
          <a:xfrm>
            <a:off x="241036" y="1387638"/>
            <a:ext cx="11809513" cy="548738"/>
          </a:xfrm>
          <a:prstGeom prst="rect">
            <a:avLst/>
          </a:prstGeom>
        </p:spPr>
      </p:pic>
      <p:pic>
        <p:nvPicPr>
          <p:cNvPr id="5" name="Picture 4">
            <a:extLst>
              <a:ext uri="{FF2B5EF4-FFF2-40B4-BE49-F238E27FC236}">
                <a16:creationId xmlns:a16="http://schemas.microsoft.com/office/drawing/2014/main" id="{58F7A895-108E-7618-3FF4-7C6E8D6B1270}"/>
              </a:ext>
            </a:extLst>
          </p:cNvPr>
          <p:cNvPicPr>
            <a:picLocks noChangeAspect="1"/>
          </p:cNvPicPr>
          <p:nvPr/>
        </p:nvPicPr>
        <p:blipFill>
          <a:blip r:embed="rId4"/>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28DBB7-CED0-90A7-C6CC-50ED73FEB984}"/>
                  </a:ext>
                </a:extLst>
              </p:cNvPr>
              <p:cNvSpPr txBox="1"/>
              <p:nvPr/>
            </p:nvSpPr>
            <p:spPr>
              <a:xfrm>
                <a:off x="3388660" y="5432947"/>
                <a:ext cx="673428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out noise by pulling predictions globally to the mean, even on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0" name="TextBox 9">
                <a:extLst>
                  <a:ext uri="{FF2B5EF4-FFF2-40B4-BE49-F238E27FC236}">
                    <a16:creationId xmlns:a16="http://schemas.microsoft.com/office/drawing/2014/main" id="{4628DBB7-CED0-90A7-C6CC-50ED73FEB984}"/>
                  </a:ext>
                </a:extLst>
              </p:cNvPr>
              <p:cNvSpPr txBox="1">
                <a:spLocks noRot="1" noChangeAspect="1" noMove="1" noResize="1" noEditPoints="1" noAdjustHandles="1" noChangeArrowheads="1" noChangeShapeType="1" noTextEdit="1"/>
              </p:cNvSpPr>
              <p:nvPr/>
            </p:nvSpPr>
            <p:spPr>
              <a:xfrm>
                <a:off x="3388660" y="5432947"/>
                <a:ext cx="6734286" cy="1384995"/>
              </a:xfrm>
              <a:prstGeom prst="rect">
                <a:avLst/>
              </a:prstGeom>
              <a:blipFill>
                <a:blip r:embed="rId7"/>
                <a:stretch>
                  <a:fillRect t="-396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F2090F1-0832-5169-035E-855EF922766F}"/>
              </a:ext>
            </a:extLst>
          </p:cNvPr>
          <p:cNvPicPr>
            <a:picLocks noChangeAspect="1"/>
          </p:cNvPicPr>
          <p:nvPr/>
        </p:nvPicPr>
        <p:blipFill>
          <a:blip r:embed="rId8"/>
          <a:stretch>
            <a:fillRect/>
          </a:stretch>
        </p:blipFill>
        <p:spPr>
          <a:xfrm>
            <a:off x="11382990" y="1614713"/>
            <a:ext cx="352381" cy="3628571"/>
          </a:xfrm>
          <a:prstGeom prst="rect">
            <a:avLst/>
          </a:prstGeom>
        </p:spPr>
      </p:pic>
      <p:pic>
        <p:nvPicPr>
          <p:cNvPr id="4" name="Picture 3">
            <a:extLst>
              <a:ext uri="{FF2B5EF4-FFF2-40B4-BE49-F238E27FC236}">
                <a16:creationId xmlns:a16="http://schemas.microsoft.com/office/drawing/2014/main" id="{CFDF0F09-2DAA-40D8-60CE-7646D3CB3B77}"/>
              </a:ext>
            </a:extLst>
          </p:cNvPr>
          <p:cNvPicPr>
            <a:picLocks noChangeAspect="1"/>
          </p:cNvPicPr>
          <p:nvPr/>
        </p:nvPicPr>
        <p:blipFill>
          <a:blip r:embed="rId9"/>
          <a:stretch>
            <a:fillRect/>
          </a:stretch>
        </p:blipFill>
        <p:spPr>
          <a:xfrm>
            <a:off x="11201524" y="6191333"/>
            <a:ext cx="990476" cy="666667"/>
          </a:xfrm>
          <a:prstGeom prst="rect">
            <a:avLst/>
          </a:prstGeom>
        </p:spPr>
      </p:pic>
      <p:sp>
        <p:nvSpPr>
          <p:cNvPr id="9" name="object 3">
            <a:extLst>
              <a:ext uri="{FF2B5EF4-FFF2-40B4-BE49-F238E27FC236}">
                <a16:creationId xmlns:a16="http://schemas.microsoft.com/office/drawing/2014/main" id="{9D6FDD7F-0FCB-7B68-9921-AEC61FABECCB}"/>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err="1">
                <a:ln>
                  <a:noFill/>
                </a:ln>
                <a:solidFill>
                  <a:srgbClr val="2C3034"/>
                </a:solidFill>
                <a:effectLst/>
                <a:uLnTx/>
                <a:uFillTx/>
                <a:latin typeface="Arial"/>
                <a:ea typeface="+mn-ea"/>
                <a:cs typeface="Arial"/>
              </a:rPr>
              <a:t>GaSPs</a:t>
            </a:r>
            <a:r>
              <a:rPr kumimoji="0" lang="en-US" sz="2000" b="1" i="0" u="none" strike="noStrike" kern="1200" cap="none" spc="-5" normalizeH="0" baseline="0" noProof="0" dirty="0">
                <a:ln>
                  <a:noFill/>
                </a:ln>
                <a:solidFill>
                  <a:srgbClr val="2C3034"/>
                </a:solidFill>
                <a:effectLst/>
                <a:uLnTx/>
                <a:uFillTx/>
                <a:latin typeface="Arial"/>
                <a:ea typeface="+mn-ea"/>
                <a:cs typeface="Arial"/>
              </a:rPr>
              <a:t> WITH ERRORS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F521A6-9E7F-C65E-E2DD-384D99FFAB4B}"/>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=0.01</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TextBox 2">
                <a:extLst>
                  <a:ext uri="{FF2B5EF4-FFF2-40B4-BE49-F238E27FC236}">
                    <a16:creationId xmlns:a16="http://schemas.microsoft.com/office/drawing/2014/main" id="{0FF521A6-9E7F-C65E-E2DD-384D99FFAB4B}"/>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575921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862CAD9-4AA7-CEFE-F438-FA0BF3B84667}"/>
              </a:ext>
            </a:extLst>
          </p:cNvPr>
          <p:cNvPicPr>
            <a:picLocks noChangeAspect="1"/>
          </p:cNvPicPr>
          <p:nvPr/>
        </p:nvPicPr>
        <p:blipFill>
          <a:blip r:embed="rId3"/>
          <a:stretch>
            <a:fillRect/>
          </a:stretch>
        </p:blipFill>
        <p:spPr>
          <a:xfrm>
            <a:off x="241036" y="1387638"/>
            <a:ext cx="11809513" cy="548738"/>
          </a:xfrm>
          <a:prstGeom prst="rect">
            <a:avLst/>
          </a:prstGeom>
        </p:spPr>
      </p:pic>
      <p:pic>
        <p:nvPicPr>
          <p:cNvPr id="9" name="Picture 8">
            <a:extLst>
              <a:ext uri="{FF2B5EF4-FFF2-40B4-BE49-F238E27FC236}">
                <a16:creationId xmlns:a16="http://schemas.microsoft.com/office/drawing/2014/main" id="{40F11225-C381-11BC-3FF9-8B072D673E7B}"/>
              </a:ext>
            </a:extLst>
          </p:cNvPr>
          <p:cNvPicPr>
            <a:picLocks noChangeAspect="1"/>
          </p:cNvPicPr>
          <p:nvPr/>
        </p:nvPicPr>
        <p:blipFill>
          <a:blip r:embed="rId4"/>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05D9235-E96C-F59B-C9AF-975F1B0C04BB}"/>
                  </a:ext>
                </a:extLst>
              </p:cNvPr>
              <p:cNvSpPr txBox="1"/>
              <p:nvPr/>
            </p:nvSpPr>
            <p:spPr>
              <a:xfrm>
                <a:off x="3388660" y="5432947"/>
                <a:ext cx="673428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out noise by pulling predictions globally to the mean, even on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0" name="TextBox 9">
                <a:extLst>
                  <a:ext uri="{FF2B5EF4-FFF2-40B4-BE49-F238E27FC236}">
                    <a16:creationId xmlns:a16="http://schemas.microsoft.com/office/drawing/2014/main" id="{B05D9235-E96C-F59B-C9AF-975F1B0C04BB}"/>
                  </a:ext>
                </a:extLst>
              </p:cNvPr>
              <p:cNvSpPr txBox="1">
                <a:spLocks noRot="1" noChangeAspect="1" noMove="1" noResize="1" noEditPoints="1" noAdjustHandles="1" noChangeArrowheads="1" noChangeShapeType="1" noTextEdit="1"/>
              </p:cNvSpPr>
              <p:nvPr/>
            </p:nvSpPr>
            <p:spPr>
              <a:xfrm>
                <a:off x="3388660" y="5432947"/>
                <a:ext cx="6734286" cy="1384995"/>
              </a:xfrm>
              <a:prstGeom prst="rect">
                <a:avLst/>
              </a:prstGeom>
              <a:blipFill>
                <a:blip r:embed="rId7"/>
                <a:stretch>
                  <a:fillRect t="-396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6929806D-CADA-29AA-F2FF-0934FDC35CAE}"/>
              </a:ext>
            </a:extLst>
          </p:cNvPr>
          <p:cNvPicPr>
            <a:picLocks noChangeAspect="1"/>
          </p:cNvPicPr>
          <p:nvPr/>
        </p:nvPicPr>
        <p:blipFill>
          <a:blip r:embed="rId8"/>
          <a:stretch>
            <a:fillRect/>
          </a:stretch>
        </p:blipFill>
        <p:spPr>
          <a:xfrm>
            <a:off x="11382990" y="1614713"/>
            <a:ext cx="352381" cy="3628571"/>
          </a:xfrm>
          <a:prstGeom prst="rect">
            <a:avLst/>
          </a:prstGeom>
        </p:spPr>
      </p:pic>
      <p:sp>
        <p:nvSpPr>
          <p:cNvPr id="4" name="Oval 3">
            <a:extLst>
              <a:ext uri="{FF2B5EF4-FFF2-40B4-BE49-F238E27FC236}">
                <a16:creationId xmlns:a16="http://schemas.microsoft.com/office/drawing/2014/main" id="{00ED8849-381C-39F6-DAFF-E45146F8F049}"/>
              </a:ext>
            </a:extLst>
          </p:cNvPr>
          <p:cNvSpPr/>
          <p:nvPr/>
        </p:nvSpPr>
        <p:spPr>
          <a:xfrm>
            <a:off x="4076282" y="25257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F69C8D64-80CE-FEE5-EF04-7471C1BDEA1C}"/>
              </a:ext>
            </a:extLst>
          </p:cNvPr>
          <p:cNvSpPr/>
          <p:nvPr/>
        </p:nvSpPr>
        <p:spPr>
          <a:xfrm>
            <a:off x="1589381" y="38535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D5FC7719-1FE0-5ECC-28CB-4CF55D0FFA56}"/>
              </a:ext>
            </a:extLst>
          </p:cNvPr>
          <p:cNvSpPr/>
          <p:nvPr/>
        </p:nvSpPr>
        <p:spPr>
          <a:xfrm>
            <a:off x="1889881" y="380288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97CD96F7-3796-E1CF-8140-3528772C9188}"/>
              </a:ext>
            </a:extLst>
          </p:cNvPr>
          <p:cNvSpPr/>
          <p:nvPr/>
        </p:nvSpPr>
        <p:spPr>
          <a:xfrm>
            <a:off x="2205982" y="367309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089224EB-0BDE-8FE0-706F-D348CA5CCF7A}"/>
              </a:ext>
            </a:extLst>
          </p:cNvPr>
          <p:cNvSpPr/>
          <p:nvPr/>
        </p:nvSpPr>
        <p:spPr>
          <a:xfrm>
            <a:off x="2507645" y="348962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065ADC6F-D288-0306-4546-B2B4733AA5C0}"/>
              </a:ext>
            </a:extLst>
          </p:cNvPr>
          <p:cNvSpPr/>
          <p:nvPr/>
        </p:nvSpPr>
        <p:spPr>
          <a:xfrm>
            <a:off x="2826053" y="318784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B6C0EB8C-0A8F-D553-6DE7-2E9CFC8DC2BC}"/>
              </a:ext>
            </a:extLst>
          </p:cNvPr>
          <p:cNvSpPr/>
          <p:nvPr/>
        </p:nvSpPr>
        <p:spPr>
          <a:xfrm>
            <a:off x="3136296" y="288674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6ACAB82F-9E65-2F9D-B4D8-92B5B1AAD5DC}"/>
              </a:ext>
            </a:extLst>
          </p:cNvPr>
          <p:cNvSpPr/>
          <p:nvPr/>
        </p:nvSpPr>
        <p:spPr>
          <a:xfrm>
            <a:off x="3446538" y="268867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1156977F-7BB5-DDB2-4559-B901115CC706}"/>
              </a:ext>
            </a:extLst>
          </p:cNvPr>
          <p:cNvSpPr/>
          <p:nvPr/>
        </p:nvSpPr>
        <p:spPr>
          <a:xfrm>
            <a:off x="3748616" y="2583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C2646113-C834-58CA-2080-EE412B18F026}"/>
              </a:ext>
            </a:extLst>
          </p:cNvPr>
          <p:cNvPicPr>
            <a:picLocks noChangeAspect="1"/>
          </p:cNvPicPr>
          <p:nvPr/>
        </p:nvPicPr>
        <p:blipFill>
          <a:blip r:embed="rId9"/>
          <a:stretch>
            <a:fillRect/>
          </a:stretch>
        </p:blipFill>
        <p:spPr>
          <a:xfrm>
            <a:off x="11201524" y="6191333"/>
            <a:ext cx="990476" cy="666667"/>
          </a:xfrm>
          <a:prstGeom prst="rect">
            <a:avLst/>
          </a:prstGeom>
        </p:spPr>
      </p:pic>
      <p:sp>
        <p:nvSpPr>
          <p:cNvPr id="20" name="object 3">
            <a:extLst>
              <a:ext uri="{FF2B5EF4-FFF2-40B4-BE49-F238E27FC236}">
                <a16:creationId xmlns:a16="http://schemas.microsoft.com/office/drawing/2014/main" id="{E16BC3BF-F199-7C5A-47D1-299E0CF7B23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err="1">
                <a:ln>
                  <a:noFill/>
                </a:ln>
                <a:solidFill>
                  <a:srgbClr val="2C3034"/>
                </a:solidFill>
                <a:effectLst/>
                <a:uLnTx/>
                <a:uFillTx/>
                <a:latin typeface="Arial"/>
                <a:ea typeface="+mn-ea"/>
                <a:cs typeface="Arial"/>
              </a:rPr>
              <a:t>GaSPs</a:t>
            </a:r>
            <a:r>
              <a:rPr kumimoji="0" lang="en-US" sz="2000" b="1" i="0" u="none" strike="noStrike" kern="1200" cap="none" spc="-5" normalizeH="0" baseline="0" noProof="0" dirty="0">
                <a:ln>
                  <a:noFill/>
                </a:ln>
                <a:solidFill>
                  <a:srgbClr val="2C3034"/>
                </a:solidFill>
                <a:effectLst/>
                <a:uLnTx/>
                <a:uFillTx/>
                <a:latin typeface="Arial"/>
                <a:ea typeface="+mn-ea"/>
                <a:cs typeface="Arial"/>
              </a:rPr>
              <a:t> WITH ERRORS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68DCAD9-5B3D-9DB4-9156-EC55355138CB}"/>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=0.1</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TextBox 2">
                <a:extLst>
                  <a:ext uri="{FF2B5EF4-FFF2-40B4-BE49-F238E27FC236}">
                    <a16:creationId xmlns:a16="http://schemas.microsoft.com/office/drawing/2014/main" id="{B68DCAD9-5B3D-9DB4-9156-EC55355138CB}"/>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1292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320E8-C23B-2A59-DBED-5E602CEA21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161752-A66F-EFE2-6C40-CEF57D344BAE}"/>
              </a:ext>
            </a:extLst>
          </p:cNvPr>
          <p:cNvSpPr txBox="1"/>
          <p:nvPr/>
        </p:nvSpPr>
        <p:spPr>
          <a:xfrm>
            <a:off x="1966375" y="439116"/>
            <a:ext cx="11318708" cy="954107"/>
          </a:xfrm>
          <a:prstGeom prst="rect">
            <a:avLst/>
          </a:prstGeom>
          <a:noFill/>
        </p:spPr>
        <p:txBody>
          <a:bodyPr wrap="square" rtlCol="0">
            <a:spAutoFit/>
          </a:bodyPr>
          <a:lstStyle/>
          <a:p>
            <a:endParaRPr lang="en-US" sz="2800" i="1" dirty="0">
              <a:latin typeface="Cambria Math" panose="02040503050406030204" pitchFamily="18" charset="0"/>
            </a:endParaRPr>
          </a:p>
          <a:p>
            <a:pPr marL="457223" indent="-457223">
              <a:buFont typeface="Arial" panose="020B0604020202020204" pitchFamily="34" charset="0"/>
              <a:buChar char="•"/>
            </a:pPr>
            <a:endParaRPr lang="en-US" sz="28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B1C2746-EF6A-62C1-1D72-77A8FE3D72FB}"/>
                  </a:ext>
                </a:extLst>
              </p:cNvPr>
              <p:cNvSpPr txBox="1"/>
              <p:nvPr/>
            </p:nvSpPr>
            <p:spPr>
              <a:xfrm>
                <a:off x="393761" y="1193912"/>
                <a:ext cx="5222444" cy="523220"/>
              </a:xfrm>
              <a:prstGeom prst="rect">
                <a:avLst/>
              </a:prstGeom>
              <a:noFill/>
            </p:spPr>
            <p:txBody>
              <a:bodyPr wrap="square" rtlCol="0">
                <a:spAutoFit/>
              </a:bodyPr>
              <a:lstStyle/>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oMath>
                </a14:m>
                <a:r>
                  <a:rPr lang="en-US" sz="2800" i="1" dirty="0"/>
                  <a:t>:</a:t>
                </a:r>
                <a:r>
                  <a:rPr lang="en-US" sz="2800" dirty="0"/>
                  <a:t>                         4238.6</a:t>
                </a:r>
              </a:p>
            </p:txBody>
          </p:sp>
        </mc:Choice>
        <mc:Fallback xmlns="">
          <p:sp>
            <p:nvSpPr>
              <p:cNvPr id="9" name="TextBox 8">
                <a:extLst>
                  <a:ext uri="{FF2B5EF4-FFF2-40B4-BE49-F238E27FC236}">
                    <a16:creationId xmlns:a16="http://schemas.microsoft.com/office/drawing/2014/main" id="{6B1C2746-EF6A-62C1-1D72-77A8FE3D72FB}"/>
                  </a:ext>
                </a:extLst>
              </p:cNvPr>
              <p:cNvSpPr txBox="1">
                <a:spLocks noRot="1" noChangeAspect="1" noMove="1" noResize="1" noEditPoints="1" noAdjustHandles="1" noChangeArrowheads="1" noChangeShapeType="1" noTextEdit="1"/>
              </p:cNvSpPr>
              <p:nvPr/>
            </p:nvSpPr>
            <p:spPr>
              <a:xfrm>
                <a:off x="393761" y="1193912"/>
                <a:ext cx="5222444" cy="523220"/>
              </a:xfrm>
              <a:prstGeom prst="rect">
                <a:avLst/>
              </a:prstGeom>
              <a:blipFill>
                <a:blip r:embed="rId3"/>
                <a:stretch>
                  <a:fillRect t="-11628" b="-3255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84A6451-7B84-1A80-EB8A-752B6EA5E34F}"/>
              </a:ext>
            </a:extLst>
          </p:cNvPr>
          <p:cNvPicPr>
            <a:picLocks noChangeAspect="1"/>
          </p:cNvPicPr>
          <p:nvPr/>
        </p:nvPicPr>
        <p:blipFill>
          <a:blip r:embed="rId4"/>
          <a:stretch>
            <a:fillRect/>
          </a:stretch>
        </p:blipFill>
        <p:spPr>
          <a:xfrm>
            <a:off x="2415073" y="4297966"/>
            <a:ext cx="3352381" cy="1819048"/>
          </a:xfrm>
          <a:prstGeom prst="rect">
            <a:avLst/>
          </a:prstGeom>
        </p:spPr>
      </p:pic>
      <p:pic>
        <p:nvPicPr>
          <p:cNvPr id="18" name="Picture 17">
            <a:extLst>
              <a:ext uri="{FF2B5EF4-FFF2-40B4-BE49-F238E27FC236}">
                <a16:creationId xmlns:a16="http://schemas.microsoft.com/office/drawing/2014/main" id="{A4801DF8-45F4-F28E-7670-EA33267D38C5}"/>
              </a:ext>
            </a:extLst>
          </p:cNvPr>
          <p:cNvPicPr>
            <a:picLocks noChangeAspect="1"/>
          </p:cNvPicPr>
          <p:nvPr/>
        </p:nvPicPr>
        <p:blipFill>
          <a:blip r:embed="rId5"/>
          <a:stretch>
            <a:fillRect/>
          </a:stretch>
        </p:blipFill>
        <p:spPr>
          <a:xfrm>
            <a:off x="2415073" y="2336121"/>
            <a:ext cx="3352381" cy="1342857"/>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0F04852-9433-8804-A388-53C2A04AE7BB}"/>
                  </a:ext>
                </a:extLst>
              </p:cNvPr>
              <p:cNvSpPr txBox="1"/>
              <p:nvPr/>
            </p:nvSpPr>
            <p:spPr>
              <a:xfrm>
                <a:off x="430108" y="4740757"/>
                <a:ext cx="1316538" cy="578363"/>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𝑉𝑎𝑟</m:t>
                              </m:r>
                            </m:e>
                          </m:acc>
                        </m:e>
                        <m:sub>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9" name="TextBox 18">
                <a:extLst>
                  <a:ext uri="{FF2B5EF4-FFF2-40B4-BE49-F238E27FC236}">
                    <a16:creationId xmlns:a16="http://schemas.microsoft.com/office/drawing/2014/main" id="{40F04852-9433-8804-A388-53C2A04AE7BB}"/>
                  </a:ext>
                </a:extLst>
              </p:cNvPr>
              <p:cNvSpPr txBox="1">
                <a:spLocks noRot="1" noChangeAspect="1" noMove="1" noResize="1" noEditPoints="1" noAdjustHandles="1" noChangeArrowheads="1" noChangeShapeType="1" noTextEdit="1"/>
              </p:cNvSpPr>
              <p:nvPr/>
            </p:nvSpPr>
            <p:spPr>
              <a:xfrm>
                <a:off x="430108" y="4740757"/>
                <a:ext cx="1316538" cy="578363"/>
              </a:xfrm>
              <a:prstGeom prst="rect">
                <a:avLst/>
              </a:prstGeom>
              <a:blipFill>
                <a:blip r:embed="rId6"/>
                <a:stretch>
                  <a:fillRect r="-356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5901B46-2BA3-3E58-D043-FCB6C1F61103}"/>
                  </a:ext>
                </a:extLst>
              </p:cNvPr>
              <p:cNvSpPr txBox="1"/>
              <p:nvPr/>
            </p:nvSpPr>
            <p:spPr>
              <a:xfrm>
                <a:off x="481782" y="278090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0" name="TextBox 19">
                <a:extLst>
                  <a:ext uri="{FF2B5EF4-FFF2-40B4-BE49-F238E27FC236}">
                    <a16:creationId xmlns:a16="http://schemas.microsoft.com/office/drawing/2014/main" id="{D5901B46-2BA3-3E58-D043-FCB6C1F61103}"/>
                  </a:ext>
                </a:extLst>
              </p:cNvPr>
              <p:cNvSpPr txBox="1">
                <a:spLocks noRot="1" noChangeAspect="1" noMove="1" noResize="1" noEditPoints="1" noAdjustHandles="1" noChangeArrowheads="1" noChangeShapeType="1" noTextEdit="1"/>
              </p:cNvSpPr>
              <p:nvPr/>
            </p:nvSpPr>
            <p:spPr>
              <a:xfrm>
                <a:off x="481782" y="2780902"/>
                <a:ext cx="1316538" cy="523220"/>
              </a:xfrm>
              <a:prstGeom prst="rect">
                <a:avLst/>
              </a:prstGeom>
              <a:blipFill>
                <a:blip r:embed="rId7"/>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ABBF18B-5B94-27ED-71FF-D34B2C8908F8}"/>
              </a:ext>
            </a:extLst>
          </p:cNvPr>
          <p:cNvCxnSpPr>
            <a:cxnSpLocks/>
          </p:cNvCxnSpPr>
          <p:nvPr/>
        </p:nvCxnSpPr>
        <p:spPr>
          <a:xfrm>
            <a:off x="5767454" y="1613436"/>
            <a:ext cx="1405507" cy="72336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5BA60EB-837C-3EAD-3187-E8284C23790F}"/>
              </a:ext>
            </a:extLst>
          </p:cNvPr>
          <p:cNvCxnSpPr>
            <a:cxnSpLocks/>
          </p:cNvCxnSpPr>
          <p:nvPr/>
        </p:nvCxnSpPr>
        <p:spPr>
          <a:xfrm>
            <a:off x="5767454" y="3098989"/>
            <a:ext cx="14055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C240445-5686-D1D1-79F6-F0BA6A853058}"/>
              </a:ext>
            </a:extLst>
          </p:cNvPr>
          <p:cNvCxnSpPr>
            <a:cxnSpLocks/>
          </p:cNvCxnSpPr>
          <p:nvPr/>
        </p:nvCxnSpPr>
        <p:spPr>
          <a:xfrm flipV="1">
            <a:off x="5828400" y="3718560"/>
            <a:ext cx="1344561" cy="122936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C5297D7-4E1F-CD5C-0D42-3463A79E150C}"/>
                  </a:ext>
                </a:extLst>
              </p:cNvPr>
              <p:cNvSpPr txBox="1"/>
              <p:nvPr/>
            </p:nvSpPr>
            <p:spPr>
              <a:xfrm>
                <a:off x="7294853" y="1613436"/>
                <a:ext cx="4755697"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𝐸𝑥𝑝𝑒𝑐𝑡𝑒𝑑</m:t>
                      </m:r>
                      <m:r>
                        <a:rPr lang="en-US" sz="2800" i="1">
                          <a:latin typeface="Cambria Math" panose="02040503050406030204" pitchFamily="18" charset="0"/>
                        </a:rPr>
                        <m:t> </m:t>
                      </m:r>
                      <m:r>
                        <a:rPr lang="en-US" sz="2800" i="1">
                          <a:latin typeface="Cambria Math" panose="02040503050406030204" pitchFamily="18" charset="0"/>
                        </a:rPr>
                        <m:t>𝐼𝑚𝑝𝑟𝑜𝑣𝑒𝑚𝑒𝑛𝑡</m:t>
                      </m:r>
                    </m:oMath>
                  </m:oMathPara>
                </a14:m>
                <a:endParaRPr lang="en-US" sz="2800" dirty="0"/>
              </a:p>
            </p:txBody>
          </p:sp>
        </mc:Choice>
        <mc:Fallback xmlns="">
          <p:sp>
            <p:nvSpPr>
              <p:cNvPr id="34" name="TextBox 33">
                <a:extLst>
                  <a:ext uri="{FF2B5EF4-FFF2-40B4-BE49-F238E27FC236}">
                    <a16:creationId xmlns:a16="http://schemas.microsoft.com/office/drawing/2014/main" id="{6C5297D7-4E1F-CD5C-0D42-3463A79E150C}"/>
                  </a:ext>
                </a:extLst>
              </p:cNvPr>
              <p:cNvSpPr txBox="1">
                <a:spLocks noRot="1" noChangeAspect="1" noMove="1" noResize="1" noEditPoints="1" noAdjustHandles="1" noChangeArrowheads="1" noChangeShapeType="1" noTextEdit="1"/>
              </p:cNvSpPr>
              <p:nvPr/>
            </p:nvSpPr>
            <p:spPr>
              <a:xfrm>
                <a:off x="7294853" y="1613436"/>
                <a:ext cx="4755697"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C4BA8D0-AAC8-8515-606A-9BD47DB90F53}"/>
                  </a:ext>
                </a:extLst>
              </p:cNvPr>
              <p:cNvSpPr txBox="1"/>
              <p:nvPr/>
            </p:nvSpPr>
            <p:spPr>
              <a:xfrm>
                <a:off x="7544450" y="4206314"/>
                <a:ext cx="4755697"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𝐸𝐼</m:t>
                      </m:r>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35" name="TextBox 34">
                <a:extLst>
                  <a:ext uri="{FF2B5EF4-FFF2-40B4-BE49-F238E27FC236}">
                    <a16:creationId xmlns:a16="http://schemas.microsoft.com/office/drawing/2014/main" id="{3C4BA8D0-AAC8-8515-606A-9BD47DB90F53}"/>
                  </a:ext>
                </a:extLst>
              </p:cNvPr>
              <p:cNvSpPr txBox="1">
                <a:spLocks noRot="1" noChangeAspect="1" noMove="1" noResize="1" noEditPoints="1" noAdjustHandles="1" noChangeArrowheads="1" noChangeShapeType="1" noTextEdit="1"/>
              </p:cNvSpPr>
              <p:nvPr/>
            </p:nvSpPr>
            <p:spPr>
              <a:xfrm>
                <a:off x="7544450" y="4206314"/>
                <a:ext cx="4755697" cy="523220"/>
              </a:xfrm>
              <a:prstGeom prst="rect">
                <a:avLst/>
              </a:prstGeom>
              <a:blipFill>
                <a:blip r:embed="rId9"/>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C377084A-4005-4E8D-FE44-F8E025D87712}"/>
              </a:ext>
            </a:extLst>
          </p:cNvPr>
          <p:cNvPicPr>
            <a:picLocks noChangeAspect="1"/>
          </p:cNvPicPr>
          <p:nvPr/>
        </p:nvPicPr>
        <p:blipFill>
          <a:blip r:embed="rId10"/>
          <a:stretch>
            <a:fillRect/>
          </a:stretch>
        </p:blipFill>
        <p:spPr>
          <a:xfrm>
            <a:off x="3271521" y="3668104"/>
            <a:ext cx="2344685" cy="457143"/>
          </a:xfrm>
          <a:prstGeom prst="rect">
            <a:avLst/>
          </a:prstGeom>
        </p:spPr>
      </p:pic>
      <p:pic>
        <p:nvPicPr>
          <p:cNvPr id="41" name="Picture 40">
            <a:extLst>
              <a:ext uri="{FF2B5EF4-FFF2-40B4-BE49-F238E27FC236}">
                <a16:creationId xmlns:a16="http://schemas.microsoft.com/office/drawing/2014/main" id="{3F31B851-3521-00D1-50B0-7C9DDDFC21E7}"/>
              </a:ext>
            </a:extLst>
          </p:cNvPr>
          <p:cNvPicPr>
            <a:picLocks noChangeAspect="1"/>
          </p:cNvPicPr>
          <p:nvPr/>
        </p:nvPicPr>
        <p:blipFill>
          <a:blip r:embed="rId10"/>
          <a:stretch>
            <a:fillRect/>
          </a:stretch>
        </p:blipFill>
        <p:spPr>
          <a:xfrm>
            <a:off x="8500358" y="3685544"/>
            <a:ext cx="2344685" cy="457143"/>
          </a:xfrm>
          <a:prstGeom prst="rect">
            <a:avLst/>
          </a:prstGeom>
        </p:spPr>
      </p:pic>
      <p:grpSp>
        <p:nvGrpSpPr>
          <p:cNvPr id="7" name="Group 6">
            <a:extLst>
              <a:ext uri="{FF2B5EF4-FFF2-40B4-BE49-F238E27FC236}">
                <a16:creationId xmlns:a16="http://schemas.microsoft.com/office/drawing/2014/main" id="{FB66EB65-2A07-360E-AE7B-1BDDD54AD14C}"/>
              </a:ext>
            </a:extLst>
          </p:cNvPr>
          <p:cNvGrpSpPr/>
          <p:nvPr/>
        </p:nvGrpSpPr>
        <p:grpSpPr>
          <a:xfrm>
            <a:off x="7782560" y="2933892"/>
            <a:ext cx="1216506" cy="2643948"/>
            <a:chOff x="7782560" y="2933892"/>
            <a:chExt cx="1216506" cy="2643948"/>
          </a:xfrm>
        </p:grpSpPr>
        <p:sp>
          <p:nvSpPr>
            <p:cNvPr id="42" name="Oval 41">
              <a:extLst>
                <a:ext uri="{FF2B5EF4-FFF2-40B4-BE49-F238E27FC236}">
                  <a16:creationId xmlns:a16="http://schemas.microsoft.com/office/drawing/2014/main" id="{B7F9FB36-4A2F-00FA-8568-8972CF38E2BB}"/>
                </a:ext>
              </a:extLst>
            </p:cNvPr>
            <p:cNvSpPr/>
            <p:nvPr/>
          </p:nvSpPr>
          <p:spPr>
            <a:xfrm>
              <a:off x="8907626" y="2933892"/>
              <a:ext cx="91440" cy="914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3" name="Straight Arrow Connector 2">
              <a:extLst>
                <a:ext uri="{FF2B5EF4-FFF2-40B4-BE49-F238E27FC236}">
                  <a16:creationId xmlns:a16="http://schemas.microsoft.com/office/drawing/2014/main" id="{5032B045-18F9-944C-A1C2-23A2A4233C18}"/>
                </a:ext>
              </a:extLst>
            </p:cNvPr>
            <p:cNvCxnSpPr>
              <a:cxnSpLocks/>
            </p:cNvCxnSpPr>
            <p:nvPr/>
          </p:nvCxnSpPr>
          <p:spPr>
            <a:xfrm flipH="1">
              <a:off x="7782560" y="3038029"/>
              <a:ext cx="1145386" cy="253981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41E1DC-C416-849F-C4DC-F59118022E33}"/>
                  </a:ext>
                </a:extLst>
              </p:cNvPr>
              <p:cNvSpPr txBox="1"/>
              <p:nvPr/>
            </p:nvSpPr>
            <p:spPr>
              <a:xfrm>
                <a:off x="6239759" y="5646908"/>
                <a:ext cx="5518615" cy="523220"/>
              </a:xfrm>
              <a:prstGeom prst="rect">
                <a:avLst/>
              </a:prstGeom>
              <a:noFill/>
            </p:spPr>
            <p:txBody>
              <a:bodyPr wrap="square" rtlCol="0">
                <a:spAutoFit/>
              </a:bodyPr>
              <a:lstStyle/>
              <a:p>
                <a:pPr lvl="1"/>
                <a14:m>
                  <m:oMath xmlns:m="http://schemas.openxmlformats.org/officeDocument/2006/math">
                    <m:r>
                      <a:rPr lang="en-US" sz="2800" i="1">
                        <a:latin typeface="Cambria Math" panose="02040503050406030204" pitchFamily="18" charset="0"/>
                      </a:rPr>
                      <m:t>𝐸𝐼</m:t>
                    </m:r>
                  </m:oMath>
                </a14:m>
                <a:r>
                  <a:rPr lang="en-US" sz="2800" dirty="0"/>
                  <a:t>   Recommends X=4.79 next</a:t>
                </a:r>
              </a:p>
            </p:txBody>
          </p:sp>
        </mc:Choice>
        <mc:Fallback xmlns="">
          <p:sp>
            <p:nvSpPr>
              <p:cNvPr id="13" name="TextBox 12">
                <a:extLst>
                  <a:ext uri="{FF2B5EF4-FFF2-40B4-BE49-F238E27FC236}">
                    <a16:creationId xmlns:a16="http://schemas.microsoft.com/office/drawing/2014/main" id="{EC41E1DC-C416-849F-C4DC-F59118022E33}"/>
                  </a:ext>
                </a:extLst>
              </p:cNvPr>
              <p:cNvSpPr txBox="1">
                <a:spLocks noRot="1" noChangeAspect="1" noMove="1" noResize="1" noEditPoints="1" noAdjustHandles="1" noChangeArrowheads="1" noChangeShapeType="1" noTextEdit="1"/>
              </p:cNvSpPr>
              <p:nvPr/>
            </p:nvSpPr>
            <p:spPr>
              <a:xfrm>
                <a:off x="6239759" y="5646908"/>
                <a:ext cx="5518615" cy="523220"/>
              </a:xfrm>
              <a:prstGeom prst="rect">
                <a:avLst/>
              </a:prstGeom>
              <a:blipFill>
                <a:blip r:embed="rId11"/>
                <a:stretch>
                  <a:fillRect t="-10465" r="-1215" b="-32558"/>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E0C2530-E212-86BB-F2A1-91AE6F52197D}"/>
              </a:ext>
            </a:extLst>
          </p:cNvPr>
          <p:cNvPicPr>
            <a:picLocks noChangeAspect="1"/>
          </p:cNvPicPr>
          <p:nvPr/>
        </p:nvPicPr>
        <p:blipFill>
          <a:blip r:embed="rId12"/>
          <a:stretch>
            <a:fillRect/>
          </a:stretch>
        </p:blipFill>
        <p:spPr>
          <a:xfrm>
            <a:off x="11201524" y="6191334"/>
            <a:ext cx="990476" cy="666667"/>
          </a:xfrm>
          <a:prstGeom prst="rect">
            <a:avLst/>
          </a:prstGeom>
        </p:spPr>
      </p:pic>
      <p:sp>
        <p:nvSpPr>
          <p:cNvPr id="6" name="Title 1">
            <a:extLst>
              <a:ext uri="{FF2B5EF4-FFF2-40B4-BE49-F238E27FC236}">
                <a16:creationId xmlns:a16="http://schemas.microsoft.com/office/drawing/2014/main" id="{E4BA57F1-F709-B1BE-308A-5D0FCB434EF3}"/>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pic>
        <p:nvPicPr>
          <p:cNvPr id="11" name="Picture 10">
            <a:extLst>
              <a:ext uri="{FF2B5EF4-FFF2-40B4-BE49-F238E27FC236}">
                <a16:creationId xmlns:a16="http://schemas.microsoft.com/office/drawing/2014/main" id="{C99DC7F3-6562-C2F3-6C86-01FFBDFC7872}"/>
              </a:ext>
            </a:extLst>
          </p:cNvPr>
          <p:cNvPicPr>
            <a:picLocks noChangeAspect="1"/>
          </p:cNvPicPr>
          <p:nvPr/>
        </p:nvPicPr>
        <p:blipFill>
          <a:blip r:embed="rId13"/>
          <a:stretch>
            <a:fillRect/>
          </a:stretch>
        </p:blipFill>
        <p:spPr>
          <a:xfrm>
            <a:off x="7782563" y="2385943"/>
            <a:ext cx="3016671" cy="1301932"/>
          </a:xfrm>
          <a:prstGeom prst="rect">
            <a:avLst/>
          </a:prstGeom>
        </p:spPr>
      </p:pic>
      <p:sp>
        <p:nvSpPr>
          <p:cNvPr id="4" name="Oval 3">
            <a:extLst>
              <a:ext uri="{FF2B5EF4-FFF2-40B4-BE49-F238E27FC236}">
                <a16:creationId xmlns:a16="http://schemas.microsoft.com/office/drawing/2014/main" id="{FEE0FF4A-63A3-5B31-2DF0-BCB4AE2CBFFD}"/>
              </a:ext>
            </a:extLst>
          </p:cNvPr>
          <p:cNvSpPr/>
          <p:nvPr/>
        </p:nvSpPr>
        <p:spPr>
          <a:xfrm>
            <a:off x="4374949" y="3113475"/>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19679414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862CAD9-4AA7-CEFE-F438-FA0BF3B84667}"/>
              </a:ext>
            </a:extLst>
          </p:cNvPr>
          <p:cNvPicPr>
            <a:picLocks noChangeAspect="1"/>
          </p:cNvPicPr>
          <p:nvPr/>
        </p:nvPicPr>
        <p:blipFill>
          <a:blip r:embed="rId3"/>
          <a:stretch>
            <a:fillRect/>
          </a:stretch>
        </p:blipFill>
        <p:spPr>
          <a:xfrm>
            <a:off x="241036" y="1387638"/>
            <a:ext cx="11809513" cy="548738"/>
          </a:xfrm>
          <a:prstGeom prst="rect">
            <a:avLst/>
          </a:prstGeom>
        </p:spPr>
      </p:pic>
      <p:pic>
        <p:nvPicPr>
          <p:cNvPr id="5" name="Picture 4">
            <a:extLst>
              <a:ext uri="{FF2B5EF4-FFF2-40B4-BE49-F238E27FC236}">
                <a16:creationId xmlns:a16="http://schemas.microsoft.com/office/drawing/2014/main" id="{300D6A66-D5BB-35EF-87E0-1ED3B1F4C0B2}"/>
              </a:ext>
            </a:extLst>
          </p:cNvPr>
          <p:cNvPicPr>
            <a:picLocks noChangeAspect="1"/>
          </p:cNvPicPr>
          <p:nvPr/>
        </p:nvPicPr>
        <p:blipFill>
          <a:blip r:embed="rId4"/>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BFF08ED-7C28-DF29-F0A8-388CEBB92609}"/>
                  </a:ext>
                </a:extLst>
              </p:cNvPr>
              <p:cNvSpPr txBox="1"/>
              <p:nvPr/>
            </p:nvSpPr>
            <p:spPr>
              <a:xfrm>
                <a:off x="3388660" y="5432947"/>
                <a:ext cx="673428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out noise by pulling predictions globally to the mean, even on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0" name="TextBox 9">
                <a:extLst>
                  <a:ext uri="{FF2B5EF4-FFF2-40B4-BE49-F238E27FC236}">
                    <a16:creationId xmlns:a16="http://schemas.microsoft.com/office/drawing/2014/main" id="{7BFF08ED-7C28-DF29-F0A8-388CEBB92609}"/>
                  </a:ext>
                </a:extLst>
              </p:cNvPr>
              <p:cNvSpPr txBox="1">
                <a:spLocks noRot="1" noChangeAspect="1" noMove="1" noResize="1" noEditPoints="1" noAdjustHandles="1" noChangeArrowheads="1" noChangeShapeType="1" noTextEdit="1"/>
              </p:cNvSpPr>
              <p:nvPr/>
            </p:nvSpPr>
            <p:spPr>
              <a:xfrm>
                <a:off x="3388660" y="5432947"/>
                <a:ext cx="6734286" cy="1384995"/>
              </a:xfrm>
              <a:prstGeom prst="rect">
                <a:avLst/>
              </a:prstGeom>
              <a:blipFill>
                <a:blip r:embed="rId7"/>
                <a:stretch>
                  <a:fillRect t="-396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47C92CB2-ACDB-5448-99C4-DA9E034B83CB}"/>
              </a:ext>
            </a:extLst>
          </p:cNvPr>
          <p:cNvPicPr>
            <a:picLocks noChangeAspect="1"/>
          </p:cNvPicPr>
          <p:nvPr/>
        </p:nvPicPr>
        <p:blipFill>
          <a:blip r:embed="rId8"/>
          <a:stretch>
            <a:fillRect/>
          </a:stretch>
        </p:blipFill>
        <p:spPr>
          <a:xfrm>
            <a:off x="11382990" y="1614713"/>
            <a:ext cx="352381" cy="3628571"/>
          </a:xfrm>
          <a:prstGeom prst="rect">
            <a:avLst/>
          </a:prstGeom>
        </p:spPr>
      </p:pic>
      <p:sp>
        <p:nvSpPr>
          <p:cNvPr id="4" name="Oval 3">
            <a:extLst>
              <a:ext uri="{FF2B5EF4-FFF2-40B4-BE49-F238E27FC236}">
                <a16:creationId xmlns:a16="http://schemas.microsoft.com/office/drawing/2014/main" id="{1C35D388-DA44-BD33-8271-8E9D213EF298}"/>
              </a:ext>
            </a:extLst>
          </p:cNvPr>
          <p:cNvSpPr/>
          <p:nvPr/>
        </p:nvSpPr>
        <p:spPr>
          <a:xfrm>
            <a:off x="4076282" y="25257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6A28CA2B-A322-769C-1E36-CBF413A88542}"/>
              </a:ext>
            </a:extLst>
          </p:cNvPr>
          <p:cNvSpPr/>
          <p:nvPr/>
        </p:nvSpPr>
        <p:spPr>
          <a:xfrm>
            <a:off x="1589381" y="38535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1CB37141-6448-EA7A-78BF-71345C9C5700}"/>
              </a:ext>
            </a:extLst>
          </p:cNvPr>
          <p:cNvSpPr/>
          <p:nvPr/>
        </p:nvSpPr>
        <p:spPr>
          <a:xfrm>
            <a:off x="1889881" y="380288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57F98C98-FFBE-7FC8-5E05-C10963B736E9}"/>
              </a:ext>
            </a:extLst>
          </p:cNvPr>
          <p:cNvSpPr/>
          <p:nvPr/>
        </p:nvSpPr>
        <p:spPr>
          <a:xfrm>
            <a:off x="2205982" y="367309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4B026102-3E79-DF18-0E33-CC147F6C8189}"/>
              </a:ext>
            </a:extLst>
          </p:cNvPr>
          <p:cNvSpPr/>
          <p:nvPr/>
        </p:nvSpPr>
        <p:spPr>
          <a:xfrm>
            <a:off x="2507645" y="348962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3E792E8F-4D27-F5EF-FE62-739097EAFDD4}"/>
              </a:ext>
            </a:extLst>
          </p:cNvPr>
          <p:cNvSpPr/>
          <p:nvPr/>
        </p:nvSpPr>
        <p:spPr>
          <a:xfrm>
            <a:off x="2826053" y="318784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33D53AAC-BCED-8AA7-2857-B39100C600B2}"/>
              </a:ext>
            </a:extLst>
          </p:cNvPr>
          <p:cNvSpPr/>
          <p:nvPr/>
        </p:nvSpPr>
        <p:spPr>
          <a:xfrm>
            <a:off x="3136296" y="288674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45A534E7-0A56-1F10-8A41-FB895E35E5EF}"/>
              </a:ext>
            </a:extLst>
          </p:cNvPr>
          <p:cNvSpPr/>
          <p:nvPr/>
        </p:nvSpPr>
        <p:spPr>
          <a:xfrm>
            <a:off x="3446538" y="268867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FDA9DFA3-E3E8-3811-FB09-E0EE5FD24914}"/>
              </a:ext>
            </a:extLst>
          </p:cNvPr>
          <p:cNvSpPr/>
          <p:nvPr/>
        </p:nvSpPr>
        <p:spPr>
          <a:xfrm>
            <a:off x="3748616" y="2583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FFF8FE99-BB15-DD85-A248-A9F4DD6429F7}"/>
              </a:ext>
            </a:extLst>
          </p:cNvPr>
          <p:cNvPicPr>
            <a:picLocks noChangeAspect="1"/>
          </p:cNvPicPr>
          <p:nvPr/>
        </p:nvPicPr>
        <p:blipFill>
          <a:blip r:embed="rId9"/>
          <a:stretch>
            <a:fillRect/>
          </a:stretch>
        </p:blipFill>
        <p:spPr>
          <a:xfrm>
            <a:off x="11201524" y="6191333"/>
            <a:ext cx="990476" cy="666667"/>
          </a:xfrm>
          <a:prstGeom prst="rect">
            <a:avLst/>
          </a:prstGeom>
        </p:spPr>
      </p:pic>
      <p:sp>
        <p:nvSpPr>
          <p:cNvPr id="20" name="object 3">
            <a:extLst>
              <a:ext uri="{FF2B5EF4-FFF2-40B4-BE49-F238E27FC236}">
                <a16:creationId xmlns:a16="http://schemas.microsoft.com/office/drawing/2014/main" id="{E2525502-13D7-FE4E-3AC5-68DC6A32FCF5}"/>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err="1">
                <a:ln>
                  <a:noFill/>
                </a:ln>
                <a:solidFill>
                  <a:srgbClr val="2C3034"/>
                </a:solidFill>
                <a:effectLst/>
                <a:uLnTx/>
                <a:uFillTx/>
                <a:latin typeface="Arial"/>
                <a:ea typeface="+mn-ea"/>
                <a:cs typeface="Arial"/>
              </a:rPr>
              <a:t>GaSPs</a:t>
            </a:r>
            <a:r>
              <a:rPr kumimoji="0" lang="en-US" sz="2000" b="1" i="0" u="none" strike="noStrike" kern="1200" cap="none" spc="-5" normalizeH="0" baseline="0" noProof="0" dirty="0">
                <a:ln>
                  <a:noFill/>
                </a:ln>
                <a:solidFill>
                  <a:srgbClr val="2C3034"/>
                </a:solidFill>
                <a:effectLst/>
                <a:uLnTx/>
                <a:uFillTx/>
                <a:latin typeface="Arial"/>
                <a:ea typeface="+mn-ea"/>
                <a:cs typeface="Arial"/>
              </a:rPr>
              <a:t> WITH ERRORS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7F03E87-B4D7-50FD-F937-43E9992414DA}"/>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=1.0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TextBox 2">
                <a:extLst>
                  <a:ext uri="{FF2B5EF4-FFF2-40B4-BE49-F238E27FC236}">
                    <a16:creationId xmlns:a16="http://schemas.microsoft.com/office/drawing/2014/main" id="{B7F03E87-B4D7-50FD-F937-43E9992414DA}"/>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02505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862CAD9-4AA7-CEFE-F438-FA0BF3B84667}"/>
              </a:ext>
            </a:extLst>
          </p:cNvPr>
          <p:cNvPicPr>
            <a:picLocks noChangeAspect="1"/>
          </p:cNvPicPr>
          <p:nvPr/>
        </p:nvPicPr>
        <p:blipFill>
          <a:blip r:embed="rId3"/>
          <a:stretch>
            <a:fillRect/>
          </a:stretch>
        </p:blipFill>
        <p:spPr>
          <a:xfrm>
            <a:off x="241036" y="1387638"/>
            <a:ext cx="11809513" cy="548738"/>
          </a:xfrm>
          <a:prstGeom prst="rect">
            <a:avLst/>
          </a:prstGeom>
        </p:spPr>
      </p:pic>
      <p:pic>
        <p:nvPicPr>
          <p:cNvPr id="9" name="Picture 8">
            <a:extLst>
              <a:ext uri="{FF2B5EF4-FFF2-40B4-BE49-F238E27FC236}">
                <a16:creationId xmlns:a16="http://schemas.microsoft.com/office/drawing/2014/main" id="{F1A018A0-D56B-A44B-6608-62E2D69F11D7}"/>
              </a:ext>
            </a:extLst>
          </p:cNvPr>
          <p:cNvPicPr>
            <a:picLocks noChangeAspect="1"/>
          </p:cNvPicPr>
          <p:nvPr/>
        </p:nvPicPr>
        <p:blipFill>
          <a:blip r:embed="rId4"/>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D0B151-75EA-DCA9-156F-55B05B628540}"/>
                  </a:ext>
                </a:extLst>
              </p:cNvPr>
              <p:cNvSpPr txBox="1"/>
              <p:nvPr/>
            </p:nvSpPr>
            <p:spPr>
              <a:xfrm>
                <a:off x="3388660" y="5432947"/>
                <a:ext cx="673428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out noise by pulling predictions globally to the mean, even on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0" name="TextBox 9">
                <a:extLst>
                  <a:ext uri="{FF2B5EF4-FFF2-40B4-BE49-F238E27FC236}">
                    <a16:creationId xmlns:a16="http://schemas.microsoft.com/office/drawing/2014/main" id="{F0D0B151-75EA-DCA9-156F-55B05B628540}"/>
                  </a:ext>
                </a:extLst>
              </p:cNvPr>
              <p:cNvSpPr txBox="1">
                <a:spLocks noRot="1" noChangeAspect="1" noMove="1" noResize="1" noEditPoints="1" noAdjustHandles="1" noChangeArrowheads="1" noChangeShapeType="1" noTextEdit="1"/>
              </p:cNvSpPr>
              <p:nvPr/>
            </p:nvSpPr>
            <p:spPr>
              <a:xfrm>
                <a:off x="3388660" y="5432947"/>
                <a:ext cx="6734286" cy="1384995"/>
              </a:xfrm>
              <a:prstGeom prst="rect">
                <a:avLst/>
              </a:prstGeom>
              <a:blipFill>
                <a:blip r:embed="rId7"/>
                <a:stretch>
                  <a:fillRect t="-396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68D8D484-65FA-7697-54CB-6184553A0580}"/>
              </a:ext>
            </a:extLst>
          </p:cNvPr>
          <p:cNvPicPr>
            <a:picLocks noChangeAspect="1"/>
          </p:cNvPicPr>
          <p:nvPr/>
        </p:nvPicPr>
        <p:blipFill>
          <a:blip r:embed="rId8"/>
          <a:stretch>
            <a:fillRect/>
          </a:stretch>
        </p:blipFill>
        <p:spPr>
          <a:xfrm>
            <a:off x="11382990" y="1614713"/>
            <a:ext cx="352381" cy="3628571"/>
          </a:xfrm>
          <a:prstGeom prst="rect">
            <a:avLst/>
          </a:prstGeom>
        </p:spPr>
      </p:pic>
      <p:sp>
        <p:nvSpPr>
          <p:cNvPr id="4" name="Oval 3">
            <a:extLst>
              <a:ext uri="{FF2B5EF4-FFF2-40B4-BE49-F238E27FC236}">
                <a16:creationId xmlns:a16="http://schemas.microsoft.com/office/drawing/2014/main" id="{D863EC47-6437-B5D6-2C6B-6FB6008A139F}"/>
              </a:ext>
            </a:extLst>
          </p:cNvPr>
          <p:cNvSpPr/>
          <p:nvPr/>
        </p:nvSpPr>
        <p:spPr>
          <a:xfrm>
            <a:off x="4076282" y="25257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D47B4FB6-2671-B9F4-B119-CF8BCC8C5CAA}"/>
              </a:ext>
            </a:extLst>
          </p:cNvPr>
          <p:cNvSpPr/>
          <p:nvPr/>
        </p:nvSpPr>
        <p:spPr>
          <a:xfrm>
            <a:off x="1589381" y="38535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13CE3409-09DE-66C9-B12C-5E4E18B8C071}"/>
              </a:ext>
            </a:extLst>
          </p:cNvPr>
          <p:cNvSpPr/>
          <p:nvPr/>
        </p:nvSpPr>
        <p:spPr>
          <a:xfrm>
            <a:off x="1889881" y="380288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90B3524D-8C5B-5D74-814B-BD5675B74816}"/>
              </a:ext>
            </a:extLst>
          </p:cNvPr>
          <p:cNvSpPr/>
          <p:nvPr/>
        </p:nvSpPr>
        <p:spPr>
          <a:xfrm>
            <a:off x="2205982" y="367309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AF830D45-C18E-FCC8-E28E-FCE2524E2AA4}"/>
              </a:ext>
            </a:extLst>
          </p:cNvPr>
          <p:cNvSpPr/>
          <p:nvPr/>
        </p:nvSpPr>
        <p:spPr>
          <a:xfrm>
            <a:off x="2507645" y="348962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6AA7ACAE-1D1E-640F-2F67-ED402473C10E}"/>
              </a:ext>
            </a:extLst>
          </p:cNvPr>
          <p:cNvSpPr/>
          <p:nvPr/>
        </p:nvSpPr>
        <p:spPr>
          <a:xfrm>
            <a:off x="2826053" y="318784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7AA4D315-8C2C-869B-FE31-2CBB9EEBD402}"/>
              </a:ext>
            </a:extLst>
          </p:cNvPr>
          <p:cNvSpPr/>
          <p:nvPr/>
        </p:nvSpPr>
        <p:spPr>
          <a:xfrm>
            <a:off x="3136296" y="288674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A35CBBE8-E210-8A95-B6DB-675EB1BA0FFC}"/>
              </a:ext>
            </a:extLst>
          </p:cNvPr>
          <p:cNvSpPr/>
          <p:nvPr/>
        </p:nvSpPr>
        <p:spPr>
          <a:xfrm>
            <a:off x="3446538" y="268867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37798C2F-AF4D-005B-EC7A-A7CFE28937DF}"/>
              </a:ext>
            </a:extLst>
          </p:cNvPr>
          <p:cNvSpPr/>
          <p:nvPr/>
        </p:nvSpPr>
        <p:spPr>
          <a:xfrm>
            <a:off x="3748616" y="2583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E051A44D-7225-9B7E-7EE9-343F46B86476}"/>
              </a:ext>
            </a:extLst>
          </p:cNvPr>
          <p:cNvPicPr>
            <a:picLocks noChangeAspect="1"/>
          </p:cNvPicPr>
          <p:nvPr/>
        </p:nvPicPr>
        <p:blipFill>
          <a:blip r:embed="rId9"/>
          <a:stretch>
            <a:fillRect/>
          </a:stretch>
        </p:blipFill>
        <p:spPr>
          <a:xfrm>
            <a:off x="11201524" y="6191333"/>
            <a:ext cx="990476" cy="666667"/>
          </a:xfrm>
          <a:prstGeom prst="rect">
            <a:avLst/>
          </a:prstGeom>
        </p:spPr>
      </p:pic>
      <p:sp>
        <p:nvSpPr>
          <p:cNvPr id="20" name="object 3">
            <a:extLst>
              <a:ext uri="{FF2B5EF4-FFF2-40B4-BE49-F238E27FC236}">
                <a16:creationId xmlns:a16="http://schemas.microsoft.com/office/drawing/2014/main" id="{351086B1-835D-8F9E-8B03-43A7DE0BAF4B}"/>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err="1">
                <a:ln>
                  <a:noFill/>
                </a:ln>
                <a:solidFill>
                  <a:srgbClr val="2C3034"/>
                </a:solidFill>
                <a:effectLst/>
                <a:uLnTx/>
                <a:uFillTx/>
                <a:latin typeface="Arial"/>
                <a:ea typeface="+mn-ea"/>
                <a:cs typeface="Arial"/>
              </a:rPr>
              <a:t>GaSPs</a:t>
            </a:r>
            <a:r>
              <a:rPr kumimoji="0" lang="en-US" sz="2000" b="1" i="0" u="none" strike="noStrike" kern="1200" cap="none" spc="-5" normalizeH="0" baseline="0" noProof="0" dirty="0">
                <a:ln>
                  <a:noFill/>
                </a:ln>
                <a:solidFill>
                  <a:srgbClr val="2C3034"/>
                </a:solidFill>
                <a:effectLst/>
                <a:uLnTx/>
                <a:uFillTx/>
                <a:latin typeface="Arial"/>
                <a:ea typeface="+mn-ea"/>
                <a:cs typeface="Arial"/>
              </a:rPr>
              <a:t> WITH ERRORS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5B175A4-0321-16FA-A28D-0A596C622EB1}"/>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=10.0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TextBox 2">
                <a:extLst>
                  <a:ext uri="{FF2B5EF4-FFF2-40B4-BE49-F238E27FC236}">
                    <a16:creationId xmlns:a16="http://schemas.microsoft.com/office/drawing/2014/main" id="{65B175A4-0321-16FA-A28D-0A596C622EB1}"/>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7227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862CAD9-4AA7-CEFE-F438-FA0BF3B84667}"/>
              </a:ext>
            </a:extLst>
          </p:cNvPr>
          <p:cNvPicPr>
            <a:picLocks noChangeAspect="1"/>
          </p:cNvPicPr>
          <p:nvPr/>
        </p:nvPicPr>
        <p:blipFill>
          <a:blip r:embed="rId3"/>
          <a:stretch>
            <a:fillRect/>
          </a:stretch>
        </p:blipFill>
        <p:spPr>
          <a:xfrm>
            <a:off x="241036" y="1387638"/>
            <a:ext cx="11809513" cy="548738"/>
          </a:xfrm>
          <a:prstGeom prst="rect">
            <a:avLst/>
          </a:prstGeom>
        </p:spPr>
      </p:pic>
      <p:pic>
        <p:nvPicPr>
          <p:cNvPr id="5" name="Picture 4">
            <a:extLst>
              <a:ext uri="{FF2B5EF4-FFF2-40B4-BE49-F238E27FC236}">
                <a16:creationId xmlns:a16="http://schemas.microsoft.com/office/drawing/2014/main" id="{D3B85D53-963F-69BA-50A6-B0271F1E056E}"/>
              </a:ext>
            </a:extLst>
          </p:cNvPr>
          <p:cNvPicPr>
            <a:picLocks noChangeAspect="1"/>
          </p:cNvPicPr>
          <p:nvPr/>
        </p:nvPicPr>
        <p:blipFill>
          <a:blip r:embed="rId4"/>
          <a:stretch>
            <a:fillRect/>
          </a:stretch>
        </p:blipFill>
        <p:spPr>
          <a:xfrm>
            <a:off x="481714" y="1748047"/>
            <a:ext cx="11228571" cy="336190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444E1EA-3AE5-5B23-AA23-434736417B89}"/>
                  </a:ext>
                </a:extLst>
              </p:cNvPr>
              <p:cNvSpPr txBox="1"/>
              <p:nvPr/>
            </p:nvSpPr>
            <p:spPr>
              <a:xfrm>
                <a:off x="3388660" y="5432947"/>
                <a:ext cx="673428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out noise by pulling predictions globally to the mean, even on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𝑇𝑟</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0" name="TextBox 9">
                <a:extLst>
                  <a:ext uri="{FF2B5EF4-FFF2-40B4-BE49-F238E27FC236}">
                    <a16:creationId xmlns:a16="http://schemas.microsoft.com/office/drawing/2014/main" id="{4444E1EA-3AE5-5B23-AA23-434736417B89}"/>
                  </a:ext>
                </a:extLst>
              </p:cNvPr>
              <p:cNvSpPr txBox="1">
                <a:spLocks noRot="1" noChangeAspect="1" noMove="1" noResize="1" noEditPoints="1" noAdjustHandles="1" noChangeArrowheads="1" noChangeShapeType="1" noTextEdit="1"/>
              </p:cNvSpPr>
              <p:nvPr/>
            </p:nvSpPr>
            <p:spPr>
              <a:xfrm>
                <a:off x="3388660" y="5432947"/>
                <a:ext cx="6734286" cy="1384995"/>
              </a:xfrm>
              <a:prstGeom prst="rect">
                <a:avLst/>
              </a:prstGeom>
              <a:blipFill>
                <a:blip r:embed="rId7"/>
                <a:stretch>
                  <a:fillRect t="-396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E8E7AD80-45D2-9D71-4676-7A39A979E309}"/>
              </a:ext>
            </a:extLst>
          </p:cNvPr>
          <p:cNvPicPr>
            <a:picLocks noChangeAspect="1"/>
          </p:cNvPicPr>
          <p:nvPr/>
        </p:nvPicPr>
        <p:blipFill>
          <a:blip r:embed="rId8"/>
          <a:stretch>
            <a:fillRect/>
          </a:stretch>
        </p:blipFill>
        <p:spPr>
          <a:xfrm>
            <a:off x="11382990" y="1614713"/>
            <a:ext cx="352381" cy="3628571"/>
          </a:xfrm>
          <a:prstGeom prst="rect">
            <a:avLst/>
          </a:prstGeom>
        </p:spPr>
      </p:pic>
      <p:sp>
        <p:nvSpPr>
          <p:cNvPr id="4" name="Oval 3">
            <a:extLst>
              <a:ext uri="{FF2B5EF4-FFF2-40B4-BE49-F238E27FC236}">
                <a16:creationId xmlns:a16="http://schemas.microsoft.com/office/drawing/2014/main" id="{31A91C75-6E4C-AB3D-2A86-300FF0F51D88}"/>
              </a:ext>
            </a:extLst>
          </p:cNvPr>
          <p:cNvSpPr/>
          <p:nvPr/>
        </p:nvSpPr>
        <p:spPr>
          <a:xfrm>
            <a:off x="4076282" y="25257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55572DF4-A100-FD6E-0B26-577853A466B0}"/>
              </a:ext>
            </a:extLst>
          </p:cNvPr>
          <p:cNvSpPr/>
          <p:nvPr/>
        </p:nvSpPr>
        <p:spPr>
          <a:xfrm>
            <a:off x="1589381" y="38535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51C1FE4F-A368-F8EC-2B4A-64475540F8B1}"/>
              </a:ext>
            </a:extLst>
          </p:cNvPr>
          <p:cNvSpPr/>
          <p:nvPr/>
        </p:nvSpPr>
        <p:spPr>
          <a:xfrm>
            <a:off x="1889881" y="380288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8CF29B67-8D94-1085-A03C-60DF7BC2442A}"/>
              </a:ext>
            </a:extLst>
          </p:cNvPr>
          <p:cNvSpPr/>
          <p:nvPr/>
        </p:nvSpPr>
        <p:spPr>
          <a:xfrm>
            <a:off x="2205982" y="367309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958E9E58-D785-FDDC-92C3-3B7D9410316C}"/>
              </a:ext>
            </a:extLst>
          </p:cNvPr>
          <p:cNvSpPr/>
          <p:nvPr/>
        </p:nvSpPr>
        <p:spPr>
          <a:xfrm>
            <a:off x="2507645" y="348962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4CBB5DB0-BB68-6D79-C89B-07152D448B73}"/>
              </a:ext>
            </a:extLst>
          </p:cNvPr>
          <p:cNvSpPr/>
          <p:nvPr/>
        </p:nvSpPr>
        <p:spPr>
          <a:xfrm>
            <a:off x="2826053" y="318784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B7483233-D3DC-0AA7-1586-DA65114E1EFF}"/>
              </a:ext>
            </a:extLst>
          </p:cNvPr>
          <p:cNvSpPr/>
          <p:nvPr/>
        </p:nvSpPr>
        <p:spPr>
          <a:xfrm>
            <a:off x="3136296" y="288674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997CE281-A426-05A3-86DF-8A75CA3233AD}"/>
              </a:ext>
            </a:extLst>
          </p:cNvPr>
          <p:cNvSpPr/>
          <p:nvPr/>
        </p:nvSpPr>
        <p:spPr>
          <a:xfrm>
            <a:off x="3446538" y="2688679"/>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5008D2A9-57BD-C7CE-82C9-49A50EC04337}"/>
              </a:ext>
            </a:extLst>
          </p:cNvPr>
          <p:cNvSpPr/>
          <p:nvPr/>
        </p:nvSpPr>
        <p:spPr>
          <a:xfrm>
            <a:off x="3748616" y="2583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6492A4E2-8588-08B0-FE3C-85503BDCA2D4}"/>
              </a:ext>
            </a:extLst>
          </p:cNvPr>
          <p:cNvPicPr>
            <a:picLocks noChangeAspect="1"/>
          </p:cNvPicPr>
          <p:nvPr/>
        </p:nvPicPr>
        <p:blipFill>
          <a:blip r:embed="rId9"/>
          <a:stretch>
            <a:fillRect/>
          </a:stretch>
        </p:blipFill>
        <p:spPr>
          <a:xfrm>
            <a:off x="11201524" y="6191333"/>
            <a:ext cx="990476" cy="666667"/>
          </a:xfrm>
          <a:prstGeom prst="rect">
            <a:avLst/>
          </a:prstGeom>
        </p:spPr>
      </p:pic>
      <p:sp>
        <p:nvSpPr>
          <p:cNvPr id="20" name="object 3">
            <a:extLst>
              <a:ext uri="{FF2B5EF4-FFF2-40B4-BE49-F238E27FC236}">
                <a16:creationId xmlns:a16="http://schemas.microsoft.com/office/drawing/2014/main" id="{5E4992F0-9081-5B2B-5F2A-4E76B15B5A68}"/>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err="1">
                <a:ln>
                  <a:noFill/>
                </a:ln>
                <a:solidFill>
                  <a:srgbClr val="2C3034"/>
                </a:solidFill>
                <a:effectLst/>
                <a:uLnTx/>
                <a:uFillTx/>
                <a:latin typeface="Arial"/>
                <a:ea typeface="+mn-ea"/>
                <a:cs typeface="Arial"/>
              </a:rPr>
              <a:t>GaSPs</a:t>
            </a:r>
            <a:r>
              <a:rPr kumimoji="0" lang="en-US" sz="2000" b="1" i="0" u="none" strike="noStrike" kern="1200" cap="none" spc="-5" normalizeH="0" baseline="0" noProof="0" dirty="0">
                <a:ln>
                  <a:noFill/>
                </a:ln>
                <a:solidFill>
                  <a:srgbClr val="2C3034"/>
                </a:solidFill>
                <a:effectLst/>
                <a:uLnTx/>
                <a:uFillTx/>
                <a:latin typeface="Arial"/>
                <a:ea typeface="+mn-ea"/>
                <a:cs typeface="Arial"/>
              </a:rPr>
              <a:t> WITH ERRORS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C722A78-44E8-ABA3-23D8-6D71E9D610C5}"/>
                  </a:ext>
                </a:extLst>
              </p:cNvPr>
              <p:cNvSpPr txBox="1"/>
              <p:nvPr/>
            </p:nvSpPr>
            <p:spPr>
              <a:xfrm>
                <a:off x="2185595" y="568045"/>
                <a:ext cx="7820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=100.0</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TextBox 2">
                <a:extLst>
                  <a:ext uri="{FF2B5EF4-FFF2-40B4-BE49-F238E27FC236}">
                    <a16:creationId xmlns:a16="http://schemas.microsoft.com/office/drawing/2014/main" id="{2C722A78-44E8-ABA3-23D8-6D71E9D610C5}"/>
                  </a:ext>
                </a:extLst>
              </p:cNvPr>
              <p:cNvSpPr txBox="1">
                <a:spLocks noRot="1" noChangeAspect="1" noMove="1" noResize="1" noEditPoints="1" noAdjustHandles="1" noChangeArrowheads="1" noChangeShapeType="1" noTextEdit="1"/>
              </p:cNvSpPr>
              <p:nvPr/>
            </p:nvSpPr>
            <p:spPr>
              <a:xfrm>
                <a:off x="2185595" y="568045"/>
                <a:ext cx="7820808" cy="52322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00168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470946"/>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731841" y="739887"/>
                <a:ext cx="11318708" cy="69865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𝑿</m:t>
                            </m:r>
                          </m:e>
                          <m:sub>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𝑻𝒓</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𝐺𝑎𝑢𝑠𝑠𝑖𝑎𝑛</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𝑻𝒓</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𝑰</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oMath>
                </a14:m>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l-GR"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𝜭</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scales the correlation over distance in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local to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𝝉</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smooths out the measurement error or noise, smooths globally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l-GR"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𝝁</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center of the data and the extrapolation limit as distance grows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p>
                      <m:sSupPr>
                        <m:ctrlPr>
                          <a:rPr kumimoji="0" lang="el-GR"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l-GR"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𝝈</m:t>
                        </m:r>
                      </m:e>
                      <m:sup>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up>
                    </m:sSup>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Scales the prediction variance multiplicatively but leaves the predictions unchanged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731841" y="739887"/>
                <a:ext cx="11318708" cy="698652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361554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545434" y="163169"/>
            <a:ext cx="3101130"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GAUSSIAN PROCESSES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731841" y="470946"/>
                <a:ext cx="11318708" cy="10544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Generalization to multiple inputs</a:t>
                </a: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𝑻𝒓</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𝐺𝑎𝑢𝑠𝑠𝑖𝑎𝑛</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𝑹</m:t>
                            </m:r>
                          </m:e>
                          <m:sub>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sub>
                        </m:sSub>
                        <m:d>
                          <m:d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e>
                              <m:sub>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𝑻𝒓</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𝑰</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oMath>
                </a14:m>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One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parameter total, called an </a:t>
                </a:r>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isotropic</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correlation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e>
                          <m:sub>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endChr m:val=""/>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𝟏</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b>
                            </m:sSub>
                          </m:e>
                        </m:d>
                      </m:e>
                    </m:d>
                  </m:oMath>
                </a14:m>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One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parameter per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oMath>
                </a14:m>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dimension, called </a:t>
                </a:r>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separable</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or </a:t>
                </a:r>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anisotropic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e>
                          <m:sub>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ary>
                      <m:naryPr>
                        <m:chr m:val="∏"/>
                        <m:supHide m:val="on"/>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7"/>
                          </m:r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ub>
                      <m:sup/>
                      <m:e>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ϴ</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sub>
                            </m:sSub>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end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𝑘</m:t>
                                    </m:r>
                                  </m:sub>
                                </m:sSub>
                              </m:e>
                            </m:d>
                          </m:e>
                        </m:d>
                      </m:e>
                    </m:nary>
                  </m:oMath>
                </a14:m>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731841" y="470946"/>
                <a:ext cx="11318708" cy="10544553"/>
              </a:xfrm>
              <a:prstGeom prst="rect">
                <a:avLst/>
              </a:prstGeom>
              <a:blipFill>
                <a:blip r:embed="rId6"/>
                <a:stretch>
                  <a:fillRect l="-1077"/>
                </a:stretch>
              </a:blipFill>
            </p:spPr>
            <p:txBody>
              <a:bodyPr/>
              <a:lstStyle/>
              <a:p>
                <a:r>
                  <a:rPr lang="en-US">
                    <a:noFill/>
                  </a:rPr>
                  <a:t> </a:t>
                </a:r>
              </a:p>
            </p:txBody>
          </p:sp>
        </mc:Fallback>
      </mc:AlternateContent>
    </p:spTree>
    <p:extLst>
      <p:ext uri="{BB962C8B-B14F-4D97-AF65-F5344CB8AC3E}">
        <p14:creationId xmlns:p14="http://schemas.microsoft.com/office/powerpoint/2010/main" val="23439449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43739-254A-2368-BECB-4AA06CF51D31}"/>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2161E1C-C141-ADA1-7C28-E43E4A67B3D8}"/>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3">
            <a:extLst>
              <a:ext uri="{FF2B5EF4-FFF2-40B4-BE49-F238E27FC236}">
                <a16:creationId xmlns:a16="http://schemas.microsoft.com/office/drawing/2014/main" id="{3DC4E13C-8B76-0A87-887E-6604EC98CAB4}"/>
              </a:ext>
            </a:extLst>
          </p:cNvPr>
          <p:cNvSpPr txBox="1"/>
          <p:nvPr/>
        </p:nvSpPr>
        <p:spPr>
          <a:xfrm>
            <a:off x="342658" y="1582340"/>
            <a:ext cx="11717517" cy="3693319"/>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Introduction to Bayesian Optimization (BO)</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Gaussian Process Models Overview </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1" i="0" u="none" strike="noStrike" kern="1200" cap="none" spc="-5" normalizeH="0" baseline="0" noProof="0" dirty="0">
                <a:ln>
                  <a:noFill/>
                </a:ln>
                <a:solidFill>
                  <a:srgbClr val="2C3034"/>
                </a:solidFill>
                <a:effectLst/>
                <a:uLnTx/>
                <a:uFillTx/>
                <a:latin typeface="Arial"/>
                <a:ea typeface="+mn-ea"/>
                <a:cs typeface="Arial"/>
              </a:rPr>
              <a:t>Intro to JMP (with Phil Kay)</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Bayesian Optimization Augmentation (with Chris Gotwalt)</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Case Study (with Phil Kay)</a:t>
            </a:r>
          </a:p>
          <a:p>
            <a:pPr marL="4699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5" normalizeH="0" baseline="0" noProof="0" dirty="0">
              <a:ln>
                <a:noFill/>
              </a:ln>
              <a:solidFill>
                <a:srgbClr val="2C3034"/>
              </a:solidFill>
              <a:effectLst/>
              <a:uLnTx/>
              <a:uFillTx/>
              <a:latin typeface="Arial"/>
              <a:ea typeface="+mn-ea"/>
              <a:cs typeface="Arial"/>
            </a:endParaRPr>
          </a:p>
        </p:txBody>
      </p:sp>
      <p:pic>
        <p:nvPicPr>
          <p:cNvPr id="2" name="Picture 1">
            <a:extLst>
              <a:ext uri="{FF2B5EF4-FFF2-40B4-BE49-F238E27FC236}">
                <a16:creationId xmlns:a16="http://schemas.microsoft.com/office/drawing/2014/main" id="{9DABE8D6-085B-667E-0DFD-5848A7BE4DDE}"/>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37813423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52A3-FED3-1D00-51DB-F9C570C43C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D235F1A-F607-6E7B-4C7B-FBFD4312022A}"/>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7021889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09BC-A210-F54B-50F6-0AD0672EB46E}"/>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8229CAC3-4776-833A-CC00-5CCEFB18D58C}"/>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3">
            <a:extLst>
              <a:ext uri="{FF2B5EF4-FFF2-40B4-BE49-F238E27FC236}">
                <a16:creationId xmlns:a16="http://schemas.microsoft.com/office/drawing/2014/main" id="{0CE25143-D72D-6CF4-61B1-4B876F9C49C9}"/>
              </a:ext>
            </a:extLst>
          </p:cNvPr>
          <p:cNvSpPr txBox="1"/>
          <p:nvPr/>
        </p:nvSpPr>
        <p:spPr>
          <a:xfrm>
            <a:off x="342658" y="1582340"/>
            <a:ext cx="11717517" cy="3693319"/>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Introduction to Bayesian Optimization (BO)</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Gaussian Process Models Overview </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 to JMP (with Phil Kay)</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1" i="0" u="none" strike="noStrike" kern="1200" cap="none" spc="-5" normalizeH="0" baseline="0" noProof="0" dirty="0">
                <a:ln>
                  <a:noFill/>
                </a:ln>
                <a:solidFill>
                  <a:srgbClr val="2C3034"/>
                </a:solidFill>
                <a:effectLst/>
                <a:uLnTx/>
                <a:uFillTx/>
                <a:latin typeface="Arial"/>
                <a:ea typeface="+mn-ea"/>
                <a:cs typeface="Arial"/>
              </a:rPr>
              <a:t>Bayesian Optimization Augmentation (with Chris Gotwalt)</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Case Study (with Phil Kay)</a:t>
            </a:r>
          </a:p>
          <a:p>
            <a:pPr marL="4699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5" normalizeH="0" baseline="0" noProof="0" dirty="0">
              <a:ln>
                <a:noFill/>
              </a:ln>
              <a:solidFill>
                <a:srgbClr val="2C3034"/>
              </a:solidFill>
              <a:effectLst/>
              <a:uLnTx/>
              <a:uFillTx/>
              <a:latin typeface="Arial"/>
              <a:ea typeface="+mn-ea"/>
              <a:cs typeface="Arial"/>
            </a:endParaRPr>
          </a:p>
        </p:txBody>
      </p:sp>
      <p:pic>
        <p:nvPicPr>
          <p:cNvPr id="2" name="Picture 1">
            <a:extLst>
              <a:ext uri="{FF2B5EF4-FFF2-40B4-BE49-F238E27FC236}">
                <a16:creationId xmlns:a16="http://schemas.microsoft.com/office/drawing/2014/main" id="{4D33E595-686F-21DD-4599-B09D25FEB426}"/>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5822852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1089253" y="2729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120244" y="163169"/>
            <a:ext cx="6051096"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USING THE SURROGATE WITH UNCERTAINTY</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241036" y="640688"/>
                <a:ext cx="11918135" cy="6124754"/>
              </a:xfrm>
              <a:prstGeom prst="rect">
                <a:avLst/>
              </a:prstGeom>
              <a:noFill/>
            </p:spPr>
            <p:txBody>
              <a:bodyPr wrap="square" rtlCol="0">
                <a:spAutoFit/>
              </a:bodyPr>
              <a:lstStyle/>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Pure Exploration, maximizing</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𝑋</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Improves model fit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Isn’t directly related to the problem at hand</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Gives too much attention to uninteresting regions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Pure Exploitation, always optimizing current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𝑋</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Doesn’t necessarily improve model fit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Bad models lead to suboptimal decisions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Exploitation gets stuck by itself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241036" y="640688"/>
                <a:ext cx="11918135" cy="612475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4880806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1089253" y="2729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120244" y="163169"/>
            <a:ext cx="6051096"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USING THE SURROGATE WITH UNCERTAINTY</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9" name="TextBox 8">
            <a:extLst>
              <a:ext uri="{FF2B5EF4-FFF2-40B4-BE49-F238E27FC236}">
                <a16:creationId xmlns:a16="http://schemas.microsoft.com/office/drawing/2014/main" id="{ABEAF439-D798-DF09-36CC-1F8E68DA0C7C}"/>
              </a:ext>
            </a:extLst>
          </p:cNvPr>
          <p:cNvSpPr txBox="1"/>
          <p:nvPr/>
        </p:nvSpPr>
        <p:spPr>
          <a:xfrm>
            <a:off x="273865" y="631544"/>
            <a:ext cx="11918135" cy="5693866"/>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Acquisition Functions – Trade off Exploration vs Exploitation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Probability of Improvement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Upper Confidence Bound</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Expected Improvement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In my experience with noisy functions, these all overemphasize optimization early.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Yes, you can add tuning parameters to make EI, etc. Explore more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 find it more intuitive to use the mean and variance model directly in a profiler</a:t>
            </a:r>
          </a:p>
        </p:txBody>
      </p:sp>
      <p:pic>
        <p:nvPicPr>
          <p:cNvPr id="4" name="Picture 3">
            <a:extLst>
              <a:ext uri="{FF2B5EF4-FFF2-40B4-BE49-F238E27FC236}">
                <a16:creationId xmlns:a16="http://schemas.microsoft.com/office/drawing/2014/main" id="{C823F814-9593-F1B1-9EC3-7A005A914122}"/>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136342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N=2</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3881.1</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X=1.61</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3"/>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4"/>
          <a:stretch>
            <a:fillRect/>
          </a:stretch>
        </p:blipFill>
        <p:spPr>
          <a:xfrm>
            <a:off x="3381715" y="133762"/>
            <a:ext cx="5428571" cy="6590476"/>
          </a:xfrm>
          <a:prstGeom prst="rect">
            <a:avLst/>
          </a:prstGeom>
        </p:spPr>
      </p:pic>
      <p:sp>
        <p:nvSpPr>
          <p:cNvPr id="11" name="Oval 10">
            <a:extLst>
              <a:ext uri="{FF2B5EF4-FFF2-40B4-BE49-F238E27FC236}">
                <a16:creationId xmlns:a16="http://schemas.microsoft.com/office/drawing/2014/main" id="{CE679D56-7B4B-6E31-CD72-C29B0211D0C7}"/>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Oval 11">
            <a:extLst>
              <a:ext uri="{FF2B5EF4-FFF2-40B4-BE49-F238E27FC236}">
                <a16:creationId xmlns:a16="http://schemas.microsoft.com/office/drawing/2014/main" id="{13B8A82C-5C71-7E7C-DA98-6931F0B2A38B}"/>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pic>
        <p:nvPicPr>
          <p:cNvPr id="15" name="Picture 14">
            <a:extLst>
              <a:ext uri="{FF2B5EF4-FFF2-40B4-BE49-F238E27FC236}">
                <a16:creationId xmlns:a16="http://schemas.microsoft.com/office/drawing/2014/main" id="{73AA0965-B552-1745-11D8-C91ECBF9F722}"/>
              </a:ext>
            </a:extLst>
          </p:cNvPr>
          <p:cNvPicPr>
            <a:picLocks noChangeAspect="1"/>
          </p:cNvPicPr>
          <p:nvPr/>
        </p:nvPicPr>
        <p:blipFill>
          <a:blip r:embed="rId5">
            <a:alphaModFix amt="25000"/>
          </a:blip>
          <a:stretch>
            <a:fillRect/>
          </a:stretch>
        </p:blipFill>
        <p:spPr>
          <a:xfrm>
            <a:off x="5058736" y="2187183"/>
            <a:ext cx="3211442" cy="1860807"/>
          </a:xfrm>
          <a:prstGeom prst="rect">
            <a:avLst/>
          </a:prstGeom>
        </p:spPr>
      </p:pic>
      <p:pic>
        <p:nvPicPr>
          <p:cNvPr id="1026" name="Picture 2">
            <a:extLst>
              <a:ext uri="{FF2B5EF4-FFF2-40B4-BE49-F238E27FC236}">
                <a16:creationId xmlns:a16="http://schemas.microsoft.com/office/drawing/2014/main" id="{11F31141-FD59-6360-25C8-111D90CD8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8050" y="133350"/>
            <a:ext cx="5295900" cy="6591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B1644E-2418-F003-60BC-0BCDBBD0DE0A}"/>
              </a:ext>
            </a:extLst>
          </p:cNvPr>
          <p:cNvPicPr>
            <a:picLocks noChangeAspect="1"/>
          </p:cNvPicPr>
          <p:nvPr/>
        </p:nvPicPr>
        <p:blipFill>
          <a:blip r:embed="rId7"/>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01FB352-6A9E-EC2C-91FF-8624E84558CD}"/>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7" name="TextBox 6">
                <a:extLst>
                  <a:ext uri="{FF2B5EF4-FFF2-40B4-BE49-F238E27FC236}">
                    <a16:creationId xmlns:a16="http://schemas.microsoft.com/office/drawing/2014/main" id="{401FB352-6A9E-EC2C-91FF-8624E84558CD}"/>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8"/>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D0FE323-C125-1D43-9C62-14288BD2947C}"/>
                  </a:ext>
                </a:extLst>
              </p:cNvPr>
              <p:cNvSpPr txBox="1"/>
              <p:nvPr/>
            </p:nvSpPr>
            <p:spPr>
              <a:xfrm>
                <a:off x="1455854" y="4634966"/>
                <a:ext cx="1316538" cy="404791"/>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𝑉𝑎𝑟</m:t>
                              </m:r>
                            </m:e>
                          </m:acc>
                        </m:e>
                        <m:sub>
                          <m:acc>
                            <m:accPr>
                              <m:chr m:val="̂"/>
                              <m:ctrlPr>
                                <a:rPr lang="en-US" i="1">
                                  <a:latin typeface="Cambria Math" panose="02040503050406030204" pitchFamily="18" charset="0"/>
                                </a:rPr>
                              </m:ctrlPr>
                            </m:accPr>
                            <m:e>
                              <m:r>
                                <a:rPr lang="en-US" i="1">
                                  <a:latin typeface="Cambria Math" panose="02040503050406030204" pitchFamily="18" charset="0"/>
                                </a:rPr>
                                <m:t>𝑦</m:t>
                              </m:r>
                            </m:e>
                          </m:acc>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m:oMathPara>
                </a14:m>
                <a:endParaRPr lang="en-US" sz="1200" dirty="0"/>
              </a:p>
            </p:txBody>
          </p:sp>
        </mc:Choice>
        <mc:Fallback xmlns="">
          <p:sp>
            <p:nvSpPr>
              <p:cNvPr id="13" name="TextBox 12">
                <a:extLst>
                  <a:ext uri="{FF2B5EF4-FFF2-40B4-BE49-F238E27FC236}">
                    <a16:creationId xmlns:a16="http://schemas.microsoft.com/office/drawing/2014/main" id="{0D0FE323-C125-1D43-9C62-14288BD2947C}"/>
                  </a:ext>
                </a:extLst>
              </p:cNvPr>
              <p:cNvSpPr txBox="1">
                <a:spLocks noRot="1" noChangeAspect="1" noMove="1" noResize="1" noEditPoints="1" noAdjustHandles="1" noChangeArrowheads="1" noChangeShapeType="1" noTextEdit="1"/>
              </p:cNvSpPr>
              <p:nvPr/>
            </p:nvSpPr>
            <p:spPr>
              <a:xfrm>
                <a:off x="1455854" y="4634966"/>
                <a:ext cx="1316538" cy="404791"/>
              </a:xfrm>
              <a:prstGeom prst="rect">
                <a:avLst/>
              </a:prstGeom>
              <a:blipFill>
                <a:blip r:embed="rId9"/>
                <a:stretch>
                  <a:fillRect r="-18981" b="-74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8921727-3E26-9F7B-45D3-DB37A107B103}"/>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4" name="TextBox 13">
                <a:extLst>
                  <a:ext uri="{FF2B5EF4-FFF2-40B4-BE49-F238E27FC236}">
                    <a16:creationId xmlns:a16="http://schemas.microsoft.com/office/drawing/2014/main" id="{E8921727-3E26-9F7B-45D3-DB37A107B103}"/>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0"/>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FD30F14-F75F-24F0-2F46-4DCF2F3069B9}"/>
              </a:ext>
            </a:extLst>
          </p:cNvPr>
          <p:cNvPicPr>
            <a:picLocks noChangeAspect="1"/>
          </p:cNvPicPr>
          <p:nvPr/>
        </p:nvPicPr>
        <p:blipFill>
          <a:blip r:embed="rId11"/>
          <a:stretch>
            <a:fillRect/>
          </a:stretch>
        </p:blipFill>
        <p:spPr>
          <a:xfrm>
            <a:off x="11201524" y="6191334"/>
            <a:ext cx="990476" cy="666667"/>
          </a:xfrm>
          <a:prstGeom prst="rect">
            <a:avLst/>
          </a:prstGeom>
        </p:spPr>
      </p:pic>
      <p:sp>
        <p:nvSpPr>
          <p:cNvPr id="17" name="Title 1">
            <a:extLst>
              <a:ext uri="{FF2B5EF4-FFF2-40B4-BE49-F238E27FC236}">
                <a16:creationId xmlns:a16="http://schemas.microsoft.com/office/drawing/2014/main" id="{219F0077-801E-B36F-177F-CA17A5BE083A}"/>
              </a:ext>
            </a:extLst>
          </p:cNvPr>
          <p:cNvSpPr txBox="1">
            <a:spLocks/>
          </p:cNvSpPr>
          <p:nvPr/>
        </p:nvSpPr>
        <p:spPr>
          <a:xfrm>
            <a:off x="115766" y="106583"/>
            <a:ext cx="2864501" cy="389851"/>
          </a:xfrm>
          <a:prstGeom prst="rect">
            <a:avLst/>
          </a:prstGeom>
        </p:spPr>
        <p:txBody>
          <a:bodyPr vert="horz" lIns="0" tIns="0" rIns="0" bIns="0" rtlCol="0" anchor="ctr">
            <a:normAutofit/>
          </a:bodyPr>
          <a:lstStyle>
            <a:lvl1pPr algn="l" defTabSz="914446" rtl="0" eaLnBrk="1" latinLnBrk="0" hangingPunct="1">
              <a:lnSpc>
                <a:spcPct val="90000"/>
              </a:lnSpc>
              <a:spcBef>
                <a:spcPct val="0"/>
              </a:spcBef>
              <a:buNone/>
              <a:defRPr sz="3734" b="1" i="0" kern="1200">
                <a:solidFill>
                  <a:schemeClr val="bg2"/>
                </a:solidFill>
                <a:latin typeface="+mj-lt"/>
                <a:ea typeface="+mj-ea"/>
                <a:cs typeface="+mj-cs"/>
              </a:defRPr>
            </a:lvl1pPr>
          </a:lstStyle>
          <a:p>
            <a:r>
              <a:rPr lang="en-US" sz="2000"/>
              <a:t>Bayesian Optimization</a:t>
            </a:r>
            <a:endParaRPr lang="en-US" sz="2000" dirty="0"/>
          </a:p>
        </p:txBody>
      </p:sp>
    </p:spTree>
    <p:extLst>
      <p:ext uri="{BB962C8B-B14F-4D97-AF65-F5344CB8AC3E}">
        <p14:creationId xmlns:p14="http://schemas.microsoft.com/office/powerpoint/2010/main" val="109750521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1089253" y="2729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120244" y="163169"/>
            <a:ext cx="6051096"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 WITH 4 SAMPLES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pic>
        <p:nvPicPr>
          <p:cNvPr id="10" name="Picture 9">
            <a:extLst>
              <a:ext uri="{FF2B5EF4-FFF2-40B4-BE49-F238E27FC236}">
                <a16:creationId xmlns:a16="http://schemas.microsoft.com/office/drawing/2014/main" id="{EFCC157B-1A0D-EE2B-3D35-4D1DB18C9789}"/>
              </a:ext>
            </a:extLst>
          </p:cNvPr>
          <p:cNvPicPr>
            <a:picLocks noChangeAspect="1"/>
          </p:cNvPicPr>
          <p:nvPr/>
        </p:nvPicPr>
        <p:blipFill>
          <a:blip r:embed="rId4"/>
          <a:stretch>
            <a:fillRect/>
          </a:stretch>
        </p:blipFill>
        <p:spPr>
          <a:xfrm>
            <a:off x="1505524" y="1529000"/>
            <a:ext cx="9180952" cy="3800000"/>
          </a:xfrm>
          <a:prstGeom prst="rect">
            <a:avLst/>
          </a:prstGeom>
        </p:spPr>
      </p:pic>
      <p:pic>
        <p:nvPicPr>
          <p:cNvPr id="15" name="Picture 14">
            <a:extLst>
              <a:ext uri="{FF2B5EF4-FFF2-40B4-BE49-F238E27FC236}">
                <a16:creationId xmlns:a16="http://schemas.microsoft.com/office/drawing/2014/main" id="{60774819-C7DA-13C8-6A54-33E234F4B9F5}"/>
              </a:ext>
            </a:extLst>
          </p:cNvPr>
          <p:cNvPicPr>
            <a:picLocks noChangeAspect="1"/>
          </p:cNvPicPr>
          <p:nvPr/>
        </p:nvPicPr>
        <p:blipFill>
          <a:blip r:embed="rId5"/>
          <a:stretch>
            <a:fillRect/>
          </a:stretch>
        </p:blipFill>
        <p:spPr>
          <a:xfrm>
            <a:off x="3270068" y="1244770"/>
            <a:ext cx="1009524" cy="485714"/>
          </a:xfrm>
          <a:prstGeom prst="rect">
            <a:avLst/>
          </a:prstGeom>
        </p:spPr>
      </p:pic>
      <p:pic>
        <p:nvPicPr>
          <p:cNvPr id="4" name="Picture 3">
            <a:extLst>
              <a:ext uri="{FF2B5EF4-FFF2-40B4-BE49-F238E27FC236}">
                <a16:creationId xmlns:a16="http://schemas.microsoft.com/office/drawing/2014/main" id="{CE2C652F-F28D-6E62-D8CB-BC4E7E38C774}"/>
              </a:ext>
            </a:extLst>
          </p:cNvPr>
          <p:cNvPicPr>
            <a:picLocks noChangeAspect="1"/>
          </p:cNvPicPr>
          <p:nvPr/>
        </p:nvPicPr>
        <p:blipFill>
          <a:blip r:embed="rId6"/>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51768573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1089253" y="2729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120244" y="163169"/>
            <a:ext cx="6051096"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EXPECTED IMPROVEMENT</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273865" y="631544"/>
                <a:ext cx="11918135" cy="5573898"/>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Improvement: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I</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max</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We don’t know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but we can use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𝐺𝑎𝑢𝑠𝑠𝑖𝑎𝑛</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acc>
                          <m:accPr>
                            <m:chr m:val="̂"/>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e>
                        </m:acc>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to calculate the expected value of </a:t>
                </a:r>
                <a14:m>
                  <m:oMath xmlns:m="http://schemas.openxmlformats.org/officeDocument/2006/math">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I</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Idea: Use the</a:t>
                </a:r>
                <a:r>
                  <a:rPr kumimoji="0" lang="en-US"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that gives the highest expected value of </a:t>
                </a:r>
                <a14:m>
                  <m:oMath xmlns:m="http://schemas.openxmlformats.org/officeDocument/2006/math">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I</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sub>
                    </m:sSub>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e>
                    </m:d>
                  </m:oMath>
                </a14:m>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Φ</m:t>
                    </m:r>
                    <m:d>
                      <m:d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num>
                          <m:den>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den>
                        </m:f>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l-GR"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d>
                      <m:d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num>
                          <m:den>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den>
                        </m:f>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273865" y="631544"/>
                <a:ext cx="11918135" cy="5573898"/>
              </a:xfrm>
              <a:prstGeom prst="rect">
                <a:avLst/>
              </a:prstGeom>
              <a:blipFill>
                <a:blip r:embed="rId4"/>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F411377-C350-6DE0-1E10-702E6830A1B9}"/>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0400559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1089253" y="2729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120244" y="163169"/>
            <a:ext cx="6051096"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EXPECTED IMPROVEMENT</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273865" y="631544"/>
                <a:ext cx="11918135" cy="428123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Improvement: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I</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max</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Idea: Find the</a:t>
                </a:r>
                <a:r>
                  <a:rPr kumimoji="0" lang="en-US"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that gives the highest expected value of </a:t>
                </a:r>
                <a14:m>
                  <m:oMath xmlns:m="http://schemas.openxmlformats.org/officeDocument/2006/math">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I</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sub>
                    </m:sSub>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e>
                    </m:d>
                  </m:oMath>
                </a14:m>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Φ</m:t>
                    </m:r>
                    <m:d>
                      <m:dPr>
                        <m:ctrlP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num>
                          <m:den>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den>
                        </m:f>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l-GR"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d>
                      <m:dPr>
                        <m:ctrl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num>
                          <m:den>
                            <m:r>
                              <m:rPr>
                                <m:sty m:val="p"/>
                              </m:rP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den>
                        </m:f>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273865" y="631544"/>
                <a:ext cx="11918135" cy="4281237"/>
              </a:xfrm>
              <a:prstGeom prst="rect">
                <a:avLst/>
              </a:prstGeom>
              <a:blipFill>
                <a:blip r:embed="rId6"/>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4284255B-280E-6953-5CC3-EE302005090E}"/>
              </a:ext>
            </a:extLst>
          </p:cNvPr>
          <p:cNvCxnSpPr>
            <a:cxnSpLocks/>
          </p:cNvCxnSpPr>
          <p:nvPr/>
        </p:nvCxnSpPr>
        <p:spPr>
          <a:xfrm flipV="1">
            <a:off x="2686050" y="4362450"/>
            <a:ext cx="962025" cy="6572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CCC2CEA-6F03-E2D9-633D-96FCACFE9EC0}"/>
              </a:ext>
            </a:extLst>
          </p:cNvPr>
          <p:cNvCxnSpPr>
            <a:cxnSpLocks/>
          </p:cNvCxnSpPr>
          <p:nvPr/>
        </p:nvCxnSpPr>
        <p:spPr>
          <a:xfrm flipH="1" flipV="1">
            <a:off x="8014052" y="4339954"/>
            <a:ext cx="882298" cy="8838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F153E1A-CDB8-B9FB-36F0-078BD974266D}"/>
                  </a:ext>
                </a:extLst>
              </p:cNvPr>
              <p:cNvSpPr txBox="1"/>
              <p:nvPr/>
            </p:nvSpPr>
            <p:spPr>
              <a:xfrm>
                <a:off x="1752599" y="5105400"/>
                <a:ext cx="18968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Dominates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when </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𝑚𝑎𝑥</m:t>
                          </m:r>
                        </m:sub>
                      </m:sSub>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6" name="TextBox 15">
                <a:extLst>
                  <a:ext uri="{FF2B5EF4-FFF2-40B4-BE49-F238E27FC236}">
                    <a16:creationId xmlns:a16="http://schemas.microsoft.com/office/drawing/2014/main" id="{EF153E1A-CDB8-B9FB-36F0-078BD974266D}"/>
                  </a:ext>
                </a:extLst>
              </p:cNvPr>
              <p:cNvSpPr txBox="1">
                <a:spLocks noRot="1" noChangeAspect="1" noMove="1" noResize="1" noEditPoints="1" noAdjustHandles="1" noChangeArrowheads="1" noChangeShapeType="1" noTextEdit="1"/>
              </p:cNvSpPr>
              <p:nvPr/>
            </p:nvSpPr>
            <p:spPr>
              <a:xfrm>
                <a:off x="1752599" y="5105400"/>
                <a:ext cx="1896836" cy="1200329"/>
              </a:xfrm>
              <a:prstGeom prst="rect">
                <a:avLst/>
              </a:prstGeom>
              <a:blipFill>
                <a:blip r:embed="rId7"/>
                <a:stretch>
                  <a:fillRect l="-1603" t="-4082"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7C10AC-5F65-56C1-6324-C4C218B27716}"/>
                  </a:ext>
                </a:extLst>
              </p:cNvPr>
              <p:cNvSpPr txBox="1"/>
              <p:nvPr/>
            </p:nvSpPr>
            <p:spPr>
              <a:xfrm>
                <a:off x="8466367" y="5162550"/>
                <a:ext cx="243406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Dominates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when </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σ</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d>
                  </m:oMath>
                </a14:m>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is large</a:t>
                </a:r>
              </a:p>
            </p:txBody>
          </p:sp>
        </mc:Choice>
        <mc:Fallback xmlns="">
          <p:sp>
            <p:nvSpPr>
              <p:cNvPr id="19" name="TextBox 18">
                <a:extLst>
                  <a:ext uri="{FF2B5EF4-FFF2-40B4-BE49-F238E27FC236}">
                    <a16:creationId xmlns:a16="http://schemas.microsoft.com/office/drawing/2014/main" id="{6E7C10AC-5F65-56C1-6324-C4C218B27716}"/>
                  </a:ext>
                </a:extLst>
              </p:cNvPr>
              <p:cNvSpPr txBox="1">
                <a:spLocks noRot="1" noChangeAspect="1" noMove="1" noResize="1" noEditPoints="1" noAdjustHandles="1" noChangeArrowheads="1" noChangeShapeType="1" noTextEdit="1"/>
              </p:cNvSpPr>
              <p:nvPr/>
            </p:nvSpPr>
            <p:spPr>
              <a:xfrm>
                <a:off x="8466367" y="5162550"/>
                <a:ext cx="2434066" cy="1200329"/>
              </a:xfrm>
              <a:prstGeom prst="rect">
                <a:avLst/>
              </a:prstGeom>
              <a:blipFill>
                <a:blip r:embed="rId8"/>
                <a:stretch>
                  <a:fillRect t="-4061" b="-1066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7943FAB-D96D-7CEC-6ED3-11FBB690C5A8}"/>
              </a:ext>
            </a:extLst>
          </p:cNvPr>
          <p:cNvPicPr>
            <a:picLocks noChangeAspect="1"/>
          </p:cNvPicPr>
          <p:nvPr/>
        </p:nvPicPr>
        <p:blipFill>
          <a:blip r:embed="rId9"/>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5266526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39" y="759510"/>
            <a:ext cx="8865511" cy="5338977"/>
          </a:xfrm>
          <a:prstGeom prst="rect">
            <a:avLst/>
          </a:prstGeom>
        </p:spPr>
      </p:pic>
    </p:spTree>
    <p:extLst>
      <p:ext uri="{BB962C8B-B14F-4D97-AF65-F5344CB8AC3E}">
        <p14:creationId xmlns:p14="http://schemas.microsoft.com/office/powerpoint/2010/main" val="68234048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1966375" y="439115"/>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393761" y="1193911"/>
                <a:ext cx="5222444"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oMath>
                </a14:m>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4238.6</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393761" y="1193911"/>
                <a:ext cx="5222444" cy="523220"/>
              </a:xfrm>
              <a:prstGeom prst="rect">
                <a:avLst/>
              </a:prstGeom>
              <a:blipFill>
                <a:blip r:embed="rId5"/>
                <a:stretch>
                  <a:fillRect t="-11628" b="-3255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2150956-DB98-2740-195E-DAF50E176E5B}"/>
              </a:ext>
            </a:extLst>
          </p:cNvPr>
          <p:cNvPicPr>
            <a:picLocks noChangeAspect="1"/>
          </p:cNvPicPr>
          <p:nvPr/>
        </p:nvPicPr>
        <p:blipFill>
          <a:blip r:embed="rId6"/>
          <a:stretch>
            <a:fillRect/>
          </a:stretch>
        </p:blipFill>
        <p:spPr>
          <a:xfrm>
            <a:off x="2415072" y="4297966"/>
            <a:ext cx="3352381" cy="1819048"/>
          </a:xfrm>
          <a:prstGeom prst="rect">
            <a:avLst/>
          </a:prstGeom>
        </p:spPr>
      </p:pic>
      <p:pic>
        <p:nvPicPr>
          <p:cNvPr id="18" name="Picture 17">
            <a:extLst>
              <a:ext uri="{FF2B5EF4-FFF2-40B4-BE49-F238E27FC236}">
                <a16:creationId xmlns:a16="http://schemas.microsoft.com/office/drawing/2014/main" id="{DB94E09C-30DB-A6AE-FC94-C0A30371D2B6}"/>
              </a:ext>
            </a:extLst>
          </p:cNvPr>
          <p:cNvPicPr>
            <a:picLocks noChangeAspect="1"/>
          </p:cNvPicPr>
          <p:nvPr/>
        </p:nvPicPr>
        <p:blipFill>
          <a:blip r:embed="rId7"/>
          <a:stretch>
            <a:fillRect/>
          </a:stretch>
        </p:blipFill>
        <p:spPr>
          <a:xfrm>
            <a:off x="2415072" y="2336120"/>
            <a:ext cx="3352381" cy="1342857"/>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9DF7BC4-667F-EF2F-EB7E-0F58DEB67CB1}"/>
                  </a:ext>
                </a:extLst>
              </p:cNvPr>
              <p:cNvSpPr txBox="1"/>
              <p:nvPr/>
            </p:nvSpPr>
            <p:spPr>
              <a:xfrm>
                <a:off x="430107" y="4740756"/>
                <a:ext cx="1316538" cy="578363"/>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9" name="TextBox 18">
                <a:extLst>
                  <a:ext uri="{FF2B5EF4-FFF2-40B4-BE49-F238E27FC236}">
                    <a16:creationId xmlns:a16="http://schemas.microsoft.com/office/drawing/2014/main" id="{89DF7BC4-667F-EF2F-EB7E-0F58DEB67CB1}"/>
                  </a:ext>
                </a:extLst>
              </p:cNvPr>
              <p:cNvSpPr txBox="1">
                <a:spLocks noRot="1" noChangeAspect="1" noMove="1" noResize="1" noEditPoints="1" noAdjustHandles="1" noChangeArrowheads="1" noChangeShapeType="1" noTextEdit="1"/>
              </p:cNvSpPr>
              <p:nvPr/>
            </p:nvSpPr>
            <p:spPr>
              <a:xfrm>
                <a:off x="430107" y="4740756"/>
                <a:ext cx="1316538" cy="578363"/>
              </a:xfrm>
              <a:prstGeom prst="rect">
                <a:avLst/>
              </a:prstGeom>
              <a:blipFill>
                <a:blip r:embed="rId8"/>
                <a:stretch>
                  <a:fillRect r="-356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4800374-FCC0-EA27-F2BE-98EB9B9B4369}"/>
                  </a:ext>
                </a:extLst>
              </p:cNvPr>
              <p:cNvSpPr txBox="1"/>
              <p:nvPr/>
            </p:nvSpPr>
            <p:spPr>
              <a:xfrm>
                <a:off x="481782" y="278090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0" name="TextBox 19">
                <a:extLst>
                  <a:ext uri="{FF2B5EF4-FFF2-40B4-BE49-F238E27FC236}">
                    <a16:creationId xmlns:a16="http://schemas.microsoft.com/office/drawing/2014/main" id="{E4800374-FCC0-EA27-F2BE-98EB9B9B4369}"/>
                  </a:ext>
                </a:extLst>
              </p:cNvPr>
              <p:cNvSpPr txBox="1">
                <a:spLocks noRot="1" noChangeAspect="1" noMove="1" noResize="1" noEditPoints="1" noAdjustHandles="1" noChangeArrowheads="1" noChangeShapeType="1" noTextEdit="1"/>
              </p:cNvSpPr>
              <p:nvPr/>
            </p:nvSpPr>
            <p:spPr>
              <a:xfrm>
                <a:off x="481782" y="2780902"/>
                <a:ext cx="1316538" cy="523220"/>
              </a:xfrm>
              <a:prstGeom prst="rect">
                <a:avLst/>
              </a:prstGeom>
              <a:blipFill>
                <a:blip r:embed="rId9"/>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CA25B69-AE6E-AB44-678C-F523768B87E6}"/>
              </a:ext>
            </a:extLst>
          </p:cNvPr>
          <p:cNvCxnSpPr>
            <a:cxnSpLocks/>
          </p:cNvCxnSpPr>
          <p:nvPr/>
        </p:nvCxnSpPr>
        <p:spPr>
          <a:xfrm>
            <a:off x="5767453" y="1613435"/>
            <a:ext cx="1405507" cy="72336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7F13EE7-36A4-4A8B-7811-0CCDA0CBCEE8}"/>
              </a:ext>
            </a:extLst>
          </p:cNvPr>
          <p:cNvCxnSpPr>
            <a:cxnSpLocks/>
          </p:cNvCxnSpPr>
          <p:nvPr/>
        </p:nvCxnSpPr>
        <p:spPr>
          <a:xfrm>
            <a:off x="5767453" y="3098989"/>
            <a:ext cx="14055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D652582-70B4-FA95-2382-313D1CF27E74}"/>
              </a:ext>
            </a:extLst>
          </p:cNvPr>
          <p:cNvCxnSpPr>
            <a:cxnSpLocks/>
          </p:cNvCxnSpPr>
          <p:nvPr/>
        </p:nvCxnSpPr>
        <p:spPr>
          <a:xfrm flipV="1">
            <a:off x="5828399" y="3718560"/>
            <a:ext cx="1344561" cy="122936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8F70B91B-DA45-874D-7A48-3AF5E1927EC6}"/>
              </a:ext>
            </a:extLst>
          </p:cNvPr>
          <p:cNvPicPr>
            <a:picLocks noChangeAspect="1"/>
          </p:cNvPicPr>
          <p:nvPr/>
        </p:nvPicPr>
        <p:blipFill>
          <a:blip r:embed="rId10"/>
          <a:stretch>
            <a:fillRect/>
          </a:stretch>
        </p:blipFill>
        <p:spPr>
          <a:xfrm>
            <a:off x="7625729" y="2332549"/>
            <a:ext cx="3498553" cy="1399421"/>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9AD1798-6832-16CC-47F6-F13B74D3EFD5}"/>
                  </a:ext>
                </a:extLst>
              </p:cNvPr>
              <p:cNvSpPr txBox="1"/>
              <p:nvPr/>
            </p:nvSpPr>
            <p:spPr>
              <a:xfrm>
                <a:off x="7294852" y="1613435"/>
                <a:ext cx="4755697"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4" name="TextBox 33">
                <a:extLst>
                  <a:ext uri="{FF2B5EF4-FFF2-40B4-BE49-F238E27FC236}">
                    <a16:creationId xmlns:a16="http://schemas.microsoft.com/office/drawing/2014/main" id="{B9AD1798-6832-16CC-47F6-F13B74D3EFD5}"/>
                  </a:ext>
                </a:extLst>
              </p:cNvPr>
              <p:cNvSpPr txBox="1">
                <a:spLocks noRot="1" noChangeAspect="1" noMove="1" noResize="1" noEditPoints="1" noAdjustHandles="1" noChangeArrowheads="1" noChangeShapeType="1" noTextEdit="1"/>
              </p:cNvSpPr>
              <p:nvPr/>
            </p:nvSpPr>
            <p:spPr>
              <a:xfrm>
                <a:off x="7294852" y="1613435"/>
                <a:ext cx="4755697"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49998B4-55FC-54F5-1223-0674DBA9230A}"/>
                  </a:ext>
                </a:extLst>
              </p:cNvPr>
              <p:cNvSpPr txBox="1"/>
              <p:nvPr/>
            </p:nvSpPr>
            <p:spPr>
              <a:xfrm>
                <a:off x="7544449" y="4206314"/>
                <a:ext cx="4755697" cy="534442"/>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5" name="TextBox 34">
                <a:extLst>
                  <a:ext uri="{FF2B5EF4-FFF2-40B4-BE49-F238E27FC236}">
                    <a16:creationId xmlns:a16="http://schemas.microsoft.com/office/drawing/2014/main" id="{349998B4-55FC-54F5-1223-0674DBA9230A}"/>
                  </a:ext>
                </a:extLst>
              </p:cNvPr>
              <p:cNvSpPr txBox="1">
                <a:spLocks noRot="1" noChangeAspect="1" noMove="1" noResize="1" noEditPoints="1" noAdjustHandles="1" noChangeArrowheads="1" noChangeShapeType="1" noTextEdit="1"/>
              </p:cNvSpPr>
              <p:nvPr/>
            </p:nvSpPr>
            <p:spPr>
              <a:xfrm>
                <a:off x="7544449" y="4206314"/>
                <a:ext cx="4755697" cy="534442"/>
              </a:xfrm>
              <a:prstGeom prst="rect">
                <a:avLst/>
              </a:prstGeom>
              <a:blipFill>
                <a:blip r:embed="rId12"/>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E0F7B77F-B292-B9F7-804F-B5EAD9528C3B}"/>
              </a:ext>
            </a:extLst>
          </p:cNvPr>
          <p:cNvPicPr>
            <a:picLocks noChangeAspect="1"/>
          </p:cNvPicPr>
          <p:nvPr/>
        </p:nvPicPr>
        <p:blipFill>
          <a:blip r:embed="rId13"/>
          <a:stretch>
            <a:fillRect/>
          </a:stretch>
        </p:blipFill>
        <p:spPr>
          <a:xfrm>
            <a:off x="3271520" y="3668103"/>
            <a:ext cx="2344685" cy="457143"/>
          </a:xfrm>
          <a:prstGeom prst="rect">
            <a:avLst/>
          </a:prstGeom>
        </p:spPr>
      </p:pic>
      <p:pic>
        <p:nvPicPr>
          <p:cNvPr id="41" name="Picture 40">
            <a:extLst>
              <a:ext uri="{FF2B5EF4-FFF2-40B4-BE49-F238E27FC236}">
                <a16:creationId xmlns:a16="http://schemas.microsoft.com/office/drawing/2014/main" id="{5BC4F60B-F24B-ECF7-F2CB-3520DD9CA034}"/>
              </a:ext>
            </a:extLst>
          </p:cNvPr>
          <p:cNvPicPr>
            <a:picLocks noChangeAspect="1"/>
          </p:cNvPicPr>
          <p:nvPr/>
        </p:nvPicPr>
        <p:blipFill>
          <a:blip r:embed="rId13"/>
          <a:stretch>
            <a:fillRect/>
          </a:stretch>
        </p:blipFill>
        <p:spPr>
          <a:xfrm>
            <a:off x="8500357" y="3685543"/>
            <a:ext cx="2344685" cy="457143"/>
          </a:xfrm>
          <a:prstGeom prst="rect">
            <a:avLst/>
          </a:prstGeom>
        </p:spPr>
      </p:pic>
      <p:sp>
        <p:nvSpPr>
          <p:cNvPr id="3" name="object 3">
            <a:extLst>
              <a:ext uri="{FF2B5EF4-FFF2-40B4-BE49-F238E27FC236}">
                <a16:creationId xmlns:a16="http://schemas.microsoft.com/office/drawing/2014/main" id="{58EB36D7-0582-1351-0E8B-16B870BF4B71}"/>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9F5673FC-AE17-BD4E-24FC-B16D67999BC8}"/>
              </a:ext>
            </a:extLst>
          </p:cNvPr>
          <p:cNvPicPr>
            <a:picLocks noChangeAspect="1"/>
          </p:cNvPicPr>
          <p:nvPr/>
        </p:nvPicPr>
        <p:blipFill>
          <a:blip r:embed="rId14"/>
          <a:stretch>
            <a:fillRect/>
          </a:stretch>
        </p:blipFill>
        <p:spPr>
          <a:xfrm>
            <a:off x="11201524" y="6191333"/>
            <a:ext cx="990476" cy="666667"/>
          </a:xfrm>
          <a:prstGeom prst="rect">
            <a:avLst/>
          </a:prstGeom>
        </p:spPr>
      </p:pic>
      <p:pic>
        <p:nvPicPr>
          <p:cNvPr id="6" name="Picture 5">
            <a:extLst>
              <a:ext uri="{FF2B5EF4-FFF2-40B4-BE49-F238E27FC236}">
                <a16:creationId xmlns:a16="http://schemas.microsoft.com/office/drawing/2014/main" id="{25CAFA92-DB50-D058-2225-DD0495FFFF5A}"/>
              </a:ext>
            </a:extLst>
          </p:cNvPr>
          <p:cNvPicPr>
            <a:picLocks noChangeAspect="1"/>
          </p:cNvPicPr>
          <p:nvPr/>
        </p:nvPicPr>
        <p:blipFill>
          <a:blip r:embed="rId15">
            <a:alphaModFix amt="25000"/>
          </a:blip>
          <a:stretch>
            <a:fillRect/>
          </a:stretch>
        </p:blipFill>
        <p:spPr>
          <a:xfrm>
            <a:off x="3324031" y="2333315"/>
            <a:ext cx="2301346" cy="1333470"/>
          </a:xfrm>
          <a:prstGeom prst="rect">
            <a:avLst/>
          </a:prstGeom>
        </p:spPr>
      </p:pic>
    </p:spTree>
    <p:extLst>
      <p:ext uri="{BB962C8B-B14F-4D97-AF65-F5344CB8AC3E}">
        <p14:creationId xmlns:p14="http://schemas.microsoft.com/office/powerpoint/2010/main" val="34158025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1966375" y="439115"/>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393761" y="1193911"/>
                <a:ext cx="5222444"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oMath>
                </a14:m>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4238.6</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393761" y="1193911"/>
                <a:ext cx="5222444" cy="523220"/>
              </a:xfrm>
              <a:prstGeom prst="rect">
                <a:avLst/>
              </a:prstGeom>
              <a:blipFill>
                <a:blip r:embed="rId5"/>
                <a:stretch>
                  <a:fillRect t="-11628" b="-3255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2150956-DB98-2740-195E-DAF50E176E5B}"/>
              </a:ext>
            </a:extLst>
          </p:cNvPr>
          <p:cNvPicPr>
            <a:picLocks noChangeAspect="1"/>
          </p:cNvPicPr>
          <p:nvPr/>
        </p:nvPicPr>
        <p:blipFill>
          <a:blip r:embed="rId6"/>
          <a:stretch>
            <a:fillRect/>
          </a:stretch>
        </p:blipFill>
        <p:spPr>
          <a:xfrm>
            <a:off x="2415072" y="4297966"/>
            <a:ext cx="3352381" cy="1819048"/>
          </a:xfrm>
          <a:prstGeom prst="rect">
            <a:avLst/>
          </a:prstGeom>
        </p:spPr>
      </p:pic>
      <p:pic>
        <p:nvPicPr>
          <p:cNvPr id="18" name="Picture 17">
            <a:extLst>
              <a:ext uri="{FF2B5EF4-FFF2-40B4-BE49-F238E27FC236}">
                <a16:creationId xmlns:a16="http://schemas.microsoft.com/office/drawing/2014/main" id="{DB94E09C-30DB-A6AE-FC94-C0A30371D2B6}"/>
              </a:ext>
            </a:extLst>
          </p:cNvPr>
          <p:cNvPicPr>
            <a:picLocks noChangeAspect="1"/>
          </p:cNvPicPr>
          <p:nvPr/>
        </p:nvPicPr>
        <p:blipFill>
          <a:blip r:embed="rId7"/>
          <a:stretch>
            <a:fillRect/>
          </a:stretch>
        </p:blipFill>
        <p:spPr>
          <a:xfrm>
            <a:off x="2415072" y="2336120"/>
            <a:ext cx="3352381" cy="1342857"/>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9DF7BC4-667F-EF2F-EB7E-0F58DEB67CB1}"/>
                  </a:ext>
                </a:extLst>
              </p:cNvPr>
              <p:cNvSpPr txBox="1"/>
              <p:nvPr/>
            </p:nvSpPr>
            <p:spPr>
              <a:xfrm>
                <a:off x="430107" y="4740756"/>
                <a:ext cx="1316538" cy="578363"/>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9" name="TextBox 18">
                <a:extLst>
                  <a:ext uri="{FF2B5EF4-FFF2-40B4-BE49-F238E27FC236}">
                    <a16:creationId xmlns:a16="http://schemas.microsoft.com/office/drawing/2014/main" id="{89DF7BC4-667F-EF2F-EB7E-0F58DEB67CB1}"/>
                  </a:ext>
                </a:extLst>
              </p:cNvPr>
              <p:cNvSpPr txBox="1">
                <a:spLocks noRot="1" noChangeAspect="1" noMove="1" noResize="1" noEditPoints="1" noAdjustHandles="1" noChangeArrowheads="1" noChangeShapeType="1" noTextEdit="1"/>
              </p:cNvSpPr>
              <p:nvPr/>
            </p:nvSpPr>
            <p:spPr>
              <a:xfrm>
                <a:off x="430107" y="4740756"/>
                <a:ext cx="1316538" cy="578363"/>
              </a:xfrm>
              <a:prstGeom prst="rect">
                <a:avLst/>
              </a:prstGeom>
              <a:blipFill>
                <a:blip r:embed="rId8"/>
                <a:stretch>
                  <a:fillRect r="-356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4800374-FCC0-EA27-F2BE-98EB9B9B4369}"/>
                  </a:ext>
                </a:extLst>
              </p:cNvPr>
              <p:cNvSpPr txBox="1"/>
              <p:nvPr/>
            </p:nvSpPr>
            <p:spPr>
              <a:xfrm>
                <a:off x="481782" y="278090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0" name="TextBox 19">
                <a:extLst>
                  <a:ext uri="{FF2B5EF4-FFF2-40B4-BE49-F238E27FC236}">
                    <a16:creationId xmlns:a16="http://schemas.microsoft.com/office/drawing/2014/main" id="{E4800374-FCC0-EA27-F2BE-98EB9B9B4369}"/>
                  </a:ext>
                </a:extLst>
              </p:cNvPr>
              <p:cNvSpPr txBox="1">
                <a:spLocks noRot="1" noChangeAspect="1" noMove="1" noResize="1" noEditPoints="1" noAdjustHandles="1" noChangeArrowheads="1" noChangeShapeType="1" noTextEdit="1"/>
              </p:cNvSpPr>
              <p:nvPr/>
            </p:nvSpPr>
            <p:spPr>
              <a:xfrm>
                <a:off x="481782" y="2780902"/>
                <a:ext cx="1316538" cy="523220"/>
              </a:xfrm>
              <a:prstGeom prst="rect">
                <a:avLst/>
              </a:prstGeom>
              <a:blipFill>
                <a:blip r:embed="rId9"/>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CA25B69-AE6E-AB44-678C-F523768B87E6}"/>
              </a:ext>
            </a:extLst>
          </p:cNvPr>
          <p:cNvCxnSpPr>
            <a:cxnSpLocks/>
          </p:cNvCxnSpPr>
          <p:nvPr/>
        </p:nvCxnSpPr>
        <p:spPr>
          <a:xfrm>
            <a:off x="5767453" y="1613435"/>
            <a:ext cx="1405507" cy="72336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7F13EE7-36A4-4A8B-7811-0CCDA0CBCEE8}"/>
              </a:ext>
            </a:extLst>
          </p:cNvPr>
          <p:cNvCxnSpPr>
            <a:cxnSpLocks/>
          </p:cNvCxnSpPr>
          <p:nvPr/>
        </p:nvCxnSpPr>
        <p:spPr>
          <a:xfrm>
            <a:off x="5767453" y="3098989"/>
            <a:ext cx="14055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D652582-70B4-FA95-2382-313D1CF27E74}"/>
              </a:ext>
            </a:extLst>
          </p:cNvPr>
          <p:cNvCxnSpPr>
            <a:cxnSpLocks/>
          </p:cNvCxnSpPr>
          <p:nvPr/>
        </p:nvCxnSpPr>
        <p:spPr>
          <a:xfrm flipV="1">
            <a:off x="5828399" y="3718560"/>
            <a:ext cx="1344561" cy="122936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8F70B91B-DA45-874D-7A48-3AF5E1927EC6}"/>
              </a:ext>
            </a:extLst>
          </p:cNvPr>
          <p:cNvPicPr>
            <a:picLocks noChangeAspect="1"/>
          </p:cNvPicPr>
          <p:nvPr/>
        </p:nvPicPr>
        <p:blipFill>
          <a:blip r:embed="rId10"/>
          <a:stretch>
            <a:fillRect/>
          </a:stretch>
        </p:blipFill>
        <p:spPr>
          <a:xfrm>
            <a:off x="7625729" y="2332549"/>
            <a:ext cx="3498553" cy="1399421"/>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9AD1798-6832-16CC-47F6-F13B74D3EFD5}"/>
                  </a:ext>
                </a:extLst>
              </p:cNvPr>
              <p:cNvSpPr txBox="1"/>
              <p:nvPr/>
            </p:nvSpPr>
            <p:spPr>
              <a:xfrm>
                <a:off x="7294852" y="1613435"/>
                <a:ext cx="4755697"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4" name="TextBox 33">
                <a:extLst>
                  <a:ext uri="{FF2B5EF4-FFF2-40B4-BE49-F238E27FC236}">
                    <a16:creationId xmlns:a16="http://schemas.microsoft.com/office/drawing/2014/main" id="{B9AD1798-6832-16CC-47F6-F13B74D3EFD5}"/>
                  </a:ext>
                </a:extLst>
              </p:cNvPr>
              <p:cNvSpPr txBox="1">
                <a:spLocks noRot="1" noChangeAspect="1" noMove="1" noResize="1" noEditPoints="1" noAdjustHandles="1" noChangeArrowheads="1" noChangeShapeType="1" noTextEdit="1"/>
              </p:cNvSpPr>
              <p:nvPr/>
            </p:nvSpPr>
            <p:spPr>
              <a:xfrm>
                <a:off x="7294852" y="1613435"/>
                <a:ext cx="4755697"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49998B4-55FC-54F5-1223-0674DBA9230A}"/>
                  </a:ext>
                </a:extLst>
              </p:cNvPr>
              <p:cNvSpPr txBox="1"/>
              <p:nvPr/>
            </p:nvSpPr>
            <p:spPr>
              <a:xfrm>
                <a:off x="7544449" y="4206314"/>
                <a:ext cx="4755697" cy="534442"/>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5" name="TextBox 34">
                <a:extLst>
                  <a:ext uri="{FF2B5EF4-FFF2-40B4-BE49-F238E27FC236}">
                    <a16:creationId xmlns:a16="http://schemas.microsoft.com/office/drawing/2014/main" id="{349998B4-55FC-54F5-1223-0674DBA9230A}"/>
                  </a:ext>
                </a:extLst>
              </p:cNvPr>
              <p:cNvSpPr txBox="1">
                <a:spLocks noRot="1" noChangeAspect="1" noMove="1" noResize="1" noEditPoints="1" noAdjustHandles="1" noChangeArrowheads="1" noChangeShapeType="1" noTextEdit="1"/>
              </p:cNvSpPr>
              <p:nvPr/>
            </p:nvSpPr>
            <p:spPr>
              <a:xfrm>
                <a:off x="7544449" y="4206314"/>
                <a:ext cx="4755697" cy="534442"/>
              </a:xfrm>
              <a:prstGeom prst="rect">
                <a:avLst/>
              </a:prstGeom>
              <a:blipFill>
                <a:blip r:embed="rId12"/>
                <a:stretch>
                  <a:fillRect/>
                </a:stretch>
              </a:blipFill>
            </p:spPr>
            <p:txBody>
              <a:bodyPr/>
              <a:lstStyle/>
              <a:p>
                <a:r>
                  <a:rPr lang="en-US">
                    <a:noFill/>
                  </a:rPr>
                  <a:t> </a:t>
                </a:r>
              </a:p>
            </p:txBody>
          </p:sp>
        </mc:Fallback>
      </mc:AlternateContent>
      <p:pic>
        <p:nvPicPr>
          <p:cNvPr id="38" name="Picture 37">
            <a:extLst>
              <a:ext uri="{FF2B5EF4-FFF2-40B4-BE49-F238E27FC236}">
                <a16:creationId xmlns:a16="http://schemas.microsoft.com/office/drawing/2014/main" id="{E0F7B77F-B292-B9F7-804F-B5EAD9528C3B}"/>
              </a:ext>
            </a:extLst>
          </p:cNvPr>
          <p:cNvPicPr>
            <a:picLocks noChangeAspect="1"/>
          </p:cNvPicPr>
          <p:nvPr/>
        </p:nvPicPr>
        <p:blipFill>
          <a:blip r:embed="rId13"/>
          <a:stretch>
            <a:fillRect/>
          </a:stretch>
        </p:blipFill>
        <p:spPr>
          <a:xfrm>
            <a:off x="3271520" y="3668103"/>
            <a:ext cx="2344685" cy="457143"/>
          </a:xfrm>
          <a:prstGeom prst="rect">
            <a:avLst/>
          </a:prstGeom>
        </p:spPr>
      </p:pic>
      <p:pic>
        <p:nvPicPr>
          <p:cNvPr id="41" name="Picture 40">
            <a:extLst>
              <a:ext uri="{FF2B5EF4-FFF2-40B4-BE49-F238E27FC236}">
                <a16:creationId xmlns:a16="http://schemas.microsoft.com/office/drawing/2014/main" id="{5BC4F60B-F24B-ECF7-F2CB-3520DD9CA034}"/>
              </a:ext>
            </a:extLst>
          </p:cNvPr>
          <p:cNvPicPr>
            <a:picLocks noChangeAspect="1"/>
          </p:cNvPicPr>
          <p:nvPr/>
        </p:nvPicPr>
        <p:blipFill>
          <a:blip r:embed="rId13"/>
          <a:stretch>
            <a:fillRect/>
          </a:stretch>
        </p:blipFill>
        <p:spPr>
          <a:xfrm>
            <a:off x="8500357" y="3685543"/>
            <a:ext cx="2344685" cy="457143"/>
          </a:xfrm>
          <a:prstGeom prst="rect">
            <a:avLst/>
          </a:prstGeom>
        </p:spPr>
      </p:pic>
      <p:grpSp>
        <p:nvGrpSpPr>
          <p:cNvPr id="7" name="Group 6">
            <a:extLst>
              <a:ext uri="{FF2B5EF4-FFF2-40B4-BE49-F238E27FC236}">
                <a16:creationId xmlns:a16="http://schemas.microsoft.com/office/drawing/2014/main" id="{961EF43B-33AB-C7DD-57E5-8F8B72CEC79D}"/>
              </a:ext>
            </a:extLst>
          </p:cNvPr>
          <p:cNvGrpSpPr/>
          <p:nvPr/>
        </p:nvGrpSpPr>
        <p:grpSpPr>
          <a:xfrm>
            <a:off x="7782560" y="2933892"/>
            <a:ext cx="1216506" cy="2643948"/>
            <a:chOff x="7782560" y="2933892"/>
            <a:chExt cx="1216506" cy="2643948"/>
          </a:xfrm>
        </p:grpSpPr>
        <p:sp>
          <p:nvSpPr>
            <p:cNvPr id="42" name="Oval 41">
              <a:extLst>
                <a:ext uri="{FF2B5EF4-FFF2-40B4-BE49-F238E27FC236}">
                  <a16:creationId xmlns:a16="http://schemas.microsoft.com/office/drawing/2014/main" id="{F8927595-FFE8-8FFB-1C58-579141E199CF}"/>
                </a:ext>
              </a:extLst>
            </p:cNvPr>
            <p:cNvSpPr/>
            <p:nvPr/>
          </p:nvSpPr>
          <p:spPr>
            <a:xfrm>
              <a:off x="8907626" y="2933892"/>
              <a:ext cx="91440" cy="914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 name="Straight Arrow Connector 2">
              <a:extLst>
                <a:ext uri="{FF2B5EF4-FFF2-40B4-BE49-F238E27FC236}">
                  <a16:creationId xmlns:a16="http://schemas.microsoft.com/office/drawing/2014/main" id="{A58B2608-0644-31A3-D46D-D45922C16234}"/>
                </a:ext>
              </a:extLst>
            </p:cNvPr>
            <p:cNvCxnSpPr>
              <a:cxnSpLocks/>
            </p:cNvCxnSpPr>
            <p:nvPr/>
          </p:nvCxnSpPr>
          <p:spPr>
            <a:xfrm flipH="1">
              <a:off x="7782560" y="3038029"/>
              <a:ext cx="1145386" cy="253981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688070F-A8AE-E38E-E32D-A0A7F2B76E50}"/>
                  </a:ext>
                </a:extLst>
              </p:cNvPr>
              <p:cNvSpPr txBox="1"/>
              <p:nvPr/>
            </p:nvSpPr>
            <p:spPr>
              <a:xfrm>
                <a:off x="6239758" y="5646907"/>
                <a:ext cx="5518615"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Recommends X=4.79 next</a:t>
                </a:r>
              </a:p>
            </p:txBody>
          </p:sp>
        </mc:Choice>
        <mc:Fallback xmlns="">
          <p:sp>
            <p:nvSpPr>
              <p:cNvPr id="13" name="TextBox 12">
                <a:extLst>
                  <a:ext uri="{FF2B5EF4-FFF2-40B4-BE49-F238E27FC236}">
                    <a16:creationId xmlns:a16="http://schemas.microsoft.com/office/drawing/2014/main" id="{E688070F-A8AE-E38E-E32D-A0A7F2B76E50}"/>
                  </a:ext>
                </a:extLst>
              </p:cNvPr>
              <p:cNvSpPr txBox="1">
                <a:spLocks noRot="1" noChangeAspect="1" noMove="1" noResize="1" noEditPoints="1" noAdjustHandles="1" noChangeArrowheads="1" noChangeShapeType="1" noTextEdit="1"/>
              </p:cNvSpPr>
              <p:nvPr/>
            </p:nvSpPr>
            <p:spPr>
              <a:xfrm>
                <a:off x="6239758" y="5646907"/>
                <a:ext cx="5518615" cy="523220"/>
              </a:xfrm>
              <a:prstGeom prst="rect">
                <a:avLst/>
              </a:prstGeom>
              <a:blipFill>
                <a:blip r:embed="rId14"/>
                <a:stretch>
                  <a:fillRect t="-10465" b="-32558"/>
                </a:stretch>
              </a:blipFill>
            </p:spPr>
            <p:txBody>
              <a:bodyPr/>
              <a:lstStyle/>
              <a:p>
                <a:r>
                  <a:rPr lang="en-US">
                    <a:noFill/>
                  </a:rPr>
                  <a:t> </a:t>
                </a:r>
              </a:p>
            </p:txBody>
          </p:sp>
        </mc:Fallback>
      </mc:AlternateContent>
      <p:sp>
        <p:nvSpPr>
          <p:cNvPr id="4" name="object 3">
            <a:extLst>
              <a:ext uri="{FF2B5EF4-FFF2-40B4-BE49-F238E27FC236}">
                <a16:creationId xmlns:a16="http://schemas.microsoft.com/office/drawing/2014/main" id="{9233E91E-B3FC-6D49-4FA1-3A896CC24B31}"/>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621C0DCA-76FA-1315-A481-E845AA13DCD0}"/>
              </a:ext>
            </a:extLst>
          </p:cNvPr>
          <p:cNvPicPr>
            <a:picLocks noChangeAspect="1"/>
          </p:cNvPicPr>
          <p:nvPr/>
        </p:nvPicPr>
        <p:blipFill>
          <a:blip r:embed="rId15"/>
          <a:stretch>
            <a:fillRect/>
          </a:stretch>
        </p:blipFill>
        <p:spPr>
          <a:xfrm>
            <a:off x="11201524" y="6191333"/>
            <a:ext cx="990476" cy="666667"/>
          </a:xfrm>
          <a:prstGeom prst="rect">
            <a:avLst/>
          </a:prstGeom>
        </p:spPr>
      </p:pic>
      <p:pic>
        <p:nvPicPr>
          <p:cNvPr id="6" name="Picture 5">
            <a:extLst>
              <a:ext uri="{FF2B5EF4-FFF2-40B4-BE49-F238E27FC236}">
                <a16:creationId xmlns:a16="http://schemas.microsoft.com/office/drawing/2014/main" id="{B472EE36-A160-6645-E1B3-AAA1622DAEB4}"/>
              </a:ext>
            </a:extLst>
          </p:cNvPr>
          <p:cNvPicPr>
            <a:picLocks noChangeAspect="1"/>
          </p:cNvPicPr>
          <p:nvPr/>
        </p:nvPicPr>
        <p:blipFill>
          <a:blip r:embed="rId16">
            <a:alphaModFix amt="25000"/>
          </a:blip>
          <a:stretch>
            <a:fillRect/>
          </a:stretch>
        </p:blipFill>
        <p:spPr>
          <a:xfrm>
            <a:off x="3324031" y="2333315"/>
            <a:ext cx="2301346" cy="1333470"/>
          </a:xfrm>
          <a:prstGeom prst="rect">
            <a:avLst/>
          </a:prstGeom>
        </p:spPr>
      </p:pic>
    </p:spTree>
    <p:extLst>
      <p:ext uri="{BB962C8B-B14F-4D97-AF65-F5344CB8AC3E}">
        <p14:creationId xmlns:p14="http://schemas.microsoft.com/office/powerpoint/2010/main" val="177943241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N=2</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3881.1</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X=1.61</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5"/>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6"/>
          <a:stretch>
            <a:fillRect/>
          </a:stretch>
        </p:blipFill>
        <p:spPr>
          <a:xfrm>
            <a:off x="3381714" y="133762"/>
            <a:ext cx="5428571" cy="6590476"/>
          </a:xfrm>
          <a:prstGeom prst="rect">
            <a:avLst/>
          </a:prstGeom>
        </p:spPr>
      </p:pic>
      <p:sp>
        <p:nvSpPr>
          <p:cNvPr id="11" name="Oval 10">
            <a:extLst>
              <a:ext uri="{FF2B5EF4-FFF2-40B4-BE49-F238E27FC236}">
                <a16:creationId xmlns:a16="http://schemas.microsoft.com/office/drawing/2014/main" id="{CE679D56-7B4B-6E31-CD72-C29B0211D0C7}"/>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13B8A82C-5C71-7E7C-DA98-6931F0B2A38B}"/>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73AA0965-B552-1745-11D8-C91ECBF9F722}"/>
              </a:ext>
            </a:extLst>
          </p:cNvPr>
          <p:cNvPicPr>
            <a:picLocks noChangeAspect="1"/>
          </p:cNvPicPr>
          <p:nvPr/>
        </p:nvPicPr>
        <p:blipFill>
          <a:blip r:embed="rId7">
            <a:alphaModFix amt="25000"/>
          </a:blip>
          <a:stretch>
            <a:fillRect/>
          </a:stretch>
        </p:blipFill>
        <p:spPr>
          <a:xfrm>
            <a:off x="5058735" y="2187182"/>
            <a:ext cx="3211442" cy="1860807"/>
          </a:xfrm>
          <a:prstGeom prst="rect">
            <a:avLst/>
          </a:prstGeom>
        </p:spPr>
      </p:pic>
      <p:pic>
        <p:nvPicPr>
          <p:cNvPr id="1026" name="Picture 2">
            <a:extLst>
              <a:ext uri="{FF2B5EF4-FFF2-40B4-BE49-F238E27FC236}">
                <a16:creationId xmlns:a16="http://schemas.microsoft.com/office/drawing/2014/main" id="{11F31141-FD59-6360-25C8-111D90CD8A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050" y="133350"/>
            <a:ext cx="5295900" cy="6591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B1644E-2418-F003-60BC-0BCDBBD0DE0A}"/>
              </a:ext>
            </a:extLst>
          </p:cNvPr>
          <p:cNvPicPr>
            <a:picLocks noChangeAspect="1"/>
          </p:cNvPicPr>
          <p:nvPr/>
        </p:nvPicPr>
        <p:blipFill>
          <a:blip r:embed="rId9"/>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01FB352-6A9E-EC2C-91FF-8624E84558CD}"/>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7" name="TextBox 6">
                <a:extLst>
                  <a:ext uri="{FF2B5EF4-FFF2-40B4-BE49-F238E27FC236}">
                    <a16:creationId xmlns:a16="http://schemas.microsoft.com/office/drawing/2014/main" id="{401FB352-6A9E-EC2C-91FF-8624E84558CD}"/>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0"/>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D0FE323-C125-1D43-9C62-14288BD2947C}"/>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0D0FE323-C125-1D43-9C62-14288BD2947C}"/>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1"/>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8921727-3E26-9F7B-45D3-DB37A107B103}"/>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4" name="TextBox 13">
                <a:extLst>
                  <a:ext uri="{FF2B5EF4-FFF2-40B4-BE49-F238E27FC236}">
                    <a16:creationId xmlns:a16="http://schemas.microsoft.com/office/drawing/2014/main" id="{E8921727-3E26-9F7B-45D3-DB37A107B103}"/>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2"/>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FD30F14-F75F-24F0-2F46-4DCF2F3069B9}"/>
              </a:ext>
            </a:extLst>
          </p:cNvPr>
          <p:cNvPicPr>
            <a:picLocks noChangeAspect="1"/>
          </p:cNvPicPr>
          <p:nvPr/>
        </p:nvPicPr>
        <p:blipFill>
          <a:blip r:embed="rId1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8922948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N=3</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3928.1</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X=3.47</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sp>
        <p:nvSpPr>
          <p:cNvPr id="7" name="Oval 6">
            <a:extLst>
              <a:ext uri="{FF2B5EF4-FFF2-40B4-BE49-F238E27FC236}">
                <a16:creationId xmlns:a16="http://schemas.microsoft.com/office/drawing/2014/main" id="{598E7395-BC64-8AA9-DD36-C8CDB895F174}"/>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A319EAFD-8632-82F4-6410-0BF6907A1492}"/>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9914AF09-AD8E-BC4A-98AB-7991EEDCF13F}"/>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4CDFF1A0-7F3A-FDBC-6DCF-5F867B0D4FD4}"/>
              </a:ext>
            </a:extLst>
          </p:cNvPr>
          <p:cNvPicPr>
            <a:picLocks noChangeAspect="1"/>
          </p:cNvPicPr>
          <p:nvPr/>
        </p:nvPicPr>
        <p:blipFill>
          <a:blip r:embed="rId9">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D0108677-3B49-E721-5231-449BCD82103D}"/>
              </a:ext>
            </a:extLst>
          </p:cNvPr>
          <p:cNvPicPr>
            <a:picLocks noChangeAspect="1"/>
          </p:cNvPicPr>
          <p:nvPr/>
        </p:nvPicPr>
        <p:blipFill>
          <a:blip r:embed="rId10"/>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345F83F-313B-C3F4-EF31-E94727C3E9AA}"/>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2" name="TextBox 11">
                <a:extLst>
                  <a:ext uri="{FF2B5EF4-FFF2-40B4-BE49-F238E27FC236}">
                    <a16:creationId xmlns:a16="http://schemas.microsoft.com/office/drawing/2014/main" id="{C345F83F-313B-C3F4-EF31-E94727C3E9AA}"/>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1"/>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A3173B2-E2A7-9596-C610-FC925C5D1068}"/>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4" name="TextBox 13">
                <a:extLst>
                  <a:ext uri="{FF2B5EF4-FFF2-40B4-BE49-F238E27FC236}">
                    <a16:creationId xmlns:a16="http://schemas.microsoft.com/office/drawing/2014/main" id="{AA3173B2-E2A7-9596-C610-FC925C5D1068}"/>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2"/>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EC74CBE-0581-6197-14A1-4D018A7AE19C}"/>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5" name="TextBox 14">
                <a:extLst>
                  <a:ext uri="{FF2B5EF4-FFF2-40B4-BE49-F238E27FC236}">
                    <a16:creationId xmlns:a16="http://schemas.microsoft.com/office/drawing/2014/main" id="{EEC74CBE-0581-6197-14A1-4D018A7AE19C}"/>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3"/>
                <a:stretch>
                  <a:fillRect/>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491C5E5B-AD34-E86E-BFF3-70B264080DDD}"/>
              </a:ext>
            </a:extLst>
          </p:cNvPr>
          <p:cNvSpPr/>
          <p:nvPr/>
        </p:nvSpPr>
        <p:spPr>
          <a:xfrm>
            <a:off x="5608649" y="3283971"/>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AF32AE39-D6AE-1CD2-2704-ACCFE2114609}"/>
              </a:ext>
            </a:extLst>
          </p:cNvPr>
          <p:cNvPicPr>
            <a:picLocks noChangeAspect="1"/>
          </p:cNvPicPr>
          <p:nvPr/>
        </p:nvPicPr>
        <p:blipFill>
          <a:blip r:embed="rId1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2633765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800667" y="199519"/>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N=4</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4238.6</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X=4.78</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sp>
        <p:nvSpPr>
          <p:cNvPr id="11" name="Oval 10">
            <a:extLst>
              <a:ext uri="{FF2B5EF4-FFF2-40B4-BE49-F238E27FC236}">
                <a16:creationId xmlns:a16="http://schemas.microsoft.com/office/drawing/2014/main" id="{0D3196D3-6430-CA9D-6F06-9722FF6107BA}"/>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09E5F39D-31DD-CAE3-89F5-BA56D0BFB509}"/>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ED2134C7-C57D-A352-F1DD-2F085BAECD8A}"/>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8475A0AC-EDE0-B176-20DE-B65AA5414337}"/>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592D8957-022D-0E00-D3F5-E57BD6CE2D31}"/>
              </a:ext>
            </a:extLst>
          </p:cNvPr>
          <p:cNvPicPr>
            <a:picLocks noChangeAspect="1"/>
          </p:cNvPicPr>
          <p:nvPr/>
        </p:nvPicPr>
        <p:blipFill>
          <a:blip r:embed="rId10">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A132A0CF-C283-1B68-8075-347902B5ABB0}"/>
              </a:ext>
            </a:extLst>
          </p:cNvPr>
          <p:cNvPicPr>
            <a:picLocks noChangeAspect="1"/>
          </p:cNvPicPr>
          <p:nvPr/>
        </p:nvPicPr>
        <p:blipFill>
          <a:blip r:embed="rId11"/>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9DB9532-164C-CFD7-FE6B-077D91C0F02E}"/>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4" name="TextBox 13">
                <a:extLst>
                  <a:ext uri="{FF2B5EF4-FFF2-40B4-BE49-F238E27FC236}">
                    <a16:creationId xmlns:a16="http://schemas.microsoft.com/office/drawing/2014/main" id="{B9DB9532-164C-CFD7-FE6B-077D91C0F02E}"/>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2"/>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EE5CE5-51D5-DE40-1062-06D3C5CB382D}"/>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5" name="TextBox 14">
                <a:extLst>
                  <a:ext uri="{FF2B5EF4-FFF2-40B4-BE49-F238E27FC236}">
                    <a16:creationId xmlns:a16="http://schemas.microsoft.com/office/drawing/2014/main" id="{D9EE5CE5-51D5-DE40-1062-06D3C5CB382D}"/>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3"/>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A6D2D4-19BC-D99E-012F-42B1E014DD60}"/>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7" name="TextBox 16">
                <a:extLst>
                  <a:ext uri="{FF2B5EF4-FFF2-40B4-BE49-F238E27FC236}">
                    <a16:creationId xmlns:a16="http://schemas.microsoft.com/office/drawing/2014/main" id="{CFA6D2D4-19BC-D99E-012F-42B1E014DD60}"/>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4"/>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AE2D59CE-F193-7785-6BFE-05CBE2C9B6DB}"/>
              </a:ext>
            </a:extLst>
          </p:cNvPr>
          <p:cNvSpPr/>
          <p:nvPr/>
        </p:nvSpPr>
        <p:spPr>
          <a:xfrm>
            <a:off x="6188753" y="3106992"/>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779E4898-2E12-BD90-172A-AE07072E9DD0}"/>
              </a:ext>
            </a:extLst>
          </p:cNvPr>
          <p:cNvPicPr>
            <a:picLocks noChangeAspect="1"/>
          </p:cNvPicPr>
          <p:nvPr/>
        </p:nvPicPr>
        <p:blipFill>
          <a:blip r:embed="rId1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5713189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N=5</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4238.6</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X=3.16</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10"/>
          <a:stretch>
            <a:fillRect/>
          </a:stretch>
        </p:blipFill>
        <p:spPr>
          <a:xfrm>
            <a:off x="3381714" y="133762"/>
            <a:ext cx="5428571" cy="6590476"/>
          </a:xfrm>
          <a:prstGeom prst="rect">
            <a:avLst/>
          </a:prstGeom>
        </p:spPr>
      </p:pic>
      <p:sp>
        <p:nvSpPr>
          <p:cNvPr id="12" name="Oval 11">
            <a:extLst>
              <a:ext uri="{FF2B5EF4-FFF2-40B4-BE49-F238E27FC236}">
                <a16:creationId xmlns:a16="http://schemas.microsoft.com/office/drawing/2014/main" id="{1109FE92-CD90-718C-2B04-115117D33FBF}"/>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81F8BF2A-DF77-156B-EDD4-117C6DC85333}"/>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BC7FB1C6-E58C-F94D-4323-A33315E91A9F}"/>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352C5DAB-8538-6EBF-FF04-AB82D5A81E88}"/>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2E12C6F2-093B-A333-49EE-3DFA884309F5}"/>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a:extLst>
              <a:ext uri="{FF2B5EF4-FFF2-40B4-BE49-F238E27FC236}">
                <a16:creationId xmlns:a16="http://schemas.microsoft.com/office/drawing/2014/main" id="{5EEEE13C-C904-162E-B06B-86C5990F821E}"/>
              </a:ext>
            </a:extLst>
          </p:cNvPr>
          <p:cNvPicPr>
            <a:picLocks noChangeAspect="1"/>
          </p:cNvPicPr>
          <p:nvPr/>
        </p:nvPicPr>
        <p:blipFill>
          <a:blip r:embed="rId11">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327B7FD0-2883-1BB7-1E72-B048CC73EE3C}"/>
              </a:ext>
            </a:extLst>
          </p:cNvPr>
          <p:cNvPicPr>
            <a:picLocks noChangeAspect="1"/>
          </p:cNvPicPr>
          <p:nvPr/>
        </p:nvPicPr>
        <p:blipFill>
          <a:blip r:embed="rId12"/>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6A667E0-08D5-92C2-A903-55B3EF3DBDAA}"/>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5" name="TextBox 14">
                <a:extLst>
                  <a:ext uri="{FF2B5EF4-FFF2-40B4-BE49-F238E27FC236}">
                    <a16:creationId xmlns:a16="http://schemas.microsoft.com/office/drawing/2014/main" id="{96A667E0-08D5-92C2-A903-55B3EF3DBDAA}"/>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3"/>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67E3230-56B3-72A9-66F3-210896AA4471}"/>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8" name="TextBox 17">
                <a:extLst>
                  <a:ext uri="{FF2B5EF4-FFF2-40B4-BE49-F238E27FC236}">
                    <a16:creationId xmlns:a16="http://schemas.microsoft.com/office/drawing/2014/main" id="{267E3230-56B3-72A9-66F3-210896AA4471}"/>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4"/>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2B5C53F-9729-253E-B378-10F21AD70808}"/>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1" name="TextBox 20">
                <a:extLst>
                  <a:ext uri="{FF2B5EF4-FFF2-40B4-BE49-F238E27FC236}">
                    <a16:creationId xmlns:a16="http://schemas.microsoft.com/office/drawing/2014/main" id="{E2B5C53F-9729-253E-B378-10F21AD70808}"/>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5"/>
                <a:stretch>
                  <a:fillRect/>
                </a:stretch>
              </a:blipFill>
            </p:spPr>
            <p:txBody>
              <a:bodyPr/>
              <a:lstStyle/>
              <a:p>
                <a:r>
                  <a:rPr lang="en-US">
                    <a:noFill/>
                  </a:rPr>
                  <a:t> </a:t>
                </a:r>
              </a:p>
            </p:txBody>
          </p:sp>
        </mc:Fallback>
      </mc:AlternateContent>
      <p:sp>
        <p:nvSpPr>
          <p:cNvPr id="22" name="Oval 21">
            <a:extLst>
              <a:ext uri="{FF2B5EF4-FFF2-40B4-BE49-F238E27FC236}">
                <a16:creationId xmlns:a16="http://schemas.microsoft.com/office/drawing/2014/main" id="{B73D8BBA-71A1-E3ED-0DD2-CC4A5E92D1E4}"/>
              </a:ext>
            </a:extLst>
          </p:cNvPr>
          <p:cNvSpPr/>
          <p:nvPr/>
        </p:nvSpPr>
        <p:spPr>
          <a:xfrm>
            <a:off x="6552543" y="3264307"/>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Picture 22">
            <a:extLst>
              <a:ext uri="{FF2B5EF4-FFF2-40B4-BE49-F238E27FC236}">
                <a16:creationId xmlns:a16="http://schemas.microsoft.com/office/drawing/2014/main" id="{58FEC7A3-4266-784B-1207-56F3099AB257}"/>
              </a:ext>
            </a:extLst>
          </p:cNvPr>
          <p:cNvPicPr>
            <a:picLocks noChangeAspect="1"/>
          </p:cNvPicPr>
          <p:nvPr/>
        </p:nvPicPr>
        <p:blipFill>
          <a:blip r:embed="rId16"/>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97559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A9F0-E63C-0535-E610-36CA9A08E40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13D72B4-119A-BF3C-2A8F-0B423A88596B}"/>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9FAD64F-84FD-871A-CF01-8F07BAA43E0D}"/>
                  </a:ext>
                </a:extLst>
              </p:cNvPr>
              <p:cNvSpPr txBox="1"/>
              <p:nvPr/>
            </p:nvSpPr>
            <p:spPr>
              <a:xfrm>
                <a:off x="8516372" y="2474894"/>
                <a:ext cx="3140678" cy="1815882"/>
              </a:xfrm>
              <a:prstGeom prst="rect">
                <a:avLst/>
              </a:prstGeom>
              <a:noFill/>
            </p:spPr>
            <p:txBody>
              <a:bodyPr wrap="square" rtlCol="0">
                <a:spAutoFit/>
              </a:bodyPr>
              <a:lstStyle/>
              <a:p>
                <a:pPr lvl="1"/>
                <a:r>
                  <a:rPr lang="en-US" sz="2800" dirty="0"/>
                  <a:t>N=2</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3881.1</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X=1.61</a:t>
                </a:r>
              </a:p>
            </p:txBody>
          </p:sp>
        </mc:Choice>
        <mc:Fallback xmlns="">
          <p:sp>
            <p:nvSpPr>
              <p:cNvPr id="9" name="TextBox 8">
                <a:extLst>
                  <a:ext uri="{FF2B5EF4-FFF2-40B4-BE49-F238E27FC236}">
                    <a16:creationId xmlns:a16="http://schemas.microsoft.com/office/drawing/2014/main" id="{C9FAD64F-84FD-871A-CF01-8F07BAA43E0D}"/>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3"/>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CB8FB408-454F-DEBC-C235-0815AA530F4A}"/>
              </a:ext>
            </a:extLst>
          </p:cNvPr>
          <p:cNvPicPr>
            <a:picLocks noChangeAspect="1"/>
          </p:cNvPicPr>
          <p:nvPr/>
        </p:nvPicPr>
        <p:blipFill>
          <a:blip r:embed="rId4"/>
          <a:stretch>
            <a:fillRect/>
          </a:stretch>
        </p:blipFill>
        <p:spPr>
          <a:xfrm>
            <a:off x="3381715" y="133762"/>
            <a:ext cx="5428571" cy="6590476"/>
          </a:xfrm>
          <a:prstGeom prst="rect">
            <a:avLst/>
          </a:prstGeom>
        </p:spPr>
      </p:pic>
      <p:sp>
        <p:nvSpPr>
          <p:cNvPr id="11" name="Oval 10">
            <a:extLst>
              <a:ext uri="{FF2B5EF4-FFF2-40B4-BE49-F238E27FC236}">
                <a16:creationId xmlns:a16="http://schemas.microsoft.com/office/drawing/2014/main" id="{B010071B-D4B1-5761-362D-EB33090033F1}"/>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Oval 11">
            <a:extLst>
              <a:ext uri="{FF2B5EF4-FFF2-40B4-BE49-F238E27FC236}">
                <a16:creationId xmlns:a16="http://schemas.microsoft.com/office/drawing/2014/main" id="{F96B8705-D809-5903-F8C4-145699DB6C59}"/>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pic>
        <p:nvPicPr>
          <p:cNvPr id="15" name="Picture 14">
            <a:extLst>
              <a:ext uri="{FF2B5EF4-FFF2-40B4-BE49-F238E27FC236}">
                <a16:creationId xmlns:a16="http://schemas.microsoft.com/office/drawing/2014/main" id="{721FB9F7-3461-D6E7-8A9D-B6FEA2AD40AF}"/>
              </a:ext>
            </a:extLst>
          </p:cNvPr>
          <p:cNvPicPr>
            <a:picLocks noChangeAspect="1"/>
          </p:cNvPicPr>
          <p:nvPr/>
        </p:nvPicPr>
        <p:blipFill>
          <a:blip r:embed="rId5">
            <a:alphaModFix amt="25000"/>
          </a:blip>
          <a:stretch>
            <a:fillRect/>
          </a:stretch>
        </p:blipFill>
        <p:spPr>
          <a:xfrm>
            <a:off x="5058736" y="2187183"/>
            <a:ext cx="3211442" cy="1860807"/>
          </a:xfrm>
          <a:prstGeom prst="rect">
            <a:avLst/>
          </a:prstGeom>
        </p:spPr>
      </p:pic>
      <p:pic>
        <p:nvPicPr>
          <p:cNvPr id="1026" name="Picture 2">
            <a:extLst>
              <a:ext uri="{FF2B5EF4-FFF2-40B4-BE49-F238E27FC236}">
                <a16:creationId xmlns:a16="http://schemas.microsoft.com/office/drawing/2014/main" id="{168DC785-74FB-1711-08C6-9E27E9FEC1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8050" y="133350"/>
            <a:ext cx="5295900" cy="6591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D2A37D-8995-D208-71BD-22F196B21D6F}"/>
              </a:ext>
            </a:extLst>
          </p:cNvPr>
          <p:cNvPicPr>
            <a:picLocks noChangeAspect="1"/>
          </p:cNvPicPr>
          <p:nvPr/>
        </p:nvPicPr>
        <p:blipFill>
          <a:blip r:embed="rId7"/>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9F6DE4-DAFF-F47B-8CC8-0985C9B3B54D}"/>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7" name="TextBox 6">
                <a:extLst>
                  <a:ext uri="{FF2B5EF4-FFF2-40B4-BE49-F238E27FC236}">
                    <a16:creationId xmlns:a16="http://schemas.microsoft.com/office/drawing/2014/main" id="{129F6DE4-DAFF-F47B-8CC8-0985C9B3B54D}"/>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8"/>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192A386-7EDB-A1AA-BDD4-5D22880B104F}"/>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3" name="TextBox 12">
                <a:extLst>
                  <a:ext uri="{FF2B5EF4-FFF2-40B4-BE49-F238E27FC236}">
                    <a16:creationId xmlns:a16="http://schemas.microsoft.com/office/drawing/2014/main" id="{F192A386-7EDB-A1AA-BDD4-5D22880B104F}"/>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9"/>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FEA114D-EA5C-F5E7-1688-EF739555E7E1}"/>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4" name="TextBox 13">
                <a:extLst>
                  <a:ext uri="{FF2B5EF4-FFF2-40B4-BE49-F238E27FC236}">
                    <a16:creationId xmlns:a16="http://schemas.microsoft.com/office/drawing/2014/main" id="{9FEA114D-EA5C-F5E7-1688-EF739555E7E1}"/>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0"/>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DA40D2B-8DFB-C42A-4C8B-4C33F97D628F}"/>
              </a:ext>
            </a:extLst>
          </p:cNvPr>
          <p:cNvPicPr>
            <a:picLocks noChangeAspect="1"/>
          </p:cNvPicPr>
          <p:nvPr/>
        </p:nvPicPr>
        <p:blipFill>
          <a:blip r:embed="rId11"/>
          <a:stretch>
            <a:fillRect/>
          </a:stretch>
        </p:blipFill>
        <p:spPr>
          <a:xfrm>
            <a:off x="11201524" y="6191334"/>
            <a:ext cx="990476" cy="666667"/>
          </a:xfrm>
          <a:prstGeom prst="rect">
            <a:avLst/>
          </a:prstGeom>
        </p:spPr>
      </p:pic>
      <p:sp>
        <p:nvSpPr>
          <p:cNvPr id="6" name="Oval 5">
            <a:extLst>
              <a:ext uri="{FF2B5EF4-FFF2-40B4-BE49-F238E27FC236}">
                <a16:creationId xmlns:a16="http://schemas.microsoft.com/office/drawing/2014/main" id="{A8203B40-9081-2DEA-9B42-E7A51D357660}"/>
              </a:ext>
            </a:extLst>
          </p:cNvPr>
          <p:cNvSpPr/>
          <p:nvPr/>
        </p:nvSpPr>
        <p:spPr>
          <a:xfrm>
            <a:off x="5608650" y="3283971"/>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Title 1">
            <a:extLst>
              <a:ext uri="{FF2B5EF4-FFF2-40B4-BE49-F238E27FC236}">
                <a16:creationId xmlns:a16="http://schemas.microsoft.com/office/drawing/2014/main" id="{1FB6BDCF-FB25-97D2-1AF0-F84393C59F33}"/>
              </a:ext>
            </a:extLst>
          </p:cNvPr>
          <p:cNvSpPr txBox="1">
            <a:spLocks/>
          </p:cNvSpPr>
          <p:nvPr/>
        </p:nvSpPr>
        <p:spPr>
          <a:xfrm>
            <a:off x="115766" y="106583"/>
            <a:ext cx="2864501" cy="389851"/>
          </a:xfrm>
          <a:prstGeom prst="rect">
            <a:avLst/>
          </a:prstGeom>
        </p:spPr>
        <p:txBody>
          <a:bodyPr vert="horz" lIns="0" tIns="0" rIns="0" bIns="0" rtlCol="0" anchor="ctr">
            <a:normAutofit/>
          </a:bodyPr>
          <a:lstStyle>
            <a:lvl1pPr algn="l" defTabSz="914446" rtl="0" eaLnBrk="1" latinLnBrk="0" hangingPunct="1">
              <a:lnSpc>
                <a:spcPct val="90000"/>
              </a:lnSpc>
              <a:spcBef>
                <a:spcPct val="0"/>
              </a:spcBef>
              <a:buNone/>
              <a:defRPr sz="3734" b="1" i="0" kern="1200">
                <a:solidFill>
                  <a:schemeClr val="bg2"/>
                </a:solidFill>
                <a:latin typeface="+mj-lt"/>
                <a:ea typeface="+mj-ea"/>
                <a:cs typeface="+mj-cs"/>
              </a:defRPr>
            </a:lvl1pPr>
          </a:lstStyle>
          <a:p>
            <a:r>
              <a:rPr lang="en-US" sz="2000" dirty="0"/>
              <a:t>Bayesian Optimization</a:t>
            </a:r>
          </a:p>
        </p:txBody>
      </p:sp>
    </p:spTree>
    <p:extLst>
      <p:ext uri="{BB962C8B-B14F-4D97-AF65-F5344CB8AC3E}">
        <p14:creationId xmlns:p14="http://schemas.microsoft.com/office/powerpoint/2010/main" val="248367466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N=6</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4287.3</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X=6.79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10"/>
          <a:stretch>
            <a:fillRect/>
          </a:stretch>
        </p:blipFill>
        <p:spPr>
          <a:xfrm>
            <a:off x="3381714"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11"/>
          <a:stretch>
            <a:fillRect/>
          </a:stretch>
        </p:blipFill>
        <p:spPr>
          <a:xfrm>
            <a:off x="3381714" y="133762"/>
            <a:ext cx="5428571" cy="6590476"/>
          </a:xfrm>
          <a:prstGeom prst="rect">
            <a:avLst/>
          </a:prstGeom>
        </p:spPr>
      </p:pic>
      <p:sp>
        <p:nvSpPr>
          <p:cNvPr id="14" name="Oval 13">
            <a:extLst>
              <a:ext uri="{FF2B5EF4-FFF2-40B4-BE49-F238E27FC236}">
                <a16:creationId xmlns:a16="http://schemas.microsoft.com/office/drawing/2014/main" id="{4E08D51A-DB7D-C474-4764-1344898DE2BD}"/>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4C5ACFB7-8048-EE50-5661-A89D7E704CFC}"/>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39BE9672-8306-936D-88AA-41C0CFB15B54}"/>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470DD166-E2B3-7C44-E8A8-94789661CFEC}"/>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F023A392-654A-0FCF-0EFB-42C4781D070B}"/>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3C04E546-C3F0-B483-7BCF-1331A25E7332}"/>
              </a:ext>
            </a:extLst>
          </p:cNvPr>
          <p:cNvSpPr/>
          <p:nvPr/>
        </p:nvSpPr>
        <p:spPr>
          <a:xfrm>
            <a:off x="6057995" y="309707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12268807-8C8C-0A38-6243-B3C5959EEB9F}"/>
              </a:ext>
            </a:extLst>
          </p:cNvPr>
          <p:cNvPicPr>
            <a:picLocks noChangeAspect="1"/>
          </p:cNvPicPr>
          <p:nvPr/>
        </p:nvPicPr>
        <p:blipFill>
          <a:blip r:embed="rId12">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E0EEE36E-7BC7-421F-E5E7-251439247EB2}"/>
              </a:ext>
            </a:extLst>
          </p:cNvPr>
          <p:cNvPicPr>
            <a:picLocks noChangeAspect="1"/>
          </p:cNvPicPr>
          <p:nvPr/>
        </p:nvPicPr>
        <p:blipFill>
          <a:blip r:embed="rId13"/>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894A781-4321-2A60-51A8-DA8F09F90D86}"/>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6" name="TextBox 15">
                <a:extLst>
                  <a:ext uri="{FF2B5EF4-FFF2-40B4-BE49-F238E27FC236}">
                    <a16:creationId xmlns:a16="http://schemas.microsoft.com/office/drawing/2014/main" id="{A894A781-4321-2A60-51A8-DA8F09F90D86}"/>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4"/>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5C01E4-89AF-D7BC-42D7-35A38EA07BB3}"/>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2" name="TextBox 21">
                <a:extLst>
                  <a:ext uri="{FF2B5EF4-FFF2-40B4-BE49-F238E27FC236}">
                    <a16:creationId xmlns:a16="http://schemas.microsoft.com/office/drawing/2014/main" id="{115C01E4-89AF-D7BC-42D7-35A38EA07BB3}"/>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5"/>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A4C73D-59EE-B9E3-255F-5F00A9C18F25}"/>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3" name="TextBox 22">
                <a:extLst>
                  <a:ext uri="{FF2B5EF4-FFF2-40B4-BE49-F238E27FC236}">
                    <a16:creationId xmlns:a16="http://schemas.microsoft.com/office/drawing/2014/main" id="{62A4C73D-59EE-B9E3-255F-5F00A9C18F25}"/>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6"/>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D3DF1C0-754C-772C-4655-BF8F66F5349F}"/>
              </a:ext>
            </a:extLst>
          </p:cNvPr>
          <p:cNvSpPr/>
          <p:nvPr/>
        </p:nvSpPr>
        <p:spPr>
          <a:xfrm>
            <a:off x="6060933" y="3097159"/>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Picture 24">
            <a:extLst>
              <a:ext uri="{FF2B5EF4-FFF2-40B4-BE49-F238E27FC236}">
                <a16:creationId xmlns:a16="http://schemas.microsoft.com/office/drawing/2014/main" id="{C16CE463-E255-53EB-394A-14063ADF8393}"/>
              </a:ext>
            </a:extLst>
          </p:cNvPr>
          <p:cNvPicPr>
            <a:picLocks noChangeAspect="1"/>
          </p:cNvPicPr>
          <p:nvPr/>
        </p:nvPicPr>
        <p:blipFill>
          <a:blip r:embed="rId17"/>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72367488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44300" y="25240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N=6</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4287.3</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X=6.79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10"/>
          <a:stretch>
            <a:fillRect/>
          </a:stretch>
        </p:blipFill>
        <p:spPr>
          <a:xfrm>
            <a:off x="3381714"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11"/>
          <a:stretch>
            <a:fillRect/>
          </a:stretch>
        </p:blipFill>
        <p:spPr>
          <a:xfrm>
            <a:off x="3381714" y="133762"/>
            <a:ext cx="5428571" cy="6590476"/>
          </a:xfrm>
          <a:prstGeom prst="rect">
            <a:avLst/>
          </a:prstGeom>
        </p:spPr>
      </p:pic>
      <p:sp>
        <p:nvSpPr>
          <p:cNvPr id="14" name="Oval 13">
            <a:extLst>
              <a:ext uri="{FF2B5EF4-FFF2-40B4-BE49-F238E27FC236}">
                <a16:creationId xmlns:a16="http://schemas.microsoft.com/office/drawing/2014/main" id="{4E08D51A-DB7D-C474-4764-1344898DE2BD}"/>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4C5ACFB7-8048-EE50-5661-A89D7E704CFC}"/>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39BE9672-8306-936D-88AA-41C0CFB15B54}"/>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470DD166-E2B3-7C44-E8A8-94789661CFEC}"/>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F023A392-654A-0FCF-0EFB-42C4781D070B}"/>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3C04E546-C3F0-B483-7BCF-1331A25E7332}"/>
              </a:ext>
            </a:extLst>
          </p:cNvPr>
          <p:cNvSpPr/>
          <p:nvPr/>
        </p:nvSpPr>
        <p:spPr>
          <a:xfrm>
            <a:off x="6057995" y="309707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12268807-8C8C-0A38-6243-B3C5959EEB9F}"/>
              </a:ext>
            </a:extLst>
          </p:cNvPr>
          <p:cNvPicPr>
            <a:picLocks noChangeAspect="1"/>
          </p:cNvPicPr>
          <p:nvPr/>
        </p:nvPicPr>
        <p:blipFill>
          <a:blip r:embed="rId12">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E0EEE36E-7BC7-421F-E5E7-251439247EB2}"/>
              </a:ext>
            </a:extLst>
          </p:cNvPr>
          <p:cNvPicPr>
            <a:picLocks noChangeAspect="1"/>
          </p:cNvPicPr>
          <p:nvPr/>
        </p:nvPicPr>
        <p:blipFill>
          <a:blip r:embed="rId13"/>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5C01E4-89AF-D7BC-42D7-35A38EA07BB3}"/>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2" name="TextBox 21">
                <a:extLst>
                  <a:ext uri="{FF2B5EF4-FFF2-40B4-BE49-F238E27FC236}">
                    <a16:creationId xmlns:a16="http://schemas.microsoft.com/office/drawing/2014/main" id="{115C01E4-89AF-D7BC-42D7-35A38EA07BB3}"/>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5"/>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A4C73D-59EE-B9E3-255F-5F00A9C18F25}"/>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3" name="TextBox 22">
                <a:extLst>
                  <a:ext uri="{FF2B5EF4-FFF2-40B4-BE49-F238E27FC236}">
                    <a16:creationId xmlns:a16="http://schemas.microsoft.com/office/drawing/2014/main" id="{62A4C73D-59EE-B9E3-255F-5F00A9C18F25}"/>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6"/>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D3DF1C0-754C-772C-4655-BF8F66F5349F}"/>
              </a:ext>
            </a:extLst>
          </p:cNvPr>
          <p:cNvSpPr/>
          <p:nvPr/>
        </p:nvSpPr>
        <p:spPr>
          <a:xfrm>
            <a:off x="6060933" y="3097159"/>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Picture 24">
            <a:extLst>
              <a:ext uri="{FF2B5EF4-FFF2-40B4-BE49-F238E27FC236}">
                <a16:creationId xmlns:a16="http://schemas.microsoft.com/office/drawing/2014/main" id="{C16CE463-E255-53EB-394A-14063ADF8393}"/>
              </a:ext>
            </a:extLst>
          </p:cNvPr>
          <p:cNvPicPr>
            <a:picLocks noChangeAspect="1"/>
          </p:cNvPicPr>
          <p:nvPr/>
        </p:nvPicPr>
        <p:blipFill>
          <a:blip r:embed="rId17"/>
          <a:stretch>
            <a:fillRect/>
          </a:stretch>
        </p:blipFill>
        <p:spPr>
          <a:xfrm>
            <a:off x="11201524" y="6191333"/>
            <a:ext cx="990476" cy="666667"/>
          </a:xfrm>
          <a:prstGeom prst="rect">
            <a:avLst/>
          </a:prstGeom>
        </p:spPr>
      </p:pic>
      <p:sp>
        <p:nvSpPr>
          <p:cNvPr id="6" name="TextBox 5">
            <a:extLst>
              <a:ext uri="{FF2B5EF4-FFF2-40B4-BE49-F238E27FC236}">
                <a16:creationId xmlns:a16="http://schemas.microsoft.com/office/drawing/2014/main" id="{A9D56114-9EE2-73C8-D061-090AE129384F}"/>
              </a:ext>
            </a:extLst>
          </p:cNvPr>
          <p:cNvSpPr txBox="1"/>
          <p:nvPr/>
        </p:nvSpPr>
        <p:spPr>
          <a:xfrm>
            <a:off x="881533" y="352539"/>
            <a:ext cx="2568529" cy="1815882"/>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Pure Exploitation</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will get stuck!</a:t>
            </a:r>
          </a:p>
        </p:txBody>
      </p:sp>
      <p:cxnSp>
        <p:nvCxnSpPr>
          <p:cNvPr id="27" name="Straight Arrow Connector 26">
            <a:extLst>
              <a:ext uri="{FF2B5EF4-FFF2-40B4-BE49-F238E27FC236}">
                <a16:creationId xmlns:a16="http://schemas.microsoft.com/office/drawing/2014/main" id="{8CE5ACCA-371B-6B1C-D421-C069E94C0655}"/>
              </a:ext>
            </a:extLst>
          </p:cNvPr>
          <p:cNvCxnSpPr>
            <a:cxnSpLocks/>
          </p:cNvCxnSpPr>
          <p:nvPr/>
        </p:nvCxnSpPr>
        <p:spPr>
          <a:xfrm>
            <a:off x="3038475" y="1314450"/>
            <a:ext cx="2901390" cy="169987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3054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44300" y="25240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N=6</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4287.3</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X=6.79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10"/>
          <a:stretch>
            <a:fillRect/>
          </a:stretch>
        </p:blipFill>
        <p:spPr>
          <a:xfrm>
            <a:off x="3381714"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11"/>
          <a:stretch>
            <a:fillRect/>
          </a:stretch>
        </p:blipFill>
        <p:spPr>
          <a:xfrm>
            <a:off x="3381714" y="133762"/>
            <a:ext cx="5428571" cy="6590476"/>
          </a:xfrm>
          <a:prstGeom prst="rect">
            <a:avLst/>
          </a:prstGeom>
        </p:spPr>
      </p:pic>
      <p:sp>
        <p:nvSpPr>
          <p:cNvPr id="14" name="Oval 13">
            <a:extLst>
              <a:ext uri="{FF2B5EF4-FFF2-40B4-BE49-F238E27FC236}">
                <a16:creationId xmlns:a16="http://schemas.microsoft.com/office/drawing/2014/main" id="{4E08D51A-DB7D-C474-4764-1344898DE2BD}"/>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4C5ACFB7-8048-EE50-5661-A89D7E704CFC}"/>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39BE9672-8306-936D-88AA-41C0CFB15B54}"/>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470DD166-E2B3-7C44-E8A8-94789661CFEC}"/>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F023A392-654A-0FCF-0EFB-42C4781D070B}"/>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3C04E546-C3F0-B483-7BCF-1331A25E7332}"/>
              </a:ext>
            </a:extLst>
          </p:cNvPr>
          <p:cNvSpPr/>
          <p:nvPr/>
        </p:nvSpPr>
        <p:spPr>
          <a:xfrm>
            <a:off x="6057995" y="309707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12268807-8C8C-0A38-6243-B3C5959EEB9F}"/>
              </a:ext>
            </a:extLst>
          </p:cNvPr>
          <p:cNvPicPr>
            <a:picLocks noChangeAspect="1"/>
          </p:cNvPicPr>
          <p:nvPr/>
        </p:nvPicPr>
        <p:blipFill>
          <a:blip r:embed="rId12">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E0EEE36E-7BC7-421F-E5E7-251439247EB2}"/>
              </a:ext>
            </a:extLst>
          </p:cNvPr>
          <p:cNvPicPr>
            <a:picLocks noChangeAspect="1"/>
          </p:cNvPicPr>
          <p:nvPr/>
        </p:nvPicPr>
        <p:blipFill>
          <a:blip r:embed="rId13"/>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5C01E4-89AF-D7BC-42D7-35A38EA07BB3}"/>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2" name="TextBox 21">
                <a:extLst>
                  <a:ext uri="{FF2B5EF4-FFF2-40B4-BE49-F238E27FC236}">
                    <a16:creationId xmlns:a16="http://schemas.microsoft.com/office/drawing/2014/main" id="{115C01E4-89AF-D7BC-42D7-35A38EA07BB3}"/>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5"/>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A4C73D-59EE-B9E3-255F-5F00A9C18F25}"/>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3" name="TextBox 22">
                <a:extLst>
                  <a:ext uri="{FF2B5EF4-FFF2-40B4-BE49-F238E27FC236}">
                    <a16:creationId xmlns:a16="http://schemas.microsoft.com/office/drawing/2014/main" id="{62A4C73D-59EE-B9E3-255F-5F00A9C18F25}"/>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6"/>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D3DF1C0-754C-772C-4655-BF8F66F5349F}"/>
              </a:ext>
            </a:extLst>
          </p:cNvPr>
          <p:cNvSpPr/>
          <p:nvPr/>
        </p:nvSpPr>
        <p:spPr>
          <a:xfrm>
            <a:off x="6060933" y="3097159"/>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Picture 24">
            <a:extLst>
              <a:ext uri="{FF2B5EF4-FFF2-40B4-BE49-F238E27FC236}">
                <a16:creationId xmlns:a16="http://schemas.microsoft.com/office/drawing/2014/main" id="{C16CE463-E255-53EB-394A-14063ADF8393}"/>
              </a:ext>
            </a:extLst>
          </p:cNvPr>
          <p:cNvPicPr>
            <a:picLocks noChangeAspect="1"/>
          </p:cNvPicPr>
          <p:nvPr/>
        </p:nvPicPr>
        <p:blipFill>
          <a:blip r:embed="rId17"/>
          <a:stretch>
            <a:fillRect/>
          </a:stretch>
        </p:blipFill>
        <p:spPr>
          <a:xfrm>
            <a:off x="11201524" y="6191333"/>
            <a:ext cx="990476" cy="666667"/>
          </a:xfrm>
          <a:prstGeom prst="rect">
            <a:avLst/>
          </a:prstGeom>
        </p:spPr>
      </p:pic>
      <p:cxnSp>
        <p:nvCxnSpPr>
          <p:cNvPr id="8" name="Straight Arrow Connector 7">
            <a:extLst>
              <a:ext uri="{FF2B5EF4-FFF2-40B4-BE49-F238E27FC236}">
                <a16:creationId xmlns:a16="http://schemas.microsoft.com/office/drawing/2014/main" id="{649882D2-3143-5EF9-456A-B3C6C44D19FF}"/>
              </a:ext>
            </a:extLst>
          </p:cNvPr>
          <p:cNvCxnSpPr>
            <a:cxnSpLocks/>
          </p:cNvCxnSpPr>
          <p:nvPr/>
        </p:nvCxnSpPr>
        <p:spPr>
          <a:xfrm flipH="1">
            <a:off x="7589520" y="833201"/>
            <a:ext cx="2211552" cy="21811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3558830-FACA-219C-E018-4F48776682B9}"/>
              </a:ext>
            </a:extLst>
          </p:cNvPr>
          <p:cNvSpPr txBox="1"/>
          <p:nvPr/>
        </p:nvSpPr>
        <p:spPr>
          <a:xfrm>
            <a:off x="9238449" y="331876"/>
            <a:ext cx="2624559"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High variance region of interest</a:t>
            </a:r>
          </a:p>
        </p:txBody>
      </p:sp>
    </p:spTree>
    <p:extLst>
      <p:ext uri="{BB962C8B-B14F-4D97-AF65-F5344CB8AC3E}">
        <p14:creationId xmlns:p14="http://schemas.microsoft.com/office/powerpoint/2010/main" val="17385809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44300" y="25240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N=6</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4287.3</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X=6.79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10"/>
          <a:stretch>
            <a:fillRect/>
          </a:stretch>
        </p:blipFill>
        <p:spPr>
          <a:xfrm>
            <a:off x="3381714"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11"/>
          <a:stretch>
            <a:fillRect/>
          </a:stretch>
        </p:blipFill>
        <p:spPr>
          <a:xfrm>
            <a:off x="3381714" y="133762"/>
            <a:ext cx="5428571" cy="6590476"/>
          </a:xfrm>
          <a:prstGeom prst="rect">
            <a:avLst/>
          </a:prstGeom>
        </p:spPr>
      </p:pic>
      <p:sp>
        <p:nvSpPr>
          <p:cNvPr id="14" name="Oval 13">
            <a:extLst>
              <a:ext uri="{FF2B5EF4-FFF2-40B4-BE49-F238E27FC236}">
                <a16:creationId xmlns:a16="http://schemas.microsoft.com/office/drawing/2014/main" id="{4E08D51A-DB7D-C474-4764-1344898DE2BD}"/>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4C5ACFB7-8048-EE50-5661-A89D7E704CFC}"/>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39BE9672-8306-936D-88AA-41C0CFB15B54}"/>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470DD166-E2B3-7C44-E8A8-94789661CFEC}"/>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F023A392-654A-0FCF-0EFB-42C4781D070B}"/>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3C04E546-C3F0-B483-7BCF-1331A25E7332}"/>
              </a:ext>
            </a:extLst>
          </p:cNvPr>
          <p:cNvSpPr/>
          <p:nvPr/>
        </p:nvSpPr>
        <p:spPr>
          <a:xfrm>
            <a:off x="6057995" y="309707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12268807-8C8C-0A38-6243-B3C5959EEB9F}"/>
              </a:ext>
            </a:extLst>
          </p:cNvPr>
          <p:cNvPicPr>
            <a:picLocks noChangeAspect="1"/>
          </p:cNvPicPr>
          <p:nvPr/>
        </p:nvPicPr>
        <p:blipFill>
          <a:blip r:embed="rId12">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E0EEE36E-7BC7-421F-E5E7-251439247EB2}"/>
              </a:ext>
            </a:extLst>
          </p:cNvPr>
          <p:cNvPicPr>
            <a:picLocks noChangeAspect="1"/>
          </p:cNvPicPr>
          <p:nvPr/>
        </p:nvPicPr>
        <p:blipFill>
          <a:blip r:embed="rId13"/>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5C01E4-89AF-D7BC-42D7-35A38EA07BB3}"/>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2" name="TextBox 21">
                <a:extLst>
                  <a:ext uri="{FF2B5EF4-FFF2-40B4-BE49-F238E27FC236}">
                    <a16:creationId xmlns:a16="http://schemas.microsoft.com/office/drawing/2014/main" id="{115C01E4-89AF-D7BC-42D7-35A38EA07BB3}"/>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5"/>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A4C73D-59EE-B9E3-255F-5F00A9C18F25}"/>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3" name="TextBox 22">
                <a:extLst>
                  <a:ext uri="{FF2B5EF4-FFF2-40B4-BE49-F238E27FC236}">
                    <a16:creationId xmlns:a16="http://schemas.microsoft.com/office/drawing/2014/main" id="{62A4C73D-59EE-B9E3-255F-5F00A9C18F25}"/>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6"/>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D3DF1C0-754C-772C-4655-BF8F66F5349F}"/>
              </a:ext>
            </a:extLst>
          </p:cNvPr>
          <p:cNvSpPr/>
          <p:nvPr/>
        </p:nvSpPr>
        <p:spPr>
          <a:xfrm>
            <a:off x="6060933" y="3097159"/>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Picture 24">
            <a:extLst>
              <a:ext uri="{FF2B5EF4-FFF2-40B4-BE49-F238E27FC236}">
                <a16:creationId xmlns:a16="http://schemas.microsoft.com/office/drawing/2014/main" id="{C16CE463-E255-53EB-394A-14063ADF8393}"/>
              </a:ext>
            </a:extLst>
          </p:cNvPr>
          <p:cNvPicPr>
            <a:picLocks noChangeAspect="1"/>
          </p:cNvPicPr>
          <p:nvPr/>
        </p:nvPicPr>
        <p:blipFill>
          <a:blip r:embed="rId17"/>
          <a:stretch>
            <a:fillRect/>
          </a:stretch>
        </p:blipFill>
        <p:spPr>
          <a:xfrm>
            <a:off x="11201524" y="6191333"/>
            <a:ext cx="990476" cy="666667"/>
          </a:xfrm>
          <a:prstGeom prst="rect">
            <a:avLst/>
          </a:prstGeom>
        </p:spPr>
      </p:pic>
      <p:cxnSp>
        <p:nvCxnSpPr>
          <p:cNvPr id="8" name="Straight Arrow Connector 7">
            <a:extLst>
              <a:ext uri="{FF2B5EF4-FFF2-40B4-BE49-F238E27FC236}">
                <a16:creationId xmlns:a16="http://schemas.microsoft.com/office/drawing/2014/main" id="{649882D2-3143-5EF9-456A-B3C6C44D19FF}"/>
              </a:ext>
            </a:extLst>
          </p:cNvPr>
          <p:cNvCxnSpPr>
            <a:cxnSpLocks/>
          </p:cNvCxnSpPr>
          <p:nvPr/>
        </p:nvCxnSpPr>
        <p:spPr>
          <a:xfrm>
            <a:off x="2772392" y="1061748"/>
            <a:ext cx="4305807" cy="7592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3558830-FACA-219C-E018-4F48776682B9}"/>
              </a:ext>
            </a:extLst>
          </p:cNvPr>
          <p:cNvSpPr txBox="1"/>
          <p:nvPr/>
        </p:nvSpPr>
        <p:spPr>
          <a:xfrm>
            <a:off x="398279" y="318162"/>
            <a:ext cx="2624559" cy="95410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EI balances all this out!</a:t>
            </a:r>
          </a:p>
        </p:txBody>
      </p:sp>
    </p:spTree>
    <p:extLst>
      <p:ext uri="{BB962C8B-B14F-4D97-AF65-F5344CB8AC3E}">
        <p14:creationId xmlns:p14="http://schemas.microsoft.com/office/powerpoint/2010/main" val="37809209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N=7</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5261.1</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X=7.3</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10"/>
          <a:stretch>
            <a:fillRect/>
          </a:stretch>
        </p:blipFill>
        <p:spPr>
          <a:xfrm>
            <a:off x="3381714"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11"/>
          <a:stretch>
            <a:fillRect/>
          </a:stretch>
        </p:blipFill>
        <p:spPr>
          <a:xfrm>
            <a:off x="3381714" y="133762"/>
            <a:ext cx="5428571" cy="6590476"/>
          </a:xfrm>
          <a:prstGeom prst="rect">
            <a:avLst/>
          </a:prstGeom>
        </p:spPr>
      </p:pic>
      <p:pic>
        <p:nvPicPr>
          <p:cNvPr id="14" name="Picture 13">
            <a:extLst>
              <a:ext uri="{FF2B5EF4-FFF2-40B4-BE49-F238E27FC236}">
                <a16:creationId xmlns:a16="http://schemas.microsoft.com/office/drawing/2014/main" id="{9D46361D-DB0A-70EC-E096-770B80F674A6}"/>
              </a:ext>
            </a:extLst>
          </p:cNvPr>
          <p:cNvPicPr>
            <a:picLocks noChangeAspect="1"/>
          </p:cNvPicPr>
          <p:nvPr/>
        </p:nvPicPr>
        <p:blipFill>
          <a:blip r:embed="rId12"/>
          <a:stretch>
            <a:fillRect/>
          </a:stretch>
        </p:blipFill>
        <p:spPr>
          <a:xfrm>
            <a:off x="3381714" y="133762"/>
            <a:ext cx="5428571" cy="6590476"/>
          </a:xfrm>
          <a:prstGeom prst="rect">
            <a:avLst/>
          </a:prstGeom>
        </p:spPr>
      </p:pic>
      <p:sp>
        <p:nvSpPr>
          <p:cNvPr id="15" name="Oval 14">
            <a:extLst>
              <a:ext uri="{FF2B5EF4-FFF2-40B4-BE49-F238E27FC236}">
                <a16:creationId xmlns:a16="http://schemas.microsoft.com/office/drawing/2014/main" id="{28B7498F-F985-2847-0008-EED800AF3B2F}"/>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5C6BBF1A-A2F4-8807-685F-16A5DF7EE468}"/>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4495425B-37A6-2B80-8CA2-81E2F79AF3DE}"/>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63DC18C6-3411-5F22-73A3-2EF2781CE267}"/>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F7A8E7F6-7F8A-2C22-D271-0EF4D85F4725}"/>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FE565FAA-1235-CB52-2878-FFEAA8E45456}"/>
              </a:ext>
            </a:extLst>
          </p:cNvPr>
          <p:cNvSpPr/>
          <p:nvPr/>
        </p:nvSpPr>
        <p:spPr>
          <a:xfrm>
            <a:off x="7172433" y="2540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34707C61-9949-DF99-4EB2-03DC99CEE66F}"/>
              </a:ext>
            </a:extLst>
          </p:cNvPr>
          <p:cNvSpPr/>
          <p:nvPr/>
        </p:nvSpPr>
        <p:spPr>
          <a:xfrm>
            <a:off x="6057995" y="309707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3">
            <a:extLst>
              <a:ext uri="{FF2B5EF4-FFF2-40B4-BE49-F238E27FC236}">
                <a16:creationId xmlns:a16="http://schemas.microsoft.com/office/drawing/2014/main" id="{D80DEFB1-D4F0-D804-5DC9-2FBACAC1DE6B}"/>
              </a:ext>
            </a:extLst>
          </p:cNvPr>
          <p:cNvPicPr>
            <a:picLocks noChangeAspect="1"/>
          </p:cNvPicPr>
          <p:nvPr/>
        </p:nvPicPr>
        <p:blipFill>
          <a:blip r:embed="rId13">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96E6EBD8-0332-6C1C-C6F5-1BF9FAE9DF0E}"/>
              </a:ext>
            </a:extLst>
          </p:cNvPr>
          <p:cNvPicPr>
            <a:picLocks noChangeAspect="1"/>
          </p:cNvPicPr>
          <p:nvPr/>
        </p:nvPicPr>
        <p:blipFill>
          <a:blip r:embed="rId14"/>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CA4755-B022-7AC0-7338-9A8C4C9BBDF0}"/>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7" name="TextBox 16">
                <a:extLst>
                  <a:ext uri="{FF2B5EF4-FFF2-40B4-BE49-F238E27FC236}">
                    <a16:creationId xmlns:a16="http://schemas.microsoft.com/office/drawing/2014/main" id="{A5CA4755-B022-7AC0-7338-9A8C4C9BBDF0}"/>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5"/>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4E22BB1-2140-86AE-69FE-1EA79D888B3B}"/>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2" name="TextBox 21">
                <a:extLst>
                  <a:ext uri="{FF2B5EF4-FFF2-40B4-BE49-F238E27FC236}">
                    <a16:creationId xmlns:a16="http://schemas.microsoft.com/office/drawing/2014/main" id="{F4E22BB1-2140-86AE-69FE-1EA79D888B3B}"/>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6"/>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E87FA5E-5631-1866-3B03-5AA9BBD9A3DF}"/>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5" name="TextBox 24">
                <a:extLst>
                  <a:ext uri="{FF2B5EF4-FFF2-40B4-BE49-F238E27FC236}">
                    <a16:creationId xmlns:a16="http://schemas.microsoft.com/office/drawing/2014/main" id="{4E87FA5E-5631-1866-3B03-5AA9BBD9A3DF}"/>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7"/>
                <a:stretch>
                  <a:fillRect/>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C2474860-EBF3-D1C9-B5D5-C12294505A93}"/>
              </a:ext>
            </a:extLst>
          </p:cNvPr>
          <p:cNvSpPr/>
          <p:nvPr/>
        </p:nvSpPr>
        <p:spPr>
          <a:xfrm>
            <a:off x="7181811" y="2517055"/>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Picture 26">
            <a:extLst>
              <a:ext uri="{FF2B5EF4-FFF2-40B4-BE49-F238E27FC236}">
                <a16:creationId xmlns:a16="http://schemas.microsoft.com/office/drawing/2014/main" id="{FCF440BF-DC9C-CA9F-E802-CB02361A1D77}"/>
              </a:ext>
            </a:extLst>
          </p:cNvPr>
          <p:cNvPicPr>
            <a:picLocks noChangeAspect="1"/>
          </p:cNvPicPr>
          <p:nvPr/>
        </p:nvPicPr>
        <p:blipFill>
          <a:blip r:embed="rId18"/>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97884487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191242" y="1359191"/>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N=8</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5251.1</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X=6.46</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10"/>
          <a:stretch>
            <a:fillRect/>
          </a:stretch>
        </p:blipFill>
        <p:spPr>
          <a:xfrm>
            <a:off x="3381714"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11"/>
          <a:stretch>
            <a:fillRect/>
          </a:stretch>
        </p:blipFill>
        <p:spPr>
          <a:xfrm>
            <a:off x="3381714" y="133762"/>
            <a:ext cx="5428571" cy="6590476"/>
          </a:xfrm>
          <a:prstGeom prst="rect">
            <a:avLst/>
          </a:prstGeom>
        </p:spPr>
      </p:pic>
      <p:pic>
        <p:nvPicPr>
          <p:cNvPr id="14" name="Picture 13">
            <a:extLst>
              <a:ext uri="{FF2B5EF4-FFF2-40B4-BE49-F238E27FC236}">
                <a16:creationId xmlns:a16="http://schemas.microsoft.com/office/drawing/2014/main" id="{9D46361D-DB0A-70EC-E096-770B80F674A6}"/>
              </a:ext>
            </a:extLst>
          </p:cNvPr>
          <p:cNvPicPr>
            <a:picLocks noChangeAspect="1"/>
          </p:cNvPicPr>
          <p:nvPr/>
        </p:nvPicPr>
        <p:blipFill>
          <a:blip r:embed="rId12"/>
          <a:stretch>
            <a:fillRect/>
          </a:stretch>
        </p:blipFill>
        <p:spPr>
          <a:xfrm>
            <a:off x="3381714" y="133762"/>
            <a:ext cx="5428571" cy="6590476"/>
          </a:xfrm>
          <a:prstGeom prst="rect">
            <a:avLst/>
          </a:prstGeom>
        </p:spPr>
      </p:pic>
      <p:pic>
        <p:nvPicPr>
          <p:cNvPr id="15" name="Picture 14">
            <a:extLst>
              <a:ext uri="{FF2B5EF4-FFF2-40B4-BE49-F238E27FC236}">
                <a16:creationId xmlns:a16="http://schemas.microsoft.com/office/drawing/2014/main" id="{B9A86309-1B46-977B-ACB6-9F7CC70A9149}"/>
              </a:ext>
            </a:extLst>
          </p:cNvPr>
          <p:cNvPicPr>
            <a:picLocks noChangeAspect="1"/>
          </p:cNvPicPr>
          <p:nvPr/>
        </p:nvPicPr>
        <p:blipFill>
          <a:blip r:embed="rId13"/>
          <a:stretch>
            <a:fillRect/>
          </a:stretch>
        </p:blipFill>
        <p:spPr>
          <a:xfrm>
            <a:off x="3381714" y="133762"/>
            <a:ext cx="5428571" cy="6590476"/>
          </a:xfrm>
          <a:prstGeom prst="rect">
            <a:avLst/>
          </a:prstGeom>
        </p:spPr>
      </p:pic>
      <p:sp>
        <p:nvSpPr>
          <p:cNvPr id="16" name="Oval 15">
            <a:extLst>
              <a:ext uri="{FF2B5EF4-FFF2-40B4-BE49-F238E27FC236}">
                <a16:creationId xmlns:a16="http://schemas.microsoft.com/office/drawing/2014/main" id="{8A96FD92-619B-8DC6-D2B3-E391D7D5FCC0}"/>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93AE8EFC-8E78-B441-4D23-BDB87DC39659}"/>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340CB291-B9F6-E5B7-7F9C-D003BF8E8AC5}"/>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BFED5C73-3379-E3B1-5185-588AE08F50EE}"/>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C44F451A-856B-1805-3DF5-456A20B36516}"/>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2FE18F85-2416-79B6-07CC-E173621A2AF9}"/>
              </a:ext>
            </a:extLst>
          </p:cNvPr>
          <p:cNvSpPr/>
          <p:nvPr/>
        </p:nvSpPr>
        <p:spPr>
          <a:xfrm>
            <a:off x="7172433" y="25489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63D78E03-221D-E8F0-9501-09A9CB3703EC}"/>
              </a:ext>
            </a:extLst>
          </p:cNvPr>
          <p:cNvSpPr/>
          <p:nvPr/>
        </p:nvSpPr>
        <p:spPr>
          <a:xfrm>
            <a:off x="6057995" y="309707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ED73129E-AE24-4924-F1BB-708C58438040}"/>
              </a:ext>
            </a:extLst>
          </p:cNvPr>
          <p:cNvSpPr/>
          <p:nvPr/>
        </p:nvSpPr>
        <p:spPr>
          <a:xfrm>
            <a:off x="7303916" y="27806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Picture 24">
            <a:extLst>
              <a:ext uri="{FF2B5EF4-FFF2-40B4-BE49-F238E27FC236}">
                <a16:creationId xmlns:a16="http://schemas.microsoft.com/office/drawing/2014/main" id="{A72EE6AA-84C7-15EE-4999-CDFF117E3BBF}"/>
              </a:ext>
            </a:extLst>
          </p:cNvPr>
          <p:cNvPicPr>
            <a:picLocks noChangeAspect="1"/>
          </p:cNvPicPr>
          <p:nvPr/>
        </p:nvPicPr>
        <p:blipFill>
          <a:blip r:embed="rId14">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2C778806-FCD1-0EE0-F583-03D8007B49D4}"/>
              </a:ext>
            </a:extLst>
          </p:cNvPr>
          <p:cNvPicPr>
            <a:picLocks noChangeAspect="1"/>
          </p:cNvPicPr>
          <p:nvPr/>
        </p:nvPicPr>
        <p:blipFill>
          <a:blip r:embed="rId15"/>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23D14C0-D8B1-F2E0-01A9-B5EDC22EBAD6}"/>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8" name="TextBox 17">
                <a:extLst>
                  <a:ext uri="{FF2B5EF4-FFF2-40B4-BE49-F238E27FC236}">
                    <a16:creationId xmlns:a16="http://schemas.microsoft.com/office/drawing/2014/main" id="{D23D14C0-D8B1-F2E0-01A9-B5EDC22EBAD6}"/>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6"/>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1D78311-A3B1-4E37-5D69-56C662C78F6E}"/>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6" name="TextBox 25">
                <a:extLst>
                  <a:ext uri="{FF2B5EF4-FFF2-40B4-BE49-F238E27FC236}">
                    <a16:creationId xmlns:a16="http://schemas.microsoft.com/office/drawing/2014/main" id="{21D78311-A3B1-4E37-5D69-56C662C78F6E}"/>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7"/>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670D784-81A2-0458-64B6-1529E492FD09}"/>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7" name="TextBox 26">
                <a:extLst>
                  <a:ext uri="{FF2B5EF4-FFF2-40B4-BE49-F238E27FC236}">
                    <a16:creationId xmlns:a16="http://schemas.microsoft.com/office/drawing/2014/main" id="{B670D784-81A2-0458-64B6-1529E492FD09}"/>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8"/>
                <a:stretch>
                  <a:fillRect/>
                </a:stretch>
              </a:blipFill>
            </p:spPr>
            <p:txBody>
              <a:bodyPr/>
              <a:lstStyle/>
              <a:p>
                <a:r>
                  <a:rPr lang="en-US">
                    <a:noFill/>
                  </a:rPr>
                  <a:t> </a:t>
                </a:r>
              </a:p>
            </p:txBody>
          </p:sp>
        </mc:Fallback>
      </mc:AlternateContent>
      <p:sp>
        <p:nvSpPr>
          <p:cNvPr id="28" name="Oval 27">
            <a:extLst>
              <a:ext uri="{FF2B5EF4-FFF2-40B4-BE49-F238E27FC236}">
                <a16:creationId xmlns:a16="http://schemas.microsoft.com/office/drawing/2014/main" id="{E09E461E-F662-9DAE-2462-7C7EABA8DA00}"/>
              </a:ext>
            </a:extLst>
          </p:cNvPr>
          <p:cNvSpPr/>
          <p:nvPr/>
        </p:nvSpPr>
        <p:spPr>
          <a:xfrm>
            <a:off x="7299803" y="2782529"/>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F666CDBB-5A0E-63F5-C663-AB01F081AE0A}"/>
              </a:ext>
            </a:extLst>
          </p:cNvPr>
          <p:cNvPicPr>
            <a:picLocks noChangeAspect="1"/>
          </p:cNvPicPr>
          <p:nvPr/>
        </p:nvPicPr>
        <p:blipFill>
          <a:blip r:embed="rId19"/>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77895231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39387"/>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73691" y="135686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N=9</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5479.6</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X=6.28</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16" name="Picture 15">
            <a:extLst>
              <a:ext uri="{FF2B5EF4-FFF2-40B4-BE49-F238E27FC236}">
                <a16:creationId xmlns:a16="http://schemas.microsoft.com/office/drawing/2014/main" id="{23242A4F-0273-4DD6-10C6-233A4FC666DA}"/>
              </a:ext>
            </a:extLst>
          </p:cNvPr>
          <p:cNvPicPr>
            <a:picLocks noChangeAspect="1"/>
          </p:cNvPicPr>
          <p:nvPr/>
        </p:nvPicPr>
        <p:blipFill>
          <a:blip r:embed="rId8"/>
          <a:stretch>
            <a:fillRect/>
          </a:stretch>
        </p:blipFill>
        <p:spPr>
          <a:xfrm>
            <a:off x="3381714" y="133762"/>
            <a:ext cx="5428571" cy="6590476"/>
          </a:xfrm>
          <a:prstGeom prst="rect">
            <a:avLst/>
          </a:prstGeom>
        </p:spPr>
      </p:pic>
      <p:sp>
        <p:nvSpPr>
          <p:cNvPr id="17" name="Oval 16">
            <a:extLst>
              <a:ext uri="{FF2B5EF4-FFF2-40B4-BE49-F238E27FC236}">
                <a16:creationId xmlns:a16="http://schemas.microsoft.com/office/drawing/2014/main" id="{3998EC8F-1BC7-DFC1-A9D8-AE4D14F4FB08}"/>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D4DBECA1-0BCC-09BA-9C2F-0BC0FA50CE54}"/>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CC4A910D-2259-D891-E7E8-64BC48C3E8BD}"/>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8DAE1466-D725-9551-A84D-5E46A07F405E}"/>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A4376F27-EC31-9A33-FA6C-C32D4373FA0C}"/>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B050733F-A5EB-D081-7750-264A88FB65F9}"/>
              </a:ext>
            </a:extLst>
          </p:cNvPr>
          <p:cNvSpPr/>
          <p:nvPr/>
        </p:nvSpPr>
        <p:spPr>
          <a:xfrm>
            <a:off x="7172433" y="2540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B3763D3F-FA90-4E53-9D6B-C20EC47DD458}"/>
              </a:ext>
            </a:extLst>
          </p:cNvPr>
          <p:cNvSpPr/>
          <p:nvPr/>
        </p:nvSpPr>
        <p:spPr>
          <a:xfrm>
            <a:off x="6057995" y="309707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F8380F05-A632-FCA4-C876-E98550E4044B}"/>
              </a:ext>
            </a:extLst>
          </p:cNvPr>
          <p:cNvSpPr/>
          <p:nvPr/>
        </p:nvSpPr>
        <p:spPr>
          <a:xfrm>
            <a:off x="7303916" y="27806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8E3800A6-BEE5-A60E-1C25-284DE6B817B4}"/>
              </a:ext>
            </a:extLst>
          </p:cNvPr>
          <p:cNvSpPr/>
          <p:nvPr/>
        </p:nvSpPr>
        <p:spPr>
          <a:xfrm>
            <a:off x="7060953" y="242503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a:extLst>
              <a:ext uri="{FF2B5EF4-FFF2-40B4-BE49-F238E27FC236}">
                <a16:creationId xmlns:a16="http://schemas.microsoft.com/office/drawing/2014/main" id="{06314BEB-B3B4-9D6B-904A-607CBC68488A}"/>
              </a:ext>
            </a:extLst>
          </p:cNvPr>
          <p:cNvPicPr>
            <a:picLocks noChangeAspect="1"/>
          </p:cNvPicPr>
          <p:nvPr/>
        </p:nvPicPr>
        <p:blipFill>
          <a:blip r:embed="rId9">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3F9D6D7B-0F19-84BD-5E30-AD828EEBBF73}"/>
              </a:ext>
            </a:extLst>
          </p:cNvPr>
          <p:cNvPicPr>
            <a:picLocks noChangeAspect="1"/>
          </p:cNvPicPr>
          <p:nvPr/>
        </p:nvPicPr>
        <p:blipFill>
          <a:blip r:embed="rId10"/>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6CAD597-4131-A968-27EE-DEF2CD3B8788}"/>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5" name="TextBox 4">
                <a:extLst>
                  <a:ext uri="{FF2B5EF4-FFF2-40B4-BE49-F238E27FC236}">
                    <a16:creationId xmlns:a16="http://schemas.microsoft.com/office/drawing/2014/main" id="{56CAD597-4131-A968-27EE-DEF2CD3B8788}"/>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1"/>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D5E70CF-F559-2811-D325-74D761B36D79}"/>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7" name="TextBox 6">
                <a:extLst>
                  <a:ext uri="{FF2B5EF4-FFF2-40B4-BE49-F238E27FC236}">
                    <a16:creationId xmlns:a16="http://schemas.microsoft.com/office/drawing/2014/main" id="{6D5E70CF-F559-2811-D325-74D761B36D79}"/>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2"/>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076C2FA-C450-E959-BB0F-B46F9112025E}"/>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1" name="TextBox 10">
                <a:extLst>
                  <a:ext uri="{FF2B5EF4-FFF2-40B4-BE49-F238E27FC236}">
                    <a16:creationId xmlns:a16="http://schemas.microsoft.com/office/drawing/2014/main" id="{E076C2FA-C450-E959-BB0F-B46F9112025E}"/>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3"/>
                <a:stretch>
                  <a:fillRect/>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BEE68369-D5CA-A9D7-D066-59F1AA9D8723}"/>
              </a:ext>
            </a:extLst>
          </p:cNvPr>
          <p:cNvSpPr/>
          <p:nvPr/>
        </p:nvSpPr>
        <p:spPr>
          <a:xfrm>
            <a:off x="7063823" y="2418740"/>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81F4EF0B-D708-0AAC-4E60-18515463C325}"/>
              </a:ext>
            </a:extLst>
          </p:cNvPr>
          <p:cNvPicPr>
            <a:picLocks noChangeAspect="1"/>
          </p:cNvPicPr>
          <p:nvPr/>
        </p:nvPicPr>
        <p:blipFill>
          <a:blip r:embed="rId1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3178042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73691" y="1367973"/>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N=10</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5540.3</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X=6.19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10"/>
          <a:stretch>
            <a:fillRect/>
          </a:stretch>
        </p:blipFill>
        <p:spPr>
          <a:xfrm>
            <a:off x="3381714"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11"/>
          <a:stretch>
            <a:fillRect/>
          </a:stretch>
        </p:blipFill>
        <p:spPr>
          <a:xfrm>
            <a:off x="3381714" y="133762"/>
            <a:ext cx="5428571" cy="6590476"/>
          </a:xfrm>
          <a:prstGeom prst="rect">
            <a:avLst/>
          </a:prstGeom>
        </p:spPr>
      </p:pic>
      <p:pic>
        <p:nvPicPr>
          <p:cNvPr id="14" name="Picture 13">
            <a:extLst>
              <a:ext uri="{FF2B5EF4-FFF2-40B4-BE49-F238E27FC236}">
                <a16:creationId xmlns:a16="http://schemas.microsoft.com/office/drawing/2014/main" id="{9D46361D-DB0A-70EC-E096-770B80F674A6}"/>
              </a:ext>
            </a:extLst>
          </p:cNvPr>
          <p:cNvPicPr>
            <a:picLocks noChangeAspect="1"/>
          </p:cNvPicPr>
          <p:nvPr/>
        </p:nvPicPr>
        <p:blipFill>
          <a:blip r:embed="rId12"/>
          <a:stretch>
            <a:fillRect/>
          </a:stretch>
        </p:blipFill>
        <p:spPr>
          <a:xfrm>
            <a:off x="3381714" y="133762"/>
            <a:ext cx="5428571" cy="6590476"/>
          </a:xfrm>
          <a:prstGeom prst="rect">
            <a:avLst/>
          </a:prstGeom>
        </p:spPr>
      </p:pic>
      <p:pic>
        <p:nvPicPr>
          <p:cNvPr id="15" name="Picture 14">
            <a:extLst>
              <a:ext uri="{FF2B5EF4-FFF2-40B4-BE49-F238E27FC236}">
                <a16:creationId xmlns:a16="http://schemas.microsoft.com/office/drawing/2014/main" id="{B9A86309-1B46-977B-ACB6-9F7CC70A9149}"/>
              </a:ext>
            </a:extLst>
          </p:cNvPr>
          <p:cNvPicPr>
            <a:picLocks noChangeAspect="1"/>
          </p:cNvPicPr>
          <p:nvPr/>
        </p:nvPicPr>
        <p:blipFill>
          <a:blip r:embed="rId13"/>
          <a:stretch>
            <a:fillRect/>
          </a:stretch>
        </p:blipFill>
        <p:spPr>
          <a:xfrm>
            <a:off x="3381714" y="133762"/>
            <a:ext cx="5428571" cy="6590476"/>
          </a:xfrm>
          <a:prstGeom prst="rect">
            <a:avLst/>
          </a:prstGeom>
        </p:spPr>
      </p:pic>
      <p:pic>
        <p:nvPicPr>
          <p:cNvPr id="16" name="Picture 15">
            <a:extLst>
              <a:ext uri="{FF2B5EF4-FFF2-40B4-BE49-F238E27FC236}">
                <a16:creationId xmlns:a16="http://schemas.microsoft.com/office/drawing/2014/main" id="{2C6D01F6-606E-A517-952E-09269BB93981}"/>
              </a:ext>
            </a:extLst>
          </p:cNvPr>
          <p:cNvPicPr>
            <a:picLocks noChangeAspect="1"/>
          </p:cNvPicPr>
          <p:nvPr/>
        </p:nvPicPr>
        <p:blipFill>
          <a:blip r:embed="rId14"/>
          <a:stretch>
            <a:fillRect/>
          </a:stretch>
        </p:blipFill>
        <p:spPr>
          <a:xfrm>
            <a:off x="3381714" y="133762"/>
            <a:ext cx="5428571" cy="6590476"/>
          </a:xfrm>
          <a:prstGeom prst="rect">
            <a:avLst/>
          </a:prstGeom>
        </p:spPr>
      </p:pic>
      <p:sp>
        <p:nvSpPr>
          <p:cNvPr id="17" name="Oval 16">
            <a:extLst>
              <a:ext uri="{FF2B5EF4-FFF2-40B4-BE49-F238E27FC236}">
                <a16:creationId xmlns:a16="http://schemas.microsoft.com/office/drawing/2014/main" id="{021DD66C-EB74-4E76-5E8C-226963F20598}"/>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B593208F-795E-F25D-01C0-5ED9AC8AD6EA}"/>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8E95EA77-9BE4-4B88-3817-044E64E5AF3C}"/>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B3A44152-7715-EA45-981E-65DD0690C095}"/>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02CB80AD-0E77-689D-CC2C-22B3B2B79E99}"/>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4BFE73FD-40C6-B53C-0F11-9C5BFA9BB4AD}"/>
              </a:ext>
            </a:extLst>
          </p:cNvPr>
          <p:cNvSpPr/>
          <p:nvPr/>
        </p:nvSpPr>
        <p:spPr>
          <a:xfrm>
            <a:off x="7172433" y="2540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EA335C71-8F18-E3C2-A17E-79723CEA705C}"/>
              </a:ext>
            </a:extLst>
          </p:cNvPr>
          <p:cNvSpPr/>
          <p:nvPr/>
        </p:nvSpPr>
        <p:spPr>
          <a:xfrm>
            <a:off x="6057995" y="309707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C226F1E5-7030-BDF1-5E77-D84CCB34A43C}"/>
              </a:ext>
            </a:extLst>
          </p:cNvPr>
          <p:cNvSpPr/>
          <p:nvPr/>
        </p:nvSpPr>
        <p:spPr>
          <a:xfrm>
            <a:off x="7303916" y="27806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C088C9D4-EFCE-87BA-CBA5-D5ADBC8553F2}"/>
              </a:ext>
            </a:extLst>
          </p:cNvPr>
          <p:cNvSpPr/>
          <p:nvPr/>
        </p:nvSpPr>
        <p:spPr>
          <a:xfrm>
            <a:off x="7060953" y="242503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BBED2A30-E2E6-10A0-3500-51003E17AA8E}"/>
              </a:ext>
            </a:extLst>
          </p:cNvPr>
          <p:cNvSpPr/>
          <p:nvPr/>
        </p:nvSpPr>
        <p:spPr>
          <a:xfrm>
            <a:off x="6973965" y="236700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9277661F-A3B6-660A-7717-F27E2EDF924D}"/>
              </a:ext>
            </a:extLst>
          </p:cNvPr>
          <p:cNvPicPr>
            <a:picLocks noChangeAspect="1"/>
          </p:cNvPicPr>
          <p:nvPr/>
        </p:nvPicPr>
        <p:blipFill>
          <a:blip r:embed="rId15">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758AC922-9256-C592-DC0C-8D003455D64D}"/>
              </a:ext>
            </a:extLst>
          </p:cNvPr>
          <p:cNvPicPr>
            <a:picLocks noChangeAspect="1"/>
          </p:cNvPicPr>
          <p:nvPr/>
        </p:nvPicPr>
        <p:blipFill>
          <a:blip r:embed="rId16"/>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6CFAD10-B0F6-C949-0B7D-72B983DE9C85}"/>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9" name="TextBox 18">
                <a:extLst>
                  <a:ext uri="{FF2B5EF4-FFF2-40B4-BE49-F238E27FC236}">
                    <a16:creationId xmlns:a16="http://schemas.microsoft.com/office/drawing/2014/main" id="{66CFAD10-B0F6-C949-0B7D-72B983DE9C85}"/>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7"/>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305B017-B7D4-8CED-26DB-B6B7D24AD4AF}"/>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0" name="TextBox 19">
                <a:extLst>
                  <a:ext uri="{FF2B5EF4-FFF2-40B4-BE49-F238E27FC236}">
                    <a16:creationId xmlns:a16="http://schemas.microsoft.com/office/drawing/2014/main" id="{3305B017-B7D4-8CED-26DB-B6B7D24AD4AF}"/>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8"/>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793E0C1-2A4C-5FF4-DECA-351FD295620A}"/>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0" name="TextBox 29">
                <a:extLst>
                  <a:ext uri="{FF2B5EF4-FFF2-40B4-BE49-F238E27FC236}">
                    <a16:creationId xmlns:a16="http://schemas.microsoft.com/office/drawing/2014/main" id="{2793E0C1-2A4C-5FF4-DECA-351FD295620A}"/>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9"/>
                <a:stretch>
                  <a:fillRect/>
                </a:stretch>
              </a:blipFill>
            </p:spPr>
            <p:txBody>
              <a:bodyPr/>
              <a:lstStyle/>
              <a:p>
                <a:r>
                  <a:rPr lang="en-US">
                    <a:noFill/>
                  </a:rPr>
                  <a:t> </a:t>
                </a:r>
              </a:p>
            </p:txBody>
          </p:sp>
        </mc:Fallback>
      </mc:AlternateContent>
      <p:sp>
        <p:nvSpPr>
          <p:cNvPr id="31" name="Oval 30">
            <a:extLst>
              <a:ext uri="{FF2B5EF4-FFF2-40B4-BE49-F238E27FC236}">
                <a16:creationId xmlns:a16="http://schemas.microsoft.com/office/drawing/2014/main" id="{620035CE-0704-A4FB-63C8-69C63BA4B1C4}"/>
              </a:ext>
            </a:extLst>
          </p:cNvPr>
          <p:cNvSpPr/>
          <p:nvPr/>
        </p:nvSpPr>
        <p:spPr>
          <a:xfrm>
            <a:off x="6985165" y="2369578"/>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2" name="Picture 31">
            <a:extLst>
              <a:ext uri="{FF2B5EF4-FFF2-40B4-BE49-F238E27FC236}">
                <a16:creationId xmlns:a16="http://schemas.microsoft.com/office/drawing/2014/main" id="{58D87396-23E0-3ED7-B35C-44DC7244A1EE}"/>
              </a:ext>
            </a:extLst>
          </p:cNvPr>
          <p:cNvPicPr>
            <a:picLocks noChangeAspect="1"/>
          </p:cNvPicPr>
          <p:nvPr/>
        </p:nvPicPr>
        <p:blipFill>
          <a:blip r:embed="rId20"/>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9782582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1" y="2474893"/>
                <a:ext cx="3140678" cy="138499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N=10</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5551.1</a:t>
                </a:r>
              </a:p>
              <a:p>
                <a:pPr marL="457200" marR="0" lvl="1"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𝐸𝐼</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X=9.0</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1" y="2474893"/>
                <a:ext cx="3140678" cy="1384995"/>
              </a:xfrm>
              <a:prstGeom prst="rect">
                <a:avLst/>
              </a:prstGeom>
              <a:blipFill>
                <a:blip r:embed="rId6"/>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7"/>
          <a:stretch>
            <a:fillRect/>
          </a:stretch>
        </p:blipFill>
        <p:spPr>
          <a:xfrm>
            <a:off x="3381714"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8"/>
          <a:stretch>
            <a:fillRect/>
          </a:stretch>
        </p:blipFill>
        <p:spPr>
          <a:xfrm>
            <a:off x="3381714"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9"/>
          <a:stretch>
            <a:fillRect/>
          </a:stretch>
        </p:blipFill>
        <p:spPr>
          <a:xfrm>
            <a:off x="3381714"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10"/>
          <a:stretch>
            <a:fillRect/>
          </a:stretch>
        </p:blipFill>
        <p:spPr>
          <a:xfrm>
            <a:off x="3381714"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11"/>
          <a:stretch>
            <a:fillRect/>
          </a:stretch>
        </p:blipFill>
        <p:spPr>
          <a:xfrm>
            <a:off x="3381714" y="133762"/>
            <a:ext cx="5428571" cy="6590476"/>
          </a:xfrm>
          <a:prstGeom prst="rect">
            <a:avLst/>
          </a:prstGeom>
        </p:spPr>
      </p:pic>
      <p:pic>
        <p:nvPicPr>
          <p:cNvPr id="14" name="Picture 13">
            <a:extLst>
              <a:ext uri="{FF2B5EF4-FFF2-40B4-BE49-F238E27FC236}">
                <a16:creationId xmlns:a16="http://schemas.microsoft.com/office/drawing/2014/main" id="{9D46361D-DB0A-70EC-E096-770B80F674A6}"/>
              </a:ext>
            </a:extLst>
          </p:cNvPr>
          <p:cNvPicPr>
            <a:picLocks noChangeAspect="1"/>
          </p:cNvPicPr>
          <p:nvPr/>
        </p:nvPicPr>
        <p:blipFill>
          <a:blip r:embed="rId12"/>
          <a:stretch>
            <a:fillRect/>
          </a:stretch>
        </p:blipFill>
        <p:spPr>
          <a:xfrm>
            <a:off x="3381714" y="133762"/>
            <a:ext cx="5428571" cy="6590476"/>
          </a:xfrm>
          <a:prstGeom prst="rect">
            <a:avLst/>
          </a:prstGeom>
        </p:spPr>
      </p:pic>
      <p:pic>
        <p:nvPicPr>
          <p:cNvPr id="17" name="Picture 16">
            <a:extLst>
              <a:ext uri="{FF2B5EF4-FFF2-40B4-BE49-F238E27FC236}">
                <a16:creationId xmlns:a16="http://schemas.microsoft.com/office/drawing/2014/main" id="{8CB5C76F-0A9E-F62F-2F00-3BF488198C53}"/>
              </a:ext>
            </a:extLst>
          </p:cNvPr>
          <p:cNvPicPr>
            <a:picLocks noChangeAspect="1"/>
          </p:cNvPicPr>
          <p:nvPr/>
        </p:nvPicPr>
        <p:blipFill>
          <a:blip r:embed="rId13"/>
          <a:stretch>
            <a:fillRect/>
          </a:stretch>
        </p:blipFill>
        <p:spPr>
          <a:xfrm>
            <a:off x="3381714" y="133762"/>
            <a:ext cx="5428571" cy="6590476"/>
          </a:xfrm>
          <a:prstGeom prst="rect">
            <a:avLst/>
          </a:prstGeom>
        </p:spPr>
      </p:pic>
      <p:sp>
        <p:nvSpPr>
          <p:cNvPr id="18" name="Oval 17">
            <a:extLst>
              <a:ext uri="{FF2B5EF4-FFF2-40B4-BE49-F238E27FC236}">
                <a16:creationId xmlns:a16="http://schemas.microsoft.com/office/drawing/2014/main" id="{F51B5F04-2E41-2BB4-830D-84F1A70EA806}"/>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92B0995F-9EBD-34FA-140C-50D844671B14}"/>
              </a:ext>
            </a:extLst>
          </p:cNvPr>
          <p:cNvSpPr/>
          <p:nvPr/>
        </p:nvSpPr>
        <p:spPr>
          <a:xfrm>
            <a:off x="8102900" y="3664095"/>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9A28C000-236C-9CDA-C078-7D16B79E3268}"/>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2DC3C014-4AB0-20E3-179D-9798F986FE45}"/>
              </a:ext>
            </a:extLst>
          </p:cNvPr>
          <p:cNvSpPr/>
          <p:nvPr/>
        </p:nvSpPr>
        <p:spPr>
          <a:xfrm>
            <a:off x="6553969" y="327941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4B942919-CF20-828D-287C-112DDD5B29ED}"/>
              </a:ext>
            </a:extLst>
          </p:cNvPr>
          <p:cNvSpPr/>
          <p:nvPr/>
        </p:nvSpPr>
        <p:spPr>
          <a:xfrm>
            <a:off x="6178448" y="310524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06A2CADE-356E-3F73-CAAB-E3E5E8C4A1BC}"/>
              </a:ext>
            </a:extLst>
          </p:cNvPr>
          <p:cNvSpPr/>
          <p:nvPr/>
        </p:nvSpPr>
        <p:spPr>
          <a:xfrm>
            <a:off x="7172433" y="2540823"/>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F07DC82C-E254-E4EA-3229-3453729CF79C}"/>
              </a:ext>
            </a:extLst>
          </p:cNvPr>
          <p:cNvSpPr/>
          <p:nvPr/>
        </p:nvSpPr>
        <p:spPr>
          <a:xfrm>
            <a:off x="6057995" y="309707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5">
            <a:extLst>
              <a:ext uri="{FF2B5EF4-FFF2-40B4-BE49-F238E27FC236}">
                <a16:creationId xmlns:a16="http://schemas.microsoft.com/office/drawing/2014/main" id="{FEB4DFD7-44F3-C312-BE33-7CB1671085A5}"/>
              </a:ext>
            </a:extLst>
          </p:cNvPr>
          <p:cNvSpPr/>
          <p:nvPr/>
        </p:nvSpPr>
        <p:spPr>
          <a:xfrm>
            <a:off x="7303916" y="2780687"/>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FAF0D057-E962-836F-9499-07E63B33129F}"/>
              </a:ext>
            </a:extLst>
          </p:cNvPr>
          <p:cNvSpPr/>
          <p:nvPr/>
        </p:nvSpPr>
        <p:spPr>
          <a:xfrm>
            <a:off x="7060953" y="242503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FA779DA1-DF71-AB55-09FF-6A03416B5409}"/>
              </a:ext>
            </a:extLst>
          </p:cNvPr>
          <p:cNvSpPr/>
          <p:nvPr/>
        </p:nvSpPr>
        <p:spPr>
          <a:xfrm>
            <a:off x="6973965" y="238333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93193FCA-232F-84AC-947E-85EF3EFEDEEA}"/>
              </a:ext>
            </a:extLst>
          </p:cNvPr>
          <p:cNvSpPr/>
          <p:nvPr/>
        </p:nvSpPr>
        <p:spPr>
          <a:xfrm>
            <a:off x="6870649" y="2428981"/>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2" name="Picture 31">
            <a:extLst>
              <a:ext uri="{FF2B5EF4-FFF2-40B4-BE49-F238E27FC236}">
                <a16:creationId xmlns:a16="http://schemas.microsoft.com/office/drawing/2014/main" id="{2115C646-72FC-AEDC-CDD9-0F40F62C7858}"/>
              </a:ext>
            </a:extLst>
          </p:cNvPr>
          <p:cNvPicPr>
            <a:picLocks noChangeAspect="1"/>
          </p:cNvPicPr>
          <p:nvPr/>
        </p:nvPicPr>
        <p:blipFill>
          <a:blip r:embed="rId14">
            <a:alphaModFix amt="25000"/>
          </a:blip>
          <a:stretch>
            <a:fillRect/>
          </a:stretch>
        </p:blipFill>
        <p:spPr>
          <a:xfrm>
            <a:off x="5058735" y="2187182"/>
            <a:ext cx="3211442" cy="1860807"/>
          </a:xfrm>
          <a:prstGeom prst="rect">
            <a:avLst/>
          </a:prstGeom>
        </p:spPr>
      </p:pic>
      <p:pic>
        <p:nvPicPr>
          <p:cNvPr id="4" name="Picture 3">
            <a:extLst>
              <a:ext uri="{FF2B5EF4-FFF2-40B4-BE49-F238E27FC236}">
                <a16:creationId xmlns:a16="http://schemas.microsoft.com/office/drawing/2014/main" id="{B4C79A90-FAE6-A894-8079-48EBBB7531A9}"/>
              </a:ext>
            </a:extLst>
          </p:cNvPr>
          <p:cNvPicPr>
            <a:picLocks noChangeAspect="1"/>
          </p:cNvPicPr>
          <p:nvPr/>
        </p:nvPicPr>
        <p:blipFill>
          <a:blip r:embed="rId15"/>
          <a:stretch>
            <a:fillRect/>
          </a:stretch>
        </p:blipFill>
        <p:spPr>
          <a:xfrm>
            <a:off x="3180080" y="470946"/>
            <a:ext cx="561335" cy="582995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7C4F6B-241A-8221-DA6C-A936ADDF37D4}"/>
                  </a:ext>
                </a:extLst>
              </p:cNvPr>
              <p:cNvSpPr txBox="1"/>
              <p:nvPr/>
            </p:nvSpPr>
            <p:spPr>
              <a:xfrm>
                <a:off x="0" y="793384"/>
                <a:ext cx="4755697"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𝐸𝑥𝑝𝑒𝑐𝑡𝑒𝑑</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𝐼𝑚𝑝𝑟𝑜𝑣𝑒𝑚𝑒𝑛𝑡</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5" name="TextBox 14">
                <a:extLst>
                  <a:ext uri="{FF2B5EF4-FFF2-40B4-BE49-F238E27FC236}">
                    <a16:creationId xmlns:a16="http://schemas.microsoft.com/office/drawing/2014/main" id="{287C4F6B-241A-8221-DA6C-A936ADDF37D4}"/>
                  </a:ext>
                </a:extLst>
              </p:cNvPr>
              <p:cNvSpPr txBox="1">
                <a:spLocks noRot="1" noChangeAspect="1" noMove="1" noResize="1" noEditPoints="1" noAdjustHandles="1" noChangeArrowheads="1" noChangeShapeType="1" noTextEdit="1"/>
              </p:cNvSpPr>
              <p:nvPr/>
            </p:nvSpPr>
            <p:spPr>
              <a:xfrm>
                <a:off x="0" y="793384"/>
                <a:ext cx="4755697" cy="400110"/>
              </a:xfrm>
              <a:prstGeom prst="rect">
                <a:avLst/>
              </a:prstGeom>
              <a:blipFill>
                <a:blip r:embed="rId16"/>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7C763E5-CA26-0300-C43D-7D1AF1BCA016}"/>
                  </a:ext>
                </a:extLst>
              </p:cNvPr>
              <p:cNvSpPr txBox="1"/>
              <p:nvPr/>
            </p:nvSpPr>
            <p:spPr>
              <a:xfrm>
                <a:off x="1455854" y="4634966"/>
                <a:ext cx="1316538" cy="508985"/>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16" name="TextBox 15">
                <a:extLst>
                  <a:ext uri="{FF2B5EF4-FFF2-40B4-BE49-F238E27FC236}">
                    <a16:creationId xmlns:a16="http://schemas.microsoft.com/office/drawing/2014/main" id="{47C763E5-CA26-0300-C43D-7D1AF1BCA016}"/>
                  </a:ext>
                </a:extLst>
              </p:cNvPr>
              <p:cNvSpPr txBox="1">
                <a:spLocks noRot="1" noChangeAspect="1" noMove="1" noResize="1" noEditPoints="1" noAdjustHandles="1" noChangeArrowheads="1" noChangeShapeType="1" noTextEdit="1"/>
              </p:cNvSpPr>
              <p:nvPr/>
            </p:nvSpPr>
            <p:spPr>
              <a:xfrm>
                <a:off x="1455854" y="4634966"/>
                <a:ext cx="1316538" cy="508985"/>
              </a:xfrm>
              <a:prstGeom prst="rect">
                <a:avLst/>
              </a:prstGeom>
              <a:blipFill>
                <a:blip r:embed="rId17"/>
                <a:stretch>
                  <a:fillRect r="-226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77A6457-7013-9F4D-B7CA-0437B2E986F6}"/>
                  </a:ext>
                </a:extLst>
              </p:cNvPr>
              <p:cNvSpPr txBox="1"/>
              <p:nvPr/>
            </p:nvSpPr>
            <p:spPr>
              <a:xfrm>
                <a:off x="1507529" y="2827512"/>
                <a:ext cx="1316538"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20" name="TextBox 19">
                <a:extLst>
                  <a:ext uri="{FF2B5EF4-FFF2-40B4-BE49-F238E27FC236}">
                    <a16:creationId xmlns:a16="http://schemas.microsoft.com/office/drawing/2014/main" id="{B77A6457-7013-9F4D-B7CA-0437B2E986F6}"/>
                  </a:ext>
                </a:extLst>
              </p:cNvPr>
              <p:cNvSpPr txBox="1">
                <a:spLocks noRot="1" noChangeAspect="1" noMove="1" noResize="1" noEditPoints="1" noAdjustHandles="1" noChangeArrowheads="1" noChangeShapeType="1" noTextEdit="1"/>
              </p:cNvSpPr>
              <p:nvPr/>
            </p:nvSpPr>
            <p:spPr>
              <a:xfrm>
                <a:off x="1507529" y="2827512"/>
                <a:ext cx="1316538" cy="523220"/>
              </a:xfrm>
              <a:prstGeom prst="rect">
                <a:avLst/>
              </a:prstGeom>
              <a:blipFill>
                <a:blip r:embed="rId18"/>
                <a:stretch>
                  <a:fillRect/>
                </a:stretch>
              </a:blipFill>
            </p:spPr>
            <p:txBody>
              <a:bodyPr/>
              <a:lstStyle/>
              <a:p>
                <a:r>
                  <a:rPr lang="en-US">
                    <a:noFill/>
                  </a:rPr>
                  <a:t> </a:t>
                </a:r>
              </a:p>
            </p:txBody>
          </p:sp>
        </mc:Fallback>
      </mc:AlternateContent>
      <p:sp>
        <p:nvSpPr>
          <p:cNvPr id="30" name="Oval 29">
            <a:extLst>
              <a:ext uri="{FF2B5EF4-FFF2-40B4-BE49-F238E27FC236}">
                <a16:creationId xmlns:a16="http://schemas.microsoft.com/office/drawing/2014/main" id="{594DDD7D-21C0-0899-529A-CE341065D56E}"/>
              </a:ext>
            </a:extLst>
          </p:cNvPr>
          <p:cNvSpPr/>
          <p:nvPr/>
        </p:nvSpPr>
        <p:spPr>
          <a:xfrm>
            <a:off x="6877009" y="2438398"/>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1" name="Picture 30">
            <a:extLst>
              <a:ext uri="{FF2B5EF4-FFF2-40B4-BE49-F238E27FC236}">
                <a16:creationId xmlns:a16="http://schemas.microsoft.com/office/drawing/2014/main" id="{828A1BD4-1AEC-042E-8E57-7355CEFEEEA3}"/>
              </a:ext>
            </a:extLst>
          </p:cNvPr>
          <p:cNvPicPr>
            <a:picLocks noChangeAspect="1"/>
          </p:cNvPicPr>
          <p:nvPr/>
        </p:nvPicPr>
        <p:blipFill>
          <a:blip r:embed="rId19"/>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9446882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2419965" y="262832"/>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sp>
        <p:nvSpPr>
          <p:cNvPr id="5" name="TextBox 4">
            <a:extLst>
              <a:ext uri="{FF2B5EF4-FFF2-40B4-BE49-F238E27FC236}">
                <a16:creationId xmlns:a16="http://schemas.microsoft.com/office/drawing/2014/main" id="{6FD4C405-C82D-EDFE-27F3-CF712FB62762}"/>
              </a:ext>
            </a:extLst>
          </p:cNvPr>
          <p:cNvSpPr txBox="1"/>
          <p:nvPr/>
        </p:nvSpPr>
        <p:spPr>
          <a:xfrm>
            <a:off x="271748" y="911004"/>
            <a:ext cx="10689329" cy="5632311"/>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Once the model looks reasonable the intervals EI &amp; Var Max are non overlapping we consider the model over a “trust region” of the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Xs</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that contains the max predicted value.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This is inspired by “trust region” methods in Newton’s method that restrict the search to “trust” regions where the approximating quadratic is “trusted”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As we gain more information the “trust” region will shrink for the important factors.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We stop when we: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Believe the model is reasonable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EI point is nearly identical to the predicted optimal point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region of the X’s whose CI is consistent with the optima is “small”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746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EFB5-E4DF-B27F-F330-24120BB61C16}"/>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D54C0EC0-3416-48FE-2408-0D8F3ED0EA0E}"/>
              </a:ext>
            </a:extLst>
          </p:cNvPr>
          <p:cNvSpPr>
            <a:spLocks noGrp="1"/>
          </p:cNvSpPr>
          <p:nvPr>
            <p:ph idx="1"/>
          </p:nvPr>
        </p:nvSpPr>
        <p:spPr>
          <a:xfrm>
            <a:off x="838200" y="1219200"/>
            <a:ext cx="10515600" cy="5440680"/>
          </a:xfrm>
        </p:spPr>
        <p:txBody>
          <a:bodyPr>
            <a:normAutofit/>
          </a:bodyPr>
          <a:lstStyle/>
          <a:p>
            <a:pPr marL="457200" indent="-457200">
              <a:buFont typeface="+mj-lt"/>
              <a:buAutoNum type="arabicPeriod"/>
            </a:pPr>
            <a:r>
              <a:rPr lang="en-US" dirty="0"/>
              <a:t>Bayesian Optimization overview</a:t>
            </a:r>
          </a:p>
          <a:p>
            <a:pPr marL="944905" lvl="2" indent="-457200">
              <a:buFont typeface="+mj-lt"/>
              <a:buAutoNum type="alphaLcParenR"/>
            </a:pPr>
            <a:r>
              <a:rPr lang="en-US" sz="1800" dirty="0"/>
              <a:t>What it is</a:t>
            </a:r>
          </a:p>
          <a:p>
            <a:pPr marL="944905" lvl="2" indent="-457200">
              <a:buFont typeface="+mj-lt"/>
              <a:buAutoNum type="alphaLcParenR"/>
            </a:pPr>
            <a:r>
              <a:rPr lang="en-US" sz="1800" dirty="0"/>
              <a:t>How it works</a:t>
            </a:r>
          </a:p>
          <a:p>
            <a:pPr marL="944905" lvl="2" indent="-457200">
              <a:buFont typeface="+mj-lt"/>
              <a:buAutoNum type="alphaLcParenR"/>
            </a:pPr>
            <a:r>
              <a:rPr lang="en-US" sz="1800" dirty="0"/>
              <a:t>Where is it useful</a:t>
            </a:r>
          </a:p>
          <a:p>
            <a:pPr marL="944905" lvl="2" indent="-457200">
              <a:buFont typeface="+mj-lt"/>
              <a:buAutoNum type="alphaLcParenR"/>
            </a:pPr>
            <a:r>
              <a:rPr lang="en-US" sz="1800" dirty="0"/>
              <a:t>Potential gotchas</a:t>
            </a:r>
          </a:p>
          <a:p>
            <a:pPr marL="457200" indent="-457200">
              <a:buFont typeface="+mj-lt"/>
              <a:buAutoNum type="arabicPeriod"/>
            </a:pPr>
            <a:r>
              <a:rPr lang="en-US" dirty="0"/>
              <a:t>Open-Source Tools</a:t>
            </a:r>
          </a:p>
          <a:p>
            <a:pPr marL="457200" indent="-457200">
              <a:buFont typeface="+mj-lt"/>
              <a:buAutoNum type="arabicPeriod"/>
            </a:pPr>
            <a:r>
              <a:rPr lang="en-US" dirty="0"/>
              <a:t>Basic Bayesian Optimization</a:t>
            </a:r>
          </a:p>
          <a:p>
            <a:pPr marL="243852" lvl="1" indent="0">
              <a:buNone/>
            </a:pPr>
            <a:r>
              <a:rPr lang="en-US" dirty="0"/>
              <a:t>        How the Max Expected Improvement acquisition function works</a:t>
            </a:r>
          </a:p>
          <a:p>
            <a:pPr marL="457200" indent="-457200">
              <a:buFont typeface="+mj-lt"/>
              <a:buAutoNum type="arabicPeriod"/>
            </a:pPr>
            <a:r>
              <a:rPr lang="en-US" dirty="0"/>
              <a:t>Examples</a:t>
            </a:r>
          </a:p>
          <a:p>
            <a:pPr marL="944905" lvl="2" indent="-457200">
              <a:buFont typeface="+mj-lt"/>
              <a:buAutoNum type="alphaLcParenR"/>
            </a:pPr>
            <a:r>
              <a:rPr lang="en-US" sz="1800" dirty="0"/>
              <a:t>Finding one of multiple optima for a complex deterministic process</a:t>
            </a:r>
          </a:p>
          <a:p>
            <a:pPr marL="944905" lvl="2" indent="-457200">
              <a:buFont typeface="+mj-lt"/>
              <a:buAutoNum type="alphaLcParenR"/>
            </a:pPr>
            <a:r>
              <a:rPr lang="en-US" sz="1800" dirty="0"/>
              <a:t>Rescuing an OFAT experiment and optimizing three responses</a:t>
            </a:r>
          </a:p>
          <a:p>
            <a:pPr marL="457200" indent="-457200">
              <a:buFont typeface="+mj-lt"/>
              <a:buAutoNum type="arabicPeriod"/>
            </a:pPr>
            <a:r>
              <a:rPr lang="en-US" dirty="0"/>
              <a:t>Exotic Bayesian Optimization</a:t>
            </a:r>
          </a:p>
          <a:p>
            <a:pPr marL="457200" indent="-457200">
              <a:buFont typeface="+mj-lt"/>
              <a:buAutoNum type="arabicPeriod"/>
            </a:pPr>
            <a:r>
              <a:rPr lang="en-US" dirty="0"/>
              <a:t>Benefits/Value</a:t>
            </a:r>
          </a:p>
          <a:p>
            <a:pPr marL="457200" indent="-457200">
              <a:buFont typeface="+mj-lt"/>
              <a:buAutoNum type="arabicPeriod"/>
            </a:pPr>
            <a:endParaRPr lang="en-US" dirty="0"/>
          </a:p>
        </p:txBody>
      </p:sp>
    </p:spTree>
    <p:extLst>
      <p:ext uri="{BB962C8B-B14F-4D97-AF65-F5344CB8AC3E}">
        <p14:creationId xmlns:p14="http://schemas.microsoft.com/office/powerpoint/2010/main" val="33936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N=3</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3928.1</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X=3.47</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sp>
        <p:nvSpPr>
          <p:cNvPr id="7" name="Oval 6">
            <a:extLst>
              <a:ext uri="{FF2B5EF4-FFF2-40B4-BE49-F238E27FC236}">
                <a16:creationId xmlns:a16="http://schemas.microsoft.com/office/drawing/2014/main" id="{598E7395-BC64-8AA9-DD36-C8CDB895F174}"/>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Oval 10">
            <a:extLst>
              <a:ext uri="{FF2B5EF4-FFF2-40B4-BE49-F238E27FC236}">
                <a16:creationId xmlns:a16="http://schemas.microsoft.com/office/drawing/2014/main" id="{A319EAFD-8632-82F4-6410-0BF6907A1492}"/>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8" name="Oval 17">
            <a:extLst>
              <a:ext uri="{FF2B5EF4-FFF2-40B4-BE49-F238E27FC236}">
                <a16:creationId xmlns:a16="http://schemas.microsoft.com/office/drawing/2014/main" id="{9914AF09-AD8E-BC4A-98AB-7991EEDCF13F}"/>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9" name="Picture 18">
            <a:extLst>
              <a:ext uri="{FF2B5EF4-FFF2-40B4-BE49-F238E27FC236}">
                <a16:creationId xmlns:a16="http://schemas.microsoft.com/office/drawing/2014/main" id="{4CDFF1A0-7F3A-FDBC-6DCF-5F867B0D4FD4}"/>
              </a:ext>
            </a:extLst>
          </p:cNvPr>
          <p:cNvPicPr>
            <a:picLocks noChangeAspect="1"/>
          </p:cNvPicPr>
          <p:nvPr/>
        </p:nvPicPr>
        <p:blipFill>
          <a:blip r:embed="rId7">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D0108677-3B49-E721-5231-449BCD82103D}"/>
              </a:ext>
            </a:extLst>
          </p:cNvPr>
          <p:cNvPicPr>
            <a:picLocks noChangeAspect="1"/>
          </p:cNvPicPr>
          <p:nvPr/>
        </p:nvPicPr>
        <p:blipFill>
          <a:blip r:embed="rId8"/>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345F83F-313B-C3F4-EF31-E94727C3E9AA}"/>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2" name="TextBox 11">
                <a:extLst>
                  <a:ext uri="{FF2B5EF4-FFF2-40B4-BE49-F238E27FC236}">
                    <a16:creationId xmlns:a16="http://schemas.microsoft.com/office/drawing/2014/main" id="{C345F83F-313B-C3F4-EF31-E94727C3E9AA}"/>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9"/>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A3173B2-E2A7-9596-C610-FC925C5D1068}"/>
                  </a:ext>
                </a:extLst>
              </p:cNvPr>
              <p:cNvSpPr txBox="1"/>
              <p:nvPr/>
            </p:nvSpPr>
            <p:spPr>
              <a:xfrm>
                <a:off x="1455854" y="4634966"/>
                <a:ext cx="1316538" cy="40818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s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4" name="TextBox 13">
                <a:extLst>
                  <a:ext uri="{FF2B5EF4-FFF2-40B4-BE49-F238E27FC236}">
                    <a16:creationId xmlns:a16="http://schemas.microsoft.com/office/drawing/2014/main" id="{AA3173B2-E2A7-9596-C610-FC925C5D1068}"/>
                  </a:ext>
                </a:extLst>
              </p:cNvPr>
              <p:cNvSpPr txBox="1">
                <a:spLocks noRot="1" noChangeAspect="1" noMove="1" noResize="1" noEditPoints="1" noAdjustHandles="1" noChangeArrowheads="1" noChangeShapeType="1" noTextEdit="1"/>
              </p:cNvSpPr>
              <p:nvPr/>
            </p:nvSpPr>
            <p:spPr>
              <a:xfrm>
                <a:off x="1455854" y="4634966"/>
                <a:ext cx="1316538" cy="408189"/>
              </a:xfrm>
              <a:prstGeom prst="rect">
                <a:avLst/>
              </a:prstGeom>
              <a:blipFill>
                <a:blip r:embed="rId10"/>
                <a:stretch>
                  <a:fillRect t="-8955" r="-34259" b="-164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EC74CBE-0581-6197-14A1-4D018A7AE19C}"/>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5" name="TextBox 14">
                <a:extLst>
                  <a:ext uri="{FF2B5EF4-FFF2-40B4-BE49-F238E27FC236}">
                    <a16:creationId xmlns:a16="http://schemas.microsoft.com/office/drawing/2014/main" id="{EEC74CBE-0581-6197-14A1-4D018A7AE19C}"/>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1"/>
                <a:stretch>
                  <a:fillRect/>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491C5E5B-AD34-E86E-BFF3-70B264080DDD}"/>
              </a:ext>
            </a:extLst>
          </p:cNvPr>
          <p:cNvSpPr/>
          <p:nvPr/>
        </p:nvSpPr>
        <p:spPr>
          <a:xfrm>
            <a:off x="5608650" y="3283971"/>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7" name="Picture 16">
            <a:extLst>
              <a:ext uri="{FF2B5EF4-FFF2-40B4-BE49-F238E27FC236}">
                <a16:creationId xmlns:a16="http://schemas.microsoft.com/office/drawing/2014/main" id="{AF32AE39-D6AE-1CD2-2704-ACCFE2114609}"/>
              </a:ext>
            </a:extLst>
          </p:cNvPr>
          <p:cNvPicPr>
            <a:picLocks noChangeAspect="1"/>
          </p:cNvPicPr>
          <p:nvPr/>
        </p:nvPicPr>
        <p:blipFill>
          <a:blip r:embed="rId12"/>
          <a:stretch>
            <a:fillRect/>
          </a:stretch>
        </p:blipFill>
        <p:spPr>
          <a:xfrm>
            <a:off x="11201524" y="6191334"/>
            <a:ext cx="990476" cy="666667"/>
          </a:xfrm>
          <a:prstGeom prst="rect">
            <a:avLst/>
          </a:prstGeom>
        </p:spPr>
      </p:pic>
      <p:sp>
        <p:nvSpPr>
          <p:cNvPr id="24" name="Title 1">
            <a:extLst>
              <a:ext uri="{FF2B5EF4-FFF2-40B4-BE49-F238E27FC236}">
                <a16:creationId xmlns:a16="http://schemas.microsoft.com/office/drawing/2014/main" id="{1B03FDA9-FDCF-392F-1E99-CF26A860138A}"/>
              </a:ext>
            </a:extLst>
          </p:cNvPr>
          <p:cNvSpPr txBox="1">
            <a:spLocks/>
          </p:cNvSpPr>
          <p:nvPr/>
        </p:nvSpPr>
        <p:spPr>
          <a:xfrm>
            <a:off x="115766" y="106583"/>
            <a:ext cx="2864501" cy="389851"/>
          </a:xfrm>
          <a:prstGeom prst="rect">
            <a:avLst/>
          </a:prstGeom>
        </p:spPr>
        <p:txBody>
          <a:bodyPr vert="horz" lIns="0" tIns="0" rIns="0" bIns="0" rtlCol="0" anchor="ctr">
            <a:normAutofit/>
          </a:bodyPr>
          <a:lstStyle>
            <a:lvl1pPr algn="l" defTabSz="914446" rtl="0" eaLnBrk="1" latinLnBrk="0" hangingPunct="1">
              <a:lnSpc>
                <a:spcPct val="90000"/>
              </a:lnSpc>
              <a:spcBef>
                <a:spcPct val="0"/>
              </a:spcBef>
              <a:buNone/>
              <a:defRPr sz="3734" b="1" i="0" kern="1200">
                <a:solidFill>
                  <a:schemeClr val="bg2"/>
                </a:solidFill>
                <a:latin typeface="+mj-lt"/>
                <a:ea typeface="+mj-ea"/>
                <a:cs typeface="+mj-cs"/>
              </a:defRPr>
            </a:lvl1pPr>
          </a:lstStyle>
          <a:p>
            <a:r>
              <a:rPr lang="en-US" sz="2000" dirty="0"/>
              <a:t>Bayesian Optimization</a:t>
            </a:r>
          </a:p>
        </p:txBody>
      </p:sp>
    </p:spTree>
    <p:extLst>
      <p:ext uri="{BB962C8B-B14F-4D97-AF65-F5344CB8AC3E}">
        <p14:creationId xmlns:p14="http://schemas.microsoft.com/office/powerpoint/2010/main" val="20648817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2419965" y="262832"/>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pic>
        <p:nvPicPr>
          <p:cNvPr id="7" name="Picture 6">
            <a:extLst>
              <a:ext uri="{FF2B5EF4-FFF2-40B4-BE49-F238E27FC236}">
                <a16:creationId xmlns:a16="http://schemas.microsoft.com/office/drawing/2014/main" id="{12EE8936-0B98-56F2-0A5C-687EECD2B7F5}"/>
              </a:ext>
            </a:extLst>
          </p:cNvPr>
          <p:cNvPicPr>
            <a:picLocks noChangeAspect="1"/>
          </p:cNvPicPr>
          <p:nvPr/>
        </p:nvPicPr>
        <p:blipFill>
          <a:blip r:embed="rId6"/>
          <a:stretch>
            <a:fillRect/>
          </a:stretch>
        </p:blipFill>
        <p:spPr>
          <a:xfrm>
            <a:off x="1456374" y="783995"/>
            <a:ext cx="4914286" cy="2304762"/>
          </a:xfrm>
          <a:prstGeom prst="rect">
            <a:avLst/>
          </a:prstGeom>
        </p:spPr>
      </p:pic>
      <p:pic>
        <p:nvPicPr>
          <p:cNvPr id="10" name="Picture 9">
            <a:extLst>
              <a:ext uri="{FF2B5EF4-FFF2-40B4-BE49-F238E27FC236}">
                <a16:creationId xmlns:a16="http://schemas.microsoft.com/office/drawing/2014/main" id="{A89F5BDE-B37D-0C60-2ABE-C1E02C5D7ED1}"/>
              </a:ext>
            </a:extLst>
          </p:cNvPr>
          <p:cNvPicPr>
            <a:picLocks noChangeAspect="1"/>
          </p:cNvPicPr>
          <p:nvPr/>
        </p:nvPicPr>
        <p:blipFill>
          <a:blip r:embed="rId7"/>
          <a:stretch>
            <a:fillRect/>
          </a:stretch>
        </p:blipFill>
        <p:spPr>
          <a:xfrm>
            <a:off x="1456374" y="3769244"/>
            <a:ext cx="4914286" cy="2304762"/>
          </a:xfrm>
          <a:prstGeom prst="rect">
            <a:avLst/>
          </a:prstGeom>
        </p:spPr>
      </p:pic>
      <p:sp>
        <p:nvSpPr>
          <p:cNvPr id="11" name="TextBox 10">
            <a:extLst>
              <a:ext uri="{FF2B5EF4-FFF2-40B4-BE49-F238E27FC236}">
                <a16:creationId xmlns:a16="http://schemas.microsoft.com/office/drawing/2014/main" id="{54468460-D6DA-8B6E-E4B2-DE7485B6698D}"/>
              </a:ext>
            </a:extLst>
          </p:cNvPr>
          <p:cNvSpPr txBox="1"/>
          <p:nvPr/>
        </p:nvSpPr>
        <p:spPr>
          <a:xfrm>
            <a:off x="6544818" y="801440"/>
            <a:ext cx="4436608" cy="2308324"/>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Original Ranges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Optimal EI Point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Suppose the new EI Point is close to the previous one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E869D216-1BBD-B1A8-B6B5-9BF4626E6339}"/>
              </a:ext>
            </a:extLst>
          </p:cNvPr>
          <p:cNvSpPr txBox="1"/>
          <p:nvPr/>
        </p:nvSpPr>
        <p:spPr>
          <a:xfrm>
            <a:off x="6370659" y="3721296"/>
            <a:ext cx="5490661" cy="1938992"/>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Trust Region:  X range  whose CI contain the EI Optimal prediction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Select varimax point in Trust Region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094698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2419965" y="262832"/>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sp>
        <p:nvSpPr>
          <p:cNvPr id="5" name="TextBox 4">
            <a:extLst>
              <a:ext uri="{FF2B5EF4-FFF2-40B4-BE49-F238E27FC236}">
                <a16:creationId xmlns:a16="http://schemas.microsoft.com/office/drawing/2014/main" id="{6FD4C405-C82D-EDFE-27F3-CF712FB62762}"/>
              </a:ext>
            </a:extLst>
          </p:cNvPr>
          <p:cNvSpPr txBox="1"/>
          <p:nvPr/>
        </p:nvSpPr>
        <p:spPr>
          <a:xfrm>
            <a:off x="271748" y="911004"/>
            <a:ext cx="10689329" cy="5262979"/>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This is a one-run-at-a-time greedy algorithm for optimizing noisy physical phenomena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approach is very visual and places the choice for the next point completely in the hands of the practitioner.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On simulated data based on larger real dataset, I have been able to optimize responses in much fewer runs than standard DoE approaches.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This is a very much work in progress that while promising, can certainly be improved (hence TRBO v0.1)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In six months, this will have likely evolved and improved (hopefully) a lot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93332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2549361" y="41745"/>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387638"/>
            <a:ext cx="11809513" cy="548738"/>
          </a:xfrm>
          <a:prstGeom prst="rect">
            <a:avLst/>
          </a:prstGeom>
        </p:spPr>
      </p:pic>
      <p:sp>
        <p:nvSpPr>
          <p:cNvPr id="5" name="TextBox 4">
            <a:extLst>
              <a:ext uri="{FF2B5EF4-FFF2-40B4-BE49-F238E27FC236}">
                <a16:creationId xmlns:a16="http://schemas.microsoft.com/office/drawing/2014/main" id="{6FD4C405-C82D-EDFE-27F3-CF712FB62762}"/>
              </a:ext>
            </a:extLst>
          </p:cNvPr>
          <p:cNvSpPr txBox="1"/>
          <p:nvPr/>
        </p:nvSpPr>
        <p:spPr>
          <a:xfrm>
            <a:off x="186434" y="583200"/>
            <a:ext cx="10689329" cy="7109639"/>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Three kinds of new runs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400" b="1" i="1" u="none" strike="noStrike" kern="1200" cap="none" spc="0" normalizeH="0" baseline="0" noProof="0" dirty="0">
                <a:ln>
                  <a:noFill/>
                </a:ln>
                <a:solidFill>
                  <a:prstClr val="black"/>
                </a:solidFill>
                <a:effectLst/>
                <a:uLnTx/>
                <a:uFillTx/>
                <a:latin typeface="Aptos" panose="02110004020202020204"/>
                <a:ea typeface="+mn-ea"/>
                <a:cs typeface="+mn-cs"/>
              </a:rPr>
              <a:t>Pure Explore Runs: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chosen because the maximize the variance of prediction (varimax) on the whole design space. All early runs are like this until the model begins to behave</a:t>
            </a:r>
          </a:p>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Expected Improvement Runs</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These maximize EI, and should be used only once there is a clear signal in the model</a:t>
            </a:r>
          </a:p>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400" b="1" i="1" u="none" strike="noStrike" kern="1200" cap="none" spc="0" normalizeH="0" baseline="0" noProof="0" dirty="0">
                <a:ln>
                  <a:noFill/>
                </a:ln>
                <a:solidFill>
                  <a:prstClr val="black"/>
                </a:solidFill>
                <a:effectLst/>
                <a:uLnTx/>
                <a:uFillTx/>
                <a:latin typeface="Aptos" panose="02110004020202020204"/>
                <a:ea typeface="+mn-ea"/>
                <a:cs typeface="+mn-cs"/>
              </a:rPr>
              <a:t>Trust Region Varimax Runs: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Find the X ranges whose CI’s contain the EI prediction. Choose the point with the highest prediction variance in the region. These are done to prevent redundant EI and Pure Exploitation runs</a:t>
            </a:r>
          </a:p>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As long as you are challenging the model with varimax runs the model will improve. EI makes it possible to “zero in” on regions of interest. </a:t>
            </a:r>
          </a:p>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020536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580562" y="3764414"/>
            <a:ext cx="56547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Factors Silica, Silane, Sulfur, tire rubber ingredients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Want to maximize Abrasion response </a:t>
            </a:r>
          </a:p>
        </p:txBody>
      </p:sp>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12" name="Picture 11">
            <a:extLst>
              <a:ext uri="{FF2B5EF4-FFF2-40B4-BE49-F238E27FC236}">
                <a16:creationId xmlns:a16="http://schemas.microsoft.com/office/drawing/2014/main" id="{000A2B4F-C8F0-188C-B1BD-77A855621F98}"/>
              </a:ext>
            </a:extLst>
          </p:cNvPr>
          <p:cNvPicPr>
            <a:picLocks noChangeAspect="1"/>
          </p:cNvPicPr>
          <p:nvPr/>
        </p:nvPicPr>
        <p:blipFill>
          <a:blip r:embed="rId6"/>
          <a:stretch>
            <a:fillRect/>
          </a:stretch>
        </p:blipFill>
        <p:spPr>
          <a:xfrm>
            <a:off x="1227322" y="1544242"/>
            <a:ext cx="3676190" cy="1190476"/>
          </a:xfrm>
          <a:prstGeom prst="rect">
            <a:avLst/>
          </a:prstGeom>
        </p:spPr>
      </p:pic>
      <p:pic>
        <p:nvPicPr>
          <p:cNvPr id="15" name="Picture 14">
            <a:extLst>
              <a:ext uri="{FF2B5EF4-FFF2-40B4-BE49-F238E27FC236}">
                <a16:creationId xmlns:a16="http://schemas.microsoft.com/office/drawing/2014/main" id="{9E8D956E-3622-2FD5-3879-B2A99FC06399}"/>
              </a:ext>
            </a:extLst>
          </p:cNvPr>
          <p:cNvPicPr>
            <a:picLocks noChangeAspect="1"/>
          </p:cNvPicPr>
          <p:nvPr/>
        </p:nvPicPr>
        <p:blipFill>
          <a:blip r:embed="rId7"/>
          <a:stretch>
            <a:fillRect/>
          </a:stretch>
        </p:blipFill>
        <p:spPr>
          <a:xfrm>
            <a:off x="6508265" y="1228352"/>
            <a:ext cx="4942857" cy="4923809"/>
          </a:xfrm>
          <a:prstGeom prst="rect">
            <a:avLst/>
          </a:prstGeom>
        </p:spPr>
      </p:pic>
    </p:spTree>
    <p:extLst>
      <p:ext uri="{BB962C8B-B14F-4D97-AF65-F5344CB8AC3E}">
        <p14:creationId xmlns:p14="http://schemas.microsoft.com/office/powerpoint/2010/main" val="3489763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5" name="Picture 4">
            <a:extLst>
              <a:ext uri="{FF2B5EF4-FFF2-40B4-BE49-F238E27FC236}">
                <a16:creationId xmlns:a16="http://schemas.microsoft.com/office/drawing/2014/main" id="{6678D8E5-CEC3-F2D4-15FC-D554F2F565A9}"/>
              </a:ext>
            </a:extLst>
          </p:cNvPr>
          <p:cNvPicPr>
            <a:picLocks noChangeAspect="1"/>
          </p:cNvPicPr>
          <p:nvPr/>
        </p:nvPicPr>
        <p:blipFill>
          <a:blip r:embed="rId6"/>
          <a:stretch>
            <a:fillRect/>
          </a:stretch>
        </p:blipFill>
        <p:spPr>
          <a:xfrm>
            <a:off x="1929333" y="1995666"/>
            <a:ext cx="8333333" cy="2866667"/>
          </a:xfrm>
          <a:prstGeom prst="rect">
            <a:avLst/>
          </a:prstGeom>
        </p:spPr>
      </p:pic>
    </p:spTree>
    <p:extLst>
      <p:ext uri="{BB962C8B-B14F-4D97-AF65-F5344CB8AC3E}">
        <p14:creationId xmlns:p14="http://schemas.microsoft.com/office/powerpoint/2010/main" val="6621062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9" name="Picture 8">
            <a:extLst>
              <a:ext uri="{FF2B5EF4-FFF2-40B4-BE49-F238E27FC236}">
                <a16:creationId xmlns:a16="http://schemas.microsoft.com/office/drawing/2014/main" id="{8A03087F-4E15-FE49-73D3-A71CB32764CC}"/>
              </a:ext>
            </a:extLst>
          </p:cNvPr>
          <p:cNvPicPr>
            <a:picLocks noChangeAspect="1"/>
          </p:cNvPicPr>
          <p:nvPr/>
        </p:nvPicPr>
        <p:blipFill>
          <a:blip r:embed="rId6"/>
          <a:stretch>
            <a:fillRect/>
          </a:stretch>
        </p:blipFill>
        <p:spPr>
          <a:xfrm>
            <a:off x="3157905" y="1700428"/>
            <a:ext cx="5876190" cy="3457143"/>
          </a:xfrm>
          <a:prstGeom prst="rect">
            <a:avLst/>
          </a:prstGeom>
        </p:spPr>
      </p:pic>
    </p:spTree>
    <p:extLst>
      <p:ext uri="{BB962C8B-B14F-4D97-AF65-F5344CB8AC3E}">
        <p14:creationId xmlns:p14="http://schemas.microsoft.com/office/powerpoint/2010/main" val="6263588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9" name="Picture 8">
            <a:extLst>
              <a:ext uri="{FF2B5EF4-FFF2-40B4-BE49-F238E27FC236}">
                <a16:creationId xmlns:a16="http://schemas.microsoft.com/office/drawing/2014/main" id="{21B7E90D-A748-F3FF-49B5-258065A8CE9A}"/>
              </a:ext>
            </a:extLst>
          </p:cNvPr>
          <p:cNvPicPr>
            <a:picLocks noChangeAspect="1"/>
          </p:cNvPicPr>
          <p:nvPr/>
        </p:nvPicPr>
        <p:blipFill>
          <a:blip r:embed="rId6"/>
          <a:stretch>
            <a:fillRect/>
          </a:stretch>
        </p:blipFill>
        <p:spPr>
          <a:xfrm>
            <a:off x="512751" y="924525"/>
            <a:ext cx="4428571" cy="3257143"/>
          </a:xfrm>
          <a:prstGeom prst="rect">
            <a:avLst/>
          </a:prstGeom>
        </p:spPr>
      </p:pic>
      <p:pic>
        <p:nvPicPr>
          <p:cNvPr id="21" name="Picture 20">
            <a:extLst>
              <a:ext uri="{FF2B5EF4-FFF2-40B4-BE49-F238E27FC236}">
                <a16:creationId xmlns:a16="http://schemas.microsoft.com/office/drawing/2014/main" id="{370595FD-EDA2-BE9C-53FE-B7987F0F982A}"/>
              </a:ext>
            </a:extLst>
          </p:cNvPr>
          <p:cNvPicPr>
            <a:picLocks noChangeAspect="1"/>
          </p:cNvPicPr>
          <p:nvPr/>
        </p:nvPicPr>
        <p:blipFill>
          <a:blip r:embed="rId7"/>
          <a:stretch>
            <a:fillRect/>
          </a:stretch>
        </p:blipFill>
        <p:spPr>
          <a:xfrm>
            <a:off x="5917789" y="913639"/>
            <a:ext cx="5533333" cy="2209524"/>
          </a:xfrm>
          <a:prstGeom prst="rect">
            <a:avLst/>
          </a:prstGeom>
        </p:spPr>
      </p:pic>
      <p:pic>
        <p:nvPicPr>
          <p:cNvPr id="23" name="Picture 22">
            <a:extLst>
              <a:ext uri="{FF2B5EF4-FFF2-40B4-BE49-F238E27FC236}">
                <a16:creationId xmlns:a16="http://schemas.microsoft.com/office/drawing/2014/main" id="{996BEA39-11FC-764A-975E-AE0640C857AB}"/>
              </a:ext>
            </a:extLst>
          </p:cNvPr>
          <p:cNvPicPr>
            <a:picLocks noChangeAspect="1"/>
          </p:cNvPicPr>
          <p:nvPr/>
        </p:nvPicPr>
        <p:blipFill>
          <a:blip r:embed="rId8"/>
          <a:stretch>
            <a:fillRect/>
          </a:stretch>
        </p:blipFill>
        <p:spPr>
          <a:xfrm>
            <a:off x="6145792" y="3214691"/>
            <a:ext cx="5190476" cy="1971429"/>
          </a:xfrm>
          <a:prstGeom prst="rect">
            <a:avLst/>
          </a:prstGeom>
        </p:spPr>
      </p:pic>
      <p:sp>
        <p:nvSpPr>
          <p:cNvPr id="12" name="TextBox 11">
            <a:extLst>
              <a:ext uri="{FF2B5EF4-FFF2-40B4-BE49-F238E27FC236}">
                <a16:creationId xmlns:a16="http://schemas.microsoft.com/office/drawing/2014/main" id="{B43C6E10-DF7F-EFBD-3B27-BC21BF05851D}"/>
              </a:ext>
            </a:extLst>
          </p:cNvPr>
          <p:cNvSpPr txBox="1"/>
          <p:nvPr/>
        </p:nvSpPr>
        <p:spPr>
          <a:xfrm>
            <a:off x="1089253" y="4718521"/>
            <a:ext cx="1047932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traces look reasonable at EI Point, high variance, but LOO Actual By Predicted doesn’t look good -&gt; Pure Explore</a:t>
            </a:r>
          </a:p>
        </p:txBody>
      </p:sp>
    </p:spTree>
    <p:extLst>
      <p:ext uri="{BB962C8B-B14F-4D97-AF65-F5344CB8AC3E}">
        <p14:creationId xmlns:p14="http://schemas.microsoft.com/office/powerpoint/2010/main" val="38651280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0" name="TextBox 9">
            <a:extLst>
              <a:ext uri="{FF2B5EF4-FFF2-40B4-BE49-F238E27FC236}">
                <a16:creationId xmlns:a16="http://schemas.microsoft.com/office/drawing/2014/main" id="{8B4A270B-1D9D-11E0-F806-A041381810BD}"/>
              </a:ext>
            </a:extLst>
          </p:cNvPr>
          <p:cNvSpPr txBox="1"/>
          <p:nvPr/>
        </p:nvSpPr>
        <p:spPr>
          <a:xfrm>
            <a:off x="1469082" y="5141215"/>
            <a:ext cx="104793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Select Pure Exploration and Save Run to augment</a:t>
            </a:r>
          </a:p>
        </p:txBody>
      </p:sp>
      <p:pic>
        <p:nvPicPr>
          <p:cNvPr id="15" name="Picture 14">
            <a:extLst>
              <a:ext uri="{FF2B5EF4-FFF2-40B4-BE49-F238E27FC236}">
                <a16:creationId xmlns:a16="http://schemas.microsoft.com/office/drawing/2014/main" id="{9EDA277D-3DD4-084C-8EB8-FC20E1720A76}"/>
              </a:ext>
            </a:extLst>
          </p:cNvPr>
          <p:cNvPicPr>
            <a:picLocks noChangeAspect="1"/>
          </p:cNvPicPr>
          <p:nvPr/>
        </p:nvPicPr>
        <p:blipFill>
          <a:blip r:embed="rId6"/>
          <a:stretch>
            <a:fillRect/>
          </a:stretch>
        </p:blipFill>
        <p:spPr>
          <a:xfrm>
            <a:off x="2285828" y="3298986"/>
            <a:ext cx="6809524" cy="1971429"/>
          </a:xfrm>
          <a:prstGeom prst="rect">
            <a:avLst/>
          </a:prstGeom>
        </p:spPr>
      </p:pic>
      <p:pic>
        <p:nvPicPr>
          <p:cNvPr id="17" name="Picture 16">
            <a:extLst>
              <a:ext uri="{FF2B5EF4-FFF2-40B4-BE49-F238E27FC236}">
                <a16:creationId xmlns:a16="http://schemas.microsoft.com/office/drawing/2014/main" id="{552D0E57-68A2-074F-1BE5-0B63CB3A2B63}"/>
              </a:ext>
            </a:extLst>
          </p:cNvPr>
          <p:cNvPicPr>
            <a:picLocks noChangeAspect="1"/>
          </p:cNvPicPr>
          <p:nvPr/>
        </p:nvPicPr>
        <p:blipFill>
          <a:blip r:embed="rId7"/>
          <a:stretch>
            <a:fillRect/>
          </a:stretch>
        </p:blipFill>
        <p:spPr>
          <a:xfrm>
            <a:off x="3038209" y="1166609"/>
            <a:ext cx="5304762" cy="1895238"/>
          </a:xfrm>
          <a:prstGeom prst="rect">
            <a:avLst/>
          </a:prstGeom>
        </p:spPr>
      </p:pic>
    </p:spTree>
    <p:extLst>
      <p:ext uri="{BB962C8B-B14F-4D97-AF65-F5344CB8AC3E}">
        <p14:creationId xmlns:p14="http://schemas.microsoft.com/office/powerpoint/2010/main" val="143497954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0" name="TextBox 9">
            <a:extLst>
              <a:ext uri="{FF2B5EF4-FFF2-40B4-BE49-F238E27FC236}">
                <a16:creationId xmlns:a16="http://schemas.microsoft.com/office/drawing/2014/main" id="{DD04C64C-174C-756D-A039-71482EA7AEF2}"/>
              </a:ext>
            </a:extLst>
          </p:cNvPr>
          <p:cNvSpPr txBox="1"/>
          <p:nvPr/>
        </p:nvSpPr>
        <p:spPr>
          <a:xfrm>
            <a:off x="1348313" y="4227476"/>
            <a:ext cx="1047932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Row is added with iteration and type of point added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Select recent point to highlight it in the next graph</a:t>
            </a:r>
          </a:p>
        </p:txBody>
      </p:sp>
      <p:pic>
        <p:nvPicPr>
          <p:cNvPr id="17" name="Picture 16">
            <a:extLst>
              <a:ext uri="{FF2B5EF4-FFF2-40B4-BE49-F238E27FC236}">
                <a16:creationId xmlns:a16="http://schemas.microsoft.com/office/drawing/2014/main" id="{4E986AFA-E450-38A7-9975-1E0FB2C27C95}"/>
              </a:ext>
            </a:extLst>
          </p:cNvPr>
          <p:cNvPicPr>
            <a:picLocks noChangeAspect="1"/>
          </p:cNvPicPr>
          <p:nvPr/>
        </p:nvPicPr>
        <p:blipFill>
          <a:blip r:embed="rId6"/>
          <a:stretch>
            <a:fillRect/>
          </a:stretch>
        </p:blipFill>
        <p:spPr>
          <a:xfrm>
            <a:off x="2210286" y="2652809"/>
            <a:ext cx="7771428" cy="1552381"/>
          </a:xfrm>
          <a:prstGeom prst="rect">
            <a:avLst/>
          </a:prstGeom>
        </p:spPr>
      </p:pic>
    </p:spTree>
    <p:extLst>
      <p:ext uri="{BB962C8B-B14F-4D97-AF65-F5344CB8AC3E}">
        <p14:creationId xmlns:p14="http://schemas.microsoft.com/office/powerpoint/2010/main" val="90492260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5" name="Picture 4">
            <a:extLst>
              <a:ext uri="{FF2B5EF4-FFF2-40B4-BE49-F238E27FC236}">
                <a16:creationId xmlns:a16="http://schemas.microsoft.com/office/drawing/2014/main" id="{372C69A9-26DA-585B-43BD-9B782F2F6FF7}"/>
              </a:ext>
            </a:extLst>
          </p:cNvPr>
          <p:cNvPicPr>
            <a:picLocks noChangeAspect="1"/>
          </p:cNvPicPr>
          <p:nvPr/>
        </p:nvPicPr>
        <p:blipFill>
          <a:blip r:embed="rId6"/>
          <a:stretch>
            <a:fillRect/>
          </a:stretch>
        </p:blipFill>
        <p:spPr>
          <a:xfrm>
            <a:off x="1948381" y="2167095"/>
            <a:ext cx="8295238" cy="2523809"/>
          </a:xfrm>
          <a:prstGeom prst="rect">
            <a:avLst/>
          </a:prstGeom>
        </p:spPr>
      </p:pic>
    </p:spTree>
    <p:extLst>
      <p:ext uri="{BB962C8B-B14F-4D97-AF65-F5344CB8AC3E}">
        <p14:creationId xmlns:p14="http://schemas.microsoft.com/office/powerpoint/2010/main" val="3398734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90171-7760-CDC0-AD73-F793794F2F4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A89C856-982D-B9A9-BA8A-750EDE2A766F}"/>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02BD4401-8D83-37C2-E188-F1100D22573E}"/>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0102319-369D-ECFC-5308-94236750D4A5}"/>
                  </a:ext>
                </a:extLst>
              </p:cNvPr>
              <p:cNvSpPr txBox="1"/>
              <p:nvPr/>
            </p:nvSpPr>
            <p:spPr>
              <a:xfrm>
                <a:off x="8516372" y="2474894"/>
                <a:ext cx="3140678" cy="1815882"/>
              </a:xfrm>
              <a:prstGeom prst="rect">
                <a:avLst/>
              </a:prstGeom>
              <a:noFill/>
            </p:spPr>
            <p:txBody>
              <a:bodyPr wrap="square" rtlCol="0">
                <a:spAutoFit/>
              </a:bodyPr>
              <a:lstStyle/>
              <a:p>
                <a:pPr lvl="1"/>
                <a:r>
                  <a:rPr lang="en-US" sz="2800" dirty="0"/>
                  <a:t>N=3</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3928.1</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X=3.47</a:t>
                </a:r>
              </a:p>
            </p:txBody>
          </p:sp>
        </mc:Choice>
        <mc:Fallback xmlns="">
          <p:sp>
            <p:nvSpPr>
              <p:cNvPr id="9" name="TextBox 8">
                <a:extLst>
                  <a:ext uri="{FF2B5EF4-FFF2-40B4-BE49-F238E27FC236}">
                    <a16:creationId xmlns:a16="http://schemas.microsoft.com/office/drawing/2014/main" id="{B0102319-369D-ECFC-5308-94236750D4A5}"/>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A4856999-01DA-0050-B7E0-5C3E4C201C6B}"/>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9B824BA0-1764-935E-627B-2A3048AC3441}"/>
              </a:ext>
            </a:extLst>
          </p:cNvPr>
          <p:cNvPicPr>
            <a:picLocks noChangeAspect="1"/>
          </p:cNvPicPr>
          <p:nvPr/>
        </p:nvPicPr>
        <p:blipFill>
          <a:blip r:embed="rId6"/>
          <a:stretch>
            <a:fillRect/>
          </a:stretch>
        </p:blipFill>
        <p:spPr>
          <a:xfrm>
            <a:off x="3381715" y="133762"/>
            <a:ext cx="5428571" cy="6590476"/>
          </a:xfrm>
          <a:prstGeom prst="rect">
            <a:avLst/>
          </a:prstGeom>
        </p:spPr>
      </p:pic>
      <p:sp>
        <p:nvSpPr>
          <p:cNvPr id="7" name="Oval 6">
            <a:extLst>
              <a:ext uri="{FF2B5EF4-FFF2-40B4-BE49-F238E27FC236}">
                <a16:creationId xmlns:a16="http://schemas.microsoft.com/office/drawing/2014/main" id="{0E60082E-E3F7-CA2D-338D-FA4AB8A95BEA}"/>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Oval 10">
            <a:extLst>
              <a:ext uri="{FF2B5EF4-FFF2-40B4-BE49-F238E27FC236}">
                <a16:creationId xmlns:a16="http://schemas.microsoft.com/office/drawing/2014/main" id="{D003BCE6-C037-223F-C379-E1CCF563F7A4}"/>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8" name="Oval 17">
            <a:extLst>
              <a:ext uri="{FF2B5EF4-FFF2-40B4-BE49-F238E27FC236}">
                <a16:creationId xmlns:a16="http://schemas.microsoft.com/office/drawing/2014/main" id="{69B38DDB-9B86-8493-31FA-9BE2CE01FFA2}"/>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9" name="Picture 18">
            <a:extLst>
              <a:ext uri="{FF2B5EF4-FFF2-40B4-BE49-F238E27FC236}">
                <a16:creationId xmlns:a16="http://schemas.microsoft.com/office/drawing/2014/main" id="{23C82438-8C66-5559-FE91-106970256C5D}"/>
              </a:ext>
            </a:extLst>
          </p:cNvPr>
          <p:cNvPicPr>
            <a:picLocks noChangeAspect="1"/>
          </p:cNvPicPr>
          <p:nvPr/>
        </p:nvPicPr>
        <p:blipFill>
          <a:blip r:embed="rId7">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6AE2B4E2-874F-D417-BC32-51386C5882CA}"/>
              </a:ext>
            </a:extLst>
          </p:cNvPr>
          <p:cNvPicPr>
            <a:picLocks noChangeAspect="1"/>
          </p:cNvPicPr>
          <p:nvPr/>
        </p:nvPicPr>
        <p:blipFill>
          <a:blip r:embed="rId8"/>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05D8702-4CCE-7C44-397D-607C877DA6CA}"/>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2" name="TextBox 11">
                <a:extLst>
                  <a:ext uri="{FF2B5EF4-FFF2-40B4-BE49-F238E27FC236}">
                    <a16:creationId xmlns:a16="http://schemas.microsoft.com/office/drawing/2014/main" id="{C05D8702-4CCE-7C44-397D-607C877DA6CA}"/>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9"/>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E2D380D-3CFA-680D-BF22-03AC0F40BBE7}"/>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4" name="TextBox 13">
                <a:extLst>
                  <a:ext uri="{FF2B5EF4-FFF2-40B4-BE49-F238E27FC236}">
                    <a16:creationId xmlns:a16="http://schemas.microsoft.com/office/drawing/2014/main" id="{8E2D380D-3CFA-680D-BF22-03AC0F40BBE7}"/>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0"/>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AF35B78-0509-2699-DF52-3A3A00293D4E}"/>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5" name="TextBox 14">
                <a:extLst>
                  <a:ext uri="{FF2B5EF4-FFF2-40B4-BE49-F238E27FC236}">
                    <a16:creationId xmlns:a16="http://schemas.microsoft.com/office/drawing/2014/main" id="{0AF35B78-0509-2699-DF52-3A3A00293D4E}"/>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1"/>
                <a:stretch>
                  <a:fillRect/>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B129EA85-139D-8CAE-CC0A-97D1174519D3}"/>
              </a:ext>
            </a:extLst>
          </p:cNvPr>
          <p:cNvSpPr/>
          <p:nvPr/>
        </p:nvSpPr>
        <p:spPr>
          <a:xfrm>
            <a:off x="5608650" y="3283971"/>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7" name="Picture 16">
            <a:extLst>
              <a:ext uri="{FF2B5EF4-FFF2-40B4-BE49-F238E27FC236}">
                <a16:creationId xmlns:a16="http://schemas.microsoft.com/office/drawing/2014/main" id="{4F6F4E58-AC99-6F72-722E-6FD09646B4FB}"/>
              </a:ext>
            </a:extLst>
          </p:cNvPr>
          <p:cNvPicPr>
            <a:picLocks noChangeAspect="1"/>
          </p:cNvPicPr>
          <p:nvPr/>
        </p:nvPicPr>
        <p:blipFill>
          <a:blip r:embed="rId12"/>
          <a:stretch>
            <a:fillRect/>
          </a:stretch>
        </p:blipFill>
        <p:spPr>
          <a:xfrm>
            <a:off x="11201524" y="6191334"/>
            <a:ext cx="990476" cy="666667"/>
          </a:xfrm>
          <a:prstGeom prst="rect">
            <a:avLst/>
          </a:prstGeom>
        </p:spPr>
      </p:pic>
      <p:sp>
        <p:nvSpPr>
          <p:cNvPr id="8" name="Oval 7">
            <a:extLst>
              <a:ext uri="{FF2B5EF4-FFF2-40B4-BE49-F238E27FC236}">
                <a16:creationId xmlns:a16="http://schemas.microsoft.com/office/drawing/2014/main" id="{F28668FA-5612-2469-F3E6-54BCABB54592}"/>
              </a:ext>
            </a:extLst>
          </p:cNvPr>
          <p:cNvSpPr/>
          <p:nvPr/>
        </p:nvSpPr>
        <p:spPr>
          <a:xfrm>
            <a:off x="6169996" y="3116371"/>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Title 1">
            <a:extLst>
              <a:ext uri="{FF2B5EF4-FFF2-40B4-BE49-F238E27FC236}">
                <a16:creationId xmlns:a16="http://schemas.microsoft.com/office/drawing/2014/main" id="{72D18E7D-C0B1-5B6F-BCE6-6AFFA70E3A43}"/>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15697948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4" name="Picture 3">
            <a:extLst>
              <a:ext uri="{FF2B5EF4-FFF2-40B4-BE49-F238E27FC236}">
                <a16:creationId xmlns:a16="http://schemas.microsoft.com/office/drawing/2014/main" id="{A1B34DC7-5E37-A7B5-0A98-9802AF82F63B}"/>
              </a:ext>
            </a:extLst>
          </p:cNvPr>
          <p:cNvPicPr>
            <a:picLocks noChangeAspect="1"/>
          </p:cNvPicPr>
          <p:nvPr/>
        </p:nvPicPr>
        <p:blipFill>
          <a:blip r:embed="rId6"/>
          <a:stretch>
            <a:fillRect/>
          </a:stretch>
        </p:blipFill>
        <p:spPr>
          <a:xfrm>
            <a:off x="3253143" y="1695666"/>
            <a:ext cx="5685714" cy="3466667"/>
          </a:xfrm>
          <a:prstGeom prst="rect">
            <a:avLst/>
          </a:prstGeom>
        </p:spPr>
      </p:pic>
      <p:sp>
        <p:nvSpPr>
          <p:cNvPr id="7" name="TextBox 6">
            <a:extLst>
              <a:ext uri="{FF2B5EF4-FFF2-40B4-BE49-F238E27FC236}">
                <a16:creationId xmlns:a16="http://schemas.microsoft.com/office/drawing/2014/main" id="{10D224CE-0794-F794-FE4D-1F0F8470287E}"/>
              </a:ext>
            </a:extLst>
          </p:cNvPr>
          <p:cNvSpPr txBox="1"/>
          <p:nvPr/>
        </p:nvSpPr>
        <p:spPr>
          <a:xfrm>
            <a:off x="1391445" y="5267257"/>
            <a:ext cx="104793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Use recall to rerun the model</a:t>
            </a:r>
          </a:p>
        </p:txBody>
      </p:sp>
    </p:spTree>
    <p:extLst>
      <p:ext uri="{BB962C8B-B14F-4D97-AF65-F5344CB8AC3E}">
        <p14:creationId xmlns:p14="http://schemas.microsoft.com/office/powerpoint/2010/main" val="2551877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7" name="TextBox 6">
            <a:extLst>
              <a:ext uri="{FF2B5EF4-FFF2-40B4-BE49-F238E27FC236}">
                <a16:creationId xmlns:a16="http://schemas.microsoft.com/office/drawing/2014/main" id="{10D224CE-0794-F794-FE4D-1F0F8470287E}"/>
              </a:ext>
            </a:extLst>
          </p:cNvPr>
          <p:cNvSpPr txBox="1"/>
          <p:nvPr/>
        </p:nvSpPr>
        <p:spPr>
          <a:xfrm>
            <a:off x="1391445" y="5267257"/>
            <a:ext cx="104793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Use recall to rerun the model</a:t>
            </a:r>
          </a:p>
        </p:txBody>
      </p:sp>
      <p:pic>
        <p:nvPicPr>
          <p:cNvPr id="5" name="Picture 4">
            <a:extLst>
              <a:ext uri="{FF2B5EF4-FFF2-40B4-BE49-F238E27FC236}">
                <a16:creationId xmlns:a16="http://schemas.microsoft.com/office/drawing/2014/main" id="{88D21DBB-59E3-C3CB-3617-2486BEE1755B}"/>
              </a:ext>
            </a:extLst>
          </p:cNvPr>
          <p:cNvPicPr>
            <a:picLocks noChangeAspect="1"/>
          </p:cNvPicPr>
          <p:nvPr/>
        </p:nvPicPr>
        <p:blipFill>
          <a:blip r:embed="rId6"/>
          <a:stretch>
            <a:fillRect/>
          </a:stretch>
        </p:blipFill>
        <p:spPr>
          <a:xfrm>
            <a:off x="3253143" y="1695666"/>
            <a:ext cx="5685714" cy="3466667"/>
          </a:xfrm>
          <a:prstGeom prst="rect">
            <a:avLst/>
          </a:prstGeom>
        </p:spPr>
      </p:pic>
    </p:spTree>
    <p:extLst>
      <p:ext uri="{BB962C8B-B14F-4D97-AF65-F5344CB8AC3E}">
        <p14:creationId xmlns:p14="http://schemas.microsoft.com/office/powerpoint/2010/main" val="19348054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2" name="TextBox 11">
            <a:extLst>
              <a:ext uri="{FF2B5EF4-FFF2-40B4-BE49-F238E27FC236}">
                <a16:creationId xmlns:a16="http://schemas.microsoft.com/office/drawing/2014/main" id="{B43C6E10-DF7F-EFBD-3B27-BC21BF05851D}"/>
              </a:ext>
            </a:extLst>
          </p:cNvPr>
          <p:cNvSpPr txBox="1"/>
          <p:nvPr/>
        </p:nvSpPr>
        <p:spPr>
          <a:xfrm>
            <a:off x="1089253" y="4718521"/>
            <a:ext cx="1047932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traces look reasonable, overstated precision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EI and Pure Explore intervals overlap -&gt; Try Pure Explore Point</a:t>
            </a:r>
          </a:p>
        </p:txBody>
      </p:sp>
      <p:pic>
        <p:nvPicPr>
          <p:cNvPr id="4" name="Picture 3">
            <a:extLst>
              <a:ext uri="{FF2B5EF4-FFF2-40B4-BE49-F238E27FC236}">
                <a16:creationId xmlns:a16="http://schemas.microsoft.com/office/drawing/2014/main" id="{FFC62D21-5D89-CAD5-B244-C342FF9DDC97}"/>
              </a:ext>
            </a:extLst>
          </p:cNvPr>
          <p:cNvPicPr>
            <a:picLocks noChangeAspect="1"/>
          </p:cNvPicPr>
          <p:nvPr/>
        </p:nvPicPr>
        <p:blipFill>
          <a:blip r:embed="rId6"/>
          <a:stretch>
            <a:fillRect/>
          </a:stretch>
        </p:blipFill>
        <p:spPr>
          <a:xfrm>
            <a:off x="1019725" y="1257548"/>
            <a:ext cx="4457143" cy="2942857"/>
          </a:xfrm>
          <a:prstGeom prst="rect">
            <a:avLst/>
          </a:prstGeom>
        </p:spPr>
      </p:pic>
      <p:pic>
        <p:nvPicPr>
          <p:cNvPr id="7" name="Picture 6">
            <a:extLst>
              <a:ext uri="{FF2B5EF4-FFF2-40B4-BE49-F238E27FC236}">
                <a16:creationId xmlns:a16="http://schemas.microsoft.com/office/drawing/2014/main" id="{6AF28AD2-A4DD-8AF3-4C22-18CD9C734CD1}"/>
              </a:ext>
            </a:extLst>
          </p:cNvPr>
          <p:cNvPicPr>
            <a:picLocks noChangeAspect="1"/>
          </p:cNvPicPr>
          <p:nvPr/>
        </p:nvPicPr>
        <p:blipFill>
          <a:blip r:embed="rId7"/>
          <a:stretch>
            <a:fillRect/>
          </a:stretch>
        </p:blipFill>
        <p:spPr>
          <a:xfrm>
            <a:off x="6096000" y="736681"/>
            <a:ext cx="5523809" cy="2247619"/>
          </a:xfrm>
          <a:prstGeom prst="rect">
            <a:avLst/>
          </a:prstGeom>
        </p:spPr>
      </p:pic>
      <p:pic>
        <p:nvPicPr>
          <p:cNvPr id="11" name="Picture 10">
            <a:extLst>
              <a:ext uri="{FF2B5EF4-FFF2-40B4-BE49-F238E27FC236}">
                <a16:creationId xmlns:a16="http://schemas.microsoft.com/office/drawing/2014/main" id="{0417D04E-DD98-7CC2-2EC4-3A255875B92F}"/>
              </a:ext>
            </a:extLst>
          </p:cNvPr>
          <p:cNvPicPr>
            <a:picLocks noChangeAspect="1"/>
          </p:cNvPicPr>
          <p:nvPr/>
        </p:nvPicPr>
        <p:blipFill>
          <a:blip r:embed="rId8"/>
          <a:stretch>
            <a:fillRect/>
          </a:stretch>
        </p:blipFill>
        <p:spPr>
          <a:xfrm>
            <a:off x="6240943" y="2993541"/>
            <a:ext cx="5171429" cy="1895238"/>
          </a:xfrm>
          <a:prstGeom prst="rect">
            <a:avLst/>
          </a:prstGeom>
        </p:spPr>
      </p:pic>
    </p:spTree>
    <p:extLst>
      <p:ext uri="{BB962C8B-B14F-4D97-AF65-F5344CB8AC3E}">
        <p14:creationId xmlns:p14="http://schemas.microsoft.com/office/powerpoint/2010/main" val="72418596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7" name="Picture 6">
            <a:extLst>
              <a:ext uri="{FF2B5EF4-FFF2-40B4-BE49-F238E27FC236}">
                <a16:creationId xmlns:a16="http://schemas.microsoft.com/office/drawing/2014/main" id="{BFB1AA53-78D3-958E-30D1-6B1E6AA21732}"/>
              </a:ext>
            </a:extLst>
          </p:cNvPr>
          <p:cNvPicPr>
            <a:picLocks noChangeAspect="1"/>
          </p:cNvPicPr>
          <p:nvPr/>
        </p:nvPicPr>
        <p:blipFill>
          <a:blip r:embed="rId6"/>
          <a:stretch>
            <a:fillRect/>
          </a:stretch>
        </p:blipFill>
        <p:spPr>
          <a:xfrm>
            <a:off x="2339284" y="1613378"/>
            <a:ext cx="7809524" cy="1809524"/>
          </a:xfrm>
          <a:prstGeom prst="rect">
            <a:avLst/>
          </a:prstGeom>
        </p:spPr>
      </p:pic>
    </p:spTree>
    <p:extLst>
      <p:ext uri="{BB962C8B-B14F-4D97-AF65-F5344CB8AC3E}">
        <p14:creationId xmlns:p14="http://schemas.microsoft.com/office/powerpoint/2010/main" val="42799563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2" name="TextBox 11">
            <a:extLst>
              <a:ext uri="{FF2B5EF4-FFF2-40B4-BE49-F238E27FC236}">
                <a16:creationId xmlns:a16="http://schemas.microsoft.com/office/drawing/2014/main" id="{B43C6E10-DF7F-EFBD-3B27-BC21BF05851D}"/>
              </a:ext>
            </a:extLst>
          </p:cNvPr>
          <p:cNvSpPr txBox="1"/>
          <p:nvPr/>
        </p:nvSpPr>
        <p:spPr>
          <a:xfrm>
            <a:off x="1089253" y="4718521"/>
            <a:ext cx="1047932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traces look reasonable, overstated precision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EI and Pure Explore intervals overlap -&gt; Try Pure Explore Point</a:t>
            </a:r>
          </a:p>
        </p:txBody>
      </p:sp>
      <p:pic>
        <p:nvPicPr>
          <p:cNvPr id="5" name="Picture 4">
            <a:extLst>
              <a:ext uri="{FF2B5EF4-FFF2-40B4-BE49-F238E27FC236}">
                <a16:creationId xmlns:a16="http://schemas.microsoft.com/office/drawing/2014/main" id="{AAEFC497-E530-3004-1F93-D7CD88AFCB95}"/>
              </a:ext>
            </a:extLst>
          </p:cNvPr>
          <p:cNvPicPr>
            <a:picLocks noChangeAspect="1"/>
          </p:cNvPicPr>
          <p:nvPr/>
        </p:nvPicPr>
        <p:blipFill>
          <a:blip r:embed="rId6"/>
          <a:stretch>
            <a:fillRect/>
          </a:stretch>
        </p:blipFill>
        <p:spPr>
          <a:xfrm>
            <a:off x="987566" y="1189716"/>
            <a:ext cx="4361905" cy="2876190"/>
          </a:xfrm>
          <a:prstGeom prst="rect">
            <a:avLst/>
          </a:prstGeom>
        </p:spPr>
      </p:pic>
      <p:pic>
        <p:nvPicPr>
          <p:cNvPr id="10" name="Picture 9">
            <a:extLst>
              <a:ext uri="{FF2B5EF4-FFF2-40B4-BE49-F238E27FC236}">
                <a16:creationId xmlns:a16="http://schemas.microsoft.com/office/drawing/2014/main" id="{8AFB13E2-C6D7-123F-5C06-5F59B8CD3860}"/>
              </a:ext>
            </a:extLst>
          </p:cNvPr>
          <p:cNvPicPr>
            <a:picLocks noChangeAspect="1"/>
          </p:cNvPicPr>
          <p:nvPr/>
        </p:nvPicPr>
        <p:blipFill>
          <a:blip r:embed="rId7"/>
          <a:stretch>
            <a:fillRect/>
          </a:stretch>
        </p:blipFill>
        <p:spPr>
          <a:xfrm>
            <a:off x="5993979" y="678804"/>
            <a:ext cx="5457143" cy="2200000"/>
          </a:xfrm>
          <a:prstGeom prst="rect">
            <a:avLst/>
          </a:prstGeom>
        </p:spPr>
      </p:pic>
      <p:pic>
        <p:nvPicPr>
          <p:cNvPr id="15" name="Picture 14">
            <a:extLst>
              <a:ext uri="{FF2B5EF4-FFF2-40B4-BE49-F238E27FC236}">
                <a16:creationId xmlns:a16="http://schemas.microsoft.com/office/drawing/2014/main" id="{0DAFF370-520A-19EC-0277-0AC54E4B9922}"/>
              </a:ext>
            </a:extLst>
          </p:cNvPr>
          <p:cNvPicPr>
            <a:picLocks noChangeAspect="1"/>
          </p:cNvPicPr>
          <p:nvPr/>
        </p:nvPicPr>
        <p:blipFill>
          <a:blip r:embed="rId8"/>
          <a:stretch>
            <a:fillRect/>
          </a:stretch>
        </p:blipFill>
        <p:spPr>
          <a:xfrm>
            <a:off x="6145792" y="3118287"/>
            <a:ext cx="5276190" cy="1895238"/>
          </a:xfrm>
          <a:prstGeom prst="rect">
            <a:avLst/>
          </a:prstGeom>
        </p:spPr>
      </p:pic>
    </p:spTree>
    <p:extLst>
      <p:ext uri="{BB962C8B-B14F-4D97-AF65-F5344CB8AC3E}">
        <p14:creationId xmlns:p14="http://schemas.microsoft.com/office/powerpoint/2010/main" val="4389682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4" name="Picture 3">
            <a:extLst>
              <a:ext uri="{FF2B5EF4-FFF2-40B4-BE49-F238E27FC236}">
                <a16:creationId xmlns:a16="http://schemas.microsoft.com/office/drawing/2014/main" id="{4FC7F3D0-39CE-8E26-DF9D-F66C138FF49B}"/>
              </a:ext>
            </a:extLst>
          </p:cNvPr>
          <p:cNvPicPr>
            <a:picLocks noChangeAspect="1"/>
          </p:cNvPicPr>
          <p:nvPr/>
        </p:nvPicPr>
        <p:blipFill>
          <a:blip r:embed="rId6"/>
          <a:stretch>
            <a:fillRect/>
          </a:stretch>
        </p:blipFill>
        <p:spPr>
          <a:xfrm>
            <a:off x="2115047" y="2414714"/>
            <a:ext cx="7961905" cy="2028571"/>
          </a:xfrm>
          <a:prstGeom prst="rect">
            <a:avLst/>
          </a:prstGeom>
        </p:spPr>
      </p:pic>
    </p:spTree>
    <p:extLst>
      <p:ext uri="{BB962C8B-B14F-4D97-AF65-F5344CB8AC3E}">
        <p14:creationId xmlns:p14="http://schemas.microsoft.com/office/powerpoint/2010/main" val="14599541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2" name="TextBox 11">
            <a:extLst>
              <a:ext uri="{FF2B5EF4-FFF2-40B4-BE49-F238E27FC236}">
                <a16:creationId xmlns:a16="http://schemas.microsoft.com/office/drawing/2014/main" id="{B43C6E10-DF7F-EFBD-3B27-BC21BF05851D}"/>
              </a:ext>
            </a:extLst>
          </p:cNvPr>
          <p:cNvSpPr txBox="1"/>
          <p:nvPr/>
        </p:nvSpPr>
        <p:spPr>
          <a:xfrm>
            <a:off x="1089253" y="4718521"/>
            <a:ext cx="1047932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traces look reasonable,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Highly overstated precision -&gt; Try Pure Explore Point</a:t>
            </a:r>
          </a:p>
        </p:txBody>
      </p:sp>
      <p:pic>
        <p:nvPicPr>
          <p:cNvPr id="17" name="Picture 16">
            <a:extLst>
              <a:ext uri="{FF2B5EF4-FFF2-40B4-BE49-F238E27FC236}">
                <a16:creationId xmlns:a16="http://schemas.microsoft.com/office/drawing/2014/main" id="{231D4354-84BA-FA73-1E26-6489FC57E7CA}"/>
              </a:ext>
            </a:extLst>
          </p:cNvPr>
          <p:cNvPicPr>
            <a:picLocks noChangeAspect="1"/>
          </p:cNvPicPr>
          <p:nvPr/>
        </p:nvPicPr>
        <p:blipFill>
          <a:blip r:embed="rId6"/>
          <a:stretch>
            <a:fillRect/>
          </a:stretch>
        </p:blipFill>
        <p:spPr>
          <a:xfrm>
            <a:off x="1251424" y="1323477"/>
            <a:ext cx="4428571" cy="2904762"/>
          </a:xfrm>
          <a:prstGeom prst="rect">
            <a:avLst/>
          </a:prstGeom>
        </p:spPr>
      </p:pic>
      <p:pic>
        <p:nvPicPr>
          <p:cNvPr id="19" name="Picture 18">
            <a:extLst>
              <a:ext uri="{FF2B5EF4-FFF2-40B4-BE49-F238E27FC236}">
                <a16:creationId xmlns:a16="http://schemas.microsoft.com/office/drawing/2014/main" id="{36DD1DC3-856E-5A50-F1AD-01F0D587ABA8}"/>
              </a:ext>
            </a:extLst>
          </p:cNvPr>
          <p:cNvPicPr>
            <a:picLocks noChangeAspect="1"/>
          </p:cNvPicPr>
          <p:nvPr/>
        </p:nvPicPr>
        <p:blipFill>
          <a:blip r:embed="rId7"/>
          <a:stretch>
            <a:fillRect/>
          </a:stretch>
        </p:blipFill>
        <p:spPr>
          <a:xfrm>
            <a:off x="6061325" y="636427"/>
            <a:ext cx="5590476" cy="2190476"/>
          </a:xfrm>
          <a:prstGeom prst="rect">
            <a:avLst/>
          </a:prstGeom>
        </p:spPr>
      </p:pic>
      <p:pic>
        <p:nvPicPr>
          <p:cNvPr id="21" name="Picture 20">
            <a:extLst>
              <a:ext uri="{FF2B5EF4-FFF2-40B4-BE49-F238E27FC236}">
                <a16:creationId xmlns:a16="http://schemas.microsoft.com/office/drawing/2014/main" id="{BB3CC43E-3DED-60C1-31B7-CC78A4F42CEE}"/>
              </a:ext>
            </a:extLst>
          </p:cNvPr>
          <p:cNvPicPr>
            <a:picLocks noChangeAspect="1"/>
          </p:cNvPicPr>
          <p:nvPr/>
        </p:nvPicPr>
        <p:blipFill>
          <a:blip r:embed="rId8"/>
          <a:stretch>
            <a:fillRect/>
          </a:stretch>
        </p:blipFill>
        <p:spPr>
          <a:xfrm>
            <a:off x="6147039" y="2960751"/>
            <a:ext cx="5419048" cy="1876190"/>
          </a:xfrm>
          <a:prstGeom prst="rect">
            <a:avLst/>
          </a:prstGeom>
        </p:spPr>
      </p:pic>
    </p:spTree>
    <p:extLst>
      <p:ext uri="{BB962C8B-B14F-4D97-AF65-F5344CB8AC3E}">
        <p14:creationId xmlns:p14="http://schemas.microsoft.com/office/powerpoint/2010/main" val="79411485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5" name="Picture 4">
            <a:extLst>
              <a:ext uri="{FF2B5EF4-FFF2-40B4-BE49-F238E27FC236}">
                <a16:creationId xmlns:a16="http://schemas.microsoft.com/office/drawing/2014/main" id="{85E10599-0842-A099-48F2-E4400AC103C4}"/>
              </a:ext>
            </a:extLst>
          </p:cNvPr>
          <p:cNvPicPr>
            <a:picLocks noChangeAspect="1"/>
          </p:cNvPicPr>
          <p:nvPr/>
        </p:nvPicPr>
        <p:blipFill>
          <a:blip r:embed="rId6"/>
          <a:stretch>
            <a:fillRect/>
          </a:stretch>
        </p:blipFill>
        <p:spPr>
          <a:xfrm>
            <a:off x="2181714" y="2252809"/>
            <a:ext cx="7828571" cy="2352381"/>
          </a:xfrm>
          <a:prstGeom prst="rect">
            <a:avLst/>
          </a:prstGeom>
        </p:spPr>
      </p:pic>
    </p:spTree>
    <p:extLst>
      <p:ext uri="{BB962C8B-B14F-4D97-AF65-F5344CB8AC3E}">
        <p14:creationId xmlns:p14="http://schemas.microsoft.com/office/powerpoint/2010/main" val="146743470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2" name="TextBox 11">
            <a:extLst>
              <a:ext uri="{FF2B5EF4-FFF2-40B4-BE49-F238E27FC236}">
                <a16:creationId xmlns:a16="http://schemas.microsoft.com/office/drawing/2014/main" id="{B43C6E10-DF7F-EFBD-3B27-BC21BF05851D}"/>
              </a:ext>
            </a:extLst>
          </p:cNvPr>
          <p:cNvSpPr txBox="1"/>
          <p:nvPr/>
        </p:nvSpPr>
        <p:spPr>
          <a:xfrm>
            <a:off x="1089253" y="4718521"/>
            <a:ext cx="1047932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traces look reasonable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EI and Pure Explore Cis far apart -&gt; Try EI Point</a:t>
            </a:r>
          </a:p>
        </p:txBody>
      </p:sp>
      <p:pic>
        <p:nvPicPr>
          <p:cNvPr id="4" name="Picture 3">
            <a:extLst>
              <a:ext uri="{FF2B5EF4-FFF2-40B4-BE49-F238E27FC236}">
                <a16:creationId xmlns:a16="http://schemas.microsoft.com/office/drawing/2014/main" id="{FD445213-BD46-FF5F-A984-7BDA1BEB74CB}"/>
              </a:ext>
            </a:extLst>
          </p:cNvPr>
          <p:cNvPicPr>
            <a:picLocks noChangeAspect="1"/>
          </p:cNvPicPr>
          <p:nvPr/>
        </p:nvPicPr>
        <p:blipFill>
          <a:blip r:embed="rId6"/>
          <a:stretch>
            <a:fillRect/>
          </a:stretch>
        </p:blipFill>
        <p:spPr>
          <a:xfrm>
            <a:off x="1281066" y="1210135"/>
            <a:ext cx="4409524" cy="3009524"/>
          </a:xfrm>
          <a:prstGeom prst="rect">
            <a:avLst/>
          </a:prstGeom>
        </p:spPr>
      </p:pic>
      <p:pic>
        <p:nvPicPr>
          <p:cNvPr id="7" name="Picture 6">
            <a:extLst>
              <a:ext uri="{FF2B5EF4-FFF2-40B4-BE49-F238E27FC236}">
                <a16:creationId xmlns:a16="http://schemas.microsoft.com/office/drawing/2014/main" id="{8BFDD7F2-73F8-C194-BA59-A361B5707B9B}"/>
              </a:ext>
            </a:extLst>
          </p:cNvPr>
          <p:cNvPicPr>
            <a:picLocks noChangeAspect="1"/>
          </p:cNvPicPr>
          <p:nvPr/>
        </p:nvPicPr>
        <p:blipFill>
          <a:blip r:embed="rId7"/>
          <a:stretch>
            <a:fillRect/>
          </a:stretch>
        </p:blipFill>
        <p:spPr>
          <a:xfrm>
            <a:off x="6145792" y="707775"/>
            <a:ext cx="5523809" cy="2247619"/>
          </a:xfrm>
          <a:prstGeom prst="rect">
            <a:avLst/>
          </a:prstGeom>
        </p:spPr>
      </p:pic>
      <p:pic>
        <p:nvPicPr>
          <p:cNvPr id="10" name="Picture 9">
            <a:extLst>
              <a:ext uri="{FF2B5EF4-FFF2-40B4-BE49-F238E27FC236}">
                <a16:creationId xmlns:a16="http://schemas.microsoft.com/office/drawing/2014/main" id="{E31EB88F-88A1-3CFF-9E82-15C5D0DF574C}"/>
              </a:ext>
            </a:extLst>
          </p:cNvPr>
          <p:cNvPicPr>
            <a:picLocks noChangeAspect="1"/>
          </p:cNvPicPr>
          <p:nvPr/>
        </p:nvPicPr>
        <p:blipFill>
          <a:blip r:embed="rId8"/>
          <a:stretch>
            <a:fillRect/>
          </a:stretch>
        </p:blipFill>
        <p:spPr>
          <a:xfrm>
            <a:off x="6145792" y="3136280"/>
            <a:ext cx="5380952" cy="1914286"/>
          </a:xfrm>
          <a:prstGeom prst="rect">
            <a:avLst/>
          </a:prstGeom>
        </p:spPr>
      </p:pic>
    </p:spTree>
    <p:extLst>
      <p:ext uri="{BB962C8B-B14F-4D97-AF65-F5344CB8AC3E}">
        <p14:creationId xmlns:p14="http://schemas.microsoft.com/office/powerpoint/2010/main" val="9843287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5" name="Picture 4">
            <a:extLst>
              <a:ext uri="{FF2B5EF4-FFF2-40B4-BE49-F238E27FC236}">
                <a16:creationId xmlns:a16="http://schemas.microsoft.com/office/drawing/2014/main" id="{96305CFE-51BA-F361-8DF7-271C1DE61E69}"/>
              </a:ext>
            </a:extLst>
          </p:cNvPr>
          <p:cNvPicPr>
            <a:picLocks noChangeAspect="1"/>
          </p:cNvPicPr>
          <p:nvPr/>
        </p:nvPicPr>
        <p:blipFill>
          <a:blip r:embed="rId6"/>
          <a:stretch>
            <a:fillRect/>
          </a:stretch>
        </p:blipFill>
        <p:spPr>
          <a:xfrm>
            <a:off x="2638857" y="2395666"/>
            <a:ext cx="6914286" cy="2066667"/>
          </a:xfrm>
          <a:prstGeom prst="rect">
            <a:avLst/>
          </a:prstGeom>
        </p:spPr>
      </p:pic>
    </p:spTree>
    <p:extLst>
      <p:ext uri="{BB962C8B-B14F-4D97-AF65-F5344CB8AC3E}">
        <p14:creationId xmlns:p14="http://schemas.microsoft.com/office/powerpoint/2010/main" val="1847990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N=4</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4238.6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X=4.79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sp>
        <p:nvSpPr>
          <p:cNvPr id="11" name="Oval 10">
            <a:extLst>
              <a:ext uri="{FF2B5EF4-FFF2-40B4-BE49-F238E27FC236}">
                <a16:creationId xmlns:a16="http://schemas.microsoft.com/office/drawing/2014/main" id="{0D3196D3-6430-CA9D-6F06-9722FF6107BA}"/>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Oval 11">
            <a:extLst>
              <a:ext uri="{FF2B5EF4-FFF2-40B4-BE49-F238E27FC236}">
                <a16:creationId xmlns:a16="http://schemas.microsoft.com/office/drawing/2014/main" id="{09E5F39D-31DD-CAE3-89F5-BA56D0BFB509}"/>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6" name="Oval 15">
            <a:extLst>
              <a:ext uri="{FF2B5EF4-FFF2-40B4-BE49-F238E27FC236}">
                <a16:creationId xmlns:a16="http://schemas.microsoft.com/office/drawing/2014/main" id="{ED2134C7-C57D-A352-F1DD-2F085BAECD8A}"/>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8475A0AC-EDE0-B176-20DE-B65AA5414337}"/>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9" name="Picture 18">
            <a:extLst>
              <a:ext uri="{FF2B5EF4-FFF2-40B4-BE49-F238E27FC236}">
                <a16:creationId xmlns:a16="http://schemas.microsoft.com/office/drawing/2014/main" id="{592D8957-022D-0E00-D3F5-E57BD6CE2D31}"/>
              </a:ext>
            </a:extLst>
          </p:cNvPr>
          <p:cNvPicPr>
            <a:picLocks noChangeAspect="1"/>
          </p:cNvPicPr>
          <p:nvPr/>
        </p:nvPicPr>
        <p:blipFill>
          <a:blip r:embed="rId8">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A132A0CF-C283-1B68-8075-347902B5ABB0}"/>
              </a:ext>
            </a:extLst>
          </p:cNvPr>
          <p:cNvPicPr>
            <a:picLocks noChangeAspect="1"/>
          </p:cNvPicPr>
          <p:nvPr/>
        </p:nvPicPr>
        <p:blipFill>
          <a:blip r:embed="rId9"/>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9DB9532-164C-CFD7-FE6B-077D91C0F02E}"/>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4" name="TextBox 13">
                <a:extLst>
                  <a:ext uri="{FF2B5EF4-FFF2-40B4-BE49-F238E27FC236}">
                    <a16:creationId xmlns:a16="http://schemas.microsoft.com/office/drawing/2014/main" id="{B9DB9532-164C-CFD7-FE6B-077D91C0F02E}"/>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0"/>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EE5CE5-51D5-DE40-1062-06D3C5CB382D}"/>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5" name="TextBox 14">
                <a:extLst>
                  <a:ext uri="{FF2B5EF4-FFF2-40B4-BE49-F238E27FC236}">
                    <a16:creationId xmlns:a16="http://schemas.microsoft.com/office/drawing/2014/main" id="{D9EE5CE5-51D5-DE40-1062-06D3C5CB382D}"/>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1"/>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A6D2D4-19BC-D99E-012F-42B1E014DD60}"/>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7" name="TextBox 16">
                <a:extLst>
                  <a:ext uri="{FF2B5EF4-FFF2-40B4-BE49-F238E27FC236}">
                    <a16:creationId xmlns:a16="http://schemas.microsoft.com/office/drawing/2014/main" id="{CFA6D2D4-19BC-D99E-012F-42B1E014DD60}"/>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2"/>
                <a:stretch>
                  <a:fillRect/>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779E4898-2E12-BD90-172A-AE07072E9DD0}"/>
              </a:ext>
            </a:extLst>
          </p:cNvPr>
          <p:cNvPicPr>
            <a:picLocks noChangeAspect="1"/>
          </p:cNvPicPr>
          <p:nvPr/>
        </p:nvPicPr>
        <p:blipFill>
          <a:blip r:embed="rId13"/>
          <a:stretch>
            <a:fillRect/>
          </a:stretch>
        </p:blipFill>
        <p:spPr>
          <a:xfrm>
            <a:off x="11201524" y="6191334"/>
            <a:ext cx="990476" cy="666667"/>
          </a:xfrm>
          <a:prstGeom prst="rect">
            <a:avLst/>
          </a:prstGeom>
        </p:spPr>
      </p:pic>
      <p:sp>
        <p:nvSpPr>
          <p:cNvPr id="6" name="Oval 5">
            <a:extLst>
              <a:ext uri="{FF2B5EF4-FFF2-40B4-BE49-F238E27FC236}">
                <a16:creationId xmlns:a16="http://schemas.microsoft.com/office/drawing/2014/main" id="{E696705C-29C9-674C-A8CB-7FC8BB11E048}"/>
              </a:ext>
            </a:extLst>
          </p:cNvPr>
          <p:cNvSpPr/>
          <p:nvPr/>
        </p:nvSpPr>
        <p:spPr>
          <a:xfrm>
            <a:off x="6169996" y="3116371"/>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Title 1">
            <a:extLst>
              <a:ext uri="{FF2B5EF4-FFF2-40B4-BE49-F238E27FC236}">
                <a16:creationId xmlns:a16="http://schemas.microsoft.com/office/drawing/2014/main" id="{BE79F881-B14C-638F-132E-7CBC00AC0B1C}"/>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180022893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4" name="Picture 3">
            <a:extLst>
              <a:ext uri="{FF2B5EF4-FFF2-40B4-BE49-F238E27FC236}">
                <a16:creationId xmlns:a16="http://schemas.microsoft.com/office/drawing/2014/main" id="{18181B57-4EB9-D59C-F45B-7B99F401CAD1}"/>
              </a:ext>
            </a:extLst>
          </p:cNvPr>
          <p:cNvPicPr>
            <a:picLocks noChangeAspect="1"/>
          </p:cNvPicPr>
          <p:nvPr/>
        </p:nvPicPr>
        <p:blipFill>
          <a:blip r:embed="rId6"/>
          <a:stretch>
            <a:fillRect/>
          </a:stretch>
        </p:blipFill>
        <p:spPr>
          <a:xfrm>
            <a:off x="2186476" y="2176619"/>
            <a:ext cx="7819048" cy="2504762"/>
          </a:xfrm>
          <a:prstGeom prst="rect">
            <a:avLst/>
          </a:prstGeom>
        </p:spPr>
      </p:pic>
    </p:spTree>
    <p:extLst>
      <p:ext uri="{BB962C8B-B14F-4D97-AF65-F5344CB8AC3E}">
        <p14:creationId xmlns:p14="http://schemas.microsoft.com/office/powerpoint/2010/main" val="15174765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2" name="TextBox 11">
            <a:extLst>
              <a:ext uri="{FF2B5EF4-FFF2-40B4-BE49-F238E27FC236}">
                <a16:creationId xmlns:a16="http://schemas.microsoft.com/office/drawing/2014/main" id="{B43C6E10-DF7F-EFBD-3B27-BC21BF05851D}"/>
              </a:ext>
            </a:extLst>
          </p:cNvPr>
          <p:cNvSpPr txBox="1"/>
          <p:nvPr/>
        </p:nvSpPr>
        <p:spPr>
          <a:xfrm>
            <a:off x="1089253" y="4718521"/>
            <a:ext cx="1047932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traces look reasonable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EI is going for the same settings. Zoom into Trust Region and maximize Prediction Variance</a:t>
            </a:r>
          </a:p>
        </p:txBody>
      </p:sp>
      <p:pic>
        <p:nvPicPr>
          <p:cNvPr id="5" name="Picture 4">
            <a:extLst>
              <a:ext uri="{FF2B5EF4-FFF2-40B4-BE49-F238E27FC236}">
                <a16:creationId xmlns:a16="http://schemas.microsoft.com/office/drawing/2014/main" id="{1593018F-AA21-9EC0-A59B-466B35688C5A}"/>
              </a:ext>
            </a:extLst>
          </p:cNvPr>
          <p:cNvPicPr>
            <a:picLocks noChangeAspect="1"/>
          </p:cNvPicPr>
          <p:nvPr/>
        </p:nvPicPr>
        <p:blipFill>
          <a:blip r:embed="rId6"/>
          <a:stretch>
            <a:fillRect/>
          </a:stretch>
        </p:blipFill>
        <p:spPr>
          <a:xfrm>
            <a:off x="979129" y="1238222"/>
            <a:ext cx="4428571" cy="3009524"/>
          </a:xfrm>
          <a:prstGeom prst="rect">
            <a:avLst/>
          </a:prstGeom>
        </p:spPr>
      </p:pic>
      <p:pic>
        <p:nvPicPr>
          <p:cNvPr id="15" name="Picture 14">
            <a:extLst>
              <a:ext uri="{FF2B5EF4-FFF2-40B4-BE49-F238E27FC236}">
                <a16:creationId xmlns:a16="http://schemas.microsoft.com/office/drawing/2014/main" id="{C43C7C89-237D-D945-C5A3-74866CCFDCC0}"/>
              </a:ext>
            </a:extLst>
          </p:cNvPr>
          <p:cNvPicPr>
            <a:picLocks noChangeAspect="1"/>
          </p:cNvPicPr>
          <p:nvPr/>
        </p:nvPicPr>
        <p:blipFill>
          <a:blip r:embed="rId7"/>
          <a:stretch>
            <a:fillRect/>
          </a:stretch>
        </p:blipFill>
        <p:spPr>
          <a:xfrm>
            <a:off x="6096000" y="935145"/>
            <a:ext cx="5552381" cy="2238095"/>
          </a:xfrm>
          <a:prstGeom prst="rect">
            <a:avLst/>
          </a:prstGeom>
        </p:spPr>
      </p:pic>
      <p:pic>
        <p:nvPicPr>
          <p:cNvPr id="17" name="Picture 16">
            <a:extLst>
              <a:ext uri="{FF2B5EF4-FFF2-40B4-BE49-F238E27FC236}">
                <a16:creationId xmlns:a16="http://schemas.microsoft.com/office/drawing/2014/main" id="{6F57DC99-1C8D-6EA2-AA82-D9F8C3ADE176}"/>
              </a:ext>
            </a:extLst>
          </p:cNvPr>
          <p:cNvPicPr>
            <a:picLocks noChangeAspect="1"/>
          </p:cNvPicPr>
          <p:nvPr/>
        </p:nvPicPr>
        <p:blipFill>
          <a:blip r:embed="rId8"/>
          <a:stretch>
            <a:fillRect/>
          </a:stretch>
        </p:blipFill>
        <p:spPr>
          <a:xfrm>
            <a:off x="6234095" y="3211423"/>
            <a:ext cx="5276190" cy="1895238"/>
          </a:xfrm>
          <a:prstGeom prst="rect">
            <a:avLst/>
          </a:prstGeom>
        </p:spPr>
      </p:pic>
    </p:spTree>
    <p:extLst>
      <p:ext uri="{BB962C8B-B14F-4D97-AF65-F5344CB8AC3E}">
        <p14:creationId xmlns:p14="http://schemas.microsoft.com/office/powerpoint/2010/main" val="1454255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5"/>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6"/>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7"/>
          <a:stretch>
            <a:fillRect/>
          </a:stretch>
        </p:blipFill>
        <p:spPr>
          <a:xfrm>
            <a:off x="241036" y="1590742"/>
            <a:ext cx="11809513" cy="548738"/>
          </a:xfrm>
          <a:prstGeom prst="rect">
            <a:avLst/>
          </a:prstGeom>
        </p:spPr>
      </p:pic>
      <p:pic>
        <p:nvPicPr>
          <p:cNvPr id="10" name="2CCAB0A9-13C2-4338-85CA-6697DCE72575">
            <a:hlinkClick r:id="" action="ppaction://media"/>
            <a:extLst>
              <a:ext uri="{FF2B5EF4-FFF2-40B4-BE49-F238E27FC236}">
                <a16:creationId xmlns:a16="http://schemas.microsoft.com/office/drawing/2014/main" id="{6F408FA9-5991-004C-33A6-F0683C99025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96916" y="995407"/>
            <a:ext cx="10163927" cy="3480797"/>
          </a:xfrm>
          <a:prstGeom prst="rect">
            <a:avLst/>
          </a:prstGeom>
        </p:spPr>
      </p:pic>
      <p:sp>
        <p:nvSpPr>
          <p:cNvPr id="11" name="TextBox 10">
            <a:extLst>
              <a:ext uri="{FF2B5EF4-FFF2-40B4-BE49-F238E27FC236}">
                <a16:creationId xmlns:a16="http://schemas.microsoft.com/office/drawing/2014/main" id="{5536EED5-9AC9-0CDF-DF5C-0E9D0AC3D52E}"/>
              </a:ext>
            </a:extLst>
          </p:cNvPr>
          <p:cNvSpPr txBox="1"/>
          <p:nvPr/>
        </p:nvSpPr>
        <p:spPr>
          <a:xfrm>
            <a:off x="1089253" y="4718521"/>
            <a:ext cx="1047932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Find  Factor Ranges that are totally within the CI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This is the Trust Region</a:t>
            </a:r>
          </a:p>
        </p:txBody>
      </p:sp>
    </p:spTree>
    <p:extLst>
      <p:ext uri="{BB962C8B-B14F-4D97-AF65-F5344CB8AC3E}">
        <p14:creationId xmlns:p14="http://schemas.microsoft.com/office/powerpoint/2010/main" val="370245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1" name="TextBox 10">
            <a:extLst>
              <a:ext uri="{FF2B5EF4-FFF2-40B4-BE49-F238E27FC236}">
                <a16:creationId xmlns:a16="http://schemas.microsoft.com/office/drawing/2014/main" id="{5536EED5-9AC9-0CDF-DF5C-0E9D0AC3D52E}"/>
              </a:ext>
            </a:extLst>
          </p:cNvPr>
          <p:cNvSpPr txBox="1"/>
          <p:nvPr/>
        </p:nvSpPr>
        <p:spPr>
          <a:xfrm>
            <a:off x="1089253" y="4718521"/>
            <a:ext cx="104793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Within that Trust Region maximize the Prediction Variance</a:t>
            </a:r>
          </a:p>
        </p:txBody>
      </p:sp>
      <p:pic>
        <p:nvPicPr>
          <p:cNvPr id="4" name="Picture 3">
            <a:extLst>
              <a:ext uri="{FF2B5EF4-FFF2-40B4-BE49-F238E27FC236}">
                <a16:creationId xmlns:a16="http://schemas.microsoft.com/office/drawing/2014/main" id="{A8D2B688-0C49-1380-12DB-7EF61C0C772A}"/>
              </a:ext>
            </a:extLst>
          </p:cNvPr>
          <p:cNvPicPr>
            <a:picLocks noChangeAspect="1"/>
          </p:cNvPicPr>
          <p:nvPr/>
        </p:nvPicPr>
        <p:blipFill>
          <a:blip r:embed="rId6"/>
          <a:stretch>
            <a:fillRect/>
          </a:stretch>
        </p:blipFill>
        <p:spPr>
          <a:xfrm>
            <a:off x="3319809" y="1762333"/>
            <a:ext cx="5552381" cy="3333333"/>
          </a:xfrm>
          <a:prstGeom prst="rect">
            <a:avLst/>
          </a:prstGeom>
        </p:spPr>
      </p:pic>
    </p:spTree>
    <p:extLst>
      <p:ext uri="{BB962C8B-B14F-4D97-AF65-F5344CB8AC3E}">
        <p14:creationId xmlns:p14="http://schemas.microsoft.com/office/powerpoint/2010/main" val="206003792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1" name="TextBox 10">
            <a:extLst>
              <a:ext uri="{FF2B5EF4-FFF2-40B4-BE49-F238E27FC236}">
                <a16:creationId xmlns:a16="http://schemas.microsoft.com/office/drawing/2014/main" id="{5536EED5-9AC9-0CDF-DF5C-0E9D0AC3D52E}"/>
              </a:ext>
            </a:extLst>
          </p:cNvPr>
          <p:cNvSpPr txBox="1"/>
          <p:nvPr/>
        </p:nvSpPr>
        <p:spPr>
          <a:xfrm>
            <a:off x="1089253" y="4718521"/>
            <a:ext cx="1047932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Within that Trust Region maximize the Prediction Variance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In this case it is just the EI Optimal point</a:t>
            </a:r>
          </a:p>
        </p:txBody>
      </p:sp>
      <p:pic>
        <p:nvPicPr>
          <p:cNvPr id="4" name="Picture 3">
            <a:extLst>
              <a:ext uri="{FF2B5EF4-FFF2-40B4-BE49-F238E27FC236}">
                <a16:creationId xmlns:a16="http://schemas.microsoft.com/office/drawing/2014/main" id="{A8D2B688-0C49-1380-12DB-7EF61C0C772A}"/>
              </a:ext>
            </a:extLst>
          </p:cNvPr>
          <p:cNvPicPr>
            <a:picLocks noChangeAspect="1"/>
          </p:cNvPicPr>
          <p:nvPr/>
        </p:nvPicPr>
        <p:blipFill>
          <a:blip r:embed="rId6"/>
          <a:stretch>
            <a:fillRect/>
          </a:stretch>
        </p:blipFill>
        <p:spPr>
          <a:xfrm>
            <a:off x="3319809" y="1762333"/>
            <a:ext cx="5552381" cy="3333333"/>
          </a:xfrm>
          <a:prstGeom prst="rect">
            <a:avLst/>
          </a:prstGeom>
        </p:spPr>
      </p:pic>
      <p:pic>
        <p:nvPicPr>
          <p:cNvPr id="5" name="Picture 4">
            <a:extLst>
              <a:ext uri="{FF2B5EF4-FFF2-40B4-BE49-F238E27FC236}">
                <a16:creationId xmlns:a16="http://schemas.microsoft.com/office/drawing/2014/main" id="{FABBB410-269E-7E49-3F3B-A4CFC5D44051}"/>
              </a:ext>
            </a:extLst>
          </p:cNvPr>
          <p:cNvPicPr>
            <a:picLocks noChangeAspect="1"/>
          </p:cNvPicPr>
          <p:nvPr/>
        </p:nvPicPr>
        <p:blipFill>
          <a:blip r:embed="rId7"/>
          <a:stretch>
            <a:fillRect/>
          </a:stretch>
        </p:blipFill>
        <p:spPr>
          <a:xfrm>
            <a:off x="3319809" y="1762333"/>
            <a:ext cx="5552381" cy="3333333"/>
          </a:xfrm>
          <a:prstGeom prst="rect">
            <a:avLst/>
          </a:prstGeom>
        </p:spPr>
      </p:pic>
    </p:spTree>
    <p:extLst>
      <p:ext uri="{BB962C8B-B14F-4D97-AF65-F5344CB8AC3E}">
        <p14:creationId xmlns:p14="http://schemas.microsoft.com/office/powerpoint/2010/main" val="246290654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7" name="Picture 6">
            <a:extLst>
              <a:ext uri="{FF2B5EF4-FFF2-40B4-BE49-F238E27FC236}">
                <a16:creationId xmlns:a16="http://schemas.microsoft.com/office/drawing/2014/main" id="{FE1D2350-9453-795C-ACE8-A8FCD06A1BD5}"/>
              </a:ext>
            </a:extLst>
          </p:cNvPr>
          <p:cNvPicPr>
            <a:picLocks noChangeAspect="1"/>
          </p:cNvPicPr>
          <p:nvPr/>
        </p:nvPicPr>
        <p:blipFill>
          <a:blip r:embed="rId6"/>
          <a:stretch>
            <a:fillRect/>
          </a:stretch>
        </p:blipFill>
        <p:spPr>
          <a:xfrm>
            <a:off x="2619809" y="2333762"/>
            <a:ext cx="6952381" cy="2190476"/>
          </a:xfrm>
          <a:prstGeom prst="rect">
            <a:avLst/>
          </a:prstGeom>
        </p:spPr>
      </p:pic>
    </p:spTree>
    <p:extLst>
      <p:ext uri="{BB962C8B-B14F-4D97-AF65-F5344CB8AC3E}">
        <p14:creationId xmlns:p14="http://schemas.microsoft.com/office/powerpoint/2010/main" val="32193520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7" name="Picture 6">
            <a:extLst>
              <a:ext uri="{FF2B5EF4-FFF2-40B4-BE49-F238E27FC236}">
                <a16:creationId xmlns:a16="http://schemas.microsoft.com/office/drawing/2014/main" id="{FE1D2350-9453-795C-ACE8-A8FCD06A1BD5}"/>
              </a:ext>
            </a:extLst>
          </p:cNvPr>
          <p:cNvPicPr>
            <a:picLocks noChangeAspect="1"/>
          </p:cNvPicPr>
          <p:nvPr/>
        </p:nvPicPr>
        <p:blipFill>
          <a:blip r:embed="rId6"/>
          <a:stretch>
            <a:fillRect/>
          </a:stretch>
        </p:blipFill>
        <p:spPr>
          <a:xfrm>
            <a:off x="2619809" y="2333762"/>
            <a:ext cx="6952381" cy="2190476"/>
          </a:xfrm>
          <a:prstGeom prst="rect">
            <a:avLst/>
          </a:prstGeom>
        </p:spPr>
      </p:pic>
      <p:pic>
        <p:nvPicPr>
          <p:cNvPr id="4" name="Picture 3">
            <a:extLst>
              <a:ext uri="{FF2B5EF4-FFF2-40B4-BE49-F238E27FC236}">
                <a16:creationId xmlns:a16="http://schemas.microsoft.com/office/drawing/2014/main" id="{AB35ACA6-201D-4624-E817-7096DE41E92D}"/>
              </a:ext>
            </a:extLst>
          </p:cNvPr>
          <p:cNvPicPr>
            <a:picLocks noChangeAspect="1"/>
          </p:cNvPicPr>
          <p:nvPr/>
        </p:nvPicPr>
        <p:blipFill>
          <a:blip r:embed="rId7"/>
          <a:stretch>
            <a:fillRect/>
          </a:stretch>
        </p:blipFill>
        <p:spPr>
          <a:xfrm>
            <a:off x="2643619" y="2314714"/>
            <a:ext cx="6904762" cy="2228571"/>
          </a:xfrm>
          <a:prstGeom prst="rect">
            <a:avLst/>
          </a:prstGeom>
        </p:spPr>
      </p:pic>
    </p:spTree>
    <p:extLst>
      <p:ext uri="{BB962C8B-B14F-4D97-AF65-F5344CB8AC3E}">
        <p14:creationId xmlns:p14="http://schemas.microsoft.com/office/powerpoint/2010/main" val="11761325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7" name="Picture 6">
            <a:extLst>
              <a:ext uri="{FF2B5EF4-FFF2-40B4-BE49-F238E27FC236}">
                <a16:creationId xmlns:a16="http://schemas.microsoft.com/office/drawing/2014/main" id="{FE1D2350-9453-795C-ACE8-A8FCD06A1BD5}"/>
              </a:ext>
            </a:extLst>
          </p:cNvPr>
          <p:cNvPicPr>
            <a:picLocks noChangeAspect="1"/>
          </p:cNvPicPr>
          <p:nvPr/>
        </p:nvPicPr>
        <p:blipFill>
          <a:blip r:embed="rId6"/>
          <a:stretch>
            <a:fillRect/>
          </a:stretch>
        </p:blipFill>
        <p:spPr>
          <a:xfrm>
            <a:off x="2619809" y="2333762"/>
            <a:ext cx="6952381" cy="2190476"/>
          </a:xfrm>
          <a:prstGeom prst="rect">
            <a:avLst/>
          </a:prstGeom>
        </p:spPr>
      </p:pic>
      <p:pic>
        <p:nvPicPr>
          <p:cNvPr id="4" name="Picture 3">
            <a:extLst>
              <a:ext uri="{FF2B5EF4-FFF2-40B4-BE49-F238E27FC236}">
                <a16:creationId xmlns:a16="http://schemas.microsoft.com/office/drawing/2014/main" id="{AB35ACA6-201D-4624-E817-7096DE41E92D}"/>
              </a:ext>
            </a:extLst>
          </p:cNvPr>
          <p:cNvPicPr>
            <a:picLocks noChangeAspect="1"/>
          </p:cNvPicPr>
          <p:nvPr/>
        </p:nvPicPr>
        <p:blipFill>
          <a:blip r:embed="rId7"/>
          <a:stretch>
            <a:fillRect/>
          </a:stretch>
        </p:blipFill>
        <p:spPr>
          <a:xfrm>
            <a:off x="2643619" y="2314714"/>
            <a:ext cx="6904762" cy="2228571"/>
          </a:xfrm>
          <a:prstGeom prst="rect">
            <a:avLst/>
          </a:prstGeom>
        </p:spPr>
      </p:pic>
      <p:pic>
        <p:nvPicPr>
          <p:cNvPr id="5" name="Picture 4">
            <a:extLst>
              <a:ext uri="{FF2B5EF4-FFF2-40B4-BE49-F238E27FC236}">
                <a16:creationId xmlns:a16="http://schemas.microsoft.com/office/drawing/2014/main" id="{2D0AEF35-BBB0-50F3-B338-5D41BA19834A}"/>
              </a:ext>
            </a:extLst>
          </p:cNvPr>
          <p:cNvPicPr>
            <a:picLocks noChangeAspect="1"/>
          </p:cNvPicPr>
          <p:nvPr/>
        </p:nvPicPr>
        <p:blipFill>
          <a:blip r:embed="rId8"/>
          <a:stretch>
            <a:fillRect/>
          </a:stretch>
        </p:blipFill>
        <p:spPr>
          <a:xfrm>
            <a:off x="2615047" y="2319476"/>
            <a:ext cx="6961905" cy="2219048"/>
          </a:xfrm>
          <a:prstGeom prst="rect">
            <a:avLst/>
          </a:prstGeom>
        </p:spPr>
      </p:pic>
    </p:spTree>
    <p:extLst>
      <p:ext uri="{BB962C8B-B14F-4D97-AF65-F5344CB8AC3E}">
        <p14:creationId xmlns:p14="http://schemas.microsoft.com/office/powerpoint/2010/main" val="344164462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9" name="Picture 8">
            <a:extLst>
              <a:ext uri="{FF2B5EF4-FFF2-40B4-BE49-F238E27FC236}">
                <a16:creationId xmlns:a16="http://schemas.microsoft.com/office/drawing/2014/main" id="{1146082B-DE4A-F784-206A-4BF2FD87FCA6}"/>
              </a:ext>
            </a:extLst>
          </p:cNvPr>
          <p:cNvPicPr>
            <a:picLocks noChangeAspect="1"/>
          </p:cNvPicPr>
          <p:nvPr/>
        </p:nvPicPr>
        <p:blipFill>
          <a:blip r:embed="rId6"/>
          <a:stretch>
            <a:fillRect/>
          </a:stretch>
        </p:blipFill>
        <p:spPr>
          <a:xfrm>
            <a:off x="2057905" y="2009952"/>
            <a:ext cx="8076190" cy="2838095"/>
          </a:xfrm>
          <a:prstGeom prst="rect">
            <a:avLst/>
          </a:prstGeom>
        </p:spPr>
      </p:pic>
    </p:spTree>
    <p:extLst>
      <p:ext uri="{BB962C8B-B14F-4D97-AF65-F5344CB8AC3E}">
        <p14:creationId xmlns:p14="http://schemas.microsoft.com/office/powerpoint/2010/main" val="334329120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sp>
        <p:nvSpPr>
          <p:cNvPr id="12" name="TextBox 11">
            <a:extLst>
              <a:ext uri="{FF2B5EF4-FFF2-40B4-BE49-F238E27FC236}">
                <a16:creationId xmlns:a16="http://schemas.microsoft.com/office/drawing/2014/main" id="{B43C6E10-DF7F-EFBD-3B27-BC21BF05851D}"/>
              </a:ext>
            </a:extLst>
          </p:cNvPr>
          <p:cNvSpPr txBox="1"/>
          <p:nvPr/>
        </p:nvSpPr>
        <p:spPr>
          <a:xfrm>
            <a:off x="1089253" y="4718521"/>
            <a:ext cx="1047932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is looking good at EI Point, but very narrow CI.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-&gt;Try Another Trust Region Step</a:t>
            </a:r>
          </a:p>
        </p:txBody>
      </p:sp>
      <p:pic>
        <p:nvPicPr>
          <p:cNvPr id="4" name="Picture 3">
            <a:extLst>
              <a:ext uri="{FF2B5EF4-FFF2-40B4-BE49-F238E27FC236}">
                <a16:creationId xmlns:a16="http://schemas.microsoft.com/office/drawing/2014/main" id="{5E5DB7E7-7CF9-BD46-0E29-3AA8C5B035CA}"/>
              </a:ext>
            </a:extLst>
          </p:cNvPr>
          <p:cNvPicPr>
            <a:picLocks noChangeAspect="1"/>
          </p:cNvPicPr>
          <p:nvPr/>
        </p:nvPicPr>
        <p:blipFill>
          <a:blip r:embed="rId6"/>
          <a:stretch>
            <a:fillRect/>
          </a:stretch>
        </p:blipFill>
        <p:spPr>
          <a:xfrm>
            <a:off x="1319161" y="1054146"/>
            <a:ext cx="4371429" cy="2952381"/>
          </a:xfrm>
          <a:prstGeom prst="rect">
            <a:avLst/>
          </a:prstGeom>
        </p:spPr>
      </p:pic>
      <p:pic>
        <p:nvPicPr>
          <p:cNvPr id="9" name="Picture 8">
            <a:extLst>
              <a:ext uri="{FF2B5EF4-FFF2-40B4-BE49-F238E27FC236}">
                <a16:creationId xmlns:a16="http://schemas.microsoft.com/office/drawing/2014/main" id="{A576AF9E-EE9B-89DF-DD5D-A1F7850DF21F}"/>
              </a:ext>
            </a:extLst>
          </p:cNvPr>
          <p:cNvPicPr>
            <a:picLocks noChangeAspect="1"/>
          </p:cNvPicPr>
          <p:nvPr/>
        </p:nvPicPr>
        <p:blipFill>
          <a:blip r:embed="rId7"/>
          <a:stretch>
            <a:fillRect/>
          </a:stretch>
        </p:blipFill>
        <p:spPr>
          <a:xfrm>
            <a:off x="5959053" y="891999"/>
            <a:ext cx="5609524" cy="2057143"/>
          </a:xfrm>
          <a:prstGeom prst="rect">
            <a:avLst/>
          </a:prstGeom>
        </p:spPr>
      </p:pic>
      <p:pic>
        <p:nvPicPr>
          <p:cNvPr id="11" name="Picture 10">
            <a:extLst>
              <a:ext uri="{FF2B5EF4-FFF2-40B4-BE49-F238E27FC236}">
                <a16:creationId xmlns:a16="http://schemas.microsoft.com/office/drawing/2014/main" id="{DE9C1A82-7E07-1DDE-C7BF-792AE979B14C}"/>
              </a:ext>
            </a:extLst>
          </p:cNvPr>
          <p:cNvPicPr>
            <a:picLocks noChangeAspect="1"/>
          </p:cNvPicPr>
          <p:nvPr/>
        </p:nvPicPr>
        <p:blipFill>
          <a:blip r:embed="rId8"/>
          <a:stretch>
            <a:fillRect/>
          </a:stretch>
        </p:blipFill>
        <p:spPr>
          <a:xfrm>
            <a:off x="5984310" y="2891802"/>
            <a:ext cx="5380952" cy="1895238"/>
          </a:xfrm>
          <a:prstGeom prst="rect">
            <a:avLst/>
          </a:prstGeom>
        </p:spPr>
      </p:pic>
    </p:spTree>
    <p:extLst>
      <p:ext uri="{BB962C8B-B14F-4D97-AF65-F5344CB8AC3E}">
        <p14:creationId xmlns:p14="http://schemas.microsoft.com/office/powerpoint/2010/main" val="1101811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668FE-B78E-05B4-14FE-5B5A279BB18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A6AE8E78-582F-A6BF-1037-A1C3C5016546}"/>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338E8C74-714C-3C31-CA54-0EE21B952955}"/>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920603A-BCA5-673A-315D-D3C5FF7C7AC0}"/>
                  </a:ext>
                </a:extLst>
              </p:cNvPr>
              <p:cNvSpPr txBox="1"/>
              <p:nvPr/>
            </p:nvSpPr>
            <p:spPr>
              <a:xfrm>
                <a:off x="8516372" y="2474894"/>
                <a:ext cx="3140678" cy="1815882"/>
              </a:xfrm>
              <a:prstGeom prst="rect">
                <a:avLst/>
              </a:prstGeom>
              <a:noFill/>
            </p:spPr>
            <p:txBody>
              <a:bodyPr wrap="square" rtlCol="0">
                <a:spAutoFit/>
              </a:bodyPr>
              <a:lstStyle/>
              <a:p>
                <a:pPr lvl="1"/>
                <a:r>
                  <a:rPr lang="en-US" sz="2800" dirty="0"/>
                  <a:t>N=4</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4238.6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X=4.79</a:t>
                </a:r>
              </a:p>
            </p:txBody>
          </p:sp>
        </mc:Choice>
        <mc:Fallback xmlns="">
          <p:sp>
            <p:nvSpPr>
              <p:cNvPr id="9" name="TextBox 8">
                <a:extLst>
                  <a:ext uri="{FF2B5EF4-FFF2-40B4-BE49-F238E27FC236}">
                    <a16:creationId xmlns:a16="http://schemas.microsoft.com/office/drawing/2014/main" id="{8920603A-BCA5-673A-315D-D3C5FF7C7AC0}"/>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02D5367-449B-3C0B-B6FB-F1ADA7B3A1CC}"/>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660E60BC-1FED-C184-7F38-A15364F86EAE}"/>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F6B3D2D6-871D-B925-82EC-49E9E0B2A69D}"/>
              </a:ext>
            </a:extLst>
          </p:cNvPr>
          <p:cNvPicPr>
            <a:picLocks noChangeAspect="1"/>
          </p:cNvPicPr>
          <p:nvPr/>
        </p:nvPicPr>
        <p:blipFill>
          <a:blip r:embed="rId7"/>
          <a:stretch>
            <a:fillRect/>
          </a:stretch>
        </p:blipFill>
        <p:spPr>
          <a:xfrm>
            <a:off x="3381715" y="133762"/>
            <a:ext cx="5428571" cy="6590476"/>
          </a:xfrm>
          <a:prstGeom prst="rect">
            <a:avLst/>
          </a:prstGeom>
        </p:spPr>
      </p:pic>
      <p:sp>
        <p:nvSpPr>
          <p:cNvPr id="11" name="Oval 10">
            <a:extLst>
              <a:ext uri="{FF2B5EF4-FFF2-40B4-BE49-F238E27FC236}">
                <a16:creationId xmlns:a16="http://schemas.microsoft.com/office/drawing/2014/main" id="{B63BB4B7-95A0-F039-9748-32E2A5322676}"/>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Oval 11">
            <a:extLst>
              <a:ext uri="{FF2B5EF4-FFF2-40B4-BE49-F238E27FC236}">
                <a16:creationId xmlns:a16="http://schemas.microsoft.com/office/drawing/2014/main" id="{1F0AF345-FCDF-7360-396A-C229C95AC57D}"/>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6" name="Oval 15">
            <a:extLst>
              <a:ext uri="{FF2B5EF4-FFF2-40B4-BE49-F238E27FC236}">
                <a16:creationId xmlns:a16="http://schemas.microsoft.com/office/drawing/2014/main" id="{5DC20944-36D3-4A0C-EDEC-D0061C5AA6AA}"/>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B8AD38B9-BE7F-5F2A-8510-D83DD640BECE}"/>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9" name="Picture 18">
            <a:extLst>
              <a:ext uri="{FF2B5EF4-FFF2-40B4-BE49-F238E27FC236}">
                <a16:creationId xmlns:a16="http://schemas.microsoft.com/office/drawing/2014/main" id="{EA0E1112-5EDD-776F-089F-D45A8BE233F7}"/>
              </a:ext>
            </a:extLst>
          </p:cNvPr>
          <p:cNvPicPr>
            <a:picLocks noChangeAspect="1"/>
          </p:cNvPicPr>
          <p:nvPr/>
        </p:nvPicPr>
        <p:blipFill>
          <a:blip r:embed="rId8">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8C3CF46D-F880-0B9A-2D87-E3B64DE1747C}"/>
              </a:ext>
            </a:extLst>
          </p:cNvPr>
          <p:cNvPicPr>
            <a:picLocks noChangeAspect="1"/>
          </p:cNvPicPr>
          <p:nvPr/>
        </p:nvPicPr>
        <p:blipFill>
          <a:blip r:embed="rId9"/>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8424A31-C040-2DDA-0EAA-D9419CD5CF9A}"/>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4" name="TextBox 13">
                <a:extLst>
                  <a:ext uri="{FF2B5EF4-FFF2-40B4-BE49-F238E27FC236}">
                    <a16:creationId xmlns:a16="http://schemas.microsoft.com/office/drawing/2014/main" id="{E8424A31-C040-2DDA-0EAA-D9419CD5CF9A}"/>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0"/>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D9825DA-2EFD-ABF9-3AD6-88DD48254A7C}"/>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5" name="TextBox 14">
                <a:extLst>
                  <a:ext uri="{FF2B5EF4-FFF2-40B4-BE49-F238E27FC236}">
                    <a16:creationId xmlns:a16="http://schemas.microsoft.com/office/drawing/2014/main" id="{CD9825DA-2EFD-ABF9-3AD6-88DD48254A7C}"/>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1"/>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DFC23A7-4D24-CF93-DEBC-30534F0CA8BB}"/>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7" name="TextBox 16">
                <a:extLst>
                  <a:ext uri="{FF2B5EF4-FFF2-40B4-BE49-F238E27FC236}">
                    <a16:creationId xmlns:a16="http://schemas.microsoft.com/office/drawing/2014/main" id="{CDFC23A7-4D24-CF93-DEBC-30534F0CA8BB}"/>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2"/>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B0F8D459-1BEC-5890-E079-52105F0DDF62}"/>
              </a:ext>
            </a:extLst>
          </p:cNvPr>
          <p:cNvSpPr/>
          <p:nvPr/>
        </p:nvSpPr>
        <p:spPr>
          <a:xfrm>
            <a:off x="6188754" y="3106992"/>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1" name="Picture 20">
            <a:extLst>
              <a:ext uri="{FF2B5EF4-FFF2-40B4-BE49-F238E27FC236}">
                <a16:creationId xmlns:a16="http://schemas.microsoft.com/office/drawing/2014/main" id="{5CC9F7CC-4246-F81E-89AC-8F96A46B9AE5}"/>
              </a:ext>
            </a:extLst>
          </p:cNvPr>
          <p:cNvPicPr>
            <a:picLocks noChangeAspect="1"/>
          </p:cNvPicPr>
          <p:nvPr/>
        </p:nvPicPr>
        <p:blipFill>
          <a:blip r:embed="rId13"/>
          <a:stretch>
            <a:fillRect/>
          </a:stretch>
        </p:blipFill>
        <p:spPr>
          <a:xfrm>
            <a:off x="11201524" y="6191334"/>
            <a:ext cx="990476" cy="666667"/>
          </a:xfrm>
          <a:prstGeom prst="rect">
            <a:avLst/>
          </a:prstGeom>
        </p:spPr>
      </p:pic>
      <p:sp>
        <p:nvSpPr>
          <p:cNvPr id="6" name="Oval 5">
            <a:extLst>
              <a:ext uri="{FF2B5EF4-FFF2-40B4-BE49-F238E27FC236}">
                <a16:creationId xmlns:a16="http://schemas.microsoft.com/office/drawing/2014/main" id="{084FF64E-2925-0E47-15C3-13C442342EE1}"/>
              </a:ext>
            </a:extLst>
          </p:cNvPr>
          <p:cNvSpPr/>
          <p:nvPr/>
        </p:nvSpPr>
        <p:spPr>
          <a:xfrm>
            <a:off x="6552544" y="3264307"/>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Title 1">
            <a:extLst>
              <a:ext uri="{FF2B5EF4-FFF2-40B4-BE49-F238E27FC236}">
                <a16:creationId xmlns:a16="http://schemas.microsoft.com/office/drawing/2014/main" id="{5C734C18-6673-568C-8FFF-E2598B9DE6D6}"/>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83394044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5" name="Picture 4">
            <a:extLst>
              <a:ext uri="{FF2B5EF4-FFF2-40B4-BE49-F238E27FC236}">
                <a16:creationId xmlns:a16="http://schemas.microsoft.com/office/drawing/2014/main" id="{E15299C1-3FF9-FD23-F499-CFA92C9227E0}"/>
              </a:ext>
            </a:extLst>
          </p:cNvPr>
          <p:cNvPicPr>
            <a:picLocks noChangeAspect="1"/>
          </p:cNvPicPr>
          <p:nvPr/>
        </p:nvPicPr>
        <p:blipFill>
          <a:blip r:embed="rId6"/>
          <a:stretch>
            <a:fillRect/>
          </a:stretch>
        </p:blipFill>
        <p:spPr>
          <a:xfrm>
            <a:off x="2496347" y="839659"/>
            <a:ext cx="7009524" cy="5676190"/>
          </a:xfrm>
          <a:prstGeom prst="rect">
            <a:avLst/>
          </a:prstGeom>
        </p:spPr>
      </p:pic>
    </p:spTree>
    <p:extLst>
      <p:ext uri="{BB962C8B-B14F-4D97-AF65-F5344CB8AC3E}">
        <p14:creationId xmlns:p14="http://schemas.microsoft.com/office/powerpoint/2010/main" val="158164342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5" name="Picture 4">
            <a:extLst>
              <a:ext uri="{FF2B5EF4-FFF2-40B4-BE49-F238E27FC236}">
                <a16:creationId xmlns:a16="http://schemas.microsoft.com/office/drawing/2014/main" id="{E15299C1-3FF9-FD23-F499-CFA92C9227E0}"/>
              </a:ext>
            </a:extLst>
          </p:cNvPr>
          <p:cNvPicPr>
            <a:picLocks noChangeAspect="1"/>
          </p:cNvPicPr>
          <p:nvPr/>
        </p:nvPicPr>
        <p:blipFill>
          <a:blip r:embed="rId6"/>
          <a:stretch>
            <a:fillRect/>
          </a:stretch>
        </p:blipFill>
        <p:spPr>
          <a:xfrm>
            <a:off x="2496347" y="839659"/>
            <a:ext cx="7009524" cy="5676190"/>
          </a:xfrm>
          <a:prstGeom prst="rect">
            <a:avLst/>
          </a:prstGeom>
        </p:spPr>
      </p:pic>
    </p:spTree>
    <p:extLst>
      <p:ext uri="{BB962C8B-B14F-4D97-AF65-F5344CB8AC3E}">
        <p14:creationId xmlns:p14="http://schemas.microsoft.com/office/powerpoint/2010/main" val="10604222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4" name="Picture 3">
            <a:extLst>
              <a:ext uri="{FF2B5EF4-FFF2-40B4-BE49-F238E27FC236}">
                <a16:creationId xmlns:a16="http://schemas.microsoft.com/office/drawing/2014/main" id="{F0D5CC01-57AF-58BC-C544-2BCCB5F53CE7}"/>
              </a:ext>
            </a:extLst>
          </p:cNvPr>
          <p:cNvPicPr>
            <a:picLocks noChangeAspect="1"/>
          </p:cNvPicPr>
          <p:nvPr/>
        </p:nvPicPr>
        <p:blipFill>
          <a:blip r:embed="rId6"/>
          <a:stretch>
            <a:fillRect/>
          </a:stretch>
        </p:blipFill>
        <p:spPr>
          <a:xfrm>
            <a:off x="2067428" y="1843285"/>
            <a:ext cx="8057143" cy="3171429"/>
          </a:xfrm>
          <a:prstGeom prst="rect">
            <a:avLst/>
          </a:prstGeom>
        </p:spPr>
      </p:pic>
    </p:spTree>
    <p:extLst>
      <p:ext uri="{BB962C8B-B14F-4D97-AF65-F5344CB8AC3E}">
        <p14:creationId xmlns:p14="http://schemas.microsoft.com/office/powerpoint/2010/main" val="235319570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5" name="Picture 4">
            <a:extLst>
              <a:ext uri="{FF2B5EF4-FFF2-40B4-BE49-F238E27FC236}">
                <a16:creationId xmlns:a16="http://schemas.microsoft.com/office/drawing/2014/main" id="{296F61EC-EFEF-168E-218A-63C90126B02D}"/>
              </a:ext>
            </a:extLst>
          </p:cNvPr>
          <p:cNvPicPr>
            <a:picLocks noChangeAspect="1"/>
          </p:cNvPicPr>
          <p:nvPr/>
        </p:nvPicPr>
        <p:blipFill>
          <a:blip r:embed="rId6"/>
          <a:stretch>
            <a:fillRect/>
          </a:stretch>
        </p:blipFill>
        <p:spPr>
          <a:xfrm>
            <a:off x="844941" y="953042"/>
            <a:ext cx="4342857" cy="2933333"/>
          </a:xfrm>
          <a:prstGeom prst="rect">
            <a:avLst/>
          </a:prstGeom>
        </p:spPr>
      </p:pic>
      <p:pic>
        <p:nvPicPr>
          <p:cNvPr id="9" name="Picture 8">
            <a:extLst>
              <a:ext uri="{FF2B5EF4-FFF2-40B4-BE49-F238E27FC236}">
                <a16:creationId xmlns:a16="http://schemas.microsoft.com/office/drawing/2014/main" id="{4F9F1F6A-2E5C-FFC0-B9B2-E24108493CB3}"/>
              </a:ext>
            </a:extLst>
          </p:cNvPr>
          <p:cNvPicPr>
            <a:picLocks noChangeAspect="1"/>
          </p:cNvPicPr>
          <p:nvPr/>
        </p:nvPicPr>
        <p:blipFill>
          <a:blip r:embed="rId7"/>
          <a:stretch>
            <a:fillRect/>
          </a:stretch>
        </p:blipFill>
        <p:spPr>
          <a:xfrm>
            <a:off x="6145792" y="1171857"/>
            <a:ext cx="5409524" cy="2257143"/>
          </a:xfrm>
          <a:prstGeom prst="rect">
            <a:avLst/>
          </a:prstGeom>
        </p:spPr>
      </p:pic>
      <p:sp>
        <p:nvSpPr>
          <p:cNvPr id="10" name="TextBox 9">
            <a:extLst>
              <a:ext uri="{FF2B5EF4-FFF2-40B4-BE49-F238E27FC236}">
                <a16:creationId xmlns:a16="http://schemas.microsoft.com/office/drawing/2014/main" id="{81EA6DDB-9515-1873-0CDC-CE771520D358}"/>
              </a:ext>
            </a:extLst>
          </p:cNvPr>
          <p:cNvSpPr txBox="1"/>
          <p:nvPr/>
        </p:nvSpPr>
        <p:spPr>
          <a:xfrm>
            <a:off x="657932" y="4143873"/>
            <a:ext cx="597578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is looking good at EI Point, but very narrow CI.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-&gt;Try Another Trust Region Step</a:t>
            </a:r>
          </a:p>
        </p:txBody>
      </p:sp>
    </p:spTree>
    <p:extLst>
      <p:ext uri="{BB962C8B-B14F-4D97-AF65-F5344CB8AC3E}">
        <p14:creationId xmlns:p14="http://schemas.microsoft.com/office/powerpoint/2010/main" val="205316050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4" name="Picture 3">
            <a:extLst>
              <a:ext uri="{FF2B5EF4-FFF2-40B4-BE49-F238E27FC236}">
                <a16:creationId xmlns:a16="http://schemas.microsoft.com/office/drawing/2014/main" id="{97726A50-E20C-8DCA-B23B-170C292D0AC2}"/>
              </a:ext>
            </a:extLst>
          </p:cNvPr>
          <p:cNvPicPr>
            <a:picLocks noChangeAspect="1"/>
          </p:cNvPicPr>
          <p:nvPr/>
        </p:nvPicPr>
        <p:blipFill>
          <a:blip r:embed="rId6"/>
          <a:stretch>
            <a:fillRect/>
          </a:stretch>
        </p:blipFill>
        <p:spPr>
          <a:xfrm>
            <a:off x="555316" y="2661812"/>
            <a:ext cx="4848546" cy="2056709"/>
          </a:xfrm>
          <a:prstGeom prst="rect">
            <a:avLst/>
          </a:prstGeom>
        </p:spPr>
      </p:pic>
      <p:pic>
        <p:nvPicPr>
          <p:cNvPr id="11" name="Picture 10">
            <a:extLst>
              <a:ext uri="{FF2B5EF4-FFF2-40B4-BE49-F238E27FC236}">
                <a16:creationId xmlns:a16="http://schemas.microsoft.com/office/drawing/2014/main" id="{94DB2317-19F4-5058-B0EA-BEA63F639784}"/>
              </a:ext>
            </a:extLst>
          </p:cNvPr>
          <p:cNvPicPr>
            <a:picLocks noChangeAspect="1"/>
          </p:cNvPicPr>
          <p:nvPr/>
        </p:nvPicPr>
        <p:blipFill>
          <a:blip r:embed="rId7"/>
          <a:stretch>
            <a:fillRect/>
          </a:stretch>
        </p:blipFill>
        <p:spPr>
          <a:xfrm>
            <a:off x="5403862" y="853581"/>
            <a:ext cx="6047260" cy="5833343"/>
          </a:xfrm>
          <a:prstGeom prst="rect">
            <a:avLst/>
          </a:prstGeom>
        </p:spPr>
      </p:pic>
    </p:spTree>
    <p:extLst>
      <p:ext uri="{BB962C8B-B14F-4D97-AF65-F5344CB8AC3E}">
        <p14:creationId xmlns:p14="http://schemas.microsoft.com/office/powerpoint/2010/main" val="193411597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5" name="Picture 4">
            <a:extLst>
              <a:ext uri="{FF2B5EF4-FFF2-40B4-BE49-F238E27FC236}">
                <a16:creationId xmlns:a16="http://schemas.microsoft.com/office/drawing/2014/main" id="{779D7FCA-4CF4-FF26-9F07-4A873D06B716}"/>
              </a:ext>
            </a:extLst>
          </p:cNvPr>
          <p:cNvPicPr>
            <a:picLocks noChangeAspect="1"/>
          </p:cNvPicPr>
          <p:nvPr/>
        </p:nvPicPr>
        <p:blipFill>
          <a:blip r:embed="rId6"/>
          <a:stretch>
            <a:fillRect/>
          </a:stretch>
        </p:blipFill>
        <p:spPr>
          <a:xfrm>
            <a:off x="2172190" y="1729000"/>
            <a:ext cx="7847619" cy="3400000"/>
          </a:xfrm>
          <a:prstGeom prst="rect">
            <a:avLst/>
          </a:prstGeom>
        </p:spPr>
      </p:pic>
    </p:spTree>
    <p:extLst>
      <p:ext uri="{BB962C8B-B14F-4D97-AF65-F5344CB8AC3E}">
        <p14:creationId xmlns:p14="http://schemas.microsoft.com/office/powerpoint/2010/main" val="215276998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4" name="Picture 3">
            <a:extLst>
              <a:ext uri="{FF2B5EF4-FFF2-40B4-BE49-F238E27FC236}">
                <a16:creationId xmlns:a16="http://schemas.microsoft.com/office/drawing/2014/main" id="{E23DB506-822C-DFE0-F132-99B625620046}"/>
              </a:ext>
            </a:extLst>
          </p:cNvPr>
          <p:cNvPicPr>
            <a:picLocks noChangeAspect="1"/>
          </p:cNvPicPr>
          <p:nvPr/>
        </p:nvPicPr>
        <p:blipFill>
          <a:blip r:embed="rId6"/>
          <a:stretch>
            <a:fillRect/>
          </a:stretch>
        </p:blipFill>
        <p:spPr>
          <a:xfrm>
            <a:off x="848805" y="1281744"/>
            <a:ext cx="4352381" cy="2914286"/>
          </a:xfrm>
          <a:prstGeom prst="rect">
            <a:avLst/>
          </a:prstGeom>
        </p:spPr>
      </p:pic>
      <p:pic>
        <p:nvPicPr>
          <p:cNvPr id="9" name="Picture 8">
            <a:extLst>
              <a:ext uri="{FF2B5EF4-FFF2-40B4-BE49-F238E27FC236}">
                <a16:creationId xmlns:a16="http://schemas.microsoft.com/office/drawing/2014/main" id="{F0B239C1-9B0F-37EA-EDA1-E10B89D86452}"/>
              </a:ext>
            </a:extLst>
          </p:cNvPr>
          <p:cNvPicPr>
            <a:picLocks noChangeAspect="1"/>
          </p:cNvPicPr>
          <p:nvPr/>
        </p:nvPicPr>
        <p:blipFill>
          <a:blip r:embed="rId7"/>
          <a:stretch>
            <a:fillRect/>
          </a:stretch>
        </p:blipFill>
        <p:spPr>
          <a:xfrm>
            <a:off x="5690590" y="1472292"/>
            <a:ext cx="5466667" cy="2257143"/>
          </a:xfrm>
          <a:prstGeom prst="rect">
            <a:avLst/>
          </a:prstGeom>
        </p:spPr>
      </p:pic>
      <p:sp>
        <p:nvSpPr>
          <p:cNvPr id="10" name="TextBox 9">
            <a:extLst>
              <a:ext uri="{FF2B5EF4-FFF2-40B4-BE49-F238E27FC236}">
                <a16:creationId xmlns:a16="http://schemas.microsoft.com/office/drawing/2014/main" id="{787D44E5-70FF-C5DF-2BDE-F69108FD22E7}"/>
              </a:ext>
            </a:extLst>
          </p:cNvPr>
          <p:cNvSpPr txBox="1"/>
          <p:nvPr/>
        </p:nvSpPr>
        <p:spPr>
          <a:xfrm>
            <a:off x="657932" y="4143873"/>
            <a:ext cx="597578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Model is tight at EI Point, and has been consistent the last few runs. This is our proposed Optima</a:t>
            </a:r>
          </a:p>
        </p:txBody>
      </p:sp>
    </p:spTree>
    <p:extLst>
      <p:ext uri="{BB962C8B-B14F-4D97-AF65-F5344CB8AC3E}">
        <p14:creationId xmlns:p14="http://schemas.microsoft.com/office/powerpoint/2010/main" val="41921415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4"/>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5"/>
          <a:stretch>
            <a:fillRect/>
          </a:stretch>
        </p:blipFill>
        <p:spPr>
          <a:xfrm>
            <a:off x="241036" y="1590742"/>
            <a:ext cx="11809513" cy="548738"/>
          </a:xfrm>
          <a:prstGeom prst="rect">
            <a:avLst/>
          </a:prstGeom>
        </p:spPr>
      </p:pic>
      <p:pic>
        <p:nvPicPr>
          <p:cNvPr id="5" name="Picture 4">
            <a:extLst>
              <a:ext uri="{FF2B5EF4-FFF2-40B4-BE49-F238E27FC236}">
                <a16:creationId xmlns:a16="http://schemas.microsoft.com/office/drawing/2014/main" id="{EFEEF81D-D90F-E5CF-7C3E-7CBF221AAFD6}"/>
              </a:ext>
            </a:extLst>
          </p:cNvPr>
          <p:cNvPicPr>
            <a:picLocks noChangeAspect="1"/>
          </p:cNvPicPr>
          <p:nvPr/>
        </p:nvPicPr>
        <p:blipFill>
          <a:blip r:embed="rId6"/>
          <a:stretch>
            <a:fillRect/>
          </a:stretch>
        </p:blipFill>
        <p:spPr>
          <a:xfrm>
            <a:off x="3122574" y="1191492"/>
            <a:ext cx="5619048" cy="2952381"/>
          </a:xfrm>
          <a:prstGeom prst="rect">
            <a:avLst/>
          </a:prstGeom>
        </p:spPr>
      </p:pic>
      <p:sp>
        <p:nvSpPr>
          <p:cNvPr id="11" name="TextBox 10">
            <a:extLst>
              <a:ext uri="{FF2B5EF4-FFF2-40B4-BE49-F238E27FC236}">
                <a16:creationId xmlns:a16="http://schemas.microsoft.com/office/drawing/2014/main" id="{15610D8E-FB25-1C81-02F3-C3D46E493996}"/>
              </a:ext>
            </a:extLst>
          </p:cNvPr>
          <p:cNvSpPr txBox="1"/>
          <p:nvPr/>
        </p:nvSpPr>
        <p:spPr>
          <a:xfrm>
            <a:off x="675185" y="4310586"/>
            <a:ext cx="106685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We have recovered the true optima quite well in 11 runs.</a:t>
            </a:r>
          </a:p>
        </p:txBody>
      </p:sp>
    </p:spTree>
    <p:extLst>
      <p:ext uri="{BB962C8B-B14F-4D97-AF65-F5344CB8AC3E}">
        <p14:creationId xmlns:p14="http://schemas.microsoft.com/office/powerpoint/2010/main" val="55634684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5"/>
          <a:stretch>
            <a:fillRect/>
          </a:stretch>
        </p:blipFill>
        <p:spPr>
          <a:xfrm>
            <a:off x="140835" y="6515849"/>
            <a:ext cx="1896836" cy="342151"/>
          </a:xfrm>
          <a:prstGeom prst="rect">
            <a:avLst/>
          </a:prstGeom>
        </p:spPr>
      </p:pic>
      <p:pic>
        <p:nvPicPr>
          <p:cNvPr id="8" name="Picture 7">
            <a:extLst>
              <a:ext uri="{FF2B5EF4-FFF2-40B4-BE49-F238E27FC236}">
                <a16:creationId xmlns:a16="http://schemas.microsoft.com/office/drawing/2014/main" id="{133456B0-48A9-411B-A35D-45E99C1A1738}"/>
              </a:ext>
            </a:extLst>
          </p:cNvPr>
          <p:cNvPicPr>
            <a:picLocks noChangeAspect="1"/>
          </p:cNvPicPr>
          <p:nvPr/>
        </p:nvPicPr>
        <p:blipFill>
          <a:blip r:embed="rId6"/>
          <a:stretch>
            <a:fillRect/>
          </a:stretch>
        </p:blipFill>
        <p:spPr>
          <a:xfrm>
            <a:off x="10851696" y="6519862"/>
            <a:ext cx="1198853" cy="338138"/>
          </a:xfrm>
          <a:prstGeom prst="rect">
            <a:avLst/>
          </a:prstGeom>
        </p:spPr>
      </p:pic>
      <p:sp>
        <p:nvSpPr>
          <p:cNvPr id="3" name="object 3">
            <a:extLst>
              <a:ext uri="{FF2B5EF4-FFF2-40B4-BE49-F238E27FC236}">
                <a16:creationId xmlns:a16="http://schemas.microsoft.com/office/drawing/2014/main" id="{028B0B02-F01A-0A83-C52A-10BF13B1AE12}"/>
              </a:ext>
            </a:extLst>
          </p:cNvPr>
          <p:cNvSpPr txBox="1"/>
          <p:nvPr/>
        </p:nvSpPr>
        <p:spPr>
          <a:xfrm>
            <a:off x="2245807" y="211022"/>
            <a:ext cx="6889567"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TRBO – TRUST REGION BAYESIAN OPTIMIZATION v 0.1</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7"/>
          <a:stretch>
            <a:fillRect/>
          </a:stretch>
        </p:blipFill>
        <p:spPr>
          <a:xfrm>
            <a:off x="241036" y="1590742"/>
            <a:ext cx="11809513" cy="548738"/>
          </a:xfrm>
          <a:prstGeom prst="rect">
            <a:avLst/>
          </a:prstGeom>
        </p:spPr>
      </p:pic>
      <p:pic>
        <p:nvPicPr>
          <p:cNvPr id="2" name="9A533B42-7BF5-4493-81FE-C50C9264F234">
            <a:hlinkClick r:id="" action="ppaction://media"/>
            <a:extLst>
              <a:ext uri="{FF2B5EF4-FFF2-40B4-BE49-F238E27FC236}">
                <a16:creationId xmlns:a16="http://schemas.microsoft.com/office/drawing/2014/main" id="{B918B8F1-9055-69BA-FD76-27481E29470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6362" y="626579"/>
            <a:ext cx="10934760" cy="5753313"/>
          </a:xfrm>
          <a:prstGeom prst="rect">
            <a:avLst/>
          </a:prstGeom>
        </p:spPr>
      </p:pic>
    </p:spTree>
    <p:extLst>
      <p:ext uri="{BB962C8B-B14F-4D97-AF65-F5344CB8AC3E}">
        <p14:creationId xmlns:p14="http://schemas.microsoft.com/office/powerpoint/2010/main" val="3974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83F83-AE40-A003-AC73-37B3B8D69E5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079FA4C-281E-DAF9-7506-AB0575D83416}"/>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3">
            <a:extLst>
              <a:ext uri="{FF2B5EF4-FFF2-40B4-BE49-F238E27FC236}">
                <a16:creationId xmlns:a16="http://schemas.microsoft.com/office/drawing/2014/main" id="{C318922B-4D8A-2139-F7D0-C090C556CA7A}"/>
              </a:ext>
            </a:extLst>
          </p:cNvPr>
          <p:cNvSpPr txBox="1"/>
          <p:nvPr/>
        </p:nvSpPr>
        <p:spPr>
          <a:xfrm>
            <a:off x="342658" y="1582340"/>
            <a:ext cx="11717517" cy="3693319"/>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Introduction to Bayesian Optimization (BO)</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Gaussian Process Models Overview </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 to JMP (with Phil Kay)</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Bayesian Optimization Augmentation (with Chris Gotwalt)</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1" i="0" u="none" strike="noStrike" kern="1200" cap="none" spc="-5" normalizeH="0" baseline="0" noProof="0" dirty="0">
                <a:ln>
                  <a:noFill/>
                </a:ln>
                <a:solidFill>
                  <a:srgbClr val="2C3034"/>
                </a:solidFill>
                <a:effectLst/>
                <a:uLnTx/>
                <a:uFillTx/>
                <a:latin typeface="Arial"/>
                <a:ea typeface="+mn-ea"/>
                <a:cs typeface="Arial"/>
              </a:rPr>
              <a:t>Case Study (with Phil Kay)</a:t>
            </a:r>
          </a:p>
          <a:p>
            <a:pPr marL="4699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5" normalizeH="0" baseline="0" noProof="0" dirty="0">
              <a:ln>
                <a:noFill/>
              </a:ln>
              <a:solidFill>
                <a:srgbClr val="2C3034"/>
              </a:solidFill>
              <a:effectLst/>
              <a:uLnTx/>
              <a:uFillTx/>
              <a:latin typeface="Arial"/>
              <a:ea typeface="+mn-ea"/>
              <a:cs typeface="Arial"/>
            </a:endParaRPr>
          </a:p>
        </p:txBody>
      </p:sp>
      <p:pic>
        <p:nvPicPr>
          <p:cNvPr id="2" name="Picture 1">
            <a:extLst>
              <a:ext uri="{FF2B5EF4-FFF2-40B4-BE49-F238E27FC236}">
                <a16:creationId xmlns:a16="http://schemas.microsoft.com/office/drawing/2014/main" id="{635EE18A-81CA-6C23-9A64-493CE1718B44}"/>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402433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A605AA-86D1-78EC-8833-FC3D9A62C52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037B5C7-53FD-11BC-600D-20B9627A14B9}"/>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F2EDF1C0-BEC9-9CFE-5E7D-ED4C330AEF4B}"/>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4E0AF8-8F97-1A34-B07B-46B5F3D0EDB5}"/>
                  </a:ext>
                </a:extLst>
              </p:cNvPr>
              <p:cNvSpPr txBox="1"/>
              <p:nvPr/>
            </p:nvSpPr>
            <p:spPr>
              <a:xfrm>
                <a:off x="8516372" y="2474894"/>
                <a:ext cx="3140678" cy="1815882"/>
              </a:xfrm>
              <a:prstGeom prst="rect">
                <a:avLst/>
              </a:prstGeom>
              <a:noFill/>
            </p:spPr>
            <p:txBody>
              <a:bodyPr wrap="square" rtlCol="0">
                <a:spAutoFit/>
              </a:bodyPr>
              <a:lstStyle/>
              <a:p>
                <a:pPr lvl="1"/>
                <a:r>
                  <a:rPr lang="en-US" sz="2800" dirty="0"/>
                  <a:t>N=4</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4238.6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X=4.78</a:t>
                </a:r>
              </a:p>
            </p:txBody>
          </p:sp>
        </mc:Choice>
        <mc:Fallback xmlns="">
          <p:sp>
            <p:nvSpPr>
              <p:cNvPr id="9" name="TextBox 8">
                <a:extLst>
                  <a:ext uri="{FF2B5EF4-FFF2-40B4-BE49-F238E27FC236}">
                    <a16:creationId xmlns:a16="http://schemas.microsoft.com/office/drawing/2014/main" id="{484E0AF8-8F97-1A34-B07B-46B5F3D0EDB5}"/>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32403D69-04B5-447F-EA2C-9E510B404ED8}"/>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A5D17088-F67F-6B0A-9286-ADFF0711536B}"/>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720A20AD-AA27-C72D-CF26-F875CC780992}"/>
              </a:ext>
            </a:extLst>
          </p:cNvPr>
          <p:cNvPicPr>
            <a:picLocks noChangeAspect="1"/>
          </p:cNvPicPr>
          <p:nvPr/>
        </p:nvPicPr>
        <p:blipFill>
          <a:blip r:embed="rId7"/>
          <a:stretch>
            <a:fillRect/>
          </a:stretch>
        </p:blipFill>
        <p:spPr>
          <a:xfrm>
            <a:off x="3381715" y="133762"/>
            <a:ext cx="5428571" cy="6590476"/>
          </a:xfrm>
          <a:prstGeom prst="rect">
            <a:avLst/>
          </a:prstGeom>
        </p:spPr>
      </p:pic>
      <p:sp>
        <p:nvSpPr>
          <p:cNvPr id="11" name="Oval 10">
            <a:extLst>
              <a:ext uri="{FF2B5EF4-FFF2-40B4-BE49-F238E27FC236}">
                <a16:creationId xmlns:a16="http://schemas.microsoft.com/office/drawing/2014/main" id="{E244060E-A278-FC49-6256-77A9455B3CFD}"/>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Oval 11">
            <a:extLst>
              <a:ext uri="{FF2B5EF4-FFF2-40B4-BE49-F238E27FC236}">
                <a16:creationId xmlns:a16="http://schemas.microsoft.com/office/drawing/2014/main" id="{7948D0B5-86CB-6AC5-76A4-2DE4215C3393}"/>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6" name="Oval 15">
            <a:extLst>
              <a:ext uri="{FF2B5EF4-FFF2-40B4-BE49-F238E27FC236}">
                <a16:creationId xmlns:a16="http://schemas.microsoft.com/office/drawing/2014/main" id="{8C605C03-3036-1BE4-942B-015F7D2BC175}"/>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B75C8D78-81EB-455A-BF6E-44313DE3EC0C}"/>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9" name="Picture 18">
            <a:extLst>
              <a:ext uri="{FF2B5EF4-FFF2-40B4-BE49-F238E27FC236}">
                <a16:creationId xmlns:a16="http://schemas.microsoft.com/office/drawing/2014/main" id="{87E55CA2-6A39-7024-8E55-9DE6D8D35235}"/>
              </a:ext>
            </a:extLst>
          </p:cNvPr>
          <p:cNvPicPr>
            <a:picLocks noChangeAspect="1"/>
          </p:cNvPicPr>
          <p:nvPr/>
        </p:nvPicPr>
        <p:blipFill>
          <a:blip r:embed="rId8">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058D3A1B-5CA5-113E-B62F-C58B6838FA9E}"/>
              </a:ext>
            </a:extLst>
          </p:cNvPr>
          <p:cNvPicPr>
            <a:picLocks noChangeAspect="1"/>
          </p:cNvPicPr>
          <p:nvPr/>
        </p:nvPicPr>
        <p:blipFill>
          <a:blip r:embed="rId9"/>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81F48E-DCDF-9B37-C02E-669AF2260552}"/>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4" name="TextBox 13">
                <a:extLst>
                  <a:ext uri="{FF2B5EF4-FFF2-40B4-BE49-F238E27FC236}">
                    <a16:creationId xmlns:a16="http://schemas.microsoft.com/office/drawing/2014/main" id="{8881F48E-DCDF-9B37-C02E-669AF2260552}"/>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0"/>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707C477-C9EB-167C-64F5-5F5E0F7AA4F8}"/>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5" name="TextBox 14">
                <a:extLst>
                  <a:ext uri="{FF2B5EF4-FFF2-40B4-BE49-F238E27FC236}">
                    <a16:creationId xmlns:a16="http://schemas.microsoft.com/office/drawing/2014/main" id="{3707C477-C9EB-167C-64F5-5F5E0F7AA4F8}"/>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1"/>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B75A5E7-1C1D-0B55-8B96-BAD495AE56C3}"/>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7" name="TextBox 16">
                <a:extLst>
                  <a:ext uri="{FF2B5EF4-FFF2-40B4-BE49-F238E27FC236}">
                    <a16:creationId xmlns:a16="http://schemas.microsoft.com/office/drawing/2014/main" id="{3B75A5E7-1C1D-0B55-8B96-BAD495AE56C3}"/>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2"/>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8248D00E-26D1-45F8-069B-BA2F407E7707}"/>
              </a:ext>
            </a:extLst>
          </p:cNvPr>
          <p:cNvSpPr/>
          <p:nvPr/>
        </p:nvSpPr>
        <p:spPr>
          <a:xfrm>
            <a:off x="6188754" y="3106992"/>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1" name="Picture 20">
            <a:extLst>
              <a:ext uri="{FF2B5EF4-FFF2-40B4-BE49-F238E27FC236}">
                <a16:creationId xmlns:a16="http://schemas.microsoft.com/office/drawing/2014/main" id="{2104E5C4-BF89-A1B6-6644-B7DCDD6E70A6}"/>
              </a:ext>
            </a:extLst>
          </p:cNvPr>
          <p:cNvPicPr>
            <a:picLocks noChangeAspect="1"/>
          </p:cNvPicPr>
          <p:nvPr/>
        </p:nvPicPr>
        <p:blipFill>
          <a:blip r:embed="rId13"/>
          <a:stretch>
            <a:fillRect/>
          </a:stretch>
        </p:blipFill>
        <p:spPr>
          <a:xfrm>
            <a:off x="11201524" y="6191334"/>
            <a:ext cx="990476" cy="666667"/>
          </a:xfrm>
          <a:prstGeom prst="rect">
            <a:avLst/>
          </a:prstGeom>
        </p:spPr>
      </p:pic>
      <p:sp>
        <p:nvSpPr>
          <p:cNvPr id="6" name="Oval 5">
            <a:extLst>
              <a:ext uri="{FF2B5EF4-FFF2-40B4-BE49-F238E27FC236}">
                <a16:creationId xmlns:a16="http://schemas.microsoft.com/office/drawing/2014/main" id="{CC0277B2-B24F-BCA0-2758-90ACB8DC28DD}"/>
              </a:ext>
            </a:extLst>
          </p:cNvPr>
          <p:cNvSpPr/>
          <p:nvPr/>
        </p:nvSpPr>
        <p:spPr>
          <a:xfrm>
            <a:off x="6552544" y="3264307"/>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Title 1">
            <a:extLst>
              <a:ext uri="{FF2B5EF4-FFF2-40B4-BE49-F238E27FC236}">
                <a16:creationId xmlns:a16="http://schemas.microsoft.com/office/drawing/2014/main" id="{462079F6-7A0C-379F-9885-B5D6E8550083}"/>
              </a:ext>
            </a:extLst>
          </p:cNvPr>
          <p:cNvSpPr txBox="1">
            <a:spLocks/>
          </p:cNvSpPr>
          <p:nvPr/>
        </p:nvSpPr>
        <p:spPr>
          <a:xfrm>
            <a:off x="115766" y="106583"/>
            <a:ext cx="2864501" cy="389851"/>
          </a:xfrm>
          <a:prstGeom prst="rect">
            <a:avLst/>
          </a:prstGeom>
        </p:spPr>
        <p:txBody>
          <a:bodyPr vert="horz" lIns="0" tIns="0" rIns="0" bIns="0" rtlCol="0" anchor="ctr">
            <a:normAutofit/>
          </a:bodyPr>
          <a:lstStyle>
            <a:lvl1pPr algn="l" defTabSz="914446" rtl="0" eaLnBrk="1" latinLnBrk="0" hangingPunct="1">
              <a:lnSpc>
                <a:spcPct val="90000"/>
              </a:lnSpc>
              <a:spcBef>
                <a:spcPct val="0"/>
              </a:spcBef>
              <a:buNone/>
              <a:defRPr sz="3734" b="1" i="0" kern="1200">
                <a:solidFill>
                  <a:schemeClr val="bg2"/>
                </a:solidFill>
                <a:latin typeface="+mj-lt"/>
                <a:ea typeface="+mj-ea"/>
                <a:cs typeface="+mj-cs"/>
              </a:defRPr>
            </a:lvl1pPr>
          </a:lstStyle>
          <a:p>
            <a:r>
              <a:rPr lang="en-US" sz="2000"/>
              <a:t>Bayesian Optimization</a:t>
            </a:r>
            <a:endParaRPr lang="en-US" sz="2000" dirty="0"/>
          </a:p>
        </p:txBody>
      </p:sp>
    </p:spTree>
    <p:extLst>
      <p:ext uri="{BB962C8B-B14F-4D97-AF65-F5344CB8AC3E}">
        <p14:creationId xmlns:p14="http://schemas.microsoft.com/office/powerpoint/2010/main" val="112046973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4DC0A-4499-5319-EA69-A648D0FD0F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42A2BF-074B-F989-F8DD-200768DC1E17}"/>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958235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15B2D2-5E17-F8AE-B0F2-E7EED18CA055}"/>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D8DB269-5EE1-20A3-F146-1FE11A1E2B1E}"/>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C96A6700-D0EF-F8FE-B752-FA3F5DDF091A}"/>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5D50E7C-3CCD-89DF-F298-543F0F09370B}"/>
                  </a:ext>
                </a:extLst>
              </p:cNvPr>
              <p:cNvSpPr txBox="1"/>
              <p:nvPr/>
            </p:nvSpPr>
            <p:spPr>
              <a:xfrm>
                <a:off x="8516372" y="2474894"/>
                <a:ext cx="3140678" cy="1815882"/>
              </a:xfrm>
              <a:prstGeom prst="rect">
                <a:avLst/>
              </a:prstGeom>
              <a:noFill/>
            </p:spPr>
            <p:txBody>
              <a:bodyPr wrap="square" rtlCol="0">
                <a:spAutoFit/>
              </a:bodyPr>
              <a:lstStyle/>
              <a:p>
                <a:pPr lvl="1"/>
                <a:r>
                  <a:rPr lang="en-US" sz="2800" dirty="0"/>
                  <a:t>N=4</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4238.6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X=4.78</a:t>
                </a:r>
              </a:p>
            </p:txBody>
          </p:sp>
        </mc:Choice>
        <mc:Fallback xmlns="">
          <p:sp>
            <p:nvSpPr>
              <p:cNvPr id="9" name="TextBox 8">
                <a:extLst>
                  <a:ext uri="{FF2B5EF4-FFF2-40B4-BE49-F238E27FC236}">
                    <a16:creationId xmlns:a16="http://schemas.microsoft.com/office/drawing/2014/main" id="{95D50E7C-3CCD-89DF-F298-543F0F09370B}"/>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AC56B83-2BEF-A46A-45C7-B213A7C5365E}"/>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6A0B24B3-E04F-D1DA-7186-1EDC7CD4A0FA}"/>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D2F441A6-8056-9C72-BBBF-A02E2A3B6B21}"/>
              </a:ext>
            </a:extLst>
          </p:cNvPr>
          <p:cNvPicPr>
            <a:picLocks noChangeAspect="1"/>
          </p:cNvPicPr>
          <p:nvPr/>
        </p:nvPicPr>
        <p:blipFill>
          <a:blip r:embed="rId7"/>
          <a:stretch>
            <a:fillRect/>
          </a:stretch>
        </p:blipFill>
        <p:spPr>
          <a:xfrm>
            <a:off x="3381715" y="133762"/>
            <a:ext cx="5428571" cy="6590476"/>
          </a:xfrm>
          <a:prstGeom prst="rect">
            <a:avLst/>
          </a:prstGeom>
        </p:spPr>
      </p:pic>
      <p:sp>
        <p:nvSpPr>
          <p:cNvPr id="11" name="Oval 10">
            <a:extLst>
              <a:ext uri="{FF2B5EF4-FFF2-40B4-BE49-F238E27FC236}">
                <a16:creationId xmlns:a16="http://schemas.microsoft.com/office/drawing/2014/main" id="{D2CB9350-26DC-989B-D8A4-66A1A28BF35C}"/>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Oval 11">
            <a:extLst>
              <a:ext uri="{FF2B5EF4-FFF2-40B4-BE49-F238E27FC236}">
                <a16:creationId xmlns:a16="http://schemas.microsoft.com/office/drawing/2014/main" id="{151062F4-C57A-FD2E-FE40-01CD1A5CD5D3}"/>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6" name="Oval 15">
            <a:extLst>
              <a:ext uri="{FF2B5EF4-FFF2-40B4-BE49-F238E27FC236}">
                <a16:creationId xmlns:a16="http://schemas.microsoft.com/office/drawing/2014/main" id="{6CE9CAF5-5108-2CEA-82C0-43D7F342CC37}"/>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6B2EE4FD-17F9-9A30-7E3D-22D2522C25FE}"/>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9" name="Picture 18">
            <a:extLst>
              <a:ext uri="{FF2B5EF4-FFF2-40B4-BE49-F238E27FC236}">
                <a16:creationId xmlns:a16="http://schemas.microsoft.com/office/drawing/2014/main" id="{FF266354-D606-9DF0-E1E0-8B64C4F13012}"/>
              </a:ext>
            </a:extLst>
          </p:cNvPr>
          <p:cNvPicPr>
            <a:picLocks noChangeAspect="1"/>
          </p:cNvPicPr>
          <p:nvPr/>
        </p:nvPicPr>
        <p:blipFill>
          <a:blip r:embed="rId8">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15B79D72-19E8-E419-9CB8-6A4A8EE8178A}"/>
              </a:ext>
            </a:extLst>
          </p:cNvPr>
          <p:cNvPicPr>
            <a:picLocks noChangeAspect="1"/>
          </p:cNvPicPr>
          <p:nvPr/>
        </p:nvPicPr>
        <p:blipFill>
          <a:blip r:embed="rId9"/>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8CEDEA-EA7D-D9D3-A9E0-BBD2C14F2828}"/>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4" name="TextBox 13">
                <a:extLst>
                  <a:ext uri="{FF2B5EF4-FFF2-40B4-BE49-F238E27FC236}">
                    <a16:creationId xmlns:a16="http://schemas.microsoft.com/office/drawing/2014/main" id="{A98CEDEA-EA7D-D9D3-A9E0-BBD2C14F2828}"/>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0"/>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F9A9600-6096-AABB-F57D-6ABC34C38A6D}"/>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5" name="TextBox 14">
                <a:extLst>
                  <a:ext uri="{FF2B5EF4-FFF2-40B4-BE49-F238E27FC236}">
                    <a16:creationId xmlns:a16="http://schemas.microsoft.com/office/drawing/2014/main" id="{3F9A9600-6096-AABB-F57D-6ABC34C38A6D}"/>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1"/>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4530F9C-7593-B826-75DE-5FCDBAD0F0DC}"/>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7" name="TextBox 16">
                <a:extLst>
                  <a:ext uri="{FF2B5EF4-FFF2-40B4-BE49-F238E27FC236}">
                    <a16:creationId xmlns:a16="http://schemas.microsoft.com/office/drawing/2014/main" id="{94530F9C-7593-B826-75DE-5FCDBAD0F0DC}"/>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2"/>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39A22141-E2CF-0A35-F912-625E93FFF3F3}"/>
              </a:ext>
            </a:extLst>
          </p:cNvPr>
          <p:cNvSpPr/>
          <p:nvPr/>
        </p:nvSpPr>
        <p:spPr>
          <a:xfrm>
            <a:off x="6188754" y="3106992"/>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1" name="Picture 20">
            <a:extLst>
              <a:ext uri="{FF2B5EF4-FFF2-40B4-BE49-F238E27FC236}">
                <a16:creationId xmlns:a16="http://schemas.microsoft.com/office/drawing/2014/main" id="{A267B023-9EEE-34D9-FB62-71E0AA14D791}"/>
              </a:ext>
            </a:extLst>
          </p:cNvPr>
          <p:cNvPicPr>
            <a:picLocks noChangeAspect="1"/>
          </p:cNvPicPr>
          <p:nvPr/>
        </p:nvPicPr>
        <p:blipFill>
          <a:blip r:embed="rId13"/>
          <a:stretch>
            <a:fillRect/>
          </a:stretch>
        </p:blipFill>
        <p:spPr>
          <a:xfrm>
            <a:off x="11201524" y="6191334"/>
            <a:ext cx="990476" cy="666667"/>
          </a:xfrm>
          <a:prstGeom prst="rect">
            <a:avLst/>
          </a:prstGeom>
        </p:spPr>
      </p:pic>
      <p:sp>
        <p:nvSpPr>
          <p:cNvPr id="6" name="Oval 5">
            <a:extLst>
              <a:ext uri="{FF2B5EF4-FFF2-40B4-BE49-F238E27FC236}">
                <a16:creationId xmlns:a16="http://schemas.microsoft.com/office/drawing/2014/main" id="{59B1A2A5-2349-32A7-345A-52E52B9D6101}"/>
              </a:ext>
            </a:extLst>
          </p:cNvPr>
          <p:cNvSpPr/>
          <p:nvPr/>
        </p:nvSpPr>
        <p:spPr>
          <a:xfrm>
            <a:off x="6552544" y="3264307"/>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Title 1">
            <a:extLst>
              <a:ext uri="{FF2B5EF4-FFF2-40B4-BE49-F238E27FC236}">
                <a16:creationId xmlns:a16="http://schemas.microsoft.com/office/drawing/2014/main" id="{CD4DC705-990B-94E8-1B97-5694A3F4217C}"/>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4055017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N=5</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4238.6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X=3.16</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8"/>
          <a:stretch>
            <a:fillRect/>
          </a:stretch>
        </p:blipFill>
        <p:spPr>
          <a:xfrm>
            <a:off x="3381715" y="133762"/>
            <a:ext cx="5428571" cy="6590476"/>
          </a:xfrm>
          <a:prstGeom prst="rect">
            <a:avLst/>
          </a:prstGeom>
        </p:spPr>
      </p:pic>
      <p:sp>
        <p:nvSpPr>
          <p:cNvPr id="12" name="Oval 11">
            <a:extLst>
              <a:ext uri="{FF2B5EF4-FFF2-40B4-BE49-F238E27FC236}">
                <a16:creationId xmlns:a16="http://schemas.microsoft.com/office/drawing/2014/main" id="{1109FE92-CD90-718C-2B04-115117D33FBF}"/>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Oval 13">
            <a:extLst>
              <a:ext uri="{FF2B5EF4-FFF2-40B4-BE49-F238E27FC236}">
                <a16:creationId xmlns:a16="http://schemas.microsoft.com/office/drawing/2014/main" id="{81F8BF2A-DF77-156B-EDD4-117C6DC85333}"/>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6" name="Oval 15">
            <a:extLst>
              <a:ext uri="{FF2B5EF4-FFF2-40B4-BE49-F238E27FC236}">
                <a16:creationId xmlns:a16="http://schemas.microsoft.com/office/drawing/2014/main" id="{BC7FB1C6-E58C-F94D-4323-A33315E91A9F}"/>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7" name="Oval 16">
            <a:extLst>
              <a:ext uri="{FF2B5EF4-FFF2-40B4-BE49-F238E27FC236}">
                <a16:creationId xmlns:a16="http://schemas.microsoft.com/office/drawing/2014/main" id="{352C5DAB-8538-6EBF-FF04-AB82D5A81E88}"/>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2E12C6F2-093B-A333-49EE-3DFA884309F5}"/>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0" name="Picture 19">
            <a:extLst>
              <a:ext uri="{FF2B5EF4-FFF2-40B4-BE49-F238E27FC236}">
                <a16:creationId xmlns:a16="http://schemas.microsoft.com/office/drawing/2014/main" id="{5EEEE13C-C904-162E-B06B-86C5990F821E}"/>
              </a:ext>
            </a:extLst>
          </p:cNvPr>
          <p:cNvPicPr>
            <a:picLocks noChangeAspect="1"/>
          </p:cNvPicPr>
          <p:nvPr/>
        </p:nvPicPr>
        <p:blipFill>
          <a:blip r:embed="rId9">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327B7FD0-2883-1BB7-1E72-B048CC73EE3C}"/>
              </a:ext>
            </a:extLst>
          </p:cNvPr>
          <p:cNvPicPr>
            <a:picLocks noChangeAspect="1"/>
          </p:cNvPicPr>
          <p:nvPr/>
        </p:nvPicPr>
        <p:blipFill>
          <a:blip r:embed="rId10"/>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6A667E0-08D5-92C2-A903-55B3EF3DBDAA}"/>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5" name="TextBox 14">
                <a:extLst>
                  <a:ext uri="{FF2B5EF4-FFF2-40B4-BE49-F238E27FC236}">
                    <a16:creationId xmlns:a16="http://schemas.microsoft.com/office/drawing/2014/main" id="{96A667E0-08D5-92C2-A903-55B3EF3DBDAA}"/>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1"/>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67E3230-56B3-72A9-66F3-210896AA4471}"/>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8" name="TextBox 17">
                <a:extLst>
                  <a:ext uri="{FF2B5EF4-FFF2-40B4-BE49-F238E27FC236}">
                    <a16:creationId xmlns:a16="http://schemas.microsoft.com/office/drawing/2014/main" id="{267E3230-56B3-72A9-66F3-210896AA4471}"/>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2"/>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2B5C53F-9729-253E-B378-10F21AD70808}"/>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1" name="TextBox 20">
                <a:extLst>
                  <a:ext uri="{FF2B5EF4-FFF2-40B4-BE49-F238E27FC236}">
                    <a16:creationId xmlns:a16="http://schemas.microsoft.com/office/drawing/2014/main" id="{E2B5C53F-9729-253E-B378-10F21AD70808}"/>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3"/>
                <a:stretch>
                  <a:fillRect/>
                </a:stretch>
              </a:blipFill>
            </p:spPr>
            <p:txBody>
              <a:bodyPr/>
              <a:lstStyle/>
              <a:p>
                <a:r>
                  <a:rPr lang="en-US">
                    <a:noFill/>
                  </a:rPr>
                  <a:t> </a:t>
                </a:r>
              </a:p>
            </p:txBody>
          </p:sp>
        </mc:Fallback>
      </mc:AlternateContent>
      <p:sp>
        <p:nvSpPr>
          <p:cNvPr id="22" name="Oval 21">
            <a:extLst>
              <a:ext uri="{FF2B5EF4-FFF2-40B4-BE49-F238E27FC236}">
                <a16:creationId xmlns:a16="http://schemas.microsoft.com/office/drawing/2014/main" id="{B73D8BBA-71A1-E3ED-0DD2-CC4A5E92D1E4}"/>
              </a:ext>
            </a:extLst>
          </p:cNvPr>
          <p:cNvSpPr/>
          <p:nvPr/>
        </p:nvSpPr>
        <p:spPr>
          <a:xfrm>
            <a:off x="6552544" y="3264307"/>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3" name="Picture 22">
            <a:extLst>
              <a:ext uri="{FF2B5EF4-FFF2-40B4-BE49-F238E27FC236}">
                <a16:creationId xmlns:a16="http://schemas.microsoft.com/office/drawing/2014/main" id="{58FEC7A3-4266-784B-1207-56F3099AB257}"/>
              </a:ext>
            </a:extLst>
          </p:cNvPr>
          <p:cNvPicPr>
            <a:picLocks noChangeAspect="1"/>
          </p:cNvPicPr>
          <p:nvPr/>
        </p:nvPicPr>
        <p:blipFill>
          <a:blip r:embed="rId14"/>
          <a:stretch>
            <a:fillRect/>
          </a:stretch>
        </p:blipFill>
        <p:spPr>
          <a:xfrm>
            <a:off x="11201524" y="6191334"/>
            <a:ext cx="990476" cy="666667"/>
          </a:xfrm>
          <a:prstGeom prst="rect">
            <a:avLst/>
          </a:prstGeom>
        </p:spPr>
      </p:pic>
      <p:sp>
        <p:nvSpPr>
          <p:cNvPr id="25" name="Title 1">
            <a:extLst>
              <a:ext uri="{FF2B5EF4-FFF2-40B4-BE49-F238E27FC236}">
                <a16:creationId xmlns:a16="http://schemas.microsoft.com/office/drawing/2014/main" id="{C8BD5F87-6EA5-7464-B803-C5252AED0F42}"/>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2831134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E59D-73DB-4518-D619-BA39F77CF3B5}"/>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A7CB215-29C3-DCFD-F46C-1B922F271577}"/>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190B939F-EC84-08E1-93AC-D559214BE4DA}"/>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F04B031-5839-5DCC-2F7C-0177CBC842DD}"/>
                  </a:ext>
                </a:extLst>
              </p:cNvPr>
              <p:cNvSpPr txBox="1"/>
              <p:nvPr/>
            </p:nvSpPr>
            <p:spPr>
              <a:xfrm>
                <a:off x="8516372" y="2474894"/>
                <a:ext cx="3140678" cy="1815882"/>
              </a:xfrm>
              <a:prstGeom prst="rect">
                <a:avLst/>
              </a:prstGeom>
              <a:noFill/>
            </p:spPr>
            <p:txBody>
              <a:bodyPr wrap="square" rtlCol="0">
                <a:spAutoFit/>
              </a:bodyPr>
              <a:lstStyle/>
              <a:p>
                <a:pPr lvl="1"/>
                <a:r>
                  <a:rPr lang="en-US" sz="2800" dirty="0"/>
                  <a:t>N=5</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4238.6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X=3.16</a:t>
                </a:r>
              </a:p>
            </p:txBody>
          </p:sp>
        </mc:Choice>
        <mc:Fallback xmlns="">
          <p:sp>
            <p:nvSpPr>
              <p:cNvPr id="9" name="TextBox 8">
                <a:extLst>
                  <a:ext uri="{FF2B5EF4-FFF2-40B4-BE49-F238E27FC236}">
                    <a16:creationId xmlns:a16="http://schemas.microsoft.com/office/drawing/2014/main" id="{EF04B031-5839-5DCC-2F7C-0177CBC842DD}"/>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C74645D5-C5F0-36F9-80E2-236229021C62}"/>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557BBFCB-007D-9C51-C99E-6C90CB91393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0D2280D4-3E12-E3F6-7E1C-2DFAA065967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325B49B-EBC3-259C-75F6-C175EA0EC9B6}"/>
              </a:ext>
            </a:extLst>
          </p:cNvPr>
          <p:cNvPicPr>
            <a:picLocks noChangeAspect="1"/>
          </p:cNvPicPr>
          <p:nvPr/>
        </p:nvPicPr>
        <p:blipFill>
          <a:blip r:embed="rId8"/>
          <a:stretch>
            <a:fillRect/>
          </a:stretch>
        </p:blipFill>
        <p:spPr>
          <a:xfrm>
            <a:off x="3381715" y="133762"/>
            <a:ext cx="5428571" cy="6590476"/>
          </a:xfrm>
          <a:prstGeom prst="rect">
            <a:avLst/>
          </a:prstGeom>
        </p:spPr>
      </p:pic>
      <p:sp>
        <p:nvSpPr>
          <p:cNvPr id="12" name="Oval 11">
            <a:extLst>
              <a:ext uri="{FF2B5EF4-FFF2-40B4-BE49-F238E27FC236}">
                <a16:creationId xmlns:a16="http://schemas.microsoft.com/office/drawing/2014/main" id="{3D7C6EEB-D9B2-DF38-EAF9-0F088CBE6349}"/>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Oval 13">
            <a:extLst>
              <a:ext uri="{FF2B5EF4-FFF2-40B4-BE49-F238E27FC236}">
                <a16:creationId xmlns:a16="http://schemas.microsoft.com/office/drawing/2014/main" id="{B5EB40D2-27AC-617A-FA0F-D4B1BC6EF1F7}"/>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6" name="Oval 15">
            <a:extLst>
              <a:ext uri="{FF2B5EF4-FFF2-40B4-BE49-F238E27FC236}">
                <a16:creationId xmlns:a16="http://schemas.microsoft.com/office/drawing/2014/main" id="{792F4D36-D4A9-5D85-3FAB-6326AEEDB64D}"/>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7" name="Oval 16">
            <a:extLst>
              <a:ext uri="{FF2B5EF4-FFF2-40B4-BE49-F238E27FC236}">
                <a16:creationId xmlns:a16="http://schemas.microsoft.com/office/drawing/2014/main" id="{98E7D74B-DEC9-72DD-4E42-73C61D65DEA9}"/>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2FB9B4FF-9559-943A-BA4F-5CAD48D5042C}"/>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0" name="Picture 19">
            <a:extLst>
              <a:ext uri="{FF2B5EF4-FFF2-40B4-BE49-F238E27FC236}">
                <a16:creationId xmlns:a16="http://schemas.microsoft.com/office/drawing/2014/main" id="{3150208A-6FF8-8A29-B57D-8F09C472ED2B}"/>
              </a:ext>
            </a:extLst>
          </p:cNvPr>
          <p:cNvPicPr>
            <a:picLocks noChangeAspect="1"/>
          </p:cNvPicPr>
          <p:nvPr/>
        </p:nvPicPr>
        <p:blipFill>
          <a:blip r:embed="rId9">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A54EA03F-7B73-29A7-BA54-262FC316F36B}"/>
              </a:ext>
            </a:extLst>
          </p:cNvPr>
          <p:cNvPicPr>
            <a:picLocks noChangeAspect="1"/>
          </p:cNvPicPr>
          <p:nvPr/>
        </p:nvPicPr>
        <p:blipFill>
          <a:blip r:embed="rId10"/>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770654-E720-953E-F410-1ABFFBF38EA8}"/>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5" name="TextBox 14">
                <a:extLst>
                  <a:ext uri="{FF2B5EF4-FFF2-40B4-BE49-F238E27FC236}">
                    <a16:creationId xmlns:a16="http://schemas.microsoft.com/office/drawing/2014/main" id="{ED770654-E720-953E-F410-1ABFFBF38EA8}"/>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1"/>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FFF72E5-D461-DC9F-31F8-342A91147A98}"/>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8" name="TextBox 17">
                <a:extLst>
                  <a:ext uri="{FF2B5EF4-FFF2-40B4-BE49-F238E27FC236}">
                    <a16:creationId xmlns:a16="http://schemas.microsoft.com/office/drawing/2014/main" id="{3FFF72E5-D461-DC9F-31F8-342A91147A98}"/>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2"/>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8D87875-E51E-897E-ABF0-887708248302}"/>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1" name="TextBox 20">
                <a:extLst>
                  <a:ext uri="{FF2B5EF4-FFF2-40B4-BE49-F238E27FC236}">
                    <a16:creationId xmlns:a16="http://schemas.microsoft.com/office/drawing/2014/main" id="{18D87875-E51E-897E-ABF0-887708248302}"/>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3"/>
                <a:stretch>
                  <a:fillRect/>
                </a:stretch>
              </a:blipFill>
            </p:spPr>
            <p:txBody>
              <a:bodyPr/>
              <a:lstStyle/>
              <a:p>
                <a:r>
                  <a:rPr lang="en-US">
                    <a:noFill/>
                  </a:rPr>
                  <a:t> </a:t>
                </a:r>
              </a:p>
            </p:txBody>
          </p:sp>
        </mc:Fallback>
      </mc:AlternateContent>
      <p:sp>
        <p:nvSpPr>
          <p:cNvPr id="22" name="Oval 21">
            <a:extLst>
              <a:ext uri="{FF2B5EF4-FFF2-40B4-BE49-F238E27FC236}">
                <a16:creationId xmlns:a16="http://schemas.microsoft.com/office/drawing/2014/main" id="{7C4F0378-B030-AF86-B550-B29A835DDBB4}"/>
              </a:ext>
            </a:extLst>
          </p:cNvPr>
          <p:cNvSpPr/>
          <p:nvPr/>
        </p:nvSpPr>
        <p:spPr>
          <a:xfrm>
            <a:off x="6552544" y="3264307"/>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3" name="Picture 22">
            <a:extLst>
              <a:ext uri="{FF2B5EF4-FFF2-40B4-BE49-F238E27FC236}">
                <a16:creationId xmlns:a16="http://schemas.microsoft.com/office/drawing/2014/main" id="{EB831592-F931-6BCF-77C6-AFF180CEF23D}"/>
              </a:ext>
            </a:extLst>
          </p:cNvPr>
          <p:cNvPicPr>
            <a:picLocks noChangeAspect="1"/>
          </p:cNvPicPr>
          <p:nvPr/>
        </p:nvPicPr>
        <p:blipFill>
          <a:blip r:embed="rId14"/>
          <a:stretch>
            <a:fillRect/>
          </a:stretch>
        </p:blipFill>
        <p:spPr>
          <a:xfrm>
            <a:off x="11201524" y="6191334"/>
            <a:ext cx="990476" cy="666667"/>
          </a:xfrm>
          <a:prstGeom prst="rect">
            <a:avLst/>
          </a:prstGeom>
        </p:spPr>
      </p:pic>
      <p:sp>
        <p:nvSpPr>
          <p:cNvPr id="6" name="Oval 5">
            <a:extLst>
              <a:ext uri="{FF2B5EF4-FFF2-40B4-BE49-F238E27FC236}">
                <a16:creationId xmlns:a16="http://schemas.microsoft.com/office/drawing/2014/main" id="{F7C5F77C-9942-9E95-ED00-47FEA2B727AC}"/>
              </a:ext>
            </a:extLst>
          </p:cNvPr>
          <p:cNvSpPr/>
          <p:nvPr/>
        </p:nvSpPr>
        <p:spPr>
          <a:xfrm>
            <a:off x="6060934" y="3097159"/>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Title 1">
            <a:extLst>
              <a:ext uri="{FF2B5EF4-FFF2-40B4-BE49-F238E27FC236}">
                <a16:creationId xmlns:a16="http://schemas.microsoft.com/office/drawing/2014/main" id="{32D50794-2214-9B37-6364-4304A5A1711D}"/>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159308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4287.3</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X=6.79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9"/>
          <a:stretch>
            <a:fillRect/>
          </a:stretch>
        </p:blipFill>
        <p:spPr>
          <a:xfrm>
            <a:off x="3381715" y="133762"/>
            <a:ext cx="5428571" cy="6590476"/>
          </a:xfrm>
          <a:prstGeom prst="rect">
            <a:avLst/>
          </a:prstGeom>
        </p:spPr>
      </p:pic>
      <p:sp>
        <p:nvSpPr>
          <p:cNvPr id="14" name="Oval 13">
            <a:extLst>
              <a:ext uri="{FF2B5EF4-FFF2-40B4-BE49-F238E27FC236}">
                <a16:creationId xmlns:a16="http://schemas.microsoft.com/office/drawing/2014/main" id="{4E08D51A-DB7D-C474-4764-1344898DE2BD}"/>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 name="Oval 14">
            <a:extLst>
              <a:ext uri="{FF2B5EF4-FFF2-40B4-BE49-F238E27FC236}">
                <a16:creationId xmlns:a16="http://schemas.microsoft.com/office/drawing/2014/main" id="{4C5ACFB7-8048-EE50-5661-A89D7E704CFC}"/>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7" name="Oval 16">
            <a:extLst>
              <a:ext uri="{FF2B5EF4-FFF2-40B4-BE49-F238E27FC236}">
                <a16:creationId xmlns:a16="http://schemas.microsoft.com/office/drawing/2014/main" id="{39BE9672-8306-936D-88AA-41C0CFB15B54}"/>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470DD166-E2B3-7C44-E8A8-94789661CFEC}"/>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F023A392-654A-0FCF-0EFB-42C4781D070B}"/>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Oval 19">
            <a:extLst>
              <a:ext uri="{FF2B5EF4-FFF2-40B4-BE49-F238E27FC236}">
                <a16:creationId xmlns:a16="http://schemas.microsoft.com/office/drawing/2014/main" id="{3C04E546-C3F0-B483-7BCF-1331A25E7332}"/>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1" name="Picture 20">
            <a:extLst>
              <a:ext uri="{FF2B5EF4-FFF2-40B4-BE49-F238E27FC236}">
                <a16:creationId xmlns:a16="http://schemas.microsoft.com/office/drawing/2014/main" id="{12268807-8C8C-0A38-6243-B3C5959EEB9F}"/>
              </a:ext>
            </a:extLst>
          </p:cNvPr>
          <p:cNvPicPr>
            <a:picLocks noChangeAspect="1"/>
          </p:cNvPicPr>
          <p:nvPr/>
        </p:nvPicPr>
        <p:blipFill>
          <a:blip r:embed="rId10">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E0EEE36E-7BC7-421F-E5E7-251439247EB2}"/>
              </a:ext>
            </a:extLst>
          </p:cNvPr>
          <p:cNvPicPr>
            <a:picLocks noChangeAspect="1"/>
          </p:cNvPicPr>
          <p:nvPr/>
        </p:nvPicPr>
        <p:blipFill>
          <a:blip r:embed="rId11"/>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894A781-4321-2A60-51A8-DA8F09F90D86}"/>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6" name="TextBox 15">
                <a:extLst>
                  <a:ext uri="{FF2B5EF4-FFF2-40B4-BE49-F238E27FC236}">
                    <a16:creationId xmlns:a16="http://schemas.microsoft.com/office/drawing/2014/main" id="{A894A781-4321-2A60-51A8-DA8F09F90D86}"/>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2"/>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5C01E4-89AF-D7BC-42D7-35A38EA07BB3}"/>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2" name="TextBox 21">
                <a:extLst>
                  <a:ext uri="{FF2B5EF4-FFF2-40B4-BE49-F238E27FC236}">
                    <a16:creationId xmlns:a16="http://schemas.microsoft.com/office/drawing/2014/main" id="{115C01E4-89AF-D7BC-42D7-35A38EA07BB3}"/>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3"/>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A4C73D-59EE-B9E3-255F-5F00A9C18F25}"/>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3" name="TextBox 22">
                <a:extLst>
                  <a:ext uri="{FF2B5EF4-FFF2-40B4-BE49-F238E27FC236}">
                    <a16:creationId xmlns:a16="http://schemas.microsoft.com/office/drawing/2014/main" id="{62A4C73D-59EE-B9E3-255F-5F00A9C18F25}"/>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4"/>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D3DF1C0-754C-772C-4655-BF8F66F5349F}"/>
              </a:ext>
            </a:extLst>
          </p:cNvPr>
          <p:cNvSpPr/>
          <p:nvPr/>
        </p:nvSpPr>
        <p:spPr>
          <a:xfrm>
            <a:off x="6060934" y="3097159"/>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5" name="Picture 24">
            <a:extLst>
              <a:ext uri="{FF2B5EF4-FFF2-40B4-BE49-F238E27FC236}">
                <a16:creationId xmlns:a16="http://schemas.microsoft.com/office/drawing/2014/main" id="{C16CE463-E255-53EB-394A-14063ADF8393}"/>
              </a:ext>
            </a:extLst>
          </p:cNvPr>
          <p:cNvPicPr>
            <a:picLocks noChangeAspect="1"/>
          </p:cNvPicPr>
          <p:nvPr/>
        </p:nvPicPr>
        <p:blipFill>
          <a:blip r:embed="rId15"/>
          <a:stretch>
            <a:fillRect/>
          </a:stretch>
        </p:blipFill>
        <p:spPr>
          <a:xfrm>
            <a:off x="11201524" y="6191334"/>
            <a:ext cx="990476" cy="666667"/>
          </a:xfrm>
          <a:prstGeom prst="rect">
            <a:avLst/>
          </a:prstGeom>
        </p:spPr>
      </p:pic>
      <p:sp>
        <p:nvSpPr>
          <p:cNvPr id="27" name="Title 1">
            <a:extLst>
              <a:ext uri="{FF2B5EF4-FFF2-40B4-BE49-F238E27FC236}">
                <a16:creationId xmlns:a16="http://schemas.microsoft.com/office/drawing/2014/main" id="{B76C6FBC-6FD4-FA3A-8011-F5C0BA39924D}"/>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2319317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4287.3</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X=6.79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9"/>
          <a:stretch>
            <a:fillRect/>
          </a:stretch>
        </p:blipFill>
        <p:spPr>
          <a:xfrm>
            <a:off x="3381715" y="133762"/>
            <a:ext cx="5428571" cy="6590476"/>
          </a:xfrm>
          <a:prstGeom prst="rect">
            <a:avLst/>
          </a:prstGeom>
        </p:spPr>
      </p:pic>
      <p:sp>
        <p:nvSpPr>
          <p:cNvPr id="14" name="Oval 13">
            <a:extLst>
              <a:ext uri="{FF2B5EF4-FFF2-40B4-BE49-F238E27FC236}">
                <a16:creationId xmlns:a16="http://schemas.microsoft.com/office/drawing/2014/main" id="{4E08D51A-DB7D-C474-4764-1344898DE2BD}"/>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 name="Oval 14">
            <a:extLst>
              <a:ext uri="{FF2B5EF4-FFF2-40B4-BE49-F238E27FC236}">
                <a16:creationId xmlns:a16="http://schemas.microsoft.com/office/drawing/2014/main" id="{4C5ACFB7-8048-EE50-5661-A89D7E704CFC}"/>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7" name="Oval 16">
            <a:extLst>
              <a:ext uri="{FF2B5EF4-FFF2-40B4-BE49-F238E27FC236}">
                <a16:creationId xmlns:a16="http://schemas.microsoft.com/office/drawing/2014/main" id="{39BE9672-8306-936D-88AA-41C0CFB15B54}"/>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470DD166-E2B3-7C44-E8A8-94789661CFEC}"/>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F023A392-654A-0FCF-0EFB-42C4781D070B}"/>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Oval 19">
            <a:extLst>
              <a:ext uri="{FF2B5EF4-FFF2-40B4-BE49-F238E27FC236}">
                <a16:creationId xmlns:a16="http://schemas.microsoft.com/office/drawing/2014/main" id="{3C04E546-C3F0-B483-7BCF-1331A25E7332}"/>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1" name="Picture 20">
            <a:extLst>
              <a:ext uri="{FF2B5EF4-FFF2-40B4-BE49-F238E27FC236}">
                <a16:creationId xmlns:a16="http://schemas.microsoft.com/office/drawing/2014/main" id="{12268807-8C8C-0A38-6243-B3C5959EEB9F}"/>
              </a:ext>
            </a:extLst>
          </p:cNvPr>
          <p:cNvPicPr>
            <a:picLocks noChangeAspect="1"/>
          </p:cNvPicPr>
          <p:nvPr/>
        </p:nvPicPr>
        <p:blipFill>
          <a:blip r:embed="rId10">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E0EEE36E-7BC7-421F-E5E7-251439247EB2}"/>
              </a:ext>
            </a:extLst>
          </p:cNvPr>
          <p:cNvPicPr>
            <a:picLocks noChangeAspect="1"/>
          </p:cNvPicPr>
          <p:nvPr/>
        </p:nvPicPr>
        <p:blipFill>
          <a:blip r:embed="rId11"/>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5C01E4-89AF-D7BC-42D7-35A38EA07BB3}"/>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2" name="TextBox 21">
                <a:extLst>
                  <a:ext uri="{FF2B5EF4-FFF2-40B4-BE49-F238E27FC236}">
                    <a16:creationId xmlns:a16="http://schemas.microsoft.com/office/drawing/2014/main" id="{115C01E4-89AF-D7BC-42D7-35A38EA07BB3}"/>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2"/>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A4C73D-59EE-B9E3-255F-5F00A9C18F25}"/>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3" name="TextBox 22">
                <a:extLst>
                  <a:ext uri="{FF2B5EF4-FFF2-40B4-BE49-F238E27FC236}">
                    <a16:creationId xmlns:a16="http://schemas.microsoft.com/office/drawing/2014/main" id="{62A4C73D-59EE-B9E3-255F-5F00A9C18F25}"/>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3"/>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D3DF1C0-754C-772C-4655-BF8F66F5349F}"/>
              </a:ext>
            </a:extLst>
          </p:cNvPr>
          <p:cNvSpPr/>
          <p:nvPr/>
        </p:nvSpPr>
        <p:spPr>
          <a:xfrm>
            <a:off x="6060934" y="3097159"/>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5" name="Picture 24">
            <a:extLst>
              <a:ext uri="{FF2B5EF4-FFF2-40B4-BE49-F238E27FC236}">
                <a16:creationId xmlns:a16="http://schemas.microsoft.com/office/drawing/2014/main" id="{C16CE463-E255-53EB-394A-14063ADF8393}"/>
              </a:ext>
            </a:extLst>
          </p:cNvPr>
          <p:cNvPicPr>
            <a:picLocks noChangeAspect="1"/>
          </p:cNvPicPr>
          <p:nvPr/>
        </p:nvPicPr>
        <p:blipFill>
          <a:blip r:embed="rId14"/>
          <a:stretch>
            <a:fillRect/>
          </a:stretch>
        </p:blipFill>
        <p:spPr>
          <a:xfrm>
            <a:off x="11201524" y="6191334"/>
            <a:ext cx="990476" cy="666667"/>
          </a:xfrm>
          <a:prstGeom prst="rect">
            <a:avLst/>
          </a:prstGeom>
        </p:spPr>
      </p:pic>
      <p:sp>
        <p:nvSpPr>
          <p:cNvPr id="6" name="TextBox 5">
            <a:extLst>
              <a:ext uri="{FF2B5EF4-FFF2-40B4-BE49-F238E27FC236}">
                <a16:creationId xmlns:a16="http://schemas.microsoft.com/office/drawing/2014/main" id="{A9D56114-9EE2-73C8-D061-090AE129384F}"/>
              </a:ext>
            </a:extLst>
          </p:cNvPr>
          <p:cNvSpPr txBox="1"/>
          <p:nvPr/>
        </p:nvSpPr>
        <p:spPr>
          <a:xfrm>
            <a:off x="195612" y="1001164"/>
            <a:ext cx="3334297" cy="954107"/>
          </a:xfrm>
          <a:prstGeom prst="rect">
            <a:avLst/>
          </a:prstGeom>
          <a:noFill/>
        </p:spPr>
        <p:txBody>
          <a:bodyPr wrap="square" rtlCol="0">
            <a:spAutoFit/>
          </a:bodyPr>
          <a:lstStyle/>
          <a:p>
            <a:pPr lvl="1" algn="ctr"/>
            <a:r>
              <a:rPr lang="en-US" sz="2800" dirty="0"/>
              <a:t>Pure Exploitation</a:t>
            </a:r>
          </a:p>
          <a:p>
            <a:pPr lvl="1" algn="ctr"/>
            <a:r>
              <a:rPr lang="en-US" sz="2800" dirty="0"/>
              <a:t>will get stuck!</a:t>
            </a:r>
          </a:p>
        </p:txBody>
      </p:sp>
      <p:cxnSp>
        <p:nvCxnSpPr>
          <p:cNvPr id="27" name="Straight Arrow Connector 26">
            <a:extLst>
              <a:ext uri="{FF2B5EF4-FFF2-40B4-BE49-F238E27FC236}">
                <a16:creationId xmlns:a16="http://schemas.microsoft.com/office/drawing/2014/main" id="{8CE5ACCA-371B-6B1C-D421-C069E94C0655}"/>
              </a:ext>
            </a:extLst>
          </p:cNvPr>
          <p:cNvCxnSpPr>
            <a:cxnSpLocks/>
          </p:cNvCxnSpPr>
          <p:nvPr/>
        </p:nvCxnSpPr>
        <p:spPr>
          <a:xfrm>
            <a:off x="3562401" y="1621410"/>
            <a:ext cx="2377465" cy="13929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F25D967B-566E-222F-1939-1E499CC68406}"/>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2322449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C9B0D-99D4-9FC6-2F87-7CE0CF3A5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8D7D0-B36E-618D-6EB7-B8BC7E51FB9B}"/>
              </a:ext>
            </a:extLst>
          </p:cNvPr>
          <p:cNvSpPr>
            <a:spLocks noGrp="1"/>
          </p:cNvSpPr>
          <p:nvPr>
            <p:ph type="title"/>
          </p:nvPr>
        </p:nvSpPr>
        <p:spPr/>
        <p:txBody>
          <a:bodyPr>
            <a:normAutofit/>
          </a:bodyPr>
          <a:lstStyle/>
          <a:p>
            <a:r>
              <a:rPr lang="en-US" dirty="0"/>
              <a:t>Bayesian Optimization Overview</a:t>
            </a:r>
          </a:p>
        </p:txBody>
      </p:sp>
      <p:sp>
        <p:nvSpPr>
          <p:cNvPr id="3" name="Content Placeholder 2">
            <a:extLst>
              <a:ext uri="{FF2B5EF4-FFF2-40B4-BE49-F238E27FC236}">
                <a16:creationId xmlns:a16="http://schemas.microsoft.com/office/drawing/2014/main" id="{87B8B7BC-4CE4-7416-85E3-5D7D28ABBFB7}"/>
              </a:ext>
            </a:extLst>
          </p:cNvPr>
          <p:cNvSpPr>
            <a:spLocks noGrp="1"/>
          </p:cNvSpPr>
          <p:nvPr>
            <p:ph idx="1"/>
          </p:nvPr>
        </p:nvSpPr>
        <p:spPr>
          <a:xfrm>
            <a:off x="834954" y="1336350"/>
            <a:ext cx="10686485" cy="5048113"/>
          </a:xfrm>
        </p:spPr>
        <p:txBody>
          <a:bodyPr>
            <a:normAutofit/>
          </a:bodyPr>
          <a:lstStyle/>
          <a:p>
            <a:pPr marL="0" indent="0">
              <a:buNone/>
            </a:pPr>
            <a:r>
              <a:rPr lang="en-US" b="1" dirty="0"/>
              <a:t>What is Bayesian Optimization:</a:t>
            </a:r>
          </a:p>
          <a:p>
            <a:r>
              <a:rPr lang="en-US" dirty="0"/>
              <a:t>Iterative optimization algorithm – an </a:t>
            </a:r>
            <a:r>
              <a:rPr lang="en-US" b="1" i="1" dirty="0"/>
              <a:t>active learning </a:t>
            </a:r>
            <a:r>
              <a:rPr lang="en-US" dirty="0"/>
              <a:t>approach – for quickly finding the </a:t>
            </a:r>
            <a:r>
              <a:rPr lang="en-US" u="sng" dirty="0"/>
              <a:t>best combination of factor settings</a:t>
            </a:r>
            <a:r>
              <a:rPr lang="en-US" dirty="0"/>
              <a:t> to satisfy your response goals</a:t>
            </a:r>
          </a:p>
          <a:p>
            <a:r>
              <a:rPr lang="en-US" dirty="0"/>
              <a:t>Method for finding the max or min of functions that are </a:t>
            </a:r>
            <a:r>
              <a:rPr lang="en-US" u="sng" dirty="0"/>
              <a:t>expensive to evaluate</a:t>
            </a:r>
            <a:r>
              <a:rPr lang="en-US" dirty="0"/>
              <a:t>, by intelligently choosing the next point to sample based on past results.</a:t>
            </a:r>
          </a:p>
          <a:p>
            <a:r>
              <a:rPr lang="en-US" dirty="0"/>
              <a:t>Generative learning technique that often uses a </a:t>
            </a:r>
            <a:r>
              <a:rPr lang="en-US" u="sng" dirty="0"/>
              <a:t>Gaussian Stochastic Process (</a:t>
            </a:r>
            <a:r>
              <a:rPr lang="en-US" u="sng" dirty="0" err="1"/>
              <a:t>GaSP</a:t>
            </a:r>
            <a:r>
              <a:rPr lang="en-US" u="sng" dirty="0"/>
              <a:t>)</a:t>
            </a:r>
            <a:r>
              <a:rPr lang="en-US" dirty="0"/>
              <a:t> model as a base to generate new candidate runs.</a:t>
            </a:r>
          </a:p>
        </p:txBody>
      </p:sp>
    </p:spTree>
    <p:extLst>
      <p:ext uri="{BB962C8B-B14F-4D97-AF65-F5344CB8AC3E}">
        <p14:creationId xmlns:p14="http://schemas.microsoft.com/office/powerpoint/2010/main" val="316027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4287.3</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X=6.79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9"/>
          <a:stretch>
            <a:fillRect/>
          </a:stretch>
        </p:blipFill>
        <p:spPr>
          <a:xfrm>
            <a:off x="3381715" y="133762"/>
            <a:ext cx="5428571" cy="6590476"/>
          </a:xfrm>
          <a:prstGeom prst="rect">
            <a:avLst/>
          </a:prstGeom>
        </p:spPr>
      </p:pic>
      <p:sp>
        <p:nvSpPr>
          <p:cNvPr id="14" name="Oval 13">
            <a:extLst>
              <a:ext uri="{FF2B5EF4-FFF2-40B4-BE49-F238E27FC236}">
                <a16:creationId xmlns:a16="http://schemas.microsoft.com/office/drawing/2014/main" id="{4E08D51A-DB7D-C474-4764-1344898DE2BD}"/>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 name="Oval 14">
            <a:extLst>
              <a:ext uri="{FF2B5EF4-FFF2-40B4-BE49-F238E27FC236}">
                <a16:creationId xmlns:a16="http://schemas.microsoft.com/office/drawing/2014/main" id="{4C5ACFB7-8048-EE50-5661-A89D7E704CFC}"/>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7" name="Oval 16">
            <a:extLst>
              <a:ext uri="{FF2B5EF4-FFF2-40B4-BE49-F238E27FC236}">
                <a16:creationId xmlns:a16="http://schemas.microsoft.com/office/drawing/2014/main" id="{39BE9672-8306-936D-88AA-41C0CFB15B54}"/>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470DD166-E2B3-7C44-E8A8-94789661CFEC}"/>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F023A392-654A-0FCF-0EFB-42C4781D070B}"/>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Oval 19">
            <a:extLst>
              <a:ext uri="{FF2B5EF4-FFF2-40B4-BE49-F238E27FC236}">
                <a16:creationId xmlns:a16="http://schemas.microsoft.com/office/drawing/2014/main" id="{3C04E546-C3F0-B483-7BCF-1331A25E7332}"/>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1" name="Picture 20">
            <a:extLst>
              <a:ext uri="{FF2B5EF4-FFF2-40B4-BE49-F238E27FC236}">
                <a16:creationId xmlns:a16="http://schemas.microsoft.com/office/drawing/2014/main" id="{12268807-8C8C-0A38-6243-B3C5959EEB9F}"/>
              </a:ext>
            </a:extLst>
          </p:cNvPr>
          <p:cNvPicPr>
            <a:picLocks noChangeAspect="1"/>
          </p:cNvPicPr>
          <p:nvPr/>
        </p:nvPicPr>
        <p:blipFill>
          <a:blip r:embed="rId10">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E0EEE36E-7BC7-421F-E5E7-251439247EB2}"/>
              </a:ext>
            </a:extLst>
          </p:cNvPr>
          <p:cNvPicPr>
            <a:picLocks noChangeAspect="1"/>
          </p:cNvPicPr>
          <p:nvPr/>
        </p:nvPicPr>
        <p:blipFill>
          <a:blip r:embed="rId11"/>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5C01E4-89AF-D7BC-42D7-35A38EA07BB3}"/>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2" name="TextBox 21">
                <a:extLst>
                  <a:ext uri="{FF2B5EF4-FFF2-40B4-BE49-F238E27FC236}">
                    <a16:creationId xmlns:a16="http://schemas.microsoft.com/office/drawing/2014/main" id="{115C01E4-89AF-D7BC-42D7-35A38EA07BB3}"/>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2"/>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A4C73D-59EE-B9E3-255F-5F00A9C18F25}"/>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3" name="TextBox 22">
                <a:extLst>
                  <a:ext uri="{FF2B5EF4-FFF2-40B4-BE49-F238E27FC236}">
                    <a16:creationId xmlns:a16="http://schemas.microsoft.com/office/drawing/2014/main" id="{62A4C73D-59EE-B9E3-255F-5F00A9C18F25}"/>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3"/>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D3DF1C0-754C-772C-4655-BF8F66F5349F}"/>
              </a:ext>
            </a:extLst>
          </p:cNvPr>
          <p:cNvSpPr/>
          <p:nvPr/>
        </p:nvSpPr>
        <p:spPr>
          <a:xfrm>
            <a:off x="6060934" y="3097159"/>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5" name="Picture 24">
            <a:extLst>
              <a:ext uri="{FF2B5EF4-FFF2-40B4-BE49-F238E27FC236}">
                <a16:creationId xmlns:a16="http://schemas.microsoft.com/office/drawing/2014/main" id="{C16CE463-E255-53EB-394A-14063ADF8393}"/>
              </a:ext>
            </a:extLst>
          </p:cNvPr>
          <p:cNvPicPr>
            <a:picLocks noChangeAspect="1"/>
          </p:cNvPicPr>
          <p:nvPr/>
        </p:nvPicPr>
        <p:blipFill>
          <a:blip r:embed="rId14"/>
          <a:stretch>
            <a:fillRect/>
          </a:stretch>
        </p:blipFill>
        <p:spPr>
          <a:xfrm>
            <a:off x="11201524" y="6191334"/>
            <a:ext cx="990476" cy="666667"/>
          </a:xfrm>
          <a:prstGeom prst="rect">
            <a:avLst/>
          </a:prstGeom>
        </p:spPr>
      </p:pic>
      <p:cxnSp>
        <p:nvCxnSpPr>
          <p:cNvPr id="8" name="Straight Arrow Connector 7">
            <a:extLst>
              <a:ext uri="{FF2B5EF4-FFF2-40B4-BE49-F238E27FC236}">
                <a16:creationId xmlns:a16="http://schemas.microsoft.com/office/drawing/2014/main" id="{649882D2-3143-5EF9-456A-B3C6C44D19FF}"/>
              </a:ext>
            </a:extLst>
          </p:cNvPr>
          <p:cNvCxnSpPr>
            <a:cxnSpLocks/>
          </p:cNvCxnSpPr>
          <p:nvPr/>
        </p:nvCxnSpPr>
        <p:spPr>
          <a:xfrm flipH="1">
            <a:off x="7589520" y="1461155"/>
            <a:ext cx="1622214" cy="15531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3558830-FACA-219C-E018-4F48776682B9}"/>
              </a:ext>
            </a:extLst>
          </p:cNvPr>
          <p:cNvSpPr txBox="1"/>
          <p:nvPr/>
        </p:nvSpPr>
        <p:spPr>
          <a:xfrm>
            <a:off x="8875449" y="849120"/>
            <a:ext cx="3374915" cy="954107"/>
          </a:xfrm>
          <a:prstGeom prst="rect">
            <a:avLst/>
          </a:prstGeom>
          <a:noFill/>
        </p:spPr>
        <p:txBody>
          <a:bodyPr wrap="square" rtlCol="0">
            <a:spAutoFit/>
          </a:bodyPr>
          <a:lstStyle/>
          <a:p>
            <a:pPr lvl="1"/>
            <a:r>
              <a:rPr lang="en-US" sz="2800" dirty="0"/>
              <a:t>High variance region of interest</a:t>
            </a:r>
          </a:p>
        </p:txBody>
      </p:sp>
      <p:sp>
        <p:nvSpPr>
          <p:cNvPr id="31" name="Title 1">
            <a:extLst>
              <a:ext uri="{FF2B5EF4-FFF2-40B4-BE49-F238E27FC236}">
                <a16:creationId xmlns:a16="http://schemas.microsoft.com/office/drawing/2014/main" id="{74A2AA61-7955-5234-A3A7-5584F29CB7A8}"/>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145131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4287.3</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X=6.79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9"/>
          <a:stretch>
            <a:fillRect/>
          </a:stretch>
        </p:blipFill>
        <p:spPr>
          <a:xfrm>
            <a:off x="3381715" y="133762"/>
            <a:ext cx="5428571" cy="6590476"/>
          </a:xfrm>
          <a:prstGeom prst="rect">
            <a:avLst/>
          </a:prstGeom>
        </p:spPr>
      </p:pic>
      <p:sp>
        <p:nvSpPr>
          <p:cNvPr id="14" name="Oval 13">
            <a:extLst>
              <a:ext uri="{FF2B5EF4-FFF2-40B4-BE49-F238E27FC236}">
                <a16:creationId xmlns:a16="http://schemas.microsoft.com/office/drawing/2014/main" id="{4E08D51A-DB7D-C474-4764-1344898DE2BD}"/>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 name="Oval 14">
            <a:extLst>
              <a:ext uri="{FF2B5EF4-FFF2-40B4-BE49-F238E27FC236}">
                <a16:creationId xmlns:a16="http://schemas.microsoft.com/office/drawing/2014/main" id="{4C5ACFB7-8048-EE50-5661-A89D7E704CFC}"/>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7" name="Oval 16">
            <a:extLst>
              <a:ext uri="{FF2B5EF4-FFF2-40B4-BE49-F238E27FC236}">
                <a16:creationId xmlns:a16="http://schemas.microsoft.com/office/drawing/2014/main" id="{39BE9672-8306-936D-88AA-41C0CFB15B54}"/>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470DD166-E2B3-7C44-E8A8-94789661CFEC}"/>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F023A392-654A-0FCF-0EFB-42C4781D070B}"/>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Oval 19">
            <a:extLst>
              <a:ext uri="{FF2B5EF4-FFF2-40B4-BE49-F238E27FC236}">
                <a16:creationId xmlns:a16="http://schemas.microsoft.com/office/drawing/2014/main" id="{3C04E546-C3F0-B483-7BCF-1331A25E7332}"/>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1" name="Picture 20">
            <a:extLst>
              <a:ext uri="{FF2B5EF4-FFF2-40B4-BE49-F238E27FC236}">
                <a16:creationId xmlns:a16="http://schemas.microsoft.com/office/drawing/2014/main" id="{12268807-8C8C-0A38-6243-B3C5959EEB9F}"/>
              </a:ext>
            </a:extLst>
          </p:cNvPr>
          <p:cNvPicPr>
            <a:picLocks noChangeAspect="1"/>
          </p:cNvPicPr>
          <p:nvPr/>
        </p:nvPicPr>
        <p:blipFill>
          <a:blip r:embed="rId10">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E0EEE36E-7BC7-421F-E5E7-251439247EB2}"/>
              </a:ext>
            </a:extLst>
          </p:cNvPr>
          <p:cNvPicPr>
            <a:picLocks noChangeAspect="1"/>
          </p:cNvPicPr>
          <p:nvPr/>
        </p:nvPicPr>
        <p:blipFill>
          <a:blip r:embed="rId11"/>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5C01E4-89AF-D7BC-42D7-35A38EA07BB3}"/>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2" name="TextBox 21">
                <a:extLst>
                  <a:ext uri="{FF2B5EF4-FFF2-40B4-BE49-F238E27FC236}">
                    <a16:creationId xmlns:a16="http://schemas.microsoft.com/office/drawing/2014/main" id="{115C01E4-89AF-D7BC-42D7-35A38EA07BB3}"/>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2"/>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2A4C73D-59EE-B9E3-255F-5F00A9C18F25}"/>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3" name="TextBox 22">
                <a:extLst>
                  <a:ext uri="{FF2B5EF4-FFF2-40B4-BE49-F238E27FC236}">
                    <a16:creationId xmlns:a16="http://schemas.microsoft.com/office/drawing/2014/main" id="{62A4C73D-59EE-B9E3-255F-5F00A9C18F25}"/>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3"/>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D3DF1C0-754C-772C-4655-BF8F66F5349F}"/>
              </a:ext>
            </a:extLst>
          </p:cNvPr>
          <p:cNvSpPr/>
          <p:nvPr/>
        </p:nvSpPr>
        <p:spPr>
          <a:xfrm>
            <a:off x="6060934" y="3097159"/>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5" name="Picture 24">
            <a:extLst>
              <a:ext uri="{FF2B5EF4-FFF2-40B4-BE49-F238E27FC236}">
                <a16:creationId xmlns:a16="http://schemas.microsoft.com/office/drawing/2014/main" id="{C16CE463-E255-53EB-394A-14063ADF8393}"/>
              </a:ext>
            </a:extLst>
          </p:cNvPr>
          <p:cNvPicPr>
            <a:picLocks noChangeAspect="1"/>
          </p:cNvPicPr>
          <p:nvPr/>
        </p:nvPicPr>
        <p:blipFill>
          <a:blip r:embed="rId14"/>
          <a:stretch>
            <a:fillRect/>
          </a:stretch>
        </p:blipFill>
        <p:spPr>
          <a:xfrm>
            <a:off x="11201524" y="6191334"/>
            <a:ext cx="990476" cy="666667"/>
          </a:xfrm>
          <a:prstGeom prst="rect">
            <a:avLst/>
          </a:prstGeom>
        </p:spPr>
      </p:pic>
      <p:cxnSp>
        <p:nvCxnSpPr>
          <p:cNvPr id="8" name="Straight Arrow Connector 7">
            <a:extLst>
              <a:ext uri="{FF2B5EF4-FFF2-40B4-BE49-F238E27FC236}">
                <a16:creationId xmlns:a16="http://schemas.microsoft.com/office/drawing/2014/main" id="{649882D2-3143-5EF9-456A-B3C6C44D19FF}"/>
              </a:ext>
            </a:extLst>
          </p:cNvPr>
          <p:cNvCxnSpPr>
            <a:cxnSpLocks/>
            <a:stCxn id="26" idx="3"/>
          </p:cNvCxnSpPr>
          <p:nvPr/>
        </p:nvCxnSpPr>
        <p:spPr>
          <a:xfrm>
            <a:off x="2953552" y="1280357"/>
            <a:ext cx="4124649" cy="54065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3558830-FACA-219C-E018-4F48776682B9}"/>
              </a:ext>
            </a:extLst>
          </p:cNvPr>
          <p:cNvSpPr txBox="1"/>
          <p:nvPr/>
        </p:nvSpPr>
        <p:spPr>
          <a:xfrm>
            <a:off x="328993" y="803303"/>
            <a:ext cx="2624559" cy="954107"/>
          </a:xfrm>
          <a:prstGeom prst="rect">
            <a:avLst/>
          </a:prstGeom>
          <a:noFill/>
        </p:spPr>
        <p:txBody>
          <a:bodyPr wrap="square" rtlCol="0">
            <a:spAutoFit/>
          </a:bodyPr>
          <a:lstStyle/>
          <a:p>
            <a:pPr lvl="1"/>
            <a:r>
              <a:rPr lang="en-US" sz="2800" dirty="0"/>
              <a:t>EI balances all this out!</a:t>
            </a:r>
          </a:p>
        </p:txBody>
      </p:sp>
      <p:sp>
        <p:nvSpPr>
          <p:cNvPr id="28" name="Title 1">
            <a:extLst>
              <a:ext uri="{FF2B5EF4-FFF2-40B4-BE49-F238E27FC236}">
                <a16:creationId xmlns:a16="http://schemas.microsoft.com/office/drawing/2014/main" id="{5831F593-367B-CC2E-2F3A-5CBF3143D228}"/>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2320152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4010F-D54B-B0A4-6AC6-7D7D7378399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C15B5DE-4F37-4142-9557-7287F780D32E}"/>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E9BB2029-8318-2000-19EB-CB1CFFDE80D2}"/>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4FD3EAC-C391-4C45-76FE-F7CB1941CF67}"/>
                  </a:ext>
                </a:extLst>
              </p:cNvPr>
              <p:cNvSpPr txBox="1"/>
              <p:nvPr/>
            </p:nvSpPr>
            <p:spPr>
              <a:xfrm>
                <a:off x="8516372" y="2474894"/>
                <a:ext cx="3140678" cy="1815882"/>
              </a:xfrm>
              <a:prstGeom prst="rect">
                <a:avLst/>
              </a:prstGeom>
              <a:noFill/>
            </p:spPr>
            <p:txBody>
              <a:bodyPr wrap="square" rtlCol="0">
                <a:spAutoFit/>
              </a:bodyPr>
              <a:lstStyle/>
              <a:p>
                <a:pPr lvl="1"/>
                <a:r>
                  <a:rPr lang="en-US" sz="2800" dirty="0"/>
                  <a:t>N=6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4287.3</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X=6.79</a:t>
                </a:r>
              </a:p>
            </p:txBody>
          </p:sp>
        </mc:Choice>
        <mc:Fallback xmlns="">
          <p:sp>
            <p:nvSpPr>
              <p:cNvPr id="9" name="TextBox 8">
                <a:extLst>
                  <a:ext uri="{FF2B5EF4-FFF2-40B4-BE49-F238E27FC236}">
                    <a16:creationId xmlns:a16="http://schemas.microsoft.com/office/drawing/2014/main" id="{D4FD3EAC-C391-4C45-76FE-F7CB1941CF67}"/>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98D1E24-3DB4-67C4-0CE8-20CEF0A71E76}"/>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1D63A7F-F81F-CDE3-5693-39F8EE8EFE00}"/>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51E9B1DD-273F-4AA1-0DEE-6E3E2C1F3563}"/>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47DEA957-C1E2-CF27-CDCB-13551C6BF992}"/>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96E719B3-81F9-9EAE-9928-BDE6341E6D26}"/>
              </a:ext>
            </a:extLst>
          </p:cNvPr>
          <p:cNvPicPr>
            <a:picLocks noChangeAspect="1"/>
          </p:cNvPicPr>
          <p:nvPr/>
        </p:nvPicPr>
        <p:blipFill>
          <a:blip r:embed="rId9"/>
          <a:stretch>
            <a:fillRect/>
          </a:stretch>
        </p:blipFill>
        <p:spPr>
          <a:xfrm>
            <a:off x="3381715" y="133762"/>
            <a:ext cx="5428571" cy="6590476"/>
          </a:xfrm>
          <a:prstGeom prst="rect">
            <a:avLst/>
          </a:prstGeom>
        </p:spPr>
      </p:pic>
      <p:sp>
        <p:nvSpPr>
          <p:cNvPr id="14" name="Oval 13">
            <a:extLst>
              <a:ext uri="{FF2B5EF4-FFF2-40B4-BE49-F238E27FC236}">
                <a16:creationId xmlns:a16="http://schemas.microsoft.com/office/drawing/2014/main" id="{9EE769EC-5B94-30CE-7C81-25EC128CCEE7}"/>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 name="Oval 14">
            <a:extLst>
              <a:ext uri="{FF2B5EF4-FFF2-40B4-BE49-F238E27FC236}">
                <a16:creationId xmlns:a16="http://schemas.microsoft.com/office/drawing/2014/main" id="{935615D5-A40E-B412-6643-0282D449177B}"/>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7" name="Oval 16">
            <a:extLst>
              <a:ext uri="{FF2B5EF4-FFF2-40B4-BE49-F238E27FC236}">
                <a16:creationId xmlns:a16="http://schemas.microsoft.com/office/drawing/2014/main" id="{DD05EC43-B7C5-C998-0CB2-484E30AFE115}"/>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FFC36E61-7A17-658D-6A11-6D369B2455E4}"/>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25FEEA21-B92D-6393-EF4D-A50E38E22CAA}"/>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Oval 19">
            <a:extLst>
              <a:ext uri="{FF2B5EF4-FFF2-40B4-BE49-F238E27FC236}">
                <a16:creationId xmlns:a16="http://schemas.microsoft.com/office/drawing/2014/main" id="{92EB73DB-B8B2-DA38-B6DD-A01A23FBA185}"/>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1" name="Picture 20">
            <a:extLst>
              <a:ext uri="{FF2B5EF4-FFF2-40B4-BE49-F238E27FC236}">
                <a16:creationId xmlns:a16="http://schemas.microsoft.com/office/drawing/2014/main" id="{0C4E6841-D270-2FD1-5746-E7F84273495C}"/>
              </a:ext>
            </a:extLst>
          </p:cNvPr>
          <p:cNvPicPr>
            <a:picLocks noChangeAspect="1"/>
          </p:cNvPicPr>
          <p:nvPr/>
        </p:nvPicPr>
        <p:blipFill>
          <a:blip r:embed="rId10">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BF2BC147-85CF-3D1E-1DDD-B4FDDBA00FA1}"/>
              </a:ext>
            </a:extLst>
          </p:cNvPr>
          <p:cNvPicPr>
            <a:picLocks noChangeAspect="1"/>
          </p:cNvPicPr>
          <p:nvPr/>
        </p:nvPicPr>
        <p:blipFill>
          <a:blip r:embed="rId11"/>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09CC9B7-3DBC-F033-ABB9-E45ECA833068}"/>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2" name="TextBox 21">
                <a:extLst>
                  <a:ext uri="{FF2B5EF4-FFF2-40B4-BE49-F238E27FC236}">
                    <a16:creationId xmlns:a16="http://schemas.microsoft.com/office/drawing/2014/main" id="{109CC9B7-3DBC-F033-ABB9-E45ECA833068}"/>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2"/>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8D0B4D4-AB5B-69A3-3A80-ED9FD9EC7D84}"/>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3" name="TextBox 22">
                <a:extLst>
                  <a:ext uri="{FF2B5EF4-FFF2-40B4-BE49-F238E27FC236}">
                    <a16:creationId xmlns:a16="http://schemas.microsoft.com/office/drawing/2014/main" id="{F8D0B4D4-AB5B-69A3-3A80-ED9FD9EC7D84}"/>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3"/>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2029CAC-193F-11ED-5E6E-F968A425A8A6}"/>
              </a:ext>
            </a:extLst>
          </p:cNvPr>
          <p:cNvSpPr/>
          <p:nvPr/>
        </p:nvSpPr>
        <p:spPr>
          <a:xfrm>
            <a:off x="6060934" y="3097159"/>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5" name="Picture 24">
            <a:extLst>
              <a:ext uri="{FF2B5EF4-FFF2-40B4-BE49-F238E27FC236}">
                <a16:creationId xmlns:a16="http://schemas.microsoft.com/office/drawing/2014/main" id="{486A617A-4F09-C3E1-69C7-2A6DD092EAB5}"/>
              </a:ext>
            </a:extLst>
          </p:cNvPr>
          <p:cNvPicPr>
            <a:picLocks noChangeAspect="1"/>
          </p:cNvPicPr>
          <p:nvPr/>
        </p:nvPicPr>
        <p:blipFill>
          <a:blip r:embed="rId14"/>
          <a:stretch>
            <a:fillRect/>
          </a:stretch>
        </p:blipFill>
        <p:spPr>
          <a:xfrm>
            <a:off x="11201524" y="6191334"/>
            <a:ext cx="990476" cy="666667"/>
          </a:xfrm>
          <a:prstGeom prst="rect">
            <a:avLst/>
          </a:prstGeom>
        </p:spPr>
      </p:pic>
      <p:sp>
        <p:nvSpPr>
          <p:cNvPr id="6" name="Oval 5">
            <a:extLst>
              <a:ext uri="{FF2B5EF4-FFF2-40B4-BE49-F238E27FC236}">
                <a16:creationId xmlns:a16="http://schemas.microsoft.com/office/drawing/2014/main" id="{D3976902-CE3E-F3F7-9AA8-4A8CED011A21}"/>
              </a:ext>
            </a:extLst>
          </p:cNvPr>
          <p:cNvSpPr/>
          <p:nvPr/>
        </p:nvSpPr>
        <p:spPr>
          <a:xfrm>
            <a:off x="7163054" y="2517055"/>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27" name="Straight Arrow Connector 26">
            <a:extLst>
              <a:ext uri="{FF2B5EF4-FFF2-40B4-BE49-F238E27FC236}">
                <a16:creationId xmlns:a16="http://schemas.microsoft.com/office/drawing/2014/main" id="{E0C424B3-4454-F676-F518-3F234E649E00}"/>
              </a:ext>
            </a:extLst>
          </p:cNvPr>
          <p:cNvCxnSpPr>
            <a:cxnSpLocks/>
            <a:stCxn id="28" idx="3"/>
          </p:cNvCxnSpPr>
          <p:nvPr/>
        </p:nvCxnSpPr>
        <p:spPr>
          <a:xfrm>
            <a:off x="2953552" y="1280357"/>
            <a:ext cx="4124649" cy="54065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F418ECA-FD99-A362-73EB-C1D652D41DA7}"/>
              </a:ext>
            </a:extLst>
          </p:cNvPr>
          <p:cNvSpPr txBox="1"/>
          <p:nvPr/>
        </p:nvSpPr>
        <p:spPr>
          <a:xfrm>
            <a:off x="328993" y="803303"/>
            <a:ext cx="2624559" cy="954107"/>
          </a:xfrm>
          <a:prstGeom prst="rect">
            <a:avLst/>
          </a:prstGeom>
          <a:noFill/>
        </p:spPr>
        <p:txBody>
          <a:bodyPr wrap="square" rtlCol="0">
            <a:spAutoFit/>
          </a:bodyPr>
          <a:lstStyle/>
          <a:p>
            <a:pPr lvl="1"/>
            <a:r>
              <a:rPr lang="en-US" sz="2800" dirty="0"/>
              <a:t>EI balances all this out!</a:t>
            </a:r>
          </a:p>
        </p:txBody>
      </p:sp>
      <p:sp>
        <p:nvSpPr>
          <p:cNvPr id="29" name="Title 1">
            <a:extLst>
              <a:ext uri="{FF2B5EF4-FFF2-40B4-BE49-F238E27FC236}">
                <a16:creationId xmlns:a16="http://schemas.microsoft.com/office/drawing/2014/main" id="{3287F82C-265D-DC5E-19B6-4D73F4F60CBB}"/>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3590716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384995"/>
              </a:xfrm>
              <a:prstGeom prst="rect">
                <a:avLst/>
              </a:prstGeom>
              <a:noFill/>
            </p:spPr>
            <p:txBody>
              <a:bodyPr wrap="square" rtlCol="0">
                <a:spAutoFit/>
              </a:bodyPr>
              <a:lstStyle/>
              <a:p>
                <a:pPr lvl="1"/>
                <a:r>
                  <a:rPr lang="en-US" sz="2800" dirty="0"/>
                  <a:t>N=7</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5261.1</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X=7.3</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384995"/>
              </a:xfrm>
              <a:prstGeom prst="rect">
                <a:avLst/>
              </a:prstGeom>
              <a:blipFill>
                <a:blip r:embed="rId4"/>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9"/>
          <a:stretch>
            <a:fillRect/>
          </a:stretch>
        </p:blipFill>
        <p:spPr>
          <a:xfrm>
            <a:off x="3381715" y="133762"/>
            <a:ext cx="5428571" cy="6590476"/>
          </a:xfrm>
          <a:prstGeom prst="rect">
            <a:avLst/>
          </a:prstGeom>
        </p:spPr>
      </p:pic>
      <p:pic>
        <p:nvPicPr>
          <p:cNvPr id="14" name="Picture 13">
            <a:extLst>
              <a:ext uri="{FF2B5EF4-FFF2-40B4-BE49-F238E27FC236}">
                <a16:creationId xmlns:a16="http://schemas.microsoft.com/office/drawing/2014/main" id="{9D46361D-DB0A-70EC-E096-770B80F674A6}"/>
              </a:ext>
            </a:extLst>
          </p:cNvPr>
          <p:cNvPicPr>
            <a:picLocks noChangeAspect="1"/>
          </p:cNvPicPr>
          <p:nvPr/>
        </p:nvPicPr>
        <p:blipFill>
          <a:blip r:embed="rId10"/>
          <a:stretch>
            <a:fillRect/>
          </a:stretch>
        </p:blipFill>
        <p:spPr>
          <a:xfrm>
            <a:off x="3381715" y="133762"/>
            <a:ext cx="5428571" cy="6590476"/>
          </a:xfrm>
          <a:prstGeom prst="rect">
            <a:avLst/>
          </a:prstGeom>
        </p:spPr>
      </p:pic>
      <p:sp>
        <p:nvSpPr>
          <p:cNvPr id="15" name="Oval 14">
            <a:extLst>
              <a:ext uri="{FF2B5EF4-FFF2-40B4-BE49-F238E27FC236}">
                <a16:creationId xmlns:a16="http://schemas.microsoft.com/office/drawing/2014/main" id="{28B7498F-F985-2847-0008-EED800AF3B2F}"/>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 name="Oval 15">
            <a:extLst>
              <a:ext uri="{FF2B5EF4-FFF2-40B4-BE49-F238E27FC236}">
                <a16:creationId xmlns:a16="http://schemas.microsoft.com/office/drawing/2014/main" id="{5C6BBF1A-A2F4-8807-685F-16A5DF7EE468}"/>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8" name="Oval 17">
            <a:extLst>
              <a:ext uri="{FF2B5EF4-FFF2-40B4-BE49-F238E27FC236}">
                <a16:creationId xmlns:a16="http://schemas.microsoft.com/office/drawing/2014/main" id="{4495425B-37A6-2B80-8CA2-81E2F79AF3DE}"/>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63DC18C6-3411-5F22-73A3-2EF2781CE267}"/>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Oval 19">
            <a:extLst>
              <a:ext uri="{FF2B5EF4-FFF2-40B4-BE49-F238E27FC236}">
                <a16:creationId xmlns:a16="http://schemas.microsoft.com/office/drawing/2014/main" id="{F7A8E7F6-7F8A-2C22-D271-0EF4D85F4725}"/>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 name="Oval 20">
            <a:extLst>
              <a:ext uri="{FF2B5EF4-FFF2-40B4-BE49-F238E27FC236}">
                <a16:creationId xmlns:a16="http://schemas.microsoft.com/office/drawing/2014/main" id="{FE565FAA-1235-CB52-2878-FFEAA8E45456}"/>
              </a:ext>
            </a:extLst>
          </p:cNvPr>
          <p:cNvSpPr/>
          <p:nvPr/>
        </p:nvSpPr>
        <p:spPr>
          <a:xfrm>
            <a:off x="7172433" y="254082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Oval 22">
            <a:extLst>
              <a:ext uri="{FF2B5EF4-FFF2-40B4-BE49-F238E27FC236}">
                <a16:creationId xmlns:a16="http://schemas.microsoft.com/office/drawing/2014/main" id="{34707C61-9949-DF99-4EB2-03DC99CEE66F}"/>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4" name="Picture 23">
            <a:extLst>
              <a:ext uri="{FF2B5EF4-FFF2-40B4-BE49-F238E27FC236}">
                <a16:creationId xmlns:a16="http://schemas.microsoft.com/office/drawing/2014/main" id="{D80DEFB1-D4F0-D804-5DC9-2FBACAC1DE6B}"/>
              </a:ext>
            </a:extLst>
          </p:cNvPr>
          <p:cNvPicPr>
            <a:picLocks noChangeAspect="1"/>
          </p:cNvPicPr>
          <p:nvPr/>
        </p:nvPicPr>
        <p:blipFill>
          <a:blip r:embed="rId11">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96E6EBD8-0332-6C1C-C6F5-1BF9FAE9DF0E}"/>
              </a:ext>
            </a:extLst>
          </p:cNvPr>
          <p:cNvPicPr>
            <a:picLocks noChangeAspect="1"/>
          </p:cNvPicPr>
          <p:nvPr/>
        </p:nvPicPr>
        <p:blipFill>
          <a:blip r:embed="rId12"/>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CA4755-B022-7AC0-7338-9A8C4C9BBDF0}"/>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7" name="TextBox 16">
                <a:extLst>
                  <a:ext uri="{FF2B5EF4-FFF2-40B4-BE49-F238E27FC236}">
                    <a16:creationId xmlns:a16="http://schemas.microsoft.com/office/drawing/2014/main" id="{A5CA4755-B022-7AC0-7338-9A8C4C9BBDF0}"/>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3"/>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4E22BB1-2140-86AE-69FE-1EA79D888B3B}"/>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2" name="TextBox 21">
                <a:extLst>
                  <a:ext uri="{FF2B5EF4-FFF2-40B4-BE49-F238E27FC236}">
                    <a16:creationId xmlns:a16="http://schemas.microsoft.com/office/drawing/2014/main" id="{F4E22BB1-2140-86AE-69FE-1EA79D888B3B}"/>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4"/>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E87FA5E-5631-1866-3B03-5AA9BBD9A3DF}"/>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5" name="TextBox 24">
                <a:extLst>
                  <a:ext uri="{FF2B5EF4-FFF2-40B4-BE49-F238E27FC236}">
                    <a16:creationId xmlns:a16="http://schemas.microsoft.com/office/drawing/2014/main" id="{4E87FA5E-5631-1866-3B03-5AA9BBD9A3DF}"/>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5"/>
                <a:stretch>
                  <a:fillRect/>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C2474860-EBF3-D1C9-B5D5-C12294505A93}"/>
              </a:ext>
            </a:extLst>
          </p:cNvPr>
          <p:cNvSpPr/>
          <p:nvPr/>
        </p:nvSpPr>
        <p:spPr>
          <a:xfrm>
            <a:off x="7163054" y="2517055"/>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7" name="Picture 26">
            <a:extLst>
              <a:ext uri="{FF2B5EF4-FFF2-40B4-BE49-F238E27FC236}">
                <a16:creationId xmlns:a16="http://schemas.microsoft.com/office/drawing/2014/main" id="{FCF440BF-DC9C-CA9F-E802-CB02361A1D77}"/>
              </a:ext>
            </a:extLst>
          </p:cNvPr>
          <p:cNvPicPr>
            <a:picLocks noChangeAspect="1"/>
          </p:cNvPicPr>
          <p:nvPr/>
        </p:nvPicPr>
        <p:blipFill>
          <a:blip r:embed="rId16"/>
          <a:stretch>
            <a:fillRect/>
          </a:stretch>
        </p:blipFill>
        <p:spPr>
          <a:xfrm>
            <a:off x="11201524" y="6191334"/>
            <a:ext cx="990476" cy="666667"/>
          </a:xfrm>
          <a:prstGeom prst="rect">
            <a:avLst/>
          </a:prstGeom>
        </p:spPr>
      </p:pic>
      <p:sp>
        <p:nvSpPr>
          <p:cNvPr id="29" name="Title 1">
            <a:extLst>
              <a:ext uri="{FF2B5EF4-FFF2-40B4-BE49-F238E27FC236}">
                <a16:creationId xmlns:a16="http://schemas.microsoft.com/office/drawing/2014/main" id="{C6BDC16B-ED6E-D846-F88A-CE08CEE602E5}"/>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1623842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B8A49-32AE-67D9-1CD4-BB79F845065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E84CAF4-CCC6-5926-C3E1-764245764B64}"/>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5CA00010-8413-6185-D65D-25B9581D96E9}"/>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2ADE46D-D3B2-B531-0685-711E9CDFDB07}"/>
                  </a:ext>
                </a:extLst>
              </p:cNvPr>
              <p:cNvSpPr txBox="1"/>
              <p:nvPr/>
            </p:nvSpPr>
            <p:spPr>
              <a:xfrm>
                <a:off x="8516372" y="2474894"/>
                <a:ext cx="3140678" cy="1384995"/>
              </a:xfrm>
              <a:prstGeom prst="rect">
                <a:avLst/>
              </a:prstGeom>
              <a:noFill/>
            </p:spPr>
            <p:txBody>
              <a:bodyPr wrap="square" rtlCol="0">
                <a:spAutoFit/>
              </a:bodyPr>
              <a:lstStyle/>
              <a:p>
                <a:pPr lvl="1"/>
                <a:r>
                  <a:rPr lang="en-US" sz="2800" dirty="0"/>
                  <a:t>N=7</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5261.1</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X=7.3</a:t>
                </a:r>
              </a:p>
            </p:txBody>
          </p:sp>
        </mc:Choice>
        <mc:Fallback xmlns="">
          <p:sp>
            <p:nvSpPr>
              <p:cNvPr id="9" name="TextBox 8">
                <a:extLst>
                  <a:ext uri="{FF2B5EF4-FFF2-40B4-BE49-F238E27FC236}">
                    <a16:creationId xmlns:a16="http://schemas.microsoft.com/office/drawing/2014/main" id="{F2ADE46D-D3B2-B531-0685-711E9CDFDB07}"/>
                  </a:ext>
                </a:extLst>
              </p:cNvPr>
              <p:cNvSpPr txBox="1">
                <a:spLocks noRot="1" noChangeAspect="1" noMove="1" noResize="1" noEditPoints="1" noAdjustHandles="1" noChangeArrowheads="1" noChangeShapeType="1" noTextEdit="1"/>
              </p:cNvSpPr>
              <p:nvPr/>
            </p:nvSpPr>
            <p:spPr>
              <a:xfrm>
                <a:off x="8516372" y="2474894"/>
                <a:ext cx="3140678" cy="1384995"/>
              </a:xfrm>
              <a:prstGeom prst="rect">
                <a:avLst/>
              </a:prstGeom>
              <a:blipFill>
                <a:blip r:embed="rId4"/>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DFFDF15-5B8E-D783-F2D7-1AE5FAA4DF2E}"/>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A7A7D16F-E8C6-CE7A-C4A1-20B7DF0C8401}"/>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A71DF3CC-CF64-BEA8-CEE3-E4D0892C7385}"/>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671EB3FD-101C-7E8F-BCD3-76F0CBB92569}"/>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28B113C8-C7B7-9892-A88C-3C409862F757}"/>
              </a:ext>
            </a:extLst>
          </p:cNvPr>
          <p:cNvPicPr>
            <a:picLocks noChangeAspect="1"/>
          </p:cNvPicPr>
          <p:nvPr/>
        </p:nvPicPr>
        <p:blipFill>
          <a:blip r:embed="rId9"/>
          <a:stretch>
            <a:fillRect/>
          </a:stretch>
        </p:blipFill>
        <p:spPr>
          <a:xfrm>
            <a:off x="3381715" y="133762"/>
            <a:ext cx="5428571" cy="6590476"/>
          </a:xfrm>
          <a:prstGeom prst="rect">
            <a:avLst/>
          </a:prstGeom>
        </p:spPr>
      </p:pic>
      <p:pic>
        <p:nvPicPr>
          <p:cNvPr id="14" name="Picture 13">
            <a:extLst>
              <a:ext uri="{FF2B5EF4-FFF2-40B4-BE49-F238E27FC236}">
                <a16:creationId xmlns:a16="http://schemas.microsoft.com/office/drawing/2014/main" id="{648FE58B-CECA-9236-D8DC-DFA8BD0337DF}"/>
              </a:ext>
            </a:extLst>
          </p:cNvPr>
          <p:cNvPicPr>
            <a:picLocks noChangeAspect="1"/>
          </p:cNvPicPr>
          <p:nvPr/>
        </p:nvPicPr>
        <p:blipFill>
          <a:blip r:embed="rId10"/>
          <a:stretch>
            <a:fillRect/>
          </a:stretch>
        </p:blipFill>
        <p:spPr>
          <a:xfrm>
            <a:off x="3381715" y="133762"/>
            <a:ext cx="5428571" cy="6590476"/>
          </a:xfrm>
          <a:prstGeom prst="rect">
            <a:avLst/>
          </a:prstGeom>
        </p:spPr>
      </p:pic>
      <p:sp>
        <p:nvSpPr>
          <p:cNvPr id="15" name="Oval 14">
            <a:extLst>
              <a:ext uri="{FF2B5EF4-FFF2-40B4-BE49-F238E27FC236}">
                <a16:creationId xmlns:a16="http://schemas.microsoft.com/office/drawing/2014/main" id="{D2E26539-691F-B9B2-3B87-83F02D85E364}"/>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 name="Oval 15">
            <a:extLst>
              <a:ext uri="{FF2B5EF4-FFF2-40B4-BE49-F238E27FC236}">
                <a16:creationId xmlns:a16="http://schemas.microsoft.com/office/drawing/2014/main" id="{A7BC4261-7FF8-E566-3F39-7D6EDA93B361}"/>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8" name="Oval 17">
            <a:extLst>
              <a:ext uri="{FF2B5EF4-FFF2-40B4-BE49-F238E27FC236}">
                <a16:creationId xmlns:a16="http://schemas.microsoft.com/office/drawing/2014/main" id="{42D95861-4D48-F751-2C84-528D62491895}"/>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103B28CD-3E51-9499-4C99-E597DD182180}"/>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Oval 19">
            <a:extLst>
              <a:ext uri="{FF2B5EF4-FFF2-40B4-BE49-F238E27FC236}">
                <a16:creationId xmlns:a16="http://schemas.microsoft.com/office/drawing/2014/main" id="{6B242A50-3862-BFCF-249A-78C9D27B4CD0}"/>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 name="Oval 20">
            <a:extLst>
              <a:ext uri="{FF2B5EF4-FFF2-40B4-BE49-F238E27FC236}">
                <a16:creationId xmlns:a16="http://schemas.microsoft.com/office/drawing/2014/main" id="{006E657F-2A16-C644-5272-57DA140C5B32}"/>
              </a:ext>
            </a:extLst>
          </p:cNvPr>
          <p:cNvSpPr/>
          <p:nvPr/>
        </p:nvSpPr>
        <p:spPr>
          <a:xfrm>
            <a:off x="7172433" y="254082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Oval 22">
            <a:extLst>
              <a:ext uri="{FF2B5EF4-FFF2-40B4-BE49-F238E27FC236}">
                <a16:creationId xmlns:a16="http://schemas.microsoft.com/office/drawing/2014/main" id="{FFB1DE2B-3D06-8785-7BB6-3618D9CF9988}"/>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4" name="Picture 23">
            <a:extLst>
              <a:ext uri="{FF2B5EF4-FFF2-40B4-BE49-F238E27FC236}">
                <a16:creationId xmlns:a16="http://schemas.microsoft.com/office/drawing/2014/main" id="{BECCE597-08EC-A137-E2EA-4C79148A77AA}"/>
              </a:ext>
            </a:extLst>
          </p:cNvPr>
          <p:cNvPicPr>
            <a:picLocks noChangeAspect="1"/>
          </p:cNvPicPr>
          <p:nvPr/>
        </p:nvPicPr>
        <p:blipFill>
          <a:blip r:embed="rId11">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C4E51739-9FC2-80C5-E833-97D43E76309A}"/>
              </a:ext>
            </a:extLst>
          </p:cNvPr>
          <p:cNvPicPr>
            <a:picLocks noChangeAspect="1"/>
          </p:cNvPicPr>
          <p:nvPr/>
        </p:nvPicPr>
        <p:blipFill>
          <a:blip r:embed="rId12"/>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DCAC699-2A9C-5AAC-8B62-D459E0767CE7}"/>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7" name="TextBox 16">
                <a:extLst>
                  <a:ext uri="{FF2B5EF4-FFF2-40B4-BE49-F238E27FC236}">
                    <a16:creationId xmlns:a16="http://schemas.microsoft.com/office/drawing/2014/main" id="{9DCAC699-2A9C-5AAC-8B62-D459E0767CE7}"/>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3"/>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4D8E47D-BBCD-F76D-0707-5B46532AD883}"/>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2" name="TextBox 21">
                <a:extLst>
                  <a:ext uri="{FF2B5EF4-FFF2-40B4-BE49-F238E27FC236}">
                    <a16:creationId xmlns:a16="http://schemas.microsoft.com/office/drawing/2014/main" id="{74D8E47D-BBCD-F76D-0707-5B46532AD883}"/>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4"/>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525BCB7-6B80-7180-CBF8-77A156AD4592}"/>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5" name="TextBox 24">
                <a:extLst>
                  <a:ext uri="{FF2B5EF4-FFF2-40B4-BE49-F238E27FC236}">
                    <a16:creationId xmlns:a16="http://schemas.microsoft.com/office/drawing/2014/main" id="{B525BCB7-6B80-7180-CBF8-77A156AD4592}"/>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5"/>
                <a:stretch>
                  <a:fillRect/>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5A710C74-9918-F4D8-2A6A-B9EF95BB0B1C}"/>
              </a:ext>
            </a:extLst>
          </p:cNvPr>
          <p:cNvSpPr/>
          <p:nvPr/>
        </p:nvSpPr>
        <p:spPr>
          <a:xfrm>
            <a:off x="7163054" y="2517055"/>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7" name="Picture 26">
            <a:extLst>
              <a:ext uri="{FF2B5EF4-FFF2-40B4-BE49-F238E27FC236}">
                <a16:creationId xmlns:a16="http://schemas.microsoft.com/office/drawing/2014/main" id="{467E14C3-574B-BEF9-65C4-976C97C4199D}"/>
              </a:ext>
            </a:extLst>
          </p:cNvPr>
          <p:cNvPicPr>
            <a:picLocks noChangeAspect="1"/>
          </p:cNvPicPr>
          <p:nvPr/>
        </p:nvPicPr>
        <p:blipFill>
          <a:blip r:embed="rId16"/>
          <a:stretch>
            <a:fillRect/>
          </a:stretch>
        </p:blipFill>
        <p:spPr>
          <a:xfrm>
            <a:off x="11201524" y="6191334"/>
            <a:ext cx="990476" cy="666667"/>
          </a:xfrm>
          <a:prstGeom prst="rect">
            <a:avLst/>
          </a:prstGeom>
        </p:spPr>
      </p:pic>
      <p:sp>
        <p:nvSpPr>
          <p:cNvPr id="6" name="Oval 5">
            <a:extLst>
              <a:ext uri="{FF2B5EF4-FFF2-40B4-BE49-F238E27FC236}">
                <a16:creationId xmlns:a16="http://schemas.microsoft.com/office/drawing/2014/main" id="{A4ADC846-4684-1238-18D6-5BFBB340337A}"/>
              </a:ext>
            </a:extLst>
          </p:cNvPr>
          <p:cNvSpPr/>
          <p:nvPr/>
        </p:nvSpPr>
        <p:spPr>
          <a:xfrm>
            <a:off x="7299804" y="2782529"/>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0" name="Title 1">
            <a:extLst>
              <a:ext uri="{FF2B5EF4-FFF2-40B4-BE49-F238E27FC236}">
                <a16:creationId xmlns:a16="http://schemas.microsoft.com/office/drawing/2014/main" id="{28B5FC5D-30BA-AACF-5F70-EF88C1503008}"/>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4201311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191243" y="1359192"/>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N=8</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5261.1</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X=6.46</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9"/>
          <a:stretch>
            <a:fillRect/>
          </a:stretch>
        </p:blipFill>
        <p:spPr>
          <a:xfrm>
            <a:off x="3381715" y="133762"/>
            <a:ext cx="5428571" cy="6590476"/>
          </a:xfrm>
          <a:prstGeom prst="rect">
            <a:avLst/>
          </a:prstGeom>
        </p:spPr>
      </p:pic>
      <p:pic>
        <p:nvPicPr>
          <p:cNvPr id="14" name="Picture 13">
            <a:extLst>
              <a:ext uri="{FF2B5EF4-FFF2-40B4-BE49-F238E27FC236}">
                <a16:creationId xmlns:a16="http://schemas.microsoft.com/office/drawing/2014/main" id="{9D46361D-DB0A-70EC-E096-770B80F674A6}"/>
              </a:ext>
            </a:extLst>
          </p:cNvPr>
          <p:cNvPicPr>
            <a:picLocks noChangeAspect="1"/>
          </p:cNvPicPr>
          <p:nvPr/>
        </p:nvPicPr>
        <p:blipFill>
          <a:blip r:embed="rId10"/>
          <a:stretch>
            <a:fillRect/>
          </a:stretch>
        </p:blipFill>
        <p:spPr>
          <a:xfrm>
            <a:off x="3381715" y="133762"/>
            <a:ext cx="5428571" cy="6590476"/>
          </a:xfrm>
          <a:prstGeom prst="rect">
            <a:avLst/>
          </a:prstGeom>
        </p:spPr>
      </p:pic>
      <p:pic>
        <p:nvPicPr>
          <p:cNvPr id="15" name="Picture 14">
            <a:extLst>
              <a:ext uri="{FF2B5EF4-FFF2-40B4-BE49-F238E27FC236}">
                <a16:creationId xmlns:a16="http://schemas.microsoft.com/office/drawing/2014/main" id="{B9A86309-1B46-977B-ACB6-9F7CC70A9149}"/>
              </a:ext>
            </a:extLst>
          </p:cNvPr>
          <p:cNvPicPr>
            <a:picLocks noChangeAspect="1"/>
          </p:cNvPicPr>
          <p:nvPr/>
        </p:nvPicPr>
        <p:blipFill>
          <a:blip r:embed="rId11"/>
          <a:stretch>
            <a:fillRect/>
          </a:stretch>
        </p:blipFill>
        <p:spPr>
          <a:xfrm>
            <a:off x="3381715" y="133762"/>
            <a:ext cx="5428571" cy="6590476"/>
          </a:xfrm>
          <a:prstGeom prst="rect">
            <a:avLst/>
          </a:prstGeom>
        </p:spPr>
      </p:pic>
      <p:sp>
        <p:nvSpPr>
          <p:cNvPr id="16" name="Oval 15">
            <a:extLst>
              <a:ext uri="{FF2B5EF4-FFF2-40B4-BE49-F238E27FC236}">
                <a16:creationId xmlns:a16="http://schemas.microsoft.com/office/drawing/2014/main" id="{8A96FD92-619B-8DC6-D2B3-E391D7D5FCC0}"/>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7" name="Oval 16">
            <a:extLst>
              <a:ext uri="{FF2B5EF4-FFF2-40B4-BE49-F238E27FC236}">
                <a16:creationId xmlns:a16="http://schemas.microsoft.com/office/drawing/2014/main" id="{93AE8EFC-8E78-B441-4D23-BDB87DC39659}"/>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9" name="Oval 18">
            <a:extLst>
              <a:ext uri="{FF2B5EF4-FFF2-40B4-BE49-F238E27FC236}">
                <a16:creationId xmlns:a16="http://schemas.microsoft.com/office/drawing/2014/main" id="{340CB291-B9F6-E5B7-7F9C-D003BF8E8AC5}"/>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Oval 19">
            <a:extLst>
              <a:ext uri="{FF2B5EF4-FFF2-40B4-BE49-F238E27FC236}">
                <a16:creationId xmlns:a16="http://schemas.microsoft.com/office/drawing/2014/main" id="{BFED5C73-3379-E3B1-5185-588AE08F50EE}"/>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 name="Oval 20">
            <a:extLst>
              <a:ext uri="{FF2B5EF4-FFF2-40B4-BE49-F238E27FC236}">
                <a16:creationId xmlns:a16="http://schemas.microsoft.com/office/drawing/2014/main" id="{C44F451A-856B-1805-3DF5-456A20B36516}"/>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Oval 21">
            <a:extLst>
              <a:ext uri="{FF2B5EF4-FFF2-40B4-BE49-F238E27FC236}">
                <a16:creationId xmlns:a16="http://schemas.microsoft.com/office/drawing/2014/main" id="{2FE18F85-2416-79B6-07CC-E173621A2AF9}"/>
              </a:ext>
            </a:extLst>
          </p:cNvPr>
          <p:cNvSpPr/>
          <p:nvPr/>
        </p:nvSpPr>
        <p:spPr>
          <a:xfrm>
            <a:off x="7172433" y="254898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Oval 22">
            <a:extLst>
              <a:ext uri="{FF2B5EF4-FFF2-40B4-BE49-F238E27FC236}">
                <a16:creationId xmlns:a16="http://schemas.microsoft.com/office/drawing/2014/main" id="{63D78E03-221D-E8F0-9501-09A9CB3703EC}"/>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Oval 23">
            <a:extLst>
              <a:ext uri="{FF2B5EF4-FFF2-40B4-BE49-F238E27FC236}">
                <a16:creationId xmlns:a16="http://schemas.microsoft.com/office/drawing/2014/main" id="{ED73129E-AE24-4924-F1BB-708C58438040}"/>
              </a:ext>
            </a:extLst>
          </p:cNvPr>
          <p:cNvSpPr/>
          <p:nvPr/>
        </p:nvSpPr>
        <p:spPr>
          <a:xfrm>
            <a:off x="7303916" y="278068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5" name="Picture 24">
            <a:extLst>
              <a:ext uri="{FF2B5EF4-FFF2-40B4-BE49-F238E27FC236}">
                <a16:creationId xmlns:a16="http://schemas.microsoft.com/office/drawing/2014/main" id="{A72EE6AA-84C7-15EE-4999-CDFF117E3BBF}"/>
              </a:ext>
            </a:extLst>
          </p:cNvPr>
          <p:cNvPicPr>
            <a:picLocks noChangeAspect="1"/>
          </p:cNvPicPr>
          <p:nvPr/>
        </p:nvPicPr>
        <p:blipFill>
          <a:blip r:embed="rId12">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2C778806-FCD1-0EE0-F583-03D8007B49D4}"/>
              </a:ext>
            </a:extLst>
          </p:cNvPr>
          <p:cNvPicPr>
            <a:picLocks noChangeAspect="1"/>
          </p:cNvPicPr>
          <p:nvPr/>
        </p:nvPicPr>
        <p:blipFill>
          <a:blip r:embed="rId13"/>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23D14C0-D8B1-F2E0-01A9-B5EDC22EBAD6}"/>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8" name="TextBox 17">
                <a:extLst>
                  <a:ext uri="{FF2B5EF4-FFF2-40B4-BE49-F238E27FC236}">
                    <a16:creationId xmlns:a16="http://schemas.microsoft.com/office/drawing/2014/main" id="{D23D14C0-D8B1-F2E0-01A9-B5EDC22EBAD6}"/>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4"/>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1D78311-A3B1-4E37-5D69-56C662C78F6E}"/>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6" name="TextBox 25">
                <a:extLst>
                  <a:ext uri="{FF2B5EF4-FFF2-40B4-BE49-F238E27FC236}">
                    <a16:creationId xmlns:a16="http://schemas.microsoft.com/office/drawing/2014/main" id="{21D78311-A3B1-4E37-5D69-56C662C78F6E}"/>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5"/>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670D784-81A2-0458-64B6-1529E492FD09}"/>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7" name="TextBox 26">
                <a:extLst>
                  <a:ext uri="{FF2B5EF4-FFF2-40B4-BE49-F238E27FC236}">
                    <a16:creationId xmlns:a16="http://schemas.microsoft.com/office/drawing/2014/main" id="{B670D784-81A2-0458-64B6-1529E492FD09}"/>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6"/>
                <a:stretch>
                  <a:fillRect/>
                </a:stretch>
              </a:blipFill>
            </p:spPr>
            <p:txBody>
              <a:bodyPr/>
              <a:lstStyle/>
              <a:p>
                <a:r>
                  <a:rPr lang="en-US">
                    <a:noFill/>
                  </a:rPr>
                  <a:t> </a:t>
                </a:r>
              </a:p>
            </p:txBody>
          </p:sp>
        </mc:Fallback>
      </mc:AlternateContent>
      <p:sp>
        <p:nvSpPr>
          <p:cNvPr id="28" name="Oval 27">
            <a:extLst>
              <a:ext uri="{FF2B5EF4-FFF2-40B4-BE49-F238E27FC236}">
                <a16:creationId xmlns:a16="http://schemas.microsoft.com/office/drawing/2014/main" id="{E09E461E-F662-9DAE-2462-7C7EABA8DA00}"/>
              </a:ext>
            </a:extLst>
          </p:cNvPr>
          <p:cNvSpPr/>
          <p:nvPr/>
        </p:nvSpPr>
        <p:spPr>
          <a:xfrm>
            <a:off x="7299804" y="2782529"/>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9" name="Picture 28">
            <a:extLst>
              <a:ext uri="{FF2B5EF4-FFF2-40B4-BE49-F238E27FC236}">
                <a16:creationId xmlns:a16="http://schemas.microsoft.com/office/drawing/2014/main" id="{F666CDBB-5A0E-63F5-C663-AB01F081AE0A}"/>
              </a:ext>
            </a:extLst>
          </p:cNvPr>
          <p:cNvPicPr>
            <a:picLocks noChangeAspect="1"/>
          </p:cNvPicPr>
          <p:nvPr/>
        </p:nvPicPr>
        <p:blipFill>
          <a:blip r:embed="rId17"/>
          <a:stretch>
            <a:fillRect/>
          </a:stretch>
        </p:blipFill>
        <p:spPr>
          <a:xfrm>
            <a:off x="11201524" y="6191334"/>
            <a:ext cx="990476" cy="666667"/>
          </a:xfrm>
          <a:prstGeom prst="rect">
            <a:avLst/>
          </a:prstGeom>
        </p:spPr>
      </p:pic>
      <p:sp>
        <p:nvSpPr>
          <p:cNvPr id="31" name="Title 1">
            <a:extLst>
              <a:ext uri="{FF2B5EF4-FFF2-40B4-BE49-F238E27FC236}">
                <a16:creationId xmlns:a16="http://schemas.microsoft.com/office/drawing/2014/main" id="{5727D046-18D5-6C46-5A14-B6A7C9E96B8A}"/>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2507742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D71F6-017D-35E4-6744-385AA5DC0E7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9F21AB4-3530-BEC0-7251-A0F8E14910D7}"/>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F9E47527-CC3B-DC31-B2CD-CEA67230CD94}"/>
              </a:ext>
            </a:extLst>
          </p:cNvPr>
          <p:cNvPicPr>
            <a:picLocks noChangeAspect="1"/>
          </p:cNvPicPr>
          <p:nvPr/>
        </p:nvPicPr>
        <p:blipFill>
          <a:blip r:embed="rId3"/>
          <a:stretch>
            <a:fillRect/>
          </a:stretch>
        </p:blipFill>
        <p:spPr>
          <a:xfrm>
            <a:off x="191243" y="1359192"/>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4B2F09A-00F8-4E4E-112B-F138B8266E5B}"/>
                  </a:ext>
                </a:extLst>
              </p:cNvPr>
              <p:cNvSpPr txBox="1"/>
              <p:nvPr/>
            </p:nvSpPr>
            <p:spPr>
              <a:xfrm>
                <a:off x="8516372" y="2474894"/>
                <a:ext cx="3140678" cy="1815882"/>
              </a:xfrm>
              <a:prstGeom prst="rect">
                <a:avLst/>
              </a:prstGeom>
              <a:noFill/>
            </p:spPr>
            <p:txBody>
              <a:bodyPr wrap="square" rtlCol="0">
                <a:spAutoFit/>
              </a:bodyPr>
              <a:lstStyle/>
              <a:p>
                <a:pPr lvl="1"/>
                <a:r>
                  <a:rPr lang="en-US" sz="2800" dirty="0"/>
                  <a:t>N=8</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5261.1</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X=6.46</a:t>
                </a:r>
              </a:p>
            </p:txBody>
          </p:sp>
        </mc:Choice>
        <mc:Fallback xmlns="">
          <p:sp>
            <p:nvSpPr>
              <p:cNvPr id="9" name="TextBox 8">
                <a:extLst>
                  <a:ext uri="{FF2B5EF4-FFF2-40B4-BE49-F238E27FC236}">
                    <a16:creationId xmlns:a16="http://schemas.microsoft.com/office/drawing/2014/main" id="{C4B2F09A-00F8-4E4E-112B-F138B8266E5B}"/>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C91DFDF8-DB0A-2113-35F3-CBDDD2E73652}"/>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DE3C94CE-2462-FA93-4A8E-D110496D6DF3}"/>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F6599055-FB8F-2B78-5CF7-D424B608D0FD}"/>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004EB88-0DD3-35F2-1FBB-10C0AB9FAA03}"/>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F1876C1C-5B51-5EAE-4AC3-7C6685812217}"/>
              </a:ext>
            </a:extLst>
          </p:cNvPr>
          <p:cNvPicPr>
            <a:picLocks noChangeAspect="1"/>
          </p:cNvPicPr>
          <p:nvPr/>
        </p:nvPicPr>
        <p:blipFill>
          <a:blip r:embed="rId9"/>
          <a:stretch>
            <a:fillRect/>
          </a:stretch>
        </p:blipFill>
        <p:spPr>
          <a:xfrm>
            <a:off x="3381715" y="133762"/>
            <a:ext cx="5428571" cy="6590476"/>
          </a:xfrm>
          <a:prstGeom prst="rect">
            <a:avLst/>
          </a:prstGeom>
        </p:spPr>
      </p:pic>
      <p:pic>
        <p:nvPicPr>
          <p:cNvPr id="14" name="Picture 13">
            <a:extLst>
              <a:ext uri="{FF2B5EF4-FFF2-40B4-BE49-F238E27FC236}">
                <a16:creationId xmlns:a16="http://schemas.microsoft.com/office/drawing/2014/main" id="{BF20E48C-8250-052E-3D5F-1068CD4AD8B3}"/>
              </a:ext>
            </a:extLst>
          </p:cNvPr>
          <p:cNvPicPr>
            <a:picLocks noChangeAspect="1"/>
          </p:cNvPicPr>
          <p:nvPr/>
        </p:nvPicPr>
        <p:blipFill>
          <a:blip r:embed="rId10"/>
          <a:stretch>
            <a:fillRect/>
          </a:stretch>
        </p:blipFill>
        <p:spPr>
          <a:xfrm>
            <a:off x="3381715" y="133762"/>
            <a:ext cx="5428571" cy="6590476"/>
          </a:xfrm>
          <a:prstGeom prst="rect">
            <a:avLst/>
          </a:prstGeom>
        </p:spPr>
      </p:pic>
      <p:pic>
        <p:nvPicPr>
          <p:cNvPr id="15" name="Picture 14">
            <a:extLst>
              <a:ext uri="{FF2B5EF4-FFF2-40B4-BE49-F238E27FC236}">
                <a16:creationId xmlns:a16="http://schemas.microsoft.com/office/drawing/2014/main" id="{73145A70-E11F-DD9E-4232-5DF2A577B8A8}"/>
              </a:ext>
            </a:extLst>
          </p:cNvPr>
          <p:cNvPicPr>
            <a:picLocks noChangeAspect="1"/>
          </p:cNvPicPr>
          <p:nvPr/>
        </p:nvPicPr>
        <p:blipFill>
          <a:blip r:embed="rId11"/>
          <a:stretch>
            <a:fillRect/>
          </a:stretch>
        </p:blipFill>
        <p:spPr>
          <a:xfrm>
            <a:off x="3381715" y="133762"/>
            <a:ext cx="5428571" cy="6590476"/>
          </a:xfrm>
          <a:prstGeom prst="rect">
            <a:avLst/>
          </a:prstGeom>
        </p:spPr>
      </p:pic>
      <p:sp>
        <p:nvSpPr>
          <p:cNvPr id="16" name="Oval 15">
            <a:extLst>
              <a:ext uri="{FF2B5EF4-FFF2-40B4-BE49-F238E27FC236}">
                <a16:creationId xmlns:a16="http://schemas.microsoft.com/office/drawing/2014/main" id="{4EED6482-F7B9-38E3-E5BE-C2A4992B6483}"/>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7" name="Oval 16">
            <a:extLst>
              <a:ext uri="{FF2B5EF4-FFF2-40B4-BE49-F238E27FC236}">
                <a16:creationId xmlns:a16="http://schemas.microsoft.com/office/drawing/2014/main" id="{F25F2F7A-BD03-B4F3-C1E6-63614B82D54D}"/>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19" name="Oval 18">
            <a:extLst>
              <a:ext uri="{FF2B5EF4-FFF2-40B4-BE49-F238E27FC236}">
                <a16:creationId xmlns:a16="http://schemas.microsoft.com/office/drawing/2014/main" id="{0117A230-E087-A286-2B61-F3E7CDE723A5}"/>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Oval 19">
            <a:extLst>
              <a:ext uri="{FF2B5EF4-FFF2-40B4-BE49-F238E27FC236}">
                <a16:creationId xmlns:a16="http://schemas.microsoft.com/office/drawing/2014/main" id="{C3708402-AD25-8B87-DF5E-3F80375FADBD}"/>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 name="Oval 20">
            <a:extLst>
              <a:ext uri="{FF2B5EF4-FFF2-40B4-BE49-F238E27FC236}">
                <a16:creationId xmlns:a16="http://schemas.microsoft.com/office/drawing/2014/main" id="{060B83A1-4304-B6CC-EB09-6C29CA706E7F}"/>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Oval 21">
            <a:extLst>
              <a:ext uri="{FF2B5EF4-FFF2-40B4-BE49-F238E27FC236}">
                <a16:creationId xmlns:a16="http://schemas.microsoft.com/office/drawing/2014/main" id="{5A2D1F0E-FC43-7E4C-B966-42A12A6EF841}"/>
              </a:ext>
            </a:extLst>
          </p:cNvPr>
          <p:cNvSpPr/>
          <p:nvPr/>
        </p:nvSpPr>
        <p:spPr>
          <a:xfrm>
            <a:off x="7172433" y="254898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Oval 22">
            <a:extLst>
              <a:ext uri="{FF2B5EF4-FFF2-40B4-BE49-F238E27FC236}">
                <a16:creationId xmlns:a16="http://schemas.microsoft.com/office/drawing/2014/main" id="{15A32667-2A02-6CA0-A2C0-9B555C048FDE}"/>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Oval 23">
            <a:extLst>
              <a:ext uri="{FF2B5EF4-FFF2-40B4-BE49-F238E27FC236}">
                <a16:creationId xmlns:a16="http://schemas.microsoft.com/office/drawing/2014/main" id="{B9D912F7-BD70-ABEC-FA37-FAA0229069B6}"/>
              </a:ext>
            </a:extLst>
          </p:cNvPr>
          <p:cNvSpPr/>
          <p:nvPr/>
        </p:nvSpPr>
        <p:spPr>
          <a:xfrm>
            <a:off x="7303916" y="278068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5" name="Picture 24">
            <a:extLst>
              <a:ext uri="{FF2B5EF4-FFF2-40B4-BE49-F238E27FC236}">
                <a16:creationId xmlns:a16="http://schemas.microsoft.com/office/drawing/2014/main" id="{D4517172-BF68-5197-B1E6-35F33E082F9D}"/>
              </a:ext>
            </a:extLst>
          </p:cNvPr>
          <p:cNvPicPr>
            <a:picLocks noChangeAspect="1"/>
          </p:cNvPicPr>
          <p:nvPr/>
        </p:nvPicPr>
        <p:blipFill>
          <a:blip r:embed="rId12">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012DACDA-F66A-E8CB-0B7A-1C5E6D6088C3}"/>
              </a:ext>
            </a:extLst>
          </p:cNvPr>
          <p:cNvPicPr>
            <a:picLocks noChangeAspect="1"/>
          </p:cNvPicPr>
          <p:nvPr/>
        </p:nvPicPr>
        <p:blipFill>
          <a:blip r:embed="rId13"/>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804E796-E3C8-566E-2335-AE483986835F}"/>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8" name="TextBox 17">
                <a:extLst>
                  <a:ext uri="{FF2B5EF4-FFF2-40B4-BE49-F238E27FC236}">
                    <a16:creationId xmlns:a16="http://schemas.microsoft.com/office/drawing/2014/main" id="{8804E796-E3C8-566E-2335-AE483986835F}"/>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4"/>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FFEBD17-6BB1-0C39-2F6B-E30B44C543EB}"/>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6" name="TextBox 25">
                <a:extLst>
                  <a:ext uri="{FF2B5EF4-FFF2-40B4-BE49-F238E27FC236}">
                    <a16:creationId xmlns:a16="http://schemas.microsoft.com/office/drawing/2014/main" id="{7FFEBD17-6BB1-0C39-2F6B-E30B44C543EB}"/>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5"/>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BAA3651-85F1-5809-C945-C70EAAF6A6DF}"/>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7" name="TextBox 26">
                <a:extLst>
                  <a:ext uri="{FF2B5EF4-FFF2-40B4-BE49-F238E27FC236}">
                    <a16:creationId xmlns:a16="http://schemas.microsoft.com/office/drawing/2014/main" id="{0BAA3651-85F1-5809-C945-C70EAAF6A6DF}"/>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6"/>
                <a:stretch>
                  <a:fillRect/>
                </a:stretch>
              </a:blipFill>
            </p:spPr>
            <p:txBody>
              <a:bodyPr/>
              <a:lstStyle/>
              <a:p>
                <a:r>
                  <a:rPr lang="en-US">
                    <a:noFill/>
                  </a:rPr>
                  <a:t> </a:t>
                </a:r>
              </a:p>
            </p:txBody>
          </p:sp>
        </mc:Fallback>
      </mc:AlternateContent>
      <p:sp>
        <p:nvSpPr>
          <p:cNvPr id="28" name="Oval 27">
            <a:extLst>
              <a:ext uri="{FF2B5EF4-FFF2-40B4-BE49-F238E27FC236}">
                <a16:creationId xmlns:a16="http://schemas.microsoft.com/office/drawing/2014/main" id="{1443B6E6-5B25-5366-6A53-EE22D3418076}"/>
              </a:ext>
            </a:extLst>
          </p:cNvPr>
          <p:cNvSpPr/>
          <p:nvPr/>
        </p:nvSpPr>
        <p:spPr>
          <a:xfrm>
            <a:off x="7299804" y="2782529"/>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9" name="Picture 28">
            <a:extLst>
              <a:ext uri="{FF2B5EF4-FFF2-40B4-BE49-F238E27FC236}">
                <a16:creationId xmlns:a16="http://schemas.microsoft.com/office/drawing/2014/main" id="{7511A69B-0A9A-9E0E-2CAF-63F16CB6EB43}"/>
              </a:ext>
            </a:extLst>
          </p:cNvPr>
          <p:cNvPicPr>
            <a:picLocks noChangeAspect="1"/>
          </p:cNvPicPr>
          <p:nvPr/>
        </p:nvPicPr>
        <p:blipFill>
          <a:blip r:embed="rId17"/>
          <a:stretch>
            <a:fillRect/>
          </a:stretch>
        </p:blipFill>
        <p:spPr>
          <a:xfrm>
            <a:off x="11201524" y="6191334"/>
            <a:ext cx="990476" cy="666667"/>
          </a:xfrm>
          <a:prstGeom prst="rect">
            <a:avLst/>
          </a:prstGeom>
        </p:spPr>
      </p:pic>
      <p:sp>
        <p:nvSpPr>
          <p:cNvPr id="8" name="Oval 7">
            <a:extLst>
              <a:ext uri="{FF2B5EF4-FFF2-40B4-BE49-F238E27FC236}">
                <a16:creationId xmlns:a16="http://schemas.microsoft.com/office/drawing/2014/main" id="{CFA1B7DC-45F9-A234-C6FB-0C543902E544}"/>
              </a:ext>
            </a:extLst>
          </p:cNvPr>
          <p:cNvSpPr/>
          <p:nvPr/>
        </p:nvSpPr>
        <p:spPr>
          <a:xfrm>
            <a:off x="7063824" y="2418740"/>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itle 1">
            <a:extLst>
              <a:ext uri="{FF2B5EF4-FFF2-40B4-BE49-F238E27FC236}">
                <a16:creationId xmlns:a16="http://schemas.microsoft.com/office/drawing/2014/main" id="{32F2F881-0FD2-69E8-CC7A-0B61BB3F8DF7}"/>
              </a:ext>
            </a:extLst>
          </p:cNvPr>
          <p:cNvSpPr txBox="1">
            <a:spLocks/>
          </p:cNvSpPr>
          <p:nvPr/>
        </p:nvSpPr>
        <p:spPr>
          <a:xfrm>
            <a:off x="115766" y="106583"/>
            <a:ext cx="2864501" cy="389851"/>
          </a:xfrm>
          <a:prstGeom prst="rect">
            <a:avLst/>
          </a:prstGeom>
        </p:spPr>
        <p:txBody>
          <a:bodyPr vert="horz" lIns="0" tIns="0" rIns="0" bIns="0" rtlCol="0" anchor="ctr">
            <a:normAutofit/>
          </a:bodyPr>
          <a:lstStyle>
            <a:lvl1pPr algn="l" defTabSz="914446" rtl="0" eaLnBrk="1" latinLnBrk="0" hangingPunct="1">
              <a:lnSpc>
                <a:spcPct val="90000"/>
              </a:lnSpc>
              <a:spcBef>
                <a:spcPct val="0"/>
              </a:spcBef>
              <a:buNone/>
              <a:defRPr sz="3734" b="1" i="0" kern="1200">
                <a:solidFill>
                  <a:schemeClr val="bg2"/>
                </a:solidFill>
                <a:latin typeface="+mj-lt"/>
                <a:ea typeface="+mj-ea"/>
                <a:cs typeface="+mj-cs"/>
              </a:defRPr>
            </a:lvl1pPr>
          </a:lstStyle>
          <a:p>
            <a:r>
              <a:rPr lang="en-US" sz="2000"/>
              <a:t>Bayesian Optimization</a:t>
            </a:r>
            <a:endParaRPr lang="en-US" sz="2000" dirty="0"/>
          </a:p>
        </p:txBody>
      </p:sp>
    </p:spTree>
    <p:extLst>
      <p:ext uri="{BB962C8B-B14F-4D97-AF65-F5344CB8AC3E}">
        <p14:creationId xmlns:p14="http://schemas.microsoft.com/office/powerpoint/2010/main" val="2253679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73692" y="135686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N=9</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5479.6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X=6.28</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16" name="Picture 15">
            <a:extLst>
              <a:ext uri="{FF2B5EF4-FFF2-40B4-BE49-F238E27FC236}">
                <a16:creationId xmlns:a16="http://schemas.microsoft.com/office/drawing/2014/main" id="{23242A4F-0273-4DD6-10C6-233A4FC666DA}"/>
              </a:ext>
            </a:extLst>
          </p:cNvPr>
          <p:cNvPicPr>
            <a:picLocks noChangeAspect="1"/>
          </p:cNvPicPr>
          <p:nvPr/>
        </p:nvPicPr>
        <p:blipFill>
          <a:blip r:embed="rId6"/>
          <a:stretch>
            <a:fillRect/>
          </a:stretch>
        </p:blipFill>
        <p:spPr>
          <a:xfrm>
            <a:off x="3381715" y="133762"/>
            <a:ext cx="5428571" cy="6590476"/>
          </a:xfrm>
          <a:prstGeom prst="rect">
            <a:avLst/>
          </a:prstGeom>
        </p:spPr>
      </p:pic>
      <p:sp>
        <p:nvSpPr>
          <p:cNvPr id="17" name="Oval 16">
            <a:extLst>
              <a:ext uri="{FF2B5EF4-FFF2-40B4-BE49-F238E27FC236}">
                <a16:creationId xmlns:a16="http://schemas.microsoft.com/office/drawing/2014/main" id="{3998EC8F-1BC7-DFC1-A9D8-AE4D14F4FB08}"/>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D4DBECA1-0BCC-09BA-9C2F-0BC0FA50CE54}"/>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20" name="Oval 19">
            <a:extLst>
              <a:ext uri="{FF2B5EF4-FFF2-40B4-BE49-F238E27FC236}">
                <a16:creationId xmlns:a16="http://schemas.microsoft.com/office/drawing/2014/main" id="{CC4A910D-2259-D891-E7E8-64BC48C3E8BD}"/>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 name="Oval 20">
            <a:extLst>
              <a:ext uri="{FF2B5EF4-FFF2-40B4-BE49-F238E27FC236}">
                <a16:creationId xmlns:a16="http://schemas.microsoft.com/office/drawing/2014/main" id="{8DAE1466-D725-9551-A84D-5E46A07F405E}"/>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Oval 21">
            <a:extLst>
              <a:ext uri="{FF2B5EF4-FFF2-40B4-BE49-F238E27FC236}">
                <a16:creationId xmlns:a16="http://schemas.microsoft.com/office/drawing/2014/main" id="{A4376F27-EC31-9A33-FA6C-C32D4373FA0C}"/>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Oval 22">
            <a:extLst>
              <a:ext uri="{FF2B5EF4-FFF2-40B4-BE49-F238E27FC236}">
                <a16:creationId xmlns:a16="http://schemas.microsoft.com/office/drawing/2014/main" id="{B050733F-A5EB-D081-7750-264A88FB65F9}"/>
              </a:ext>
            </a:extLst>
          </p:cNvPr>
          <p:cNvSpPr/>
          <p:nvPr/>
        </p:nvSpPr>
        <p:spPr>
          <a:xfrm>
            <a:off x="7172433" y="254082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Oval 23">
            <a:extLst>
              <a:ext uri="{FF2B5EF4-FFF2-40B4-BE49-F238E27FC236}">
                <a16:creationId xmlns:a16="http://schemas.microsoft.com/office/drawing/2014/main" id="{B3763D3F-FA90-4E53-9D6B-C20EC47DD458}"/>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Oval 24">
            <a:extLst>
              <a:ext uri="{FF2B5EF4-FFF2-40B4-BE49-F238E27FC236}">
                <a16:creationId xmlns:a16="http://schemas.microsoft.com/office/drawing/2014/main" id="{F8380F05-A632-FCA4-C876-E98550E4044B}"/>
              </a:ext>
            </a:extLst>
          </p:cNvPr>
          <p:cNvSpPr/>
          <p:nvPr/>
        </p:nvSpPr>
        <p:spPr>
          <a:xfrm>
            <a:off x="7303916" y="278068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Oval 25">
            <a:extLst>
              <a:ext uri="{FF2B5EF4-FFF2-40B4-BE49-F238E27FC236}">
                <a16:creationId xmlns:a16="http://schemas.microsoft.com/office/drawing/2014/main" id="{8E3800A6-BEE5-A60E-1C25-284DE6B817B4}"/>
              </a:ext>
            </a:extLst>
          </p:cNvPr>
          <p:cNvSpPr/>
          <p:nvPr/>
        </p:nvSpPr>
        <p:spPr>
          <a:xfrm>
            <a:off x="7060953" y="242503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8" name="Picture 27">
            <a:extLst>
              <a:ext uri="{FF2B5EF4-FFF2-40B4-BE49-F238E27FC236}">
                <a16:creationId xmlns:a16="http://schemas.microsoft.com/office/drawing/2014/main" id="{06314BEB-B3B4-9D6B-904A-607CBC68488A}"/>
              </a:ext>
            </a:extLst>
          </p:cNvPr>
          <p:cNvPicPr>
            <a:picLocks noChangeAspect="1"/>
          </p:cNvPicPr>
          <p:nvPr/>
        </p:nvPicPr>
        <p:blipFill>
          <a:blip r:embed="rId7">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3F9D6D7B-0F19-84BD-5E30-AD828EEBBF73}"/>
              </a:ext>
            </a:extLst>
          </p:cNvPr>
          <p:cNvPicPr>
            <a:picLocks noChangeAspect="1"/>
          </p:cNvPicPr>
          <p:nvPr/>
        </p:nvPicPr>
        <p:blipFill>
          <a:blip r:embed="rId8"/>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6CAD597-4131-A968-27EE-DEF2CD3B8788}"/>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5" name="TextBox 4">
                <a:extLst>
                  <a:ext uri="{FF2B5EF4-FFF2-40B4-BE49-F238E27FC236}">
                    <a16:creationId xmlns:a16="http://schemas.microsoft.com/office/drawing/2014/main" id="{56CAD597-4131-A968-27EE-DEF2CD3B8788}"/>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9"/>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D5E70CF-F559-2811-D325-74D761B36D79}"/>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7" name="TextBox 6">
                <a:extLst>
                  <a:ext uri="{FF2B5EF4-FFF2-40B4-BE49-F238E27FC236}">
                    <a16:creationId xmlns:a16="http://schemas.microsoft.com/office/drawing/2014/main" id="{6D5E70CF-F559-2811-D325-74D761B36D79}"/>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0"/>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076C2FA-C450-E959-BB0F-B46F9112025E}"/>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1" name="TextBox 10">
                <a:extLst>
                  <a:ext uri="{FF2B5EF4-FFF2-40B4-BE49-F238E27FC236}">
                    <a16:creationId xmlns:a16="http://schemas.microsoft.com/office/drawing/2014/main" id="{E076C2FA-C450-E959-BB0F-B46F9112025E}"/>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1"/>
                <a:stretch>
                  <a:fillRect/>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BEE68369-D5CA-A9D7-D066-59F1AA9D8723}"/>
              </a:ext>
            </a:extLst>
          </p:cNvPr>
          <p:cNvSpPr/>
          <p:nvPr/>
        </p:nvSpPr>
        <p:spPr>
          <a:xfrm>
            <a:off x="7063824" y="2418740"/>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4" name="Picture 13">
            <a:extLst>
              <a:ext uri="{FF2B5EF4-FFF2-40B4-BE49-F238E27FC236}">
                <a16:creationId xmlns:a16="http://schemas.microsoft.com/office/drawing/2014/main" id="{81F4EF0B-D708-0AAC-4E60-18515463C325}"/>
              </a:ext>
            </a:extLst>
          </p:cNvPr>
          <p:cNvPicPr>
            <a:picLocks noChangeAspect="1"/>
          </p:cNvPicPr>
          <p:nvPr/>
        </p:nvPicPr>
        <p:blipFill>
          <a:blip r:embed="rId12"/>
          <a:stretch>
            <a:fillRect/>
          </a:stretch>
        </p:blipFill>
        <p:spPr>
          <a:xfrm>
            <a:off x="11201524" y="6191334"/>
            <a:ext cx="990476" cy="666667"/>
          </a:xfrm>
          <a:prstGeom prst="rect">
            <a:avLst/>
          </a:prstGeom>
        </p:spPr>
      </p:pic>
      <p:sp>
        <p:nvSpPr>
          <p:cNvPr id="19" name="Title 1">
            <a:extLst>
              <a:ext uri="{FF2B5EF4-FFF2-40B4-BE49-F238E27FC236}">
                <a16:creationId xmlns:a16="http://schemas.microsoft.com/office/drawing/2014/main" id="{57AE5DB1-C2DB-34D7-3945-60F17AEBC47C}"/>
              </a:ext>
            </a:extLst>
          </p:cNvPr>
          <p:cNvSpPr txBox="1">
            <a:spLocks/>
          </p:cNvSpPr>
          <p:nvPr/>
        </p:nvSpPr>
        <p:spPr>
          <a:xfrm>
            <a:off x="115766" y="106583"/>
            <a:ext cx="2864501" cy="389851"/>
          </a:xfrm>
          <a:prstGeom prst="rect">
            <a:avLst/>
          </a:prstGeom>
        </p:spPr>
        <p:txBody>
          <a:bodyPr vert="horz" lIns="0" tIns="0" rIns="0" bIns="0" rtlCol="0" anchor="ctr">
            <a:normAutofit/>
          </a:bodyPr>
          <a:lstStyle>
            <a:lvl1pPr algn="l" defTabSz="914446" rtl="0" eaLnBrk="1" latinLnBrk="0" hangingPunct="1">
              <a:lnSpc>
                <a:spcPct val="90000"/>
              </a:lnSpc>
              <a:spcBef>
                <a:spcPct val="0"/>
              </a:spcBef>
              <a:buNone/>
              <a:defRPr sz="3734" b="1" i="0" kern="1200">
                <a:solidFill>
                  <a:schemeClr val="bg2"/>
                </a:solidFill>
                <a:latin typeface="+mj-lt"/>
                <a:ea typeface="+mj-ea"/>
                <a:cs typeface="+mj-cs"/>
              </a:defRPr>
            </a:lvl1pPr>
          </a:lstStyle>
          <a:p>
            <a:r>
              <a:rPr lang="en-US" sz="2000"/>
              <a:t>Bayesian Optimization</a:t>
            </a:r>
            <a:endParaRPr lang="en-US" sz="2000" dirty="0"/>
          </a:p>
        </p:txBody>
      </p:sp>
    </p:spTree>
    <p:extLst>
      <p:ext uri="{BB962C8B-B14F-4D97-AF65-F5344CB8AC3E}">
        <p14:creationId xmlns:p14="http://schemas.microsoft.com/office/powerpoint/2010/main" val="2472423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D52B0-B366-C922-ADB9-3B3F3E73BFF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16268BD-6AB2-9FE9-1780-DCDA24115BD3}"/>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0ED6F82A-FD92-EFE4-F681-EABC5151D719}"/>
              </a:ext>
            </a:extLst>
          </p:cNvPr>
          <p:cNvPicPr>
            <a:picLocks noChangeAspect="1"/>
          </p:cNvPicPr>
          <p:nvPr/>
        </p:nvPicPr>
        <p:blipFill>
          <a:blip r:embed="rId3"/>
          <a:stretch>
            <a:fillRect/>
          </a:stretch>
        </p:blipFill>
        <p:spPr>
          <a:xfrm>
            <a:off x="273692" y="135686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DF8BB4-D80D-84E2-EBF0-0B2DB6B51108}"/>
                  </a:ext>
                </a:extLst>
              </p:cNvPr>
              <p:cNvSpPr txBox="1"/>
              <p:nvPr/>
            </p:nvSpPr>
            <p:spPr>
              <a:xfrm>
                <a:off x="8516372" y="2474894"/>
                <a:ext cx="3140678" cy="1815882"/>
              </a:xfrm>
              <a:prstGeom prst="rect">
                <a:avLst/>
              </a:prstGeom>
              <a:noFill/>
            </p:spPr>
            <p:txBody>
              <a:bodyPr wrap="square" rtlCol="0">
                <a:spAutoFit/>
              </a:bodyPr>
              <a:lstStyle/>
              <a:p>
                <a:pPr lvl="1"/>
                <a:r>
                  <a:rPr lang="en-US" sz="2800" dirty="0"/>
                  <a:t>N=9</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5479.6</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X=6.28</a:t>
                </a:r>
              </a:p>
            </p:txBody>
          </p:sp>
        </mc:Choice>
        <mc:Fallback xmlns="">
          <p:sp>
            <p:nvSpPr>
              <p:cNvPr id="9" name="TextBox 8">
                <a:extLst>
                  <a:ext uri="{FF2B5EF4-FFF2-40B4-BE49-F238E27FC236}">
                    <a16:creationId xmlns:a16="http://schemas.microsoft.com/office/drawing/2014/main" id="{E4DF8BB4-D80D-84E2-EBF0-0B2DB6B51108}"/>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84D5B71-F939-BCA3-2262-02AF6CCF4D35}"/>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16" name="Picture 15">
            <a:extLst>
              <a:ext uri="{FF2B5EF4-FFF2-40B4-BE49-F238E27FC236}">
                <a16:creationId xmlns:a16="http://schemas.microsoft.com/office/drawing/2014/main" id="{08039E91-E9B5-421B-7041-A26407AA0801}"/>
              </a:ext>
            </a:extLst>
          </p:cNvPr>
          <p:cNvPicPr>
            <a:picLocks noChangeAspect="1"/>
          </p:cNvPicPr>
          <p:nvPr/>
        </p:nvPicPr>
        <p:blipFill>
          <a:blip r:embed="rId6"/>
          <a:stretch>
            <a:fillRect/>
          </a:stretch>
        </p:blipFill>
        <p:spPr>
          <a:xfrm>
            <a:off x="3381715" y="133762"/>
            <a:ext cx="5428571" cy="6590476"/>
          </a:xfrm>
          <a:prstGeom prst="rect">
            <a:avLst/>
          </a:prstGeom>
        </p:spPr>
      </p:pic>
      <p:sp>
        <p:nvSpPr>
          <p:cNvPr id="17" name="Oval 16">
            <a:extLst>
              <a:ext uri="{FF2B5EF4-FFF2-40B4-BE49-F238E27FC236}">
                <a16:creationId xmlns:a16="http://schemas.microsoft.com/office/drawing/2014/main" id="{F839404F-C364-E465-F7CC-902A8942435C}"/>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9429A23C-297F-9215-7000-353EA3D7F5DC}"/>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20" name="Oval 19">
            <a:extLst>
              <a:ext uri="{FF2B5EF4-FFF2-40B4-BE49-F238E27FC236}">
                <a16:creationId xmlns:a16="http://schemas.microsoft.com/office/drawing/2014/main" id="{FA0A5478-A2AD-D5E4-7CD7-0DC1F27C1957}"/>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 name="Oval 20">
            <a:extLst>
              <a:ext uri="{FF2B5EF4-FFF2-40B4-BE49-F238E27FC236}">
                <a16:creationId xmlns:a16="http://schemas.microsoft.com/office/drawing/2014/main" id="{ECECDBDB-208B-9D34-E0C5-5BDD8A3456AB}"/>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Oval 21">
            <a:extLst>
              <a:ext uri="{FF2B5EF4-FFF2-40B4-BE49-F238E27FC236}">
                <a16:creationId xmlns:a16="http://schemas.microsoft.com/office/drawing/2014/main" id="{59D36A5D-86EC-BDCC-DFA1-D1C5FBF45E72}"/>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Oval 22">
            <a:extLst>
              <a:ext uri="{FF2B5EF4-FFF2-40B4-BE49-F238E27FC236}">
                <a16:creationId xmlns:a16="http://schemas.microsoft.com/office/drawing/2014/main" id="{A7D04090-B132-3F51-F7FA-974A1ED9C857}"/>
              </a:ext>
            </a:extLst>
          </p:cNvPr>
          <p:cNvSpPr/>
          <p:nvPr/>
        </p:nvSpPr>
        <p:spPr>
          <a:xfrm>
            <a:off x="7172433" y="254082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Oval 23">
            <a:extLst>
              <a:ext uri="{FF2B5EF4-FFF2-40B4-BE49-F238E27FC236}">
                <a16:creationId xmlns:a16="http://schemas.microsoft.com/office/drawing/2014/main" id="{50A9A243-F9B9-4BE0-82B2-2004B2B8D283}"/>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Oval 24">
            <a:extLst>
              <a:ext uri="{FF2B5EF4-FFF2-40B4-BE49-F238E27FC236}">
                <a16:creationId xmlns:a16="http://schemas.microsoft.com/office/drawing/2014/main" id="{D1752F42-20DE-B58F-0963-E15F16BFECB3}"/>
              </a:ext>
            </a:extLst>
          </p:cNvPr>
          <p:cNvSpPr/>
          <p:nvPr/>
        </p:nvSpPr>
        <p:spPr>
          <a:xfrm>
            <a:off x="7303916" y="278068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Oval 25">
            <a:extLst>
              <a:ext uri="{FF2B5EF4-FFF2-40B4-BE49-F238E27FC236}">
                <a16:creationId xmlns:a16="http://schemas.microsoft.com/office/drawing/2014/main" id="{867E3C0F-D13E-D6BB-006B-CBF384D0DB2A}"/>
              </a:ext>
            </a:extLst>
          </p:cNvPr>
          <p:cNvSpPr/>
          <p:nvPr/>
        </p:nvSpPr>
        <p:spPr>
          <a:xfrm>
            <a:off x="7060953" y="242503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8" name="Picture 27">
            <a:extLst>
              <a:ext uri="{FF2B5EF4-FFF2-40B4-BE49-F238E27FC236}">
                <a16:creationId xmlns:a16="http://schemas.microsoft.com/office/drawing/2014/main" id="{B7C2C2FD-9EA8-FB2B-0492-82F322551599}"/>
              </a:ext>
            </a:extLst>
          </p:cNvPr>
          <p:cNvPicPr>
            <a:picLocks noChangeAspect="1"/>
          </p:cNvPicPr>
          <p:nvPr/>
        </p:nvPicPr>
        <p:blipFill>
          <a:blip r:embed="rId7">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AE8AD68E-64BB-7735-C4F1-C8B51AA1D885}"/>
              </a:ext>
            </a:extLst>
          </p:cNvPr>
          <p:cNvPicPr>
            <a:picLocks noChangeAspect="1"/>
          </p:cNvPicPr>
          <p:nvPr/>
        </p:nvPicPr>
        <p:blipFill>
          <a:blip r:embed="rId8"/>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93A9445-7667-30F6-C6B4-16BADF504E3D}"/>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5" name="TextBox 4">
                <a:extLst>
                  <a:ext uri="{FF2B5EF4-FFF2-40B4-BE49-F238E27FC236}">
                    <a16:creationId xmlns:a16="http://schemas.microsoft.com/office/drawing/2014/main" id="{493A9445-7667-30F6-C6B4-16BADF504E3D}"/>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9"/>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550F44-6A18-CE23-FB1F-DE7F4201E93C}"/>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7" name="TextBox 6">
                <a:extLst>
                  <a:ext uri="{FF2B5EF4-FFF2-40B4-BE49-F238E27FC236}">
                    <a16:creationId xmlns:a16="http://schemas.microsoft.com/office/drawing/2014/main" id="{3B550F44-6A18-CE23-FB1F-DE7F4201E93C}"/>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0"/>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A6E4E9-C48A-26FE-DE98-56C3405FAB0C}"/>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11" name="TextBox 10">
                <a:extLst>
                  <a:ext uri="{FF2B5EF4-FFF2-40B4-BE49-F238E27FC236}">
                    <a16:creationId xmlns:a16="http://schemas.microsoft.com/office/drawing/2014/main" id="{1AA6E4E9-C48A-26FE-DE98-56C3405FAB0C}"/>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1"/>
                <a:stretch>
                  <a:fillRect/>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4422814C-7C9E-F2C0-219B-4A8444EEBE33}"/>
              </a:ext>
            </a:extLst>
          </p:cNvPr>
          <p:cNvSpPr/>
          <p:nvPr/>
        </p:nvSpPr>
        <p:spPr>
          <a:xfrm>
            <a:off x="7063824" y="2418740"/>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4" name="Picture 13">
            <a:extLst>
              <a:ext uri="{FF2B5EF4-FFF2-40B4-BE49-F238E27FC236}">
                <a16:creationId xmlns:a16="http://schemas.microsoft.com/office/drawing/2014/main" id="{688EA7A5-E8E2-8E0C-FEE6-58685C305240}"/>
              </a:ext>
            </a:extLst>
          </p:cNvPr>
          <p:cNvPicPr>
            <a:picLocks noChangeAspect="1"/>
          </p:cNvPicPr>
          <p:nvPr/>
        </p:nvPicPr>
        <p:blipFill>
          <a:blip r:embed="rId12"/>
          <a:stretch>
            <a:fillRect/>
          </a:stretch>
        </p:blipFill>
        <p:spPr>
          <a:xfrm>
            <a:off x="11201524" y="6191334"/>
            <a:ext cx="990476" cy="666667"/>
          </a:xfrm>
          <a:prstGeom prst="rect">
            <a:avLst/>
          </a:prstGeom>
        </p:spPr>
      </p:pic>
      <p:sp>
        <p:nvSpPr>
          <p:cNvPr id="8" name="Oval 7">
            <a:extLst>
              <a:ext uri="{FF2B5EF4-FFF2-40B4-BE49-F238E27FC236}">
                <a16:creationId xmlns:a16="http://schemas.microsoft.com/office/drawing/2014/main" id="{14893537-C26C-3C26-9078-B641081E3854}"/>
              </a:ext>
            </a:extLst>
          </p:cNvPr>
          <p:cNvSpPr/>
          <p:nvPr/>
        </p:nvSpPr>
        <p:spPr>
          <a:xfrm>
            <a:off x="6985166" y="2369578"/>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7" name="Title 1">
            <a:extLst>
              <a:ext uri="{FF2B5EF4-FFF2-40B4-BE49-F238E27FC236}">
                <a16:creationId xmlns:a16="http://schemas.microsoft.com/office/drawing/2014/main" id="{02FE3011-ED2E-1FB8-2934-BD0F204ED909}"/>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1599833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73692" y="1367974"/>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815882"/>
              </a:xfrm>
              <a:prstGeom prst="rect">
                <a:avLst/>
              </a:prstGeom>
              <a:noFill/>
            </p:spPr>
            <p:txBody>
              <a:bodyPr wrap="square" rtlCol="0">
                <a:spAutoFit/>
              </a:bodyPr>
              <a:lstStyle/>
              <a:p>
                <a:pPr lvl="1"/>
                <a:r>
                  <a:rPr lang="en-US" sz="2800" dirty="0"/>
                  <a:t>N=10</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5540.3</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X=6.19</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9"/>
          <a:stretch>
            <a:fillRect/>
          </a:stretch>
        </p:blipFill>
        <p:spPr>
          <a:xfrm>
            <a:off x="3381715" y="133762"/>
            <a:ext cx="5428571" cy="6590476"/>
          </a:xfrm>
          <a:prstGeom prst="rect">
            <a:avLst/>
          </a:prstGeom>
        </p:spPr>
      </p:pic>
      <p:pic>
        <p:nvPicPr>
          <p:cNvPr id="14" name="Picture 13">
            <a:extLst>
              <a:ext uri="{FF2B5EF4-FFF2-40B4-BE49-F238E27FC236}">
                <a16:creationId xmlns:a16="http://schemas.microsoft.com/office/drawing/2014/main" id="{9D46361D-DB0A-70EC-E096-770B80F674A6}"/>
              </a:ext>
            </a:extLst>
          </p:cNvPr>
          <p:cNvPicPr>
            <a:picLocks noChangeAspect="1"/>
          </p:cNvPicPr>
          <p:nvPr/>
        </p:nvPicPr>
        <p:blipFill>
          <a:blip r:embed="rId10"/>
          <a:stretch>
            <a:fillRect/>
          </a:stretch>
        </p:blipFill>
        <p:spPr>
          <a:xfrm>
            <a:off x="3381715" y="133762"/>
            <a:ext cx="5428571" cy="6590476"/>
          </a:xfrm>
          <a:prstGeom prst="rect">
            <a:avLst/>
          </a:prstGeom>
        </p:spPr>
      </p:pic>
      <p:pic>
        <p:nvPicPr>
          <p:cNvPr id="15" name="Picture 14">
            <a:extLst>
              <a:ext uri="{FF2B5EF4-FFF2-40B4-BE49-F238E27FC236}">
                <a16:creationId xmlns:a16="http://schemas.microsoft.com/office/drawing/2014/main" id="{B9A86309-1B46-977B-ACB6-9F7CC70A9149}"/>
              </a:ext>
            </a:extLst>
          </p:cNvPr>
          <p:cNvPicPr>
            <a:picLocks noChangeAspect="1"/>
          </p:cNvPicPr>
          <p:nvPr/>
        </p:nvPicPr>
        <p:blipFill>
          <a:blip r:embed="rId11"/>
          <a:stretch>
            <a:fillRect/>
          </a:stretch>
        </p:blipFill>
        <p:spPr>
          <a:xfrm>
            <a:off x="3381715" y="133762"/>
            <a:ext cx="5428571" cy="6590476"/>
          </a:xfrm>
          <a:prstGeom prst="rect">
            <a:avLst/>
          </a:prstGeom>
        </p:spPr>
      </p:pic>
      <p:pic>
        <p:nvPicPr>
          <p:cNvPr id="16" name="Picture 15">
            <a:extLst>
              <a:ext uri="{FF2B5EF4-FFF2-40B4-BE49-F238E27FC236}">
                <a16:creationId xmlns:a16="http://schemas.microsoft.com/office/drawing/2014/main" id="{2C6D01F6-606E-A517-952E-09269BB93981}"/>
              </a:ext>
            </a:extLst>
          </p:cNvPr>
          <p:cNvPicPr>
            <a:picLocks noChangeAspect="1"/>
          </p:cNvPicPr>
          <p:nvPr/>
        </p:nvPicPr>
        <p:blipFill>
          <a:blip r:embed="rId12"/>
          <a:stretch>
            <a:fillRect/>
          </a:stretch>
        </p:blipFill>
        <p:spPr>
          <a:xfrm>
            <a:off x="3381715" y="133762"/>
            <a:ext cx="5428571" cy="6590476"/>
          </a:xfrm>
          <a:prstGeom prst="rect">
            <a:avLst/>
          </a:prstGeom>
        </p:spPr>
      </p:pic>
      <p:sp>
        <p:nvSpPr>
          <p:cNvPr id="17" name="Oval 16">
            <a:extLst>
              <a:ext uri="{FF2B5EF4-FFF2-40B4-BE49-F238E27FC236}">
                <a16:creationId xmlns:a16="http://schemas.microsoft.com/office/drawing/2014/main" id="{021DD66C-EB74-4E76-5E8C-226963F20598}"/>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B593208F-795E-F25D-01C0-5ED9AC8AD6EA}"/>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21" name="Oval 20">
            <a:extLst>
              <a:ext uri="{FF2B5EF4-FFF2-40B4-BE49-F238E27FC236}">
                <a16:creationId xmlns:a16="http://schemas.microsoft.com/office/drawing/2014/main" id="{8E95EA77-9BE4-4B88-3817-044E64E5AF3C}"/>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Oval 21">
            <a:extLst>
              <a:ext uri="{FF2B5EF4-FFF2-40B4-BE49-F238E27FC236}">
                <a16:creationId xmlns:a16="http://schemas.microsoft.com/office/drawing/2014/main" id="{B3A44152-7715-EA45-981E-65DD0690C095}"/>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Oval 22">
            <a:extLst>
              <a:ext uri="{FF2B5EF4-FFF2-40B4-BE49-F238E27FC236}">
                <a16:creationId xmlns:a16="http://schemas.microsoft.com/office/drawing/2014/main" id="{02CB80AD-0E77-689D-CC2C-22B3B2B79E99}"/>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Oval 23">
            <a:extLst>
              <a:ext uri="{FF2B5EF4-FFF2-40B4-BE49-F238E27FC236}">
                <a16:creationId xmlns:a16="http://schemas.microsoft.com/office/drawing/2014/main" id="{4BFE73FD-40C6-B53C-0F11-9C5BFA9BB4AD}"/>
              </a:ext>
            </a:extLst>
          </p:cNvPr>
          <p:cNvSpPr/>
          <p:nvPr/>
        </p:nvSpPr>
        <p:spPr>
          <a:xfrm>
            <a:off x="7172433" y="254082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Oval 24">
            <a:extLst>
              <a:ext uri="{FF2B5EF4-FFF2-40B4-BE49-F238E27FC236}">
                <a16:creationId xmlns:a16="http://schemas.microsoft.com/office/drawing/2014/main" id="{EA335C71-8F18-E3C2-A17E-79723CEA705C}"/>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Oval 25">
            <a:extLst>
              <a:ext uri="{FF2B5EF4-FFF2-40B4-BE49-F238E27FC236}">
                <a16:creationId xmlns:a16="http://schemas.microsoft.com/office/drawing/2014/main" id="{C226F1E5-7030-BDF1-5E77-D84CCB34A43C}"/>
              </a:ext>
            </a:extLst>
          </p:cNvPr>
          <p:cNvSpPr/>
          <p:nvPr/>
        </p:nvSpPr>
        <p:spPr>
          <a:xfrm>
            <a:off x="7303916" y="278068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7" name="Oval 26">
            <a:extLst>
              <a:ext uri="{FF2B5EF4-FFF2-40B4-BE49-F238E27FC236}">
                <a16:creationId xmlns:a16="http://schemas.microsoft.com/office/drawing/2014/main" id="{C088C9D4-EFCE-87BA-CBA5-D5ADBC8553F2}"/>
              </a:ext>
            </a:extLst>
          </p:cNvPr>
          <p:cNvSpPr/>
          <p:nvPr/>
        </p:nvSpPr>
        <p:spPr>
          <a:xfrm>
            <a:off x="7060953" y="242503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8" name="Oval 27">
            <a:extLst>
              <a:ext uri="{FF2B5EF4-FFF2-40B4-BE49-F238E27FC236}">
                <a16:creationId xmlns:a16="http://schemas.microsoft.com/office/drawing/2014/main" id="{BBED2A30-E2E6-10A0-3500-51003E17AA8E}"/>
              </a:ext>
            </a:extLst>
          </p:cNvPr>
          <p:cNvSpPr/>
          <p:nvPr/>
        </p:nvSpPr>
        <p:spPr>
          <a:xfrm>
            <a:off x="6973965" y="236700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9" name="Picture 28">
            <a:extLst>
              <a:ext uri="{FF2B5EF4-FFF2-40B4-BE49-F238E27FC236}">
                <a16:creationId xmlns:a16="http://schemas.microsoft.com/office/drawing/2014/main" id="{9277661F-A3B6-660A-7717-F27E2EDF924D}"/>
              </a:ext>
            </a:extLst>
          </p:cNvPr>
          <p:cNvPicPr>
            <a:picLocks noChangeAspect="1"/>
          </p:cNvPicPr>
          <p:nvPr/>
        </p:nvPicPr>
        <p:blipFill>
          <a:blip r:embed="rId13">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758AC922-9256-C592-DC0C-8D003455D64D}"/>
              </a:ext>
            </a:extLst>
          </p:cNvPr>
          <p:cNvPicPr>
            <a:picLocks noChangeAspect="1"/>
          </p:cNvPicPr>
          <p:nvPr/>
        </p:nvPicPr>
        <p:blipFill>
          <a:blip r:embed="rId14"/>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6CFAD10-B0F6-C949-0B7D-72B983DE9C85}"/>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9" name="TextBox 18">
                <a:extLst>
                  <a:ext uri="{FF2B5EF4-FFF2-40B4-BE49-F238E27FC236}">
                    <a16:creationId xmlns:a16="http://schemas.microsoft.com/office/drawing/2014/main" id="{66CFAD10-B0F6-C949-0B7D-72B983DE9C85}"/>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5"/>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305B017-B7D4-8CED-26DB-B6B7D24AD4AF}"/>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0" name="TextBox 19">
                <a:extLst>
                  <a:ext uri="{FF2B5EF4-FFF2-40B4-BE49-F238E27FC236}">
                    <a16:creationId xmlns:a16="http://schemas.microsoft.com/office/drawing/2014/main" id="{3305B017-B7D4-8CED-26DB-B6B7D24AD4AF}"/>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6"/>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793E0C1-2A4C-5FF4-DECA-351FD295620A}"/>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30" name="TextBox 29">
                <a:extLst>
                  <a:ext uri="{FF2B5EF4-FFF2-40B4-BE49-F238E27FC236}">
                    <a16:creationId xmlns:a16="http://schemas.microsoft.com/office/drawing/2014/main" id="{2793E0C1-2A4C-5FF4-DECA-351FD295620A}"/>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7"/>
                <a:stretch>
                  <a:fillRect/>
                </a:stretch>
              </a:blipFill>
            </p:spPr>
            <p:txBody>
              <a:bodyPr/>
              <a:lstStyle/>
              <a:p>
                <a:r>
                  <a:rPr lang="en-US">
                    <a:noFill/>
                  </a:rPr>
                  <a:t> </a:t>
                </a:r>
              </a:p>
            </p:txBody>
          </p:sp>
        </mc:Fallback>
      </mc:AlternateContent>
      <p:sp>
        <p:nvSpPr>
          <p:cNvPr id="31" name="Oval 30">
            <a:extLst>
              <a:ext uri="{FF2B5EF4-FFF2-40B4-BE49-F238E27FC236}">
                <a16:creationId xmlns:a16="http://schemas.microsoft.com/office/drawing/2014/main" id="{620035CE-0704-A4FB-63C8-69C63BA4B1C4}"/>
              </a:ext>
            </a:extLst>
          </p:cNvPr>
          <p:cNvSpPr/>
          <p:nvPr/>
        </p:nvSpPr>
        <p:spPr>
          <a:xfrm>
            <a:off x="6985166" y="2369578"/>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2" name="Picture 31">
            <a:extLst>
              <a:ext uri="{FF2B5EF4-FFF2-40B4-BE49-F238E27FC236}">
                <a16:creationId xmlns:a16="http://schemas.microsoft.com/office/drawing/2014/main" id="{58D87396-23E0-3ED7-B35C-44DC7244A1EE}"/>
              </a:ext>
            </a:extLst>
          </p:cNvPr>
          <p:cNvPicPr>
            <a:picLocks noChangeAspect="1"/>
          </p:cNvPicPr>
          <p:nvPr/>
        </p:nvPicPr>
        <p:blipFill>
          <a:blip r:embed="rId18"/>
          <a:stretch>
            <a:fillRect/>
          </a:stretch>
        </p:blipFill>
        <p:spPr>
          <a:xfrm>
            <a:off x="11201524" y="6191334"/>
            <a:ext cx="990476" cy="666667"/>
          </a:xfrm>
          <a:prstGeom prst="rect">
            <a:avLst/>
          </a:prstGeom>
        </p:spPr>
      </p:pic>
      <p:sp>
        <p:nvSpPr>
          <p:cNvPr id="34" name="Title 1">
            <a:extLst>
              <a:ext uri="{FF2B5EF4-FFF2-40B4-BE49-F238E27FC236}">
                <a16:creationId xmlns:a16="http://schemas.microsoft.com/office/drawing/2014/main" id="{620E288F-4E87-2DB3-57CE-9E351DE39E0D}"/>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3025040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AFCD0-4584-3858-95A9-D3ADDF5AB7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2707C-0DB1-F283-A85E-A059207AA5F1}"/>
              </a:ext>
            </a:extLst>
          </p:cNvPr>
          <p:cNvSpPr>
            <a:spLocks noGrp="1"/>
          </p:cNvSpPr>
          <p:nvPr>
            <p:ph type="title"/>
          </p:nvPr>
        </p:nvSpPr>
        <p:spPr/>
        <p:txBody>
          <a:bodyPr>
            <a:normAutofit/>
          </a:bodyPr>
          <a:lstStyle/>
          <a:p>
            <a:r>
              <a:rPr lang="en-US" dirty="0"/>
              <a:t>Bayesian Optimization Overview</a:t>
            </a:r>
          </a:p>
        </p:txBody>
      </p:sp>
      <p:sp>
        <p:nvSpPr>
          <p:cNvPr id="3" name="Content Placeholder 2">
            <a:extLst>
              <a:ext uri="{FF2B5EF4-FFF2-40B4-BE49-F238E27FC236}">
                <a16:creationId xmlns:a16="http://schemas.microsoft.com/office/drawing/2014/main" id="{6642C889-5656-E9CA-0B51-CC3907197BBE}"/>
              </a:ext>
            </a:extLst>
          </p:cNvPr>
          <p:cNvSpPr>
            <a:spLocks noGrp="1"/>
          </p:cNvSpPr>
          <p:nvPr>
            <p:ph idx="1"/>
          </p:nvPr>
        </p:nvSpPr>
        <p:spPr>
          <a:xfrm>
            <a:off x="834955" y="1336350"/>
            <a:ext cx="10618612" cy="5048113"/>
          </a:xfrm>
        </p:spPr>
        <p:txBody>
          <a:bodyPr>
            <a:normAutofit/>
          </a:bodyPr>
          <a:lstStyle/>
          <a:p>
            <a:pPr marL="0" indent="0">
              <a:buNone/>
            </a:pPr>
            <a:r>
              <a:rPr lang="en-US" b="1" dirty="0"/>
              <a:t>How does Bayesian Optimization work:</a:t>
            </a:r>
          </a:p>
          <a:p>
            <a:pPr marL="457200" indent="-457200">
              <a:buFont typeface="+mj-lt"/>
              <a:buAutoNum type="arabicPeriod"/>
            </a:pPr>
            <a:r>
              <a:rPr lang="en-US" dirty="0"/>
              <a:t>Start with some existing data (historical data or designed experiment).</a:t>
            </a:r>
          </a:p>
          <a:p>
            <a:pPr marL="457200" indent="-457200">
              <a:buFont typeface="+mj-lt"/>
              <a:buAutoNum type="arabicPeriod"/>
            </a:pPr>
            <a:r>
              <a:rPr lang="en-US" dirty="0"/>
              <a:t>Construct initial </a:t>
            </a:r>
            <a:r>
              <a:rPr lang="en-US" dirty="0" err="1"/>
              <a:t>GaSP</a:t>
            </a:r>
            <a:r>
              <a:rPr lang="en-US" dirty="0"/>
              <a:t> model to approximate unknown function.</a:t>
            </a:r>
          </a:p>
          <a:p>
            <a:pPr marL="457200" indent="-457200">
              <a:buFont typeface="+mj-lt"/>
              <a:buAutoNum type="arabicPeriod"/>
            </a:pPr>
            <a:r>
              <a:rPr lang="en-US" dirty="0"/>
              <a:t>Use an acquisition function to decide where to sample next, balancing </a:t>
            </a:r>
            <a:r>
              <a:rPr lang="en-US" b="1" i="1" dirty="0"/>
              <a:t>exploration</a:t>
            </a:r>
            <a:r>
              <a:rPr lang="en-US" dirty="0"/>
              <a:t> of uncertain regions with </a:t>
            </a:r>
            <a:r>
              <a:rPr lang="en-US" b="1" i="1" dirty="0"/>
              <a:t>exploitation</a:t>
            </a:r>
            <a:r>
              <a:rPr lang="en-US" dirty="0"/>
              <a:t> of promising areas.</a:t>
            </a:r>
          </a:p>
          <a:p>
            <a:pPr marL="457200" indent="-457200">
              <a:buFont typeface="+mj-lt"/>
              <a:buAutoNum type="arabicPeriod"/>
            </a:pPr>
            <a:r>
              <a:rPr lang="en-US" dirty="0"/>
              <a:t>Update </a:t>
            </a:r>
            <a:r>
              <a:rPr lang="en-US" dirty="0" err="1"/>
              <a:t>GaSP</a:t>
            </a:r>
            <a:r>
              <a:rPr lang="en-US" dirty="0"/>
              <a:t> model with results for new run(s) and repeat sequence until factor settings satisfying optimization goals are discovered.</a:t>
            </a:r>
          </a:p>
        </p:txBody>
      </p:sp>
    </p:spTree>
    <p:extLst>
      <p:ext uri="{BB962C8B-B14F-4D97-AF65-F5344CB8AC3E}">
        <p14:creationId xmlns:p14="http://schemas.microsoft.com/office/powerpoint/2010/main" val="33217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16556-4C26-B2B0-B05E-B69576116821}"/>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89257C8B-067C-2519-C715-08E64B1D29D6}"/>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830D3379-F135-D9DC-8AF9-B14D5CF23BAF}"/>
              </a:ext>
            </a:extLst>
          </p:cNvPr>
          <p:cNvPicPr>
            <a:picLocks noChangeAspect="1"/>
          </p:cNvPicPr>
          <p:nvPr/>
        </p:nvPicPr>
        <p:blipFill>
          <a:blip r:embed="rId3"/>
          <a:stretch>
            <a:fillRect/>
          </a:stretch>
        </p:blipFill>
        <p:spPr>
          <a:xfrm>
            <a:off x="273692" y="1367974"/>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BF47612-36C0-A884-702E-F32C6B675E87}"/>
                  </a:ext>
                </a:extLst>
              </p:cNvPr>
              <p:cNvSpPr txBox="1"/>
              <p:nvPr/>
            </p:nvSpPr>
            <p:spPr>
              <a:xfrm>
                <a:off x="8516372" y="2474894"/>
                <a:ext cx="3140678" cy="1815882"/>
              </a:xfrm>
              <a:prstGeom prst="rect">
                <a:avLst/>
              </a:prstGeom>
              <a:noFill/>
            </p:spPr>
            <p:txBody>
              <a:bodyPr wrap="square" rtlCol="0">
                <a:spAutoFit/>
              </a:bodyPr>
              <a:lstStyle/>
              <a:p>
                <a:pPr lvl="1"/>
                <a:r>
                  <a:rPr lang="en-US" sz="2800" dirty="0"/>
                  <a:t>N=10</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5540.3</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X=6.19</a:t>
                </a:r>
              </a:p>
            </p:txBody>
          </p:sp>
        </mc:Choice>
        <mc:Fallback xmlns="">
          <p:sp>
            <p:nvSpPr>
              <p:cNvPr id="9" name="TextBox 8">
                <a:extLst>
                  <a:ext uri="{FF2B5EF4-FFF2-40B4-BE49-F238E27FC236}">
                    <a16:creationId xmlns:a16="http://schemas.microsoft.com/office/drawing/2014/main" id="{4BF47612-36C0-A884-702E-F32C6B675E87}"/>
                  </a:ext>
                </a:extLst>
              </p:cNvPr>
              <p:cNvSpPr txBox="1">
                <a:spLocks noRot="1" noChangeAspect="1" noMove="1" noResize="1" noEditPoints="1" noAdjustHandles="1" noChangeArrowheads="1" noChangeShapeType="1" noTextEdit="1"/>
              </p:cNvSpPr>
              <p:nvPr/>
            </p:nvSpPr>
            <p:spPr>
              <a:xfrm>
                <a:off x="8516372" y="2474894"/>
                <a:ext cx="3140678" cy="1815882"/>
              </a:xfrm>
              <a:prstGeom prst="rect">
                <a:avLst/>
              </a:prstGeom>
              <a:blipFill>
                <a:blip r:embed="rId4"/>
                <a:stretch>
                  <a:fillRect t="-3356" b="-87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7DDB3F0-4DC5-1E6D-9754-FF0364339052}"/>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169DAA96-A17B-10FD-381A-099A7301EC0D}"/>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45CE90E7-64C2-1599-5CA2-A80E74D9D695}"/>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8F8C93FE-A04C-FF80-0180-3C58AE20C8CE}"/>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1DDA7C2F-4F71-C717-72DA-73B99111F398}"/>
              </a:ext>
            </a:extLst>
          </p:cNvPr>
          <p:cNvPicPr>
            <a:picLocks noChangeAspect="1"/>
          </p:cNvPicPr>
          <p:nvPr/>
        </p:nvPicPr>
        <p:blipFill>
          <a:blip r:embed="rId9"/>
          <a:stretch>
            <a:fillRect/>
          </a:stretch>
        </p:blipFill>
        <p:spPr>
          <a:xfrm>
            <a:off x="3381715" y="133762"/>
            <a:ext cx="5428571" cy="6590476"/>
          </a:xfrm>
          <a:prstGeom prst="rect">
            <a:avLst/>
          </a:prstGeom>
        </p:spPr>
      </p:pic>
      <p:pic>
        <p:nvPicPr>
          <p:cNvPr id="14" name="Picture 13">
            <a:extLst>
              <a:ext uri="{FF2B5EF4-FFF2-40B4-BE49-F238E27FC236}">
                <a16:creationId xmlns:a16="http://schemas.microsoft.com/office/drawing/2014/main" id="{0AA393BD-D759-8927-98B7-89C3DD585E31}"/>
              </a:ext>
            </a:extLst>
          </p:cNvPr>
          <p:cNvPicPr>
            <a:picLocks noChangeAspect="1"/>
          </p:cNvPicPr>
          <p:nvPr/>
        </p:nvPicPr>
        <p:blipFill>
          <a:blip r:embed="rId10"/>
          <a:stretch>
            <a:fillRect/>
          </a:stretch>
        </p:blipFill>
        <p:spPr>
          <a:xfrm>
            <a:off x="3381715" y="133762"/>
            <a:ext cx="5428571" cy="6590476"/>
          </a:xfrm>
          <a:prstGeom prst="rect">
            <a:avLst/>
          </a:prstGeom>
        </p:spPr>
      </p:pic>
      <p:pic>
        <p:nvPicPr>
          <p:cNvPr id="15" name="Picture 14">
            <a:extLst>
              <a:ext uri="{FF2B5EF4-FFF2-40B4-BE49-F238E27FC236}">
                <a16:creationId xmlns:a16="http://schemas.microsoft.com/office/drawing/2014/main" id="{8439C0FA-6999-2281-6F5E-60987F61AFEE}"/>
              </a:ext>
            </a:extLst>
          </p:cNvPr>
          <p:cNvPicPr>
            <a:picLocks noChangeAspect="1"/>
          </p:cNvPicPr>
          <p:nvPr/>
        </p:nvPicPr>
        <p:blipFill>
          <a:blip r:embed="rId11"/>
          <a:stretch>
            <a:fillRect/>
          </a:stretch>
        </p:blipFill>
        <p:spPr>
          <a:xfrm>
            <a:off x="3381715" y="133762"/>
            <a:ext cx="5428571" cy="6590476"/>
          </a:xfrm>
          <a:prstGeom prst="rect">
            <a:avLst/>
          </a:prstGeom>
        </p:spPr>
      </p:pic>
      <p:pic>
        <p:nvPicPr>
          <p:cNvPr id="16" name="Picture 15">
            <a:extLst>
              <a:ext uri="{FF2B5EF4-FFF2-40B4-BE49-F238E27FC236}">
                <a16:creationId xmlns:a16="http://schemas.microsoft.com/office/drawing/2014/main" id="{AA846AE4-120D-EC01-AE75-2AACC90A6046}"/>
              </a:ext>
            </a:extLst>
          </p:cNvPr>
          <p:cNvPicPr>
            <a:picLocks noChangeAspect="1"/>
          </p:cNvPicPr>
          <p:nvPr/>
        </p:nvPicPr>
        <p:blipFill>
          <a:blip r:embed="rId12"/>
          <a:stretch>
            <a:fillRect/>
          </a:stretch>
        </p:blipFill>
        <p:spPr>
          <a:xfrm>
            <a:off x="3381715" y="133762"/>
            <a:ext cx="5428571" cy="6590476"/>
          </a:xfrm>
          <a:prstGeom prst="rect">
            <a:avLst/>
          </a:prstGeom>
        </p:spPr>
      </p:pic>
      <p:sp>
        <p:nvSpPr>
          <p:cNvPr id="17" name="Oval 16">
            <a:extLst>
              <a:ext uri="{FF2B5EF4-FFF2-40B4-BE49-F238E27FC236}">
                <a16:creationId xmlns:a16="http://schemas.microsoft.com/office/drawing/2014/main" id="{5CCBF56B-D15F-4F95-19DA-6BE62E6C3138}"/>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8" name="Oval 17">
            <a:extLst>
              <a:ext uri="{FF2B5EF4-FFF2-40B4-BE49-F238E27FC236}">
                <a16:creationId xmlns:a16="http://schemas.microsoft.com/office/drawing/2014/main" id="{939056BB-D686-CB04-276D-E174509E3081}"/>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21" name="Oval 20">
            <a:extLst>
              <a:ext uri="{FF2B5EF4-FFF2-40B4-BE49-F238E27FC236}">
                <a16:creationId xmlns:a16="http://schemas.microsoft.com/office/drawing/2014/main" id="{62806142-8E6C-2DF9-69C7-8792FB1933FC}"/>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Oval 21">
            <a:extLst>
              <a:ext uri="{FF2B5EF4-FFF2-40B4-BE49-F238E27FC236}">
                <a16:creationId xmlns:a16="http://schemas.microsoft.com/office/drawing/2014/main" id="{E36F3CDC-816B-9A92-4038-B8046F8A8DF9}"/>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Oval 22">
            <a:extLst>
              <a:ext uri="{FF2B5EF4-FFF2-40B4-BE49-F238E27FC236}">
                <a16:creationId xmlns:a16="http://schemas.microsoft.com/office/drawing/2014/main" id="{B5CA37AB-D657-0451-9DA1-36EBBD2303DE}"/>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Oval 23">
            <a:extLst>
              <a:ext uri="{FF2B5EF4-FFF2-40B4-BE49-F238E27FC236}">
                <a16:creationId xmlns:a16="http://schemas.microsoft.com/office/drawing/2014/main" id="{BD8955FB-423A-CBDA-2D92-73D56A85C2D7}"/>
              </a:ext>
            </a:extLst>
          </p:cNvPr>
          <p:cNvSpPr/>
          <p:nvPr/>
        </p:nvSpPr>
        <p:spPr>
          <a:xfrm>
            <a:off x="7172433" y="254082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Oval 24">
            <a:extLst>
              <a:ext uri="{FF2B5EF4-FFF2-40B4-BE49-F238E27FC236}">
                <a16:creationId xmlns:a16="http://schemas.microsoft.com/office/drawing/2014/main" id="{06A874B9-1853-6442-54E5-9115D075B77C}"/>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Oval 25">
            <a:extLst>
              <a:ext uri="{FF2B5EF4-FFF2-40B4-BE49-F238E27FC236}">
                <a16:creationId xmlns:a16="http://schemas.microsoft.com/office/drawing/2014/main" id="{8F9A2A1E-CD51-E489-386B-904C6B9AE736}"/>
              </a:ext>
            </a:extLst>
          </p:cNvPr>
          <p:cNvSpPr/>
          <p:nvPr/>
        </p:nvSpPr>
        <p:spPr>
          <a:xfrm>
            <a:off x="7303916" y="278068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7" name="Oval 26">
            <a:extLst>
              <a:ext uri="{FF2B5EF4-FFF2-40B4-BE49-F238E27FC236}">
                <a16:creationId xmlns:a16="http://schemas.microsoft.com/office/drawing/2014/main" id="{F83877FC-F7D7-1CC5-15AF-DDE4E38AA477}"/>
              </a:ext>
            </a:extLst>
          </p:cNvPr>
          <p:cNvSpPr/>
          <p:nvPr/>
        </p:nvSpPr>
        <p:spPr>
          <a:xfrm>
            <a:off x="7060953" y="242503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8" name="Oval 27">
            <a:extLst>
              <a:ext uri="{FF2B5EF4-FFF2-40B4-BE49-F238E27FC236}">
                <a16:creationId xmlns:a16="http://schemas.microsoft.com/office/drawing/2014/main" id="{CA5FD95B-844A-3A86-BB0F-70D842BADB4E}"/>
              </a:ext>
            </a:extLst>
          </p:cNvPr>
          <p:cNvSpPr/>
          <p:nvPr/>
        </p:nvSpPr>
        <p:spPr>
          <a:xfrm>
            <a:off x="6973965" y="236700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29" name="Picture 28">
            <a:extLst>
              <a:ext uri="{FF2B5EF4-FFF2-40B4-BE49-F238E27FC236}">
                <a16:creationId xmlns:a16="http://schemas.microsoft.com/office/drawing/2014/main" id="{BE874360-9213-5530-717B-6C9558D2ADB1}"/>
              </a:ext>
            </a:extLst>
          </p:cNvPr>
          <p:cNvPicPr>
            <a:picLocks noChangeAspect="1"/>
          </p:cNvPicPr>
          <p:nvPr/>
        </p:nvPicPr>
        <p:blipFill>
          <a:blip r:embed="rId13">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2B091762-2781-79BA-19BE-ED925C22F540}"/>
              </a:ext>
            </a:extLst>
          </p:cNvPr>
          <p:cNvPicPr>
            <a:picLocks noChangeAspect="1"/>
          </p:cNvPicPr>
          <p:nvPr/>
        </p:nvPicPr>
        <p:blipFill>
          <a:blip r:embed="rId14"/>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E1293F4-1E3D-8659-D4CC-6EBE2807C957}"/>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9" name="TextBox 18">
                <a:extLst>
                  <a:ext uri="{FF2B5EF4-FFF2-40B4-BE49-F238E27FC236}">
                    <a16:creationId xmlns:a16="http://schemas.microsoft.com/office/drawing/2014/main" id="{BE1293F4-1E3D-8659-D4CC-6EBE2807C957}"/>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5"/>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6508245-76DB-5BFA-DC4F-ADCC685256A3}"/>
                  </a:ext>
                </a:extLst>
              </p:cNvPr>
              <p:cNvSpPr txBox="1"/>
              <p:nvPr/>
            </p:nvSpPr>
            <p:spPr>
              <a:xfrm>
                <a:off x="1455854" y="4634966"/>
                <a:ext cx="1316538" cy="439479"/>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𝑉𝑎𝑟</m:t>
                              </m:r>
                            </m:e>
                          </m:acc>
                        </m:e>
                        <m:sub>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sub>
                      </m:sSub>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20" name="TextBox 19">
                <a:extLst>
                  <a:ext uri="{FF2B5EF4-FFF2-40B4-BE49-F238E27FC236}">
                    <a16:creationId xmlns:a16="http://schemas.microsoft.com/office/drawing/2014/main" id="{86508245-76DB-5BFA-DC4F-ADCC685256A3}"/>
                  </a:ext>
                </a:extLst>
              </p:cNvPr>
              <p:cNvSpPr txBox="1">
                <a:spLocks noRot="1" noChangeAspect="1" noMove="1" noResize="1" noEditPoints="1" noAdjustHandles="1" noChangeArrowheads="1" noChangeShapeType="1" noTextEdit="1"/>
              </p:cNvSpPr>
              <p:nvPr/>
            </p:nvSpPr>
            <p:spPr>
              <a:xfrm>
                <a:off x="1455854" y="4634966"/>
                <a:ext cx="1316538" cy="439479"/>
              </a:xfrm>
              <a:prstGeom prst="rect">
                <a:avLst/>
              </a:prstGeom>
              <a:blipFill>
                <a:blip r:embed="rId16"/>
                <a:stretch>
                  <a:fillRect t="-6944" r="-28704"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B33FA2D-E3FD-F339-E3B4-AFB197E94AE9}"/>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30" name="TextBox 29">
                <a:extLst>
                  <a:ext uri="{FF2B5EF4-FFF2-40B4-BE49-F238E27FC236}">
                    <a16:creationId xmlns:a16="http://schemas.microsoft.com/office/drawing/2014/main" id="{1B33FA2D-E3FD-F339-E3B4-AFB197E94AE9}"/>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7"/>
                <a:stretch>
                  <a:fillRect/>
                </a:stretch>
              </a:blipFill>
            </p:spPr>
            <p:txBody>
              <a:bodyPr/>
              <a:lstStyle/>
              <a:p>
                <a:r>
                  <a:rPr lang="en-US">
                    <a:noFill/>
                  </a:rPr>
                  <a:t> </a:t>
                </a:r>
              </a:p>
            </p:txBody>
          </p:sp>
        </mc:Fallback>
      </mc:AlternateContent>
      <p:sp>
        <p:nvSpPr>
          <p:cNvPr id="31" name="Oval 30">
            <a:extLst>
              <a:ext uri="{FF2B5EF4-FFF2-40B4-BE49-F238E27FC236}">
                <a16:creationId xmlns:a16="http://schemas.microsoft.com/office/drawing/2014/main" id="{E6D760DE-5461-8858-1466-37B8E623A7B0}"/>
              </a:ext>
            </a:extLst>
          </p:cNvPr>
          <p:cNvSpPr/>
          <p:nvPr/>
        </p:nvSpPr>
        <p:spPr>
          <a:xfrm>
            <a:off x="6985166" y="2369578"/>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2" name="Picture 31">
            <a:extLst>
              <a:ext uri="{FF2B5EF4-FFF2-40B4-BE49-F238E27FC236}">
                <a16:creationId xmlns:a16="http://schemas.microsoft.com/office/drawing/2014/main" id="{368B515E-744F-1D7A-C6C6-207F604F97E2}"/>
              </a:ext>
            </a:extLst>
          </p:cNvPr>
          <p:cNvPicPr>
            <a:picLocks noChangeAspect="1"/>
          </p:cNvPicPr>
          <p:nvPr/>
        </p:nvPicPr>
        <p:blipFill>
          <a:blip r:embed="rId18"/>
          <a:stretch>
            <a:fillRect/>
          </a:stretch>
        </p:blipFill>
        <p:spPr>
          <a:xfrm>
            <a:off x="11201524" y="6191334"/>
            <a:ext cx="990476" cy="666667"/>
          </a:xfrm>
          <a:prstGeom prst="rect">
            <a:avLst/>
          </a:prstGeom>
        </p:spPr>
      </p:pic>
      <p:sp>
        <p:nvSpPr>
          <p:cNvPr id="8" name="Oval 7">
            <a:extLst>
              <a:ext uri="{FF2B5EF4-FFF2-40B4-BE49-F238E27FC236}">
                <a16:creationId xmlns:a16="http://schemas.microsoft.com/office/drawing/2014/main" id="{091F8B0B-F260-6D9F-6C99-AD14A69BC723}"/>
              </a:ext>
            </a:extLst>
          </p:cNvPr>
          <p:cNvSpPr/>
          <p:nvPr/>
        </p:nvSpPr>
        <p:spPr>
          <a:xfrm>
            <a:off x="6877010" y="2438398"/>
            <a:ext cx="88146" cy="9144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5" name="Title 1">
            <a:extLst>
              <a:ext uri="{FF2B5EF4-FFF2-40B4-BE49-F238E27FC236}">
                <a16:creationId xmlns:a16="http://schemas.microsoft.com/office/drawing/2014/main" id="{3BF49314-0959-8936-8454-911DF2971D19}"/>
              </a:ext>
            </a:extLst>
          </p:cNvPr>
          <p:cNvSpPr>
            <a:spLocks noGrp="1"/>
          </p:cNvSpPr>
          <p:nvPr>
            <p:ph type="title"/>
          </p:nvPr>
        </p:nvSpPr>
        <p:spPr>
          <a:xfrm>
            <a:off x="115766" y="106583"/>
            <a:ext cx="2864501" cy="389851"/>
          </a:xfrm>
        </p:spPr>
        <p:txBody>
          <a:bodyPr>
            <a:normAutofit/>
          </a:bodyPr>
          <a:lstStyle/>
          <a:p>
            <a:r>
              <a:rPr lang="en-US" sz="2000" dirty="0"/>
              <a:t>Bayesian Optimization</a:t>
            </a:r>
          </a:p>
        </p:txBody>
      </p:sp>
    </p:spTree>
    <p:extLst>
      <p:ext uri="{BB962C8B-B14F-4D97-AF65-F5344CB8AC3E}">
        <p14:creationId xmlns:p14="http://schemas.microsoft.com/office/powerpoint/2010/main" val="1208075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4"/>
            <a:ext cx="11318708" cy="954107"/>
          </a:xfrm>
          <a:prstGeom prst="rect">
            <a:avLst/>
          </a:prstGeom>
          <a:noFill/>
        </p:spPr>
        <p:txBody>
          <a:bodyPr wrap="square" rtlCol="0">
            <a:spAutoFit/>
          </a:bodyPr>
          <a:lstStyle/>
          <a:p>
            <a:endParaRPr lang="en-US" sz="2800" i="1" dirty="0">
              <a:latin typeface="Cambria Math" panose="02040503050406030204" pitchFamily="18" charset="0"/>
            </a:endParaRPr>
          </a:p>
          <a:p>
            <a:pPr marL="457223" indent="-457223">
              <a:buFont typeface="Arial" panose="020B0604020202020204" pitchFamily="34" charset="0"/>
              <a:buChar char="•"/>
            </a:pPr>
            <a:endParaRPr lang="en-US" sz="2800" dirty="0"/>
          </a:p>
        </p:txBody>
      </p:sp>
      <p:sp>
        <p:nvSpPr>
          <p:cNvPr id="3" name="object 3">
            <a:extLst>
              <a:ext uri="{FF2B5EF4-FFF2-40B4-BE49-F238E27FC236}">
                <a16:creationId xmlns:a16="http://schemas.microsoft.com/office/drawing/2014/main" id="{028B0B02-F01A-0A83-C52A-10BF13B1AE12}"/>
              </a:ext>
            </a:extLst>
          </p:cNvPr>
          <p:cNvSpPr txBox="1"/>
          <p:nvPr/>
        </p:nvSpPr>
        <p:spPr>
          <a:xfrm>
            <a:off x="3854904" y="163170"/>
            <a:ext cx="4482193" cy="307777"/>
          </a:xfrm>
          <a:prstGeom prst="rect">
            <a:avLst/>
          </a:prstGeom>
        </p:spPr>
        <p:txBody>
          <a:bodyPr vert="horz" wrap="square" lIns="0" tIns="0" rIns="0" bIns="0" rtlCol="0">
            <a:spAutoFit/>
          </a:bodyPr>
          <a:lstStyle/>
          <a:p>
            <a:pPr marL="12701" algn="ctr"/>
            <a:r>
              <a:rPr lang="en-US" sz="2000" b="1" spc="-5" dirty="0">
                <a:solidFill>
                  <a:srgbClr val="2C3034"/>
                </a:solidFill>
                <a:latin typeface="Arial"/>
                <a:cs typeface="Arial"/>
              </a:rPr>
              <a:t>GASP MOUNTAIN</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7"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8516372" y="2474894"/>
                <a:ext cx="3140678" cy="1384995"/>
              </a:xfrm>
              <a:prstGeom prst="rect">
                <a:avLst/>
              </a:prstGeom>
              <a:noFill/>
            </p:spPr>
            <p:txBody>
              <a:bodyPr wrap="square" rtlCol="0">
                <a:spAutoFit/>
              </a:bodyPr>
              <a:lstStyle/>
              <a:p>
                <a:pPr lvl="1"/>
                <a:r>
                  <a:rPr lang="en-US" sz="2800" dirty="0"/>
                  <a:t>N=11</a:t>
                </a:r>
              </a:p>
              <a:p>
                <a:pPr lvl="1"/>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𝑦</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5540.3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𝐸𝐼</m:t>
                        </m:r>
                      </m:e>
                      <m:sub>
                        <m:r>
                          <a:rPr lang="en-US" sz="2800" i="1">
                            <a:latin typeface="Cambria Math" panose="02040503050406030204" pitchFamily="18" charset="0"/>
                          </a:rPr>
                          <m:t>𝑚𝑎𝑥</m:t>
                        </m:r>
                      </m:sub>
                    </m:sSub>
                    <m:r>
                      <a:rPr lang="en-US" sz="2800" i="1">
                        <a:latin typeface="Cambria Math" panose="02040503050406030204" pitchFamily="18" charset="0"/>
                      </a:rPr>
                      <m:t> </m:t>
                    </m:r>
                  </m:oMath>
                </a14:m>
                <a:r>
                  <a:rPr lang="en-US" sz="2800" dirty="0"/>
                  <a:t>@ X=9.0</a:t>
                </a: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8516372" y="2474894"/>
                <a:ext cx="3140678" cy="1384995"/>
              </a:xfrm>
              <a:prstGeom prst="rect">
                <a:avLst/>
              </a:prstGeom>
              <a:blipFill>
                <a:blip r:embed="rId4"/>
                <a:stretch>
                  <a:fillRect t="-4405" b="-1189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E9FB8656-9D59-04A2-D1C6-B5F6DD599DB3}"/>
              </a:ext>
            </a:extLst>
          </p:cNvPr>
          <p:cNvPicPr>
            <a:picLocks noChangeAspect="1"/>
          </p:cNvPicPr>
          <p:nvPr/>
        </p:nvPicPr>
        <p:blipFill>
          <a:blip r:embed="rId5"/>
          <a:stretch>
            <a:fillRect/>
          </a:stretch>
        </p:blipFill>
        <p:spPr>
          <a:xfrm>
            <a:off x="3381715" y="133762"/>
            <a:ext cx="5428571" cy="6590476"/>
          </a:xfrm>
          <a:prstGeom prst="rect">
            <a:avLst/>
          </a:prstGeom>
        </p:spPr>
      </p:pic>
      <p:pic>
        <p:nvPicPr>
          <p:cNvPr id="5" name="Picture 4">
            <a:extLst>
              <a:ext uri="{FF2B5EF4-FFF2-40B4-BE49-F238E27FC236}">
                <a16:creationId xmlns:a16="http://schemas.microsoft.com/office/drawing/2014/main" id="{E6C5758F-00E4-1E93-8026-B08B2A57572C}"/>
              </a:ext>
            </a:extLst>
          </p:cNvPr>
          <p:cNvPicPr>
            <a:picLocks noChangeAspect="1"/>
          </p:cNvPicPr>
          <p:nvPr/>
        </p:nvPicPr>
        <p:blipFill>
          <a:blip r:embed="rId6"/>
          <a:stretch>
            <a:fillRect/>
          </a:stretch>
        </p:blipFill>
        <p:spPr>
          <a:xfrm>
            <a:off x="3381715" y="133762"/>
            <a:ext cx="5428571" cy="6590476"/>
          </a:xfrm>
          <a:prstGeom prst="rect">
            <a:avLst/>
          </a:prstGeom>
        </p:spPr>
      </p:pic>
      <p:pic>
        <p:nvPicPr>
          <p:cNvPr id="7" name="Picture 6">
            <a:extLst>
              <a:ext uri="{FF2B5EF4-FFF2-40B4-BE49-F238E27FC236}">
                <a16:creationId xmlns:a16="http://schemas.microsoft.com/office/drawing/2014/main" id="{C1C80D02-BDB9-9523-CAD9-14F67600AE6E}"/>
              </a:ext>
            </a:extLst>
          </p:cNvPr>
          <p:cNvPicPr>
            <a:picLocks noChangeAspect="1"/>
          </p:cNvPicPr>
          <p:nvPr/>
        </p:nvPicPr>
        <p:blipFill>
          <a:blip r:embed="rId7"/>
          <a:stretch>
            <a:fillRect/>
          </a:stretch>
        </p:blipFill>
        <p:spPr>
          <a:xfrm>
            <a:off x="3381715" y="133762"/>
            <a:ext cx="5428571" cy="6590476"/>
          </a:xfrm>
          <a:prstGeom prst="rect">
            <a:avLst/>
          </a:prstGeom>
        </p:spPr>
      </p:pic>
      <p:pic>
        <p:nvPicPr>
          <p:cNvPr id="11" name="Picture 10">
            <a:extLst>
              <a:ext uri="{FF2B5EF4-FFF2-40B4-BE49-F238E27FC236}">
                <a16:creationId xmlns:a16="http://schemas.microsoft.com/office/drawing/2014/main" id="{A852706E-FAD1-D582-7820-4A1ECCD23041}"/>
              </a:ext>
            </a:extLst>
          </p:cNvPr>
          <p:cNvPicPr>
            <a:picLocks noChangeAspect="1"/>
          </p:cNvPicPr>
          <p:nvPr/>
        </p:nvPicPr>
        <p:blipFill>
          <a:blip r:embed="rId8"/>
          <a:stretch>
            <a:fillRect/>
          </a:stretch>
        </p:blipFill>
        <p:spPr>
          <a:xfrm>
            <a:off x="3381715" y="133762"/>
            <a:ext cx="5428571" cy="6590476"/>
          </a:xfrm>
          <a:prstGeom prst="rect">
            <a:avLst/>
          </a:prstGeom>
        </p:spPr>
      </p:pic>
      <p:pic>
        <p:nvPicPr>
          <p:cNvPr id="12" name="Picture 11">
            <a:extLst>
              <a:ext uri="{FF2B5EF4-FFF2-40B4-BE49-F238E27FC236}">
                <a16:creationId xmlns:a16="http://schemas.microsoft.com/office/drawing/2014/main" id="{93AC7377-0650-7A83-43F3-B981F1A18DBE}"/>
              </a:ext>
            </a:extLst>
          </p:cNvPr>
          <p:cNvPicPr>
            <a:picLocks noChangeAspect="1"/>
          </p:cNvPicPr>
          <p:nvPr/>
        </p:nvPicPr>
        <p:blipFill>
          <a:blip r:embed="rId9"/>
          <a:stretch>
            <a:fillRect/>
          </a:stretch>
        </p:blipFill>
        <p:spPr>
          <a:xfrm>
            <a:off x="3381715" y="133762"/>
            <a:ext cx="5428571" cy="6590476"/>
          </a:xfrm>
          <a:prstGeom prst="rect">
            <a:avLst/>
          </a:prstGeom>
        </p:spPr>
      </p:pic>
      <p:pic>
        <p:nvPicPr>
          <p:cNvPr id="14" name="Picture 13">
            <a:extLst>
              <a:ext uri="{FF2B5EF4-FFF2-40B4-BE49-F238E27FC236}">
                <a16:creationId xmlns:a16="http://schemas.microsoft.com/office/drawing/2014/main" id="{9D46361D-DB0A-70EC-E096-770B80F674A6}"/>
              </a:ext>
            </a:extLst>
          </p:cNvPr>
          <p:cNvPicPr>
            <a:picLocks noChangeAspect="1"/>
          </p:cNvPicPr>
          <p:nvPr/>
        </p:nvPicPr>
        <p:blipFill>
          <a:blip r:embed="rId10"/>
          <a:stretch>
            <a:fillRect/>
          </a:stretch>
        </p:blipFill>
        <p:spPr>
          <a:xfrm>
            <a:off x="3381715" y="133762"/>
            <a:ext cx="5428571" cy="6590476"/>
          </a:xfrm>
          <a:prstGeom prst="rect">
            <a:avLst/>
          </a:prstGeom>
        </p:spPr>
      </p:pic>
      <p:pic>
        <p:nvPicPr>
          <p:cNvPr id="17" name="Picture 16">
            <a:extLst>
              <a:ext uri="{FF2B5EF4-FFF2-40B4-BE49-F238E27FC236}">
                <a16:creationId xmlns:a16="http://schemas.microsoft.com/office/drawing/2014/main" id="{8CB5C76F-0A9E-F62F-2F00-3BF488198C53}"/>
              </a:ext>
            </a:extLst>
          </p:cNvPr>
          <p:cNvPicPr>
            <a:picLocks noChangeAspect="1"/>
          </p:cNvPicPr>
          <p:nvPr/>
        </p:nvPicPr>
        <p:blipFill>
          <a:blip r:embed="rId11"/>
          <a:stretch>
            <a:fillRect/>
          </a:stretch>
        </p:blipFill>
        <p:spPr>
          <a:xfrm>
            <a:off x="3381715" y="133762"/>
            <a:ext cx="5428571" cy="6590476"/>
          </a:xfrm>
          <a:prstGeom prst="rect">
            <a:avLst/>
          </a:prstGeom>
        </p:spPr>
      </p:pic>
      <p:sp>
        <p:nvSpPr>
          <p:cNvPr id="18" name="Oval 17">
            <a:extLst>
              <a:ext uri="{FF2B5EF4-FFF2-40B4-BE49-F238E27FC236}">
                <a16:creationId xmlns:a16="http://schemas.microsoft.com/office/drawing/2014/main" id="{F51B5F04-2E41-2BB4-830D-84F1A70EA806}"/>
              </a:ext>
            </a:extLst>
          </p:cNvPr>
          <p:cNvSpPr/>
          <p:nvPr/>
        </p:nvSpPr>
        <p:spPr>
          <a:xfrm>
            <a:off x="5122938" y="332111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 name="Oval 18">
            <a:extLst>
              <a:ext uri="{FF2B5EF4-FFF2-40B4-BE49-F238E27FC236}">
                <a16:creationId xmlns:a16="http://schemas.microsoft.com/office/drawing/2014/main" id="{92B0995F-9EBD-34FA-140C-50D844671B14}"/>
              </a:ext>
            </a:extLst>
          </p:cNvPr>
          <p:cNvSpPr/>
          <p:nvPr/>
        </p:nvSpPr>
        <p:spPr>
          <a:xfrm>
            <a:off x="8102900" y="366409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p:txBody>
      </p:sp>
      <p:sp>
        <p:nvSpPr>
          <p:cNvPr id="21" name="Oval 20">
            <a:extLst>
              <a:ext uri="{FF2B5EF4-FFF2-40B4-BE49-F238E27FC236}">
                <a16:creationId xmlns:a16="http://schemas.microsoft.com/office/drawing/2014/main" id="{9A28C000-236C-9CDA-C078-7D16B79E3268}"/>
              </a:ext>
            </a:extLst>
          </p:cNvPr>
          <p:cNvSpPr/>
          <p:nvPr/>
        </p:nvSpPr>
        <p:spPr>
          <a:xfrm>
            <a:off x="5618234" y="3287576"/>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Oval 21">
            <a:extLst>
              <a:ext uri="{FF2B5EF4-FFF2-40B4-BE49-F238E27FC236}">
                <a16:creationId xmlns:a16="http://schemas.microsoft.com/office/drawing/2014/main" id="{2DC3C014-4AB0-20E3-179D-9798F986FE45}"/>
              </a:ext>
            </a:extLst>
          </p:cNvPr>
          <p:cNvSpPr/>
          <p:nvPr/>
        </p:nvSpPr>
        <p:spPr>
          <a:xfrm>
            <a:off x="6553969" y="327941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 name="Oval 22">
            <a:extLst>
              <a:ext uri="{FF2B5EF4-FFF2-40B4-BE49-F238E27FC236}">
                <a16:creationId xmlns:a16="http://schemas.microsoft.com/office/drawing/2014/main" id="{4B942919-CF20-828D-287C-112DDD5B29ED}"/>
              </a:ext>
            </a:extLst>
          </p:cNvPr>
          <p:cNvSpPr/>
          <p:nvPr/>
        </p:nvSpPr>
        <p:spPr>
          <a:xfrm>
            <a:off x="6178448" y="310524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4" name="Oval 23">
            <a:extLst>
              <a:ext uri="{FF2B5EF4-FFF2-40B4-BE49-F238E27FC236}">
                <a16:creationId xmlns:a16="http://schemas.microsoft.com/office/drawing/2014/main" id="{06A2CADE-356E-3F73-CAAB-E3E5E8C4A1BC}"/>
              </a:ext>
            </a:extLst>
          </p:cNvPr>
          <p:cNvSpPr/>
          <p:nvPr/>
        </p:nvSpPr>
        <p:spPr>
          <a:xfrm>
            <a:off x="7172433" y="2540824"/>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5" name="Oval 24">
            <a:extLst>
              <a:ext uri="{FF2B5EF4-FFF2-40B4-BE49-F238E27FC236}">
                <a16:creationId xmlns:a16="http://schemas.microsoft.com/office/drawing/2014/main" id="{F07DC82C-E254-E4EA-3229-3453729CF79C}"/>
              </a:ext>
            </a:extLst>
          </p:cNvPr>
          <p:cNvSpPr/>
          <p:nvPr/>
        </p:nvSpPr>
        <p:spPr>
          <a:xfrm>
            <a:off x="6057995" y="309707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Oval 25">
            <a:extLst>
              <a:ext uri="{FF2B5EF4-FFF2-40B4-BE49-F238E27FC236}">
                <a16:creationId xmlns:a16="http://schemas.microsoft.com/office/drawing/2014/main" id="{FEB4DFD7-44F3-C312-BE33-7CB1671085A5}"/>
              </a:ext>
            </a:extLst>
          </p:cNvPr>
          <p:cNvSpPr/>
          <p:nvPr/>
        </p:nvSpPr>
        <p:spPr>
          <a:xfrm>
            <a:off x="7303916" y="2780688"/>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7" name="Oval 26">
            <a:extLst>
              <a:ext uri="{FF2B5EF4-FFF2-40B4-BE49-F238E27FC236}">
                <a16:creationId xmlns:a16="http://schemas.microsoft.com/office/drawing/2014/main" id="{FAF0D057-E962-836F-9499-07E63B33129F}"/>
              </a:ext>
            </a:extLst>
          </p:cNvPr>
          <p:cNvSpPr/>
          <p:nvPr/>
        </p:nvSpPr>
        <p:spPr>
          <a:xfrm>
            <a:off x="7060953" y="2425030"/>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8" name="Oval 27">
            <a:extLst>
              <a:ext uri="{FF2B5EF4-FFF2-40B4-BE49-F238E27FC236}">
                <a16:creationId xmlns:a16="http://schemas.microsoft.com/office/drawing/2014/main" id="{FA779DA1-DF71-AB55-09FF-6A03416B5409}"/>
              </a:ext>
            </a:extLst>
          </p:cNvPr>
          <p:cNvSpPr/>
          <p:nvPr/>
        </p:nvSpPr>
        <p:spPr>
          <a:xfrm>
            <a:off x="6973965" y="238333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9" name="Oval 28">
            <a:extLst>
              <a:ext uri="{FF2B5EF4-FFF2-40B4-BE49-F238E27FC236}">
                <a16:creationId xmlns:a16="http://schemas.microsoft.com/office/drawing/2014/main" id="{93193FCA-232F-84AC-947E-85EF3EFEDEEA}"/>
              </a:ext>
            </a:extLst>
          </p:cNvPr>
          <p:cNvSpPr/>
          <p:nvPr/>
        </p:nvSpPr>
        <p:spPr>
          <a:xfrm>
            <a:off x="6870649" y="2428982"/>
            <a:ext cx="86988" cy="83398"/>
          </a:xfrm>
          <a:prstGeom prst="ellipse">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2" name="Picture 31">
            <a:extLst>
              <a:ext uri="{FF2B5EF4-FFF2-40B4-BE49-F238E27FC236}">
                <a16:creationId xmlns:a16="http://schemas.microsoft.com/office/drawing/2014/main" id="{2115C646-72FC-AEDC-CDD9-0F40F62C7858}"/>
              </a:ext>
            </a:extLst>
          </p:cNvPr>
          <p:cNvPicPr>
            <a:picLocks noChangeAspect="1"/>
          </p:cNvPicPr>
          <p:nvPr/>
        </p:nvPicPr>
        <p:blipFill>
          <a:blip r:embed="rId12">
            <a:alphaModFix amt="25000"/>
          </a:blip>
          <a:stretch>
            <a:fillRect/>
          </a:stretch>
        </p:blipFill>
        <p:spPr>
          <a:xfrm>
            <a:off x="5058736" y="2187183"/>
            <a:ext cx="3211442" cy="1860807"/>
          </a:xfrm>
          <a:prstGeom prst="rect">
            <a:avLst/>
          </a:prstGeom>
        </p:spPr>
      </p:pic>
      <p:pic>
        <p:nvPicPr>
          <p:cNvPr id="4" name="Picture 3">
            <a:extLst>
              <a:ext uri="{FF2B5EF4-FFF2-40B4-BE49-F238E27FC236}">
                <a16:creationId xmlns:a16="http://schemas.microsoft.com/office/drawing/2014/main" id="{B4C79A90-FAE6-A894-8079-48EBBB7531A9}"/>
              </a:ext>
            </a:extLst>
          </p:cNvPr>
          <p:cNvPicPr>
            <a:picLocks noChangeAspect="1"/>
          </p:cNvPicPr>
          <p:nvPr/>
        </p:nvPicPr>
        <p:blipFill>
          <a:blip r:embed="rId13"/>
          <a:stretch>
            <a:fillRect/>
          </a:stretch>
        </p:blipFill>
        <p:spPr>
          <a:xfrm>
            <a:off x="3180081" y="470946"/>
            <a:ext cx="561335" cy="582995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87C4F6B-241A-8221-DA6C-A936ADDF37D4}"/>
                  </a:ext>
                </a:extLst>
              </p:cNvPr>
              <p:cNvSpPr txBox="1"/>
              <p:nvPr/>
            </p:nvSpPr>
            <p:spPr>
              <a:xfrm>
                <a:off x="1" y="793384"/>
                <a:ext cx="4755697" cy="40011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𝐸𝑥𝑝𝑒𝑐𝑡𝑒𝑑</m:t>
                      </m:r>
                      <m:r>
                        <a:rPr lang="en-US" sz="2000" i="1">
                          <a:latin typeface="Cambria Math" panose="02040503050406030204" pitchFamily="18" charset="0"/>
                        </a:rPr>
                        <m:t> </m:t>
                      </m:r>
                      <m:r>
                        <a:rPr lang="en-US" sz="2000" i="1">
                          <a:latin typeface="Cambria Math" panose="02040503050406030204" pitchFamily="18" charset="0"/>
                        </a:rPr>
                        <m:t>𝐼𝑚𝑝𝑟𝑜𝑣𝑒𝑚𝑒𝑛𝑡</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oMath>
                  </m:oMathPara>
                </a14:m>
                <a:endParaRPr lang="en-US" sz="2000" dirty="0"/>
              </a:p>
            </p:txBody>
          </p:sp>
        </mc:Choice>
        <mc:Fallback xmlns="">
          <p:sp>
            <p:nvSpPr>
              <p:cNvPr id="15" name="TextBox 14">
                <a:extLst>
                  <a:ext uri="{FF2B5EF4-FFF2-40B4-BE49-F238E27FC236}">
                    <a16:creationId xmlns:a16="http://schemas.microsoft.com/office/drawing/2014/main" id="{287C4F6B-241A-8221-DA6C-A936ADDF37D4}"/>
                  </a:ext>
                </a:extLst>
              </p:cNvPr>
              <p:cNvSpPr txBox="1">
                <a:spLocks noRot="1" noChangeAspect="1" noMove="1" noResize="1" noEditPoints="1" noAdjustHandles="1" noChangeArrowheads="1" noChangeShapeType="1" noTextEdit="1"/>
              </p:cNvSpPr>
              <p:nvPr/>
            </p:nvSpPr>
            <p:spPr>
              <a:xfrm>
                <a:off x="1" y="793384"/>
                <a:ext cx="4755697" cy="400110"/>
              </a:xfrm>
              <a:prstGeom prst="rect">
                <a:avLst/>
              </a:prstGeom>
              <a:blipFill>
                <a:blip r:embed="rId14"/>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7C763E5-CA26-0300-C43D-7D1AF1BCA016}"/>
                  </a:ext>
                </a:extLst>
              </p:cNvPr>
              <p:cNvSpPr txBox="1"/>
              <p:nvPr/>
            </p:nvSpPr>
            <p:spPr>
              <a:xfrm>
                <a:off x="1455854" y="4634966"/>
                <a:ext cx="1316538" cy="300723"/>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acc>
                            <m:accPr>
                              <m:chr m:val="̂"/>
                              <m:ctrlPr>
                                <a:rPr lang="en-US" sz="1200" i="1">
                                  <a:latin typeface="Cambria Math" panose="02040503050406030204" pitchFamily="18" charset="0"/>
                                </a:rPr>
                              </m:ctrlPr>
                            </m:accPr>
                            <m:e>
                              <m:r>
                                <a:rPr lang="en-US" sz="1200" i="1">
                                  <a:latin typeface="Cambria Math" panose="02040503050406030204" pitchFamily="18" charset="0"/>
                                </a:rPr>
                                <m:t>𝑉𝑎𝑟</m:t>
                              </m:r>
                            </m:e>
                          </m:acc>
                        </m:e>
                        <m:sub>
                          <m:acc>
                            <m:accPr>
                              <m:chr m:val="̂"/>
                              <m:ctrlPr>
                                <a:rPr lang="en-US" sz="1200" i="1">
                                  <a:latin typeface="Cambria Math" panose="02040503050406030204" pitchFamily="18" charset="0"/>
                                </a:rPr>
                              </m:ctrlPr>
                            </m:accPr>
                            <m:e>
                              <m:r>
                                <a:rPr lang="en-US" sz="1200" i="1">
                                  <a:latin typeface="Cambria Math" panose="02040503050406030204" pitchFamily="18" charset="0"/>
                                </a:rPr>
                                <m:t>𝑦</m:t>
                              </m:r>
                            </m:e>
                          </m:acc>
                        </m:sub>
                      </m:sSub>
                      <m:r>
                        <a:rPr lang="en-US" sz="1200" i="1">
                          <a:latin typeface="Cambria Math" panose="02040503050406030204" pitchFamily="18" charset="0"/>
                        </a:rPr>
                        <m:t>(</m:t>
                      </m:r>
                      <m:r>
                        <a:rPr lang="en-US" sz="1200" i="1">
                          <a:latin typeface="Cambria Math" panose="02040503050406030204" pitchFamily="18" charset="0"/>
                        </a:rPr>
                        <m:t>𝑥</m:t>
                      </m:r>
                      <m:r>
                        <a:rPr lang="en-US" sz="1200" i="1">
                          <a:latin typeface="Cambria Math" panose="02040503050406030204" pitchFamily="18" charset="0"/>
                        </a:rPr>
                        <m:t>)</m:t>
                      </m:r>
                    </m:oMath>
                  </m:oMathPara>
                </a14:m>
                <a:endParaRPr lang="en-US" sz="1200" dirty="0"/>
              </a:p>
            </p:txBody>
          </p:sp>
        </mc:Choice>
        <mc:Fallback xmlns="">
          <p:sp>
            <p:nvSpPr>
              <p:cNvPr id="16" name="TextBox 15">
                <a:extLst>
                  <a:ext uri="{FF2B5EF4-FFF2-40B4-BE49-F238E27FC236}">
                    <a16:creationId xmlns:a16="http://schemas.microsoft.com/office/drawing/2014/main" id="{47C763E5-CA26-0300-C43D-7D1AF1BCA016}"/>
                  </a:ext>
                </a:extLst>
              </p:cNvPr>
              <p:cNvSpPr txBox="1">
                <a:spLocks noRot="1" noChangeAspect="1" noMove="1" noResize="1" noEditPoints="1" noAdjustHandles="1" noChangeArrowheads="1" noChangeShapeType="1" noTextEdit="1"/>
              </p:cNvSpPr>
              <p:nvPr/>
            </p:nvSpPr>
            <p:spPr>
              <a:xfrm>
                <a:off x="1455854" y="4634966"/>
                <a:ext cx="1316538" cy="300723"/>
              </a:xfrm>
              <a:prstGeom prst="rect">
                <a:avLst/>
              </a:prstGeom>
              <a:blipFill>
                <a:blip r:embed="rId15"/>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77A6457-7013-9F4D-B7CA-0437B2E986F6}"/>
                  </a:ext>
                </a:extLst>
              </p:cNvPr>
              <p:cNvSpPr txBox="1"/>
              <p:nvPr/>
            </p:nvSpPr>
            <p:spPr>
              <a:xfrm>
                <a:off x="1507530" y="2827512"/>
                <a:ext cx="1316538" cy="523220"/>
              </a:xfrm>
              <a:prstGeom prst="rect">
                <a:avLst/>
              </a:prstGeom>
              <a:noFill/>
            </p:spPr>
            <p:txBody>
              <a:bodyPr wrap="square" rtlCol="0">
                <a:spAutoFit/>
              </a:bodyPr>
              <a:lstStyle/>
              <a:p>
                <a:pPr lvl="1"/>
                <a14:m>
                  <m:oMathPara xmlns:m="http://schemas.openxmlformats.org/officeDocument/2006/math">
                    <m:oMathParaPr>
                      <m:jc m:val="centerGroup"/>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𝑦</m:t>
                          </m:r>
                        </m:e>
                      </m:acc>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oMath>
                  </m:oMathPara>
                </a14:m>
                <a:endParaRPr lang="en-US" sz="2800" dirty="0"/>
              </a:p>
            </p:txBody>
          </p:sp>
        </mc:Choice>
        <mc:Fallback xmlns="">
          <p:sp>
            <p:nvSpPr>
              <p:cNvPr id="20" name="TextBox 19">
                <a:extLst>
                  <a:ext uri="{FF2B5EF4-FFF2-40B4-BE49-F238E27FC236}">
                    <a16:creationId xmlns:a16="http://schemas.microsoft.com/office/drawing/2014/main" id="{B77A6457-7013-9F4D-B7CA-0437B2E986F6}"/>
                  </a:ext>
                </a:extLst>
              </p:cNvPr>
              <p:cNvSpPr txBox="1">
                <a:spLocks noRot="1" noChangeAspect="1" noMove="1" noResize="1" noEditPoints="1" noAdjustHandles="1" noChangeArrowheads="1" noChangeShapeType="1" noTextEdit="1"/>
              </p:cNvSpPr>
              <p:nvPr/>
            </p:nvSpPr>
            <p:spPr>
              <a:xfrm>
                <a:off x="1507530" y="2827512"/>
                <a:ext cx="1316538" cy="523220"/>
              </a:xfrm>
              <a:prstGeom prst="rect">
                <a:avLst/>
              </a:prstGeom>
              <a:blipFill>
                <a:blip r:embed="rId16"/>
                <a:stretch>
                  <a:fillRect/>
                </a:stretch>
              </a:blipFill>
            </p:spPr>
            <p:txBody>
              <a:bodyPr/>
              <a:lstStyle/>
              <a:p>
                <a:r>
                  <a:rPr lang="en-US">
                    <a:noFill/>
                  </a:rPr>
                  <a:t> </a:t>
                </a:r>
              </a:p>
            </p:txBody>
          </p:sp>
        </mc:Fallback>
      </mc:AlternateContent>
      <p:sp>
        <p:nvSpPr>
          <p:cNvPr id="30" name="Oval 29">
            <a:extLst>
              <a:ext uri="{FF2B5EF4-FFF2-40B4-BE49-F238E27FC236}">
                <a16:creationId xmlns:a16="http://schemas.microsoft.com/office/drawing/2014/main" id="{594DDD7D-21C0-0899-529A-CE341065D56E}"/>
              </a:ext>
            </a:extLst>
          </p:cNvPr>
          <p:cNvSpPr/>
          <p:nvPr/>
        </p:nvSpPr>
        <p:spPr>
          <a:xfrm>
            <a:off x="6877010" y="2438398"/>
            <a:ext cx="88146" cy="9144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31" name="Picture 30">
            <a:extLst>
              <a:ext uri="{FF2B5EF4-FFF2-40B4-BE49-F238E27FC236}">
                <a16:creationId xmlns:a16="http://schemas.microsoft.com/office/drawing/2014/main" id="{828A1BD4-1AEC-042E-8E57-7355CEFEEEA3}"/>
              </a:ext>
            </a:extLst>
          </p:cNvPr>
          <p:cNvPicPr>
            <a:picLocks noChangeAspect="1"/>
          </p:cNvPicPr>
          <p:nvPr/>
        </p:nvPicPr>
        <p:blipFill>
          <a:blip r:embed="rId17"/>
          <a:stretch>
            <a:fillRect/>
          </a:stretch>
        </p:blipFill>
        <p:spPr>
          <a:xfrm>
            <a:off x="11201524" y="6191334"/>
            <a:ext cx="990476" cy="666667"/>
          </a:xfrm>
          <a:prstGeom prst="rect">
            <a:avLst/>
          </a:prstGeom>
        </p:spPr>
      </p:pic>
      <p:sp>
        <p:nvSpPr>
          <p:cNvPr id="6" name="Title 1">
            <a:extLst>
              <a:ext uri="{FF2B5EF4-FFF2-40B4-BE49-F238E27FC236}">
                <a16:creationId xmlns:a16="http://schemas.microsoft.com/office/drawing/2014/main" id="{2EB26C6A-2363-82EF-7F80-04A45E0B6292}"/>
              </a:ext>
            </a:extLst>
          </p:cNvPr>
          <p:cNvSpPr>
            <a:spLocks noGrp="1"/>
          </p:cNvSpPr>
          <p:nvPr>
            <p:ph type="title"/>
          </p:nvPr>
        </p:nvSpPr>
        <p:spPr>
          <a:xfrm>
            <a:off x="115766" y="106583"/>
            <a:ext cx="2864501" cy="389851"/>
          </a:xfrm>
        </p:spPr>
        <p:txBody>
          <a:bodyPr>
            <a:normAutofit fontScale="90000"/>
          </a:bodyPr>
          <a:lstStyle/>
          <a:p>
            <a:r>
              <a:rPr lang="en-US" sz="2133" dirty="0"/>
              <a:t>Bayesian Optimization</a:t>
            </a:r>
          </a:p>
        </p:txBody>
      </p:sp>
    </p:spTree>
    <p:extLst>
      <p:ext uri="{BB962C8B-B14F-4D97-AF65-F5344CB8AC3E}">
        <p14:creationId xmlns:p14="http://schemas.microsoft.com/office/powerpoint/2010/main" val="1236901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9BA69-87F3-1873-CD6D-C6A3FD56D9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C78066-CF87-158F-9D1B-177B68479D86}"/>
              </a:ext>
            </a:extLst>
          </p:cNvPr>
          <p:cNvPicPr>
            <a:picLocks noChangeAspect="1"/>
          </p:cNvPicPr>
          <p:nvPr/>
        </p:nvPicPr>
        <p:blipFill>
          <a:blip r:embed="rId4"/>
          <a:stretch>
            <a:fillRect/>
          </a:stretch>
        </p:blipFill>
        <p:spPr>
          <a:xfrm>
            <a:off x="153921" y="1941230"/>
            <a:ext cx="5859996" cy="2378596"/>
          </a:xfrm>
          <a:prstGeom prst="rect">
            <a:avLst/>
          </a:prstGeom>
        </p:spPr>
      </p:pic>
      <p:sp>
        <p:nvSpPr>
          <p:cNvPr id="3" name="TextBox 2">
            <a:extLst>
              <a:ext uri="{FF2B5EF4-FFF2-40B4-BE49-F238E27FC236}">
                <a16:creationId xmlns:a16="http://schemas.microsoft.com/office/drawing/2014/main" id="{7FAABC99-5759-D528-0F71-F5891E9D4FE2}"/>
              </a:ext>
            </a:extLst>
          </p:cNvPr>
          <p:cNvSpPr txBox="1"/>
          <p:nvPr/>
        </p:nvSpPr>
        <p:spPr>
          <a:xfrm>
            <a:off x="5772150" y="677987"/>
            <a:ext cx="6267450" cy="666977"/>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04815" marR="0" lvl="0"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Anova Light"/>
              <a:ea typeface="+mn-ea"/>
              <a:cs typeface="+mn-cs"/>
            </a:endParaRPr>
          </a:p>
        </p:txBody>
      </p:sp>
      <p:sp>
        <p:nvSpPr>
          <p:cNvPr id="5" name="object 3">
            <a:extLst>
              <a:ext uri="{FF2B5EF4-FFF2-40B4-BE49-F238E27FC236}">
                <a16:creationId xmlns:a16="http://schemas.microsoft.com/office/drawing/2014/main" id="{BF1C61F5-3C5C-FCC2-EE1C-6531ED49B08E}"/>
              </a:ext>
            </a:extLst>
          </p:cNvPr>
          <p:cNvSpPr txBox="1"/>
          <p:nvPr/>
        </p:nvSpPr>
        <p:spPr>
          <a:xfrm>
            <a:off x="5769864" y="1316736"/>
            <a:ext cx="6024161" cy="2780313"/>
          </a:xfrm>
          <a:prstGeom prst="rect">
            <a:avLst/>
          </a:prstGeom>
        </p:spPr>
        <p:txBody>
          <a:bodyPr vert="horz" wrap="square" lIns="0" tIns="0" rIns="0" bIns="0" rtlCol="0">
            <a:spAutoFit/>
          </a:bodyPr>
          <a:lstStyle/>
          <a:p>
            <a:pPr marL="618098" marR="0" lvl="2" indent="0" algn="l"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3" normalizeH="0" baseline="0" noProof="0" dirty="0">
              <a:ln>
                <a:noFill/>
              </a:ln>
              <a:solidFill>
                <a:srgbClr val="2C303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18098" marR="0" lvl="1"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Flexible to work the way you want to:</a:t>
            </a:r>
          </a:p>
          <a:p>
            <a:pPr marL="618098" marR="0" lvl="1"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Easy to incorporate ad-hoc proposals</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Easy to change ranges and add variables</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Easy to fix factors, optimize others: “smart OFAT”</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Easy mixture/constraint handling</a:t>
            </a:r>
          </a:p>
        </p:txBody>
      </p:sp>
      <p:sp>
        <p:nvSpPr>
          <p:cNvPr id="8" name="Title 1">
            <a:extLst>
              <a:ext uri="{FF2B5EF4-FFF2-40B4-BE49-F238E27FC236}">
                <a16:creationId xmlns:a16="http://schemas.microsoft.com/office/drawing/2014/main" id="{6A68353C-4289-07A7-953D-C21EB2AE46CF}"/>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p:spTree>
    <p:custDataLst>
      <p:tags r:id="rId1"/>
    </p:custDataLst>
    <p:extLst>
      <p:ext uri="{BB962C8B-B14F-4D97-AF65-F5344CB8AC3E}">
        <p14:creationId xmlns:p14="http://schemas.microsoft.com/office/powerpoint/2010/main" val="723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9C89B-C82E-30AD-FD2D-A473751D4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B91B7-2207-2138-EB2E-A700BBAF5DE1}"/>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p:pic>
        <p:nvPicPr>
          <p:cNvPr id="4" name="Picture 3">
            <a:extLst>
              <a:ext uri="{FF2B5EF4-FFF2-40B4-BE49-F238E27FC236}">
                <a16:creationId xmlns:a16="http://schemas.microsoft.com/office/drawing/2014/main" id="{2D44248A-546E-6F65-1328-654205C41C43}"/>
              </a:ext>
            </a:extLst>
          </p:cNvPr>
          <p:cNvPicPr>
            <a:picLocks noChangeAspect="1"/>
          </p:cNvPicPr>
          <p:nvPr/>
        </p:nvPicPr>
        <p:blipFill>
          <a:blip r:embed="rId4"/>
          <a:stretch>
            <a:fillRect/>
          </a:stretch>
        </p:blipFill>
        <p:spPr>
          <a:xfrm>
            <a:off x="153921" y="1941230"/>
            <a:ext cx="5859996" cy="2378596"/>
          </a:xfrm>
          <a:prstGeom prst="rect">
            <a:avLst/>
          </a:prstGeom>
        </p:spPr>
      </p:pic>
      <p:sp>
        <p:nvSpPr>
          <p:cNvPr id="3" name="TextBox 2">
            <a:extLst>
              <a:ext uri="{FF2B5EF4-FFF2-40B4-BE49-F238E27FC236}">
                <a16:creationId xmlns:a16="http://schemas.microsoft.com/office/drawing/2014/main" id="{B7943107-FF29-9EF7-374B-5C12440923E4}"/>
              </a:ext>
            </a:extLst>
          </p:cNvPr>
          <p:cNvSpPr txBox="1"/>
          <p:nvPr/>
        </p:nvSpPr>
        <p:spPr>
          <a:xfrm>
            <a:off x="5772150" y="677987"/>
            <a:ext cx="6267450" cy="666977"/>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04815" marR="0" lvl="0"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Anova Light"/>
              <a:ea typeface="+mn-ea"/>
              <a:cs typeface="+mn-cs"/>
            </a:endParaRPr>
          </a:p>
        </p:txBody>
      </p:sp>
      <p:sp>
        <p:nvSpPr>
          <p:cNvPr id="5" name="object 3">
            <a:extLst>
              <a:ext uri="{FF2B5EF4-FFF2-40B4-BE49-F238E27FC236}">
                <a16:creationId xmlns:a16="http://schemas.microsoft.com/office/drawing/2014/main" id="{EF3E121A-FC37-14A7-2FC1-71C026452254}"/>
              </a:ext>
            </a:extLst>
          </p:cNvPr>
          <p:cNvSpPr txBox="1"/>
          <p:nvPr/>
        </p:nvSpPr>
        <p:spPr>
          <a:xfrm>
            <a:off x="5769864" y="1316736"/>
            <a:ext cx="6024161" cy="3026534"/>
          </a:xfrm>
          <a:prstGeom prst="rect">
            <a:avLst/>
          </a:prstGeom>
        </p:spPr>
        <p:txBody>
          <a:bodyPr vert="horz" wrap="square" lIns="0" tIns="0" rIns="0" bIns="0" rtlCol="0">
            <a:spAutoFit/>
          </a:bodyPr>
          <a:lstStyle/>
          <a:p>
            <a:pPr marL="618098" marR="0" lvl="2" indent="0" algn="l"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3" normalizeH="0" baseline="0" noProof="0" dirty="0">
              <a:ln>
                <a:noFill/>
              </a:ln>
              <a:solidFill>
                <a:srgbClr val="2C303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18098" marR="0" lvl="1"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Faster and more efficient:</a:t>
            </a:r>
          </a:p>
          <a:p>
            <a:pPr marL="618098" marR="0" lvl="1"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Small starting data (8 factors, 2 starting runs!)</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Use messy initial starting data</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Work iteratively and stop when goals are met</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Using responses and goals accelerates innovation</a:t>
            </a:r>
            <a:endParaRPr kumimoji="0" lang="en-US" sz="1800" b="0" i="0" u="none" strike="noStrike" kern="1200" cap="none" spc="-3" normalizeH="0" baseline="0" noProof="0" dirty="0">
              <a:ln>
                <a:noFill/>
              </a:ln>
              <a:solidFill>
                <a:srgbClr val="2C3034"/>
              </a:solidFill>
              <a:effectLst/>
              <a:uLnTx/>
              <a:uFillTx/>
              <a:latin typeface="Anova Light"/>
              <a:ea typeface="+mn-ea"/>
              <a:cs typeface="Arial"/>
            </a:endParaRPr>
          </a:p>
          <a:p>
            <a:pPr marL="313282"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 normalizeH="0" baseline="0" noProof="0" dirty="0">
              <a:ln>
                <a:noFill/>
              </a:ln>
              <a:solidFill>
                <a:srgbClr val="2C3034"/>
              </a:solidFill>
              <a:effectLst/>
              <a:uLnTx/>
              <a:uFillTx/>
              <a:latin typeface="Arial"/>
              <a:ea typeface="+mn-ea"/>
              <a:cs typeface="Arial"/>
            </a:endParaRPr>
          </a:p>
        </p:txBody>
      </p:sp>
    </p:spTree>
    <p:custDataLst>
      <p:tags r:id="rId1"/>
    </p:custDataLst>
    <p:extLst>
      <p:ext uri="{BB962C8B-B14F-4D97-AF65-F5344CB8AC3E}">
        <p14:creationId xmlns:p14="http://schemas.microsoft.com/office/powerpoint/2010/main" val="121028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E491-E235-F8DB-387D-46832900E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BDE7D-D201-88E5-59FF-2159C2723F9B}"/>
              </a:ext>
            </a:extLst>
          </p:cNvPr>
          <p:cNvSpPr>
            <a:spLocks noGrp="1"/>
          </p:cNvSpPr>
          <p:nvPr>
            <p:ph type="title"/>
          </p:nvPr>
        </p:nvSpPr>
        <p:spPr>
          <a:xfrm>
            <a:off x="115766" y="106583"/>
            <a:ext cx="2864501" cy="389851"/>
          </a:xfrm>
        </p:spPr>
        <p:txBody>
          <a:bodyPr>
            <a:normAutofit/>
          </a:bodyPr>
          <a:lstStyle/>
          <a:p>
            <a:r>
              <a:rPr lang="en-US" sz="2000" b="1" dirty="0"/>
              <a:t>Bayesian</a:t>
            </a:r>
            <a:r>
              <a:rPr lang="en-US" sz="2133" dirty="0"/>
              <a:t> </a:t>
            </a:r>
            <a:r>
              <a:rPr lang="en-US" sz="2133" b="1" dirty="0"/>
              <a:t>Optimization</a:t>
            </a:r>
          </a:p>
        </p:txBody>
      </p:sp>
      <p:pic>
        <p:nvPicPr>
          <p:cNvPr id="4" name="Picture 3">
            <a:extLst>
              <a:ext uri="{FF2B5EF4-FFF2-40B4-BE49-F238E27FC236}">
                <a16:creationId xmlns:a16="http://schemas.microsoft.com/office/drawing/2014/main" id="{4C582583-8BD5-E6D9-53CE-67DFF3D59246}"/>
              </a:ext>
            </a:extLst>
          </p:cNvPr>
          <p:cNvPicPr>
            <a:picLocks noChangeAspect="1"/>
          </p:cNvPicPr>
          <p:nvPr/>
        </p:nvPicPr>
        <p:blipFill>
          <a:blip r:embed="rId4"/>
          <a:stretch>
            <a:fillRect/>
          </a:stretch>
        </p:blipFill>
        <p:spPr>
          <a:xfrm>
            <a:off x="153921" y="1941230"/>
            <a:ext cx="5859996" cy="2378596"/>
          </a:xfrm>
          <a:prstGeom prst="rect">
            <a:avLst/>
          </a:prstGeom>
        </p:spPr>
      </p:pic>
      <p:sp>
        <p:nvSpPr>
          <p:cNvPr id="3" name="TextBox 2">
            <a:extLst>
              <a:ext uri="{FF2B5EF4-FFF2-40B4-BE49-F238E27FC236}">
                <a16:creationId xmlns:a16="http://schemas.microsoft.com/office/drawing/2014/main" id="{8199155C-DDD6-16E8-AFD8-11E20B2F3C3F}"/>
              </a:ext>
            </a:extLst>
          </p:cNvPr>
          <p:cNvSpPr txBox="1"/>
          <p:nvPr/>
        </p:nvSpPr>
        <p:spPr>
          <a:xfrm>
            <a:off x="5772150" y="677987"/>
            <a:ext cx="6267450" cy="666977"/>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04815" marR="0" lvl="0"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Anova Light"/>
              <a:ea typeface="+mn-ea"/>
              <a:cs typeface="+mn-cs"/>
            </a:endParaRPr>
          </a:p>
        </p:txBody>
      </p:sp>
      <p:sp>
        <p:nvSpPr>
          <p:cNvPr id="5" name="object 3">
            <a:extLst>
              <a:ext uri="{FF2B5EF4-FFF2-40B4-BE49-F238E27FC236}">
                <a16:creationId xmlns:a16="http://schemas.microsoft.com/office/drawing/2014/main" id="{62EF3D86-B1D5-B820-1DC1-B40500505E3E}"/>
              </a:ext>
            </a:extLst>
          </p:cNvPr>
          <p:cNvSpPr txBox="1"/>
          <p:nvPr/>
        </p:nvSpPr>
        <p:spPr>
          <a:xfrm>
            <a:off x="5772150" y="1314058"/>
            <a:ext cx="6145805" cy="3580532"/>
          </a:xfrm>
          <a:prstGeom prst="rect">
            <a:avLst/>
          </a:prstGeom>
        </p:spPr>
        <p:txBody>
          <a:bodyPr vert="horz" wrap="square" lIns="0" tIns="0" rIns="0" bIns="0" rtlCol="0">
            <a:spAutoFit/>
          </a:bodyPr>
          <a:lstStyle/>
          <a:p>
            <a:pPr marL="237079"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3" normalizeH="0" baseline="0" noProof="0" dirty="0">
              <a:ln>
                <a:noFill/>
              </a:ln>
              <a:solidFill>
                <a:srgbClr val="2C303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18098" marR="0" lvl="1"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Problem solving without the statistical machinery:</a:t>
            </a:r>
          </a:p>
          <a:p>
            <a:pPr marL="618098" marR="0" lvl="1"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No</a:t>
            </a:r>
            <a:r>
              <a:rPr kumimoji="0" lang="en-US" sz="18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 </a:t>
            </a: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p-values, hypothesis tests, or power calcs</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Response surface emerges directly from the data</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No interaction or curvature effects to declare</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No such thing as VIFs, less concern about aliasing</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Randomization often the opposite of what you want</a:t>
            </a:r>
            <a:endParaRPr kumimoji="0" lang="en-US" sz="1800" b="0" i="0" u="none" strike="noStrike" kern="1200" cap="none" spc="-3" normalizeH="0" baseline="0" noProof="0" dirty="0">
              <a:ln>
                <a:noFill/>
              </a:ln>
              <a:solidFill>
                <a:srgbClr val="2C3034"/>
              </a:solidFill>
              <a:effectLst/>
              <a:uLnTx/>
              <a:uFillTx/>
              <a:latin typeface="Anova Light"/>
              <a:ea typeface="+mn-ea"/>
              <a:cs typeface="Arial"/>
            </a:endParaRPr>
          </a:p>
          <a:p>
            <a:pPr marL="313282"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 normalizeH="0" baseline="0" noProof="0" dirty="0">
              <a:ln>
                <a:noFill/>
              </a:ln>
              <a:solidFill>
                <a:srgbClr val="2C3034"/>
              </a:solidFill>
              <a:effectLst/>
              <a:uLnTx/>
              <a:uFillTx/>
              <a:latin typeface="Arial"/>
              <a:ea typeface="+mn-ea"/>
              <a:cs typeface="Arial"/>
            </a:endParaRPr>
          </a:p>
        </p:txBody>
      </p:sp>
    </p:spTree>
    <p:custDataLst>
      <p:tags r:id="rId1"/>
    </p:custDataLst>
    <p:extLst>
      <p:ext uri="{BB962C8B-B14F-4D97-AF65-F5344CB8AC3E}">
        <p14:creationId xmlns:p14="http://schemas.microsoft.com/office/powerpoint/2010/main" val="13417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AC8C2-9664-3FD4-71AB-833AC8A5F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C9548-FE83-8EFD-5FED-9C5246FEBF73}"/>
              </a:ext>
            </a:extLst>
          </p:cNvPr>
          <p:cNvSpPr>
            <a:spLocks noGrp="1"/>
          </p:cNvSpPr>
          <p:nvPr>
            <p:ph type="title"/>
          </p:nvPr>
        </p:nvSpPr>
        <p:spPr>
          <a:xfrm>
            <a:off x="115766" y="106583"/>
            <a:ext cx="2864501" cy="389851"/>
          </a:xfrm>
        </p:spPr>
        <p:txBody>
          <a:bodyPr>
            <a:normAutofit/>
          </a:bodyPr>
          <a:lstStyle/>
          <a:p>
            <a:r>
              <a:rPr lang="en-US" sz="2000" b="1" dirty="0"/>
              <a:t>Bayesian</a:t>
            </a:r>
            <a:r>
              <a:rPr lang="en-US" sz="2133" dirty="0"/>
              <a:t> </a:t>
            </a:r>
            <a:r>
              <a:rPr lang="en-US" sz="2133" b="1" dirty="0"/>
              <a:t>Optimization</a:t>
            </a:r>
          </a:p>
        </p:txBody>
      </p:sp>
      <p:pic>
        <p:nvPicPr>
          <p:cNvPr id="4" name="Picture 3">
            <a:extLst>
              <a:ext uri="{FF2B5EF4-FFF2-40B4-BE49-F238E27FC236}">
                <a16:creationId xmlns:a16="http://schemas.microsoft.com/office/drawing/2014/main" id="{8EB531D4-D516-A768-247B-A48A313259D1}"/>
              </a:ext>
            </a:extLst>
          </p:cNvPr>
          <p:cNvPicPr>
            <a:picLocks noChangeAspect="1"/>
          </p:cNvPicPr>
          <p:nvPr/>
        </p:nvPicPr>
        <p:blipFill>
          <a:blip r:embed="rId4"/>
          <a:stretch>
            <a:fillRect/>
          </a:stretch>
        </p:blipFill>
        <p:spPr>
          <a:xfrm>
            <a:off x="153921" y="1941230"/>
            <a:ext cx="5859996" cy="2378596"/>
          </a:xfrm>
          <a:prstGeom prst="rect">
            <a:avLst/>
          </a:prstGeom>
        </p:spPr>
      </p:pic>
      <p:sp>
        <p:nvSpPr>
          <p:cNvPr id="3" name="TextBox 2">
            <a:extLst>
              <a:ext uri="{FF2B5EF4-FFF2-40B4-BE49-F238E27FC236}">
                <a16:creationId xmlns:a16="http://schemas.microsoft.com/office/drawing/2014/main" id="{EDA25694-21CB-F579-3590-843F68936D0E}"/>
              </a:ext>
            </a:extLst>
          </p:cNvPr>
          <p:cNvSpPr txBox="1"/>
          <p:nvPr/>
        </p:nvSpPr>
        <p:spPr>
          <a:xfrm>
            <a:off x="5772150" y="677987"/>
            <a:ext cx="6267450" cy="666977"/>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04815" marR="0" lvl="0"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rgbClr val="000000"/>
              </a:solidFill>
              <a:effectLst/>
              <a:uLnTx/>
              <a:uFillTx/>
              <a:latin typeface="Anova Light"/>
              <a:ea typeface="+mn-ea"/>
              <a:cs typeface="+mn-cs"/>
            </a:endParaRPr>
          </a:p>
        </p:txBody>
      </p:sp>
      <p:sp>
        <p:nvSpPr>
          <p:cNvPr id="5" name="object 3">
            <a:extLst>
              <a:ext uri="{FF2B5EF4-FFF2-40B4-BE49-F238E27FC236}">
                <a16:creationId xmlns:a16="http://schemas.microsoft.com/office/drawing/2014/main" id="{D081797C-DE40-2E52-9E9E-A29B2EF1A9EA}"/>
              </a:ext>
            </a:extLst>
          </p:cNvPr>
          <p:cNvSpPr txBox="1"/>
          <p:nvPr/>
        </p:nvSpPr>
        <p:spPr>
          <a:xfrm>
            <a:off x="5772150" y="1314058"/>
            <a:ext cx="6145805" cy="3580532"/>
          </a:xfrm>
          <a:prstGeom prst="rect">
            <a:avLst/>
          </a:prstGeom>
        </p:spPr>
        <p:txBody>
          <a:bodyPr vert="horz" wrap="square" lIns="0" tIns="0" rIns="0" bIns="0" rtlCol="0">
            <a:spAutoFit/>
          </a:bodyPr>
          <a:lstStyle/>
          <a:p>
            <a:pPr marL="237079" marR="0" lvl="0" indent="-22861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3" normalizeH="0" baseline="0" noProof="0" dirty="0">
              <a:ln>
                <a:noFill/>
              </a:ln>
              <a:solidFill>
                <a:srgbClr val="2C303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18098" marR="0" lvl="1"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Problem solving without the statistical machinery:</a:t>
            </a:r>
          </a:p>
          <a:p>
            <a:pPr marL="618098" marR="0" lvl="1"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No</a:t>
            </a:r>
            <a:r>
              <a:rPr kumimoji="0" lang="en-US" sz="18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 </a:t>
            </a: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p-values, hypothesis tests, or power calcs</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Response surface emerges directly from the data</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No interaction or curvature effects to declare</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No such thing as VIFs, less concern about aliasing</a:t>
            </a: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a:p>
            <a:pPr marL="922913" marR="0" lvl="2" indent="-304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Randomization often the opposite of what you want</a:t>
            </a:r>
            <a:endParaRPr kumimoji="0" lang="en-US" sz="1800" b="0" i="0" u="none" strike="noStrike" kern="1200" cap="none" spc="-3" normalizeH="0" baseline="0" noProof="0" dirty="0">
              <a:ln>
                <a:noFill/>
              </a:ln>
              <a:solidFill>
                <a:srgbClr val="2C3034"/>
              </a:solidFill>
              <a:effectLst/>
              <a:uLnTx/>
              <a:uFillTx/>
              <a:latin typeface="Anova Light"/>
              <a:ea typeface="+mn-ea"/>
              <a:cs typeface="Arial"/>
            </a:endParaRPr>
          </a:p>
          <a:p>
            <a:pPr marL="313282"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 normalizeH="0" baseline="0" noProof="0" dirty="0">
              <a:ln>
                <a:noFill/>
              </a:ln>
              <a:solidFill>
                <a:srgbClr val="2C3034"/>
              </a:solidFill>
              <a:effectLst/>
              <a:uLnTx/>
              <a:uFillTx/>
              <a:latin typeface="Arial"/>
              <a:ea typeface="+mn-ea"/>
              <a:cs typeface="Arial"/>
            </a:endParaRPr>
          </a:p>
        </p:txBody>
      </p:sp>
      <p:sp>
        <p:nvSpPr>
          <p:cNvPr id="6" name="TextBox 5">
            <a:extLst>
              <a:ext uri="{FF2B5EF4-FFF2-40B4-BE49-F238E27FC236}">
                <a16:creationId xmlns:a16="http://schemas.microsoft.com/office/drawing/2014/main" id="{9F97212D-10C5-6F24-DEED-E81C8FA9DFF5}"/>
              </a:ext>
            </a:extLst>
          </p:cNvPr>
          <p:cNvSpPr txBox="1"/>
          <p:nvPr/>
        </p:nvSpPr>
        <p:spPr>
          <a:xfrm>
            <a:off x="490817" y="5448588"/>
            <a:ext cx="11210365" cy="400110"/>
          </a:xfrm>
          <a:prstGeom prst="rect">
            <a:avLst/>
          </a:prstGeom>
          <a:noFill/>
        </p:spPr>
        <p:txBody>
          <a:bodyPr wrap="square">
            <a:spAutoFit/>
          </a:bodyPr>
          <a:lstStyle/>
          <a:p>
            <a:pPr marL="8467" marR="0" lvl="1"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Statistical analysis is about </a:t>
            </a:r>
            <a:r>
              <a:rPr kumimoji="0" lang="en-US" sz="20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proving things, </a:t>
            </a:r>
            <a:r>
              <a:rPr kumimoji="0" lang="en-US" sz="20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Bayesian optimization is about </a:t>
            </a:r>
            <a:r>
              <a:rPr kumimoji="0" lang="en-US" sz="20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improving things</a:t>
            </a:r>
          </a:p>
        </p:txBody>
      </p:sp>
    </p:spTree>
    <p:custDataLst>
      <p:tags r:id="rId1"/>
    </p:custDataLst>
    <p:extLst>
      <p:ext uri="{BB962C8B-B14F-4D97-AF65-F5344CB8AC3E}">
        <p14:creationId xmlns:p14="http://schemas.microsoft.com/office/powerpoint/2010/main" val="376616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endParaRPr lang="en-US" sz="2800" b="0" i="1" dirty="0">
              <a:latin typeface="Cambria Math" panose="02040503050406030204" pitchFamily="18" charset="0"/>
            </a:endParaRPr>
          </a:p>
          <a:p>
            <a:pPr marL="457200" indent="-457200">
              <a:buFont typeface="Arial" panose="020B0604020202020204" pitchFamily="34" charset="0"/>
              <a:buChar char="•"/>
            </a:pPr>
            <a:endParaRPr lang="en-US" sz="2800" dirty="0"/>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algn="ctr"/>
            <a:r>
              <a:rPr lang="en-US" sz="2000" b="1" spc="-5" dirty="0">
                <a:solidFill>
                  <a:srgbClr val="2C3034"/>
                </a:solidFill>
                <a:latin typeface="Arial"/>
                <a:cs typeface="Arial"/>
              </a:rPr>
              <a:t>ITERATION HISTORY</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pic>
        <p:nvPicPr>
          <p:cNvPr id="31" name="Picture 30">
            <a:extLst>
              <a:ext uri="{FF2B5EF4-FFF2-40B4-BE49-F238E27FC236}">
                <a16:creationId xmlns:a16="http://schemas.microsoft.com/office/drawing/2014/main" id="{D6BCA70C-0B6A-F958-F4AF-99BB9BA42B74}"/>
              </a:ext>
            </a:extLst>
          </p:cNvPr>
          <p:cNvPicPr>
            <a:picLocks noChangeAspect="1"/>
          </p:cNvPicPr>
          <p:nvPr/>
        </p:nvPicPr>
        <p:blipFill>
          <a:blip r:embed="rId4"/>
          <a:stretch>
            <a:fillRect/>
          </a:stretch>
        </p:blipFill>
        <p:spPr>
          <a:xfrm>
            <a:off x="5920154" y="739886"/>
            <a:ext cx="6076190" cy="3933333"/>
          </a:xfrm>
          <a:prstGeom prst="rect">
            <a:avLst/>
          </a:prstGeom>
        </p:spPr>
      </p:pic>
      <p:pic>
        <p:nvPicPr>
          <p:cNvPr id="34" name="Picture 33">
            <a:extLst>
              <a:ext uri="{FF2B5EF4-FFF2-40B4-BE49-F238E27FC236}">
                <a16:creationId xmlns:a16="http://schemas.microsoft.com/office/drawing/2014/main" id="{D9CAB5D6-B99E-7A72-AC96-C60D707F266C}"/>
              </a:ext>
            </a:extLst>
          </p:cNvPr>
          <p:cNvPicPr>
            <a:picLocks noChangeAspect="1"/>
          </p:cNvPicPr>
          <p:nvPr/>
        </p:nvPicPr>
        <p:blipFill>
          <a:blip r:embed="rId5"/>
          <a:stretch>
            <a:fillRect/>
          </a:stretch>
        </p:blipFill>
        <p:spPr>
          <a:xfrm>
            <a:off x="199980" y="739886"/>
            <a:ext cx="6076190" cy="3923809"/>
          </a:xfrm>
          <a:prstGeom prst="rect">
            <a:avLst/>
          </a:prstGeom>
        </p:spPr>
      </p:pic>
      <p:sp>
        <p:nvSpPr>
          <p:cNvPr id="35" name="TextBox 34">
            <a:extLst>
              <a:ext uri="{FF2B5EF4-FFF2-40B4-BE49-F238E27FC236}">
                <a16:creationId xmlns:a16="http://schemas.microsoft.com/office/drawing/2014/main" id="{FA7DF1FB-E7D4-A945-3222-CB97D2C475BB}"/>
              </a:ext>
            </a:extLst>
          </p:cNvPr>
          <p:cNvSpPr txBox="1"/>
          <p:nvPr/>
        </p:nvSpPr>
        <p:spPr>
          <a:xfrm>
            <a:off x="1239520" y="4661605"/>
            <a:ext cx="4325690" cy="523220"/>
          </a:xfrm>
          <a:prstGeom prst="rect">
            <a:avLst/>
          </a:prstGeom>
          <a:noFill/>
        </p:spPr>
        <p:txBody>
          <a:bodyPr wrap="square" rtlCol="0">
            <a:spAutoFit/>
          </a:bodyPr>
          <a:lstStyle/>
          <a:p>
            <a:pPr lvl="1"/>
            <a:r>
              <a:rPr lang="en-US" sz="2800" dirty="0"/>
              <a:t>EI trends towards zero</a:t>
            </a:r>
          </a:p>
        </p:txBody>
      </p:sp>
      <p:sp>
        <p:nvSpPr>
          <p:cNvPr id="36" name="TextBox 35">
            <a:extLst>
              <a:ext uri="{FF2B5EF4-FFF2-40B4-BE49-F238E27FC236}">
                <a16:creationId xmlns:a16="http://schemas.microsoft.com/office/drawing/2014/main" id="{B70F11AE-C5CF-7A9C-9C39-F69A1672135D}"/>
              </a:ext>
            </a:extLst>
          </p:cNvPr>
          <p:cNvSpPr txBox="1"/>
          <p:nvPr/>
        </p:nvSpPr>
        <p:spPr>
          <a:xfrm>
            <a:off x="7256585" y="4660015"/>
            <a:ext cx="3817815" cy="1384995"/>
          </a:xfrm>
          <a:prstGeom prst="rect">
            <a:avLst/>
          </a:prstGeom>
          <a:noFill/>
        </p:spPr>
        <p:txBody>
          <a:bodyPr wrap="square" rtlCol="0">
            <a:spAutoFit/>
          </a:bodyPr>
          <a:lstStyle/>
          <a:p>
            <a:pPr lvl="1"/>
            <a:r>
              <a:rPr lang="en-US" sz="2800" dirty="0"/>
              <a:t>X converges: Exploration yields to exploitation</a:t>
            </a:r>
          </a:p>
        </p:txBody>
      </p:sp>
    </p:spTree>
    <p:extLst>
      <p:ext uri="{BB962C8B-B14F-4D97-AF65-F5344CB8AC3E}">
        <p14:creationId xmlns:p14="http://schemas.microsoft.com/office/powerpoint/2010/main" val="2705229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2725D-D97D-1BEA-602D-1EA386C2F4C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DA0A114-E7D7-18BD-B4FA-F7F83B8FD05B}"/>
              </a:ext>
            </a:extLst>
          </p:cNvPr>
          <p:cNvPicPr>
            <a:picLocks noChangeAspect="1"/>
          </p:cNvPicPr>
          <p:nvPr/>
        </p:nvPicPr>
        <p:blipFill>
          <a:blip r:embed="rId3"/>
          <a:stretch>
            <a:fillRect/>
          </a:stretch>
        </p:blipFill>
        <p:spPr>
          <a:xfrm>
            <a:off x="3272190" y="1252809"/>
            <a:ext cx="5647619" cy="4352381"/>
          </a:xfrm>
          <a:prstGeom prst="rect">
            <a:avLst/>
          </a:prstGeom>
        </p:spPr>
      </p:pic>
      <p:sp>
        <p:nvSpPr>
          <p:cNvPr id="2" name="TextBox 1">
            <a:extLst>
              <a:ext uri="{FF2B5EF4-FFF2-40B4-BE49-F238E27FC236}">
                <a16:creationId xmlns:a16="http://schemas.microsoft.com/office/drawing/2014/main" id="{7443E768-ECC9-1D76-1277-6AD5510795F6}"/>
              </a:ext>
            </a:extLst>
          </p:cNvPr>
          <p:cNvSpPr txBox="1"/>
          <p:nvPr/>
        </p:nvSpPr>
        <p:spPr>
          <a:xfrm>
            <a:off x="731841" y="262833"/>
            <a:ext cx="11318708" cy="954107"/>
          </a:xfrm>
          <a:prstGeom prst="rect">
            <a:avLst/>
          </a:prstGeom>
          <a:noFill/>
        </p:spPr>
        <p:txBody>
          <a:bodyPr wrap="square" rtlCol="0">
            <a:spAutoFit/>
          </a:bodyPr>
          <a:lstStyle/>
          <a:p>
            <a:endParaRPr lang="en-US" sz="2800" b="0" i="1" dirty="0">
              <a:latin typeface="Cambria Math" panose="02040503050406030204" pitchFamily="18" charset="0"/>
            </a:endParaRPr>
          </a:p>
          <a:p>
            <a:pPr marL="457200" indent="-457200">
              <a:buFont typeface="Arial" panose="020B0604020202020204" pitchFamily="34" charset="0"/>
              <a:buChar char="•"/>
            </a:pPr>
            <a:endParaRPr lang="en-US" sz="2800" dirty="0"/>
          </a:p>
        </p:txBody>
      </p:sp>
      <p:sp>
        <p:nvSpPr>
          <p:cNvPr id="3" name="object 3">
            <a:extLst>
              <a:ext uri="{FF2B5EF4-FFF2-40B4-BE49-F238E27FC236}">
                <a16:creationId xmlns:a16="http://schemas.microsoft.com/office/drawing/2014/main" id="{648DD64B-3D74-FDA4-4283-AAA691B3FD8F}"/>
              </a:ext>
            </a:extLst>
          </p:cNvPr>
          <p:cNvSpPr txBox="1"/>
          <p:nvPr/>
        </p:nvSpPr>
        <p:spPr>
          <a:xfrm>
            <a:off x="3854903" y="163169"/>
            <a:ext cx="4482193" cy="307777"/>
          </a:xfrm>
          <a:prstGeom prst="rect">
            <a:avLst/>
          </a:prstGeom>
        </p:spPr>
        <p:txBody>
          <a:bodyPr vert="horz" wrap="square" lIns="0" tIns="0" rIns="0" bIns="0" rtlCol="0">
            <a:spAutoFit/>
          </a:bodyPr>
          <a:lstStyle/>
          <a:p>
            <a:pPr marL="12700" algn="ctr"/>
            <a:r>
              <a:rPr lang="en-US" sz="2000" b="1" spc="-5" dirty="0">
                <a:solidFill>
                  <a:srgbClr val="2C3034"/>
                </a:solidFill>
                <a:latin typeface="Arial"/>
                <a:cs typeface="Arial"/>
              </a:rPr>
              <a:t>ITERATION HISTORY</a:t>
            </a:r>
            <a:endParaRPr sz="2000" dirty="0">
              <a:latin typeface="Arial"/>
              <a:cs typeface="Arial"/>
            </a:endParaRPr>
          </a:p>
        </p:txBody>
      </p:sp>
      <p:cxnSp>
        <p:nvCxnSpPr>
          <p:cNvPr id="9" name="Straight Arrow Connector 8">
            <a:extLst>
              <a:ext uri="{FF2B5EF4-FFF2-40B4-BE49-F238E27FC236}">
                <a16:creationId xmlns:a16="http://schemas.microsoft.com/office/drawing/2014/main" id="{A2B09CAA-567F-ACBB-71D8-B4299FA84C06}"/>
              </a:ext>
            </a:extLst>
          </p:cNvPr>
          <p:cNvCxnSpPr>
            <a:cxnSpLocks/>
          </p:cNvCxnSpPr>
          <p:nvPr/>
        </p:nvCxnSpPr>
        <p:spPr>
          <a:xfrm flipH="1">
            <a:off x="5035296" y="1450848"/>
            <a:ext cx="4352544" cy="9509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9226354-FF70-8214-C4FD-E5629539ACAE}"/>
              </a:ext>
            </a:extLst>
          </p:cNvPr>
          <p:cNvSpPr txBox="1"/>
          <p:nvPr/>
        </p:nvSpPr>
        <p:spPr>
          <a:xfrm>
            <a:off x="9045154" y="972229"/>
            <a:ext cx="2732318" cy="954107"/>
          </a:xfrm>
          <a:prstGeom prst="rect">
            <a:avLst/>
          </a:prstGeom>
          <a:noFill/>
        </p:spPr>
        <p:txBody>
          <a:bodyPr wrap="square" rtlCol="0">
            <a:spAutoFit/>
          </a:bodyPr>
          <a:lstStyle/>
          <a:p>
            <a:pPr lvl="1"/>
            <a:r>
              <a:rPr lang="en-US" sz="2800" dirty="0"/>
              <a:t>Why not look around here?</a:t>
            </a:r>
          </a:p>
        </p:txBody>
      </p:sp>
    </p:spTree>
    <p:extLst>
      <p:ext uri="{BB962C8B-B14F-4D97-AF65-F5344CB8AC3E}">
        <p14:creationId xmlns:p14="http://schemas.microsoft.com/office/powerpoint/2010/main" val="2844731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2419965" y="262832"/>
            <a:ext cx="11318708" cy="954107"/>
          </a:xfrm>
          <a:prstGeom prst="rect">
            <a:avLst/>
          </a:prstGeom>
          <a:noFill/>
        </p:spPr>
        <p:txBody>
          <a:bodyPr wrap="square" rtlCol="0">
            <a:spAutoFit/>
          </a:bodyPr>
          <a:lstStyle/>
          <a:p>
            <a:endParaRPr lang="en-US" sz="2800" b="0" i="1" dirty="0">
              <a:latin typeface="Cambria Math" panose="02040503050406030204" pitchFamily="18" charset="0"/>
            </a:endParaRPr>
          </a:p>
          <a:p>
            <a:pPr marL="457200" indent="-457200">
              <a:buFont typeface="Arial" panose="020B0604020202020204" pitchFamily="34" charset="0"/>
              <a:buChar char="•"/>
            </a:pPr>
            <a:endParaRPr lang="en-US" sz="2800" dirty="0"/>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algn="ctr"/>
            <a:r>
              <a:rPr lang="en-US" sz="2000" b="1" spc="-5" dirty="0">
                <a:solidFill>
                  <a:srgbClr val="2C3034"/>
                </a:solidFill>
                <a:latin typeface="Arial"/>
                <a:cs typeface="Arial"/>
              </a:rPr>
              <a:t>DECISION CONSIDERATIONS</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35" name="TextBox 34">
            <a:extLst>
              <a:ext uri="{FF2B5EF4-FFF2-40B4-BE49-F238E27FC236}">
                <a16:creationId xmlns:a16="http://schemas.microsoft.com/office/drawing/2014/main" id="{FA7DF1FB-E7D4-A945-3222-CB97D2C475BB}"/>
              </a:ext>
            </a:extLst>
          </p:cNvPr>
          <p:cNvSpPr txBox="1"/>
          <p:nvPr/>
        </p:nvSpPr>
        <p:spPr>
          <a:xfrm>
            <a:off x="140835" y="902765"/>
            <a:ext cx="7820541" cy="4893647"/>
          </a:xfrm>
          <a:prstGeom prst="rect">
            <a:avLst/>
          </a:prstGeom>
          <a:noFill/>
        </p:spPr>
        <p:txBody>
          <a:bodyPr wrap="square" rtlCol="0">
            <a:spAutoFit/>
          </a:bodyPr>
          <a:lstStyle/>
          <a:p>
            <a:pPr lvl="1"/>
            <a:r>
              <a:rPr lang="en-US" sz="2400" dirty="0"/>
              <a:t>Practical Considerations:</a:t>
            </a:r>
          </a:p>
          <a:p>
            <a:pPr marL="971550" lvl="1" indent="-514350">
              <a:buFont typeface="+mj-lt"/>
              <a:buAutoNum type="arabicParenR"/>
            </a:pPr>
            <a:r>
              <a:rPr lang="en-US" sz="2400" dirty="0"/>
              <a:t>Are recent response values good enough?</a:t>
            </a:r>
          </a:p>
          <a:p>
            <a:pPr marL="971550" lvl="1" indent="-514350">
              <a:buFont typeface="+mj-lt"/>
              <a:buAutoNum type="arabicParenR"/>
            </a:pPr>
            <a:r>
              <a:rPr lang="en-US" sz="2400" dirty="0"/>
              <a:t>Do we trust the model ( pred &amp; var)? </a:t>
            </a:r>
          </a:p>
          <a:p>
            <a:pPr marL="971550" lvl="1" indent="-514350">
              <a:buFont typeface="+mj-lt"/>
              <a:buAutoNum type="arabicParenR"/>
            </a:pPr>
            <a:r>
              <a:rPr lang="en-US" sz="2400" dirty="0"/>
              <a:t>Are we satisfied with coverage of factor space?</a:t>
            </a:r>
          </a:p>
          <a:p>
            <a:pPr marL="971550" lvl="1" indent="-514350">
              <a:buFont typeface="+mj-lt"/>
              <a:buAutoNum type="arabicParenR"/>
            </a:pPr>
            <a:endParaRPr lang="en-US" sz="2400" dirty="0"/>
          </a:p>
          <a:p>
            <a:pPr lvl="1"/>
            <a:r>
              <a:rPr lang="en-US" sz="2400" dirty="0"/>
              <a:t>If No to 2 or 3 continue exploring, else: </a:t>
            </a:r>
          </a:p>
          <a:p>
            <a:pPr lvl="1"/>
            <a:endParaRPr lang="en-US" sz="2400" dirty="0"/>
          </a:p>
          <a:p>
            <a:pPr lvl="1"/>
            <a:r>
              <a:rPr lang="en-US" sz="2400" dirty="0"/>
              <a:t>Model Based Considerations:</a:t>
            </a:r>
          </a:p>
          <a:p>
            <a:pPr marL="914400" lvl="1" indent="-457200">
              <a:buFont typeface="Arial" panose="020B0604020202020204" pitchFamily="34" charset="0"/>
              <a:buChar char="•"/>
            </a:pPr>
            <a:r>
              <a:rPr lang="en-US" sz="2400" dirty="0"/>
              <a:t>Is EI small? </a:t>
            </a:r>
          </a:p>
          <a:p>
            <a:pPr marL="914400" lvl="1" indent="-457200">
              <a:buFont typeface="Arial" panose="020B0604020202020204" pitchFamily="34" charset="0"/>
              <a:buChar char="•"/>
            </a:pPr>
            <a:r>
              <a:rPr lang="en-US" sz="2400" dirty="0"/>
              <a:t>Is the augmentation close to the optima?</a:t>
            </a:r>
          </a:p>
          <a:p>
            <a:pPr marL="914400" lvl="1" indent="-457200">
              <a:buFont typeface="Arial" panose="020B0604020202020204" pitchFamily="34" charset="0"/>
              <a:buChar char="•"/>
            </a:pPr>
            <a:r>
              <a:rPr lang="en-US" sz="2400" dirty="0"/>
              <a:t>Is the interval around EI or the optima small?</a:t>
            </a:r>
          </a:p>
          <a:p>
            <a:pPr marL="914400" lvl="1" indent="-457200">
              <a:buFont typeface="Arial" panose="020B0604020202020204" pitchFamily="34" charset="0"/>
              <a:buChar char="•"/>
            </a:pPr>
            <a:endParaRPr lang="en-US" sz="2400" dirty="0"/>
          </a:p>
          <a:p>
            <a:pPr marL="914400" lvl="1" indent="-457200">
              <a:buFont typeface="Arial" panose="020B0604020202020204" pitchFamily="34" charset="0"/>
              <a:buChar char="•"/>
            </a:pPr>
            <a:r>
              <a:rPr lang="en-US" sz="2400" b="1" i="1" dirty="0"/>
              <a:t>If No to any of these, skip EI and keep exploring…</a:t>
            </a:r>
          </a:p>
        </p:txBody>
      </p:sp>
    </p:spTree>
    <p:extLst>
      <p:ext uri="{BB962C8B-B14F-4D97-AF65-F5344CB8AC3E}">
        <p14:creationId xmlns:p14="http://schemas.microsoft.com/office/powerpoint/2010/main" val="1786625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2419965" y="262832"/>
            <a:ext cx="11318708" cy="954107"/>
          </a:xfrm>
          <a:prstGeom prst="rect">
            <a:avLst/>
          </a:prstGeom>
          <a:noFill/>
        </p:spPr>
        <p:txBody>
          <a:bodyPr wrap="square" rtlCol="0">
            <a:spAutoFit/>
          </a:bodyPr>
          <a:lstStyle/>
          <a:p>
            <a:endParaRPr lang="en-US" sz="2800" b="0" i="1" dirty="0">
              <a:latin typeface="Cambria Math" panose="02040503050406030204" pitchFamily="18" charset="0"/>
            </a:endParaRPr>
          </a:p>
          <a:p>
            <a:pPr marL="457200" indent="-457200">
              <a:buFont typeface="Arial" panose="020B0604020202020204" pitchFamily="34" charset="0"/>
              <a:buChar char="•"/>
            </a:pPr>
            <a:endParaRPr lang="en-US" sz="2800" dirty="0"/>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algn="ctr"/>
            <a:r>
              <a:rPr lang="en-US" sz="2000" b="1" spc="-5" dirty="0">
                <a:solidFill>
                  <a:srgbClr val="2C3034"/>
                </a:solidFill>
                <a:latin typeface="Arial"/>
                <a:cs typeface="Arial"/>
              </a:rPr>
              <a:t>STOPPING CRITERIA</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pic>
        <p:nvPicPr>
          <p:cNvPr id="9" name="Picture 8">
            <a:extLst>
              <a:ext uri="{FF2B5EF4-FFF2-40B4-BE49-F238E27FC236}">
                <a16:creationId xmlns:a16="http://schemas.microsoft.com/office/drawing/2014/main" id="{3A11D382-176C-4AC3-3504-460F0D430E92}"/>
              </a:ext>
            </a:extLst>
          </p:cNvPr>
          <p:cNvPicPr>
            <a:picLocks noChangeAspect="1"/>
          </p:cNvPicPr>
          <p:nvPr/>
        </p:nvPicPr>
        <p:blipFill>
          <a:blip r:embed="rId4"/>
          <a:stretch>
            <a:fillRect/>
          </a:stretch>
        </p:blipFill>
        <p:spPr>
          <a:xfrm>
            <a:off x="350159" y="1194146"/>
            <a:ext cx="7012012" cy="3166840"/>
          </a:xfrm>
          <a:prstGeom prst="rect">
            <a:avLst/>
          </a:prstGeom>
        </p:spPr>
      </p:pic>
      <p:cxnSp>
        <p:nvCxnSpPr>
          <p:cNvPr id="10" name="Straight Arrow Connector 9">
            <a:extLst>
              <a:ext uri="{FF2B5EF4-FFF2-40B4-BE49-F238E27FC236}">
                <a16:creationId xmlns:a16="http://schemas.microsoft.com/office/drawing/2014/main" id="{16D0D3C0-AB5B-5E36-B16B-AD1D1BA9A0B9}"/>
              </a:ext>
            </a:extLst>
          </p:cNvPr>
          <p:cNvCxnSpPr>
            <a:cxnSpLocks/>
          </p:cNvCxnSpPr>
          <p:nvPr/>
        </p:nvCxnSpPr>
        <p:spPr>
          <a:xfrm flipH="1">
            <a:off x="5405113" y="1099636"/>
            <a:ext cx="2799885" cy="10486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55BF15-3EEB-901C-D15B-346467965C42}"/>
              </a:ext>
            </a:extLst>
          </p:cNvPr>
          <p:cNvSpPr txBox="1"/>
          <p:nvPr/>
        </p:nvSpPr>
        <p:spPr>
          <a:xfrm>
            <a:off x="7831016" y="429951"/>
            <a:ext cx="3481754" cy="830997"/>
          </a:xfrm>
          <a:prstGeom prst="rect">
            <a:avLst/>
          </a:prstGeom>
          <a:noFill/>
        </p:spPr>
        <p:txBody>
          <a:bodyPr wrap="square" rtlCol="0">
            <a:spAutoFit/>
          </a:bodyPr>
          <a:lstStyle/>
          <a:p>
            <a:pPr lvl="1"/>
            <a:r>
              <a:rPr lang="en-US" sz="2400" dirty="0"/>
              <a:t>The Model doesn’t know how wrong it is</a:t>
            </a:r>
          </a:p>
        </p:txBody>
      </p:sp>
    </p:spTree>
    <p:extLst>
      <p:ext uri="{BB962C8B-B14F-4D97-AF65-F5344CB8AC3E}">
        <p14:creationId xmlns:p14="http://schemas.microsoft.com/office/powerpoint/2010/main" val="1741624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1E3C-7CA5-E51D-59E3-57C3B2605E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4877A-AFB0-63D9-6D96-A505B3B20954}"/>
              </a:ext>
            </a:extLst>
          </p:cNvPr>
          <p:cNvSpPr>
            <a:spLocks noGrp="1"/>
          </p:cNvSpPr>
          <p:nvPr>
            <p:ph type="title"/>
          </p:nvPr>
        </p:nvSpPr>
        <p:spPr/>
        <p:txBody>
          <a:bodyPr/>
          <a:lstStyle/>
          <a:p>
            <a:r>
              <a:rPr lang="en-US" dirty="0"/>
              <a:t>Bayesian Optimization Overview</a:t>
            </a:r>
          </a:p>
        </p:txBody>
      </p:sp>
      <p:sp>
        <p:nvSpPr>
          <p:cNvPr id="3" name="Content Placeholder 2">
            <a:extLst>
              <a:ext uri="{FF2B5EF4-FFF2-40B4-BE49-F238E27FC236}">
                <a16:creationId xmlns:a16="http://schemas.microsoft.com/office/drawing/2014/main" id="{BF9084C0-D2A3-67A4-893F-183D10C129F0}"/>
              </a:ext>
            </a:extLst>
          </p:cNvPr>
          <p:cNvSpPr>
            <a:spLocks noGrp="1"/>
          </p:cNvSpPr>
          <p:nvPr>
            <p:ph idx="1"/>
          </p:nvPr>
        </p:nvSpPr>
        <p:spPr>
          <a:xfrm>
            <a:off x="834955" y="1338942"/>
            <a:ext cx="10246218" cy="4967589"/>
          </a:xfrm>
        </p:spPr>
        <p:txBody>
          <a:bodyPr>
            <a:normAutofit/>
          </a:bodyPr>
          <a:lstStyle/>
          <a:p>
            <a:pPr marL="0" indent="0">
              <a:buNone/>
            </a:pPr>
            <a:r>
              <a:rPr lang="en-US" b="1" dirty="0"/>
              <a:t>Where is it useful:  </a:t>
            </a:r>
          </a:p>
          <a:p>
            <a:r>
              <a:rPr lang="en-US" dirty="0"/>
              <a:t>Particularly useful for complex processes that have more than one optima</a:t>
            </a:r>
          </a:p>
          <a:p>
            <a:r>
              <a:rPr lang="en-US" dirty="0"/>
              <a:t>Frequently used with deterministic processes but now seeing use with real-world physical processes with noise</a:t>
            </a:r>
          </a:p>
          <a:p>
            <a:pPr lvl="1"/>
            <a:r>
              <a:rPr lang="en-US" b="1" dirty="0"/>
              <a:t>Machine Learning: </a:t>
            </a:r>
            <a:r>
              <a:rPr lang="en-US" dirty="0"/>
              <a:t>It excels at tuning hyperparameters for complex models, such as deep neural networks, where training each configuration can take a very long time.</a:t>
            </a:r>
          </a:p>
          <a:p>
            <a:pPr lvl="1"/>
            <a:r>
              <a:rPr lang="en-US" b="1" dirty="0"/>
              <a:t>Materials Science and Chemistry: </a:t>
            </a:r>
            <a:r>
              <a:rPr lang="en-US" dirty="0"/>
              <a:t>Researchers use it to find new materials with desired properties, such as stronger concrete or new dye laser molecules, by efficiently guiding experimental trials.</a:t>
            </a:r>
          </a:p>
          <a:p>
            <a:pPr lvl="1"/>
            <a:r>
              <a:rPr lang="en-US" b="1" dirty="0"/>
              <a:t>Robotics: </a:t>
            </a:r>
            <a:r>
              <a:rPr lang="en-US" dirty="0"/>
              <a:t>It can be used to find optimal parameters for robotic movements, such as designing the gait for a locomotive robot.</a:t>
            </a:r>
          </a:p>
          <a:p>
            <a:pPr lvl="1"/>
            <a:r>
              <a:rPr lang="en-US" b="1" dirty="0"/>
              <a:t>Hardware Design: </a:t>
            </a:r>
            <a:r>
              <a:rPr lang="en-US" dirty="0"/>
              <a:t>It helps in optimizing design parameters and heuristics for hardware, balancing performance and efficiency.</a:t>
            </a:r>
          </a:p>
          <a:p>
            <a:pPr lvl="1"/>
            <a:r>
              <a:rPr lang="en-US" b="1" dirty="0"/>
              <a:t>Recommender Systems: </a:t>
            </a:r>
            <a:r>
              <a:rPr lang="en-US" dirty="0"/>
              <a:t>It can be used to tune the parameters of recommender systems to improve user recommendations.</a:t>
            </a:r>
          </a:p>
        </p:txBody>
      </p:sp>
    </p:spTree>
    <p:extLst>
      <p:ext uri="{BB962C8B-B14F-4D97-AF65-F5344CB8AC3E}">
        <p14:creationId xmlns:p14="http://schemas.microsoft.com/office/powerpoint/2010/main" val="154332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2419965" y="262832"/>
            <a:ext cx="11318708" cy="954107"/>
          </a:xfrm>
          <a:prstGeom prst="rect">
            <a:avLst/>
          </a:prstGeom>
          <a:noFill/>
        </p:spPr>
        <p:txBody>
          <a:bodyPr wrap="square" rtlCol="0">
            <a:spAutoFit/>
          </a:bodyPr>
          <a:lstStyle/>
          <a:p>
            <a:endParaRPr lang="en-US" sz="2800" b="0" i="1" dirty="0">
              <a:latin typeface="Cambria Math" panose="02040503050406030204" pitchFamily="18" charset="0"/>
            </a:endParaRPr>
          </a:p>
          <a:p>
            <a:pPr marL="457200" indent="-457200">
              <a:buFont typeface="Arial" panose="020B0604020202020204" pitchFamily="34" charset="0"/>
              <a:buChar char="•"/>
            </a:pPr>
            <a:endParaRPr lang="en-US" sz="2800" dirty="0"/>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algn="ctr"/>
            <a:r>
              <a:rPr lang="en-US" sz="2000" b="1" spc="-5" dirty="0">
                <a:solidFill>
                  <a:srgbClr val="2C3034"/>
                </a:solidFill>
                <a:latin typeface="Arial"/>
                <a:cs typeface="Arial"/>
              </a:rPr>
              <a:t>STOPPING CRITERIA</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7" name="TextBox 6">
            <a:extLst>
              <a:ext uri="{FF2B5EF4-FFF2-40B4-BE49-F238E27FC236}">
                <a16:creationId xmlns:a16="http://schemas.microsoft.com/office/drawing/2014/main" id="{ABA2E7FE-CCFB-62D3-5E15-352053F2DDAE}"/>
              </a:ext>
            </a:extLst>
          </p:cNvPr>
          <p:cNvSpPr txBox="1"/>
          <p:nvPr/>
        </p:nvSpPr>
        <p:spPr>
          <a:xfrm>
            <a:off x="7831016" y="429951"/>
            <a:ext cx="3481754" cy="830997"/>
          </a:xfrm>
          <a:prstGeom prst="rect">
            <a:avLst/>
          </a:prstGeom>
          <a:noFill/>
        </p:spPr>
        <p:txBody>
          <a:bodyPr wrap="square" rtlCol="0">
            <a:spAutoFit/>
          </a:bodyPr>
          <a:lstStyle/>
          <a:p>
            <a:pPr lvl="1"/>
            <a:r>
              <a:rPr lang="en-US" sz="2400" dirty="0"/>
              <a:t>The Model doesn’t know how wrong it is</a:t>
            </a:r>
          </a:p>
        </p:txBody>
      </p:sp>
      <p:pic>
        <p:nvPicPr>
          <p:cNvPr id="9" name="Picture 8">
            <a:extLst>
              <a:ext uri="{FF2B5EF4-FFF2-40B4-BE49-F238E27FC236}">
                <a16:creationId xmlns:a16="http://schemas.microsoft.com/office/drawing/2014/main" id="{3A11D382-176C-4AC3-3504-460F0D430E92}"/>
              </a:ext>
            </a:extLst>
          </p:cNvPr>
          <p:cNvPicPr>
            <a:picLocks noChangeAspect="1"/>
          </p:cNvPicPr>
          <p:nvPr/>
        </p:nvPicPr>
        <p:blipFill>
          <a:blip r:embed="rId4"/>
          <a:stretch>
            <a:fillRect/>
          </a:stretch>
        </p:blipFill>
        <p:spPr>
          <a:xfrm>
            <a:off x="350159" y="1194146"/>
            <a:ext cx="7012012" cy="3166840"/>
          </a:xfrm>
          <a:prstGeom prst="rect">
            <a:avLst/>
          </a:prstGeom>
        </p:spPr>
      </p:pic>
      <p:cxnSp>
        <p:nvCxnSpPr>
          <p:cNvPr id="10" name="Straight Arrow Connector 9">
            <a:extLst>
              <a:ext uri="{FF2B5EF4-FFF2-40B4-BE49-F238E27FC236}">
                <a16:creationId xmlns:a16="http://schemas.microsoft.com/office/drawing/2014/main" id="{16D0D3C0-AB5B-5E36-B16B-AD1D1BA9A0B9}"/>
              </a:ext>
            </a:extLst>
          </p:cNvPr>
          <p:cNvCxnSpPr>
            <a:cxnSpLocks/>
          </p:cNvCxnSpPr>
          <p:nvPr/>
        </p:nvCxnSpPr>
        <p:spPr>
          <a:xfrm flipH="1">
            <a:off x="5405113" y="1099636"/>
            <a:ext cx="2799885" cy="10486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D127146-003B-94D9-24C8-13DEA892EBF6}"/>
              </a:ext>
            </a:extLst>
          </p:cNvPr>
          <p:cNvSpPr txBox="1"/>
          <p:nvPr/>
        </p:nvSpPr>
        <p:spPr>
          <a:xfrm>
            <a:off x="7831016" y="1741579"/>
            <a:ext cx="3481754" cy="1200329"/>
          </a:xfrm>
          <a:prstGeom prst="rect">
            <a:avLst/>
          </a:prstGeom>
          <a:noFill/>
        </p:spPr>
        <p:txBody>
          <a:bodyPr wrap="square" rtlCol="0">
            <a:spAutoFit/>
          </a:bodyPr>
          <a:lstStyle/>
          <a:p>
            <a:pPr lvl="1"/>
            <a:r>
              <a:rPr lang="en-US" sz="2400" dirty="0"/>
              <a:t>This is especially the case when N is small and </a:t>
            </a:r>
            <a:r>
              <a:rPr lang="en-US" sz="2400" dirty="0" err="1"/>
              <a:t>nX</a:t>
            </a:r>
            <a:r>
              <a:rPr lang="en-US" sz="2400" dirty="0"/>
              <a:t> is large</a:t>
            </a:r>
          </a:p>
        </p:txBody>
      </p:sp>
    </p:spTree>
    <p:extLst>
      <p:ext uri="{BB962C8B-B14F-4D97-AF65-F5344CB8AC3E}">
        <p14:creationId xmlns:p14="http://schemas.microsoft.com/office/powerpoint/2010/main" val="2389022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B47FB-7C59-E7B1-8A9E-346893B919B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0534D6-0FF5-64E3-B95B-D2AACB4737E7}"/>
              </a:ext>
            </a:extLst>
          </p:cNvPr>
          <p:cNvSpPr txBox="1"/>
          <p:nvPr/>
        </p:nvSpPr>
        <p:spPr>
          <a:xfrm>
            <a:off x="2419965" y="262832"/>
            <a:ext cx="11318708" cy="954107"/>
          </a:xfrm>
          <a:prstGeom prst="rect">
            <a:avLst/>
          </a:prstGeom>
          <a:noFill/>
        </p:spPr>
        <p:txBody>
          <a:bodyPr wrap="square" rtlCol="0">
            <a:spAutoFit/>
          </a:bodyPr>
          <a:lstStyle/>
          <a:p>
            <a:endParaRPr lang="en-US" sz="2800" b="0" i="1" dirty="0">
              <a:latin typeface="Cambria Math" panose="02040503050406030204" pitchFamily="18" charset="0"/>
            </a:endParaRPr>
          </a:p>
          <a:p>
            <a:pPr marL="457200" indent="-457200">
              <a:buFont typeface="Arial" panose="020B0604020202020204" pitchFamily="34" charset="0"/>
              <a:buChar char="•"/>
            </a:pPr>
            <a:endParaRPr lang="en-US" sz="2800" dirty="0"/>
          </a:p>
        </p:txBody>
      </p:sp>
      <p:sp>
        <p:nvSpPr>
          <p:cNvPr id="3" name="object 3">
            <a:extLst>
              <a:ext uri="{FF2B5EF4-FFF2-40B4-BE49-F238E27FC236}">
                <a16:creationId xmlns:a16="http://schemas.microsoft.com/office/drawing/2014/main" id="{0246684D-A185-618C-8D49-54CF93708C27}"/>
              </a:ext>
            </a:extLst>
          </p:cNvPr>
          <p:cNvSpPr txBox="1"/>
          <p:nvPr/>
        </p:nvSpPr>
        <p:spPr>
          <a:xfrm>
            <a:off x="3854903" y="163169"/>
            <a:ext cx="4482193" cy="307777"/>
          </a:xfrm>
          <a:prstGeom prst="rect">
            <a:avLst/>
          </a:prstGeom>
        </p:spPr>
        <p:txBody>
          <a:bodyPr vert="horz" wrap="square" lIns="0" tIns="0" rIns="0" bIns="0" rtlCol="0">
            <a:spAutoFit/>
          </a:bodyPr>
          <a:lstStyle/>
          <a:p>
            <a:pPr marL="12700" algn="ctr"/>
            <a:r>
              <a:rPr lang="en-US" sz="2000" b="1" spc="-5" dirty="0">
                <a:solidFill>
                  <a:srgbClr val="2C3034"/>
                </a:solidFill>
                <a:latin typeface="Arial"/>
                <a:cs typeface="Arial"/>
              </a:rPr>
              <a:t>STOPPING CRITERIA</a:t>
            </a:r>
            <a:endParaRPr sz="2000" dirty="0">
              <a:latin typeface="Arial"/>
              <a:cs typeface="Arial"/>
            </a:endParaRPr>
          </a:p>
        </p:txBody>
      </p:sp>
      <p:pic>
        <p:nvPicPr>
          <p:cNvPr id="13" name="Picture 12">
            <a:extLst>
              <a:ext uri="{FF2B5EF4-FFF2-40B4-BE49-F238E27FC236}">
                <a16:creationId xmlns:a16="http://schemas.microsoft.com/office/drawing/2014/main" id="{DF029B21-5AE3-41C4-B9EC-2A6D119CBF12}"/>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7" name="TextBox 6">
            <a:extLst>
              <a:ext uri="{FF2B5EF4-FFF2-40B4-BE49-F238E27FC236}">
                <a16:creationId xmlns:a16="http://schemas.microsoft.com/office/drawing/2014/main" id="{7602AA6F-B165-C2D6-2A96-AD7ECB35B099}"/>
              </a:ext>
            </a:extLst>
          </p:cNvPr>
          <p:cNvSpPr txBox="1"/>
          <p:nvPr/>
        </p:nvSpPr>
        <p:spPr>
          <a:xfrm>
            <a:off x="7831016" y="429951"/>
            <a:ext cx="3481754" cy="830997"/>
          </a:xfrm>
          <a:prstGeom prst="rect">
            <a:avLst/>
          </a:prstGeom>
          <a:noFill/>
        </p:spPr>
        <p:txBody>
          <a:bodyPr wrap="square" rtlCol="0">
            <a:spAutoFit/>
          </a:bodyPr>
          <a:lstStyle/>
          <a:p>
            <a:pPr lvl="1"/>
            <a:r>
              <a:rPr lang="en-US" sz="2400" dirty="0"/>
              <a:t>The Model doesn’t know how wrong it is</a:t>
            </a:r>
          </a:p>
        </p:txBody>
      </p:sp>
      <p:pic>
        <p:nvPicPr>
          <p:cNvPr id="9" name="Picture 8">
            <a:extLst>
              <a:ext uri="{FF2B5EF4-FFF2-40B4-BE49-F238E27FC236}">
                <a16:creationId xmlns:a16="http://schemas.microsoft.com/office/drawing/2014/main" id="{50B83758-38CA-501E-E991-4CC93AD152EC}"/>
              </a:ext>
            </a:extLst>
          </p:cNvPr>
          <p:cNvPicPr>
            <a:picLocks noChangeAspect="1"/>
          </p:cNvPicPr>
          <p:nvPr/>
        </p:nvPicPr>
        <p:blipFill>
          <a:blip r:embed="rId4"/>
          <a:stretch>
            <a:fillRect/>
          </a:stretch>
        </p:blipFill>
        <p:spPr>
          <a:xfrm>
            <a:off x="350159" y="1194146"/>
            <a:ext cx="7012012" cy="3166840"/>
          </a:xfrm>
          <a:prstGeom prst="rect">
            <a:avLst/>
          </a:prstGeom>
        </p:spPr>
      </p:pic>
      <p:cxnSp>
        <p:nvCxnSpPr>
          <p:cNvPr id="10" name="Straight Arrow Connector 9">
            <a:extLst>
              <a:ext uri="{FF2B5EF4-FFF2-40B4-BE49-F238E27FC236}">
                <a16:creationId xmlns:a16="http://schemas.microsoft.com/office/drawing/2014/main" id="{C321ECAB-4BB0-4A42-E569-13369EA82E06}"/>
              </a:ext>
            </a:extLst>
          </p:cNvPr>
          <p:cNvCxnSpPr>
            <a:cxnSpLocks/>
          </p:cNvCxnSpPr>
          <p:nvPr/>
        </p:nvCxnSpPr>
        <p:spPr>
          <a:xfrm flipH="1">
            <a:off x="5405113" y="1099636"/>
            <a:ext cx="2799885" cy="10486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84E7A2D-2928-C6DA-6B4B-806B7F30B8EA}"/>
              </a:ext>
            </a:extLst>
          </p:cNvPr>
          <p:cNvSpPr txBox="1"/>
          <p:nvPr/>
        </p:nvSpPr>
        <p:spPr>
          <a:xfrm>
            <a:off x="7831016" y="1741579"/>
            <a:ext cx="3481754" cy="1200329"/>
          </a:xfrm>
          <a:prstGeom prst="rect">
            <a:avLst/>
          </a:prstGeom>
          <a:noFill/>
        </p:spPr>
        <p:txBody>
          <a:bodyPr wrap="square" rtlCol="0">
            <a:spAutoFit/>
          </a:bodyPr>
          <a:lstStyle/>
          <a:p>
            <a:pPr lvl="1"/>
            <a:r>
              <a:rPr lang="en-US" sz="2400" dirty="0"/>
              <a:t>This is especially the case when N is small and </a:t>
            </a:r>
            <a:r>
              <a:rPr lang="en-US" sz="2400" dirty="0" err="1"/>
              <a:t>nX</a:t>
            </a:r>
            <a:r>
              <a:rPr lang="en-US" sz="2400" dirty="0"/>
              <a:t> is large</a:t>
            </a:r>
          </a:p>
        </p:txBody>
      </p:sp>
      <p:sp>
        <p:nvSpPr>
          <p:cNvPr id="5" name="TextBox 4">
            <a:extLst>
              <a:ext uri="{FF2B5EF4-FFF2-40B4-BE49-F238E27FC236}">
                <a16:creationId xmlns:a16="http://schemas.microsoft.com/office/drawing/2014/main" id="{6FF7832D-AAB2-9368-9D00-CE0090CEC395}"/>
              </a:ext>
            </a:extLst>
          </p:cNvPr>
          <p:cNvSpPr txBox="1"/>
          <p:nvPr/>
        </p:nvSpPr>
        <p:spPr>
          <a:xfrm>
            <a:off x="7831016" y="3309854"/>
            <a:ext cx="3481754" cy="1200329"/>
          </a:xfrm>
          <a:prstGeom prst="rect">
            <a:avLst/>
          </a:prstGeom>
          <a:noFill/>
        </p:spPr>
        <p:txBody>
          <a:bodyPr wrap="square" rtlCol="0">
            <a:spAutoFit/>
          </a:bodyPr>
          <a:lstStyle/>
          <a:p>
            <a:pPr lvl="1"/>
            <a:r>
              <a:rPr lang="en-US" sz="2400" dirty="0"/>
              <a:t>It is </a:t>
            </a:r>
            <a:r>
              <a:rPr lang="en-US" sz="2400" b="1" i="1" dirty="0"/>
              <a:t>up to you </a:t>
            </a:r>
            <a:r>
              <a:rPr lang="en-US" sz="2400" dirty="0"/>
              <a:t>to guide the project into useful directions</a:t>
            </a:r>
          </a:p>
        </p:txBody>
      </p:sp>
    </p:spTree>
    <p:extLst>
      <p:ext uri="{BB962C8B-B14F-4D97-AF65-F5344CB8AC3E}">
        <p14:creationId xmlns:p14="http://schemas.microsoft.com/office/powerpoint/2010/main" val="3150728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2419965" y="262832"/>
            <a:ext cx="11318708" cy="954107"/>
          </a:xfrm>
          <a:prstGeom prst="rect">
            <a:avLst/>
          </a:prstGeom>
          <a:noFill/>
        </p:spPr>
        <p:txBody>
          <a:bodyPr wrap="square" rtlCol="0">
            <a:spAutoFit/>
          </a:bodyPr>
          <a:lstStyle/>
          <a:p>
            <a:endParaRPr lang="en-US" sz="2800" b="0" i="1" dirty="0">
              <a:latin typeface="Cambria Math" panose="02040503050406030204" pitchFamily="18" charset="0"/>
            </a:endParaRPr>
          </a:p>
          <a:p>
            <a:pPr marL="457200" indent="-457200">
              <a:buFont typeface="Arial" panose="020B0604020202020204" pitchFamily="34" charset="0"/>
              <a:buChar char="•"/>
            </a:pPr>
            <a:endParaRPr lang="en-US" sz="2800" dirty="0"/>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algn="ctr"/>
            <a:r>
              <a:rPr lang="en-US" sz="2000" b="1" spc="-5" dirty="0">
                <a:solidFill>
                  <a:srgbClr val="2C3034"/>
                </a:solidFill>
                <a:latin typeface="Arial"/>
                <a:cs typeface="Arial"/>
              </a:rPr>
              <a:t>CONCLUSIONS</a:t>
            </a:r>
            <a:endParaRPr sz="2000" dirty="0">
              <a:latin typeface="Arial"/>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5" name="TextBox 4">
            <a:extLst>
              <a:ext uri="{FF2B5EF4-FFF2-40B4-BE49-F238E27FC236}">
                <a16:creationId xmlns:a16="http://schemas.microsoft.com/office/drawing/2014/main" id="{6FD4C405-C82D-EDFE-27F3-CF712FB62762}"/>
              </a:ext>
            </a:extLst>
          </p:cNvPr>
          <p:cNvSpPr txBox="1"/>
          <p:nvPr/>
        </p:nvSpPr>
        <p:spPr>
          <a:xfrm>
            <a:off x="271748" y="911004"/>
            <a:ext cx="10689329" cy="6001643"/>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Acquisition functions are being intensively researched</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There isn’t one best one for all situations</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It is the practitioner’s responsibility to make decisions based on:</a:t>
            </a:r>
          </a:p>
          <a:p>
            <a:pPr marL="800100" lvl="1" indent="-342900">
              <a:buFont typeface="Arial" panose="020B0604020202020204" pitchFamily="34" charset="0"/>
              <a:buChar char="•"/>
            </a:pPr>
            <a:endParaRPr lang="en-US" sz="2400" dirty="0"/>
          </a:p>
          <a:p>
            <a:pPr marL="1257300" lvl="2" indent="-342900">
              <a:buFont typeface="Arial" panose="020B0604020202020204" pitchFamily="34" charset="0"/>
              <a:buChar char="•"/>
            </a:pPr>
            <a:r>
              <a:rPr lang="en-US" sz="2400" dirty="0"/>
              <a:t>The quality of results, understanding any model is wrong</a:t>
            </a:r>
          </a:p>
          <a:p>
            <a:pPr marL="1257300" lvl="2" indent="-342900">
              <a:buFont typeface="Arial" panose="020B0604020202020204" pitchFamily="34" charset="0"/>
              <a:buChar char="•"/>
            </a:pPr>
            <a:r>
              <a:rPr lang="en-US" sz="2400" dirty="0"/>
              <a:t>The resources available</a:t>
            </a:r>
          </a:p>
          <a:p>
            <a:pPr marL="1257300" lvl="2" indent="-342900">
              <a:buFont typeface="Arial" panose="020B0604020202020204" pitchFamily="34" charset="0"/>
              <a:buChar char="•"/>
            </a:pPr>
            <a:r>
              <a:rPr lang="en-US" sz="2400" dirty="0"/>
              <a:t>Subject matter knowledge and practical experience</a:t>
            </a:r>
          </a:p>
          <a:p>
            <a:pPr marL="1257300" lvl="2"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We will work with EI for the remainder of the workshop, but the same principles apply now no matter how you proceed</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We are really proposing to have the user make a decision based on EI and varimax considerations</a:t>
            </a:r>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394826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1B0D-9536-4F6E-457A-E7DF3E165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FBF7F-E1BB-66AD-34EE-0DA8884CD82A}"/>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p:sp>
        <p:nvSpPr>
          <p:cNvPr id="6" name="TextBox 5">
            <a:extLst>
              <a:ext uri="{FF2B5EF4-FFF2-40B4-BE49-F238E27FC236}">
                <a16:creationId xmlns:a16="http://schemas.microsoft.com/office/drawing/2014/main" id="{2008F4E3-6E42-68DE-7279-21F5193BABED}"/>
              </a:ext>
            </a:extLst>
          </p:cNvPr>
          <p:cNvSpPr txBox="1"/>
          <p:nvPr/>
        </p:nvSpPr>
        <p:spPr>
          <a:xfrm flipH="1">
            <a:off x="511224" y="743712"/>
            <a:ext cx="4938086" cy="4801314"/>
          </a:xfrm>
          <a:prstGeom prst="rect">
            <a:avLst/>
          </a:prstGeom>
          <a:noFill/>
        </p:spPr>
        <p:txBody>
          <a:bodyPr wrap="square" lIns="0" tIns="0" rIns="0" bIns="0" rtlCol="0">
            <a:spAutoFit/>
          </a:bodyPr>
          <a:lstStyle/>
          <a:p>
            <a:pPr defTabSz="609630"/>
            <a:r>
              <a:rPr lang="en-US" sz="2400" dirty="0">
                <a:solidFill>
                  <a:srgbClr val="000000"/>
                </a:solidFill>
                <a:ea typeface="Calibri" panose="020F0502020204030204" pitchFamily="34" charset="0"/>
                <a:cs typeface="Calibri" panose="020F0502020204030204" pitchFamily="34" charset="0"/>
              </a:rPr>
              <a:t>Auto Mode</a:t>
            </a:r>
          </a:p>
          <a:p>
            <a:pPr defTabSz="609630"/>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Uses simple, conservative run acquisition rules based on model fit and observed response values</a:t>
            </a: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Three Phases:</a:t>
            </a: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Space-filling (</a:t>
            </a:r>
            <a:r>
              <a:rPr lang="en-US" sz="2400" i="1" dirty="0">
                <a:solidFill>
                  <a:srgbClr val="000000"/>
                </a:solidFill>
                <a:ea typeface="Calibri" panose="020F0502020204030204" pitchFamily="34" charset="0"/>
                <a:cs typeface="Calibri" panose="020F0502020204030204" pitchFamily="34" charset="0"/>
              </a:rPr>
              <a:t>Exploration</a:t>
            </a:r>
            <a:r>
              <a:rPr lang="en-US" sz="2400" dirty="0">
                <a:solidFill>
                  <a:srgbClr val="000000"/>
                </a:solidFill>
                <a:ea typeface="Calibri" panose="020F0502020204030204" pitchFamily="34" charset="0"/>
                <a:cs typeface="Calibri" panose="020F0502020204030204" pitchFamily="34" charset="0"/>
              </a:rPr>
              <a:t>)</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Refine Model (</a:t>
            </a:r>
            <a:r>
              <a:rPr lang="en-US" sz="2400" i="1" dirty="0">
                <a:solidFill>
                  <a:srgbClr val="000000"/>
                </a:solidFill>
                <a:ea typeface="Calibri" panose="020F0502020204030204" pitchFamily="34" charset="0"/>
                <a:cs typeface="Calibri" panose="020F0502020204030204" pitchFamily="34" charset="0"/>
              </a:rPr>
              <a:t>Exploitation</a:t>
            </a:r>
            <a:r>
              <a:rPr lang="en-US" sz="2400" dirty="0">
                <a:solidFill>
                  <a:srgbClr val="000000"/>
                </a:solidFill>
                <a:ea typeface="Calibri" panose="020F0502020204030204" pitchFamily="34" charset="0"/>
                <a:cs typeface="Calibri" panose="020F0502020204030204" pitchFamily="34" charset="0"/>
              </a:rPr>
              <a:t>)</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Confirm/Challenge</a:t>
            </a: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B2092FD-C0C3-E931-9265-39F79FF38962}"/>
              </a:ext>
            </a:extLst>
          </p:cNvPr>
          <p:cNvSpPr txBox="1"/>
          <p:nvPr/>
        </p:nvSpPr>
        <p:spPr>
          <a:xfrm flipH="1">
            <a:off x="6620258" y="743712"/>
            <a:ext cx="4938086" cy="4431983"/>
          </a:xfrm>
          <a:prstGeom prst="rect">
            <a:avLst/>
          </a:prstGeom>
          <a:noFill/>
        </p:spPr>
        <p:txBody>
          <a:bodyPr wrap="square" lIns="0" tIns="0" rIns="0" bIns="0" rtlCol="0">
            <a:spAutoFit/>
          </a:bodyPr>
          <a:lstStyle/>
          <a:p>
            <a:pPr defTabSz="609630"/>
            <a:r>
              <a:rPr lang="en-US" sz="2400" dirty="0">
                <a:solidFill>
                  <a:srgbClr val="000000"/>
                </a:solidFill>
                <a:ea typeface="Calibri" panose="020F0502020204030204" pitchFamily="34" charset="0"/>
                <a:cs typeface="Calibri" panose="020F0502020204030204" pitchFamily="34" charset="0"/>
              </a:rPr>
              <a:t>Custom Mode</a:t>
            </a:r>
          </a:p>
          <a:p>
            <a:pPr defTabSz="609630"/>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Very flexible in terms of how to choose runs directly from the Profiler or from user-curated candidate sets</a:t>
            </a: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Direct user control means that you can solve problems in fewer efforts, but with some effort and subject matter knowledge</a:t>
            </a: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5772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B091-45D8-4425-6BF5-4E210C122A46}"/>
              </a:ext>
            </a:extLst>
          </p:cNvPr>
          <p:cNvSpPr>
            <a:spLocks noGrp="1"/>
          </p:cNvSpPr>
          <p:nvPr>
            <p:ph type="title"/>
          </p:nvPr>
        </p:nvSpPr>
        <p:spPr>
          <a:xfrm>
            <a:off x="834955" y="265232"/>
            <a:ext cx="10515600" cy="517064"/>
          </a:xfrm>
        </p:spPr>
        <p:txBody>
          <a:bodyPr/>
          <a:lstStyle/>
          <a:p>
            <a:r>
              <a:rPr lang="en-US" dirty="0"/>
              <a:t>Bayesian Optimization of Branin Function</a:t>
            </a:r>
          </a:p>
        </p:txBody>
      </p:sp>
      <p:pic>
        <p:nvPicPr>
          <p:cNvPr id="4" name="Picture 3">
            <a:extLst>
              <a:ext uri="{FF2B5EF4-FFF2-40B4-BE49-F238E27FC236}">
                <a16:creationId xmlns:a16="http://schemas.microsoft.com/office/drawing/2014/main" id="{AD9AAA1C-6C81-905C-D424-BE3DAC05F8EE}"/>
              </a:ext>
            </a:extLst>
          </p:cNvPr>
          <p:cNvPicPr>
            <a:picLocks noChangeAspect="1"/>
          </p:cNvPicPr>
          <p:nvPr/>
        </p:nvPicPr>
        <p:blipFill>
          <a:blip r:embed="rId2"/>
          <a:stretch>
            <a:fillRect/>
          </a:stretch>
        </p:blipFill>
        <p:spPr>
          <a:xfrm>
            <a:off x="209551" y="990600"/>
            <a:ext cx="6096000" cy="2655554"/>
          </a:xfrm>
          <a:prstGeom prst="rect">
            <a:avLst/>
          </a:prstGeom>
        </p:spPr>
      </p:pic>
      <p:pic>
        <p:nvPicPr>
          <p:cNvPr id="6" name="Picture 5">
            <a:extLst>
              <a:ext uri="{FF2B5EF4-FFF2-40B4-BE49-F238E27FC236}">
                <a16:creationId xmlns:a16="http://schemas.microsoft.com/office/drawing/2014/main" id="{C0557967-9DFF-842A-FD12-706ECC5F5385}"/>
              </a:ext>
            </a:extLst>
          </p:cNvPr>
          <p:cNvPicPr>
            <a:picLocks noChangeAspect="1"/>
          </p:cNvPicPr>
          <p:nvPr/>
        </p:nvPicPr>
        <p:blipFill>
          <a:blip r:embed="rId3"/>
          <a:stretch>
            <a:fillRect/>
          </a:stretch>
        </p:blipFill>
        <p:spPr>
          <a:xfrm>
            <a:off x="6575351" y="990601"/>
            <a:ext cx="5321374" cy="5297828"/>
          </a:xfrm>
          <a:prstGeom prst="rect">
            <a:avLst/>
          </a:prstGeom>
        </p:spPr>
      </p:pic>
      <p:pic>
        <p:nvPicPr>
          <p:cNvPr id="8" name="Picture 7">
            <a:extLst>
              <a:ext uri="{FF2B5EF4-FFF2-40B4-BE49-F238E27FC236}">
                <a16:creationId xmlns:a16="http://schemas.microsoft.com/office/drawing/2014/main" id="{283DCEF4-7F7C-D363-4F32-44E7DDEB5F68}"/>
              </a:ext>
            </a:extLst>
          </p:cNvPr>
          <p:cNvPicPr>
            <a:picLocks noChangeAspect="1"/>
          </p:cNvPicPr>
          <p:nvPr/>
        </p:nvPicPr>
        <p:blipFill>
          <a:blip r:embed="rId4"/>
          <a:stretch>
            <a:fillRect/>
          </a:stretch>
        </p:blipFill>
        <p:spPr>
          <a:xfrm>
            <a:off x="282196" y="3854458"/>
            <a:ext cx="6020109" cy="2432175"/>
          </a:xfrm>
          <a:prstGeom prst="rect">
            <a:avLst/>
          </a:prstGeom>
        </p:spPr>
      </p:pic>
    </p:spTree>
    <p:extLst>
      <p:ext uri="{BB962C8B-B14F-4D97-AF65-F5344CB8AC3E}">
        <p14:creationId xmlns:p14="http://schemas.microsoft.com/office/powerpoint/2010/main" val="4235387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129B-7958-15EF-9B2A-6692E54D3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559C9-A1A4-FBEC-FA5F-537549F37EFB}"/>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0BBEDD8-31C3-68D3-C6D4-54C24CC29BE1}"/>
                  </a:ext>
                </a:extLst>
              </p:cNvPr>
              <p:cNvSpPr txBox="1"/>
              <p:nvPr/>
            </p:nvSpPr>
            <p:spPr>
              <a:xfrm flipH="1">
                <a:off x="511221" y="743711"/>
                <a:ext cx="11389525" cy="5909310"/>
              </a:xfrm>
              <a:prstGeom prst="rect">
                <a:avLst/>
              </a:prstGeom>
              <a:noFill/>
            </p:spPr>
            <p:txBody>
              <a:bodyPr wrap="square" lIns="0" tIns="0" rIns="0" bIns="0" rtlCol="0">
                <a:spAutoFit/>
              </a:bodyPr>
              <a:lstStyle/>
              <a:p>
                <a:pPr defTabSz="609630"/>
                <a:r>
                  <a:rPr lang="en-US" sz="2400" dirty="0">
                    <a:solidFill>
                      <a:srgbClr val="000000"/>
                    </a:solidFill>
                    <a:ea typeface="Calibri" panose="020F0502020204030204" pitchFamily="34" charset="0"/>
                    <a:cs typeface="Calibri" panose="020F0502020204030204" pitchFamily="34" charset="0"/>
                  </a:rPr>
                  <a:t>Auto Mode Rules</a:t>
                </a:r>
              </a:p>
              <a:p>
                <a:pPr defTabSz="609630"/>
                <a:endParaRPr lang="en-US" sz="2400" dirty="0">
                  <a:solidFill>
                    <a:srgbClr val="000000"/>
                  </a:solidFill>
                  <a:ea typeface="Calibri" panose="020F0502020204030204" pitchFamily="34" charset="0"/>
                  <a:cs typeface="Calibri" panose="020F0502020204030204" pitchFamily="34" charset="0"/>
                </a:endParaRPr>
              </a:p>
              <a:p>
                <a:pPr defTabSz="609630"/>
                <a:r>
                  <a:rPr lang="en-US" sz="2400" dirty="0">
                    <a:solidFill>
                      <a:srgbClr val="000000"/>
                    </a:solidFill>
                    <a:ea typeface="Calibri" panose="020F0502020204030204" pitchFamily="34" charset="0"/>
                    <a:cs typeface="Calibri" panose="020F0502020204030204" pitchFamily="34" charset="0"/>
                  </a:rPr>
                  <a:t>Are </a:t>
                </a:r>
                <a:r>
                  <a:rPr lang="en-US" sz="2400" i="1" dirty="0">
                    <a:solidFill>
                      <a:srgbClr val="000000"/>
                    </a:solidFill>
                    <a:ea typeface="Calibri" panose="020F0502020204030204" pitchFamily="34" charset="0"/>
                    <a:cs typeface="Calibri" panose="020F0502020204030204" pitchFamily="34" charset="0"/>
                  </a:rPr>
                  <a:t>all </a:t>
                </a:r>
                <a:r>
                  <a:rPr lang="en-US" sz="2400" dirty="0">
                    <a:solidFill>
                      <a:srgbClr val="000000"/>
                    </a:solidFill>
                    <a:ea typeface="Calibri" panose="020F0502020204030204" pitchFamily="34" charset="0"/>
                    <a:cs typeface="Calibri" panose="020F0502020204030204" pitchFamily="34" charset="0"/>
                  </a:rPr>
                  <a:t>the </a:t>
                </a:r>
                <a:r>
                  <a:rPr lang="en-US" sz="2400" dirty="0" err="1">
                    <a:solidFill>
                      <a:srgbClr val="000000"/>
                    </a:solidFill>
                    <a:ea typeface="Calibri" panose="020F0502020204030204" pitchFamily="34" charset="0"/>
                    <a:cs typeface="Calibri" panose="020F0502020204030204" pitchFamily="34" charset="0"/>
                  </a:rPr>
                  <a:t>RSq’s</a:t>
                </a:r>
                <a:r>
                  <a:rPr lang="en-US" sz="2400" dirty="0">
                    <a:solidFill>
                      <a:srgbClr val="000000"/>
                    </a:solidFill>
                    <a:ea typeface="Calibri" panose="020F0502020204030204" pitchFamily="34" charset="0"/>
                    <a:cs typeface="Calibri" panose="020F0502020204030204" pitchFamily="34" charset="0"/>
                  </a:rPr>
                  <a:t> larger than the threshold AND do we have any training rows compatible with the acceptable ranges of the responses?</a:t>
                </a:r>
              </a:p>
              <a:p>
                <a:pPr marL="609630" lvl="1" defTabSz="609630"/>
                <a:endParaRPr lang="en-US" sz="2400" dirty="0">
                  <a:solidFill>
                    <a:srgbClr val="000000"/>
                  </a:solidFill>
                  <a:ea typeface="Calibri" panose="020F0502020204030204" pitchFamily="34" charset="0"/>
                  <a:cs typeface="Calibri" panose="020F0502020204030204" pitchFamily="34" charset="0"/>
                </a:endParaRPr>
              </a:p>
              <a:p>
                <a:pPr marL="609630" lvl="1" defTabSz="609630"/>
                <a:r>
                  <a:rPr lang="en-US" sz="2400" dirty="0">
                    <a:solidFill>
                      <a:srgbClr val="000000"/>
                    </a:solidFill>
                    <a:ea typeface="Calibri" panose="020F0502020204030204" pitchFamily="34" charset="0"/>
                    <a:cs typeface="Calibri" panose="020F0502020204030204" pitchFamily="34" charset="0"/>
                  </a:rPr>
                  <a:t>If no </a:t>
                </a:r>
                <a14:m>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solidFill>
                      <a:srgbClr val="000000"/>
                    </a:solidFill>
                    <a:ea typeface="Calibri" panose="020F0502020204030204" pitchFamily="34" charset="0"/>
                    <a:cs typeface="Calibri" panose="020F0502020204030204" pitchFamily="34" charset="0"/>
                  </a:rPr>
                  <a:t> use </a:t>
                </a:r>
                <a:r>
                  <a:rPr lang="en-US" sz="2400" dirty="0" err="1">
                    <a:solidFill>
                      <a:srgbClr val="000000"/>
                    </a:solidFill>
                    <a:ea typeface="Calibri" panose="020F0502020204030204" pitchFamily="34" charset="0"/>
                    <a:cs typeface="Calibri" panose="020F0502020204030204" pitchFamily="34" charset="0"/>
                  </a:rPr>
                  <a:t>MaxPro</a:t>
                </a:r>
                <a:r>
                  <a:rPr lang="en-US" sz="2400" dirty="0">
                    <a:solidFill>
                      <a:srgbClr val="000000"/>
                    </a:solidFill>
                    <a:ea typeface="Calibri" panose="020F0502020204030204" pitchFamily="34" charset="0"/>
                    <a:cs typeface="Calibri" panose="020F0502020204030204" pitchFamily="34" charset="0"/>
                  </a:rPr>
                  <a:t> Space-filling criterion (</a:t>
                </a:r>
                <a:r>
                  <a:rPr lang="en-US" sz="2400" i="1" dirty="0">
                    <a:solidFill>
                      <a:srgbClr val="000000"/>
                    </a:solidFill>
                    <a:ea typeface="Calibri" panose="020F0502020204030204" pitchFamily="34" charset="0"/>
                    <a:cs typeface="Calibri" panose="020F0502020204030204" pitchFamily="34" charset="0"/>
                  </a:rPr>
                  <a:t>Exploration</a:t>
                </a:r>
                <a:r>
                  <a:rPr lang="en-US" sz="2400" dirty="0">
                    <a:solidFill>
                      <a:srgbClr val="000000"/>
                    </a:solidFill>
                    <a:ea typeface="Calibri" panose="020F0502020204030204" pitchFamily="34" charset="0"/>
                    <a:cs typeface="Calibri" panose="020F0502020204030204" pitchFamily="34" charset="0"/>
                  </a:rPr>
                  <a:t>)</a:t>
                </a:r>
              </a:p>
              <a:p>
                <a:pPr marL="609630" lvl="1" defTabSz="609630"/>
                <a:endParaRPr lang="en-US" sz="2400" dirty="0">
                  <a:solidFill>
                    <a:srgbClr val="000000"/>
                  </a:solidFill>
                  <a:ea typeface="Calibri" panose="020F0502020204030204" pitchFamily="34" charset="0"/>
                  <a:cs typeface="Calibri" panose="020F0502020204030204" pitchFamily="34" charset="0"/>
                </a:endParaRPr>
              </a:p>
              <a:p>
                <a:pPr marL="609630" lvl="1" defTabSz="609630"/>
                <a:r>
                  <a:rPr lang="en-US" sz="2400" dirty="0">
                    <a:solidFill>
                      <a:srgbClr val="000000"/>
                    </a:solidFill>
                    <a:ea typeface="Calibri" panose="020F0502020204030204" pitchFamily="34" charset="0"/>
                    <a:cs typeface="Calibri" panose="020F0502020204030204" pitchFamily="34" charset="0"/>
                  </a:rPr>
                  <a:t>If yes </a:t>
                </a:r>
                <a14:m>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cs typeface="Calibri" panose="020F0502020204030204" pitchFamily="34" charset="0"/>
                      </a:rPr>
                      <m:t>⇒ </m:t>
                    </m:r>
                  </m:oMath>
                </a14:m>
                <a:r>
                  <a:rPr lang="en-US" sz="2400" dirty="0">
                    <a:solidFill>
                      <a:srgbClr val="000000"/>
                    </a:solidFill>
                    <a:ea typeface="Calibri" panose="020F0502020204030204" pitchFamily="34" charset="0"/>
                    <a:cs typeface="Calibri" panose="020F0502020204030204" pitchFamily="34" charset="0"/>
                  </a:rPr>
                  <a:t>Is there a candidate row whose confidence interval suggests it can beat the best training row?</a:t>
                </a:r>
              </a:p>
              <a:p>
                <a:pPr marL="609630" lvl="1" defTabSz="609630"/>
                <a:endParaRPr lang="en-US" sz="2400" dirty="0">
                  <a:solidFill>
                    <a:srgbClr val="000000"/>
                  </a:solidFill>
                  <a:ea typeface="Calibri" panose="020F0502020204030204" pitchFamily="34" charset="0"/>
                  <a:cs typeface="Calibri" panose="020F0502020204030204" pitchFamily="34" charset="0"/>
                </a:endParaRPr>
              </a:p>
              <a:p>
                <a:pPr marL="609630" lvl="1" defTabSz="609630"/>
                <a:r>
                  <a:rPr lang="en-US" sz="2400" dirty="0">
                    <a:solidFill>
                      <a:srgbClr val="000000"/>
                    </a:solidFill>
                    <a:ea typeface="Calibri" panose="020F0502020204030204" pitchFamily="34" charset="0"/>
                    <a:cs typeface="Calibri" panose="020F0502020204030204" pitchFamily="34" charset="0"/>
                  </a:rPr>
                  <a:t>	If yes </a:t>
                </a:r>
                <a14:m>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solidFill>
                      <a:srgbClr val="000000"/>
                    </a:solidFill>
                    <a:ea typeface="Calibri" panose="020F0502020204030204" pitchFamily="34" charset="0"/>
                    <a:cs typeface="Calibri" panose="020F0502020204030204" pitchFamily="34" charset="0"/>
                  </a:rPr>
                  <a:t> use Refine Model - Max Expected Improvement (</a:t>
                </a:r>
                <a:r>
                  <a:rPr lang="en-US" sz="2400" i="1" dirty="0">
                    <a:solidFill>
                      <a:srgbClr val="000000"/>
                    </a:solidFill>
                    <a:ea typeface="Calibri" panose="020F0502020204030204" pitchFamily="34" charset="0"/>
                    <a:cs typeface="Calibri" panose="020F0502020204030204" pitchFamily="34" charset="0"/>
                  </a:rPr>
                  <a:t>Exploitation</a:t>
                </a:r>
                <a:r>
                  <a:rPr lang="en-US" sz="2400" dirty="0">
                    <a:solidFill>
                      <a:srgbClr val="000000"/>
                    </a:solidFill>
                    <a:ea typeface="Calibri" panose="020F0502020204030204" pitchFamily="34" charset="0"/>
                    <a:cs typeface="Calibri" panose="020F0502020204030204" pitchFamily="34" charset="0"/>
                  </a:rPr>
                  <a:t>)</a:t>
                </a:r>
              </a:p>
              <a:p>
                <a:pPr marL="609630" lvl="1" defTabSz="609630"/>
                <a:r>
                  <a:rPr lang="en-US" sz="2400" dirty="0">
                    <a:solidFill>
                      <a:srgbClr val="000000"/>
                    </a:solidFill>
                    <a:ea typeface="Calibri" panose="020F0502020204030204" pitchFamily="34" charset="0"/>
                    <a:cs typeface="Calibri" panose="020F0502020204030204" pitchFamily="34" charset="0"/>
                  </a:rPr>
                  <a:t>	If no  </a:t>
                </a:r>
                <a14:m>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400" dirty="0">
                    <a:solidFill>
                      <a:srgbClr val="000000"/>
                    </a:solidFill>
                    <a:ea typeface="Calibri" panose="020F0502020204030204" pitchFamily="34" charset="0"/>
                    <a:cs typeface="Calibri" panose="020F0502020204030204" pitchFamily="34" charset="0"/>
                  </a:rPr>
                  <a:t> use Confirm/Challenge</a:t>
                </a:r>
              </a:p>
              <a:p>
                <a:pPr marL="990650" lvl="1" indent="-381019" defTabSz="609630">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 name="TextBox 2">
                <a:extLst>
                  <a:ext uri="{FF2B5EF4-FFF2-40B4-BE49-F238E27FC236}">
                    <a16:creationId xmlns:a16="http://schemas.microsoft.com/office/drawing/2014/main" id="{70BBEDD8-31C3-68D3-C6D4-54C24CC29BE1}"/>
                  </a:ext>
                </a:extLst>
              </p:cNvPr>
              <p:cNvSpPr txBox="1">
                <a:spLocks noRot="1" noChangeAspect="1" noMove="1" noResize="1" noEditPoints="1" noAdjustHandles="1" noChangeArrowheads="1" noChangeShapeType="1" noTextEdit="1"/>
              </p:cNvSpPr>
              <p:nvPr/>
            </p:nvSpPr>
            <p:spPr>
              <a:xfrm flipH="1">
                <a:off x="511221" y="743711"/>
                <a:ext cx="11389525" cy="5909310"/>
              </a:xfrm>
              <a:prstGeom prst="rect">
                <a:avLst/>
              </a:prstGeom>
              <a:blipFill>
                <a:blip r:embed="rId4"/>
                <a:stretch>
                  <a:fillRect l="-1660" t="-1548"/>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2732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8D39D-C6CE-2FDB-8121-7172EDE7859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FEDF273-2158-516A-8C66-77E45B6930F4}"/>
              </a:ext>
            </a:extLst>
          </p:cNvPr>
          <p:cNvPicPr>
            <a:picLocks noChangeAspect="1"/>
          </p:cNvPicPr>
          <p:nvPr/>
        </p:nvPicPr>
        <p:blipFill>
          <a:blip r:embed="rId2"/>
          <a:stretch>
            <a:fillRect/>
          </a:stretch>
        </p:blipFill>
        <p:spPr>
          <a:xfrm>
            <a:off x="5323808" y="1"/>
            <a:ext cx="6858445" cy="2485812"/>
          </a:xfrm>
          <a:prstGeom prst="rect">
            <a:avLst/>
          </a:prstGeom>
        </p:spPr>
      </p:pic>
      <p:pic>
        <p:nvPicPr>
          <p:cNvPr id="10" name="Picture 9">
            <a:extLst>
              <a:ext uri="{FF2B5EF4-FFF2-40B4-BE49-F238E27FC236}">
                <a16:creationId xmlns:a16="http://schemas.microsoft.com/office/drawing/2014/main" id="{D95E5E79-8048-F57D-DA65-7BE5594CD37E}"/>
              </a:ext>
            </a:extLst>
          </p:cNvPr>
          <p:cNvPicPr>
            <a:picLocks noChangeAspect="1"/>
          </p:cNvPicPr>
          <p:nvPr/>
        </p:nvPicPr>
        <p:blipFill>
          <a:blip r:embed="rId3"/>
          <a:stretch>
            <a:fillRect/>
          </a:stretch>
        </p:blipFill>
        <p:spPr>
          <a:xfrm>
            <a:off x="13706" y="2777067"/>
            <a:ext cx="5310102" cy="3674533"/>
          </a:xfrm>
          <a:prstGeom prst="rect">
            <a:avLst/>
          </a:prstGeom>
        </p:spPr>
      </p:pic>
      <p:sp>
        <p:nvSpPr>
          <p:cNvPr id="2" name="Title 1">
            <a:extLst>
              <a:ext uri="{FF2B5EF4-FFF2-40B4-BE49-F238E27FC236}">
                <a16:creationId xmlns:a16="http://schemas.microsoft.com/office/drawing/2014/main" id="{EB7ED06F-E29E-997B-7FCF-9ED30A9F42E0}"/>
              </a:ext>
            </a:extLst>
          </p:cNvPr>
          <p:cNvSpPr>
            <a:spLocks noGrp="1"/>
          </p:cNvSpPr>
          <p:nvPr>
            <p:ph type="title"/>
          </p:nvPr>
        </p:nvSpPr>
        <p:spPr>
          <a:xfrm>
            <a:off x="379307" y="155788"/>
            <a:ext cx="4734560" cy="1937172"/>
          </a:xfrm>
        </p:spPr>
        <p:txBody>
          <a:bodyPr>
            <a:normAutofit fontScale="90000"/>
          </a:bodyPr>
          <a:lstStyle/>
          <a:p>
            <a:r>
              <a:rPr lang="en-US" b="1" dirty="0"/>
              <a:t>Bayesian Optimization of Process with</a:t>
            </a:r>
            <a:br>
              <a:rPr lang="en-US" b="1" dirty="0"/>
            </a:br>
            <a:r>
              <a:rPr lang="en-US" b="1" dirty="0"/>
              <a:t>3 Responses</a:t>
            </a:r>
          </a:p>
        </p:txBody>
      </p:sp>
      <p:pic>
        <p:nvPicPr>
          <p:cNvPr id="6" name="Picture 5">
            <a:extLst>
              <a:ext uri="{FF2B5EF4-FFF2-40B4-BE49-F238E27FC236}">
                <a16:creationId xmlns:a16="http://schemas.microsoft.com/office/drawing/2014/main" id="{8C0E332B-07AE-32C4-9269-AD506A538AB2}"/>
              </a:ext>
            </a:extLst>
          </p:cNvPr>
          <p:cNvPicPr>
            <a:picLocks noChangeAspect="1"/>
          </p:cNvPicPr>
          <p:nvPr/>
        </p:nvPicPr>
        <p:blipFill>
          <a:blip r:embed="rId4"/>
          <a:stretch>
            <a:fillRect/>
          </a:stretch>
        </p:blipFill>
        <p:spPr>
          <a:xfrm>
            <a:off x="5387139" y="2600960"/>
            <a:ext cx="6804861" cy="4257039"/>
          </a:xfrm>
          <a:prstGeom prst="rect">
            <a:avLst/>
          </a:prstGeom>
        </p:spPr>
      </p:pic>
    </p:spTree>
    <p:extLst>
      <p:ext uri="{BB962C8B-B14F-4D97-AF65-F5344CB8AC3E}">
        <p14:creationId xmlns:p14="http://schemas.microsoft.com/office/powerpoint/2010/main" val="135088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22C6D-ECE9-C91E-6B2A-7AA22F8AF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A2CA2-6058-D0F0-AADC-FDFCE11ACAAC}"/>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p:sp>
        <p:nvSpPr>
          <p:cNvPr id="3" name="TextBox 2">
            <a:extLst>
              <a:ext uri="{FF2B5EF4-FFF2-40B4-BE49-F238E27FC236}">
                <a16:creationId xmlns:a16="http://schemas.microsoft.com/office/drawing/2014/main" id="{FA19C208-B22C-AD89-2650-6854F3747FE4}"/>
              </a:ext>
            </a:extLst>
          </p:cNvPr>
          <p:cNvSpPr txBox="1"/>
          <p:nvPr/>
        </p:nvSpPr>
        <p:spPr>
          <a:xfrm flipH="1">
            <a:off x="390144" y="743711"/>
            <a:ext cx="11801855" cy="5539978"/>
          </a:xfrm>
          <a:prstGeom prst="rect">
            <a:avLst/>
          </a:prstGeom>
          <a:noFill/>
        </p:spPr>
        <p:txBody>
          <a:bodyPr wrap="square" lIns="0" tIns="0" rIns="0" bIns="0" rtlCol="0">
            <a:spAutoFit/>
          </a:bodyPr>
          <a:lstStyle/>
          <a:p>
            <a:pPr defTabSz="609630"/>
            <a:r>
              <a:rPr lang="en-US" sz="2400" dirty="0">
                <a:solidFill>
                  <a:srgbClr val="000000"/>
                </a:solidFill>
                <a:ea typeface="Calibri" panose="020F0502020204030204" pitchFamily="34" charset="0"/>
                <a:cs typeface="Calibri" panose="020F0502020204030204" pitchFamily="34" charset="0"/>
              </a:rPr>
              <a:t>Auto Mode Rules to select a batch of size k:</a:t>
            </a:r>
          </a:p>
          <a:p>
            <a:pPr defTabSz="609630"/>
            <a:endParaRPr lang="en-US" sz="2400" dirty="0">
              <a:solidFill>
                <a:srgbClr val="000000"/>
              </a:solidFill>
              <a:ea typeface="Calibri" panose="020F0502020204030204" pitchFamily="34" charset="0"/>
              <a:cs typeface="Calibri" panose="020F0502020204030204" pitchFamily="34" charset="0"/>
            </a:endParaRPr>
          </a:p>
          <a:p>
            <a:pPr marL="495325" indent="-495325" defTabSz="609630">
              <a:buFont typeface="+mj-lt"/>
              <a:buAutoNum type="arabicParenR"/>
            </a:pPr>
            <a:r>
              <a:rPr lang="en-US" sz="2400" dirty="0">
                <a:solidFill>
                  <a:srgbClr val="000000"/>
                </a:solidFill>
                <a:ea typeface="Calibri" panose="020F0502020204030204" pitchFamily="34" charset="0"/>
                <a:cs typeface="Calibri" panose="020F0502020204030204" pitchFamily="34" charset="0"/>
              </a:rPr>
              <a:t>Space-filling Exploration: Choose k runs by sequentially maximizing the </a:t>
            </a:r>
            <a:r>
              <a:rPr lang="en-US" sz="2400" dirty="0" err="1">
                <a:solidFill>
                  <a:srgbClr val="000000"/>
                </a:solidFill>
                <a:ea typeface="Calibri" panose="020F0502020204030204" pitchFamily="34" charset="0"/>
                <a:cs typeface="Calibri" panose="020F0502020204030204" pitchFamily="34" charset="0"/>
              </a:rPr>
              <a:t>MaxPro</a:t>
            </a:r>
            <a:r>
              <a:rPr lang="en-US" sz="2400" dirty="0">
                <a:solidFill>
                  <a:srgbClr val="000000"/>
                </a:solidFill>
                <a:ea typeface="Calibri" panose="020F0502020204030204" pitchFamily="34" charset="0"/>
                <a:cs typeface="Calibri" panose="020F0502020204030204" pitchFamily="34" charset="0"/>
              </a:rPr>
              <a:t> Space-filling criterion</a:t>
            </a:r>
          </a:p>
          <a:p>
            <a:pPr marL="495325" indent="-495325" defTabSz="609630">
              <a:buFont typeface="+mj-lt"/>
              <a:buAutoNum type="arabicParenR"/>
            </a:pPr>
            <a:endParaRPr lang="en-US" sz="2400" dirty="0">
              <a:solidFill>
                <a:srgbClr val="000000"/>
              </a:solidFill>
              <a:ea typeface="Calibri" panose="020F0502020204030204" pitchFamily="34" charset="0"/>
              <a:cs typeface="Calibri" panose="020F0502020204030204" pitchFamily="34" charset="0"/>
            </a:endParaRPr>
          </a:p>
          <a:p>
            <a:pPr marL="495325" indent="-495325" defTabSz="609630">
              <a:buFont typeface="+mj-lt"/>
              <a:buAutoNum type="arabicParenR"/>
            </a:pPr>
            <a:r>
              <a:rPr lang="en-US" sz="2400" dirty="0">
                <a:solidFill>
                  <a:srgbClr val="000000"/>
                </a:solidFill>
                <a:ea typeface="Calibri" panose="020F0502020204030204" pitchFamily="34" charset="0"/>
                <a:cs typeface="Calibri" panose="020F0502020204030204" pitchFamily="34" charset="0"/>
              </a:rPr>
              <a:t>Refine Model: Considering only candidates consistent with the response limits:</a:t>
            </a:r>
          </a:p>
          <a:p>
            <a:pPr defTabSz="609630"/>
            <a:r>
              <a:rPr lang="en-US" sz="2400" dirty="0">
                <a:solidFill>
                  <a:srgbClr val="000000"/>
                </a:solidFill>
                <a:ea typeface="Calibri" panose="020F0502020204030204" pitchFamily="34" charset="0"/>
                <a:cs typeface="Calibri" panose="020F0502020204030204" pitchFamily="34" charset="0"/>
              </a:rPr>
              <a:t>				1) Choose the Max Expected Improvement (MEI) optimal run</a:t>
            </a:r>
          </a:p>
          <a:p>
            <a:pPr marL="1828891" lvl="3" defTabSz="609630"/>
            <a:r>
              <a:rPr lang="en-US" sz="2400" dirty="0">
                <a:solidFill>
                  <a:srgbClr val="000000"/>
                </a:solidFill>
                <a:ea typeface="Calibri" panose="020F0502020204030204" pitchFamily="34" charset="0"/>
                <a:cs typeface="Calibri" panose="020F0502020204030204" pitchFamily="34" charset="0"/>
              </a:rPr>
              <a:t>	2) Choose up to </a:t>
            </a:r>
            <a:r>
              <a:rPr lang="en-US" sz="2400" i="1" dirty="0">
                <a:solidFill>
                  <a:srgbClr val="000000"/>
                </a:solidFill>
                <a:ea typeface="Calibri" panose="020F0502020204030204" pitchFamily="34" charset="0"/>
                <a:cs typeface="Calibri" panose="020F0502020204030204" pitchFamily="34" charset="0"/>
              </a:rPr>
              <a:t>2</a:t>
            </a:r>
            <a:r>
              <a:rPr lang="en-US" sz="2400" dirty="0">
                <a:solidFill>
                  <a:srgbClr val="000000"/>
                </a:solidFill>
                <a:ea typeface="Calibri" panose="020F0502020204030204" pitchFamily="34" charset="0"/>
                <a:cs typeface="Calibri" panose="020F0502020204030204" pitchFamily="34" charset="0"/>
              </a:rPr>
              <a:t> Max Bayes Desirability Std Dev runs sequentially</a:t>
            </a:r>
          </a:p>
          <a:p>
            <a:pPr marL="1828891" lvl="3" defTabSz="609630"/>
            <a:r>
              <a:rPr lang="en-US" sz="2400" dirty="0">
                <a:solidFill>
                  <a:srgbClr val="000000"/>
                </a:solidFill>
                <a:ea typeface="Calibri" panose="020F0502020204030204" pitchFamily="34" charset="0"/>
                <a:cs typeface="Calibri" panose="020F0502020204030204" pitchFamily="34" charset="0"/>
              </a:rPr>
              <a:t>	3) Choose up to </a:t>
            </a:r>
            <a:r>
              <a:rPr lang="en-US" sz="2400" i="1" dirty="0">
                <a:solidFill>
                  <a:srgbClr val="000000"/>
                </a:solidFill>
                <a:ea typeface="Calibri" panose="020F0502020204030204" pitchFamily="34" charset="0"/>
                <a:cs typeface="Calibri" panose="020F0502020204030204" pitchFamily="34" charset="0"/>
              </a:rPr>
              <a:t>k-3</a:t>
            </a:r>
            <a:r>
              <a:rPr lang="en-US" sz="2400" dirty="0">
                <a:solidFill>
                  <a:srgbClr val="000000"/>
                </a:solidFill>
                <a:ea typeface="Calibri" panose="020F0502020204030204" pitchFamily="34" charset="0"/>
                <a:cs typeface="Calibri" panose="020F0502020204030204" pitchFamily="34" charset="0"/>
              </a:rPr>
              <a:t> runs that maximize pred variance sequentially</a:t>
            </a:r>
          </a:p>
          <a:p>
            <a:pPr marL="1828891" lvl="3" defTabSz="609630"/>
            <a:r>
              <a:rPr lang="en-US" sz="2400" dirty="0">
                <a:solidFill>
                  <a:srgbClr val="000000"/>
                </a:solidFill>
                <a:ea typeface="Calibri" panose="020F0502020204030204" pitchFamily="34" charset="0"/>
                <a:cs typeface="Calibri" panose="020F0502020204030204" pitchFamily="34" charset="0"/>
              </a:rPr>
              <a:t>	</a:t>
            </a:r>
          </a:p>
          <a:p>
            <a:pPr marL="495325" indent="-495325" defTabSz="609630">
              <a:buFontTx/>
              <a:buAutoNum type="arabicParenR" startAt="3"/>
            </a:pPr>
            <a:r>
              <a:rPr lang="en-US" sz="2400" dirty="0">
                <a:solidFill>
                  <a:srgbClr val="000000"/>
                </a:solidFill>
                <a:ea typeface="Calibri" panose="020F0502020204030204" pitchFamily="34" charset="0"/>
                <a:cs typeface="Calibri" panose="020F0502020204030204" pitchFamily="34" charset="0"/>
              </a:rPr>
              <a:t>Confirm/Challenge: Considering only candidates consistent with best training row: </a:t>
            </a:r>
          </a:p>
          <a:p>
            <a:pPr marL="2933847" lvl="4" indent="-495325" defTabSz="609630">
              <a:buFontTx/>
              <a:buAutoNum type="arabicParenR"/>
            </a:pPr>
            <a:r>
              <a:rPr lang="en-US" sz="2400" dirty="0">
                <a:solidFill>
                  <a:srgbClr val="000000"/>
                </a:solidFill>
                <a:ea typeface="Calibri" panose="020F0502020204030204" pitchFamily="34" charset="0"/>
                <a:cs typeface="Calibri" panose="020F0502020204030204" pitchFamily="34" charset="0"/>
              </a:rPr>
              <a:t>Choose the candidate with highest Bayes Desirability</a:t>
            </a:r>
          </a:p>
          <a:p>
            <a:pPr marL="2933847" lvl="4" indent="-495325" defTabSz="609630">
              <a:buFontTx/>
              <a:buAutoNum type="arabicParenR"/>
            </a:pPr>
            <a:r>
              <a:rPr lang="en-US" sz="2400" dirty="0">
                <a:solidFill>
                  <a:srgbClr val="000000"/>
                </a:solidFill>
                <a:ea typeface="Calibri" panose="020F0502020204030204" pitchFamily="34" charset="0"/>
                <a:cs typeface="Calibri" panose="020F0502020204030204" pitchFamily="34" charset="0"/>
              </a:rPr>
              <a:t>Choose up to </a:t>
            </a:r>
            <a:r>
              <a:rPr lang="en-US" sz="2400" i="1" dirty="0">
                <a:solidFill>
                  <a:srgbClr val="000000"/>
                </a:solidFill>
                <a:ea typeface="Calibri" panose="020F0502020204030204" pitchFamily="34" charset="0"/>
                <a:cs typeface="Calibri" panose="020F0502020204030204" pitchFamily="34" charset="0"/>
              </a:rPr>
              <a:t>k-1</a:t>
            </a:r>
            <a:r>
              <a:rPr lang="en-US" sz="2400" dirty="0">
                <a:solidFill>
                  <a:srgbClr val="000000"/>
                </a:solidFill>
                <a:ea typeface="Calibri" panose="020F0502020204030204" pitchFamily="34" charset="0"/>
                <a:cs typeface="Calibri" panose="020F0502020204030204" pitchFamily="34" charset="0"/>
              </a:rPr>
              <a:t> Max Bayes Desirability Std Dev runs sequentially</a:t>
            </a: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857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BE039-80C9-0C9B-3260-7E11910A90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3FDA3-31D4-5A42-0BC2-8CD21FA8955E}"/>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7DDDDC8-6E5E-5F16-0946-D0DDD3628C00}"/>
                  </a:ext>
                </a:extLst>
              </p:cNvPr>
              <p:cNvSpPr txBox="1"/>
              <p:nvPr/>
            </p:nvSpPr>
            <p:spPr>
              <a:xfrm>
                <a:off x="533402" y="1338540"/>
                <a:ext cx="5356641" cy="5550302"/>
              </a:xfrm>
              <a:prstGeom prst="rect">
                <a:avLst/>
              </a:prstGeom>
              <a:noFill/>
            </p:spPr>
            <p:txBody>
              <a:bodyPr wrap="square" rtlCol="0">
                <a:spAutoFit/>
              </a:bodyPr>
              <a:lstStyle/>
              <a:p>
                <a:pPr marL="609630" lvl="1" indent="-304815" defTabSz="609630">
                  <a:buFont typeface="Arial" panose="020B0604020202020204" pitchFamily="34" charset="0"/>
                  <a:buChar char="•"/>
                </a:pPr>
                <a14:m>
                  <m:oMath xmlns:m="http://schemas.openxmlformats.org/officeDocument/2006/math">
                    <m:r>
                      <m:rPr>
                        <m:sty m:val="p"/>
                      </m:rPr>
                      <a:rPr lang="en-US" sz="2400">
                        <a:solidFill>
                          <a:srgbClr val="000000"/>
                        </a:solidFill>
                        <a:latin typeface="Cambria Math" panose="02040503050406030204" pitchFamily="18" charset="0"/>
                        <a:ea typeface="Cambria Math" panose="02040503050406030204" pitchFamily="18" charset="0"/>
                      </a:rPr>
                      <m:t>y</m:t>
                    </m:r>
                    <m:d>
                      <m:dPr>
                        <m:ctrlPr>
                          <a:rPr lang="en-US" sz="2400" i="1">
                            <a:solidFill>
                              <a:srgbClr val="000000"/>
                            </a:solidFill>
                            <a:latin typeface="Cambria Math" panose="02040503050406030204" pitchFamily="18" charset="0"/>
                            <a:ea typeface="Cambria Math" panose="02040503050406030204" pitchFamily="18" charset="0"/>
                          </a:rPr>
                        </m:ctrlPr>
                      </m:dPr>
                      <m:e>
                        <m:r>
                          <a:rPr lang="en-US" sz="2400" i="1">
                            <a:solidFill>
                              <a:srgbClr val="000000"/>
                            </a:solidFill>
                            <a:latin typeface="Cambria Math" panose="02040503050406030204" pitchFamily="18" charset="0"/>
                            <a:ea typeface="Cambria Math" panose="02040503050406030204" pitchFamily="18" charset="0"/>
                          </a:rPr>
                          <m:t>𝑥</m:t>
                        </m:r>
                      </m:e>
                    </m:d>
                  </m:oMath>
                </a14:m>
                <a:r>
                  <a:rPr lang="en-US" sz="2400" dirty="0">
                    <a:solidFill>
                      <a:srgbClr val="000000"/>
                    </a:solidFill>
                    <a:ea typeface="Cambria Math" panose="02040503050406030204" pitchFamily="18" charset="0"/>
                    <a:cs typeface="Calibri" panose="020F0502020204030204" pitchFamily="34" charset="0"/>
                  </a:rPr>
                  <a:t> observed with random error</a:t>
                </a:r>
              </a:p>
              <a:p>
                <a:pPr marL="609630" lvl="1" indent="-304815" defTabSz="609630">
                  <a:buFont typeface="Arial" panose="020B0604020202020204" pitchFamily="34" charset="0"/>
                  <a:buChar char="•"/>
                </a:pPr>
                <a:endParaRPr lang="en-US" sz="2400" dirty="0">
                  <a:solidFill>
                    <a:srgbClr val="000000"/>
                  </a:solidFill>
                  <a:ea typeface="Cambria Math" panose="02040503050406030204" pitchFamily="18" charset="0"/>
                  <a:cs typeface="Calibri" panose="020F0502020204030204" pitchFamily="34" charset="0"/>
                </a:endParaRPr>
              </a:p>
              <a:p>
                <a:pPr marL="609630" lvl="1" indent="-304815" defTabSz="609630">
                  <a:buFont typeface="Arial" panose="020B0604020202020204" pitchFamily="34" charset="0"/>
                  <a:buChar char="•"/>
                </a:pPr>
                <a:r>
                  <a:rPr lang="en-US" sz="2400" dirty="0">
                    <a:solidFill>
                      <a:srgbClr val="000000"/>
                    </a:solidFill>
                    <a:ea typeface="Cambria Math" panose="02040503050406030204" pitchFamily="18" charset="0"/>
                    <a:cs typeface="Calibri" panose="020F0502020204030204" pitchFamily="34" charset="0"/>
                  </a:rPr>
                  <a:t>Categorical inputs or outputs</a:t>
                </a:r>
              </a:p>
              <a:p>
                <a:pPr marL="609630" lvl="1" indent="-304815" defTabSz="609630">
                  <a:buFont typeface="Arial" panose="020B0604020202020204" pitchFamily="34" charset="0"/>
                  <a:buChar char="•"/>
                </a:pPr>
                <a:endParaRPr lang="en-US" sz="2400" dirty="0">
                  <a:solidFill>
                    <a:srgbClr val="000000"/>
                  </a:solidFill>
                  <a:ea typeface="Cambria Math" panose="02040503050406030204" pitchFamily="18" charset="0"/>
                  <a:cs typeface="Calibri" panose="020F0502020204030204" pitchFamily="34" charset="0"/>
                </a:endParaRPr>
              </a:p>
              <a:p>
                <a:pPr marL="609630" lvl="1" indent="-304815" defTabSz="609630">
                  <a:buFont typeface="Arial" panose="020B0604020202020204" pitchFamily="34" charset="0"/>
                  <a:buChar char="•"/>
                </a:pPr>
                <a:r>
                  <a:rPr lang="en-US" sz="2400" dirty="0">
                    <a:solidFill>
                      <a:srgbClr val="000000"/>
                    </a:solidFill>
                    <a:ea typeface="Cambria Math" panose="02040503050406030204" pitchFamily="18" charset="0"/>
                    <a:cs typeface="Calibri" panose="020F0502020204030204" pitchFamily="34" charset="0"/>
                  </a:rPr>
                  <a:t>Missing inputs</a:t>
                </a:r>
              </a:p>
              <a:p>
                <a:pPr marL="609630" lvl="1" defTabSz="609630"/>
                <a:endParaRPr lang="en-US" sz="2400" dirty="0">
                  <a:solidFill>
                    <a:srgbClr val="000000"/>
                  </a:solidFill>
                  <a:ea typeface="Cambria Math" panose="02040503050406030204" pitchFamily="18" charset="0"/>
                  <a:cs typeface="Calibri" panose="020F0502020204030204" pitchFamily="34" charset="0"/>
                </a:endParaRPr>
              </a:p>
              <a:p>
                <a:pPr marL="609630" lvl="1" indent="-304815" defTabSz="609630">
                  <a:buFont typeface="Arial" panose="020B0604020202020204" pitchFamily="34" charset="0"/>
                  <a:buChar char="•"/>
                </a:pPr>
                <a:r>
                  <a:rPr lang="en-US" sz="2400" dirty="0">
                    <a:solidFill>
                      <a:srgbClr val="000000"/>
                    </a:solidFill>
                    <a:ea typeface="Cambria Math" panose="02040503050406030204" pitchFamily="18" charset="0"/>
                    <a:cs typeface="Calibri" panose="020F0502020204030204" pitchFamily="34" charset="0"/>
                  </a:rPr>
                  <a:t>“</a:t>
                </a:r>
                <a:r>
                  <a:rPr lang="en-US" sz="2400" i="1" dirty="0">
                    <a:solidFill>
                      <a:srgbClr val="000000"/>
                    </a:solidFill>
                    <a:ea typeface="Cambria Math" panose="02040503050406030204" pitchFamily="18" charset="0"/>
                    <a:cs typeface="Calibri" panose="020F0502020204030204" pitchFamily="34" charset="0"/>
                  </a:rPr>
                  <a:t>Batch</a:t>
                </a:r>
                <a:r>
                  <a:rPr lang="en-US" sz="2400" dirty="0">
                    <a:solidFill>
                      <a:srgbClr val="000000"/>
                    </a:solidFill>
                    <a:ea typeface="Cambria Math" panose="02040503050406030204" pitchFamily="18" charset="0"/>
                    <a:cs typeface="Calibri" panose="020F0502020204030204" pitchFamily="34" charset="0"/>
                  </a:rPr>
                  <a:t>” augmentation of more than one run</a:t>
                </a:r>
              </a:p>
              <a:p>
                <a:pPr marL="609630" lvl="1" indent="-304815" defTabSz="609630">
                  <a:buFont typeface="Arial" panose="020B0604020202020204" pitchFamily="34" charset="0"/>
                  <a:buChar char="•"/>
                </a:pPr>
                <a:endParaRPr lang="en-US" sz="2400" dirty="0">
                  <a:solidFill>
                    <a:srgbClr val="000000"/>
                  </a:solidFill>
                  <a:ea typeface="Cambria Math" panose="02040503050406030204" pitchFamily="18" charset="0"/>
                  <a:cs typeface="Calibri" panose="020F0502020204030204" pitchFamily="34" charset="0"/>
                </a:endParaRPr>
              </a:p>
              <a:p>
                <a:pPr marL="609630" lvl="1" indent="-304815" defTabSz="609630">
                  <a:buFont typeface="Arial" panose="020B0604020202020204" pitchFamily="34" charset="0"/>
                  <a:buChar char="•"/>
                </a:pPr>
                <a:r>
                  <a:rPr lang="en-US" sz="2400" dirty="0">
                    <a:solidFill>
                      <a:srgbClr val="000000"/>
                    </a:solidFill>
                    <a:ea typeface="Cambria Math" panose="02040503050406030204" pitchFamily="18" charset="0"/>
                    <a:cs typeface="Calibri" panose="020F0502020204030204" pitchFamily="34" charset="0"/>
                  </a:rPr>
                  <a:t>Many inputs: </a:t>
                </a:r>
                <a14:m>
                  <m:oMath xmlns:m="http://schemas.openxmlformats.org/officeDocument/2006/math">
                    <m:func>
                      <m:funcPr>
                        <m:ctrlPr>
                          <a:rPr lang="en-US" sz="2400" i="1">
                            <a:solidFill>
                              <a:srgbClr val="000000"/>
                            </a:solidFill>
                            <a:latin typeface="Cambria Math" panose="02040503050406030204" pitchFamily="18" charset="0"/>
                            <a:ea typeface="Cambria Math" panose="02040503050406030204" pitchFamily="18" charset="0"/>
                          </a:rPr>
                        </m:ctrlPr>
                      </m:funcPr>
                      <m:fName>
                        <m:r>
                          <m:rPr>
                            <m:sty m:val="p"/>
                          </m:rPr>
                          <a:rPr lang="en-US" sz="2400">
                            <a:solidFill>
                              <a:srgbClr val="000000"/>
                            </a:solidFill>
                            <a:latin typeface="Cambria Math" panose="02040503050406030204" pitchFamily="18" charset="0"/>
                            <a:ea typeface="Cambria Math" panose="02040503050406030204" pitchFamily="18" charset="0"/>
                          </a:rPr>
                          <m:t>dim</m:t>
                        </m:r>
                      </m:fName>
                      <m:e>
                        <m:d>
                          <m:dPr>
                            <m:ctrlPr>
                              <a:rPr lang="en-US" sz="2400" i="1">
                                <a:solidFill>
                                  <a:srgbClr val="000000"/>
                                </a:solidFill>
                                <a:latin typeface="Cambria Math" panose="02040503050406030204" pitchFamily="18" charset="0"/>
                                <a:ea typeface="Cambria Math" panose="02040503050406030204" pitchFamily="18" charset="0"/>
                              </a:rPr>
                            </m:ctrlPr>
                          </m:dPr>
                          <m:e>
                            <m:r>
                              <a:rPr lang="en-US" sz="2400" i="1">
                                <a:solidFill>
                                  <a:srgbClr val="000000"/>
                                </a:solidFill>
                                <a:latin typeface="Cambria Math" panose="02040503050406030204" pitchFamily="18" charset="0"/>
                                <a:ea typeface="Cambria Math" panose="02040503050406030204" pitchFamily="18" charset="0"/>
                              </a:rPr>
                              <m:t>𝑥</m:t>
                            </m:r>
                          </m:e>
                        </m:d>
                      </m:e>
                    </m:func>
                    <m:r>
                      <a:rPr lang="en-US" sz="2400" i="1">
                        <a:solidFill>
                          <a:srgbClr val="000000"/>
                        </a:solidFill>
                        <a:latin typeface="Cambria Math" panose="02040503050406030204" pitchFamily="18" charset="0"/>
                        <a:ea typeface="Cambria Math" panose="02040503050406030204" pitchFamily="18" charset="0"/>
                      </a:rPr>
                      <m:t>&gt;20</m:t>
                    </m:r>
                  </m:oMath>
                </a14:m>
                <a:endParaRPr lang="en-US" sz="2400" dirty="0">
                  <a:solidFill>
                    <a:srgbClr val="000000"/>
                  </a:solidFill>
                  <a:ea typeface="Cambria Math" panose="02040503050406030204" pitchFamily="18" charset="0"/>
                  <a:cs typeface="Calibri" panose="020F0502020204030204" pitchFamily="34" charset="0"/>
                </a:endParaRPr>
              </a:p>
              <a:p>
                <a:pPr marL="609630" lvl="1" indent="-304815" defTabSz="609630">
                  <a:buFont typeface="Arial" panose="020B0604020202020204" pitchFamily="34" charset="0"/>
                  <a:buChar char="•"/>
                </a:pPr>
                <a:endParaRPr lang="en-US" sz="2400" dirty="0">
                  <a:solidFill>
                    <a:srgbClr val="000000"/>
                  </a:solidFill>
                  <a:ea typeface="Cambria Math" panose="02040503050406030204" pitchFamily="18" charset="0"/>
                  <a:cs typeface="Calibri" panose="020F0502020204030204" pitchFamily="34" charset="0"/>
                </a:endParaRPr>
              </a:p>
              <a:p>
                <a:pPr marL="609630" lvl="1" indent="-304815" defTabSz="609630">
                  <a:buFont typeface="Arial" panose="020B0604020202020204" pitchFamily="34" charset="0"/>
                  <a:buChar char="•"/>
                </a:pPr>
                <a:r>
                  <a:rPr lang="en-US" sz="2400" dirty="0">
                    <a:solidFill>
                      <a:srgbClr val="000000"/>
                    </a:solidFill>
                    <a:ea typeface="Cambria Math" panose="02040503050406030204" pitchFamily="18" charset="0"/>
                    <a:cs typeface="Calibri" panose="020F0502020204030204" pitchFamily="34" charset="0"/>
                  </a:rPr>
                  <a:t>Adding new factors in middle of project</a:t>
                </a:r>
              </a:p>
              <a:p>
                <a:pPr marL="609630" lvl="1" indent="-304815" defTabSz="609630">
                  <a:buFont typeface="Arial" panose="020B0604020202020204" pitchFamily="34" charset="0"/>
                  <a:buChar char="•"/>
                </a:pPr>
                <a:endParaRPr lang="en-US" sz="2400" dirty="0">
                  <a:solidFill>
                    <a:srgbClr val="000000"/>
                  </a:solidFill>
                  <a:ea typeface="Cambria Math" panose="02040503050406030204" pitchFamily="18" charset="0"/>
                  <a:cs typeface="Calibri" panose="020F0502020204030204" pitchFamily="34" charset="0"/>
                </a:endParaRPr>
              </a:p>
              <a:p>
                <a:pPr marL="609630" lvl="1" defTabSz="609630"/>
                <a:endParaRPr lang="en-US" sz="1867" dirty="0">
                  <a:solidFill>
                    <a:srgbClr val="000000"/>
                  </a:solidFill>
                  <a:latin typeface="Anova Light"/>
                </a:endParaRPr>
              </a:p>
            </p:txBody>
          </p:sp>
        </mc:Choice>
        <mc:Fallback xmlns="">
          <p:sp>
            <p:nvSpPr>
              <p:cNvPr id="4" name="TextBox 3">
                <a:extLst>
                  <a:ext uri="{FF2B5EF4-FFF2-40B4-BE49-F238E27FC236}">
                    <a16:creationId xmlns:a16="http://schemas.microsoft.com/office/drawing/2014/main" id="{77DDDDC8-6E5E-5F16-0946-D0DDD3628C00}"/>
                  </a:ext>
                </a:extLst>
              </p:cNvPr>
              <p:cNvSpPr txBox="1">
                <a:spLocks noRot="1" noChangeAspect="1" noMove="1" noResize="1" noEditPoints="1" noAdjustHandles="1" noChangeArrowheads="1" noChangeShapeType="1" noTextEdit="1"/>
              </p:cNvSpPr>
              <p:nvPr/>
            </p:nvSpPr>
            <p:spPr>
              <a:xfrm>
                <a:off x="533402" y="1338540"/>
                <a:ext cx="5356641" cy="5550302"/>
              </a:xfrm>
              <a:prstGeom prst="rect">
                <a:avLst/>
              </a:prstGeom>
              <a:blipFill>
                <a:blip r:embed="rId4"/>
                <a:stretch>
                  <a:fillRect t="-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0092D45-AE8F-D7D6-0D37-A72EF5480A1E}"/>
                  </a:ext>
                </a:extLst>
              </p:cNvPr>
              <p:cNvSpPr txBox="1"/>
              <p:nvPr/>
            </p:nvSpPr>
            <p:spPr>
              <a:xfrm>
                <a:off x="6301959" y="1124628"/>
                <a:ext cx="5356641" cy="5098960"/>
              </a:xfrm>
              <a:prstGeom prst="rect">
                <a:avLst/>
              </a:prstGeom>
              <a:noFill/>
            </p:spPr>
            <p:txBody>
              <a:bodyPr wrap="square" rtlCol="0">
                <a:spAutoFit/>
              </a:bodyPr>
              <a:lstStyle/>
              <a:p>
                <a:pPr marL="609630" lvl="1" indent="-304815" defTabSz="609630">
                  <a:buFont typeface="Arial" panose="020B0604020202020204" pitchFamily="34" charset="0"/>
                  <a:buChar char="•"/>
                </a:pPr>
                <a:endParaRPr lang="en-US" sz="1867" dirty="0">
                  <a:solidFill>
                    <a:srgbClr val="000000"/>
                  </a:solidFill>
                  <a:latin typeface="Cambria Math" panose="02040503050406030204" pitchFamily="18" charset="0"/>
                </a:endParaRPr>
              </a:p>
              <a:p>
                <a:pPr marL="609630" lvl="1" indent="-304815" defTabSz="609630">
                  <a:buFont typeface="Arial" panose="020B0604020202020204" pitchFamily="34" charset="0"/>
                  <a:buChar char="•"/>
                </a:pPr>
                <a:r>
                  <a:rPr lang="en-US" sz="2400" dirty="0">
                    <a:solidFill>
                      <a:srgbClr val="000000"/>
                    </a:solidFill>
                  </a:rPr>
                  <a:t>Multiple responses, </a:t>
                </a:r>
                <a14:m>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𝑦</m:t>
                        </m:r>
                      </m:e>
                      <m:sub>
                        <m:r>
                          <a:rPr lang="en-US" sz="2400" i="1">
                            <a:solidFill>
                              <a:srgbClr val="000000"/>
                            </a:solidFill>
                            <a:latin typeface="Cambria Math" panose="02040503050406030204" pitchFamily="18" charset="0"/>
                          </a:rPr>
                          <m:t>𝑖</m:t>
                        </m:r>
                      </m:sub>
                    </m:sSub>
                    <m:d>
                      <m:dPr>
                        <m:ctrlPr>
                          <a:rPr lang="en-US" sz="2400" i="1">
                            <a:solidFill>
                              <a:srgbClr val="000000"/>
                            </a:solidFill>
                            <a:latin typeface="Cambria Math" panose="02040503050406030204" pitchFamily="18" charset="0"/>
                          </a:rPr>
                        </m:ctrlPr>
                      </m:dPr>
                      <m:e>
                        <m:r>
                          <a:rPr lang="en-US" sz="2400" i="1">
                            <a:solidFill>
                              <a:srgbClr val="000000"/>
                            </a:solidFill>
                            <a:latin typeface="Cambria Math" panose="02040503050406030204" pitchFamily="18" charset="0"/>
                          </a:rPr>
                          <m:t>𝑥</m:t>
                        </m:r>
                      </m:e>
                    </m:d>
                    <m:r>
                      <a:rPr lang="en-US" sz="2400" i="1">
                        <a:solidFill>
                          <a:srgbClr val="000000"/>
                        </a:solidFill>
                        <a:latin typeface="Cambria Math" panose="02040503050406030204" pitchFamily="18" charset="0"/>
                      </a:rPr>
                      <m:t>,</m:t>
                    </m:r>
                  </m:oMath>
                </a14:m>
                <a:r>
                  <a:rPr lang="en-US" sz="2400" dirty="0">
                    <a:solidFill>
                      <a:srgbClr val="000000"/>
                    </a:solidFill>
                  </a:rPr>
                  <a:t> with</a:t>
                </a:r>
              </a:p>
              <a:p>
                <a:pPr marL="914446" lvl="2" indent="-304815" defTabSz="609630">
                  <a:buFont typeface="Arial" panose="020B0604020202020204" pitchFamily="34" charset="0"/>
                  <a:buChar char="•"/>
                </a:pPr>
                <a:r>
                  <a:rPr lang="en-US" sz="2400" dirty="0">
                    <a:solidFill>
                      <a:srgbClr val="000000"/>
                    </a:solidFill>
                  </a:rPr>
                  <a:t>Competing goals </a:t>
                </a:r>
              </a:p>
              <a:p>
                <a:pPr marL="914446" lvl="2" indent="-304815" defTabSz="609630">
                  <a:buFont typeface="Arial" panose="020B0604020202020204" pitchFamily="34" charset="0"/>
                  <a:buChar char="•"/>
                </a:pPr>
                <a:r>
                  <a:rPr lang="en-US" sz="2400" dirty="0">
                    <a:solidFill>
                      <a:srgbClr val="000000"/>
                    </a:solidFill>
                  </a:rPr>
                  <a:t>Complicated sparsity</a:t>
                </a:r>
              </a:p>
              <a:p>
                <a:pPr marL="609630" lvl="1" indent="-304815" defTabSz="609630">
                  <a:buFont typeface="Arial" panose="020B0604020202020204" pitchFamily="34" charset="0"/>
                  <a:buChar char="•"/>
                </a:pPr>
                <a:endParaRPr lang="en-US" sz="2400" dirty="0">
                  <a:solidFill>
                    <a:srgbClr val="000000"/>
                  </a:solidFill>
                </a:endParaRPr>
              </a:p>
              <a:p>
                <a:pPr marL="609630" lvl="1" indent="-304815" defTabSz="609630">
                  <a:buFont typeface="Arial" panose="020B0604020202020204" pitchFamily="34" charset="0"/>
                  <a:buChar char="•"/>
                </a:pPr>
                <a:r>
                  <a:rPr lang="en-US" sz="2400" dirty="0">
                    <a:solidFill>
                      <a:srgbClr val="000000"/>
                    </a:solidFill>
                  </a:rPr>
                  <a:t>Match target/spec limit goal</a:t>
                </a:r>
              </a:p>
              <a:p>
                <a:pPr marL="914446" lvl="2" indent="-304815" defTabSz="609630">
                  <a:buFont typeface="Arial" panose="020B0604020202020204" pitchFamily="34" charset="0"/>
                  <a:buChar char="•"/>
                </a:pPr>
                <a:r>
                  <a:rPr lang="en-US" sz="2400" dirty="0">
                    <a:solidFill>
                      <a:srgbClr val="000000"/>
                    </a:solidFill>
                  </a:rPr>
                  <a:t> </a:t>
                </a:r>
                <a14:m>
                  <m:oMath xmlns:m="http://schemas.openxmlformats.org/officeDocument/2006/math">
                    <m:r>
                      <m:rPr>
                        <m:sty m:val="p"/>
                      </m:rPr>
                      <a:rPr lang="en-US" sz="2400">
                        <a:solidFill>
                          <a:srgbClr val="000000"/>
                        </a:solidFill>
                        <a:latin typeface="Cambria Math" panose="02040503050406030204" pitchFamily="18" charset="0"/>
                      </a:rPr>
                      <m:t>y</m:t>
                    </m:r>
                    <m:d>
                      <m:dPr>
                        <m:ctrlPr>
                          <a:rPr lang="en-US" sz="2400" i="1">
                            <a:solidFill>
                              <a:srgbClr val="000000"/>
                            </a:solidFill>
                            <a:latin typeface="Cambria Math" panose="02040503050406030204" pitchFamily="18" charset="0"/>
                          </a:rPr>
                        </m:ctrlPr>
                      </m:dPr>
                      <m:e>
                        <m:r>
                          <a:rPr lang="en-US" sz="2400" i="1">
                            <a:solidFill>
                              <a:srgbClr val="000000"/>
                            </a:solidFill>
                            <a:latin typeface="Cambria Math" panose="02040503050406030204" pitchFamily="18" charset="0"/>
                          </a:rPr>
                          <m:t>𝑥</m:t>
                        </m:r>
                      </m:e>
                    </m:d>
                    <m:r>
                      <a:rPr lang="en-US" sz="2400" i="1">
                        <a:solidFill>
                          <a:srgbClr val="000000"/>
                        </a:solidFill>
                        <a:latin typeface="Cambria Math" panose="02040503050406030204" pitchFamily="18" charset="0"/>
                      </a:rPr>
                      <m:t>=</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𝑌</m:t>
                        </m:r>
                      </m:e>
                      <m:sub>
                        <m:r>
                          <a:rPr lang="en-US" sz="2400" i="1">
                            <a:solidFill>
                              <a:srgbClr val="000000"/>
                            </a:solidFill>
                            <a:latin typeface="Cambria Math" panose="02040503050406030204" pitchFamily="18" charset="0"/>
                          </a:rPr>
                          <m:t>𝑇</m:t>
                        </m:r>
                      </m:sub>
                    </m:sSub>
                  </m:oMath>
                </a14:m>
                <a:r>
                  <a:rPr lang="en-US" sz="2400" dirty="0">
                    <a:solidFill>
                      <a:srgbClr val="000000"/>
                    </a:solidFill>
                  </a:rPr>
                  <a:t> or </a:t>
                </a:r>
                <a14:m>
                  <m:oMath xmlns:m="http://schemas.openxmlformats.org/officeDocument/2006/math">
                    <m:sSub>
                      <m:sSubPr>
                        <m:ctrlPr>
                          <a:rPr lang="en-US" sz="2400" i="1">
                            <a:solidFill>
                              <a:srgbClr val="000000"/>
                            </a:solidFill>
                            <a:latin typeface="Cambria Math" panose="02040503050406030204" pitchFamily="18" charset="0"/>
                          </a:rPr>
                        </m:ctrlPr>
                      </m:sSubPr>
                      <m:e>
                        <m:r>
                          <m:rPr>
                            <m:sty m:val="p"/>
                          </m:rPr>
                          <a:rPr lang="en-US" sz="2400">
                            <a:solidFill>
                              <a:srgbClr val="000000"/>
                            </a:solidFill>
                            <a:latin typeface="Cambria Math" panose="02040503050406030204" pitchFamily="18" charset="0"/>
                          </a:rPr>
                          <m:t>y</m:t>
                        </m:r>
                        <m:d>
                          <m:dPr>
                            <m:ctrlPr>
                              <a:rPr lang="en-US" sz="2400" i="1">
                                <a:solidFill>
                                  <a:srgbClr val="000000"/>
                                </a:solidFill>
                                <a:latin typeface="Cambria Math" panose="02040503050406030204" pitchFamily="18" charset="0"/>
                              </a:rPr>
                            </m:ctrlPr>
                          </m:dPr>
                          <m:e>
                            <m:r>
                              <a:rPr lang="en-US" sz="2400" i="1">
                                <a:solidFill>
                                  <a:srgbClr val="000000"/>
                                </a:solidFill>
                                <a:latin typeface="Cambria Math" panose="02040503050406030204" pitchFamily="18" charset="0"/>
                              </a:rPr>
                              <m:t>𝑥</m:t>
                            </m:r>
                          </m:e>
                        </m:d>
                        <m:r>
                          <a:rPr lang="en-US" sz="2400" i="1">
                            <a:solidFill>
                              <a:srgbClr val="000000"/>
                            </a:solidFill>
                            <a:latin typeface="Cambria Math" panose="02040503050406030204" pitchFamily="18" charset="0"/>
                            <a:ea typeface="Cambria Math" panose="02040503050406030204" pitchFamily="18" charset="0"/>
                          </a:rPr>
                          <m:t>∈[</m:t>
                        </m:r>
                        <m:r>
                          <a:rPr lang="en-US" sz="2400" i="1">
                            <a:solidFill>
                              <a:srgbClr val="000000"/>
                            </a:solidFill>
                            <a:latin typeface="Cambria Math" panose="02040503050406030204" pitchFamily="18" charset="0"/>
                          </a:rPr>
                          <m:t>𝑌</m:t>
                        </m:r>
                      </m:e>
                      <m:sub>
                        <m:r>
                          <a:rPr lang="en-US" sz="2400" i="1">
                            <a:solidFill>
                              <a:srgbClr val="000000"/>
                            </a:solidFill>
                            <a:latin typeface="Cambria Math" panose="02040503050406030204" pitchFamily="18" charset="0"/>
                          </a:rPr>
                          <m:t>𝐿</m:t>
                        </m:r>
                      </m:sub>
                    </m:sSub>
                    <m:r>
                      <a:rPr lang="en-US" sz="2400" i="1">
                        <a:solidFill>
                          <a:srgbClr val="000000"/>
                        </a:solidFill>
                        <a:latin typeface="Cambria Math" panose="02040503050406030204" pitchFamily="18" charset="0"/>
                      </a:rPr>
                      <m:t>,</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𝑌</m:t>
                        </m:r>
                      </m:e>
                      <m:sub>
                        <m:r>
                          <a:rPr lang="en-US" sz="2400" i="1">
                            <a:solidFill>
                              <a:srgbClr val="000000"/>
                            </a:solidFill>
                            <a:latin typeface="Cambria Math" panose="02040503050406030204" pitchFamily="18" charset="0"/>
                          </a:rPr>
                          <m:t>𝑈</m:t>
                        </m:r>
                      </m:sub>
                    </m:sSub>
                    <m:r>
                      <a:rPr lang="en-US" sz="2400" i="1">
                        <a:solidFill>
                          <a:srgbClr val="000000"/>
                        </a:solidFill>
                        <a:latin typeface="Cambria Math" panose="02040503050406030204" pitchFamily="18" charset="0"/>
                      </a:rPr>
                      <m:t>]</m:t>
                    </m:r>
                  </m:oMath>
                </a14:m>
                <a:endParaRPr lang="en-US" sz="2400" dirty="0">
                  <a:solidFill>
                    <a:srgbClr val="000000"/>
                  </a:solidFill>
                </a:endParaRPr>
              </a:p>
              <a:p>
                <a:pPr marL="609630" lvl="1" defTabSz="609630"/>
                <a:endParaRPr lang="en-US" sz="2400" dirty="0">
                  <a:solidFill>
                    <a:srgbClr val="000000"/>
                  </a:solidFill>
                </a:endParaRPr>
              </a:p>
              <a:p>
                <a:pPr marL="609630" lvl="1" indent="-304815" defTabSz="609630">
                  <a:buFont typeface="Arial" panose="020B0604020202020204" pitchFamily="34" charset="0"/>
                  <a:buChar char="•"/>
                </a:pPr>
                <a:r>
                  <a:rPr lang="en-US" sz="2400" dirty="0">
                    <a:solidFill>
                      <a:srgbClr val="000000"/>
                    </a:solidFill>
                  </a:rPr>
                  <a:t>Randomization restrictions (blocking &amp; split plotting)</a:t>
                </a:r>
              </a:p>
              <a:p>
                <a:pPr marL="609630" lvl="1" indent="-304815" defTabSz="609630">
                  <a:buFont typeface="Arial" panose="020B0604020202020204" pitchFamily="34" charset="0"/>
                  <a:buChar char="•"/>
                </a:pPr>
                <a:endParaRPr lang="en-US" sz="2400" dirty="0">
                  <a:solidFill>
                    <a:srgbClr val="000000"/>
                  </a:solidFill>
                </a:endParaRPr>
              </a:p>
              <a:p>
                <a:pPr marL="609630" lvl="1" indent="-304815" defTabSz="609630">
                  <a:buFont typeface="Arial" panose="020B0604020202020204" pitchFamily="34" charset="0"/>
                  <a:buChar char="•"/>
                </a:pPr>
                <a:r>
                  <a:rPr lang="en-US" sz="2400" dirty="0">
                    <a:solidFill>
                      <a:srgbClr val="000000"/>
                    </a:solidFill>
                  </a:rPr>
                  <a:t>Messy training data of unknown and dubious value</a:t>
                </a:r>
              </a:p>
              <a:p>
                <a:pPr marL="609630" lvl="1" defTabSz="609630"/>
                <a:endParaRPr lang="en-US" sz="1867" dirty="0">
                  <a:solidFill>
                    <a:srgbClr val="000000"/>
                  </a:solidFill>
                  <a:latin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A0092D45-AE8F-D7D6-0D37-A72EF5480A1E}"/>
                  </a:ext>
                </a:extLst>
              </p:cNvPr>
              <p:cNvSpPr txBox="1">
                <a:spLocks noRot="1" noChangeAspect="1" noMove="1" noResize="1" noEditPoints="1" noAdjustHandles="1" noChangeArrowheads="1" noChangeShapeType="1" noTextEdit="1"/>
              </p:cNvSpPr>
              <p:nvPr/>
            </p:nvSpPr>
            <p:spPr>
              <a:xfrm>
                <a:off x="6301959" y="1124628"/>
                <a:ext cx="5356641" cy="5098960"/>
              </a:xfrm>
              <a:prstGeom prst="rect">
                <a:avLst/>
              </a:prstGeom>
              <a:blipFill>
                <a:blip r:embed="rId5"/>
                <a:stretch>
                  <a:fillRect/>
                </a:stretch>
              </a:blipFill>
            </p:spPr>
            <p:txBody>
              <a:bodyPr/>
              <a:lstStyle/>
              <a:p>
                <a:r>
                  <a:rPr lang="en-US">
                    <a:noFill/>
                  </a:rPr>
                  <a:t> </a:t>
                </a:r>
              </a:p>
            </p:txBody>
          </p:sp>
        </mc:Fallback>
      </mc:AlternateContent>
      <p:sp>
        <p:nvSpPr>
          <p:cNvPr id="6" name="object 3">
            <a:extLst>
              <a:ext uri="{FF2B5EF4-FFF2-40B4-BE49-F238E27FC236}">
                <a16:creationId xmlns:a16="http://schemas.microsoft.com/office/drawing/2014/main" id="{5EF8A9F9-5F89-1CC9-0E6D-8881BB1C8389}"/>
              </a:ext>
            </a:extLst>
          </p:cNvPr>
          <p:cNvSpPr txBox="1"/>
          <p:nvPr/>
        </p:nvSpPr>
        <p:spPr>
          <a:xfrm>
            <a:off x="3490179" y="665318"/>
            <a:ext cx="5623560" cy="369332"/>
          </a:xfrm>
          <a:prstGeom prst="rect">
            <a:avLst/>
          </a:prstGeom>
        </p:spPr>
        <p:txBody>
          <a:bodyPr vert="horz" wrap="square" lIns="0" tIns="0" rIns="0" bIns="0" rtlCol="0">
            <a:spAutoFit/>
          </a:bodyPr>
          <a:lstStyle/>
          <a:p>
            <a:pPr marL="8467" algn="ctr" defTabSz="609630"/>
            <a:r>
              <a:rPr lang="en-US" sz="2400" b="1" spc="-3" dirty="0">
                <a:solidFill>
                  <a:srgbClr val="2C3034"/>
                </a:solidFill>
                <a:cs typeface="Arial"/>
              </a:rPr>
              <a:t>“</a:t>
            </a:r>
            <a:r>
              <a:rPr lang="en-US" sz="2400" b="1" i="1" spc="-3" dirty="0">
                <a:solidFill>
                  <a:srgbClr val="2C3034"/>
                </a:solidFill>
                <a:cs typeface="Arial"/>
              </a:rPr>
              <a:t>EXOTIC</a:t>
            </a:r>
            <a:r>
              <a:rPr lang="en-US" sz="2400" b="1" spc="-3" dirty="0">
                <a:solidFill>
                  <a:srgbClr val="2C3034"/>
                </a:solidFill>
                <a:cs typeface="Arial"/>
              </a:rPr>
              <a:t>” BAYESIAN OPTIMIZATION</a:t>
            </a:r>
            <a:endParaRPr sz="2400" dirty="0">
              <a:solidFill>
                <a:srgbClr val="000000"/>
              </a:solidFill>
              <a:cs typeface="Arial"/>
            </a:endParaRPr>
          </a:p>
        </p:txBody>
      </p:sp>
    </p:spTree>
    <p:custDataLst>
      <p:tags r:id="rId1"/>
    </p:custDataLst>
    <p:extLst>
      <p:ext uri="{BB962C8B-B14F-4D97-AF65-F5344CB8AC3E}">
        <p14:creationId xmlns:p14="http://schemas.microsoft.com/office/powerpoint/2010/main" val="382863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45D40-7648-101F-5190-E48BE84A55B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7A90D70-0893-3D4F-835A-6BD5AEAB9304}"/>
              </a:ext>
            </a:extLst>
          </p:cNvPr>
          <p:cNvPicPr>
            <a:picLocks noChangeAspect="1"/>
          </p:cNvPicPr>
          <p:nvPr/>
        </p:nvPicPr>
        <p:blipFill>
          <a:blip r:embed="rId4"/>
          <a:stretch>
            <a:fillRect/>
          </a:stretch>
        </p:blipFill>
        <p:spPr>
          <a:xfrm>
            <a:off x="1291440" y="753921"/>
            <a:ext cx="9609120" cy="6104079"/>
          </a:xfrm>
          <a:prstGeom prst="rect">
            <a:avLst/>
          </a:prstGeom>
        </p:spPr>
      </p:pic>
      <p:sp>
        <p:nvSpPr>
          <p:cNvPr id="3" name="TextBox 2">
            <a:extLst>
              <a:ext uri="{FF2B5EF4-FFF2-40B4-BE49-F238E27FC236}">
                <a16:creationId xmlns:a16="http://schemas.microsoft.com/office/drawing/2014/main" id="{B919B6DA-430D-DBF0-8EA9-FBEF4F6B7513}"/>
              </a:ext>
            </a:extLst>
          </p:cNvPr>
          <p:cNvSpPr txBox="1"/>
          <p:nvPr/>
        </p:nvSpPr>
        <p:spPr>
          <a:xfrm>
            <a:off x="1815758" y="211353"/>
            <a:ext cx="9211733" cy="369332"/>
          </a:xfrm>
          <a:prstGeom prst="rect">
            <a:avLst/>
          </a:prstGeom>
          <a:noFill/>
        </p:spPr>
        <p:txBody>
          <a:bodyPr wrap="square" lIns="0" tIns="0" rIns="0" bIns="0" rtlCol="0">
            <a:spAutoFit/>
          </a:bodyPr>
          <a:lstStyle/>
          <a:p>
            <a:pPr defTabSz="609630"/>
            <a:r>
              <a:rPr lang="en-US" sz="2400" dirty="0">
                <a:solidFill>
                  <a:srgbClr val="000000"/>
                </a:solidFill>
                <a:ea typeface="Calibri" panose="020F0502020204030204" pitchFamily="34" charset="0"/>
                <a:cs typeface="Calibri" panose="020F0502020204030204" pitchFamily="34" charset="0"/>
              </a:rPr>
              <a:t>Recorded </a:t>
            </a:r>
            <a:r>
              <a:rPr lang="en-US" sz="2400" dirty="0">
                <a:solidFill>
                  <a:srgbClr val="000000"/>
                </a:solidFill>
                <a:ea typeface="Calibri" panose="020F0502020204030204" pitchFamily="34" charset="0"/>
                <a:cs typeface="Calibri" panose="020F0502020204030204" pitchFamily="34" charset="0"/>
                <a:hlinkClick r:id="rId5"/>
              </a:rPr>
              <a:t>2-hour workshop </a:t>
            </a:r>
            <a:r>
              <a:rPr lang="en-US" sz="2400" dirty="0">
                <a:solidFill>
                  <a:srgbClr val="000000"/>
                </a:solidFill>
                <a:ea typeface="Calibri" panose="020F0502020204030204" pitchFamily="34" charset="0"/>
                <a:cs typeface="Calibri" panose="020F0502020204030204" pitchFamily="34" charset="0"/>
              </a:rPr>
              <a:t>– Explains the “Exotic” details</a:t>
            </a:r>
          </a:p>
        </p:txBody>
      </p:sp>
      <p:sp>
        <p:nvSpPr>
          <p:cNvPr id="7" name="TextBox 6">
            <a:extLst>
              <a:ext uri="{FF2B5EF4-FFF2-40B4-BE49-F238E27FC236}">
                <a16:creationId xmlns:a16="http://schemas.microsoft.com/office/drawing/2014/main" id="{5DCBAE02-FD65-C504-8C92-6CC372A4F477}"/>
              </a:ext>
            </a:extLst>
          </p:cNvPr>
          <p:cNvSpPr txBox="1"/>
          <p:nvPr/>
        </p:nvSpPr>
        <p:spPr>
          <a:xfrm>
            <a:off x="6969761" y="6638565"/>
            <a:ext cx="3839193" cy="184666"/>
          </a:xfrm>
          <a:prstGeom prst="rect">
            <a:avLst/>
          </a:prstGeom>
          <a:noFill/>
        </p:spPr>
        <p:txBody>
          <a:bodyPr wrap="none" lIns="0" tIns="0" rIns="0" bIns="0" rtlCol="0">
            <a:spAutoFit/>
          </a:bodyPr>
          <a:lstStyle/>
          <a:p>
            <a:pPr algn="l"/>
            <a:r>
              <a:rPr lang="en-US" sz="1200" dirty="0">
                <a:solidFill>
                  <a:schemeClr val="tx1"/>
                </a:solidFill>
              </a:rPr>
              <a:t>*European Network for Business and Industrial Statistics</a:t>
            </a:r>
          </a:p>
        </p:txBody>
      </p:sp>
      <p:sp>
        <p:nvSpPr>
          <p:cNvPr id="9" name="TextBox 8">
            <a:extLst>
              <a:ext uri="{FF2B5EF4-FFF2-40B4-BE49-F238E27FC236}">
                <a16:creationId xmlns:a16="http://schemas.microsoft.com/office/drawing/2014/main" id="{6DB5B37A-8BDA-B62B-C068-C80E98A4B8AA}"/>
              </a:ext>
            </a:extLst>
          </p:cNvPr>
          <p:cNvSpPr txBox="1"/>
          <p:nvPr/>
        </p:nvSpPr>
        <p:spPr>
          <a:xfrm>
            <a:off x="8290560" y="3518603"/>
            <a:ext cx="89768" cy="276999"/>
          </a:xfrm>
          <a:prstGeom prst="rect">
            <a:avLst/>
          </a:prstGeom>
          <a:noFill/>
        </p:spPr>
        <p:txBody>
          <a:bodyPr wrap="none" lIns="0" tIns="0" rIns="0" bIns="0" rtlCol="0">
            <a:spAutoFit/>
          </a:bodyPr>
          <a:lstStyle/>
          <a:p>
            <a:pPr algn="l"/>
            <a:r>
              <a:rPr lang="en-US" dirty="0">
                <a:solidFill>
                  <a:schemeClr val="tx1"/>
                </a:solidFill>
              </a:rPr>
              <a:t>*</a:t>
            </a:r>
          </a:p>
        </p:txBody>
      </p:sp>
    </p:spTree>
    <p:custDataLst>
      <p:tags r:id="rId1"/>
    </p:custDataLst>
    <p:extLst>
      <p:ext uri="{BB962C8B-B14F-4D97-AF65-F5344CB8AC3E}">
        <p14:creationId xmlns:p14="http://schemas.microsoft.com/office/powerpoint/2010/main" val="315670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1F5FD-527A-5CFE-0C4A-A942FBD1C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504B6-BD3E-97AB-572E-8D4B029CC8A0}"/>
              </a:ext>
            </a:extLst>
          </p:cNvPr>
          <p:cNvSpPr>
            <a:spLocks noGrp="1"/>
          </p:cNvSpPr>
          <p:nvPr>
            <p:ph type="title"/>
          </p:nvPr>
        </p:nvSpPr>
        <p:spPr/>
        <p:txBody>
          <a:bodyPr/>
          <a:lstStyle/>
          <a:p>
            <a:r>
              <a:rPr lang="en-US" dirty="0"/>
              <a:t>Bayesian Optimization Overview</a:t>
            </a:r>
          </a:p>
        </p:txBody>
      </p:sp>
      <p:sp>
        <p:nvSpPr>
          <p:cNvPr id="3" name="Content Placeholder 2">
            <a:extLst>
              <a:ext uri="{FF2B5EF4-FFF2-40B4-BE49-F238E27FC236}">
                <a16:creationId xmlns:a16="http://schemas.microsoft.com/office/drawing/2014/main" id="{83880752-7F92-0343-7001-BF4CA2B07D25}"/>
              </a:ext>
            </a:extLst>
          </p:cNvPr>
          <p:cNvSpPr>
            <a:spLocks noGrp="1"/>
          </p:cNvSpPr>
          <p:nvPr>
            <p:ph idx="1"/>
          </p:nvPr>
        </p:nvSpPr>
        <p:spPr>
          <a:xfrm>
            <a:off x="834955" y="1338942"/>
            <a:ext cx="10402005" cy="4967589"/>
          </a:xfrm>
        </p:spPr>
        <p:txBody>
          <a:bodyPr>
            <a:normAutofit/>
          </a:bodyPr>
          <a:lstStyle/>
          <a:p>
            <a:pPr marL="0" indent="0">
              <a:buNone/>
            </a:pPr>
            <a:r>
              <a:rPr lang="en-US" b="1" dirty="0"/>
              <a:t>Potential gotchas:  </a:t>
            </a:r>
          </a:p>
          <a:p>
            <a:r>
              <a:rPr lang="en-US" dirty="0"/>
              <a:t>Can’t find an optimum if it doesn’t exist – still need subject matter expertise to set reasonable goals</a:t>
            </a:r>
          </a:p>
          <a:p>
            <a:r>
              <a:rPr lang="en-US" dirty="0"/>
              <a:t>When using with stochastic processes, if factor ranges are too narrow (so factors generate small effects) acquisition functions may not converge – i.e., it is hard to find an optimum in processes with small S/N ratios</a:t>
            </a:r>
          </a:p>
          <a:p>
            <a:r>
              <a:rPr lang="en-US" dirty="0"/>
              <a:t>When goals are targets rather than maxima or minima, too tight a target range will overly constrain or “trap” the max desirability optimum making it difficult to achieve the non-target goals</a:t>
            </a:r>
          </a:p>
          <a:p>
            <a:r>
              <a:rPr lang="en-US" dirty="0"/>
              <a:t>Optimization may run into the end of factor ranges, suggesting that ranges be extended to see if these new regions lead to better performance</a:t>
            </a:r>
          </a:p>
          <a:p>
            <a:endParaRPr lang="en-US" dirty="0"/>
          </a:p>
        </p:txBody>
      </p:sp>
    </p:spTree>
    <p:extLst>
      <p:ext uri="{BB962C8B-B14F-4D97-AF65-F5344CB8AC3E}">
        <p14:creationId xmlns:p14="http://schemas.microsoft.com/office/powerpoint/2010/main" val="35094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032CE-8B0C-9BFB-250D-D8D4C7393A0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B6D1247-75E9-72B4-846E-29C4AA6D08FE}"/>
              </a:ext>
            </a:extLst>
          </p:cNvPr>
          <p:cNvPicPr>
            <a:picLocks noChangeAspect="1"/>
          </p:cNvPicPr>
          <p:nvPr/>
        </p:nvPicPr>
        <p:blipFill>
          <a:blip r:embed="rId4"/>
          <a:stretch>
            <a:fillRect/>
          </a:stretch>
        </p:blipFill>
        <p:spPr>
          <a:xfrm>
            <a:off x="0" y="656009"/>
            <a:ext cx="12192000" cy="6201991"/>
          </a:xfrm>
          <a:prstGeom prst="rect">
            <a:avLst/>
          </a:prstGeom>
        </p:spPr>
      </p:pic>
      <p:sp>
        <p:nvSpPr>
          <p:cNvPr id="3" name="TextBox 2">
            <a:extLst>
              <a:ext uri="{FF2B5EF4-FFF2-40B4-BE49-F238E27FC236}">
                <a16:creationId xmlns:a16="http://schemas.microsoft.com/office/drawing/2014/main" id="{68EF5186-0059-FD22-90D4-D6154DEC3717}"/>
              </a:ext>
            </a:extLst>
          </p:cNvPr>
          <p:cNvSpPr txBox="1"/>
          <p:nvPr/>
        </p:nvSpPr>
        <p:spPr>
          <a:xfrm>
            <a:off x="1158241" y="174285"/>
            <a:ext cx="11643360" cy="369332"/>
          </a:xfrm>
          <a:prstGeom prst="rect">
            <a:avLst/>
          </a:prstGeom>
          <a:noFill/>
        </p:spPr>
        <p:txBody>
          <a:bodyPr wrap="square" lIns="0" tIns="0" rIns="0" bIns="0" rtlCol="0">
            <a:spAutoFit/>
          </a:bodyPr>
          <a:lstStyle/>
          <a:p>
            <a:pPr defTabSz="609630"/>
            <a:r>
              <a:rPr lang="en-US" sz="2400" dirty="0">
                <a:solidFill>
                  <a:srgbClr val="000000"/>
                </a:solidFill>
                <a:ea typeface="Calibri" panose="020F0502020204030204" pitchFamily="34" charset="0"/>
                <a:cs typeface="Calibri" panose="020F0502020204030204" pitchFamily="34" charset="0"/>
                <a:hlinkClick r:id="rId5"/>
              </a:rPr>
              <a:t>4-minute video</a:t>
            </a:r>
            <a:endParaRPr lang="en-US" sz="2400" dirty="0">
              <a:solidFill>
                <a:srgbClr val="0378CD"/>
              </a:solidFill>
            </a:endParaRPr>
          </a:p>
        </p:txBody>
      </p:sp>
      <p:sp>
        <p:nvSpPr>
          <p:cNvPr id="9" name="TextBox 8">
            <a:extLst>
              <a:ext uri="{FF2B5EF4-FFF2-40B4-BE49-F238E27FC236}">
                <a16:creationId xmlns:a16="http://schemas.microsoft.com/office/drawing/2014/main" id="{B314EE0F-6E92-02E5-FD7D-24F6E751DF38}"/>
              </a:ext>
            </a:extLst>
          </p:cNvPr>
          <p:cNvSpPr txBox="1"/>
          <p:nvPr/>
        </p:nvSpPr>
        <p:spPr>
          <a:xfrm>
            <a:off x="8290560" y="3518603"/>
            <a:ext cx="89768" cy="276999"/>
          </a:xfrm>
          <a:prstGeom prst="rect">
            <a:avLst/>
          </a:prstGeom>
          <a:noFill/>
        </p:spPr>
        <p:txBody>
          <a:bodyPr wrap="none" lIns="0" tIns="0" rIns="0" bIns="0" rtlCol="0">
            <a:spAutoFit/>
          </a:bodyPr>
          <a:lstStyle/>
          <a:p>
            <a:pPr algn="l"/>
            <a:r>
              <a:rPr lang="en-US" dirty="0">
                <a:solidFill>
                  <a:schemeClr val="tx1"/>
                </a:solidFill>
              </a:rPr>
              <a:t>*</a:t>
            </a:r>
          </a:p>
        </p:txBody>
      </p:sp>
    </p:spTree>
    <p:custDataLst>
      <p:tags r:id="rId1"/>
    </p:custDataLst>
    <p:extLst>
      <p:ext uri="{BB962C8B-B14F-4D97-AF65-F5344CB8AC3E}">
        <p14:creationId xmlns:p14="http://schemas.microsoft.com/office/powerpoint/2010/main" val="298749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BB2B6-E72A-6330-366C-0147D82411C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33B3200-F754-F5C7-6268-750C992F0F58}"/>
              </a:ext>
            </a:extLst>
          </p:cNvPr>
          <p:cNvPicPr>
            <a:picLocks noChangeAspect="1"/>
          </p:cNvPicPr>
          <p:nvPr/>
        </p:nvPicPr>
        <p:blipFill>
          <a:blip r:embed="rId4"/>
          <a:stretch>
            <a:fillRect/>
          </a:stretch>
        </p:blipFill>
        <p:spPr>
          <a:xfrm>
            <a:off x="1940483" y="636485"/>
            <a:ext cx="7471319" cy="5440556"/>
          </a:xfrm>
          <a:prstGeom prst="rect">
            <a:avLst/>
          </a:prstGeom>
        </p:spPr>
      </p:pic>
      <p:sp>
        <p:nvSpPr>
          <p:cNvPr id="2" name="Title 1">
            <a:extLst>
              <a:ext uri="{FF2B5EF4-FFF2-40B4-BE49-F238E27FC236}">
                <a16:creationId xmlns:a16="http://schemas.microsoft.com/office/drawing/2014/main" id="{4B3C165A-FAA2-93A2-7695-D9D8DFC7E2B0}"/>
              </a:ext>
            </a:extLst>
          </p:cNvPr>
          <p:cNvSpPr>
            <a:spLocks noGrp="1"/>
          </p:cNvSpPr>
          <p:nvPr>
            <p:ph type="title"/>
          </p:nvPr>
        </p:nvSpPr>
        <p:spPr>
          <a:xfrm>
            <a:off x="115766" y="106583"/>
            <a:ext cx="2864501" cy="389851"/>
          </a:xfrm>
        </p:spPr>
        <p:txBody>
          <a:bodyPr>
            <a:normAutofit/>
          </a:bodyPr>
          <a:lstStyle/>
          <a:p>
            <a:r>
              <a:rPr lang="en-US" sz="2133" b="1" dirty="0"/>
              <a:t>Bayesian</a:t>
            </a:r>
            <a:r>
              <a:rPr lang="en-US" sz="2133" dirty="0"/>
              <a:t> </a:t>
            </a:r>
            <a:r>
              <a:rPr lang="en-US" sz="2000" b="1" dirty="0"/>
              <a:t>Optimization</a:t>
            </a:r>
            <a:endParaRPr lang="en-US" sz="2133" b="1" dirty="0"/>
          </a:p>
        </p:txBody>
      </p:sp>
      <p:sp>
        <p:nvSpPr>
          <p:cNvPr id="11" name="Rectangle 10">
            <a:extLst>
              <a:ext uri="{FF2B5EF4-FFF2-40B4-BE49-F238E27FC236}">
                <a16:creationId xmlns:a16="http://schemas.microsoft.com/office/drawing/2014/main" id="{F8772AC5-36E7-F3B6-F393-15D16430E20B}"/>
              </a:ext>
            </a:extLst>
          </p:cNvPr>
          <p:cNvSpPr/>
          <p:nvPr/>
        </p:nvSpPr>
        <p:spPr>
          <a:xfrm>
            <a:off x="2381186" y="1518458"/>
            <a:ext cx="1653257" cy="4100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rgbClr val="FFFFFF"/>
              </a:solidFill>
              <a:latin typeface="Anova Light"/>
            </a:endParaRPr>
          </a:p>
        </p:txBody>
      </p:sp>
      <p:sp>
        <p:nvSpPr>
          <p:cNvPr id="3" name="TextBox 2">
            <a:extLst>
              <a:ext uri="{FF2B5EF4-FFF2-40B4-BE49-F238E27FC236}">
                <a16:creationId xmlns:a16="http://schemas.microsoft.com/office/drawing/2014/main" id="{FF055B33-9C30-1174-3CA9-74D3C64A2DAD}"/>
              </a:ext>
            </a:extLst>
          </p:cNvPr>
          <p:cNvSpPr txBox="1"/>
          <p:nvPr/>
        </p:nvSpPr>
        <p:spPr>
          <a:xfrm>
            <a:off x="3080320" y="127102"/>
            <a:ext cx="5318598" cy="369332"/>
          </a:xfrm>
          <a:prstGeom prst="rect">
            <a:avLst/>
          </a:prstGeom>
          <a:noFill/>
        </p:spPr>
        <p:txBody>
          <a:bodyPr wrap="square" lIns="0" tIns="0" rIns="0" bIns="0" rtlCol="0">
            <a:spAutoFit/>
          </a:bodyPr>
          <a:lstStyle/>
          <a:p>
            <a:pPr algn="ctr" defTabSz="609630"/>
            <a:r>
              <a:rPr lang="en-US" sz="2400" b="1" dirty="0">
                <a:solidFill>
                  <a:srgbClr val="000000"/>
                </a:solidFill>
                <a:latin typeface="Anova Light"/>
              </a:rPr>
              <a:t>Adding Optimal Settings to Batch</a:t>
            </a:r>
          </a:p>
        </p:txBody>
      </p:sp>
    </p:spTree>
    <p:custDataLst>
      <p:tags r:id="rId1"/>
    </p:custDataLst>
    <p:extLst>
      <p:ext uri="{BB962C8B-B14F-4D97-AF65-F5344CB8AC3E}">
        <p14:creationId xmlns:p14="http://schemas.microsoft.com/office/powerpoint/2010/main" val="143320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44612-C6C4-7F02-31C9-C4E0D4DD437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26BD7A6-442A-524B-33EE-96EBE51D1838}"/>
              </a:ext>
            </a:extLst>
          </p:cNvPr>
          <p:cNvPicPr>
            <a:picLocks noChangeAspect="1"/>
          </p:cNvPicPr>
          <p:nvPr/>
        </p:nvPicPr>
        <p:blipFill>
          <a:blip r:embed="rId4"/>
          <a:stretch>
            <a:fillRect/>
          </a:stretch>
        </p:blipFill>
        <p:spPr>
          <a:xfrm>
            <a:off x="1940483" y="636485"/>
            <a:ext cx="7471319" cy="5440556"/>
          </a:xfrm>
          <a:prstGeom prst="rect">
            <a:avLst/>
          </a:prstGeom>
        </p:spPr>
      </p:pic>
      <p:sp>
        <p:nvSpPr>
          <p:cNvPr id="2" name="Title 1">
            <a:extLst>
              <a:ext uri="{FF2B5EF4-FFF2-40B4-BE49-F238E27FC236}">
                <a16:creationId xmlns:a16="http://schemas.microsoft.com/office/drawing/2014/main" id="{9093F43D-D50A-E8FE-0870-00901132AA4B}"/>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p:pic>
        <p:nvPicPr>
          <p:cNvPr id="10" name="Picture 9">
            <a:extLst>
              <a:ext uri="{FF2B5EF4-FFF2-40B4-BE49-F238E27FC236}">
                <a16:creationId xmlns:a16="http://schemas.microsoft.com/office/drawing/2014/main" id="{436C845C-6F71-7C8A-99B3-3A4F99897899}"/>
              </a:ext>
            </a:extLst>
          </p:cNvPr>
          <p:cNvPicPr>
            <a:picLocks noChangeAspect="1"/>
          </p:cNvPicPr>
          <p:nvPr/>
        </p:nvPicPr>
        <p:blipFill>
          <a:blip r:embed="rId5"/>
          <a:stretch>
            <a:fillRect/>
          </a:stretch>
        </p:blipFill>
        <p:spPr>
          <a:xfrm>
            <a:off x="1940484" y="636486"/>
            <a:ext cx="7471319" cy="5364993"/>
          </a:xfrm>
          <a:prstGeom prst="rect">
            <a:avLst/>
          </a:prstGeom>
        </p:spPr>
      </p:pic>
      <p:sp>
        <p:nvSpPr>
          <p:cNvPr id="3" name="Rectangle 2">
            <a:extLst>
              <a:ext uri="{FF2B5EF4-FFF2-40B4-BE49-F238E27FC236}">
                <a16:creationId xmlns:a16="http://schemas.microsoft.com/office/drawing/2014/main" id="{DCC1C3E3-C315-FF8A-E539-916B4E014E99}"/>
              </a:ext>
            </a:extLst>
          </p:cNvPr>
          <p:cNvSpPr/>
          <p:nvPr/>
        </p:nvSpPr>
        <p:spPr>
          <a:xfrm>
            <a:off x="2105893" y="1064034"/>
            <a:ext cx="2261062" cy="4100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rgbClr val="FFFFFF"/>
              </a:solidFill>
              <a:latin typeface="Anova Light"/>
            </a:endParaRPr>
          </a:p>
        </p:txBody>
      </p:sp>
      <p:sp>
        <p:nvSpPr>
          <p:cNvPr id="4" name="TextBox 3">
            <a:extLst>
              <a:ext uri="{FF2B5EF4-FFF2-40B4-BE49-F238E27FC236}">
                <a16:creationId xmlns:a16="http://schemas.microsoft.com/office/drawing/2014/main" id="{59B1A0AE-2252-CB72-977D-F961E4E93996}"/>
              </a:ext>
            </a:extLst>
          </p:cNvPr>
          <p:cNvSpPr txBox="1"/>
          <p:nvPr/>
        </p:nvSpPr>
        <p:spPr>
          <a:xfrm>
            <a:off x="3080320" y="127102"/>
            <a:ext cx="5318598" cy="369332"/>
          </a:xfrm>
          <a:prstGeom prst="rect">
            <a:avLst/>
          </a:prstGeom>
          <a:noFill/>
        </p:spPr>
        <p:txBody>
          <a:bodyPr wrap="square" lIns="0" tIns="0" rIns="0" bIns="0" rtlCol="0">
            <a:spAutoFit/>
          </a:bodyPr>
          <a:lstStyle/>
          <a:p>
            <a:pPr algn="ctr" defTabSz="609630"/>
            <a:r>
              <a:rPr lang="en-US" sz="2400" b="1" dirty="0">
                <a:solidFill>
                  <a:srgbClr val="000000"/>
                </a:solidFill>
                <a:latin typeface="Anova Light"/>
              </a:rPr>
              <a:t>Adding Optimal Settings to Batch</a:t>
            </a:r>
          </a:p>
        </p:txBody>
      </p:sp>
    </p:spTree>
    <p:custDataLst>
      <p:tags r:id="rId1"/>
    </p:custDataLst>
    <p:extLst>
      <p:ext uri="{BB962C8B-B14F-4D97-AF65-F5344CB8AC3E}">
        <p14:creationId xmlns:p14="http://schemas.microsoft.com/office/powerpoint/2010/main" val="49730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DEEB8-9F71-4429-7B34-B20A3DF0B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E4ECF-9A86-A7B1-291D-C3971C5EEA19}"/>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p:pic>
        <p:nvPicPr>
          <p:cNvPr id="7" name="Picture 6">
            <a:extLst>
              <a:ext uri="{FF2B5EF4-FFF2-40B4-BE49-F238E27FC236}">
                <a16:creationId xmlns:a16="http://schemas.microsoft.com/office/drawing/2014/main" id="{2F2419B5-39F3-56B1-3774-19D584E4EA85}"/>
              </a:ext>
            </a:extLst>
          </p:cNvPr>
          <p:cNvPicPr>
            <a:picLocks noChangeAspect="1"/>
          </p:cNvPicPr>
          <p:nvPr/>
        </p:nvPicPr>
        <p:blipFill>
          <a:blip r:embed="rId4"/>
          <a:stretch>
            <a:fillRect/>
          </a:stretch>
        </p:blipFill>
        <p:spPr>
          <a:xfrm>
            <a:off x="304889" y="1895552"/>
            <a:ext cx="3351669" cy="2917748"/>
          </a:xfrm>
          <a:prstGeom prst="rect">
            <a:avLst/>
          </a:prstGeom>
        </p:spPr>
      </p:pic>
      <p:sp>
        <p:nvSpPr>
          <p:cNvPr id="8" name="Rectangle 7">
            <a:extLst>
              <a:ext uri="{FF2B5EF4-FFF2-40B4-BE49-F238E27FC236}">
                <a16:creationId xmlns:a16="http://schemas.microsoft.com/office/drawing/2014/main" id="{8A1B3D5F-D9A8-5566-E71C-2098439C8759}"/>
              </a:ext>
            </a:extLst>
          </p:cNvPr>
          <p:cNvSpPr/>
          <p:nvPr/>
        </p:nvSpPr>
        <p:spPr>
          <a:xfrm>
            <a:off x="304889" y="2188454"/>
            <a:ext cx="3351668" cy="11580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rgbClr val="FFFFFF"/>
              </a:solidFill>
              <a:latin typeface="Anova Light"/>
            </a:endParaRPr>
          </a:p>
        </p:txBody>
      </p:sp>
      <p:sp>
        <p:nvSpPr>
          <p:cNvPr id="3" name="TextBox 2">
            <a:extLst>
              <a:ext uri="{FF2B5EF4-FFF2-40B4-BE49-F238E27FC236}">
                <a16:creationId xmlns:a16="http://schemas.microsoft.com/office/drawing/2014/main" id="{03FC0E57-D955-CCAF-4759-7138F895038D}"/>
              </a:ext>
            </a:extLst>
          </p:cNvPr>
          <p:cNvSpPr txBox="1"/>
          <p:nvPr/>
        </p:nvSpPr>
        <p:spPr>
          <a:xfrm>
            <a:off x="3968685" y="496434"/>
            <a:ext cx="8107550" cy="6278642"/>
          </a:xfrm>
          <a:prstGeom prst="rect">
            <a:avLst/>
          </a:prstGeom>
          <a:noFill/>
        </p:spPr>
        <p:txBody>
          <a:bodyPr wrap="square" lIns="0" tIns="0" rIns="0" bIns="0" rtlCol="0">
            <a:spAutoFit/>
          </a:bodyPr>
          <a:lstStyle/>
          <a:p>
            <a:pPr defTabSz="609630"/>
            <a:r>
              <a:rPr lang="en-US" sz="2400" dirty="0">
                <a:solidFill>
                  <a:srgbClr val="000000"/>
                </a:solidFill>
                <a:ea typeface="Calibri" panose="020F0502020204030204" pitchFamily="34" charset="0"/>
                <a:cs typeface="Calibri" panose="020F0502020204030204" pitchFamily="34" charset="0"/>
              </a:rPr>
              <a:t>The “Exploration” methods</a:t>
            </a:r>
          </a:p>
          <a:p>
            <a:pPr defTabSz="609630"/>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err="1">
                <a:solidFill>
                  <a:srgbClr val="000000"/>
                </a:solidFill>
                <a:ea typeface="Calibri" panose="020F0502020204030204" pitchFamily="34" charset="0"/>
                <a:cs typeface="Calibri" panose="020F0502020204030204" pitchFamily="34" charset="0"/>
              </a:rPr>
              <a:t>MaxPro</a:t>
            </a:r>
            <a:r>
              <a:rPr lang="en-US" sz="2400" dirty="0">
                <a:solidFill>
                  <a:srgbClr val="000000"/>
                </a:solidFill>
                <a:ea typeface="Calibri" panose="020F0502020204030204" pitchFamily="34" charset="0"/>
                <a:cs typeface="Calibri" panose="020F0502020204030204" pitchFamily="34" charset="0"/>
              </a:rPr>
              <a:t> </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Spacefilling, only based on X not the model </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Useful when the when model fit is not good</a:t>
            </a:r>
          </a:p>
          <a:p>
            <a:pPr marL="990650" lvl="1"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err="1">
                <a:solidFill>
                  <a:srgbClr val="000000"/>
                </a:solidFill>
                <a:ea typeface="Calibri" panose="020F0502020204030204" pitchFamily="34" charset="0"/>
                <a:cs typeface="Calibri" panose="020F0502020204030204" pitchFamily="34" charset="0"/>
              </a:rPr>
              <a:t>Multimodel</a:t>
            </a:r>
            <a:r>
              <a:rPr lang="en-US" sz="2400" dirty="0">
                <a:solidFill>
                  <a:srgbClr val="000000"/>
                </a:solidFill>
                <a:ea typeface="Calibri" panose="020F0502020204030204" pitchFamily="34" charset="0"/>
                <a:cs typeface="Calibri" panose="020F0502020204030204" pitchFamily="34" charset="0"/>
              </a:rPr>
              <a:t> Std Dev</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Spacefilling based on model (X &amp; y)</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Conceptually identical to D-optimality on prediction</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More likely to explore the edges and vertices</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Less used than </a:t>
            </a:r>
            <a:r>
              <a:rPr lang="en-US" sz="2400" dirty="0" err="1">
                <a:solidFill>
                  <a:srgbClr val="000000"/>
                </a:solidFill>
                <a:ea typeface="Calibri" panose="020F0502020204030204" pitchFamily="34" charset="0"/>
                <a:cs typeface="Calibri" panose="020F0502020204030204" pitchFamily="34" charset="0"/>
              </a:rPr>
              <a:t>MaxPro</a:t>
            </a:r>
            <a:r>
              <a:rPr lang="en-US" sz="2400" dirty="0">
                <a:solidFill>
                  <a:srgbClr val="000000"/>
                </a:solidFill>
                <a:ea typeface="Calibri" panose="020F0502020204030204" pitchFamily="34" charset="0"/>
                <a:cs typeface="Calibri" panose="020F0502020204030204" pitchFamily="34" charset="0"/>
              </a:rPr>
              <a:t> / Bayes Std Dev </a:t>
            </a:r>
          </a:p>
          <a:p>
            <a:pPr marL="990650" lvl="1" indent="-381019" defTabSz="609630">
              <a:buFont typeface="Arial" panose="020B0604020202020204" pitchFamily="34" charset="0"/>
              <a:buChar char="•"/>
            </a:pPr>
            <a:endParaRPr lang="en-US" sz="2400" b="1"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Bayesian Desirability Std Dev</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Spacefilling based on model &amp; goals (X &amp; y &amp; Goals)</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D-optimality to learn Bayesian Desirability</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Finds “interesting” unexplored regions</a:t>
            </a:r>
          </a:p>
          <a:p>
            <a:pPr marL="990650" lvl="1"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Ignores “uninteresting” regions</a:t>
            </a:r>
          </a:p>
        </p:txBody>
      </p:sp>
    </p:spTree>
    <p:custDataLst>
      <p:tags r:id="rId1"/>
    </p:custDataLst>
    <p:extLst>
      <p:ext uri="{BB962C8B-B14F-4D97-AF65-F5344CB8AC3E}">
        <p14:creationId xmlns:p14="http://schemas.microsoft.com/office/powerpoint/2010/main" val="120538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4E1F8-DF20-7473-2952-4C1F933FB1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B8902-70BF-3069-61F5-0545FDF7A4B0}"/>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p:pic>
        <p:nvPicPr>
          <p:cNvPr id="7" name="Picture 6">
            <a:extLst>
              <a:ext uri="{FF2B5EF4-FFF2-40B4-BE49-F238E27FC236}">
                <a16:creationId xmlns:a16="http://schemas.microsoft.com/office/drawing/2014/main" id="{30D55A36-CB8F-D3E7-DFA7-6DB12B1E4E3C}"/>
              </a:ext>
            </a:extLst>
          </p:cNvPr>
          <p:cNvPicPr>
            <a:picLocks noChangeAspect="1"/>
          </p:cNvPicPr>
          <p:nvPr/>
        </p:nvPicPr>
        <p:blipFill>
          <a:blip r:embed="rId4"/>
          <a:stretch>
            <a:fillRect/>
          </a:stretch>
        </p:blipFill>
        <p:spPr>
          <a:xfrm>
            <a:off x="304889" y="1895552"/>
            <a:ext cx="3351669" cy="2917748"/>
          </a:xfrm>
          <a:prstGeom prst="rect">
            <a:avLst/>
          </a:prstGeom>
        </p:spPr>
      </p:pic>
      <p:sp>
        <p:nvSpPr>
          <p:cNvPr id="8" name="Rectangle 7">
            <a:extLst>
              <a:ext uri="{FF2B5EF4-FFF2-40B4-BE49-F238E27FC236}">
                <a16:creationId xmlns:a16="http://schemas.microsoft.com/office/drawing/2014/main" id="{69EFC68F-6669-6FE2-FC6B-467231839528}"/>
              </a:ext>
            </a:extLst>
          </p:cNvPr>
          <p:cNvSpPr/>
          <p:nvPr/>
        </p:nvSpPr>
        <p:spPr>
          <a:xfrm>
            <a:off x="304889" y="3289003"/>
            <a:ext cx="3351668" cy="8931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rgbClr val="FFFFFF"/>
              </a:solidFill>
              <a:latin typeface="Anova Light"/>
            </a:endParaRPr>
          </a:p>
        </p:txBody>
      </p:sp>
      <p:sp>
        <p:nvSpPr>
          <p:cNvPr id="3" name="TextBox 2">
            <a:extLst>
              <a:ext uri="{FF2B5EF4-FFF2-40B4-BE49-F238E27FC236}">
                <a16:creationId xmlns:a16="http://schemas.microsoft.com/office/drawing/2014/main" id="{FFB17E65-4788-097D-C5AB-578DC671276F}"/>
              </a:ext>
            </a:extLst>
          </p:cNvPr>
          <p:cNvSpPr txBox="1"/>
          <p:nvPr/>
        </p:nvSpPr>
        <p:spPr>
          <a:xfrm>
            <a:off x="3968496" y="496434"/>
            <a:ext cx="7979664" cy="3693319"/>
          </a:xfrm>
          <a:prstGeom prst="rect">
            <a:avLst/>
          </a:prstGeom>
          <a:noFill/>
        </p:spPr>
        <p:txBody>
          <a:bodyPr wrap="square" lIns="0" tIns="0" rIns="0" bIns="0" rtlCol="0">
            <a:spAutoFit/>
          </a:bodyPr>
          <a:lstStyle/>
          <a:p>
            <a:pPr defTabSz="609630"/>
            <a:r>
              <a:rPr lang="en-US" sz="2400" dirty="0">
                <a:solidFill>
                  <a:srgbClr val="000000"/>
                </a:solidFill>
                <a:ea typeface="Calibri" panose="020F0502020204030204" pitchFamily="34" charset="0"/>
                <a:cs typeface="Calibri" panose="020F0502020204030204" pitchFamily="34" charset="0"/>
              </a:rPr>
              <a:t>The “Exploitation” methods</a:t>
            </a:r>
          </a:p>
          <a:p>
            <a:pPr defTabSz="609630"/>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MEI</a:t>
            </a: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Upper Confidence Bound (UCB)</a:t>
            </a: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Both work off the Bayesian Desirability rather than the prediction formulas</a:t>
            </a:r>
          </a:p>
          <a:p>
            <a:pPr marL="381019" indent="-381019" defTabSz="609630">
              <a:buFont typeface="Arial" panose="020B0604020202020204" pitchFamily="34" charset="0"/>
              <a:buChar char="•"/>
            </a:pPr>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There is better theory for UCB, but MEI is better known</a:t>
            </a:r>
          </a:p>
        </p:txBody>
      </p:sp>
    </p:spTree>
    <p:custDataLst>
      <p:tags r:id="rId1"/>
    </p:custDataLst>
    <p:extLst>
      <p:ext uri="{BB962C8B-B14F-4D97-AF65-F5344CB8AC3E}">
        <p14:creationId xmlns:p14="http://schemas.microsoft.com/office/powerpoint/2010/main" val="215028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13E08-699E-B30F-B996-999A0BC3E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1CC15-B145-8FBC-E249-2158DB21D759}"/>
              </a:ext>
            </a:extLst>
          </p:cNvPr>
          <p:cNvSpPr>
            <a:spLocks noGrp="1"/>
          </p:cNvSpPr>
          <p:nvPr>
            <p:ph type="title"/>
          </p:nvPr>
        </p:nvSpPr>
        <p:spPr>
          <a:xfrm>
            <a:off x="115766" y="106583"/>
            <a:ext cx="2864501" cy="389851"/>
          </a:xfrm>
        </p:spPr>
        <p:txBody>
          <a:bodyPr>
            <a:normAutofit/>
          </a:bodyPr>
          <a:lstStyle/>
          <a:p>
            <a:r>
              <a:rPr lang="en-US" sz="2000" b="1" dirty="0"/>
              <a:t>Bayesian Optimization</a:t>
            </a:r>
          </a:p>
        </p:txBody>
      </p:sp>
      <p:pic>
        <p:nvPicPr>
          <p:cNvPr id="7" name="Picture 6">
            <a:extLst>
              <a:ext uri="{FF2B5EF4-FFF2-40B4-BE49-F238E27FC236}">
                <a16:creationId xmlns:a16="http://schemas.microsoft.com/office/drawing/2014/main" id="{BA6D3F45-243F-F166-FBB2-E29B6CAE2853}"/>
              </a:ext>
            </a:extLst>
          </p:cNvPr>
          <p:cNvPicPr>
            <a:picLocks noChangeAspect="1"/>
          </p:cNvPicPr>
          <p:nvPr/>
        </p:nvPicPr>
        <p:blipFill>
          <a:blip r:embed="rId4"/>
          <a:stretch>
            <a:fillRect/>
          </a:stretch>
        </p:blipFill>
        <p:spPr>
          <a:xfrm>
            <a:off x="304889" y="1895552"/>
            <a:ext cx="3351669" cy="2917748"/>
          </a:xfrm>
          <a:prstGeom prst="rect">
            <a:avLst/>
          </a:prstGeom>
        </p:spPr>
      </p:pic>
      <p:sp>
        <p:nvSpPr>
          <p:cNvPr id="8" name="Rectangle 7">
            <a:extLst>
              <a:ext uri="{FF2B5EF4-FFF2-40B4-BE49-F238E27FC236}">
                <a16:creationId xmlns:a16="http://schemas.microsoft.com/office/drawing/2014/main" id="{0A9FD33E-2AFF-EC06-A0F4-B23964072D12}"/>
              </a:ext>
            </a:extLst>
          </p:cNvPr>
          <p:cNvSpPr/>
          <p:nvPr/>
        </p:nvSpPr>
        <p:spPr>
          <a:xfrm>
            <a:off x="304889" y="4054547"/>
            <a:ext cx="2675378" cy="5528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srgbClr val="FFFFFF"/>
              </a:solidFill>
              <a:latin typeface="Anova Light"/>
            </a:endParaRPr>
          </a:p>
        </p:txBody>
      </p:sp>
      <p:sp>
        <p:nvSpPr>
          <p:cNvPr id="3" name="TextBox 2">
            <a:extLst>
              <a:ext uri="{FF2B5EF4-FFF2-40B4-BE49-F238E27FC236}">
                <a16:creationId xmlns:a16="http://schemas.microsoft.com/office/drawing/2014/main" id="{2628D444-F743-7708-1490-33A71D12AC66}"/>
              </a:ext>
            </a:extLst>
          </p:cNvPr>
          <p:cNvSpPr txBox="1"/>
          <p:nvPr/>
        </p:nvSpPr>
        <p:spPr>
          <a:xfrm>
            <a:off x="3453319" y="4623582"/>
            <a:ext cx="8521934" cy="1846659"/>
          </a:xfrm>
          <a:prstGeom prst="rect">
            <a:avLst/>
          </a:prstGeom>
          <a:noFill/>
        </p:spPr>
        <p:txBody>
          <a:bodyPr wrap="square" lIns="0" tIns="0" rIns="0" bIns="0" rtlCol="0">
            <a:spAutoFit/>
          </a:bodyPr>
          <a:lstStyle/>
          <a:p>
            <a:pPr defTabSz="609630"/>
            <a:endParaRPr lang="en-US" sz="2400" dirty="0">
              <a:solidFill>
                <a:srgbClr val="000000"/>
              </a:solidFill>
              <a:ea typeface="Calibri" panose="020F0502020204030204" pitchFamily="34" charset="0"/>
              <a:cs typeface="Calibri" panose="020F0502020204030204" pitchFamily="34" charset="0"/>
            </a:endParaRP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Convenient way to reset the Profiler to the best training run</a:t>
            </a: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Assess the “current” state of the art responses &amp; goals</a:t>
            </a:r>
          </a:p>
          <a:p>
            <a:pPr marL="381019" indent="-381019" defTabSz="609630">
              <a:buFont typeface="Arial" panose="020B0604020202020204" pitchFamily="34" charset="0"/>
              <a:buChar char="•"/>
            </a:pPr>
            <a:r>
              <a:rPr lang="en-US" sz="2400" dirty="0">
                <a:solidFill>
                  <a:srgbClr val="000000"/>
                </a:solidFill>
                <a:ea typeface="Calibri" panose="020F0502020204030204" pitchFamily="34" charset="0"/>
                <a:cs typeface="Calibri" panose="020F0502020204030204" pitchFamily="34" charset="0"/>
              </a:rPr>
              <a:t>Useful to force replication of the best settings</a:t>
            </a:r>
          </a:p>
          <a:p>
            <a:pPr marL="381019" indent="-381019" defTabSz="609630">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00180ED-AE60-1DE6-11F4-3470A9810BCB}"/>
              </a:ext>
            </a:extLst>
          </p:cNvPr>
          <p:cNvPicPr>
            <a:picLocks noChangeAspect="1"/>
          </p:cNvPicPr>
          <p:nvPr/>
        </p:nvPicPr>
        <p:blipFill>
          <a:blip r:embed="rId5"/>
          <a:stretch>
            <a:fillRect/>
          </a:stretch>
        </p:blipFill>
        <p:spPr>
          <a:xfrm>
            <a:off x="4406835" y="490923"/>
            <a:ext cx="5993879" cy="4304075"/>
          </a:xfrm>
          <a:prstGeom prst="rect">
            <a:avLst/>
          </a:prstGeom>
        </p:spPr>
      </p:pic>
      <p:sp>
        <p:nvSpPr>
          <p:cNvPr id="4" name="TextBox 3">
            <a:extLst>
              <a:ext uri="{FF2B5EF4-FFF2-40B4-BE49-F238E27FC236}">
                <a16:creationId xmlns:a16="http://schemas.microsoft.com/office/drawing/2014/main" id="{92799919-CD18-F894-F897-28D81BB185A9}"/>
              </a:ext>
            </a:extLst>
          </p:cNvPr>
          <p:cNvSpPr txBox="1"/>
          <p:nvPr/>
        </p:nvSpPr>
        <p:spPr>
          <a:xfrm>
            <a:off x="2916850" y="116842"/>
            <a:ext cx="5566622" cy="369332"/>
          </a:xfrm>
          <a:prstGeom prst="rect">
            <a:avLst/>
          </a:prstGeom>
          <a:noFill/>
        </p:spPr>
        <p:txBody>
          <a:bodyPr wrap="square" lIns="0" tIns="0" rIns="0" bIns="0" rtlCol="0">
            <a:spAutoFit/>
          </a:bodyPr>
          <a:lstStyle/>
          <a:p>
            <a:pPr algn="ctr" defTabSz="609630"/>
            <a:r>
              <a:rPr lang="en-US" sz="2400" b="1" dirty="0">
                <a:solidFill>
                  <a:srgbClr val="000000"/>
                </a:solidFill>
                <a:latin typeface="Anova Light"/>
              </a:rPr>
              <a:t>Confirm/Challenge</a:t>
            </a:r>
          </a:p>
        </p:txBody>
      </p:sp>
    </p:spTree>
    <p:custDataLst>
      <p:tags r:id="rId1"/>
    </p:custDataLst>
    <p:extLst>
      <p:ext uri="{BB962C8B-B14F-4D97-AF65-F5344CB8AC3E}">
        <p14:creationId xmlns:p14="http://schemas.microsoft.com/office/powerpoint/2010/main" val="354848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5C2FA-06E9-AE47-ED9B-8ADDD4499C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AC49A-1267-4B17-E4B0-5EAB986F5389}"/>
              </a:ext>
            </a:extLst>
          </p:cNvPr>
          <p:cNvSpPr>
            <a:spLocks noGrp="1"/>
          </p:cNvSpPr>
          <p:nvPr>
            <p:ph type="title"/>
          </p:nvPr>
        </p:nvSpPr>
        <p:spPr/>
        <p:txBody>
          <a:bodyPr>
            <a:noAutofit/>
          </a:bodyPr>
          <a:lstStyle/>
          <a:p>
            <a:r>
              <a:rPr lang="en-US" sz="2800" dirty="0"/>
              <a:t>Bayesian Optimization Benefits/Value</a:t>
            </a:r>
          </a:p>
        </p:txBody>
      </p:sp>
      <p:sp>
        <p:nvSpPr>
          <p:cNvPr id="5" name="Content Placeholder 4">
            <a:extLst>
              <a:ext uri="{FF2B5EF4-FFF2-40B4-BE49-F238E27FC236}">
                <a16:creationId xmlns:a16="http://schemas.microsoft.com/office/drawing/2014/main" id="{7BF43A89-6AAE-427D-3895-AC146E0D6F9A}"/>
              </a:ext>
            </a:extLst>
          </p:cNvPr>
          <p:cNvSpPr>
            <a:spLocks noGrp="1"/>
          </p:cNvSpPr>
          <p:nvPr>
            <p:ph idx="1"/>
          </p:nvPr>
        </p:nvSpPr>
        <p:spPr>
          <a:xfrm>
            <a:off x="834955" y="1369907"/>
            <a:ext cx="11123507" cy="4576764"/>
          </a:xfrm>
        </p:spPr>
        <p:txBody>
          <a:bodyPr>
            <a:normAutofit/>
          </a:bodyPr>
          <a:lstStyle/>
          <a:p>
            <a:pPr marL="457200" indent="-457200">
              <a:buFont typeface="+mj-lt"/>
              <a:buAutoNum type="arabicPeriod"/>
            </a:pPr>
            <a:r>
              <a:rPr lang="en-US" dirty="0"/>
              <a:t>Small starting designs - stop when goals are met - reduce time &amp; expense</a:t>
            </a:r>
          </a:p>
          <a:p>
            <a:pPr marL="457200" indent="-457200">
              <a:buFont typeface="+mj-lt"/>
              <a:buAutoNum type="arabicPeriod"/>
            </a:pPr>
            <a:r>
              <a:rPr lang="en-US" dirty="0"/>
              <a:t>Ease of adoption compared to many classical statistical methods for process optimization - statistically simpler: no p-values, normality tests, etc.</a:t>
            </a:r>
          </a:p>
          <a:p>
            <a:pPr marL="457200" indent="-457200">
              <a:buFont typeface="+mj-lt"/>
              <a:buAutoNum type="arabicPeriod"/>
            </a:pPr>
            <a:r>
              <a:rPr lang="en-US" dirty="0"/>
              <a:t>Response surface shape emerges naturally from the Gaussian Process model</a:t>
            </a:r>
          </a:p>
          <a:p>
            <a:pPr lvl="1"/>
            <a:r>
              <a:rPr lang="en-US" sz="1800" dirty="0"/>
              <a:t>No need to do effect selection to determine the form of the model (i.e., interactions, curvature)</a:t>
            </a:r>
          </a:p>
          <a:p>
            <a:pPr marL="457200" indent="-457200">
              <a:buFont typeface="+mj-lt"/>
              <a:buAutoNum type="arabicPeriod"/>
            </a:pPr>
            <a:r>
              <a:rPr lang="en-US" dirty="0"/>
              <a:t>Guided iterative approach aligns naturally with how process development engineers think</a:t>
            </a:r>
          </a:p>
          <a:p>
            <a:pPr marL="457200" indent="-457200">
              <a:buFont typeface="+mj-lt"/>
              <a:buAutoNum type="arabicPeriod"/>
            </a:pPr>
            <a:r>
              <a:rPr lang="en-US" dirty="0"/>
              <a:t>Accounts for response goals and existing factor space, then optimizes</a:t>
            </a:r>
          </a:p>
          <a:p>
            <a:pPr marL="457200" indent="-457200">
              <a:buFont typeface="+mj-lt"/>
              <a:buAutoNum type="arabicPeriod"/>
            </a:pPr>
            <a:r>
              <a:rPr lang="en-US" dirty="0"/>
              <a:t>While computationally complex, results are easy to digest and interpret</a:t>
            </a:r>
          </a:p>
          <a:p>
            <a:endParaRPr lang="en-US" dirty="0"/>
          </a:p>
        </p:txBody>
      </p:sp>
      <p:sp>
        <p:nvSpPr>
          <p:cNvPr id="4" name="TextBox 3">
            <a:extLst>
              <a:ext uri="{FF2B5EF4-FFF2-40B4-BE49-F238E27FC236}">
                <a16:creationId xmlns:a16="http://schemas.microsoft.com/office/drawing/2014/main" id="{13ECD294-667A-3568-B953-8C793B0DB0A4}"/>
              </a:ext>
            </a:extLst>
          </p:cNvPr>
          <p:cNvSpPr txBox="1"/>
          <p:nvPr/>
        </p:nvSpPr>
        <p:spPr>
          <a:xfrm>
            <a:off x="791525" y="5213722"/>
            <a:ext cx="11210365" cy="1569660"/>
          </a:xfrm>
          <a:prstGeom prst="rect">
            <a:avLst/>
          </a:prstGeom>
          <a:noFill/>
        </p:spPr>
        <p:txBody>
          <a:bodyPr wrap="square">
            <a:spAutoFit/>
          </a:bodyPr>
          <a:lstStyle/>
          <a:p>
            <a:pPr marL="8467" marR="0" lvl="1" indent="0" defTabSz="457200" rtl="0" eaLnBrk="1" fontAlgn="auto" latinLnBrk="0" hangingPunct="1">
              <a:lnSpc>
                <a:spcPct val="100000"/>
              </a:lnSpc>
              <a:spcBef>
                <a:spcPts val="0"/>
              </a:spcBef>
              <a:spcAft>
                <a:spcPts val="0"/>
              </a:spcAft>
              <a:buClrTx/>
              <a:buSzTx/>
              <a:buFontTx/>
              <a:buNone/>
              <a:tabLst/>
              <a:defRPr/>
            </a:pPr>
            <a:r>
              <a:rPr lang="en-US" sz="2400" spc="-3" dirty="0">
                <a:solidFill>
                  <a:srgbClr val="2C3034"/>
                </a:solidFill>
                <a:latin typeface="Anova Light"/>
                <a:ea typeface="Calibri" panose="020F0502020204030204" pitchFamily="34" charset="0"/>
                <a:cs typeface="Calibri" panose="020F0502020204030204" pitchFamily="34" charset="0"/>
              </a:rPr>
              <a:t>    </a:t>
            </a:r>
            <a:r>
              <a:rPr kumimoji="0" lang="en-US" sz="2400" b="0" i="0" u="sng"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Couple of reminders… </a:t>
            </a:r>
          </a:p>
          <a:p>
            <a:pPr marL="8467" marR="0" lvl="1" indent="0"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1. Statistical analysis is about </a:t>
            </a:r>
            <a:r>
              <a:rPr kumimoji="0" lang="en-US" sz="24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proving things, 								 	              </a:t>
            </a:r>
            <a:r>
              <a:rPr kumimoji="0" lang="en-US" sz="2400" b="0" i="0"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Bayesian optimization is about </a:t>
            </a:r>
            <a:r>
              <a:rPr kumimoji="0" lang="en-US" sz="2400" b="1"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rPr>
              <a:t>improving things</a:t>
            </a:r>
          </a:p>
          <a:p>
            <a:pPr marL="8467" marR="0" lvl="1" indent="0" defTabSz="457200" rtl="0" eaLnBrk="1" fontAlgn="auto" latinLnBrk="0" hangingPunct="1">
              <a:lnSpc>
                <a:spcPct val="100000"/>
              </a:lnSpc>
              <a:spcBef>
                <a:spcPts val="0"/>
              </a:spcBef>
              <a:spcAft>
                <a:spcPts val="0"/>
              </a:spcAft>
              <a:buClrTx/>
              <a:buSzTx/>
              <a:buFontTx/>
              <a:buNone/>
              <a:tabLst/>
              <a:defRPr/>
            </a:pPr>
            <a:r>
              <a:rPr lang="en-US" sz="2400" spc="-3" dirty="0">
                <a:solidFill>
                  <a:srgbClr val="2C3034"/>
                </a:solidFill>
                <a:latin typeface="Anova Light"/>
                <a:ea typeface="Calibri" panose="020F0502020204030204" pitchFamily="34" charset="0"/>
                <a:cs typeface="Calibri" panose="020F0502020204030204" pitchFamily="34" charset="0"/>
              </a:rPr>
              <a:t>2. </a:t>
            </a:r>
            <a:r>
              <a:rPr lang="en-US" sz="2400" i="1" spc="-3" dirty="0">
                <a:solidFill>
                  <a:srgbClr val="2C3034"/>
                </a:solidFill>
                <a:latin typeface="Anova Light"/>
                <a:ea typeface="Calibri" panose="020F0502020204030204" pitchFamily="34" charset="0"/>
                <a:cs typeface="Calibri" panose="020F0502020204030204" pitchFamily="34" charset="0"/>
              </a:rPr>
              <a:t>Garbage In – Garbage Out! </a:t>
            </a:r>
            <a:endParaRPr kumimoji="0" lang="en-US" sz="2400" i="1" u="none" strike="noStrike" kern="1200" cap="none" spc="-3" normalizeH="0" baseline="0" noProof="0" dirty="0">
              <a:ln>
                <a:noFill/>
              </a:ln>
              <a:solidFill>
                <a:srgbClr val="2C3034"/>
              </a:solidFill>
              <a:effectLst/>
              <a:uLnTx/>
              <a:uFillTx/>
              <a:latin typeface="Anova Ligh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063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B0CDA-F2A8-1879-8ACF-163D66665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1123F-A090-C9CC-D355-F4B3A9247AF3}"/>
              </a:ext>
            </a:extLst>
          </p:cNvPr>
          <p:cNvSpPr>
            <a:spLocks noGrp="1"/>
          </p:cNvSpPr>
          <p:nvPr>
            <p:ph type="title"/>
          </p:nvPr>
        </p:nvSpPr>
        <p:spPr/>
        <p:txBody>
          <a:bodyPr>
            <a:noAutofit/>
          </a:bodyPr>
          <a:lstStyle/>
          <a:p>
            <a:r>
              <a:rPr lang="en-US" sz="2800" dirty="0"/>
              <a:t>Thanks to my colleagues</a:t>
            </a:r>
          </a:p>
        </p:txBody>
      </p:sp>
      <p:sp>
        <p:nvSpPr>
          <p:cNvPr id="5" name="Content Placeholder 4">
            <a:extLst>
              <a:ext uri="{FF2B5EF4-FFF2-40B4-BE49-F238E27FC236}">
                <a16:creationId xmlns:a16="http://schemas.microsoft.com/office/drawing/2014/main" id="{7EA095D7-C694-CB55-AF0A-EA4F026A3029}"/>
              </a:ext>
            </a:extLst>
          </p:cNvPr>
          <p:cNvSpPr>
            <a:spLocks noGrp="1"/>
          </p:cNvSpPr>
          <p:nvPr>
            <p:ph idx="1"/>
          </p:nvPr>
        </p:nvSpPr>
        <p:spPr>
          <a:xfrm>
            <a:off x="834955" y="1369907"/>
            <a:ext cx="11123507" cy="4576764"/>
          </a:xfrm>
        </p:spPr>
        <p:txBody>
          <a:bodyPr>
            <a:normAutofit/>
          </a:bodyPr>
          <a:lstStyle/>
          <a:p>
            <a:pPr marL="0" indent="0">
              <a:buNone/>
            </a:pPr>
            <a:r>
              <a:rPr lang="en-US" dirty="0"/>
              <a:t>Charlie Whitman</a:t>
            </a:r>
          </a:p>
          <a:p>
            <a:pPr marL="0" indent="0">
              <a:buNone/>
            </a:pPr>
            <a:r>
              <a:rPr lang="en-US" dirty="0"/>
              <a:t>Byron Wingerd</a:t>
            </a:r>
          </a:p>
          <a:p>
            <a:pPr marL="0" indent="0">
              <a:buNone/>
            </a:pPr>
            <a:r>
              <a:rPr lang="en-US" dirty="0"/>
              <a:t>Greg Flexman</a:t>
            </a:r>
          </a:p>
          <a:p>
            <a:pPr marL="0" indent="0">
              <a:buNone/>
            </a:pPr>
            <a:r>
              <a:rPr lang="en-US" dirty="0"/>
              <a:t>Ben </a:t>
            </a:r>
            <a:r>
              <a:rPr lang="en-US" dirty="0" err="1"/>
              <a:t>Barosso</a:t>
            </a:r>
            <a:r>
              <a:rPr lang="en-US" dirty="0"/>
              <a:t>-Ingham</a:t>
            </a:r>
          </a:p>
          <a:p>
            <a:pPr marL="0" indent="0">
              <a:buNone/>
            </a:pPr>
            <a:r>
              <a:rPr lang="en-US" dirty="0"/>
              <a:t>Mike Anderson</a:t>
            </a:r>
          </a:p>
          <a:p>
            <a:pPr marL="0" indent="0">
              <a:buNone/>
            </a:pPr>
            <a:r>
              <a:rPr lang="en-US" dirty="0"/>
              <a:t>Peter Polito</a:t>
            </a:r>
          </a:p>
          <a:p>
            <a:pPr marL="0" indent="0">
              <a:buNone/>
            </a:pPr>
            <a:r>
              <a:rPr lang="en-US" dirty="0"/>
              <a:t>Sarah Gilyard</a:t>
            </a:r>
          </a:p>
          <a:p>
            <a:pPr marL="0" indent="0">
              <a:buNone/>
            </a:pPr>
            <a:r>
              <a:rPr lang="en-US" dirty="0"/>
              <a:t>Bradley Bowen</a:t>
            </a:r>
          </a:p>
          <a:p>
            <a:pPr marL="0" indent="0">
              <a:buNone/>
            </a:pPr>
            <a:r>
              <a:rPr lang="en-US" dirty="0"/>
              <a:t>Phil Kay</a:t>
            </a:r>
          </a:p>
          <a:p>
            <a:pPr marL="0" indent="0">
              <a:buNone/>
            </a:pPr>
            <a:r>
              <a:rPr lang="en-US" dirty="0"/>
              <a:t>Peter Hersh</a:t>
            </a:r>
          </a:p>
          <a:p>
            <a:endParaRPr lang="en-US" dirty="0"/>
          </a:p>
        </p:txBody>
      </p:sp>
    </p:spTree>
    <p:extLst>
      <p:ext uri="{BB962C8B-B14F-4D97-AF65-F5344CB8AC3E}">
        <p14:creationId xmlns:p14="http://schemas.microsoft.com/office/powerpoint/2010/main" val="196273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CB47-6518-0BDE-CE3F-76B201FDDCCB}"/>
              </a:ext>
            </a:extLst>
          </p:cNvPr>
          <p:cNvSpPr>
            <a:spLocks noGrp="1"/>
          </p:cNvSpPr>
          <p:nvPr>
            <p:ph type="title"/>
          </p:nvPr>
        </p:nvSpPr>
        <p:spPr/>
        <p:txBody>
          <a:bodyPr/>
          <a:lstStyle/>
          <a:p>
            <a:r>
              <a:rPr lang="en-US" dirty="0"/>
              <a:t>Back Up Slides</a:t>
            </a:r>
          </a:p>
        </p:txBody>
      </p:sp>
      <p:sp>
        <p:nvSpPr>
          <p:cNvPr id="3" name="Content Placeholder 2">
            <a:extLst>
              <a:ext uri="{FF2B5EF4-FFF2-40B4-BE49-F238E27FC236}">
                <a16:creationId xmlns:a16="http://schemas.microsoft.com/office/drawing/2014/main" id="{9236822B-68C8-A7B0-F7CE-CB185E25C8F3}"/>
              </a:ext>
            </a:extLst>
          </p:cNvPr>
          <p:cNvSpPr>
            <a:spLocks noGrp="1"/>
          </p:cNvSpPr>
          <p:nvPr>
            <p:ph idx="1"/>
          </p:nvPr>
        </p:nvSpPr>
        <p:spPr/>
        <p:txBody>
          <a:bodyPr/>
          <a:lstStyle/>
          <a:p>
            <a:r>
              <a:rPr lang="en-US" dirty="0"/>
              <a:t>Full slide deck follows for the </a:t>
            </a:r>
            <a:r>
              <a:rPr lang="en-US" dirty="0">
                <a:solidFill>
                  <a:srgbClr val="000000"/>
                </a:solidFill>
                <a:ea typeface="Calibri" panose="020F0502020204030204" pitchFamily="34" charset="0"/>
                <a:cs typeface="Calibri" panose="020F0502020204030204" pitchFamily="34" charset="0"/>
                <a:hlinkClick r:id="rId2"/>
              </a:rPr>
              <a:t>2-hour workshop</a:t>
            </a:r>
            <a:r>
              <a:rPr lang="en-US" dirty="0"/>
              <a:t> presented by Chris Gotwalt on December 18, 2024, for the European Network for Business and Industrial Statistics (ENBIS).</a:t>
            </a:r>
          </a:p>
        </p:txBody>
      </p:sp>
      <p:sp>
        <p:nvSpPr>
          <p:cNvPr id="4" name="Text Placeholder 3">
            <a:extLst>
              <a:ext uri="{FF2B5EF4-FFF2-40B4-BE49-F238E27FC236}">
                <a16:creationId xmlns:a16="http://schemas.microsoft.com/office/drawing/2014/main" id="{291752CD-998D-A21C-04D4-2F78C79B5189}"/>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77796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D253493F-F40C-8E33-4C29-C59885D35CD0}"/>
              </a:ext>
            </a:extLst>
          </p:cNvPr>
          <p:cNvSpPr txBox="1"/>
          <p:nvPr/>
        </p:nvSpPr>
        <p:spPr>
          <a:xfrm>
            <a:off x="1519286" y="1245473"/>
            <a:ext cx="9153427" cy="2154436"/>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5" normalizeH="0" baseline="0" noProof="0" dirty="0">
                <a:ln>
                  <a:noFill/>
                </a:ln>
                <a:solidFill>
                  <a:srgbClr val="2C3034"/>
                </a:solidFill>
                <a:effectLst/>
                <a:uLnTx/>
                <a:uFillTx/>
                <a:latin typeface="Aptos" panose="02110004020202020204"/>
                <a:ea typeface="+mn-ea"/>
                <a:cs typeface="Arial"/>
              </a:rPr>
              <a:t>BAYESIAN OPTIMIZATION:</a:t>
            </a:r>
          </a:p>
          <a:p>
            <a:pPr marL="1270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Arial"/>
              <a:ea typeface="+mn-ea"/>
              <a:cs typeface="Arial"/>
            </a:endParaRPr>
          </a:p>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5" normalizeH="0" baseline="0" noProof="0" dirty="0">
                <a:ln>
                  <a:noFill/>
                </a:ln>
                <a:solidFill>
                  <a:srgbClr val="2C3034"/>
                </a:solidFill>
                <a:effectLst/>
                <a:uLnTx/>
                <a:uFillTx/>
                <a:latin typeface="Aptos" panose="02110004020202020204"/>
                <a:ea typeface="+mn-ea"/>
                <a:cs typeface="Arial"/>
              </a:rPr>
              <a:t>A Goal Oriented Approach</a:t>
            </a:r>
          </a:p>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5" normalizeH="0" baseline="0" noProof="0" dirty="0">
                <a:ln>
                  <a:noFill/>
                </a:ln>
                <a:solidFill>
                  <a:srgbClr val="2C3034"/>
                </a:solidFill>
                <a:effectLst/>
                <a:uLnTx/>
                <a:uFillTx/>
                <a:latin typeface="Aptos" panose="02110004020202020204"/>
                <a:ea typeface="+mn-ea"/>
                <a:cs typeface="Arial"/>
              </a:rPr>
              <a:t>to Process Optimization</a:t>
            </a:r>
          </a:p>
        </p:txBody>
      </p:sp>
      <p:pic>
        <p:nvPicPr>
          <p:cNvPr id="3" name="Picture 2">
            <a:extLst>
              <a:ext uri="{FF2B5EF4-FFF2-40B4-BE49-F238E27FC236}">
                <a16:creationId xmlns:a16="http://schemas.microsoft.com/office/drawing/2014/main" id="{AA6B202E-14FD-7406-9C12-77F5EFDAB526}"/>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7748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B762-DDAB-6026-AE3A-54C52EA20A41}"/>
              </a:ext>
            </a:extLst>
          </p:cNvPr>
          <p:cNvSpPr>
            <a:spLocks noGrp="1"/>
          </p:cNvSpPr>
          <p:nvPr>
            <p:ph type="title"/>
          </p:nvPr>
        </p:nvSpPr>
        <p:spPr>
          <a:xfrm>
            <a:off x="799084" y="185021"/>
            <a:ext cx="10834746" cy="517064"/>
          </a:xfrm>
        </p:spPr>
        <p:txBody>
          <a:bodyPr>
            <a:normAutofit/>
          </a:bodyPr>
          <a:lstStyle/>
          <a:p>
            <a:r>
              <a:rPr lang="en-US" sz="3600" dirty="0"/>
              <a:t>Complex Process with Multiple Minima</a:t>
            </a:r>
          </a:p>
        </p:txBody>
      </p:sp>
      <p:sp>
        <p:nvSpPr>
          <p:cNvPr id="3" name="Content Placeholder 2">
            <a:extLst>
              <a:ext uri="{FF2B5EF4-FFF2-40B4-BE49-F238E27FC236}">
                <a16:creationId xmlns:a16="http://schemas.microsoft.com/office/drawing/2014/main" id="{352CC142-4A0D-6B35-4DBF-08F7A19EB911}"/>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6FC58F8E-35EE-EAF2-8E4F-356F93735C11}"/>
              </a:ext>
            </a:extLst>
          </p:cNvPr>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3A1CB6E6-1422-C5E2-6628-E7CF89E3F6D6}"/>
              </a:ext>
            </a:extLst>
          </p:cNvPr>
          <p:cNvPicPr>
            <a:picLocks noChangeAspect="1"/>
          </p:cNvPicPr>
          <p:nvPr/>
        </p:nvPicPr>
        <p:blipFill>
          <a:blip r:embed="rId2"/>
          <a:srcRect l="6249" t="11956" r="10789" b="5969"/>
          <a:stretch>
            <a:fillRect/>
          </a:stretch>
        </p:blipFill>
        <p:spPr>
          <a:xfrm>
            <a:off x="834955" y="1041400"/>
            <a:ext cx="5381502" cy="5184742"/>
          </a:xfrm>
          <a:prstGeom prst="rect">
            <a:avLst/>
          </a:prstGeom>
        </p:spPr>
      </p:pic>
      <p:pic>
        <p:nvPicPr>
          <p:cNvPr id="12" name="Picture 11">
            <a:extLst>
              <a:ext uri="{FF2B5EF4-FFF2-40B4-BE49-F238E27FC236}">
                <a16:creationId xmlns:a16="http://schemas.microsoft.com/office/drawing/2014/main" id="{C084FEB7-F42D-6F9D-3263-2256A497149A}"/>
              </a:ext>
            </a:extLst>
          </p:cNvPr>
          <p:cNvPicPr>
            <a:picLocks noChangeAspect="1"/>
          </p:cNvPicPr>
          <p:nvPr/>
        </p:nvPicPr>
        <p:blipFill>
          <a:blip r:embed="rId3"/>
          <a:stretch>
            <a:fillRect/>
          </a:stretch>
        </p:blipFill>
        <p:spPr>
          <a:xfrm>
            <a:off x="6326412" y="1041401"/>
            <a:ext cx="5183716" cy="5172472"/>
          </a:xfrm>
          <a:prstGeom prst="rect">
            <a:avLst/>
          </a:prstGeom>
        </p:spPr>
      </p:pic>
    </p:spTree>
    <p:extLst>
      <p:ext uri="{BB962C8B-B14F-4D97-AF65-F5344CB8AC3E}">
        <p14:creationId xmlns:p14="http://schemas.microsoft.com/office/powerpoint/2010/main" val="92573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EAF439-D798-DF09-36CC-1F8E68DA0C7C}"/>
              </a:ext>
            </a:extLst>
          </p:cNvPr>
          <p:cNvSpPr txBox="1"/>
          <p:nvPr/>
        </p:nvSpPr>
        <p:spPr>
          <a:xfrm>
            <a:off x="731841" y="470946"/>
            <a:ext cx="11318708"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Innovation is the key to economic growth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in advanced economies: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Product formulation for pharma, consumer products, materials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Process innovation in semiconductor manufacturing</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Design of mechanical devices: engines, machines, motors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Competitive Innovation Pressure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demands companies to innovate quickly to be the first to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71233" y="163169"/>
            <a:ext cx="4449534"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 INTRO</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650EF7E1-93AA-86C6-DB02-79D191AFAAC4}"/>
              </a:ext>
            </a:extLst>
          </p:cNvPr>
          <p:cNvPicPr>
            <a:picLocks noChangeAspect="1"/>
          </p:cNvPicPr>
          <p:nvPr/>
        </p:nvPicPr>
        <p:blipFill>
          <a:blip r:embed="rId3"/>
          <a:stretch>
            <a:fillRect/>
          </a:stretch>
        </p:blipFill>
        <p:spPr>
          <a:xfrm>
            <a:off x="11201524" y="6209621"/>
            <a:ext cx="990476" cy="666667"/>
          </a:xfrm>
          <a:prstGeom prst="rect">
            <a:avLst/>
          </a:prstGeom>
        </p:spPr>
      </p:pic>
    </p:spTree>
    <p:extLst>
      <p:ext uri="{BB962C8B-B14F-4D97-AF65-F5344CB8AC3E}">
        <p14:creationId xmlns:p14="http://schemas.microsoft.com/office/powerpoint/2010/main" val="426665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6C65-BFAA-F991-8B00-8C097A9000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8DA825-039A-F8EE-EAEE-8D3805347F45}"/>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69C132B8-CD98-77B3-E716-D00AAF76888B}"/>
              </a:ext>
            </a:extLst>
          </p:cNvPr>
          <p:cNvSpPr txBox="1"/>
          <p:nvPr/>
        </p:nvSpPr>
        <p:spPr>
          <a:xfrm>
            <a:off x="3871233" y="163169"/>
            <a:ext cx="4449534"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 INTRO</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539F756C-A294-DE47-487F-EB1300BDEBD0}"/>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8E7C032-E671-1473-F9DD-E5FC0FB173D0}"/>
                  </a:ext>
                </a:extLst>
              </p:cNvPr>
              <p:cNvSpPr txBox="1"/>
              <p:nvPr/>
            </p:nvSpPr>
            <p:spPr>
              <a:xfrm>
                <a:off x="563337" y="470946"/>
                <a:ext cx="11067832" cy="66171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Aptos" panose="02110004020202020204"/>
                    <a:ea typeface="+mn-ea"/>
                    <a:cs typeface="+mn-cs"/>
                  </a:rPr>
                  <a:t>Bayesian Optimization: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Is an integrated modeling/data augmentation methodology</a:t>
                </a: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Has the </a:t>
                </a: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potential</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to have a transformative impact on innovation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Agile product development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Easier adoption by SMEs ( AI Recommenders are cool)</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Head start leveraging existing R&amp;D data lakes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Less starting runs, less total runs</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Reduce R&amp;D costs &amp; time-to-market</a:t>
                </a: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3) BO’s iterative “filling in the knowledge gaps” approach is highly psychologically appealing to industrial R&amp;D culture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D8E7C032-E671-1473-F9DD-E5FC0FB173D0}"/>
                  </a:ext>
                </a:extLst>
              </p:cNvPr>
              <p:cNvSpPr txBox="1">
                <a:spLocks noRot="1" noChangeAspect="1" noMove="1" noResize="1" noEditPoints="1" noAdjustHandles="1" noChangeArrowheads="1" noChangeShapeType="1" noTextEdit="1"/>
              </p:cNvSpPr>
              <p:nvPr/>
            </p:nvSpPr>
            <p:spPr>
              <a:xfrm>
                <a:off x="563337" y="470946"/>
                <a:ext cx="11067832" cy="6617196"/>
              </a:xfrm>
              <a:prstGeom prst="rect">
                <a:avLst/>
              </a:prstGeom>
              <a:blipFill>
                <a:blip r:embed="rId4"/>
                <a:stretch>
                  <a:fillRect l="-1377" t="-110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2AC3555-7627-43CF-F234-8F9861FFF63B}"/>
              </a:ext>
            </a:extLst>
          </p:cNvPr>
          <p:cNvPicPr>
            <a:picLocks noChangeAspect="1"/>
          </p:cNvPicPr>
          <p:nvPr/>
        </p:nvPicPr>
        <p:blipFill>
          <a:blip r:embed="rId5"/>
          <a:stretch>
            <a:fillRect/>
          </a:stretch>
        </p:blipFill>
        <p:spPr>
          <a:xfrm>
            <a:off x="11201524" y="6209621"/>
            <a:ext cx="990476" cy="666667"/>
          </a:xfrm>
          <a:prstGeom prst="rect">
            <a:avLst/>
          </a:prstGeom>
        </p:spPr>
      </p:pic>
    </p:spTree>
    <p:extLst>
      <p:ext uri="{BB962C8B-B14F-4D97-AF65-F5344CB8AC3E}">
        <p14:creationId xmlns:p14="http://schemas.microsoft.com/office/powerpoint/2010/main" val="2136156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3">
            <a:extLst>
              <a:ext uri="{FF2B5EF4-FFF2-40B4-BE49-F238E27FC236}">
                <a16:creationId xmlns:a16="http://schemas.microsoft.com/office/drawing/2014/main" id="{2CBD2836-96F8-FC66-F508-B531FDEEC6F4}"/>
              </a:ext>
            </a:extLst>
          </p:cNvPr>
          <p:cNvSpPr txBox="1"/>
          <p:nvPr/>
        </p:nvSpPr>
        <p:spPr>
          <a:xfrm>
            <a:off x="333032" y="726683"/>
            <a:ext cx="11717517" cy="5170646"/>
          </a:xfrm>
          <a:prstGeom prst="rect">
            <a:avLst/>
          </a:prstGeom>
        </p:spPr>
        <p:txBody>
          <a:bodyPr vert="horz" wrap="square" lIns="0" tIns="0" rIns="0" bIns="0" rtlCol="0">
            <a:spAutoFit/>
          </a:bodyPr>
          <a:lstStyle/>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Bayesian optimization will be easy to learn and use:</a:t>
            </a:r>
          </a:p>
          <a:p>
            <a:pPr marL="3556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9271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5" normalizeH="0" baseline="0" noProof="0" dirty="0">
                <a:ln>
                  <a:noFill/>
                </a:ln>
                <a:solidFill>
                  <a:srgbClr val="2C3034"/>
                </a:solidFill>
                <a:effectLst/>
                <a:uLnTx/>
                <a:uFillTx/>
                <a:latin typeface="Arial"/>
                <a:ea typeface="+mn-ea"/>
                <a:cs typeface="Arial"/>
              </a:rPr>
              <a:t>Less statistical machinery: </a:t>
            </a:r>
          </a:p>
          <a:p>
            <a:pPr marL="13843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No</a:t>
            </a:r>
            <a:r>
              <a:rPr kumimoji="0" lang="en-US" sz="2400" b="1" i="1" u="none" strike="noStrike" kern="1200" cap="none" spc="-5" normalizeH="0" baseline="0" noProof="0" dirty="0">
                <a:ln>
                  <a:noFill/>
                </a:ln>
                <a:solidFill>
                  <a:srgbClr val="2C3034"/>
                </a:solidFill>
                <a:effectLst/>
                <a:uLnTx/>
                <a:uFillTx/>
                <a:latin typeface="Arial"/>
                <a:ea typeface="+mn-ea"/>
                <a:cs typeface="Arial"/>
              </a:rPr>
              <a:t> </a:t>
            </a:r>
            <a:r>
              <a:rPr kumimoji="0" lang="en-US" sz="2400" b="0" i="0" u="none" strike="noStrike" kern="1200" cap="none" spc="-5" normalizeH="0" baseline="0" noProof="0" dirty="0">
                <a:ln>
                  <a:noFill/>
                </a:ln>
                <a:solidFill>
                  <a:srgbClr val="2C3034"/>
                </a:solidFill>
                <a:effectLst/>
                <a:uLnTx/>
                <a:uFillTx/>
                <a:latin typeface="Arial"/>
                <a:ea typeface="+mn-ea"/>
                <a:cs typeface="Arial"/>
              </a:rPr>
              <a:t>p-values, hypothesis tests, or power calculations</a:t>
            </a:r>
          </a:p>
          <a:p>
            <a:pPr marL="9271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9271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5" normalizeH="0" baseline="0" noProof="0" dirty="0">
                <a:ln>
                  <a:noFill/>
                </a:ln>
                <a:solidFill>
                  <a:srgbClr val="2C3034"/>
                </a:solidFill>
                <a:effectLst/>
                <a:uLnTx/>
                <a:uFillTx/>
                <a:latin typeface="Arial"/>
                <a:ea typeface="+mn-ea"/>
                <a:cs typeface="Arial"/>
              </a:rPr>
              <a:t>Response surface emerges directly from the data: </a:t>
            </a:r>
          </a:p>
          <a:p>
            <a:pPr marL="13843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No need to plan in advance for interaction or curvature effects</a:t>
            </a:r>
          </a:p>
          <a:p>
            <a:pPr marL="13843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9271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5" normalizeH="0" baseline="0" noProof="0" dirty="0">
                <a:ln>
                  <a:noFill/>
                </a:ln>
                <a:solidFill>
                  <a:srgbClr val="2C3034"/>
                </a:solidFill>
                <a:effectLst/>
                <a:uLnTx/>
                <a:uFillTx/>
                <a:latin typeface="Arial"/>
                <a:ea typeface="+mn-ea"/>
                <a:cs typeface="Arial"/>
              </a:rPr>
              <a:t>Requires less resources:</a:t>
            </a: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13843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Small starting designs (8 factors, 2 starting runs!)</a:t>
            </a:r>
          </a:p>
          <a:p>
            <a:pPr marL="13843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Work iteratively and stop as soon as your goals are met</a:t>
            </a:r>
          </a:p>
          <a:p>
            <a:pPr marL="13843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Integrating all the information with product goals accelerates innovation </a:t>
            </a:r>
          </a:p>
          <a:p>
            <a:pPr marL="4699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5" normalizeH="0" baseline="0" noProof="0" dirty="0">
              <a:ln>
                <a:noFill/>
              </a:ln>
              <a:solidFill>
                <a:srgbClr val="2C3034"/>
              </a:solidFill>
              <a:effectLst/>
              <a:uLnTx/>
              <a:uFillTx/>
              <a:latin typeface="Arial"/>
              <a:ea typeface="+mn-ea"/>
              <a:cs typeface="Arial"/>
            </a:endParaRPr>
          </a:p>
        </p:txBody>
      </p:sp>
      <p:pic>
        <p:nvPicPr>
          <p:cNvPr id="2" name="Picture 1">
            <a:extLst>
              <a:ext uri="{FF2B5EF4-FFF2-40B4-BE49-F238E27FC236}">
                <a16:creationId xmlns:a16="http://schemas.microsoft.com/office/drawing/2014/main" id="{55022F32-C28D-FFCE-9328-43C19CFAFCC7}"/>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4269521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2F940-3291-3F34-DA0F-702DB7CBB5E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A2C42D49-65E3-AB5E-E1AD-E320194C21DC}"/>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3">
            <a:extLst>
              <a:ext uri="{FF2B5EF4-FFF2-40B4-BE49-F238E27FC236}">
                <a16:creationId xmlns:a16="http://schemas.microsoft.com/office/drawing/2014/main" id="{3C1ADF18-0779-666B-11F4-03A6FCE9635B}"/>
              </a:ext>
            </a:extLst>
          </p:cNvPr>
          <p:cNvSpPr txBox="1"/>
          <p:nvPr/>
        </p:nvSpPr>
        <p:spPr>
          <a:xfrm>
            <a:off x="342658" y="1582340"/>
            <a:ext cx="11717517" cy="3693319"/>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Introduction to Bayesian Optimization (BO)</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Gaussian Process Models Overview </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 to JMP (with Phil Kay)</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Bayesian Optimization Augmentation (with Chris Gotwalt)</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Case Study (with Phil Kay)</a:t>
            </a:r>
          </a:p>
          <a:p>
            <a:pPr marL="4699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5" normalizeH="0" baseline="0" noProof="0" dirty="0">
              <a:ln>
                <a:noFill/>
              </a:ln>
              <a:solidFill>
                <a:srgbClr val="2C3034"/>
              </a:solidFill>
              <a:effectLst/>
              <a:uLnTx/>
              <a:uFillTx/>
              <a:latin typeface="Arial"/>
              <a:ea typeface="+mn-ea"/>
              <a:cs typeface="Arial"/>
            </a:endParaRPr>
          </a:p>
        </p:txBody>
      </p:sp>
      <p:pic>
        <p:nvPicPr>
          <p:cNvPr id="2" name="Picture 1">
            <a:extLst>
              <a:ext uri="{FF2B5EF4-FFF2-40B4-BE49-F238E27FC236}">
                <a16:creationId xmlns:a16="http://schemas.microsoft.com/office/drawing/2014/main" id="{62C8C8BF-4A41-3DF4-7A86-127F8EDF414F}"/>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4915251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71233" y="163169"/>
            <a:ext cx="4449534"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 INTRO</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9" name="TextBox 8">
            <a:extLst>
              <a:ext uri="{FF2B5EF4-FFF2-40B4-BE49-F238E27FC236}">
                <a16:creationId xmlns:a16="http://schemas.microsoft.com/office/drawing/2014/main" id="{ABEAF439-D798-DF09-36CC-1F8E68DA0C7C}"/>
              </a:ext>
            </a:extLst>
          </p:cNvPr>
          <p:cNvSpPr txBox="1"/>
          <p:nvPr/>
        </p:nvSpPr>
        <p:spPr>
          <a:xfrm>
            <a:off x="241036" y="262833"/>
            <a:ext cx="11809513" cy="70480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About Me: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Lead the Statistics Modeling Dev, Testing, Doc teams for JMP</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Developed a lot of the linear algebra, numerical optimization, numerical integration and fitting routines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Mixed Models, Neural Networks, SEM, SVM, early in my career I did optimal design and reliability model fitting algorithm development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We have a “working management” culture in JMP R&amp;D. I am still an algorithms developer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Almost all JMP statistical capabilities are built from scratch in C++</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401B204E-FCF3-7BB1-EB21-66F0523BA3AD}"/>
              </a:ext>
            </a:extLst>
          </p:cNvPr>
          <p:cNvPicPr>
            <a:picLocks noChangeAspect="1"/>
          </p:cNvPicPr>
          <p:nvPr/>
        </p:nvPicPr>
        <p:blipFill>
          <a:blip r:embed="rId4"/>
          <a:stretch>
            <a:fillRect/>
          </a:stretch>
        </p:blipFill>
        <p:spPr>
          <a:xfrm>
            <a:off x="11201524" y="6209621"/>
            <a:ext cx="990476" cy="666667"/>
          </a:xfrm>
          <a:prstGeom prst="rect">
            <a:avLst/>
          </a:prstGeom>
        </p:spPr>
      </p:pic>
    </p:spTree>
    <p:extLst>
      <p:ext uri="{BB962C8B-B14F-4D97-AF65-F5344CB8AC3E}">
        <p14:creationId xmlns:p14="http://schemas.microsoft.com/office/powerpoint/2010/main" val="30657068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EAF439-D798-DF09-36CC-1F8E68DA0C7C}"/>
              </a:ext>
            </a:extLst>
          </p:cNvPr>
          <p:cNvSpPr txBox="1"/>
          <p:nvPr/>
        </p:nvSpPr>
        <p:spPr>
          <a:xfrm>
            <a:off x="241036" y="262833"/>
            <a:ext cx="11809513" cy="70480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About Me: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Outreach working directly with customers, developing initial training material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Become involved in high value new initiatives to lead and contribute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In 2023 customer meetings and conferences like ENBIS and JMP Discovery led me to believe BO is the most important new thing we must develop</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Nearly every one of our customers has asked us “what is your BO solution and when can we have it?”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71233" y="163169"/>
            <a:ext cx="4449534"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 INTRO</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5D66D0D3-E9A9-B076-9A70-70F60DE417E4}"/>
              </a:ext>
            </a:extLst>
          </p:cNvPr>
          <p:cNvPicPr>
            <a:picLocks noChangeAspect="1"/>
          </p:cNvPicPr>
          <p:nvPr/>
        </p:nvPicPr>
        <p:blipFill>
          <a:blip r:embed="rId3"/>
          <a:stretch>
            <a:fillRect/>
          </a:stretch>
        </p:blipFill>
        <p:spPr>
          <a:xfrm>
            <a:off x="11201524" y="6209621"/>
            <a:ext cx="990476" cy="666667"/>
          </a:xfrm>
          <a:prstGeom prst="rect">
            <a:avLst/>
          </a:prstGeom>
        </p:spPr>
      </p:pic>
    </p:spTree>
    <p:extLst>
      <p:ext uri="{BB962C8B-B14F-4D97-AF65-F5344CB8AC3E}">
        <p14:creationId xmlns:p14="http://schemas.microsoft.com/office/powerpoint/2010/main" val="12652751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3C7984-6639-AE21-C83D-F82D9AC0E637}"/>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C0E3962-C454-4E4D-863C-E18C07D6FE09}"/>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3">
            <a:extLst>
              <a:ext uri="{FF2B5EF4-FFF2-40B4-BE49-F238E27FC236}">
                <a16:creationId xmlns:a16="http://schemas.microsoft.com/office/drawing/2014/main" id="{0A1391DC-52A5-B8BB-C93D-87015F6B1182}"/>
              </a:ext>
            </a:extLst>
          </p:cNvPr>
          <p:cNvSpPr txBox="1"/>
          <p:nvPr/>
        </p:nvSpPr>
        <p:spPr>
          <a:xfrm>
            <a:off x="342658" y="1582340"/>
            <a:ext cx="11717517" cy="3693319"/>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1" i="0" u="none" strike="noStrike" kern="1200" cap="none" spc="-5" normalizeH="0" baseline="0" noProof="0" dirty="0">
                <a:ln>
                  <a:noFill/>
                </a:ln>
                <a:solidFill>
                  <a:srgbClr val="2C3034"/>
                </a:solidFill>
                <a:effectLst/>
                <a:uLnTx/>
                <a:uFillTx/>
                <a:latin typeface="Arial"/>
                <a:ea typeface="+mn-ea"/>
                <a:cs typeface="Arial"/>
              </a:rPr>
              <a:t>Introduction to Bayesian Optimization (BO)</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Gaussian Process Models Overview </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 to JMP (with Phil Kay)</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Bayesian Optimization Augmentation (with Chris Gotwalt)</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Case Study (with Phil Kay)</a:t>
            </a:r>
          </a:p>
          <a:p>
            <a:pPr marL="4699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5" normalizeH="0" baseline="0" noProof="0" dirty="0">
              <a:ln>
                <a:noFill/>
              </a:ln>
              <a:solidFill>
                <a:srgbClr val="2C3034"/>
              </a:solidFill>
              <a:effectLst/>
              <a:uLnTx/>
              <a:uFillTx/>
              <a:latin typeface="Arial"/>
              <a:ea typeface="+mn-ea"/>
              <a:cs typeface="Arial"/>
            </a:endParaRPr>
          </a:p>
        </p:txBody>
      </p:sp>
      <p:pic>
        <p:nvPicPr>
          <p:cNvPr id="2" name="Picture 1">
            <a:extLst>
              <a:ext uri="{FF2B5EF4-FFF2-40B4-BE49-F238E27FC236}">
                <a16:creationId xmlns:a16="http://schemas.microsoft.com/office/drawing/2014/main" id="{31D0C51D-4218-9A6A-E6D1-E1F0670F9AD0}"/>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365588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F3125FAF-8D05-7027-96B1-B6036ADF8013}"/>
              </a:ext>
            </a:extLst>
          </p:cNvPr>
          <p:cNvGrpSpPr/>
          <p:nvPr/>
        </p:nvGrpSpPr>
        <p:grpSpPr>
          <a:xfrm>
            <a:off x="510830" y="1533004"/>
            <a:ext cx="4573024" cy="2678642"/>
            <a:chOff x="473184" y="2105892"/>
            <a:chExt cx="4573024" cy="2678642"/>
          </a:xfrm>
        </p:grpSpPr>
        <p:pic>
          <p:nvPicPr>
            <p:cNvPr id="30" name="Picture 29">
              <a:extLst>
                <a:ext uri="{FF2B5EF4-FFF2-40B4-BE49-F238E27FC236}">
                  <a16:creationId xmlns:a16="http://schemas.microsoft.com/office/drawing/2014/main" id="{81CF89E7-511C-92A9-4D94-A8B86D03C030}"/>
                </a:ext>
              </a:extLst>
            </p:cNvPr>
            <p:cNvPicPr>
              <a:picLocks noChangeAspect="1"/>
            </p:cNvPicPr>
            <p:nvPr/>
          </p:nvPicPr>
          <p:blipFill>
            <a:blip r:embed="rId3"/>
            <a:stretch>
              <a:fillRect/>
            </a:stretch>
          </p:blipFill>
          <p:spPr>
            <a:xfrm>
              <a:off x="473184" y="4404282"/>
              <a:ext cx="4573024" cy="380252"/>
            </a:xfrm>
            <a:prstGeom prst="rect">
              <a:avLst/>
            </a:prstGeom>
          </p:spPr>
        </p:pic>
        <p:pic>
          <p:nvPicPr>
            <p:cNvPr id="87" name="Picture 86">
              <a:extLst>
                <a:ext uri="{FF2B5EF4-FFF2-40B4-BE49-F238E27FC236}">
                  <a16:creationId xmlns:a16="http://schemas.microsoft.com/office/drawing/2014/main" id="{09A4D06F-F7E5-6ED6-981D-55EC323FA03F}"/>
                </a:ext>
              </a:extLst>
            </p:cNvPr>
            <p:cNvPicPr>
              <a:picLocks noChangeAspect="1"/>
            </p:cNvPicPr>
            <p:nvPr/>
          </p:nvPicPr>
          <p:blipFill>
            <a:blip r:embed="rId4"/>
            <a:stretch>
              <a:fillRect/>
            </a:stretch>
          </p:blipFill>
          <p:spPr>
            <a:xfrm>
              <a:off x="738660" y="2105892"/>
              <a:ext cx="4291871" cy="2307056"/>
            </a:xfrm>
            <a:prstGeom prst="rect">
              <a:avLst/>
            </a:prstGeom>
          </p:spPr>
        </p:pic>
      </p:grpSp>
      <p:sp>
        <p:nvSpPr>
          <p:cNvPr id="3" name="object 3">
            <a:extLst>
              <a:ext uri="{FF2B5EF4-FFF2-40B4-BE49-F238E27FC236}">
                <a16:creationId xmlns:a16="http://schemas.microsoft.com/office/drawing/2014/main" id="{028B0B02-F01A-0A83-C52A-10BF13B1AE12}"/>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2" name="Picture 1">
            <a:extLst>
              <a:ext uri="{FF2B5EF4-FFF2-40B4-BE49-F238E27FC236}">
                <a16:creationId xmlns:a16="http://schemas.microsoft.com/office/drawing/2014/main" id="{ABAD6F4B-3ECB-E960-72C9-3B95169AD5FD}"/>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4359952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F3125FAF-8D05-7027-96B1-B6036ADF8013}"/>
              </a:ext>
            </a:extLst>
          </p:cNvPr>
          <p:cNvGrpSpPr/>
          <p:nvPr/>
        </p:nvGrpSpPr>
        <p:grpSpPr>
          <a:xfrm>
            <a:off x="510830" y="1533004"/>
            <a:ext cx="4573024" cy="2678642"/>
            <a:chOff x="473184" y="2105892"/>
            <a:chExt cx="4573024" cy="2678642"/>
          </a:xfrm>
        </p:grpSpPr>
        <p:pic>
          <p:nvPicPr>
            <p:cNvPr id="30" name="Picture 29">
              <a:extLst>
                <a:ext uri="{FF2B5EF4-FFF2-40B4-BE49-F238E27FC236}">
                  <a16:creationId xmlns:a16="http://schemas.microsoft.com/office/drawing/2014/main" id="{81CF89E7-511C-92A9-4D94-A8B86D03C030}"/>
                </a:ext>
              </a:extLst>
            </p:cNvPr>
            <p:cNvPicPr>
              <a:picLocks noChangeAspect="1"/>
            </p:cNvPicPr>
            <p:nvPr/>
          </p:nvPicPr>
          <p:blipFill>
            <a:blip r:embed="rId3"/>
            <a:stretch>
              <a:fillRect/>
            </a:stretch>
          </p:blipFill>
          <p:spPr>
            <a:xfrm>
              <a:off x="473184" y="4404282"/>
              <a:ext cx="4573024" cy="380252"/>
            </a:xfrm>
            <a:prstGeom prst="rect">
              <a:avLst/>
            </a:prstGeom>
          </p:spPr>
        </p:pic>
        <p:pic>
          <p:nvPicPr>
            <p:cNvPr id="87" name="Picture 86">
              <a:extLst>
                <a:ext uri="{FF2B5EF4-FFF2-40B4-BE49-F238E27FC236}">
                  <a16:creationId xmlns:a16="http://schemas.microsoft.com/office/drawing/2014/main" id="{09A4D06F-F7E5-6ED6-981D-55EC323FA03F}"/>
                </a:ext>
              </a:extLst>
            </p:cNvPr>
            <p:cNvPicPr>
              <a:picLocks noChangeAspect="1"/>
            </p:cNvPicPr>
            <p:nvPr/>
          </p:nvPicPr>
          <p:blipFill>
            <a:blip r:embed="rId4"/>
            <a:stretch>
              <a:fillRect/>
            </a:stretch>
          </p:blipFill>
          <p:spPr>
            <a:xfrm>
              <a:off x="738660" y="2105892"/>
              <a:ext cx="4291871" cy="2307056"/>
            </a:xfrm>
            <a:prstGeom prst="rect">
              <a:avLst/>
            </a:prstGeom>
          </p:spPr>
        </p:pic>
      </p:grpSp>
      <p:sp>
        <p:nvSpPr>
          <p:cNvPr id="3" name="object 3">
            <a:extLst>
              <a:ext uri="{FF2B5EF4-FFF2-40B4-BE49-F238E27FC236}">
                <a16:creationId xmlns:a16="http://schemas.microsoft.com/office/drawing/2014/main" id="{028B0B02-F01A-0A83-C52A-10BF13B1AE12}"/>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2" name="TextBox 31">
            <a:extLst>
              <a:ext uri="{FF2B5EF4-FFF2-40B4-BE49-F238E27FC236}">
                <a16:creationId xmlns:a16="http://schemas.microsoft.com/office/drawing/2014/main" id="{7BFCCB2F-149A-795D-50DF-1BD8CDDB3D6A}"/>
              </a:ext>
            </a:extLst>
          </p:cNvPr>
          <p:cNvSpPr txBox="1"/>
          <p:nvPr/>
        </p:nvSpPr>
        <p:spPr>
          <a:xfrm>
            <a:off x="665993" y="5032763"/>
            <a:ext cx="14096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Model Predictions</a:t>
            </a:r>
          </a:p>
        </p:txBody>
      </p:sp>
      <p:cxnSp>
        <p:nvCxnSpPr>
          <p:cNvPr id="33" name="Straight Arrow Connector 32">
            <a:extLst>
              <a:ext uri="{FF2B5EF4-FFF2-40B4-BE49-F238E27FC236}">
                <a16:creationId xmlns:a16="http://schemas.microsoft.com/office/drawing/2014/main" id="{D642E9FC-9F2B-D000-B497-1E27783E32D9}"/>
              </a:ext>
            </a:extLst>
          </p:cNvPr>
          <p:cNvCxnSpPr>
            <a:cxnSpLocks/>
            <a:stCxn id="32" idx="0"/>
          </p:cNvCxnSpPr>
          <p:nvPr/>
        </p:nvCxnSpPr>
        <p:spPr>
          <a:xfrm flipV="1">
            <a:off x="1370841" y="3544138"/>
            <a:ext cx="1484975" cy="14886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5ADA23-3869-F6F2-60B5-130FBD5936B2}"/>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294934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F3125FAF-8D05-7027-96B1-B6036ADF8013}"/>
              </a:ext>
            </a:extLst>
          </p:cNvPr>
          <p:cNvGrpSpPr/>
          <p:nvPr/>
        </p:nvGrpSpPr>
        <p:grpSpPr>
          <a:xfrm>
            <a:off x="510830" y="1533004"/>
            <a:ext cx="4573024" cy="2678642"/>
            <a:chOff x="473184" y="2105892"/>
            <a:chExt cx="4573024" cy="2678642"/>
          </a:xfrm>
        </p:grpSpPr>
        <p:pic>
          <p:nvPicPr>
            <p:cNvPr id="30" name="Picture 29">
              <a:extLst>
                <a:ext uri="{FF2B5EF4-FFF2-40B4-BE49-F238E27FC236}">
                  <a16:creationId xmlns:a16="http://schemas.microsoft.com/office/drawing/2014/main" id="{81CF89E7-511C-92A9-4D94-A8B86D03C030}"/>
                </a:ext>
              </a:extLst>
            </p:cNvPr>
            <p:cNvPicPr>
              <a:picLocks noChangeAspect="1"/>
            </p:cNvPicPr>
            <p:nvPr/>
          </p:nvPicPr>
          <p:blipFill>
            <a:blip r:embed="rId3"/>
            <a:stretch>
              <a:fillRect/>
            </a:stretch>
          </p:blipFill>
          <p:spPr>
            <a:xfrm>
              <a:off x="473184" y="4404282"/>
              <a:ext cx="4573024" cy="380252"/>
            </a:xfrm>
            <a:prstGeom prst="rect">
              <a:avLst/>
            </a:prstGeom>
          </p:spPr>
        </p:pic>
        <p:pic>
          <p:nvPicPr>
            <p:cNvPr id="87" name="Picture 86">
              <a:extLst>
                <a:ext uri="{FF2B5EF4-FFF2-40B4-BE49-F238E27FC236}">
                  <a16:creationId xmlns:a16="http://schemas.microsoft.com/office/drawing/2014/main" id="{09A4D06F-F7E5-6ED6-981D-55EC323FA03F}"/>
                </a:ext>
              </a:extLst>
            </p:cNvPr>
            <p:cNvPicPr>
              <a:picLocks noChangeAspect="1"/>
            </p:cNvPicPr>
            <p:nvPr/>
          </p:nvPicPr>
          <p:blipFill>
            <a:blip r:embed="rId4"/>
            <a:stretch>
              <a:fillRect/>
            </a:stretch>
          </p:blipFill>
          <p:spPr>
            <a:xfrm>
              <a:off x="738660" y="2105892"/>
              <a:ext cx="4291871" cy="2307056"/>
            </a:xfrm>
            <a:prstGeom prst="rect">
              <a:avLst/>
            </a:prstGeom>
          </p:spPr>
        </p:pic>
      </p:grpSp>
      <p:sp>
        <p:nvSpPr>
          <p:cNvPr id="3" name="object 3">
            <a:extLst>
              <a:ext uri="{FF2B5EF4-FFF2-40B4-BE49-F238E27FC236}">
                <a16:creationId xmlns:a16="http://schemas.microsoft.com/office/drawing/2014/main" id="{028B0B02-F01A-0A83-C52A-10BF13B1AE12}"/>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33" name="Straight Arrow Connector 32">
            <a:extLst>
              <a:ext uri="{FF2B5EF4-FFF2-40B4-BE49-F238E27FC236}">
                <a16:creationId xmlns:a16="http://schemas.microsoft.com/office/drawing/2014/main" id="{D642E9FC-9F2B-D000-B497-1E27783E32D9}"/>
              </a:ext>
            </a:extLst>
          </p:cNvPr>
          <p:cNvCxnSpPr>
            <a:cxnSpLocks/>
          </p:cNvCxnSpPr>
          <p:nvPr/>
        </p:nvCxnSpPr>
        <p:spPr>
          <a:xfrm flipV="1">
            <a:off x="1414609" y="3513205"/>
            <a:ext cx="1475831" cy="14886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723A448-8ED0-F29A-039F-94C886482228}"/>
              </a:ext>
            </a:extLst>
          </p:cNvPr>
          <p:cNvCxnSpPr>
            <a:cxnSpLocks/>
            <a:stCxn id="50" idx="0"/>
          </p:cNvCxnSpPr>
          <p:nvPr/>
        </p:nvCxnSpPr>
        <p:spPr>
          <a:xfrm flipV="1">
            <a:off x="2814751" y="3554005"/>
            <a:ext cx="737584" cy="14734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74284B3-8603-5064-5924-99750DE53DF7}"/>
              </a:ext>
            </a:extLst>
          </p:cNvPr>
          <p:cNvSpPr txBox="1"/>
          <p:nvPr/>
        </p:nvSpPr>
        <p:spPr>
          <a:xfrm>
            <a:off x="2027044" y="5027426"/>
            <a:ext cx="15754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Prediction Uncertainty</a:t>
            </a:r>
          </a:p>
        </p:txBody>
      </p:sp>
      <p:sp>
        <p:nvSpPr>
          <p:cNvPr id="108" name="TextBox 107">
            <a:extLst>
              <a:ext uri="{FF2B5EF4-FFF2-40B4-BE49-F238E27FC236}">
                <a16:creationId xmlns:a16="http://schemas.microsoft.com/office/drawing/2014/main" id="{C1C77731-D6EB-2E6A-715A-F857606B7C8C}"/>
              </a:ext>
            </a:extLst>
          </p:cNvPr>
          <p:cNvSpPr txBox="1"/>
          <p:nvPr/>
        </p:nvSpPr>
        <p:spPr>
          <a:xfrm>
            <a:off x="3084238" y="3241743"/>
            <a:ext cx="10886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ptos" panose="02110004020202020204"/>
                <a:ea typeface="+mn-ea"/>
                <a:cs typeface="+mn-cs"/>
              </a:rPr>
              <a:t>{</a:t>
            </a:r>
          </a:p>
        </p:txBody>
      </p:sp>
      <p:sp>
        <p:nvSpPr>
          <p:cNvPr id="117" name="TextBox 116">
            <a:extLst>
              <a:ext uri="{FF2B5EF4-FFF2-40B4-BE49-F238E27FC236}">
                <a16:creationId xmlns:a16="http://schemas.microsoft.com/office/drawing/2014/main" id="{EB5F6D16-3B7B-548B-8EEF-E94B70C1D33D}"/>
              </a:ext>
            </a:extLst>
          </p:cNvPr>
          <p:cNvSpPr txBox="1"/>
          <p:nvPr/>
        </p:nvSpPr>
        <p:spPr>
          <a:xfrm>
            <a:off x="1872239" y="5027631"/>
            <a:ext cx="2957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5" name="TextBox 4">
            <a:extLst>
              <a:ext uri="{FF2B5EF4-FFF2-40B4-BE49-F238E27FC236}">
                <a16:creationId xmlns:a16="http://schemas.microsoft.com/office/drawing/2014/main" id="{71E22975-5F1B-D5B1-BA71-35BED0B7DB2D}"/>
              </a:ext>
            </a:extLst>
          </p:cNvPr>
          <p:cNvSpPr txBox="1"/>
          <p:nvPr/>
        </p:nvSpPr>
        <p:spPr>
          <a:xfrm>
            <a:off x="665993" y="5032763"/>
            <a:ext cx="14096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Model Predictions</a:t>
            </a:r>
          </a:p>
        </p:txBody>
      </p:sp>
      <p:pic>
        <p:nvPicPr>
          <p:cNvPr id="7" name="Picture 6">
            <a:extLst>
              <a:ext uri="{FF2B5EF4-FFF2-40B4-BE49-F238E27FC236}">
                <a16:creationId xmlns:a16="http://schemas.microsoft.com/office/drawing/2014/main" id="{AE8156B1-6B87-D3DF-9AB8-7C1A6C39E89F}"/>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749699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8"/>
          <p:cNvSpPr txBox="1">
            <a:spLocks noChangeArrowheads="1"/>
          </p:cNvSpPr>
          <p:nvPr/>
        </p:nvSpPr>
        <p:spPr bwMode="auto">
          <a:xfrm>
            <a:off x="626314" y="5385198"/>
            <a:ext cx="10936199" cy="1200306"/>
          </a:xfrm>
          <a:prstGeom prst="rect">
            <a:avLst/>
          </a:prstGeom>
          <a:noFill/>
          <a:ln w="9525">
            <a:noFill/>
            <a:miter lim="800000"/>
            <a:headEnd/>
            <a:tailEnd/>
          </a:ln>
        </p:spPr>
        <p:txBody>
          <a:bodyPr wrap="square" lIns="91417" tIns="45709" rIns="91417" bIns="45709">
            <a:spAutoFit/>
          </a:bodyPr>
          <a:lstStyle/>
          <a:p>
            <a:r>
              <a:rPr lang="en-US" altLang="en-US" sz="2400" dirty="0">
                <a:ea typeface="ＭＳ Ｐゴシック" pitchFamily="34" charset="-128"/>
              </a:rPr>
              <a:t>Rather than emphasizing high leverage trials (“corners”) for a simple polynomial model, space-filling designs “spread” their trials more uniformly through the space to better </a:t>
            </a:r>
            <a:r>
              <a:rPr lang="en-US" altLang="en-US" sz="2400" i="1" dirty="0">
                <a:solidFill>
                  <a:schemeClr val="bg2"/>
                </a:solidFill>
                <a:ea typeface="ＭＳ Ｐゴシック" pitchFamily="34" charset="-128"/>
              </a:rPr>
              <a:t>capture the local complexities </a:t>
            </a:r>
            <a:r>
              <a:rPr lang="en-US" altLang="en-US" sz="2400" dirty="0">
                <a:ea typeface="ＭＳ Ｐゴシック" pitchFamily="34" charset="-128"/>
              </a:rPr>
              <a:t>of the simulation model.</a:t>
            </a:r>
            <a:endParaRPr lang="en-US" sz="2400" dirty="0">
              <a:ea typeface="ＭＳ Ｐゴシック" pitchFamily="34" charset="-128"/>
            </a:endParaRPr>
          </a:p>
        </p:txBody>
      </p:sp>
      <p:sp>
        <p:nvSpPr>
          <p:cNvPr id="18434" name="Rectangle 2"/>
          <p:cNvSpPr>
            <a:spLocks noGrp="1" noChangeArrowheads="1"/>
          </p:cNvSpPr>
          <p:nvPr>
            <p:ph type="title"/>
          </p:nvPr>
        </p:nvSpPr>
        <p:spPr>
          <a:xfrm>
            <a:off x="1522416" y="184759"/>
            <a:ext cx="9143995" cy="830997"/>
          </a:xfrm>
        </p:spPr>
        <p:txBody>
          <a:bodyPr>
            <a:noAutofit/>
          </a:bodyPr>
          <a:lstStyle/>
          <a:p>
            <a:pPr algn="ctr" eaLnBrk="1" hangingPunct="1"/>
            <a:r>
              <a:rPr lang="en-US" altLang="en-US" sz="3200" dirty="0">
                <a:solidFill>
                  <a:schemeClr val="accent1"/>
                </a:solidFill>
              </a:rPr>
              <a:t>How are Space-Filling Designs</a:t>
            </a:r>
            <a:br>
              <a:rPr lang="en-US" altLang="en-US" sz="3200" dirty="0">
                <a:solidFill>
                  <a:schemeClr val="accent1"/>
                </a:solidFill>
              </a:rPr>
            </a:br>
            <a:r>
              <a:rPr lang="en-US" altLang="en-US" sz="3200" dirty="0">
                <a:solidFill>
                  <a:schemeClr val="accent1"/>
                </a:solidFill>
              </a:rPr>
              <a:t>Different from Traditional Designs?</a:t>
            </a:r>
          </a:p>
        </p:txBody>
      </p:sp>
      <p:pic>
        <p:nvPicPr>
          <p:cNvPr id="18436" name="Picture 7"/>
          <p:cNvPicPr>
            <a:picLocks noChangeAspect="1" noChangeArrowheads="1"/>
          </p:cNvPicPr>
          <p:nvPr/>
        </p:nvPicPr>
        <p:blipFill>
          <a:blip r:embed="rId3" cstate="print"/>
          <a:srcRect/>
          <a:stretch>
            <a:fillRect/>
          </a:stretch>
        </p:blipFill>
        <p:spPr bwMode="auto">
          <a:xfrm>
            <a:off x="1527049" y="1106282"/>
            <a:ext cx="4570412" cy="4249737"/>
          </a:xfrm>
          <a:prstGeom prst="rect">
            <a:avLst/>
          </a:prstGeom>
          <a:noFill/>
          <a:ln w="9525">
            <a:noFill/>
            <a:miter lim="800000"/>
            <a:headEnd/>
            <a:tailEnd/>
          </a:ln>
        </p:spPr>
      </p:pic>
      <p:pic>
        <p:nvPicPr>
          <p:cNvPr id="8" name="Picture 6">
            <a:extLst>
              <a:ext uri="{FF2B5EF4-FFF2-40B4-BE49-F238E27FC236}">
                <a16:creationId xmlns:a16="http://schemas.microsoft.com/office/drawing/2014/main" id="{23DACD97-ACE0-4E67-A769-49F6792ABC5A}"/>
              </a:ext>
            </a:extLst>
          </p:cNvPr>
          <p:cNvPicPr>
            <a:picLocks noChangeAspect="1" noChangeArrowheads="1"/>
          </p:cNvPicPr>
          <p:nvPr/>
        </p:nvPicPr>
        <p:blipFill>
          <a:blip r:embed="rId4" cstate="print"/>
          <a:srcRect/>
          <a:stretch>
            <a:fillRect/>
          </a:stretch>
        </p:blipFill>
        <p:spPr bwMode="auto">
          <a:xfrm>
            <a:off x="6099048" y="1117072"/>
            <a:ext cx="4570413" cy="4249737"/>
          </a:xfrm>
          <a:prstGeom prst="rect">
            <a:avLst/>
          </a:prstGeom>
          <a:noFill/>
          <a:ln w="9525">
            <a:noFill/>
            <a:miter lim="800000"/>
            <a:headEnd/>
            <a:tailEnd/>
          </a:ln>
        </p:spPr>
      </p:pic>
    </p:spTree>
    <p:extLst>
      <p:ext uri="{BB962C8B-B14F-4D97-AF65-F5344CB8AC3E}">
        <p14:creationId xmlns:p14="http://schemas.microsoft.com/office/powerpoint/2010/main" val="2589977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F3125FAF-8D05-7027-96B1-B6036ADF8013}"/>
              </a:ext>
            </a:extLst>
          </p:cNvPr>
          <p:cNvGrpSpPr/>
          <p:nvPr/>
        </p:nvGrpSpPr>
        <p:grpSpPr>
          <a:xfrm>
            <a:off x="510830" y="1533004"/>
            <a:ext cx="4573024" cy="2678642"/>
            <a:chOff x="473184" y="2105892"/>
            <a:chExt cx="4573024" cy="2678642"/>
          </a:xfrm>
        </p:grpSpPr>
        <p:pic>
          <p:nvPicPr>
            <p:cNvPr id="30" name="Picture 29">
              <a:extLst>
                <a:ext uri="{FF2B5EF4-FFF2-40B4-BE49-F238E27FC236}">
                  <a16:creationId xmlns:a16="http://schemas.microsoft.com/office/drawing/2014/main" id="{81CF89E7-511C-92A9-4D94-A8B86D03C030}"/>
                </a:ext>
              </a:extLst>
            </p:cNvPr>
            <p:cNvPicPr>
              <a:picLocks noChangeAspect="1"/>
            </p:cNvPicPr>
            <p:nvPr/>
          </p:nvPicPr>
          <p:blipFill>
            <a:blip r:embed="rId3"/>
            <a:stretch>
              <a:fillRect/>
            </a:stretch>
          </p:blipFill>
          <p:spPr>
            <a:xfrm>
              <a:off x="473184" y="4404282"/>
              <a:ext cx="4573024" cy="380252"/>
            </a:xfrm>
            <a:prstGeom prst="rect">
              <a:avLst/>
            </a:prstGeom>
          </p:spPr>
        </p:pic>
        <p:pic>
          <p:nvPicPr>
            <p:cNvPr id="87" name="Picture 86">
              <a:extLst>
                <a:ext uri="{FF2B5EF4-FFF2-40B4-BE49-F238E27FC236}">
                  <a16:creationId xmlns:a16="http://schemas.microsoft.com/office/drawing/2014/main" id="{09A4D06F-F7E5-6ED6-981D-55EC323FA03F}"/>
                </a:ext>
              </a:extLst>
            </p:cNvPr>
            <p:cNvPicPr>
              <a:picLocks noChangeAspect="1"/>
            </p:cNvPicPr>
            <p:nvPr/>
          </p:nvPicPr>
          <p:blipFill>
            <a:blip r:embed="rId4"/>
            <a:stretch>
              <a:fillRect/>
            </a:stretch>
          </p:blipFill>
          <p:spPr>
            <a:xfrm>
              <a:off x="738660" y="2105892"/>
              <a:ext cx="4291871" cy="2307056"/>
            </a:xfrm>
            <a:prstGeom prst="rect">
              <a:avLst/>
            </a:prstGeom>
          </p:spPr>
        </p:pic>
      </p:grpSp>
      <p:sp>
        <p:nvSpPr>
          <p:cNvPr id="3" name="object 3">
            <a:extLst>
              <a:ext uri="{FF2B5EF4-FFF2-40B4-BE49-F238E27FC236}">
                <a16:creationId xmlns:a16="http://schemas.microsoft.com/office/drawing/2014/main" id="{028B0B02-F01A-0A83-C52A-10BF13B1AE12}"/>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33" name="Straight Arrow Connector 32">
            <a:extLst>
              <a:ext uri="{FF2B5EF4-FFF2-40B4-BE49-F238E27FC236}">
                <a16:creationId xmlns:a16="http://schemas.microsoft.com/office/drawing/2014/main" id="{D642E9FC-9F2B-D000-B497-1E27783E32D9}"/>
              </a:ext>
            </a:extLst>
          </p:cNvPr>
          <p:cNvCxnSpPr>
            <a:cxnSpLocks/>
          </p:cNvCxnSpPr>
          <p:nvPr/>
        </p:nvCxnSpPr>
        <p:spPr>
          <a:xfrm flipV="1">
            <a:off x="1330525" y="3544138"/>
            <a:ext cx="1525291" cy="14886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723A448-8ED0-F29A-039F-94C886482228}"/>
              </a:ext>
            </a:extLst>
          </p:cNvPr>
          <p:cNvCxnSpPr>
            <a:cxnSpLocks/>
            <a:stCxn id="50" idx="0"/>
          </p:cNvCxnSpPr>
          <p:nvPr/>
        </p:nvCxnSpPr>
        <p:spPr>
          <a:xfrm flipV="1">
            <a:off x="2814751" y="3554005"/>
            <a:ext cx="737584" cy="14734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74284B3-8603-5064-5924-99750DE53DF7}"/>
              </a:ext>
            </a:extLst>
          </p:cNvPr>
          <p:cNvSpPr txBox="1"/>
          <p:nvPr/>
        </p:nvSpPr>
        <p:spPr>
          <a:xfrm>
            <a:off x="2027044" y="5027426"/>
            <a:ext cx="15754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Prediction Uncertainty</a:t>
            </a:r>
          </a:p>
        </p:txBody>
      </p:sp>
      <p:cxnSp>
        <p:nvCxnSpPr>
          <p:cNvPr id="56" name="Straight Arrow Connector 55">
            <a:extLst>
              <a:ext uri="{FF2B5EF4-FFF2-40B4-BE49-F238E27FC236}">
                <a16:creationId xmlns:a16="http://schemas.microsoft.com/office/drawing/2014/main" id="{9EB4ED84-2AEC-FB5C-0999-F82530036437}"/>
              </a:ext>
            </a:extLst>
          </p:cNvPr>
          <p:cNvCxnSpPr>
            <a:cxnSpLocks/>
          </p:cNvCxnSpPr>
          <p:nvPr/>
        </p:nvCxnSpPr>
        <p:spPr>
          <a:xfrm flipV="1">
            <a:off x="4569336" y="1939629"/>
            <a:ext cx="281997" cy="29612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947C5B7-7252-1AC8-40CA-B1C899EB335A}"/>
              </a:ext>
            </a:extLst>
          </p:cNvPr>
          <p:cNvCxnSpPr>
            <a:cxnSpLocks/>
          </p:cNvCxnSpPr>
          <p:nvPr/>
        </p:nvCxnSpPr>
        <p:spPr>
          <a:xfrm flipV="1">
            <a:off x="4340042" y="2729034"/>
            <a:ext cx="245815" cy="217188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65D7D44-9A8E-FF33-D5CB-7FF5D58B3373}"/>
              </a:ext>
            </a:extLst>
          </p:cNvPr>
          <p:cNvCxnSpPr>
            <a:cxnSpLocks/>
          </p:cNvCxnSpPr>
          <p:nvPr/>
        </p:nvCxnSpPr>
        <p:spPr>
          <a:xfrm flipV="1">
            <a:off x="4172870" y="3537291"/>
            <a:ext cx="167172" cy="136363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C59586EB-00BD-1736-8022-C25D04D76865}"/>
              </a:ext>
            </a:extLst>
          </p:cNvPr>
          <p:cNvSpPr txBox="1"/>
          <p:nvPr/>
        </p:nvSpPr>
        <p:spPr>
          <a:xfrm>
            <a:off x="3628554" y="5043819"/>
            <a:ext cx="12033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Model Goals</a:t>
            </a:r>
          </a:p>
        </p:txBody>
      </p:sp>
      <p:sp>
        <p:nvSpPr>
          <p:cNvPr id="108" name="TextBox 107">
            <a:extLst>
              <a:ext uri="{FF2B5EF4-FFF2-40B4-BE49-F238E27FC236}">
                <a16:creationId xmlns:a16="http://schemas.microsoft.com/office/drawing/2014/main" id="{C1C77731-D6EB-2E6A-715A-F857606B7C8C}"/>
              </a:ext>
            </a:extLst>
          </p:cNvPr>
          <p:cNvSpPr txBox="1"/>
          <p:nvPr/>
        </p:nvSpPr>
        <p:spPr>
          <a:xfrm>
            <a:off x="3084238" y="3241743"/>
            <a:ext cx="10886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ptos" panose="02110004020202020204"/>
                <a:ea typeface="+mn-ea"/>
                <a:cs typeface="+mn-cs"/>
              </a:rPr>
              <a:t>{</a:t>
            </a:r>
          </a:p>
        </p:txBody>
      </p:sp>
      <p:sp>
        <p:nvSpPr>
          <p:cNvPr id="117" name="TextBox 116">
            <a:extLst>
              <a:ext uri="{FF2B5EF4-FFF2-40B4-BE49-F238E27FC236}">
                <a16:creationId xmlns:a16="http://schemas.microsoft.com/office/drawing/2014/main" id="{EB5F6D16-3B7B-548B-8EEF-E94B70C1D33D}"/>
              </a:ext>
            </a:extLst>
          </p:cNvPr>
          <p:cNvSpPr txBox="1"/>
          <p:nvPr/>
        </p:nvSpPr>
        <p:spPr>
          <a:xfrm>
            <a:off x="1872239" y="5027631"/>
            <a:ext cx="2957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8" name="TextBox 117">
            <a:extLst>
              <a:ext uri="{FF2B5EF4-FFF2-40B4-BE49-F238E27FC236}">
                <a16:creationId xmlns:a16="http://schemas.microsoft.com/office/drawing/2014/main" id="{A6BD5885-FA05-97B7-B315-0B13CF00E558}"/>
              </a:ext>
            </a:extLst>
          </p:cNvPr>
          <p:cNvSpPr txBox="1"/>
          <p:nvPr/>
        </p:nvSpPr>
        <p:spPr>
          <a:xfrm>
            <a:off x="3404457" y="5043819"/>
            <a:ext cx="2957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2" name="TextBox 1">
            <a:extLst>
              <a:ext uri="{FF2B5EF4-FFF2-40B4-BE49-F238E27FC236}">
                <a16:creationId xmlns:a16="http://schemas.microsoft.com/office/drawing/2014/main" id="{2B300EE6-7105-7F02-49A6-9386A938D9EC}"/>
              </a:ext>
            </a:extLst>
          </p:cNvPr>
          <p:cNvSpPr txBox="1"/>
          <p:nvPr/>
        </p:nvSpPr>
        <p:spPr>
          <a:xfrm>
            <a:off x="665993" y="5032763"/>
            <a:ext cx="14096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Model Predictions</a:t>
            </a:r>
          </a:p>
        </p:txBody>
      </p:sp>
      <p:pic>
        <p:nvPicPr>
          <p:cNvPr id="4" name="Picture 3">
            <a:extLst>
              <a:ext uri="{FF2B5EF4-FFF2-40B4-BE49-F238E27FC236}">
                <a16:creationId xmlns:a16="http://schemas.microsoft.com/office/drawing/2014/main" id="{2EC3A294-19B9-CA60-A279-D28C4867C542}"/>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40284772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F3125FAF-8D05-7027-96B1-B6036ADF8013}"/>
              </a:ext>
            </a:extLst>
          </p:cNvPr>
          <p:cNvGrpSpPr/>
          <p:nvPr/>
        </p:nvGrpSpPr>
        <p:grpSpPr>
          <a:xfrm>
            <a:off x="510830" y="1533004"/>
            <a:ext cx="4573024" cy="2678642"/>
            <a:chOff x="473184" y="2105892"/>
            <a:chExt cx="4573024" cy="2678642"/>
          </a:xfrm>
        </p:grpSpPr>
        <p:pic>
          <p:nvPicPr>
            <p:cNvPr id="30" name="Picture 29">
              <a:extLst>
                <a:ext uri="{FF2B5EF4-FFF2-40B4-BE49-F238E27FC236}">
                  <a16:creationId xmlns:a16="http://schemas.microsoft.com/office/drawing/2014/main" id="{81CF89E7-511C-92A9-4D94-A8B86D03C030}"/>
                </a:ext>
              </a:extLst>
            </p:cNvPr>
            <p:cNvPicPr>
              <a:picLocks noChangeAspect="1"/>
            </p:cNvPicPr>
            <p:nvPr/>
          </p:nvPicPr>
          <p:blipFill>
            <a:blip r:embed="rId3"/>
            <a:stretch>
              <a:fillRect/>
            </a:stretch>
          </p:blipFill>
          <p:spPr>
            <a:xfrm>
              <a:off x="473184" y="4404282"/>
              <a:ext cx="4573024" cy="380252"/>
            </a:xfrm>
            <a:prstGeom prst="rect">
              <a:avLst/>
            </a:prstGeom>
          </p:spPr>
        </p:pic>
        <p:pic>
          <p:nvPicPr>
            <p:cNvPr id="87" name="Picture 86">
              <a:extLst>
                <a:ext uri="{FF2B5EF4-FFF2-40B4-BE49-F238E27FC236}">
                  <a16:creationId xmlns:a16="http://schemas.microsoft.com/office/drawing/2014/main" id="{09A4D06F-F7E5-6ED6-981D-55EC323FA03F}"/>
                </a:ext>
              </a:extLst>
            </p:cNvPr>
            <p:cNvPicPr>
              <a:picLocks noChangeAspect="1"/>
            </p:cNvPicPr>
            <p:nvPr/>
          </p:nvPicPr>
          <p:blipFill>
            <a:blip r:embed="rId4"/>
            <a:stretch>
              <a:fillRect/>
            </a:stretch>
          </p:blipFill>
          <p:spPr>
            <a:xfrm>
              <a:off x="738660" y="2105892"/>
              <a:ext cx="4291871" cy="2307056"/>
            </a:xfrm>
            <a:prstGeom prst="rect">
              <a:avLst/>
            </a:prstGeom>
          </p:spPr>
        </p:pic>
      </p:grpSp>
      <p:sp>
        <p:nvSpPr>
          <p:cNvPr id="3" name="object 3">
            <a:extLst>
              <a:ext uri="{FF2B5EF4-FFF2-40B4-BE49-F238E27FC236}">
                <a16:creationId xmlns:a16="http://schemas.microsoft.com/office/drawing/2014/main" id="{028B0B02-F01A-0A83-C52A-10BF13B1AE12}"/>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2" name="TextBox 31">
            <a:extLst>
              <a:ext uri="{FF2B5EF4-FFF2-40B4-BE49-F238E27FC236}">
                <a16:creationId xmlns:a16="http://schemas.microsoft.com/office/drawing/2014/main" id="{7BFCCB2F-149A-795D-50DF-1BD8CDDB3D6A}"/>
              </a:ext>
            </a:extLst>
          </p:cNvPr>
          <p:cNvSpPr txBox="1"/>
          <p:nvPr/>
        </p:nvSpPr>
        <p:spPr>
          <a:xfrm>
            <a:off x="647705" y="5032763"/>
            <a:ext cx="15020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Model Predictions</a:t>
            </a:r>
          </a:p>
        </p:txBody>
      </p:sp>
      <p:cxnSp>
        <p:nvCxnSpPr>
          <p:cNvPr id="33" name="Straight Arrow Connector 32">
            <a:extLst>
              <a:ext uri="{FF2B5EF4-FFF2-40B4-BE49-F238E27FC236}">
                <a16:creationId xmlns:a16="http://schemas.microsoft.com/office/drawing/2014/main" id="{D642E9FC-9F2B-D000-B497-1E27783E32D9}"/>
              </a:ext>
            </a:extLst>
          </p:cNvPr>
          <p:cNvCxnSpPr>
            <a:cxnSpLocks/>
            <a:stCxn id="32" idx="0"/>
          </p:cNvCxnSpPr>
          <p:nvPr/>
        </p:nvCxnSpPr>
        <p:spPr>
          <a:xfrm flipV="1">
            <a:off x="1398706" y="3544138"/>
            <a:ext cx="1438822" cy="14886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723A448-8ED0-F29A-039F-94C886482228}"/>
              </a:ext>
            </a:extLst>
          </p:cNvPr>
          <p:cNvCxnSpPr>
            <a:cxnSpLocks/>
            <a:stCxn id="50" idx="0"/>
          </p:cNvCxnSpPr>
          <p:nvPr/>
        </p:nvCxnSpPr>
        <p:spPr>
          <a:xfrm flipV="1">
            <a:off x="2814751" y="3554005"/>
            <a:ext cx="737584" cy="14734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74284B3-8603-5064-5924-99750DE53DF7}"/>
              </a:ext>
            </a:extLst>
          </p:cNvPr>
          <p:cNvSpPr txBox="1"/>
          <p:nvPr/>
        </p:nvSpPr>
        <p:spPr>
          <a:xfrm>
            <a:off x="2027044" y="5027426"/>
            <a:ext cx="15754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Prediction Uncertainty</a:t>
            </a:r>
          </a:p>
        </p:txBody>
      </p:sp>
      <p:cxnSp>
        <p:nvCxnSpPr>
          <p:cNvPr id="56" name="Straight Arrow Connector 55">
            <a:extLst>
              <a:ext uri="{FF2B5EF4-FFF2-40B4-BE49-F238E27FC236}">
                <a16:creationId xmlns:a16="http://schemas.microsoft.com/office/drawing/2014/main" id="{9EB4ED84-2AEC-FB5C-0999-F82530036437}"/>
              </a:ext>
            </a:extLst>
          </p:cNvPr>
          <p:cNvCxnSpPr>
            <a:cxnSpLocks/>
          </p:cNvCxnSpPr>
          <p:nvPr/>
        </p:nvCxnSpPr>
        <p:spPr>
          <a:xfrm flipV="1">
            <a:off x="4569336" y="1939629"/>
            <a:ext cx="281997" cy="29612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947C5B7-7252-1AC8-40CA-B1C899EB335A}"/>
              </a:ext>
            </a:extLst>
          </p:cNvPr>
          <p:cNvCxnSpPr>
            <a:cxnSpLocks/>
          </p:cNvCxnSpPr>
          <p:nvPr/>
        </p:nvCxnSpPr>
        <p:spPr>
          <a:xfrm flipV="1">
            <a:off x="4340042" y="2729034"/>
            <a:ext cx="245815" cy="217188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65D7D44-9A8E-FF33-D5CB-7FF5D58B3373}"/>
              </a:ext>
            </a:extLst>
          </p:cNvPr>
          <p:cNvCxnSpPr>
            <a:cxnSpLocks/>
          </p:cNvCxnSpPr>
          <p:nvPr/>
        </p:nvCxnSpPr>
        <p:spPr>
          <a:xfrm flipV="1">
            <a:off x="4172870" y="3537291"/>
            <a:ext cx="167172" cy="136363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C59586EB-00BD-1736-8022-C25D04D76865}"/>
              </a:ext>
            </a:extLst>
          </p:cNvPr>
          <p:cNvSpPr txBox="1"/>
          <p:nvPr/>
        </p:nvSpPr>
        <p:spPr>
          <a:xfrm>
            <a:off x="3628554" y="5043819"/>
            <a:ext cx="12033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Model Goals</a:t>
            </a:r>
          </a:p>
        </p:txBody>
      </p:sp>
      <p:pic>
        <p:nvPicPr>
          <p:cNvPr id="81" name="Picture 80">
            <a:extLst>
              <a:ext uri="{FF2B5EF4-FFF2-40B4-BE49-F238E27FC236}">
                <a16:creationId xmlns:a16="http://schemas.microsoft.com/office/drawing/2014/main" id="{A6DE30D1-5A05-FD65-9B43-05FBAE8C0D53}"/>
              </a:ext>
            </a:extLst>
          </p:cNvPr>
          <p:cNvPicPr>
            <a:picLocks noChangeAspect="1"/>
          </p:cNvPicPr>
          <p:nvPr/>
        </p:nvPicPr>
        <p:blipFill>
          <a:blip r:embed="rId5"/>
          <a:stretch>
            <a:fillRect/>
          </a:stretch>
        </p:blipFill>
        <p:spPr>
          <a:xfrm>
            <a:off x="6099637" y="1891138"/>
            <a:ext cx="5027791" cy="2307056"/>
          </a:xfrm>
          <a:prstGeom prst="rect">
            <a:avLst/>
          </a:prstGeom>
        </p:spPr>
      </p:pic>
      <p:sp>
        <p:nvSpPr>
          <p:cNvPr id="108" name="TextBox 107">
            <a:extLst>
              <a:ext uri="{FF2B5EF4-FFF2-40B4-BE49-F238E27FC236}">
                <a16:creationId xmlns:a16="http://schemas.microsoft.com/office/drawing/2014/main" id="{C1C77731-D6EB-2E6A-715A-F857606B7C8C}"/>
              </a:ext>
            </a:extLst>
          </p:cNvPr>
          <p:cNvSpPr txBox="1"/>
          <p:nvPr/>
        </p:nvSpPr>
        <p:spPr>
          <a:xfrm>
            <a:off x="3084238" y="3241743"/>
            <a:ext cx="10886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ptos" panose="02110004020202020204"/>
                <a:ea typeface="+mn-ea"/>
                <a:cs typeface="+mn-cs"/>
              </a:rPr>
              <a:t>{</a:t>
            </a:r>
          </a:p>
        </p:txBody>
      </p:sp>
      <p:sp>
        <p:nvSpPr>
          <p:cNvPr id="117" name="TextBox 116">
            <a:extLst>
              <a:ext uri="{FF2B5EF4-FFF2-40B4-BE49-F238E27FC236}">
                <a16:creationId xmlns:a16="http://schemas.microsoft.com/office/drawing/2014/main" id="{EB5F6D16-3B7B-548B-8EEF-E94B70C1D33D}"/>
              </a:ext>
            </a:extLst>
          </p:cNvPr>
          <p:cNvSpPr txBox="1"/>
          <p:nvPr/>
        </p:nvSpPr>
        <p:spPr>
          <a:xfrm>
            <a:off x="1872239" y="5027631"/>
            <a:ext cx="2957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8" name="TextBox 117">
            <a:extLst>
              <a:ext uri="{FF2B5EF4-FFF2-40B4-BE49-F238E27FC236}">
                <a16:creationId xmlns:a16="http://schemas.microsoft.com/office/drawing/2014/main" id="{A6BD5885-FA05-97B7-B315-0B13CF00E558}"/>
              </a:ext>
            </a:extLst>
          </p:cNvPr>
          <p:cNvSpPr txBox="1"/>
          <p:nvPr/>
        </p:nvSpPr>
        <p:spPr>
          <a:xfrm>
            <a:off x="3404457" y="5043819"/>
            <a:ext cx="2957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19" name="TextBox 118">
            <a:extLst>
              <a:ext uri="{FF2B5EF4-FFF2-40B4-BE49-F238E27FC236}">
                <a16:creationId xmlns:a16="http://schemas.microsoft.com/office/drawing/2014/main" id="{75F7D730-0677-6413-2528-E7BC78F30BDA}"/>
              </a:ext>
            </a:extLst>
          </p:cNvPr>
          <p:cNvSpPr txBox="1"/>
          <p:nvPr/>
        </p:nvSpPr>
        <p:spPr>
          <a:xfrm>
            <a:off x="5951759" y="5058203"/>
            <a:ext cx="2957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20" name="TextBox 119">
            <a:extLst>
              <a:ext uri="{FF2B5EF4-FFF2-40B4-BE49-F238E27FC236}">
                <a16:creationId xmlns:a16="http://schemas.microsoft.com/office/drawing/2014/main" id="{C508F837-5B6D-48E8-1E74-49B26877292D}"/>
              </a:ext>
            </a:extLst>
          </p:cNvPr>
          <p:cNvSpPr txBox="1"/>
          <p:nvPr/>
        </p:nvSpPr>
        <p:spPr>
          <a:xfrm>
            <a:off x="7450218" y="5095135"/>
            <a:ext cx="23266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New Factor Combinations to Try</a:t>
            </a:r>
          </a:p>
        </p:txBody>
      </p:sp>
      <p:sp>
        <p:nvSpPr>
          <p:cNvPr id="122" name="TextBox 121">
            <a:extLst>
              <a:ext uri="{FF2B5EF4-FFF2-40B4-BE49-F238E27FC236}">
                <a16:creationId xmlns:a16="http://schemas.microsoft.com/office/drawing/2014/main" id="{7F4CFFE7-BA51-C7E1-9C11-FFE71E2425C2}"/>
              </a:ext>
            </a:extLst>
          </p:cNvPr>
          <p:cNvSpPr txBox="1"/>
          <p:nvPr/>
        </p:nvSpPr>
        <p:spPr>
          <a:xfrm>
            <a:off x="5836064" y="3111111"/>
            <a:ext cx="108863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ptos" panose="02110004020202020204"/>
                <a:ea typeface="+mn-ea"/>
                <a:cs typeface="+mn-cs"/>
              </a:rPr>
              <a:t>{</a:t>
            </a:r>
          </a:p>
        </p:txBody>
      </p:sp>
      <p:cxnSp>
        <p:nvCxnSpPr>
          <p:cNvPr id="123" name="Straight Arrow Connector 122">
            <a:extLst>
              <a:ext uri="{FF2B5EF4-FFF2-40B4-BE49-F238E27FC236}">
                <a16:creationId xmlns:a16="http://schemas.microsoft.com/office/drawing/2014/main" id="{7833231A-B17E-0404-3EE3-5185F5002E3D}"/>
              </a:ext>
            </a:extLst>
          </p:cNvPr>
          <p:cNvCxnSpPr>
            <a:cxnSpLocks/>
          </p:cNvCxnSpPr>
          <p:nvPr/>
        </p:nvCxnSpPr>
        <p:spPr>
          <a:xfrm flipH="1" flipV="1">
            <a:off x="6648846" y="4288450"/>
            <a:ext cx="1842943" cy="7389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F289B63-5DC3-C4B1-0F01-4B168E96EEA1}"/>
              </a:ext>
            </a:extLst>
          </p:cNvPr>
          <p:cNvPicPr>
            <a:picLocks noChangeAspect="1"/>
          </p:cNvPicPr>
          <p:nvPr/>
        </p:nvPicPr>
        <p:blipFill>
          <a:blip r:embed="rId6"/>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1687933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2986213" y="163169"/>
            <a:ext cx="631915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POPULAR INNOVATION STRATEGIES IN INDUSTRY</a:t>
            </a:r>
            <a:endParaRPr kumimoji="0" sz="2000" b="1"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9" name="TextBox 8">
            <a:extLst>
              <a:ext uri="{FF2B5EF4-FFF2-40B4-BE49-F238E27FC236}">
                <a16:creationId xmlns:a16="http://schemas.microsoft.com/office/drawing/2014/main" id="{ABEAF439-D798-DF09-36CC-1F8E68DA0C7C}"/>
              </a:ext>
            </a:extLst>
          </p:cNvPr>
          <p:cNvSpPr txBox="1"/>
          <p:nvPr/>
        </p:nvSpPr>
        <p:spPr>
          <a:xfrm>
            <a:off x="731841" y="470946"/>
            <a:ext cx="1131870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Existing data-centric procedures for product/process innovation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Subject Matter Expert driven,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ad hoc</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artisanal</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approaches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Design of Experiments (DoE)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6B90EEFC-C042-B5D7-1163-01A987927763}"/>
              </a:ext>
            </a:extLst>
          </p:cNvPr>
          <p:cNvPicPr>
            <a:picLocks noChangeAspect="1"/>
          </p:cNvPicPr>
          <p:nvPr/>
        </p:nvPicPr>
        <p:blipFill>
          <a:blip r:embed="rId4"/>
          <a:stretch>
            <a:fillRect/>
          </a:stretch>
        </p:blipFill>
        <p:spPr>
          <a:xfrm>
            <a:off x="11201524" y="6209621"/>
            <a:ext cx="990476" cy="666667"/>
          </a:xfrm>
          <a:prstGeom prst="rect">
            <a:avLst/>
          </a:prstGeom>
        </p:spPr>
      </p:pic>
    </p:spTree>
    <p:extLst>
      <p:ext uri="{BB962C8B-B14F-4D97-AF65-F5344CB8AC3E}">
        <p14:creationId xmlns:p14="http://schemas.microsoft.com/office/powerpoint/2010/main" val="30722512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EAF439-D798-DF09-36CC-1F8E68DA0C7C}"/>
              </a:ext>
            </a:extLst>
          </p:cNvPr>
          <p:cNvSpPr txBox="1"/>
          <p:nvPr/>
        </p:nvSpPr>
        <p:spPr>
          <a:xfrm>
            <a:off x="436646" y="163169"/>
            <a:ext cx="11318708"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Subject Matter Expert driven, “artisanal” approaches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Trial and error, using the knowledge and experience of an expert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Often falls into the trap of one factor at a time experimentation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Uncertainty is not quantified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Blind spots in the data are often unidentified and unresolved (thereby inefficient and suboptimal)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Practitioner feels in control, but often hard work leads to no payoff</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71233" y="163169"/>
            <a:ext cx="4449534"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 INTRO</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D464748D-173B-B4FA-2B34-7BE36F1C2E6A}"/>
              </a:ext>
            </a:extLst>
          </p:cNvPr>
          <p:cNvPicPr>
            <a:picLocks noChangeAspect="1"/>
          </p:cNvPicPr>
          <p:nvPr/>
        </p:nvPicPr>
        <p:blipFill>
          <a:blip r:embed="rId3"/>
          <a:stretch>
            <a:fillRect/>
          </a:stretch>
        </p:blipFill>
        <p:spPr>
          <a:xfrm>
            <a:off x="11201524" y="6209621"/>
            <a:ext cx="990476" cy="666667"/>
          </a:xfrm>
          <a:prstGeom prst="rect">
            <a:avLst/>
          </a:prstGeom>
        </p:spPr>
      </p:pic>
    </p:spTree>
    <p:extLst>
      <p:ext uri="{BB962C8B-B14F-4D97-AF65-F5344CB8AC3E}">
        <p14:creationId xmlns:p14="http://schemas.microsoft.com/office/powerpoint/2010/main" val="17125680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EAF439-D798-DF09-36CC-1F8E68DA0C7C}"/>
              </a:ext>
            </a:extLst>
          </p:cNvPr>
          <p:cNvSpPr txBox="1"/>
          <p:nvPr/>
        </p:nvSpPr>
        <p:spPr>
          <a:xfrm>
            <a:off x="632256" y="252086"/>
            <a:ext cx="11318708" cy="69865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Design of Experiments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DoE</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Box Hunter &amp; Hunter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BH2</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further developed by many people (e.g. Brad Jones, Peter Goos, Chris Nachtsheim)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Consult with the expert to define goals and factor ranges</a:t>
            </a: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Run a screening design to identify important factors</a:t>
            </a: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Augment via replicates,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foldovers</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or optimality criteria</a:t>
            </a: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Resolve interactions</a:t>
            </a: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Accommodate curvature</a:t>
            </a: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Improve precision in estimates</a:t>
            </a: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Fit a final response surface model and optimize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921025" y="163169"/>
            <a:ext cx="4449534"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 INTRO</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128A2058-994E-4295-D8E0-83D7982B8AB8}"/>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760213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166428" y="163169"/>
            <a:ext cx="4449534"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 INTRO</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731841" y="470946"/>
                <a:ext cx="11318708" cy="6613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Classical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BH2</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Design of Experiments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DoE</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Built-in handling of variation and uncertainty quantification</a:t>
                </a: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Augmentation addresses  linear model weaknesses:</a:t>
                </a: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Estimability of interactions and curvature</a:t>
                </a: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Improving precision via functions of </a:t>
                </a: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𝑉𝑎𝑟</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e>
                            </m:acc>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𝑋</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𝑋</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Augmentation is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statistically</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motivated: </a:t>
                </a: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Does not leverage the response values!</a:t>
                </a: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Does not incorporate the goals</a:t>
                </a:r>
              </a:p>
              <a:p>
                <a:pPr marL="1428750" marR="0" lvl="2"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Places points at extremes and centers of ranges (because</a:t>
                </a:r>
                <a14:m>
                  <m:oMath xmlns:m="http://schemas.openxmlformats.org/officeDocument/2006/math">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𝑋</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𝑋</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731841" y="470946"/>
                <a:ext cx="11318708" cy="6613542"/>
              </a:xfrm>
              <a:prstGeom prst="rect">
                <a:avLst/>
              </a:prstGeom>
              <a:blipFill>
                <a:blip r:embed="rId4"/>
                <a:stretch>
                  <a:fillRect l="-969" r="-118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396DB95-1851-6456-8234-1410B821678B}"/>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9692215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166428" y="163169"/>
            <a:ext cx="4449534"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 INTRO</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9" name="TextBox 8">
            <a:extLst>
              <a:ext uri="{FF2B5EF4-FFF2-40B4-BE49-F238E27FC236}">
                <a16:creationId xmlns:a16="http://schemas.microsoft.com/office/drawing/2014/main" id="{ABEAF439-D798-DF09-36CC-1F8E68DA0C7C}"/>
              </a:ext>
            </a:extLst>
          </p:cNvPr>
          <p:cNvSpPr txBox="1"/>
          <p:nvPr/>
        </p:nvSpPr>
        <p:spPr>
          <a:xfrm>
            <a:off x="731841" y="470948"/>
            <a:ext cx="11024730"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Classical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BH2</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Design of Experiments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DoE</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Has had tremendous success for 50+ years, which will certainly continue</a:t>
            </a: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BH2 is safe with decades of experience regarding: </a:t>
            </a:r>
          </a:p>
          <a:p>
            <a:pPr marL="1428750" marR="0" lvl="2"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How to set up DoE’s, evaluate, and analyze them</a:t>
            </a:r>
          </a:p>
          <a:p>
            <a:pPr marL="1428750" marR="0" lvl="2"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How they can fail and be improved with more runs</a:t>
            </a:r>
          </a:p>
          <a:p>
            <a:pPr marL="1428750" marR="0" lvl="2"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Lots of well-established books and training material on DoE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arenR" startAt="3"/>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Many potential R&amp;D practitioners have had criticisms:</a:t>
            </a:r>
          </a:p>
          <a:p>
            <a:pPr marL="1428750" marR="0" lvl="2"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Large up-front sample size requirements</a:t>
            </a:r>
          </a:p>
          <a:p>
            <a:pPr marL="1428750" marR="0" lvl="2" indent="-51435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Focus on statistical issues as opposed to problem solving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5F63EE1-60A3-4575-47E1-49C508D06BF2}"/>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5017422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731841" y="470946"/>
                <a:ext cx="11318708" cy="113066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Bayesian Optimization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is a mathematical optimization algorithm</a:t>
                </a: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Find settings,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that maximize (or minimize)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y</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BO selects new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 using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Acquisition Rules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that combine: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acc>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𝒚</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𝑿</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 data-derived model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the estimated precision of </a:t>
                </a:r>
                <a14:m>
                  <m:oMath xmlns:m="http://schemas.openxmlformats.org/officeDocument/2006/math">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e>
                    </m:d>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Goal for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y</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goal: augmentation is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problem solving</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oriented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731841" y="470946"/>
                <a:ext cx="11318708" cy="11306621"/>
              </a:xfrm>
              <a:prstGeom prst="rect">
                <a:avLst/>
              </a:prstGeom>
              <a:blipFill>
                <a:blip r:embed="rId3"/>
                <a:stretch>
                  <a:fillRect l="-969"/>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4357688" y="163169"/>
            <a:ext cx="3476624"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a:extLst>
              <a:ext uri="{FF2B5EF4-FFF2-40B4-BE49-F238E27FC236}">
                <a16:creationId xmlns:a16="http://schemas.microsoft.com/office/drawing/2014/main" id="{B3A162D0-1570-BCF5-7A11-FA72D23F554B}"/>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5956823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a:t>
            </a:r>
            <a:r>
              <a:rPr kumimoji="0" lang="en-US" sz="2000" b="1" i="1" u="none" strike="noStrike" kern="1200" cap="none" spc="-5" normalizeH="0" baseline="0" noProof="0" dirty="0">
                <a:ln>
                  <a:noFill/>
                </a:ln>
                <a:solidFill>
                  <a:srgbClr val="2C3034"/>
                </a:solidFill>
                <a:effectLst/>
                <a:uLnTx/>
                <a:uFillTx/>
                <a:latin typeface="Arial"/>
                <a:ea typeface="+mn-ea"/>
                <a:cs typeface="Arial"/>
              </a:rPr>
              <a:t>BASIC</a:t>
            </a:r>
            <a:r>
              <a:rPr kumimoji="0" lang="en-US" sz="2000" b="1" i="0" u="none" strike="noStrike" kern="1200" cap="none" spc="-5" normalizeH="0" baseline="0" noProof="0" dirty="0">
                <a:ln>
                  <a:noFill/>
                </a:ln>
                <a:solidFill>
                  <a:srgbClr val="2C3034"/>
                </a:solidFill>
                <a:effectLst/>
                <a:uLnTx/>
                <a:uFillTx/>
                <a:latin typeface="Arial"/>
                <a:ea typeface="+mn-ea"/>
                <a:cs typeface="Arial"/>
              </a:rPr>
              <a:t>” 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273865" y="631544"/>
                <a:ext cx="11918135" cy="5421228"/>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Have data </a:t>
                </a:r>
                <a14:m>
                  <m:oMath xmlns:m="http://schemas.openxmlformats.org/officeDocument/2006/math">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X</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y</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X</m:t>
                        </m:r>
                      </m:e>
                    </m:d>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 single continuous response, continuous inputs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Obtain model </a:t>
                </a:r>
                <a14:m>
                  <m:oMath xmlns:m="http://schemas.openxmlformats.org/officeDocument/2006/math">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along with </a:t>
                </a: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e>
                      <m:sub>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sub>
                    </m:sSub>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Acquisition Function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acc>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𝒚</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places a numeric value on all candidate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 to try.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We perform a search (somehow…) to find the </a:t>
                </a: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𝑛𝑒𝑤</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with the best value of the Acquisition.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Obtain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y</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𝑛𝑒𝑤</m:t>
                            </m:r>
                          </m:sub>
                        </m:sSub>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update model, and repeat until satisfied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273865" y="631544"/>
                <a:ext cx="11918135" cy="5421228"/>
              </a:xfrm>
              <a:prstGeom prst="rect">
                <a:avLst/>
              </a:prstGeom>
              <a:blipFill>
                <a:blip r:embed="rId4"/>
                <a:stretch>
                  <a:fillRect t="-1237" r="-30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38CCF93-FC0A-292A-C658-69F522B0D6DD}"/>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6140023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873292" y="-43662"/>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a:t>
            </a:r>
            <a:r>
              <a:rPr kumimoji="0" lang="en-US" sz="2000" b="1" i="1" u="none" strike="noStrike" kern="1200" cap="none" spc="-5" normalizeH="0" baseline="0" noProof="0" dirty="0">
                <a:ln>
                  <a:noFill/>
                </a:ln>
                <a:solidFill>
                  <a:srgbClr val="2C3034"/>
                </a:solidFill>
                <a:effectLst/>
                <a:uLnTx/>
                <a:uFillTx/>
                <a:latin typeface="Arial"/>
                <a:ea typeface="+mn-ea"/>
                <a:cs typeface="Arial"/>
              </a:rPr>
              <a:t>EXOTIC</a:t>
            </a:r>
            <a:r>
              <a:rPr kumimoji="0" lang="en-US" sz="2000" b="1" i="0" u="none" strike="noStrike" kern="1200" cap="none" spc="-5" normalizeH="0" baseline="0" noProof="0" dirty="0">
                <a:ln>
                  <a:noFill/>
                </a:ln>
                <a:solidFill>
                  <a:srgbClr val="2C3034"/>
                </a:solidFill>
                <a:effectLst/>
                <a:uLnTx/>
                <a:uFillTx/>
                <a:latin typeface="Arial"/>
                <a:ea typeface="+mn-ea"/>
                <a:cs typeface="Arial"/>
              </a:rPr>
              <a:t>” 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EAF439-D798-DF09-36CC-1F8E68DA0C7C}"/>
                  </a:ext>
                </a:extLst>
              </p:cNvPr>
              <p:cNvSpPr txBox="1"/>
              <p:nvPr/>
            </p:nvSpPr>
            <p:spPr>
              <a:xfrm>
                <a:off x="0" y="910445"/>
                <a:ext cx="5690507" cy="5693866"/>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y</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observed with random error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Categorical inputs or outputs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Missing inputs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Batch</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augmentation of more than one run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Many inputs: </a:t>
                </a:r>
                <a14:m>
                  <m:oMath xmlns:m="http://schemas.openxmlformats.org/officeDocument/2006/math">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dim</m:t>
                        </m:r>
                      </m:fName>
                      <m:e>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d>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&gt;20</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9" name="TextBox 8">
                <a:extLst>
                  <a:ext uri="{FF2B5EF4-FFF2-40B4-BE49-F238E27FC236}">
                    <a16:creationId xmlns:a16="http://schemas.microsoft.com/office/drawing/2014/main" id="{ABEAF439-D798-DF09-36CC-1F8E68DA0C7C}"/>
                  </a:ext>
                </a:extLst>
              </p:cNvPr>
              <p:cNvSpPr txBox="1">
                <a:spLocks noRot="1" noChangeAspect="1" noMove="1" noResize="1" noEditPoints="1" noAdjustHandles="1" noChangeArrowheads="1" noChangeShapeType="1" noTextEdit="1"/>
              </p:cNvSpPr>
              <p:nvPr/>
            </p:nvSpPr>
            <p:spPr>
              <a:xfrm>
                <a:off x="0" y="910445"/>
                <a:ext cx="5690507" cy="5693866"/>
              </a:xfrm>
              <a:prstGeom prst="rect">
                <a:avLst/>
              </a:prstGeom>
              <a:blipFill>
                <a:blip r:embed="rId6"/>
                <a:stretch>
                  <a:fillRect t="-964" r="-10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9C30F2A-EB7E-575E-27BD-3A85C72577A1}"/>
                  </a:ext>
                </a:extLst>
              </p:cNvPr>
              <p:cNvSpPr txBox="1"/>
              <p:nvPr/>
            </p:nvSpPr>
            <p:spPr>
              <a:xfrm>
                <a:off x="5300908" y="543943"/>
                <a:ext cx="6471992" cy="6124754"/>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Multiple responses, </a:t>
                </a: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with</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Competing goals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Complicated sparsity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Match target/spec limit goal</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y</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𝑌</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sub>
                    </m:sSub>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or </a:t>
                </a: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y</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𝑌</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𝑌</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Randomization restrictions (blocking &amp; split plotting)</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Messy training data of unknown and dubious value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29C30F2A-EB7E-575E-27BD-3A85C72577A1}"/>
                  </a:ext>
                </a:extLst>
              </p:cNvPr>
              <p:cNvSpPr txBox="1">
                <a:spLocks noRot="1" noChangeAspect="1" noMove="1" noResize="1" noEditPoints="1" noAdjustHandles="1" noChangeArrowheads="1" noChangeShapeType="1" noTextEdit="1"/>
              </p:cNvSpPr>
              <p:nvPr/>
            </p:nvSpPr>
            <p:spPr>
              <a:xfrm>
                <a:off x="5300908" y="543943"/>
                <a:ext cx="6471992" cy="6124754"/>
              </a:xfrm>
              <a:prstGeom prst="rect">
                <a:avLst/>
              </a:prstGeom>
              <a:blipFill>
                <a:blip r:embed="rId7"/>
                <a:stretch>
                  <a:fillRect r="-141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E486EEC-3CAA-312C-3D65-0BC6D7EA73BD}"/>
              </a:ext>
            </a:extLst>
          </p:cNvPr>
          <p:cNvPicPr>
            <a:picLocks noChangeAspect="1"/>
          </p:cNvPicPr>
          <p:nvPr/>
        </p:nvPicPr>
        <p:blipFill>
          <a:blip r:embed="rId8"/>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439713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258F2-4098-1C5A-13C1-447FBD26B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A1ED1-39D5-842D-EA96-AB81F1FC28E2}"/>
              </a:ext>
            </a:extLst>
          </p:cNvPr>
          <p:cNvSpPr>
            <a:spLocks noGrp="1"/>
          </p:cNvSpPr>
          <p:nvPr>
            <p:ph type="title"/>
          </p:nvPr>
        </p:nvSpPr>
        <p:spPr>
          <a:xfrm>
            <a:off x="529389" y="536072"/>
            <a:ext cx="10515600" cy="553998"/>
          </a:xfrm>
        </p:spPr>
        <p:txBody>
          <a:bodyPr/>
          <a:lstStyle/>
          <a:p>
            <a:r>
              <a:rPr lang="en-US" altLang="en-US" sz="4000" dirty="0">
                <a:solidFill>
                  <a:schemeClr val="accent2"/>
                </a:solidFill>
                <a:hlinkClick r:id="rId2">
                  <a:extLst>
                    <a:ext uri="{A12FA001-AC4F-418D-AE19-62706E023703}">
                      <ahyp:hlinkClr xmlns:ahyp="http://schemas.microsoft.com/office/drawing/2018/hyperlinkcolor" val="tx"/>
                    </a:ext>
                  </a:extLst>
                </a:hlinkClick>
              </a:rPr>
              <a:t>Active Learning Symposium 2025</a:t>
            </a:r>
            <a:endParaRPr lang="en-US" dirty="0">
              <a:solidFill>
                <a:schemeClr val="accent2"/>
              </a:solidFill>
            </a:endParaRPr>
          </a:p>
        </p:txBody>
      </p:sp>
      <p:sp>
        <p:nvSpPr>
          <p:cNvPr id="6" name="TextBox 5">
            <a:extLst>
              <a:ext uri="{FF2B5EF4-FFF2-40B4-BE49-F238E27FC236}">
                <a16:creationId xmlns:a16="http://schemas.microsoft.com/office/drawing/2014/main" id="{4B6EF421-93E2-A0B6-4E6A-9B5D965F9AE3}"/>
              </a:ext>
            </a:extLst>
          </p:cNvPr>
          <p:cNvSpPr txBox="1"/>
          <p:nvPr/>
        </p:nvSpPr>
        <p:spPr>
          <a:xfrm>
            <a:off x="1002632" y="1844842"/>
            <a:ext cx="137858" cy="184666"/>
          </a:xfrm>
          <a:prstGeom prst="rect">
            <a:avLst/>
          </a:prstGeom>
          <a:noFill/>
        </p:spPr>
        <p:txBody>
          <a:bodyPr wrap="none" lIns="0" tIns="0" rIns="0" bIns="0" rtlCol="0">
            <a:spAutoFit/>
          </a:bodyPr>
          <a:lstStyle/>
          <a:p>
            <a:pPr algn="l"/>
            <a:r>
              <a:rPr lang="en-US" sz="1200" dirty="0"/>
              <a:t>T </a:t>
            </a:r>
          </a:p>
        </p:txBody>
      </p:sp>
      <p:sp>
        <p:nvSpPr>
          <p:cNvPr id="7" name="Rectangle 3">
            <a:extLst>
              <a:ext uri="{FF2B5EF4-FFF2-40B4-BE49-F238E27FC236}">
                <a16:creationId xmlns:a16="http://schemas.microsoft.com/office/drawing/2014/main" id="{C3D2045C-E2B2-A296-290B-4A415BE02B32}"/>
              </a:ext>
            </a:extLst>
          </p:cNvPr>
          <p:cNvSpPr>
            <a:spLocks noChangeArrowheads="1"/>
          </p:cNvSpPr>
          <p:nvPr/>
        </p:nvSpPr>
        <p:spPr bwMode="auto">
          <a:xfrm>
            <a:off x="529389" y="1458383"/>
            <a:ext cx="11534274" cy="472730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3378" rIns="0" bIns="856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endParaRPr lang="en-US" altLang="en-US" sz="1867" dirty="0">
              <a:solidFill>
                <a:srgbClr val="0A0A0A"/>
              </a:solidFill>
              <a:latin typeface="+mn-lt"/>
            </a:endParaRPr>
          </a:p>
          <a:p>
            <a:pPr lvl="0"/>
            <a:r>
              <a:rPr lang="en-US" altLang="en-US" sz="2800" dirty="0">
                <a:solidFill>
                  <a:srgbClr val="0A0A0A"/>
                </a:solidFill>
                <a:latin typeface="+mn-lt"/>
              </a:rPr>
              <a:t>Online November 24th.  Recording coming soon.  </a:t>
            </a:r>
          </a:p>
          <a:p>
            <a:pPr lvl="0"/>
            <a:r>
              <a:rPr lang="en-US" altLang="en-US" sz="2800" dirty="0">
                <a:solidFill>
                  <a:srgbClr val="0A0A0A"/>
                </a:solidFill>
                <a:latin typeface="+mn-lt"/>
              </a:rPr>
              <a:t>Featured these open-source Bayesian Optimization tools:</a:t>
            </a:r>
          </a:p>
          <a:p>
            <a:pPr lvl="0"/>
            <a:endParaRPr lang="en-US" altLang="en-US" sz="1867" dirty="0">
              <a:solidFill>
                <a:srgbClr val="0A0A0A"/>
              </a:solidFill>
              <a:latin typeface="+mn-lt"/>
            </a:endParaRPr>
          </a:p>
          <a:p>
            <a:pPr lvl="0"/>
            <a:r>
              <a:rPr lang="en-US" altLang="en-US" sz="1867" b="1" dirty="0">
                <a:solidFill>
                  <a:srgbClr val="0A0A0A"/>
                </a:solidFill>
                <a:latin typeface="+mn-lt"/>
                <a:hlinkClick r:id="rId3"/>
              </a:rPr>
              <a:t>Brownie Bee</a:t>
            </a:r>
            <a:r>
              <a:rPr lang="en-US" altLang="en-US" sz="1867" b="1" dirty="0">
                <a:solidFill>
                  <a:srgbClr val="0A0A0A"/>
                </a:solidFill>
                <a:latin typeface="+mn-lt"/>
              </a:rPr>
              <a:t> </a:t>
            </a:r>
            <a:r>
              <a:rPr lang="en-US" sz="1867" dirty="0">
                <a:latin typeface="+mn-lt"/>
              </a:rPr>
              <a:t>software is an open-source and browser-based tool developed by the Danish Technological Institute (DTI), in collaboration with Novo Nordisk and The Alexandra Institute, to help companies optimize industrial processes using advanced mathematics.</a:t>
            </a:r>
          </a:p>
          <a:p>
            <a:pPr lvl="0"/>
            <a:endParaRPr lang="en-US" sz="1867" dirty="0">
              <a:latin typeface="+mn-lt"/>
            </a:endParaRPr>
          </a:p>
          <a:p>
            <a:r>
              <a:rPr lang="en-US" sz="1867" b="1" u="sng" dirty="0">
                <a:latin typeface="Anova Light" panose="020B0604020202020204" charset="0"/>
                <a:hlinkClick r:id="rId4"/>
              </a:rPr>
              <a:t>Bayesian Back End (</a:t>
            </a:r>
            <a:r>
              <a:rPr lang="en-US" sz="1867" b="1" u="sng" dirty="0" err="1">
                <a:latin typeface="Anova Light" panose="020B0604020202020204" charset="0"/>
                <a:hlinkClick r:id="rId4"/>
              </a:rPr>
              <a:t>BayBE</a:t>
            </a:r>
            <a:r>
              <a:rPr lang="en-US" sz="1867" b="1" u="sng" dirty="0">
                <a:latin typeface="Anova Light" panose="020B0604020202020204" charset="0"/>
                <a:hlinkClick r:id="rId4"/>
              </a:rPr>
              <a:t>)</a:t>
            </a:r>
            <a:r>
              <a:rPr lang="en-US" sz="1867" b="1" dirty="0">
                <a:latin typeface="Anova Light" panose="020B0604020202020204" charset="0"/>
              </a:rPr>
              <a:t> </a:t>
            </a:r>
            <a:r>
              <a:rPr lang="en-US" sz="1867" dirty="0">
                <a:latin typeface="Anova Light" panose="020B0604020202020204" charset="0"/>
              </a:rPr>
              <a:t>is an open-source toolbox by Merck KGaA for Bayesian optimization, featuring custom encodings, chemical knowledge integration, hybrid spaces, transfer learning, simulation tools, and robust, serializable code for real-world experimental campaigns.</a:t>
            </a:r>
          </a:p>
          <a:p>
            <a:endParaRPr lang="en-US" sz="1867" dirty="0">
              <a:latin typeface="Anova Light" panose="020B0604020202020204" charset="0"/>
            </a:endParaRPr>
          </a:p>
          <a:p>
            <a:pPr defTabSz="609630" eaLnBrk="1" fontAlgn="auto" hangingPunct="1">
              <a:spcBef>
                <a:spcPts val="0"/>
              </a:spcBef>
              <a:spcAft>
                <a:spcPts val="0"/>
              </a:spcAft>
              <a:defRPr/>
            </a:pPr>
            <a:r>
              <a:rPr lang="en-US" altLang="en-US" sz="1867" b="1" dirty="0" err="1">
                <a:solidFill>
                  <a:srgbClr val="0A0A0A"/>
                </a:solidFill>
                <a:latin typeface="Anova Light"/>
                <a:hlinkClick r:id="rId5"/>
              </a:rPr>
              <a:t>Honegumi</a:t>
            </a:r>
            <a:r>
              <a:rPr lang="en-US" altLang="en-US" sz="1867" dirty="0">
                <a:solidFill>
                  <a:srgbClr val="0A0A0A"/>
                </a:solidFill>
                <a:latin typeface="Anova Light"/>
              </a:rPr>
              <a:t> is a user-friendly, interactive tool designed to simplify the process of creating advanced Bayesian optimization scripts. (Built on Ax which is built on </a:t>
            </a:r>
            <a:r>
              <a:rPr lang="en-US" altLang="en-US" sz="1867" dirty="0" err="1">
                <a:solidFill>
                  <a:srgbClr val="0A0A0A"/>
                </a:solidFill>
                <a:latin typeface="Anova Light"/>
              </a:rPr>
              <a:t>BoTorch</a:t>
            </a:r>
            <a:r>
              <a:rPr lang="en-US" altLang="en-US" sz="1867" dirty="0">
                <a:solidFill>
                  <a:srgbClr val="0A0A0A"/>
                </a:solidFill>
                <a:latin typeface="Anova Light"/>
              </a:rPr>
              <a:t> and </a:t>
            </a:r>
            <a:r>
              <a:rPr lang="en-US" altLang="en-US" sz="1867" dirty="0" err="1">
                <a:solidFill>
                  <a:srgbClr val="0A0A0A"/>
                </a:solidFill>
                <a:latin typeface="Anova Light"/>
              </a:rPr>
              <a:t>GPyTorch</a:t>
            </a:r>
            <a:r>
              <a:rPr lang="en-US" altLang="en-US" sz="1867" dirty="0">
                <a:solidFill>
                  <a:srgbClr val="0A0A0A"/>
                </a:solidFill>
                <a:latin typeface="Anova Light"/>
              </a:rPr>
              <a:t> libraries.)</a:t>
            </a:r>
          </a:p>
          <a:p>
            <a:endParaRPr lang="en-US" sz="1867" dirty="0">
              <a:latin typeface="Anova Light" panose="020B0604020202020204" charset="0"/>
            </a:endParaRPr>
          </a:p>
        </p:txBody>
      </p:sp>
    </p:spTree>
    <p:extLst>
      <p:ext uri="{BB962C8B-B14F-4D97-AF65-F5344CB8AC3E}">
        <p14:creationId xmlns:p14="http://schemas.microsoft.com/office/powerpoint/2010/main" val="406415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3854903" y="163169"/>
            <a:ext cx="44821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a:t>
            </a:r>
            <a:r>
              <a:rPr kumimoji="0" lang="en-US" sz="2000" b="1" i="1" u="none" strike="noStrike" kern="1200" cap="none" spc="-5" normalizeH="0" baseline="0" noProof="0" dirty="0">
                <a:ln>
                  <a:noFill/>
                </a:ln>
                <a:solidFill>
                  <a:srgbClr val="2C3034"/>
                </a:solidFill>
                <a:effectLst/>
                <a:uLnTx/>
                <a:uFillTx/>
                <a:latin typeface="Arial"/>
                <a:ea typeface="+mn-ea"/>
                <a:cs typeface="Arial"/>
              </a:rPr>
              <a:t>EXOTIC</a:t>
            </a:r>
            <a:r>
              <a:rPr kumimoji="0" lang="en-US" sz="2000" b="1" i="0" u="none" strike="noStrike" kern="1200" cap="none" spc="-5" normalizeH="0" baseline="0" noProof="0" dirty="0">
                <a:ln>
                  <a:noFill/>
                </a:ln>
                <a:solidFill>
                  <a:srgbClr val="2C3034"/>
                </a:solidFill>
                <a:effectLst/>
                <a:uLnTx/>
                <a:uFillTx/>
                <a:latin typeface="Arial"/>
                <a:ea typeface="+mn-ea"/>
                <a:cs typeface="Arial"/>
              </a:rPr>
              <a:t>” 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9" name="TextBox 8">
            <a:extLst>
              <a:ext uri="{FF2B5EF4-FFF2-40B4-BE49-F238E27FC236}">
                <a16:creationId xmlns:a16="http://schemas.microsoft.com/office/drawing/2014/main" id="{ABEAF439-D798-DF09-36CC-1F8E68DA0C7C}"/>
              </a:ext>
            </a:extLst>
          </p:cNvPr>
          <p:cNvSpPr txBox="1"/>
          <p:nvPr/>
        </p:nvSpPr>
        <p:spPr>
          <a:xfrm>
            <a:off x="303864" y="2107074"/>
            <a:ext cx="11318708" cy="1877437"/>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rPr>
              <a:t>Every example I have seen has been “Exotic” in multiple ways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CCE298EB-1943-9E95-1F9B-739BA0F60F89}"/>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7833220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D8B075-124C-5F6F-039E-253D5C275760}"/>
              </a:ext>
            </a:extLst>
          </p:cNvPr>
          <p:cNvSpPr txBox="1"/>
          <p:nvPr/>
        </p:nvSpPr>
        <p:spPr>
          <a:xfrm>
            <a:off x="241036" y="799346"/>
            <a:ext cx="11318708" cy="827919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methodology for common types of “exoticness” is not mature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 know of several companies that have spent $100k-$250k for consulting on </a:t>
            </a:r>
            <a:r>
              <a:rPr kumimoji="0" lang="en-US" sz="2800" b="1" i="1" u="none" strike="noStrike" kern="1200" cap="none" spc="0" normalizeH="0" baseline="0" noProof="0" dirty="0">
                <a:ln>
                  <a:noFill/>
                </a:ln>
                <a:solidFill>
                  <a:prstClr val="black"/>
                </a:solidFill>
                <a:effectLst/>
                <a:uLnTx/>
                <a:uFillTx/>
                <a:latin typeface="Aptos" panose="02110004020202020204"/>
                <a:ea typeface="+mn-ea"/>
                <a:cs typeface="+mn-cs"/>
              </a:rPr>
              <a:t>single BO projects</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and have been disappointed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Diagnostics for when things are going wrong and what to do then are not mature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Often Gaussian Process models are the base learner, these are numerically slow and can be “temperamental”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Inference is not the focus (but uncertainty quantification still is)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7ACD13CC-4545-005E-CA33-37FA3F8BE93B}"/>
              </a:ext>
            </a:extLst>
          </p:cNvPr>
          <p:cNvSpPr txBox="1"/>
          <p:nvPr/>
        </p:nvSpPr>
        <p:spPr>
          <a:xfrm>
            <a:off x="1303341" y="258485"/>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2620735" y="258485"/>
            <a:ext cx="72253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 (POTENTIAL) DISADVANTAGES</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FC564A66-EE6E-67E1-511B-F7F8ED88567B}"/>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41146869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1303341" y="258485"/>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2179071" y="168919"/>
            <a:ext cx="72253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THIS WORKSHOP</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3"/>
          <a:stretch>
            <a:fillRect/>
          </a:stretch>
        </p:blipFill>
        <p:spPr>
          <a:xfrm>
            <a:off x="241036" y="1387638"/>
            <a:ext cx="11809513" cy="548738"/>
          </a:xfrm>
          <a:prstGeom prst="rect">
            <a:avLst/>
          </a:prstGeom>
        </p:spPr>
      </p:pic>
      <p:sp>
        <p:nvSpPr>
          <p:cNvPr id="9" name="TextBox 8">
            <a:extLst>
              <a:ext uri="{FF2B5EF4-FFF2-40B4-BE49-F238E27FC236}">
                <a16:creationId xmlns:a16="http://schemas.microsoft.com/office/drawing/2014/main" id="{ABEAF439-D798-DF09-36CC-1F8E68DA0C7C}"/>
              </a:ext>
            </a:extLst>
          </p:cNvPr>
          <p:cNvSpPr txBox="1"/>
          <p:nvPr/>
        </p:nvSpPr>
        <p:spPr>
          <a:xfrm>
            <a:off x="132414" y="1340207"/>
            <a:ext cx="11318708" cy="95410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CD8B075-124C-5F6F-039E-253D5C275760}"/>
                  </a:ext>
                </a:extLst>
              </p:cNvPr>
              <p:cNvSpPr txBox="1"/>
              <p:nvPr/>
            </p:nvSpPr>
            <p:spPr>
              <a:xfrm>
                <a:off x="241036" y="799346"/>
                <a:ext cx="11318708" cy="5705088"/>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We will be focusing on “Basic” BO, but with error in y.</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Single continuous response</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Continuous inputs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modeling family will be Gaussian Process regression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GaSP models are flexible and have a convenient </a:t>
                </a:r>
                <a14:m>
                  <m:oMath xmlns:m="http://schemas.openxmlformats.org/officeDocument/2006/math">
                    <m:acc>
                      <m:accPr>
                        <m:chr m:val="̂"/>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𝑉𝑎𝑟</m:t>
                        </m:r>
                      </m:e>
                    </m:acc>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for BO with a natural extension to batch augmentation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GaSP interpretability is less than linear models, but higher than pure ML models like NN’s and Tree-based models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3CD8B075-124C-5F6F-039E-253D5C275760}"/>
                  </a:ext>
                </a:extLst>
              </p:cNvPr>
              <p:cNvSpPr txBox="1">
                <a:spLocks noRot="1" noChangeAspect="1" noMove="1" noResize="1" noEditPoints="1" noAdjustHandles="1" noChangeArrowheads="1" noChangeShapeType="1" noTextEdit="1"/>
              </p:cNvSpPr>
              <p:nvPr/>
            </p:nvSpPr>
            <p:spPr>
              <a:xfrm>
                <a:off x="241036" y="799346"/>
                <a:ext cx="11318708" cy="5705088"/>
              </a:xfrm>
              <a:prstGeom prst="rect">
                <a:avLst/>
              </a:prstGeom>
              <a:blipFill>
                <a:blip r:embed="rId4"/>
                <a:stretch>
                  <a:fillRect t="-1068" r="-150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D733B93-1297-0A62-7167-B5AC68B1B3C1}"/>
              </a:ext>
            </a:extLst>
          </p:cNvPr>
          <p:cNvPicPr>
            <a:picLocks noChangeAspect="1"/>
          </p:cNvPicPr>
          <p:nvPr/>
        </p:nvPicPr>
        <p:blipFill>
          <a:blip r:embed="rId5"/>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36074321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CD8B075-124C-5F6F-039E-253D5C275760}"/>
                  </a:ext>
                </a:extLst>
              </p:cNvPr>
              <p:cNvSpPr txBox="1"/>
              <p:nvPr/>
            </p:nvSpPr>
            <p:spPr>
              <a:xfrm>
                <a:off x="245518" y="322807"/>
                <a:ext cx="11318708" cy="698652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BO coming in JMP Pro 19. Developed by Kasia Dobrzycka and contributions from myself</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Empower SMEs in industrial R&amp;D (like 6</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oMath>
                </a14:m>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Black Belts) to design products and processes w BO efficiently, effectively and safely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Decision process: Comprehendible, transparent, reproducible,  trustworthy, and easily trainable to non-expert, intermittent users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Handling of multiple responses with complex sparsity, with different goals ( including matching targets )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Batch augmentation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4" name="TextBox 3">
                <a:extLst>
                  <a:ext uri="{FF2B5EF4-FFF2-40B4-BE49-F238E27FC236}">
                    <a16:creationId xmlns:a16="http://schemas.microsoft.com/office/drawing/2014/main" id="{3CD8B075-124C-5F6F-039E-253D5C275760}"/>
                  </a:ext>
                </a:extLst>
              </p:cNvPr>
              <p:cNvSpPr txBox="1">
                <a:spLocks noRot="1" noChangeAspect="1" noMove="1" noResize="1" noEditPoints="1" noAdjustHandles="1" noChangeArrowheads="1" noChangeShapeType="1" noTextEdit="1"/>
              </p:cNvSpPr>
              <p:nvPr/>
            </p:nvSpPr>
            <p:spPr>
              <a:xfrm>
                <a:off x="245518" y="322807"/>
                <a:ext cx="11318708" cy="6986528"/>
              </a:xfrm>
              <a:prstGeom prst="rect">
                <a:avLst/>
              </a:prstGeom>
              <a:blipFill>
                <a:blip r:embed="rId3"/>
                <a:stretch>
                  <a:fillRect/>
                </a:stretch>
              </a:blipFill>
            </p:spPr>
            <p:txBody>
              <a:bodyPr/>
              <a:lstStyle/>
              <a:p>
                <a:r>
                  <a:rPr lang="en-US">
                    <a:noFill/>
                  </a:rPr>
                  <a:t> </a:t>
                </a:r>
              </a:p>
            </p:txBody>
          </p:sp>
        </mc:Fallback>
      </mc:AlternateContent>
      <p:sp>
        <p:nvSpPr>
          <p:cNvPr id="3" name="object 3">
            <a:extLst>
              <a:ext uri="{FF2B5EF4-FFF2-40B4-BE49-F238E27FC236}">
                <a16:creationId xmlns:a16="http://schemas.microsoft.com/office/drawing/2014/main" id="{028B0B02-F01A-0A83-C52A-10BF13B1AE12}"/>
              </a:ext>
            </a:extLst>
          </p:cNvPr>
          <p:cNvSpPr txBox="1"/>
          <p:nvPr/>
        </p:nvSpPr>
        <p:spPr>
          <a:xfrm>
            <a:off x="2179071" y="168919"/>
            <a:ext cx="72253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JMP Pro 19 Roadmap</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Picture 4">
            <a:extLst>
              <a:ext uri="{FF2B5EF4-FFF2-40B4-BE49-F238E27FC236}">
                <a16:creationId xmlns:a16="http://schemas.microsoft.com/office/drawing/2014/main" id="{2AD62A07-DA0B-4F4E-0AC5-351FF0BAE0F7}"/>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627915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30CC2C-7A81-7930-CAAA-07459DAA21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79B6F9-8007-340D-BB8C-0E6DB8205669}"/>
              </a:ext>
            </a:extLst>
          </p:cNvPr>
          <p:cNvSpPr txBox="1"/>
          <p:nvPr/>
        </p:nvSpPr>
        <p:spPr>
          <a:xfrm>
            <a:off x="731841" y="262833"/>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FAE4AF8D-B8E6-495F-0A30-A8E86D3AA91D}"/>
              </a:ext>
            </a:extLst>
          </p:cNvPr>
          <p:cNvPicPr>
            <a:picLocks noChangeAspect="1"/>
          </p:cNvPicPr>
          <p:nvPr/>
        </p:nvPicPr>
        <p:blipFill>
          <a:blip r:embed="rId3"/>
          <a:stretch>
            <a:fillRect/>
          </a:stretch>
        </p:blipFill>
        <p:spPr>
          <a:xfrm>
            <a:off x="11201524" y="6209621"/>
            <a:ext cx="990476" cy="666667"/>
          </a:xfrm>
          <a:prstGeom prst="rect">
            <a:avLst/>
          </a:prstGeom>
        </p:spPr>
      </p:pic>
      <p:sp>
        <p:nvSpPr>
          <p:cNvPr id="6" name="TextBox 5">
            <a:extLst>
              <a:ext uri="{FF2B5EF4-FFF2-40B4-BE49-F238E27FC236}">
                <a16:creationId xmlns:a16="http://schemas.microsoft.com/office/drawing/2014/main" id="{6C450DC9-EA0E-7AD3-1905-8DBDE5AA8023}"/>
              </a:ext>
            </a:extLst>
          </p:cNvPr>
          <p:cNvSpPr txBox="1"/>
          <p:nvPr/>
        </p:nvSpPr>
        <p:spPr>
          <a:xfrm>
            <a:off x="933329" y="3290827"/>
            <a:ext cx="10424925" cy="26314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nova-light"/>
                <a:ea typeface="+mn-ea"/>
                <a:cs typeface="+mn-cs"/>
              </a:rPr>
              <a:t>JMP® Student Edition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D57A3"/>
                </a:solidFill>
                <a:effectLst/>
                <a:uLnTx/>
                <a:uFillTx/>
                <a:latin typeface="anova-light"/>
                <a:ea typeface="+mn-ea"/>
                <a:cs typeface="+mn-cs"/>
              </a:rPr>
              <a:t>Free single-user 12-month license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D57A3"/>
              </a:solidFill>
              <a:effectLst/>
              <a:uLnTx/>
              <a:uFillTx/>
              <a:latin typeface="anova-light"/>
              <a:ea typeface="+mn-ea"/>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anova-med"/>
                <a:ea typeface="+mn-ea"/>
                <a:cs typeface="+mn-cs"/>
              </a:rPr>
              <a:t>JMP Student Edition</a:t>
            </a:r>
            <a:r>
              <a:rPr kumimoji="0" lang="en-US" sz="1600" b="0" i="0" u="none" strike="noStrike" kern="1200" cap="none" spc="0" normalizeH="0" baseline="0" noProof="0" dirty="0">
                <a:ln>
                  <a:noFill/>
                </a:ln>
                <a:solidFill>
                  <a:srgbClr val="333333"/>
                </a:solidFill>
                <a:effectLst/>
                <a:uLnTx/>
                <a:uFillTx/>
                <a:latin typeface="anova-light"/>
                <a:ea typeface="+mn-ea"/>
                <a:cs typeface="+mn-cs"/>
              </a:rPr>
              <a:t> is a free, comprehensive statistical analysis and visualization tool designed for classroom instruction. </a:t>
            </a:r>
            <a:r>
              <a:rPr kumimoji="0" lang="en-US" sz="1600" b="1" i="1" u="none" strike="noStrike" kern="1200" cap="none" spc="0" normalizeH="0" baseline="0" noProof="0" dirty="0">
                <a:ln>
                  <a:noFill/>
                </a:ln>
                <a:solidFill>
                  <a:srgbClr val="333333"/>
                </a:solidFill>
                <a:effectLst/>
                <a:uLnTx/>
                <a:uFillTx/>
                <a:latin typeface="anova-light"/>
                <a:ea typeface="+mn-ea"/>
                <a:cs typeface="+mn-cs"/>
              </a:rPr>
              <a:t>Based on the powerful </a:t>
            </a:r>
            <a:r>
              <a:rPr kumimoji="0" lang="en-US" sz="1600" b="1" i="1" u="none" strike="noStrike" kern="1200" cap="none" spc="0" normalizeH="0" baseline="0" noProof="0" dirty="0">
                <a:ln>
                  <a:noFill/>
                </a:ln>
                <a:solidFill>
                  <a:srgbClr val="0378CD"/>
                </a:solidFill>
                <a:effectLst/>
                <a:uLnTx/>
                <a:uFillTx/>
                <a:latin typeface="anova-light"/>
                <a:ea typeface="+mn-ea"/>
                <a:cs typeface="+mn-cs"/>
                <a:hlinkClick r:id="rId4"/>
              </a:rPr>
              <a:t>JMP Pro</a:t>
            </a:r>
            <a:r>
              <a:rPr kumimoji="0" lang="en-US" sz="1600" b="1" i="1" u="none" strike="noStrike" kern="1200" cap="none" spc="0" normalizeH="0" baseline="0" noProof="0" dirty="0">
                <a:ln>
                  <a:noFill/>
                </a:ln>
                <a:solidFill>
                  <a:srgbClr val="333333"/>
                </a:solidFill>
                <a:effectLst/>
                <a:uLnTx/>
                <a:uFillTx/>
                <a:latin typeface="anova-light"/>
                <a:ea typeface="+mn-ea"/>
                <a:cs typeface="+mn-cs"/>
              </a:rPr>
              <a:t> software</a:t>
            </a:r>
            <a:r>
              <a:rPr kumimoji="0" lang="en-US" sz="1600" b="0" i="0" u="none" strike="noStrike" kern="1200" cap="none" spc="0" normalizeH="0" baseline="0" noProof="0" dirty="0">
                <a:ln>
                  <a:noFill/>
                </a:ln>
                <a:solidFill>
                  <a:srgbClr val="333333"/>
                </a:solidFill>
                <a:effectLst/>
                <a:uLnTx/>
                <a:uFillTx/>
                <a:latin typeface="anova-light"/>
                <a:ea typeface="+mn-ea"/>
                <a:cs typeface="+mn-cs"/>
              </a:rPr>
              <a:t>, it offers a user-friendly interface and a wide range of capabilities for teaching and learning statistical concepts.</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anova-light"/>
              <a:ea typeface="+mn-ea"/>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anova-light"/>
                <a:ea typeface="+mn-ea"/>
                <a:cs typeface="+mn-cs"/>
              </a:rPr>
              <a:t>Ideal for both introductory and advanced statistics courses, JMP Student Edition provides access to a variety of statistical techniques and graphical tools. It’s perfect for demonstrating statistical principles, analyzing real-world data, and helping students develop critical thinking skills.</a:t>
            </a:r>
          </a:p>
        </p:txBody>
      </p:sp>
      <p:pic>
        <p:nvPicPr>
          <p:cNvPr id="11" name="Picture 10">
            <a:extLst>
              <a:ext uri="{FF2B5EF4-FFF2-40B4-BE49-F238E27FC236}">
                <a16:creationId xmlns:a16="http://schemas.microsoft.com/office/drawing/2014/main" id="{A1A0F102-B9D6-6CB2-9A3D-BE8B79118C11}"/>
              </a:ext>
            </a:extLst>
          </p:cNvPr>
          <p:cNvPicPr>
            <a:picLocks noChangeAspect="1"/>
          </p:cNvPicPr>
          <p:nvPr/>
        </p:nvPicPr>
        <p:blipFill>
          <a:blip r:embed="rId5"/>
          <a:stretch>
            <a:fillRect/>
          </a:stretch>
        </p:blipFill>
        <p:spPr>
          <a:xfrm>
            <a:off x="1037795" y="162032"/>
            <a:ext cx="10163729" cy="3128795"/>
          </a:xfrm>
          <a:prstGeom prst="rect">
            <a:avLst/>
          </a:prstGeom>
        </p:spPr>
      </p:pic>
      <p:pic>
        <p:nvPicPr>
          <p:cNvPr id="13" name="Picture 12">
            <a:extLst>
              <a:ext uri="{FF2B5EF4-FFF2-40B4-BE49-F238E27FC236}">
                <a16:creationId xmlns:a16="http://schemas.microsoft.com/office/drawing/2014/main" id="{2E791F8B-0502-3992-E175-4C07993B8710}"/>
              </a:ext>
            </a:extLst>
          </p:cNvPr>
          <p:cNvPicPr>
            <a:picLocks noChangeAspect="1"/>
          </p:cNvPicPr>
          <p:nvPr/>
        </p:nvPicPr>
        <p:blipFill>
          <a:blip r:embed="rId6"/>
          <a:stretch>
            <a:fillRect/>
          </a:stretch>
        </p:blipFill>
        <p:spPr>
          <a:xfrm>
            <a:off x="4357754" y="6023738"/>
            <a:ext cx="3523809" cy="571429"/>
          </a:xfrm>
          <a:prstGeom prst="rect">
            <a:avLst/>
          </a:prstGeom>
        </p:spPr>
      </p:pic>
    </p:spTree>
    <p:extLst>
      <p:ext uri="{BB962C8B-B14F-4D97-AF65-F5344CB8AC3E}">
        <p14:creationId xmlns:p14="http://schemas.microsoft.com/office/powerpoint/2010/main" val="848850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2CF34-EB9B-8915-8225-E9B5BB970FFE}"/>
              </a:ext>
            </a:extLst>
          </p:cNvPr>
          <p:cNvPicPr>
            <a:picLocks noChangeAspect="1"/>
          </p:cNvPicPr>
          <p:nvPr/>
        </p:nvPicPr>
        <p:blipFill>
          <a:blip r:embed="rId3"/>
          <a:stretch>
            <a:fillRect/>
          </a:stretch>
        </p:blipFill>
        <p:spPr>
          <a:xfrm>
            <a:off x="11201524" y="6191333"/>
            <a:ext cx="990476" cy="666667"/>
          </a:xfrm>
          <a:prstGeom prst="rect">
            <a:avLst/>
          </a:prstGeom>
        </p:spPr>
      </p:pic>
      <p:sp>
        <p:nvSpPr>
          <p:cNvPr id="2" name="TextBox 1">
            <a:extLst>
              <a:ext uri="{FF2B5EF4-FFF2-40B4-BE49-F238E27FC236}">
                <a16:creationId xmlns:a16="http://schemas.microsoft.com/office/drawing/2014/main" id="{7ACD13CC-4545-005E-CA33-37FA3F8BE93B}"/>
              </a:ext>
            </a:extLst>
          </p:cNvPr>
          <p:cNvSpPr txBox="1"/>
          <p:nvPr/>
        </p:nvSpPr>
        <p:spPr>
          <a:xfrm>
            <a:off x="1303341" y="258485"/>
            <a:ext cx="113187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2179071" y="168919"/>
            <a:ext cx="7225393" cy="307777"/>
          </a:xfrm>
          <a:prstGeom prst="rect">
            <a:avLst/>
          </a:prstGeom>
        </p:spPr>
        <p:txBody>
          <a:bodyPr vert="horz" wrap="square" lIns="0" tIns="0" rIns="0" bIns="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WE ARE AT THE BEGINNING</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745467DE-B39E-8CF5-B5C5-951FBC3D6FE1}"/>
              </a:ext>
            </a:extLst>
          </p:cNvPr>
          <p:cNvPicPr>
            <a:picLocks noChangeAspect="1"/>
          </p:cNvPicPr>
          <p:nvPr/>
        </p:nvPicPr>
        <p:blipFill>
          <a:blip r:embed="rId4"/>
          <a:stretch>
            <a:fillRect/>
          </a:stretch>
        </p:blipFill>
        <p:spPr>
          <a:xfrm>
            <a:off x="241036" y="1387638"/>
            <a:ext cx="11809513" cy="548738"/>
          </a:xfrm>
          <a:prstGeom prst="rect">
            <a:avLst/>
          </a:prstGeom>
        </p:spPr>
      </p:pic>
      <p:sp>
        <p:nvSpPr>
          <p:cNvPr id="9" name="TextBox 8">
            <a:extLst>
              <a:ext uri="{FF2B5EF4-FFF2-40B4-BE49-F238E27FC236}">
                <a16:creationId xmlns:a16="http://schemas.microsoft.com/office/drawing/2014/main" id="{ABEAF439-D798-DF09-36CC-1F8E68DA0C7C}"/>
              </a:ext>
            </a:extLst>
          </p:cNvPr>
          <p:cNvSpPr txBox="1"/>
          <p:nvPr/>
        </p:nvSpPr>
        <p:spPr>
          <a:xfrm>
            <a:off x="132414" y="1340207"/>
            <a:ext cx="11318708" cy="95410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3CD8B075-124C-5F6F-039E-253D5C275760}"/>
              </a:ext>
            </a:extLst>
          </p:cNvPr>
          <p:cNvSpPr txBox="1"/>
          <p:nvPr/>
        </p:nvSpPr>
        <p:spPr>
          <a:xfrm>
            <a:off x="-1" y="322807"/>
            <a:ext cx="11809513" cy="569386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BO fits squarely in the industrial product/process innovation space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techniques are squarely in the realm of statistical modeling and design (it is both a neural network and a linear mixed model, augmentation principles are closely related to G-optimality)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This will have a transformative disruptive effect. BO in some form will occupy an important place in industry in the future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This is a call to action for the industrial statistics community.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We (the stats community) must take the lead, if not others will</a:t>
            </a:r>
          </a:p>
        </p:txBody>
      </p:sp>
    </p:spTree>
    <p:extLst>
      <p:ext uri="{BB962C8B-B14F-4D97-AF65-F5344CB8AC3E}">
        <p14:creationId xmlns:p14="http://schemas.microsoft.com/office/powerpoint/2010/main" val="25759821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8B0B02-F01A-0A83-C52A-10BF13B1AE12}"/>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Rectangle: Rounded Corners 14">
            <a:extLst>
              <a:ext uri="{FF2B5EF4-FFF2-40B4-BE49-F238E27FC236}">
                <a16:creationId xmlns:a16="http://schemas.microsoft.com/office/drawing/2014/main" id="{B7F4B095-4AF0-8679-86E0-1986AC557D46}"/>
              </a:ext>
            </a:extLst>
          </p:cNvPr>
          <p:cNvSpPr/>
          <p:nvPr/>
        </p:nvSpPr>
        <p:spPr>
          <a:xfrm>
            <a:off x="5924909" y="2269084"/>
            <a:ext cx="1661770" cy="735862"/>
          </a:xfrm>
          <a:prstGeom prst="roundRect">
            <a:avLst/>
          </a:prstGeom>
          <a:solidFill>
            <a:schemeClr val="bg2"/>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Model Responses</a:t>
            </a:r>
          </a:p>
        </p:txBody>
      </p:sp>
      <p:sp>
        <p:nvSpPr>
          <p:cNvPr id="20" name="Flowchart: Decision 19">
            <a:extLst>
              <a:ext uri="{FF2B5EF4-FFF2-40B4-BE49-F238E27FC236}">
                <a16:creationId xmlns:a16="http://schemas.microsoft.com/office/drawing/2014/main" id="{76BC1ED6-84FC-D694-D780-F18C60477E65}"/>
              </a:ext>
            </a:extLst>
          </p:cNvPr>
          <p:cNvSpPr/>
          <p:nvPr/>
        </p:nvSpPr>
        <p:spPr>
          <a:xfrm>
            <a:off x="8341428" y="2012338"/>
            <a:ext cx="1506061" cy="1249353"/>
          </a:xfrm>
          <a:prstGeom prst="flowChartDecision">
            <a:avLst/>
          </a:prstGeom>
          <a:solidFill>
            <a:schemeClr val="bg2"/>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Goals Met?</a:t>
            </a:r>
          </a:p>
        </p:txBody>
      </p:sp>
      <p:sp>
        <p:nvSpPr>
          <p:cNvPr id="21" name="Rectangle: Rounded Corners 20">
            <a:extLst>
              <a:ext uri="{FF2B5EF4-FFF2-40B4-BE49-F238E27FC236}">
                <a16:creationId xmlns:a16="http://schemas.microsoft.com/office/drawing/2014/main" id="{14996C68-1613-BC38-C8BB-1A5738BF5585}"/>
              </a:ext>
            </a:extLst>
          </p:cNvPr>
          <p:cNvSpPr/>
          <p:nvPr/>
        </p:nvSpPr>
        <p:spPr>
          <a:xfrm>
            <a:off x="5924909" y="4131689"/>
            <a:ext cx="1661770" cy="622786"/>
          </a:xfrm>
          <a:prstGeom prst="roundRect">
            <a:avLst/>
          </a:prstGeom>
          <a:solidFill>
            <a:schemeClr val="bg2"/>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Determine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Next Run(s)</a:t>
            </a:r>
          </a:p>
        </p:txBody>
      </p:sp>
      <p:sp>
        <p:nvSpPr>
          <p:cNvPr id="22" name="Rectangle: Rounded Corners 21">
            <a:extLst>
              <a:ext uri="{FF2B5EF4-FFF2-40B4-BE49-F238E27FC236}">
                <a16:creationId xmlns:a16="http://schemas.microsoft.com/office/drawing/2014/main" id="{83CF2A82-BD71-BF9C-6FED-2DDD9C99C360}"/>
              </a:ext>
            </a:extLst>
          </p:cNvPr>
          <p:cNvSpPr/>
          <p:nvPr/>
        </p:nvSpPr>
        <p:spPr>
          <a:xfrm>
            <a:off x="3826654" y="2269084"/>
            <a:ext cx="1319883" cy="735863"/>
          </a:xfrm>
          <a:prstGeom prst="roundRect">
            <a:avLst/>
          </a:prstGeom>
          <a:solidFill>
            <a:schemeClr val="bg2"/>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Collect Responses</a:t>
            </a:r>
          </a:p>
        </p:txBody>
      </p:sp>
      <p:cxnSp>
        <p:nvCxnSpPr>
          <p:cNvPr id="35" name="Straight Arrow Connector 34">
            <a:extLst>
              <a:ext uri="{FF2B5EF4-FFF2-40B4-BE49-F238E27FC236}">
                <a16:creationId xmlns:a16="http://schemas.microsoft.com/office/drawing/2014/main" id="{3749E013-0062-3F76-A8D7-1C976F45CFBB}"/>
              </a:ext>
            </a:extLst>
          </p:cNvPr>
          <p:cNvCxnSpPr>
            <a:cxnSpLocks/>
            <a:stCxn id="20" idx="2"/>
            <a:endCxn id="21" idx="3"/>
          </p:cNvCxnSpPr>
          <p:nvPr/>
        </p:nvCxnSpPr>
        <p:spPr>
          <a:xfrm flipH="1">
            <a:off x="7586679" y="3261691"/>
            <a:ext cx="1507780" cy="11813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2144F77-984E-0713-3CD3-AE93B8132BA0}"/>
              </a:ext>
            </a:extLst>
          </p:cNvPr>
          <p:cNvSpPr txBox="1"/>
          <p:nvPr/>
        </p:nvSpPr>
        <p:spPr>
          <a:xfrm>
            <a:off x="8880253" y="3497327"/>
            <a:ext cx="385051" cy="3094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No</a:t>
            </a:r>
          </a:p>
        </p:txBody>
      </p:sp>
      <p:cxnSp>
        <p:nvCxnSpPr>
          <p:cNvPr id="41" name="Straight Arrow Connector 40">
            <a:extLst>
              <a:ext uri="{FF2B5EF4-FFF2-40B4-BE49-F238E27FC236}">
                <a16:creationId xmlns:a16="http://schemas.microsoft.com/office/drawing/2014/main" id="{F5B75765-F0A6-AE32-3082-94FADD21E853}"/>
              </a:ext>
            </a:extLst>
          </p:cNvPr>
          <p:cNvCxnSpPr>
            <a:cxnSpLocks/>
            <a:stCxn id="20" idx="3"/>
            <a:endCxn id="45" idx="1"/>
          </p:cNvCxnSpPr>
          <p:nvPr/>
        </p:nvCxnSpPr>
        <p:spPr>
          <a:xfrm flipV="1">
            <a:off x="9847489" y="2627826"/>
            <a:ext cx="711390" cy="91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2CA71DD-7803-E516-A9A6-D1C9B005D0B0}"/>
              </a:ext>
            </a:extLst>
          </p:cNvPr>
          <p:cNvSpPr txBox="1"/>
          <p:nvPr/>
        </p:nvSpPr>
        <p:spPr>
          <a:xfrm>
            <a:off x="9864824" y="2011641"/>
            <a:ext cx="6113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Yes</a:t>
            </a:r>
          </a:p>
        </p:txBody>
      </p:sp>
      <p:sp>
        <p:nvSpPr>
          <p:cNvPr id="45" name="Flowchart: Terminator 44">
            <a:extLst>
              <a:ext uri="{FF2B5EF4-FFF2-40B4-BE49-F238E27FC236}">
                <a16:creationId xmlns:a16="http://schemas.microsoft.com/office/drawing/2014/main" id="{C9763091-8A6C-BE0C-58A8-80B3BDDAD1B9}"/>
              </a:ext>
            </a:extLst>
          </p:cNvPr>
          <p:cNvSpPr/>
          <p:nvPr/>
        </p:nvSpPr>
        <p:spPr>
          <a:xfrm>
            <a:off x="10558879" y="2355628"/>
            <a:ext cx="1106502" cy="544395"/>
          </a:xfrm>
          <a:prstGeom prst="flowChartTerminator">
            <a:avLst/>
          </a:prstGeom>
          <a:solidFill>
            <a:schemeClr val="bg2"/>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Finished</a:t>
            </a:r>
          </a:p>
        </p:txBody>
      </p:sp>
      <p:cxnSp>
        <p:nvCxnSpPr>
          <p:cNvPr id="52" name="Straight Arrow Connector 51">
            <a:extLst>
              <a:ext uri="{FF2B5EF4-FFF2-40B4-BE49-F238E27FC236}">
                <a16:creationId xmlns:a16="http://schemas.microsoft.com/office/drawing/2014/main" id="{E5C97E7F-8F5B-F92E-8C8B-2FB73175A28A}"/>
              </a:ext>
            </a:extLst>
          </p:cNvPr>
          <p:cNvCxnSpPr>
            <a:cxnSpLocks/>
            <a:stCxn id="21" idx="1"/>
            <a:endCxn id="22" idx="2"/>
          </p:cNvCxnSpPr>
          <p:nvPr/>
        </p:nvCxnSpPr>
        <p:spPr>
          <a:xfrm flipH="1" flipV="1">
            <a:off x="4486596" y="3004947"/>
            <a:ext cx="1438313" cy="14381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E0E3FD1-A7A0-6510-60F4-8B8853B9A88D}"/>
              </a:ext>
            </a:extLst>
          </p:cNvPr>
          <p:cNvCxnSpPr>
            <a:cxnSpLocks/>
            <a:stCxn id="22" idx="3"/>
            <a:endCxn id="15" idx="1"/>
          </p:cNvCxnSpPr>
          <p:nvPr/>
        </p:nvCxnSpPr>
        <p:spPr>
          <a:xfrm flipV="1">
            <a:off x="5146537" y="2637015"/>
            <a:ext cx="778372"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CC01FF1-1E64-A719-ABAC-972AA2B22068}"/>
              </a:ext>
            </a:extLst>
          </p:cNvPr>
          <p:cNvCxnSpPr>
            <a:cxnSpLocks/>
            <a:stCxn id="15" idx="3"/>
            <a:endCxn id="20" idx="1"/>
          </p:cNvCxnSpPr>
          <p:nvPr/>
        </p:nvCxnSpPr>
        <p:spPr>
          <a:xfrm>
            <a:off x="7586679" y="2637015"/>
            <a:ext cx="7547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3" name="Flowchart: Preparation 142">
            <a:extLst>
              <a:ext uri="{FF2B5EF4-FFF2-40B4-BE49-F238E27FC236}">
                <a16:creationId xmlns:a16="http://schemas.microsoft.com/office/drawing/2014/main" id="{DF45CE39-A5FE-30F8-4DA3-6C244C957183}"/>
              </a:ext>
            </a:extLst>
          </p:cNvPr>
          <p:cNvSpPr/>
          <p:nvPr/>
        </p:nvSpPr>
        <p:spPr>
          <a:xfrm>
            <a:off x="526617" y="2165082"/>
            <a:ext cx="2521665" cy="925488"/>
          </a:xfrm>
          <a:prstGeom prst="flowChartPreparation">
            <a:avLst/>
          </a:prstGeom>
          <a:solidFill>
            <a:schemeClr val="bg2"/>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Starting Design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Existing Data</a:t>
            </a:r>
          </a:p>
        </p:txBody>
      </p:sp>
      <p:cxnSp>
        <p:nvCxnSpPr>
          <p:cNvPr id="70" name="Straight Arrow Connector 69">
            <a:extLst>
              <a:ext uri="{FF2B5EF4-FFF2-40B4-BE49-F238E27FC236}">
                <a16:creationId xmlns:a16="http://schemas.microsoft.com/office/drawing/2014/main" id="{74D438E0-80D0-8118-E96C-2C9CD3B7BB49}"/>
              </a:ext>
            </a:extLst>
          </p:cNvPr>
          <p:cNvCxnSpPr>
            <a:cxnSpLocks/>
            <a:stCxn id="143" idx="3"/>
            <a:endCxn id="22" idx="1"/>
          </p:cNvCxnSpPr>
          <p:nvPr/>
        </p:nvCxnSpPr>
        <p:spPr>
          <a:xfrm>
            <a:off x="3048282" y="2627826"/>
            <a:ext cx="778372" cy="91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C5A0727-D4CB-0B35-B14A-C4F203978086}"/>
              </a:ext>
            </a:extLst>
          </p:cNvPr>
          <p:cNvSpPr txBox="1"/>
          <p:nvPr/>
        </p:nvSpPr>
        <p:spPr>
          <a:xfrm>
            <a:off x="8691377" y="4737546"/>
            <a:ext cx="3359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BO Acquisition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(such as Expected Improvement)</a:t>
            </a:r>
          </a:p>
        </p:txBody>
      </p:sp>
      <p:cxnSp>
        <p:nvCxnSpPr>
          <p:cNvPr id="4" name="Straight Arrow Connector 3">
            <a:extLst>
              <a:ext uri="{FF2B5EF4-FFF2-40B4-BE49-F238E27FC236}">
                <a16:creationId xmlns:a16="http://schemas.microsoft.com/office/drawing/2014/main" id="{A1FC55FB-70F7-FCF2-4FE9-1B0C47FBA702}"/>
              </a:ext>
            </a:extLst>
          </p:cNvPr>
          <p:cNvCxnSpPr>
            <a:cxnSpLocks/>
          </p:cNvCxnSpPr>
          <p:nvPr/>
        </p:nvCxnSpPr>
        <p:spPr>
          <a:xfrm flipH="1" flipV="1">
            <a:off x="7374281" y="4476922"/>
            <a:ext cx="1332329" cy="2046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ACC4220-275A-B6B8-97E2-3FEBAAE6BC28}"/>
              </a:ext>
            </a:extLst>
          </p:cNvPr>
          <p:cNvSpPr txBox="1"/>
          <p:nvPr/>
        </p:nvSpPr>
        <p:spPr>
          <a:xfrm>
            <a:off x="7203534" y="1142687"/>
            <a:ext cx="19755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Gaussian Process Model (GaSP)</a:t>
            </a:r>
          </a:p>
        </p:txBody>
      </p:sp>
      <p:cxnSp>
        <p:nvCxnSpPr>
          <p:cNvPr id="7" name="Straight Arrow Connector 6">
            <a:extLst>
              <a:ext uri="{FF2B5EF4-FFF2-40B4-BE49-F238E27FC236}">
                <a16:creationId xmlns:a16="http://schemas.microsoft.com/office/drawing/2014/main" id="{8DDDED69-8C00-B65F-8233-4E1A58ED33FC}"/>
              </a:ext>
            </a:extLst>
          </p:cNvPr>
          <p:cNvCxnSpPr>
            <a:cxnSpLocks/>
          </p:cNvCxnSpPr>
          <p:nvPr/>
        </p:nvCxnSpPr>
        <p:spPr>
          <a:xfrm flipH="1">
            <a:off x="7225501" y="1676175"/>
            <a:ext cx="266930" cy="8147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86857F4-4A62-63FA-350D-7CDEA3ECF605}"/>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14163636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45591-608F-9A57-3632-0B211315D2F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6AAE240-AA4C-AD39-F2AA-1435AB1B2CAE}"/>
              </a:ext>
            </a:extLst>
          </p:cNvPr>
          <p:cNvSpPr txBox="1"/>
          <p:nvPr/>
        </p:nvSpPr>
        <p:spPr>
          <a:xfrm>
            <a:off x="4486896" y="148970"/>
            <a:ext cx="3218207"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BAYESIAN OPTIMIZATION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3">
            <a:extLst>
              <a:ext uri="{FF2B5EF4-FFF2-40B4-BE49-F238E27FC236}">
                <a16:creationId xmlns:a16="http://schemas.microsoft.com/office/drawing/2014/main" id="{7D6ED7B9-23F0-FF6E-D78E-8172F67DBCC1}"/>
              </a:ext>
            </a:extLst>
          </p:cNvPr>
          <p:cNvSpPr txBox="1"/>
          <p:nvPr/>
        </p:nvSpPr>
        <p:spPr>
          <a:xfrm>
            <a:off x="342658" y="1582340"/>
            <a:ext cx="11717517" cy="3693319"/>
          </a:xfrm>
          <a:prstGeom prst="rect">
            <a:avLst/>
          </a:prstGeom>
        </p:spPr>
        <p:txBody>
          <a:bodyPr vert="horz" wrap="square" lIns="0" tIns="0" rIns="0" bIns="0" rtlCol="0">
            <a:spAutoFit/>
          </a:bodyPr>
          <a:lstStyle/>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Introduction to Bayesian Optimization (BO)</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1" i="0" u="none" strike="noStrike" kern="1200" cap="none" spc="-5" normalizeH="0" baseline="0" noProof="0" dirty="0">
                <a:ln>
                  <a:noFill/>
                </a:ln>
                <a:solidFill>
                  <a:srgbClr val="2C3034"/>
                </a:solidFill>
                <a:effectLst/>
                <a:uLnTx/>
                <a:uFillTx/>
                <a:latin typeface="Arial"/>
                <a:ea typeface="+mn-ea"/>
                <a:cs typeface="Arial"/>
              </a:rPr>
              <a:t>Gaussian Process Models Overview </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Intro to JMP (with Phil Kay)</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Bayesian Optimization Augmentation (with Chris Gotwalt)</a:t>
            </a: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en-US" sz="2400" b="0" i="0" u="none" strike="noStrike" kern="1200" cap="none" spc="-5" normalizeH="0" baseline="0" noProof="0" dirty="0">
              <a:ln>
                <a:noFill/>
              </a:ln>
              <a:solidFill>
                <a:srgbClr val="2C3034"/>
              </a:solidFill>
              <a:effectLst/>
              <a:uLnTx/>
              <a:uFillTx/>
              <a:latin typeface="Arial"/>
              <a:ea typeface="+mn-ea"/>
              <a:cs typeface="Arial"/>
            </a:endParaRPr>
          </a:p>
          <a:p>
            <a:pPr marL="4699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5" normalizeH="0" baseline="0" noProof="0" dirty="0">
                <a:ln>
                  <a:noFill/>
                </a:ln>
                <a:solidFill>
                  <a:srgbClr val="2C3034"/>
                </a:solidFill>
                <a:effectLst/>
                <a:uLnTx/>
                <a:uFillTx/>
                <a:latin typeface="Arial"/>
                <a:ea typeface="+mn-ea"/>
                <a:cs typeface="Arial"/>
              </a:rPr>
              <a:t>Case Study (with Phil Kay)</a:t>
            </a:r>
          </a:p>
          <a:p>
            <a:pPr marL="4699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5" normalizeH="0" baseline="0" noProof="0" dirty="0">
              <a:ln>
                <a:noFill/>
              </a:ln>
              <a:solidFill>
                <a:srgbClr val="2C3034"/>
              </a:solidFill>
              <a:effectLst/>
              <a:uLnTx/>
              <a:uFillTx/>
              <a:latin typeface="Arial"/>
              <a:ea typeface="+mn-ea"/>
              <a:cs typeface="Arial"/>
            </a:endParaRPr>
          </a:p>
        </p:txBody>
      </p:sp>
      <p:pic>
        <p:nvPicPr>
          <p:cNvPr id="2" name="Picture 1">
            <a:extLst>
              <a:ext uri="{FF2B5EF4-FFF2-40B4-BE49-F238E27FC236}">
                <a16:creationId xmlns:a16="http://schemas.microsoft.com/office/drawing/2014/main" id="{AA48FA25-7FFD-D150-D9CD-2292A5BE9856}"/>
              </a:ext>
            </a:extLst>
          </p:cNvPr>
          <p:cNvPicPr>
            <a:picLocks noChangeAspect="1"/>
          </p:cNvPicPr>
          <p:nvPr/>
        </p:nvPicPr>
        <p:blipFill>
          <a:blip r:embed="rId3"/>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5414097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49" y="35395"/>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PRIOR</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TextBox 3">
            <a:extLst>
              <a:ext uri="{FF2B5EF4-FFF2-40B4-BE49-F238E27FC236}">
                <a16:creationId xmlns:a16="http://schemas.microsoft.com/office/drawing/2014/main" id="{617D84DA-0637-9C2F-3DBC-01D14355247E}"/>
              </a:ext>
            </a:extLst>
          </p:cNvPr>
          <p:cNvSpPr txBox="1"/>
          <p:nvPr/>
        </p:nvSpPr>
        <p:spPr>
          <a:xfrm>
            <a:off x="2831054" y="5195573"/>
            <a:ext cx="65298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“Prior” in BO is that the response surface comes from a Gaussian Process </a:t>
            </a:r>
          </a:p>
        </p:txBody>
      </p:sp>
      <p:pic>
        <p:nvPicPr>
          <p:cNvPr id="11" name="Picture 10">
            <a:extLst>
              <a:ext uri="{FF2B5EF4-FFF2-40B4-BE49-F238E27FC236}">
                <a16:creationId xmlns:a16="http://schemas.microsoft.com/office/drawing/2014/main" id="{51DE76B7-69CB-7728-F8DC-CB53F05301FA}"/>
              </a:ext>
            </a:extLst>
          </p:cNvPr>
          <p:cNvPicPr>
            <a:picLocks noChangeAspect="1"/>
          </p:cNvPicPr>
          <p:nvPr/>
        </p:nvPicPr>
        <p:blipFill>
          <a:blip r:embed="rId3"/>
          <a:stretch>
            <a:fillRect/>
          </a:stretch>
        </p:blipFill>
        <p:spPr>
          <a:xfrm>
            <a:off x="2990371" y="648900"/>
            <a:ext cx="5780952" cy="4476190"/>
          </a:xfrm>
          <a:prstGeom prst="rect">
            <a:avLst/>
          </a:prstGeom>
        </p:spPr>
      </p:pic>
      <p:pic>
        <p:nvPicPr>
          <p:cNvPr id="5" name="Picture 4">
            <a:extLst>
              <a:ext uri="{FF2B5EF4-FFF2-40B4-BE49-F238E27FC236}">
                <a16:creationId xmlns:a16="http://schemas.microsoft.com/office/drawing/2014/main" id="{D7775B83-BB39-76D1-4ADB-7DC192CA8804}"/>
              </a:ext>
            </a:extLst>
          </p:cNvPr>
          <p:cNvPicPr>
            <a:picLocks noChangeAspect="1"/>
          </p:cNvPicPr>
          <p:nvPr/>
        </p:nvPicPr>
        <p:blipFill>
          <a:blip r:embed="rId4"/>
          <a:stretch>
            <a:fillRect/>
          </a:stretch>
        </p:blipFill>
        <p:spPr>
          <a:xfrm>
            <a:off x="11201524" y="6191333"/>
            <a:ext cx="990476" cy="666667"/>
          </a:xfrm>
          <a:prstGeom prst="rect">
            <a:avLst/>
          </a:prstGeom>
        </p:spPr>
      </p:pic>
    </p:spTree>
    <p:extLst>
      <p:ext uri="{BB962C8B-B14F-4D97-AF65-F5344CB8AC3E}">
        <p14:creationId xmlns:p14="http://schemas.microsoft.com/office/powerpoint/2010/main" val="20000219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D13CC-4545-005E-CA33-37FA3F8BE93B}"/>
              </a:ext>
            </a:extLst>
          </p:cNvPr>
          <p:cNvSpPr txBox="1"/>
          <p:nvPr/>
        </p:nvSpPr>
        <p:spPr>
          <a:xfrm>
            <a:off x="552450" y="910248"/>
            <a:ext cx="1131870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bject 3">
            <a:extLst>
              <a:ext uri="{FF2B5EF4-FFF2-40B4-BE49-F238E27FC236}">
                <a16:creationId xmlns:a16="http://schemas.microsoft.com/office/drawing/2014/main" id="{028B0B02-F01A-0A83-C52A-10BF13B1AE12}"/>
              </a:ext>
            </a:extLst>
          </p:cNvPr>
          <p:cNvSpPr txBox="1"/>
          <p:nvPr/>
        </p:nvSpPr>
        <p:spPr>
          <a:xfrm>
            <a:off x="5117377" y="188259"/>
            <a:ext cx="2188853"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srgbClr val="2C3034"/>
                </a:solidFill>
                <a:effectLst/>
                <a:uLnTx/>
                <a:uFillTx/>
                <a:latin typeface="Arial"/>
                <a:ea typeface="+mn-ea"/>
                <a:cs typeface="Arial"/>
              </a:rPr>
              <a:t>GaSP MOUNTAIN</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E86773DE-C58D-AF74-73A1-39FB8F46EAF5}"/>
              </a:ext>
            </a:extLst>
          </p:cNvPr>
          <p:cNvPicPr>
            <a:picLocks noChangeAspect="1"/>
          </p:cNvPicPr>
          <p:nvPr/>
        </p:nvPicPr>
        <p:blipFill>
          <a:blip r:embed="rId3"/>
          <a:stretch>
            <a:fillRect/>
          </a:stretch>
        </p:blipFill>
        <p:spPr>
          <a:xfrm>
            <a:off x="1663242" y="759511"/>
            <a:ext cx="8865513" cy="5338978"/>
          </a:xfrm>
          <a:prstGeom prst="rect">
            <a:avLst/>
          </a:prstGeom>
        </p:spPr>
      </p:pic>
      <p:pic>
        <p:nvPicPr>
          <p:cNvPr id="5" name="Picture 4">
            <a:extLst>
              <a:ext uri="{FF2B5EF4-FFF2-40B4-BE49-F238E27FC236}">
                <a16:creationId xmlns:a16="http://schemas.microsoft.com/office/drawing/2014/main" id="{0E0AD631-4364-2989-A77D-62ADED7017D4}"/>
              </a:ext>
            </a:extLst>
          </p:cNvPr>
          <p:cNvPicPr>
            <a:picLocks noChangeAspect="1"/>
          </p:cNvPicPr>
          <p:nvPr/>
        </p:nvPicPr>
        <p:blipFill>
          <a:blip r:embed="rId4"/>
          <a:stretch>
            <a:fillRect/>
          </a:stretch>
        </p:blipFill>
        <p:spPr>
          <a:xfrm>
            <a:off x="1663241" y="759511"/>
            <a:ext cx="8865513" cy="5338978"/>
          </a:xfrm>
          <a:prstGeom prst="rect">
            <a:avLst/>
          </a:prstGeom>
        </p:spPr>
      </p:pic>
      <p:pic>
        <p:nvPicPr>
          <p:cNvPr id="9" name="Picture 8">
            <a:extLst>
              <a:ext uri="{FF2B5EF4-FFF2-40B4-BE49-F238E27FC236}">
                <a16:creationId xmlns:a16="http://schemas.microsoft.com/office/drawing/2014/main" id="{A3D6B256-BB4E-BB8E-8736-CD3787B55884}"/>
              </a:ext>
            </a:extLst>
          </p:cNvPr>
          <p:cNvPicPr>
            <a:picLocks noChangeAspect="1"/>
          </p:cNvPicPr>
          <p:nvPr/>
        </p:nvPicPr>
        <p:blipFill>
          <a:blip r:embed="rId5"/>
          <a:stretch>
            <a:fillRect/>
          </a:stretch>
        </p:blipFill>
        <p:spPr>
          <a:xfrm>
            <a:off x="1663239" y="759510"/>
            <a:ext cx="8865511" cy="5338977"/>
          </a:xfrm>
          <a:prstGeom prst="rect">
            <a:avLst/>
          </a:prstGeom>
        </p:spPr>
      </p:pic>
      <p:sp>
        <p:nvSpPr>
          <p:cNvPr id="4" name="TextBox 3">
            <a:extLst>
              <a:ext uri="{FF2B5EF4-FFF2-40B4-BE49-F238E27FC236}">
                <a16:creationId xmlns:a16="http://schemas.microsoft.com/office/drawing/2014/main" id="{617D84DA-0637-9C2F-3DBC-01D14355247E}"/>
              </a:ext>
            </a:extLst>
          </p:cNvPr>
          <p:cNvSpPr txBox="1"/>
          <p:nvPr/>
        </p:nvSpPr>
        <p:spPr>
          <a:xfrm>
            <a:off x="3668358" y="959749"/>
            <a:ext cx="65298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Want to predict altitude using a small number of measurements </a:t>
            </a:r>
          </a:p>
        </p:txBody>
      </p:sp>
      <p:pic>
        <p:nvPicPr>
          <p:cNvPr id="7" name="Picture 6">
            <a:extLst>
              <a:ext uri="{FF2B5EF4-FFF2-40B4-BE49-F238E27FC236}">
                <a16:creationId xmlns:a16="http://schemas.microsoft.com/office/drawing/2014/main" id="{A99C960F-9F3D-BA0F-1FAA-A12BCC9B6172}"/>
              </a:ext>
            </a:extLst>
          </p:cNvPr>
          <p:cNvPicPr>
            <a:picLocks noChangeAspect="1"/>
          </p:cNvPicPr>
          <p:nvPr/>
        </p:nvPicPr>
        <p:blipFill>
          <a:blip r:embed="rId6"/>
          <a:stretch>
            <a:fillRect/>
          </a:stretch>
        </p:blipFill>
        <p:spPr>
          <a:xfrm>
            <a:off x="11201524" y="6200477"/>
            <a:ext cx="990476" cy="666667"/>
          </a:xfrm>
          <a:prstGeom prst="rect">
            <a:avLst/>
          </a:prstGeom>
        </p:spPr>
      </p:pic>
    </p:spTree>
    <p:extLst>
      <p:ext uri="{BB962C8B-B14F-4D97-AF65-F5344CB8AC3E}">
        <p14:creationId xmlns:p14="http://schemas.microsoft.com/office/powerpoint/2010/main" val="896998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MP_light">
  <a:themeElements>
    <a:clrScheme name="JMP Theme Light">
      <a:dk1>
        <a:srgbClr val="000000"/>
      </a:dk1>
      <a:lt1>
        <a:srgbClr val="FFFFFF"/>
      </a:lt1>
      <a:dk2>
        <a:srgbClr val="032954"/>
      </a:dk2>
      <a:lt2>
        <a:srgbClr val="0378CD"/>
      </a:lt2>
      <a:accent1>
        <a:srgbClr val="0378CD"/>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JMP_light" id="{D4DF885B-4EE0-4B35-8DF7-2850D81E84B1}" vid="{E419E0B5-B66F-4B87-879B-A8A15F3E6422}"/>
    </a:ext>
  </a:extLst>
</a:theme>
</file>

<file path=ppt/theme/theme3.xml><?xml version="1.0" encoding="utf-8"?>
<a:theme xmlns:a="http://schemas.openxmlformats.org/drawingml/2006/main" name="JMP - EXTERNAL - NDA">
  <a:themeElements>
    <a:clrScheme name="JMP Theme">
      <a:dk1>
        <a:srgbClr val="333333"/>
      </a:dk1>
      <a:lt1>
        <a:srgbClr val="FFFFFF"/>
      </a:lt1>
      <a:dk2>
        <a:srgbClr val="333333"/>
      </a:dk2>
      <a:lt2>
        <a:srgbClr val="0378CD"/>
      </a:lt2>
      <a:accent1>
        <a:srgbClr val="0378CD"/>
      </a:accent1>
      <a:accent2>
        <a:srgbClr val="4398F9"/>
      </a:accent2>
      <a:accent3>
        <a:srgbClr val="C4DEFD"/>
      </a:accent3>
      <a:accent4>
        <a:srgbClr val="333333"/>
      </a:accent4>
      <a:accent5>
        <a:srgbClr val="7E889A"/>
      </a:accent5>
      <a:accent6>
        <a:srgbClr val="F3F3F3"/>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jmp-powerpoint-light  -  Read-Only" id="{2F1FBA7B-704A-4A2F-AFBA-B7AC041CBDE8}" vid="{F0AB595D-C2D5-4BF7-A2B4-0615B8CA769B}"/>
    </a:ext>
  </a:extLst>
</a:theme>
</file>

<file path=ppt/theme/theme4.xml><?xml version="1.0" encoding="utf-8"?>
<a:theme xmlns:a="http://schemas.openxmlformats.org/drawingml/2006/main" name="1_JMP_light">
  <a:themeElements>
    <a:clrScheme name="JMP Theme Light">
      <a:dk1>
        <a:srgbClr val="000000"/>
      </a:dk1>
      <a:lt1>
        <a:srgbClr val="FFFFFF"/>
      </a:lt1>
      <a:dk2>
        <a:srgbClr val="032954"/>
      </a:dk2>
      <a:lt2>
        <a:srgbClr val="0378CD"/>
      </a:lt2>
      <a:accent1>
        <a:srgbClr val="0378CD"/>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JMP_light" id="{D4DF885B-4EE0-4B35-8DF7-2850D81E84B1}" vid="{E419E0B5-B66F-4B87-879B-A8A15F3E6422}"/>
    </a:ext>
  </a:extLst>
</a:theme>
</file>

<file path=ppt/theme/theme5.xml><?xml version="1.0" encoding="utf-8"?>
<a:theme xmlns:a="http://schemas.openxmlformats.org/drawingml/2006/main" name="1_JMP - EXTERNAL - NDA">
  <a:themeElements>
    <a:clrScheme name="JMP Theme">
      <a:dk1>
        <a:srgbClr val="333333"/>
      </a:dk1>
      <a:lt1>
        <a:srgbClr val="FFFFFF"/>
      </a:lt1>
      <a:dk2>
        <a:srgbClr val="333333"/>
      </a:dk2>
      <a:lt2>
        <a:srgbClr val="0378CD"/>
      </a:lt2>
      <a:accent1>
        <a:srgbClr val="0378CD"/>
      </a:accent1>
      <a:accent2>
        <a:srgbClr val="4398F9"/>
      </a:accent2>
      <a:accent3>
        <a:srgbClr val="C4DEFD"/>
      </a:accent3>
      <a:accent4>
        <a:srgbClr val="333333"/>
      </a:accent4>
      <a:accent5>
        <a:srgbClr val="7E889A"/>
      </a:accent5>
      <a:accent6>
        <a:srgbClr val="F3F3F3"/>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jmp-powerpoint-light  -  Read-Only" id="{2F1FBA7B-704A-4A2F-AFBA-B7AC041CBDE8}" vid="{F0AB595D-C2D5-4BF7-A2B4-0615B8CA769B}"/>
    </a:ext>
  </a:extLst>
</a:theme>
</file>

<file path=ppt/theme/theme6.xml><?xml version="1.0" encoding="utf-8"?>
<a:theme xmlns:a="http://schemas.openxmlformats.org/drawingml/2006/main" name="JMP - EXTERNAL">
  <a:themeElements>
    <a:clrScheme name="JMP Theme Light">
      <a:dk1>
        <a:srgbClr val="000000"/>
      </a:dk1>
      <a:lt1>
        <a:srgbClr val="FFFFFF"/>
      </a:lt1>
      <a:dk2>
        <a:srgbClr val="032954"/>
      </a:dk2>
      <a:lt2>
        <a:srgbClr val="0378CD"/>
      </a:lt2>
      <a:accent1>
        <a:srgbClr val="0378CD"/>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Presentation14" id="{EC122723-1830-2742-8477-E9F3B7A70642}" vid="{DBF1479B-8DBC-6948-9E53-78601029BF2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2d3f373-71ef-4aaa-a581-f04d6047fec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90C6547FFC1747AB21C951AF9438B3" ma:contentTypeVersion="15" ma:contentTypeDescription="Create a new document." ma:contentTypeScope="" ma:versionID="fdb5ba876d7ae0bbc32d0a42f71312fa">
  <xsd:schema xmlns:xsd="http://www.w3.org/2001/XMLSchema" xmlns:xs="http://www.w3.org/2001/XMLSchema" xmlns:p="http://schemas.microsoft.com/office/2006/metadata/properties" xmlns:ns3="82d3f373-71ef-4aaa-a581-f04d6047fec3" xmlns:ns4="7f53b308-1ad3-41b9-91a2-30753f3bf560" targetNamespace="http://schemas.microsoft.com/office/2006/metadata/properties" ma:root="true" ma:fieldsID="38208946323ca9e587b5390e1b72f1a3" ns3:_="" ns4:_="">
    <xsd:import namespace="82d3f373-71ef-4aaa-a581-f04d6047fec3"/>
    <xsd:import namespace="7f53b308-1ad3-41b9-91a2-30753f3bf560"/>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ServiceOCR" minOccurs="0"/>
                <xsd:element ref="ns3:_activity" minOccurs="0"/>
                <xsd:element ref="ns4:SharedWithUsers" minOccurs="0"/>
                <xsd:element ref="ns4:SharedWithDetails" minOccurs="0"/>
                <xsd:element ref="ns4:SharingHintHash" minOccurs="0"/>
                <xsd:element ref="ns3:MediaServiceDateTaken"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d3f373-71ef-4aaa-a581-f04d6047fe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_activity" ma:index="16" nillable="true" ma:displayName="_activity" ma:hidden="true" ma:internalName="_activity">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53b308-1ad3-41b9-91a2-30753f3bf56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745E96-2D11-4970-A393-AA951908BFE3}">
  <ds:schemaRefs>
    <ds:schemaRef ds:uri="http://schemas.microsoft.com/sharepoint/v3/contenttype/forms"/>
  </ds:schemaRefs>
</ds:datastoreItem>
</file>

<file path=customXml/itemProps2.xml><?xml version="1.0" encoding="utf-8"?>
<ds:datastoreItem xmlns:ds="http://schemas.openxmlformats.org/officeDocument/2006/customXml" ds:itemID="{6BDD1CB8-1E88-4299-8ADF-7B815F3AC689}">
  <ds:schemaRef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82d3f373-71ef-4aaa-a581-f04d6047fec3"/>
    <ds:schemaRef ds:uri="7f53b308-1ad3-41b9-91a2-30753f3bf560"/>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8384FC8-660A-4253-B303-5F12E2E2A9B7}">
  <ds:schemaRefs>
    <ds:schemaRef ds:uri="7f53b308-1ad3-41b9-91a2-30753f3bf560"/>
    <ds:schemaRef ds:uri="82d3f373-71ef-4aaa-a581-f04d6047fe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63c7f06-7cb3-4753-bb68-887d8c87c3f7}" enabled="1" method="Privileged" siteId="{b1c14d5c-3625-45b3-a430-9552373a0c2f}" removed="0"/>
</clbl:labelList>
</file>

<file path=docProps/app.xml><?xml version="1.0" encoding="utf-8"?>
<Properties xmlns="http://schemas.openxmlformats.org/officeDocument/2006/extended-properties" xmlns:vt="http://schemas.openxmlformats.org/officeDocument/2006/docPropsVTypes">
  <Template>Office Theme</Template>
  <TotalTime>36843</TotalTime>
  <Words>11860</Words>
  <Application>Microsoft Office PowerPoint</Application>
  <PresentationFormat>Widescreen</PresentationFormat>
  <Paragraphs>1999</Paragraphs>
  <Slides>240</Slides>
  <Notes>229</Notes>
  <HiddenSlides>7</HiddenSlides>
  <MMClips>2</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240</vt:i4>
      </vt:variant>
    </vt:vector>
  </HeadingPairs>
  <TitlesOfParts>
    <vt:vector size="260" baseType="lpstr">
      <vt:lpstr>ＭＳ Ｐゴシック</vt:lpstr>
      <vt:lpstr>Anova Bold</vt:lpstr>
      <vt:lpstr>Anova Light</vt:lpstr>
      <vt:lpstr>anova-light</vt:lpstr>
      <vt:lpstr>anova-med</vt:lpstr>
      <vt:lpstr>Aptos</vt:lpstr>
      <vt:lpstr>Aptos Display</vt:lpstr>
      <vt:lpstr>Arial</vt:lpstr>
      <vt:lpstr>Calibri</vt:lpstr>
      <vt:lpstr>Calibri Light</vt:lpstr>
      <vt:lpstr>Cambria Math</vt:lpstr>
      <vt:lpstr>Consolas</vt:lpstr>
      <vt:lpstr>Google Sans</vt:lpstr>
      <vt:lpstr>Custom Design</vt:lpstr>
      <vt:lpstr>JMP_light</vt:lpstr>
      <vt:lpstr>JMP - EXTERNAL - NDA</vt:lpstr>
      <vt:lpstr>1_JMP_light</vt:lpstr>
      <vt:lpstr>1_JMP - EXTERNAL - NDA</vt:lpstr>
      <vt:lpstr>JMP - EXTERNAL</vt:lpstr>
      <vt:lpstr>Office Theme</vt:lpstr>
      <vt:lpstr>Active Learning with Bayesian Optimization:  A Modern Framework for Faster Testing</vt:lpstr>
      <vt:lpstr>Outline</vt:lpstr>
      <vt:lpstr>Bayesian Optimization Overview</vt:lpstr>
      <vt:lpstr>Bayesian Optimization Overview</vt:lpstr>
      <vt:lpstr>Bayesian Optimization Overview</vt:lpstr>
      <vt:lpstr>Bayesian Optimization Overview</vt:lpstr>
      <vt:lpstr>Complex Process with Multiple Minima</vt:lpstr>
      <vt:lpstr>How are Space-Filling Designs Different from Traditional Designs?</vt:lpstr>
      <vt:lpstr>Active Learning Symposium 2025</vt:lpstr>
      <vt:lpstr>PowerPoint Presentation</vt:lpstr>
      <vt:lpstr>Bayesian Optimization Overview</vt:lpstr>
      <vt:lpstr>Bayesian Optimization</vt:lpstr>
      <vt:lpstr>Bayesian Optimization</vt:lpstr>
      <vt:lpstr>Bayesian Optimization</vt:lpstr>
      <vt:lpstr>Bayesian Optimization</vt:lpstr>
      <vt:lpstr>Bayesian Optimization</vt:lpstr>
      <vt:lpstr>Bayesian Optimization</vt:lpstr>
      <vt:lpstr>PowerPoint Presentation</vt:lpstr>
      <vt:lpstr>PowerPoint Presentation</vt:lpstr>
      <vt:lpstr>PowerPoint Presentation</vt:lpstr>
      <vt:lpstr>Bayesian Optimization</vt:lpstr>
      <vt:lpstr>Bayesian Optimization</vt:lpstr>
      <vt:lpstr>Bayesian Optimization</vt:lpstr>
      <vt:lpstr>PowerPoint Presentation</vt:lpstr>
      <vt:lpstr>Bayesian Optimization</vt:lpstr>
      <vt:lpstr>Bayesian Optimization</vt:lpstr>
      <vt:lpstr>Bayesian Optimization</vt:lpstr>
      <vt:lpstr>Bayesian Optimization</vt:lpstr>
      <vt:lpstr>Bayesian Optimization</vt:lpstr>
      <vt:lpstr>Bayesian Optimization</vt:lpstr>
      <vt:lpstr>Bayesian Optimization</vt:lpstr>
      <vt:lpstr>Bayesian Optimization</vt:lpstr>
      <vt:lpstr>Bayesian Optimization</vt:lpstr>
      <vt:lpstr>Bayesian Optimization</vt:lpstr>
      <vt:lpstr>Bayesian Optimization</vt:lpstr>
      <vt:lpstr>PowerPoint Presentation</vt:lpstr>
      <vt:lpstr>PowerPoint Presentation</vt:lpstr>
      <vt:lpstr>Bayesian Optimization</vt:lpstr>
      <vt:lpstr>Bayesian Optimization</vt:lpstr>
      <vt:lpstr>Bayesian Optimization</vt:lpstr>
      <vt:lpstr>Bayesian Optimization</vt:lpstr>
      <vt:lpstr>Bayesian Optimization</vt:lpstr>
      <vt:lpstr>Bayesian Optimization</vt:lpstr>
      <vt:lpstr>Bayesian Optimization</vt:lpstr>
      <vt:lpstr>Bayesian Optimization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Bayesian Optimization</vt:lpstr>
      <vt:lpstr>Bayesian Optimization of Branin Function</vt:lpstr>
      <vt:lpstr>Bayesian Optimization</vt:lpstr>
      <vt:lpstr>Bayesian Optimization of Process with 3 Responses</vt:lpstr>
      <vt:lpstr>Bayesian Optimization</vt:lpstr>
      <vt:lpstr>Bayesian Optimization</vt:lpstr>
      <vt:lpstr>PowerPoint Presentation</vt:lpstr>
      <vt:lpstr>PowerPoint Presentation</vt:lpstr>
      <vt:lpstr>Bayesian Optimization</vt:lpstr>
      <vt:lpstr>Bayesian Optimization</vt:lpstr>
      <vt:lpstr>Bayesian Optimization</vt:lpstr>
      <vt:lpstr>Bayesian Optimization</vt:lpstr>
      <vt:lpstr>Bayesian Optimization</vt:lpstr>
      <vt:lpstr>Bayesian Optimization Benefits/Value</vt:lpstr>
      <vt:lpstr>Thanks to my colleagues</vt:lpstr>
      <vt:lpstr>Back 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Gotwalt</dc:creator>
  <cp:lastModifiedBy>Tom Donnelly</cp:lastModifiedBy>
  <cp:revision>8</cp:revision>
  <dcterms:created xsi:type="dcterms:W3CDTF">2018-08-14T14:22:06Z</dcterms:created>
  <dcterms:modified xsi:type="dcterms:W3CDTF">2026-04-17T13:27:17Z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0x010100CB90C6547FFC1747AB21C951AF9438B3</vt:lpwstr>
  </property>
</Properties>
</file>