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3"/>
    <p:sldMasterId id="2147483673" r:id="rId4"/>
  </p:sldMasterIdLst>
  <p:notesMasterIdLst>
    <p:notesMasterId r:id="rId17"/>
  </p:notesMasterIdLst>
  <p:handoutMasterIdLst>
    <p:handoutMasterId r:id="rId18"/>
  </p:handoutMasterIdLst>
  <p:sldIdLst>
    <p:sldId id="277" r:id="rId5"/>
    <p:sldId id="307" r:id="rId6"/>
    <p:sldId id="281" r:id="rId7"/>
    <p:sldId id="282" r:id="rId8"/>
    <p:sldId id="302" r:id="rId9"/>
    <p:sldId id="303" r:id="rId10"/>
    <p:sldId id="304" r:id="rId11"/>
    <p:sldId id="309" r:id="rId12"/>
    <p:sldId id="305" r:id="rId13"/>
    <p:sldId id="289" r:id="rId14"/>
    <p:sldId id="308" r:id="rId15"/>
    <p:sldId id="278" r:id="rId16"/>
  </p:sldIdLst>
  <p:sldSz cx="9144000" cy="5143500" type="screen16x9"/>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6619" autoAdjust="0"/>
  </p:normalViewPr>
  <p:slideViewPr>
    <p:cSldViewPr snapToGrid="0" snapToObjects="1">
      <p:cViewPr>
        <p:scale>
          <a:sx n="66" d="100"/>
          <a:sy n="66" d="100"/>
        </p:scale>
        <p:origin x="2898" y="14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4/4/2024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4/4/2024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endParaRPr lang="en-US" dirty="0"/>
          </a:p>
        </p:txBody>
      </p:sp>
      <p:sp>
        <p:nvSpPr>
          <p:cNvPr id="5" name="Footer Placeholder 4"/>
          <p:cNvSpPr>
            <a:spLocks noGrp="1"/>
          </p:cNvSpPr>
          <p:nvPr>
            <p:ph type="ftr" sz="quarter" idx="22"/>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endParaRPr lang="en-US" dirty="0"/>
          </a:p>
        </p:txBody>
      </p:sp>
      <p:sp>
        <p:nvSpPr>
          <p:cNvPr id="5" name="Footer Placeholder 4"/>
          <p:cNvSpPr>
            <a:spLocks noGrp="1"/>
          </p:cNvSpPr>
          <p:nvPr>
            <p:ph type="ftr" sz="quarter" idx="26"/>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endParaRPr lang="en-US" dirty="0"/>
          </a:p>
        </p:txBody>
      </p:sp>
      <p:sp>
        <p:nvSpPr>
          <p:cNvPr id="5" name="Footer Placeholder 4"/>
          <p:cNvSpPr>
            <a:spLocks noGrp="1"/>
          </p:cNvSpPr>
          <p:nvPr>
            <p:ph type="ftr" sz="quarter" idx="26"/>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endParaRPr lang="en-US" dirty="0"/>
          </a:p>
        </p:txBody>
      </p:sp>
      <p:sp>
        <p:nvSpPr>
          <p:cNvPr id="5" name="Footer Placeholder 4"/>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407045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7" name="Date Placeholder 6"/>
          <p:cNvSpPr>
            <a:spLocks noGrp="1"/>
          </p:cNvSpPr>
          <p:nvPr>
            <p:ph type="dt" sz="half" idx="18"/>
          </p:nvPr>
        </p:nvSpPr>
        <p:spPr/>
        <p:txBody>
          <a:bodyPr/>
          <a:lstStyle/>
          <a:p>
            <a:endParaRPr lang="en-US" dirty="0"/>
          </a:p>
        </p:txBody>
      </p:sp>
      <p:sp>
        <p:nvSpPr>
          <p:cNvPr id="11" name="Footer Placeholder 10"/>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13" name="Slide Number Placeholder 12"/>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138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3371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71211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3369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15872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2538518" y="2571750"/>
            <a:ext cx="405728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4"/>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7" name="Slide Number Placeholder 6"/>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5220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3356" y="2008238"/>
            <a:ext cx="4057288" cy="1127024"/>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4179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39" y="1184382"/>
            <a:ext cx="2913350" cy="809264"/>
          </a:xfrm>
          <a:prstGeom prst="rect">
            <a:avLst/>
          </a:prstGeom>
        </p:spPr>
      </p:pic>
      <p:sp>
        <p:nvSpPr>
          <p:cNvPr id="3" name="Footer Placeholder 2"/>
          <p:cNvSpPr>
            <a:spLocks noGrp="1"/>
          </p:cNvSpPr>
          <p:nvPr>
            <p:ph type="ftr" sz="quarter" idx="20"/>
          </p:nvPr>
        </p:nvSpPr>
        <p:spPr>
          <a:xfrm>
            <a:off x="915351" y="4802823"/>
            <a:ext cx="7493625" cy="274637"/>
          </a:xfrm>
        </p:spPr>
        <p:txBody>
          <a:bodyPr/>
          <a:lstStyle>
            <a:lvl1pPr algn="l">
              <a:defRPr/>
            </a:lvl1p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680955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534" y="3921596"/>
            <a:ext cx="2913350" cy="809264"/>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364270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6" y="4219781"/>
            <a:ext cx="2913350" cy="809264"/>
          </a:xfrm>
          <a:prstGeom prst="rect">
            <a:avLst/>
          </a:prstGeom>
        </p:spPr>
      </p:pic>
      <p:sp>
        <p:nvSpPr>
          <p:cNvPr id="3" name="Footer Placeholder 2"/>
          <p:cNvSpPr>
            <a:spLocks noGrp="1"/>
          </p:cNvSpPr>
          <p:nvPr>
            <p:ph type="ftr" sz="quarter" idx="21"/>
          </p:nvPr>
        </p:nvSpPr>
        <p:spPr>
          <a:xfrm>
            <a:off x="369198" y="4802823"/>
            <a:ext cx="5605049" cy="274637"/>
          </a:xfrm>
        </p:spPr>
        <p:txBody>
          <a:bodyPr/>
          <a:lstStyle>
            <a:lvl1pPr algn="l">
              <a:defRPr/>
            </a:lvl1p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1120292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2"/>
          </p:nvPr>
        </p:nvSpPr>
        <p:spPr/>
        <p:txBody>
          <a:bodyPr/>
          <a:lstStyle/>
          <a:p>
            <a:fld id="{8C68ADBD-3616-4318-B5FF-7C1BB362CA5A}" type="slidenum">
              <a:rPr lang="en-US" smtClean="0"/>
              <a:pPr/>
              <a:t>‹#›</a:t>
            </a:fld>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9153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0"/>
          </p:nvPr>
        </p:nvSpPr>
        <p:spPr/>
        <p:txBody>
          <a:bodyPr/>
          <a:lstStyle/>
          <a:p>
            <a:fld id="{275C533D-D968-4A70-91E2-44C7FEDAA0E0}"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416787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2"/>
          </p:nvPr>
        </p:nvSpPr>
        <p:spPr/>
        <p:txBody>
          <a:bodyPr/>
          <a:lstStyle/>
          <a:p>
            <a:fld id="{F9DDD08E-B43C-483A-B1DD-9BEB0BDDDDA3}"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431658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0"/>
          </p:nvPr>
        </p:nvSpPr>
        <p:spPr/>
        <p:txBody>
          <a:bodyPr/>
          <a:lstStyle/>
          <a:p>
            <a:fld id="{C20F9084-C4B8-47CC-A340-731237DBDB58}"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35957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2"/>
          </p:nvPr>
        </p:nvSpPr>
        <p:spPr/>
        <p:txBody>
          <a:bodyPr/>
          <a:lstStyle/>
          <a:p>
            <a:fld id="{D53CE28F-B0E6-4C63-A7B8-EB4157A07061}"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29958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endParaRPr lang="en-US" dirty="0"/>
          </a:p>
        </p:txBody>
      </p:sp>
      <p:sp>
        <p:nvSpPr>
          <p:cNvPr id="3" name="Footer Placeholder 2"/>
          <p:cNvSpPr>
            <a:spLocks noGrp="1"/>
          </p:cNvSpPr>
          <p:nvPr>
            <p:ph type="ftr" sz="quarter" idx="22"/>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3"/>
          </p:nvPr>
        </p:nvSpPr>
        <p:spPr/>
        <p:txBody>
          <a:bodyPr/>
          <a:lstStyle/>
          <a:p>
            <a:fld id="{6D81F743-FBF4-4AAB-BF1E-09D0097B96F2}" type="slidenum">
              <a:rPr lang="en-US" smtClean="0"/>
              <a:pPr/>
              <a:t>‹#›</a:t>
            </a:fld>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76019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endParaRPr lang="en-US" dirty="0"/>
          </a:p>
        </p:txBody>
      </p:sp>
      <p:sp>
        <p:nvSpPr>
          <p:cNvPr id="3" name="Footer Placeholder 2"/>
          <p:cNvSpPr>
            <a:spLocks noGrp="1"/>
          </p:cNvSpPr>
          <p:nvPr>
            <p:ph type="ftr" sz="quarter" idx="22"/>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3"/>
          </p:nvPr>
        </p:nvSpPr>
        <p:spPr/>
        <p:txBody>
          <a:bodyPr/>
          <a:lstStyle/>
          <a:p>
            <a:fld id="{16356448-7EEE-4D0D-AE32-557A2392817F}"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688214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endParaRPr lang="en-US" dirty="0"/>
          </a:p>
        </p:txBody>
      </p:sp>
      <p:sp>
        <p:nvSpPr>
          <p:cNvPr id="3" name="Footer Placeholder 2"/>
          <p:cNvSpPr>
            <a:spLocks noGrp="1"/>
          </p:cNvSpPr>
          <p:nvPr>
            <p:ph type="ftr" sz="quarter" idx="26"/>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7"/>
          </p:nvPr>
        </p:nvSpPr>
        <p:spPr/>
        <p:txBody>
          <a:bodyPr/>
          <a:lstStyle/>
          <a:p>
            <a:fld id="{0A79206F-C929-453C-B7BF-19A540401EF1}" type="slidenum">
              <a:rPr lang="en-US" smtClean="0"/>
              <a:pPr/>
              <a:t>‹#›</a:t>
            </a:fld>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59312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p:txBody>
          <a:bodyPr/>
          <a:lstStyle/>
          <a:p>
            <a:endParaRPr lang="en-US" dirty="0"/>
          </a:p>
        </p:txBody>
      </p:sp>
      <p:sp>
        <p:nvSpPr>
          <p:cNvPr id="3" name="Footer Placeholder 2"/>
          <p:cNvSpPr>
            <a:spLocks noGrp="1"/>
          </p:cNvSpPr>
          <p:nvPr>
            <p:ph type="ftr" sz="quarter" idx="26"/>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7"/>
          </p:nvPr>
        </p:nvSpPr>
        <p:spPr/>
        <p:txBody>
          <a:bodyPr/>
          <a:lstStyle/>
          <a:p>
            <a:fld id="{7C3E947D-4126-44FB-8EC6-F80A3BAA18D4}"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262112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0"/>
          </p:nvPr>
        </p:nvSpPr>
        <p:spPr/>
        <p:txBody>
          <a:bodyPr/>
          <a:lstStyle/>
          <a:p>
            <a:fld id="{F45B3F8F-DC85-41EB-9D22-D06541A0ACDE}"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190340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8" name="Slide Number Placeholder 7"/>
          <p:cNvSpPr>
            <a:spLocks noGrp="1"/>
          </p:cNvSpPr>
          <p:nvPr>
            <p:ph type="sldNum" sz="quarter" idx="20"/>
          </p:nvPr>
        </p:nvSpPr>
        <p:spPr/>
        <p:txBody>
          <a:bodyPr/>
          <a:lstStyle/>
          <a:p>
            <a:fld id="{7F015878-4578-4C49-BC72-FE830FC5A6D7}"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2080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4" name="Slide Number Placeholder 3"/>
          <p:cNvSpPr>
            <a:spLocks noGrp="1"/>
          </p:cNvSpPr>
          <p:nvPr>
            <p:ph type="sldNum" sz="quarter" idx="12"/>
          </p:nvPr>
        </p:nvSpPr>
        <p:spPr/>
        <p:txBody>
          <a:bodyPr/>
          <a:lstStyle/>
          <a:p>
            <a:fld id="{72306A69-C78D-46AD-9B4E-1E66EF195C51}" type="slidenum">
              <a:rPr lang="en-US" smtClean="0"/>
              <a:pPr/>
              <a:t>‹#›</a:t>
            </a:fld>
            <a:endParaRPr lang="en-US" dirty="0"/>
          </a:p>
        </p:txBody>
      </p:sp>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921278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802582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556751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741414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5"/>
          </a:xfrm>
          <a:prstGeom prst="rect">
            <a:avLst/>
          </a:prstGeom>
        </p:spPr>
      </p:pic>
      <p:sp>
        <p:nvSpPr>
          <p:cNvPr id="2" name="Date Placeholder 1"/>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7" name="Slide Number Placeholder 6"/>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7967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endParaRPr lang="en-US" dirty="0"/>
          </a:p>
        </p:txBody>
      </p:sp>
      <p:sp>
        <p:nvSpPr>
          <p:cNvPr id="5" name="Footer Placeholder 4"/>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2008238"/>
            <a:ext cx="4057288" cy="1127025"/>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39523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endParaRPr lang="en-US" dirty="0"/>
          </a:p>
        </p:txBody>
      </p:sp>
      <p:sp>
        <p:nvSpPr>
          <p:cNvPr id="5" name="Footer Placeholder 4"/>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endParaRPr lang="en-US" dirty="0"/>
          </a:p>
        </p:txBody>
      </p:sp>
      <p:sp>
        <p:nvSpPr>
          <p:cNvPr id="5" name="Footer Placeholder 4"/>
          <p:cNvSpPr>
            <a:spLocks noGrp="1"/>
          </p:cNvSpPr>
          <p:nvPr>
            <p:ph type="ftr" sz="quarter" idx="19"/>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endParaRPr lang="en-US" dirty="0"/>
          </a:p>
        </p:txBody>
      </p:sp>
      <p:sp>
        <p:nvSpPr>
          <p:cNvPr id="5" name="Footer Placeholder 4"/>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endParaRPr lang="en-US" dirty="0"/>
          </a:p>
        </p:txBody>
      </p:sp>
      <p:sp>
        <p:nvSpPr>
          <p:cNvPr id="5" name="Footer Placeholder 4"/>
          <p:cNvSpPr>
            <a:spLocks noGrp="1"/>
          </p:cNvSpPr>
          <p:nvPr>
            <p:ph type="ftr" sz="quarter" idx="22"/>
          </p:nvPr>
        </p:nvSpPr>
        <p:spPr/>
        <p:txBody>
          <a:body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3" r:id="rId20"/>
  </p:sldLayoutIdLst>
  <p:hf sldNum="0" hdr="0" dt="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4000" y="4802823"/>
            <a:ext cx="142240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1676400" y="4802823"/>
            <a:ext cx="5775960"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This document has been reviewed and determined not to contain export-controlled technical data.</a:t>
            </a:r>
            <a:endParaRPr lang="en-US" dirty="0"/>
          </a:p>
        </p:txBody>
      </p:sp>
      <p:sp>
        <p:nvSpPr>
          <p:cNvPr id="6" name="Slide Number Placeholder 5"/>
          <p:cNvSpPr>
            <a:spLocks noGrp="1"/>
          </p:cNvSpPr>
          <p:nvPr>
            <p:ph type="sldNum" sz="quarter" idx="4"/>
          </p:nvPr>
        </p:nvSpPr>
        <p:spPr>
          <a:xfrm>
            <a:off x="7452360" y="4802823"/>
            <a:ext cx="60137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p:hf sldNum="0" hdr="0" dt="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Melissa.A.Hooke@jpl.nas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Melissa.A.Hooke@jpl.nasa.gov"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687785" y="680751"/>
            <a:ext cx="3347357" cy="728089"/>
          </a:xfrm>
        </p:spPr>
        <p:txBody>
          <a:bodyPr/>
          <a:lstStyle/>
          <a:p>
            <a:pPr marL="0" indent="0"/>
            <a:r>
              <a:rPr lang="en-US" dirty="0"/>
              <a:t>Optimizing Mission Concept Development: A Bayesian Approach Utilizing DAGs</a:t>
            </a:r>
          </a:p>
        </p:txBody>
      </p:sp>
      <p:sp>
        <p:nvSpPr>
          <p:cNvPr id="5" name="Text Placeholder 4"/>
          <p:cNvSpPr>
            <a:spLocks noGrp="1"/>
          </p:cNvSpPr>
          <p:nvPr>
            <p:ph type="body" sz="quarter" idx="15"/>
          </p:nvPr>
        </p:nvSpPr>
        <p:spPr>
          <a:xfrm>
            <a:off x="5687785" y="2164079"/>
            <a:ext cx="3347357" cy="1519461"/>
          </a:xfrm>
        </p:spPr>
        <p:txBody>
          <a:bodyPr/>
          <a:lstStyle/>
          <a:p>
            <a:r>
              <a:rPr lang="en-US" sz="1050" dirty="0"/>
              <a:t>Patricia Gallagher</a:t>
            </a:r>
          </a:p>
          <a:p>
            <a:r>
              <a:rPr lang="en-US" sz="800" dirty="0"/>
              <a:t>Jet Propulsion Laboratory, California Institute of Technology</a:t>
            </a:r>
          </a:p>
          <a:p>
            <a:endParaRPr lang="en-US" sz="800" dirty="0"/>
          </a:p>
          <a:p>
            <a:r>
              <a:rPr lang="en-US" sz="900" dirty="0"/>
              <a:t>2024 </a:t>
            </a:r>
            <a:r>
              <a:rPr lang="en-US" sz="900" dirty="0" err="1"/>
              <a:t>DATAWorks</a:t>
            </a:r>
            <a:r>
              <a:rPr lang="en-US" sz="900" dirty="0"/>
              <a:t> Conference</a:t>
            </a:r>
          </a:p>
          <a:p>
            <a:r>
              <a:rPr lang="en-US" sz="900" dirty="0"/>
              <a:t>April 16</a:t>
            </a:r>
            <a:r>
              <a:rPr lang="en-US" sz="900" baseline="30000" dirty="0"/>
              <a:t>th</a:t>
            </a:r>
            <a:r>
              <a:rPr lang="en-US" sz="900" dirty="0"/>
              <a:t> – 18</a:t>
            </a:r>
            <a:r>
              <a:rPr lang="en-US" sz="900" baseline="30000" dirty="0"/>
              <a:t>th</a:t>
            </a:r>
            <a:r>
              <a:rPr lang="en-US" sz="900" dirty="0"/>
              <a:t>, 2024</a:t>
            </a:r>
          </a:p>
          <a:p>
            <a:r>
              <a:rPr lang="en-US" sz="900" dirty="0">
                <a:hlinkClick r:id="rId2"/>
              </a:rPr>
              <a:t>Patricia.Gallagher@jpl.nasa.gov</a:t>
            </a:r>
            <a:endParaRPr lang="en-US" sz="900" dirty="0"/>
          </a:p>
          <a:p>
            <a:endParaRPr lang="en-US" sz="800" dirty="0"/>
          </a:p>
        </p:txBody>
      </p:sp>
      <p:pic>
        <p:nvPicPr>
          <p:cNvPr id="7" name="Picture Placeholder 21" descr="Photo-2015-03-12-085758 - D2015_0302_D370_CMSalt2.jp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421" t="27414" r="11723"/>
          <a:stretch/>
        </p:blipFill>
        <p:spPr>
          <a:xfrm>
            <a:off x="0" y="0"/>
            <a:ext cx="5546725" cy="5143500"/>
          </a:xfrm>
        </p:spPr>
      </p:pic>
      <p:sp>
        <p:nvSpPr>
          <p:cNvPr id="4" name="Footer Placeholder 3"/>
          <p:cNvSpPr>
            <a:spLocks noGrp="1"/>
          </p:cNvSpPr>
          <p:nvPr>
            <p:ph type="ftr" sz="quarter" idx="17"/>
          </p:nvPr>
        </p:nvSpPr>
        <p:spPr/>
        <p:txBody>
          <a:bodyPr/>
          <a:lstStyle/>
          <a:p>
            <a:r>
              <a:rPr lang="en-US"/>
              <a:t>This document has been reviewed and determined not to contain export-controlled technical data.</a:t>
            </a:r>
            <a:endParaRPr lang="en-US" dirty="0"/>
          </a:p>
        </p:txBody>
      </p:sp>
      <p:sp>
        <p:nvSpPr>
          <p:cNvPr id="2" name="TextBox 1">
            <a:extLst>
              <a:ext uri="{FF2B5EF4-FFF2-40B4-BE49-F238E27FC236}">
                <a16:creationId xmlns:a16="http://schemas.microsoft.com/office/drawing/2014/main" id="{46982C02-92AB-67D1-E032-E8FC9EE58C13}"/>
              </a:ext>
            </a:extLst>
          </p:cNvPr>
          <p:cNvSpPr txBox="1"/>
          <p:nvPr/>
        </p:nvSpPr>
        <p:spPr>
          <a:xfrm>
            <a:off x="5634691" y="4572288"/>
            <a:ext cx="3678648" cy="200055"/>
          </a:xfrm>
          <a:prstGeom prst="rect">
            <a:avLst/>
          </a:prstGeom>
          <a:noFill/>
        </p:spPr>
        <p:txBody>
          <a:bodyPr wrap="square" rtlCol="0">
            <a:spAutoFit/>
          </a:bodyPr>
          <a:lstStyle/>
          <a:p>
            <a:r>
              <a:rPr lang="en-US" sz="700" dirty="0"/>
              <a:t>© 2024 California Institute of Technology. Government sponsorship acknowledged.</a:t>
            </a:r>
          </a:p>
        </p:txBody>
      </p:sp>
    </p:spTree>
    <p:extLst>
      <p:ext uri="{BB962C8B-B14F-4D97-AF65-F5344CB8AC3E}">
        <p14:creationId xmlns:p14="http://schemas.microsoft.com/office/powerpoint/2010/main" val="23532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5BA345-6F89-BB6A-B7DA-97E41874CB5F}"/>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C0923071-3307-FB9F-7BF2-4BCCA4960B3A}"/>
              </a:ext>
            </a:extLst>
          </p:cNvPr>
          <p:cNvSpPr>
            <a:spLocks noGrp="1"/>
          </p:cNvSpPr>
          <p:nvPr>
            <p:ph type="title"/>
          </p:nvPr>
        </p:nvSpPr>
        <p:spPr/>
        <p:txBody>
          <a:bodyPr/>
          <a:lstStyle/>
          <a:p>
            <a:r>
              <a:rPr lang="en-US" dirty="0"/>
              <a:t>Conclusion &amp; Future Work</a:t>
            </a:r>
          </a:p>
        </p:txBody>
      </p:sp>
      <p:sp>
        <p:nvSpPr>
          <p:cNvPr id="5" name="Content Placeholder 4">
            <a:extLst>
              <a:ext uri="{FF2B5EF4-FFF2-40B4-BE49-F238E27FC236}">
                <a16:creationId xmlns:a16="http://schemas.microsoft.com/office/drawing/2014/main" id="{6A6F0823-7CD0-F2CE-9BD9-48482B060B63}"/>
              </a:ext>
            </a:extLst>
          </p:cNvPr>
          <p:cNvSpPr>
            <a:spLocks noGrp="1"/>
          </p:cNvSpPr>
          <p:nvPr>
            <p:ph sz="quarter" idx="19"/>
          </p:nvPr>
        </p:nvSpPr>
        <p:spPr>
          <a:xfrm>
            <a:off x="254000" y="898552"/>
            <a:ext cx="8731250" cy="3917049"/>
          </a:xfrm>
        </p:spPr>
        <p:txBody>
          <a:bodyPr/>
          <a:lstStyle/>
          <a:p>
            <a:pPr marL="0" indent="0">
              <a:buNone/>
            </a:pPr>
            <a:r>
              <a:rPr lang="en-US" sz="1600" b="1" dirty="0"/>
              <a:t>Conclusion</a:t>
            </a:r>
          </a:p>
          <a:p>
            <a:r>
              <a:rPr lang="en-US" sz="1600" dirty="0"/>
              <a:t>Method advances the Dirichlet cost estimating model to incorporate mass and power as technical parameters, enhancing its predictive capability</a:t>
            </a:r>
          </a:p>
          <a:p>
            <a:r>
              <a:rPr lang="en-US" sz="1600" dirty="0"/>
              <a:t>Model refined to include directionality, offering clearer insights into how changes in parameters influence cost distribution</a:t>
            </a:r>
          </a:p>
          <a:p>
            <a:r>
              <a:rPr lang="en-US" sz="1600" dirty="0"/>
              <a:t>Maintained a Bayesian approach, ensuring a robust understanding of uncertainty and enabling informed decision-making</a:t>
            </a:r>
          </a:p>
          <a:p>
            <a:endParaRPr lang="en-US" sz="1600" dirty="0"/>
          </a:p>
          <a:p>
            <a:pPr marL="0" indent="0">
              <a:buNone/>
            </a:pPr>
            <a:r>
              <a:rPr lang="en-US" sz="1600" b="1" dirty="0"/>
              <a:t>Future Work</a:t>
            </a:r>
          </a:p>
          <a:p>
            <a:r>
              <a:rPr lang="en-US" sz="1600" dirty="0"/>
              <a:t>Expand current work to incorporate directionality from WBS 06 and corresponding technical parameters, such as spacecraft mass and power</a:t>
            </a:r>
          </a:p>
          <a:p>
            <a:r>
              <a:rPr lang="en-US" sz="1600" dirty="0"/>
              <a:t>Incorporate additional data as more technical parameters, data from different mission types, and synthetically generated data</a:t>
            </a:r>
          </a:p>
        </p:txBody>
      </p:sp>
      <p:sp>
        <p:nvSpPr>
          <p:cNvPr id="6" name="Footer Placeholder 5">
            <a:extLst>
              <a:ext uri="{FF2B5EF4-FFF2-40B4-BE49-F238E27FC236}">
                <a16:creationId xmlns:a16="http://schemas.microsoft.com/office/drawing/2014/main" id="{B64645EA-8880-59AB-55C0-DB52694392BA}"/>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338118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458B0-2218-19EE-A506-BC9538C924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73BD1F-83CF-4F41-6555-EE5134DB1CE5}"/>
              </a:ext>
            </a:extLst>
          </p:cNvPr>
          <p:cNvSpPr>
            <a:spLocks noGrp="1"/>
          </p:cNvSpPr>
          <p:nvPr>
            <p:ph type="body" sz="quarter" idx="17"/>
          </p:nvPr>
        </p:nvSpPr>
        <p:spPr/>
        <p:txBody>
          <a:bodyPr/>
          <a:lstStyle/>
          <a:p>
            <a:endParaRPr lang="en-US" dirty="0"/>
          </a:p>
        </p:txBody>
      </p:sp>
      <p:sp>
        <p:nvSpPr>
          <p:cNvPr id="3" name="Title 2">
            <a:extLst>
              <a:ext uri="{FF2B5EF4-FFF2-40B4-BE49-F238E27FC236}">
                <a16:creationId xmlns:a16="http://schemas.microsoft.com/office/drawing/2014/main" id="{4657A18E-8D65-7E54-E786-659FB73171C5}"/>
              </a:ext>
            </a:extLst>
          </p:cNvPr>
          <p:cNvSpPr>
            <a:spLocks noGrp="1"/>
          </p:cNvSpPr>
          <p:nvPr>
            <p:ph type="title"/>
          </p:nvPr>
        </p:nvSpPr>
        <p:spPr/>
        <p:txBody>
          <a:bodyPr/>
          <a:lstStyle/>
          <a:p>
            <a:r>
              <a:rPr lang="en-US" dirty="0"/>
              <a:t>Special Thanks!</a:t>
            </a:r>
          </a:p>
        </p:txBody>
      </p:sp>
      <p:sp>
        <p:nvSpPr>
          <p:cNvPr id="5" name="Content Placeholder 4">
            <a:extLst>
              <a:ext uri="{FF2B5EF4-FFF2-40B4-BE49-F238E27FC236}">
                <a16:creationId xmlns:a16="http://schemas.microsoft.com/office/drawing/2014/main" id="{FF171A69-CB87-F5BD-2885-E2A5298A0D7D}"/>
              </a:ext>
            </a:extLst>
          </p:cNvPr>
          <p:cNvSpPr>
            <a:spLocks noGrp="1"/>
          </p:cNvSpPr>
          <p:nvPr>
            <p:ph sz="quarter" idx="19"/>
          </p:nvPr>
        </p:nvSpPr>
        <p:spPr>
          <a:xfrm>
            <a:off x="931862" y="1891786"/>
            <a:ext cx="7280275" cy="1168373"/>
          </a:xfrm>
        </p:spPr>
        <p:txBody>
          <a:bodyPr/>
          <a:lstStyle/>
          <a:p>
            <a:pPr marL="0" indent="0" algn="ctr">
              <a:buNone/>
            </a:pPr>
            <a:r>
              <a:rPr lang="en-US" dirty="0"/>
              <a:t>Thank you to Al Nash, Patrick Bjornstad, Trevor Beer, Anto Kolanjian, Michael Saing, and Michael </a:t>
            </a:r>
            <a:r>
              <a:rPr lang="en-US" dirty="0" err="1"/>
              <a:t>DiNicola</a:t>
            </a:r>
            <a:r>
              <a:rPr lang="en-US" dirty="0"/>
              <a:t> for their contributions to this project!</a:t>
            </a:r>
          </a:p>
        </p:txBody>
      </p:sp>
      <p:sp>
        <p:nvSpPr>
          <p:cNvPr id="6" name="Footer Placeholder 5">
            <a:extLst>
              <a:ext uri="{FF2B5EF4-FFF2-40B4-BE49-F238E27FC236}">
                <a16:creationId xmlns:a16="http://schemas.microsoft.com/office/drawing/2014/main" id="{7A391A64-C7C3-DCAC-C975-04F1D76D83C9}"/>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Tree>
    <p:extLst>
      <p:ext uri="{BB962C8B-B14F-4D97-AF65-F5344CB8AC3E}">
        <p14:creationId xmlns:p14="http://schemas.microsoft.com/office/powerpoint/2010/main" val="233939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This document has been reviewed and determined not to contain export-controlled technical data.</a:t>
            </a:r>
            <a:endParaRPr lang="en-US" dirty="0"/>
          </a:p>
        </p:txBody>
      </p:sp>
      <p:sp>
        <p:nvSpPr>
          <p:cNvPr id="6" name="TextBox 5">
            <a:extLst>
              <a:ext uri="{FF2B5EF4-FFF2-40B4-BE49-F238E27FC236}">
                <a16:creationId xmlns:a16="http://schemas.microsoft.com/office/drawing/2014/main" id="{778A31DF-7B43-C2E2-E454-46EC1E8BDA8C}"/>
              </a:ext>
            </a:extLst>
          </p:cNvPr>
          <p:cNvSpPr txBox="1"/>
          <p:nvPr/>
        </p:nvSpPr>
        <p:spPr>
          <a:xfrm>
            <a:off x="939800" y="4131680"/>
            <a:ext cx="7264399" cy="307777"/>
          </a:xfrm>
          <a:prstGeom prst="rect">
            <a:avLst/>
          </a:prstGeom>
          <a:noFill/>
        </p:spPr>
        <p:txBody>
          <a:bodyPr wrap="square">
            <a:spAutoFit/>
          </a:bodyPr>
          <a:lstStyle/>
          <a:p>
            <a:pPr algn="ctr"/>
            <a:r>
              <a:rPr lang="en-US" sz="1400" dirty="0"/>
              <a:t>Questions? Contact Patricia Gallagher (</a:t>
            </a:r>
            <a:r>
              <a:rPr lang="en-US" sz="1400" dirty="0">
                <a:hlinkClick r:id="rId2"/>
              </a:rPr>
              <a:t>Patricia.Gallagher@jpl.nasa.gov</a:t>
            </a:r>
            <a:r>
              <a:rPr lang="en-US" sz="1400" dirty="0"/>
              <a:t>)</a:t>
            </a:r>
          </a:p>
        </p:txBody>
      </p:sp>
    </p:spTree>
    <p:extLst>
      <p:ext uri="{BB962C8B-B14F-4D97-AF65-F5344CB8AC3E}">
        <p14:creationId xmlns:p14="http://schemas.microsoft.com/office/powerpoint/2010/main" val="345592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D47236-61B5-C048-63B2-195E82DB4840}"/>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18CD5EC2-ED21-702A-CE51-A6D79F1710B8}"/>
              </a:ext>
            </a:extLst>
          </p:cNvPr>
          <p:cNvSpPr>
            <a:spLocks noGrp="1"/>
          </p:cNvSpPr>
          <p:nvPr>
            <p:ph type="title"/>
          </p:nvPr>
        </p:nvSpPr>
        <p:spPr/>
        <p:txBody>
          <a:bodyPr/>
          <a:lstStyle/>
          <a:p>
            <a:r>
              <a:rPr lang="en-US" dirty="0"/>
              <a:t>Directed Acyclic Graphs</a:t>
            </a:r>
          </a:p>
        </p:txBody>
      </p:sp>
      <p:sp>
        <p:nvSpPr>
          <p:cNvPr id="5" name="Content Placeholder 4">
            <a:extLst>
              <a:ext uri="{FF2B5EF4-FFF2-40B4-BE49-F238E27FC236}">
                <a16:creationId xmlns:a16="http://schemas.microsoft.com/office/drawing/2014/main" id="{732E95B8-F952-70D1-8632-45E0C6BD59B1}"/>
              </a:ext>
            </a:extLst>
          </p:cNvPr>
          <p:cNvSpPr>
            <a:spLocks noGrp="1"/>
          </p:cNvSpPr>
          <p:nvPr>
            <p:ph sz="quarter" idx="19"/>
          </p:nvPr>
        </p:nvSpPr>
        <p:spPr>
          <a:xfrm>
            <a:off x="254000" y="959600"/>
            <a:ext cx="3723640" cy="2719386"/>
          </a:xfrm>
        </p:spPr>
        <p:txBody>
          <a:bodyPr/>
          <a:lstStyle/>
          <a:p>
            <a:r>
              <a:rPr lang="en-US" sz="1400" dirty="0"/>
              <a:t>Model incorporates implied directionality to highlight trickle down effects in mission budgeting from changes in technical parameters</a:t>
            </a:r>
          </a:p>
          <a:p>
            <a:r>
              <a:rPr lang="en-US" sz="1400" dirty="0"/>
              <a:t>Designed as an intuitive tool to aid engineers and scientists in early mission planning, facilitating informed decision-making</a:t>
            </a:r>
          </a:p>
          <a:p>
            <a:r>
              <a:rPr lang="en-US" sz="1400" dirty="0"/>
              <a:t>Aims to enhance the early stages of the mission design process by providing insights into cost dynamics</a:t>
            </a:r>
          </a:p>
          <a:p>
            <a:r>
              <a:rPr lang="en-US" sz="1400" dirty="0"/>
              <a:t>Inspired by the figure on the right, our project interprets non-directional model results to suggest a directional flow, emulating the original structure</a:t>
            </a:r>
          </a:p>
        </p:txBody>
      </p:sp>
      <p:sp>
        <p:nvSpPr>
          <p:cNvPr id="6" name="Footer Placeholder 5">
            <a:extLst>
              <a:ext uri="{FF2B5EF4-FFF2-40B4-BE49-F238E27FC236}">
                <a16:creationId xmlns:a16="http://schemas.microsoft.com/office/drawing/2014/main" id="{ED9CE3BE-C0F9-A1FA-9CC1-36D36038BBBA}"/>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pic>
        <p:nvPicPr>
          <p:cNvPr id="8" name="Picture 7">
            <a:extLst>
              <a:ext uri="{FF2B5EF4-FFF2-40B4-BE49-F238E27FC236}">
                <a16:creationId xmlns:a16="http://schemas.microsoft.com/office/drawing/2014/main" id="{2E34D119-445F-ED54-6ECA-5C79B609890F}"/>
              </a:ext>
            </a:extLst>
          </p:cNvPr>
          <p:cNvPicPr>
            <a:picLocks noChangeAspect="1"/>
          </p:cNvPicPr>
          <p:nvPr/>
        </p:nvPicPr>
        <p:blipFill>
          <a:blip r:embed="rId2"/>
          <a:stretch>
            <a:fillRect/>
          </a:stretch>
        </p:blipFill>
        <p:spPr>
          <a:xfrm>
            <a:off x="4189134" y="1344937"/>
            <a:ext cx="4843106" cy="2382195"/>
          </a:xfrm>
          <a:prstGeom prst="rect">
            <a:avLst/>
          </a:prstGeom>
        </p:spPr>
      </p:pic>
    </p:spTree>
    <p:extLst>
      <p:ext uri="{BB962C8B-B14F-4D97-AF65-F5344CB8AC3E}">
        <p14:creationId xmlns:p14="http://schemas.microsoft.com/office/powerpoint/2010/main" val="147335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US"/>
          </a:p>
        </p:txBody>
      </p:sp>
      <p:sp>
        <p:nvSpPr>
          <p:cNvPr id="3" name="Title 2"/>
          <p:cNvSpPr>
            <a:spLocks noGrp="1"/>
          </p:cNvSpPr>
          <p:nvPr>
            <p:ph type="title"/>
          </p:nvPr>
        </p:nvSpPr>
        <p:spPr/>
        <p:txBody>
          <a:bodyPr/>
          <a:lstStyle/>
          <a:p>
            <a:r>
              <a:rPr lang="en-US" dirty="0"/>
              <a:t>Data Discussion</a:t>
            </a:r>
          </a:p>
        </p:txBody>
      </p:sp>
      <p:sp>
        <p:nvSpPr>
          <p:cNvPr id="5" name="Content Placeholder 4"/>
          <p:cNvSpPr>
            <a:spLocks noGrp="1"/>
          </p:cNvSpPr>
          <p:nvPr>
            <p:ph sz="quarter" idx="19"/>
          </p:nvPr>
        </p:nvSpPr>
        <p:spPr>
          <a:xfrm>
            <a:off x="212091" y="1029608"/>
            <a:ext cx="4150359" cy="3505607"/>
          </a:xfrm>
        </p:spPr>
        <p:txBody>
          <a:bodyPr/>
          <a:lstStyle/>
          <a:p>
            <a:r>
              <a:rPr lang="en-US" sz="1400" dirty="0"/>
              <a:t>Data from JPL Discovery and New Frontiers missions</a:t>
            </a:r>
          </a:p>
          <a:p>
            <a:pPr lvl="1"/>
            <a:r>
              <a:rPr lang="en-US" sz="1200" dirty="0"/>
              <a:t>Data from ten flown mission and thirteen studies</a:t>
            </a:r>
          </a:p>
          <a:p>
            <a:pPr lvl="1"/>
            <a:r>
              <a:rPr lang="en-US" sz="1200" dirty="0"/>
              <a:t>Includes data from Phases A - F</a:t>
            </a:r>
          </a:p>
          <a:p>
            <a:r>
              <a:rPr lang="en-US" sz="1400" dirty="0"/>
              <a:t>Payload mass and peak payload power included as predictor variables to WBS 05 (Payload)</a:t>
            </a:r>
          </a:p>
          <a:p>
            <a:r>
              <a:rPr lang="en-US" sz="1400" dirty="0"/>
              <a:t>Other WBS category includes launch vehicle, bypass, Caltech fees, etc.</a:t>
            </a:r>
          </a:p>
          <a:p>
            <a:r>
              <a:rPr lang="en-US" sz="1400" dirty="0"/>
              <a:t>It is generally thought that there is a “typical” percent allocation of total mission cost to the Level 2 WBS (Work Breakdown Structure) elements</a:t>
            </a:r>
          </a:p>
          <a:p>
            <a:endParaRPr lang="en-US" sz="1400" dirty="0"/>
          </a:p>
        </p:txBody>
      </p:sp>
      <p:sp>
        <p:nvSpPr>
          <p:cNvPr id="10" name="Footer Placeholder 9">
            <a:extLst>
              <a:ext uri="{FF2B5EF4-FFF2-40B4-BE49-F238E27FC236}">
                <a16:creationId xmlns:a16="http://schemas.microsoft.com/office/drawing/2014/main" id="{D9E73B36-9D9F-489B-BCD2-77D69007A2C2}"/>
              </a:ext>
            </a:extLst>
          </p:cNvPr>
          <p:cNvSpPr>
            <a:spLocks noGrp="1"/>
          </p:cNvSpPr>
          <p:nvPr>
            <p:ph type="ftr" sz="quarter" idx="21"/>
          </p:nvPr>
        </p:nvSpPr>
        <p:spPr>
          <a:xfrm>
            <a:off x="1676401" y="4802823"/>
            <a:ext cx="5791199" cy="274637"/>
          </a:xfrm>
        </p:spPr>
        <p:txBody>
          <a:bodyPr/>
          <a:lstStyle/>
          <a:p>
            <a:r>
              <a:rPr lang="en-US"/>
              <a:t>This document has been reviewed and determined not to contain export-controlled technical data.</a:t>
            </a:r>
            <a:endParaRPr lang="en-US" dirty="0"/>
          </a:p>
        </p:txBody>
      </p:sp>
      <p:graphicFrame>
        <p:nvGraphicFramePr>
          <p:cNvPr id="54" name="Table 76">
            <a:extLst>
              <a:ext uri="{FF2B5EF4-FFF2-40B4-BE49-F238E27FC236}">
                <a16:creationId xmlns:a16="http://schemas.microsoft.com/office/drawing/2014/main" id="{85D7AA4E-2290-1115-B0AA-EBDFCC1AD922}"/>
              </a:ext>
            </a:extLst>
          </p:cNvPr>
          <p:cNvGraphicFramePr>
            <a:graphicFrameLocks noGrp="1"/>
          </p:cNvGraphicFramePr>
          <p:nvPr>
            <p:extLst>
              <p:ext uri="{D42A27DB-BD31-4B8C-83A1-F6EECF244321}">
                <p14:modId xmlns:p14="http://schemas.microsoft.com/office/powerpoint/2010/main" val="1549821443"/>
              </p:ext>
            </p:extLst>
          </p:nvPr>
        </p:nvGraphicFramePr>
        <p:xfrm>
          <a:off x="4663442" y="801486"/>
          <a:ext cx="4059274" cy="2278380"/>
        </p:xfrm>
        <a:graphic>
          <a:graphicData uri="http://schemas.openxmlformats.org/drawingml/2006/table">
            <a:tbl>
              <a:tblPr firstRow="1" bandRow="1"/>
              <a:tblGrid>
                <a:gridCol w="543922">
                  <a:extLst>
                    <a:ext uri="{9D8B030D-6E8A-4147-A177-3AD203B41FA5}">
                      <a16:colId xmlns:a16="http://schemas.microsoft.com/office/drawing/2014/main" val="2913606970"/>
                    </a:ext>
                  </a:extLst>
                </a:gridCol>
                <a:gridCol w="1485715">
                  <a:extLst>
                    <a:ext uri="{9D8B030D-6E8A-4147-A177-3AD203B41FA5}">
                      <a16:colId xmlns:a16="http://schemas.microsoft.com/office/drawing/2014/main" val="1366841041"/>
                    </a:ext>
                  </a:extLst>
                </a:gridCol>
                <a:gridCol w="540002">
                  <a:extLst>
                    <a:ext uri="{9D8B030D-6E8A-4147-A177-3AD203B41FA5}">
                      <a16:colId xmlns:a16="http://schemas.microsoft.com/office/drawing/2014/main" val="2210797091"/>
                    </a:ext>
                  </a:extLst>
                </a:gridCol>
                <a:gridCol w="1489635">
                  <a:extLst>
                    <a:ext uri="{9D8B030D-6E8A-4147-A177-3AD203B41FA5}">
                      <a16:colId xmlns:a16="http://schemas.microsoft.com/office/drawing/2014/main" val="3546840617"/>
                    </a:ext>
                  </a:extLst>
                </a:gridCol>
              </a:tblGrid>
              <a:tr h="370840">
                <a:tc>
                  <a:txBody>
                    <a:bodyPr/>
                    <a:lstStyle>
                      <a:lvl1pPr marL="0" algn="l" defTabSz="457200" rtl="0" eaLnBrk="1" latinLnBrk="0" hangingPunct="1">
                        <a:defRPr sz="1800" b="1" kern="1200">
                          <a:solidFill>
                            <a:schemeClr val="dk1"/>
                          </a:solidFill>
                          <a:latin typeface="Gill Sans MT" panose="020B0502020104020203"/>
                        </a:defRPr>
                      </a:lvl1pPr>
                      <a:lvl2pPr marL="457200" algn="l" defTabSz="457200" rtl="0" eaLnBrk="1" latinLnBrk="0" hangingPunct="1">
                        <a:defRPr sz="1800" b="1" kern="1200">
                          <a:solidFill>
                            <a:schemeClr val="dk1"/>
                          </a:solidFill>
                          <a:latin typeface="Gill Sans MT" panose="020B0502020104020203"/>
                        </a:defRPr>
                      </a:lvl2pPr>
                      <a:lvl3pPr marL="914400" algn="l" defTabSz="457200" rtl="0" eaLnBrk="1" latinLnBrk="0" hangingPunct="1">
                        <a:defRPr sz="1800" b="1" kern="1200">
                          <a:solidFill>
                            <a:schemeClr val="dk1"/>
                          </a:solidFill>
                          <a:latin typeface="Gill Sans MT" panose="020B0502020104020203"/>
                        </a:defRPr>
                      </a:lvl3pPr>
                      <a:lvl4pPr marL="1371600" algn="l" defTabSz="457200" rtl="0" eaLnBrk="1" latinLnBrk="0" hangingPunct="1">
                        <a:defRPr sz="1800" b="1" kern="1200">
                          <a:solidFill>
                            <a:schemeClr val="dk1"/>
                          </a:solidFill>
                          <a:latin typeface="Gill Sans MT" panose="020B0502020104020203"/>
                        </a:defRPr>
                      </a:lvl4pPr>
                      <a:lvl5pPr marL="1828800" algn="l" defTabSz="457200" rtl="0" eaLnBrk="1" latinLnBrk="0" hangingPunct="1">
                        <a:defRPr sz="1800" b="1" kern="1200">
                          <a:solidFill>
                            <a:schemeClr val="dk1"/>
                          </a:solidFill>
                          <a:latin typeface="Gill Sans MT" panose="020B0502020104020203"/>
                        </a:defRPr>
                      </a:lvl5pPr>
                      <a:lvl6pPr marL="2286000" algn="l" defTabSz="457200" rtl="0" eaLnBrk="1" latinLnBrk="0" hangingPunct="1">
                        <a:defRPr sz="1800" b="1" kern="1200">
                          <a:solidFill>
                            <a:schemeClr val="dk1"/>
                          </a:solidFill>
                          <a:latin typeface="Gill Sans MT" panose="020B0502020104020203"/>
                        </a:defRPr>
                      </a:lvl6pPr>
                      <a:lvl7pPr marL="2743200" algn="l" defTabSz="457200" rtl="0" eaLnBrk="1" latinLnBrk="0" hangingPunct="1">
                        <a:defRPr sz="1800" b="1" kern="1200">
                          <a:solidFill>
                            <a:schemeClr val="dk1"/>
                          </a:solidFill>
                          <a:latin typeface="Gill Sans MT" panose="020B0502020104020203"/>
                        </a:defRPr>
                      </a:lvl7pPr>
                      <a:lvl8pPr marL="3200400" algn="l" defTabSz="457200" rtl="0" eaLnBrk="1" latinLnBrk="0" hangingPunct="1">
                        <a:defRPr sz="1800" b="1" kern="1200">
                          <a:solidFill>
                            <a:schemeClr val="dk1"/>
                          </a:solidFill>
                          <a:latin typeface="Gill Sans MT" panose="020B0502020104020203"/>
                        </a:defRPr>
                      </a:lvl8pPr>
                      <a:lvl9pPr marL="3657600" algn="l" defTabSz="457200" rtl="0" eaLnBrk="1" latinLnBrk="0" hangingPunct="1">
                        <a:defRPr sz="1800" b="1" kern="1200">
                          <a:solidFill>
                            <a:schemeClr val="dk1"/>
                          </a:solidFill>
                          <a:latin typeface="Gill Sans MT" panose="020B0502020104020203"/>
                        </a:defRPr>
                      </a:lvl9pPr>
                    </a:lstStyle>
                    <a:p>
                      <a:r>
                        <a:rPr lang="en-US" sz="1100" b="0" dirty="0"/>
                        <a:t>WBS 01</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b="1" kern="1200">
                          <a:solidFill>
                            <a:schemeClr val="dk1"/>
                          </a:solidFill>
                          <a:latin typeface="Gill Sans MT" panose="020B0502020104020203"/>
                        </a:defRPr>
                      </a:lvl1pPr>
                      <a:lvl2pPr marL="457200" algn="l" defTabSz="457200" rtl="0" eaLnBrk="1" latinLnBrk="0" hangingPunct="1">
                        <a:defRPr sz="1800" b="1" kern="1200">
                          <a:solidFill>
                            <a:schemeClr val="dk1"/>
                          </a:solidFill>
                          <a:latin typeface="Gill Sans MT" panose="020B0502020104020203"/>
                        </a:defRPr>
                      </a:lvl2pPr>
                      <a:lvl3pPr marL="914400" algn="l" defTabSz="457200" rtl="0" eaLnBrk="1" latinLnBrk="0" hangingPunct="1">
                        <a:defRPr sz="1800" b="1" kern="1200">
                          <a:solidFill>
                            <a:schemeClr val="dk1"/>
                          </a:solidFill>
                          <a:latin typeface="Gill Sans MT" panose="020B0502020104020203"/>
                        </a:defRPr>
                      </a:lvl3pPr>
                      <a:lvl4pPr marL="1371600" algn="l" defTabSz="457200" rtl="0" eaLnBrk="1" latinLnBrk="0" hangingPunct="1">
                        <a:defRPr sz="1800" b="1" kern="1200">
                          <a:solidFill>
                            <a:schemeClr val="dk1"/>
                          </a:solidFill>
                          <a:latin typeface="Gill Sans MT" panose="020B0502020104020203"/>
                        </a:defRPr>
                      </a:lvl4pPr>
                      <a:lvl5pPr marL="1828800" algn="l" defTabSz="457200" rtl="0" eaLnBrk="1" latinLnBrk="0" hangingPunct="1">
                        <a:defRPr sz="1800" b="1" kern="1200">
                          <a:solidFill>
                            <a:schemeClr val="dk1"/>
                          </a:solidFill>
                          <a:latin typeface="Gill Sans MT" panose="020B0502020104020203"/>
                        </a:defRPr>
                      </a:lvl5pPr>
                      <a:lvl6pPr marL="2286000" algn="l" defTabSz="457200" rtl="0" eaLnBrk="1" latinLnBrk="0" hangingPunct="1">
                        <a:defRPr sz="1800" b="1" kern="1200">
                          <a:solidFill>
                            <a:schemeClr val="dk1"/>
                          </a:solidFill>
                          <a:latin typeface="Gill Sans MT" panose="020B0502020104020203"/>
                        </a:defRPr>
                      </a:lvl6pPr>
                      <a:lvl7pPr marL="2743200" algn="l" defTabSz="457200" rtl="0" eaLnBrk="1" latinLnBrk="0" hangingPunct="1">
                        <a:defRPr sz="1800" b="1" kern="1200">
                          <a:solidFill>
                            <a:schemeClr val="dk1"/>
                          </a:solidFill>
                          <a:latin typeface="Gill Sans MT" panose="020B0502020104020203"/>
                        </a:defRPr>
                      </a:lvl7pPr>
                      <a:lvl8pPr marL="3200400" algn="l" defTabSz="457200" rtl="0" eaLnBrk="1" latinLnBrk="0" hangingPunct="1">
                        <a:defRPr sz="1800" b="1" kern="1200">
                          <a:solidFill>
                            <a:schemeClr val="dk1"/>
                          </a:solidFill>
                          <a:latin typeface="Gill Sans MT" panose="020B0502020104020203"/>
                        </a:defRPr>
                      </a:lvl8pPr>
                      <a:lvl9pPr marL="3657600" algn="l" defTabSz="457200" rtl="0" eaLnBrk="1" latinLnBrk="0" hangingPunct="1">
                        <a:defRPr sz="1800" b="1" kern="1200">
                          <a:solidFill>
                            <a:schemeClr val="dk1"/>
                          </a:solidFill>
                          <a:latin typeface="Gill Sans MT" panose="020B0502020104020203"/>
                        </a:defRPr>
                      </a:lvl9pPr>
                    </a:lstStyle>
                    <a:p>
                      <a:r>
                        <a:rPr lang="en-US" sz="1050" b="0" dirty="0"/>
                        <a:t>Project Management</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b="1" kern="1200">
                          <a:solidFill>
                            <a:schemeClr val="dk1"/>
                          </a:solidFill>
                          <a:latin typeface="Gill Sans MT" panose="020B0502020104020203"/>
                        </a:defRPr>
                      </a:lvl1pPr>
                      <a:lvl2pPr marL="457200" algn="l" defTabSz="457200" rtl="0" eaLnBrk="1" latinLnBrk="0" hangingPunct="1">
                        <a:defRPr sz="1800" b="1" kern="1200">
                          <a:solidFill>
                            <a:schemeClr val="dk1"/>
                          </a:solidFill>
                          <a:latin typeface="Gill Sans MT" panose="020B0502020104020203"/>
                        </a:defRPr>
                      </a:lvl2pPr>
                      <a:lvl3pPr marL="914400" algn="l" defTabSz="457200" rtl="0" eaLnBrk="1" latinLnBrk="0" hangingPunct="1">
                        <a:defRPr sz="1800" b="1" kern="1200">
                          <a:solidFill>
                            <a:schemeClr val="dk1"/>
                          </a:solidFill>
                          <a:latin typeface="Gill Sans MT" panose="020B0502020104020203"/>
                        </a:defRPr>
                      </a:lvl3pPr>
                      <a:lvl4pPr marL="1371600" algn="l" defTabSz="457200" rtl="0" eaLnBrk="1" latinLnBrk="0" hangingPunct="1">
                        <a:defRPr sz="1800" b="1" kern="1200">
                          <a:solidFill>
                            <a:schemeClr val="dk1"/>
                          </a:solidFill>
                          <a:latin typeface="Gill Sans MT" panose="020B0502020104020203"/>
                        </a:defRPr>
                      </a:lvl4pPr>
                      <a:lvl5pPr marL="1828800" algn="l" defTabSz="457200" rtl="0" eaLnBrk="1" latinLnBrk="0" hangingPunct="1">
                        <a:defRPr sz="1800" b="1" kern="1200">
                          <a:solidFill>
                            <a:schemeClr val="dk1"/>
                          </a:solidFill>
                          <a:latin typeface="Gill Sans MT" panose="020B0502020104020203"/>
                        </a:defRPr>
                      </a:lvl5pPr>
                      <a:lvl6pPr marL="2286000" algn="l" defTabSz="457200" rtl="0" eaLnBrk="1" latinLnBrk="0" hangingPunct="1">
                        <a:defRPr sz="1800" b="1" kern="1200">
                          <a:solidFill>
                            <a:schemeClr val="dk1"/>
                          </a:solidFill>
                          <a:latin typeface="Gill Sans MT" panose="020B0502020104020203"/>
                        </a:defRPr>
                      </a:lvl6pPr>
                      <a:lvl7pPr marL="2743200" algn="l" defTabSz="457200" rtl="0" eaLnBrk="1" latinLnBrk="0" hangingPunct="1">
                        <a:defRPr sz="1800" b="1" kern="1200">
                          <a:solidFill>
                            <a:schemeClr val="dk1"/>
                          </a:solidFill>
                          <a:latin typeface="Gill Sans MT" panose="020B0502020104020203"/>
                        </a:defRPr>
                      </a:lvl7pPr>
                      <a:lvl8pPr marL="3200400" algn="l" defTabSz="457200" rtl="0" eaLnBrk="1" latinLnBrk="0" hangingPunct="1">
                        <a:defRPr sz="1800" b="1" kern="1200">
                          <a:solidFill>
                            <a:schemeClr val="dk1"/>
                          </a:solidFill>
                          <a:latin typeface="Gill Sans MT" panose="020B0502020104020203"/>
                        </a:defRPr>
                      </a:lvl8pPr>
                      <a:lvl9pPr marL="3657600" algn="l" defTabSz="457200" rtl="0" eaLnBrk="1" latinLnBrk="0" hangingPunct="1">
                        <a:defRPr sz="1800" b="1" kern="1200">
                          <a:solidFill>
                            <a:schemeClr val="dk1"/>
                          </a:solidFill>
                          <a:latin typeface="Gill Sans MT" panose="020B0502020104020203"/>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t>WBS 06</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b="1" kern="1200">
                          <a:solidFill>
                            <a:schemeClr val="dk1"/>
                          </a:solidFill>
                          <a:latin typeface="Gill Sans MT" panose="020B0502020104020203"/>
                        </a:defRPr>
                      </a:lvl1pPr>
                      <a:lvl2pPr marL="457200" algn="l" defTabSz="457200" rtl="0" eaLnBrk="1" latinLnBrk="0" hangingPunct="1">
                        <a:defRPr sz="1800" b="1" kern="1200">
                          <a:solidFill>
                            <a:schemeClr val="dk1"/>
                          </a:solidFill>
                          <a:latin typeface="Gill Sans MT" panose="020B0502020104020203"/>
                        </a:defRPr>
                      </a:lvl2pPr>
                      <a:lvl3pPr marL="914400" algn="l" defTabSz="457200" rtl="0" eaLnBrk="1" latinLnBrk="0" hangingPunct="1">
                        <a:defRPr sz="1800" b="1" kern="1200">
                          <a:solidFill>
                            <a:schemeClr val="dk1"/>
                          </a:solidFill>
                          <a:latin typeface="Gill Sans MT" panose="020B0502020104020203"/>
                        </a:defRPr>
                      </a:lvl3pPr>
                      <a:lvl4pPr marL="1371600" algn="l" defTabSz="457200" rtl="0" eaLnBrk="1" latinLnBrk="0" hangingPunct="1">
                        <a:defRPr sz="1800" b="1" kern="1200">
                          <a:solidFill>
                            <a:schemeClr val="dk1"/>
                          </a:solidFill>
                          <a:latin typeface="Gill Sans MT" panose="020B0502020104020203"/>
                        </a:defRPr>
                      </a:lvl4pPr>
                      <a:lvl5pPr marL="1828800" algn="l" defTabSz="457200" rtl="0" eaLnBrk="1" latinLnBrk="0" hangingPunct="1">
                        <a:defRPr sz="1800" b="1" kern="1200">
                          <a:solidFill>
                            <a:schemeClr val="dk1"/>
                          </a:solidFill>
                          <a:latin typeface="Gill Sans MT" panose="020B0502020104020203"/>
                        </a:defRPr>
                      </a:lvl5pPr>
                      <a:lvl6pPr marL="2286000" algn="l" defTabSz="457200" rtl="0" eaLnBrk="1" latinLnBrk="0" hangingPunct="1">
                        <a:defRPr sz="1800" b="1" kern="1200">
                          <a:solidFill>
                            <a:schemeClr val="dk1"/>
                          </a:solidFill>
                          <a:latin typeface="Gill Sans MT" panose="020B0502020104020203"/>
                        </a:defRPr>
                      </a:lvl6pPr>
                      <a:lvl7pPr marL="2743200" algn="l" defTabSz="457200" rtl="0" eaLnBrk="1" latinLnBrk="0" hangingPunct="1">
                        <a:defRPr sz="1800" b="1" kern="1200">
                          <a:solidFill>
                            <a:schemeClr val="dk1"/>
                          </a:solidFill>
                          <a:latin typeface="Gill Sans MT" panose="020B0502020104020203"/>
                        </a:defRPr>
                      </a:lvl7pPr>
                      <a:lvl8pPr marL="3200400" algn="l" defTabSz="457200" rtl="0" eaLnBrk="1" latinLnBrk="0" hangingPunct="1">
                        <a:defRPr sz="1800" b="1" kern="1200">
                          <a:solidFill>
                            <a:schemeClr val="dk1"/>
                          </a:solidFill>
                          <a:latin typeface="Gill Sans MT" panose="020B0502020104020203"/>
                        </a:defRPr>
                      </a:lvl8pPr>
                      <a:lvl9pPr marL="3657600" algn="l" defTabSz="457200" rtl="0" eaLnBrk="1" latinLnBrk="0" hangingPunct="1">
                        <a:defRPr sz="1800" b="1" kern="1200">
                          <a:solidFill>
                            <a:schemeClr val="dk1"/>
                          </a:solidFill>
                          <a:latin typeface="Gill Sans MT" panose="020B0502020104020203"/>
                        </a:defRPr>
                      </a:lvl9pPr>
                    </a:lstStyle>
                    <a:p>
                      <a:r>
                        <a:rPr lang="en-US" sz="1050" b="0" dirty="0"/>
                        <a:t>Flight System / Spacecraft</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extLst>
                  <a:ext uri="{0D108BD9-81ED-4DB2-BD59-A6C34878D82A}">
                    <a16:rowId xmlns:a16="http://schemas.microsoft.com/office/drawing/2014/main" val="3548606285"/>
                  </a:ext>
                </a:extLst>
              </a:tr>
              <a:tr h="370840">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t>WBS 02</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Systems Engineering</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t>WBS 07</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Mission Operations System (MOS)</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extLst>
                  <a:ext uri="{0D108BD9-81ED-4DB2-BD59-A6C34878D82A}">
                    <a16:rowId xmlns:a16="http://schemas.microsoft.com/office/drawing/2014/main" val="3750823269"/>
                  </a:ext>
                </a:extLst>
              </a:tr>
              <a:tr h="370840">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t>WBS 03</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Safety and Mission Assurance</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solidFill>
                            <a:schemeClr val="tx2">
                              <a:lumMod val="60000"/>
                              <a:lumOff val="40000"/>
                            </a:schemeClr>
                          </a:solidFill>
                        </a:rPr>
                        <a:t>WBS 08</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solidFill>
                            <a:schemeClr val="tx2">
                              <a:lumMod val="60000"/>
                              <a:lumOff val="40000"/>
                            </a:schemeClr>
                          </a:solidFill>
                        </a:rPr>
                        <a:t>Launch Vehicle / Services</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extLst>
                  <a:ext uri="{0D108BD9-81ED-4DB2-BD59-A6C34878D82A}">
                    <a16:rowId xmlns:a16="http://schemas.microsoft.com/office/drawing/2014/main" val="3935663056"/>
                  </a:ext>
                </a:extLst>
              </a:tr>
              <a:tr h="370840">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t>WBS 04</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Science / Technology</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t>WBS 09</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Ground Data System (GDS)</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40000"/>
                      </a:srgbClr>
                    </a:solidFill>
                  </a:tcPr>
                </a:tc>
                <a:extLst>
                  <a:ext uri="{0D108BD9-81ED-4DB2-BD59-A6C34878D82A}">
                    <a16:rowId xmlns:a16="http://schemas.microsoft.com/office/drawing/2014/main" val="1225309891"/>
                  </a:ext>
                </a:extLst>
              </a:tr>
              <a:tr h="370840">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t>WBS 05</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Payload(s)</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100" b="0" dirty="0"/>
                        <a:t>WBS 10</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tc>
                  <a:txBody>
                    <a:bodyPr/>
                    <a:lstStyle>
                      <a:lvl1pPr marL="0" algn="l" defTabSz="457200" rtl="0" eaLnBrk="1" latinLnBrk="0" hangingPunct="1">
                        <a:defRPr sz="1800" kern="1200">
                          <a:solidFill>
                            <a:schemeClr val="dk1"/>
                          </a:solidFill>
                          <a:latin typeface="Gill Sans MT" panose="020B0502020104020203"/>
                        </a:defRPr>
                      </a:lvl1pPr>
                      <a:lvl2pPr marL="457200" algn="l" defTabSz="457200" rtl="0" eaLnBrk="1" latinLnBrk="0" hangingPunct="1">
                        <a:defRPr sz="1800" kern="1200">
                          <a:solidFill>
                            <a:schemeClr val="dk1"/>
                          </a:solidFill>
                          <a:latin typeface="Gill Sans MT" panose="020B0502020104020203"/>
                        </a:defRPr>
                      </a:lvl2pPr>
                      <a:lvl3pPr marL="914400" algn="l" defTabSz="457200" rtl="0" eaLnBrk="1" latinLnBrk="0" hangingPunct="1">
                        <a:defRPr sz="1800" kern="1200">
                          <a:solidFill>
                            <a:schemeClr val="dk1"/>
                          </a:solidFill>
                          <a:latin typeface="Gill Sans MT" panose="020B0502020104020203"/>
                        </a:defRPr>
                      </a:lvl3pPr>
                      <a:lvl4pPr marL="1371600" algn="l" defTabSz="457200" rtl="0" eaLnBrk="1" latinLnBrk="0" hangingPunct="1">
                        <a:defRPr sz="1800" kern="1200">
                          <a:solidFill>
                            <a:schemeClr val="dk1"/>
                          </a:solidFill>
                          <a:latin typeface="Gill Sans MT" panose="020B0502020104020203"/>
                        </a:defRPr>
                      </a:lvl4pPr>
                      <a:lvl5pPr marL="1828800" algn="l" defTabSz="457200" rtl="0" eaLnBrk="1" latinLnBrk="0" hangingPunct="1">
                        <a:defRPr sz="1800" kern="1200">
                          <a:solidFill>
                            <a:schemeClr val="dk1"/>
                          </a:solidFill>
                          <a:latin typeface="Gill Sans MT" panose="020B0502020104020203"/>
                        </a:defRPr>
                      </a:lvl5pPr>
                      <a:lvl6pPr marL="2286000" algn="l" defTabSz="457200" rtl="0" eaLnBrk="1" latinLnBrk="0" hangingPunct="1">
                        <a:defRPr sz="1800" kern="1200">
                          <a:solidFill>
                            <a:schemeClr val="dk1"/>
                          </a:solidFill>
                          <a:latin typeface="Gill Sans MT" panose="020B0502020104020203"/>
                        </a:defRPr>
                      </a:lvl6pPr>
                      <a:lvl7pPr marL="2743200" algn="l" defTabSz="457200" rtl="0" eaLnBrk="1" latinLnBrk="0" hangingPunct="1">
                        <a:defRPr sz="1800" kern="1200">
                          <a:solidFill>
                            <a:schemeClr val="dk1"/>
                          </a:solidFill>
                          <a:latin typeface="Gill Sans MT" panose="020B0502020104020203"/>
                        </a:defRPr>
                      </a:lvl7pPr>
                      <a:lvl8pPr marL="3200400" algn="l" defTabSz="457200" rtl="0" eaLnBrk="1" latinLnBrk="0" hangingPunct="1">
                        <a:defRPr sz="1800" kern="1200">
                          <a:solidFill>
                            <a:schemeClr val="dk1"/>
                          </a:solidFill>
                          <a:latin typeface="Gill Sans MT" panose="020B0502020104020203"/>
                        </a:defRPr>
                      </a:lvl8pPr>
                      <a:lvl9pPr marL="3657600" algn="l" defTabSz="457200" rtl="0" eaLnBrk="1" latinLnBrk="0" hangingPunct="1">
                        <a:defRPr sz="1800" kern="1200">
                          <a:solidFill>
                            <a:schemeClr val="dk1"/>
                          </a:solidFill>
                          <a:latin typeface="Gill Sans MT" panose="020B0502020104020203"/>
                        </a:defRPr>
                      </a:lvl9pPr>
                    </a:lstStyle>
                    <a:p>
                      <a:r>
                        <a:rPr lang="en-US" sz="1050" b="0" dirty="0"/>
                        <a:t>System Integration, Assembly, Test &amp; Check</a:t>
                      </a:r>
                    </a:p>
                  </a:txBody>
                  <a:tcPr>
                    <a:lnL w="12700" cmpd="sng">
                      <a:solidFill>
                        <a:srgbClr val="903163"/>
                      </a:solidFill>
                    </a:lnL>
                    <a:lnR w="12700" cmpd="sng">
                      <a:solidFill>
                        <a:srgbClr val="903163"/>
                      </a:solidFill>
                    </a:lnR>
                    <a:lnT w="12700" cmpd="sng">
                      <a:solidFill>
                        <a:srgbClr val="903163"/>
                      </a:solidFill>
                    </a:lnT>
                    <a:lnB w="12700" cmpd="sng">
                      <a:solidFill>
                        <a:srgbClr val="903163"/>
                      </a:solidFill>
                    </a:lnB>
                    <a:lnTlToBr w="12700" cmpd="sng">
                      <a:noFill/>
                      <a:prstDash val="solid"/>
                    </a:lnTlToBr>
                    <a:lnBlToTr w="12700" cmpd="sng">
                      <a:noFill/>
                      <a:prstDash val="solid"/>
                    </a:lnBlToTr>
                    <a:solidFill>
                      <a:srgbClr val="903163">
                        <a:tint val="20000"/>
                      </a:srgbClr>
                    </a:solidFill>
                  </a:tcPr>
                </a:tc>
                <a:extLst>
                  <a:ext uri="{0D108BD9-81ED-4DB2-BD59-A6C34878D82A}">
                    <a16:rowId xmlns:a16="http://schemas.microsoft.com/office/drawing/2014/main" val="2670080518"/>
                  </a:ext>
                </a:extLst>
              </a:tr>
            </a:tbl>
          </a:graphicData>
        </a:graphic>
      </p:graphicFrame>
      <p:pic>
        <p:nvPicPr>
          <p:cNvPr id="6" name="Picture 5">
            <a:extLst>
              <a:ext uri="{FF2B5EF4-FFF2-40B4-BE49-F238E27FC236}">
                <a16:creationId xmlns:a16="http://schemas.microsoft.com/office/drawing/2014/main" id="{EA56D05B-B2FA-14A9-5FF1-9E6C3F46676E}"/>
              </a:ext>
            </a:extLst>
          </p:cNvPr>
          <p:cNvPicPr>
            <a:picLocks noChangeAspect="1"/>
          </p:cNvPicPr>
          <p:nvPr/>
        </p:nvPicPr>
        <p:blipFill>
          <a:blip r:embed="rId2"/>
          <a:stretch>
            <a:fillRect/>
          </a:stretch>
        </p:blipFill>
        <p:spPr>
          <a:xfrm>
            <a:off x="4362450" y="3295484"/>
            <a:ext cx="4569459" cy="1291720"/>
          </a:xfrm>
          <a:prstGeom prst="rect">
            <a:avLst/>
          </a:prstGeom>
        </p:spPr>
      </p:pic>
    </p:spTree>
    <p:extLst>
      <p:ext uri="{BB962C8B-B14F-4D97-AF65-F5344CB8AC3E}">
        <p14:creationId xmlns:p14="http://schemas.microsoft.com/office/powerpoint/2010/main" val="8910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E932EC-1299-9667-DEB4-D6313A08CA54}"/>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0BF6445E-D0CC-16BC-4616-8AEAA5AD290C}"/>
              </a:ext>
            </a:extLst>
          </p:cNvPr>
          <p:cNvSpPr>
            <a:spLocks noGrp="1"/>
          </p:cNvSpPr>
          <p:nvPr>
            <p:ph type="title"/>
          </p:nvPr>
        </p:nvSpPr>
        <p:spPr/>
        <p:txBody>
          <a:bodyPr/>
          <a:lstStyle/>
          <a:p>
            <a:r>
              <a:rPr lang="en-US" dirty="0"/>
              <a:t>Dirichlet Distribution and Previous Work</a:t>
            </a:r>
          </a:p>
        </p:txBody>
      </p:sp>
      <p:sp>
        <p:nvSpPr>
          <p:cNvPr id="5" name="Content Placeholder 4">
            <a:extLst>
              <a:ext uri="{FF2B5EF4-FFF2-40B4-BE49-F238E27FC236}">
                <a16:creationId xmlns:a16="http://schemas.microsoft.com/office/drawing/2014/main" id="{4BBF885A-2E31-F5BF-80FB-6D246E3CDFD9}"/>
              </a:ext>
            </a:extLst>
          </p:cNvPr>
          <p:cNvSpPr>
            <a:spLocks noGrp="1"/>
          </p:cNvSpPr>
          <p:nvPr>
            <p:ph sz="quarter" idx="19"/>
          </p:nvPr>
        </p:nvSpPr>
        <p:spPr>
          <a:xfrm>
            <a:off x="254000" y="850751"/>
            <a:ext cx="4157980" cy="3528131"/>
          </a:xfrm>
        </p:spPr>
        <p:txBody>
          <a:bodyPr/>
          <a:lstStyle/>
          <a:p>
            <a:r>
              <a:rPr lang="en-US" sz="1600" dirty="0"/>
              <a:t>The </a:t>
            </a:r>
            <a:r>
              <a:rPr lang="en-US" sz="1600" b="1" i="1" u="sng" dirty="0"/>
              <a:t>Dirichlet distribution</a:t>
            </a:r>
            <a:r>
              <a:rPr lang="en-US" sz="1600" dirty="0"/>
              <a:t> describes the uncertainty of multivariate distributions</a:t>
            </a:r>
          </a:p>
          <a:p>
            <a:r>
              <a:rPr lang="en-US" sz="1600" dirty="0"/>
              <a:t>Can be understood as the multivariate extension of the Beta distribution</a:t>
            </a:r>
          </a:p>
          <a:p>
            <a:pPr lvl="1"/>
            <a:r>
              <a:rPr lang="en-US" sz="1200" dirty="0"/>
              <a:t>Binomial = model for # successes of </a:t>
            </a:r>
            <a:r>
              <a:rPr lang="en-US" sz="1200" i="1" dirty="0"/>
              <a:t>n</a:t>
            </a:r>
            <a:r>
              <a:rPr lang="en-US" sz="1200" dirty="0"/>
              <a:t> trials with probability </a:t>
            </a:r>
            <a:r>
              <a:rPr lang="en-US" sz="1200" i="1" dirty="0"/>
              <a:t>p</a:t>
            </a:r>
          </a:p>
          <a:p>
            <a:pPr lvl="1"/>
            <a:r>
              <a:rPr lang="en-US" sz="1200" dirty="0"/>
              <a:t>Beta = model for uncertainty around </a:t>
            </a:r>
            <a:r>
              <a:rPr lang="en-US" sz="1200" i="1" dirty="0"/>
              <a:t>p</a:t>
            </a:r>
          </a:p>
          <a:p>
            <a:pPr lvl="1"/>
            <a:r>
              <a:rPr lang="en-US" sz="1200" dirty="0"/>
              <a:t>Multinomial = multivariate extension to binomial distribution, defined by vector of probabilities which sum to 1</a:t>
            </a:r>
          </a:p>
          <a:p>
            <a:r>
              <a:rPr lang="en-US" sz="1600" dirty="0"/>
              <a:t>The Dirichlet distribution is the simplest distribution on the </a:t>
            </a:r>
            <a:r>
              <a:rPr lang="en-US" sz="1600" b="1" i="1" u="sng" dirty="0"/>
              <a:t>simplex</a:t>
            </a:r>
            <a:r>
              <a:rPr lang="en-US" sz="1600" dirty="0"/>
              <a:t> (vectors whose components sum to one)</a:t>
            </a:r>
          </a:p>
          <a:p>
            <a:r>
              <a:rPr lang="en-US" sz="1600" dirty="0"/>
              <a:t>Applied to model the proportion WBS elements made up of Total Mission Costs</a:t>
            </a:r>
            <a:endParaRPr lang="en-US" sz="1400" dirty="0"/>
          </a:p>
        </p:txBody>
      </p:sp>
      <p:sp>
        <p:nvSpPr>
          <p:cNvPr id="6" name="Footer Placeholder 5">
            <a:extLst>
              <a:ext uri="{FF2B5EF4-FFF2-40B4-BE49-F238E27FC236}">
                <a16:creationId xmlns:a16="http://schemas.microsoft.com/office/drawing/2014/main" id="{2B5C1E3B-C49E-7D73-6F6B-0CD776C256B1}"/>
              </a:ext>
            </a:extLst>
          </p:cNvPr>
          <p:cNvSpPr>
            <a:spLocks noGrp="1"/>
          </p:cNvSpPr>
          <p:nvPr>
            <p:ph type="ftr" sz="quarter" idx="21"/>
          </p:nvPr>
        </p:nvSpPr>
        <p:spPr/>
        <p:txBody>
          <a:bodyPr/>
          <a:lstStyle/>
          <a:p>
            <a:r>
              <a:rPr lang="en-US" dirty="0"/>
              <a:t>This document has been reviewed and determined not to contain export-controlled technical data.</a:t>
            </a:r>
          </a:p>
        </p:txBody>
      </p:sp>
      <p:pic>
        <p:nvPicPr>
          <p:cNvPr id="8" name="Picture 7">
            <a:extLst>
              <a:ext uri="{FF2B5EF4-FFF2-40B4-BE49-F238E27FC236}">
                <a16:creationId xmlns:a16="http://schemas.microsoft.com/office/drawing/2014/main" id="{E261BDF8-2C3E-E544-9711-F9A391986582}"/>
              </a:ext>
            </a:extLst>
          </p:cNvPr>
          <p:cNvPicPr>
            <a:picLocks noChangeAspect="1"/>
          </p:cNvPicPr>
          <p:nvPr/>
        </p:nvPicPr>
        <p:blipFill>
          <a:blip r:embed="rId2"/>
          <a:stretch>
            <a:fillRect/>
          </a:stretch>
        </p:blipFill>
        <p:spPr>
          <a:xfrm>
            <a:off x="4396159" y="992926"/>
            <a:ext cx="4747841" cy="2594181"/>
          </a:xfrm>
          <a:prstGeom prst="rect">
            <a:avLst/>
          </a:prstGeom>
        </p:spPr>
      </p:pic>
      <p:pic>
        <p:nvPicPr>
          <p:cNvPr id="10" name="Picture 9">
            <a:extLst>
              <a:ext uri="{FF2B5EF4-FFF2-40B4-BE49-F238E27FC236}">
                <a16:creationId xmlns:a16="http://schemas.microsoft.com/office/drawing/2014/main" id="{B04C5B6D-3806-CD11-0D3A-3EDFC55878F8}"/>
              </a:ext>
            </a:extLst>
          </p:cNvPr>
          <p:cNvPicPr>
            <a:picLocks noChangeAspect="1"/>
          </p:cNvPicPr>
          <p:nvPr/>
        </p:nvPicPr>
        <p:blipFill>
          <a:blip r:embed="rId3"/>
          <a:stretch>
            <a:fillRect/>
          </a:stretch>
        </p:blipFill>
        <p:spPr>
          <a:xfrm>
            <a:off x="4890135" y="1105918"/>
            <a:ext cx="398145" cy="241300"/>
          </a:xfrm>
          <a:prstGeom prst="rect">
            <a:avLst/>
          </a:prstGeom>
        </p:spPr>
      </p:pic>
      <p:pic>
        <p:nvPicPr>
          <p:cNvPr id="13" name="Picture 12">
            <a:extLst>
              <a:ext uri="{FF2B5EF4-FFF2-40B4-BE49-F238E27FC236}">
                <a16:creationId xmlns:a16="http://schemas.microsoft.com/office/drawing/2014/main" id="{B37223B8-0961-1FA2-E57D-B7542C298951}"/>
              </a:ext>
            </a:extLst>
          </p:cNvPr>
          <p:cNvPicPr>
            <a:picLocks noChangeAspect="1"/>
          </p:cNvPicPr>
          <p:nvPr/>
        </p:nvPicPr>
        <p:blipFill>
          <a:blip r:embed="rId4"/>
          <a:stretch>
            <a:fillRect/>
          </a:stretch>
        </p:blipFill>
        <p:spPr>
          <a:xfrm>
            <a:off x="4572000" y="856019"/>
            <a:ext cx="466725" cy="400050"/>
          </a:xfrm>
          <a:prstGeom prst="rect">
            <a:avLst/>
          </a:prstGeom>
        </p:spPr>
      </p:pic>
      <p:pic>
        <p:nvPicPr>
          <p:cNvPr id="15" name="Picture 14">
            <a:extLst>
              <a:ext uri="{FF2B5EF4-FFF2-40B4-BE49-F238E27FC236}">
                <a16:creationId xmlns:a16="http://schemas.microsoft.com/office/drawing/2014/main" id="{1EE61751-06AB-9C6D-6AC6-1BAD5F6F6596}"/>
              </a:ext>
            </a:extLst>
          </p:cNvPr>
          <p:cNvPicPr>
            <a:picLocks noChangeAspect="1"/>
          </p:cNvPicPr>
          <p:nvPr/>
        </p:nvPicPr>
        <p:blipFill>
          <a:blip r:embed="rId5"/>
          <a:stretch>
            <a:fillRect/>
          </a:stretch>
        </p:blipFill>
        <p:spPr>
          <a:xfrm>
            <a:off x="6934200" y="886370"/>
            <a:ext cx="1485900" cy="323850"/>
          </a:xfrm>
          <a:prstGeom prst="rect">
            <a:avLst/>
          </a:prstGeom>
        </p:spPr>
      </p:pic>
      <p:sp>
        <p:nvSpPr>
          <p:cNvPr id="7" name="TextBox 6">
            <a:extLst>
              <a:ext uri="{FF2B5EF4-FFF2-40B4-BE49-F238E27FC236}">
                <a16:creationId xmlns:a16="http://schemas.microsoft.com/office/drawing/2014/main" id="{105E682C-5076-21DC-D3C6-CF518A3152C5}"/>
              </a:ext>
            </a:extLst>
          </p:cNvPr>
          <p:cNvSpPr txBox="1"/>
          <p:nvPr/>
        </p:nvSpPr>
        <p:spPr>
          <a:xfrm>
            <a:off x="4855210" y="3564866"/>
            <a:ext cx="4157980" cy="800219"/>
          </a:xfrm>
          <a:prstGeom prst="rect">
            <a:avLst/>
          </a:prstGeom>
          <a:noFill/>
        </p:spPr>
        <p:txBody>
          <a:bodyPr wrap="square" rtlCol="0">
            <a:spAutoFit/>
          </a:bodyPr>
          <a:lstStyle/>
          <a:p>
            <a:r>
              <a:rPr lang="en-US" sz="1100" i="1" dirty="0"/>
              <a:t>Figure: Cost allocation posterior distributions across WBS from two Dirichlet models with informative and uninformative priors. </a:t>
            </a:r>
          </a:p>
          <a:p>
            <a:endParaRPr lang="en-US" sz="800" b="1" dirty="0"/>
          </a:p>
          <a:p>
            <a:r>
              <a:rPr lang="en-US" sz="800" b="1" dirty="0"/>
              <a:t>(S. R. Fleischer and M. A. Hooke, "Bayesian Rules of Thumb: Robust Uncertainty Quantification in Early Project Cost Estimation” 2022)</a:t>
            </a:r>
            <a:endParaRPr lang="en-US" sz="1100" i="1" dirty="0"/>
          </a:p>
        </p:txBody>
      </p:sp>
    </p:spTree>
    <p:extLst>
      <p:ext uri="{BB962C8B-B14F-4D97-AF65-F5344CB8AC3E}">
        <p14:creationId xmlns:p14="http://schemas.microsoft.com/office/powerpoint/2010/main" val="428867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E59A8-B4C9-7516-8AA8-6D51C3B87FA1}"/>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DEA640E7-E0C7-0DCC-603C-EEA2463AE6D6}"/>
              </a:ext>
            </a:extLst>
          </p:cNvPr>
          <p:cNvSpPr>
            <a:spLocks noGrp="1"/>
          </p:cNvSpPr>
          <p:nvPr>
            <p:ph type="title"/>
          </p:nvPr>
        </p:nvSpPr>
        <p:spPr/>
        <p:txBody>
          <a:bodyPr/>
          <a:lstStyle/>
          <a:p>
            <a:r>
              <a:rPr lang="en-US" dirty="0"/>
              <a:t>Expanded Dirichlet Model</a:t>
            </a:r>
          </a:p>
        </p:txBody>
      </p:sp>
      <p:sp>
        <p:nvSpPr>
          <p:cNvPr id="5" name="Footer Placeholder 4">
            <a:extLst>
              <a:ext uri="{FF2B5EF4-FFF2-40B4-BE49-F238E27FC236}">
                <a16:creationId xmlns:a16="http://schemas.microsoft.com/office/drawing/2014/main" id="{C4D8AC50-5772-820F-8CB7-0B18D4EF53C8}"/>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E78365B2-E8CA-F19D-4755-AFC09FA27E15}"/>
                  </a:ext>
                </a:extLst>
              </p:cNvPr>
              <p:cNvSpPr/>
              <p:nvPr/>
            </p:nvSpPr>
            <p:spPr>
              <a:xfrm>
                <a:off x="271838" y="2032105"/>
                <a:ext cx="945442" cy="945443"/>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Mass</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smtClean="0">
                              <a:ln w="0"/>
                              <a:solidFill>
                                <a:prstClr val="white"/>
                              </a:solidFill>
                              <a:effectLst>
                                <a:outerShdw blurRad="38100" dist="19050" dir="2700000" algn="tl" rotWithShape="0">
                                  <a:prstClr val="black">
                                    <a:alpha val="40000"/>
                                  </a:prstClr>
                                </a:outerShdw>
                              </a:effectLst>
                              <a:uLnTx/>
                              <a:uFillTx/>
                              <a:latin typeface="Cambria Math" panose="02040503050406030204" pitchFamily="18" charset="0"/>
                              <a:ea typeface="+mn-ea"/>
                              <a:cs typeface="+mn-cs"/>
                            </a:rPr>
                          </m:ctrlPr>
                        </m:sSubPr>
                        <m:e>
                          <m:r>
                            <a:rPr kumimoji="0" lang="en-US" sz="1600" b="0" i="1" u="none" strike="noStrike" kern="0" cap="none" spc="0" normalizeH="0" baseline="0" noProof="0" smtClean="0">
                              <a:ln w="0"/>
                              <a:solidFill>
                                <a:prstClr val="white"/>
                              </a:solidFill>
                              <a:effectLst>
                                <a:outerShdw blurRad="38100" dist="1905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𝜏</m:t>
                          </m:r>
                        </m:e>
                        <m:sub>
                          <m:r>
                            <a:rPr kumimoji="0" lang="en-US" sz="1600" b="0" i="1" u="none" strike="noStrike" kern="0" cap="none" spc="0" normalizeH="0" baseline="0" noProof="0" smtClean="0">
                              <a:ln w="0"/>
                              <a:solidFill>
                                <a:prstClr val="white"/>
                              </a:solidFill>
                              <a:effectLst>
                                <a:outerShdw blurRad="38100" dist="19050" dir="2700000" algn="tl" rotWithShape="0">
                                  <a:prstClr val="black">
                                    <a:alpha val="40000"/>
                                  </a:prstClr>
                                </a:outerShdw>
                              </a:effectLst>
                              <a:uLnTx/>
                              <a:uFillTx/>
                              <a:latin typeface="Cambria Math" panose="02040503050406030204" pitchFamily="18" charset="0"/>
                              <a:ea typeface="+mn-ea"/>
                              <a:cs typeface="+mn-cs"/>
                            </a:rPr>
                            <m:t>𝑚</m:t>
                          </m:r>
                        </m:sub>
                      </m:sSub>
                    </m:oMath>
                  </m:oMathPara>
                </a14:m>
                <a:endParaRPr kumimoji="0" lang="en-US" sz="16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mc:Choice>
        <mc:Fallback xmlns="">
          <p:sp>
            <p:nvSpPr>
              <p:cNvPr id="6" name="Oval 5">
                <a:extLst>
                  <a:ext uri="{FF2B5EF4-FFF2-40B4-BE49-F238E27FC236}">
                    <a16:creationId xmlns:a16="http://schemas.microsoft.com/office/drawing/2014/main" id="{E78365B2-E8CA-F19D-4755-AFC09FA27E15}"/>
                  </a:ext>
                </a:extLst>
              </p:cNvPr>
              <p:cNvSpPr>
                <a:spLocks noRot="1" noChangeAspect="1" noMove="1" noResize="1" noEditPoints="1" noAdjustHandles="1" noChangeArrowheads="1" noChangeShapeType="1" noTextEdit="1"/>
              </p:cNvSpPr>
              <p:nvPr/>
            </p:nvSpPr>
            <p:spPr>
              <a:xfrm>
                <a:off x="271838" y="2032105"/>
                <a:ext cx="945442" cy="945443"/>
              </a:xfrm>
              <a:prstGeom prst="ellipse">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0D80EB89-856C-DBFF-F007-E9B0107D898E}"/>
                  </a:ext>
                </a:extLst>
              </p:cNvPr>
              <p:cNvSpPr/>
              <p:nvPr/>
            </p:nvSpPr>
            <p:spPr>
              <a:xfrm>
                <a:off x="226068" y="3155382"/>
                <a:ext cx="1082576" cy="109576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Power</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smtClean="0">
                              <a:ln w="0"/>
                              <a:solidFill>
                                <a:prstClr val="white"/>
                              </a:solidFill>
                              <a:effectLst>
                                <a:outerShdw blurRad="38100" dist="19050" dir="2700000" algn="tl" rotWithShape="0">
                                  <a:prstClr val="black">
                                    <a:alpha val="40000"/>
                                  </a:prstClr>
                                </a:outerShdw>
                              </a:effectLst>
                              <a:uLnTx/>
                              <a:uFillTx/>
                              <a:latin typeface="Cambria Math" panose="02040503050406030204" pitchFamily="18" charset="0"/>
                              <a:ea typeface="+mn-ea"/>
                              <a:cs typeface="+mn-cs"/>
                            </a:rPr>
                          </m:ctrlPr>
                        </m:sSubPr>
                        <m:e>
                          <m:r>
                            <a:rPr kumimoji="0" lang="en-US" sz="1600" b="0" i="1" u="none" strike="noStrike" kern="0" cap="none" spc="0" normalizeH="0" baseline="0" noProof="0" smtClean="0">
                              <a:ln w="0"/>
                              <a:solidFill>
                                <a:prstClr val="white"/>
                              </a:solidFill>
                              <a:effectLst>
                                <a:outerShdw blurRad="38100" dist="19050" dir="2700000" algn="tl" rotWithShape="0">
                                  <a:prstClr val="black">
                                    <a:alpha val="40000"/>
                                  </a:prstClr>
                                </a:outerShdw>
                              </a:effectLst>
                              <a:uLnTx/>
                              <a:uFillTx/>
                              <a:latin typeface="Cambria Math" panose="02040503050406030204" pitchFamily="18" charset="0"/>
                              <a:ea typeface="Cambria Math" panose="02040503050406030204" pitchFamily="18" charset="0"/>
                              <a:cs typeface="+mn-cs"/>
                            </a:rPr>
                            <m:t>𝜏</m:t>
                          </m:r>
                        </m:e>
                        <m:sub>
                          <m:r>
                            <a:rPr kumimoji="0" lang="en-US" sz="1600" b="0" i="1" u="none" strike="noStrike" kern="0" cap="none" spc="0" normalizeH="0" baseline="0" noProof="0" smtClean="0">
                              <a:ln w="0"/>
                              <a:solidFill>
                                <a:prstClr val="white"/>
                              </a:solidFill>
                              <a:effectLst>
                                <a:outerShdw blurRad="38100" dist="19050" dir="2700000" algn="tl" rotWithShape="0">
                                  <a:prstClr val="black">
                                    <a:alpha val="40000"/>
                                  </a:prstClr>
                                </a:outerShdw>
                              </a:effectLst>
                              <a:uLnTx/>
                              <a:uFillTx/>
                              <a:latin typeface="Cambria Math" panose="02040503050406030204" pitchFamily="18" charset="0"/>
                              <a:ea typeface="+mn-ea"/>
                              <a:cs typeface="+mn-cs"/>
                            </a:rPr>
                            <m:t>𝑝</m:t>
                          </m:r>
                        </m:sub>
                      </m:sSub>
                    </m:oMath>
                  </m:oMathPara>
                </a14:m>
                <a:endParaRPr kumimoji="0" lang="en-US" sz="1600" b="0" i="0" u="none" strike="noStrike" kern="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mc:Choice>
        <mc:Fallback xmlns="">
          <p:sp>
            <p:nvSpPr>
              <p:cNvPr id="8" name="Oval 7">
                <a:extLst>
                  <a:ext uri="{FF2B5EF4-FFF2-40B4-BE49-F238E27FC236}">
                    <a16:creationId xmlns:a16="http://schemas.microsoft.com/office/drawing/2014/main" id="{0D80EB89-856C-DBFF-F007-E9B0107D898E}"/>
                  </a:ext>
                </a:extLst>
              </p:cNvPr>
              <p:cNvSpPr>
                <a:spLocks noRot="1" noChangeAspect="1" noMove="1" noResize="1" noEditPoints="1" noAdjustHandles="1" noChangeArrowheads="1" noChangeShapeType="1" noTextEdit="1"/>
              </p:cNvSpPr>
              <p:nvPr/>
            </p:nvSpPr>
            <p:spPr>
              <a:xfrm>
                <a:off x="226068" y="3155382"/>
                <a:ext cx="1082576" cy="1095762"/>
              </a:xfrm>
              <a:prstGeom prst="ellipse">
                <a:avLst/>
              </a:prstGeom>
              <a:blipFill>
                <a:blip r:embed="rId3"/>
                <a:stretch>
                  <a:fillRect/>
                </a:stretch>
              </a:blipFill>
              <a:ln>
                <a:solidFill>
                  <a:schemeClr val="tx1"/>
                </a:solidFill>
              </a:ln>
            </p:spPr>
            <p:txBody>
              <a:bodyPr/>
              <a:lstStyle/>
              <a:p>
                <a:r>
                  <a:rPr lang="en-US">
                    <a:noFill/>
                  </a:rPr>
                  <a:t> </a:t>
                </a:r>
              </a:p>
            </p:txBody>
          </p:sp>
        </mc:Fallback>
      </mc:AlternateContent>
      <p:sp>
        <p:nvSpPr>
          <p:cNvPr id="11" name="Oval 10">
            <a:extLst>
              <a:ext uri="{FF2B5EF4-FFF2-40B4-BE49-F238E27FC236}">
                <a16:creationId xmlns:a16="http://schemas.microsoft.com/office/drawing/2014/main" id="{59EA0436-BB31-85C4-1123-AB9B8BA122A7}"/>
              </a:ext>
            </a:extLst>
          </p:cNvPr>
          <p:cNvSpPr/>
          <p:nvPr/>
        </p:nvSpPr>
        <p:spPr>
          <a:xfrm>
            <a:off x="1915557" y="2471464"/>
            <a:ext cx="1239670" cy="125990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Payload Cost (WBS 5)</a:t>
            </a:r>
          </a:p>
          <a:p>
            <a:pPr algn="ctr"/>
            <a:r>
              <a:rPr lang="en-US" sz="14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a:t>
            </a:r>
          </a:p>
        </p:txBody>
      </p:sp>
      <p:cxnSp>
        <p:nvCxnSpPr>
          <p:cNvPr id="12" name="Straight Arrow Connector 11">
            <a:extLst>
              <a:ext uri="{FF2B5EF4-FFF2-40B4-BE49-F238E27FC236}">
                <a16:creationId xmlns:a16="http://schemas.microsoft.com/office/drawing/2014/main" id="{B3851FF5-FD33-0564-6FDC-19FC0ECFC9CB}"/>
              </a:ext>
            </a:extLst>
          </p:cNvPr>
          <p:cNvCxnSpPr>
            <a:cxnSpLocks/>
          </p:cNvCxnSpPr>
          <p:nvPr/>
        </p:nvCxnSpPr>
        <p:spPr>
          <a:xfrm flipV="1">
            <a:off x="1356471" y="3308526"/>
            <a:ext cx="499067" cy="1901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F5B68897-CFA7-5CB0-2BA1-B94162774479}"/>
              </a:ext>
            </a:extLst>
          </p:cNvPr>
          <p:cNvCxnSpPr>
            <a:cxnSpLocks/>
          </p:cNvCxnSpPr>
          <p:nvPr/>
        </p:nvCxnSpPr>
        <p:spPr>
          <a:xfrm>
            <a:off x="1278212" y="2708809"/>
            <a:ext cx="601710" cy="2109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Flowchart: Connector 13">
            <a:extLst>
              <a:ext uri="{FF2B5EF4-FFF2-40B4-BE49-F238E27FC236}">
                <a16:creationId xmlns:a16="http://schemas.microsoft.com/office/drawing/2014/main" id="{6AF63FB2-443A-34D6-3050-0C1018F7DF20}"/>
              </a:ext>
            </a:extLst>
          </p:cNvPr>
          <p:cNvSpPr/>
          <p:nvPr/>
        </p:nvSpPr>
        <p:spPr>
          <a:xfrm>
            <a:off x="3842458" y="1998567"/>
            <a:ext cx="2298075" cy="2320029"/>
          </a:xfrm>
          <a:prstGeom prst="flowChartConnector">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BDCF6D0-FC77-1025-85C6-1216E849A684}"/>
              </a:ext>
            </a:extLst>
          </p:cNvPr>
          <p:cNvCxnSpPr>
            <a:cxnSpLocks/>
          </p:cNvCxnSpPr>
          <p:nvPr/>
        </p:nvCxnSpPr>
        <p:spPr>
          <a:xfrm>
            <a:off x="4514349" y="2103477"/>
            <a:ext cx="484042" cy="1058990"/>
          </a:xfrm>
          <a:prstGeom prst="line">
            <a:avLst/>
          </a:prstGeom>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0FE7F4ED-AF89-6936-D33F-B6AB9A891198}"/>
              </a:ext>
            </a:extLst>
          </p:cNvPr>
          <p:cNvSpPr txBox="1"/>
          <p:nvPr/>
        </p:nvSpPr>
        <p:spPr>
          <a:xfrm>
            <a:off x="4517050" y="3596366"/>
            <a:ext cx="677953" cy="461665"/>
          </a:xfrm>
          <a:prstGeom prst="rect">
            <a:avLst/>
          </a:prstGeom>
          <a:noFill/>
        </p:spPr>
        <p:txBody>
          <a:bodyPr wrap="square" rtlCol="0">
            <a:spAutoFit/>
          </a:bodyPr>
          <a:lstStyle>
            <a:defPPr>
              <a:defRPr lang="en-US"/>
            </a:defPPr>
            <a:lvl1pPr algn="ctr">
              <a:defRPr sz="1200">
                <a:solidFill>
                  <a:schemeClr val="bg1"/>
                </a:solidFill>
                <a:latin typeface="Calibri" panose="020F0502020204030204" pitchFamily="34" charset="0"/>
                <a:cs typeface="Calibri" panose="020F0502020204030204" pitchFamily="34" charset="0"/>
              </a:defRPr>
            </a:lvl1pPr>
          </a:lstStyle>
          <a:p>
            <a:r>
              <a:rPr lang="en-US" dirty="0"/>
              <a:t>WBS </a:t>
            </a:r>
          </a:p>
          <a:p>
            <a:r>
              <a:rPr lang="en-US" dirty="0"/>
              <a:t>6,10</a:t>
            </a:r>
          </a:p>
        </p:txBody>
      </p:sp>
      <p:sp>
        <p:nvSpPr>
          <p:cNvPr id="22" name="TextBox 21">
            <a:extLst>
              <a:ext uri="{FF2B5EF4-FFF2-40B4-BE49-F238E27FC236}">
                <a16:creationId xmlns:a16="http://schemas.microsoft.com/office/drawing/2014/main" id="{561B2D1A-AB6D-E349-0BB1-B8880A6A90B9}"/>
              </a:ext>
            </a:extLst>
          </p:cNvPr>
          <p:cNvSpPr txBox="1"/>
          <p:nvPr/>
        </p:nvSpPr>
        <p:spPr>
          <a:xfrm>
            <a:off x="3939629" y="3179506"/>
            <a:ext cx="580102" cy="461665"/>
          </a:xfrm>
          <a:prstGeom prst="rect">
            <a:avLst/>
          </a:prstGeom>
          <a:noFill/>
        </p:spPr>
        <p:txBody>
          <a:bodyPr wrap="square" rtlCol="0">
            <a:spAutoFit/>
          </a:bodyPr>
          <a:lstStyle>
            <a:defPPr>
              <a:defRPr lang="en-US"/>
            </a:defPPr>
            <a:lvl1pPr algn="ctr">
              <a:defRPr sz="1200">
                <a:solidFill>
                  <a:schemeClr val="bg1"/>
                </a:solidFill>
                <a:latin typeface="Calibri" panose="020F0502020204030204" pitchFamily="34" charset="0"/>
                <a:cs typeface="Calibri" panose="020F0502020204030204" pitchFamily="34" charset="0"/>
              </a:defRPr>
            </a:lvl1pPr>
          </a:lstStyle>
          <a:p>
            <a:r>
              <a:rPr lang="en-US" dirty="0"/>
              <a:t>WBS 5</a:t>
            </a:r>
          </a:p>
        </p:txBody>
      </p:sp>
      <p:sp>
        <p:nvSpPr>
          <p:cNvPr id="23" name="TextBox 22">
            <a:extLst>
              <a:ext uri="{FF2B5EF4-FFF2-40B4-BE49-F238E27FC236}">
                <a16:creationId xmlns:a16="http://schemas.microsoft.com/office/drawing/2014/main" id="{4A26FA5C-1B61-0723-177E-7E89168D20EB}"/>
              </a:ext>
            </a:extLst>
          </p:cNvPr>
          <p:cNvSpPr txBox="1"/>
          <p:nvPr/>
        </p:nvSpPr>
        <p:spPr>
          <a:xfrm>
            <a:off x="5287148" y="2541592"/>
            <a:ext cx="674590"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WBS</a:t>
            </a:r>
            <a:r>
              <a:rPr lang="en-US" sz="1200" dirty="0">
                <a:solidFill>
                  <a:schemeClr val="bg1"/>
                </a:solidFill>
              </a:rPr>
              <a:t> </a:t>
            </a:r>
            <a:r>
              <a:rPr lang="en-US" sz="1200" dirty="0">
                <a:solidFill>
                  <a:schemeClr val="bg1"/>
                </a:solidFill>
                <a:latin typeface="Calibri" panose="020F0502020204030204" pitchFamily="34" charset="0"/>
                <a:cs typeface="Calibri" panose="020F0502020204030204" pitchFamily="34" charset="0"/>
              </a:rPr>
              <a:t>7,9</a:t>
            </a:r>
          </a:p>
        </p:txBody>
      </p:sp>
      <p:sp>
        <p:nvSpPr>
          <p:cNvPr id="24" name="TextBox 23">
            <a:extLst>
              <a:ext uri="{FF2B5EF4-FFF2-40B4-BE49-F238E27FC236}">
                <a16:creationId xmlns:a16="http://schemas.microsoft.com/office/drawing/2014/main" id="{64054D19-E3D8-07E6-E521-96E1F5318E0E}"/>
              </a:ext>
            </a:extLst>
          </p:cNvPr>
          <p:cNvSpPr txBox="1"/>
          <p:nvPr/>
        </p:nvSpPr>
        <p:spPr>
          <a:xfrm>
            <a:off x="3859810" y="2436352"/>
            <a:ext cx="1011834"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WBS </a:t>
            </a:r>
          </a:p>
          <a:p>
            <a:pPr algn="ctr"/>
            <a:r>
              <a:rPr lang="en-US" sz="1200" dirty="0">
                <a:solidFill>
                  <a:schemeClr val="bg1"/>
                </a:solidFill>
                <a:latin typeface="Calibri" panose="020F0502020204030204" pitchFamily="34" charset="0"/>
                <a:cs typeface="Calibri" panose="020F0502020204030204" pitchFamily="34" charset="0"/>
              </a:rPr>
              <a:t>1,2,3</a:t>
            </a:r>
          </a:p>
        </p:txBody>
      </p:sp>
      <p:sp>
        <p:nvSpPr>
          <p:cNvPr id="25" name="TextBox 24">
            <a:extLst>
              <a:ext uri="{FF2B5EF4-FFF2-40B4-BE49-F238E27FC236}">
                <a16:creationId xmlns:a16="http://schemas.microsoft.com/office/drawing/2014/main" id="{33D83CE1-1F7D-B253-2E04-21B4B4FE7588}"/>
              </a:ext>
            </a:extLst>
          </p:cNvPr>
          <p:cNvSpPr txBox="1"/>
          <p:nvPr/>
        </p:nvSpPr>
        <p:spPr>
          <a:xfrm>
            <a:off x="5311839" y="3376936"/>
            <a:ext cx="580102" cy="276999"/>
          </a:xfrm>
          <a:prstGeom prst="rect">
            <a:avLst/>
          </a:prstGeom>
          <a:noFill/>
        </p:spPr>
        <p:txBody>
          <a:bodyPr wrap="square" rtlCol="0">
            <a:spAutoFit/>
          </a:bodyPr>
          <a:lstStyle>
            <a:defPPr>
              <a:defRPr lang="en-US"/>
            </a:defPPr>
            <a:lvl1pPr algn="ctr">
              <a:defRPr sz="1200">
                <a:solidFill>
                  <a:schemeClr val="bg1"/>
                </a:solidFill>
                <a:latin typeface="Calibri" panose="020F0502020204030204" pitchFamily="34" charset="0"/>
                <a:cs typeface="Calibri" panose="020F0502020204030204" pitchFamily="34" charset="0"/>
              </a:defRPr>
            </a:lvl1pPr>
          </a:lstStyle>
          <a:p>
            <a:r>
              <a:rPr lang="en-US" dirty="0"/>
              <a:t>Other</a:t>
            </a:r>
          </a:p>
        </p:txBody>
      </p:sp>
      <p:sp>
        <p:nvSpPr>
          <p:cNvPr id="26" name="TextBox 25">
            <a:extLst>
              <a:ext uri="{FF2B5EF4-FFF2-40B4-BE49-F238E27FC236}">
                <a16:creationId xmlns:a16="http://schemas.microsoft.com/office/drawing/2014/main" id="{C469362A-FF08-E881-6B18-98842F534371}"/>
              </a:ext>
            </a:extLst>
          </p:cNvPr>
          <p:cNvSpPr txBox="1"/>
          <p:nvPr/>
        </p:nvSpPr>
        <p:spPr>
          <a:xfrm>
            <a:off x="284577" y="911447"/>
            <a:ext cx="2616878" cy="584775"/>
          </a:xfrm>
          <a:prstGeom prst="rect">
            <a:avLst/>
          </a:prstGeom>
          <a:noFill/>
        </p:spPr>
        <p:txBody>
          <a:bodyPr wrap="square" rtlCol="0">
            <a:spAutoFit/>
          </a:bodyPr>
          <a:lstStyle/>
          <a:p>
            <a:r>
              <a:rPr lang="en-US" sz="1600" b="1" dirty="0">
                <a:solidFill>
                  <a:schemeClr val="tx1">
                    <a:lumMod val="75000"/>
                    <a:lumOff val="25000"/>
                  </a:schemeClr>
                </a:solidFill>
              </a:rPr>
              <a:t>WBS 05 Cost Estimate with Linear Regression </a:t>
            </a:r>
          </a:p>
        </p:txBody>
      </p:sp>
      <p:sp>
        <p:nvSpPr>
          <p:cNvPr id="42" name="Oval 41">
            <a:extLst>
              <a:ext uri="{FF2B5EF4-FFF2-40B4-BE49-F238E27FC236}">
                <a16:creationId xmlns:a16="http://schemas.microsoft.com/office/drawing/2014/main" id="{CDC4DC92-FCC1-4294-0E7B-D8BABA1DABA4}"/>
              </a:ext>
            </a:extLst>
          </p:cNvPr>
          <p:cNvSpPr/>
          <p:nvPr/>
        </p:nvSpPr>
        <p:spPr>
          <a:xfrm>
            <a:off x="7276278" y="2449856"/>
            <a:ext cx="1239670" cy="1259902"/>
          </a:xfrm>
          <a:prstGeom prst="ellipse">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Total Mission Cost</a:t>
            </a:r>
          </a:p>
          <a:p>
            <a:pPr algn="ctr"/>
            <a:r>
              <a:rPr lang="en-US" sz="14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a:t>
            </a:r>
          </a:p>
        </p:txBody>
      </p:sp>
      <p:sp>
        <p:nvSpPr>
          <p:cNvPr id="46" name="Right Brace 45">
            <a:extLst>
              <a:ext uri="{FF2B5EF4-FFF2-40B4-BE49-F238E27FC236}">
                <a16:creationId xmlns:a16="http://schemas.microsoft.com/office/drawing/2014/main" id="{C87AE3BB-A0DC-A220-C79A-5AA8EB7798FD}"/>
              </a:ext>
            </a:extLst>
          </p:cNvPr>
          <p:cNvSpPr/>
          <p:nvPr/>
        </p:nvSpPr>
        <p:spPr>
          <a:xfrm>
            <a:off x="6209310" y="2062418"/>
            <a:ext cx="674591" cy="2077994"/>
          </a:xfrm>
          <a:prstGeom prst="rightBrace">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F2442074-CDA4-C067-D334-C9ECB8C103A1}"/>
              </a:ext>
            </a:extLst>
          </p:cNvPr>
          <p:cNvSpPr txBox="1"/>
          <p:nvPr/>
        </p:nvSpPr>
        <p:spPr>
          <a:xfrm>
            <a:off x="4695292" y="2160431"/>
            <a:ext cx="580102" cy="461665"/>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WBS</a:t>
            </a:r>
            <a:r>
              <a:rPr lang="en-US" sz="1200" dirty="0">
                <a:solidFill>
                  <a:schemeClr val="bg1"/>
                </a:solidFill>
              </a:rPr>
              <a:t> </a:t>
            </a:r>
            <a:r>
              <a:rPr lang="en-US" sz="1200" dirty="0">
                <a:solidFill>
                  <a:schemeClr val="bg1"/>
                </a:solidFill>
                <a:latin typeface="Calibri" panose="020F0502020204030204" pitchFamily="34" charset="0"/>
                <a:cs typeface="Calibri" panose="020F0502020204030204" pitchFamily="34" charset="0"/>
              </a:rPr>
              <a:t>4</a:t>
            </a:r>
          </a:p>
        </p:txBody>
      </p:sp>
      <p:cxnSp>
        <p:nvCxnSpPr>
          <p:cNvPr id="55" name="Straight Connector 54">
            <a:extLst>
              <a:ext uri="{FF2B5EF4-FFF2-40B4-BE49-F238E27FC236}">
                <a16:creationId xmlns:a16="http://schemas.microsoft.com/office/drawing/2014/main" id="{2B6744CC-B1D3-40B5-C5E3-24C4ADD9A69A}"/>
              </a:ext>
            </a:extLst>
          </p:cNvPr>
          <p:cNvCxnSpPr>
            <a:cxnSpLocks/>
          </p:cNvCxnSpPr>
          <p:nvPr/>
        </p:nvCxnSpPr>
        <p:spPr>
          <a:xfrm flipH="1">
            <a:off x="5010145" y="2115646"/>
            <a:ext cx="455797" cy="1046821"/>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52928506-CDC2-8D7A-B5DE-2008AFD2331A}"/>
              </a:ext>
            </a:extLst>
          </p:cNvPr>
          <p:cNvCxnSpPr>
            <a:cxnSpLocks/>
            <a:stCxn id="14" idx="6"/>
          </p:cNvCxnSpPr>
          <p:nvPr/>
        </p:nvCxnSpPr>
        <p:spPr>
          <a:xfrm flipH="1" flipV="1">
            <a:off x="5010145" y="3158581"/>
            <a:ext cx="1130388" cy="1"/>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B790123B-429D-796C-7341-15DEEC8B8683}"/>
              </a:ext>
            </a:extLst>
          </p:cNvPr>
          <p:cNvCxnSpPr>
            <a:cxnSpLocks/>
          </p:cNvCxnSpPr>
          <p:nvPr/>
        </p:nvCxnSpPr>
        <p:spPr>
          <a:xfrm flipH="1" flipV="1">
            <a:off x="4991495" y="3149000"/>
            <a:ext cx="426363" cy="106949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919010B6-49A8-4D07-87E6-412CD89CE48C}"/>
              </a:ext>
            </a:extLst>
          </p:cNvPr>
          <p:cNvCxnSpPr>
            <a:cxnSpLocks/>
            <a:stCxn id="14" idx="3"/>
          </p:cNvCxnSpPr>
          <p:nvPr/>
        </p:nvCxnSpPr>
        <p:spPr>
          <a:xfrm flipV="1">
            <a:off x="4179003" y="3158581"/>
            <a:ext cx="831142" cy="820255"/>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0AA9088C-13FB-3182-26FC-1748AD7F867B}"/>
              </a:ext>
            </a:extLst>
          </p:cNvPr>
          <p:cNvCxnSpPr>
            <a:cxnSpLocks/>
          </p:cNvCxnSpPr>
          <p:nvPr/>
        </p:nvCxnSpPr>
        <p:spPr>
          <a:xfrm>
            <a:off x="3858754" y="3010146"/>
            <a:ext cx="1139637" cy="152321"/>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A265BA6C-C3AF-2E07-2C50-BF08A9BE210E}"/>
              </a:ext>
            </a:extLst>
          </p:cNvPr>
          <p:cNvCxnSpPr>
            <a:cxnSpLocks/>
          </p:cNvCxnSpPr>
          <p:nvPr/>
        </p:nvCxnSpPr>
        <p:spPr>
          <a:xfrm>
            <a:off x="3292393" y="3155382"/>
            <a:ext cx="44140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8" name="TextBox 77">
            <a:extLst>
              <a:ext uri="{FF2B5EF4-FFF2-40B4-BE49-F238E27FC236}">
                <a16:creationId xmlns:a16="http://schemas.microsoft.com/office/drawing/2014/main" id="{4E263BD8-A688-A298-1392-661FEB1044A2}"/>
              </a:ext>
            </a:extLst>
          </p:cNvPr>
          <p:cNvSpPr txBox="1"/>
          <p:nvPr/>
        </p:nvSpPr>
        <p:spPr>
          <a:xfrm>
            <a:off x="3163574" y="941599"/>
            <a:ext cx="3226757" cy="584775"/>
          </a:xfrm>
          <a:prstGeom prst="rect">
            <a:avLst/>
          </a:prstGeom>
          <a:noFill/>
        </p:spPr>
        <p:txBody>
          <a:bodyPr wrap="square" rtlCol="0">
            <a:spAutoFit/>
          </a:bodyPr>
          <a:lstStyle/>
          <a:p>
            <a:r>
              <a:rPr lang="en-US" sz="1600" b="1" dirty="0">
                <a:solidFill>
                  <a:schemeClr val="tx1">
                    <a:lumMod val="75000"/>
                    <a:lumOff val="25000"/>
                  </a:schemeClr>
                </a:solidFill>
              </a:rPr>
              <a:t>Other WBS Elements Estimated with Dirichlet Model</a:t>
            </a:r>
          </a:p>
        </p:txBody>
      </p:sp>
      <p:cxnSp>
        <p:nvCxnSpPr>
          <p:cNvPr id="80" name="Straight Arrow Connector 79">
            <a:extLst>
              <a:ext uri="{FF2B5EF4-FFF2-40B4-BE49-F238E27FC236}">
                <a16:creationId xmlns:a16="http://schemas.microsoft.com/office/drawing/2014/main" id="{0D6EB596-6037-4056-4D5D-8396C71317D5}"/>
              </a:ext>
            </a:extLst>
          </p:cNvPr>
          <p:cNvCxnSpPr>
            <a:cxnSpLocks/>
          </p:cNvCxnSpPr>
          <p:nvPr/>
        </p:nvCxnSpPr>
        <p:spPr>
          <a:xfrm>
            <a:off x="6417579" y="1199923"/>
            <a:ext cx="412294" cy="187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1" name="TextBox 80">
            <a:extLst>
              <a:ext uri="{FF2B5EF4-FFF2-40B4-BE49-F238E27FC236}">
                <a16:creationId xmlns:a16="http://schemas.microsoft.com/office/drawing/2014/main" id="{71EDC7A0-642B-55B1-4CDB-7475EB7FB062}"/>
              </a:ext>
            </a:extLst>
          </p:cNvPr>
          <p:cNvSpPr txBox="1"/>
          <p:nvPr/>
        </p:nvSpPr>
        <p:spPr>
          <a:xfrm>
            <a:off x="6857121" y="1030646"/>
            <a:ext cx="2298075" cy="338554"/>
          </a:xfrm>
          <a:prstGeom prst="rect">
            <a:avLst/>
          </a:prstGeom>
          <a:noFill/>
        </p:spPr>
        <p:txBody>
          <a:bodyPr wrap="square" rtlCol="0">
            <a:spAutoFit/>
          </a:bodyPr>
          <a:lstStyle/>
          <a:p>
            <a:r>
              <a:rPr lang="en-US" sz="1600" b="1" dirty="0">
                <a:solidFill>
                  <a:schemeClr val="tx1">
                    <a:lumMod val="75000"/>
                    <a:lumOff val="25000"/>
                  </a:schemeClr>
                </a:solidFill>
              </a:rPr>
              <a:t>Total Cost Estimate</a:t>
            </a:r>
          </a:p>
        </p:txBody>
      </p:sp>
      <p:cxnSp>
        <p:nvCxnSpPr>
          <p:cNvPr id="17" name="Straight Arrow Connector 16">
            <a:extLst>
              <a:ext uri="{FF2B5EF4-FFF2-40B4-BE49-F238E27FC236}">
                <a16:creationId xmlns:a16="http://schemas.microsoft.com/office/drawing/2014/main" id="{E864A4F8-BC33-4BF3-4710-9650DD59B4FF}"/>
              </a:ext>
            </a:extLst>
          </p:cNvPr>
          <p:cNvCxnSpPr>
            <a:cxnSpLocks/>
          </p:cNvCxnSpPr>
          <p:nvPr/>
        </p:nvCxnSpPr>
        <p:spPr>
          <a:xfrm>
            <a:off x="2741250" y="1199923"/>
            <a:ext cx="42232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7F1F5076-9BF6-AA2C-57C3-DD765DD5F3E9}"/>
              </a:ext>
            </a:extLst>
          </p:cNvPr>
          <p:cNvSpPr txBox="1"/>
          <p:nvPr/>
        </p:nvSpPr>
        <p:spPr>
          <a:xfrm>
            <a:off x="3182285" y="1475357"/>
            <a:ext cx="2616878" cy="369332"/>
          </a:xfrm>
          <a:prstGeom prst="rect">
            <a:avLst/>
          </a:prstGeom>
          <a:noFill/>
        </p:spPr>
        <p:txBody>
          <a:bodyPr wrap="square" rtlCol="0">
            <a:spAutoFit/>
          </a:bodyPr>
          <a:lstStyle/>
          <a:p>
            <a:r>
              <a:rPr lang="en-US" sz="900" b="1" i="1" dirty="0">
                <a:solidFill>
                  <a:schemeClr val="tx1">
                    <a:lumMod val="75000"/>
                    <a:lumOff val="25000"/>
                  </a:schemeClr>
                </a:solidFill>
              </a:rPr>
              <a:t>Cost allocations modeled with mass and power as predictors</a:t>
            </a:r>
          </a:p>
        </p:txBody>
      </p:sp>
      <p:sp>
        <p:nvSpPr>
          <p:cNvPr id="33" name="TextBox 32">
            <a:extLst>
              <a:ext uri="{FF2B5EF4-FFF2-40B4-BE49-F238E27FC236}">
                <a16:creationId xmlns:a16="http://schemas.microsoft.com/office/drawing/2014/main" id="{18F2265F-E264-FEBA-16E3-0ECAD78D668D}"/>
              </a:ext>
            </a:extLst>
          </p:cNvPr>
          <p:cNvSpPr txBox="1"/>
          <p:nvPr/>
        </p:nvSpPr>
        <p:spPr>
          <a:xfrm>
            <a:off x="6829873" y="1313448"/>
            <a:ext cx="2365005" cy="507831"/>
          </a:xfrm>
          <a:prstGeom prst="rect">
            <a:avLst/>
          </a:prstGeom>
          <a:noFill/>
        </p:spPr>
        <p:txBody>
          <a:bodyPr wrap="square" rtlCol="0">
            <a:spAutoFit/>
          </a:bodyPr>
          <a:lstStyle/>
          <a:p>
            <a:r>
              <a:rPr lang="en-US" sz="900" b="1" i="1" dirty="0">
                <a:solidFill>
                  <a:schemeClr val="tx1">
                    <a:lumMod val="75000"/>
                    <a:lumOff val="25000"/>
                  </a:schemeClr>
                </a:solidFill>
              </a:rPr>
              <a:t>Combined results of WBS 05 cost estimate and cost allocation model used to estimate total cost</a:t>
            </a:r>
          </a:p>
        </p:txBody>
      </p:sp>
    </p:spTree>
    <p:extLst>
      <p:ext uri="{BB962C8B-B14F-4D97-AF65-F5344CB8AC3E}">
        <p14:creationId xmlns:p14="http://schemas.microsoft.com/office/powerpoint/2010/main" val="167742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F428F-7628-8864-3417-B848373CF16A}"/>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94C66F82-BAF9-5F64-3F73-728DF6F4E7DA}"/>
              </a:ext>
            </a:extLst>
          </p:cNvPr>
          <p:cNvSpPr>
            <a:spLocks noGrp="1"/>
          </p:cNvSpPr>
          <p:nvPr>
            <p:ph type="title"/>
          </p:nvPr>
        </p:nvSpPr>
        <p:spPr/>
        <p:txBody>
          <a:bodyPr/>
          <a:lstStyle/>
          <a:p>
            <a:r>
              <a:rPr lang="en-US"/>
              <a:t>Expanded Dirichlet Model</a:t>
            </a:r>
            <a:endParaRPr lang="en-US" dirty="0"/>
          </a:p>
        </p:txBody>
      </p:sp>
      <p:sp>
        <p:nvSpPr>
          <p:cNvPr id="4" name="Text Placeholder 3">
            <a:extLst>
              <a:ext uri="{FF2B5EF4-FFF2-40B4-BE49-F238E27FC236}">
                <a16:creationId xmlns:a16="http://schemas.microsoft.com/office/drawing/2014/main" id="{B5890FBD-E2BD-FB8E-7A62-BA90A1060BA9}"/>
              </a:ext>
            </a:extLst>
          </p:cNvPr>
          <p:cNvSpPr>
            <a:spLocks noGrp="1"/>
          </p:cNvSpPr>
          <p:nvPr>
            <p:ph type="body" sz="quarter" idx="14"/>
          </p:nvPr>
        </p:nvSpPr>
        <p:spPr/>
        <p:txBody>
          <a:bodyPr/>
          <a:lstStyle/>
          <a:p>
            <a:r>
              <a:rPr lang="en-US" dirty="0"/>
              <a:t>Linear Regression Component</a:t>
            </a:r>
          </a:p>
        </p:txBody>
      </p:sp>
      <p:sp>
        <p:nvSpPr>
          <p:cNvPr id="5" name="Content Placeholder 4">
            <a:extLst>
              <a:ext uri="{FF2B5EF4-FFF2-40B4-BE49-F238E27FC236}">
                <a16:creationId xmlns:a16="http://schemas.microsoft.com/office/drawing/2014/main" id="{CFB7847A-D7D6-CD3A-5299-AF3A3C8C599D}"/>
              </a:ext>
            </a:extLst>
          </p:cNvPr>
          <p:cNvSpPr>
            <a:spLocks noGrp="1"/>
          </p:cNvSpPr>
          <p:nvPr>
            <p:ph sz="quarter" idx="19"/>
          </p:nvPr>
        </p:nvSpPr>
        <p:spPr>
          <a:xfrm>
            <a:off x="254000" y="1249998"/>
            <a:ext cx="3796453" cy="2719386"/>
          </a:xfrm>
        </p:spPr>
        <p:txBody>
          <a:bodyPr/>
          <a:lstStyle/>
          <a:p>
            <a:r>
              <a:rPr lang="en-US" sz="1600" dirty="0"/>
              <a:t>Utilized Principal Component Analysis (PCA) to combine peak payload power and payload mass into a single, comprehensive variable</a:t>
            </a:r>
          </a:p>
          <a:p>
            <a:r>
              <a:rPr lang="en-US" sz="1600" dirty="0"/>
              <a:t>Bayesian model estimating log of payload cost as a function of the combined PCA variable</a:t>
            </a:r>
          </a:p>
          <a:p>
            <a:r>
              <a:rPr lang="en-US" sz="1600" dirty="0"/>
              <a:t>Repeated model training iteratively to refine the model's predictive power</a:t>
            </a:r>
          </a:p>
          <a:p>
            <a:r>
              <a:rPr lang="en-US" sz="1600" dirty="0"/>
              <a:t>Generated posterior predictions for reasonable values of mass and power</a:t>
            </a:r>
          </a:p>
        </p:txBody>
      </p:sp>
      <p:sp>
        <p:nvSpPr>
          <p:cNvPr id="6" name="Footer Placeholder 5">
            <a:extLst>
              <a:ext uri="{FF2B5EF4-FFF2-40B4-BE49-F238E27FC236}">
                <a16:creationId xmlns:a16="http://schemas.microsoft.com/office/drawing/2014/main" id="{07402812-18D8-A266-DB4B-0C264FA186EF}"/>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pic>
        <p:nvPicPr>
          <p:cNvPr id="8" name="Picture 7">
            <a:extLst>
              <a:ext uri="{FF2B5EF4-FFF2-40B4-BE49-F238E27FC236}">
                <a16:creationId xmlns:a16="http://schemas.microsoft.com/office/drawing/2014/main" id="{80998058-7F85-1064-56BC-C78D7A2A74B6}"/>
              </a:ext>
            </a:extLst>
          </p:cNvPr>
          <p:cNvPicPr>
            <a:picLocks noChangeAspect="1"/>
          </p:cNvPicPr>
          <p:nvPr/>
        </p:nvPicPr>
        <p:blipFill>
          <a:blip r:embed="rId2"/>
          <a:stretch>
            <a:fillRect/>
          </a:stretch>
        </p:blipFill>
        <p:spPr>
          <a:xfrm>
            <a:off x="4361667" y="1396942"/>
            <a:ext cx="4406413" cy="2719386"/>
          </a:xfrm>
          <a:prstGeom prst="rect">
            <a:avLst/>
          </a:prstGeom>
        </p:spPr>
      </p:pic>
    </p:spTree>
    <p:extLst>
      <p:ext uri="{BB962C8B-B14F-4D97-AF65-F5344CB8AC3E}">
        <p14:creationId xmlns:p14="http://schemas.microsoft.com/office/powerpoint/2010/main" val="153317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BEA90-ACAC-66FD-EE6A-8F988E1CEE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D616A3-E0A1-AA21-C2EE-2E668BC4C157}"/>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21925EB5-0E3A-1459-B72A-C80D476E8CB4}"/>
              </a:ext>
            </a:extLst>
          </p:cNvPr>
          <p:cNvSpPr>
            <a:spLocks noGrp="1"/>
          </p:cNvSpPr>
          <p:nvPr>
            <p:ph type="title"/>
          </p:nvPr>
        </p:nvSpPr>
        <p:spPr/>
        <p:txBody>
          <a:bodyPr/>
          <a:lstStyle/>
          <a:p>
            <a:r>
              <a:rPr lang="en-US" dirty="0"/>
              <a:t>Expanded Dirichlet Model</a:t>
            </a:r>
          </a:p>
        </p:txBody>
      </p:sp>
      <p:sp>
        <p:nvSpPr>
          <p:cNvPr id="4" name="Text Placeholder 3">
            <a:extLst>
              <a:ext uri="{FF2B5EF4-FFF2-40B4-BE49-F238E27FC236}">
                <a16:creationId xmlns:a16="http://schemas.microsoft.com/office/drawing/2014/main" id="{C7051F7D-BF96-F507-09E0-61B5145D2DC7}"/>
              </a:ext>
            </a:extLst>
          </p:cNvPr>
          <p:cNvSpPr>
            <a:spLocks noGrp="1"/>
          </p:cNvSpPr>
          <p:nvPr>
            <p:ph type="body" sz="quarter" idx="14"/>
          </p:nvPr>
        </p:nvSpPr>
        <p:spPr/>
        <p:txBody>
          <a:bodyPr/>
          <a:lstStyle/>
          <a:p>
            <a:r>
              <a:rPr lang="en-US" dirty="0"/>
              <a:t>Dirichlet Model w/ Technical Parameters</a:t>
            </a:r>
          </a:p>
        </p:txBody>
      </p:sp>
      <p:sp>
        <p:nvSpPr>
          <p:cNvPr id="5" name="Content Placeholder 4">
            <a:extLst>
              <a:ext uri="{FF2B5EF4-FFF2-40B4-BE49-F238E27FC236}">
                <a16:creationId xmlns:a16="http://schemas.microsoft.com/office/drawing/2014/main" id="{CBA1ECEF-5A62-D721-4AA2-32015E101B90}"/>
              </a:ext>
            </a:extLst>
          </p:cNvPr>
          <p:cNvSpPr>
            <a:spLocks noGrp="1"/>
          </p:cNvSpPr>
          <p:nvPr>
            <p:ph sz="quarter" idx="19"/>
          </p:nvPr>
        </p:nvSpPr>
        <p:spPr>
          <a:xfrm>
            <a:off x="254000" y="1263295"/>
            <a:ext cx="4556125" cy="2719386"/>
          </a:xfrm>
        </p:spPr>
        <p:txBody>
          <a:bodyPr/>
          <a:lstStyle/>
          <a:p>
            <a:r>
              <a:rPr lang="en-US" sz="1600" dirty="0"/>
              <a:t>Aims for a comprehensive view of how technical changes affect budget distribution</a:t>
            </a:r>
          </a:p>
          <a:p>
            <a:r>
              <a:rPr lang="en-US" sz="1600" dirty="0"/>
              <a:t>Utilized PCA-transformed mass and power variable as technical parameter</a:t>
            </a:r>
          </a:p>
          <a:p>
            <a:r>
              <a:rPr lang="en-US" sz="1600" dirty="0"/>
              <a:t>Including technical parameters aligns Dirichlet and linear regression models, allowing for combined posterior</a:t>
            </a:r>
          </a:p>
          <a:p>
            <a:r>
              <a:rPr lang="en-US" sz="1600" dirty="0"/>
              <a:t>Repeated model training iteratively to refine the model's predictive power</a:t>
            </a:r>
          </a:p>
          <a:p>
            <a:r>
              <a:rPr lang="en-US" sz="1600" dirty="0"/>
              <a:t>Generated posterior predictions for reasonable values of mass and power</a:t>
            </a:r>
          </a:p>
          <a:p>
            <a:endParaRPr lang="en-US" sz="1600" dirty="0"/>
          </a:p>
        </p:txBody>
      </p:sp>
      <p:sp>
        <p:nvSpPr>
          <p:cNvPr id="6" name="Footer Placeholder 5">
            <a:extLst>
              <a:ext uri="{FF2B5EF4-FFF2-40B4-BE49-F238E27FC236}">
                <a16:creationId xmlns:a16="http://schemas.microsoft.com/office/drawing/2014/main" id="{578EA9CE-8E59-2143-6818-B794D41BF710}"/>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20" name="AutoShape 11">
            <a:extLst>
              <a:ext uri="{FF2B5EF4-FFF2-40B4-BE49-F238E27FC236}">
                <a16:creationId xmlns:a16="http://schemas.microsoft.com/office/drawing/2014/main" id="{5EA66E5F-6C04-56E2-17E7-37B39257A77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descr="A graph of a function&#10;&#10;Description automatically generated">
            <a:extLst>
              <a:ext uri="{FF2B5EF4-FFF2-40B4-BE49-F238E27FC236}">
                <a16:creationId xmlns:a16="http://schemas.microsoft.com/office/drawing/2014/main" id="{84C6546D-AC5B-A971-A6EB-938286C0C1EF}"/>
              </a:ext>
            </a:extLst>
          </p:cNvPr>
          <p:cNvPicPr>
            <a:picLocks noChangeAspect="1"/>
          </p:cNvPicPr>
          <p:nvPr/>
        </p:nvPicPr>
        <p:blipFill>
          <a:blip r:embed="rId2"/>
          <a:stretch>
            <a:fillRect/>
          </a:stretch>
        </p:blipFill>
        <p:spPr>
          <a:xfrm>
            <a:off x="5233034" y="477789"/>
            <a:ext cx="3415665" cy="2110393"/>
          </a:xfrm>
          <a:prstGeom prst="rect">
            <a:avLst/>
          </a:prstGeom>
        </p:spPr>
      </p:pic>
      <p:pic>
        <p:nvPicPr>
          <p:cNvPr id="24" name="Picture 23" descr="A graph of a function&#10;&#10;Description automatically generated">
            <a:extLst>
              <a:ext uri="{FF2B5EF4-FFF2-40B4-BE49-F238E27FC236}">
                <a16:creationId xmlns:a16="http://schemas.microsoft.com/office/drawing/2014/main" id="{93CD64CC-98F0-C3D7-E28E-E7DAB13733E9}"/>
              </a:ext>
            </a:extLst>
          </p:cNvPr>
          <p:cNvPicPr>
            <a:picLocks noChangeAspect="1"/>
          </p:cNvPicPr>
          <p:nvPr/>
        </p:nvPicPr>
        <p:blipFill>
          <a:blip r:embed="rId3"/>
          <a:stretch>
            <a:fillRect/>
          </a:stretch>
        </p:blipFill>
        <p:spPr>
          <a:xfrm>
            <a:off x="5233034" y="2664824"/>
            <a:ext cx="3415665" cy="2110393"/>
          </a:xfrm>
          <a:prstGeom prst="rect">
            <a:avLst/>
          </a:prstGeom>
        </p:spPr>
      </p:pic>
    </p:spTree>
    <p:extLst>
      <p:ext uri="{BB962C8B-B14F-4D97-AF65-F5344CB8AC3E}">
        <p14:creationId xmlns:p14="http://schemas.microsoft.com/office/powerpoint/2010/main" val="411436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B29DF-93F0-46D1-C6DA-9B82B507A4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0F79A7-3938-1212-3EC2-7F610F2B0BFD}"/>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D6D42B01-F5CA-E68E-30D2-EC3E9B47688B}"/>
              </a:ext>
            </a:extLst>
          </p:cNvPr>
          <p:cNvSpPr>
            <a:spLocks noGrp="1"/>
          </p:cNvSpPr>
          <p:nvPr>
            <p:ph type="title"/>
          </p:nvPr>
        </p:nvSpPr>
        <p:spPr/>
        <p:txBody>
          <a:bodyPr/>
          <a:lstStyle/>
          <a:p>
            <a:r>
              <a:rPr lang="en-US" dirty="0"/>
              <a:t>Dirichlet Model – Posterior Distribution Examples</a:t>
            </a:r>
          </a:p>
        </p:txBody>
      </p:sp>
      <p:sp>
        <p:nvSpPr>
          <p:cNvPr id="6" name="Footer Placeholder 5">
            <a:extLst>
              <a:ext uri="{FF2B5EF4-FFF2-40B4-BE49-F238E27FC236}">
                <a16:creationId xmlns:a16="http://schemas.microsoft.com/office/drawing/2014/main" id="{AA3DCF50-66AA-8BDE-25FB-BEE3C70A91A3}"/>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sp>
        <p:nvSpPr>
          <p:cNvPr id="20" name="AutoShape 11">
            <a:extLst>
              <a:ext uri="{FF2B5EF4-FFF2-40B4-BE49-F238E27FC236}">
                <a16:creationId xmlns:a16="http://schemas.microsoft.com/office/drawing/2014/main" id="{6187F369-EE9A-F97E-5D8D-10C7DA43AAC7}"/>
              </a:ext>
            </a:extLst>
          </p:cNvPr>
          <p:cNvSpPr>
            <a:spLocks noChangeAspect="1" noChangeArrowheads="1"/>
          </p:cNvSpPr>
          <p:nvPr/>
        </p:nvSpPr>
        <p:spPr bwMode="auto">
          <a:xfrm>
            <a:off x="442722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2BCBDBF-E459-FBB3-DA9C-80B2C9DE170D}"/>
              </a:ext>
            </a:extLst>
          </p:cNvPr>
          <p:cNvPicPr>
            <a:picLocks noChangeAspect="1"/>
          </p:cNvPicPr>
          <p:nvPr/>
        </p:nvPicPr>
        <p:blipFill>
          <a:blip r:embed="rId2"/>
          <a:stretch>
            <a:fillRect/>
          </a:stretch>
        </p:blipFill>
        <p:spPr>
          <a:xfrm>
            <a:off x="247653" y="959929"/>
            <a:ext cx="2794000" cy="1724297"/>
          </a:xfrm>
          <a:prstGeom prst="rect">
            <a:avLst/>
          </a:prstGeom>
        </p:spPr>
      </p:pic>
      <p:pic>
        <p:nvPicPr>
          <p:cNvPr id="10" name="Picture 9">
            <a:extLst>
              <a:ext uri="{FF2B5EF4-FFF2-40B4-BE49-F238E27FC236}">
                <a16:creationId xmlns:a16="http://schemas.microsoft.com/office/drawing/2014/main" id="{27FC72D4-A302-F4F8-E3D8-A2E9D935D875}"/>
              </a:ext>
            </a:extLst>
          </p:cNvPr>
          <p:cNvPicPr>
            <a:picLocks noChangeAspect="1"/>
          </p:cNvPicPr>
          <p:nvPr/>
        </p:nvPicPr>
        <p:blipFill>
          <a:blip r:embed="rId3"/>
          <a:stretch>
            <a:fillRect/>
          </a:stretch>
        </p:blipFill>
        <p:spPr>
          <a:xfrm>
            <a:off x="255274" y="2798536"/>
            <a:ext cx="2794000" cy="1724297"/>
          </a:xfrm>
          <a:prstGeom prst="rect">
            <a:avLst/>
          </a:prstGeom>
        </p:spPr>
      </p:pic>
      <p:pic>
        <p:nvPicPr>
          <p:cNvPr id="11" name="Picture 10">
            <a:extLst>
              <a:ext uri="{FF2B5EF4-FFF2-40B4-BE49-F238E27FC236}">
                <a16:creationId xmlns:a16="http://schemas.microsoft.com/office/drawing/2014/main" id="{5ABDBAA5-3EFA-C2C7-3299-69DDB61CE1F8}"/>
              </a:ext>
            </a:extLst>
          </p:cNvPr>
          <p:cNvPicPr>
            <a:picLocks noChangeAspect="1"/>
          </p:cNvPicPr>
          <p:nvPr/>
        </p:nvPicPr>
        <p:blipFill>
          <a:blip r:embed="rId4"/>
          <a:stretch>
            <a:fillRect/>
          </a:stretch>
        </p:blipFill>
        <p:spPr>
          <a:xfrm>
            <a:off x="6106156" y="966992"/>
            <a:ext cx="2794000" cy="1724297"/>
          </a:xfrm>
          <a:prstGeom prst="rect">
            <a:avLst/>
          </a:prstGeom>
        </p:spPr>
      </p:pic>
      <p:pic>
        <p:nvPicPr>
          <p:cNvPr id="12" name="Picture 11">
            <a:extLst>
              <a:ext uri="{FF2B5EF4-FFF2-40B4-BE49-F238E27FC236}">
                <a16:creationId xmlns:a16="http://schemas.microsoft.com/office/drawing/2014/main" id="{94902AA3-BD40-7F3D-7F27-B77EC927C240}"/>
              </a:ext>
            </a:extLst>
          </p:cNvPr>
          <p:cNvPicPr>
            <a:picLocks noChangeAspect="1"/>
          </p:cNvPicPr>
          <p:nvPr/>
        </p:nvPicPr>
        <p:blipFill>
          <a:blip r:embed="rId5"/>
          <a:stretch>
            <a:fillRect/>
          </a:stretch>
        </p:blipFill>
        <p:spPr>
          <a:xfrm>
            <a:off x="6106156" y="2798036"/>
            <a:ext cx="2794000" cy="1724297"/>
          </a:xfrm>
          <a:prstGeom prst="rect">
            <a:avLst/>
          </a:prstGeom>
        </p:spPr>
      </p:pic>
      <p:pic>
        <p:nvPicPr>
          <p:cNvPr id="13" name="Picture 12">
            <a:extLst>
              <a:ext uri="{FF2B5EF4-FFF2-40B4-BE49-F238E27FC236}">
                <a16:creationId xmlns:a16="http://schemas.microsoft.com/office/drawing/2014/main" id="{4A0F22B2-1993-85C0-A79C-65FA079B81E0}"/>
              </a:ext>
            </a:extLst>
          </p:cNvPr>
          <p:cNvPicPr>
            <a:picLocks noChangeAspect="1"/>
          </p:cNvPicPr>
          <p:nvPr/>
        </p:nvPicPr>
        <p:blipFill>
          <a:blip r:embed="rId6"/>
          <a:stretch>
            <a:fillRect/>
          </a:stretch>
        </p:blipFill>
        <p:spPr>
          <a:xfrm>
            <a:off x="3176905" y="957819"/>
            <a:ext cx="2793999" cy="1724297"/>
          </a:xfrm>
          <a:prstGeom prst="rect">
            <a:avLst/>
          </a:prstGeom>
        </p:spPr>
      </p:pic>
      <p:pic>
        <p:nvPicPr>
          <p:cNvPr id="14" name="Picture 13">
            <a:extLst>
              <a:ext uri="{FF2B5EF4-FFF2-40B4-BE49-F238E27FC236}">
                <a16:creationId xmlns:a16="http://schemas.microsoft.com/office/drawing/2014/main" id="{98B318F7-C335-85EB-E393-9D6AB87F1B34}"/>
              </a:ext>
            </a:extLst>
          </p:cNvPr>
          <p:cNvPicPr>
            <a:picLocks noChangeAspect="1"/>
          </p:cNvPicPr>
          <p:nvPr/>
        </p:nvPicPr>
        <p:blipFill>
          <a:blip r:embed="rId7"/>
          <a:stretch>
            <a:fillRect/>
          </a:stretch>
        </p:blipFill>
        <p:spPr>
          <a:xfrm>
            <a:off x="3176905" y="2798037"/>
            <a:ext cx="2793999" cy="1724297"/>
          </a:xfrm>
          <a:prstGeom prst="rect">
            <a:avLst/>
          </a:prstGeom>
        </p:spPr>
      </p:pic>
    </p:spTree>
    <p:extLst>
      <p:ext uri="{BB962C8B-B14F-4D97-AF65-F5344CB8AC3E}">
        <p14:creationId xmlns:p14="http://schemas.microsoft.com/office/powerpoint/2010/main" val="49069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63319-9109-A9C4-F954-7A973EDD1A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69774E-B99E-50DA-1E03-EEAE2153E5A9}"/>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CB454F97-959F-AB26-D41D-486ED2162CE9}"/>
              </a:ext>
            </a:extLst>
          </p:cNvPr>
          <p:cNvSpPr>
            <a:spLocks noGrp="1"/>
          </p:cNvSpPr>
          <p:nvPr>
            <p:ph type="title"/>
          </p:nvPr>
        </p:nvSpPr>
        <p:spPr/>
        <p:txBody>
          <a:bodyPr/>
          <a:lstStyle/>
          <a:p>
            <a:r>
              <a:rPr lang="en-US" dirty="0"/>
              <a:t>Expanded Dirichlet Model</a:t>
            </a:r>
          </a:p>
        </p:txBody>
      </p:sp>
      <p:sp>
        <p:nvSpPr>
          <p:cNvPr id="4" name="Text Placeholder 3">
            <a:extLst>
              <a:ext uri="{FF2B5EF4-FFF2-40B4-BE49-F238E27FC236}">
                <a16:creationId xmlns:a16="http://schemas.microsoft.com/office/drawing/2014/main" id="{8546C4C9-F2D0-5A5C-02E1-1786EEC643D6}"/>
              </a:ext>
            </a:extLst>
          </p:cNvPr>
          <p:cNvSpPr>
            <a:spLocks noGrp="1"/>
          </p:cNvSpPr>
          <p:nvPr>
            <p:ph type="body" sz="quarter" idx="14"/>
          </p:nvPr>
        </p:nvSpPr>
        <p:spPr/>
        <p:txBody>
          <a:bodyPr/>
          <a:lstStyle/>
          <a:p>
            <a:r>
              <a:rPr lang="en-US" dirty="0"/>
              <a:t>Combined Results </a:t>
            </a:r>
          </a:p>
        </p:txBody>
      </p:sp>
      <p:sp>
        <p:nvSpPr>
          <p:cNvPr id="5" name="Content Placeholder 4">
            <a:extLst>
              <a:ext uri="{FF2B5EF4-FFF2-40B4-BE49-F238E27FC236}">
                <a16:creationId xmlns:a16="http://schemas.microsoft.com/office/drawing/2014/main" id="{627E252C-BF99-DEB9-6535-70604F4B036B}"/>
              </a:ext>
            </a:extLst>
          </p:cNvPr>
          <p:cNvSpPr>
            <a:spLocks noGrp="1"/>
          </p:cNvSpPr>
          <p:nvPr>
            <p:ph sz="quarter" idx="19"/>
          </p:nvPr>
        </p:nvSpPr>
        <p:spPr>
          <a:xfrm>
            <a:off x="254000" y="1271588"/>
            <a:ext cx="4318000" cy="3300411"/>
          </a:xfrm>
        </p:spPr>
        <p:txBody>
          <a:bodyPr/>
          <a:lstStyle/>
          <a:p>
            <a:r>
              <a:rPr lang="en-US" sz="1200" dirty="0"/>
              <a:t>Posteriors obtained from linear regression and Dirichlet models for varied mass and power levels, enabling scenario analysis for cost estimation</a:t>
            </a:r>
          </a:p>
          <a:p>
            <a:r>
              <a:rPr lang="en-US" sz="1200" dirty="0"/>
              <a:t>Payload cost estimates from linear regression model are sampled then paired with randomly sampled WBS allocation estimates from Dirichlet model to back into a total cost estimate</a:t>
            </a:r>
          </a:p>
          <a:p>
            <a:r>
              <a:rPr lang="en-US" sz="1200" dirty="0"/>
              <a:t>Establishes a directional framework where mass and power decisions directly influence payload costs. Mass, power, and payload costs then dictate the overall cost structure, illustrating the cascading effect of technical decisions on project budgeting</a:t>
            </a:r>
          </a:p>
          <a:p>
            <a:r>
              <a:rPr lang="en-US" sz="1200" dirty="0"/>
              <a:t>Demonstrates how technical decisions drive individual component costs and the overall budget allocation, offering a tool for informed early-stage project planning and cost management</a:t>
            </a:r>
          </a:p>
        </p:txBody>
      </p:sp>
      <p:sp>
        <p:nvSpPr>
          <p:cNvPr id="6" name="Footer Placeholder 5">
            <a:extLst>
              <a:ext uri="{FF2B5EF4-FFF2-40B4-BE49-F238E27FC236}">
                <a16:creationId xmlns:a16="http://schemas.microsoft.com/office/drawing/2014/main" id="{5065DE8F-745C-5EBD-3360-11AA975DA569}"/>
              </a:ext>
            </a:extLst>
          </p:cNvPr>
          <p:cNvSpPr>
            <a:spLocks noGrp="1"/>
          </p:cNvSpPr>
          <p:nvPr>
            <p:ph type="ftr" sz="quarter" idx="21"/>
          </p:nvPr>
        </p:nvSpPr>
        <p:spPr/>
        <p:txBody>
          <a:bodyPr/>
          <a:lstStyle/>
          <a:p>
            <a:r>
              <a:rPr lang="en-US"/>
              <a:t>This document has been reviewed and determined not to contain export-controlled technical data.</a:t>
            </a:r>
            <a:endParaRPr lang="en-US" dirty="0"/>
          </a:p>
        </p:txBody>
      </p:sp>
      <p:pic>
        <p:nvPicPr>
          <p:cNvPr id="13" name="Picture 12">
            <a:extLst>
              <a:ext uri="{FF2B5EF4-FFF2-40B4-BE49-F238E27FC236}">
                <a16:creationId xmlns:a16="http://schemas.microsoft.com/office/drawing/2014/main" id="{5392CA31-F1EA-D14D-C4A9-B577590574EE}"/>
              </a:ext>
            </a:extLst>
          </p:cNvPr>
          <p:cNvPicPr>
            <a:picLocks noChangeAspect="1"/>
          </p:cNvPicPr>
          <p:nvPr/>
        </p:nvPicPr>
        <p:blipFill rotWithShape="1">
          <a:blip r:embed="rId2"/>
          <a:srcRect l="8254"/>
          <a:stretch/>
        </p:blipFill>
        <p:spPr>
          <a:xfrm>
            <a:off x="4615180" y="1261543"/>
            <a:ext cx="4144433" cy="2791039"/>
          </a:xfrm>
          <a:prstGeom prst="rect">
            <a:avLst/>
          </a:prstGeom>
        </p:spPr>
      </p:pic>
    </p:spTree>
    <p:extLst>
      <p:ext uri="{BB962C8B-B14F-4D97-AF65-F5344CB8AC3E}">
        <p14:creationId xmlns:p14="http://schemas.microsoft.com/office/powerpoint/2010/main" val="4072258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SAjpl-Black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9F4D6A0D6D6F46833D1C63605DBB9B" ma:contentTypeVersion="6" ma:contentTypeDescription="Create a new document." ma:contentTypeScope="" ma:versionID="e71eec3ee24be6f5b425971c250c7410">
  <xsd:schema xmlns:xsd="http://www.w3.org/2001/XMLSchema" xmlns:xs="http://www.w3.org/2001/XMLSchema" xmlns:p="http://schemas.microsoft.com/office/2006/metadata/properties" xmlns:ns2="3bf1c7e7-47cc-4ca5-b7c2-6590668a6691" xmlns:ns3="146a1ccf-6564-40e4-8230-710d0e33c420" targetNamespace="http://schemas.microsoft.com/office/2006/metadata/properties" ma:root="true" ma:fieldsID="33cac5d42caaf771dffd452288a533f5" ns2:_="" ns3:_="">
    <xsd:import namespace="3bf1c7e7-47cc-4ca5-b7c2-6590668a6691"/>
    <xsd:import namespace="146a1ccf-6564-40e4-8230-710d0e33c4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1c7e7-47cc-4ca5-b7c2-6590668a6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6a1ccf-6564-40e4-8230-710d0e33c4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72CF35-F311-4EA1-AA29-F0BA049AB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1c7e7-47cc-4ca5-b7c2-6590668a6691"/>
    <ds:schemaRef ds:uri="146a1ccf-6564-40e4-8230-710d0e33c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6FE762-0988-4496-BD7C-F7123EF8F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34589</TotalTime>
  <Words>1047</Words>
  <Application>Microsoft Office PowerPoint</Application>
  <PresentationFormat>On-screen Show (16:9)</PresentationFormat>
  <Paragraphs>117</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Cambria Math</vt:lpstr>
      <vt:lpstr>NASAjpl-WhiteTheme-16x9-vA6</vt:lpstr>
      <vt:lpstr>NASAjpl-BlackTheme-16x9-vA6</vt:lpstr>
      <vt:lpstr>PowerPoint Presentation</vt:lpstr>
      <vt:lpstr>Directed Acyclic Graphs</vt:lpstr>
      <vt:lpstr>Data Discussion</vt:lpstr>
      <vt:lpstr>Dirichlet Distribution and Previous Work</vt:lpstr>
      <vt:lpstr>Expanded Dirichlet Model</vt:lpstr>
      <vt:lpstr>Expanded Dirichlet Model</vt:lpstr>
      <vt:lpstr>Expanded Dirichlet Model</vt:lpstr>
      <vt:lpstr>Dirichlet Model – Posterior Distribution Examples</vt:lpstr>
      <vt:lpstr>Expanded Dirichlet Model</vt:lpstr>
      <vt:lpstr>Conclusion &amp; Future Work</vt:lpstr>
      <vt:lpstr>Special 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Gallagher, Patricia (US 252F)</cp:lastModifiedBy>
  <cp:revision>227</cp:revision>
  <dcterms:created xsi:type="dcterms:W3CDTF">2016-09-08T21:41:17Z</dcterms:created>
  <dcterms:modified xsi:type="dcterms:W3CDTF">2024-04-08T20:18:08Z</dcterms:modified>
</cp:coreProperties>
</file>