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70" r:id="rId1"/>
  </p:sldMasterIdLst>
  <p:notesMasterIdLst>
    <p:notesMasterId r:id="rId24"/>
  </p:notesMasterIdLst>
  <p:sldIdLst>
    <p:sldId id="257" r:id="rId2"/>
    <p:sldId id="454" r:id="rId3"/>
    <p:sldId id="455" r:id="rId4"/>
    <p:sldId id="461" r:id="rId5"/>
    <p:sldId id="463" r:id="rId6"/>
    <p:sldId id="457" r:id="rId7"/>
    <p:sldId id="476" r:id="rId8"/>
    <p:sldId id="477" r:id="rId9"/>
    <p:sldId id="479" r:id="rId10"/>
    <p:sldId id="460" r:id="rId11"/>
    <p:sldId id="478" r:id="rId12"/>
    <p:sldId id="464" r:id="rId13"/>
    <p:sldId id="466" r:id="rId14"/>
    <p:sldId id="456" r:id="rId15"/>
    <p:sldId id="264" r:id="rId16"/>
    <p:sldId id="465" r:id="rId17"/>
    <p:sldId id="284" r:id="rId18"/>
    <p:sldId id="482" r:id="rId19"/>
    <p:sldId id="474" r:id="rId20"/>
    <p:sldId id="472" r:id="rId21"/>
    <p:sldId id="469" r:id="rId22"/>
    <p:sldId id="483"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6379" autoAdjust="0"/>
  </p:normalViewPr>
  <p:slideViewPr>
    <p:cSldViewPr snapToGrid="0">
      <p:cViewPr varScale="1">
        <p:scale>
          <a:sx n="119" d="100"/>
          <a:sy n="119" d="100"/>
        </p:scale>
        <p:origin x="96" y="348"/>
      </p:cViewPr>
      <p:guideLst/>
    </p:cSldViewPr>
  </p:slideViewPr>
  <p:outlineViewPr>
    <p:cViewPr>
      <p:scale>
        <a:sx n="33" d="100"/>
        <a:sy n="33" d="100"/>
      </p:scale>
      <p:origin x="0" y="-29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470847394075737E-2"/>
          <c:y val="5.474582944101402E-2"/>
          <c:w val="0.87724867724867728"/>
          <c:h val="0.76333895716542655"/>
        </c:manualLayout>
      </c:layout>
      <c:scatterChart>
        <c:scatterStyle val="smoothMarker"/>
        <c:varyColors val="0"/>
        <c:ser>
          <c:idx val="1"/>
          <c:order val="0"/>
          <c:tx>
            <c:strRef>
              <c:f>Sheet1!$J$1</c:f>
              <c:strCache>
                <c:ptCount val="1"/>
                <c:pt idx="0">
                  <c:v>SMOOTH PRED.POD</c:v>
                </c:pt>
              </c:strCache>
            </c:strRef>
          </c:tx>
          <c:spPr>
            <a:ln w="12700">
              <a:solidFill>
                <a:srgbClr val="336666"/>
              </a:solidFill>
              <a:prstDash val="solid"/>
            </a:ln>
          </c:spPr>
          <c:marker>
            <c:symbol val="square"/>
            <c:size val="5"/>
            <c:spPr>
              <a:solidFill>
                <a:srgbClr val="336666"/>
              </a:solidFill>
              <a:ln>
                <a:solidFill>
                  <a:srgbClr val="FF8080"/>
                </a:solidFill>
                <a:prstDash val="solid"/>
              </a:ln>
            </c:spPr>
          </c:marker>
          <c:dPt>
            <c:idx val="3"/>
            <c:bubble3D val="0"/>
            <c:extLst>
              <c:ext xmlns:c16="http://schemas.microsoft.com/office/drawing/2014/chart" uri="{C3380CC4-5D6E-409C-BE32-E72D297353CC}">
                <c16:uniqueId val="{00000002-A58E-485E-9BA8-AFB14BE6DE77}"/>
              </c:ext>
            </c:extLst>
          </c:dPt>
          <c:xVal>
            <c:numRef>
              <c:f>Sheet1!$N$2:$N$91</c:f>
              <c:numCache>
                <c:formatCode>General</c:formatCode>
                <c:ptCount val="90"/>
                <c:pt idx="0">
                  <c:v>7.7500155000310005E-5</c:v>
                </c:pt>
                <c:pt idx="1">
                  <c:v>1.5500031000062001E-4</c:v>
                </c:pt>
                <c:pt idx="2">
                  <c:v>2.3250046500093005E-4</c:v>
                </c:pt>
                <c:pt idx="3">
                  <c:v>3.1000062000124002E-4</c:v>
                </c:pt>
                <c:pt idx="4">
                  <c:v>3.8750077500155001E-4</c:v>
                </c:pt>
                <c:pt idx="5">
                  <c:v>4.6500093000186E-4</c:v>
                </c:pt>
                <c:pt idx="6">
                  <c:v>5.4250108500217005E-4</c:v>
                </c:pt>
                <c:pt idx="7">
                  <c:v>6.2000124000248004E-4</c:v>
                </c:pt>
                <c:pt idx="8">
                  <c:v>6.9750139500278992E-4</c:v>
                </c:pt>
                <c:pt idx="9">
                  <c:v>7.7500155000309991E-4</c:v>
                </c:pt>
                <c:pt idx="10">
                  <c:v>8.525017050034099E-4</c:v>
                </c:pt>
                <c:pt idx="11">
                  <c:v>9.3000186000372E-4</c:v>
                </c:pt>
                <c:pt idx="12">
                  <c:v>1.0075020150040301E-3</c:v>
                </c:pt>
                <c:pt idx="13">
                  <c:v>1.0850021700043401E-3</c:v>
                </c:pt>
                <c:pt idx="14">
                  <c:v>1.1625023250046503E-3</c:v>
                </c:pt>
                <c:pt idx="15">
                  <c:v>1.2400024800049603E-3</c:v>
                </c:pt>
                <c:pt idx="16">
                  <c:v>1.3175026350052703E-3</c:v>
                </c:pt>
                <c:pt idx="17">
                  <c:v>1.3950027900055805E-3</c:v>
                </c:pt>
                <c:pt idx="18">
                  <c:v>1.4725029450058905E-3</c:v>
                </c:pt>
                <c:pt idx="19">
                  <c:v>1.5500031000062005E-3</c:v>
                </c:pt>
                <c:pt idx="20">
                  <c:v>1.6275032550065105E-3</c:v>
                </c:pt>
                <c:pt idx="21">
                  <c:v>1.7050034100068207E-3</c:v>
                </c:pt>
                <c:pt idx="22">
                  <c:v>1.7825035650071307E-3</c:v>
                </c:pt>
                <c:pt idx="23">
                  <c:v>1.8600037200074407E-3</c:v>
                </c:pt>
                <c:pt idx="24">
                  <c:v>1.9375038750077509E-3</c:v>
                </c:pt>
                <c:pt idx="25">
                  <c:v>2.0150040300080611E-3</c:v>
                </c:pt>
                <c:pt idx="26">
                  <c:v>2.0925041850083708E-3</c:v>
                </c:pt>
                <c:pt idx="27">
                  <c:v>2.170004340008681E-3</c:v>
                </c:pt>
                <c:pt idx="28">
                  <c:v>2.2475044950089913E-3</c:v>
                </c:pt>
                <c:pt idx="29">
                  <c:v>2.325004650009301E-3</c:v>
                </c:pt>
                <c:pt idx="30">
                  <c:v>2.4025048050096112E-3</c:v>
                </c:pt>
                <c:pt idx="31">
                  <c:v>2.4800049600099214E-3</c:v>
                </c:pt>
                <c:pt idx="32">
                  <c:v>2.5575051150102312E-3</c:v>
                </c:pt>
                <c:pt idx="33">
                  <c:v>2.6350052700105414E-3</c:v>
                </c:pt>
                <c:pt idx="34">
                  <c:v>2.7125054250108516E-3</c:v>
                </c:pt>
                <c:pt idx="35">
                  <c:v>2.7900055800111614E-3</c:v>
                </c:pt>
                <c:pt idx="36">
                  <c:v>2.8675057350114716E-3</c:v>
                </c:pt>
                <c:pt idx="37">
                  <c:v>2.9450058900117818E-3</c:v>
                </c:pt>
                <c:pt idx="38">
                  <c:v>3.022506045012092E-3</c:v>
                </c:pt>
                <c:pt idx="39">
                  <c:v>3.1000062000124014E-3</c:v>
                </c:pt>
                <c:pt idx="40">
                  <c:v>3.1775063550127111E-3</c:v>
                </c:pt>
                <c:pt idx="41">
                  <c:v>3.2550065100130209E-3</c:v>
                </c:pt>
                <c:pt idx="42">
                  <c:v>3.3325066650133307E-3</c:v>
                </c:pt>
                <c:pt idx="43">
                  <c:v>3.4100068200136405E-3</c:v>
                </c:pt>
                <c:pt idx="44">
                  <c:v>3.4875069750139502E-3</c:v>
                </c:pt>
                <c:pt idx="45">
                  <c:v>3.56500713001426E-3</c:v>
                </c:pt>
                <c:pt idx="46">
                  <c:v>3.6425072850145698E-3</c:v>
                </c:pt>
                <c:pt idx="47">
                  <c:v>3.7200074400148796E-3</c:v>
                </c:pt>
                <c:pt idx="48">
                  <c:v>3.7975075950151889E-3</c:v>
                </c:pt>
                <c:pt idx="49">
                  <c:v>3.8750077500154987E-3</c:v>
                </c:pt>
                <c:pt idx="50">
                  <c:v>3.9525079050158089E-3</c:v>
                </c:pt>
                <c:pt idx="51">
                  <c:v>4.0300080600161187E-3</c:v>
                </c:pt>
                <c:pt idx="52">
                  <c:v>4.1075082150164284E-3</c:v>
                </c:pt>
                <c:pt idx="53">
                  <c:v>4.1850083700167373E-3</c:v>
                </c:pt>
                <c:pt idx="54">
                  <c:v>4.2625085250170471E-3</c:v>
                </c:pt>
                <c:pt idx="55">
                  <c:v>4.3400086800173569E-3</c:v>
                </c:pt>
                <c:pt idx="56">
                  <c:v>4.4175088350176667E-3</c:v>
                </c:pt>
                <c:pt idx="57">
                  <c:v>4.4950089900179764E-3</c:v>
                </c:pt>
                <c:pt idx="58">
                  <c:v>4.5725091450182862E-3</c:v>
                </c:pt>
                <c:pt idx="59">
                  <c:v>4.650009300018596E-3</c:v>
                </c:pt>
                <c:pt idx="60">
                  <c:v>4.7275094550189058E-3</c:v>
                </c:pt>
                <c:pt idx="61">
                  <c:v>4.8050096100192155E-3</c:v>
                </c:pt>
                <c:pt idx="62">
                  <c:v>4.8825097650195253E-3</c:v>
                </c:pt>
                <c:pt idx="63">
                  <c:v>4.9600099200198351E-3</c:v>
                </c:pt>
                <c:pt idx="64">
                  <c:v>5.0375100750201449E-3</c:v>
                </c:pt>
                <c:pt idx="65">
                  <c:v>5.1150102300204546E-3</c:v>
                </c:pt>
                <c:pt idx="66">
                  <c:v>5.1925103850207644E-3</c:v>
                </c:pt>
                <c:pt idx="67">
                  <c:v>5.2700105400210742E-3</c:v>
                </c:pt>
                <c:pt idx="68">
                  <c:v>5.347510695021384E-3</c:v>
                </c:pt>
                <c:pt idx="69">
                  <c:v>5.4250108500216937E-3</c:v>
                </c:pt>
                <c:pt idx="70">
                  <c:v>5.5025110050220035E-3</c:v>
                </c:pt>
                <c:pt idx="71">
                  <c:v>5.5800111600223133E-3</c:v>
                </c:pt>
                <c:pt idx="72">
                  <c:v>5.6575113150226222E-3</c:v>
                </c:pt>
                <c:pt idx="73">
                  <c:v>5.735011470022932E-3</c:v>
                </c:pt>
                <c:pt idx="74">
                  <c:v>5.8125116250232417E-3</c:v>
                </c:pt>
                <c:pt idx="75">
                  <c:v>5.8900117800235515E-3</c:v>
                </c:pt>
                <c:pt idx="76">
                  <c:v>5.9675119350238613E-3</c:v>
                </c:pt>
                <c:pt idx="77">
                  <c:v>6.0450120900241711E-3</c:v>
                </c:pt>
                <c:pt idx="78">
                  <c:v>6.1225122450244808E-3</c:v>
                </c:pt>
                <c:pt idx="79">
                  <c:v>6.2000124000247906E-3</c:v>
                </c:pt>
                <c:pt idx="80">
                  <c:v>6.2775125550251004E-3</c:v>
                </c:pt>
                <c:pt idx="81">
                  <c:v>6.3550127100254102E-3</c:v>
                </c:pt>
                <c:pt idx="82">
                  <c:v>6.4325128650257199E-3</c:v>
                </c:pt>
                <c:pt idx="83">
                  <c:v>6.5100130200260297E-3</c:v>
                </c:pt>
                <c:pt idx="84">
                  <c:v>6.5875131750263395E-3</c:v>
                </c:pt>
                <c:pt idx="85">
                  <c:v>6.6650133300266493E-3</c:v>
                </c:pt>
                <c:pt idx="86">
                  <c:v>6.742513485026959E-3</c:v>
                </c:pt>
                <c:pt idx="87">
                  <c:v>6.8200136400272688E-3</c:v>
                </c:pt>
                <c:pt idx="88">
                  <c:v>6.8975137950275786E-3</c:v>
                </c:pt>
                <c:pt idx="89">
                  <c:v>6.9750139500278883E-3</c:v>
                </c:pt>
              </c:numCache>
            </c:numRef>
          </c:xVal>
          <c:yVal>
            <c:numRef>
              <c:f>Sheet1!$J:$J</c:f>
              <c:numCache>
                <c:formatCode>General</c:formatCode>
                <c:ptCount val="65536"/>
                <c:pt idx="0">
                  <c:v>0</c:v>
                </c:pt>
                <c:pt idx="1">
                  <c:v>4.1586125696991418</c:v>
                </c:pt>
                <c:pt idx="2">
                  <c:v>8.6923447181915616</c:v>
                </c:pt>
                <c:pt idx="3">
                  <c:v>13.099673607494964</c:v>
                </c:pt>
                <c:pt idx="4">
                  <c:v>17.277726438664683</c:v>
                </c:pt>
                <c:pt idx="5">
                  <c:v>21.196439104734175</c:v>
                </c:pt>
                <c:pt idx="6">
                  <c:v>24.853269875498853</c:v>
                </c:pt>
                <c:pt idx="7">
                  <c:v>28.257694105454078</c:v>
                </c:pt>
                <c:pt idx="8">
                  <c:v>31.424456262434475</c:v>
                </c:pt>
                <c:pt idx="9">
                  <c:v>34.370292770682134</c:v>
                </c:pt>
                <c:pt idx="10">
                  <c:v>37.11226170623172</c:v>
                </c:pt>
                <c:pt idx="11">
                  <c:v>39.666886503542685</c:v>
                </c:pt>
                <c:pt idx="12">
                  <c:v>42.049734538057393</c:v>
                </c:pt>
                <c:pt idx="13">
                  <c:v>44.275234780795245</c:v>
                </c:pt>
                <c:pt idx="14">
                  <c:v>46.356628044179097</c:v>
                </c:pt>
                <c:pt idx="15">
                  <c:v>48.305989893640906</c:v>
                </c:pt>
                <c:pt idx="16">
                  <c:v>50.134291776927022</c:v>
                </c:pt>
                <c:pt idx="17">
                  <c:v>51.851480368787549</c:v>
                </c:pt>
                <c:pt idx="18">
                  <c:v>53.466563530758584</c:v>
                </c:pt>
                <c:pt idx="19">
                  <c:v>54.987696258467835</c:v>
                </c:pt>
                <c:pt idx="20">
                  <c:v>56.42226296264954</c:v>
                </c:pt>
                <c:pt idx="21">
                  <c:v>57.776954214491781</c:v>
                </c:pt>
                <c:pt idx="22">
                  <c:v>59.057837152023126</c:v>
                </c:pt>
                <c:pt idx="23">
                  <c:v>60.27041937196713</c:v>
                </c:pt>
                <c:pt idx="24">
                  <c:v>61.419706490213521</c:v>
                </c:pt>
                <c:pt idx="25">
                  <c:v>62.510253747600089</c:v>
                </c:pt>
                <c:pt idx="26">
                  <c:v>63.5462121303621</c:v>
                </c:pt>
                <c:pt idx="27">
                  <c:v>64.531369506456613</c:v>
                </c:pt>
                <c:pt idx="28">
                  <c:v>65.469187275067142</c:v>
                </c:pt>
                <c:pt idx="29">
                  <c:v>66.362833002595977</c:v>
                </c:pt>
                <c:pt idx="30">
                  <c:v>67.215209484090309</c:v>
                </c:pt>
                <c:pt idx="31">
                  <c:v>68.028980630301604</c:v>
                </c:pt>
                <c:pt idx="32">
                  <c:v>68.806594541044134</c:v>
                </c:pt>
                <c:pt idx="33">
                  <c:v>69.55030408728507</c:v>
                </c:pt>
                <c:pt idx="34">
                  <c:v>70.262185288602609</c:v>
                </c:pt>
                <c:pt idx="35">
                  <c:v>70.94415373983162</c:v>
                </c:pt>
                <c:pt idx="36">
                  <c:v>71.597979311058197</c:v>
                </c:pt>
                <c:pt idx="37">
                  <c:v>72.225299318585243</c:v>
                </c:pt>
                <c:pt idx="38">
                  <c:v>72.827630340909849</c:v>
                </c:pt>
                <c:pt idx="39">
                  <c:v>73.406378832904025</c:v>
                </c:pt>
                <c:pt idx="40">
                  <c:v>73.962850673022942</c:v>
                </c:pt>
                <c:pt idx="41">
                  <c:v>74.498259762221153</c:v>
                </c:pt>
                <c:pt idx="42">
                  <c:v>75.013735779093196</c:v>
                </c:pt>
                <c:pt idx="43">
                  <c:v>75.510331183339204</c:v>
                </c:pt>
                <c:pt idx="44">
                  <c:v>75.989027548778822</c:v>
                </c:pt>
                <c:pt idx="45">
                  <c:v>76.450741297608332</c:v>
                </c:pt>
                <c:pt idx="46">
                  <c:v>76.896328899248928</c:v>
                </c:pt>
                <c:pt idx="47">
                  <c:v>77.32659158981744</c:v>
                </c:pt>
                <c:pt idx="48">
                  <c:v>77.742279661836392</c:v>
                </c:pt>
                <c:pt idx="49">
                  <c:v>78.144096368169144</c:v>
                </c:pt>
                <c:pt idx="50">
                  <c:v>78.532701479222524</c:v>
                </c:pt>
                <c:pt idx="51">
                  <c:v>78.908714528111986</c:v>
                </c:pt>
                <c:pt idx="52">
                  <c:v>79.272717774659796</c:v>
                </c:pt>
                <c:pt idx="53">
                  <c:v>79.625258915727315</c:v>
                </c:pt>
                <c:pt idx="54">
                  <c:v>79.966853566411416</c:v>
                </c:pt>
                <c:pt idx="55">
                  <c:v>80.29798753401181</c:v>
                </c:pt>
                <c:pt idx="56">
                  <c:v>80.619118904357705</c:v>
                </c:pt>
                <c:pt idx="57">
                  <c:v>80.930679958030339</c:v>
                </c:pt>
                <c:pt idx="58">
                  <c:v>81.23307893220074</c:v>
                </c:pt>
                <c:pt idx="59">
                  <c:v>81.526701642189124</c:v>
                </c:pt>
                <c:pt idx="60">
                  <c:v>81.811912975421023</c:v>
                </c:pt>
                <c:pt idx="61">
                  <c:v>82.08905826918182</c:v>
                </c:pt>
                <c:pt idx="62">
                  <c:v>82.358464582438529</c:v>
                </c:pt>
                <c:pt idx="63">
                  <c:v>82.620441870986781</c:v>
                </c:pt>
                <c:pt idx="64">
                  <c:v>82.875284074280827</c:v>
                </c:pt>
                <c:pt idx="65">
                  <c:v>83.123270121498265</c:v>
                </c:pt>
                <c:pt idx="66">
                  <c:v>83.36466486367182</c:v>
                </c:pt>
                <c:pt idx="67">
                  <c:v>83.599719938075452</c:v>
                </c:pt>
                <c:pt idx="68">
                  <c:v>83.828674570474149</c:v>
                </c:pt>
                <c:pt idx="69">
                  <c:v>84.051756320328309</c:v>
                </c:pt>
                <c:pt idx="70">
                  <c:v>84.269181773577557</c:v>
                </c:pt>
                <c:pt idx="71">
                  <c:v>84.481157187209774</c:v>
                </c:pt>
                <c:pt idx="72">
                  <c:v>84.687879089443953</c:v>
                </c:pt>
                <c:pt idx="73">
                  <c:v>84.889534839015397</c:v>
                </c:pt>
                <c:pt idx="74">
                  <c:v>85.086303146745209</c:v>
                </c:pt>
                <c:pt idx="75">
                  <c:v>85.278354562298546</c:v>
                </c:pt>
                <c:pt idx="76">
                  <c:v>85.46585192878608</c:v>
                </c:pt>
                <c:pt idx="77">
                  <c:v>85.648950807636353</c:v>
                </c:pt>
                <c:pt idx="78">
                  <c:v>85.827799875961048</c:v>
                </c:pt>
                <c:pt idx="79">
                  <c:v>86.002541298449614</c:v>
                </c:pt>
                <c:pt idx="80">
                  <c:v>86.173311075660308</c:v>
                </c:pt>
                <c:pt idx="81">
                  <c:v>86.340239370421358</c:v>
                </c:pt>
                <c:pt idx="82">
                  <c:v>86.503450813916373</c:v>
                </c:pt>
                <c:pt idx="83">
                  <c:v>86.663064792901395</c:v>
                </c:pt>
                <c:pt idx="84">
                  <c:v>86.819195719384879</c:v>
                </c:pt>
                <c:pt idx="85">
                  <c:v>86.971953283996612</c:v>
                </c:pt>
                <c:pt idx="86">
                  <c:v>87.121442694175627</c:v>
                </c:pt>
                <c:pt idx="87">
                  <c:v>87.267764898218928</c:v>
                </c:pt>
                <c:pt idx="88">
                  <c:v>87.411016796152438</c:v>
                </c:pt>
                <c:pt idx="89">
                  <c:v>87.551291438312788</c:v>
                </c:pt>
                <c:pt idx="90">
                  <c:v>87.688678212460331</c:v>
                </c:pt>
              </c:numCache>
            </c:numRef>
          </c:yVal>
          <c:smooth val="1"/>
          <c:extLst>
            <c:ext xmlns:c16="http://schemas.microsoft.com/office/drawing/2014/chart" uri="{C3380CC4-5D6E-409C-BE32-E72D297353CC}">
              <c16:uniqueId val="{00000003-A58E-485E-9BA8-AFB14BE6DE77}"/>
            </c:ext>
          </c:extLst>
        </c:ser>
        <c:ser>
          <c:idx val="2"/>
          <c:order val="1"/>
          <c:tx>
            <c:strRef>
              <c:f>Sheet1!$K$1</c:f>
              <c:strCache>
                <c:ptCount val="1"/>
                <c:pt idx="0">
                  <c:v>SMOOTH 95% CONFIDENCE</c:v>
                </c:pt>
              </c:strCache>
            </c:strRef>
          </c:tx>
          <c:spPr>
            <a:ln w="12700">
              <a:solidFill>
                <a:srgbClr val="969696"/>
              </a:solidFill>
              <a:prstDash val="solid"/>
            </a:ln>
          </c:spPr>
          <c:marker>
            <c:symbol val="triangle"/>
            <c:size val="5"/>
            <c:spPr>
              <a:solidFill>
                <a:srgbClr val="FF0000"/>
              </a:solidFill>
              <a:ln>
                <a:solidFill>
                  <a:srgbClr val="969696"/>
                </a:solidFill>
                <a:prstDash val="solid"/>
              </a:ln>
            </c:spPr>
          </c:marker>
          <c:xVal>
            <c:numRef>
              <c:f>Sheet1!$N$2:$N$91</c:f>
              <c:numCache>
                <c:formatCode>General</c:formatCode>
                <c:ptCount val="90"/>
                <c:pt idx="0">
                  <c:v>7.7500155000310005E-5</c:v>
                </c:pt>
                <c:pt idx="1">
                  <c:v>1.5500031000062001E-4</c:v>
                </c:pt>
                <c:pt idx="2">
                  <c:v>2.3250046500093005E-4</c:v>
                </c:pt>
                <c:pt idx="3">
                  <c:v>3.1000062000124002E-4</c:v>
                </c:pt>
                <c:pt idx="4">
                  <c:v>3.8750077500155001E-4</c:v>
                </c:pt>
                <c:pt idx="5">
                  <c:v>4.6500093000186E-4</c:v>
                </c:pt>
                <c:pt idx="6">
                  <c:v>5.4250108500217005E-4</c:v>
                </c:pt>
                <c:pt idx="7">
                  <c:v>6.2000124000248004E-4</c:v>
                </c:pt>
                <c:pt idx="8">
                  <c:v>6.9750139500278992E-4</c:v>
                </c:pt>
                <c:pt idx="9">
                  <c:v>7.7500155000309991E-4</c:v>
                </c:pt>
                <c:pt idx="10">
                  <c:v>8.525017050034099E-4</c:v>
                </c:pt>
                <c:pt idx="11">
                  <c:v>9.3000186000372E-4</c:v>
                </c:pt>
                <c:pt idx="12">
                  <c:v>1.0075020150040301E-3</c:v>
                </c:pt>
                <c:pt idx="13">
                  <c:v>1.0850021700043401E-3</c:v>
                </c:pt>
                <c:pt idx="14">
                  <c:v>1.1625023250046503E-3</c:v>
                </c:pt>
                <c:pt idx="15">
                  <c:v>1.2400024800049603E-3</c:v>
                </c:pt>
                <c:pt idx="16">
                  <c:v>1.3175026350052703E-3</c:v>
                </c:pt>
                <c:pt idx="17">
                  <c:v>1.3950027900055805E-3</c:v>
                </c:pt>
                <c:pt idx="18">
                  <c:v>1.4725029450058905E-3</c:v>
                </c:pt>
                <c:pt idx="19">
                  <c:v>1.5500031000062005E-3</c:v>
                </c:pt>
                <c:pt idx="20">
                  <c:v>1.6275032550065105E-3</c:v>
                </c:pt>
                <c:pt idx="21">
                  <c:v>1.7050034100068207E-3</c:v>
                </c:pt>
                <c:pt idx="22">
                  <c:v>1.7825035650071307E-3</c:v>
                </c:pt>
                <c:pt idx="23">
                  <c:v>1.8600037200074407E-3</c:v>
                </c:pt>
                <c:pt idx="24">
                  <c:v>1.9375038750077509E-3</c:v>
                </c:pt>
                <c:pt idx="25">
                  <c:v>2.0150040300080611E-3</c:v>
                </c:pt>
                <c:pt idx="26">
                  <c:v>2.0925041850083708E-3</c:v>
                </c:pt>
                <c:pt idx="27">
                  <c:v>2.170004340008681E-3</c:v>
                </c:pt>
                <c:pt idx="28">
                  <c:v>2.2475044950089913E-3</c:v>
                </c:pt>
                <c:pt idx="29">
                  <c:v>2.325004650009301E-3</c:v>
                </c:pt>
                <c:pt idx="30">
                  <c:v>2.4025048050096112E-3</c:v>
                </c:pt>
                <c:pt idx="31">
                  <c:v>2.4800049600099214E-3</c:v>
                </c:pt>
                <c:pt idx="32">
                  <c:v>2.5575051150102312E-3</c:v>
                </c:pt>
                <c:pt idx="33">
                  <c:v>2.6350052700105414E-3</c:v>
                </c:pt>
                <c:pt idx="34">
                  <c:v>2.7125054250108516E-3</c:v>
                </c:pt>
                <c:pt idx="35">
                  <c:v>2.7900055800111614E-3</c:v>
                </c:pt>
                <c:pt idx="36">
                  <c:v>2.8675057350114716E-3</c:v>
                </c:pt>
                <c:pt idx="37">
                  <c:v>2.9450058900117818E-3</c:v>
                </c:pt>
                <c:pt idx="38">
                  <c:v>3.022506045012092E-3</c:v>
                </c:pt>
                <c:pt idx="39">
                  <c:v>3.1000062000124014E-3</c:v>
                </c:pt>
                <c:pt idx="40">
                  <c:v>3.1775063550127111E-3</c:v>
                </c:pt>
                <c:pt idx="41">
                  <c:v>3.2550065100130209E-3</c:v>
                </c:pt>
                <c:pt idx="42">
                  <c:v>3.3325066650133307E-3</c:v>
                </c:pt>
                <c:pt idx="43">
                  <c:v>3.4100068200136405E-3</c:v>
                </c:pt>
                <c:pt idx="44">
                  <c:v>3.4875069750139502E-3</c:v>
                </c:pt>
                <c:pt idx="45">
                  <c:v>3.56500713001426E-3</c:v>
                </c:pt>
                <c:pt idx="46">
                  <c:v>3.6425072850145698E-3</c:v>
                </c:pt>
                <c:pt idx="47">
                  <c:v>3.7200074400148796E-3</c:v>
                </c:pt>
                <c:pt idx="48">
                  <c:v>3.7975075950151889E-3</c:v>
                </c:pt>
                <c:pt idx="49">
                  <c:v>3.8750077500154987E-3</c:v>
                </c:pt>
                <c:pt idx="50">
                  <c:v>3.9525079050158089E-3</c:v>
                </c:pt>
                <c:pt idx="51">
                  <c:v>4.0300080600161187E-3</c:v>
                </c:pt>
                <c:pt idx="52">
                  <c:v>4.1075082150164284E-3</c:v>
                </c:pt>
                <c:pt idx="53">
                  <c:v>4.1850083700167373E-3</c:v>
                </c:pt>
                <c:pt idx="54">
                  <c:v>4.2625085250170471E-3</c:v>
                </c:pt>
                <c:pt idx="55">
                  <c:v>4.3400086800173569E-3</c:v>
                </c:pt>
                <c:pt idx="56">
                  <c:v>4.4175088350176667E-3</c:v>
                </c:pt>
                <c:pt idx="57">
                  <c:v>4.4950089900179764E-3</c:v>
                </c:pt>
                <c:pt idx="58">
                  <c:v>4.5725091450182862E-3</c:v>
                </c:pt>
                <c:pt idx="59">
                  <c:v>4.650009300018596E-3</c:v>
                </c:pt>
                <c:pt idx="60">
                  <c:v>4.7275094550189058E-3</c:v>
                </c:pt>
                <c:pt idx="61">
                  <c:v>4.8050096100192155E-3</c:v>
                </c:pt>
                <c:pt idx="62">
                  <c:v>4.8825097650195253E-3</c:v>
                </c:pt>
                <c:pt idx="63">
                  <c:v>4.9600099200198351E-3</c:v>
                </c:pt>
                <c:pt idx="64">
                  <c:v>5.0375100750201449E-3</c:v>
                </c:pt>
                <c:pt idx="65">
                  <c:v>5.1150102300204546E-3</c:v>
                </c:pt>
                <c:pt idx="66">
                  <c:v>5.1925103850207644E-3</c:v>
                </c:pt>
                <c:pt idx="67">
                  <c:v>5.2700105400210742E-3</c:v>
                </c:pt>
                <c:pt idx="68">
                  <c:v>5.347510695021384E-3</c:v>
                </c:pt>
                <c:pt idx="69">
                  <c:v>5.4250108500216937E-3</c:v>
                </c:pt>
                <c:pt idx="70">
                  <c:v>5.5025110050220035E-3</c:v>
                </c:pt>
                <c:pt idx="71">
                  <c:v>5.5800111600223133E-3</c:v>
                </c:pt>
                <c:pt idx="72">
                  <c:v>5.6575113150226222E-3</c:v>
                </c:pt>
                <c:pt idx="73">
                  <c:v>5.735011470022932E-3</c:v>
                </c:pt>
                <c:pt idx="74">
                  <c:v>5.8125116250232417E-3</c:v>
                </c:pt>
                <c:pt idx="75">
                  <c:v>5.8900117800235515E-3</c:v>
                </c:pt>
                <c:pt idx="76">
                  <c:v>5.9675119350238613E-3</c:v>
                </c:pt>
                <c:pt idx="77">
                  <c:v>6.0450120900241711E-3</c:v>
                </c:pt>
                <c:pt idx="78">
                  <c:v>6.1225122450244808E-3</c:v>
                </c:pt>
                <c:pt idx="79">
                  <c:v>6.2000124000247906E-3</c:v>
                </c:pt>
                <c:pt idx="80">
                  <c:v>6.2775125550251004E-3</c:v>
                </c:pt>
                <c:pt idx="81">
                  <c:v>6.3550127100254102E-3</c:v>
                </c:pt>
                <c:pt idx="82">
                  <c:v>6.4325128650257199E-3</c:v>
                </c:pt>
                <c:pt idx="83">
                  <c:v>6.5100130200260297E-3</c:v>
                </c:pt>
                <c:pt idx="84">
                  <c:v>6.5875131750263395E-3</c:v>
                </c:pt>
                <c:pt idx="85">
                  <c:v>6.6650133300266493E-3</c:v>
                </c:pt>
                <c:pt idx="86">
                  <c:v>6.742513485026959E-3</c:v>
                </c:pt>
                <c:pt idx="87">
                  <c:v>6.8200136400272688E-3</c:v>
                </c:pt>
                <c:pt idx="88">
                  <c:v>6.8975137950275786E-3</c:v>
                </c:pt>
                <c:pt idx="89">
                  <c:v>6.9750139500278883E-3</c:v>
                </c:pt>
              </c:numCache>
            </c:numRef>
          </c:xVal>
          <c:yVal>
            <c:numRef>
              <c:f>Sheet1!$K:$K</c:f>
              <c:numCache>
                <c:formatCode>General</c:formatCode>
                <c:ptCount val="65536"/>
                <c:pt idx="0">
                  <c:v>0</c:v>
                </c:pt>
                <c:pt idx="1">
                  <c:v>0.7783809176854124</c:v>
                </c:pt>
                <c:pt idx="2">
                  <c:v>2.3490919148049492</c:v>
                </c:pt>
                <c:pt idx="3">
                  <c:v>4.4136026805864903</c:v>
                </c:pt>
                <c:pt idx="4">
                  <c:v>6.8165229259844029</c:v>
                </c:pt>
                <c:pt idx="5">
                  <c:v>9.4455775089838969</c:v>
                </c:pt>
                <c:pt idx="6">
                  <c:v>12.213773191925311</c:v>
                </c:pt>
                <c:pt idx="7">
                  <c:v>15.052576525318278</c:v>
                </c:pt>
                <c:pt idx="8">
                  <c:v>17.908162312565548</c:v>
                </c:pt>
                <c:pt idx="9">
                  <c:v>20.738789114625988</c:v>
                </c:pt>
                <c:pt idx="10">
                  <c:v>23.512705460700555</c:v>
                </c:pt>
                <c:pt idx="11">
                  <c:v>26.206385324431686</c:v>
                </c:pt>
                <c:pt idx="12">
                  <c:v>28.803019115200318</c:v>
                </c:pt>
                <c:pt idx="13">
                  <c:v>31.291226898973225</c:v>
                </c:pt>
                <c:pt idx="14">
                  <c:v>33.66397130094964</c:v>
                </c:pt>
                <c:pt idx="15">
                  <c:v>35.917648914591396</c:v>
                </c:pt>
                <c:pt idx="16">
                  <c:v>38.051338425737121</c:v>
                </c:pt>
                <c:pt idx="17">
                  <c:v>40.066183520839473</c:v>
                </c:pt>
                <c:pt idx="18">
                  <c:v>41.964889554198265</c:v>
                </c:pt>
                <c:pt idx="19">
                  <c:v>43.751314775367099</c:v>
                </c:pt>
                <c:pt idx="20">
                  <c:v>45.430139331248675</c:v>
                </c:pt>
                <c:pt idx="21">
                  <c:v>47.006597908332957</c:v>
                </c:pt>
                <c:pt idx="22">
                  <c:v>48.486264476385763</c:v>
                </c:pt>
                <c:pt idx="23">
                  <c:v>49.874879925056533</c:v>
                </c:pt>
                <c:pt idx="24">
                  <c:v>51.178215326272081</c:v>
                </c:pt>
                <c:pt idx="25">
                  <c:v>52.401965066402859</c:v>
                </c:pt>
                <c:pt idx="26">
                  <c:v>53.551665198016117</c:v>
                </c:pt>
                <c:pt idx="27">
                  <c:v>54.632633131382811</c:v>
                </c:pt>
                <c:pt idx="28">
                  <c:v>55.649925311387904</c:v>
                </c:pt>
                <c:pt idx="29">
                  <c:v>56.608309896040723</c:v>
                </c:pt>
                <c:pt idx="30">
                  <c:v>57.512251742608115</c:v>
                </c:pt>
                <c:pt idx="31">
                  <c:v>58.36590726782611</c:v>
                </c:pt>
                <c:pt idx="32">
                  <c:v>59.173127007935648</c:v>
                </c:pt>
                <c:pt idx="33">
                  <c:v>59.937463972029626</c:v>
                </c:pt>
                <c:pt idx="34">
                  <c:v>60.662186155679365</c:v>
                </c:pt>
                <c:pt idx="35">
                  <c:v>61.350291852164204</c:v>
                </c:pt>
                <c:pt idx="36">
                  <c:v>62.004526655576072</c:v>
                </c:pt>
                <c:pt idx="37">
                  <c:v>62.627401284873763</c:v>
                </c:pt>
                <c:pt idx="38">
                  <c:v>63.221209564778555</c:v>
                </c:pt>
                <c:pt idx="39">
                  <c:v>63.788046075519468</c:v>
                </c:pt>
                <c:pt idx="40">
                  <c:v>64.329823128805884</c:v>
                </c:pt>
                <c:pt idx="41">
                  <c:v>64.8482868439404</c:v>
                </c:pt>
                <c:pt idx="42">
                  <c:v>65.345032188789375</c:v>
                </c:pt>
                <c:pt idx="43">
                  <c:v>65.821516919085042</c:v>
                </c:pt>
                <c:pt idx="44">
                  <c:v>66.279074400009719</c:v>
                </c:pt>
                <c:pt idx="45">
                  <c:v>66.718925329769604</c:v>
                </c:pt>
                <c:pt idx="46">
                  <c:v>67.142188409071792</c:v>
                </c:pt>
                <c:pt idx="47">
                  <c:v>67.549890015780392</c:v>
                </c:pt>
                <c:pt idx="48">
                  <c:v>67.942972952777339</c:v>
                </c:pt>
                <c:pt idx="49">
                  <c:v>68.322304340989291</c:v>
                </c:pt>
                <c:pt idx="50">
                  <c:v>68.688682730068422</c:v>
                </c:pt>
                <c:pt idx="51">
                  <c:v>69.042844497416766</c:v>
                </c:pt>
                <c:pt idx="52">
                  <c:v>69.385469602933455</c:v>
                </c:pt>
                <c:pt idx="53">
                  <c:v>69.717186762643919</c:v>
                </c:pt>
                <c:pt idx="54">
                  <c:v>70.038578099673458</c:v>
                </c:pt>
                <c:pt idx="55">
                  <c:v>70.350183326161826</c:v>
                </c:pt>
                <c:pt idx="56">
                  <c:v>70.652503504887804</c:v>
                </c:pt>
                <c:pt idx="57">
                  <c:v>70.946004434723889</c:v>
                </c:pt>
                <c:pt idx="58">
                  <c:v>71.23111969965376</c:v>
                </c:pt>
                <c:pt idx="59">
                  <c:v>71.50825341700849</c:v>
                </c:pt>
                <c:pt idx="60">
                  <c:v>71.777782716832021</c:v>
                </c:pt>
                <c:pt idx="61">
                  <c:v>72.040059980875512</c:v>
                </c:pt>
                <c:pt idx="62">
                  <c:v>72.295414866635227</c:v>
                </c:pt>
                <c:pt idx="63">
                  <c:v>72.544156139073351</c:v>
                </c:pt>
                <c:pt idx="64">
                  <c:v>72.786573330173425</c:v>
                </c:pt>
                <c:pt idx="65">
                  <c:v>73.022938244262519</c:v>
                </c:pt>
                <c:pt idx="66">
                  <c:v>73.253506325052143</c:v>
                </c:pt>
                <c:pt idx="67">
                  <c:v>73.478517898592216</c:v>
                </c:pt>
                <c:pt idx="68">
                  <c:v>73.698199304768721</c:v>
                </c:pt>
                <c:pt idx="69">
                  <c:v>73.912763928591218</c:v>
                </c:pt>
                <c:pt idx="70">
                  <c:v>74.12241314128724</c:v>
                </c:pt>
                <c:pt idx="71">
                  <c:v>74.327337160132316</c:v>
                </c:pt>
                <c:pt idx="72">
                  <c:v>74.527715834979929</c:v>
                </c:pt>
                <c:pt idx="73">
                  <c:v>74.723719368601081</c:v>
                </c:pt>
                <c:pt idx="74">
                  <c:v>74.915508977185922</c:v>
                </c:pt>
                <c:pt idx="75">
                  <c:v>75.103237496688052</c:v>
                </c:pt>
                <c:pt idx="76">
                  <c:v>75.287049940097148</c:v>
                </c:pt>
                <c:pt idx="77">
                  <c:v>75.467084010196146</c:v>
                </c:pt>
                <c:pt idx="78">
                  <c:v>75.643470571890418</c:v>
                </c:pt>
                <c:pt idx="79">
                  <c:v>75.816334087778841</c:v>
                </c:pt>
                <c:pt idx="80">
                  <c:v>75.985793020265262</c:v>
                </c:pt>
                <c:pt idx="81">
                  <c:v>76.151960203178703</c:v>
                </c:pt>
                <c:pt idx="82">
                  <c:v>76.314943185576425</c:v>
                </c:pt>
                <c:pt idx="83">
                  <c:v>76.474844550140517</c:v>
                </c:pt>
                <c:pt idx="84">
                  <c:v>76.63176220834535</c:v>
                </c:pt>
                <c:pt idx="85">
                  <c:v>76.785789674362732</c:v>
                </c:pt>
                <c:pt idx="86">
                  <c:v>76.937016319484712</c:v>
                </c:pt>
                <c:pt idx="87">
                  <c:v>77.085527608676301</c:v>
                </c:pt>
                <c:pt idx="88">
                  <c:v>77.231405320719119</c:v>
                </c:pt>
                <c:pt idx="89">
                  <c:v>77.374727753273376</c:v>
                </c:pt>
                <c:pt idx="90">
                  <c:v>77.51556991406278</c:v>
                </c:pt>
              </c:numCache>
            </c:numRef>
          </c:yVal>
          <c:smooth val="1"/>
          <c:extLst>
            <c:ext xmlns:c16="http://schemas.microsoft.com/office/drawing/2014/chart" uri="{C3380CC4-5D6E-409C-BE32-E72D297353CC}">
              <c16:uniqueId val="{00000004-A58E-485E-9BA8-AFB14BE6DE77}"/>
            </c:ext>
          </c:extLst>
        </c:ser>
        <c:dLbls>
          <c:showLegendKey val="0"/>
          <c:showVal val="0"/>
          <c:showCatName val="0"/>
          <c:showSerName val="0"/>
          <c:showPercent val="0"/>
          <c:showBubbleSize val="0"/>
        </c:dLbls>
        <c:axId val="226882200"/>
        <c:axId val="224011328"/>
      </c:scatterChart>
      <c:valAx>
        <c:axId val="226882200"/>
        <c:scaling>
          <c:orientation val="minMax"/>
          <c:max val="7.0000000000000019E-3"/>
        </c:scaling>
        <c:delete val="0"/>
        <c:axPos val="b"/>
        <c:majorGridlines/>
        <c:title>
          <c:tx>
            <c:rich>
              <a:bodyPr/>
              <a:lstStyle/>
              <a:p>
                <a:pPr>
                  <a:defRPr sz="1200" b="0" i="0" u="none" strike="noStrike" baseline="0">
                    <a:solidFill>
                      <a:srgbClr val="000000"/>
                    </a:solidFill>
                    <a:latin typeface="Calibri"/>
                    <a:ea typeface="Calibri"/>
                    <a:cs typeface="Calibri"/>
                  </a:defRPr>
                </a:pPr>
                <a:r>
                  <a:rPr lang="en-US" sz="1600" dirty="0"/>
                  <a:t>Area (square inches)</a:t>
                </a:r>
              </a:p>
            </c:rich>
          </c:tx>
          <c:layout>
            <c:manualLayout>
              <c:xMode val="edge"/>
              <c:yMode val="edge"/>
              <c:x val="0.42857142857142855"/>
              <c:y val="0.92337164750957856"/>
            </c:manualLayout>
          </c:layout>
          <c:overlay val="0"/>
          <c:spPr>
            <a:noFill/>
            <a:ln w="25400">
              <a:noFill/>
            </a:ln>
          </c:spPr>
        </c:title>
        <c:numFmt formatCode="General" sourceLinked="1"/>
        <c:majorTickMark val="none"/>
        <c:minorTickMark val="none"/>
        <c:tickLblPos val="nextTo"/>
        <c:spPr>
          <a:ln w="3175">
            <a:solidFill>
              <a:srgbClr val="C0C0C0"/>
            </a:solidFill>
            <a:prstDash val="solid"/>
          </a:ln>
        </c:spPr>
        <c:txPr>
          <a:bodyPr rot="0" vert="horz"/>
          <a:lstStyle/>
          <a:p>
            <a:pPr>
              <a:defRPr sz="1100" b="0" i="0" u="none" strike="noStrike" baseline="0">
                <a:solidFill>
                  <a:srgbClr val="000000"/>
                </a:solidFill>
                <a:latin typeface="Calibri"/>
                <a:ea typeface="Calibri"/>
                <a:cs typeface="Calibri"/>
              </a:defRPr>
            </a:pPr>
            <a:endParaRPr lang="en-US"/>
          </a:p>
        </c:txPr>
        <c:crossAx val="224011328"/>
        <c:crosses val="autoZero"/>
        <c:crossBetween val="midCat"/>
        <c:majorUnit val="5.0000000000000012E-4"/>
      </c:valAx>
      <c:valAx>
        <c:axId val="224011328"/>
        <c:scaling>
          <c:orientation val="minMax"/>
          <c:max val="100"/>
        </c:scaling>
        <c:delete val="0"/>
        <c:axPos val="l"/>
        <c:majorGridlines>
          <c:spPr>
            <a:ln w="3175">
              <a:solidFill>
                <a:srgbClr val="E3E3E3"/>
              </a:solidFill>
              <a:prstDash val="solid"/>
            </a:ln>
          </c:spPr>
        </c:majorGridlines>
        <c:title>
          <c:tx>
            <c:rich>
              <a:bodyPr/>
              <a:lstStyle/>
              <a:p>
                <a:pPr>
                  <a:defRPr sz="1200" b="0" i="0" u="none" strike="noStrike" baseline="0">
                    <a:solidFill>
                      <a:srgbClr val="000000"/>
                    </a:solidFill>
                    <a:latin typeface="Calibri"/>
                    <a:ea typeface="Calibri"/>
                    <a:cs typeface="Calibri"/>
                  </a:defRPr>
                </a:pPr>
                <a:r>
                  <a:rPr lang="en-US" sz="1600" dirty="0"/>
                  <a:t>POD %</a:t>
                </a:r>
              </a:p>
            </c:rich>
          </c:tx>
          <c:layout>
            <c:manualLayout>
              <c:xMode val="edge"/>
              <c:yMode val="edge"/>
              <c:x val="6.6132358455193085E-4"/>
              <c:y val="0.38481791338582677"/>
            </c:manualLayout>
          </c:layout>
          <c:overlay val="0"/>
          <c:spPr>
            <a:noFill/>
            <a:ln w="25400">
              <a:noFill/>
            </a:ln>
          </c:spPr>
        </c:title>
        <c:numFmt formatCode="General" sourceLinked="1"/>
        <c:majorTickMark val="none"/>
        <c:minorTickMark val="none"/>
        <c:tickLblPos val="nextTo"/>
        <c:spPr>
          <a:ln w="3175">
            <a:solidFill>
              <a:srgbClr val="C0C0C0"/>
            </a:solidFill>
            <a:prstDash val="solid"/>
          </a:ln>
        </c:spPr>
        <c:txPr>
          <a:bodyPr rot="0" vert="horz"/>
          <a:lstStyle/>
          <a:p>
            <a:pPr>
              <a:defRPr sz="1100" b="0" i="0" u="none" strike="noStrike" baseline="0">
                <a:solidFill>
                  <a:srgbClr val="000000"/>
                </a:solidFill>
                <a:latin typeface="Calibri"/>
                <a:ea typeface="Calibri"/>
                <a:cs typeface="Calibri"/>
              </a:defRPr>
            </a:pPr>
            <a:endParaRPr lang="en-US"/>
          </a:p>
        </c:txPr>
        <c:crossAx val="226882200"/>
        <c:crosses val="autoZero"/>
        <c:crossBetween val="midCat"/>
      </c:valAx>
      <c:spPr>
        <a:noFill/>
        <a:ln w="25400">
          <a:solidFill>
            <a:srgbClr val="E3E3E3"/>
          </a:solidFill>
          <a:prstDash val="solid"/>
        </a:ln>
      </c:spPr>
    </c:plotArea>
    <c:legend>
      <c:legendPos val="r"/>
      <c:layout>
        <c:manualLayout>
          <c:xMode val="edge"/>
          <c:yMode val="edge"/>
          <c:x val="1.0582010582010581E-2"/>
          <c:y val="0.9066229984707358"/>
          <c:w val="0.42010582010582015"/>
          <c:h val="8.7629964668030261E-2"/>
        </c:manualLayout>
      </c:layout>
      <c:overlay val="0"/>
      <c:spPr>
        <a:noFill/>
        <a:ln w="25400">
          <a:noFill/>
        </a:ln>
      </c:spPr>
      <c:txPr>
        <a:bodyPr/>
        <a:lstStyle/>
        <a:p>
          <a:pPr>
            <a:defRPr sz="365" b="0" i="0" u="none" strike="noStrike" baseline="0">
              <a:solidFill>
                <a:srgbClr val="424242"/>
              </a:solidFill>
              <a:latin typeface="Calibri"/>
              <a:ea typeface="Calibri"/>
              <a:cs typeface="Calibri"/>
            </a:defRPr>
          </a:pPr>
          <a:endParaRPr lang="en-US"/>
        </a:p>
      </c:txPr>
    </c:legend>
    <c:plotVisOnly val="1"/>
    <c:dispBlanksAs val="gap"/>
    <c:showDLblsOverMax val="0"/>
  </c:chart>
  <c:spPr>
    <a:solidFill>
      <a:srgbClr val="FFFFFF"/>
    </a:solidFill>
    <a:ln w="12700">
      <a:solidFill>
        <a:srgbClr val="00000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AA7E45-E7C1-4C4E-8047-53C0578BD35E}"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F0DAB8-F0AA-4B40-AAA6-A15F6B4A5EE9}" type="slidenum">
              <a:rPr lang="en-US" smtClean="0"/>
              <a:t>‹#›</a:t>
            </a:fld>
            <a:endParaRPr lang="en-US"/>
          </a:p>
        </p:txBody>
      </p:sp>
    </p:spTree>
    <p:extLst>
      <p:ext uri="{BB962C8B-B14F-4D97-AF65-F5344CB8AC3E}">
        <p14:creationId xmlns:p14="http://schemas.microsoft.com/office/powerpoint/2010/main" val="3866639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F0DAB8-F0AA-4B40-AAA6-A15F6B4A5EE9}" type="slidenum">
              <a:rPr lang="en-US" smtClean="0"/>
              <a:t>1</a:t>
            </a:fld>
            <a:endParaRPr lang="en-US"/>
          </a:p>
        </p:txBody>
      </p:sp>
    </p:spTree>
    <p:extLst>
      <p:ext uri="{BB962C8B-B14F-4D97-AF65-F5344CB8AC3E}">
        <p14:creationId xmlns:p14="http://schemas.microsoft.com/office/powerpoint/2010/main" val="3840562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655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563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D94B5-8C28-4008-84F6-C8F027FD63FE}"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05215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2CB286-DF61-4019-98E8-4C9F81B1023B}"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26303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D94B5-8C28-4008-84F6-C8F027FD63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306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D94B5-8C28-4008-84F6-C8F027FD63F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628303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D94B5-8C28-4008-84F6-C8F027FD63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145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D94B5-8C28-4008-84F6-C8F027FD63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961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D94B5-8C28-4008-84F6-C8F027FD63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682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D94B5-8C28-4008-84F6-C8F027FD63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863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D94B5-8C28-4008-84F6-C8F027FD63FE}"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067002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D94B5-8C28-4008-84F6-C8F027FD63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337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D94B5-8C28-4008-84F6-C8F027FD63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730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D94B5-8C28-4008-84F6-C8F027FD63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816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D94B5-8C28-4008-84F6-C8F027FD63F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120049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D94B5-8C28-4008-84F6-C8F027FD63F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960932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D94B5-8C28-4008-84F6-C8F027FD63F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284244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D94B5-8C28-4008-84F6-C8F027FD63F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528527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D94B5-8C28-4008-84F6-C8F027FD63F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195756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522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pPr/>
              <a:t>4/11/2024</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7942381"/>
      </p:ext>
    </p:extLst>
  </p:cSld>
  <p:clrMapOvr>
    <a:overrideClrMapping bg1="dk1" tx1="lt1" bg2="dk2" tx2="lt2" accent1="accent1" accent2="accent2" accent3="accent3" accent4="accent4" accent5="accent5" accent6="accent6" hlink="hlink" folHlink="folHlink"/>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4476620"/>
      </p:ext>
    </p:extLst>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74002745"/>
      </p:ext>
    </p:extLst>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66087591"/>
      </p:ext>
    </p:extLst>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0787545"/>
      </p:ext>
    </p:extLst>
  </p:cSld>
  <p:clrMapOvr>
    <a:masterClrMapping/>
  </p:clrMapOvr>
  <p:transition>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0374024"/>
      </p:ext>
    </p:extLst>
  </p:cSld>
  <p:clrMapOvr>
    <a:masterClrMapping/>
  </p:clrMapOvr>
  <p:transition>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4808426"/>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2947788540"/>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5619249"/>
      </p:ext>
    </p:extLst>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61807026"/>
      </p:ext>
    </p:extLst>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3370852"/>
      </p:ext>
    </p:extLst>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89088780"/>
      </p:ext>
    </p:extLst>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1809900"/>
      </p:ext>
    </p:extLst>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9498110"/>
      </p:ext>
    </p:extLst>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4/11/2024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716994"/>
      </p:ext>
    </p:extLst>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6675565"/>
      </p:ext>
    </p:extLst>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7783125"/>
      </p:ext>
    </p:extLst>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4/11/2024</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05683556"/>
      </p:ext>
    </p:extLst>
  </p:cSld>
  <p:clrMap bg1="dk1" tx1="lt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transition>
    <p:wipe/>
  </p:transition>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 Id="rId9" Type="http://schemas.openxmlformats.org/officeDocument/2006/relationships/image" Target="../media/image10.tiff"/></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4"/><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38649" y="1964267"/>
            <a:ext cx="6721475" cy="1354664"/>
          </a:xfrm>
        </p:spPr>
        <p:txBody>
          <a:bodyPr>
            <a:normAutofit fontScale="90000"/>
          </a:bodyPr>
          <a:lstStyle/>
          <a:p>
            <a:r>
              <a:rPr lang="en-US" sz="3600" dirty="0"/>
              <a:t>Computational Nondestructive evaluation Case Studies at NASA</a:t>
            </a:r>
            <a:endParaRPr lang="en-US" sz="3600" cap="none" dirty="0"/>
          </a:p>
        </p:txBody>
      </p:sp>
      <p:sp>
        <p:nvSpPr>
          <p:cNvPr id="3" name="Subtitle 2"/>
          <p:cNvSpPr>
            <a:spLocks noGrp="1"/>
          </p:cNvSpPr>
          <p:nvPr>
            <p:ph type="subTitle" idx="1"/>
          </p:nvPr>
        </p:nvSpPr>
        <p:spPr>
          <a:xfrm>
            <a:off x="3962398" y="3318931"/>
            <a:ext cx="7197726" cy="1405467"/>
          </a:xfrm>
        </p:spPr>
        <p:txBody>
          <a:bodyPr/>
          <a:lstStyle/>
          <a:p>
            <a:pPr>
              <a:spcAft>
                <a:spcPts val="0"/>
              </a:spcAft>
            </a:pPr>
            <a:r>
              <a:rPr lang="en-US" b="1" cap="none" dirty="0"/>
              <a:t>Peter D. Juarez</a:t>
            </a:r>
          </a:p>
          <a:p>
            <a:pPr>
              <a:spcAft>
                <a:spcPts val="0"/>
              </a:spcAft>
            </a:pPr>
            <a:r>
              <a:rPr lang="en-US" b="1" cap="none" dirty="0"/>
              <a:t>Research Engineer</a:t>
            </a:r>
            <a:endParaRPr lang="en-US" cap="none" dirty="0"/>
          </a:p>
          <a:p>
            <a:pPr>
              <a:spcAft>
                <a:spcPts val="0"/>
              </a:spcAft>
            </a:pPr>
            <a:r>
              <a:rPr lang="en-US" sz="1600" b="1" cap="none" dirty="0"/>
              <a:t>Nondestructive Evaluation Sciences Branch</a:t>
            </a:r>
          </a:p>
          <a:p>
            <a:pPr>
              <a:spcAft>
                <a:spcPts val="0"/>
              </a:spcAft>
            </a:pPr>
            <a:r>
              <a:rPr lang="en-US" sz="1600" b="1" cap="none" dirty="0"/>
              <a:t>NASA Langley Research Center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719" y="1317760"/>
            <a:ext cx="1182999" cy="1005550"/>
          </a:xfrm>
          <a:prstGeom prst="rect">
            <a:avLst/>
          </a:prstGeom>
        </p:spPr>
      </p:pic>
      <p:grpSp>
        <p:nvGrpSpPr>
          <p:cNvPr id="6" name="Group 5">
            <a:extLst>
              <a:ext uri="{FF2B5EF4-FFF2-40B4-BE49-F238E27FC236}">
                <a16:creationId xmlns:a16="http://schemas.microsoft.com/office/drawing/2014/main" id="{006A1738-2DA2-43D3-A34B-D161B89451B9}"/>
              </a:ext>
            </a:extLst>
          </p:cNvPr>
          <p:cNvGrpSpPr/>
          <p:nvPr/>
        </p:nvGrpSpPr>
        <p:grpSpPr>
          <a:xfrm>
            <a:off x="0" y="4926282"/>
            <a:ext cx="12191995" cy="1931718"/>
            <a:chOff x="8468" y="5093006"/>
            <a:chExt cx="9026421" cy="1385358"/>
          </a:xfrm>
        </p:grpSpPr>
        <p:pic>
          <p:nvPicPr>
            <p:cNvPr id="7" name="Picture 6">
              <a:extLst>
                <a:ext uri="{FF2B5EF4-FFF2-40B4-BE49-F238E27FC236}">
                  <a16:creationId xmlns:a16="http://schemas.microsoft.com/office/drawing/2014/main" id="{0BA25834-7781-4E0D-A6E2-299EA2B564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8" y="5106764"/>
              <a:ext cx="1056895" cy="1371600"/>
            </a:xfrm>
            <a:prstGeom prst="rect">
              <a:avLst/>
            </a:prstGeom>
          </p:spPr>
        </p:pic>
        <p:pic>
          <p:nvPicPr>
            <p:cNvPr id="8" name="Picture 7">
              <a:extLst>
                <a:ext uri="{FF2B5EF4-FFF2-40B4-BE49-F238E27FC236}">
                  <a16:creationId xmlns:a16="http://schemas.microsoft.com/office/drawing/2014/main" id="{47C68FDB-1164-49C9-A27F-A01D1E4DC9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7697" y="5106764"/>
              <a:ext cx="1247192" cy="1371600"/>
            </a:xfrm>
            <a:prstGeom prst="rect">
              <a:avLst/>
            </a:prstGeom>
          </p:spPr>
        </p:pic>
        <p:pic>
          <p:nvPicPr>
            <p:cNvPr id="9" name="Picture 8">
              <a:extLst>
                <a:ext uri="{FF2B5EF4-FFF2-40B4-BE49-F238E27FC236}">
                  <a16:creationId xmlns:a16="http://schemas.microsoft.com/office/drawing/2014/main" id="{57D06C69-6092-413D-9153-CD902F059F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876" r="12054"/>
            <a:stretch/>
          </p:blipFill>
          <p:spPr>
            <a:xfrm>
              <a:off x="1065363" y="5106764"/>
              <a:ext cx="1820515" cy="1371600"/>
            </a:xfrm>
            <a:prstGeom prst="rect">
              <a:avLst/>
            </a:prstGeom>
          </p:spPr>
        </p:pic>
        <p:pic>
          <p:nvPicPr>
            <p:cNvPr id="10" name="Picture 9">
              <a:extLst>
                <a:ext uri="{FF2B5EF4-FFF2-40B4-BE49-F238E27FC236}">
                  <a16:creationId xmlns:a16="http://schemas.microsoft.com/office/drawing/2014/main" id="{636CE58A-ED5F-4609-80F1-77F2B65AC68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32" b="4371"/>
            <a:stretch/>
          </p:blipFill>
          <p:spPr>
            <a:xfrm>
              <a:off x="2885878" y="5106764"/>
              <a:ext cx="1492109" cy="1371600"/>
            </a:xfrm>
            <a:prstGeom prst="rect">
              <a:avLst/>
            </a:prstGeom>
          </p:spPr>
        </p:pic>
        <p:pic>
          <p:nvPicPr>
            <p:cNvPr id="11" name="Picture 10">
              <a:extLst>
                <a:ext uri="{FF2B5EF4-FFF2-40B4-BE49-F238E27FC236}">
                  <a16:creationId xmlns:a16="http://schemas.microsoft.com/office/drawing/2014/main" id="{27D13ABF-2102-477C-B951-DC9AE3B020C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155" r="6972"/>
            <a:stretch/>
          </p:blipFill>
          <p:spPr>
            <a:xfrm>
              <a:off x="4377987" y="5106764"/>
              <a:ext cx="1424162" cy="1371600"/>
            </a:xfrm>
            <a:prstGeom prst="rect">
              <a:avLst/>
            </a:prstGeom>
          </p:spPr>
        </p:pic>
        <p:pic>
          <p:nvPicPr>
            <p:cNvPr id="12" name="Picture 11">
              <a:extLst>
                <a:ext uri="{FF2B5EF4-FFF2-40B4-BE49-F238E27FC236}">
                  <a16:creationId xmlns:a16="http://schemas.microsoft.com/office/drawing/2014/main" id="{1750A8E8-4430-40AD-93BF-79EA6D356F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02149" y="5093006"/>
              <a:ext cx="1977081" cy="1371600"/>
            </a:xfrm>
            <a:prstGeom prst="rect">
              <a:avLst/>
            </a:prstGeom>
          </p:spPr>
        </p:pic>
      </p:grpSp>
    </p:spTree>
    <p:extLst>
      <p:ext uri="{BB962C8B-B14F-4D97-AF65-F5344CB8AC3E}">
        <p14:creationId xmlns:p14="http://schemas.microsoft.com/office/powerpoint/2010/main" val="2951043191"/>
      </p:ext>
    </p:extLst>
  </p:cSld>
  <p:clrMapOvr>
    <a:masterClrMapping/>
  </p:clrMapOvr>
  <p:transition>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288" y="249836"/>
            <a:ext cx="10131425" cy="814466"/>
          </a:xfrm>
        </p:spPr>
        <p:txBody>
          <a:bodyPr>
            <a:normAutofit/>
          </a:bodyPr>
          <a:lstStyle/>
          <a:p>
            <a:pPr lvl="0" algn="ctr" defTabSz="914400">
              <a:lnSpc>
                <a:spcPct val="90000"/>
              </a:lnSpc>
              <a:defRPr/>
            </a:pPr>
            <a:r>
              <a:rPr lang="en-US" cap="none" dirty="0">
                <a:ln>
                  <a:noFill/>
                </a:ln>
              </a:rPr>
              <a:t>Electric Discharge Machining Notch Geometry </a:t>
            </a:r>
          </a:p>
        </p:txBody>
      </p:sp>
      <p:grpSp>
        <p:nvGrpSpPr>
          <p:cNvPr id="10" name="Group 9"/>
          <p:cNvGrpSpPr/>
          <p:nvPr/>
        </p:nvGrpSpPr>
        <p:grpSpPr>
          <a:xfrm>
            <a:off x="0" y="6194189"/>
            <a:ext cx="12192000" cy="666065"/>
            <a:chOff x="0" y="6194189"/>
            <a:chExt cx="12192000" cy="66606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94189"/>
              <a:ext cx="783606" cy="666065"/>
            </a:xfrm>
            <a:prstGeom prst="rect">
              <a:avLst/>
            </a:prstGeom>
          </p:spPr>
        </p:pic>
        <p:sp>
          <p:nvSpPr>
            <p:cNvPr id="12" name="TextBox 11"/>
            <p:cNvSpPr txBox="1"/>
            <p:nvPr/>
          </p:nvSpPr>
          <p:spPr>
            <a:xfrm>
              <a:off x="6584800" y="6518170"/>
              <a:ext cx="5607200" cy="276999"/>
            </a:xfrm>
            <a:prstGeom prst="rect">
              <a:avLst/>
            </a:prstGeom>
            <a:noFill/>
          </p:spPr>
          <p:txBody>
            <a:bodyPr wrap="square" rtlCol="0">
              <a:spAutoFit/>
            </a:bodyPr>
            <a:lstStyle/>
            <a:p>
              <a:pPr algn="r"/>
              <a:r>
                <a:rPr lang="en-US" sz="1200" dirty="0">
                  <a:solidFill>
                    <a:prstClr val="white"/>
                  </a:solidFill>
                </a:rPr>
                <a:t>NASA Langley Research Center - Nondestructive Evaluation Sciences Branch</a:t>
              </a:r>
            </a:p>
          </p:txBody>
        </p:sp>
        <p:cxnSp>
          <p:nvCxnSpPr>
            <p:cNvPr id="13" name="Straight Connector 12"/>
            <p:cNvCxnSpPr/>
            <p:nvPr/>
          </p:nvCxnSpPr>
          <p:spPr>
            <a:xfrm>
              <a:off x="1004341" y="6656670"/>
              <a:ext cx="6327130" cy="4626"/>
            </a:xfrm>
            <a:prstGeom prst="line">
              <a:avLst/>
            </a:prstGeom>
            <a:ln w="76200">
              <a:solidFill>
                <a:srgbClr val="465488"/>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9DABDD17-71E4-4EE2-9C5C-1F1A7B4FF593}"/>
              </a:ext>
            </a:extLst>
          </p:cNvPr>
          <p:cNvSpPr txBox="1"/>
          <p:nvPr/>
        </p:nvSpPr>
        <p:spPr>
          <a:xfrm>
            <a:off x="11808823" y="62831"/>
            <a:ext cx="383177" cy="276999"/>
          </a:xfrm>
          <a:prstGeom prst="rect">
            <a:avLst/>
          </a:prstGeom>
          <a:noFill/>
        </p:spPr>
        <p:txBody>
          <a:bodyPr wrap="square" rtlCol="0">
            <a:spAutoFit/>
          </a:bodyPr>
          <a:lstStyle/>
          <a:p>
            <a:pPr algn="ctr"/>
            <a:r>
              <a:rPr lang="en-US" sz="1200" dirty="0">
                <a:solidFill>
                  <a:prstClr val="white"/>
                </a:solidFill>
              </a:rPr>
              <a:t>16</a:t>
            </a:r>
          </a:p>
        </p:txBody>
      </p:sp>
      <p:grpSp>
        <p:nvGrpSpPr>
          <p:cNvPr id="21" name="Group 20">
            <a:extLst>
              <a:ext uri="{FF2B5EF4-FFF2-40B4-BE49-F238E27FC236}">
                <a16:creationId xmlns:a16="http://schemas.microsoft.com/office/drawing/2014/main" id="{C18B8125-58D3-7D25-29CD-44F37B1E46F5}"/>
              </a:ext>
            </a:extLst>
          </p:cNvPr>
          <p:cNvGrpSpPr/>
          <p:nvPr/>
        </p:nvGrpSpPr>
        <p:grpSpPr>
          <a:xfrm>
            <a:off x="391803" y="2028719"/>
            <a:ext cx="5184742" cy="2470520"/>
            <a:chOff x="433633" y="2238779"/>
            <a:chExt cx="5184742" cy="2470520"/>
          </a:xfrm>
        </p:grpSpPr>
        <p:sp>
          <p:nvSpPr>
            <p:cNvPr id="4" name="Rectangle 3">
              <a:extLst>
                <a:ext uri="{FF2B5EF4-FFF2-40B4-BE49-F238E27FC236}">
                  <a16:creationId xmlns:a16="http://schemas.microsoft.com/office/drawing/2014/main" id="{F6665E39-DD4F-5691-E2E8-D46E668ADF8A}"/>
                </a:ext>
              </a:extLst>
            </p:cNvPr>
            <p:cNvSpPr/>
            <p:nvPr/>
          </p:nvSpPr>
          <p:spPr>
            <a:xfrm>
              <a:off x="433633" y="2238779"/>
              <a:ext cx="5184742" cy="24705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D7A12C7-95C8-78D4-7E10-4988E36B9847}"/>
                </a:ext>
              </a:extLst>
            </p:cNvPr>
            <p:cNvSpPr/>
            <p:nvPr/>
          </p:nvSpPr>
          <p:spPr>
            <a:xfrm>
              <a:off x="1155170" y="3039536"/>
              <a:ext cx="626497" cy="83488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B4437AFD-1556-09A3-1BEE-6BFF996DA7BD}"/>
                </a:ext>
              </a:extLst>
            </p:cNvPr>
            <p:cNvCxnSpPr/>
            <p:nvPr/>
          </p:nvCxnSpPr>
          <p:spPr>
            <a:xfrm flipH="1">
              <a:off x="433633" y="3874416"/>
              <a:ext cx="5184742" cy="0"/>
            </a:xfrm>
            <a:prstGeom prst="line">
              <a:avLst/>
            </a:prstGeom>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15937413-7D74-8C9C-171D-45F0C3F4362D}"/>
                </a:ext>
              </a:extLst>
            </p:cNvPr>
            <p:cNvSpPr/>
            <p:nvPr/>
          </p:nvSpPr>
          <p:spPr>
            <a:xfrm>
              <a:off x="2190544" y="3371526"/>
              <a:ext cx="626497" cy="5028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34A263-7D17-DA90-3634-F7D45B403154}"/>
                </a:ext>
              </a:extLst>
            </p:cNvPr>
            <p:cNvSpPr/>
            <p:nvPr/>
          </p:nvSpPr>
          <p:spPr>
            <a:xfrm>
              <a:off x="3225918" y="3039535"/>
              <a:ext cx="626497" cy="83488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C071757-F2F9-35D7-02B6-169410173D0E}"/>
                </a:ext>
              </a:extLst>
            </p:cNvPr>
            <p:cNvSpPr/>
            <p:nvPr/>
          </p:nvSpPr>
          <p:spPr>
            <a:xfrm>
              <a:off x="4261294" y="3039534"/>
              <a:ext cx="645350" cy="834881"/>
            </a:xfrm>
            <a:custGeom>
              <a:avLst/>
              <a:gdLst>
                <a:gd name="connsiteX0" fmla="*/ 0 w 626497"/>
                <a:gd name="connsiteY0" fmla="*/ 0 h 834881"/>
                <a:gd name="connsiteX1" fmla="*/ 626497 w 626497"/>
                <a:gd name="connsiteY1" fmla="*/ 0 h 834881"/>
                <a:gd name="connsiteX2" fmla="*/ 626497 w 626497"/>
                <a:gd name="connsiteY2" fmla="*/ 834881 h 834881"/>
                <a:gd name="connsiteX3" fmla="*/ 0 w 626497"/>
                <a:gd name="connsiteY3" fmla="*/ 834881 h 834881"/>
                <a:gd name="connsiteX4" fmla="*/ 0 w 626497"/>
                <a:gd name="connsiteY4" fmla="*/ 0 h 834881"/>
                <a:gd name="connsiteX0" fmla="*/ 0 w 645350"/>
                <a:gd name="connsiteY0" fmla="*/ 0 h 834881"/>
                <a:gd name="connsiteX1" fmla="*/ 645350 w 645350"/>
                <a:gd name="connsiteY1" fmla="*/ 348792 h 834881"/>
                <a:gd name="connsiteX2" fmla="*/ 626497 w 645350"/>
                <a:gd name="connsiteY2" fmla="*/ 834881 h 834881"/>
                <a:gd name="connsiteX3" fmla="*/ 0 w 645350"/>
                <a:gd name="connsiteY3" fmla="*/ 834881 h 834881"/>
                <a:gd name="connsiteX4" fmla="*/ 0 w 645350"/>
                <a:gd name="connsiteY4" fmla="*/ 0 h 83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350" h="834881">
                  <a:moveTo>
                    <a:pt x="0" y="0"/>
                  </a:moveTo>
                  <a:lnTo>
                    <a:pt x="645350" y="348792"/>
                  </a:lnTo>
                  <a:lnTo>
                    <a:pt x="626497" y="834881"/>
                  </a:lnTo>
                  <a:lnTo>
                    <a:pt x="0" y="834881"/>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12878BA-D53F-AD7E-DD88-811414AC65C6}"/>
                </a:ext>
              </a:extLst>
            </p:cNvPr>
            <p:cNvSpPr/>
            <p:nvPr/>
          </p:nvSpPr>
          <p:spPr>
            <a:xfrm>
              <a:off x="2190544" y="3039534"/>
              <a:ext cx="626496" cy="66397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6682BCE-4A53-F902-1AB1-EDD605BF51BB}"/>
                </a:ext>
              </a:extLst>
            </p:cNvPr>
            <p:cNvSpPr/>
            <p:nvPr/>
          </p:nvSpPr>
          <p:spPr>
            <a:xfrm>
              <a:off x="3225919" y="2724609"/>
              <a:ext cx="626496" cy="5653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Chart&#10;&#10;Description automatically generated with medium confidence">
            <a:extLst>
              <a:ext uri="{FF2B5EF4-FFF2-40B4-BE49-F238E27FC236}">
                <a16:creationId xmlns:a16="http://schemas.microsoft.com/office/drawing/2014/main" id="{3619C077-3CF2-6701-49D4-A5710006FBFB}"/>
              </a:ext>
            </a:extLst>
          </p:cNvPr>
          <p:cNvPicPr>
            <a:picLocks noChangeAspect="1"/>
          </p:cNvPicPr>
          <p:nvPr/>
        </p:nvPicPr>
        <p:blipFill>
          <a:blip r:embed="rId4"/>
          <a:stretch>
            <a:fillRect/>
          </a:stretch>
        </p:blipFill>
        <p:spPr>
          <a:xfrm>
            <a:off x="6184376" y="1536478"/>
            <a:ext cx="6007624" cy="3455002"/>
          </a:xfrm>
          <a:prstGeom prst="rect">
            <a:avLst/>
          </a:prstGeom>
        </p:spPr>
      </p:pic>
    </p:spTree>
    <p:extLst>
      <p:ext uri="{BB962C8B-B14F-4D97-AF65-F5344CB8AC3E}">
        <p14:creationId xmlns:p14="http://schemas.microsoft.com/office/powerpoint/2010/main" val="1997256322"/>
      </p:ext>
    </p:extLst>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288" y="249836"/>
            <a:ext cx="10131425" cy="814466"/>
          </a:xfrm>
        </p:spPr>
        <p:txBody>
          <a:bodyPr>
            <a:normAutofit/>
          </a:bodyPr>
          <a:lstStyle/>
          <a:p>
            <a:pPr lvl="0" algn="ctr" defTabSz="914400">
              <a:lnSpc>
                <a:spcPct val="90000"/>
              </a:lnSpc>
              <a:defRPr/>
            </a:pPr>
            <a:r>
              <a:rPr lang="en-US" cap="none" dirty="0">
                <a:ln>
                  <a:noFill/>
                </a:ln>
              </a:rPr>
              <a:t>Electric Discharge Machining Notch Geometry </a:t>
            </a:r>
          </a:p>
        </p:txBody>
      </p:sp>
      <p:grpSp>
        <p:nvGrpSpPr>
          <p:cNvPr id="10" name="Group 9"/>
          <p:cNvGrpSpPr/>
          <p:nvPr/>
        </p:nvGrpSpPr>
        <p:grpSpPr>
          <a:xfrm>
            <a:off x="0" y="6194189"/>
            <a:ext cx="12192000" cy="666065"/>
            <a:chOff x="0" y="6194189"/>
            <a:chExt cx="12192000" cy="66606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94189"/>
              <a:ext cx="783606" cy="666065"/>
            </a:xfrm>
            <a:prstGeom prst="rect">
              <a:avLst/>
            </a:prstGeom>
          </p:spPr>
        </p:pic>
        <p:sp>
          <p:nvSpPr>
            <p:cNvPr id="12" name="TextBox 11"/>
            <p:cNvSpPr txBox="1"/>
            <p:nvPr/>
          </p:nvSpPr>
          <p:spPr>
            <a:xfrm>
              <a:off x="6584800" y="6518170"/>
              <a:ext cx="5607200" cy="276999"/>
            </a:xfrm>
            <a:prstGeom prst="rect">
              <a:avLst/>
            </a:prstGeom>
            <a:noFill/>
          </p:spPr>
          <p:txBody>
            <a:bodyPr wrap="square" rtlCol="0">
              <a:spAutoFit/>
            </a:bodyPr>
            <a:lstStyle/>
            <a:p>
              <a:pPr algn="r"/>
              <a:r>
                <a:rPr lang="en-US" sz="1200" dirty="0">
                  <a:solidFill>
                    <a:prstClr val="white"/>
                  </a:solidFill>
                </a:rPr>
                <a:t>NASA Langley Research Center - Nondestructive Evaluation Sciences Branch</a:t>
              </a:r>
            </a:p>
          </p:txBody>
        </p:sp>
        <p:cxnSp>
          <p:nvCxnSpPr>
            <p:cNvPr id="13" name="Straight Connector 12"/>
            <p:cNvCxnSpPr/>
            <p:nvPr/>
          </p:nvCxnSpPr>
          <p:spPr>
            <a:xfrm>
              <a:off x="1004341" y="6656670"/>
              <a:ext cx="6327130" cy="4626"/>
            </a:xfrm>
            <a:prstGeom prst="line">
              <a:avLst/>
            </a:prstGeom>
            <a:ln w="76200">
              <a:solidFill>
                <a:srgbClr val="465488"/>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9DABDD17-71E4-4EE2-9C5C-1F1A7B4FF593}"/>
              </a:ext>
            </a:extLst>
          </p:cNvPr>
          <p:cNvSpPr txBox="1"/>
          <p:nvPr/>
        </p:nvSpPr>
        <p:spPr>
          <a:xfrm>
            <a:off x="11808823" y="62831"/>
            <a:ext cx="383177" cy="276999"/>
          </a:xfrm>
          <a:prstGeom prst="rect">
            <a:avLst/>
          </a:prstGeom>
          <a:noFill/>
        </p:spPr>
        <p:txBody>
          <a:bodyPr wrap="square" rtlCol="0">
            <a:spAutoFit/>
          </a:bodyPr>
          <a:lstStyle/>
          <a:p>
            <a:pPr algn="ctr"/>
            <a:r>
              <a:rPr lang="en-US" sz="1200" dirty="0">
                <a:solidFill>
                  <a:prstClr val="white"/>
                </a:solidFill>
              </a:rPr>
              <a:t>16</a:t>
            </a:r>
          </a:p>
        </p:txBody>
      </p:sp>
      <p:pic>
        <p:nvPicPr>
          <p:cNvPr id="14" name="Picture 13" descr="Chart&#10;&#10;Description automatically generated with medium confidence">
            <a:extLst>
              <a:ext uri="{FF2B5EF4-FFF2-40B4-BE49-F238E27FC236}">
                <a16:creationId xmlns:a16="http://schemas.microsoft.com/office/drawing/2014/main" id="{19EED04A-62A7-4F1C-A011-3FAE38A45060}"/>
              </a:ext>
            </a:extLst>
          </p:cNvPr>
          <p:cNvPicPr>
            <a:picLocks noChangeAspect="1"/>
          </p:cNvPicPr>
          <p:nvPr/>
        </p:nvPicPr>
        <p:blipFill>
          <a:blip r:embed="rId4"/>
          <a:stretch>
            <a:fillRect/>
          </a:stretch>
        </p:blipFill>
        <p:spPr>
          <a:xfrm>
            <a:off x="6184376" y="1536478"/>
            <a:ext cx="6007624" cy="3455002"/>
          </a:xfrm>
          <a:prstGeom prst="rect">
            <a:avLst/>
          </a:prstGeom>
        </p:spPr>
      </p:pic>
      <p:pic>
        <p:nvPicPr>
          <p:cNvPr id="16" name="Picture 15" descr="Chart, surface chart&#10;&#10;Description automatically generated">
            <a:extLst>
              <a:ext uri="{FF2B5EF4-FFF2-40B4-BE49-F238E27FC236}">
                <a16:creationId xmlns:a16="http://schemas.microsoft.com/office/drawing/2014/main" id="{CA1EB66A-9AEB-445A-9542-C49C7BCD7DC1}"/>
              </a:ext>
            </a:extLst>
          </p:cNvPr>
          <p:cNvPicPr>
            <a:picLocks noChangeAspect="1"/>
          </p:cNvPicPr>
          <p:nvPr/>
        </p:nvPicPr>
        <p:blipFill rotWithShape="1">
          <a:blip r:embed="rId5"/>
          <a:srcRect l="22945" t="20696" r="33707" b="1037"/>
          <a:stretch/>
        </p:blipFill>
        <p:spPr>
          <a:xfrm>
            <a:off x="391803" y="1635712"/>
            <a:ext cx="5284922" cy="3301139"/>
          </a:xfrm>
          <a:prstGeom prst="rect">
            <a:avLst/>
          </a:prstGeom>
        </p:spPr>
      </p:pic>
    </p:spTree>
    <p:extLst>
      <p:ext uri="{BB962C8B-B14F-4D97-AF65-F5344CB8AC3E}">
        <p14:creationId xmlns:p14="http://schemas.microsoft.com/office/powerpoint/2010/main" val="40534898"/>
      </p:ext>
    </p:extLst>
  </p:cSld>
  <p:clrMapOvr>
    <a:masterClrMapping/>
  </p:clrMapOvr>
  <p:transition>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194189"/>
            <a:ext cx="12192000" cy="666065"/>
            <a:chOff x="0" y="6194189"/>
            <a:chExt cx="12192000" cy="66606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94189"/>
              <a:ext cx="783606" cy="666065"/>
            </a:xfrm>
            <a:prstGeom prst="rect">
              <a:avLst/>
            </a:prstGeom>
          </p:spPr>
        </p:pic>
        <p:sp>
          <p:nvSpPr>
            <p:cNvPr id="12" name="TextBox 11"/>
            <p:cNvSpPr txBox="1"/>
            <p:nvPr/>
          </p:nvSpPr>
          <p:spPr>
            <a:xfrm>
              <a:off x="6584800" y="6518170"/>
              <a:ext cx="5607200" cy="276999"/>
            </a:xfrm>
            <a:prstGeom prst="rect">
              <a:avLst/>
            </a:prstGeom>
            <a:noFill/>
          </p:spPr>
          <p:txBody>
            <a:bodyPr wrap="square" rtlCol="0">
              <a:spAutoFit/>
            </a:bodyPr>
            <a:lstStyle/>
            <a:p>
              <a:pPr algn="r"/>
              <a:r>
                <a:rPr lang="en-US" sz="1200" dirty="0">
                  <a:solidFill>
                    <a:prstClr val="white"/>
                  </a:solidFill>
                </a:rPr>
                <a:t>NASA Langley Research Center - Nondestructive Evaluation Sciences Branch</a:t>
              </a:r>
            </a:p>
          </p:txBody>
        </p:sp>
        <p:cxnSp>
          <p:nvCxnSpPr>
            <p:cNvPr id="13" name="Straight Connector 12"/>
            <p:cNvCxnSpPr/>
            <p:nvPr/>
          </p:nvCxnSpPr>
          <p:spPr>
            <a:xfrm>
              <a:off x="1004341" y="6656670"/>
              <a:ext cx="6327130" cy="4626"/>
            </a:xfrm>
            <a:prstGeom prst="line">
              <a:avLst/>
            </a:prstGeom>
            <a:ln w="76200">
              <a:solidFill>
                <a:srgbClr val="465488"/>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59B62D88-B202-41EB-B43C-A43EBA2ABA20}"/>
              </a:ext>
            </a:extLst>
          </p:cNvPr>
          <p:cNvSpPr>
            <a:spLocks noGrp="1"/>
          </p:cNvSpPr>
          <p:nvPr>
            <p:ph idx="1"/>
          </p:nvPr>
        </p:nvSpPr>
        <p:spPr>
          <a:xfrm>
            <a:off x="685800" y="1202803"/>
            <a:ext cx="10820399" cy="4588398"/>
          </a:xfrm>
        </p:spPr>
        <p:txBody>
          <a:bodyPr>
            <a:normAutofit/>
          </a:bodyPr>
          <a:lstStyle/>
          <a:p>
            <a:pPr marL="514350" indent="-514350" algn="ctr">
              <a:buFont typeface="+mj-lt"/>
              <a:buAutoNum type="arabicPeriod" startAt="2"/>
            </a:pPr>
            <a:r>
              <a:rPr lang="en-US" sz="3200" dirty="0"/>
              <a:t>You can perform the inspection, but don’t know how.</a:t>
            </a:r>
          </a:p>
          <a:p>
            <a:pPr marL="0" indent="0" algn="ctr">
              <a:buNone/>
            </a:pPr>
            <a:endParaRPr lang="en-US" sz="3200" dirty="0"/>
          </a:p>
          <a:p>
            <a:pPr marL="0" indent="0" algn="ctr">
              <a:buNone/>
            </a:pPr>
            <a:r>
              <a:rPr lang="en-US" sz="3200" dirty="0"/>
              <a:t>Example: Inspection of high capacity multi layer pressure vessels</a:t>
            </a:r>
          </a:p>
        </p:txBody>
      </p:sp>
    </p:spTree>
    <p:extLst>
      <p:ext uri="{BB962C8B-B14F-4D97-AF65-F5344CB8AC3E}">
        <p14:creationId xmlns:p14="http://schemas.microsoft.com/office/powerpoint/2010/main" val="3087629199"/>
      </p:ext>
    </p:extLst>
  </p:cSld>
  <p:clrMapOvr>
    <a:masterClrMapping/>
  </p:clrMapOvr>
  <p:transition>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1" y="457200"/>
            <a:ext cx="10241280" cy="762000"/>
          </a:xfrm>
        </p:spPr>
        <p:txBody>
          <a:bodyPr>
            <a:normAutofit/>
          </a:bodyPr>
          <a:lstStyle/>
          <a:p>
            <a:r>
              <a:rPr lang="en-US" cap="none" dirty="0"/>
              <a:t>High Capacity Multi Layer Pressure Vessels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2812" y="1606691"/>
            <a:ext cx="6976987" cy="4794109"/>
          </a:xfrm>
          <a:prstGeom prst="rect">
            <a:avLst/>
          </a:prstGeom>
        </p:spPr>
      </p:pic>
    </p:spTree>
    <p:extLst>
      <p:ext uri="{BB962C8B-B14F-4D97-AF65-F5344CB8AC3E}">
        <p14:creationId xmlns:p14="http://schemas.microsoft.com/office/powerpoint/2010/main" val="2667765850"/>
      </p:ext>
    </p:extLst>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1030288" y="249836"/>
            <a:ext cx="10131425" cy="814466"/>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lnSpc>
                <a:spcPct val="90000"/>
              </a:lnSpc>
              <a:defRPr/>
            </a:pPr>
            <a:r>
              <a:rPr lang="en-US" sz="3600" cap="none" dirty="0">
                <a:ln>
                  <a:noFill/>
                </a:ln>
              </a:rPr>
              <a:t>Layered Pressure Vessel</a:t>
            </a:r>
          </a:p>
        </p:txBody>
      </p:sp>
      <p:grpSp>
        <p:nvGrpSpPr>
          <p:cNvPr id="24" name="Group 23"/>
          <p:cNvGrpSpPr>
            <a:grpSpLocks noChangeAspect="1"/>
          </p:cNvGrpSpPr>
          <p:nvPr/>
        </p:nvGrpSpPr>
        <p:grpSpPr>
          <a:xfrm rot="16200000">
            <a:off x="2071893" y="-57195"/>
            <a:ext cx="4744325" cy="7579794"/>
            <a:chOff x="7337155" y="1064303"/>
            <a:chExt cx="3264688" cy="5215845"/>
          </a:xfrm>
        </p:grpSpPr>
        <p:grpSp>
          <p:nvGrpSpPr>
            <p:cNvPr id="27" name="Group 26"/>
            <p:cNvGrpSpPr/>
            <p:nvPr/>
          </p:nvGrpSpPr>
          <p:grpSpPr>
            <a:xfrm rot="5400000">
              <a:off x="6361576" y="2039882"/>
              <a:ext cx="5215845" cy="3264688"/>
              <a:chOff x="6784633" y="273019"/>
              <a:chExt cx="5655519" cy="3797389"/>
            </a:xfrm>
          </p:grpSpPr>
          <p:grpSp>
            <p:nvGrpSpPr>
              <p:cNvPr id="29" name="Group 28"/>
              <p:cNvGrpSpPr/>
              <p:nvPr/>
            </p:nvGrpSpPr>
            <p:grpSpPr>
              <a:xfrm>
                <a:off x="6784633" y="273019"/>
                <a:ext cx="5655519" cy="3797389"/>
                <a:chOff x="1460995" y="-1141202"/>
                <a:chExt cx="9260141" cy="7016506"/>
              </a:xfrm>
            </p:grpSpPr>
            <p:grpSp>
              <p:nvGrpSpPr>
                <p:cNvPr id="31" name="Group 30"/>
                <p:cNvGrpSpPr/>
                <p:nvPr/>
              </p:nvGrpSpPr>
              <p:grpSpPr>
                <a:xfrm>
                  <a:off x="1460995" y="-1141202"/>
                  <a:ext cx="9260141" cy="7016506"/>
                  <a:chOff x="1460995" y="-1141202"/>
                  <a:chExt cx="9260141" cy="7016506"/>
                </a:xfrm>
              </p:grpSpPr>
              <p:sp>
                <p:nvSpPr>
                  <p:cNvPr id="35" name="Rectangle 34"/>
                  <p:cNvSpPr/>
                  <p:nvPr/>
                </p:nvSpPr>
                <p:spPr>
                  <a:xfrm>
                    <a:off x="1460995" y="-1141202"/>
                    <a:ext cx="9260141" cy="6965245"/>
                  </a:xfrm>
                  <a:prstGeom prst="rect">
                    <a:avLst/>
                  </a:prstGeom>
                  <a:solidFill>
                    <a:srgbClr val="FFFFFF"/>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1019" y="320040"/>
                    <a:ext cx="7841465" cy="2389918"/>
                  </a:xfrm>
                  <a:prstGeom prst="rect">
                    <a:avLst/>
                  </a:prstGeom>
                  <a:ln>
                    <a:noFill/>
                  </a:ln>
                </p:spPr>
              </p:pic>
              <p:grpSp>
                <p:nvGrpSpPr>
                  <p:cNvPr id="37" name="Group 36"/>
                  <p:cNvGrpSpPr/>
                  <p:nvPr/>
                </p:nvGrpSpPr>
                <p:grpSpPr>
                  <a:xfrm>
                    <a:off x="1661615" y="2714821"/>
                    <a:ext cx="8393271" cy="3160483"/>
                    <a:chOff x="228885" y="1770311"/>
                    <a:chExt cx="8393271" cy="3160483"/>
                  </a:xfrm>
                </p:grpSpPr>
                <p:grpSp>
                  <p:nvGrpSpPr>
                    <p:cNvPr id="38" name="Group 37"/>
                    <p:cNvGrpSpPr/>
                    <p:nvPr/>
                  </p:nvGrpSpPr>
                  <p:grpSpPr>
                    <a:xfrm>
                      <a:off x="617558" y="2497354"/>
                      <a:ext cx="7968133" cy="1603109"/>
                      <a:chOff x="253658" y="1911606"/>
                      <a:chExt cx="8589143" cy="1748903"/>
                    </a:xfrm>
                  </p:grpSpPr>
                  <p:sp>
                    <p:nvSpPr>
                      <p:cNvPr id="50" name="Oval 49"/>
                      <p:cNvSpPr/>
                      <p:nvPr/>
                    </p:nvSpPr>
                    <p:spPr>
                      <a:xfrm>
                        <a:off x="253658" y="1911608"/>
                        <a:ext cx="1802165" cy="1748901"/>
                      </a:xfrm>
                      <a:prstGeom prst="ellipse">
                        <a:avLst/>
                      </a:prstGeom>
                      <a:solidFill>
                        <a:srgbClr val="FFFFFF"/>
                      </a:solidFill>
                      <a:ln w="15875"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endParaRPr>
                      </a:p>
                    </p:txBody>
                  </p:sp>
                  <p:sp>
                    <p:nvSpPr>
                      <p:cNvPr id="51" name="Oval 50"/>
                      <p:cNvSpPr/>
                      <p:nvPr/>
                    </p:nvSpPr>
                    <p:spPr>
                      <a:xfrm>
                        <a:off x="7040636" y="1911607"/>
                        <a:ext cx="1802165" cy="1748901"/>
                      </a:xfrm>
                      <a:prstGeom prst="ellipse">
                        <a:avLst/>
                      </a:prstGeom>
                      <a:solidFill>
                        <a:srgbClr val="FFFFFF"/>
                      </a:solidFill>
                      <a:ln w="15875"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endParaRPr>
                      </a:p>
                    </p:txBody>
                  </p:sp>
                  <p:sp>
                    <p:nvSpPr>
                      <p:cNvPr id="52" name="Rectangle 51"/>
                      <p:cNvSpPr/>
                      <p:nvPr/>
                    </p:nvSpPr>
                    <p:spPr>
                      <a:xfrm>
                        <a:off x="1154741" y="1911609"/>
                        <a:ext cx="6817407" cy="1748899"/>
                      </a:xfrm>
                      <a:prstGeom prst="rect">
                        <a:avLst/>
                      </a:prstGeom>
                      <a:solidFill>
                        <a:srgbClr val="FFFFFF"/>
                      </a:solidFill>
                      <a:ln w="15875"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endParaRPr>
                      </a:p>
                    </p:txBody>
                  </p:sp>
                  <p:cxnSp>
                    <p:nvCxnSpPr>
                      <p:cNvPr id="53" name="Straight Connector 52"/>
                      <p:cNvCxnSpPr/>
                      <p:nvPr/>
                    </p:nvCxnSpPr>
                    <p:spPr>
                      <a:xfrm flipH="1">
                        <a:off x="3773009" y="1911606"/>
                        <a:ext cx="8878" cy="1748901"/>
                      </a:xfrm>
                      <a:prstGeom prst="line">
                        <a:avLst/>
                      </a:prstGeom>
                      <a:noFill/>
                      <a:ln w="41275" cap="flat" cmpd="sng" algn="ctr">
                        <a:solidFill>
                          <a:srgbClr val="000000"/>
                        </a:solidFill>
                        <a:prstDash val="solid"/>
                      </a:ln>
                      <a:effectLst/>
                    </p:spPr>
                  </p:cxnSp>
                  <p:cxnSp>
                    <p:nvCxnSpPr>
                      <p:cNvPr id="54" name="Straight Connector 53"/>
                      <p:cNvCxnSpPr/>
                      <p:nvPr/>
                    </p:nvCxnSpPr>
                    <p:spPr>
                      <a:xfrm flipH="1">
                        <a:off x="7950596" y="1911607"/>
                        <a:ext cx="8878" cy="1748901"/>
                      </a:xfrm>
                      <a:prstGeom prst="line">
                        <a:avLst/>
                      </a:prstGeom>
                      <a:noFill/>
                      <a:ln w="41275" cap="flat" cmpd="sng" algn="ctr">
                        <a:solidFill>
                          <a:srgbClr val="000000"/>
                        </a:solidFill>
                        <a:prstDash val="solid"/>
                      </a:ln>
                      <a:effectLst/>
                    </p:spPr>
                  </p:cxnSp>
                  <p:cxnSp>
                    <p:nvCxnSpPr>
                      <p:cNvPr id="55" name="Straight Connector 54"/>
                      <p:cNvCxnSpPr/>
                      <p:nvPr/>
                    </p:nvCxnSpPr>
                    <p:spPr>
                      <a:xfrm flipH="1">
                        <a:off x="1133189" y="1911607"/>
                        <a:ext cx="8878" cy="1748901"/>
                      </a:xfrm>
                      <a:prstGeom prst="line">
                        <a:avLst/>
                      </a:prstGeom>
                      <a:noFill/>
                      <a:ln w="41275" cap="flat" cmpd="sng" algn="ctr">
                        <a:solidFill>
                          <a:srgbClr val="000000"/>
                        </a:solidFill>
                        <a:prstDash val="solid"/>
                      </a:ln>
                      <a:effectLst/>
                    </p:spPr>
                  </p:cxnSp>
                </p:grpSp>
                <p:grpSp>
                  <p:nvGrpSpPr>
                    <p:cNvPr id="39" name="Group 38"/>
                    <p:cNvGrpSpPr/>
                    <p:nvPr/>
                  </p:nvGrpSpPr>
                  <p:grpSpPr>
                    <a:xfrm>
                      <a:off x="228885" y="3144198"/>
                      <a:ext cx="405145" cy="309417"/>
                      <a:chOff x="4166855" y="4972883"/>
                      <a:chExt cx="1093254" cy="840509"/>
                    </a:xfrm>
                  </p:grpSpPr>
                  <p:sp>
                    <p:nvSpPr>
                      <p:cNvPr id="48" name="Rectangle 47"/>
                      <p:cNvSpPr/>
                      <p:nvPr/>
                    </p:nvSpPr>
                    <p:spPr>
                      <a:xfrm rot="16200000">
                        <a:off x="3857437" y="5282301"/>
                        <a:ext cx="840509" cy="221673"/>
                      </a:xfrm>
                      <a:prstGeom prst="rect">
                        <a:avLst/>
                      </a:prstGeom>
                      <a:noFill/>
                      <a:ln w="53975"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endParaRPr>
                      </a:p>
                    </p:txBody>
                  </p:sp>
                  <p:sp>
                    <p:nvSpPr>
                      <p:cNvPr id="49" name="Rectangle 48"/>
                      <p:cNvSpPr/>
                      <p:nvPr/>
                    </p:nvSpPr>
                    <p:spPr>
                      <a:xfrm>
                        <a:off x="4419600" y="5282302"/>
                        <a:ext cx="840509" cy="221673"/>
                      </a:xfrm>
                      <a:prstGeom prst="rect">
                        <a:avLst/>
                      </a:prstGeom>
                      <a:noFill/>
                      <a:ln w="53975"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endParaRPr>
                      </a:p>
                    </p:txBody>
                  </p:sp>
                </p:grpSp>
                <p:sp>
                  <p:nvSpPr>
                    <p:cNvPr id="40" name="Rectangle 39"/>
                    <p:cNvSpPr/>
                    <p:nvPr/>
                  </p:nvSpPr>
                  <p:spPr>
                    <a:xfrm rot="5400000">
                      <a:off x="8198031" y="3184348"/>
                      <a:ext cx="658704" cy="189546"/>
                    </a:xfrm>
                    <a:prstGeom prst="rect">
                      <a:avLst/>
                    </a:prstGeom>
                    <a:solidFill>
                      <a:srgbClr val="FFFFFF"/>
                    </a:solidFill>
                    <a:ln w="53975"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endParaRPr>
                    </a:p>
                  </p:txBody>
                </p:sp>
                <p:sp>
                  <p:nvSpPr>
                    <p:cNvPr id="41" name="TextBox 40"/>
                    <p:cNvSpPr txBox="1"/>
                    <p:nvPr/>
                  </p:nvSpPr>
                  <p:spPr>
                    <a:xfrm>
                      <a:off x="2217166" y="4319505"/>
                      <a:ext cx="4363711" cy="611289"/>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Tahoma" pitchFamily="34" charset="0"/>
                        </a:rPr>
                        <a:t>Layered Pressure Vessel</a:t>
                      </a:r>
                    </a:p>
                  </p:txBody>
                </p:sp>
                <p:cxnSp>
                  <p:nvCxnSpPr>
                    <p:cNvPr id="42" name="Straight Arrow Connector 41"/>
                    <p:cNvCxnSpPr/>
                    <p:nvPr/>
                  </p:nvCxnSpPr>
                  <p:spPr>
                    <a:xfrm rot="16200000">
                      <a:off x="5494591" y="497602"/>
                      <a:ext cx="554821" cy="3100240"/>
                    </a:xfrm>
                    <a:prstGeom prst="straightConnector1">
                      <a:avLst/>
                    </a:prstGeom>
                    <a:noFill/>
                    <a:ln w="12700" cap="flat" cmpd="sng" algn="ctr">
                      <a:solidFill>
                        <a:srgbClr val="000000"/>
                      </a:solidFill>
                      <a:prstDash val="sysDash"/>
                      <a:headEnd type="none" w="med" len="med"/>
                      <a:tailEnd type="none" w="med" len="med"/>
                    </a:ln>
                    <a:effectLst/>
                  </p:spPr>
                </p:cxnSp>
                <p:sp>
                  <p:nvSpPr>
                    <p:cNvPr id="43" name="Rounded Rectangle 42"/>
                    <p:cNvSpPr/>
                    <p:nvPr/>
                  </p:nvSpPr>
                  <p:spPr>
                    <a:xfrm>
                      <a:off x="1094986" y="2325133"/>
                      <a:ext cx="3126898" cy="401442"/>
                    </a:xfrm>
                    <a:prstGeom prst="roundRect">
                      <a:avLst/>
                    </a:prstGeom>
                    <a:noFill/>
                    <a:ln w="12700" cap="flat" cmpd="sng" algn="ctr">
                      <a:solidFill>
                        <a:schemeClr val="bg1"/>
                      </a:solidFill>
                      <a:prstDash val="sys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endParaRPr>
                    </a:p>
                  </p:txBody>
                </p:sp>
                <p:cxnSp>
                  <p:nvCxnSpPr>
                    <p:cNvPr id="45" name="Straight Connector 44"/>
                    <p:cNvCxnSpPr/>
                    <p:nvPr/>
                  </p:nvCxnSpPr>
                  <p:spPr>
                    <a:xfrm flipH="1">
                      <a:off x="3885811" y="3144198"/>
                      <a:ext cx="3883776" cy="292"/>
                    </a:xfrm>
                    <a:prstGeom prst="line">
                      <a:avLst/>
                    </a:prstGeom>
                    <a:noFill/>
                    <a:ln w="41275" cap="flat" cmpd="sng" algn="ctr">
                      <a:solidFill>
                        <a:srgbClr val="000000"/>
                      </a:solidFill>
                      <a:prstDash val="solid"/>
                    </a:ln>
                    <a:effectLst/>
                  </p:spPr>
                </p:cxnSp>
                <p:cxnSp>
                  <p:nvCxnSpPr>
                    <p:cNvPr id="47" name="Straight Connector 46"/>
                    <p:cNvCxnSpPr/>
                    <p:nvPr/>
                  </p:nvCxnSpPr>
                  <p:spPr>
                    <a:xfrm flipH="1">
                      <a:off x="1404968" y="3383935"/>
                      <a:ext cx="2485722" cy="5551"/>
                    </a:xfrm>
                    <a:prstGeom prst="line">
                      <a:avLst/>
                    </a:prstGeom>
                    <a:noFill/>
                    <a:ln w="41275" cap="flat" cmpd="sng" algn="ctr">
                      <a:solidFill>
                        <a:srgbClr val="000000"/>
                      </a:solidFill>
                      <a:prstDash val="solid"/>
                    </a:ln>
                    <a:effectLst/>
                  </p:spPr>
                </p:cxnSp>
              </p:grpSp>
            </p:grpSp>
            <p:sp>
              <p:nvSpPr>
                <p:cNvPr id="32" name="TextBox 31"/>
                <p:cNvSpPr txBox="1"/>
                <p:nvPr/>
              </p:nvSpPr>
              <p:spPr>
                <a:xfrm>
                  <a:off x="4093892" y="-15776"/>
                  <a:ext cx="1791129" cy="992216"/>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Tahoma" pitchFamily="34" charset="0"/>
                    </a:rPr>
                    <a:t>Head to shell weld</a:t>
                  </a:r>
                  <a:endParaRPr kumimoji="0" lang="en-US" sz="1200" b="0" i="0" u="none" strike="noStrike" kern="0" cap="none" spc="0" normalizeH="0" baseline="0" noProof="0" dirty="0">
                    <a:ln>
                      <a:noFill/>
                    </a:ln>
                    <a:solidFill>
                      <a:srgbClr val="000000"/>
                    </a:solidFill>
                    <a:effectLst/>
                    <a:uLnTx/>
                    <a:uFillTx/>
                    <a:latin typeface="Tahoma" pitchFamily="34" charset="0"/>
                  </a:endParaRPr>
                </a:p>
              </p:txBody>
            </p:sp>
            <p:sp>
              <p:nvSpPr>
                <p:cNvPr id="33" name="TextBox 32"/>
                <p:cNvSpPr txBox="1"/>
                <p:nvPr/>
              </p:nvSpPr>
              <p:spPr>
                <a:xfrm>
                  <a:off x="6921194" y="-51769"/>
                  <a:ext cx="1719240" cy="992216"/>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Tahoma" pitchFamily="34" charset="0"/>
                    </a:rPr>
                    <a:t>Shell to shell weld</a:t>
                  </a:r>
                  <a:endParaRPr kumimoji="0" lang="en-US" sz="1200" b="0" i="0" u="none" strike="noStrike" kern="0" cap="none" spc="0" normalizeH="0" baseline="0" noProof="0" dirty="0">
                    <a:ln>
                      <a:noFill/>
                    </a:ln>
                    <a:solidFill>
                      <a:srgbClr val="000000"/>
                    </a:solidFill>
                    <a:effectLst/>
                    <a:uLnTx/>
                    <a:uFillTx/>
                    <a:latin typeface="Tahoma" pitchFamily="34" charset="0"/>
                  </a:endParaRPr>
                </a:p>
              </p:txBody>
            </p:sp>
            <p:sp>
              <p:nvSpPr>
                <p:cNvPr id="34" name="TextBox 33"/>
                <p:cNvSpPr txBox="1"/>
                <p:nvPr/>
              </p:nvSpPr>
              <p:spPr>
                <a:xfrm>
                  <a:off x="2263082" y="872121"/>
                  <a:ext cx="1246274" cy="511815"/>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Tahoma" pitchFamily="34" charset="0"/>
                    </a:rPr>
                    <a:t>Head</a:t>
                  </a:r>
                  <a:endParaRPr kumimoji="0" lang="en-US" sz="1200" b="0" i="0" u="none" strike="noStrike" kern="0" cap="none" spc="0" normalizeH="0" baseline="0" noProof="0" dirty="0">
                    <a:ln>
                      <a:noFill/>
                    </a:ln>
                    <a:solidFill>
                      <a:srgbClr val="000000"/>
                    </a:solidFill>
                    <a:effectLst/>
                    <a:uLnTx/>
                    <a:uFillTx/>
                    <a:latin typeface="Tahoma" pitchFamily="34" charset="0"/>
                  </a:endParaRPr>
                </a:p>
              </p:txBody>
            </p:sp>
          </p:grpSp>
          <p:cxnSp>
            <p:nvCxnSpPr>
              <p:cNvPr id="30" name="Straight Arrow Connector 29"/>
              <p:cNvCxnSpPr/>
              <p:nvPr/>
            </p:nvCxnSpPr>
            <p:spPr>
              <a:xfrm flipH="1" flipV="1">
                <a:off x="7046393" y="2357297"/>
                <a:ext cx="389728" cy="302905"/>
              </a:xfrm>
              <a:prstGeom prst="straightConnector1">
                <a:avLst/>
              </a:prstGeom>
              <a:noFill/>
              <a:ln w="12700" cap="flat" cmpd="sng" algn="ctr">
                <a:solidFill>
                  <a:srgbClr val="000000"/>
                </a:solidFill>
                <a:prstDash val="sysDash"/>
                <a:headEnd type="none" w="med" len="med"/>
                <a:tailEnd type="none" w="med" len="med"/>
              </a:ln>
              <a:effectLst/>
            </p:spPr>
          </p:cxnSp>
        </p:grpSp>
        <p:sp>
          <p:nvSpPr>
            <p:cNvPr id="28" name="Rectangle 27"/>
            <p:cNvSpPr/>
            <p:nvPr/>
          </p:nvSpPr>
          <p:spPr>
            <a:xfrm>
              <a:off x="8807686" y="1293930"/>
              <a:ext cx="1733358" cy="3878695"/>
            </a:xfrm>
            <a:prstGeom prst="rect">
              <a:avLst/>
            </a:prstGeom>
            <a:noFill/>
            <a:ln w="95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0" y="6194189"/>
            <a:ext cx="12192000" cy="666065"/>
            <a:chOff x="0" y="6194189"/>
            <a:chExt cx="12192000" cy="666065"/>
          </a:xfrm>
        </p:grpSpPr>
        <p:pic>
          <p:nvPicPr>
            <p:cNvPr id="57" name="Picture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94189"/>
              <a:ext cx="783606" cy="666065"/>
            </a:xfrm>
            <a:prstGeom prst="rect">
              <a:avLst/>
            </a:prstGeom>
          </p:spPr>
        </p:pic>
        <p:sp>
          <p:nvSpPr>
            <p:cNvPr id="58" name="TextBox 57"/>
            <p:cNvSpPr txBox="1"/>
            <p:nvPr/>
          </p:nvSpPr>
          <p:spPr>
            <a:xfrm>
              <a:off x="6584800" y="6518170"/>
              <a:ext cx="56072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NASA Langley Research Center - Nondestructive Evaluation Sciences Branch</a:t>
              </a:r>
            </a:p>
          </p:txBody>
        </p:sp>
        <p:cxnSp>
          <p:nvCxnSpPr>
            <p:cNvPr id="59" name="Straight Connector 58"/>
            <p:cNvCxnSpPr/>
            <p:nvPr/>
          </p:nvCxnSpPr>
          <p:spPr>
            <a:xfrm>
              <a:off x="1004341" y="6656670"/>
              <a:ext cx="6327130" cy="4626"/>
            </a:xfrm>
            <a:prstGeom prst="line">
              <a:avLst/>
            </a:prstGeom>
            <a:ln w="76200">
              <a:solidFill>
                <a:srgbClr val="465488"/>
              </a:solidFill>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9252507" y="1165853"/>
            <a:ext cx="2413270" cy="4784180"/>
            <a:chOff x="39329" y="1237224"/>
            <a:chExt cx="2413270" cy="4784180"/>
          </a:xfrm>
        </p:grpSpPr>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29" y="1842689"/>
              <a:ext cx="2413270" cy="4178715"/>
            </a:xfrm>
            <a:prstGeom prst="rect">
              <a:avLst/>
            </a:prstGeom>
          </p:spPr>
        </p:pic>
        <p:sp>
          <p:nvSpPr>
            <p:cNvPr id="62" name="TextBox 61"/>
            <p:cNvSpPr txBox="1"/>
            <p:nvPr/>
          </p:nvSpPr>
          <p:spPr>
            <a:xfrm>
              <a:off x="63694" y="1237224"/>
              <a:ext cx="2373666" cy="646331"/>
            </a:xfrm>
            <a:prstGeom prst="rect">
              <a:avLst/>
            </a:prstGeom>
            <a:noFill/>
          </p:spPr>
          <p:txBody>
            <a:bodyPr wrap="square" rtlCol="0">
              <a:spAutoFit/>
            </a:bodyPr>
            <a:lstStyle/>
            <a:p>
              <a:pPr algn="ctr"/>
              <a:r>
                <a:rPr lang="en-US" dirty="0"/>
                <a:t>Shell to shell weld cross section</a:t>
              </a:r>
            </a:p>
          </p:txBody>
        </p:sp>
      </p:grpSp>
    </p:spTree>
    <p:extLst>
      <p:ext uri="{BB962C8B-B14F-4D97-AF65-F5344CB8AC3E}">
        <p14:creationId xmlns:p14="http://schemas.microsoft.com/office/powerpoint/2010/main" val="3510236738"/>
      </p:ext>
    </p:extLst>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288" y="249836"/>
            <a:ext cx="10131425" cy="814466"/>
          </a:xfrm>
        </p:spPr>
        <p:txBody>
          <a:bodyPr>
            <a:normAutofit/>
          </a:bodyPr>
          <a:lstStyle/>
          <a:p>
            <a:pPr lvl="0" algn="ctr" defTabSz="914400">
              <a:lnSpc>
                <a:spcPct val="90000"/>
              </a:lnSpc>
              <a:defRPr/>
            </a:pPr>
            <a:r>
              <a:rPr lang="en-US" cap="none" dirty="0">
                <a:ln>
                  <a:noFill/>
                </a:ln>
              </a:rPr>
              <a:t>LPV Simulation Results </a:t>
            </a:r>
          </a:p>
        </p:txBody>
      </p:sp>
      <p:grpSp>
        <p:nvGrpSpPr>
          <p:cNvPr id="10" name="Group 9"/>
          <p:cNvGrpSpPr/>
          <p:nvPr/>
        </p:nvGrpSpPr>
        <p:grpSpPr>
          <a:xfrm>
            <a:off x="0" y="6194189"/>
            <a:ext cx="12192000" cy="666065"/>
            <a:chOff x="0" y="6194189"/>
            <a:chExt cx="12192000" cy="66606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94189"/>
              <a:ext cx="783606" cy="666065"/>
            </a:xfrm>
            <a:prstGeom prst="rect">
              <a:avLst/>
            </a:prstGeom>
          </p:spPr>
        </p:pic>
        <p:sp>
          <p:nvSpPr>
            <p:cNvPr id="12" name="TextBox 11"/>
            <p:cNvSpPr txBox="1"/>
            <p:nvPr/>
          </p:nvSpPr>
          <p:spPr>
            <a:xfrm>
              <a:off x="6584800" y="6518170"/>
              <a:ext cx="56072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NASA Langley Research Center - Nondestructive Evaluation Sciences Branch</a:t>
              </a:r>
            </a:p>
          </p:txBody>
        </p:sp>
        <p:cxnSp>
          <p:nvCxnSpPr>
            <p:cNvPr id="13" name="Straight Connector 12"/>
            <p:cNvCxnSpPr/>
            <p:nvPr/>
          </p:nvCxnSpPr>
          <p:spPr>
            <a:xfrm>
              <a:off x="1004341" y="6656670"/>
              <a:ext cx="6327130" cy="4626"/>
            </a:xfrm>
            <a:prstGeom prst="line">
              <a:avLst/>
            </a:prstGeom>
            <a:ln w="76200">
              <a:solidFill>
                <a:srgbClr val="465488"/>
              </a:solidFill>
            </a:ln>
          </p:spPr>
          <p:style>
            <a:lnRef idx="1">
              <a:schemeClr val="accent1"/>
            </a:lnRef>
            <a:fillRef idx="0">
              <a:schemeClr val="accent1"/>
            </a:fillRef>
            <a:effectRef idx="0">
              <a:schemeClr val="accent1"/>
            </a:effectRef>
            <a:fontRef idx="minor">
              <a:schemeClr val="tx1"/>
            </a:fontRef>
          </p:style>
        </p:cxnSp>
      </p:grpSp>
      <p:sp>
        <p:nvSpPr>
          <p:cNvPr id="19" name="Content Placeholder 2"/>
          <p:cNvSpPr txBox="1">
            <a:spLocks/>
          </p:cNvSpPr>
          <p:nvPr/>
        </p:nvSpPr>
        <p:spPr>
          <a:xfrm>
            <a:off x="532249" y="4619499"/>
            <a:ext cx="6296508" cy="20371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5" name="Group 104"/>
          <p:cNvGrpSpPr/>
          <p:nvPr/>
        </p:nvGrpSpPr>
        <p:grpSpPr>
          <a:xfrm>
            <a:off x="6436671" y="1028725"/>
            <a:ext cx="5334577" cy="2477116"/>
            <a:chOff x="6436671" y="1028725"/>
            <a:chExt cx="5334577" cy="2477116"/>
          </a:xfrm>
        </p:grpSpPr>
        <p:grpSp>
          <p:nvGrpSpPr>
            <p:cNvPr id="59" name="Group 58"/>
            <p:cNvGrpSpPr/>
            <p:nvPr/>
          </p:nvGrpSpPr>
          <p:grpSpPr>
            <a:xfrm>
              <a:off x="6436671" y="1028725"/>
              <a:ext cx="5334577" cy="2456731"/>
              <a:chOff x="1232210" y="1402326"/>
              <a:chExt cx="9505640" cy="4499920"/>
            </a:xfrm>
          </p:grpSpPr>
          <p:sp>
            <p:nvSpPr>
              <p:cNvPr id="60" name="Rectangle 59"/>
              <p:cNvSpPr/>
              <p:nvPr/>
            </p:nvSpPr>
            <p:spPr>
              <a:xfrm>
                <a:off x="1232210" y="1402326"/>
                <a:ext cx="9505640" cy="44999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9060266" y="3975002"/>
                <a:ext cx="323681" cy="4169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p:cNvPicPr>
                <a:picLocks noChangeAspect="1"/>
              </p:cNvPicPr>
              <p:nvPr/>
            </p:nvPicPr>
            <p:blipFill rotWithShape="1">
              <a:blip r:embed="rId4">
                <a:extLst>
                  <a:ext uri="{28A0092B-C50C-407E-A947-70E740481C1C}">
                    <a14:useLocalDpi xmlns:a14="http://schemas.microsoft.com/office/drawing/2010/main" val="0"/>
                  </a:ext>
                </a:extLst>
              </a:blip>
              <a:srcRect l="26486" t="16073" r="50598" b="28967"/>
              <a:stretch/>
            </p:blipFill>
            <p:spPr>
              <a:xfrm>
                <a:off x="1232210" y="1421723"/>
                <a:ext cx="4633202" cy="4060128"/>
              </a:xfrm>
              <a:prstGeom prst="rect">
                <a:avLst/>
              </a:prstGeom>
            </p:spPr>
          </p:pic>
          <p:grpSp>
            <p:nvGrpSpPr>
              <p:cNvPr id="63" name="Group 62"/>
              <p:cNvGrpSpPr/>
              <p:nvPr/>
            </p:nvGrpSpPr>
            <p:grpSpPr>
              <a:xfrm>
                <a:off x="6015602" y="1402326"/>
                <a:ext cx="4722248" cy="4090179"/>
                <a:chOff x="589670" y="1778760"/>
                <a:chExt cx="4557031" cy="3894670"/>
              </a:xfrm>
            </p:grpSpPr>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670" y="1778760"/>
                  <a:ext cx="4557031" cy="3894670"/>
                </a:xfrm>
                <a:prstGeom prst="rect">
                  <a:avLst/>
                </a:prstGeom>
              </p:spPr>
            </p:pic>
            <p:sp>
              <p:nvSpPr>
                <p:cNvPr id="67" name="Oval 66"/>
                <p:cNvSpPr/>
                <p:nvPr/>
              </p:nvSpPr>
              <p:spPr>
                <a:xfrm>
                  <a:off x="2514601" y="3776133"/>
                  <a:ext cx="457200" cy="4487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Box 63"/>
              <p:cNvSpPr txBox="1"/>
              <p:nvPr/>
            </p:nvSpPr>
            <p:spPr>
              <a:xfrm>
                <a:off x="2617153" y="5338500"/>
                <a:ext cx="2266294" cy="563746"/>
              </a:xfrm>
              <a:prstGeom prst="rect">
                <a:avLst/>
              </a:prstGeom>
              <a:noFill/>
            </p:spPr>
            <p:txBody>
              <a:bodyPr wrap="square" rtlCol="0">
                <a:spAutoFit/>
              </a:bodyPr>
              <a:lstStyle/>
              <a:p>
                <a:pPr algn="ctr"/>
                <a:r>
                  <a:rPr lang="en-US" sz="1400" dirty="0">
                    <a:solidFill>
                      <a:sysClr val="windowText" lastClr="000000"/>
                    </a:solidFill>
                  </a:rPr>
                  <a:t>Simulation</a:t>
                </a:r>
              </a:p>
            </p:txBody>
          </p:sp>
        </p:grpSp>
        <p:sp>
          <p:nvSpPr>
            <p:cNvPr id="68" name="TextBox 67"/>
            <p:cNvSpPr txBox="1"/>
            <p:nvPr/>
          </p:nvSpPr>
          <p:spPr>
            <a:xfrm>
              <a:off x="9745589" y="3198064"/>
              <a:ext cx="1271847" cy="307777"/>
            </a:xfrm>
            <a:prstGeom prst="rect">
              <a:avLst/>
            </a:prstGeom>
            <a:noFill/>
          </p:spPr>
          <p:txBody>
            <a:bodyPr wrap="square" rtlCol="0">
              <a:spAutoFit/>
            </a:bodyPr>
            <a:lstStyle/>
            <a:p>
              <a:pPr algn="ctr"/>
              <a:r>
                <a:rPr lang="en-US" sz="1400" dirty="0">
                  <a:solidFill>
                    <a:sysClr val="windowText" lastClr="000000"/>
                  </a:solidFill>
                </a:rPr>
                <a:t>Experimental</a:t>
              </a:r>
            </a:p>
          </p:txBody>
        </p:sp>
      </p:grpSp>
      <p:sp>
        <p:nvSpPr>
          <p:cNvPr id="69" name="TextBox 68"/>
          <p:cNvSpPr txBox="1"/>
          <p:nvPr/>
        </p:nvSpPr>
        <p:spPr>
          <a:xfrm>
            <a:off x="6928203" y="3487110"/>
            <a:ext cx="4385827" cy="307777"/>
          </a:xfrm>
          <a:prstGeom prst="rect">
            <a:avLst/>
          </a:prstGeom>
          <a:noFill/>
        </p:spPr>
        <p:txBody>
          <a:bodyPr wrap="square" rtlCol="0">
            <a:spAutoFit/>
          </a:bodyPr>
          <a:lstStyle/>
          <a:p>
            <a:pPr algn="ctr"/>
            <a:r>
              <a:rPr lang="en-US" sz="1400" dirty="0"/>
              <a:t>Validating simulation against experimental results</a:t>
            </a:r>
          </a:p>
        </p:txBody>
      </p:sp>
      <p:pic>
        <p:nvPicPr>
          <p:cNvPr id="70" name="Picture 69"/>
          <p:cNvPicPr>
            <a:picLocks noChangeAspect="1"/>
          </p:cNvPicPr>
          <p:nvPr/>
        </p:nvPicPr>
        <p:blipFill rotWithShape="1">
          <a:blip r:embed="rId6" cstate="print">
            <a:extLst>
              <a:ext uri="{28A0092B-C50C-407E-A947-70E740481C1C}">
                <a14:useLocalDpi xmlns:a14="http://schemas.microsoft.com/office/drawing/2010/main" val="0"/>
              </a:ext>
            </a:extLst>
          </a:blip>
          <a:srcRect l="9420" t="31654" r="57517" b="21941"/>
          <a:stretch/>
        </p:blipFill>
        <p:spPr>
          <a:xfrm>
            <a:off x="2719373" y="1032126"/>
            <a:ext cx="2870199" cy="2266001"/>
          </a:xfrm>
          <a:prstGeom prst="rect">
            <a:avLst/>
          </a:prstGeom>
        </p:spPr>
      </p:pic>
      <p:pic>
        <p:nvPicPr>
          <p:cNvPr id="71" name="Picture 70"/>
          <p:cNvPicPr>
            <a:picLocks noChangeAspect="1"/>
          </p:cNvPicPr>
          <p:nvPr/>
        </p:nvPicPr>
        <p:blipFill rotWithShape="1">
          <a:blip r:embed="rId7" cstate="print">
            <a:extLst>
              <a:ext uri="{28A0092B-C50C-407E-A947-70E740481C1C}">
                <a14:useLocalDpi xmlns:a14="http://schemas.microsoft.com/office/drawing/2010/main" val="0"/>
              </a:ext>
            </a:extLst>
          </a:blip>
          <a:srcRect l="57092" t="17342" r="10321" b="23589"/>
          <a:stretch/>
        </p:blipFill>
        <p:spPr>
          <a:xfrm>
            <a:off x="504094" y="1032126"/>
            <a:ext cx="2215279" cy="2258786"/>
          </a:xfrm>
          <a:prstGeom prst="rect">
            <a:avLst/>
          </a:prstGeom>
        </p:spPr>
      </p:pic>
      <p:grpSp>
        <p:nvGrpSpPr>
          <p:cNvPr id="72" name="Group 71"/>
          <p:cNvGrpSpPr/>
          <p:nvPr/>
        </p:nvGrpSpPr>
        <p:grpSpPr>
          <a:xfrm>
            <a:off x="6319956" y="3856569"/>
            <a:ext cx="5433748" cy="2463621"/>
            <a:chOff x="2456679" y="1064302"/>
            <a:chExt cx="7334685" cy="4747178"/>
          </a:xfrm>
        </p:grpSpPr>
        <p:grpSp>
          <p:nvGrpSpPr>
            <p:cNvPr id="73" name="Group 72"/>
            <p:cNvGrpSpPr/>
            <p:nvPr/>
          </p:nvGrpSpPr>
          <p:grpSpPr>
            <a:xfrm>
              <a:off x="2456679" y="1064302"/>
              <a:ext cx="7334685" cy="4747178"/>
              <a:chOff x="2456679" y="1064302"/>
              <a:chExt cx="7334685" cy="4747178"/>
            </a:xfrm>
          </p:grpSpPr>
          <p:grpSp>
            <p:nvGrpSpPr>
              <p:cNvPr id="86" name="Group 85"/>
              <p:cNvGrpSpPr/>
              <p:nvPr/>
            </p:nvGrpSpPr>
            <p:grpSpPr>
              <a:xfrm>
                <a:off x="2456679" y="1064302"/>
                <a:ext cx="7278642" cy="4457503"/>
                <a:chOff x="726313" y="1345514"/>
                <a:chExt cx="7278642" cy="4457503"/>
              </a:xfrm>
            </p:grpSpPr>
            <p:pic>
              <p:nvPicPr>
                <p:cNvPr id="93" name="Picture 92"/>
                <p:cNvPicPr>
                  <a:picLocks noChangeAspect="1"/>
                </p:cNvPicPr>
                <p:nvPr/>
              </p:nvPicPr>
              <p:blipFill rotWithShape="1">
                <a:blip r:embed="rId8">
                  <a:extLst>
                    <a:ext uri="{28A0092B-C50C-407E-A947-70E740481C1C}">
                      <a14:useLocalDpi xmlns:a14="http://schemas.microsoft.com/office/drawing/2010/main" val="0"/>
                    </a:ext>
                  </a:extLst>
                </a:blip>
                <a:srcRect l="45142" t="50811" r="28263" b="19417"/>
                <a:stretch/>
              </p:blipFill>
              <p:spPr>
                <a:xfrm>
                  <a:off x="5584230" y="1351048"/>
                  <a:ext cx="2420725" cy="2210862"/>
                </a:xfrm>
                <a:prstGeom prst="rect">
                  <a:avLst/>
                </a:prstGeom>
                <a:ln w="12700">
                  <a:solidFill>
                    <a:schemeClr val="bg1"/>
                  </a:solidFill>
                </a:ln>
              </p:spPr>
            </p:pic>
            <p:pic>
              <p:nvPicPr>
                <p:cNvPr id="94" name="Picture 93"/>
                <p:cNvPicPr>
                  <a:picLocks noChangeAspect="1"/>
                </p:cNvPicPr>
                <p:nvPr/>
              </p:nvPicPr>
              <p:blipFill rotWithShape="1">
                <a:blip r:embed="rId9">
                  <a:extLst>
                    <a:ext uri="{28A0092B-C50C-407E-A947-70E740481C1C}">
                      <a14:useLocalDpi xmlns:a14="http://schemas.microsoft.com/office/drawing/2010/main" val="0"/>
                    </a:ext>
                  </a:extLst>
                </a:blip>
                <a:srcRect l="43601" t="48642" r="27772" b="21610"/>
                <a:stretch/>
              </p:blipFill>
              <p:spPr>
                <a:xfrm>
                  <a:off x="3137948" y="1346031"/>
                  <a:ext cx="2424750" cy="2215878"/>
                </a:xfrm>
                <a:prstGeom prst="rect">
                  <a:avLst/>
                </a:prstGeom>
                <a:ln w="12700">
                  <a:solidFill>
                    <a:schemeClr val="bg1"/>
                  </a:solidFill>
                </a:ln>
              </p:spPr>
            </p:pic>
            <p:pic>
              <p:nvPicPr>
                <p:cNvPr id="95" name="Picture 94"/>
                <p:cNvPicPr>
                  <a:picLocks noChangeAspect="1"/>
                </p:cNvPicPr>
                <p:nvPr/>
              </p:nvPicPr>
              <p:blipFill rotWithShape="1">
                <a:blip r:embed="rId10">
                  <a:extLst>
                    <a:ext uri="{28A0092B-C50C-407E-A947-70E740481C1C}">
                      <a14:useLocalDpi xmlns:a14="http://schemas.microsoft.com/office/drawing/2010/main" val="0"/>
                    </a:ext>
                  </a:extLst>
                </a:blip>
                <a:srcRect l="43177" t="48279" r="30913" b="21545"/>
                <a:stretch/>
              </p:blipFill>
              <p:spPr>
                <a:xfrm>
                  <a:off x="729563" y="3577066"/>
                  <a:ext cx="2386853" cy="2207798"/>
                </a:xfrm>
                <a:prstGeom prst="rect">
                  <a:avLst/>
                </a:prstGeom>
                <a:ln w="12700">
                  <a:solidFill>
                    <a:schemeClr val="bg1"/>
                  </a:solidFill>
                </a:ln>
              </p:spPr>
            </p:pic>
            <p:pic>
              <p:nvPicPr>
                <p:cNvPr id="96" name="Picture 95"/>
                <p:cNvPicPr>
                  <a:picLocks noChangeAspect="1"/>
                </p:cNvPicPr>
                <p:nvPr/>
              </p:nvPicPr>
              <p:blipFill rotWithShape="1">
                <a:blip r:embed="rId11">
                  <a:extLst>
                    <a:ext uri="{28A0092B-C50C-407E-A947-70E740481C1C}">
                      <a14:useLocalDpi xmlns:a14="http://schemas.microsoft.com/office/drawing/2010/main" val="0"/>
                    </a:ext>
                  </a:extLst>
                </a:blip>
                <a:srcRect l="47557" t="48801" r="24132" b="20553"/>
                <a:stretch/>
              </p:blipFill>
              <p:spPr>
                <a:xfrm>
                  <a:off x="5584229" y="3583931"/>
                  <a:ext cx="2420725" cy="2219086"/>
                </a:xfrm>
                <a:prstGeom prst="rect">
                  <a:avLst/>
                </a:prstGeom>
                <a:ln w="12700">
                  <a:solidFill>
                    <a:schemeClr val="bg1"/>
                  </a:solidFill>
                </a:ln>
              </p:spPr>
            </p:pic>
            <p:pic>
              <p:nvPicPr>
                <p:cNvPr id="97" name="Picture 96"/>
                <p:cNvPicPr>
                  <a:picLocks noChangeAspect="1"/>
                </p:cNvPicPr>
                <p:nvPr/>
              </p:nvPicPr>
              <p:blipFill rotWithShape="1">
                <a:blip r:embed="rId12">
                  <a:extLst>
                    <a:ext uri="{28A0092B-C50C-407E-A947-70E740481C1C}">
                      <a14:useLocalDpi xmlns:a14="http://schemas.microsoft.com/office/drawing/2010/main" val="0"/>
                    </a:ext>
                  </a:extLst>
                </a:blip>
                <a:srcRect l="49920" t="53889" r="19732" b="14074"/>
                <a:stretch/>
              </p:blipFill>
              <p:spPr>
                <a:xfrm>
                  <a:off x="3137194" y="3580075"/>
                  <a:ext cx="2425503" cy="2204775"/>
                </a:xfrm>
                <a:prstGeom prst="rect">
                  <a:avLst/>
                </a:prstGeom>
                <a:ln w="12700">
                  <a:solidFill>
                    <a:schemeClr val="bg1"/>
                  </a:solidFill>
                </a:ln>
              </p:spPr>
            </p:pic>
            <p:pic>
              <p:nvPicPr>
                <p:cNvPr id="98" name="Picture 97"/>
                <p:cNvPicPr>
                  <a:picLocks noChangeAspect="1"/>
                </p:cNvPicPr>
                <p:nvPr/>
              </p:nvPicPr>
              <p:blipFill rotWithShape="1">
                <a:blip r:embed="rId13">
                  <a:extLst>
                    <a:ext uri="{28A0092B-C50C-407E-A947-70E740481C1C}">
                      <a14:useLocalDpi xmlns:a14="http://schemas.microsoft.com/office/drawing/2010/main" val="0"/>
                    </a:ext>
                  </a:extLst>
                </a:blip>
                <a:srcRect l="46523" t="53610" r="25970" b="15926"/>
                <a:stretch/>
              </p:blipFill>
              <p:spPr>
                <a:xfrm>
                  <a:off x="726313" y="1345514"/>
                  <a:ext cx="2390104" cy="2208832"/>
                </a:xfrm>
                <a:prstGeom prst="rect">
                  <a:avLst/>
                </a:prstGeom>
                <a:ln>
                  <a:solidFill>
                    <a:schemeClr val="bg1"/>
                  </a:solidFill>
                </a:ln>
              </p:spPr>
            </p:pic>
          </p:grpSp>
          <p:sp>
            <p:nvSpPr>
              <p:cNvPr id="87" name="TextBox 86"/>
              <p:cNvSpPr txBox="1"/>
              <p:nvPr/>
            </p:nvSpPr>
            <p:spPr>
              <a:xfrm>
                <a:off x="3954532" y="2397948"/>
                <a:ext cx="965800" cy="1205714"/>
              </a:xfrm>
              <a:prstGeom prst="rect">
                <a:avLst/>
              </a:prstGeom>
              <a:noFill/>
            </p:spPr>
            <p:txBody>
              <a:bodyPr wrap="none" rtlCol="0">
                <a:spAutoFit/>
              </a:bodyPr>
              <a:lstStyle/>
              <a:p>
                <a:pPr algn="r"/>
                <a:r>
                  <a:rPr lang="en-US" sz="1400" dirty="0"/>
                  <a:t>0°</a:t>
                </a:r>
              </a:p>
              <a:p>
                <a:pPr algn="r"/>
                <a:r>
                  <a:rPr lang="en-US" sz="1400" dirty="0"/>
                  <a:t>0 dB</a:t>
                </a:r>
              </a:p>
            </p:txBody>
          </p:sp>
          <p:sp>
            <p:nvSpPr>
              <p:cNvPr id="88" name="TextBox 87"/>
              <p:cNvSpPr txBox="1"/>
              <p:nvPr/>
            </p:nvSpPr>
            <p:spPr>
              <a:xfrm>
                <a:off x="5834114" y="2382428"/>
                <a:ext cx="1501676" cy="1205714"/>
              </a:xfrm>
              <a:prstGeom prst="rect">
                <a:avLst/>
              </a:prstGeom>
              <a:noFill/>
            </p:spPr>
            <p:txBody>
              <a:bodyPr wrap="none" rtlCol="0">
                <a:spAutoFit/>
              </a:bodyPr>
              <a:lstStyle/>
              <a:p>
                <a:pPr algn="r"/>
                <a:r>
                  <a:rPr lang="en-US" sz="1400" dirty="0"/>
                  <a:t>10° </a:t>
                </a:r>
              </a:p>
              <a:p>
                <a:pPr algn="r"/>
                <a:r>
                  <a:rPr lang="en-US" sz="1400" dirty="0"/>
                  <a:t>-15.1 dB</a:t>
                </a:r>
              </a:p>
            </p:txBody>
          </p:sp>
          <p:sp>
            <p:nvSpPr>
              <p:cNvPr id="89" name="TextBox 88"/>
              <p:cNvSpPr txBox="1"/>
              <p:nvPr/>
            </p:nvSpPr>
            <p:spPr>
              <a:xfrm>
                <a:off x="8289688" y="2365034"/>
                <a:ext cx="1501676" cy="1205714"/>
              </a:xfrm>
              <a:prstGeom prst="rect">
                <a:avLst/>
              </a:prstGeom>
              <a:noFill/>
            </p:spPr>
            <p:txBody>
              <a:bodyPr wrap="none" rtlCol="0">
                <a:spAutoFit/>
              </a:bodyPr>
              <a:lstStyle/>
              <a:p>
                <a:pPr algn="r"/>
                <a:r>
                  <a:rPr lang="en-US" sz="1400" dirty="0"/>
                  <a:t>20°</a:t>
                </a:r>
              </a:p>
              <a:p>
                <a:pPr algn="r"/>
                <a:r>
                  <a:rPr lang="en-US" sz="1400" dirty="0"/>
                  <a:t>-15.5 dB</a:t>
                </a:r>
              </a:p>
            </p:txBody>
          </p:sp>
          <p:sp>
            <p:nvSpPr>
              <p:cNvPr id="90" name="TextBox 89"/>
              <p:cNvSpPr txBox="1"/>
              <p:nvPr/>
            </p:nvSpPr>
            <p:spPr>
              <a:xfrm>
                <a:off x="3215915" y="4592987"/>
                <a:ext cx="1665240" cy="1205715"/>
              </a:xfrm>
              <a:prstGeom prst="rect">
                <a:avLst/>
              </a:prstGeom>
              <a:noFill/>
            </p:spPr>
            <p:txBody>
              <a:bodyPr wrap="none" rtlCol="0">
                <a:spAutoFit/>
              </a:bodyPr>
              <a:lstStyle/>
              <a:p>
                <a:pPr algn="r"/>
                <a:r>
                  <a:rPr lang="en-US" sz="1400" dirty="0"/>
                  <a:t>Branched</a:t>
                </a:r>
              </a:p>
              <a:p>
                <a:pPr algn="r"/>
                <a:r>
                  <a:rPr lang="en-US" sz="1400" dirty="0"/>
                  <a:t>+8.9 dB</a:t>
                </a:r>
              </a:p>
            </p:txBody>
          </p:sp>
          <p:sp>
            <p:nvSpPr>
              <p:cNvPr id="91" name="TextBox 90"/>
              <p:cNvSpPr txBox="1"/>
              <p:nvPr/>
            </p:nvSpPr>
            <p:spPr>
              <a:xfrm>
                <a:off x="5846131" y="4563669"/>
                <a:ext cx="1501676" cy="1205714"/>
              </a:xfrm>
              <a:prstGeom prst="rect">
                <a:avLst/>
              </a:prstGeom>
              <a:noFill/>
            </p:spPr>
            <p:txBody>
              <a:bodyPr wrap="none" rtlCol="0">
                <a:spAutoFit/>
              </a:bodyPr>
              <a:lstStyle/>
              <a:p>
                <a:pPr algn="r"/>
                <a:r>
                  <a:rPr lang="en-US" sz="1400" dirty="0"/>
                  <a:t>-10°</a:t>
                </a:r>
              </a:p>
              <a:p>
                <a:pPr algn="r"/>
                <a:r>
                  <a:rPr lang="en-US" sz="1400" dirty="0"/>
                  <a:t>-11.3 dB</a:t>
                </a:r>
              </a:p>
            </p:txBody>
          </p:sp>
          <p:sp>
            <p:nvSpPr>
              <p:cNvPr id="92" name="TextBox 91"/>
              <p:cNvSpPr txBox="1"/>
              <p:nvPr/>
            </p:nvSpPr>
            <p:spPr>
              <a:xfrm>
                <a:off x="8289688" y="4605766"/>
                <a:ext cx="1501676" cy="1205714"/>
              </a:xfrm>
              <a:prstGeom prst="rect">
                <a:avLst/>
              </a:prstGeom>
              <a:noFill/>
            </p:spPr>
            <p:txBody>
              <a:bodyPr wrap="none" rtlCol="0">
                <a:spAutoFit/>
              </a:bodyPr>
              <a:lstStyle/>
              <a:p>
                <a:pPr algn="r"/>
                <a:r>
                  <a:rPr lang="en-US" sz="1400" dirty="0"/>
                  <a:t>-20°</a:t>
                </a:r>
              </a:p>
              <a:p>
                <a:pPr algn="r"/>
                <a:r>
                  <a:rPr lang="en-US" sz="1400" dirty="0"/>
                  <a:t>-14.7 dB</a:t>
                </a:r>
              </a:p>
            </p:txBody>
          </p:sp>
        </p:grpSp>
        <p:grpSp>
          <p:nvGrpSpPr>
            <p:cNvPr id="74" name="Group 73"/>
            <p:cNvGrpSpPr/>
            <p:nvPr/>
          </p:nvGrpSpPr>
          <p:grpSpPr>
            <a:xfrm>
              <a:off x="3820323" y="1551810"/>
              <a:ext cx="4908719" cy="2500028"/>
              <a:chOff x="3820323" y="1551810"/>
              <a:chExt cx="4908719" cy="2500028"/>
            </a:xfrm>
          </p:grpSpPr>
          <p:cxnSp>
            <p:nvCxnSpPr>
              <p:cNvPr id="75" name="Straight Connector 74"/>
              <p:cNvCxnSpPr/>
              <p:nvPr/>
            </p:nvCxnSpPr>
            <p:spPr>
              <a:xfrm>
                <a:off x="3851159" y="1551810"/>
                <a:ext cx="3337" cy="2169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600000">
                <a:off x="6296234" y="1553168"/>
                <a:ext cx="3337" cy="2169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200000">
                <a:off x="8710973" y="1563627"/>
                <a:ext cx="3337" cy="2169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200000">
                <a:off x="8725705" y="3812186"/>
                <a:ext cx="3337" cy="2169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600000">
                <a:off x="6269083" y="3789069"/>
                <a:ext cx="3337" cy="2169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0" name="Group 79"/>
              <p:cNvGrpSpPr/>
              <p:nvPr/>
            </p:nvGrpSpPr>
            <p:grpSpPr>
              <a:xfrm>
                <a:off x="3820323" y="3690002"/>
                <a:ext cx="33839" cy="361836"/>
                <a:chOff x="3820323" y="3690002"/>
                <a:chExt cx="33839" cy="361836"/>
              </a:xfrm>
            </p:grpSpPr>
            <p:cxnSp>
              <p:nvCxnSpPr>
                <p:cNvPr id="81" name="Straight Connector 80"/>
                <p:cNvCxnSpPr/>
                <p:nvPr/>
              </p:nvCxnSpPr>
              <p:spPr>
                <a:xfrm flipH="1">
                  <a:off x="3820323" y="3994869"/>
                  <a:ext cx="3965" cy="569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3824288" y="3897529"/>
                  <a:ext cx="26873" cy="1029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3852834" y="3809185"/>
                  <a:ext cx="1328" cy="847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830877" y="3760642"/>
                  <a:ext cx="20282" cy="485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830877" y="3690002"/>
                  <a:ext cx="1" cy="706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99" name="TextBox 98"/>
          <p:cNvSpPr txBox="1"/>
          <p:nvPr/>
        </p:nvSpPr>
        <p:spPr>
          <a:xfrm>
            <a:off x="6879498" y="6169857"/>
            <a:ext cx="4385827" cy="307777"/>
          </a:xfrm>
          <a:prstGeom prst="rect">
            <a:avLst/>
          </a:prstGeom>
          <a:noFill/>
        </p:spPr>
        <p:txBody>
          <a:bodyPr wrap="square" rtlCol="0">
            <a:spAutoFit/>
          </a:bodyPr>
          <a:lstStyle/>
          <a:p>
            <a:pPr algn="ctr"/>
            <a:r>
              <a:rPr lang="en-US" sz="1400" dirty="0"/>
              <a:t>Testing effects of crack angle on signal response strength</a:t>
            </a:r>
          </a:p>
        </p:txBody>
      </p:sp>
      <p:sp>
        <p:nvSpPr>
          <p:cNvPr id="100" name="TextBox 99"/>
          <p:cNvSpPr txBox="1"/>
          <p:nvPr/>
        </p:nvSpPr>
        <p:spPr>
          <a:xfrm>
            <a:off x="635607" y="3309981"/>
            <a:ext cx="5032757" cy="307777"/>
          </a:xfrm>
          <a:prstGeom prst="rect">
            <a:avLst/>
          </a:prstGeom>
          <a:noFill/>
        </p:spPr>
        <p:txBody>
          <a:bodyPr wrap="square" rtlCol="0">
            <a:spAutoFit/>
          </a:bodyPr>
          <a:lstStyle/>
          <a:p>
            <a:pPr algn="ctr"/>
            <a:r>
              <a:rPr lang="en-US" sz="1400" dirty="0"/>
              <a:t>Simulating PAUT for finding a weld crack in a head to shell weld.</a:t>
            </a:r>
          </a:p>
        </p:txBody>
      </p:sp>
      <p:pic>
        <p:nvPicPr>
          <p:cNvPr id="102" name="Picture 101"/>
          <p:cNvPicPr/>
          <p:nvPr/>
        </p:nvPicPr>
        <p:blipFill rotWithShape="1">
          <a:blip r:embed="rId14">
            <a:extLst>
              <a:ext uri="{28A0092B-C50C-407E-A947-70E740481C1C}">
                <a14:useLocalDpi xmlns:a14="http://schemas.microsoft.com/office/drawing/2010/main" val="0"/>
              </a:ext>
            </a:extLst>
          </a:blip>
          <a:srcRect r="37139" b="13412"/>
          <a:stretch/>
        </p:blipFill>
        <p:spPr bwMode="auto">
          <a:xfrm>
            <a:off x="728021" y="3636827"/>
            <a:ext cx="4721301" cy="2580280"/>
          </a:xfrm>
          <a:prstGeom prst="rect">
            <a:avLst/>
          </a:prstGeom>
          <a:noFill/>
          <a:ln>
            <a:noFill/>
          </a:ln>
        </p:spPr>
      </p:pic>
      <p:sp>
        <p:nvSpPr>
          <p:cNvPr id="104" name="TextBox 103"/>
          <p:cNvSpPr txBox="1"/>
          <p:nvPr/>
        </p:nvSpPr>
        <p:spPr>
          <a:xfrm>
            <a:off x="953610" y="6205717"/>
            <a:ext cx="4385827" cy="307777"/>
          </a:xfrm>
          <a:prstGeom prst="rect">
            <a:avLst/>
          </a:prstGeom>
          <a:noFill/>
        </p:spPr>
        <p:txBody>
          <a:bodyPr wrap="square" rtlCol="0">
            <a:spAutoFit/>
          </a:bodyPr>
          <a:lstStyle/>
          <a:p>
            <a:pPr algn="ctr"/>
            <a:r>
              <a:rPr lang="en-US" sz="1400" dirty="0"/>
              <a:t>Simulating finding a weld crack in a shell to shell weld.</a:t>
            </a:r>
          </a:p>
        </p:txBody>
      </p:sp>
    </p:spTree>
    <p:extLst>
      <p:ext uri="{BB962C8B-B14F-4D97-AF65-F5344CB8AC3E}">
        <p14:creationId xmlns:p14="http://schemas.microsoft.com/office/powerpoint/2010/main" val="1454880431"/>
      </p:ext>
    </p:extLst>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194189"/>
            <a:ext cx="12192000" cy="666065"/>
            <a:chOff x="0" y="6194189"/>
            <a:chExt cx="12192000" cy="66606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94189"/>
              <a:ext cx="783606" cy="666065"/>
            </a:xfrm>
            <a:prstGeom prst="rect">
              <a:avLst/>
            </a:prstGeom>
          </p:spPr>
        </p:pic>
        <p:sp>
          <p:nvSpPr>
            <p:cNvPr id="12" name="TextBox 11"/>
            <p:cNvSpPr txBox="1"/>
            <p:nvPr/>
          </p:nvSpPr>
          <p:spPr>
            <a:xfrm>
              <a:off x="6584800" y="6518170"/>
              <a:ext cx="5607200" cy="276999"/>
            </a:xfrm>
            <a:prstGeom prst="rect">
              <a:avLst/>
            </a:prstGeom>
            <a:noFill/>
          </p:spPr>
          <p:txBody>
            <a:bodyPr wrap="square" rtlCol="0">
              <a:spAutoFit/>
            </a:bodyPr>
            <a:lstStyle/>
            <a:p>
              <a:pPr algn="r"/>
              <a:r>
                <a:rPr lang="en-US" sz="1200" dirty="0">
                  <a:solidFill>
                    <a:prstClr val="white"/>
                  </a:solidFill>
                </a:rPr>
                <a:t>NASA Langley Research Center - Nondestructive Evaluation Sciences Branch</a:t>
              </a:r>
            </a:p>
          </p:txBody>
        </p:sp>
        <p:cxnSp>
          <p:nvCxnSpPr>
            <p:cNvPr id="13" name="Straight Connector 12"/>
            <p:cNvCxnSpPr/>
            <p:nvPr/>
          </p:nvCxnSpPr>
          <p:spPr>
            <a:xfrm>
              <a:off x="1004341" y="6656670"/>
              <a:ext cx="6327130" cy="4626"/>
            </a:xfrm>
            <a:prstGeom prst="line">
              <a:avLst/>
            </a:prstGeom>
            <a:ln w="76200">
              <a:solidFill>
                <a:srgbClr val="465488"/>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59B62D88-B202-41EB-B43C-A43EBA2ABA20}"/>
              </a:ext>
            </a:extLst>
          </p:cNvPr>
          <p:cNvSpPr>
            <a:spLocks noGrp="1"/>
          </p:cNvSpPr>
          <p:nvPr>
            <p:ph idx="1"/>
          </p:nvPr>
        </p:nvSpPr>
        <p:spPr>
          <a:xfrm>
            <a:off x="685800" y="1202803"/>
            <a:ext cx="10820399" cy="4588398"/>
          </a:xfrm>
        </p:spPr>
        <p:txBody>
          <a:bodyPr>
            <a:normAutofit/>
          </a:bodyPr>
          <a:lstStyle/>
          <a:p>
            <a:pPr marL="514350" indent="-514350" algn="ctr">
              <a:buFont typeface="+mj-lt"/>
              <a:buAutoNum type="arabicPeriod"/>
            </a:pPr>
            <a:r>
              <a:rPr lang="en-US" sz="3200" dirty="0"/>
              <a:t>You can’t physically perform the inspection yet</a:t>
            </a:r>
          </a:p>
          <a:p>
            <a:pPr marL="0" indent="0" algn="ctr">
              <a:buNone/>
            </a:pPr>
            <a:endParaRPr lang="en-US" sz="3200" dirty="0"/>
          </a:p>
          <a:p>
            <a:pPr marL="0" indent="0" algn="ctr">
              <a:buNone/>
            </a:pPr>
            <a:r>
              <a:rPr lang="en-US" sz="3200" dirty="0"/>
              <a:t>Example: On orbit inspection of welds on the International Space Station</a:t>
            </a:r>
          </a:p>
        </p:txBody>
      </p:sp>
    </p:spTree>
    <p:extLst>
      <p:ext uri="{BB962C8B-B14F-4D97-AF65-F5344CB8AC3E}">
        <p14:creationId xmlns:p14="http://schemas.microsoft.com/office/powerpoint/2010/main" val="2201291220"/>
      </p:ext>
    </p:extLst>
  </p:cSld>
  <p:clrMapOvr>
    <a:masterClrMapping/>
  </p:clrMapOvr>
  <p:transition>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288" y="249836"/>
            <a:ext cx="10131425" cy="814466"/>
          </a:xfrm>
        </p:spPr>
        <p:txBody>
          <a:bodyPr>
            <a:normAutofit fontScale="90000"/>
          </a:bodyPr>
          <a:lstStyle/>
          <a:p>
            <a:pPr lvl="0" algn="ctr" defTabSz="914400">
              <a:lnSpc>
                <a:spcPct val="90000"/>
              </a:lnSpc>
              <a:defRPr/>
            </a:pPr>
            <a:r>
              <a:rPr lang="en-US" cap="none" dirty="0">
                <a:ln>
                  <a:noFill/>
                </a:ln>
              </a:rPr>
              <a:t>On-Orbit Inspection for the International Space Station</a:t>
            </a:r>
          </a:p>
        </p:txBody>
      </p:sp>
      <p:grpSp>
        <p:nvGrpSpPr>
          <p:cNvPr id="10" name="Group 9"/>
          <p:cNvGrpSpPr/>
          <p:nvPr/>
        </p:nvGrpSpPr>
        <p:grpSpPr>
          <a:xfrm>
            <a:off x="0" y="6194189"/>
            <a:ext cx="12192000" cy="666065"/>
            <a:chOff x="0" y="6194189"/>
            <a:chExt cx="12192000" cy="66606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94189"/>
              <a:ext cx="783606" cy="666065"/>
            </a:xfrm>
            <a:prstGeom prst="rect">
              <a:avLst/>
            </a:prstGeom>
          </p:spPr>
        </p:pic>
        <p:sp>
          <p:nvSpPr>
            <p:cNvPr id="12" name="TextBox 11"/>
            <p:cNvSpPr txBox="1"/>
            <p:nvPr/>
          </p:nvSpPr>
          <p:spPr>
            <a:xfrm>
              <a:off x="6584800" y="6518170"/>
              <a:ext cx="56072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NASA Langley Research Center - Nondestructive Evaluation Sciences Branch</a:t>
              </a:r>
            </a:p>
          </p:txBody>
        </p:sp>
        <p:cxnSp>
          <p:nvCxnSpPr>
            <p:cNvPr id="13" name="Straight Connector 12"/>
            <p:cNvCxnSpPr/>
            <p:nvPr/>
          </p:nvCxnSpPr>
          <p:spPr>
            <a:xfrm>
              <a:off x="1004341" y="6656670"/>
              <a:ext cx="6327130" cy="4626"/>
            </a:xfrm>
            <a:prstGeom prst="line">
              <a:avLst/>
            </a:prstGeom>
            <a:ln w="76200">
              <a:solidFill>
                <a:srgbClr val="465488"/>
              </a:solidFill>
            </a:ln>
          </p:spPr>
          <p:style>
            <a:lnRef idx="1">
              <a:schemeClr val="accent1"/>
            </a:lnRef>
            <a:fillRef idx="0">
              <a:schemeClr val="accent1"/>
            </a:fillRef>
            <a:effectRef idx="0">
              <a:schemeClr val="accent1"/>
            </a:effectRef>
            <a:fontRef idx="minor">
              <a:schemeClr val="tx1"/>
            </a:fontRef>
          </p:style>
        </p:cxnSp>
      </p:grpSp>
      <p:sp>
        <p:nvSpPr>
          <p:cNvPr id="19" name="Content Placeholder 2"/>
          <p:cNvSpPr txBox="1">
            <a:spLocks/>
          </p:cNvSpPr>
          <p:nvPr/>
        </p:nvSpPr>
        <p:spPr>
          <a:xfrm>
            <a:off x="532249" y="4619499"/>
            <a:ext cx="6296508" cy="20371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TextBox 98"/>
          <p:cNvSpPr txBox="1"/>
          <p:nvPr/>
        </p:nvSpPr>
        <p:spPr>
          <a:xfrm>
            <a:off x="4945404" y="5675313"/>
            <a:ext cx="4385827" cy="307777"/>
          </a:xfrm>
          <a:prstGeom prst="rect">
            <a:avLst/>
          </a:prstGeom>
          <a:noFill/>
        </p:spPr>
        <p:txBody>
          <a:bodyPr wrap="square" rtlCol="0">
            <a:spAutoFit/>
          </a:bodyPr>
          <a:lstStyle/>
          <a:p>
            <a:pPr algn="ctr"/>
            <a:r>
              <a:rPr lang="en-US" sz="1400" dirty="0"/>
              <a:t>Testing effects of crack angle on signal response strength</a:t>
            </a:r>
          </a:p>
        </p:txBody>
      </p:sp>
      <p:pic>
        <p:nvPicPr>
          <p:cNvPr id="4" name="Picture 3" descr="Diagram&#10;&#10;Description automatically generated">
            <a:extLst>
              <a:ext uri="{FF2B5EF4-FFF2-40B4-BE49-F238E27FC236}">
                <a16:creationId xmlns:a16="http://schemas.microsoft.com/office/drawing/2014/main" id="{917C27CE-4422-4277-BF9D-4670CE851151}"/>
              </a:ext>
            </a:extLst>
          </p:cNvPr>
          <p:cNvPicPr>
            <a:picLocks noChangeAspect="1"/>
          </p:cNvPicPr>
          <p:nvPr/>
        </p:nvPicPr>
        <p:blipFill>
          <a:blip r:embed="rId4"/>
          <a:stretch>
            <a:fillRect/>
          </a:stretch>
        </p:blipFill>
        <p:spPr>
          <a:xfrm>
            <a:off x="3555517" y="1023567"/>
            <a:ext cx="8290208" cy="5079504"/>
          </a:xfrm>
          <a:prstGeom prst="rect">
            <a:avLst/>
          </a:prstGeom>
        </p:spPr>
      </p:pic>
      <p:pic>
        <p:nvPicPr>
          <p:cNvPr id="6" name="Picture 5" descr="A picture containing satellite&#10;&#10;Description automatically generated">
            <a:extLst>
              <a:ext uri="{FF2B5EF4-FFF2-40B4-BE49-F238E27FC236}">
                <a16:creationId xmlns:a16="http://schemas.microsoft.com/office/drawing/2014/main" id="{C797912F-7633-414A-BB36-6DC7389071CA}"/>
              </a:ext>
            </a:extLst>
          </p:cNvPr>
          <p:cNvPicPr>
            <a:picLocks noChangeAspect="1"/>
          </p:cNvPicPr>
          <p:nvPr/>
        </p:nvPicPr>
        <p:blipFill rotWithShape="1">
          <a:blip r:embed="rId5"/>
          <a:srcRect l="11836" r="23709"/>
          <a:stretch/>
        </p:blipFill>
        <p:spPr>
          <a:xfrm>
            <a:off x="470256" y="1232249"/>
            <a:ext cx="2737893" cy="4702874"/>
          </a:xfrm>
          <a:prstGeom prst="rect">
            <a:avLst/>
          </a:prstGeom>
        </p:spPr>
      </p:pic>
      <p:sp>
        <p:nvSpPr>
          <p:cNvPr id="7" name="Oval 6">
            <a:extLst>
              <a:ext uri="{FF2B5EF4-FFF2-40B4-BE49-F238E27FC236}">
                <a16:creationId xmlns:a16="http://schemas.microsoft.com/office/drawing/2014/main" id="{98271DF4-DCE3-489B-910A-8069DB6C3330}"/>
              </a:ext>
            </a:extLst>
          </p:cNvPr>
          <p:cNvSpPr/>
          <p:nvPr/>
        </p:nvSpPr>
        <p:spPr>
          <a:xfrm rot="677552">
            <a:off x="2282124" y="3294857"/>
            <a:ext cx="370816" cy="8632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5890F6CF-D1ED-46CA-B480-AD92D97BB5AB}"/>
              </a:ext>
            </a:extLst>
          </p:cNvPr>
          <p:cNvSpPr/>
          <p:nvPr/>
        </p:nvSpPr>
        <p:spPr>
          <a:xfrm>
            <a:off x="6584800" y="2417736"/>
            <a:ext cx="738924" cy="681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365929"/>
      </p:ext>
    </p:extLst>
  </p:cSld>
  <p:clrMapOvr>
    <a:masterClrMapping/>
  </p:clrMapOvr>
  <p:transition>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288" y="249836"/>
            <a:ext cx="10131425" cy="814466"/>
          </a:xfrm>
        </p:spPr>
        <p:txBody>
          <a:bodyPr>
            <a:normAutofit fontScale="90000"/>
          </a:bodyPr>
          <a:lstStyle/>
          <a:p>
            <a:pPr lvl="0" algn="ctr" defTabSz="914400">
              <a:lnSpc>
                <a:spcPct val="90000"/>
              </a:lnSpc>
              <a:defRPr/>
            </a:pPr>
            <a:r>
              <a:rPr lang="en-US" cap="none" dirty="0">
                <a:ln>
                  <a:noFill/>
                </a:ln>
              </a:rPr>
              <a:t>On-Orbit Inspection for the International Space Station</a:t>
            </a:r>
          </a:p>
        </p:txBody>
      </p:sp>
      <p:grpSp>
        <p:nvGrpSpPr>
          <p:cNvPr id="10" name="Group 9"/>
          <p:cNvGrpSpPr/>
          <p:nvPr/>
        </p:nvGrpSpPr>
        <p:grpSpPr>
          <a:xfrm>
            <a:off x="0" y="6194189"/>
            <a:ext cx="12192000" cy="666065"/>
            <a:chOff x="0" y="6194189"/>
            <a:chExt cx="12192000" cy="66606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94189"/>
              <a:ext cx="783606" cy="666065"/>
            </a:xfrm>
            <a:prstGeom prst="rect">
              <a:avLst/>
            </a:prstGeom>
          </p:spPr>
        </p:pic>
        <p:sp>
          <p:nvSpPr>
            <p:cNvPr id="12" name="TextBox 11"/>
            <p:cNvSpPr txBox="1"/>
            <p:nvPr/>
          </p:nvSpPr>
          <p:spPr>
            <a:xfrm>
              <a:off x="6584800" y="6518170"/>
              <a:ext cx="56072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NASA Langley Research Center - Nondestructive Evaluation Sciences Branch</a:t>
              </a:r>
            </a:p>
          </p:txBody>
        </p:sp>
        <p:cxnSp>
          <p:nvCxnSpPr>
            <p:cNvPr id="13" name="Straight Connector 12"/>
            <p:cNvCxnSpPr/>
            <p:nvPr/>
          </p:nvCxnSpPr>
          <p:spPr>
            <a:xfrm>
              <a:off x="1004341" y="6656670"/>
              <a:ext cx="6327130" cy="4626"/>
            </a:xfrm>
            <a:prstGeom prst="line">
              <a:avLst/>
            </a:prstGeom>
            <a:ln w="76200">
              <a:solidFill>
                <a:srgbClr val="465488"/>
              </a:solidFill>
            </a:ln>
          </p:spPr>
          <p:style>
            <a:lnRef idx="1">
              <a:schemeClr val="accent1"/>
            </a:lnRef>
            <a:fillRef idx="0">
              <a:schemeClr val="accent1"/>
            </a:fillRef>
            <a:effectRef idx="0">
              <a:schemeClr val="accent1"/>
            </a:effectRef>
            <a:fontRef idx="minor">
              <a:schemeClr val="tx1"/>
            </a:fontRef>
          </p:style>
        </p:cxnSp>
      </p:grpSp>
      <p:sp>
        <p:nvSpPr>
          <p:cNvPr id="19" name="Content Placeholder 2"/>
          <p:cNvSpPr txBox="1">
            <a:spLocks/>
          </p:cNvSpPr>
          <p:nvPr/>
        </p:nvSpPr>
        <p:spPr>
          <a:xfrm>
            <a:off x="532249" y="4619499"/>
            <a:ext cx="6296508" cy="20371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picture containing satellite&#10;&#10;Description automatically generated">
            <a:extLst>
              <a:ext uri="{FF2B5EF4-FFF2-40B4-BE49-F238E27FC236}">
                <a16:creationId xmlns:a16="http://schemas.microsoft.com/office/drawing/2014/main" id="{C797912F-7633-414A-BB36-6DC7389071CA}"/>
              </a:ext>
            </a:extLst>
          </p:cNvPr>
          <p:cNvPicPr>
            <a:picLocks noChangeAspect="1"/>
          </p:cNvPicPr>
          <p:nvPr/>
        </p:nvPicPr>
        <p:blipFill rotWithShape="1">
          <a:blip r:embed="rId4"/>
          <a:srcRect l="11836" r="23709"/>
          <a:stretch/>
        </p:blipFill>
        <p:spPr>
          <a:xfrm>
            <a:off x="470256" y="1232249"/>
            <a:ext cx="2737893" cy="4702874"/>
          </a:xfrm>
          <a:prstGeom prst="rect">
            <a:avLst/>
          </a:prstGeom>
        </p:spPr>
      </p:pic>
      <p:sp>
        <p:nvSpPr>
          <p:cNvPr id="7" name="Oval 6">
            <a:extLst>
              <a:ext uri="{FF2B5EF4-FFF2-40B4-BE49-F238E27FC236}">
                <a16:creationId xmlns:a16="http://schemas.microsoft.com/office/drawing/2014/main" id="{98271DF4-DCE3-489B-910A-8069DB6C3330}"/>
              </a:ext>
            </a:extLst>
          </p:cNvPr>
          <p:cNvSpPr/>
          <p:nvPr/>
        </p:nvSpPr>
        <p:spPr>
          <a:xfrm rot="677552">
            <a:off x="2282124" y="3294857"/>
            <a:ext cx="370816" cy="8632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60406837-B7ED-2AC4-A194-85AB68E8B379}"/>
              </a:ext>
            </a:extLst>
          </p:cNvPr>
          <p:cNvPicPr>
            <a:picLocks noChangeAspect="1"/>
          </p:cNvPicPr>
          <p:nvPr/>
        </p:nvPicPr>
        <p:blipFill>
          <a:blip r:embed="rId5"/>
          <a:stretch>
            <a:fillRect/>
          </a:stretch>
        </p:blipFill>
        <p:spPr>
          <a:xfrm>
            <a:off x="4288358" y="1545051"/>
            <a:ext cx="6573167" cy="4077269"/>
          </a:xfrm>
          <a:prstGeom prst="rect">
            <a:avLst/>
          </a:prstGeom>
        </p:spPr>
      </p:pic>
    </p:spTree>
    <p:extLst>
      <p:ext uri="{BB962C8B-B14F-4D97-AF65-F5344CB8AC3E}">
        <p14:creationId xmlns:p14="http://schemas.microsoft.com/office/powerpoint/2010/main" val="3146418596"/>
      </p:ext>
    </p:extLst>
  </p:cSld>
  <p:clrMapOvr>
    <a:masterClrMapping/>
  </p:clrMapOvr>
  <p:transition>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288" y="249836"/>
            <a:ext cx="10131425" cy="814466"/>
          </a:xfrm>
        </p:spPr>
        <p:txBody>
          <a:bodyPr>
            <a:normAutofit/>
          </a:bodyPr>
          <a:lstStyle/>
          <a:p>
            <a:pPr lvl="0" algn="ctr" defTabSz="914400">
              <a:lnSpc>
                <a:spcPct val="90000"/>
              </a:lnSpc>
              <a:defRPr/>
            </a:pPr>
            <a:r>
              <a:rPr lang="en-US" cap="none" dirty="0">
                <a:ln>
                  <a:noFill/>
                </a:ln>
              </a:rPr>
              <a:t>Working with incomplete information</a:t>
            </a:r>
          </a:p>
        </p:txBody>
      </p:sp>
      <p:grpSp>
        <p:nvGrpSpPr>
          <p:cNvPr id="10" name="Group 9"/>
          <p:cNvGrpSpPr/>
          <p:nvPr/>
        </p:nvGrpSpPr>
        <p:grpSpPr>
          <a:xfrm>
            <a:off x="0" y="6194189"/>
            <a:ext cx="12192000" cy="666065"/>
            <a:chOff x="0" y="6194189"/>
            <a:chExt cx="12192000" cy="66606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94189"/>
              <a:ext cx="783606" cy="666065"/>
            </a:xfrm>
            <a:prstGeom prst="rect">
              <a:avLst/>
            </a:prstGeom>
          </p:spPr>
        </p:pic>
        <p:sp>
          <p:nvSpPr>
            <p:cNvPr id="12" name="TextBox 11"/>
            <p:cNvSpPr txBox="1"/>
            <p:nvPr/>
          </p:nvSpPr>
          <p:spPr>
            <a:xfrm>
              <a:off x="6584800" y="6518170"/>
              <a:ext cx="56072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NASA Langley Research Center - Nondestructive Evaluation Sciences Branch</a:t>
              </a:r>
            </a:p>
          </p:txBody>
        </p:sp>
        <p:cxnSp>
          <p:nvCxnSpPr>
            <p:cNvPr id="13" name="Straight Connector 12"/>
            <p:cNvCxnSpPr/>
            <p:nvPr/>
          </p:nvCxnSpPr>
          <p:spPr>
            <a:xfrm>
              <a:off x="1004341" y="6656670"/>
              <a:ext cx="6327130" cy="4626"/>
            </a:xfrm>
            <a:prstGeom prst="line">
              <a:avLst/>
            </a:prstGeom>
            <a:ln w="76200">
              <a:solidFill>
                <a:srgbClr val="465488"/>
              </a:solidFill>
            </a:ln>
          </p:spPr>
          <p:style>
            <a:lnRef idx="1">
              <a:schemeClr val="accent1"/>
            </a:lnRef>
            <a:fillRef idx="0">
              <a:schemeClr val="accent1"/>
            </a:fillRef>
            <a:effectRef idx="0">
              <a:schemeClr val="accent1"/>
            </a:effectRef>
            <a:fontRef idx="minor">
              <a:schemeClr val="tx1"/>
            </a:fontRef>
          </p:style>
        </p:cxnSp>
      </p:grpSp>
      <p:sp>
        <p:nvSpPr>
          <p:cNvPr id="19" name="Content Placeholder 2"/>
          <p:cNvSpPr txBox="1">
            <a:spLocks/>
          </p:cNvSpPr>
          <p:nvPr/>
        </p:nvSpPr>
        <p:spPr>
          <a:xfrm>
            <a:off x="532249" y="4619499"/>
            <a:ext cx="6296508" cy="20371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EDF3F65-7982-D7AF-D7A7-C9CEE5DF4C67}"/>
              </a:ext>
            </a:extLst>
          </p:cNvPr>
          <p:cNvPicPr>
            <a:picLocks noChangeAspect="1"/>
          </p:cNvPicPr>
          <p:nvPr/>
        </p:nvPicPr>
        <p:blipFill>
          <a:blip r:embed="rId4"/>
          <a:stretch>
            <a:fillRect/>
          </a:stretch>
        </p:blipFill>
        <p:spPr>
          <a:xfrm>
            <a:off x="2305331" y="1064302"/>
            <a:ext cx="7581338" cy="4906038"/>
          </a:xfrm>
          <a:prstGeom prst="rect">
            <a:avLst/>
          </a:prstGeom>
        </p:spPr>
      </p:pic>
    </p:spTree>
    <p:extLst>
      <p:ext uri="{BB962C8B-B14F-4D97-AF65-F5344CB8AC3E}">
        <p14:creationId xmlns:p14="http://schemas.microsoft.com/office/powerpoint/2010/main" val="4173203311"/>
      </p:ext>
    </p:extLst>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288" y="249836"/>
            <a:ext cx="10131425" cy="814466"/>
          </a:xfrm>
        </p:spPr>
        <p:txBody>
          <a:bodyPr>
            <a:normAutofit/>
          </a:bodyPr>
          <a:lstStyle/>
          <a:p>
            <a:pPr lvl="0" algn="ctr" defTabSz="914400">
              <a:lnSpc>
                <a:spcPct val="90000"/>
              </a:lnSpc>
              <a:defRPr/>
            </a:pPr>
            <a:r>
              <a:rPr lang="en-US" cap="none" dirty="0">
                <a:ln>
                  <a:noFill/>
                </a:ln>
              </a:rPr>
              <a:t>CIVA Simulation software</a:t>
            </a:r>
          </a:p>
        </p:txBody>
      </p:sp>
      <p:grpSp>
        <p:nvGrpSpPr>
          <p:cNvPr id="10" name="Group 9"/>
          <p:cNvGrpSpPr/>
          <p:nvPr/>
        </p:nvGrpSpPr>
        <p:grpSpPr>
          <a:xfrm>
            <a:off x="0" y="6194189"/>
            <a:ext cx="12192000" cy="666065"/>
            <a:chOff x="0" y="6194189"/>
            <a:chExt cx="12192000" cy="66606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94189"/>
              <a:ext cx="783606" cy="666065"/>
            </a:xfrm>
            <a:prstGeom prst="rect">
              <a:avLst/>
            </a:prstGeom>
          </p:spPr>
        </p:pic>
        <p:sp>
          <p:nvSpPr>
            <p:cNvPr id="12" name="TextBox 11"/>
            <p:cNvSpPr txBox="1"/>
            <p:nvPr/>
          </p:nvSpPr>
          <p:spPr>
            <a:xfrm>
              <a:off x="6584800" y="6518170"/>
              <a:ext cx="5607200" cy="276999"/>
            </a:xfrm>
            <a:prstGeom prst="rect">
              <a:avLst/>
            </a:prstGeom>
            <a:noFill/>
          </p:spPr>
          <p:txBody>
            <a:bodyPr wrap="square" rtlCol="0">
              <a:spAutoFit/>
            </a:bodyPr>
            <a:lstStyle/>
            <a:p>
              <a:pPr algn="r"/>
              <a:r>
                <a:rPr lang="en-US" sz="1200" dirty="0">
                  <a:solidFill>
                    <a:prstClr val="white"/>
                  </a:solidFill>
                </a:rPr>
                <a:t>NASA Langley Research Center - Nondestructive Evaluation Sciences Branch</a:t>
              </a:r>
            </a:p>
          </p:txBody>
        </p:sp>
        <p:cxnSp>
          <p:nvCxnSpPr>
            <p:cNvPr id="13" name="Straight Connector 12"/>
            <p:cNvCxnSpPr/>
            <p:nvPr/>
          </p:nvCxnSpPr>
          <p:spPr>
            <a:xfrm>
              <a:off x="1004341" y="6656670"/>
              <a:ext cx="6327130" cy="4626"/>
            </a:xfrm>
            <a:prstGeom prst="line">
              <a:avLst/>
            </a:prstGeom>
            <a:ln w="76200">
              <a:solidFill>
                <a:srgbClr val="465488"/>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0487" y="4323103"/>
            <a:ext cx="2944924" cy="1811391"/>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9420" t="31654" r="57517" b="21941"/>
          <a:stretch/>
        </p:blipFill>
        <p:spPr>
          <a:xfrm>
            <a:off x="6894389" y="1468616"/>
            <a:ext cx="2879339" cy="2273217"/>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57092" t="17342" r="10321" b="23589"/>
          <a:stretch/>
        </p:blipFill>
        <p:spPr>
          <a:xfrm>
            <a:off x="2546792" y="1202802"/>
            <a:ext cx="2750821" cy="2804846"/>
          </a:xfrm>
          <a:prstGeom prst="rect">
            <a:avLst/>
          </a:prstGeom>
        </p:spPr>
      </p:pic>
    </p:spTree>
    <p:extLst>
      <p:ext uri="{BB962C8B-B14F-4D97-AF65-F5344CB8AC3E}">
        <p14:creationId xmlns:p14="http://schemas.microsoft.com/office/powerpoint/2010/main" val="653254732"/>
      </p:ext>
    </p:extLst>
  </p:cSld>
  <p:clrMapOvr>
    <a:masterClrMapping/>
  </p:clrMapOvr>
  <p:transition>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288" y="249836"/>
            <a:ext cx="10131425" cy="814466"/>
          </a:xfrm>
        </p:spPr>
        <p:txBody>
          <a:bodyPr>
            <a:normAutofit/>
          </a:bodyPr>
          <a:lstStyle/>
          <a:p>
            <a:pPr lvl="0" algn="ctr" defTabSz="914400">
              <a:lnSpc>
                <a:spcPct val="90000"/>
              </a:lnSpc>
              <a:defRPr/>
            </a:pPr>
            <a:r>
              <a:rPr lang="en-US" cap="none" dirty="0">
                <a:ln>
                  <a:noFill/>
                </a:ln>
              </a:rPr>
              <a:t>Working with incomplete information</a:t>
            </a:r>
          </a:p>
        </p:txBody>
      </p:sp>
      <p:grpSp>
        <p:nvGrpSpPr>
          <p:cNvPr id="10" name="Group 9"/>
          <p:cNvGrpSpPr/>
          <p:nvPr/>
        </p:nvGrpSpPr>
        <p:grpSpPr>
          <a:xfrm>
            <a:off x="0" y="6194189"/>
            <a:ext cx="12192000" cy="666065"/>
            <a:chOff x="0" y="6194189"/>
            <a:chExt cx="12192000" cy="66606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94189"/>
              <a:ext cx="783606" cy="666065"/>
            </a:xfrm>
            <a:prstGeom prst="rect">
              <a:avLst/>
            </a:prstGeom>
          </p:spPr>
        </p:pic>
        <p:sp>
          <p:nvSpPr>
            <p:cNvPr id="12" name="TextBox 11"/>
            <p:cNvSpPr txBox="1"/>
            <p:nvPr/>
          </p:nvSpPr>
          <p:spPr>
            <a:xfrm>
              <a:off x="6584800" y="6518170"/>
              <a:ext cx="56072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NASA Langley Research Center - Nondestructive Evaluation Sciences Branch</a:t>
              </a:r>
            </a:p>
          </p:txBody>
        </p:sp>
        <p:cxnSp>
          <p:nvCxnSpPr>
            <p:cNvPr id="13" name="Straight Connector 12"/>
            <p:cNvCxnSpPr/>
            <p:nvPr/>
          </p:nvCxnSpPr>
          <p:spPr>
            <a:xfrm>
              <a:off x="1004341" y="6656670"/>
              <a:ext cx="6327130" cy="4626"/>
            </a:xfrm>
            <a:prstGeom prst="line">
              <a:avLst/>
            </a:prstGeom>
            <a:ln w="76200">
              <a:solidFill>
                <a:srgbClr val="465488"/>
              </a:solidFill>
            </a:ln>
          </p:spPr>
          <p:style>
            <a:lnRef idx="1">
              <a:schemeClr val="accent1"/>
            </a:lnRef>
            <a:fillRef idx="0">
              <a:schemeClr val="accent1"/>
            </a:fillRef>
            <a:effectRef idx="0">
              <a:schemeClr val="accent1"/>
            </a:effectRef>
            <a:fontRef idx="minor">
              <a:schemeClr val="tx1"/>
            </a:fontRef>
          </p:style>
        </p:cxnSp>
      </p:grpSp>
      <p:sp>
        <p:nvSpPr>
          <p:cNvPr id="19" name="Content Placeholder 2"/>
          <p:cNvSpPr txBox="1">
            <a:spLocks/>
          </p:cNvSpPr>
          <p:nvPr/>
        </p:nvSpPr>
        <p:spPr>
          <a:xfrm>
            <a:off x="532249" y="4619499"/>
            <a:ext cx="6296508" cy="20371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picture containing indoor&#10;&#10;Description automatically generated">
            <a:extLst>
              <a:ext uri="{FF2B5EF4-FFF2-40B4-BE49-F238E27FC236}">
                <a16:creationId xmlns:a16="http://schemas.microsoft.com/office/drawing/2014/main" id="{4D7D78F5-344D-4682-BEFF-5844736428A2}"/>
              </a:ext>
            </a:extLst>
          </p:cNvPr>
          <p:cNvPicPr>
            <a:picLocks noChangeAspect="1"/>
          </p:cNvPicPr>
          <p:nvPr/>
        </p:nvPicPr>
        <p:blipFill>
          <a:blip r:embed="rId4"/>
          <a:stretch>
            <a:fillRect/>
          </a:stretch>
        </p:blipFill>
        <p:spPr>
          <a:xfrm>
            <a:off x="1030288" y="1095338"/>
            <a:ext cx="4004714" cy="2631147"/>
          </a:xfrm>
          <a:prstGeom prst="rect">
            <a:avLst/>
          </a:prstGeom>
        </p:spPr>
      </p:pic>
      <p:pic>
        <p:nvPicPr>
          <p:cNvPr id="9" name="Picture 8" descr="A picture containing green, orange, colorful&#10;&#10;Description automatically generated">
            <a:extLst>
              <a:ext uri="{FF2B5EF4-FFF2-40B4-BE49-F238E27FC236}">
                <a16:creationId xmlns:a16="http://schemas.microsoft.com/office/drawing/2014/main" id="{F835BDC7-BCD2-4CD3-8092-DF1B561E773A}"/>
              </a:ext>
            </a:extLst>
          </p:cNvPr>
          <p:cNvPicPr>
            <a:picLocks noChangeAspect="1"/>
          </p:cNvPicPr>
          <p:nvPr/>
        </p:nvPicPr>
        <p:blipFill>
          <a:blip r:embed="rId5"/>
          <a:stretch>
            <a:fillRect/>
          </a:stretch>
        </p:blipFill>
        <p:spPr>
          <a:xfrm>
            <a:off x="6374918" y="1579637"/>
            <a:ext cx="5564265" cy="3698726"/>
          </a:xfrm>
          <a:prstGeom prst="rect">
            <a:avLst/>
          </a:prstGeom>
        </p:spPr>
      </p:pic>
      <p:pic>
        <p:nvPicPr>
          <p:cNvPr id="3" name="Picture 2" descr="A close-up of a machine&#10;&#10;Description automatically generated with low confidence">
            <a:extLst>
              <a:ext uri="{FF2B5EF4-FFF2-40B4-BE49-F238E27FC236}">
                <a16:creationId xmlns:a16="http://schemas.microsoft.com/office/drawing/2014/main" id="{207C406B-0F42-9263-F976-2BE7F3462A0C}"/>
              </a:ext>
            </a:extLst>
          </p:cNvPr>
          <p:cNvPicPr>
            <a:picLocks noChangeAspect="1"/>
          </p:cNvPicPr>
          <p:nvPr/>
        </p:nvPicPr>
        <p:blipFill>
          <a:blip r:embed="rId6"/>
          <a:stretch>
            <a:fillRect/>
          </a:stretch>
        </p:blipFill>
        <p:spPr>
          <a:xfrm>
            <a:off x="969602" y="3856074"/>
            <a:ext cx="4126085" cy="2338115"/>
          </a:xfrm>
          <a:prstGeom prst="rect">
            <a:avLst/>
          </a:prstGeom>
        </p:spPr>
      </p:pic>
      <p:sp>
        <p:nvSpPr>
          <p:cNvPr id="4" name="Oval 3">
            <a:extLst>
              <a:ext uri="{FF2B5EF4-FFF2-40B4-BE49-F238E27FC236}">
                <a16:creationId xmlns:a16="http://schemas.microsoft.com/office/drawing/2014/main" id="{C7287F6B-3B2E-61D5-E9B5-7CC79EE4DE86}"/>
              </a:ext>
            </a:extLst>
          </p:cNvPr>
          <p:cNvSpPr/>
          <p:nvPr/>
        </p:nvSpPr>
        <p:spPr>
          <a:xfrm rot="19338242">
            <a:off x="2687640" y="1396124"/>
            <a:ext cx="370816" cy="8632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4968913"/>
      </p:ext>
    </p:extLst>
  </p:cSld>
  <p:clrMapOvr>
    <a:masterClrMapping/>
  </p:clrMapOvr>
  <p:transition>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288" y="249836"/>
            <a:ext cx="10131425" cy="814466"/>
          </a:xfrm>
        </p:spPr>
        <p:txBody>
          <a:bodyPr>
            <a:normAutofit/>
          </a:bodyPr>
          <a:lstStyle/>
          <a:p>
            <a:pPr lvl="0" algn="ctr" defTabSz="914400">
              <a:lnSpc>
                <a:spcPct val="90000"/>
              </a:lnSpc>
              <a:defRPr/>
            </a:pPr>
            <a:r>
              <a:rPr lang="en-US" cap="none" dirty="0">
                <a:ln>
                  <a:noFill/>
                </a:ln>
              </a:rPr>
              <a:t>CIVA Model Live Demo</a:t>
            </a:r>
          </a:p>
        </p:txBody>
      </p:sp>
      <p:grpSp>
        <p:nvGrpSpPr>
          <p:cNvPr id="10" name="Group 9"/>
          <p:cNvGrpSpPr/>
          <p:nvPr/>
        </p:nvGrpSpPr>
        <p:grpSpPr>
          <a:xfrm>
            <a:off x="0" y="6194189"/>
            <a:ext cx="12192000" cy="666065"/>
            <a:chOff x="0" y="6194189"/>
            <a:chExt cx="12192000" cy="66606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94189"/>
              <a:ext cx="783606" cy="666065"/>
            </a:xfrm>
            <a:prstGeom prst="rect">
              <a:avLst/>
            </a:prstGeom>
          </p:spPr>
        </p:pic>
        <p:sp>
          <p:nvSpPr>
            <p:cNvPr id="12" name="TextBox 11"/>
            <p:cNvSpPr txBox="1"/>
            <p:nvPr/>
          </p:nvSpPr>
          <p:spPr>
            <a:xfrm>
              <a:off x="6584800" y="6518170"/>
              <a:ext cx="56072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NASA Langley Research Center - Nondestructive Evaluation Sciences Branch</a:t>
              </a:r>
            </a:p>
          </p:txBody>
        </p:sp>
        <p:cxnSp>
          <p:nvCxnSpPr>
            <p:cNvPr id="13" name="Straight Connector 12"/>
            <p:cNvCxnSpPr/>
            <p:nvPr/>
          </p:nvCxnSpPr>
          <p:spPr>
            <a:xfrm>
              <a:off x="1004341" y="6656670"/>
              <a:ext cx="6327130" cy="4626"/>
            </a:xfrm>
            <a:prstGeom prst="line">
              <a:avLst/>
            </a:prstGeom>
            <a:ln w="76200">
              <a:solidFill>
                <a:srgbClr val="465488"/>
              </a:solidFill>
            </a:ln>
          </p:spPr>
          <p:style>
            <a:lnRef idx="1">
              <a:schemeClr val="accent1"/>
            </a:lnRef>
            <a:fillRef idx="0">
              <a:schemeClr val="accent1"/>
            </a:fillRef>
            <a:effectRef idx="0">
              <a:schemeClr val="accent1"/>
            </a:effectRef>
            <a:fontRef idx="minor">
              <a:schemeClr val="tx1"/>
            </a:fontRef>
          </p:style>
        </p:cxnSp>
      </p:grpSp>
      <p:sp>
        <p:nvSpPr>
          <p:cNvPr id="19" name="Content Placeholder 2"/>
          <p:cNvSpPr txBox="1">
            <a:spLocks/>
          </p:cNvSpPr>
          <p:nvPr/>
        </p:nvSpPr>
        <p:spPr>
          <a:xfrm>
            <a:off x="532249" y="4619499"/>
            <a:ext cx="6296508" cy="20371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E9401090-C2C3-471A-97E4-728B1AD15A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819275"/>
            <a:ext cx="5943600" cy="3219450"/>
          </a:xfrm>
          <a:prstGeom prst="rect">
            <a:avLst/>
          </a:prstGeom>
          <a:noFill/>
          <a:ln>
            <a:noFill/>
          </a:ln>
        </p:spPr>
      </p:pic>
      <p:sp>
        <p:nvSpPr>
          <p:cNvPr id="3" name="TextBox 2">
            <a:extLst>
              <a:ext uri="{FF2B5EF4-FFF2-40B4-BE49-F238E27FC236}">
                <a16:creationId xmlns:a16="http://schemas.microsoft.com/office/drawing/2014/main" id="{7DD6F061-F4A5-B836-E1C4-090F50340AE1}"/>
              </a:ext>
            </a:extLst>
          </p:cNvPr>
          <p:cNvSpPr txBox="1"/>
          <p:nvPr/>
        </p:nvSpPr>
        <p:spPr>
          <a:xfrm>
            <a:off x="2045936" y="5314918"/>
            <a:ext cx="8100127" cy="646331"/>
          </a:xfrm>
          <a:prstGeom prst="rect">
            <a:avLst/>
          </a:prstGeom>
          <a:noFill/>
        </p:spPr>
        <p:txBody>
          <a:bodyPr wrap="square" rtlCol="0">
            <a:spAutoFit/>
          </a:bodyPr>
          <a:lstStyle/>
          <a:p>
            <a:r>
              <a:rPr lang="en-US" dirty="0"/>
              <a:t>Models used in these demos are not the same as the real structure, just artificial representations. These were generated to demonstrate the concept. </a:t>
            </a:r>
          </a:p>
        </p:txBody>
      </p:sp>
    </p:spTree>
    <p:extLst>
      <p:ext uri="{BB962C8B-B14F-4D97-AF65-F5344CB8AC3E}">
        <p14:creationId xmlns:p14="http://schemas.microsoft.com/office/powerpoint/2010/main" val="1994170437"/>
      </p:ext>
    </p:extLst>
  </p:cSld>
  <p:clrMapOvr>
    <a:masterClrMapping/>
  </p:clrMapOvr>
  <p:transition>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288" y="249836"/>
            <a:ext cx="10131425" cy="814466"/>
          </a:xfrm>
        </p:spPr>
        <p:txBody>
          <a:bodyPr>
            <a:normAutofit/>
          </a:bodyPr>
          <a:lstStyle/>
          <a:p>
            <a:pPr lvl="0" algn="ctr" defTabSz="914400">
              <a:lnSpc>
                <a:spcPct val="90000"/>
              </a:lnSpc>
              <a:defRPr/>
            </a:pPr>
            <a:r>
              <a:rPr lang="en-US" cap="none" dirty="0">
                <a:ln>
                  <a:noFill/>
                </a:ln>
              </a:rPr>
              <a:t>Summary</a:t>
            </a:r>
          </a:p>
        </p:txBody>
      </p:sp>
      <p:grpSp>
        <p:nvGrpSpPr>
          <p:cNvPr id="10" name="Group 9"/>
          <p:cNvGrpSpPr/>
          <p:nvPr/>
        </p:nvGrpSpPr>
        <p:grpSpPr>
          <a:xfrm>
            <a:off x="0" y="6194189"/>
            <a:ext cx="12192000" cy="666065"/>
            <a:chOff x="0" y="6194189"/>
            <a:chExt cx="12192000" cy="66606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94189"/>
              <a:ext cx="783606" cy="666065"/>
            </a:xfrm>
            <a:prstGeom prst="rect">
              <a:avLst/>
            </a:prstGeom>
          </p:spPr>
        </p:pic>
        <p:sp>
          <p:nvSpPr>
            <p:cNvPr id="12" name="TextBox 11"/>
            <p:cNvSpPr txBox="1"/>
            <p:nvPr/>
          </p:nvSpPr>
          <p:spPr>
            <a:xfrm>
              <a:off x="6584800" y="6518170"/>
              <a:ext cx="56072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NASA Langley Research Center - Nondestructive Evaluation Sciences Branch</a:t>
              </a:r>
            </a:p>
          </p:txBody>
        </p:sp>
        <p:cxnSp>
          <p:nvCxnSpPr>
            <p:cNvPr id="13" name="Straight Connector 12"/>
            <p:cNvCxnSpPr/>
            <p:nvPr/>
          </p:nvCxnSpPr>
          <p:spPr>
            <a:xfrm>
              <a:off x="1004341" y="6656670"/>
              <a:ext cx="6327130" cy="4626"/>
            </a:xfrm>
            <a:prstGeom prst="line">
              <a:avLst/>
            </a:prstGeom>
            <a:ln w="76200">
              <a:solidFill>
                <a:srgbClr val="465488"/>
              </a:solidFill>
            </a:ln>
          </p:spPr>
          <p:style>
            <a:lnRef idx="1">
              <a:schemeClr val="accent1"/>
            </a:lnRef>
            <a:fillRef idx="0">
              <a:schemeClr val="accent1"/>
            </a:fillRef>
            <a:effectRef idx="0">
              <a:schemeClr val="accent1"/>
            </a:effectRef>
            <a:fontRef idx="minor">
              <a:schemeClr val="tx1"/>
            </a:fontRef>
          </p:style>
        </p:cxnSp>
      </p:grpSp>
      <p:sp>
        <p:nvSpPr>
          <p:cNvPr id="19" name="Content Placeholder 2"/>
          <p:cNvSpPr txBox="1">
            <a:spLocks/>
          </p:cNvSpPr>
          <p:nvPr/>
        </p:nvSpPr>
        <p:spPr>
          <a:xfrm>
            <a:off x="532249" y="4619499"/>
            <a:ext cx="6296508" cy="20371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DD6F061-F4A5-B836-E1C4-090F50340AE1}"/>
              </a:ext>
            </a:extLst>
          </p:cNvPr>
          <p:cNvSpPr txBox="1"/>
          <p:nvPr/>
        </p:nvSpPr>
        <p:spPr>
          <a:xfrm>
            <a:off x="1235675" y="1202802"/>
            <a:ext cx="9547654" cy="5463034"/>
          </a:xfrm>
          <a:prstGeom prst="rect">
            <a:avLst/>
          </a:prstGeom>
          <a:noFill/>
        </p:spPr>
        <p:txBody>
          <a:bodyPr wrap="square" rtlCol="0">
            <a:spAutoFit/>
          </a:bodyPr>
          <a:lstStyle/>
          <a:p>
            <a:r>
              <a:rPr lang="en-US" dirty="0"/>
              <a:t>Numerical simulation of inspection has been the subject of research for several decades. Only relatively recently has the technology matured to the point where we can start using these tools to integrate into and solve real world problems, we just need to figure out the best way how. </a:t>
            </a:r>
          </a:p>
          <a:p>
            <a:endParaRPr lang="en-US" dirty="0"/>
          </a:p>
          <a:p>
            <a:r>
              <a:rPr lang="en-US" dirty="0"/>
              <a:t>Simulations offer several new and expanded capabilities, including:</a:t>
            </a:r>
          </a:p>
          <a:p>
            <a:pPr marL="285750" indent="-285750">
              <a:spcAft>
                <a:spcPts val="300"/>
              </a:spcAft>
              <a:buFont typeface="Arial" panose="020B0604020202020204" pitchFamily="34" charset="0"/>
              <a:buChar char="•"/>
            </a:pPr>
            <a:r>
              <a:rPr lang="en-US" dirty="0"/>
              <a:t>Reduce time by finding the optimal equipment configuration, instead of trial and error</a:t>
            </a:r>
          </a:p>
          <a:p>
            <a:pPr marL="285750" indent="-285750">
              <a:spcAft>
                <a:spcPts val="300"/>
              </a:spcAft>
              <a:buFont typeface="Arial" panose="020B0604020202020204" pitchFamily="34" charset="0"/>
              <a:buChar char="•"/>
            </a:pPr>
            <a:r>
              <a:rPr lang="en-US" dirty="0"/>
              <a:t>Produce estimated results to help prepare procedures and show inspectors what they can expect in the field</a:t>
            </a:r>
          </a:p>
          <a:p>
            <a:pPr marL="285750" indent="-285750">
              <a:spcAft>
                <a:spcPts val="300"/>
              </a:spcAft>
              <a:buFont typeface="Arial" panose="020B0604020202020204" pitchFamily="34" charset="0"/>
              <a:buChar char="•"/>
            </a:pPr>
            <a:r>
              <a:rPr lang="en-US" dirty="0"/>
              <a:t>Help plan for eventualities that would normally cause delays</a:t>
            </a:r>
          </a:p>
          <a:p>
            <a:pPr marL="285750" indent="-285750">
              <a:spcAft>
                <a:spcPts val="300"/>
              </a:spcAft>
              <a:buFont typeface="Arial" panose="020B0604020202020204" pitchFamily="34" charset="0"/>
              <a:buChar char="•"/>
            </a:pPr>
            <a:r>
              <a:rPr lang="en-US" dirty="0"/>
              <a:t>Help process the data by matching inspection results to simulated defects (inverse problem)</a:t>
            </a:r>
          </a:p>
          <a:p>
            <a:pPr marL="285750" indent="-285750">
              <a:spcAft>
                <a:spcPts val="300"/>
              </a:spcAft>
              <a:buFont typeface="Arial" panose="020B0604020202020204" pitchFamily="34" charset="0"/>
              <a:buChar char="•"/>
            </a:pPr>
            <a:endParaRPr lang="en-US" dirty="0"/>
          </a:p>
          <a:p>
            <a:pPr>
              <a:spcAft>
                <a:spcPts val="300"/>
              </a:spcAft>
            </a:pPr>
            <a:r>
              <a:rPr lang="en-US" dirty="0"/>
              <a:t>Things that we need to work on to further mature the application NDE simulations</a:t>
            </a:r>
          </a:p>
          <a:p>
            <a:pPr marL="285750" indent="-285750">
              <a:spcAft>
                <a:spcPts val="300"/>
              </a:spcAft>
              <a:buFont typeface="Arial" panose="020B0604020202020204" pitchFamily="34" charset="0"/>
              <a:buChar char="•"/>
            </a:pPr>
            <a:r>
              <a:rPr lang="en-US" dirty="0"/>
              <a:t>Optimize integration into existing workflows</a:t>
            </a:r>
          </a:p>
          <a:p>
            <a:pPr marL="285750" indent="-285750">
              <a:spcAft>
                <a:spcPts val="300"/>
              </a:spcAft>
              <a:buFont typeface="Arial" panose="020B0604020202020204" pitchFamily="34" charset="0"/>
              <a:buChar char="•"/>
            </a:pPr>
            <a:r>
              <a:rPr lang="en-US" dirty="0"/>
              <a:t>Focus and filter strategy for result delivery, making cross-discipline communication more efficient</a:t>
            </a:r>
          </a:p>
          <a:p>
            <a:pPr marL="285750" indent="-285750">
              <a:spcAft>
                <a:spcPts val="300"/>
              </a:spcAft>
              <a:buFont typeface="Arial" panose="020B0604020202020204" pitchFamily="34" charset="0"/>
              <a:buChar char="•"/>
            </a:pPr>
            <a:r>
              <a:rPr lang="en-US" dirty="0"/>
              <a:t>Rapid and efficient verification/validation (V&amp;V) strategies, and identifying what we can do prior to V&amp;V</a:t>
            </a:r>
          </a:p>
          <a:p>
            <a:pPr marL="285750" indent="-285750">
              <a:spcAft>
                <a:spcPts val="300"/>
              </a:spcAft>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800926808"/>
      </p:ext>
    </p:extLst>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288" y="249836"/>
            <a:ext cx="10131425" cy="814466"/>
          </a:xfrm>
        </p:spPr>
        <p:txBody>
          <a:bodyPr>
            <a:normAutofit/>
          </a:bodyPr>
          <a:lstStyle/>
          <a:p>
            <a:pPr lvl="0" algn="ctr" defTabSz="914400">
              <a:lnSpc>
                <a:spcPct val="90000"/>
              </a:lnSpc>
              <a:defRPr/>
            </a:pPr>
            <a:r>
              <a:rPr lang="en-US" cap="none" dirty="0">
                <a:ln>
                  <a:noFill/>
                </a:ln>
              </a:rPr>
              <a:t>In house code</a:t>
            </a:r>
          </a:p>
        </p:txBody>
      </p:sp>
      <p:grpSp>
        <p:nvGrpSpPr>
          <p:cNvPr id="10" name="Group 9"/>
          <p:cNvGrpSpPr/>
          <p:nvPr/>
        </p:nvGrpSpPr>
        <p:grpSpPr>
          <a:xfrm>
            <a:off x="0" y="6194189"/>
            <a:ext cx="12192000" cy="666065"/>
            <a:chOff x="0" y="6194189"/>
            <a:chExt cx="12192000" cy="666065"/>
          </a:xfrm>
        </p:grpSpPr>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194189"/>
              <a:ext cx="783606" cy="666065"/>
            </a:xfrm>
            <a:prstGeom prst="rect">
              <a:avLst/>
            </a:prstGeom>
          </p:spPr>
        </p:pic>
        <p:sp>
          <p:nvSpPr>
            <p:cNvPr id="12" name="TextBox 11"/>
            <p:cNvSpPr txBox="1"/>
            <p:nvPr/>
          </p:nvSpPr>
          <p:spPr>
            <a:xfrm>
              <a:off x="6584800" y="6518170"/>
              <a:ext cx="56072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NASA Langley Research Center - Nondestructive Evaluation Sciences Branch</a:t>
              </a:r>
            </a:p>
          </p:txBody>
        </p:sp>
        <p:cxnSp>
          <p:nvCxnSpPr>
            <p:cNvPr id="13" name="Straight Connector 12"/>
            <p:cNvCxnSpPr/>
            <p:nvPr/>
          </p:nvCxnSpPr>
          <p:spPr>
            <a:xfrm>
              <a:off x="1004341" y="6656670"/>
              <a:ext cx="6327130" cy="4626"/>
            </a:xfrm>
            <a:prstGeom prst="line">
              <a:avLst/>
            </a:prstGeom>
            <a:ln w="76200">
              <a:solidFill>
                <a:srgbClr val="465488"/>
              </a:solidFill>
            </a:ln>
          </p:spPr>
          <p:style>
            <a:lnRef idx="1">
              <a:schemeClr val="accent1"/>
            </a:lnRef>
            <a:fillRef idx="0">
              <a:schemeClr val="accent1"/>
            </a:fillRef>
            <a:effectRef idx="0">
              <a:schemeClr val="accent1"/>
            </a:effectRef>
            <a:fontRef idx="minor">
              <a:schemeClr val="tx1"/>
            </a:fontRef>
          </p:style>
        </p:cxnSp>
      </p:grpSp>
      <p:sp>
        <p:nvSpPr>
          <p:cNvPr id="19" name="Content Placeholder 2"/>
          <p:cNvSpPr txBox="1">
            <a:spLocks/>
          </p:cNvSpPr>
          <p:nvPr/>
        </p:nvSpPr>
        <p:spPr>
          <a:xfrm>
            <a:off x="532249" y="4619499"/>
            <a:ext cx="6296508" cy="20371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Media1">
            <a:hlinkClick r:id="" action="ppaction://media"/>
            <a:extLst>
              <a:ext uri="{FF2B5EF4-FFF2-40B4-BE49-F238E27FC236}">
                <a16:creationId xmlns:a16="http://schemas.microsoft.com/office/drawing/2014/main" id="{AFDECA4C-F823-4D35-B1A1-710362D5F50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832099" y="1202802"/>
            <a:ext cx="6096000" cy="4572000"/>
          </a:xfrm>
          <a:prstGeom prst="rect">
            <a:avLst/>
          </a:prstGeom>
        </p:spPr>
      </p:pic>
      <p:pic>
        <p:nvPicPr>
          <p:cNvPr id="5" name="Media2">
            <a:hlinkClick r:id="" action="ppaction://media"/>
            <a:extLst>
              <a:ext uri="{FF2B5EF4-FFF2-40B4-BE49-F238E27FC236}">
                <a16:creationId xmlns:a16="http://schemas.microsoft.com/office/drawing/2014/main" id="{E1FDAF2B-1BEA-460B-AB9F-B3832DA11818}"/>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17955" r="18237"/>
          <a:stretch/>
        </p:blipFill>
        <p:spPr>
          <a:xfrm>
            <a:off x="391803" y="1202802"/>
            <a:ext cx="5186382" cy="4572000"/>
          </a:xfrm>
          <a:prstGeom prst="rect">
            <a:avLst/>
          </a:prstGeom>
        </p:spPr>
      </p:pic>
    </p:spTree>
    <p:extLst>
      <p:ext uri="{BB962C8B-B14F-4D97-AF65-F5344CB8AC3E}">
        <p14:creationId xmlns:p14="http://schemas.microsoft.com/office/powerpoint/2010/main" val="278150887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00" fill="hold"/>
                                        <p:tgtEl>
                                          <p:spTgt spid="3"/>
                                        </p:tgtEl>
                                      </p:cBhvr>
                                    </p:cmd>
                                  </p:childTnLst>
                                </p:cTn>
                              </p:par>
                              <p:par>
                                <p:cTn id="7" presetID="1" presetClass="mediacall" presetSubtype="0" fill="hold" nodeType="withEffect">
                                  <p:stCondLst>
                                    <p:cond delay="0"/>
                                  </p:stCondLst>
                                  <p:childTnLst>
                                    <p:cmd type="call" cmd="playFrom(0.0)">
                                      <p:cBhvr>
                                        <p:cTn id="8" dur="198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288" y="249836"/>
            <a:ext cx="10131425" cy="814466"/>
          </a:xfrm>
        </p:spPr>
        <p:txBody>
          <a:bodyPr>
            <a:normAutofit/>
          </a:bodyPr>
          <a:lstStyle/>
          <a:p>
            <a:pPr lvl="0" algn="ctr" defTabSz="914400">
              <a:lnSpc>
                <a:spcPct val="90000"/>
              </a:lnSpc>
              <a:defRPr/>
            </a:pPr>
            <a:r>
              <a:rPr lang="en-US" cap="none" dirty="0">
                <a:ln>
                  <a:noFill/>
                </a:ln>
              </a:rPr>
              <a:t>Three applications for simulation</a:t>
            </a:r>
          </a:p>
        </p:txBody>
      </p:sp>
      <p:grpSp>
        <p:nvGrpSpPr>
          <p:cNvPr id="10" name="Group 9"/>
          <p:cNvGrpSpPr/>
          <p:nvPr/>
        </p:nvGrpSpPr>
        <p:grpSpPr>
          <a:xfrm>
            <a:off x="0" y="6194189"/>
            <a:ext cx="12192000" cy="666065"/>
            <a:chOff x="0" y="6194189"/>
            <a:chExt cx="12192000" cy="66606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94189"/>
              <a:ext cx="783606" cy="666065"/>
            </a:xfrm>
            <a:prstGeom prst="rect">
              <a:avLst/>
            </a:prstGeom>
          </p:spPr>
        </p:pic>
        <p:sp>
          <p:nvSpPr>
            <p:cNvPr id="12" name="TextBox 11"/>
            <p:cNvSpPr txBox="1"/>
            <p:nvPr/>
          </p:nvSpPr>
          <p:spPr>
            <a:xfrm>
              <a:off x="6584800" y="6518170"/>
              <a:ext cx="5607200" cy="276999"/>
            </a:xfrm>
            <a:prstGeom prst="rect">
              <a:avLst/>
            </a:prstGeom>
            <a:noFill/>
          </p:spPr>
          <p:txBody>
            <a:bodyPr wrap="square" rtlCol="0">
              <a:spAutoFit/>
            </a:bodyPr>
            <a:lstStyle/>
            <a:p>
              <a:pPr algn="r"/>
              <a:r>
                <a:rPr lang="en-US" sz="1200" dirty="0">
                  <a:solidFill>
                    <a:prstClr val="white"/>
                  </a:solidFill>
                </a:rPr>
                <a:t>NASA Langley Research Center - Nondestructive Evaluation Sciences Branch</a:t>
              </a:r>
            </a:p>
          </p:txBody>
        </p:sp>
        <p:cxnSp>
          <p:nvCxnSpPr>
            <p:cNvPr id="13" name="Straight Connector 12"/>
            <p:cNvCxnSpPr/>
            <p:nvPr/>
          </p:nvCxnSpPr>
          <p:spPr>
            <a:xfrm>
              <a:off x="1004341" y="6656670"/>
              <a:ext cx="6327130" cy="4626"/>
            </a:xfrm>
            <a:prstGeom prst="line">
              <a:avLst/>
            </a:prstGeom>
            <a:ln w="76200">
              <a:solidFill>
                <a:srgbClr val="465488"/>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59B62D88-B202-41EB-B43C-A43EBA2ABA20}"/>
              </a:ext>
            </a:extLst>
          </p:cNvPr>
          <p:cNvSpPr>
            <a:spLocks noGrp="1"/>
          </p:cNvSpPr>
          <p:nvPr>
            <p:ph idx="1"/>
          </p:nvPr>
        </p:nvSpPr>
        <p:spPr>
          <a:xfrm>
            <a:off x="685801" y="1202803"/>
            <a:ext cx="10475912" cy="4588398"/>
          </a:xfrm>
        </p:spPr>
        <p:txBody>
          <a:bodyPr>
            <a:normAutofit/>
          </a:bodyPr>
          <a:lstStyle/>
          <a:p>
            <a:pPr marL="457200" indent="-457200">
              <a:buFont typeface="+mj-lt"/>
              <a:buAutoNum type="arabicPeriod"/>
            </a:pPr>
            <a:r>
              <a:rPr lang="en-US" sz="2400" dirty="0"/>
              <a:t>You can’t physically perform the inspection yet.</a:t>
            </a:r>
          </a:p>
          <a:p>
            <a:pPr marL="457200" indent="-457200">
              <a:buFont typeface="+mj-lt"/>
              <a:buAutoNum type="arabicPeriod"/>
            </a:pPr>
            <a:r>
              <a:rPr lang="en-US" sz="2400" dirty="0"/>
              <a:t>You can perform the inspection, but don’t know how.</a:t>
            </a:r>
          </a:p>
          <a:p>
            <a:pPr marL="457200" indent="-457200">
              <a:buFont typeface="+mj-lt"/>
              <a:buAutoNum type="arabicPeriod"/>
            </a:pPr>
            <a:r>
              <a:rPr lang="en-US" sz="2400" dirty="0"/>
              <a:t>You can perform the inspection, you know how you will inspect, but you want to know more about the resulting data. </a:t>
            </a:r>
          </a:p>
        </p:txBody>
      </p:sp>
    </p:spTree>
    <p:extLst>
      <p:ext uri="{BB962C8B-B14F-4D97-AF65-F5344CB8AC3E}">
        <p14:creationId xmlns:p14="http://schemas.microsoft.com/office/powerpoint/2010/main" val="19524287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down)">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194189"/>
            <a:ext cx="12192000" cy="666065"/>
            <a:chOff x="0" y="6194189"/>
            <a:chExt cx="12192000" cy="66606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94189"/>
              <a:ext cx="783606" cy="666065"/>
            </a:xfrm>
            <a:prstGeom prst="rect">
              <a:avLst/>
            </a:prstGeom>
          </p:spPr>
        </p:pic>
        <p:sp>
          <p:nvSpPr>
            <p:cNvPr id="12" name="TextBox 11"/>
            <p:cNvSpPr txBox="1"/>
            <p:nvPr/>
          </p:nvSpPr>
          <p:spPr>
            <a:xfrm>
              <a:off x="6584800" y="6518170"/>
              <a:ext cx="5607200" cy="276999"/>
            </a:xfrm>
            <a:prstGeom prst="rect">
              <a:avLst/>
            </a:prstGeom>
            <a:noFill/>
          </p:spPr>
          <p:txBody>
            <a:bodyPr wrap="square" rtlCol="0">
              <a:spAutoFit/>
            </a:bodyPr>
            <a:lstStyle/>
            <a:p>
              <a:pPr algn="r"/>
              <a:r>
                <a:rPr lang="en-US" sz="1200" dirty="0">
                  <a:solidFill>
                    <a:prstClr val="white"/>
                  </a:solidFill>
                </a:rPr>
                <a:t>NASA Langley Research Center - Nondestructive Evaluation Sciences Branch</a:t>
              </a:r>
            </a:p>
          </p:txBody>
        </p:sp>
        <p:cxnSp>
          <p:nvCxnSpPr>
            <p:cNvPr id="13" name="Straight Connector 12"/>
            <p:cNvCxnSpPr/>
            <p:nvPr/>
          </p:nvCxnSpPr>
          <p:spPr>
            <a:xfrm>
              <a:off x="1004341" y="6656670"/>
              <a:ext cx="6327130" cy="4626"/>
            </a:xfrm>
            <a:prstGeom prst="line">
              <a:avLst/>
            </a:prstGeom>
            <a:ln w="76200">
              <a:solidFill>
                <a:srgbClr val="465488"/>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59B62D88-B202-41EB-B43C-A43EBA2ABA20}"/>
              </a:ext>
            </a:extLst>
          </p:cNvPr>
          <p:cNvSpPr>
            <a:spLocks noGrp="1"/>
          </p:cNvSpPr>
          <p:nvPr>
            <p:ph idx="1"/>
          </p:nvPr>
        </p:nvSpPr>
        <p:spPr>
          <a:xfrm>
            <a:off x="685800" y="1202803"/>
            <a:ext cx="10820399" cy="4588398"/>
          </a:xfrm>
        </p:spPr>
        <p:txBody>
          <a:bodyPr>
            <a:normAutofit/>
          </a:bodyPr>
          <a:lstStyle/>
          <a:p>
            <a:pPr marL="457200" indent="-457200" algn="ctr">
              <a:buFont typeface="+mj-lt"/>
              <a:buAutoNum type="arabicPeriod" startAt="3"/>
            </a:pPr>
            <a:r>
              <a:rPr lang="en-US" sz="3200" dirty="0"/>
              <a:t>You can perform the inspection, you know how you will inspect, but you want to know more about the resulting data.</a:t>
            </a:r>
          </a:p>
          <a:p>
            <a:pPr marL="457200" indent="-457200" algn="ctr">
              <a:buFont typeface="+mj-lt"/>
              <a:buAutoNum type="arabicPeriod" startAt="3"/>
            </a:pPr>
            <a:endParaRPr lang="en-US" sz="3200" dirty="0"/>
          </a:p>
          <a:p>
            <a:pPr marL="0" indent="0" algn="ctr">
              <a:buNone/>
            </a:pPr>
            <a:r>
              <a:rPr lang="en-US" sz="3200" dirty="0"/>
              <a:t>Example: Probability of detection study on friction stir welded panels </a:t>
            </a:r>
          </a:p>
        </p:txBody>
      </p:sp>
    </p:spTree>
    <p:extLst>
      <p:ext uri="{BB962C8B-B14F-4D97-AF65-F5344CB8AC3E}">
        <p14:creationId xmlns:p14="http://schemas.microsoft.com/office/powerpoint/2010/main" val="1829097395"/>
      </p:ext>
    </p:extLst>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288" y="249836"/>
            <a:ext cx="10131425" cy="814466"/>
          </a:xfrm>
        </p:spPr>
        <p:txBody>
          <a:bodyPr>
            <a:normAutofit/>
          </a:bodyPr>
          <a:lstStyle/>
          <a:p>
            <a:pPr lvl="0" algn="ctr" defTabSz="914400">
              <a:lnSpc>
                <a:spcPct val="90000"/>
              </a:lnSpc>
              <a:defRPr/>
            </a:pPr>
            <a:r>
              <a:rPr lang="en-US" cap="none" dirty="0">
                <a:ln>
                  <a:noFill/>
                </a:ln>
              </a:rPr>
              <a:t>Friction Stir Welding</a:t>
            </a:r>
          </a:p>
        </p:txBody>
      </p:sp>
      <p:grpSp>
        <p:nvGrpSpPr>
          <p:cNvPr id="10" name="Group 9"/>
          <p:cNvGrpSpPr/>
          <p:nvPr/>
        </p:nvGrpSpPr>
        <p:grpSpPr>
          <a:xfrm>
            <a:off x="0" y="6194189"/>
            <a:ext cx="12192000" cy="666065"/>
            <a:chOff x="0" y="6194189"/>
            <a:chExt cx="12192000" cy="66606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94189"/>
              <a:ext cx="783606" cy="666065"/>
            </a:xfrm>
            <a:prstGeom prst="rect">
              <a:avLst/>
            </a:prstGeom>
          </p:spPr>
        </p:pic>
        <p:sp>
          <p:nvSpPr>
            <p:cNvPr id="12" name="TextBox 11"/>
            <p:cNvSpPr txBox="1"/>
            <p:nvPr/>
          </p:nvSpPr>
          <p:spPr>
            <a:xfrm>
              <a:off x="6584800" y="6518170"/>
              <a:ext cx="5607200" cy="276999"/>
            </a:xfrm>
            <a:prstGeom prst="rect">
              <a:avLst/>
            </a:prstGeom>
            <a:noFill/>
          </p:spPr>
          <p:txBody>
            <a:bodyPr wrap="square" rtlCol="0">
              <a:spAutoFit/>
            </a:bodyPr>
            <a:lstStyle/>
            <a:p>
              <a:pPr algn="r"/>
              <a:r>
                <a:rPr lang="en-US" sz="1200" dirty="0">
                  <a:solidFill>
                    <a:prstClr val="white"/>
                  </a:solidFill>
                </a:rPr>
                <a:t>NASA Langley Research Center - Nondestructive Evaluation Sciences Branch</a:t>
              </a:r>
            </a:p>
          </p:txBody>
        </p:sp>
        <p:cxnSp>
          <p:nvCxnSpPr>
            <p:cNvPr id="13" name="Straight Connector 12"/>
            <p:cNvCxnSpPr/>
            <p:nvPr/>
          </p:nvCxnSpPr>
          <p:spPr>
            <a:xfrm>
              <a:off x="1004341" y="6656670"/>
              <a:ext cx="6327130" cy="4626"/>
            </a:xfrm>
            <a:prstGeom prst="line">
              <a:avLst/>
            </a:prstGeom>
            <a:ln w="76200">
              <a:solidFill>
                <a:srgbClr val="465488"/>
              </a:solidFill>
            </a:ln>
          </p:spPr>
          <p:style>
            <a:lnRef idx="1">
              <a:schemeClr val="accent1"/>
            </a:lnRef>
            <a:fillRef idx="0">
              <a:schemeClr val="accent1"/>
            </a:fillRef>
            <a:effectRef idx="0">
              <a:schemeClr val="accent1"/>
            </a:effectRef>
            <a:fontRef idx="minor">
              <a:schemeClr val="tx1"/>
            </a:fontRef>
          </p:style>
        </p:cxnSp>
      </p:grpSp>
      <p:pic>
        <p:nvPicPr>
          <p:cNvPr id="5" name="Picture 4" descr="Diagram&#10;&#10;Description automatically generated">
            <a:extLst>
              <a:ext uri="{FF2B5EF4-FFF2-40B4-BE49-F238E27FC236}">
                <a16:creationId xmlns:a16="http://schemas.microsoft.com/office/drawing/2014/main" id="{EF38B600-4CA2-4D05-A5CD-051423232CB6}"/>
              </a:ext>
            </a:extLst>
          </p:cNvPr>
          <p:cNvPicPr>
            <a:picLocks noChangeAspect="1"/>
          </p:cNvPicPr>
          <p:nvPr/>
        </p:nvPicPr>
        <p:blipFill>
          <a:blip r:embed="rId4"/>
          <a:stretch>
            <a:fillRect/>
          </a:stretch>
        </p:blipFill>
        <p:spPr>
          <a:xfrm>
            <a:off x="2673458" y="1202802"/>
            <a:ext cx="6578461" cy="4828615"/>
          </a:xfrm>
          <a:prstGeom prst="rect">
            <a:avLst/>
          </a:prstGeom>
        </p:spPr>
      </p:pic>
      <p:sp>
        <p:nvSpPr>
          <p:cNvPr id="16" name="TextBox 15">
            <a:extLst>
              <a:ext uri="{FF2B5EF4-FFF2-40B4-BE49-F238E27FC236}">
                <a16:creationId xmlns:a16="http://schemas.microsoft.com/office/drawing/2014/main" id="{E626B092-5A9D-4551-89E0-28C9A160434A}"/>
              </a:ext>
            </a:extLst>
          </p:cNvPr>
          <p:cNvSpPr txBox="1"/>
          <p:nvPr/>
        </p:nvSpPr>
        <p:spPr>
          <a:xfrm>
            <a:off x="11891554" y="62829"/>
            <a:ext cx="300446" cy="276999"/>
          </a:xfrm>
          <a:prstGeom prst="rect">
            <a:avLst/>
          </a:prstGeom>
          <a:noFill/>
        </p:spPr>
        <p:txBody>
          <a:bodyPr wrap="square" rtlCol="0">
            <a:spAutoFit/>
          </a:bodyPr>
          <a:lstStyle/>
          <a:p>
            <a:pPr algn="ctr"/>
            <a:r>
              <a:rPr lang="en-US" sz="1200" dirty="0">
                <a:solidFill>
                  <a:prstClr val="white"/>
                </a:solidFill>
              </a:rPr>
              <a:t>2</a:t>
            </a:r>
          </a:p>
        </p:txBody>
      </p:sp>
      <p:sp>
        <p:nvSpPr>
          <p:cNvPr id="15" name="TextBox 14">
            <a:extLst>
              <a:ext uri="{FF2B5EF4-FFF2-40B4-BE49-F238E27FC236}">
                <a16:creationId xmlns:a16="http://schemas.microsoft.com/office/drawing/2014/main" id="{A991DAE7-0A9A-46C4-BE72-07ED33492F39}"/>
              </a:ext>
            </a:extLst>
          </p:cNvPr>
          <p:cNvSpPr txBox="1"/>
          <p:nvPr/>
        </p:nvSpPr>
        <p:spPr>
          <a:xfrm>
            <a:off x="3769774" y="6036266"/>
            <a:ext cx="4385827" cy="307777"/>
          </a:xfrm>
          <a:prstGeom prst="rect">
            <a:avLst/>
          </a:prstGeom>
          <a:noFill/>
        </p:spPr>
        <p:txBody>
          <a:bodyPr wrap="square" rtlCol="0">
            <a:spAutoFit/>
          </a:bodyPr>
          <a:lstStyle/>
          <a:p>
            <a:pPr algn="ctr"/>
            <a:r>
              <a:rPr lang="en-US" sz="1400" dirty="0"/>
              <a:t>Core stage Space Launch System (SLS)</a:t>
            </a:r>
          </a:p>
        </p:txBody>
      </p:sp>
    </p:spTree>
    <p:extLst>
      <p:ext uri="{BB962C8B-B14F-4D97-AF65-F5344CB8AC3E}">
        <p14:creationId xmlns:p14="http://schemas.microsoft.com/office/powerpoint/2010/main" val="34704157"/>
      </p:ext>
    </p:extLst>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288" y="249836"/>
            <a:ext cx="10131425" cy="814466"/>
          </a:xfrm>
        </p:spPr>
        <p:txBody>
          <a:bodyPr>
            <a:normAutofit/>
          </a:bodyPr>
          <a:lstStyle/>
          <a:p>
            <a:pPr lvl="0" algn="ctr" defTabSz="914400">
              <a:lnSpc>
                <a:spcPct val="90000"/>
              </a:lnSpc>
              <a:defRPr/>
            </a:pPr>
            <a:r>
              <a:rPr lang="en-US" cap="none" dirty="0">
                <a:ln>
                  <a:noFill/>
                </a:ln>
              </a:rPr>
              <a:t>Probability Of Detection (POD) Curve</a:t>
            </a:r>
          </a:p>
        </p:txBody>
      </p:sp>
      <p:grpSp>
        <p:nvGrpSpPr>
          <p:cNvPr id="10" name="Group 9"/>
          <p:cNvGrpSpPr/>
          <p:nvPr/>
        </p:nvGrpSpPr>
        <p:grpSpPr>
          <a:xfrm>
            <a:off x="0" y="6194189"/>
            <a:ext cx="12192000" cy="666065"/>
            <a:chOff x="0" y="6194189"/>
            <a:chExt cx="12192000" cy="66606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94189"/>
              <a:ext cx="783606" cy="666065"/>
            </a:xfrm>
            <a:prstGeom prst="rect">
              <a:avLst/>
            </a:prstGeom>
          </p:spPr>
        </p:pic>
        <p:sp>
          <p:nvSpPr>
            <p:cNvPr id="12" name="TextBox 11"/>
            <p:cNvSpPr txBox="1"/>
            <p:nvPr/>
          </p:nvSpPr>
          <p:spPr>
            <a:xfrm>
              <a:off x="6584800" y="6518170"/>
              <a:ext cx="5607200" cy="276999"/>
            </a:xfrm>
            <a:prstGeom prst="rect">
              <a:avLst/>
            </a:prstGeom>
            <a:noFill/>
          </p:spPr>
          <p:txBody>
            <a:bodyPr wrap="square" rtlCol="0">
              <a:spAutoFit/>
            </a:bodyPr>
            <a:lstStyle/>
            <a:p>
              <a:pPr algn="r"/>
              <a:r>
                <a:rPr lang="en-US" sz="1200" dirty="0">
                  <a:solidFill>
                    <a:prstClr val="white"/>
                  </a:solidFill>
                </a:rPr>
                <a:t>NASA Langley Research Center - Nondestructive Evaluation Sciences Branch</a:t>
              </a:r>
            </a:p>
          </p:txBody>
        </p:sp>
        <p:cxnSp>
          <p:nvCxnSpPr>
            <p:cNvPr id="13" name="Straight Connector 12"/>
            <p:cNvCxnSpPr/>
            <p:nvPr/>
          </p:nvCxnSpPr>
          <p:spPr>
            <a:xfrm>
              <a:off x="1004341" y="6656670"/>
              <a:ext cx="6327130" cy="4626"/>
            </a:xfrm>
            <a:prstGeom prst="line">
              <a:avLst/>
            </a:prstGeom>
            <a:ln w="76200">
              <a:solidFill>
                <a:srgbClr val="465488"/>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E626B092-5A9D-4551-89E0-28C9A160434A}"/>
              </a:ext>
            </a:extLst>
          </p:cNvPr>
          <p:cNvSpPr txBox="1"/>
          <p:nvPr/>
        </p:nvSpPr>
        <p:spPr>
          <a:xfrm>
            <a:off x="11891554" y="62829"/>
            <a:ext cx="300446" cy="276999"/>
          </a:xfrm>
          <a:prstGeom prst="rect">
            <a:avLst/>
          </a:prstGeom>
          <a:noFill/>
        </p:spPr>
        <p:txBody>
          <a:bodyPr wrap="square" rtlCol="0">
            <a:spAutoFit/>
          </a:bodyPr>
          <a:lstStyle/>
          <a:p>
            <a:pPr algn="ctr"/>
            <a:r>
              <a:rPr lang="en-US" sz="1200" dirty="0">
                <a:solidFill>
                  <a:prstClr val="white"/>
                </a:solidFill>
              </a:rPr>
              <a:t>2</a:t>
            </a:r>
          </a:p>
        </p:txBody>
      </p:sp>
      <p:graphicFrame>
        <p:nvGraphicFramePr>
          <p:cNvPr id="3" name="Chart 2">
            <a:extLst>
              <a:ext uri="{FF2B5EF4-FFF2-40B4-BE49-F238E27FC236}">
                <a16:creationId xmlns:a16="http://schemas.microsoft.com/office/drawing/2014/main" id="{97E4222B-78CA-BC5F-7DB0-3F2391F968DB}"/>
              </a:ext>
            </a:extLst>
          </p:cNvPr>
          <p:cNvGraphicFramePr/>
          <p:nvPr>
            <p:extLst>
              <p:ext uri="{D42A27DB-BD31-4B8C-83A1-F6EECF244321}">
                <p14:modId xmlns:p14="http://schemas.microsoft.com/office/powerpoint/2010/main" val="3960951531"/>
              </p:ext>
            </p:extLst>
          </p:nvPr>
        </p:nvGraphicFramePr>
        <p:xfrm>
          <a:off x="1836751" y="962107"/>
          <a:ext cx="8452237" cy="49402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91172534"/>
      </p:ext>
    </p:extLst>
  </p:cSld>
  <p:clrMapOvr>
    <a:masterClrMapping/>
  </p:clrMapOvr>
  <p:transition>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288" y="249836"/>
            <a:ext cx="10131425" cy="814466"/>
          </a:xfrm>
        </p:spPr>
        <p:txBody>
          <a:bodyPr>
            <a:normAutofit/>
          </a:bodyPr>
          <a:lstStyle/>
          <a:p>
            <a:pPr lvl="0" algn="ctr" defTabSz="914400">
              <a:lnSpc>
                <a:spcPct val="90000"/>
              </a:lnSpc>
              <a:defRPr/>
            </a:pPr>
            <a:r>
              <a:rPr lang="en-US" cap="none" dirty="0">
                <a:ln>
                  <a:noFill/>
                </a:ln>
              </a:rPr>
              <a:t>Probability Of Detection (POD) Curve</a:t>
            </a:r>
          </a:p>
        </p:txBody>
      </p:sp>
      <p:grpSp>
        <p:nvGrpSpPr>
          <p:cNvPr id="10" name="Group 9"/>
          <p:cNvGrpSpPr/>
          <p:nvPr/>
        </p:nvGrpSpPr>
        <p:grpSpPr>
          <a:xfrm>
            <a:off x="0" y="6194189"/>
            <a:ext cx="12192000" cy="666065"/>
            <a:chOff x="0" y="6194189"/>
            <a:chExt cx="12192000" cy="66606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94189"/>
              <a:ext cx="783606" cy="666065"/>
            </a:xfrm>
            <a:prstGeom prst="rect">
              <a:avLst/>
            </a:prstGeom>
          </p:spPr>
        </p:pic>
        <p:sp>
          <p:nvSpPr>
            <p:cNvPr id="12" name="TextBox 11"/>
            <p:cNvSpPr txBox="1"/>
            <p:nvPr/>
          </p:nvSpPr>
          <p:spPr>
            <a:xfrm>
              <a:off x="6584800" y="6518170"/>
              <a:ext cx="5607200" cy="276999"/>
            </a:xfrm>
            <a:prstGeom prst="rect">
              <a:avLst/>
            </a:prstGeom>
            <a:noFill/>
          </p:spPr>
          <p:txBody>
            <a:bodyPr wrap="square" rtlCol="0">
              <a:spAutoFit/>
            </a:bodyPr>
            <a:lstStyle/>
            <a:p>
              <a:pPr algn="r"/>
              <a:r>
                <a:rPr lang="en-US" sz="1200" dirty="0">
                  <a:solidFill>
                    <a:prstClr val="white"/>
                  </a:solidFill>
                </a:rPr>
                <a:t>NASA Langley Research Center - Nondestructive Evaluation Sciences Branch</a:t>
              </a:r>
            </a:p>
          </p:txBody>
        </p:sp>
        <p:cxnSp>
          <p:nvCxnSpPr>
            <p:cNvPr id="13" name="Straight Connector 12"/>
            <p:cNvCxnSpPr/>
            <p:nvPr/>
          </p:nvCxnSpPr>
          <p:spPr>
            <a:xfrm>
              <a:off x="1004341" y="6656670"/>
              <a:ext cx="6327130" cy="4626"/>
            </a:xfrm>
            <a:prstGeom prst="line">
              <a:avLst/>
            </a:prstGeom>
            <a:ln w="76200">
              <a:solidFill>
                <a:srgbClr val="465488"/>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E626B092-5A9D-4551-89E0-28C9A160434A}"/>
              </a:ext>
            </a:extLst>
          </p:cNvPr>
          <p:cNvSpPr txBox="1"/>
          <p:nvPr/>
        </p:nvSpPr>
        <p:spPr>
          <a:xfrm>
            <a:off x="11891554" y="62829"/>
            <a:ext cx="300446" cy="276999"/>
          </a:xfrm>
          <a:prstGeom prst="rect">
            <a:avLst/>
          </a:prstGeom>
          <a:noFill/>
        </p:spPr>
        <p:txBody>
          <a:bodyPr wrap="square" rtlCol="0">
            <a:spAutoFit/>
          </a:bodyPr>
          <a:lstStyle/>
          <a:p>
            <a:pPr algn="ctr"/>
            <a:r>
              <a:rPr lang="en-US" sz="1200" dirty="0">
                <a:solidFill>
                  <a:prstClr val="white"/>
                </a:solidFill>
              </a:rPr>
              <a:t>2</a:t>
            </a:r>
          </a:p>
        </p:txBody>
      </p:sp>
      <p:pic>
        <p:nvPicPr>
          <p:cNvPr id="5" name="Picture 4" descr="A picture containing floor, indoor&#10;&#10;Description automatically generated">
            <a:extLst>
              <a:ext uri="{FF2B5EF4-FFF2-40B4-BE49-F238E27FC236}">
                <a16:creationId xmlns:a16="http://schemas.microsoft.com/office/drawing/2014/main" id="{E815B524-8016-C172-DFC2-35AECA2B72ED}"/>
              </a:ext>
            </a:extLst>
          </p:cNvPr>
          <p:cNvPicPr>
            <a:picLocks noChangeAspect="1"/>
          </p:cNvPicPr>
          <p:nvPr/>
        </p:nvPicPr>
        <p:blipFill>
          <a:blip r:embed="rId4"/>
          <a:stretch>
            <a:fillRect/>
          </a:stretch>
        </p:blipFill>
        <p:spPr>
          <a:xfrm>
            <a:off x="783606" y="1239068"/>
            <a:ext cx="3332179" cy="4442905"/>
          </a:xfrm>
          <a:prstGeom prst="rect">
            <a:avLst/>
          </a:prstGeom>
        </p:spPr>
      </p:pic>
      <p:pic>
        <p:nvPicPr>
          <p:cNvPr id="7" name="Picture 6" descr="A computer on a desk&#10;&#10;Description automatically generated with medium confidence">
            <a:extLst>
              <a:ext uri="{FF2B5EF4-FFF2-40B4-BE49-F238E27FC236}">
                <a16:creationId xmlns:a16="http://schemas.microsoft.com/office/drawing/2014/main" id="{2CD237B3-AEC8-5546-F891-B969EE5FA8E4}"/>
              </a:ext>
            </a:extLst>
          </p:cNvPr>
          <p:cNvPicPr>
            <a:picLocks noChangeAspect="1"/>
          </p:cNvPicPr>
          <p:nvPr/>
        </p:nvPicPr>
        <p:blipFill>
          <a:blip r:embed="rId5"/>
          <a:stretch>
            <a:fillRect/>
          </a:stretch>
        </p:blipFill>
        <p:spPr>
          <a:xfrm>
            <a:off x="4403848" y="1322627"/>
            <a:ext cx="7487706" cy="4212745"/>
          </a:xfrm>
          <a:prstGeom prst="rect">
            <a:avLst/>
          </a:prstGeom>
        </p:spPr>
      </p:pic>
    </p:spTree>
    <p:extLst>
      <p:ext uri="{BB962C8B-B14F-4D97-AF65-F5344CB8AC3E}">
        <p14:creationId xmlns:p14="http://schemas.microsoft.com/office/powerpoint/2010/main" val="4216460550"/>
      </p:ext>
    </p:extLst>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288" y="249836"/>
            <a:ext cx="10131425" cy="814466"/>
          </a:xfrm>
        </p:spPr>
        <p:txBody>
          <a:bodyPr>
            <a:normAutofit/>
          </a:bodyPr>
          <a:lstStyle/>
          <a:p>
            <a:pPr lvl="0" algn="ctr" defTabSz="914400">
              <a:lnSpc>
                <a:spcPct val="90000"/>
              </a:lnSpc>
              <a:defRPr/>
            </a:pPr>
            <a:r>
              <a:rPr lang="en-US" cap="none" dirty="0">
                <a:ln>
                  <a:noFill/>
                </a:ln>
              </a:rPr>
              <a:t>Electric Discharge Machining Notch Geometry </a:t>
            </a:r>
          </a:p>
        </p:txBody>
      </p:sp>
      <p:grpSp>
        <p:nvGrpSpPr>
          <p:cNvPr id="10" name="Group 9"/>
          <p:cNvGrpSpPr/>
          <p:nvPr/>
        </p:nvGrpSpPr>
        <p:grpSpPr>
          <a:xfrm>
            <a:off x="0" y="6194189"/>
            <a:ext cx="12192000" cy="666065"/>
            <a:chOff x="0" y="6194189"/>
            <a:chExt cx="12192000" cy="66606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94189"/>
              <a:ext cx="783606" cy="666065"/>
            </a:xfrm>
            <a:prstGeom prst="rect">
              <a:avLst/>
            </a:prstGeom>
          </p:spPr>
        </p:pic>
        <p:sp>
          <p:nvSpPr>
            <p:cNvPr id="12" name="TextBox 11"/>
            <p:cNvSpPr txBox="1"/>
            <p:nvPr/>
          </p:nvSpPr>
          <p:spPr>
            <a:xfrm>
              <a:off x="6584800" y="6518170"/>
              <a:ext cx="5607200" cy="276999"/>
            </a:xfrm>
            <a:prstGeom prst="rect">
              <a:avLst/>
            </a:prstGeom>
            <a:noFill/>
          </p:spPr>
          <p:txBody>
            <a:bodyPr wrap="square" rtlCol="0">
              <a:spAutoFit/>
            </a:bodyPr>
            <a:lstStyle/>
            <a:p>
              <a:pPr algn="r"/>
              <a:r>
                <a:rPr lang="en-US" sz="1200" dirty="0">
                  <a:solidFill>
                    <a:prstClr val="white"/>
                  </a:solidFill>
                </a:rPr>
                <a:t>NASA Langley Research Center - Nondestructive Evaluation Sciences Branch</a:t>
              </a:r>
            </a:p>
          </p:txBody>
        </p:sp>
        <p:cxnSp>
          <p:nvCxnSpPr>
            <p:cNvPr id="13" name="Straight Connector 12"/>
            <p:cNvCxnSpPr/>
            <p:nvPr/>
          </p:nvCxnSpPr>
          <p:spPr>
            <a:xfrm>
              <a:off x="1004341" y="6656670"/>
              <a:ext cx="6327130" cy="4626"/>
            </a:xfrm>
            <a:prstGeom prst="line">
              <a:avLst/>
            </a:prstGeom>
            <a:ln w="76200">
              <a:solidFill>
                <a:srgbClr val="465488"/>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9DABDD17-71E4-4EE2-9C5C-1F1A7B4FF593}"/>
              </a:ext>
            </a:extLst>
          </p:cNvPr>
          <p:cNvSpPr txBox="1"/>
          <p:nvPr/>
        </p:nvSpPr>
        <p:spPr>
          <a:xfrm>
            <a:off x="11808823" y="62831"/>
            <a:ext cx="383177" cy="276999"/>
          </a:xfrm>
          <a:prstGeom prst="rect">
            <a:avLst/>
          </a:prstGeom>
          <a:noFill/>
        </p:spPr>
        <p:txBody>
          <a:bodyPr wrap="square" rtlCol="0">
            <a:spAutoFit/>
          </a:bodyPr>
          <a:lstStyle/>
          <a:p>
            <a:pPr algn="ctr"/>
            <a:r>
              <a:rPr lang="en-US" sz="1200" dirty="0">
                <a:solidFill>
                  <a:prstClr val="white"/>
                </a:solidFill>
              </a:rPr>
              <a:t>16</a:t>
            </a:r>
          </a:p>
        </p:txBody>
      </p:sp>
      <p:grpSp>
        <p:nvGrpSpPr>
          <p:cNvPr id="5" name="Group 4">
            <a:extLst>
              <a:ext uri="{FF2B5EF4-FFF2-40B4-BE49-F238E27FC236}">
                <a16:creationId xmlns:a16="http://schemas.microsoft.com/office/drawing/2014/main" id="{8EF532CB-81D8-403A-2943-E81F2854C4D6}"/>
              </a:ext>
            </a:extLst>
          </p:cNvPr>
          <p:cNvGrpSpPr/>
          <p:nvPr/>
        </p:nvGrpSpPr>
        <p:grpSpPr>
          <a:xfrm>
            <a:off x="391803" y="2028719"/>
            <a:ext cx="5184742" cy="2470520"/>
            <a:chOff x="433633" y="2238779"/>
            <a:chExt cx="5184742" cy="2470520"/>
          </a:xfrm>
        </p:grpSpPr>
        <p:sp>
          <p:nvSpPr>
            <p:cNvPr id="8" name="Rectangle 7">
              <a:extLst>
                <a:ext uri="{FF2B5EF4-FFF2-40B4-BE49-F238E27FC236}">
                  <a16:creationId xmlns:a16="http://schemas.microsoft.com/office/drawing/2014/main" id="{FF66260B-74E3-A503-2705-167E71F8BE82}"/>
                </a:ext>
              </a:extLst>
            </p:cNvPr>
            <p:cNvSpPr/>
            <p:nvPr/>
          </p:nvSpPr>
          <p:spPr>
            <a:xfrm>
              <a:off x="433633" y="2238779"/>
              <a:ext cx="5184742" cy="24705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6E9883D-D7AF-05BA-3BCE-06D36C1527EC}"/>
                </a:ext>
              </a:extLst>
            </p:cNvPr>
            <p:cNvSpPr/>
            <p:nvPr/>
          </p:nvSpPr>
          <p:spPr>
            <a:xfrm>
              <a:off x="1155170" y="3039536"/>
              <a:ext cx="626497" cy="83488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0CA2730E-B9AE-B4BE-3573-C023AE43F7DA}"/>
                </a:ext>
              </a:extLst>
            </p:cNvPr>
            <p:cNvCxnSpPr/>
            <p:nvPr/>
          </p:nvCxnSpPr>
          <p:spPr>
            <a:xfrm flipH="1">
              <a:off x="433633" y="3874416"/>
              <a:ext cx="5184742" cy="0"/>
            </a:xfrm>
            <a:prstGeom prst="line">
              <a:avLst/>
            </a:prstGeom>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40FAB6A0-ECDE-DAA9-803D-C6CAEE9D37D4}"/>
                </a:ext>
              </a:extLst>
            </p:cNvPr>
            <p:cNvSpPr/>
            <p:nvPr/>
          </p:nvSpPr>
          <p:spPr>
            <a:xfrm>
              <a:off x="2190544" y="3371526"/>
              <a:ext cx="626497" cy="5028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A32F553-E32C-B8C8-C754-38EC0772C6DB}"/>
                </a:ext>
              </a:extLst>
            </p:cNvPr>
            <p:cNvSpPr/>
            <p:nvPr/>
          </p:nvSpPr>
          <p:spPr>
            <a:xfrm>
              <a:off x="3225918" y="3039535"/>
              <a:ext cx="626497" cy="83488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6">
              <a:extLst>
                <a:ext uri="{FF2B5EF4-FFF2-40B4-BE49-F238E27FC236}">
                  <a16:creationId xmlns:a16="http://schemas.microsoft.com/office/drawing/2014/main" id="{0A1EB48C-71FE-6933-5ECB-62ADA74230C4}"/>
                </a:ext>
              </a:extLst>
            </p:cNvPr>
            <p:cNvSpPr/>
            <p:nvPr/>
          </p:nvSpPr>
          <p:spPr>
            <a:xfrm>
              <a:off x="4261294" y="3039534"/>
              <a:ext cx="645350" cy="834881"/>
            </a:xfrm>
            <a:custGeom>
              <a:avLst/>
              <a:gdLst>
                <a:gd name="connsiteX0" fmla="*/ 0 w 626497"/>
                <a:gd name="connsiteY0" fmla="*/ 0 h 834881"/>
                <a:gd name="connsiteX1" fmla="*/ 626497 w 626497"/>
                <a:gd name="connsiteY1" fmla="*/ 0 h 834881"/>
                <a:gd name="connsiteX2" fmla="*/ 626497 w 626497"/>
                <a:gd name="connsiteY2" fmla="*/ 834881 h 834881"/>
                <a:gd name="connsiteX3" fmla="*/ 0 w 626497"/>
                <a:gd name="connsiteY3" fmla="*/ 834881 h 834881"/>
                <a:gd name="connsiteX4" fmla="*/ 0 w 626497"/>
                <a:gd name="connsiteY4" fmla="*/ 0 h 834881"/>
                <a:gd name="connsiteX0" fmla="*/ 0 w 645350"/>
                <a:gd name="connsiteY0" fmla="*/ 0 h 834881"/>
                <a:gd name="connsiteX1" fmla="*/ 645350 w 645350"/>
                <a:gd name="connsiteY1" fmla="*/ 348792 h 834881"/>
                <a:gd name="connsiteX2" fmla="*/ 626497 w 645350"/>
                <a:gd name="connsiteY2" fmla="*/ 834881 h 834881"/>
                <a:gd name="connsiteX3" fmla="*/ 0 w 645350"/>
                <a:gd name="connsiteY3" fmla="*/ 834881 h 834881"/>
                <a:gd name="connsiteX4" fmla="*/ 0 w 645350"/>
                <a:gd name="connsiteY4" fmla="*/ 0 h 83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350" h="834881">
                  <a:moveTo>
                    <a:pt x="0" y="0"/>
                  </a:moveTo>
                  <a:lnTo>
                    <a:pt x="645350" y="348792"/>
                  </a:lnTo>
                  <a:lnTo>
                    <a:pt x="626497" y="834881"/>
                  </a:lnTo>
                  <a:lnTo>
                    <a:pt x="0" y="834881"/>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F4528D7-CFC8-46D0-D850-BFCFC91684AD}"/>
                </a:ext>
              </a:extLst>
            </p:cNvPr>
            <p:cNvSpPr/>
            <p:nvPr/>
          </p:nvSpPr>
          <p:spPr>
            <a:xfrm>
              <a:off x="2190544" y="3039534"/>
              <a:ext cx="626496" cy="66397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356D11F-B88A-2564-42DF-9E78C75D1723}"/>
                </a:ext>
              </a:extLst>
            </p:cNvPr>
            <p:cNvSpPr/>
            <p:nvPr/>
          </p:nvSpPr>
          <p:spPr>
            <a:xfrm>
              <a:off x="3225919" y="2724609"/>
              <a:ext cx="626496" cy="5653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9801700"/>
      </p:ext>
    </p:extLst>
  </p:cSld>
  <p:clrMapOvr>
    <a:masterClrMapping/>
  </p:clrMapOvr>
  <p:transition>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64166</TotalTime>
  <Words>736</Words>
  <Application>Microsoft Office PowerPoint</Application>
  <PresentationFormat>Widescreen</PresentationFormat>
  <Paragraphs>119</Paragraphs>
  <Slides>22</Slides>
  <Notes>21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Tahoma</vt:lpstr>
      <vt:lpstr>Celestial</vt:lpstr>
      <vt:lpstr>Computational Nondestructive evaluation Case Studies at NASA</vt:lpstr>
      <vt:lpstr>CIVA Simulation software</vt:lpstr>
      <vt:lpstr>In house code</vt:lpstr>
      <vt:lpstr>Three applications for simulation</vt:lpstr>
      <vt:lpstr>PowerPoint Presentation</vt:lpstr>
      <vt:lpstr>Friction Stir Welding</vt:lpstr>
      <vt:lpstr>Probability Of Detection (POD) Curve</vt:lpstr>
      <vt:lpstr>Probability Of Detection (POD) Curve</vt:lpstr>
      <vt:lpstr>Electric Discharge Machining Notch Geometry </vt:lpstr>
      <vt:lpstr>Electric Discharge Machining Notch Geometry </vt:lpstr>
      <vt:lpstr>Electric Discharge Machining Notch Geometry </vt:lpstr>
      <vt:lpstr>PowerPoint Presentation</vt:lpstr>
      <vt:lpstr>High Capacity Multi Layer Pressure Vessels</vt:lpstr>
      <vt:lpstr>PowerPoint Presentation</vt:lpstr>
      <vt:lpstr>LPV Simulation Results </vt:lpstr>
      <vt:lpstr>PowerPoint Presentation</vt:lpstr>
      <vt:lpstr>On-Orbit Inspection for the International Space Station</vt:lpstr>
      <vt:lpstr>On-Orbit Inspection for the International Space Station</vt:lpstr>
      <vt:lpstr>Working with incomplete information</vt:lpstr>
      <vt:lpstr>Working with incomplete information</vt:lpstr>
      <vt:lpstr>CIVA Model Live Demo</vt:lpstr>
      <vt:lpstr>Summary</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Aerogel as delamination and porosity simulants in composites</dc:title>
  <dc:creator>JUAREZ, PETER D. (LARC-D313)</dc:creator>
  <cp:lastModifiedBy>Juarez, Peter D. (LARC-D313)</cp:lastModifiedBy>
  <cp:revision>119</cp:revision>
  <dcterms:created xsi:type="dcterms:W3CDTF">2018-04-25T16:16:01Z</dcterms:created>
  <dcterms:modified xsi:type="dcterms:W3CDTF">2024-04-11T18:48:30Z</dcterms:modified>
</cp:coreProperties>
</file>