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4"/>
  </p:notesMasterIdLst>
  <p:sldIdLst>
    <p:sldId id="256" r:id="rId2"/>
    <p:sldId id="296" r:id="rId3"/>
    <p:sldId id="716" r:id="rId4"/>
    <p:sldId id="752" r:id="rId5"/>
    <p:sldId id="751" r:id="rId6"/>
    <p:sldId id="299" r:id="rId7"/>
    <p:sldId id="301" r:id="rId8"/>
    <p:sldId id="317" r:id="rId9"/>
    <p:sldId id="297" r:id="rId10"/>
    <p:sldId id="718" r:id="rId11"/>
    <p:sldId id="785" r:id="rId12"/>
    <p:sldId id="298" r:id="rId13"/>
    <p:sldId id="683" r:id="rId14"/>
    <p:sldId id="303" r:id="rId15"/>
    <p:sldId id="702" r:id="rId16"/>
    <p:sldId id="705" r:id="rId17"/>
    <p:sldId id="707" r:id="rId18"/>
    <p:sldId id="708" r:id="rId19"/>
    <p:sldId id="709" r:id="rId20"/>
    <p:sldId id="308" r:id="rId21"/>
    <p:sldId id="685" r:id="rId22"/>
    <p:sldId id="311" r:id="rId23"/>
    <p:sldId id="312" r:id="rId24"/>
    <p:sldId id="313" r:id="rId25"/>
    <p:sldId id="686" r:id="rId26"/>
    <p:sldId id="754" r:id="rId27"/>
    <p:sldId id="687" r:id="rId28"/>
    <p:sldId id="717" r:id="rId29"/>
    <p:sldId id="690" r:id="rId30"/>
    <p:sldId id="682" r:id="rId31"/>
    <p:sldId id="300" r:id="rId32"/>
    <p:sldId id="75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A8012C-DA71-4849-A769-5C7BF72BC7AD}">
          <p14:sldIdLst>
            <p14:sldId id="256"/>
            <p14:sldId id="296"/>
            <p14:sldId id="716"/>
            <p14:sldId id="752"/>
            <p14:sldId id="751"/>
            <p14:sldId id="299"/>
            <p14:sldId id="301"/>
            <p14:sldId id="317"/>
            <p14:sldId id="297"/>
            <p14:sldId id="718"/>
            <p14:sldId id="785"/>
            <p14:sldId id="298"/>
            <p14:sldId id="683"/>
            <p14:sldId id="303"/>
            <p14:sldId id="702"/>
            <p14:sldId id="705"/>
            <p14:sldId id="707"/>
            <p14:sldId id="708"/>
            <p14:sldId id="709"/>
            <p14:sldId id="308"/>
            <p14:sldId id="685"/>
            <p14:sldId id="311"/>
            <p14:sldId id="312"/>
            <p14:sldId id="313"/>
            <p14:sldId id="686"/>
            <p14:sldId id="754"/>
            <p14:sldId id="687"/>
            <p14:sldId id="717"/>
            <p14:sldId id="690"/>
            <p14:sldId id="682"/>
            <p14:sldId id="300"/>
            <p14:sldId id="7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sniewski, Jon L" initials="WJL" lastIdx="6" clrIdx="0">
    <p:extLst>
      <p:ext uri="{19B8F6BF-5375-455C-9EA6-DF929625EA0E}">
        <p15:presenceInfo xmlns:p15="http://schemas.microsoft.com/office/powerpoint/2012/main" userId="S-1-5-21-748114381-82326301-405542714-55598" providerId="AD"/>
      </p:ext>
    </p:extLst>
  </p:cmAuthor>
  <p:cmAuthor id="2" name="Armstrong, Miriam E" initials="AME" lastIdx="6" clrIdx="1">
    <p:extLst>
      <p:ext uri="{19B8F6BF-5375-455C-9EA6-DF929625EA0E}">
        <p15:presenceInfo xmlns:p15="http://schemas.microsoft.com/office/powerpoint/2012/main" userId="S-1-5-21-748114381-82326301-405542714-55887" providerId="AD"/>
      </p:ext>
    </p:extLst>
  </p:cmAuthor>
  <p:cmAuthor id="3" name="Shaffer, Sarah A" initials="SSA" lastIdx="1" clrIdx="2">
    <p:extLst>
      <p:ext uri="{19B8F6BF-5375-455C-9EA6-DF929625EA0E}">
        <p15:presenceInfo xmlns:p15="http://schemas.microsoft.com/office/powerpoint/2012/main" userId="S-1-5-21-748114381-82326301-405542714-56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2F2F2"/>
    <a:srgbClr val="186180"/>
    <a:srgbClr val="195D7E"/>
    <a:srgbClr val="1C3F6E"/>
    <a:srgbClr val="00798C"/>
    <a:srgbClr val="009999"/>
    <a:srgbClr val="E6AB02"/>
    <a:srgbClr val="66A61E"/>
    <a:srgbClr val="E72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2" autoAdjust="0"/>
    <p:restoredTop sz="92973" autoAdjust="0"/>
  </p:normalViewPr>
  <p:slideViewPr>
    <p:cSldViewPr snapToGrid="0">
      <p:cViewPr>
        <p:scale>
          <a:sx n="60" d="100"/>
          <a:sy n="60" d="100"/>
        </p:scale>
        <p:origin x="39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4-15T10:42:30.227" idx="3">
    <p:pos x="10" y="10"/>
    <p:text>used "situation" in all cases except for SALIANT; addressed in the voiceover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4-15T10:45:31.749" idx="4">
    <p:pos x="10" y="10"/>
    <p:text>Added DVIDS disclaimer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4-04-15T11:27:57.247" idx="5">
    <p:pos x="10" y="10"/>
    <p:text>removed Sage images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4-04-15T11:28:15.454" idx="6">
    <p:pos x="10" y="10"/>
    <p:text>removed Sage images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4-04-15T13:28:37.031" idx="1">
    <p:pos x="3108" y="136"/>
    <p:text>Still image of final slide added for PDF version</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BA62A-5D0E-4957-A1CF-90B2156152FF}"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0B50E338-C481-4E86-B4CC-55FD761734BF}" type="pres">
      <dgm:prSet presAssocID="{26ABA62A-5D0E-4957-A1CF-90B2156152FF}" presName="Name0" presStyleCnt="0">
        <dgm:presLayoutVars>
          <dgm:resizeHandles/>
        </dgm:presLayoutVars>
      </dgm:prSet>
      <dgm:spPr/>
    </dgm:pt>
  </dgm:ptLst>
  <dgm:cxnLst>
    <dgm:cxn modelId="{58A882D7-0C16-41E6-B463-28FC939018B2}" type="presOf" srcId="{26ABA62A-5D0E-4957-A1CF-90B2156152FF}" destId="{0B50E338-C481-4E86-B4CC-55FD761734BF}"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7FCE2-E8F6-4ABB-85FB-57CF0DCD442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472399CF-746F-4988-BC25-FC117A181A92}">
      <dgm:prSet phldrT="[Text]"/>
      <dgm:spPr/>
      <dgm:t>
        <a:bodyPr/>
        <a:lstStyle/>
        <a:p>
          <a:r>
            <a:rPr lang="en-US" dirty="0"/>
            <a:t>Spatial Awareness</a:t>
          </a:r>
        </a:p>
      </dgm:t>
    </dgm:pt>
    <dgm:pt modelId="{2B5E08B8-1DD1-4245-AF19-31D7F77E65BE}" type="parTrans" cxnId="{29518DF1-C3DA-4A04-8C03-9E737966BD06}">
      <dgm:prSet/>
      <dgm:spPr/>
      <dgm:t>
        <a:bodyPr/>
        <a:lstStyle/>
        <a:p>
          <a:endParaRPr lang="en-US"/>
        </a:p>
      </dgm:t>
    </dgm:pt>
    <dgm:pt modelId="{697D1D0D-B49E-470F-8E6E-EBD7018305F9}" type="sibTrans" cxnId="{29518DF1-C3DA-4A04-8C03-9E737966BD06}">
      <dgm:prSet/>
      <dgm:spPr/>
      <dgm:t>
        <a:bodyPr/>
        <a:lstStyle/>
        <a:p>
          <a:endParaRPr lang="en-US"/>
        </a:p>
      </dgm:t>
    </dgm:pt>
    <dgm:pt modelId="{F3B7FF49-01BC-4E24-B2BB-BB5BD4A212B5}">
      <dgm:prSet phldrT="[Text]"/>
      <dgm:spPr/>
      <dgm:t>
        <a:bodyPr/>
        <a:lstStyle/>
        <a:p>
          <a:r>
            <a:rPr lang="en-US" dirty="0"/>
            <a:t>Trends</a:t>
          </a:r>
        </a:p>
      </dgm:t>
    </dgm:pt>
    <dgm:pt modelId="{0ABAF5AF-8F14-4D91-962D-21AE5DB40F37}" type="parTrans" cxnId="{3C698263-D65F-407E-B413-666235B0C1C5}">
      <dgm:prSet/>
      <dgm:spPr/>
      <dgm:t>
        <a:bodyPr/>
        <a:lstStyle/>
        <a:p>
          <a:endParaRPr lang="en-US"/>
        </a:p>
      </dgm:t>
    </dgm:pt>
    <dgm:pt modelId="{07D0556F-9330-4036-B88D-2C3780E0326F}" type="sibTrans" cxnId="{3C698263-D65F-407E-B413-666235B0C1C5}">
      <dgm:prSet/>
      <dgm:spPr/>
      <dgm:t>
        <a:bodyPr/>
        <a:lstStyle/>
        <a:p>
          <a:endParaRPr lang="en-US"/>
        </a:p>
      </dgm:t>
    </dgm:pt>
    <dgm:pt modelId="{45A3B860-10D4-4128-AECA-E785C3103EBC}">
      <dgm:prSet phldrT="[Text]"/>
      <dgm:spPr/>
      <dgm:t>
        <a:bodyPr/>
        <a:lstStyle/>
        <a:p>
          <a:r>
            <a:rPr lang="en-US" dirty="0"/>
            <a:t>Changes</a:t>
          </a:r>
        </a:p>
      </dgm:t>
    </dgm:pt>
    <dgm:pt modelId="{8B913FCD-1747-419A-9D41-82C86EEAA381}" type="parTrans" cxnId="{26E8B3E9-A2D5-4639-B9C7-CE0B7B871253}">
      <dgm:prSet/>
      <dgm:spPr/>
      <dgm:t>
        <a:bodyPr/>
        <a:lstStyle/>
        <a:p>
          <a:endParaRPr lang="en-US"/>
        </a:p>
      </dgm:t>
    </dgm:pt>
    <dgm:pt modelId="{B95BF3F9-0A6B-4809-90B6-551CA2295E56}" type="sibTrans" cxnId="{26E8B3E9-A2D5-4639-B9C7-CE0B7B871253}">
      <dgm:prSet/>
      <dgm:spPr/>
      <dgm:t>
        <a:bodyPr/>
        <a:lstStyle/>
        <a:p>
          <a:endParaRPr lang="en-US"/>
        </a:p>
      </dgm:t>
    </dgm:pt>
    <dgm:pt modelId="{C673562A-4778-49AB-A537-7201481DEB40}">
      <dgm:prSet phldrT="[Text]"/>
      <dgm:spPr/>
      <dgm:t>
        <a:bodyPr/>
        <a:lstStyle/>
        <a:p>
          <a:r>
            <a:rPr lang="en-US" dirty="0"/>
            <a:t>Abnormalities</a:t>
          </a:r>
        </a:p>
      </dgm:t>
    </dgm:pt>
    <dgm:pt modelId="{8194BD93-9EF1-4893-8FB4-59F706E5D84A}" type="parTrans" cxnId="{73021624-77D1-4286-941B-97EE12E6CA7A}">
      <dgm:prSet/>
      <dgm:spPr/>
      <dgm:t>
        <a:bodyPr/>
        <a:lstStyle/>
        <a:p>
          <a:endParaRPr lang="en-US"/>
        </a:p>
      </dgm:t>
    </dgm:pt>
    <dgm:pt modelId="{A8B28608-BAA5-48EE-8D30-12D6732BDFE4}" type="sibTrans" cxnId="{73021624-77D1-4286-941B-97EE12E6CA7A}">
      <dgm:prSet/>
      <dgm:spPr/>
      <dgm:t>
        <a:bodyPr/>
        <a:lstStyle/>
        <a:p>
          <a:endParaRPr lang="en-US"/>
        </a:p>
      </dgm:t>
    </dgm:pt>
    <dgm:pt modelId="{C284D257-FBF4-49D1-A948-C47A9C00D9E7}">
      <dgm:prSet phldrT="[Text]"/>
      <dgm:spPr/>
      <dgm:t>
        <a:bodyPr/>
        <a:lstStyle/>
        <a:p>
          <a:r>
            <a:rPr lang="en-US" dirty="0"/>
            <a:t>Problem Recognition</a:t>
          </a:r>
        </a:p>
      </dgm:t>
    </dgm:pt>
    <dgm:pt modelId="{26312B22-1301-484D-AD51-96F500DA4CB0}" type="parTrans" cxnId="{45DCA521-A508-45D3-856A-386679FDEE06}">
      <dgm:prSet/>
      <dgm:spPr/>
      <dgm:t>
        <a:bodyPr/>
        <a:lstStyle/>
        <a:p>
          <a:endParaRPr lang="en-US"/>
        </a:p>
      </dgm:t>
    </dgm:pt>
    <dgm:pt modelId="{BED21E8E-81B3-47FB-9618-342E5F2A7812}" type="sibTrans" cxnId="{45DCA521-A508-45D3-856A-386679FDEE06}">
      <dgm:prSet/>
      <dgm:spPr/>
      <dgm:t>
        <a:bodyPr/>
        <a:lstStyle/>
        <a:p>
          <a:endParaRPr lang="en-US"/>
        </a:p>
      </dgm:t>
    </dgm:pt>
    <dgm:pt modelId="{853D4854-6A69-4C26-9DBE-A6775A24828F}">
      <dgm:prSet phldrT="[Text]"/>
      <dgm:spPr/>
      <dgm:t>
        <a:bodyPr/>
        <a:lstStyle/>
        <a:p>
          <a:r>
            <a:rPr lang="en-US" dirty="0"/>
            <a:t>Report</a:t>
          </a:r>
        </a:p>
      </dgm:t>
    </dgm:pt>
    <dgm:pt modelId="{5FECDE11-1A28-4E0D-8EFC-51D7DCD1F156}" type="parTrans" cxnId="{F6689C52-DCC8-41C3-817A-578596862834}">
      <dgm:prSet/>
      <dgm:spPr/>
      <dgm:t>
        <a:bodyPr/>
        <a:lstStyle/>
        <a:p>
          <a:endParaRPr lang="en-US"/>
        </a:p>
      </dgm:t>
    </dgm:pt>
    <dgm:pt modelId="{168D8507-4332-4479-919C-F4BF26901B06}" type="sibTrans" cxnId="{F6689C52-DCC8-41C3-817A-578596862834}">
      <dgm:prSet/>
      <dgm:spPr/>
      <dgm:t>
        <a:bodyPr/>
        <a:lstStyle/>
        <a:p>
          <a:endParaRPr lang="en-US"/>
        </a:p>
      </dgm:t>
    </dgm:pt>
    <dgm:pt modelId="{461DEDEC-0804-4A9B-93AD-71BC7E077E76}">
      <dgm:prSet phldrT="[Text]"/>
      <dgm:spPr/>
      <dgm:t>
        <a:bodyPr/>
        <a:lstStyle/>
        <a:p>
          <a:r>
            <a:rPr lang="en-US" dirty="0"/>
            <a:t>Locate source</a:t>
          </a:r>
        </a:p>
      </dgm:t>
    </dgm:pt>
    <dgm:pt modelId="{F0F16161-254F-4283-8477-7F23D53338AC}" type="parTrans" cxnId="{AEE0D244-573C-4E0D-88EF-7C302BFC2AE9}">
      <dgm:prSet/>
      <dgm:spPr/>
      <dgm:t>
        <a:bodyPr/>
        <a:lstStyle/>
        <a:p>
          <a:endParaRPr lang="en-US"/>
        </a:p>
      </dgm:t>
    </dgm:pt>
    <dgm:pt modelId="{E98D5256-8488-4B9B-9A35-B61A5A0C81D9}" type="sibTrans" cxnId="{AEE0D244-573C-4E0D-88EF-7C302BFC2AE9}">
      <dgm:prSet/>
      <dgm:spPr/>
      <dgm:t>
        <a:bodyPr/>
        <a:lstStyle/>
        <a:p>
          <a:endParaRPr lang="en-US"/>
        </a:p>
      </dgm:t>
    </dgm:pt>
    <dgm:pt modelId="{51CF7A7A-326B-4B98-B5B4-AE6BCA4143C2}">
      <dgm:prSet phldrT="[Text]"/>
      <dgm:spPr/>
      <dgm:t>
        <a:bodyPr/>
        <a:lstStyle/>
        <a:p>
          <a:r>
            <a:rPr lang="en-US" dirty="0"/>
            <a:t>Understand problem  consequences</a:t>
          </a:r>
        </a:p>
      </dgm:t>
    </dgm:pt>
    <dgm:pt modelId="{6801EA39-950B-4AB5-BCC5-86258DFBF4FA}" type="parTrans" cxnId="{C312F1A6-EE45-4E55-9B33-E6B98234EC8D}">
      <dgm:prSet/>
      <dgm:spPr/>
      <dgm:t>
        <a:bodyPr/>
        <a:lstStyle/>
        <a:p>
          <a:endParaRPr lang="en-US"/>
        </a:p>
      </dgm:t>
    </dgm:pt>
    <dgm:pt modelId="{217F78D9-EBBD-4DD2-AA5E-F5984F2B0A09}" type="sibTrans" cxnId="{C312F1A6-EE45-4E55-9B33-E6B98234EC8D}">
      <dgm:prSet/>
      <dgm:spPr/>
      <dgm:t>
        <a:bodyPr/>
        <a:lstStyle/>
        <a:p>
          <a:endParaRPr lang="en-US"/>
        </a:p>
      </dgm:t>
    </dgm:pt>
    <dgm:pt modelId="{B119B74C-1078-4ADF-8594-0941944BFC35}">
      <dgm:prSet phldrT="[Text]"/>
      <dgm:spPr/>
      <dgm:t>
        <a:bodyPr/>
        <a:lstStyle/>
        <a:p>
          <a:r>
            <a:rPr lang="en-US" dirty="0"/>
            <a:t>Understand action consequences</a:t>
          </a:r>
        </a:p>
      </dgm:t>
    </dgm:pt>
    <dgm:pt modelId="{39B9E6BA-561D-4233-B919-7BDE791DF57C}" type="parTrans" cxnId="{3494043D-C690-445E-8D2C-354989FE86C1}">
      <dgm:prSet/>
      <dgm:spPr/>
      <dgm:t>
        <a:bodyPr/>
        <a:lstStyle/>
        <a:p>
          <a:endParaRPr lang="en-US"/>
        </a:p>
      </dgm:t>
    </dgm:pt>
    <dgm:pt modelId="{D2FEE7EF-7DD4-48DC-A383-395E91E13E62}" type="sibTrans" cxnId="{3494043D-C690-445E-8D2C-354989FE86C1}">
      <dgm:prSet/>
      <dgm:spPr/>
      <dgm:t>
        <a:bodyPr/>
        <a:lstStyle/>
        <a:p>
          <a:endParaRPr lang="en-US"/>
        </a:p>
      </dgm:t>
    </dgm:pt>
    <dgm:pt modelId="{05A537A2-1FC4-4001-99DC-58CC908A0D0B}">
      <dgm:prSet phldrT="[Text]"/>
      <dgm:spPr/>
      <dgm:t>
        <a:bodyPr/>
        <a:lstStyle/>
        <a:p>
          <a:r>
            <a:rPr lang="en-US" dirty="0"/>
            <a:t>Anticipate Need for Action</a:t>
          </a:r>
        </a:p>
      </dgm:t>
    </dgm:pt>
    <dgm:pt modelId="{88023DBF-F6BD-420F-87F0-3033D7E83C5A}" type="parTrans" cxnId="{1590C110-B81D-4C09-BB7C-078F18FB166E}">
      <dgm:prSet/>
      <dgm:spPr/>
      <dgm:t>
        <a:bodyPr/>
        <a:lstStyle/>
        <a:p>
          <a:endParaRPr lang="en-US"/>
        </a:p>
      </dgm:t>
    </dgm:pt>
    <dgm:pt modelId="{BE834EB9-1323-4184-BAFD-5E1B5F097F7B}" type="sibTrans" cxnId="{1590C110-B81D-4C09-BB7C-078F18FB166E}">
      <dgm:prSet/>
      <dgm:spPr/>
      <dgm:t>
        <a:bodyPr/>
        <a:lstStyle/>
        <a:p>
          <a:endParaRPr lang="en-US"/>
        </a:p>
      </dgm:t>
    </dgm:pt>
    <dgm:pt modelId="{50E87F14-6A6E-4554-B353-22A2DEE00260}">
      <dgm:prSet phldrT="[Text]"/>
      <dgm:spPr/>
      <dgm:t>
        <a:bodyPr/>
        <a:lstStyle/>
        <a:p>
          <a:r>
            <a:rPr lang="en-US" dirty="0"/>
            <a:t>Inform team of actions</a:t>
          </a:r>
        </a:p>
      </dgm:t>
    </dgm:pt>
    <dgm:pt modelId="{92BE9E1D-3DB1-4D7E-A060-F8353079D858}" type="parTrans" cxnId="{73660914-ABEC-4D18-B1B7-0BDC92AA2E27}">
      <dgm:prSet/>
      <dgm:spPr/>
      <dgm:t>
        <a:bodyPr/>
        <a:lstStyle/>
        <a:p>
          <a:endParaRPr lang="en-US"/>
        </a:p>
      </dgm:t>
    </dgm:pt>
    <dgm:pt modelId="{DABF8524-A5D1-4126-8F1F-CE9307F31007}" type="sibTrans" cxnId="{73660914-ABEC-4D18-B1B7-0BDC92AA2E27}">
      <dgm:prSet/>
      <dgm:spPr/>
      <dgm:t>
        <a:bodyPr/>
        <a:lstStyle/>
        <a:p>
          <a:endParaRPr lang="en-US"/>
        </a:p>
      </dgm:t>
    </dgm:pt>
    <dgm:pt modelId="{B66EA22D-1722-4CE8-89D6-FB500563E477}">
      <dgm:prSet phldrT="[Text]"/>
      <dgm:spPr/>
      <dgm:t>
        <a:bodyPr/>
        <a:lstStyle/>
        <a:p>
          <a:r>
            <a:rPr lang="en-US" dirty="0"/>
            <a:t>Monitor actions (self &amp; team)</a:t>
          </a:r>
        </a:p>
      </dgm:t>
    </dgm:pt>
    <dgm:pt modelId="{412FA6AD-983F-46D1-8B29-EF96DE397086}" type="parTrans" cxnId="{CC02F0D7-7EB0-4BAF-9875-5B4E95BF6477}">
      <dgm:prSet/>
      <dgm:spPr/>
      <dgm:t>
        <a:bodyPr/>
        <a:lstStyle/>
        <a:p>
          <a:endParaRPr lang="en-US"/>
        </a:p>
      </dgm:t>
    </dgm:pt>
    <dgm:pt modelId="{0E861395-7F27-4E94-A4A2-7A141D9726E8}" type="sibTrans" cxnId="{CC02F0D7-7EB0-4BAF-9875-5B4E95BF6477}">
      <dgm:prSet/>
      <dgm:spPr/>
      <dgm:t>
        <a:bodyPr/>
        <a:lstStyle/>
        <a:p>
          <a:endParaRPr lang="en-US"/>
        </a:p>
      </dgm:t>
    </dgm:pt>
    <dgm:pt modelId="{5DE8E56B-6EFA-4131-89CB-548E94A593F4}">
      <dgm:prSet phldrT="[Text]"/>
      <dgm:spPr/>
      <dgm:t>
        <a:bodyPr/>
        <a:lstStyle/>
        <a:p>
          <a:r>
            <a:rPr lang="en-US" dirty="0"/>
            <a:t>Communicate important information</a:t>
          </a:r>
        </a:p>
      </dgm:t>
    </dgm:pt>
    <dgm:pt modelId="{7538B0C3-4951-404E-89D4-69C0A5B4ADC4}" type="parTrans" cxnId="{84FE1934-C22D-40AA-B7AA-A9BE0CB66D69}">
      <dgm:prSet/>
      <dgm:spPr/>
      <dgm:t>
        <a:bodyPr/>
        <a:lstStyle/>
        <a:p>
          <a:endParaRPr lang="en-US"/>
        </a:p>
      </dgm:t>
    </dgm:pt>
    <dgm:pt modelId="{756519FA-17D3-417F-A865-E17E8A2B9F4C}" type="sibTrans" cxnId="{84FE1934-C22D-40AA-B7AA-A9BE0CB66D69}">
      <dgm:prSet/>
      <dgm:spPr/>
      <dgm:t>
        <a:bodyPr/>
        <a:lstStyle/>
        <a:p>
          <a:endParaRPr lang="en-US"/>
        </a:p>
      </dgm:t>
    </dgm:pt>
    <dgm:pt modelId="{3AD53D50-333F-4437-A7E4-9560ECEB2F5E}">
      <dgm:prSet phldrT="[Text]"/>
      <dgm:spPr/>
      <dgm:t>
        <a:bodyPr/>
        <a:lstStyle/>
        <a:p>
          <a:r>
            <a:rPr lang="en-US" dirty="0"/>
            <a:t>Knowledge of tasks</a:t>
          </a:r>
        </a:p>
      </dgm:t>
    </dgm:pt>
    <dgm:pt modelId="{76F73CC4-E907-4394-BF43-1FC06A222792}" type="parTrans" cxnId="{571B3C73-F98C-41D2-8D8B-56EAE4DCA504}">
      <dgm:prSet/>
      <dgm:spPr/>
      <dgm:t>
        <a:bodyPr/>
        <a:lstStyle/>
        <a:p>
          <a:endParaRPr lang="en-US"/>
        </a:p>
      </dgm:t>
    </dgm:pt>
    <dgm:pt modelId="{12162A96-26C0-4FC1-83D0-A64CDE792E22}" type="sibTrans" cxnId="{571B3C73-F98C-41D2-8D8B-56EAE4DCA504}">
      <dgm:prSet/>
      <dgm:spPr/>
      <dgm:t>
        <a:bodyPr/>
        <a:lstStyle/>
        <a:p>
          <a:endParaRPr lang="en-US"/>
        </a:p>
      </dgm:t>
    </dgm:pt>
    <dgm:pt modelId="{7C8DCC1C-1715-45A4-8408-2E6B64B5FA7C}">
      <dgm:prSet phldrT="[Text]"/>
      <dgm:spPr/>
      <dgm:t>
        <a:bodyPr/>
        <a:lstStyle/>
        <a:p>
          <a:r>
            <a:rPr lang="en-US" dirty="0"/>
            <a:t>Effectively allocate time &amp; attention</a:t>
          </a:r>
        </a:p>
      </dgm:t>
    </dgm:pt>
    <dgm:pt modelId="{3FDC5BD9-BF8C-4A46-86E4-61601165517A}" type="parTrans" cxnId="{AA25C1FC-FADC-485F-83F0-A93E2A20CED3}">
      <dgm:prSet/>
      <dgm:spPr/>
      <dgm:t>
        <a:bodyPr/>
        <a:lstStyle/>
        <a:p>
          <a:endParaRPr lang="en-US"/>
        </a:p>
      </dgm:t>
    </dgm:pt>
    <dgm:pt modelId="{3E6F31DF-46F0-4F67-BF84-4E83B50605F9}" type="sibTrans" cxnId="{AA25C1FC-FADC-485F-83F0-A93E2A20CED3}">
      <dgm:prSet/>
      <dgm:spPr/>
      <dgm:t>
        <a:bodyPr/>
        <a:lstStyle/>
        <a:p>
          <a:endParaRPr lang="en-US"/>
        </a:p>
      </dgm:t>
    </dgm:pt>
    <dgm:pt modelId="{F72C1964-758D-4970-8181-F97106422FC7}">
      <dgm:prSet phldrT="[Text]"/>
      <dgm:spPr/>
      <dgm:t>
        <a:bodyPr/>
        <a:lstStyle/>
        <a:p>
          <a:r>
            <a:rPr lang="en-US" dirty="0"/>
            <a:t>Monitor &amp; share workload (self &amp; team)</a:t>
          </a:r>
        </a:p>
      </dgm:t>
    </dgm:pt>
    <dgm:pt modelId="{83F883AD-E18E-46F3-B08D-8B0B4C53BD0C}" type="parTrans" cxnId="{20524D5E-933F-4FD5-9009-CA3D9CCD201F}">
      <dgm:prSet/>
      <dgm:spPr/>
      <dgm:t>
        <a:bodyPr/>
        <a:lstStyle/>
        <a:p>
          <a:endParaRPr lang="en-US"/>
        </a:p>
      </dgm:t>
    </dgm:pt>
    <dgm:pt modelId="{072A5CAB-F41C-4704-931C-D7F7DCA53374}" type="sibTrans" cxnId="{20524D5E-933F-4FD5-9009-CA3D9CCD201F}">
      <dgm:prSet/>
      <dgm:spPr/>
      <dgm:t>
        <a:bodyPr/>
        <a:lstStyle/>
        <a:p>
          <a:endParaRPr lang="en-US"/>
        </a:p>
      </dgm:t>
    </dgm:pt>
    <dgm:pt modelId="{5219E9BC-A357-4C65-97F0-02FD30D736E5}">
      <dgm:prSet phldrT="[Text]"/>
      <dgm:spPr/>
      <dgm:t>
        <a:bodyPr/>
        <a:lstStyle/>
        <a:p>
          <a:r>
            <a:rPr lang="en-US" dirty="0"/>
            <a:t>Answer questions quickly</a:t>
          </a:r>
        </a:p>
      </dgm:t>
    </dgm:pt>
    <dgm:pt modelId="{1BB6427C-E7EB-47EB-9F53-1A2088D9CBE2}" type="parTrans" cxnId="{BE207E02-AFA0-4166-B543-AD8ADB382F90}">
      <dgm:prSet/>
      <dgm:spPr/>
      <dgm:t>
        <a:bodyPr/>
        <a:lstStyle/>
        <a:p>
          <a:endParaRPr lang="en-US"/>
        </a:p>
      </dgm:t>
    </dgm:pt>
    <dgm:pt modelId="{9EDC3271-1C41-42F6-B990-51239116713F}" type="sibTrans" cxnId="{BE207E02-AFA0-4166-B543-AD8ADB382F90}">
      <dgm:prSet/>
      <dgm:spPr/>
      <dgm:t>
        <a:bodyPr/>
        <a:lstStyle/>
        <a:p>
          <a:endParaRPr lang="en-US"/>
        </a:p>
      </dgm:t>
    </dgm:pt>
    <dgm:pt modelId="{1F9AFFA8-585B-4E01-B95F-9DFC53B3DF47}">
      <dgm:prSet phldrT="[Text]"/>
      <dgm:spPr/>
      <dgm:t>
        <a:bodyPr/>
        <a:lstStyle/>
        <a:p>
          <a:r>
            <a:rPr lang="en-US" dirty="0"/>
            <a:t>Information awareness</a:t>
          </a:r>
        </a:p>
      </dgm:t>
    </dgm:pt>
    <dgm:pt modelId="{2F94E6BF-DEDA-4397-AFA4-1BE706CAC09C}" type="parTrans" cxnId="{AB7E14CF-9F11-4223-9110-93B08E33A91A}">
      <dgm:prSet/>
      <dgm:spPr/>
      <dgm:t>
        <a:bodyPr/>
        <a:lstStyle/>
        <a:p>
          <a:endParaRPr lang="en-US"/>
        </a:p>
      </dgm:t>
    </dgm:pt>
    <dgm:pt modelId="{56D1C893-66CB-46DC-A927-529F3119A9BE}" type="sibTrans" cxnId="{AB7E14CF-9F11-4223-9110-93B08E33A91A}">
      <dgm:prSet/>
      <dgm:spPr/>
      <dgm:t>
        <a:bodyPr/>
        <a:lstStyle/>
        <a:p>
          <a:endParaRPr lang="en-US"/>
        </a:p>
      </dgm:t>
    </dgm:pt>
    <dgm:pt modelId="{E6E1B729-3DDC-48C4-ACF2-FD38FEAAA511}">
      <dgm:prSet phldrT="[Text]"/>
      <dgm:spPr/>
      <dgm:t>
        <a:bodyPr/>
        <a:lstStyle/>
        <a:p>
          <a:r>
            <a:rPr lang="en-US" dirty="0"/>
            <a:t>Challenge dubious information</a:t>
          </a:r>
        </a:p>
      </dgm:t>
    </dgm:pt>
    <dgm:pt modelId="{E6808463-44D0-4CA1-82F6-F161A229BC91}" type="parTrans" cxnId="{9FAF5846-078A-4BCE-A727-F19BF339E897}">
      <dgm:prSet/>
      <dgm:spPr/>
      <dgm:t>
        <a:bodyPr/>
        <a:lstStyle/>
        <a:p>
          <a:endParaRPr lang="en-US"/>
        </a:p>
      </dgm:t>
    </dgm:pt>
    <dgm:pt modelId="{EB1C0490-5274-4AD0-A022-D3946E299BB6}" type="sibTrans" cxnId="{9FAF5846-078A-4BCE-A727-F19BF339E897}">
      <dgm:prSet/>
      <dgm:spPr/>
      <dgm:t>
        <a:bodyPr/>
        <a:lstStyle/>
        <a:p>
          <a:endParaRPr lang="en-US"/>
        </a:p>
      </dgm:t>
    </dgm:pt>
    <dgm:pt modelId="{BE718A38-7364-445B-8518-B66341F70B7C}">
      <dgm:prSet phldrT="[Text]"/>
      <dgm:spPr/>
      <dgm:t>
        <a:bodyPr/>
        <a:lstStyle/>
        <a:p>
          <a:r>
            <a:rPr lang="en-US" dirty="0"/>
            <a:t>Re-check old information</a:t>
          </a:r>
        </a:p>
      </dgm:t>
    </dgm:pt>
    <dgm:pt modelId="{200E3FF7-24A8-48A4-B57F-7971476D4970}" type="parTrans" cxnId="{5B6D60BF-F799-4122-9AAA-59080629CB9E}">
      <dgm:prSet/>
      <dgm:spPr/>
      <dgm:t>
        <a:bodyPr/>
        <a:lstStyle/>
        <a:p>
          <a:endParaRPr lang="en-US"/>
        </a:p>
      </dgm:t>
    </dgm:pt>
    <dgm:pt modelId="{AF0B84A1-70CD-44CA-A62E-139AEF77F4D8}" type="sibTrans" cxnId="{5B6D60BF-F799-4122-9AAA-59080629CB9E}">
      <dgm:prSet/>
      <dgm:spPr/>
      <dgm:t>
        <a:bodyPr/>
        <a:lstStyle/>
        <a:p>
          <a:endParaRPr lang="en-US"/>
        </a:p>
      </dgm:t>
    </dgm:pt>
    <dgm:pt modelId="{79C87D54-DB5D-4F41-BC5F-0DAB11BF4325}" type="pres">
      <dgm:prSet presAssocID="{F0C7FCE2-E8F6-4ABB-85FB-57CF0DCD4426}" presName="diagram" presStyleCnt="0">
        <dgm:presLayoutVars>
          <dgm:chPref val="1"/>
          <dgm:dir/>
          <dgm:animOne val="branch"/>
          <dgm:animLvl val="lvl"/>
          <dgm:resizeHandles/>
        </dgm:presLayoutVars>
      </dgm:prSet>
      <dgm:spPr/>
    </dgm:pt>
    <dgm:pt modelId="{49DCD60B-3467-4710-8DC2-8EC6B3559502}" type="pres">
      <dgm:prSet presAssocID="{472399CF-746F-4988-BC25-FC117A181A92}" presName="root" presStyleCnt="0"/>
      <dgm:spPr/>
    </dgm:pt>
    <dgm:pt modelId="{1D4D9DE5-A34E-4B44-B323-2ED351E885F3}" type="pres">
      <dgm:prSet presAssocID="{472399CF-746F-4988-BC25-FC117A181A92}" presName="rootComposite" presStyleCnt="0"/>
      <dgm:spPr/>
    </dgm:pt>
    <dgm:pt modelId="{A5C4B1C8-B43B-426B-A5E7-E2B9B7FD5E5D}" type="pres">
      <dgm:prSet presAssocID="{472399CF-746F-4988-BC25-FC117A181A92}" presName="rootText" presStyleLbl="node1" presStyleIdx="0" presStyleCnt="5"/>
      <dgm:spPr/>
    </dgm:pt>
    <dgm:pt modelId="{C2D436AE-D5E9-4E31-B3E5-9E47B6D16EEA}" type="pres">
      <dgm:prSet presAssocID="{472399CF-746F-4988-BC25-FC117A181A92}" presName="rootConnector" presStyleLbl="node1" presStyleIdx="0" presStyleCnt="5"/>
      <dgm:spPr/>
    </dgm:pt>
    <dgm:pt modelId="{C13594FE-9824-426D-AF49-F7BD2269121A}" type="pres">
      <dgm:prSet presAssocID="{472399CF-746F-4988-BC25-FC117A181A92}" presName="childShape" presStyleCnt="0"/>
      <dgm:spPr/>
    </dgm:pt>
    <dgm:pt modelId="{BFFC9EA9-D9BD-49FB-8E3A-DB1C69D0128E}" type="pres">
      <dgm:prSet presAssocID="{0ABAF5AF-8F14-4D91-962D-21AE5DB40F37}" presName="Name13" presStyleLbl="parChTrans1D2" presStyleIdx="0" presStyleCnt="15"/>
      <dgm:spPr/>
    </dgm:pt>
    <dgm:pt modelId="{246905E6-9543-45B0-B651-CFC12BBE97EA}" type="pres">
      <dgm:prSet presAssocID="{F3B7FF49-01BC-4E24-B2BB-BB5BD4A212B5}" presName="childText" presStyleLbl="bgAcc1" presStyleIdx="0" presStyleCnt="15">
        <dgm:presLayoutVars>
          <dgm:bulletEnabled val="1"/>
        </dgm:presLayoutVars>
      </dgm:prSet>
      <dgm:spPr/>
    </dgm:pt>
    <dgm:pt modelId="{4B895C77-7CA3-405A-9FDB-D794F659EDB5}" type="pres">
      <dgm:prSet presAssocID="{8B913FCD-1747-419A-9D41-82C86EEAA381}" presName="Name13" presStyleLbl="parChTrans1D2" presStyleIdx="1" presStyleCnt="15"/>
      <dgm:spPr/>
    </dgm:pt>
    <dgm:pt modelId="{F0CF3A4A-8591-4B45-B4C2-651EE9A367C5}" type="pres">
      <dgm:prSet presAssocID="{45A3B860-10D4-4128-AECA-E785C3103EBC}" presName="childText" presStyleLbl="bgAcc1" presStyleIdx="1" presStyleCnt="15">
        <dgm:presLayoutVars>
          <dgm:bulletEnabled val="1"/>
        </dgm:presLayoutVars>
      </dgm:prSet>
      <dgm:spPr/>
    </dgm:pt>
    <dgm:pt modelId="{499EA2B8-83FC-479A-B3AF-E8919A4FA482}" type="pres">
      <dgm:prSet presAssocID="{8194BD93-9EF1-4893-8FB4-59F706E5D84A}" presName="Name13" presStyleLbl="parChTrans1D2" presStyleIdx="2" presStyleCnt="15"/>
      <dgm:spPr/>
    </dgm:pt>
    <dgm:pt modelId="{64B68431-59C0-479E-B430-C297B82C6468}" type="pres">
      <dgm:prSet presAssocID="{C673562A-4778-49AB-A537-7201481DEB40}" presName="childText" presStyleLbl="bgAcc1" presStyleIdx="2" presStyleCnt="15">
        <dgm:presLayoutVars>
          <dgm:bulletEnabled val="1"/>
        </dgm:presLayoutVars>
      </dgm:prSet>
      <dgm:spPr/>
    </dgm:pt>
    <dgm:pt modelId="{66C5B490-8CDA-469E-AC51-68232179FB3C}" type="pres">
      <dgm:prSet presAssocID="{C284D257-FBF4-49D1-A948-C47A9C00D9E7}" presName="root" presStyleCnt="0"/>
      <dgm:spPr/>
    </dgm:pt>
    <dgm:pt modelId="{329ADAC1-6A52-4615-B33F-15378CFF0E70}" type="pres">
      <dgm:prSet presAssocID="{C284D257-FBF4-49D1-A948-C47A9C00D9E7}" presName="rootComposite" presStyleCnt="0"/>
      <dgm:spPr/>
    </dgm:pt>
    <dgm:pt modelId="{7E1F3612-7CB6-4DEC-84DF-D128FBBC7548}" type="pres">
      <dgm:prSet presAssocID="{C284D257-FBF4-49D1-A948-C47A9C00D9E7}" presName="rootText" presStyleLbl="node1" presStyleIdx="1" presStyleCnt="5" custAng="0"/>
      <dgm:spPr/>
    </dgm:pt>
    <dgm:pt modelId="{D06707ED-2331-48F9-B9D9-4152D327A0CC}" type="pres">
      <dgm:prSet presAssocID="{C284D257-FBF4-49D1-A948-C47A9C00D9E7}" presName="rootConnector" presStyleLbl="node1" presStyleIdx="1" presStyleCnt="5"/>
      <dgm:spPr/>
    </dgm:pt>
    <dgm:pt modelId="{30093918-01C4-473A-A4C1-AED77EF0051E}" type="pres">
      <dgm:prSet presAssocID="{C284D257-FBF4-49D1-A948-C47A9C00D9E7}" presName="childShape" presStyleCnt="0"/>
      <dgm:spPr/>
    </dgm:pt>
    <dgm:pt modelId="{0DA5E70A-FF32-48A5-8583-0AA74A538690}" type="pres">
      <dgm:prSet presAssocID="{5FECDE11-1A28-4E0D-8EFC-51D7DCD1F156}" presName="Name13" presStyleLbl="parChTrans1D2" presStyleIdx="3" presStyleCnt="15"/>
      <dgm:spPr/>
    </dgm:pt>
    <dgm:pt modelId="{810D22BC-7A4C-4CBF-8937-3A4205AC2929}" type="pres">
      <dgm:prSet presAssocID="{853D4854-6A69-4C26-9DBE-A6775A24828F}" presName="childText" presStyleLbl="bgAcc1" presStyleIdx="3" presStyleCnt="15">
        <dgm:presLayoutVars>
          <dgm:bulletEnabled val="1"/>
        </dgm:presLayoutVars>
      </dgm:prSet>
      <dgm:spPr/>
    </dgm:pt>
    <dgm:pt modelId="{44EEA0FE-AD5D-441D-B371-7A9226F8A0FF}" type="pres">
      <dgm:prSet presAssocID="{F0F16161-254F-4283-8477-7F23D53338AC}" presName="Name13" presStyleLbl="parChTrans1D2" presStyleIdx="4" presStyleCnt="15"/>
      <dgm:spPr/>
    </dgm:pt>
    <dgm:pt modelId="{129116C5-9544-47F4-B10F-CE8A568F0F6C}" type="pres">
      <dgm:prSet presAssocID="{461DEDEC-0804-4A9B-93AD-71BC7E077E76}" presName="childText" presStyleLbl="bgAcc1" presStyleIdx="4" presStyleCnt="15">
        <dgm:presLayoutVars>
          <dgm:bulletEnabled val="1"/>
        </dgm:presLayoutVars>
      </dgm:prSet>
      <dgm:spPr/>
    </dgm:pt>
    <dgm:pt modelId="{BFD7FA9E-6B46-46DD-86F8-291C8E5B5995}" type="pres">
      <dgm:prSet presAssocID="{6801EA39-950B-4AB5-BCC5-86258DFBF4FA}" presName="Name13" presStyleLbl="parChTrans1D2" presStyleIdx="5" presStyleCnt="15"/>
      <dgm:spPr/>
    </dgm:pt>
    <dgm:pt modelId="{5984D964-9BEC-4498-833B-AD22010E1EB4}" type="pres">
      <dgm:prSet presAssocID="{51CF7A7A-326B-4B98-B5B4-AE6BCA4143C2}" presName="childText" presStyleLbl="bgAcc1" presStyleIdx="5" presStyleCnt="15" custAng="0">
        <dgm:presLayoutVars>
          <dgm:bulletEnabled val="1"/>
        </dgm:presLayoutVars>
      </dgm:prSet>
      <dgm:spPr/>
    </dgm:pt>
    <dgm:pt modelId="{E8856B06-F3D8-4249-AEAD-0D5278030BB7}" type="pres">
      <dgm:prSet presAssocID="{05A537A2-1FC4-4001-99DC-58CC908A0D0B}" presName="root" presStyleCnt="0"/>
      <dgm:spPr/>
    </dgm:pt>
    <dgm:pt modelId="{E73D05B6-7E5A-489B-89DF-57D123019663}" type="pres">
      <dgm:prSet presAssocID="{05A537A2-1FC4-4001-99DC-58CC908A0D0B}" presName="rootComposite" presStyleCnt="0"/>
      <dgm:spPr/>
    </dgm:pt>
    <dgm:pt modelId="{1373050C-16F0-4598-86FC-870715374DB1}" type="pres">
      <dgm:prSet presAssocID="{05A537A2-1FC4-4001-99DC-58CC908A0D0B}" presName="rootText" presStyleLbl="node1" presStyleIdx="2" presStyleCnt="5"/>
      <dgm:spPr/>
    </dgm:pt>
    <dgm:pt modelId="{E0EAF22A-6F87-4FC0-8874-DB54FF2931F6}" type="pres">
      <dgm:prSet presAssocID="{05A537A2-1FC4-4001-99DC-58CC908A0D0B}" presName="rootConnector" presStyleLbl="node1" presStyleIdx="2" presStyleCnt="5"/>
      <dgm:spPr/>
    </dgm:pt>
    <dgm:pt modelId="{381C3422-6451-4CD9-AD36-1AC2D1DD1DB2}" type="pres">
      <dgm:prSet presAssocID="{05A537A2-1FC4-4001-99DC-58CC908A0D0B}" presName="childShape" presStyleCnt="0"/>
      <dgm:spPr/>
    </dgm:pt>
    <dgm:pt modelId="{138EB754-3DFC-4FB7-8F15-DA76540DCD33}" type="pres">
      <dgm:prSet presAssocID="{39B9E6BA-561D-4233-B919-7BDE791DF57C}" presName="Name13" presStyleLbl="parChTrans1D2" presStyleIdx="6" presStyleCnt="15"/>
      <dgm:spPr/>
    </dgm:pt>
    <dgm:pt modelId="{9C937B97-15F2-43F5-A33E-E96E17EAAF76}" type="pres">
      <dgm:prSet presAssocID="{B119B74C-1078-4ADF-8594-0941944BFC35}" presName="childText" presStyleLbl="bgAcc1" presStyleIdx="6" presStyleCnt="15">
        <dgm:presLayoutVars>
          <dgm:bulletEnabled val="1"/>
        </dgm:presLayoutVars>
      </dgm:prSet>
      <dgm:spPr/>
    </dgm:pt>
    <dgm:pt modelId="{2C026AA6-6DE1-466E-98CD-0E234F15B584}" type="pres">
      <dgm:prSet presAssocID="{92BE9E1D-3DB1-4D7E-A060-F8353079D858}" presName="Name13" presStyleLbl="parChTrans1D2" presStyleIdx="7" presStyleCnt="15"/>
      <dgm:spPr/>
    </dgm:pt>
    <dgm:pt modelId="{E5E3BEE2-20B7-4BE4-A987-55701CD2348E}" type="pres">
      <dgm:prSet presAssocID="{50E87F14-6A6E-4554-B353-22A2DEE00260}" presName="childText" presStyleLbl="bgAcc1" presStyleIdx="7" presStyleCnt="15">
        <dgm:presLayoutVars>
          <dgm:bulletEnabled val="1"/>
        </dgm:presLayoutVars>
      </dgm:prSet>
      <dgm:spPr/>
    </dgm:pt>
    <dgm:pt modelId="{BAF47D14-3BDA-4D34-BE79-7A2FFCCAB2CC}" type="pres">
      <dgm:prSet presAssocID="{412FA6AD-983F-46D1-8B29-EF96DE397086}" presName="Name13" presStyleLbl="parChTrans1D2" presStyleIdx="8" presStyleCnt="15"/>
      <dgm:spPr/>
    </dgm:pt>
    <dgm:pt modelId="{5076CA4E-5B8F-4DF3-9373-E59E3C7BF0C2}" type="pres">
      <dgm:prSet presAssocID="{B66EA22D-1722-4CE8-89D6-FB500563E477}" presName="childText" presStyleLbl="bgAcc1" presStyleIdx="8" presStyleCnt="15">
        <dgm:presLayoutVars>
          <dgm:bulletEnabled val="1"/>
        </dgm:presLayoutVars>
      </dgm:prSet>
      <dgm:spPr/>
    </dgm:pt>
    <dgm:pt modelId="{57B43977-5002-45DE-A002-9950F3580200}" type="pres">
      <dgm:prSet presAssocID="{3AD53D50-333F-4437-A7E4-9560ECEB2F5E}" presName="root" presStyleCnt="0"/>
      <dgm:spPr/>
    </dgm:pt>
    <dgm:pt modelId="{2CEFC6B2-519A-46E3-8AFA-C6DEA3F5B3FA}" type="pres">
      <dgm:prSet presAssocID="{3AD53D50-333F-4437-A7E4-9560ECEB2F5E}" presName="rootComposite" presStyleCnt="0"/>
      <dgm:spPr/>
    </dgm:pt>
    <dgm:pt modelId="{827E4416-33C2-44BC-A3F8-417CD5DBCC07}" type="pres">
      <dgm:prSet presAssocID="{3AD53D50-333F-4437-A7E4-9560ECEB2F5E}" presName="rootText" presStyleLbl="node1" presStyleIdx="3" presStyleCnt="5"/>
      <dgm:spPr/>
    </dgm:pt>
    <dgm:pt modelId="{1E702AD0-92E1-4DEF-8195-D5FFD473976A}" type="pres">
      <dgm:prSet presAssocID="{3AD53D50-333F-4437-A7E4-9560ECEB2F5E}" presName="rootConnector" presStyleLbl="node1" presStyleIdx="3" presStyleCnt="5"/>
      <dgm:spPr/>
    </dgm:pt>
    <dgm:pt modelId="{3AC20F2A-267A-4B42-8FC3-4D823239BC82}" type="pres">
      <dgm:prSet presAssocID="{3AD53D50-333F-4437-A7E4-9560ECEB2F5E}" presName="childShape" presStyleCnt="0"/>
      <dgm:spPr/>
    </dgm:pt>
    <dgm:pt modelId="{6A7B7E21-111F-4494-89EB-F1897A55DC11}" type="pres">
      <dgm:prSet presAssocID="{3FDC5BD9-BF8C-4A46-86E4-61601165517A}" presName="Name13" presStyleLbl="parChTrans1D2" presStyleIdx="9" presStyleCnt="15"/>
      <dgm:spPr/>
    </dgm:pt>
    <dgm:pt modelId="{5A01F123-F7FD-42DA-8ECF-E6D710AC920F}" type="pres">
      <dgm:prSet presAssocID="{7C8DCC1C-1715-45A4-8408-2E6B64B5FA7C}" presName="childText" presStyleLbl="bgAcc1" presStyleIdx="9" presStyleCnt="15">
        <dgm:presLayoutVars>
          <dgm:bulletEnabled val="1"/>
        </dgm:presLayoutVars>
      </dgm:prSet>
      <dgm:spPr/>
    </dgm:pt>
    <dgm:pt modelId="{B805A6D5-7AFA-4168-9A2C-FBF8F6A109FB}" type="pres">
      <dgm:prSet presAssocID="{83F883AD-E18E-46F3-B08D-8B0B4C53BD0C}" presName="Name13" presStyleLbl="parChTrans1D2" presStyleIdx="10" presStyleCnt="15"/>
      <dgm:spPr/>
    </dgm:pt>
    <dgm:pt modelId="{54C85C1E-9389-4030-AA60-0697C380BEBD}" type="pres">
      <dgm:prSet presAssocID="{F72C1964-758D-4970-8181-F97106422FC7}" presName="childText" presStyleLbl="bgAcc1" presStyleIdx="10" presStyleCnt="15">
        <dgm:presLayoutVars>
          <dgm:bulletEnabled val="1"/>
        </dgm:presLayoutVars>
      </dgm:prSet>
      <dgm:spPr/>
    </dgm:pt>
    <dgm:pt modelId="{9215E5AE-F876-45B6-8153-8BD3BC1CBEE6}" type="pres">
      <dgm:prSet presAssocID="{1BB6427C-E7EB-47EB-9F53-1A2088D9CBE2}" presName="Name13" presStyleLbl="parChTrans1D2" presStyleIdx="11" presStyleCnt="15"/>
      <dgm:spPr/>
    </dgm:pt>
    <dgm:pt modelId="{A79C79CC-CFBB-45DB-B8CF-3B32A6BC702B}" type="pres">
      <dgm:prSet presAssocID="{5219E9BC-A357-4C65-97F0-02FD30D736E5}" presName="childText" presStyleLbl="bgAcc1" presStyleIdx="11" presStyleCnt="15">
        <dgm:presLayoutVars>
          <dgm:bulletEnabled val="1"/>
        </dgm:presLayoutVars>
      </dgm:prSet>
      <dgm:spPr/>
    </dgm:pt>
    <dgm:pt modelId="{33122FFD-BD67-44C7-AD05-95D8E58F97CE}" type="pres">
      <dgm:prSet presAssocID="{1F9AFFA8-585B-4E01-B95F-9DFC53B3DF47}" presName="root" presStyleCnt="0"/>
      <dgm:spPr/>
    </dgm:pt>
    <dgm:pt modelId="{CCA5D6CF-5ED8-4E9C-AFC1-FA75A6B4562B}" type="pres">
      <dgm:prSet presAssocID="{1F9AFFA8-585B-4E01-B95F-9DFC53B3DF47}" presName="rootComposite" presStyleCnt="0"/>
      <dgm:spPr/>
    </dgm:pt>
    <dgm:pt modelId="{47E79587-64A4-4159-A92A-23657FD99171}" type="pres">
      <dgm:prSet presAssocID="{1F9AFFA8-585B-4E01-B95F-9DFC53B3DF47}" presName="rootText" presStyleLbl="node1" presStyleIdx="4" presStyleCnt="5"/>
      <dgm:spPr/>
    </dgm:pt>
    <dgm:pt modelId="{720E69E7-A959-4FD8-8D08-DA60B24DDEC0}" type="pres">
      <dgm:prSet presAssocID="{1F9AFFA8-585B-4E01-B95F-9DFC53B3DF47}" presName="rootConnector" presStyleLbl="node1" presStyleIdx="4" presStyleCnt="5"/>
      <dgm:spPr/>
    </dgm:pt>
    <dgm:pt modelId="{4FBFE54F-1266-4900-94E0-36F2AE2868CF}" type="pres">
      <dgm:prSet presAssocID="{1F9AFFA8-585B-4E01-B95F-9DFC53B3DF47}" presName="childShape" presStyleCnt="0"/>
      <dgm:spPr/>
    </dgm:pt>
    <dgm:pt modelId="{AB469E4A-26F3-409C-8485-6A5182C0D163}" type="pres">
      <dgm:prSet presAssocID="{7538B0C3-4951-404E-89D4-69C0A5B4ADC4}" presName="Name13" presStyleLbl="parChTrans1D2" presStyleIdx="12" presStyleCnt="15"/>
      <dgm:spPr/>
    </dgm:pt>
    <dgm:pt modelId="{5C30F8B5-930B-4816-9B2A-800D535EB23C}" type="pres">
      <dgm:prSet presAssocID="{5DE8E56B-6EFA-4131-89CB-548E94A593F4}" presName="childText" presStyleLbl="bgAcc1" presStyleIdx="12" presStyleCnt="15">
        <dgm:presLayoutVars>
          <dgm:bulletEnabled val="1"/>
        </dgm:presLayoutVars>
      </dgm:prSet>
      <dgm:spPr/>
    </dgm:pt>
    <dgm:pt modelId="{E20D207B-115E-404D-82D0-F59BC0C7B2F1}" type="pres">
      <dgm:prSet presAssocID="{E6808463-44D0-4CA1-82F6-F161A229BC91}" presName="Name13" presStyleLbl="parChTrans1D2" presStyleIdx="13" presStyleCnt="15"/>
      <dgm:spPr/>
    </dgm:pt>
    <dgm:pt modelId="{64B39681-8FBC-4411-9210-62D81B5C7E73}" type="pres">
      <dgm:prSet presAssocID="{E6E1B729-3DDC-48C4-ACF2-FD38FEAAA511}" presName="childText" presStyleLbl="bgAcc1" presStyleIdx="13" presStyleCnt="15">
        <dgm:presLayoutVars>
          <dgm:bulletEnabled val="1"/>
        </dgm:presLayoutVars>
      </dgm:prSet>
      <dgm:spPr/>
    </dgm:pt>
    <dgm:pt modelId="{D36257F5-D674-4847-8081-914EFAA3A0FA}" type="pres">
      <dgm:prSet presAssocID="{200E3FF7-24A8-48A4-B57F-7971476D4970}" presName="Name13" presStyleLbl="parChTrans1D2" presStyleIdx="14" presStyleCnt="15"/>
      <dgm:spPr/>
    </dgm:pt>
    <dgm:pt modelId="{0E545B79-FFA8-43FD-8D33-C0FF1AB19D34}" type="pres">
      <dgm:prSet presAssocID="{BE718A38-7364-445B-8518-B66341F70B7C}" presName="childText" presStyleLbl="bgAcc1" presStyleIdx="14" presStyleCnt="15">
        <dgm:presLayoutVars>
          <dgm:bulletEnabled val="1"/>
        </dgm:presLayoutVars>
      </dgm:prSet>
      <dgm:spPr/>
    </dgm:pt>
  </dgm:ptLst>
  <dgm:cxnLst>
    <dgm:cxn modelId="{B0D84C02-83EF-4744-AEDA-9262BE549D42}" type="presOf" srcId="{C673562A-4778-49AB-A537-7201481DEB40}" destId="{64B68431-59C0-479E-B430-C297B82C6468}" srcOrd="0" destOrd="0" presId="urn:microsoft.com/office/officeart/2005/8/layout/hierarchy3"/>
    <dgm:cxn modelId="{BE207E02-AFA0-4166-B543-AD8ADB382F90}" srcId="{3AD53D50-333F-4437-A7E4-9560ECEB2F5E}" destId="{5219E9BC-A357-4C65-97F0-02FD30D736E5}" srcOrd="2" destOrd="0" parTransId="{1BB6427C-E7EB-47EB-9F53-1A2088D9CBE2}" sibTransId="{9EDC3271-1C41-42F6-B990-51239116713F}"/>
    <dgm:cxn modelId="{4D6EA902-E807-443B-9985-6D8B63FAA1DE}" type="presOf" srcId="{472399CF-746F-4988-BC25-FC117A181A92}" destId="{C2D436AE-D5E9-4E31-B3E5-9E47B6D16EEA}" srcOrd="1" destOrd="0" presId="urn:microsoft.com/office/officeart/2005/8/layout/hierarchy3"/>
    <dgm:cxn modelId="{77F77B0A-858D-4AE1-A001-F554E082F25F}" type="presOf" srcId="{200E3FF7-24A8-48A4-B57F-7971476D4970}" destId="{D36257F5-D674-4847-8081-914EFAA3A0FA}" srcOrd="0" destOrd="0" presId="urn:microsoft.com/office/officeart/2005/8/layout/hierarchy3"/>
    <dgm:cxn modelId="{1590C110-B81D-4C09-BB7C-078F18FB166E}" srcId="{F0C7FCE2-E8F6-4ABB-85FB-57CF0DCD4426}" destId="{05A537A2-1FC4-4001-99DC-58CC908A0D0B}" srcOrd="2" destOrd="0" parTransId="{88023DBF-F6BD-420F-87F0-3033D7E83C5A}" sibTransId="{BE834EB9-1323-4184-BAFD-5E1B5F097F7B}"/>
    <dgm:cxn modelId="{E70C4611-AA77-4D4F-B722-4475D97E170E}" type="presOf" srcId="{5219E9BC-A357-4C65-97F0-02FD30D736E5}" destId="{A79C79CC-CFBB-45DB-B8CF-3B32A6BC702B}" srcOrd="0" destOrd="0" presId="urn:microsoft.com/office/officeart/2005/8/layout/hierarchy3"/>
    <dgm:cxn modelId="{73660914-ABEC-4D18-B1B7-0BDC92AA2E27}" srcId="{05A537A2-1FC4-4001-99DC-58CC908A0D0B}" destId="{50E87F14-6A6E-4554-B353-22A2DEE00260}" srcOrd="1" destOrd="0" parTransId="{92BE9E1D-3DB1-4D7E-A060-F8353079D858}" sibTransId="{DABF8524-A5D1-4126-8F1F-CE9307F31007}"/>
    <dgm:cxn modelId="{53B89E14-E8E0-4489-BED6-5B2CAA2E777B}" type="presOf" srcId="{C284D257-FBF4-49D1-A948-C47A9C00D9E7}" destId="{D06707ED-2331-48F9-B9D9-4152D327A0CC}" srcOrd="1" destOrd="0" presId="urn:microsoft.com/office/officeart/2005/8/layout/hierarchy3"/>
    <dgm:cxn modelId="{45DCA521-A508-45D3-856A-386679FDEE06}" srcId="{F0C7FCE2-E8F6-4ABB-85FB-57CF0DCD4426}" destId="{C284D257-FBF4-49D1-A948-C47A9C00D9E7}" srcOrd="1" destOrd="0" parTransId="{26312B22-1301-484D-AD51-96F500DA4CB0}" sibTransId="{BED21E8E-81B3-47FB-9618-342E5F2A7812}"/>
    <dgm:cxn modelId="{73021624-77D1-4286-941B-97EE12E6CA7A}" srcId="{472399CF-746F-4988-BC25-FC117A181A92}" destId="{C673562A-4778-49AB-A537-7201481DEB40}" srcOrd="2" destOrd="0" parTransId="{8194BD93-9EF1-4893-8FB4-59F706E5D84A}" sibTransId="{A8B28608-BAA5-48EE-8D30-12D6732BDFE4}"/>
    <dgm:cxn modelId="{FB692625-E331-4C36-BA80-E426B94823F4}" type="presOf" srcId="{472399CF-746F-4988-BC25-FC117A181A92}" destId="{A5C4B1C8-B43B-426B-A5E7-E2B9B7FD5E5D}" srcOrd="0" destOrd="0" presId="urn:microsoft.com/office/officeart/2005/8/layout/hierarchy3"/>
    <dgm:cxn modelId="{5F597C2A-BB63-4576-A212-3ADA1E787562}" type="presOf" srcId="{1BB6427C-E7EB-47EB-9F53-1A2088D9CBE2}" destId="{9215E5AE-F876-45B6-8153-8BD3BC1CBEE6}" srcOrd="0" destOrd="0" presId="urn:microsoft.com/office/officeart/2005/8/layout/hierarchy3"/>
    <dgm:cxn modelId="{CD9D3E33-14A8-46B0-9142-A840BC3B4303}" type="presOf" srcId="{51CF7A7A-326B-4B98-B5B4-AE6BCA4143C2}" destId="{5984D964-9BEC-4498-833B-AD22010E1EB4}" srcOrd="0" destOrd="0" presId="urn:microsoft.com/office/officeart/2005/8/layout/hierarchy3"/>
    <dgm:cxn modelId="{84FE1934-C22D-40AA-B7AA-A9BE0CB66D69}" srcId="{1F9AFFA8-585B-4E01-B95F-9DFC53B3DF47}" destId="{5DE8E56B-6EFA-4131-89CB-548E94A593F4}" srcOrd="0" destOrd="0" parTransId="{7538B0C3-4951-404E-89D4-69C0A5B4ADC4}" sibTransId="{756519FA-17D3-417F-A865-E17E8A2B9F4C}"/>
    <dgm:cxn modelId="{99775236-63FE-4FA0-8F2C-ADE243FA31EB}" type="presOf" srcId="{F3B7FF49-01BC-4E24-B2BB-BB5BD4A212B5}" destId="{246905E6-9543-45B0-B651-CFC12BBE97EA}" srcOrd="0" destOrd="0" presId="urn:microsoft.com/office/officeart/2005/8/layout/hierarchy3"/>
    <dgm:cxn modelId="{CE327639-C4A6-4042-BF0E-9C7073A35224}" type="presOf" srcId="{B66EA22D-1722-4CE8-89D6-FB500563E477}" destId="{5076CA4E-5B8F-4DF3-9373-E59E3C7BF0C2}" srcOrd="0" destOrd="0" presId="urn:microsoft.com/office/officeart/2005/8/layout/hierarchy3"/>
    <dgm:cxn modelId="{3494043D-C690-445E-8D2C-354989FE86C1}" srcId="{05A537A2-1FC4-4001-99DC-58CC908A0D0B}" destId="{B119B74C-1078-4ADF-8594-0941944BFC35}" srcOrd="0" destOrd="0" parTransId="{39B9E6BA-561D-4233-B919-7BDE791DF57C}" sibTransId="{D2FEE7EF-7DD4-48DC-A383-395E91E13E62}"/>
    <dgm:cxn modelId="{423CCF3E-B07A-4DCA-A35F-7CB4C63A3765}" type="presOf" srcId="{50E87F14-6A6E-4554-B353-22A2DEE00260}" destId="{E5E3BEE2-20B7-4BE4-A987-55701CD2348E}" srcOrd="0" destOrd="0" presId="urn:microsoft.com/office/officeart/2005/8/layout/hierarchy3"/>
    <dgm:cxn modelId="{391A043F-5BF9-405E-8586-64347D15C28D}" type="presOf" srcId="{7C8DCC1C-1715-45A4-8408-2E6B64B5FA7C}" destId="{5A01F123-F7FD-42DA-8ECF-E6D710AC920F}" srcOrd="0" destOrd="0" presId="urn:microsoft.com/office/officeart/2005/8/layout/hierarchy3"/>
    <dgm:cxn modelId="{0D8C925C-BC19-4F9E-9BA1-CA02C1279A6B}" type="presOf" srcId="{6801EA39-950B-4AB5-BCC5-86258DFBF4FA}" destId="{BFD7FA9E-6B46-46DD-86F8-291C8E5B5995}" srcOrd="0" destOrd="0" presId="urn:microsoft.com/office/officeart/2005/8/layout/hierarchy3"/>
    <dgm:cxn modelId="{20524D5E-933F-4FD5-9009-CA3D9CCD201F}" srcId="{3AD53D50-333F-4437-A7E4-9560ECEB2F5E}" destId="{F72C1964-758D-4970-8181-F97106422FC7}" srcOrd="1" destOrd="0" parTransId="{83F883AD-E18E-46F3-B08D-8B0B4C53BD0C}" sibTransId="{072A5CAB-F41C-4704-931C-D7F7DCA53374}"/>
    <dgm:cxn modelId="{47110360-6524-4E2F-916C-FC539FB10DBC}" type="presOf" srcId="{F0F16161-254F-4283-8477-7F23D53338AC}" destId="{44EEA0FE-AD5D-441D-B371-7A9226F8A0FF}" srcOrd="0" destOrd="0" presId="urn:microsoft.com/office/officeart/2005/8/layout/hierarchy3"/>
    <dgm:cxn modelId="{928C5241-53C0-4517-B484-7F59F9ABE3BD}" type="presOf" srcId="{7538B0C3-4951-404E-89D4-69C0A5B4ADC4}" destId="{AB469E4A-26F3-409C-8485-6A5182C0D163}" srcOrd="0" destOrd="0" presId="urn:microsoft.com/office/officeart/2005/8/layout/hierarchy3"/>
    <dgm:cxn modelId="{1667FC61-48D2-43D0-A642-E40F1866870B}" type="presOf" srcId="{E6808463-44D0-4CA1-82F6-F161A229BC91}" destId="{E20D207B-115E-404D-82D0-F59BC0C7B2F1}" srcOrd="0" destOrd="0" presId="urn:microsoft.com/office/officeart/2005/8/layout/hierarchy3"/>
    <dgm:cxn modelId="{3C698263-D65F-407E-B413-666235B0C1C5}" srcId="{472399CF-746F-4988-BC25-FC117A181A92}" destId="{F3B7FF49-01BC-4E24-B2BB-BB5BD4A212B5}" srcOrd="0" destOrd="0" parTransId="{0ABAF5AF-8F14-4D91-962D-21AE5DB40F37}" sibTransId="{07D0556F-9330-4036-B88D-2C3780E0326F}"/>
    <dgm:cxn modelId="{AEE0D244-573C-4E0D-88EF-7C302BFC2AE9}" srcId="{C284D257-FBF4-49D1-A948-C47A9C00D9E7}" destId="{461DEDEC-0804-4A9B-93AD-71BC7E077E76}" srcOrd="1" destOrd="0" parTransId="{F0F16161-254F-4283-8477-7F23D53338AC}" sibTransId="{E98D5256-8488-4B9B-9A35-B61A5A0C81D9}"/>
    <dgm:cxn modelId="{9FAF5846-078A-4BCE-A727-F19BF339E897}" srcId="{1F9AFFA8-585B-4E01-B95F-9DFC53B3DF47}" destId="{E6E1B729-3DDC-48C4-ACF2-FD38FEAAA511}" srcOrd="1" destOrd="0" parTransId="{E6808463-44D0-4CA1-82F6-F161A229BC91}" sibTransId="{EB1C0490-5274-4AD0-A022-D3946E299BB6}"/>
    <dgm:cxn modelId="{511E6747-A112-45EC-A466-641FF57E3C92}" type="presOf" srcId="{39B9E6BA-561D-4233-B919-7BDE791DF57C}" destId="{138EB754-3DFC-4FB7-8F15-DA76540DCD33}" srcOrd="0" destOrd="0" presId="urn:microsoft.com/office/officeart/2005/8/layout/hierarchy3"/>
    <dgm:cxn modelId="{407EE549-EABD-4683-AF40-02BBCB879D77}" type="presOf" srcId="{3AD53D50-333F-4437-A7E4-9560ECEB2F5E}" destId="{827E4416-33C2-44BC-A3F8-417CD5DBCC07}" srcOrd="0" destOrd="0" presId="urn:microsoft.com/office/officeart/2005/8/layout/hierarchy3"/>
    <dgm:cxn modelId="{D280214B-1C45-473A-BEC1-A1870BCEC41D}" type="presOf" srcId="{92BE9E1D-3DB1-4D7E-A060-F8353079D858}" destId="{2C026AA6-6DE1-466E-98CD-0E234F15B584}" srcOrd="0" destOrd="0" presId="urn:microsoft.com/office/officeart/2005/8/layout/hierarchy3"/>
    <dgm:cxn modelId="{F6689C52-DCC8-41C3-817A-578596862834}" srcId="{C284D257-FBF4-49D1-A948-C47A9C00D9E7}" destId="{853D4854-6A69-4C26-9DBE-A6775A24828F}" srcOrd="0" destOrd="0" parTransId="{5FECDE11-1A28-4E0D-8EFC-51D7DCD1F156}" sibTransId="{168D8507-4332-4479-919C-F4BF26901B06}"/>
    <dgm:cxn modelId="{571B3C73-F98C-41D2-8D8B-56EAE4DCA504}" srcId="{F0C7FCE2-E8F6-4ABB-85FB-57CF0DCD4426}" destId="{3AD53D50-333F-4437-A7E4-9560ECEB2F5E}" srcOrd="3" destOrd="0" parTransId="{76F73CC4-E907-4394-BF43-1FC06A222792}" sibTransId="{12162A96-26C0-4FC1-83D0-A64CDE792E22}"/>
    <dgm:cxn modelId="{95A5DD53-1B42-4510-96D6-E83909DD24BF}" type="presOf" srcId="{1F9AFFA8-585B-4E01-B95F-9DFC53B3DF47}" destId="{47E79587-64A4-4159-A92A-23657FD99171}" srcOrd="0" destOrd="0" presId="urn:microsoft.com/office/officeart/2005/8/layout/hierarchy3"/>
    <dgm:cxn modelId="{AC37B958-9466-4BF3-B755-9B00C59F2B06}" type="presOf" srcId="{853D4854-6A69-4C26-9DBE-A6775A24828F}" destId="{810D22BC-7A4C-4CBF-8937-3A4205AC2929}" srcOrd="0" destOrd="0" presId="urn:microsoft.com/office/officeart/2005/8/layout/hierarchy3"/>
    <dgm:cxn modelId="{4549D778-BDCF-4CA7-8109-71C564072D45}" type="presOf" srcId="{B119B74C-1078-4ADF-8594-0941944BFC35}" destId="{9C937B97-15F2-43F5-A33E-E96E17EAAF76}" srcOrd="0" destOrd="0" presId="urn:microsoft.com/office/officeart/2005/8/layout/hierarchy3"/>
    <dgm:cxn modelId="{BB32DB82-D5E6-435F-A409-433D167A15D1}" type="presOf" srcId="{8194BD93-9EF1-4893-8FB4-59F706E5D84A}" destId="{499EA2B8-83FC-479A-B3AF-E8919A4FA482}" srcOrd="0" destOrd="0" presId="urn:microsoft.com/office/officeart/2005/8/layout/hierarchy3"/>
    <dgm:cxn modelId="{B560DC82-DED4-4B8E-BDA0-E28C4955AB80}" type="presOf" srcId="{8B913FCD-1747-419A-9D41-82C86EEAA381}" destId="{4B895C77-7CA3-405A-9FDB-D794F659EDB5}" srcOrd="0" destOrd="0" presId="urn:microsoft.com/office/officeart/2005/8/layout/hierarchy3"/>
    <dgm:cxn modelId="{92F00B99-E421-4727-BFFD-65481AF84AD7}" type="presOf" srcId="{1F9AFFA8-585B-4E01-B95F-9DFC53B3DF47}" destId="{720E69E7-A959-4FD8-8D08-DA60B24DDEC0}" srcOrd="1" destOrd="0" presId="urn:microsoft.com/office/officeart/2005/8/layout/hierarchy3"/>
    <dgm:cxn modelId="{56D5D2A4-F031-466E-8773-11418BE2B8FB}" type="presOf" srcId="{C284D257-FBF4-49D1-A948-C47A9C00D9E7}" destId="{7E1F3612-7CB6-4DEC-84DF-D128FBBC7548}" srcOrd="0" destOrd="0" presId="urn:microsoft.com/office/officeart/2005/8/layout/hierarchy3"/>
    <dgm:cxn modelId="{0B2578A6-6066-43E4-8DEF-2D5670CDB908}" type="presOf" srcId="{412FA6AD-983F-46D1-8B29-EF96DE397086}" destId="{BAF47D14-3BDA-4D34-BE79-7A2FFCCAB2CC}" srcOrd="0" destOrd="0" presId="urn:microsoft.com/office/officeart/2005/8/layout/hierarchy3"/>
    <dgm:cxn modelId="{C312F1A6-EE45-4E55-9B33-E6B98234EC8D}" srcId="{C284D257-FBF4-49D1-A948-C47A9C00D9E7}" destId="{51CF7A7A-326B-4B98-B5B4-AE6BCA4143C2}" srcOrd="2" destOrd="0" parTransId="{6801EA39-950B-4AB5-BCC5-86258DFBF4FA}" sibTransId="{217F78D9-EBBD-4DD2-AA5E-F5984F2B0A09}"/>
    <dgm:cxn modelId="{26FC60A7-19BA-46EF-97FC-1F36E3035498}" type="presOf" srcId="{F72C1964-758D-4970-8181-F97106422FC7}" destId="{54C85C1E-9389-4030-AA60-0697C380BEBD}" srcOrd="0" destOrd="0" presId="urn:microsoft.com/office/officeart/2005/8/layout/hierarchy3"/>
    <dgm:cxn modelId="{935ABEAB-9505-444E-8DEE-AC01252C4893}" type="presOf" srcId="{3AD53D50-333F-4437-A7E4-9560ECEB2F5E}" destId="{1E702AD0-92E1-4DEF-8195-D5FFD473976A}" srcOrd="1" destOrd="0" presId="urn:microsoft.com/office/officeart/2005/8/layout/hierarchy3"/>
    <dgm:cxn modelId="{270BD5BB-AE39-4DA0-92B9-4052BC2AE658}" type="presOf" srcId="{E6E1B729-3DDC-48C4-ACF2-FD38FEAAA511}" destId="{64B39681-8FBC-4411-9210-62D81B5C7E73}" srcOrd="0" destOrd="0" presId="urn:microsoft.com/office/officeart/2005/8/layout/hierarchy3"/>
    <dgm:cxn modelId="{A22243BE-1D1D-47D3-9647-14D25F39B4F8}" type="presOf" srcId="{5FECDE11-1A28-4E0D-8EFC-51D7DCD1F156}" destId="{0DA5E70A-FF32-48A5-8583-0AA74A538690}" srcOrd="0" destOrd="0" presId="urn:microsoft.com/office/officeart/2005/8/layout/hierarchy3"/>
    <dgm:cxn modelId="{FD4565BE-C16A-4D81-8EAB-96A368D03F6B}" type="presOf" srcId="{461DEDEC-0804-4A9B-93AD-71BC7E077E76}" destId="{129116C5-9544-47F4-B10F-CE8A568F0F6C}" srcOrd="0" destOrd="0" presId="urn:microsoft.com/office/officeart/2005/8/layout/hierarchy3"/>
    <dgm:cxn modelId="{5B6D60BF-F799-4122-9AAA-59080629CB9E}" srcId="{1F9AFFA8-585B-4E01-B95F-9DFC53B3DF47}" destId="{BE718A38-7364-445B-8518-B66341F70B7C}" srcOrd="2" destOrd="0" parTransId="{200E3FF7-24A8-48A4-B57F-7971476D4970}" sibTransId="{AF0B84A1-70CD-44CA-A62E-139AEF77F4D8}"/>
    <dgm:cxn modelId="{2FB1A6C0-FAA7-4FA5-846A-D7DEB89F0FCD}" type="presOf" srcId="{83F883AD-E18E-46F3-B08D-8B0B4C53BD0C}" destId="{B805A6D5-7AFA-4168-9A2C-FBF8F6A109FB}" srcOrd="0" destOrd="0" presId="urn:microsoft.com/office/officeart/2005/8/layout/hierarchy3"/>
    <dgm:cxn modelId="{A1C986C3-4C7B-42B8-B1A9-753B14B45E3E}" type="presOf" srcId="{0ABAF5AF-8F14-4D91-962D-21AE5DB40F37}" destId="{BFFC9EA9-D9BD-49FB-8E3A-DB1C69D0128E}" srcOrd="0" destOrd="0" presId="urn:microsoft.com/office/officeart/2005/8/layout/hierarchy3"/>
    <dgm:cxn modelId="{D5E69EC3-BF8D-4E86-BE01-2A56D28926BB}" type="presOf" srcId="{F0C7FCE2-E8F6-4ABB-85FB-57CF0DCD4426}" destId="{79C87D54-DB5D-4F41-BC5F-0DAB11BF4325}" srcOrd="0" destOrd="0" presId="urn:microsoft.com/office/officeart/2005/8/layout/hierarchy3"/>
    <dgm:cxn modelId="{49DD88C8-CC3C-48A7-B06B-7362A66439FE}" type="presOf" srcId="{45A3B860-10D4-4128-AECA-E785C3103EBC}" destId="{F0CF3A4A-8591-4B45-B4C2-651EE9A367C5}" srcOrd="0" destOrd="0" presId="urn:microsoft.com/office/officeart/2005/8/layout/hierarchy3"/>
    <dgm:cxn modelId="{FA6940CE-2AC1-4EF4-BCCE-AF87BA289526}" type="presOf" srcId="{3FDC5BD9-BF8C-4A46-86E4-61601165517A}" destId="{6A7B7E21-111F-4494-89EB-F1897A55DC11}" srcOrd="0" destOrd="0" presId="urn:microsoft.com/office/officeart/2005/8/layout/hierarchy3"/>
    <dgm:cxn modelId="{AB7E14CF-9F11-4223-9110-93B08E33A91A}" srcId="{F0C7FCE2-E8F6-4ABB-85FB-57CF0DCD4426}" destId="{1F9AFFA8-585B-4E01-B95F-9DFC53B3DF47}" srcOrd="4" destOrd="0" parTransId="{2F94E6BF-DEDA-4397-AFA4-1BE706CAC09C}" sibTransId="{56D1C893-66CB-46DC-A927-529F3119A9BE}"/>
    <dgm:cxn modelId="{76059BD6-A4C7-4F3A-9B2E-420878F2CD23}" type="presOf" srcId="{05A537A2-1FC4-4001-99DC-58CC908A0D0B}" destId="{E0EAF22A-6F87-4FC0-8874-DB54FF2931F6}" srcOrd="1" destOrd="0" presId="urn:microsoft.com/office/officeart/2005/8/layout/hierarchy3"/>
    <dgm:cxn modelId="{CC02F0D7-7EB0-4BAF-9875-5B4E95BF6477}" srcId="{05A537A2-1FC4-4001-99DC-58CC908A0D0B}" destId="{B66EA22D-1722-4CE8-89D6-FB500563E477}" srcOrd="2" destOrd="0" parTransId="{412FA6AD-983F-46D1-8B29-EF96DE397086}" sibTransId="{0E861395-7F27-4E94-A4A2-7A141D9726E8}"/>
    <dgm:cxn modelId="{A0164BE5-73C4-4BE0-B418-6520C752AB6C}" type="presOf" srcId="{BE718A38-7364-445B-8518-B66341F70B7C}" destId="{0E545B79-FFA8-43FD-8D33-C0FF1AB19D34}" srcOrd="0" destOrd="0" presId="urn:microsoft.com/office/officeart/2005/8/layout/hierarchy3"/>
    <dgm:cxn modelId="{C81EEDE8-8E02-43A3-BDC8-DF4C736CCA6D}" type="presOf" srcId="{5DE8E56B-6EFA-4131-89CB-548E94A593F4}" destId="{5C30F8B5-930B-4816-9B2A-800D535EB23C}" srcOrd="0" destOrd="0" presId="urn:microsoft.com/office/officeart/2005/8/layout/hierarchy3"/>
    <dgm:cxn modelId="{26E8B3E9-A2D5-4639-B9C7-CE0B7B871253}" srcId="{472399CF-746F-4988-BC25-FC117A181A92}" destId="{45A3B860-10D4-4128-AECA-E785C3103EBC}" srcOrd="1" destOrd="0" parTransId="{8B913FCD-1747-419A-9D41-82C86EEAA381}" sibTransId="{B95BF3F9-0A6B-4809-90B6-551CA2295E56}"/>
    <dgm:cxn modelId="{29518DF1-C3DA-4A04-8C03-9E737966BD06}" srcId="{F0C7FCE2-E8F6-4ABB-85FB-57CF0DCD4426}" destId="{472399CF-746F-4988-BC25-FC117A181A92}" srcOrd="0" destOrd="0" parTransId="{2B5E08B8-1DD1-4245-AF19-31D7F77E65BE}" sibTransId="{697D1D0D-B49E-470F-8E6E-EBD7018305F9}"/>
    <dgm:cxn modelId="{4A14A8FC-7D33-463E-8651-17F68F046227}" type="presOf" srcId="{05A537A2-1FC4-4001-99DC-58CC908A0D0B}" destId="{1373050C-16F0-4598-86FC-870715374DB1}" srcOrd="0" destOrd="0" presId="urn:microsoft.com/office/officeart/2005/8/layout/hierarchy3"/>
    <dgm:cxn modelId="{AA25C1FC-FADC-485F-83F0-A93E2A20CED3}" srcId="{3AD53D50-333F-4437-A7E4-9560ECEB2F5E}" destId="{7C8DCC1C-1715-45A4-8408-2E6B64B5FA7C}" srcOrd="0" destOrd="0" parTransId="{3FDC5BD9-BF8C-4A46-86E4-61601165517A}" sibTransId="{3E6F31DF-46F0-4F67-BF84-4E83B50605F9}"/>
    <dgm:cxn modelId="{058C5F14-BBF2-4DC8-BEFC-BA7904F3A0AC}" type="presParOf" srcId="{79C87D54-DB5D-4F41-BC5F-0DAB11BF4325}" destId="{49DCD60B-3467-4710-8DC2-8EC6B3559502}" srcOrd="0" destOrd="0" presId="urn:microsoft.com/office/officeart/2005/8/layout/hierarchy3"/>
    <dgm:cxn modelId="{B0AEE6C3-770F-41E9-9CF8-A23AE50C0899}" type="presParOf" srcId="{49DCD60B-3467-4710-8DC2-8EC6B3559502}" destId="{1D4D9DE5-A34E-4B44-B323-2ED351E885F3}" srcOrd="0" destOrd="0" presId="urn:microsoft.com/office/officeart/2005/8/layout/hierarchy3"/>
    <dgm:cxn modelId="{3C928D44-3B14-45CA-8DC4-D5F72B28EC8D}" type="presParOf" srcId="{1D4D9DE5-A34E-4B44-B323-2ED351E885F3}" destId="{A5C4B1C8-B43B-426B-A5E7-E2B9B7FD5E5D}" srcOrd="0" destOrd="0" presId="urn:microsoft.com/office/officeart/2005/8/layout/hierarchy3"/>
    <dgm:cxn modelId="{77F38FCD-76F1-4642-8CF3-CB0B09DB82A5}" type="presParOf" srcId="{1D4D9DE5-A34E-4B44-B323-2ED351E885F3}" destId="{C2D436AE-D5E9-4E31-B3E5-9E47B6D16EEA}" srcOrd="1" destOrd="0" presId="urn:microsoft.com/office/officeart/2005/8/layout/hierarchy3"/>
    <dgm:cxn modelId="{0951EE06-EEAC-4B82-AE44-0E17776F38DB}" type="presParOf" srcId="{49DCD60B-3467-4710-8DC2-8EC6B3559502}" destId="{C13594FE-9824-426D-AF49-F7BD2269121A}" srcOrd="1" destOrd="0" presId="urn:microsoft.com/office/officeart/2005/8/layout/hierarchy3"/>
    <dgm:cxn modelId="{2775B6D6-6938-405C-B0E2-F887B15D9987}" type="presParOf" srcId="{C13594FE-9824-426D-AF49-F7BD2269121A}" destId="{BFFC9EA9-D9BD-49FB-8E3A-DB1C69D0128E}" srcOrd="0" destOrd="0" presId="urn:microsoft.com/office/officeart/2005/8/layout/hierarchy3"/>
    <dgm:cxn modelId="{9DDD655B-1F2E-4C3F-BC6D-CB82B45029A7}" type="presParOf" srcId="{C13594FE-9824-426D-AF49-F7BD2269121A}" destId="{246905E6-9543-45B0-B651-CFC12BBE97EA}" srcOrd="1" destOrd="0" presId="urn:microsoft.com/office/officeart/2005/8/layout/hierarchy3"/>
    <dgm:cxn modelId="{B39A6E64-64A0-48FD-9D6D-32A10416C31D}" type="presParOf" srcId="{C13594FE-9824-426D-AF49-F7BD2269121A}" destId="{4B895C77-7CA3-405A-9FDB-D794F659EDB5}" srcOrd="2" destOrd="0" presId="urn:microsoft.com/office/officeart/2005/8/layout/hierarchy3"/>
    <dgm:cxn modelId="{1F5953A6-7F28-48DB-895A-C805E4C0F092}" type="presParOf" srcId="{C13594FE-9824-426D-AF49-F7BD2269121A}" destId="{F0CF3A4A-8591-4B45-B4C2-651EE9A367C5}" srcOrd="3" destOrd="0" presId="urn:microsoft.com/office/officeart/2005/8/layout/hierarchy3"/>
    <dgm:cxn modelId="{EAA92185-DC71-4CDC-B7E2-1BF3E23713EE}" type="presParOf" srcId="{C13594FE-9824-426D-AF49-F7BD2269121A}" destId="{499EA2B8-83FC-479A-B3AF-E8919A4FA482}" srcOrd="4" destOrd="0" presId="urn:microsoft.com/office/officeart/2005/8/layout/hierarchy3"/>
    <dgm:cxn modelId="{1A63CB8D-36C9-4D6F-8B98-AE15D1F0A6D4}" type="presParOf" srcId="{C13594FE-9824-426D-AF49-F7BD2269121A}" destId="{64B68431-59C0-479E-B430-C297B82C6468}" srcOrd="5" destOrd="0" presId="urn:microsoft.com/office/officeart/2005/8/layout/hierarchy3"/>
    <dgm:cxn modelId="{637D2176-FE2E-46FD-B0FB-2A412D94BA6D}" type="presParOf" srcId="{79C87D54-DB5D-4F41-BC5F-0DAB11BF4325}" destId="{66C5B490-8CDA-469E-AC51-68232179FB3C}" srcOrd="1" destOrd="0" presId="urn:microsoft.com/office/officeart/2005/8/layout/hierarchy3"/>
    <dgm:cxn modelId="{FC70FB6C-44CC-42A5-9B93-833EE1E245B1}" type="presParOf" srcId="{66C5B490-8CDA-469E-AC51-68232179FB3C}" destId="{329ADAC1-6A52-4615-B33F-15378CFF0E70}" srcOrd="0" destOrd="0" presId="urn:microsoft.com/office/officeart/2005/8/layout/hierarchy3"/>
    <dgm:cxn modelId="{06D18929-909E-4FAB-815E-5E94939BC12A}" type="presParOf" srcId="{329ADAC1-6A52-4615-B33F-15378CFF0E70}" destId="{7E1F3612-7CB6-4DEC-84DF-D128FBBC7548}" srcOrd="0" destOrd="0" presId="urn:microsoft.com/office/officeart/2005/8/layout/hierarchy3"/>
    <dgm:cxn modelId="{B7DDD888-B160-4A95-99D0-F3A1D750AA4A}" type="presParOf" srcId="{329ADAC1-6A52-4615-B33F-15378CFF0E70}" destId="{D06707ED-2331-48F9-B9D9-4152D327A0CC}" srcOrd="1" destOrd="0" presId="urn:microsoft.com/office/officeart/2005/8/layout/hierarchy3"/>
    <dgm:cxn modelId="{D41A3210-147A-49AB-A199-F6DCC35B6BAA}" type="presParOf" srcId="{66C5B490-8CDA-469E-AC51-68232179FB3C}" destId="{30093918-01C4-473A-A4C1-AED77EF0051E}" srcOrd="1" destOrd="0" presId="urn:microsoft.com/office/officeart/2005/8/layout/hierarchy3"/>
    <dgm:cxn modelId="{96082CE8-2553-40D9-B63C-83552FA8D768}" type="presParOf" srcId="{30093918-01C4-473A-A4C1-AED77EF0051E}" destId="{0DA5E70A-FF32-48A5-8583-0AA74A538690}" srcOrd="0" destOrd="0" presId="urn:microsoft.com/office/officeart/2005/8/layout/hierarchy3"/>
    <dgm:cxn modelId="{C6F15115-1A7B-46BB-8BAA-9D4DDCCBB2F4}" type="presParOf" srcId="{30093918-01C4-473A-A4C1-AED77EF0051E}" destId="{810D22BC-7A4C-4CBF-8937-3A4205AC2929}" srcOrd="1" destOrd="0" presId="urn:microsoft.com/office/officeart/2005/8/layout/hierarchy3"/>
    <dgm:cxn modelId="{FB6A7DBA-98A2-48E1-A609-044B7E565149}" type="presParOf" srcId="{30093918-01C4-473A-A4C1-AED77EF0051E}" destId="{44EEA0FE-AD5D-441D-B371-7A9226F8A0FF}" srcOrd="2" destOrd="0" presId="urn:microsoft.com/office/officeart/2005/8/layout/hierarchy3"/>
    <dgm:cxn modelId="{31C126AE-CCB6-472B-AEA3-03521556262F}" type="presParOf" srcId="{30093918-01C4-473A-A4C1-AED77EF0051E}" destId="{129116C5-9544-47F4-B10F-CE8A568F0F6C}" srcOrd="3" destOrd="0" presId="urn:microsoft.com/office/officeart/2005/8/layout/hierarchy3"/>
    <dgm:cxn modelId="{F4BEA5A5-2E2B-4A33-8550-0EBFDCE66124}" type="presParOf" srcId="{30093918-01C4-473A-A4C1-AED77EF0051E}" destId="{BFD7FA9E-6B46-46DD-86F8-291C8E5B5995}" srcOrd="4" destOrd="0" presId="urn:microsoft.com/office/officeart/2005/8/layout/hierarchy3"/>
    <dgm:cxn modelId="{E51F5C0C-A8E6-4DC3-AE1A-0C7C33C33762}" type="presParOf" srcId="{30093918-01C4-473A-A4C1-AED77EF0051E}" destId="{5984D964-9BEC-4498-833B-AD22010E1EB4}" srcOrd="5" destOrd="0" presId="urn:microsoft.com/office/officeart/2005/8/layout/hierarchy3"/>
    <dgm:cxn modelId="{63E555FD-BBA8-4954-9DA0-4AC04B0DF58C}" type="presParOf" srcId="{79C87D54-DB5D-4F41-BC5F-0DAB11BF4325}" destId="{E8856B06-F3D8-4249-AEAD-0D5278030BB7}" srcOrd="2" destOrd="0" presId="urn:microsoft.com/office/officeart/2005/8/layout/hierarchy3"/>
    <dgm:cxn modelId="{1974689C-6CE1-48B1-B45E-B0DAC4737CF4}" type="presParOf" srcId="{E8856B06-F3D8-4249-AEAD-0D5278030BB7}" destId="{E73D05B6-7E5A-489B-89DF-57D123019663}" srcOrd="0" destOrd="0" presId="urn:microsoft.com/office/officeart/2005/8/layout/hierarchy3"/>
    <dgm:cxn modelId="{D1BE95FA-9B75-4AD4-9B50-A3B0ECAF56D9}" type="presParOf" srcId="{E73D05B6-7E5A-489B-89DF-57D123019663}" destId="{1373050C-16F0-4598-86FC-870715374DB1}" srcOrd="0" destOrd="0" presId="urn:microsoft.com/office/officeart/2005/8/layout/hierarchy3"/>
    <dgm:cxn modelId="{D4D226D7-F677-4901-9ECB-A61FD10ED7C6}" type="presParOf" srcId="{E73D05B6-7E5A-489B-89DF-57D123019663}" destId="{E0EAF22A-6F87-4FC0-8874-DB54FF2931F6}" srcOrd="1" destOrd="0" presId="urn:microsoft.com/office/officeart/2005/8/layout/hierarchy3"/>
    <dgm:cxn modelId="{E1DEBC92-D08E-4F46-921A-7AFB63E94570}" type="presParOf" srcId="{E8856B06-F3D8-4249-AEAD-0D5278030BB7}" destId="{381C3422-6451-4CD9-AD36-1AC2D1DD1DB2}" srcOrd="1" destOrd="0" presId="urn:microsoft.com/office/officeart/2005/8/layout/hierarchy3"/>
    <dgm:cxn modelId="{266E9A85-444D-4D50-A074-C8962576DFC0}" type="presParOf" srcId="{381C3422-6451-4CD9-AD36-1AC2D1DD1DB2}" destId="{138EB754-3DFC-4FB7-8F15-DA76540DCD33}" srcOrd="0" destOrd="0" presId="urn:microsoft.com/office/officeart/2005/8/layout/hierarchy3"/>
    <dgm:cxn modelId="{21654F0B-344D-4551-BC70-51AEF8926A3B}" type="presParOf" srcId="{381C3422-6451-4CD9-AD36-1AC2D1DD1DB2}" destId="{9C937B97-15F2-43F5-A33E-E96E17EAAF76}" srcOrd="1" destOrd="0" presId="urn:microsoft.com/office/officeart/2005/8/layout/hierarchy3"/>
    <dgm:cxn modelId="{D722F2DB-BCFC-45AC-BE69-18077446C427}" type="presParOf" srcId="{381C3422-6451-4CD9-AD36-1AC2D1DD1DB2}" destId="{2C026AA6-6DE1-466E-98CD-0E234F15B584}" srcOrd="2" destOrd="0" presId="urn:microsoft.com/office/officeart/2005/8/layout/hierarchy3"/>
    <dgm:cxn modelId="{6CE9168E-85E9-4D13-83E9-3242A6DB93C5}" type="presParOf" srcId="{381C3422-6451-4CD9-AD36-1AC2D1DD1DB2}" destId="{E5E3BEE2-20B7-4BE4-A987-55701CD2348E}" srcOrd="3" destOrd="0" presId="urn:microsoft.com/office/officeart/2005/8/layout/hierarchy3"/>
    <dgm:cxn modelId="{D93CD47C-F81A-4F7D-A148-DEDB6BB306F3}" type="presParOf" srcId="{381C3422-6451-4CD9-AD36-1AC2D1DD1DB2}" destId="{BAF47D14-3BDA-4D34-BE79-7A2FFCCAB2CC}" srcOrd="4" destOrd="0" presId="urn:microsoft.com/office/officeart/2005/8/layout/hierarchy3"/>
    <dgm:cxn modelId="{9867E6EA-B953-4B56-931E-A480F4FCB190}" type="presParOf" srcId="{381C3422-6451-4CD9-AD36-1AC2D1DD1DB2}" destId="{5076CA4E-5B8F-4DF3-9373-E59E3C7BF0C2}" srcOrd="5" destOrd="0" presId="urn:microsoft.com/office/officeart/2005/8/layout/hierarchy3"/>
    <dgm:cxn modelId="{0061B9CA-4306-4DC3-84B4-D840A21F888A}" type="presParOf" srcId="{79C87D54-DB5D-4F41-BC5F-0DAB11BF4325}" destId="{57B43977-5002-45DE-A002-9950F3580200}" srcOrd="3" destOrd="0" presId="urn:microsoft.com/office/officeart/2005/8/layout/hierarchy3"/>
    <dgm:cxn modelId="{D36E2CFC-9C68-4FAF-B25C-6C44B56B3D55}" type="presParOf" srcId="{57B43977-5002-45DE-A002-9950F3580200}" destId="{2CEFC6B2-519A-46E3-8AFA-C6DEA3F5B3FA}" srcOrd="0" destOrd="0" presId="urn:microsoft.com/office/officeart/2005/8/layout/hierarchy3"/>
    <dgm:cxn modelId="{6C5FE739-7EFD-4BDE-B342-00728A7D7F7A}" type="presParOf" srcId="{2CEFC6B2-519A-46E3-8AFA-C6DEA3F5B3FA}" destId="{827E4416-33C2-44BC-A3F8-417CD5DBCC07}" srcOrd="0" destOrd="0" presId="urn:microsoft.com/office/officeart/2005/8/layout/hierarchy3"/>
    <dgm:cxn modelId="{A0954856-E083-4371-B56B-5ABFC5F5C411}" type="presParOf" srcId="{2CEFC6B2-519A-46E3-8AFA-C6DEA3F5B3FA}" destId="{1E702AD0-92E1-4DEF-8195-D5FFD473976A}" srcOrd="1" destOrd="0" presId="urn:microsoft.com/office/officeart/2005/8/layout/hierarchy3"/>
    <dgm:cxn modelId="{E416FD7F-7D0C-4588-862D-8E15C70213FB}" type="presParOf" srcId="{57B43977-5002-45DE-A002-9950F3580200}" destId="{3AC20F2A-267A-4B42-8FC3-4D823239BC82}" srcOrd="1" destOrd="0" presId="urn:microsoft.com/office/officeart/2005/8/layout/hierarchy3"/>
    <dgm:cxn modelId="{570A9587-C4CF-4B47-9A07-F0AED74B5086}" type="presParOf" srcId="{3AC20F2A-267A-4B42-8FC3-4D823239BC82}" destId="{6A7B7E21-111F-4494-89EB-F1897A55DC11}" srcOrd="0" destOrd="0" presId="urn:microsoft.com/office/officeart/2005/8/layout/hierarchy3"/>
    <dgm:cxn modelId="{F225D79C-4533-4AC4-B9F5-60A222855B1A}" type="presParOf" srcId="{3AC20F2A-267A-4B42-8FC3-4D823239BC82}" destId="{5A01F123-F7FD-42DA-8ECF-E6D710AC920F}" srcOrd="1" destOrd="0" presId="urn:microsoft.com/office/officeart/2005/8/layout/hierarchy3"/>
    <dgm:cxn modelId="{787BE4BD-5C51-4BF1-9F8C-7D2A9493E1EC}" type="presParOf" srcId="{3AC20F2A-267A-4B42-8FC3-4D823239BC82}" destId="{B805A6D5-7AFA-4168-9A2C-FBF8F6A109FB}" srcOrd="2" destOrd="0" presId="urn:microsoft.com/office/officeart/2005/8/layout/hierarchy3"/>
    <dgm:cxn modelId="{1E03D7B2-6D68-4914-BEDA-4DEE43EFE5C6}" type="presParOf" srcId="{3AC20F2A-267A-4B42-8FC3-4D823239BC82}" destId="{54C85C1E-9389-4030-AA60-0697C380BEBD}" srcOrd="3" destOrd="0" presId="urn:microsoft.com/office/officeart/2005/8/layout/hierarchy3"/>
    <dgm:cxn modelId="{68178189-4B43-407C-A55B-58EBECD95803}" type="presParOf" srcId="{3AC20F2A-267A-4B42-8FC3-4D823239BC82}" destId="{9215E5AE-F876-45B6-8153-8BD3BC1CBEE6}" srcOrd="4" destOrd="0" presId="urn:microsoft.com/office/officeart/2005/8/layout/hierarchy3"/>
    <dgm:cxn modelId="{540DD137-350A-4360-A62F-961E0E82A4C6}" type="presParOf" srcId="{3AC20F2A-267A-4B42-8FC3-4D823239BC82}" destId="{A79C79CC-CFBB-45DB-B8CF-3B32A6BC702B}" srcOrd="5" destOrd="0" presId="urn:microsoft.com/office/officeart/2005/8/layout/hierarchy3"/>
    <dgm:cxn modelId="{C10BDEB7-9409-40ED-90A4-99AD86ED548D}" type="presParOf" srcId="{79C87D54-DB5D-4F41-BC5F-0DAB11BF4325}" destId="{33122FFD-BD67-44C7-AD05-95D8E58F97CE}" srcOrd="4" destOrd="0" presId="urn:microsoft.com/office/officeart/2005/8/layout/hierarchy3"/>
    <dgm:cxn modelId="{10BA1583-661B-415E-B08D-AF37DD33E167}" type="presParOf" srcId="{33122FFD-BD67-44C7-AD05-95D8E58F97CE}" destId="{CCA5D6CF-5ED8-4E9C-AFC1-FA75A6B4562B}" srcOrd="0" destOrd="0" presId="urn:microsoft.com/office/officeart/2005/8/layout/hierarchy3"/>
    <dgm:cxn modelId="{95705A34-B074-49A3-8679-751BE64F1F84}" type="presParOf" srcId="{CCA5D6CF-5ED8-4E9C-AFC1-FA75A6B4562B}" destId="{47E79587-64A4-4159-A92A-23657FD99171}" srcOrd="0" destOrd="0" presId="urn:microsoft.com/office/officeart/2005/8/layout/hierarchy3"/>
    <dgm:cxn modelId="{044B0B93-A780-4701-A6D4-7925CBFFFBAE}" type="presParOf" srcId="{CCA5D6CF-5ED8-4E9C-AFC1-FA75A6B4562B}" destId="{720E69E7-A959-4FD8-8D08-DA60B24DDEC0}" srcOrd="1" destOrd="0" presId="urn:microsoft.com/office/officeart/2005/8/layout/hierarchy3"/>
    <dgm:cxn modelId="{961D109F-5008-46E8-8B7C-253575F4F4BA}" type="presParOf" srcId="{33122FFD-BD67-44C7-AD05-95D8E58F97CE}" destId="{4FBFE54F-1266-4900-94E0-36F2AE2868CF}" srcOrd="1" destOrd="0" presId="urn:microsoft.com/office/officeart/2005/8/layout/hierarchy3"/>
    <dgm:cxn modelId="{3D3CE4E9-1D9D-4C6D-96A1-D1CB504AA3ED}" type="presParOf" srcId="{4FBFE54F-1266-4900-94E0-36F2AE2868CF}" destId="{AB469E4A-26F3-409C-8485-6A5182C0D163}" srcOrd="0" destOrd="0" presId="urn:microsoft.com/office/officeart/2005/8/layout/hierarchy3"/>
    <dgm:cxn modelId="{E377B02E-0304-4B58-A5FC-FA49AC019DD2}" type="presParOf" srcId="{4FBFE54F-1266-4900-94E0-36F2AE2868CF}" destId="{5C30F8B5-930B-4816-9B2A-800D535EB23C}" srcOrd="1" destOrd="0" presId="urn:microsoft.com/office/officeart/2005/8/layout/hierarchy3"/>
    <dgm:cxn modelId="{DEAD6BF8-7328-4BA7-B260-11055C4811EB}" type="presParOf" srcId="{4FBFE54F-1266-4900-94E0-36F2AE2868CF}" destId="{E20D207B-115E-404D-82D0-F59BC0C7B2F1}" srcOrd="2" destOrd="0" presId="urn:microsoft.com/office/officeart/2005/8/layout/hierarchy3"/>
    <dgm:cxn modelId="{B26DB6E9-329A-446B-9058-EC425DA9C636}" type="presParOf" srcId="{4FBFE54F-1266-4900-94E0-36F2AE2868CF}" destId="{64B39681-8FBC-4411-9210-62D81B5C7E73}" srcOrd="3" destOrd="0" presId="urn:microsoft.com/office/officeart/2005/8/layout/hierarchy3"/>
    <dgm:cxn modelId="{571F1AD2-7442-437B-BE2C-D5B39E1497D5}" type="presParOf" srcId="{4FBFE54F-1266-4900-94E0-36F2AE2868CF}" destId="{D36257F5-D674-4847-8081-914EFAA3A0FA}" srcOrd="4" destOrd="0" presId="urn:microsoft.com/office/officeart/2005/8/layout/hierarchy3"/>
    <dgm:cxn modelId="{C17B919B-8543-4AE1-A72F-63AA1F409F61}" type="presParOf" srcId="{4FBFE54F-1266-4900-94E0-36F2AE2868CF}" destId="{0E545B79-FFA8-43FD-8D33-C0FF1AB19D34}"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4B1C8-B43B-426B-A5E7-E2B9B7FD5E5D}">
      <dsp:nvSpPr>
        <dsp:cNvPr id="0" name=""/>
        <dsp:cNvSpPr/>
      </dsp:nvSpPr>
      <dsp:spPr>
        <a:xfrm>
          <a:off x="5515" y="399967"/>
          <a:ext cx="1880642" cy="940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Spatial Awareness</a:t>
          </a:r>
        </a:p>
      </dsp:txBody>
      <dsp:txXfrm>
        <a:off x="33056" y="427508"/>
        <a:ext cx="1825560" cy="885239"/>
      </dsp:txXfrm>
    </dsp:sp>
    <dsp:sp modelId="{BFFC9EA9-D9BD-49FB-8E3A-DB1C69D0128E}">
      <dsp:nvSpPr>
        <dsp:cNvPr id="0" name=""/>
        <dsp:cNvSpPr/>
      </dsp:nvSpPr>
      <dsp:spPr>
        <a:xfrm>
          <a:off x="193579" y="1340289"/>
          <a:ext cx="188064" cy="705241"/>
        </a:xfrm>
        <a:custGeom>
          <a:avLst/>
          <a:gdLst/>
          <a:ahLst/>
          <a:cxnLst/>
          <a:rect l="0" t="0" r="0" b="0"/>
          <a:pathLst>
            <a:path>
              <a:moveTo>
                <a:pt x="0" y="0"/>
              </a:moveTo>
              <a:lnTo>
                <a:pt x="0" y="705241"/>
              </a:lnTo>
              <a:lnTo>
                <a:pt x="188064" y="705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6905E6-9543-45B0-B651-CFC12BBE97EA}">
      <dsp:nvSpPr>
        <dsp:cNvPr id="0" name=""/>
        <dsp:cNvSpPr/>
      </dsp:nvSpPr>
      <dsp:spPr>
        <a:xfrm>
          <a:off x="381643" y="1575369"/>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Trends</a:t>
          </a:r>
        </a:p>
      </dsp:txBody>
      <dsp:txXfrm>
        <a:off x="409184" y="1602910"/>
        <a:ext cx="1449432" cy="885239"/>
      </dsp:txXfrm>
    </dsp:sp>
    <dsp:sp modelId="{4B895C77-7CA3-405A-9FDB-D794F659EDB5}">
      <dsp:nvSpPr>
        <dsp:cNvPr id="0" name=""/>
        <dsp:cNvSpPr/>
      </dsp:nvSpPr>
      <dsp:spPr>
        <a:xfrm>
          <a:off x="193579" y="1340289"/>
          <a:ext cx="188064" cy="1880642"/>
        </a:xfrm>
        <a:custGeom>
          <a:avLst/>
          <a:gdLst/>
          <a:ahLst/>
          <a:cxnLst/>
          <a:rect l="0" t="0" r="0" b="0"/>
          <a:pathLst>
            <a:path>
              <a:moveTo>
                <a:pt x="0" y="0"/>
              </a:moveTo>
              <a:lnTo>
                <a:pt x="0" y="1880642"/>
              </a:lnTo>
              <a:lnTo>
                <a:pt x="188064" y="1880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F3A4A-8591-4B45-B4C2-651EE9A367C5}">
      <dsp:nvSpPr>
        <dsp:cNvPr id="0" name=""/>
        <dsp:cNvSpPr/>
      </dsp:nvSpPr>
      <dsp:spPr>
        <a:xfrm>
          <a:off x="381643" y="2750771"/>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Changes</a:t>
          </a:r>
        </a:p>
      </dsp:txBody>
      <dsp:txXfrm>
        <a:off x="409184" y="2778312"/>
        <a:ext cx="1449432" cy="885239"/>
      </dsp:txXfrm>
    </dsp:sp>
    <dsp:sp modelId="{499EA2B8-83FC-479A-B3AF-E8919A4FA482}">
      <dsp:nvSpPr>
        <dsp:cNvPr id="0" name=""/>
        <dsp:cNvSpPr/>
      </dsp:nvSpPr>
      <dsp:spPr>
        <a:xfrm>
          <a:off x="193579" y="1340289"/>
          <a:ext cx="188064" cy="3056044"/>
        </a:xfrm>
        <a:custGeom>
          <a:avLst/>
          <a:gdLst/>
          <a:ahLst/>
          <a:cxnLst/>
          <a:rect l="0" t="0" r="0" b="0"/>
          <a:pathLst>
            <a:path>
              <a:moveTo>
                <a:pt x="0" y="0"/>
              </a:moveTo>
              <a:lnTo>
                <a:pt x="0" y="3056044"/>
              </a:lnTo>
              <a:lnTo>
                <a:pt x="188064" y="3056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B68431-59C0-479E-B430-C297B82C6468}">
      <dsp:nvSpPr>
        <dsp:cNvPr id="0" name=""/>
        <dsp:cNvSpPr/>
      </dsp:nvSpPr>
      <dsp:spPr>
        <a:xfrm>
          <a:off x="381643" y="3926173"/>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Abnormalities</a:t>
          </a:r>
        </a:p>
      </dsp:txBody>
      <dsp:txXfrm>
        <a:off x="409184" y="3953714"/>
        <a:ext cx="1449432" cy="885239"/>
      </dsp:txXfrm>
    </dsp:sp>
    <dsp:sp modelId="{7E1F3612-7CB6-4DEC-84DF-D128FBBC7548}">
      <dsp:nvSpPr>
        <dsp:cNvPr id="0" name=""/>
        <dsp:cNvSpPr/>
      </dsp:nvSpPr>
      <dsp:spPr>
        <a:xfrm>
          <a:off x="2356318" y="399967"/>
          <a:ext cx="1880642" cy="940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Problem Recognition</a:t>
          </a:r>
        </a:p>
      </dsp:txBody>
      <dsp:txXfrm>
        <a:off x="2383859" y="427508"/>
        <a:ext cx="1825560" cy="885239"/>
      </dsp:txXfrm>
    </dsp:sp>
    <dsp:sp modelId="{0DA5E70A-FF32-48A5-8583-0AA74A538690}">
      <dsp:nvSpPr>
        <dsp:cNvPr id="0" name=""/>
        <dsp:cNvSpPr/>
      </dsp:nvSpPr>
      <dsp:spPr>
        <a:xfrm>
          <a:off x="2544383" y="1340289"/>
          <a:ext cx="188064" cy="705241"/>
        </a:xfrm>
        <a:custGeom>
          <a:avLst/>
          <a:gdLst/>
          <a:ahLst/>
          <a:cxnLst/>
          <a:rect l="0" t="0" r="0" b="0"/>
          <a:pathLst>
            <a:path>
              <a:moveTo>
                <a:pt x="0" y="0"/>
              </a:moveTo>
              <a:lnTo>
                <a:pt x="0" y="705241"/>
              </a:lnTo>
              <a:lnTo>
                <a:pt x="188064" y="705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D22BC-7A4C-4CBF-8937-3A4205AC2929}">
      <dsp:nvSpPr>
        <dsp:cNvPr id="0" name=""/>
        <dsp:cNvSpPr/>
      </dsp:nvSpPr>
      <dsp:spPr>
        <a:xfrm>
          <a:off x="2732447" y="1575369"/>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a:t>
          </a:r>
        </a:p>
      </dsp:txBody>
      <dsp:txXfrm>
        <a:off x="2759988" y="1602910"/>
        <a:ext cx="1449432" cy="885239"/>
      </dsp:txXfrm>
    </dsp:sp>
    <dsp:sp modelId="{44EEA0FE-AD5D-441D-B371-7A9226F8A0FF}">
      <dsp:nvSpPr>
        <dsp:cNvPr id="0" name=""/>
        <dsp:cNvSpPr/>
      </dsp:nvSpPr>
      <dsp:spPr>
        <a:xfrm>
          <a:off x="2544383" y="1340289"/>
          <a:ext cx="188064" cy="1880642"/>
        </a:xfrm>
        <a:custGeom>
          <a:avLst/>
          <a:gdLst/>
          <a:ahLst/>
          <a:cxnLst/>
          <a:rect l="0" t="0" r="0" b="0"/>
          <a:pathLst>
            <a:path>
              <a:moveTo>
                <a:pt x="0" y="0"/>
              </a:moveTo>
              <a:lnTo>
                <a:pt x="0" y="1880642"/>
              </a:lnTo>
              <a:lnTo>
                <a:pt x="188064" y="1880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116C5-9544-47F4-B10F-CE8A568F0F6C}">
      <dsp:nvSpPr>
        <dsp:cNvPr id="0" name=""/>
        <dsp:cNvSpPr/>
      </dsp:nvSpPr>
      <dsp:spPr>
        <a:xfrm>
          <a:off x="2732447" y="2750771"/>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Locate source</a:t>
          </a:r>
        </a:p>
      </dsp:txBody>
      <dsp:txXfrm>
        <a:off x="2759988" y="2778312"/>
        <a:ext cx="1449432" cy="885239"/>
      </dsp:txXfrm>
    </dsp:sp>
    <dsp:sp modelId="{BFD7FA9E-6B46-46DD-86F8-291C8E5B5995}">
      <dsp:nvSpPr>
        <dsp:cNvPr id="0" name=""/>
        <dsp:cNvSpPr/>
      </dsp:nvSpPr>
      <dsp:spPr>
        <a:xfrm>
          <a:off x="2544383" y="1340289"/>
          <a:ext cx="188064" cy="3056044"/>
        </a:xfrm>
        <a:custGeom>
          <a:avLst/>
          <a:gdLst/>
          <a:ahLst/>
          <a:cxnLst/>
          <a:rect l="0" t="0" r="0" b="0"/>
          <a:pathLst>
            <a:path>
              <a:moveTo>
                <a:pt x="0" y="0"/>
              </a:moveTo>
              <a:lnTo>
                <a:pt x="0" y="3056044"/>
              </a:lnTo>
              <a:lnTo>
                <a:pt x="188064" y="3056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84D964-9BEC-4498-833B-AD22010E1EB4}">
      <dsp:nvSpPr>
        <dsp:cNvPr id="0" name=""/>
        <dsp:cNvSpPr/>
      </dsp:nvSpPr>
      <dsp:spPr>
        <a:xfrm>
          <a:off x="2732447" y="3926173"/>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Understand problem  consequences</a:t>
          </a:r>
        </a:p>
      </dsp:txBody>
      <dsp:txXfrm>
        <a:off x="2759988" y="3953714"/>
        <a:ext cx="1449432" cy="885239"/>
      </dsp:txXfrm>
    </dsp:sp>
    <dsp:sp modelId="{1373050C-16F0-4598-86FC-870715374DB1}">
      <dsp:nvSpPr>
        <dsp:cNvPr id="0" name=""/>
        <dsp:cNvSpPr/>
      </dsp:nvSpPr>
      <dsp:spPr>
        <a:xfrm>
          <a:off x="4707122" y="399967"/>
          <a:ext cx="1880642" cy="940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Anticipate Need for Action</a:t>
          </a:r>
        </a:p>
      </dsp:txBody>
      <dsp:txXfrm>
        <a:off x="4734663" y="427508"/>
        <a:ext cx="1825560" cy="885239"/>
      </dsp:txXfrm>
    </dsp:sp>
    <dsp:sp modelId="{138EB754-3DFC-4FB7-8F15-DA76540DCD33}">
      <dsp:nvSpPr>
        <dsp:cNvPr id="0" name=""/>
        <dsp:cNvSpPr/>
      </dsp:nvSpPr>
      <dsp:spPr>
        <a:xfrm>
          <a:off x="4895186" y="1340289"/>
          <a:ext cx="188064" cy="705241"/>
        </a:xfrm>
        <a:custGeom>
          <a:avLst/>
          <a:gdLst/>
          <a:ahLst/>
          <a:cxnLst/>
          <a:rect l="0" t="0" r="0" b="0"/>
          <a:pathLst>
            <a:path>
              <a:moveTo>
                <a:pt x="0" y="0"/>
              </a:moveTo>
              <a:lnTo>
                <a:pt x="0" y="705241"/>
              </a:lnTo>
              <a:lnTo>
                <a:pt x="188064" y="705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37B97-15F2-43F5-A33E-E96E17EAAF76}">
      <dsp:nvSpPr>
        <dsp:cNvPr id="0" name=""/>
        <dsp:cNvSpPr/>
      </dsp:nvSpPr>
      <dsp:spPr>
        <a:xfrm>
          <a:off x="5083251" y="1575369"/>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Understand action consequences</a:t>
          </a:r>
        </a:p>
      </dsp:txBody>
      <dsp:txXfrm>
        <a:off x="5110792" y="1602910"/>
        <a:ext cx="1449432" cy="885239"/>
      </dsp:txXfrm>
    </dsp:sp>
    <dsp:sp modelId="{2C026AA6-6DE1-466E-98CD-0E234F15B584}">
      <dsp:nvSpPr>
        <dsp:cNvPr id="0" name=""/>
        <dsp:cNvSpPr/>
      </dsp:nvSpPr>
      <dsp:spPr>
        <a:xfrm>
          <a:off x="4895186" y="1340289"/>
          <a:ext cx="188064" cy="1880642"/>
        </a:xfrm>
        <a:custGeom>
          <a:avLst/>
          <a:gdLst/>
          <a:ahLst/>
          <a:cxnLst/>
          <a:rect l="0" t="0" r="0" b="0"/>
          <a:pathLst>
            <a:path>
              <a:moveTo>
                <a:pt x="0" y="0"/>
              </a:moveTo>
              <a:lnTo>
                <a:pt x="0" y="1880642"/>
              </a:lnTo>
              <a:lnTo>
                <a:pt x="188064" y="1880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3BEE2-20B7-4BE4-A987-55701CD2348E}">
      <dsp:nvSpPr>
        <dsp:cNvPr id="0" name=""/>
        <dsp:cNvSpPr/>
      </dsp:nvSpPr>
      <dsp:spPr>
        <a:xfrm>
          <a:off x="5083251" y="2750771"/>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 team of actions</a:t>
          </a:r>
        </a:p>
      </dsp:txBody>
      <dsp:txXfrm>
        <a:off x="5110792" y="2778312"/>
        <a:ext cx="1449432" cy="885239"/>
      </dsp:txXfrm>
    </dsp:sp>
    <dsp:sp modelId="{BAF47D14-3BDA-4D34-BE79-7A2FFCCAB2CC}">
      <dsp:nvSpPr>
        <dsp:cNvPr id="0" name=""/>
        <dsp:cNvSpPr/>
      </dsp:nvSpPr>
      <dsp:spPr>
        <a:xfrm>
          <a:off x="4895186" y="1340289"/>
          <a:ext cx="188064" cy="3056044"/>
        </a:xfrm>
        <a:custGeom>
          <a:avLst/>
          <a:gdLst/>
          <a:ahLst/>
          <a:cxnLst/>
          <a:rect l="0" t="0" r="0" b="0"/>
          <a:pathLst>
            <a:path>
              <a:moveTo>
                <a:pt x="0" y="0"/>
              </a:moveTo>
              <a:lnTo>
                <a:pt x="0" y="3056044"/>
              </a:lnTo>
              <a:lnTo>
                <a:pt x="188064" y="3056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6CA4E-5B8F-4DF3-9373-E59E3C7BF0C2}">
      <dsp:nvSpPr>
        <dsp:cNvPr id="0" name=""/>
        <dsp:cNvSpPr/>
      </dsp:nvSpPr>
      <dsp:spPr>
        <a:xfrm>
          <a:off x="5083251" y="3926173"/>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Monitor actions (self &amp; team)</a:t>
          </a:r>
        </a:p>
      </dsp:txBody>
      <dsp:txXfrm>
        <a:off x="5110792" y="3953714"/>
        <a:ext cx="1449432" cy="885239"/>
      </dsp:txXfrm>
    </dsp:sp>
    <dsp:sp modelId="{827E4416-33C2-44BC-A3F8-417CD5DBCC07}">
      <dsp:nvSpPr>
        <dsp:cNvPr id="0" name=""/>
        <dsp:cNvSpPr/>
      </dsp:nvSpPr>
      <dsp:spPr>
        <a:xfrm>
          <a:off x="7057926" y="399967"/>
          <a:ext cx="1880642" cy="940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Knowledge of tasks</a:t>
          </a:r>
        </a:p>
      </dsp:txBody>
      <dsp:txXfrm>
        <a:off x="7085467" y="427508"/>
        <a:ext cx="1825560" cy="885239"/>
      </dsp:txXfrm>
    </dsp:sp>
    <dsp:sp modelId="{6A7B7E21-111F-4494-89EB-F1897A55DC11}">
      <dsp:nvSpPr>
        <dsp:cNvPr id="0" name=""/>
        <dsp:cNvSpPr/>
      </dsp:nvSpPr>
      <dsp:spPr>
        <a:xfrm>
          <a:off x="7245990" y="1340289"/>
          <a:ext cx="188064" cy="705241"/>
        </a:xfrm>
        <a:custGeom>
          <a:avLst/>
          <a:gdLst/>
          <a:ahLst/>
          <a:cxnLst/>
          <a:rect l="0" t="0" r="0" b="0"/>
          <a:pathLst>
            <a:path>
              <a:moveTo>
                <a:pt x="0" y="0"/>
              </a:moveTo>
              <a:lnTo>
                <a:pt x="0" y="705241"/>
              </a:lnTo>
              <a:lnTo>
                <a:pt x="188064" y="705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1F123-F7FD-42DA-8ECF-E6D710AC920F}">
      <dsp:nvSpPr>
        <dsp:cNvPr id="0" name=""/>
        <dsp:cNvSpPr/>
      </dsp:nvSpPr>
      <dsp:spPr>
        <a:xfrm>
          <a:off x="7434054" y="1575369"/>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Effectively allocate time &amp; attention</a:t>
          </a:r>
        </a:p>
      </dsp:txBody>
      <dsp:txXfrm>
        <a:off x="7461595" y="1602910"/>
        <a:ext cx="1449432" cy="885239"/>
      </dsp:txXfrm>
    </dsp:sp>
    <dsp:sp modelId="{B805A6D5-7AFA-4168-9A2C-FBF8F6A109FB}">
      <dsp:nvSpPr>
        <dsp:cNvPr id="0" name=""/>
        <dsp:cNvSpPr/>
      </dsp:nvSpPr>
      <dsp:spPr>
        <a:xfrm>
          <a:off x="7245990" y="1340289"/>
          <a:ext cx="188064" cy="1880642"/>
        </a:xfrm>
        <a:custGeom>
          <a:avLst/>
          <a:gdLst/>
          <a:ahLst/>
          <a:cxnLst/>
          <a:rect l="0" t="0" r="0" b="0"/>
          <a:pathLst>
            <a:path>
              <a:moveTo>
                <a:pt x="0" y="0"/>
              </a:moveTo>
              <a:lnTo>
                <a:pt x="0" y="1880642"/>
              </a:lnTo>
              <a:lnTo>
                <a:pt x="188064" y="1880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C85C1E-9389-4030-AA60-0697C380BEBD}">
      <dsp:nvSpPr>
        <dsp:cNvPr id="0" name=""/>
        <dsp:cNvSpPr/>
      </dsp:nvSpPr>
      <dsp:spPr>
        <a:xfrm>
          <a:off x="7434054" y="2750771"/>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Monitor &amp; share workload (self &amp; team)</a:t>
          </a:r>
        </a:p>
      </dsp:txBody>
      <dsp:txXfrm>
        <a:off x="7461595" y="2778312"/>
        <a:ext cx="1449432" cy="885239"/>
      </dsp:txXfrm>
    </dsp:sp>
    <dsp:sp modelId="{9215E5AE-F876-45B6-8153-8BD3BC1CBEE6}">
      <dsp:nvSpPr>
        <dsp:cNvPr id="0" name=""/>
        <dsp:cNvSpPr/>
      </dsp:nvSpPr>
      <dsp:spPr>
        <a:xfrm>
          <a:off x="7245990" y="1340289"/>
          <a:ext cx="188064" cy="3056044"/>
        </a:xfrm>
        <a:custGeom>
          <a:avLst/>
          <a:gdLst/>
          <a:ahLst/>
          <a:cxnLst/>
          <a:rect l="0" t="0" r="0" b="0"/>
          <a:pathLst>
            <a:path>
              <a:moveTo>
                <a:pt x="0" y="0"/>
              </a:moveTo>
              <a:lnTo>
                <a:pt x="0" y="3056044"/>
              </a:lnTo>
              <a:lnTo>
                <a:pt x="188064" y="3056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C79CC-CFBB-45DB-B8CF-3B32A6BC702B}">
      <dsp:nvSpPr>
        <dsp:cNvPr id="0" name=""/>
        <dsp:cNvSpPr/>
      </dsp:nvSpPr>
      <dsp:spPr>
        <a:xfrm>
          <a:off x="7434054" y="3926173"/>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Answer questions quickly</a:t>
          </a:r>
        </a:p>
      </dsp:txBody>
      <dsp:txXfrm>
        <a:off x="7461595" y="3953714"/>
        <a:ext cx="1449432" cy="885239"/>
      </dsp:txXfrm>
    </dsp:sp>
    <dsp:sp modelId="{47E79587-64A4-4159-A92A-23657FD99171}">
      <dsp:nvSpPr>
        <dsp:cNvPr id="0" name=""/>
        <dsp:cNvSpPr/>
      </dsp:nvSpPr>
      <dsp:spPr>
        <a:xfrm>
          <a:off x="9408729" y="399967"/>
          <a:ext cx="1880642" cy="940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Information awareness</a:t>
          </a:r>
        </a:p>
      </dsp:txBody>
      <dsp:txXfrm>
        <a:off x="9436270" y="427508"/>
        <a:ext cx="1825560" cy="885239"/>
      </dsp:txXfrm>
    </dsp:sp>
    <dsp:sp modelId="{AB469E4A-26F3-409C-8485-6A5182C0D163}">
      <dsp:nvSpPr>
        <dsp:cNvPr id="0" name=""/>
        <dsp:cNvSpPr/>
      </dsp:nvSpPr>
      <dsp:spPr>
        <a:xfrm>
          <a:off x="9596794" y="1340289"/>
          <a:ext cx="188064" cy="705241"/>
        </a:xfrm>
        <a:custGeom>
          <a:avLst/>
          <a:gdLst/>
          <a:ahLst/>
          <a:cxnLst/>
          <a:rect l="0" t="0" r="0" b="0"/>
          <a:pathLst>
            <a:path>
              <a:moveTo>
                <a:pt x="0" y="0"/>
              </a:moveTo>
              <a:lnTo>
                <a:pt x="0" y="705241"/>
              </a:lnTo>
              <a:lnTo>
                <a:pt x="188064" y="705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0F8B5-930B-4816-9B2A-800D535EB23C}">
      <dsp:nvSpPr>
        <dsp:cNvPr id="0" name=""/>
        <dsp:cNvSpPr/>
      </dsp:nvSpPr>
      <dsp:spPr>
        <a:xfrm>
          <a:off x="9784858" y="1575369"/>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 important information</a:t>
          </a:r>
        </a:p>
      </dsp:txBody>
      <dsp:txXfrm>
        <a:off x="9812399" y="1602910"/>
        <a:ext cx="1449432" cy="885239"/>
      </dsp:txXfrm>
    </dsp:sp>
    <dsp:sp modelId="{E20D207B-115E-404D-82D0-F59BC0C7B2F1}">
      <dsp:nvSpPr>
        <dsp:cNvPr id="0" name=""/>
        <dsp:cNvSpPr/>
      </dsp:nvSpPr>
      <dsp:spPr>
        <a:xfrm>
          <a:off x="9596794" y="1340289"/>
          <a:ext cx="188064" cy="1880642"/>
        </a:xfrm>
        <a:custGeom>
          <a:avLst/>
          <a:gdLst/>
          <a:ahLst/>
          <a:cxnLst/>
          <a:rect l="0" t="0" r="0" b="0"/>
          <a:pathLst>
            <a:path>
              <a:moveTo>
                <a:pt x="0" y="0"/>
              </a:moveTo>
              <a:lnTo>
                <a:pt x="0" y="1880642"/>
              </a:lnTo>
              <a:lnTo>
                <a:pt x="188064" y="1880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B39681-8FBC-4411-9210-62D81B5C7E73}">
      <dsp:nvSpPr>
        <dsp:cNvPr id="0" name=""/>
        <dsp:cNvSpPr/>
      </dsp:nvSpPr>
      <dsp:spPr>
        <a:xfrm>
          <a:off x="9784858" y="2750771"/>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Challenge dubious information</a:t>
          </a:r>
        </a:p>
      </dsp:txBody>
      <dsp:txXfrm>
        <a:off x="9812399" y="2778312"/>
        <a:ext cx="1449432" cy="885239"/>
      </dsp:txXfrm>
    </dsp:sp>
    <dsp:sp modelId="{D36257F5-D674-4847-8081-914EFAA3A0FA}">
      <dsp:nvSpPr>
        <dsp:cNvPr id="0" name=""/>
        <dsp:cNvSpPr/>
      </dsp:nvSpPr>
      <dsp:spPr>
        <a:xfrm>
          <a:off x="9596794" y="1340289"/>
          <a:ext cx="188064" cy="3056044"/>
        </a:xfrm>
        <a:custGeom>
          <a:avLst/>
          <a:gdLst/>
          <a:ahLst/>
          <a:cxnLst/>
          <a:rect l="0" t="0" r="0" b="0"/>
          <a:pathLst>
            <a:path>
              <a:moveTo>
                <a:pt x="0" y="0"/>
              </a:moveTo>
              <a:lnTo>
                <a:pt x="0" y="3056044"/>
              </a:lnTo>
              <a:lnTo>
                <a:pt x="188064" y="3056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545B79-FFA8-43FD-8D33-C0FF1AB19D34}">
      <dsp:nvSpPr>
        <dsp:cNvPr id="0" name=""/>
        <dsp:cNvSpPr/>
      </dsp:nvSpPr>
      <dsp:spPr>
        <a:xfrm>
          <a:off x="9784858" y="3926173"/>
          <a:ext cx="1504514" cy="940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Re-check old information</a:t>
          </a:r>
        </a:p>
      </dsp:txBody>
      <dsp:txXfrm>
        <a:off x="9812399" y="3953714"/>
        <a:ext cx="1449432" cy="885239"/>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6BD4-D9C7-4653-BCF1-E294D91A09A9}" type="datetimeFigureOut">
              <a:rPr lang="en-US" smtClean="0"/>
              <a:t>4/15/2024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ttyimages.com/search/filmmaker?filmmaker=Khosror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0</a:t>
            </a:fld>
            <a:endParaRPr lang="en-US" dirty="0"/>
          </a:p>
        </p:txBody>
      </p:sp>
    </p:spTree>
    <p:extLst>
      <p:ext uri="{BB962C8B-B14F-4D97-AF65-F5344CB8AC3E}">
        <p14:creationId xmlns:p14="http://schemas.microsoft.com/office/powerpoint/2010/main" val="378012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and coded six studies that met our inclusion criteria, namely published articles that measured team SA using SALIANT and reported the results. </a:t>
            </a:r>
          </a:p>
          <a:p>
            <a:endParaRPr lang="en-US" dirty="0"/>
          </a:p>
          <a:p>
            <a:r>
              <a:rPr lang="en-US" dirty="0"/>
              <a:t>(We found additional studies that used SALIANT to measure team SA but that did not include the results. Theses were not appropriate for use in the meta-analysis but may be otherwise useful. We’ll talk more about those studies when we discuss future directions.)</a:t>
            </a:r>
          </a:p>
          <a:p>
            <a:endParaRPr lang="en-US" dirty="0"/>
          </a:p>
          <a:p>
            <a:r>
              <a:rPr lang="en-US" dirty="0"/>
              <a:t>Each study provided information about one or two of the research questions we were interested in. For example, the 1998 article authored by Bowers and colleagues reported enough information for us to calculate the average correlation between SALIANT and other SA measures, but the study did not analyze SALIANT’s internal reliability or the effect that operator or external factors had on SA. Therefore, even though we coded six studies, none of the meta-analytic tests we ran contained more than 4 studies. </a:t>
            </a:r>
          </a:p>
          <a:p>
            <a:endParaRPr lang="en-US" dirty="0"/>
          </a:p>
          <a:p>
            <a:r>
              <a:rPr lang="en-US" dirty="0"/>
              <a:t>For one of our research questions, we did not have sufficient data to run a meta-analytic test at all. Only one study reported the internal reliability of the SALIANT technique. Fink’s 2000 dissertation reported a Cronbach's alpha of .97 which is very high. This one result provides only anecdotal evidence for SALIANT’s internal reliability as it is not clear that SALIANT maintains internal consistency outside of this one study. </a:t>
            </a:r>
          </a:p>
          <a:p>
            <a:endParaRPr lang="en-US" dirty="0"/>
          </a:p>
          <a:p>
            <a:r>
              <a:rPr lang="en-US" dirty="0"/>
              <a:t>We did have sufficient data to run a meta-analytic tests to investigate whether SALIANT was sensitive to factors that influence SA and whether SALIANT agrees with other SA measures.  However, the number of studies in each of these tests are small (2 and 4, respectively). As a result, from a statistical standpoint we have low confidence in the results. </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20</a:t>
            </a:fld>
            <a:endParaRPr lang="en-US" dirty="0"/>
          </a:p>
        </p:txBody>
      </p:sp>
    </p:spTree>
    <p:extLst>
      <p:ext uri="{BB962C8B-B14F-4D97-AF65-F5344CB8AC3E}">
        <p14:creationId xmlns:p14="http://schemas.microsoft.com/office/powerpoint/2010/main" val="232554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meta-analytic test investigated whether SALIANT was sensitive enough to pick up on factors that we expect will influence SA. Ultimately, we did not find compelling evidence that it does. </a:t>
            </a:r>
          </a:p>
          <a:p>
            <a:endParaRPr lang="en-US" dirty="0"/>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21</a:t>
            </a:fld>
            <a:endParaRPr lang="en-US" dirty="0"/>
          </a:p>
        </p:txBody>
      </p:sp>
    </p:spTree>
    <p:extLst>
      <p:ext uri="{BB962C8B-B14F-4D97-AF65-F5344CB8AC3E}">
        <p14:creationId xmlns:p14="http://schemas.microsoft.com/office/powerpoint/2010/main" val="59406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sz="1200" b="0" i="0" u="none" strike="noStrike" kern="1200" dirty="0" err="1">
                <a:solidFill>
                  <a:schemeClr val="tx1"/>
                </a:solidFill>
                <a:effectLst/>
                <a:latin typeface="+mn-lt"/>
                <a:ea typeface="+mn-ea"/>
                <a:cs typeface="+mn-cs"/>
                <a:hlinkClick r:id="rId3"/>
              </a:rPr>
              <a:t>Khosrork</a:t>
            </a:r>
            <a:r>
              <a:rPr lang="en-US" sz="1200" b="0" i="0" u="none" strike="noStrike"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Creatas</a:t>
            </a:r>
            <a:r>
              <a:rPr lang="en-US" sz="1200" b="0" i="0" kern="1200" dirty="0">
                <a:solidFill>
                  <a:schemeClr val="tx1"/>
                </a:solidFill>
                <a:effectLst/>
                <a:latin typeface="+mn-lt"/>
                <a:ea typeface="+mn-ea"/>
                <a:cs typeface="+mn-cs"/>
              </a:rPr>
              <a:t> Video+ / Getty Images Plus via Getty Images (Creative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1257532165, </a:t>
            </a:r>
            <a:r>
              <a:rPr lang="en-US" dirty="0"/>
              <a:t>https://www.gettyimages.com/detail/video/dont-know-what-to-say-confused-unsure-girl-afro-stock-footage/1257532165?adppopup=true)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F67213F-F5DC-470A-A529-DCA4CC90B02C}" type="slidenum">
              <a:rPr lang="en-US" smtClean="0"/>
              <a:t>25</a:t>
            </a:fld>
            <a:endParaRPr lang="en-US" dirty="0"/>
          </a:p>
        </p:txBody>
      </p:sp>
    </p:spTree>
    <p:extLst>
      <p:ext uri="{BB962C8B-B14F-4D97-AF65-F5344CB8AC3E}">
        <p14:creationId xmlns:p14="http://schemas.microsoft.com/office/powerpoint/2010/main" val="207133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02D705F-A37D-472F-B0E8-E803147BA5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F36943-1367-4CE8-BC00-35EDF7E6D822}"/>
              </a:ext>
            </a:extLst>
          </p:cNvPr>
          <p:cNvSpPr>
            <a:spLocks noGrp="1"/>
          </p:cNvSpPr>
          <p:nvPr>
            <p:ph type="body" idx="1"/>
          </p:nvPr>
        </p:nvSpPr>
        <p:spPr/>
        <p:txBody>
          <a:bodyPr/>
          <a:lstStyle/>
          <a:p>
            <a:pPr defTabSz="931774" eaLnBrk="1" fontAlgn="auto" hangingPunct="1">
              <a:spcBef>
                <a:spcPts val="0"/>
              </a:spcBef>
              <a:spcAft>
                <a:spcPts val="0"/>
              </a:spcAft>
              <a:defRPr/>
            </a:pPr>
            <a:r>
              <a:rPr lang="en-US" dirty="0"/>
              <a:t>The type of SA measurement you choose should depend on whether the system under test is expected or designed to affect SA. </a:t>
            </a:r>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n-US" dirty="0"/>
              <a:t>Indirect indicators like SALIANT are appropriate for measures that may impact SA but aren’t designed to promote SA. Indirect indicators alone are not enough to assess systems designed to promote SA. </a:t>
            </a:r>
          </a:p>
        </p:txBody>
      </p:sp>
      <p:sp>
        <p:nvSpPr>
          <p:cNvPr id="39940" name="Slide Number Placeholder 3">
            <a:extLst>
              <a:ext uri="{FF2B5EF4-FFF2-40B4-BE49-F238E27FC236}">
                <a16:creationId xmlns:a16="http://schemas.microsoft.com/office/drawing/2014/main" id="{6A6DA720-6249-4312-AF8A-E8658CFB47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2079463-A451-4943-A9C9-FF860A8A49F1}"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Department of Defense (DoD) systems aim to increase or maintain Situational Awareness (SA) at the individual or group level. In some cases, maintenance or enhancement of SA is listed as a primary function or requirement of the system. However, during test and evaluation SA frequently goes unmeasured or is measured sub-optimally. The aim of the current work is to conduct a meta-analysis of an existing scientific SA metric designed to measure team SA: the Situational Awareness Linked Indicators Adapted to Novel Tasks (SALIANT). The meta-analysis assesses when and how SALIANT can serve as a reliable indicator of performance at testing. Additional applications of SALIANT in non-traditional operational testing domains (e.g., software and big data platforms) will also be discussed. </a:t>
            </a:r>
          </a:p>
        </p:txBody>
      </p:sp>
      <p:sp>
        <p:nvSpPr>
          <p:cNvPr id="4" name="Slide Number Placeholder 3"/>
          <p:cNvSpPr>
            <a:spLocks noGrp="1"/>
          </p:cNvSpPr>
          <p:nvPr>
            <p:ph type="sldNum" sz="quarter" idx="5"/>
          </p:nvPr>
        </p:nvSpPr>
        <p:spPr/>
        <p:txBody>
          <a:bodyPr/>
          <a:lstStyle/>
          <a:p>
            <a:fld id="{3F67213F-F5DC-470A-A529-DCA4CC90B02C}" type="slidenum">
              <a:rPr lang="en-US" smtClean="0"/>
              <a:t>1</a:t>
            </a:fld>
            <a:endParaRPr lang="en-US" dirty="0"/>
          </a:p>
        </p:txBody>
      </p:sp>
    </p:spTree>
    <p:extLst>
      <p:ext uri="{BB962C8B-B14F-4D97-AF65-F5344CB8AC3E}">
        <p14:creationId xmlns:p14="http://schemas.microsoft.com/office/powerpoint/2010/main" val="99121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DVIDS links: </a:t>
            </a:r>
          </a:p>
          <a:p>
            <a:r>
              <a:rPr lang="en-US" dirty="0"/>
              <a:t>https://www.dvidshub.net/image/4807193/spotlight-djc2-expeditionary-c2-solution</a:t>
            </a:r>
          </a:p>
          <a:p>
            <a:r>
              <a:rPr lang="en-US" dirty="0"/>
              <a:t>https://www.dvidshub.net/image/5526682/cockpit-b-29</a:t>
            </a:r>
          </a:p>
          <a:p>
            <a:r>
              <a:rPr lang="en-US" dirty="0"/>
              <a:t>https://www.dvidshub.net/image/7758911/cyber-operations</a:t>
            </a:r>
          </a:p>
        </p:txBody>
      </p:sp>
      <p:sp>
        <p:nvSpPr>
          <p:cNvPr id="4" name="Slide Number Placeholder 3"/>
          <p:cNvSpPr>
            <a:spLocks noGrp="1"/>
          </p:cNvSpPr>
          <p:nvPr>
            <p:ph type="sldNum" sz="quarter" idx="5"/>
          </p:nvPr>
        </p:nvSpPr>
        <p:spPr/>
        <p:txBody>
          <a:bodyPr/>
          <a:lstStyle/>
          <a:p>
            <a:fld id="{3F67213F-F5DC-470A-A529-DCA4CC90B02C}" type="slidenum">
              <a:rPr lang="en-US" smtClean="0"/>
              <a:t>2</a:t>
            </a:fld>
            <a:endParaRPr lang="en-US" dirty="0"/>
          </a:p>
        </p:txBody>
      </p:sp>
    </p:spTree>
    <p:extLst>
      <p:ext uri="{BB962C8B-B14F-4D97-AF65-F5344CB8AC3E}">
        <p14:creationId xmlns:p14="http://schemas.microsoft.com/office/powerpoint/2010/main" val="267131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3</a:t>
            </a:fld>
            <a:endParaRPr lang="en-US" dirty="0"/>
          </a:p>
        </p:txBody>
      </p:sp>
    </p:spTree>
    <p:extLst>
      <p:ext uri="{BB962C8B-B14F-4D97-AF65-F5344CB8AC3E}">
        <p14:creationId xmlns:p14="http://schemas.microsoft.com/office/powerpoint/2010/main" val="303448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picture: ground truth of some situation and a three-person team.</a:t>
            </a:r>
          </a:p>
          <a:p>
            <a:endParaRPr lang="en-US" dirty="0"/>
          </a:p>
          <a:p>
            <a:r>
              <a:rPr lang="en-US" dirty="0"/>
              <a:t>The SA of the team depends upon both the SA of the individual team members and the interactions between the team members. </a:t>
            </a:r>
          </a:p>
          <a:p>
            <a:endParaRPr lang="en-US" dirty="0"/>
          </a:p>
          <a:p>
            <a:r>
              <a:rPr lang="en-US" dirty="0"/>
              <a:t>In this example, each individual has an incomplete understanding of ground truth and thus low SA. But by working together, the team as a whole has perfect SA. </a:t>
            </a:r>
          </a:p>
        </p:txBody>
      </p:sp>
      <p:sp>
        <p:nvSpPr>
          <p:cNvPr id="4" name="Slide Number Placeholder 3"/>
          <p:cNvSpPr>
            <a:spLocks noGrp="1"/>
          </p:cNvSpPr>
          <p:nvPr>
            <p:ph type="sldNum" sz="quarter" idx="5"/>
          </p:nvPr>
        </p:nvSpPr>
        <p:spPr/>
        <p:txBody>
          <a:bodyPr/>
          <a:lstStyle/>
          <a:p>
            <a:fld id="{3F67213F-F5DC-470A-A529-DCA4CC90B02C}" type="slidenum">
              <a:rPr lang="en-US" smtClean="0"/>
              <a:t>5</a:t>
            </a:fld>
            <a:endParaRPr lang="en-US" dirty="0"/>
          </a:p>
        </p:txBody>
      </p:sp>
    </p:spTree>
    <p:extLst>
      <p:ext uri="{BB962C8B-B14F-4D97-AF65-F5344CB8AC3E}">
        <p14:creationId xmlns:p14="http://schemas.microsoft.com/office/powerpoint/2010/main" val="169239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SAGAT, SPAM, SABARS are empirically validated/meta-analyzed</a:t>
            </a:r>
          </a:p>
        </p:txBody>
      </p:sp>
      <p:sp>
        <p:nvSpPr>
          <p:cNvPr id="4" name="Slide Number Placeholder 3"/>
          <p:cNvSpPr>
            <a:spLocks noGrp="1"/>
          </p:cNvSpPr>
          <p:nvPr>
            <p:ph type="sldNum" sz="quarter" idx="5"/>
          </p:nvPr>
        </p:nvSpPr>
        <p:spPr/>
        <p:txBody>
          <a:bodyPr/>
          <a:lstStyle/>
          <a:p>
            <a:fld id="{3F67213F-F5DC-470A-A529-DCA4CC90B02C}" type="slidenum">
              <a:rPr lang="en-US" smtClean="0"/>
              <a:t>11</a:t>
            </a:fld>
            <a:endParaRPr lang="en-US" dirty="0"/>
          </a:p>
        </p:txBody>
      </p:sp>
    </p:spTree>
    <p:extLst>
      <p:ext uri="{BB962C8B-B14F-4D97-AF65-F5344CB8AC3E}">
        <p14:creationId xmlns:p14="http://schemas.microsoft.com/office/powerpoint/2010/main" val="241660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an exploratory measure b/c:</a:t>
            </a:r>
          </a:p>
          <a:p>
            <a:pPr marL="171450" indent="-171450">
              <a:buFontTx/>
              <a:buChar char="-"/>
            </a:pPr>
            <a:r>
              <a:rPr lang="en-US" dirty="0"/>
              <a:t>Other SA measures, esp. survey measures, likely measure confidence rather than true SA</a:t>
            </a:r>
          </a:p>
          <a:p>
            <a:pPr marL="171450" indent="-171450">
              <a:buFontTx/>
              <a:buChar char="-"/>
            </a:pPr>
            <a:r>
              <a:rPr lang="en-US" dirty="0"/>
              <a:t>We would not expect individual measures to be perfectly correlated with team measures</a:t>
            </a:r>
          </a:p>
        </p:txBody>
      </p:sp>
      <p:sp>
        <p:nvSpPr>
          <p:cNvPr id="4" name="Slide Number Placeholder 3"/>
          <p:cNvSpPr>
            <a:spLocks noGrp="1"/>
          </p:cNvSpPr>
          <p:nvPr>
            <p:ph type="sldNum" sz="quarter" idx="5"/>
          </p:nvPr>
        </p:nvSpPr>
        <p:spPr/>
        <p:txBody>
          <a:bodyPr/>
          <a:lstStyle/>
          <a:p>
            <a:fld id="{3F67213F-F5DC-470A-A529-DCA4CC90B02C}" type="slidenum">
              <a:rPr lang="en-US" smtClean="0"/>
              <a:t>12</a:t>
            </a:fld>
            <a:endParaRPr lang="en-US" dirty="0"/>
          </a:p>
        </p:txBody>
      </p:sp>
    </p:spTree>
    <p:extLst>
      <p:ext uri="{BB962C8B-B14F-4D97-AF65-F5344CB8AC3E}">
        <p14:creationId xmlns:p14="http://schemas.microsoft.com/office/powerpoint/2010/main" val="237581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14</a:t>
            </a:fld>
            <a:endParaRPr lang="en-US" dirty="0"/>
          </a:p>
        </p:txBody>
      </p:sp>
    </p:spTree>
    <p:extLst>
      <p:ext uri="{BB962C8B-B14F-4D97-AF65-F5344CB8AC3E}">
        <p14:creationId xmlns:p14="http://schemas.microsoft.com/office/powerpoint/2010/main" val="12320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p>
          <a:p>
            <a:r>
              <a:rPr lang="en-US" dirty="0"/>
              <a:t>- Not all included studies had results relevant to each question</a:t>
            </a:r>
          </a:p>
          <a:p>
            <a:r>
              <a:rPr lang="en-US" dirty="0"/>
              <a:t>- Some studies had multiple results relevant to each research question</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16</a:t>
            </a:fld>
            <a:endParaRPr lang="en-US" dirty="0"/>
          </a:p>
        </p:txBody>
      </p:sp>
    </p:spTree>
    <p:extLst>
      <p:ext uri="{BB962C8B-B14F-4D97-AF65-F5344CB8AC3E}">
        <p14:creationId xmlns:p14="http://schemas.microsoft.com/office/powerpoint/2010/main" val="4181871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492463" y="1524000"/>
            <a:ext cx="11239500"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492463" y="3124204"/>
            <a:ext cx="11239500" cy="1476983"/>
          </a:xfrm>
          <a:prstGeom prst="rect">
            <a:avLst/>
          </a:prstGeom>
        </p:spPr>
        <p:txBody>
          <a:bodyPr>
            <a:normAutofit/>
          </a:bodyPr>
          <a:lstStyle>
            <a:lvl1pPr marL="0" indent="0" algn="ctr">
              <a:buNone/>
              <a:defRPr sz="1800"/>
            </a:lvl1pPr>
          </a:lstStyle>
          <a:p>
            <a:pPr lvl="0"/>
            <a:r>
              <a:rPr lang="en-US" dirty="0"/>
              <a:t>Click to add authors</a:t>
            </a:r>
          </a:p>
        </p:txBody>
      </p:sp>
      <p:sp>
        <p:nvSpPr>
          <p:cNvPr id="14" name="Text Placeholder 2"/>
          <p:cNvSpPr>
            <a:spLocks noGrp="1"/>
          </p:cNvSpPr>
          <p:nvPr>
            <p:ph type="body" sz="quarter" idx="19" hasCustomPrompt="1"/>
          </p:nvPr>
        </p:nvSpPr>
        <p:spPr>
          <a:xfrm>
            <a:off x="492463" y="4706571"/>
            <a:ext cx="11239500" cy="457200"/>
          </a:xfrm>
          <a:prstGeom prst="rect">
            <a:avLst/>
          </a:prstGeom>
        </p:spPr>
        <p:txBody>
          <a:bodyPr>
            <a:normAutofit/>
          </a:bodyPr>
          <a:lstStyle>
            <a:lvl1pPr marL="0" indent="0" algn="ctr">
              <a:buNone/>
              <a:defRPr sz="1351"/>
            </a:lvl1pPr>
          </a:lstStyle>
          <a:p>
            <a:pPr lvl="0"/>
            <a:r>
              <a:rPr lang="en-US" dirty="0"/>
              <a:t>Click to add date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746" y="381000"/>
            <a:ext cx="1247468" cy="573024"/>
          </a:xfrm>
          <a:prstGeom prst="rect">
            <a:avLst/>
          </a:prstGeom>
        </p:spPr>
      </p:pic>
      <p:sp>
        <p:nvSpPr>
          <p:cNvPr id="7" name="Rectangle 22"/>
          <p:cNvSpPr>
            <a:spLocks noChangeArrowheads="1"/>
          </p:cNvSpPr>
          <p:nvPr userDrawn="1"/>
        </p:nvSpPr>
        <p:spPr bwMode="auto">
          <a:xfrm>
            <a:off x="2683212" y="5770126"/>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22305</a:t>
            </a:r>
          </a:p>
        </p:txBody>
      </p:sp>
    </p:spTree>
    <p:extLst>
      <p:ext uri="{BB962C8B-B14F-4D97-AF65-F5344CB8AC3E}">
        <p14:creationId xmlns:p14="http://schemas.microsoft.com/office/powerpoint/2010/main" val="406763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312910" y="1209477"/>
            <a:ext cx="4710527"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5175251" y="1209477"/>
            <a:ext cx="6703845"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312910" y="6205538"/>
            <a:ext cx="1005598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8043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12912" y="1209476"/>
            <a:ext cx="5684665"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312912" y="1941333"/>
            <a:ext cx="5684665" cy="4160363"/>
          </a:xfrm>
          <a:prstGeom prst="rect">
            <a:avLst/>
          </a:prstGeom>
        </p:spPr>
        <p:txBody>
          <a:bodyPr/>
          <a:lstStyle>
            <a:lvl1pPr marL="0" indent="0">
              <a:buNone/>
              <a:defRPr/>
            </a:lvl1pPr>
          </a:lstStyle>
          <a:p>
            <a:pPr lvl="0"/>
            <a:r>
              <a:rPr lang="en-US"/>
              <a:t>Click to edit Master text styles</a:t>
            </a:r>
          </a:p>
        </p:txBody>
      </p:sp>
      <p:sp>
        <p:nvSpPr>
          <p:cNvPr id="5" name="Text Placeholder 4"/>
          <p:cNvSpPr>
            <a:spLocks noGrp="1"/>
          </p:cNvSpPr>
          <p:nvPr>
            <p:ph type="body" sz="quarter" idx="3" hasCustomPrompt="1"/>
          </p:nvPr>
        </p:nvSpPr>
        <p:spPr>
          <a:xfrm>
            <a:off x="6172203" y="1209477"/>
            <a:ext cx="5706893"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6172203" y="1941334"/>
            <a:ext cx="5706893" cy="4160362"/>
          </a:xfrm>
          <a:prstGeom prst="rect">
            <a:avLst/>
          </a:prstGeom>
        </p:spPr>
        <p:txBody>
          <a:bodyPr/>
          <a:lstStyle>
            <a:lvl1pPr marL="0" indent="0">
              <a:buNone/>
              <a:defRPr/>
            </a:lvl1pPr>
          </a:lstStyle>
          <a:p>
            <a:pPr lvl="0"/>
            <a:r>
              <a:rPr lang="en-US"/>
              <a:t>Click to edit Master text styles</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33339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6435" y="1895028"/>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606435" y="3442045"/>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606435" y="5011781"/>
            <a:ext cx="3193427"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5617443" y="297793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5617443" y="455377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5617443" y="1437025"/>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346183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2912" y="1209478"/>
            <a:ext cx="11566184"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11" name="Text Placeholder 10"/>
          <p:cNvSpPr>
            <a:spLocks noGrp="1"/>
          </p:cNvSpPr>
          <p:nvPr>
            <p:ph type="body" sz="quarter" idx="10" hasCustomPrompt="1"/>
          </p:nvPr>
        </p:nvSpPr>
        <p:spPr>
          <a:xfrm>
            <a:off x="763238" y="5007001"/>
            <a:ext cx="10665529"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38552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0" y="1230172"/>
            <a:ext cx="6415041"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315898" y="3622800"/>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7018952"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1" name="Picture Placeholder 8"/>
          <p:cNvSpPr>
            <a:spLocks noGrp="1"/>
          </p:cNvSpPr>
          <p:nvPr>
            <p:ph type="pic" sz="quarter" idx="17"/>
          </p:nvPr>
        </p:nvSpPr>
        <p:spPr>
          <a:xfrm>
            <a:off x="7018952" y="3622800"/>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15507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67042" y="1230172"/>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312911"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5467041" y="3749757"/>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312911" y="3749757"/>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07752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252"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4" name="Picture Placeholder 8"/>
          <p:cNvSpPr>
            <a:spLocks noGrp="1"/>
          </p:cNvSpPr>
          <p:nvPr>
            <p:ph type="pic" sz="quarter" idx="14"/>
          </p:nvPr>
        </p:nvSpPr>
        <p:spPr>
          <a:xfrm>
            <a:off x="279205" y="233637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3" name="Content Placeholder 2"/>
          <p:cNvSpPr>
            <a:spLocks noGrp="1"/>
          </p:cNvSpPr>
          <p:nvPr>
            <p:ph sz="half" idx="23"/>
          </p:nvPr>
        </p:nvSpPr>
        <p:spPr>
          <a:xfrm>
            <a:off x="4520851"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4" name="Picture Placeholder 8"/>
          <p:cNvSpPr>
            <a:spLocks noGrp="1"/>
          </p:cNvSpPr>
          <p:nvPr>
            <p:ph type="pic" sz="quarter" idx="24"/>
          </p:nvPr>
        </p:nvSpPr>
        <p:spPr>
          <a:xfrm>
            <a:off x="4227804" y="231818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Content Placeholder 2"/>
          <p:cNvSpPr>
            <a:spLocks noGrp="1"/>
          </p:cNvSpPr>
          <p:nvPr>
            <p:ph sz="half" idx="25"/>
          </p:nvPr>
        </p:nvSpPr>
        <p:spPr>
          <a:xfrm>
            <a:off x="8469449"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6" name="Picture Placeholder 8"/>
          <p:cNvSpPr>
            <a:spLocks noGrp="1"/>
          </p:cNvSpPr>
          <p:nvPr>
            <p:ph type="pic" sz="quarter" idx="26"/>
          </p:nvPr>
        </p:nvSpPr>
        <p:spPr>
          <a:xfrm>
            <a:off x="8176403" y="2318329"/>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79094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412907" y="1500360"/>
            <a:ext cx="9366191"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169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1" y="1494075"/>
            <a:ext cx="5270341" cy="1941334"/>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6420307" y="1494075"/>
            <a:ext cx="5458789"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9" name="Picture Placeholder 8"/>
          <p:cNvSpPr>
            <a:spLocks noGrp="1"/>
          </p:cNvSpPr>
          <p:nvPr>
            <p:ph type="pic" sz="quarter" idx="16"/>
          </p:nvPr>
        </p:nvSpPr>
        <p:spPr>
          <a:xfrm>
            <a:off x="312911" y="3935422"/>
            <a:ext cx="5270341" cy="2004886"/>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69552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569198" y="2315993"/>
            <a:ext cx="4996196" cy="2697095"/>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8973528"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312912"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312912"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8973528"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35770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tatemen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467" y="2819401"/>
            <a:ext cx="11595100"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25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6369472"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5" name="Picture Placeholder 8"/>
          <p:cNvSpPr>
            <a:spLocks noGrp="1"/>
          </p:cNvSpPr>
          <p:nvPr>
            <p:ph type="pic" sz="quarter" idx="16"/>
          </p:nvPr>
        </p:nvSpPr>
        <p:spPr>
          <a:xfrm>
            <a:off x="2275081"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6" name="Content Placeholder 2"/>
          <p:cNvSpPr>
            <a:spLocks noGrp="1"/>
          </p:cNvSpPr>
          <p:nvPr>
            <p:ph sz="half" idx="17" hasCustomPrompt="1"/>
          </p:nvPr>
        </p:nvSpPr>
        <p:spPr>
          <a:xfrm>
            <a:off x="322401"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9979597"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2275081" y="3827618"/>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0" name="Content Placeholder 2"/>
          <p:cNvSpPr>
            <a:spLocks noGrp="1"/>
          </p:cNvSpPr>
          <p:nvPr>
            <p:ph sz="half" idx="20" hasCustomPrompt="1"/>
          </p:nvPr>
        </p:nvSpPr>
        <p:spPr>
          <a:xfrm>
            <a:off x="322401" y="3827618"/>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6369472" y="3853246"/>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2" name="Content Placeholder 2"/>
          <p:cNvSpPr>
            <a:spLocks noGrp="1"/>
          </p:cNvSpPr>
          <p:nvPr>
            <p:ph sz="half" idx="22" hasCustomPrompt="1"/>
          </p:nvPr>
        </p:nvSpPr>
        <p:spPr>
          <a:xfrm>
            <a:off x="9979597" y="3853246"/>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86749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79205" y="3960083"/>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24"/>
          </p:nvPr>
        </p:nvSpPr>
        <p:spPr>
          <a:xfrm>
            <a:off x="4227804" y="3941891"/>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26"/>
          </p:nvPr>
        </p:nvSpPr>
        <p:spPr>
          <a:xfrm>
            <a:off x="8176403" y="3942034"/>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79207" y="1230172"/>
            <a:ext cx="11599891"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57794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312911"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15"/>
          </p:nvPr>
        </p:nvSpPr>
        <p:spPr>
          <a:xfrm>
            <a:off x="312911"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Picture Placeholder 8"/>
          <p:cNvSpPr>
            <a:spLocks noGrp="1"/>
          </p:cNvSpPr>
          <p:nvPr>
            <p:ph type="pic" sz="quarter" idx="16"/>
          </p:nvPr>
        </p:nvSpPr>
        <p:spPr>
          <a:xfrm>
            <a:off x="4206243"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17"/>
          </p:nvPr>
        </p:nvSpPr>
        <p:spPr>
          <a:xfrm>
            <a:off x="8099576"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2" name="Picture Placeholder 8"/>
          <p:cNvSpPr>
            <a:spLocks noGrp="1"/>
          </p:cNvSpPr>
          <p:nvPr>
            <p:ph type="pic" sz="quarter" idx="18"/>
          </p:nvPr>
        </p:nvSpPr>
        <p:spPr>
          <a:xfrm>
            <a:off x="4206243"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3" name="Picture Placeholder 8"/>
          <p:cNvSpPr>
            <a:spLocks noGrp="1"/>
          </p:cNvSpPr>
          <p:nvPr>
            <p:ph type="pic" sz="quarter" idx="19"/>
          </p:nvPr>
        </p:nvSpPr>
        <p:spPr>
          <a:xfrm>
            <a:off x="8099576"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60892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26692" y="2998788"/>
            <a:ext cx="10962059"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263152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618" y="3033714"/>
            <a:ext cx="11518900"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17203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Tree>
    <p:extLst>
      <p:ext uri="{BB962C8B-B14F-4D97-AF65-F5344CB8AC3E}">
        <p14:creationId xmlns:p14="http://schemas.microsoft.com/office/powerpoint/2010/main" val="173851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623703" y="364332"/>
            <a:ext cx="109728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623703" y="1371600"/>
            <a:ext cx="109728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623703" y="6205538"/>
            <a:ext cx="976530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97732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55138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171901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40126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312912" y="1209476"/>
            <a:ext cx="11566185"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40474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312912" y="1209477"/>
            <a:ext cx="5327313"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5811141" y="1209475"/>
            <a:ext cx="6067956"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312912" y="6238770"/>
            <a:ext cx="1002069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1045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7930427" y="1264779"/>
            <a:ext cx="3948669"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312911" y="1264779"/>
            <a:ext cx="7480853"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8000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603903" y="1312029"/>
            <a:ext cx="109728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userDrawn="1"/>
        </p:nvSpPr>
        <p:spPr>
          <a:xfrm>
            <a:off x="11407338"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userDrawn="1"/>
        </p:nvGrpSpPr>
        <p:grpSpPr>
          <a:xfrm>
            <a:off x="10702442" y="6299695"/>
            <a:ext cx="695660" cy="408709"/>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857438" y="6378700"/>
              <a:ext cx="578413" cy="255734"/>
            </a:xfrm>
            <a:prstGeom prst="rect">
              <a:avLst/>
            </a:prstGeom>
          </p:spPr>
        </p:pic>
      </p:grpSp>
      <p:sp>
        <p:nvSpPr>
          <p:cNvPr id="11" name="Rectangle 6"/>
          <p:cNvSpPr>
            <a:spLocks noGrp="1" noChangeArrowheads="1"/>
          </p:cNvSpPr>
          <p:nvPr>
            <p:ph type="title"/>
          </p:nvPr>
        </p:nvSpPr>
        <p:spPr bwMode="auto">
          <a:xfrm>
            <a:off x="581119" y="307863"/>
            <a:ext cx="109728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br>
              <a:rPr lang="en-US" dirty="0"/>
            </a:br>
            <a:r>
              <a:rPr lang="en-US" dirty="0"/>
              <a:t>Put the takeaway here</a:t>
            </a:r>
          </a:p>
        </p:txBody>
      </p:sp>
    </p:spTree>
    <p:extLst>
      <p:ext uri="{BB962C8B-B14F-4D97-AF65-F5344CB8AC3E}">
        <p14:creationId xmlns:p14="http://schemas.microsoft.com/office/powerpoint/2010/main" val="20847303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3" r:id="rId3"/>
    <p:sldLayoutId id="2147483666" r:id="rId4"/>
    <p:sldLayoutId id="2147483677" r:id="rId5"/>
    <p:sldLayoutId id="2147483650" r:id="rId6"/>
    <p:sldLayoutId id="2147483663" r:id="rId7"/>
    <p:sldLayoutId id="2147483652" r:id="rId8"/>
    <p:sldLayoutId id="2147483678" r:id="rId9"/>
    <p:sldLayoutId id="2147483660" r:id="rId10"/>
    <p:sldLayoutId id="2147483653" r:id="rId11"/>
    <p:sldLayoutId id="2147483692" r:id="rId12"/>
    <p:sldLayoutId id="2147483657" r:id="rId13"/>
    <p:sldLayoutId id="2147483693" r:id="rId14"/>
    <p:sldLayoutId id="2147483685" r:id="rId15"/>
    <p:sldLayoutId id="2147483684" r:id="rId16"/>
    <p:sldLayoutId id="2147483691" r:id="rId17"/>
    <p:sldLayoutId id="2147483690" r:id="rId18"/>
    <p:sldLayoutId id="2147483689" r:id="rId19"/>
    <p:sldLayoutId id="2147483686" r:id="rId20"/>
    <p:sldLayoutId id="2147483688" r:id="rId21"/>
    <p:sldLayoutId id="2147483687" r:id="rId22"/>
    <p:sldLayoutId id="2147483654" r:id="rId23"/>
    <p:sldLayoutId id="2147483682" r:id="rId24"/>
    <p:sldLayoutId id="2147483661" r:id="rId25"/>
  </p:sldLayoutIdLst>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marmstro@ida.org" TargetMode="External"/><Relationship Id="rId2" Type="http://schemas.openxmlformats.org/officeDocument/2006/relationships/hyperlink" Target="mailto:sshaffer@ida.org" TargetMode="Externa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normAutofit/>
          </a:bodyPr>
          <a:lstStyle/>
          <a:p>
            <a:r>
              <a:rPr lang="en-US" dirty="0" err="1"/>
              <a:t>DATAWorks</a:t>
            </a:r>
            <a:r>
              <a:rPr lang="en-US" dirty="0"/>
              <a:t> 2024: Meta-Analysis of the Effectiveness of the SALIANT Procedure for Assessing Team Situation Awareness</a:t>
            </a:r>
          </a:p>
        </p:txBody>
      </p:sp>
      <p:sp>
        <p:nvSpPr>
          <p:cNvPr id="7" name="Text Placeholder 6"/>
          <p:cNvSpPr>
            <a:spLocks noGrp="1"/>
          </p:cNvSpPr>
          <p:nvPr>
            <p:ph type="body" sz="quarter" idx="19"/>
          </p:nvPr>
        </p:nvSpPr>
        <p:spPr/>
        <p:txBody>
          <a:bodyPr/>
          <a:lstStyle/>
          <a:p>
            <a:r>
              <a:rPr lang="en-US" dirty="0">
                <a:latin typeface="+mn-lt"/>
              </a:rPr>
              <a:t>March 2024</a:t>
            </a:r>
          </a:p>
        </p:txBody>
      </p:sp>
      <p:sp>
        <p:nvSpPr>
          <p:cNvPr id="2" name="Text Placeholder 1">
            <a:extLst>
              <a:ext uri="{FF2B5EF4-FFF2-40B4-BE49-F238E27FC236}">
                <a16:creationId xmlns:a16="http://schemas.microsoft.com/office/drawing/2014/main" id="{D2B50027-C78C-4DCD-9B5A-EAC324958924}"/>
              </a:ext>
            </a:extLst>
          </p:cNvPr>
          <p:cNvSpPr>
            <a:spLocks noGrp="1" noChangeArrowheads="1"/>
          </p:cNvSpPr>
          <p:nvPr>
            <p:ph type="body" sz="quarter" idx="18"/>
          </p:nvPr>
        </p:nvSpPr>
        <p:spPr bwMode="auto">
          <a:xfrm>
            <a:off x="5014444" y="3354864"/>
            <a:ext cx="2195537"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12529"/>
              </a:solidFill>
              <a:effectLst/>
              <a:latin typeface="+mn-lt"/>
            </a:endParaRPr>
          </a:p>
          <a:p>
            <a:pPr marL="457200" marR="0" lvl="1" indent="-45720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12529"/>
                </a:solidFill>
                <a:effectLst/>
                <a:latin typeface="+mn-lt"/>
              </a:rPr>
              <a:t>Sarah A. Shaffer</a:t>
            </a:r>
            <a:r>
              <a:rPr kumimoji="0" lang="en-US" altLang="en-US" sz="1800" b="0" i="0" u="none" strike="noStrike" cap="none" normalizeH="0" baseline="0" dirty="0">
                <a:ln>
                  <a:noFill/>
                </a:ln>
                <a:solidFill>
                  <a:srgbClr val="6C757D"/>
                </a:solidFill>
                <a:effectLst/>
                <a:latin typeface="+mn-lt"/>
              </a:rPr>
              <a:t> </a:t>
            </a:r>
            <a:endParaRPr kumimoji="0" lang="en-US" altLang="en-US" sz="1800" b="0" i="0" u="none" strike="noStrike" cap="none" normalizeH="0" baseline="0" dirty="0">
              <a:ln>
                <a:noFill/>
              </a:ln>
              <a:solidFill>
                <a:srgbClr val="212529"/>
              </a:solidFill>
              <a:effectLst/>
              <a:latin typeface="+mn-lt"/>
            </a:endParaRPr>
          </a:p>
          <a:p>
            <a:pPr marL="914400" marR="0" lvl="2" indent="-91440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12529"/>
                </a:solidFill>
                <a:effectLst/>
                <a:latin typeface="+mn-lt"/>
              </a:rPr>
              <a:t>Miriam E. Armstrong</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1313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903" y="201177"/>
            <a:ext cx="11566185" cy="918445"/>
          </a:xfrm>
        </p:spPr>
        <p:txBody>
          <a:bodyPr/>
          <a:lstStyle/>
          <a:p>
            <a:r>
              <a:rPr lang="en-US" dirty="0"/>
              <a:t>SALIANT indicator dimensions</a:t>
            </a:r>
          </a:p>
        </p:txBody>
      </p:sp>
      <p:sp>
        <p:nvSpPr>
          <p:cNvPr id="7" name="Text Placeholder 6"/>
          <p:cNvSpPr>
            <a:spLocks noGrp="1"/>
          </p:cNvSpPr>
          <p:nvPr>
            <p:ph type="body" sz="quarter" idx="11"/>
          </p:nvPr>
        </p:nvSpPr>
        <p:spPr>
          <a:xfrm>
            <a:off x="312912" y="6222990"/>
            <a:ext cx="9945693" cy="550862"/>
          </a:xfrm>
        </p:spPr>
        <p:txBody>
          <a:bodyPr/>
          <a:lstStyle/>
          <a:p>
            <a:r>
              <a:rPr lang="en-US" dirty="0"/>
              <a:t>SALIANT – Situation Awareness Linked Indicators Adapted to Novel Tasks</a:t>
            </a:r>
          </a:p>
        </p:txBody>
      </p:sp>
      <p:graphicFrame>
        <p:nvGraphicFramePr>
          <p:cNvPr id="24" name="Diagram 23">
            <a:extLst>
              <a:ext uri="{FF2B5EF4-FFF2-40B4-BE49-F238E27FC236}">
                <a16:creationId xmlns:a16="http://schemas.microsoft.com/office/drawing/2014/main" id="{E63E9096-055F-4349-808B-2ADAB3B33120}"/>
              </a:ext>
            </a:extLst>
          </p:cNvPr>
          <p:cNvGraphicFramePr/>
          <p:nvPr/>
        </p:nvGraphicFramePr>
        <p:xfrm>
          <a:off x="584200" y="660400"/>
          <a:ext cx="31242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B2933D84-63E2-4C96-B8E8-71C3BC7A25C0}"/>
              </a:ext>
            </a:extLst>
          </p:cNvPr>
          <p:cNvGraphicFramePr/>
          <p:nvPr>
            <p:extLst>
              <p:ext uri="{D42A27DB-BD31-4B8C-83A1-F6EECF244321}">
                <p14:modId xmlns:p14="http://schemas.microsoft.com/office/powerpoint/2010/main" val="2809260250"/>
              </p:ext>
            </p:extLst>
          </p:nvPr>
        </p:nvGraphicFramePr>
        <p:xfrm>
          <a:off x="312912" y="871870"/>
          <a:ext cx="11294888" cy="526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687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907" y="88106"/>
            <a:ext cx="11566185" cy="550862"/>
          </a:xfrm>
        </p:spPr>
        <p:txBody>
          <a:bodyPr/>
          <a:lstStyle/>
          <a:p>
            <a:r>
              <a:rPr lang="en-US" dirty="0"/>
              <a:t>SALIANT: Problem recognition</a:t>
            </a:r>
          </a:p>
        </p:txBody>
      </p:sp>
      <p:sp>
        <p:nvSpPr>
          <p:cNvPr id="7" name="Text Placeholder 6"/>
          <p:cNvSpPr>
            <a:spLocks noGrp="1"/>
          </p:cNvSpPr>
          <p:nvPr>
            <p:ph type="body" sz="quarter" idx="11"/>
          </p:nvPr>
        </p:nvSpPr>
        <p:spPr>
          <a:xfrm>
            <a:off x="312912" y="6222990"/>
            <a:ext cx="9945693" cy="550862"/>
          </a:xfrm>
        </p:spPr>
        <p:txBody>
          <a:bodyPr/>
          <a:lstStyle/>
          <a:p>
            <a:r>
              <a:rPr lang="en-US" dirty="0"/>
              <a:t>SALIANT – Situation Awareness Linked Indicators Adapted to Novel Tasks</a:t>
            </a:r>
          </a:p>
        </p:txBody>
      </p:sp>
      <p:grpSp>
        <p:nvGrpSpPr>
          <p:cNvPr id="38" name="Group 37">
            <a:extLst>
              <a:ext uri="{FF2B5EF4-FFF2-40B4-BE49-F238E27FC236}">
                <a16:creationId xmlns:a16="http://schemas.microsoft.com/office/drawing/2014/main" id="{7B495DA6-1549-4EB0-BBDC-2223F57F799E}"/>
              </a:ext>
            </a:extLst>
          </p:cNvPr>
          <p:cNvGrpSpPr/>
          <p:nvPr/>
        </p:nvGrpSpPr>
        <p:grpSpPr>
          <a:xfrm>
            <a:off x="457941" y="1699350"/>
            <a:ext cx="1819030" cy="904690"/>
            <a:chOff x="2732447" y="1575369"/>
            <a:chExt cx="1504514" cy="940321"/>
          </a:xfrm>
          <a:solidFill>
            <a:schemeClr val="tx2">
              <a:lumMod val="40000"/>
              <a:lumOff val="60000"/>
            </a:schemeClr>
          </a:solidFill>
        </p:grpSpPr>
        <p:sp>
          <p:nvSpPr>
            <p:cNvPr id="45" name="Rectangle: Rounded Corners 44">
              <a:extLst>
                <a:ext uri="{FF2B5EF4-FFF2-40B4-BE49-F238E27FC236}">
                  <a16:creationId xmlns:a16="http://schemas.microsoft.com/office/drawing/2014/main" id="{E28AB9D8-8E18-4C44-AE8D-B0B165E6E3CA}"/>
                </a:ext>
              </a:extLst>
            </p:cNvPr>
            <p:cNvSpPr/>
            <p:nvPr/>
          </p:nvSpPr>
          <p:spPr>
            <a:xfrm>
              <a:off x="2732447" y="1575369"/>
              <a:ext cx="1504514" cy="940321"/>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ectangle: Rounded Corners 6">
              <a:extLst>
                <a:ext uri="{FF2B5EF4-FFF2-40B4-BE49-F238E27FC236}">
                  <a16:creationId xmlns:a16="http://schemas.microsoft.com/office/drawing/2014/main" id="{1E59C35F-1BCF-412A-8224-B5E863EC144F}"/>
                </a:ext>
              </a:extLst>
            </p:cNvPr>
            <p:cNvSpPr txBox="1"/>
            <p:nvPr/>
          </p:nvSpPr>
          <p:spPr>
            <a:xfrm>
              <a:off x="2759989" y="1602910"/>
              <a:ext cx="1449432" cy="8852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a:t>
              </a:r>
            </a:p>
          </p:txBody>
        </p:sp>
      </p:grpSp>
      <p:cxnSp>
        <p:nvCxnSpPr>
          <p:cNvPr id="13" name="Straight Arrow Connector 12">
            <a:extLst>
              <a:ext uri="{FF2B5EF4-FFF2-40B4-BE49-F238E27FC236}">
                <a16:creationId xmlns:a16="http://schemas.microsoft.com/office/drawing/2014/main" id="{096BD4FB-DFF3-4198-A832-3241940B25D8}"/>
              </a:ext>
            </a:extLst>
          </p:cNvPr>
          <p:cNvCxnSpPr>
            <a:cxnSpLocks/>
          </p:cNvCxnSpPr>
          <p:nvPr/>
        </p:nvCxnSpPr>
        <p:spPr>
          <a:xfrm flipH="1">
            <a:off x="1850065" y="978010"/>
            <a:ext cx="1926805" cy="6490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4" name="Group 3">
            <a:extLst>
              <a:ext uri="{FF2B5EF4-FFF2-40B4-BE49-F238E27FC236}">
                <a16:creationId xmlns:a16="http://schemas.microsoft.com/office/drawing/2014/main" id="{E7C07047-7AD2-4846-9EF9-38B86A36E9E8}"/>
              </a:ext>
            </a:extLst>
          </p:cNvPr>
          <p:cNvGrpSpPr/>
          <p:nvPr/>
        </p:nvGrpSpPr>
        <p:grpSpPr>
          <a:xfrm>
            <a:off x="2982901" y="1700403"/>
            <a:ext cx="2401278" cy="904701"/>
            <a:chOff x="536925" y="2037706"/>
            <a:chExt cx="1750694" cy="649007"/>
          </a:xfrm>
        </p:grpSpPr>
        <p:sp>
          <p:nvSpPr>
            <p:cNvPr id="10" name="Rectangle: Rounded Corners 9">
              <a:extLst>
                <a:ext uri="{FF2B5EF4-FFF2-40B4-BE49-F238E27FC236}">
                  <a16:creationId xmlns:a16="http://schemas.microsoft.com/office/drawing/2014/main" id="{59B4E4B5-9BC0-48B4-9839-74C387F24F09}"/>
                </a:ext>
              </a:extLst>
            </p:cNvPr>
            <p:cNvSpPr/>
            <p:nvPr/>
          </p:nvSpPr>
          <p:spPr>
            <a:xfrm>
              <a:off x="536925" y="2037706"/>
              <a:ext cx="1750694" cy="649007"/>
            </a:xfrm>
            <a:prstGeom prst="roundRect">
              <a:avLst>
                <a:gd name="adj" fmla="val 10000"/>
              </a:avLst>
            </a:prstGeom>
            <a:solidFill>
              <a:schemeClr val="bg1"/>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6">
              <a:extLst>
                <a:ext uri="{FF2B5EF4-FFF2-40B4-BE49-F238E27FC236}">
                  <a16:creationId xmlns:a16="http://schemas.microsoft.com/office/drawing/2014/main" id="{683227C8-3A47-426C-835E-DCEDEF37E2CD}"/>
                </a:ext>
              </a:extLst>
            </p:cNvPr>
            <p:cNvSpPr txBox="1"/>
            <p:nvPr/>
          </p:nvSpPr>
          <p:spPr>
            <a:xfrm>
              <a:off x="568972" y="2062486"/>
              <a:ext cx="1653008" cy="624227"/>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Need to re-establish contact</a:t>
              </a:r>
              <a:endParaRPr lang="en-US" sz="1600" kern="1200" dirty="0"/>
            </a:p>
          </p:txBody>
        </p:sp>
      </p:grpSp>
      <p:grpSp>
        <p:nvGrpSpPr>
          <p:cNvPr id="20" name="Group 19">
            <a:extLst>
              <a:ext uri="{FF2B5EF4-FFF2-40B4-BE49-F238E27FC236}">
                <a16:creationId xmlns:a16="http://schemas.microsoft.com/office/drawing/2014/main" id="{3F8EA88B-BF2A-4460-AC2B-BBB58A5C577A}"/>
              </a:ext>
            </a:extLst>
          </p:cNvPr>
          <p:cNvGrpSpPr/>
          <p:nvPr/>
        </p:nvGrpSpPr>
        <p:grpSpPr>
          <a:xfrm>
            <a:off x="6090109" y="1700403"/>
            <a:ext cx="2166395" cy="904693"/>
            <a:chOff x="536925" y="2037706"/>
            <a:chExt cx="1750694" cy="649007"/>
          </a:xfrm>
          <a:solidFill>
            <a:schemeClr val="tx2">
              <a:lumMod val="40000"/>
              <a:lumOff val="60000"/>
            </a:schemeClr>
          </a:solidFill>
        </p:grpSpPr>
        <p:sp>
          <p:nvSpPr>
            <p:cNvPr id="21" name="Rectangle: Rounded Corners 20">
              <a:extLst>
                <a:ext uri="{FF2B5EF4-FFF2-40B4-BE49-F238E27FC236}">
                  <a16:creationId xmlns:a16="http://schemas.microsoft.com/office/drawing/2014/main" id="{ACDE070C-99C2-4F89-B1EF-B3BEBDA28F77}"/>
                </a:ext>
              </a:extLst>
            </p:cNvPr>
            <p:cNvSpPr/>
            <p:nvPr/>
          </p:nvSpPr>
          <p:spPr>
            <a:xfrm>
              <a:off x="536925" y="2037706"/>
              <a:ext cx="1750694" cy="649007"/>
            </a:xfrm>
            <a:prstGeom prst="roundRect">
              <a:avLst>
                <a:gd name="adj" fmla="val 10000"/>
              </a:avLst>
            </a:prstGeom>
            <a:grp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6">
              <a:extLst>
                <a:ext uri="{FF2B5EF4-FFF2-40B4-BE49-F238E27FC236}">
                  <a16:creationId xmlns:a16="http://schemas.microsoft.com/office/drawing/2014/main" id="{F2090876-C3FA-4C9A-A474-499CEAD1904F}"/>
                </a:ext>
              </a:extLst>
            </p:cNvPr>
            <p:cNvSpPr txBox="1"/>
            <p:nvPr/>
          </p:nvSpPr>
          <p:spPr>
            <a:xfrm>
              <a:off x="602565" y="2043478"/>
              <a:ext cx="1653008" cy="62422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Understand problem consequences</a:t>
              </a:r>
            </a:p>
          </p:txBody>
        </p:sp>
      </p:grpSp>
      <p:cxnSp>
        <p:nvCxnSpPr>
          <p:cNvPr id="8" name="Straight Arrow Connector 7">
            <a:extLst>
              <a:ext uri="{FF2B5EF4-FFF2-40B4-BE49-F238E27FC236}">
                <a16:creationId xmlns:a16="http://schemas.microsoft.com/office/drawing/2014/main" id="{FDB50DCA-4FFD-4D19-AF77-7ACA2CE0E461}"/>
              </a:ext>
            </a:extLst>
          </p:cNvPr>
          <p:cNvCxnSpPr>
            <a:cxnSpLocks/>
          </p:cNvCxnSpPr>
          <p:nvPr/>
        </p:nvCxnSpPr>
        <p:spPr>
          <a:xfrm>
            <a:off x="2320517" y="2103941"/>
            <a:ext cx="56090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6" name="Group 15">
            <a:extLst>
              <a:ext uri="{FF2B5EF4-FFF2-40B4-BE49-F238E27FC236}">
                <a16:creationId xmlns:a16="http://schemas.microsoft.com/office/drawing/2014/main" id="{85781D41-69EE-4C20-878F-953CA2F27A67}"/>
              </a:ext>
            </a:extLst>
          </p:cNvPr>
          <p:cNvGrpSpPr/>
          <p:nvPr/>
        </p:nvGrpSpPr>
        <p:grpSpPr>
          <a:xfrm>
            <a:off x="8932505" y="1725848"/>
            <a:ext cx="2306110" cy="878192"/>
            <a:chOff x="536925" y="2037706"/>
            <a:chExt cx="1750694" cy="649007"/>
          </a:xfrm>
        </p:grpSpPr>
        <p:sp>
          <p:nvSpPr>
            <p:cNvPr id="17" name="Rectangle: Rounded Corners 16">
              <a:extLst>
                <a:ext uri="{FF2B5EF4-FFF2-40B4-BE49-F238E27FC236}">
                  <a16:creationId xmlns:a16="http://schemas.microsoft.com/office/drawing/2014/main" id="{F05FDD4F-F244-41BC-8761-D1242A46EFB0}"/>
                </a:ext>
              </a:extLst>
            </p:cNvPr>
            <p:cNvSpPr/>
            <p:nvPr/>
          </p:nvSpPr>
          <p:spPr>
            <a:xfrm>
              <a:off x="536925" y="2037706"/>
              <a:ext cx="1750694" cy="649007"/>
            </a:xfrm>
            <a:prstGeom prst="roundRect">
              <a:avLst>
                <a:gd name="adj" fmla="val 10000"/>
              </a:avLst>
            </a:prstGeom>
            <a:solidFill>
              <a:schemeClr val="bg1"/>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6">
              <a:extLst>
                <a:ext uri="{FF2B5EF4-FFF2-40B4-BE49-F238E27FC236}">
                  <a16:creationId xmlns:a16="http://schemas.microsoft.com/office/drawing/2014/main" id="{D8740346-0128-4595-A53E-21D0A2D91AE8}"/>
                </a:ext>
              </a:extLst>
            </p:cNvPr>
            <p:cNvSpPr txBox="1"/>
            <p:nvPr/>
          </p:nvSpPr>
          <p:spPr>
            <a:xfrm>
              <a:off x="580944" y="2062486"/>
              <a:ext cx="1653008" cy="624227"/>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Unexpected weather</a:t>
              </a:r>
            </a:p>
          </p:txBody>
        </p:sp>
      </p:grpSp>
      <p:cxnSp>
        <p:nvCxnSpPr>
          <p:cNvPr id="19" name="Straight Arrow Connector 18">
            <a:extLst>
              <a:ext uri="{FF2B5EF4-FFF2-40B4-BE49-F238E27FC236}">
                <a16:creationId xmlns:a16="http://schemas.microsoft.com/office/drawing/2014/main" id="{E5B6788D-512E-4CBD-9521-1443FB754CDC}"/>
              </a:ext>
            </a:extLst>
          </p:cNvPr>
          <p:cNvCxnSpPr>
            <a:cxnSpLocks/>
          </p:cNvCxnSpPr>
          <p:nvPr/>
        </p:nvCxnSpPr>
        <p:spPr>
          <a:xfrm>
            <a:off x="8285066" y="2178369"/>
            <a:ext cx="59296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oup 1">
            <a:extLst>
              <a:ext uri="{FF2B5EF4-FFF2-40B4-BE49-F238E27FC236}">
                <a16:creationId xmlns:a16="http://schemas.microsoft.com/office/drawing/2014/main" id="{416F278E-1029-418C-A894-B1F753098311}"/>
              </a:ext>
            </a:extLst>
          </p:cNvPr>
          <p:cNvGrpSpPr/>
          <p:nvPr/>
        </p:nvGrpSpPr>
        <p:grpSpPr>
          <a:xfrm>
            <a:off x="431092" y="3404446"/>
            <a:ext cx="1926806" cy="928294"/>
            <a:chOff x="7009506" y="2037706"/>
            <a:chExt cx="1750694" cy="649007"/>
          </a:xfrm>
        </p:grpSpPr>
        <p:sp>
          <p:nvSpPr>
            <p:cNvPr id="25" name="Rectangle: Rounded Corners 24">
              <a:extLst>
                <a:ext uri="{FF2B5EF4-FFF2-40B4-BE49-F238E27FC236}">
                  <a16:creationId xmlns:a16="http://schemas.microsoft.com/office/drawing/2014/main" id="{49E4500A-A138-4E75-8624-B6ADB83D6378}"/>
                </a:ext>
              </a:extLst>
            </p:cNvPr>
            <p:cNvSpPr/>
            <p:nvPr/>
          </p:nvSpPr>
          <p:spPr>
            <a:xfrm>
              <a:off x="7009506" y="2037706"/>
              <a:ext cx="1750694" cy="649007"/>
            </a:xfrm>
            <a:prstGeom prst="roundRect">
              <a:avLst>
                <a:gd name="adj" fmla="val 10000"/>
              </a:avLst>
            </a:prstGeom>
            <a:solidFill>
              <a:schemeClr val="tx2">
                <a:lumMod val="40000"/>
                <a:lumOff val="60000"/>
              </a:schemeClr>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Rounded Corners 6">
              <a:extLst>
                <a:ext uri="{FF2B5EF4-FFF2-40B4-BE49-F238E27FC236}">
                  <a16:creationId xmlns:a16="http://schemas.microsoft.com/office/drawing/2014/main" id="{F5A8907C-52F7-4509-96E9-838E1F8848C3}"/>
                </a:ext>
              </a:extLst>
            </p:cNvPr>
            <p:cNvSpPr txBox="1"/>
            <p:nvPr/>
          </p:nvSpPr>
          <p:spPr>
            <a:xfrm>
              <a:off x="7075146" y="2043478"/>
              <a:ext cx="1653008" cy="624227"/>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Locate problem source</a:t>
              </a:r>
              <a:endParaRPr lang="en-US" sz="1600" kern="1200" dirty="0"/>
            </a:p>
          </p:txBody>
        </p:sp>
      </p:grpSp>
      <p:grpSp>
        <p:nvGrpSpPr>
          <p:cNvPr id="28" name="Group 27">
            <a:extLst>
              <a:ext uri="{FF2B5EF4-FFF2-40B4-BE49-F238E27FC236}">
                <a16:creationId xmlns:a16="http://schemas.microsoft.com/office/drawing/2014/main" id="{E67BCD91-F01E-4934-B8C6-1D6C4597F166}"/>
              </a:ext>
            </a:extLst>
          </p:cNvPr>
          <p:cNvGrpSpPr/>
          <p:nvPr/>
        </p:nvGrpSpPr>
        <p:grpSpPr>
          <a:xfrm>
            <a:off x="2982901" y="3376887"/>
            <a:ext cx="2401278" cy="960032"/>
            <a:chOff x="536925" y="2037706"/>
            <a:chExt cx="1750694" cy="649007"/>
          </a:xfrm>
        </p:grpSpPr>
        <p:sp>
          <p:nvSpPr>
            <p:cNvPr id="29" name="Rectangle: Rounded Corners 28">
              <a:extLst>
                <a:ext uri="{FF2B5EF4-FFF2-40B4-BE49-F238E27FC236}">
                  <a16:creationId xmlns:a16="http://schemas.microsoft.com/office/drawing/2014/main" id="{EE234858-E8D3-405B-864E-C69F7209A4CF}"/>
                </a:ext>
              </a:extLst>
            </p:cNvPr>
            <p:cNvSpPr/>
            <p:nvPr/>
          </p:nvSpPr>
          <p:spPr>
            <a:xfrm>
              <a:off x="536925" y="2037706"/>
              <a:ext cx="1750694" cy="649007"/>
            </a:xfrm>
            <a:prstGeom prst="roundRect">
              <a:avLst>
                <a:gd name="adj" fmla="val 10000"/>
              </a:avLst>
            </a:prstGeom>
            <a:solidFill>
              <a:schemeClr val="bg1"/>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Rounded Corners 6">
              <a:extLst>
                <a:ext uri="{FF2B5EF4-FFF2-40B4-BE49-F238E27FC236}">
                  <a16:creationId xmlns:a16="http://schemas.microsoft.com/office/drawing/2014/main" id="{5E943632-13E4-4A94-B12F-411527ABB844}"/>
                </a:ext>
              </a:extLst>
            </p:cNvPr>
            <p:cNvSpPr txBox="1"/>
            <p:nvPr/>
          </p:nvSpPr>
          <p:spPr>
            <a:xfrm>
              <a:off x="580944" y="2062486"/>
              <a:ext cx="1653008" cy="624227"/>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Suggest higher altitude</a:t>
              </a:r>
              <a:endParaRPr lang="en-US" sz="1600" kern="1200" dirty="0"/>
            </a:p>
          </p:txBody>
        </p:sp>
      </p:grpSp>
      <p:cxnSp>
        <p:nvCxnSpPr>
          <p:cNvPr id="31" name="Straight Arrow Connector 30">
            <a:extLst>
              <a:ext uri="{FF2B5EF4-FFF2-40B4-BE49-F238E27FC236}">
                <a16:creationId xmlns:a16="http://schemas.microsoft.com/office/drawing/2014/main" id="{7272E43B-05D5-410B-9AA8-C54558B1A247}"/>
              </a:ext>
            </a:extLst>
          </p:cNvPr>
          <p:cNvCxnSpPr>
            <a:cxnSpLocks/>
          </p:cNvCxnSpPr>
          <p:nvPr/>
        </p:nvCxnSpPr>
        <p:spPr>
          <a:xfrm>
            <a:off x="5418106" y="2178369"/>
            <a:ext cx="5491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32" name="Group 31">
            <a:extLst>
              <a:ext uri="{FF2B5EF4-FFF2-40B4-BE49-F238E27FC236}">
                <a16:creationId xmlns:a16="http://schemas.microsoft.com/office/drawing/2014/main" id="{1E35391C-C084-4EA1-84F8-9F098AAC2F46}"/>
              </a:ext>
            </a:extLst>
          </p:cNvPr>
          <p:cNvGrpSpPr/>
          <p:nvPr/>
        </p:nvGrpSpPr>
        <p:grpSpPr>
          <a:xfrm>
            <a:off x="6090109" y="3387607"/>
            <a:ext cx="2166395" cy="1009204"/>
            <a:chOff x="536925" y="2037706"/>
            <a:chExt cx="1750694" cy="649007"/>
          </a:xfrm>
        </p:grpSpPr>
        <p:sp>
          <p:nvSpPr>
            <p:cNvPr id="33" name="Rectangle: Rounded Corners 32">
              <a:extLst>
                <a:ext uri="{FF2B5EF4-FFF2-40B4-BE49-F238E27FC236}">
                  <a16:creationId xmlns:a16="http://schemas.microsoft.com/office/drawing/2014/main" id="{163DB291-DDAA-47DB-B4BF-CEDA26567E9E}"/>
                </a:ext>
              </a:extLst>
            </p:cNvPr>
            <p:cNvSpPr/>
            <p:nvPr/>
          </p:nvSpPr>
          <p:spPr>
            <a:xfrm>
              <a:off x="536925" y="2037706"/>
              <a:ext cx="1750694" cy="649007"/>
            </a:xfrm>
            <a:prstGeom prst="roundRect">
              <a:avLst>
                <a:gd name="adj" fmla="val 10000"/>
              </a:avLst>
            </a:prstGeom>
            <a:solidFill>
              <a:schemeClr val="bg1"/>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Rounded Corners 6">
              <a:extLst>
                <a:ext uri="{FF2B5EF4-FFF2-40B4-BE49-F238E27FC236}">
                  <a16:creationId xmlns:a16="http://schemas.microsoft.com/office/drawing/2014/main" id="{E3FAF536-A64B-453F-8881-4D8345290E8D}"/>
                </a:ext>
              </a:extLst>
            </p:cNvPr>
            <p:cNvSpPr txBox="1"/>
            <p:nvPr/>
          </p:nvSpPr>
          <p:spPr>
            <a:xfrm>
              <a:off x="580944" y="2062486"/>
              <a:ext cx="1653008" cy="624227"/>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a:t>
              </a:r>
              <a:r>
                <a:rPr lang="en-US" sz="1600" dirty="0"/>
                <a:t>nform of intent to move to higher altitude</a:t>
              </a:r>
              <a:endParaRPr lang="en-US" sz="1600" kern="1200" dirty="0"/>
            </a:p>
          </p:txBody>
        </p:sp>
      </p:grpSp>
      <p:cxnSp>
        <p:nvCxnSpPr>
          <p:cNvPr id="35" name="Straight Arrow Connector 34">
            <a:extLst>
              <a:ext uri="{FF2B5EF4-FFF2-40B4-BE49-F238E27FC236}">
                <a16:creationId xmlns:a16="http://schemas.microsoft.com/office/drawing/2014/main" id="{F23ABF49-1133-4DDE-B377-93810A8C476A}"/>
              </a:ext>
            </a:extLst>
          </p:cNvPr>
          <p:cNvCxnSpPr>
            <a:cxnSpLocks/>
          </p:cNvCxnSpPr>
          <p:nvPr/>
        </p:nvCxnSpPr>
        <p:spPr>
          <a:xfrm>
            <a:off x="2408372" y="3835610"/>
            <a:ext cx="5527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42621975-8E77-40FB-8673-27D832A11A23}"/>
              </a:ext>
            </a:extLst>
          </p:cNvPr>
          <p:cNvGrpSpPr/>
          <p:nvPr/>
        </p:nvGrpSpPr>
        <p:grpSpPr>
          <a:xfrm>
            <a:off x="8990488" y="3331012"/>
            <a:ext cx="2248125" cy="1009197"/>
            <a:chOff x="2732447" y="1575369"/>
            <a:chExt cx="1504514" cy="940321"/>
          </a:xfrm>
          <a:solidFill>
            <a:schemeClr val="tx2">
              <a:lumMod val="40000"/>
              <a:lumOff val="60000"/>
            </a:schemeClr>
          </a:solidFill>
        </p:grpSpPr>
        <p:sp>
          <p:nvSpPr>
            <p:cNvPr id="37" name="Rectangle: Rounded Corners 36">
              <a:extLst>
                <a:ext uri="{FF2B5EF4-FFF2-40B4-BE49-F238E27FC236}">
                  <a16:creationId xmlns:a16="http://schemas.microsoft.com/office/drawing/2014/main" id="{1F101BD3-968B-434D-94EA-B30B339B5CA3}"/>
                </a:ext>
              </a:extLst>
            </p:cNvPr>
            <p:cNvSpPr/>
            <p:nvPr/>
          </p:nvSpPr>
          <p:spPr>
            <a:xfrm>
              <a:off x="2732447" y="1575369"/>
              <a:ext cx="1504514" cy="940321"/>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6">
              <a:extLst>
                <a:ext uri="{FF2B5EF4-FFF2-40B4-BE49-F238E27FC236}">
                  <a16:creationId xmlns:a16="http://schemas.microsoft.com/office/drawing/2014/main" id="{B112A218-9D6F-463B-8867-E538CB779AF4}"/>
                </a:ext>
              </a:extLst>
            </p:cNvPr>
            <p:cNvSpPr txBox="1"/>
            <p:nvPr/>
          </p:nvSpPr>
          <p:spPr>
            <a:xfrm>
              <a:off x="2759989" y="1602910"/>
              <a:ext cx="1449432" cy="8852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a:t>
              </a:r>
            </a:p>
          </p:txBody>
        </p:sp>
      </p:grpSp>
      <p:cxnSp>
        <p:nvCxnSpPr>
          <p:cNvPr id="43" name="Straight Arrow Connector 42">
            <a:extLst>
              <a:ext uri="{FF2B5EF4-FFF2-40B4-BE49-F238E27FC236}">
                <a16:creationId xmlns:a16="http://schemas.microsoft.com/office/drawing/2014/main" id="{118EBF3C-FEDE-416B-9096-96949C516D91}"/>
              </a:ext>
            </a:extLst>
          </p:cNvPr>
          <p:cNvCxnSpPr>
            <a:cxnSpLocks/>
          </p:cNvCxnSpPr>
          <p:nvPr/>
        </p:nvCxnSpPr>
        <p:spPr>
          <a:xfrm>
            <a:off x="5418106" y="3875230"/>
            <a:ext cx="59107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21C8C1CE-8245-4C80-9DB6-4F63F291C651}"/>
              </a:ext>
            </a:extLst>
          </p:cNvPr>
          <p:cNvCxnSpPr>
            <a:cxnSpLocks/>
            <a:endCxn id="37" idx="1"/>
          </p:cNvCxnSpPr>
          <p:nvPr/>
        </p:nvCxnSpPr>
        <p:spPr>
          <a:xfrm>
            <a:off x="8285066" y="3835611"/>
            <a:ext cx="70542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49" name="Group 48">
            <a:extLst>
              <a:ext uri="{FF2B5EF4-FFF2-40B4-BE49-F238E27FC236}">
                <a16:creationId xmlns:a16="http://schemas.microsoft.com/office/drawing/2014/main" id="{ACC9A14A-24C4-45CF-9B39-5A0A80D2AF69}"/>
              </a:ext>
            </a:extLst>
          </p:cNvPr>
          <p:cNvGrpSpPr/>
          <p:nvPr/>
        </p:nvGrpSpPr>
        <p:grpSpPr>
          <a:xfrm>
            <a:off x="3730468" y="5067893"/>
            <a:ext cx="2401277" cy="1009204"/>
            <a:chOff x="536925" y="2037706"/>
            <a:chExt cx="1750694" cy="649007"/>
          </a:xfrm>
          <a:solidFill>
            <a:schemeClr val="tx2">
              <a:lumMod val="40000"/>
              <a:lumOff val="60000"/>
            </a:schemeClr>
          </a:solidFill>
        </p:grpSpPr>
        <p:sp>
          <p:nvSpPr>
            <p:cNvPr id="50" name="Rectangle: Rounded Corners 49">
              <a:extLst>
                <a:ext uri="{FF2B5EF4-FFF2-40B4-BE49-F238E27FC236}">
                  <a16:creationId xmlns:a16="http://schemas.microsoft.com/office/drawing/2014/main" id="{A5E90CBD-1E34-4DE4-A50A-E34A67A49692}"/>
                </a:ext>
              </a:extLst>
            </p:cNvPr>
            <p:cNvSpPr/>
            <p:nvPr/>
          </p:nvSpPr>
          <p:spPr>
            <a:xfrm>
              <a:off x="536925" y="2037706"/>
              <a:ext cx="1750694" cy="649007"/>
            </a:xfrm>
            <a:prstGeom prst="roundRect">
              <a:avLst>
                <a:gd name="adj" fmla="val 10000"/>
              </a:avLst>
            </a:prstGeom>
            <a:grp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6">
              <a:extLst>
                <a:ext uri="{FF2B5EF4-FFF2-40B4-BE49-F238E27FC236}">
                  <a16:creationId xmlns:a16="http://schemas.microsoft.com/office/drawing/2014/main" id="{2940236C-6C24-4A25-8F74-64CB1FE4A72F}"/>
                </a:ext>
              </a:extLst>
            </p:cNvPr>
            <p:cNvSpPr txBox="1"/>
            <p:nvPr/>
          </p:nvSpPr>
          <p:spPr>
            <a:xfrm>
              <a:off x="580944" y="2062486"/>
              <a:ext cx="1653008" cy="62422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 updated position st</a:t>
              </a:r>
              <a:r>
                <a:rPr lang="en-US" sz="1600" dirty="0"/>
                <a:t>atus</a:t>
              </a:r>
              <a:endParaRPr lang="en-US" sz="1600" kern="1200" dirty="0"/>
            </a:p>
          </p:txBody>
        </p:sp>
      </p:grpSp>
      <p:cxnSp>
        <p:nvCxnSpPr>
          <p:cNvPr id="63" name="Straight Arrow Connector 62">
            <a:extLst>
              <a:ext uri="{FF2B5EF4-FFF2-40B4-BE49-F238E27FC236}">
                <a16:creationId xmlns:a16="http://schemas.microsoft.com/office/drawing/2014/main" id="{B35AC67E-855A-419E-9939-1ED6D5A21D98}"/>
              </a:ext>
            </a:extLst>
          </p:cNvPr>
          <p:cNvCxnSpPr>
            <a:cxnSpLocks/>
          </p:cNvCxnSpPr>
          <p:nvPr/>
        </p:nvCxnSpPr>
        <p:spPr>
          <a:xfrm>
            <a:off x="2909290" y="5601529"/>
            <a:ext cx="747567" cy="95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6" name="Connector: Elbow 95">
            <a:extLst>
              <a:ext uri="{FF2B5EF4-FFF2-40B4-BE49-F238E27FC236}">
                <a16:creationId xmlns:a16="http://schemas.microsoft.com/office/drawing/2014/main" id="{D1CC5A60-EEB5-4359-9138-07F19DAF41B2}"/>
              </a:ext>
            </a:extLst>
          </p:cNvPr>
          <p:cNvCxnSpPr/>
          <p:nvPr/>
        </p:nvCxnSpPr>
        <p:spPr>
          <a:xfrm rot="5400000">
            <a:off x="5401397" y="-1321679"/>
            <a:ext cx="808662" cy="86662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41566C7E-D600-4502-AFB8-7EE6FAE5DDD5}"/>
              </a:ext>
            </a:extLst>
          </p:cNvPr>
          <p:cNvCxnSpPr>
            <a:cxnSpLocks/>
            <a:stCxn id="37" idx="2"/>
            <a:endCxn id="42" idx="0"/>
          </p:cNvCxnSpPr>
          <p:nvPr/>
        </p:nvCxnSpPr>
        <p:spPr>
          <a:xfrm rot="5400000">
            <a:off x="5622064" y="632608"/>
            <a:ext cx="784886" cy="8200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FAA5401-18D5-46EC-88BE-8A6210F21559}"/>
              </a:ext>
            </a:extLst>
          </p:cNvPr>
          <p:cNvGrpSpPr/>
          <p:nvPr/>
        </p:nvGrpSpPr>
        <p:grpSpPr>
          <a:xfrm>
            <a:off x="958100" y="5084917"/>
            <a:ext cx="1923323" cy="1052291"/>
            <a:chOff x="536925" y="2037706"/>
            <a:chExt cx="1750694" cy="649007"/>
          </a:xfrm>
        </p:grpSpPr>
        <p:sp>
          <p:nvSpPr>
            <p:cNvPr id="41" name="Rectangle: Rounded Corners 40">
              <a:extLst>
                <a:ext uri="{FF2B5EF4-FFF2-40B4-BE49-F238E27FC236}">
                  <a16:creationId xmlns:a16="http://schemas.microsoft.com/office/drawing/2014/main" id="{DD1C47C7-3D9A-4050-AE54-DED7F6299559}"/>
                </a:ext>
              </a:extLst>
            </p:cNvPr>
            <p:cNvSpPr/>
            <p:nvPr/>
          </p:nvSpPr>
          <p:spPr>
            <a:xfrm>
              <a:off x="536925" y="2037706"/>
              <a:ext cx="1750694" cy="649007"/>
            </a:xfrm>
            <a:prstGeom prst="roundRect">
              <a:avLst>
                <a:gd name="adj" fmla="val 10000"/>
              </a:avLst>
            </a:prstGeom>
            <a:solidFill>
              <a:schemeClr val="bg1"/>
            </a:solidFill>
            <a:ln>
              <a:solidFill>
                <a:schemeClr val="accent1">
                  <a:hueOff val="0"/>
                  <a:satOff val="0"/>
                  <a:lumOff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Rounded Corners 6">
              <a:extLst>
                <a:ext uri="{FF2B5EF4-FFF2-40B4-BE49-F238E27FC236}">
                  <a16:creationId xmlns:a16="http://schemas.microsoft.com/office/drawing/2014/main" id="{78E869DD-859E-4F82-A5C0-A2D217DA1432}"/>
                </a:ext>
              </a:extLst>
            </p:cNvPr>
            <p:cNvSpPr txBox="1"/>
            <p:nvPr/>
          </p:nvSpPr>
          <p:spPr>
            <a:xfrm>
              <a:off x="580944" y="2062486"/>
              <a:ext cx="1653008" cy="624227"/>
            </a:xfrm>
            <a:prstGeom prst="rect">
              <a:avLst/>
            </a:prstGeom>
            <a:solidFill>
              <a:schemeClr val="bg1"/>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Move to higher altitude</a:t>
              </a:r>
              <a:endParaRPr lang="en-US" sz="1600" kern="1200" dirty="0"/>
            </a:p>
          </p:txBody>
        </p:sp>
      </p:grpSp>
      <p:sp>
        <p:nvSpPr>
          <p:cNvPr id="3" name="Rectangle: Rounded Corners 2">
            <a:extLst>
              <a:ext uri="{FF2B5EF4-FFF2-40B4-BE49-F238E27FC236}">
                <a16:creationId xmlns:a16="http://schemas.microsoft.com/office/drawing/2014/main" id="{3D646BA9-0FBC-4C6C-97B4-55F4357038D2}"/>
              </a:ext>
            </a:extLst>
          </p:cNvPr>
          <p:cNvSpPr/>
          <p:nvPr/>
        </p:nvSpPr>
        <p:spPr>
          <a:xfrm>
            <a:off x="3603111" y="739360"/>
            <a:ext cx="4221065" cy="649007"/>
          </a:xfrm>
          <a:prstGeom prst="round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Lost</a:t>
            </a:r>
            <a:r>
              <a:rPr lang="en-US" dirty="0">
                <a:solidFill>
                  <a:schemeClr val="tx1"/>
                </a:solidFill>
              </a:rPr>
              <a:t> </a:t>
            </a:r>
            <a:r>
              <a:rPr lang="en-US" b="1" dirty="0">
                <a:solidFill>
                  <a:schemeClr val="tx1"/>
                </a:solidFill>
              </a:rPr>
              <a:t>radio</a:t>
            </a:r>
            <a:r>
              <a:rPr lang="en-US" dirty="0">
                <a:solidFill>
                  <a:schemeClr val="tx1"/>
                </a:solidFill>
              </a:rPr>
              <a:t> </a:t>
            </a:r>
            <a:r>
              <a:rPr lang="en-US" b="1" dirty="0">
                <a:solidFill>
                  <a:schemeClr val="tx1"/>
                </a:solidFill>
              </a:rPr>
              <a:t>contact</a:t>
            </a:r>
          </a:p>
        </p:txBody>
      </p:sp>
    </p:spTree>
    <p:extLst>
      <p:ext uri="{BB962C8B-B14F-4D97-AF65-F5344CB8AC3E}">
        <p14:creationId xmlns:p14="http://schemas.microsoft.com/office/powerpoint/2010/main" val="13769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dirty="0"/>
              <a:t>SALIANT was developed over 25 years ago</a:t>
            </a:r>
          </a:p>
          <a:p>
            <a:pPr marL="342900" indent="-342900">
              <a:buFont typeface="Arial" panose="020B0604020202020204" pitchFamily="34" charset="0"/>
              <a:buChar char="•"/>
            </a:pPr>
            <a:r>
              <a:rPr lang="en-US" dirty="0"/>
              <a:t>Does the literature indicate that this is a good measure to use (in OT)? </a:t>
            </a:r>
          </a:p>
        </p:txBody>
      </p:sp>
      <p:sp>
        <p:nvSpPr>
          <p:cNvPr id="5" name="Title 4"/>
          <p:cNvSpPr>
            <a:spLocks noGrp="1"/>
          </p:cNvSpPr>
          <p:nvPr>
            <p:ph type="title"/>
          </p:nvPr>
        </p:nvSpPr>
        <p:spPr/>
        <p:txBody>
          <a:bodyPr/>
          <a:lstStyle/>
          <a:p>
            <a:r>
              <a:rPr lang="en-US" dirty="0"/>
              <a:t>Should testers use SALIANT? </a:t>
            </a:r>
          </a:p>
        </p:txBody>
      </p:sp>
      <p:sp>
        <p:nvSpPr>
          <p:cNvPr id="7" name="Text Placeholder 6"/>
          <p:cNvSpPr>
            <a:spLocks noGrp="1"/>
          </p:cNvSpPr>
          <p:nvPr>
            <p:ph type="body" sz="quarter" idx="11"/>
          </p:nvPr>
        </p:nvSpPr>
        <p:spPr/>
        <p:txBody>
          <a:bodyPr/>
          <a:lstStyle/>
          <a:p>
            <a:r>
              <a:rPr lang="en-US" dirty="0"/>
              <a:t>OT – Operational Test; SALIANT – Situation Awareness Linked Indicators Adapted to Novel Tasks</a:t>
            </a:r>
          </a:p>
        </p:txBody>
      </p:sp>
    </p:spTree>
    <p:extLst>
      <p:ext uri="{BB962C8B-B14F-4D97-AF65-F5344CB8AC3E}">
        <p14:creationId xmlns:p14="http://schemas.microsoft.com/office/powerpoint/2010/main" val="79903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We conducted a meta-analysis to investigate the merits of the SALIANT procedure </a:t>
            </a:r>
          </a:p>
        </p:txBody>
      </p:sp>
      <p:sp>
        <p:nvSpPr>
          <p:cNvPr id="7" name="Text Placeholder 6"/>
          <p:cNvSpPr>
            <a:spLocks noGrp="1"/>
          </p:cNvSpPr>
          <p:nvPr>
            <p:ph type="body" sz="quarter" idx="11"/>
          </p:nvPr>
        </p:nvSpPr>
        <p:spPr/>
        <p:txBody>
          <a:bodyPr/>
          <a:lstStyle/>
          <a:p>
            <a:r>
              <a:rPr lang="en-US" dirty="0"/>
              <a:t>SA – Situation/al Awareness; SALIANT – Situation Awareness Linked Indicators Adapted to Novel Tasks</a:t>
            </a:r>
          </a:p>
        </p:txBody>
      </p:sp>
      <p:sp>
        <p:nvSpPr>
          <p:cNvPr id="2" name="Rectangle 1">
            <a:extLst>
              <a:ext uri="{FF2B5EF4-FFF2-40B4-BE49-F238E27FC236}">
                <a16:creationId xmlns:a16="http://schemas.microsoft.com/office/drawing/2014/main" id="{7C4FE856-074D-4FB6-BA84-5BC516355053}"/>
              </a:ext>
            </a:extLst>
          </p:cNvPr>
          <p:cNvSpPr/>
          <p:nvPr/>
        </p:nvSpPr>
        <p:spPr>
          <a:xfrm>
            <a:off x="1148350" y="1839151"/>
            <a:ext cx="2838893" cy="3668232"/>
          </a:xfrm>
          <a:prstGeom prst="rect">
            <a:avLst/>
          </a:prstGeom>
          <a:solidFill>
            <a:schemeClr val="accent5">
              <a:alpha val="2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400" b="1" dirty="0">
                <a:solidFill>
                  <a:schemeClr val="tx1"/>
                </a:solidFill>
                <a:latin typeface="Calibri" panose="020F0502020204030204" pitchFamily="34" charset="0"/>
                <a:cs typeface="Calibri" panose="020F0502020204030204" pitchFamily="34" charset="0"/>
              </a:rPr>
              <a:t>Is SALIANT </a:t>
            </a:r>
            <a:br>
              <a:rPr lang="en-US" sz="2400" b="1"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reliable? </a:t>
            </a:r>
          </a:p>
          <a:p>
            <a:pPr algn="ctr"/>
            <a:endParaRPr lang="en-US" sz="2400" b="1" dirty="0">
              <a:solidFill>
                <a:schemeClr val="tx1"/>
              </a:solidFill>
              <a:latin typeface="Calibri" panose="020F0502020204030204" pitchFamily="34" charset="0"/>
              <a:cs typeface="Calibri" panose="020F0502020204030204" pitchFamily="34" charset="0"/>
            </a:endParaRPr>
          </a:p>
          <a:p>
            <a:pPr algn="ctr"/>
            <a:r>
              <a:rPr lang="en-US" sz="2400" dirty="0">
                <a:solidFill>
                  <a:schemeClr val="tx1"/>
                </a:solidFill>
                <a:latin typeface="Calibri Light" panose="020F0302020204030204" pitchFamily="34" charset="0"/>
                <a:cs typeface="Calibri Light" panose="020F0302020204030204" pitchFamily="34" charset="0"/>
              </a:rPr>
              <a:t>Does SALIANT exhibit strong psychometric properties like internal consistency?</a:t>
            </a:r>
          </a:p>
        </p:txBody>
      </p:sp>
      <p:sp>
        <p:nvSpPr>
          <p:cNvPr id="8" name="Rectangle 7">
            <a:extLst>
              <a:ext uri="{FF2B5EF4-FFF2-40B4-BE49-F238E27FC236}">
                <a16:creationId xmlns:a16="http://schemas.microsoft.com/office/drawing/2014/main" id="{D15D00DD-B82D-4BEF-891E-1CC99C5EE284}"/>
              </a:ext>
            </a:extLst>
          </p:cNvPr>
          <p:cNvSpPr/>
          <p:nvPr/>
        </p:nvSpPr>
        <p:spPr>
          <a:xfrm>
            <a:off x="4676554" y="1839151"/>
            <a:ext cx="2838893" cy="3668232"/>
          </a:xfrm>
          <a:prstGeom prst="rect">
            <a:avLst/>
          </a:prstGeom>
          <a:solidFill>
            <a:srgbClr val="195D7E">
              <a:alpha val="25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b="1" dirty="0">
                <a:solidFill>
                  <a:schemeClr val="tx1"/>
                </a:solidFill>
                <a:latin typeface="Calibri "/>
                <a:cs typeface="Calibri Light" panose="020F0302020204030204" pitchFamily="34" charset="0"/>
              </a:rPr>
              <a:t>Is SALIANT sensitive? </a:t>
            </a:r>
          </a:p>
          <a:p>
            <a:pPr algn="ctr"/>
            <a:endParaRPr lang="en-US" sz="2400" dirty="0">
              <a:solidFill>
                <a:schemeClr val="tx1"/>
              </a:solidFill>
              <a:latin typeface="Calibri Light" panose="020F0302020204030204" pitchFamily="34" charset="0"/>
              <a:cs typeface="Calibri Light" panose="020F0302020204030204" pitchFamily="34" charset="0"/>
            </a:endParaRPr>
          </a:p>
          <a:p>
            <a:pPr algn="ctr"/>
            <a:r>
              <a:rPr lang="en-US" sz="2400" dirty="0">
                <a:solidFill>
                  <a:schemeClr val="tx1"/>
                </a:solidFill>
                <a:latin typeface="Calibri Light" panose="020F0302020204030204" pitchFamily="34" charset="0"/>
                <a:cs typeface="Calibri Light" panose="020F0302020204030204" pitchFamily="34" charset="0"/>
              </a:rPr>
              <a:t>Are SALIANT scores affected by factors hypothesized to affect SA (e.g., operator training)? </a:t>
            </a:r>
          </a:p>
        </p:txBody>
      </p:sp>
      <p:sp>
        <p:nvSpPr>
          <p:cNvPr id="9" name="Rectangle 8">
            <a:extLst>
              <a:ext uri="{FF2B5EF4-FFF2-40B4-BE49-F238E27FC236}">
                <a16:creationId xmlns:a16="http://schemas.microsoft.com/office/drawing/2014/main" id="{51DA7206-1B5F-4D02-ABCD-9E715186297A}"/>
              </a:ext>
            </a:extLst>
          </p:cNvPr>
          <p:cNvSpPr/>
          <p:nvPr/>
        </p:nvSpPr>
        <p:spPr>
          <a:xfrm>
            <a:off x="8204758" y="1839151"/>
            <a:ext cx="2838893" cy="3668232"/>
          </a:xfrm>
          <a:prstGeom prst="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b="1" dirty="0">
                <a:solidFill>
                  <a:schemeClr val="tx1"/>
                </a:solidFill>
                <a:latin typeface="Calibri "/>
                <a:cs typeface="Calibri Light" panose="020F0302020204030204" pitchFamily="34" charset="0"/>
              </a:rPr>
              <a:t>Is SALIANT consistent with other SA measures? </a:t>
            </a:r>
          </a:p>
          <a:p>
            <a:pPr algn="ctr"/>
            <a:endParaRPr lang="en-US" sz="2400" dirty="0">
              <a:solidFill>
                <a:schemeClr val="tx1"/>
              </a:solidFill>
              <a:latin typeface="Calibri Light" panose="020F0302020204030204" pitchFamily="34" charset="0"/>
              <a:cs typeface="Calibri Light" panose="020F0302020204030204" pitchFamily="34" charset="0"/>
            </a:endParaRPr>
          </a:p>
          <a:p>
            <a:pPr algn="ctr"/>
            <a:r>
              <a:rPr lang="en-US" sz="2400" dirty="0">
                <a:solidFill>
                  <a:schemeClr val="tx1"/>
                </a:solidFill>
                <a:latin typeface="Calibri Light" panose="020F0302020204030204" pitchFamily="34" charset="0"/>
                <a:cs typeface="Calibri Light" panose="020F0302020204030204" pitchFamily="34" charset="0"/>
              </a:rPr>
              <a:t>Are SALIANT scores correlated to SA measures derived from other procedures? </a:t>
            </a:r>
          </a:p>
        </p:txBody>
      </p:sp>
    </p:spTree>
    <p:extLst>
      <p:ext uri="{BB962C8B-B14F-4D97-AF65-F5344CB8AC3E}">
        <p14:creationId xmlns:p14="http://schemas.microsoft.com/office/powerpoint/2010/main" val="358033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Methods</a:t>
            </a:r>
          </a:p>
        </p:txBody>
      </p:sp>
    </p:spTree>
    <p:extLst>
      <p:ext uri="{BB962C8B-B14F-4D97-AF65-F5344CB8AC3E}">
        <p14:creationId xmlns:p14="http://schemas.microsoft.com/office/powerpoint/2010/main" val="26574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 conducted a meta-analysis to aggregate previous SALIANT findings</a:t>
            </a:r>
          </a:p>
        </p:txBody>
      </p:sp>
      <p:sp>
        <p:nvSpPr>
          <p:cNvPr id="7" name="Text Placeholder 6"/>
          <p:cNvSpPr>
            <a:spLocks noGrp="1"/>
          </p:cNvSpPr>
          <p:nvPr>
            <p:ph type="body" sz="quarter" idx="11"/>
          </p:nvPr>
        </p:nvSpPr>
        <p:spPr/>
        <p:txBody>
          <a:bodyPr/>
          <a:lstStyle/>
          <a:p>
            <a:r>
              <a:rPr lang="en-US" dirty="0"/>
              <a:t>SALIANT – Situation Awareness Linked Indicators Adapted to Novel Tasks</a:t>
            </a:r>
          </a:p>
        </p:txBody>
      </p:sp>
      <p:grpSp>
        <p:nvGrpSpPr>
          <p:cNvPr id="9" name="Group 8">
            <a:extLst>
              <a:ext uri="{FF2B5EF4-FFF2-40B4-BE49-F238E27FC236}">
                <a16:creationId xmlns:a16="http://schemas.microsoft.com/office/drawing/2014/main" id="{29E3626C-67E4-4703-8410-676E6AE77388}"/>
              </a:ext>
            </a:extLst>
          </p:cNvPr>
          <p:cNvGrpSpPr/>
          <p:nvPr/>
        </p:nvGrpSpPr>
        <p:grpSpPr>
          <a:xfrm>
            <a:off x="792722" y="1290074"/>
            <a:ext cx="1935087" cy="3603834"/>
            <a:chOff x="792722" y="1290074"/>
            <a:chExt cx="1935087" cy="3603834"/>
          </a:xfrm>
        </p:grpSpPr>
        <p:pic>
          <p:nvPicPr>
            <p:cNvPr id="10" name="Picture 9">
              <a:extLst>
                <a:ext uri="{FF2B5EF4-FFF2-40B4-BE49-F238E27FC236}">
                  <a16:creationId xmlns:a16="http://schemas.microsoft.com/office/drawing/2014/main" id="{7D7AAC0B-D26D-480A-B3C4-E79DBACB54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908473" y="4226365"/>
              <a:ext cx="517653" cy="667543"/>
            </a:xfrm>
            <a:prstGeom prst="rect">
              <a:avLst/>
            </a:prstGeom>
          </p:spPr>
        </p:pic>
        <p:pic>
          <p:nvPicPr>
            <p:cNvPr id="31" name="Picture 30">
              <a:extLst>
                <a:ext uri="{FF2B5EF4-FFF2-40B4-BE49-F238E27FC236}">
                  <a16:creationId xmlns:a16="http://schemas.microsoft.com/office/drawing/2014/main" id="{B2533BF9-3CE7-42CA-9D52-6ACC6725EA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1458261" y="4226365"/>
              <a:ext cx="517653" cy="667543"/>
            </a:xfrm>
            <a:prstGeom prst="rect">
              <a:avLst/>
            </a:prstGeom>
          </p:spPr>
        </p:pic>
        <p:pic>
          <p:nvPicPr>
            <p:cNvPr id="32" name="Picture 31">
              <a:extLst>
                <a:ext uri="{FF2B5EF4-FFF2-40B4-BE49-F238E27FC236}">
                  <a16:creationId xmlns:a16="http://schemas.microsoft.com/office/drawing/2014/main" id="{FC4392F4-D38E-4933-B4F8-67DF406883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2008048" y="4226365"/>
              <a:ext cx="517653" cy="667543"/>
            </a:xfrm>
            <a:prstGeom prst="rect">
              <a:avLst/>
            </a:prstGeom>
          </p:spPr>
        </p:pic>
        <p:grpSp>
          <p:nvGrpSpPr>
            <p:cNvPr id="2" name="Group 1">
              <a:extLst>
                <a:ext uri="{FF2B5EF4-FFF2-40B4-BE49-F238E27FC236}">
                  <a16:creationId xmlns:a16="http://schemas.microsoft.com/office/drawing/2014/main" id="{DBC93476-1667-49D9-A043-22B494946DC3}"/>
                </a:ext>
              </a:extLst>
            </p:cNvPr>
            <p:cNvGrpSpPr/>
            <p:nvPr/>
          </p:nvGrpSpPr>
          <p:grpSpPr>
            <a:xfrm>
              <a:off x="792722" y="1290074"/>
              <a:ext cx="1935087" cy="2722782"/>
              <a:chOff x="550194" y="1296576"/>
              <a:chExt cx="2461047" cy="3462839"/>
            </a:xfrm>
          </p:grpSpPr>
          <p:grpSp>
            <p:nvGrpSpPr>
              <p:cNvPr id="56" name="Group 55">
                <a:extLst>
                  <a:ext uri="{FF2B5EF4-FFF2-40B4-BE49-F238E27FC236}">
                    <a16:creationId xmlns:a16="http://schemas.microsoft.com/office/drawing/2014/main" id="{4ED96C8E-3CA8-49C1-97B2-3FF55E339FC9}"/>
                  </a:ext>
                </a:extLst>
              </p:cNvPr>
              <p:cNvGrpSpPr/>
              <p:nvPr/>
            </p:nvGrpSpPr>
            <p:grpSpPr>
              <a:xfrm>
                <a:off x="550194" y="1296576"/>
                <a:ext cx="2461047" cy="1851368"/>
                <a:chOff x="550194" y="1296576"/>
                <a:chExt cx="2461047" cy="1851368"/>
              </a:xfrm>
            </p:grpSpPr>
            <p:pic>
              <p:nvPicPr>
                <p:cNvPr id="43" name="Picture 42">
                  <a:extLst>
                    <a:ext uri="{FF2B5EF4-FFF2-40B4-BE49-F238E27FC236}">
                      <a16:creationId xmlns:a16="http://schemas.microsoft.com/office/drawing/2014/main" id="{0FBD32C1-48F0-4FB4-AEEE-00FCCE95E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981754" y="1304771"/>
                  <a:ext cx="658352" cy="848982"/>
                </a:xfrm>
                <a:prstGeom prst="rect">
                  <a:avLst/>
                </a:prstGeom>
              </p:spPr>
            </p:pic>
            <p:pic>
              <p:nvPicPr>
                <p:cNvPr id="39" name="Picture 38">
                  <a:extLst>
                    <a:ext uri="{FF2B5EF4-FFF2-40B4-BE49-F238E27FC236}">
                      <a16:creationId xmlns:a16="http://schemas.microsoft.com/office/drawing/2014/main" id="{9E5088A9-0887-4367-B057-B4E3596F7E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48135">
                  <a:off x="2254119" y="1296576"/>
                  <a:ext cx="658352" cy="848982"/>
                </a:xfrm>
                <a:prstGeom prst="rect">
                  <a:avLst/>
                </a:prstGeom>
              </p:spPr>
            </p:pic>
            <p:pic>
              <p:nvPicPr>
                <p:cNvPr id="38" name="Picture 37">
                  <a:extLst>
                    <a:ext uri="{FF2B5EF4-FFF2-40B4-BE49-F238E27FC236}">
                      <a16:creationId xmlns:a16="http://schemas.microsoft.com/office/drawing/2014/main" id="{DDD74938-0A84-468F-879D-A4028A197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48135">
                  <a:off x="1420127" y="1493297"/>
                  <a:ext cx="658352" cy="848982"/>
                </a:xfrm>
                <a:prstGeom prst="rect">
                  <a:avLst/>
                </a:prstGeom>
              </p:spPr>
            </p:pic>
            <p:pic>
              <p:nvPicPr>
                <p:cNvPr id="33" name="Picture 32">
                  <a:extLst>
                    <a:ext uri="{FF2B5EF4-FFF2-40B4-BE49-F238E27FC236}">
                      <a16:creationId xmlns:a16="http://schemas.microsoft.com/office/drawing/2014/main" id="{2C0C84B7-0503-44FD-BEEB-B4610BCF7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0571634">
                  <a:off x="550194" y="1435868"/>
                  <a:ext cx="658352" cy="848982"/>
                </a:xfrm>
                <a:prstGeom prst="rect">
                  <a:avLst/>
                </a:prstGeom>
              </p:spPr>
            </p:pic>
            <p:pic>
              <p:nvPicPr>
                <p:cNvPr id="34" name="Picture 33">
                  <a:extLst>
                    <a:ext uri="{FF2B5EF4-FFF2-40B4-BE49-F238E27FC236}">
                      <a16:creationId xmlns:a16="http://schemas.microsoft.com/office/drawing/2014/main" id="{B0BF171D-ADF8-4B65-A1F6-A8AF88384B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0571634">
                  <a:off x="989320" y="1619238"/>
                  <a:ext cx="658352" cy="848982"/>
                </a:xfrm>
                <a:prstGeom prst="rect">
                  <a:avLst/>
                </a:prstGeom>
              </p:spPr>
            </p:pic>
            <p:pic>
              <p:nvPicPr>
                <p:cNvPr id="40" name="Picture 39">
                  <a:extLst>
                    <a:ext uri="{FF2B5EF4-FFF2-40B4-BE49-F238E27FC236}">
                      <a16:creationId xmlns:a16="http://schemas.microsoft.com/office/drawing/2014/main" id="{9E75C152-6A01-44E2-B988-3F6E40270E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1641098">
                  <a:off x="1922767" y="1530659"/>
                  <a:ext cx="658352" cy="848982"/>
                </a:xfrm>
                <a:prstGeom prst="rect">
                  <a:avLst/>
                </a:prstGeom>
              </p:spPr>
            </p:pic>
            <p:pic>
              <p:nvPicPr>
                <p:cNvPr id="42" name="Picture 41">
                  <a:extLst>
                    <a:ext uri="{FF2B5EF4-FFF2-40B4-BE49-F238E27FC236}">
                      <a16:creationId xmlns:a16="http://schemas.microsoft.com/office/drawing/2014/main" id="{1FB6112F-65E3-49CD-960A-34FEE7B635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341023">
                  <a:off x="2352889" y="1638971"/>
                  <a:ext cx="658352" cy="848982"/>
                </a:xfrm>
                <a:prstGeom prst="rect">
                  <a:avLst/>
                </a:prstGeom>
              </p:spPr>
            </p:pic>
            <p:pic>
              <p:nvPicPr>
                <p:cNvPr id="35" name="Picture 34">
                  <a:extLst>
                    <a:ext uri="{FF2B5EF4-FFF2-40B4-BE49-F238E27FC236}">
                      <a16:creationId xmlns:a16="http://schemas.microsoft.com/office/drawing/2014/main" id="{325FD044-8B00-4D57-BDC1-E05480ED9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1203473">
                  <a:off x="817040" y="1893294"/>
                  <a:ext cx="658352" cy="848982"/>
                </a:xfrm>
                <a:prstGeom prst="rect">
                  <a:avLst/>
                </a:prstGeom>
              </p:spPr>
            </p:pic>
            <p:pic>
              <p:nvPicPr>
                <p:cNvPr id="41" name="Picture 40">
                  <a:extLst>
                    <a:ext uri="{FF2B5EF4-FFF2-40B4-BE49-F238E27FC236}">
                      <a16:creationId xmlns:a16="http://schemas.microsoft.com/office/drawing/2014/main" id="{5AF94F8A-BD73-4244-B9E7-2B265D72FE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1641098">
                  <a:off x="2187741" y="2065583"/>
                  <a:ext cx="658352" cy="848982"/>
                </a:xfrm>
                <a:prstGeom prst="rect">
                  <a:avLst/>
                </a:prstGeom>
              </p:spPr>
            </p:pic>
            <p:pic>
              <p:nvPicPr>
                <p:cNvPr id="37" name="Picture 36">
                  <a:extLst>
                    <a:ext uri="{FF2B5EF4-FFF2-40B4-BE49-F238E27FC236}">
                      <a16:creationId xmlns:a16="http://schemas.microsoft.com/office/drawing/2014/main" id="{5A08E514-74E0-4FFE-9F77-99C27D840F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510521">
                  <a:off x="1642596" y="2087643"/>
                  <a:ext cx="658352" cy="848982"/>
                </a:xfrm>
                <a:prstGeom prst="rect">
                  <a:avLst/>
                </a:prstGeom>
              </p:spPr>
            </p:pic>
            <p:pic>
              <p:nvPicPr>
                <p:cNvPr id="36" name="Picture 35">
                  <a:extLst>
                    <a:ext uri="{FF2B5EF4-FFF2-40B4-BE49-F238E27FC236}">
                      <a16:creationId xmlns:a16="http://schemas.microsoft.com/office/drawing/2014/main" id="{3398776F-E9F0-49F4-AE49-ADF060C609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rot="21203473">
                  <a:off x="1145507" y="2298962"/>
                  <a:ext cx="658352" cy="848982"/>
                </a:xfrm>
                <a:prstGeom prst="rect">
                  <a:avLst/>
                </a:prstGeom>
              </p:spPr>
            </p:pic>
          </p:grpSp>
          <p:pic>
            <p:nvPicPr>
              <p:cNvPr id="12" name="Picture 11">
                <a:extLst>
                  <a:ext uri="{FF2B5EF4-FFF2-40B4-BE49-F238E27FC236}">
                    <a16:creationId xmlns:a16="http://schemas.microsoft.com/office/drawing/2014/main" id="{AFA4FB5C-B192-4505-8BF9-F597FBB0E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75" y="2647531"/>
                <a:ext cx="2111884" cy="2111884"/>
              </a:xfrm>
              <a:prstGeom prst="rect">
                <a:avLst/>
              </a:prstGeom>
            </p:spPr>
          </p:pic>
        </p:grpSp>
      </p:grpSp>
      <p:grpSp>
        <p:nvGrpSpPr>
          <p:cNvPr id="3" name="Group 2">
            <a:extLst>
              <a:ext uri="{FF2B5EF4-FFF2-40B4-BE49-F238E27FC236}">
                <a16:creationId xmlns:a16="http://schemas.microsoft.com/office/drawing/2014/main" id="{57E73CC4-6447-4B1B-9EF8-25857D419237}"/>
              </a:ext>
            </a:extLst>
          </p:cNvPr>
          <p:cNvGrpSpPr/>
          <p:nvPr/>
        </p:nvGrpSpPr>
        <p:grpSpPr>
          <a:xfrm>
            <a:off x="6632201" y="2420738"/>
            <a:ext cx="1833827" cy="2018631"/>
            <a:chOff x="6667249" y="2371321"/>
            <a:chExt cx="1833827" cy="2018631"/>
          </a:xfrm>
        </p:grpSpPr>
        <p:pic>
          <p:nvPicPr>
            <p:cNvPr id="22" name="Picture 21">
              <a:extLst>
                <a:ext uri="{FF2B5EF4-FFF2-40B4-BE49-F238E27FC236}">
                  <a16:creationId xmlns:a16="http://schemas.microsoft.com/office/drawing/2014/main" id="{EF85F676-5E57-44FA-9B53-71A8221872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446737">
              <a:off x="6667249" y="2371321"/>
              <a:ext cx="1119519" cy="1119519"/>
            </a:xfrm>
            <a:prstGeom prst="rect">
              <a:avLst/>
            </a:prstGeom>
          </p:spPr>
        </p:pic>
        <p:grpSp>
          <p:nvGrpSpPr>
            <p:cNvPr id="26" name="Group 25">
              <a:extLst>
                <a:ext uri="{FF2B5EF4-FFF2-40B4-BE49-F238E27FC236}">
                  <a16:creationId xmlns:a16="http://schemas.microsoft.com/office/drawing/2014/main" id="{69AC5E45-56CF-49D8-B4C7-61E2AAE4DD78}"/>
                </a:ext>
              </a:extLst>
            </p:cNvPr>
            <p:cNvGrpSpPr/>
            <p:nvPr/>
          </p:nvGrpSpPr>
          <p:grpSpPr>
            <a:xfrm>
              <a:off x="7234594" y="3230437"/>
              <a:ext cx="1266482" cy="1159515"/>
              <a:chOff x="6517031" y="3738909"/>
              <a:chExt cx="2471267" cy="2262544"/>
            </a:xfrm>
          </p:grpSpPr>
          <p:grpSp>
            <p:nvGrpSpPr>
              <p:cNvPr id="13" name="Group 12">
                <a:extLst>
                  <a:ext uri="{FF2B5EF4-FFF2-40B4-BE49-F238E27FC236}">
                    <a16:creationId xmlns:a16="http://schemas.microsoft.com/office/drawing/2014/main" id="{755CC930-4940-40AD-A3FE-18A27CEB4DAE}"/>
                  </a:ext>
                </a:extLst>
              </p:cNvPr>
              <p:cNvGrpSpPr/>
              <p:nvPr/>
            </p:nvGrpSpPr>
            <p:grpSpPr>
              <a:xfrm>
                <a:off x="6517031" y="4221237"/>
                <a:ext cx="1958357" cy="1780216"/>
                <a:chOff x="6604732" y="4298706"/>
                <a:chExt cx="1958357" cy="1780216"/>
              </a:xfrm>
            </p:grpSpPr>
            <p:pic>
              <p:nvPicPr>
                <p:cNvPr id="91" name="Picture 90">
                  <a:extLst>
                    <a:ext uri="{FF2B5EF4-FFF2-40B4-BE49-F238E27FC236}">
                      <a16:creationId xmlns:a16="http://schemas.microsoft.com/office/drawing/2014/main" id="{273A291B-43EF-45B1-B561-FC33D0D7CF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796" t="17624" r="14508" b="18110"/>
                <a:stretch/>
              </p:blipFill>
              <p:spPr>
                <a:xfrm>
                  <a:off x="6604732" y="4298706"/>
                  <a:ext cx="1958357" cy="1780216"/>
                </a:xfrm>
                <a:prstGeom prst="rect">
                  <a:avLst/>
                </a:prstGeom>
              </p:spPr>
            </p:pic>
            <p:sp>
              <p:nvSpPr>
                <p:cNvPr id="11" name="Oval 10">
                  <a:extLst>
                    <a:ext uri="{FF2B5EF4-FFF2-40B4-BE49-F238E27FC236}">
                      <a16:creationId xmlns:a16="http://schemas.microsoft.com/office/drawing/2014/main" id="{55015472-8A41-4922-95FE-A8004543B315}"/>
                    </a:ext>
                  </a:extLst>
                </p:cNvPr>
                <p:cNvSpPr/>
                <p:nvPr/>
              </p:nvSpPr>
              <p:spPr>
                <a:xfrm>
                  <a:off x="6780237"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92617B6-950D-4881-A955-95B0BC355466}"/>
                    </a:ext>
                  </a:extLst>
                </p:cNvPr>
                <p:cNvSpPr/>
                <p:nvPr/>
              </p:nvSpPr>
              <p:spPr>
                <a:xfrm>
                  <a:off x="7239408"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D2BB5A8-22CC-4F4E-A586-0E58F53531E4}"/>
                    </a:ext>
                  </a:extLst>
                </p:cNvPr>
                <p:cNvSpPr/>
                <p:nvPr/>
              </p:nvSpPr>
              <p:spPr>
                <a:xfrm>
                  <a:off x="7698579"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2846928-F7EE-4E07-92B4-1D633B3CCD26}"/>
                    </a:ext>
                  </a:extLst>
                </p:cNvPr>
                <p:cNvSpPr/>
                <p:nvPr/>
              </p:nvSpPr>
              <p:spPr>
                <a:xfrm>
                  <a:off x="8157750"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A4316D0F-B501-4D2B-8E28-01FEE7BFFBAD}"/>
                    </a:ext>
                  </a:extLst>
                </p:cNvPr>
                <p:cNvSpPr/>
                <p:nvPr/>
              </p:nvSpPr>
              <p:spPr>
                <a:xfrm>
                  <a:off x="6780237"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C4F3ACB3-676A-4559-8EEE-F431EE536AD9}"/>
                    </a:ext>
                  </a:extLst>
                </p:cNvPr>
                <p:cNvSpPr/>
                <p:nvPr/>
              </p:nvSpPr>
              <p:spPr>
                <a:xfrm>
                  <a:off x="7239408"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3C13420-D91C-4508-B179-EA290F9A71A2}"/>
                    </a:ext>
                  </a:extLst>
                </p:cNvPr>
                <p:cNvSpPr/>
                <p:nvPr/>
              </p:nvSpPr>
              <p:spPr>
                <a:xfrm>
                  <a:off x="7698579"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E5E5B09-2AAA-4078-8733-A9510E6DFD6C}"/>
                    </a:ext>
                  </a:extLst>
                </p:cNvPr>
                <p:cNvSpPr/>
                <p:nvPr/>
              </p:nvSpPr>
              <p:spPr>
                <a:xfrm>
                  <a:off x="8157750"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E68967B-6BDF-43FA-AFCD-DA33B9FEA3B6}"/>
                    </a:ext>
                  </a:extLst>
                </p:cNvPr>
                <p:cNvSpPr/>
                <p:nvPr/>
              </p:nvSpPr>
              <p:spPr>
                <a:xfrm>
                  <a:off x="6780237"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B66BB1C-2E9B-4298-B56D-E9ECC0198643}"/>
                    </a:ext>
                  </a:extLst>
                </p:cNvPr>
                <p:cNvSpPr/>
                <p:nvPr/>
              </p:nvSpPr>
              <p:spPr>
                <a:xfrm>
                  <a:off x="7239408"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27BCAAE3-A155-44E0-A69B-DF95B5AA05D6}"/>
                    </a:ext>
                  </a:extLst>
                </p:cNvPr>
                <p:cNvSpPr/>
                <p:nvPr/>
              </p:nvSpPr>
              <p:spPr>
                <a:xfrm>
                  <a:off x="7698579"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35CD66F-0791-43A2-8A1B-F32F245A5A50}"/>
                    </a:ext>
                  </a:extLst>
                </p:cNvPr>
                <p:cNvSpPr/>
                <p:nvPr/>
              </p:nvSpPr>
              <p:spPr>
                <a:xfrm>
                  <a:off x="8157750"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D52D1D78-C91F-4CAA-BC87-1C85822DE3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01648" y="3738909"/>
                <a:ext cx="986650" cy="986650"/>
              </a:xfrm>
              <a:prstGeom prst="rect">
                <a:avLst/>
              </a:prstGeom>
            </p:spPr>
          </p:pic>
        </p:grpSp>
      </p:grpSp>
      <p:sp>
        <p:nvSpPr>
          <p:cNvPr id="103" name="Arrow: Down 102">
            <a:extLst>
              <a:ext uri="{FF2B5EF4-FFF2-40B4-BE49-F238E27FC236}">
                <a16:creationId xmlns:a16="http://schemas.microsoft.com/office/drawing/2014/main" id="{D1B95C3C-A975-406B-9466-DAEB80314EBB}"/>
              </a:ext>
            </a:extLst>
          </p:cNvPr>
          <p:cNvSpPr/>
          <p:nvPr/>
        </p:nvSpPr>
        <p:spPr>
          <a:xfrm rot="16200000">
            <a:off x="2720748" y="2946942"/>
            <a:ext cx="974816" cy="91844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Arrow: Down 104">
            <a:extLst>
              <a:ext uri="{FF2B5EF4-FFF2-40B4-BE49-F238E27FC236}">
                <a16:creationId xmlns:a16="http://schemas.microsoft.com/office/drawing/2014/main" id="{68CB72A0-7B4B-4CC3-A89E-F3B9FFCF0036}"/>
              </a:ext>
            </a:extLst>
          </p:cNvPr>
          <p:cNvSpPr/>
          <p:nvPr/>
        </p:nvSpPr>
        <p:spPr>
          <a:xfrm rot="16200000">
            <a:off x="5614048" y="2951962"/>
            <a:ext cx="974816" cy="91844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row: Down 105">
            <a:extLst>
              <a:ext uri="{FF2B5EF4-FFF2-40B4-BE49-F238E27FC236}">
                <a16:creationId xmlns:a16="http://schemas.microsoft.com/office/drawing/2014/main" id="{C07B5327-5869-43B9-8887-391B541B5CB6}"/>
              </a:ext>
            </a:extLst>
          </p:cNvPr>
          <p:cNvSpPr/>
          <p:nvPr/>
        </p:nvSpPr>
        <p:spPr>
          <a:xfrm rot="16200000">
            <a:off x="8501897" y="2951962"/>
            <a:ext cx="974816" cy="91844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E75F3841-414A-443D-A495-923BE80B90FC}"/>
              </a:ext>
            </a:extLst>
          </p:cNvPr>
          <p:cNvGrpSpPr/>
          <p:nvPr/>
        </p:nvGrpSpPr>
        <p:grpSpPr>
          <a:xfrm>
            <a:off x="3834208" y="1918421"/>
            <a:ext cx="1606965" cy="2975487"/>
            <a:chOff x="3770354" y="1603713"/>
            <a:chExt cx="1606965" cy="2975487"/>
          </a:xfrm>
        </p:grpSpPr>
        <p:grpSp>
          <p:nvGrpSpPr>
            <p:cNvPr id="49" name="Group 48">
              <a:extLst>
                <a:ext uri="{FF2B5EF4-FFF2-40B4-BE49-F238E27FC236}">
                  <a16:creationId xmlns:a16="http://schemas.microsoft.com/office/drawing/2014/main" id="{B2F17B1D-7093-44D0-A385-7B3CA3763DB8}"/>
                </a:ext>
              </a:extLst>
            </p:cNvPr>
            <p:cNvGrpSpPr/>
            <p:nvPr/>
          </p:nvGrpSpPr>
          <p:grpSpPr>
            <a:xfrm>
              <a:off x="3770354" y="3705241"/>
              <a:ext cx="1606965" cy="873959"/>
              <a:chOff x="3764143" y="4231040"/>
              <a:chExt cx="1606965" cy="873959"/>
            </a:xfrm>
          </p:grpSpPr>
          <p:grpSp>
            <p:nvGrpSpPr>
              <p:cNvPr id="87" name="Group 86">
                <a:extLst>
                  <a:ext uri="{FF2B5EF4-FFF2-40B4-BE49-F238E27FC236}">
                    <a16:creationId xmlns:a16="http://schemas.microsoft.com/office/drawing/2014/main" id="{07DF372F-68E6-47A2-87B5-4415C23A23F8}"/>
                  </a:ext>
                </a:extLst>
              </p:cNvPr>
              <p:cNvGrpSpPr/>
              <p:nvPr/>
            </p:nvGrpSpPr>
            <p:grpSpPr>
              <a:xfrm>
                <a:off x="3764143" y="4231040"/>
                <a:ext cx="677720" cy="873959"/>
                <a:chOff x="3518754" y="4504537"/>
                <a:chExt cx="1208753" cy="1558755"/>
              </a:xfrm>
            </p:grpSpPr>
            <p:pic>
              <p:nvPicPr>
                <p:cNvPr id="59" name="Picture 58">
                  <a:extLst>
                    <a:ext uri="{FF2B5EF4-FFF2-40B4-BE49-F238E27FC236}">
                      <a16:creationId xmlns:a16="http://schemas.microsoft.com/office/drawing/2014/main" id="{F74446B1-A431-4FC2-8DC1-6BF7100C81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2454"/>
                <a:stretch/>
              </p:blipFill>
              <p:spPr>
                <a:xfrm>
                  <a:off x="3518754" y="4504537"/>
                  <a:ext cx="1208753" cy="1558755"/>
                </a:xfrm>
                <a:prstGeom prst="rect">
                  <a:avLst/>
                </a:prstGeom>
              </p:spPr>
            </p:pic>
            <p:sp>
              <p:nvSpPr>
                <p:cNvPr id="62" name="Rectangle: Rounded Corners 61">
                  <a:extLst>
                    <a:ext uri="{FF2B5EF4-FFF2-40B4-BE49-F238E27FC236}">
                      <a16:creationId xmlns:a16="http://schemas.microsoft.com/office/drawing/2014/main" id="{8C59F4EF-846E-49D0-B4B1-49C7866F864D}"/>
                    </a:ext>
                  </a:extLst>
                </p:cNvPr>
                <p:cNvSpPr/>
                <p:nvPr/>
              </p:nvSpPr>
              <p:spPr>
                <a:xfrm>
                  <a:off x="3742250" y="5582295"/>
                  <a:ext cx="478648"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9AE3BC56-B909-4D3A-9C46-F795E35A544A}"/>
                    </a:ext>
                  </a:extLst>
                </p:cNvPr>
                <p:cNvSpPr/>
                <p:nvPr/>
              </p:nvSpPr>
              <p:spPr>
                <a:xfrm>
                  <a:off x="3842403" y="5440011"/>
                  <a:ext cx="138479"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CFA1F651-59E5-41B1-BCE7-DBD510151955}"/>
                    </a:ext>
                  </a:extLst>
                </p:cNvPr>
                <p:cNvSpPr/>
                <p:nvPr/>
              </p:nvSpPr>
              <p:spPr>
                <a:xfrm>
                  <a:off x="4288929" y="5300408"/>
                  <a:ext cx="138479"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1F23515-5EAD-4E28-9C65-997E32F25059}"/>
                  </a:ext>
                </a:extLst>
              </p:cNvPr>
              <p:cNvGrpSpPr/>
              <p:nvPr/>
            </p:nvGrpSpPr>
            <p:grpSpPr>
              <a:xfrm>
                <a:off x="4653999" y="4342080"/>
                <a:ext cx="717109" cy="651878"/>
                <a:chOff x="9196249" y="1316003"/>
                <a:chExt cx="1958357" cy="1780216"/>
              </a:xfrm>
            </p:grpSpPr>
            <p:pic>
              <p:nvPicPr>
                <p:cNvPr id="138" name="Picture 137">
                  <a:extLst>
                    <a:ext uri="{FF2B5EF4-FFF2-40B4-BE49-F238E27FC236}">
                      <a16:creationId xmlns:a16="http://schemas.microsoft.com/office/drawing/2014/main" id="{F73BE378-F491-431F-AE51-C9751592865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796" t="17624" r="14508" b="18110"/>
                <a:stretch/>
              </p:blipFill>
              <p:spPr>
                <a:xfrm>
                  <a:off x="9196249" y="1316003"/>
                  <a:ext cx="1958357" cy="1780216"/>
                </a:xfrm>
                <a:prstGeom prst="rect">
                  <a:avLst/>
                </a:prstGeom>
              </p:spPr>
            </p:pic>
            <p:sp>
              <p:nvSpPr>
                <p:cNvPr id="139" name="Oval 138">
                  <a:extLst>
                    <a:ext uri="{FF2B5EF4-FFF2-40B4-BE49-F238E27FC236}">
                      <a16:creationId xmlns:a16="http://schemas.microsoft.com/office/drawing/2014/main" id="{FB7A8AE7-03C1-45B7-BFBC-E9DA8767CC29}"/>
                    </a:ext>
                  </a:extLst>
                </p:cNvPr>
                <p:cNvSpPr/>
                <p:nvPr/>
              </p:nvSpPr>
              <p:spPr>
                <a:xfrm>
                  <a:off x="9371754"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14C66450-EC14-48BC-B2BD-E230B996F801}"/>
                    </a:ext>
                  </a:extLst>
                </p:cNvPr>
                <p:cNvSpPr/>
                <p:nvPr/>
              </p:nvSpPr>
              <p:spPr>
                <a:xfrm>
                  <a:off x="9830925"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67A28A10-AF32-4D9C-A01B-253C68F12BBA}"/>
                    </a:ext>
                  </a:extLst>
                </p:cNvPr>
                <p:cNvSpPr/>
                <p:nvPr/>
              </p:nvSpPr>
              <p:spPr>
                <a:xfrm>
                  <a:off x="10749267"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69A56D6-E490-44C4-93AD-E0BF0D471907}"/>
                    </a:ext>
                  </a:extLst>
                </p:cNvPr>
                <p:cNvSpPr/>
                <p:nvPr/>
              </p:nvSpPr>
              <p:spPr>
                <a:xfrm>
                  <a:off x="9830925" y="2350579"/>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C7070A4-A164-4B14-B1A9-48A431215BB5}"/>
                    </a:ext>
                  </a:extLst>
                </p:cNvPr>
                <p:cNvSpPr/>
                <p:nvPr/>
              </p:nvSpPr>
              <p:spPr>
                <a:xfrm>
                  <a:off x="10290096" y="2350579"/>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63DE47C-5C96-438A-9B77-D09589BFDEEA}"/>
                    </a:ext>
                  </a:extLst>
                </p:cNvPr>
                <p:cNvSpPr/>
                <p:nvPr/>
              </p:nvSpPr>
              <p:spPr>
                <a:xfrm>
                  <a:off x="9830925"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C8530D29-CE9E-43E8-B4F5-58D64CE23A63}"/>
                    </a:ext>
                  </a:extLst>
                </p:cNvPr>
                <p:cNvSpPr/>
                <p:nvPr/>
              </p:nvSpPr>
              <p:spPr>
                <a:xfrm>
                  <a:off x="10290096"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649DE68-95C1-465E-8FAE-558A867BEE2C}"/>
                    </a:ext>
                  </a:extLst>
                </p:cNvPr>
                <p:cNvSpPr/>
                <p:nvPr/>
              </p:nvSpPr>
              <p:spPr>
                <a:xfrm>
                  <a:off x="10749267"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Arc 24">
                <a:extLst>
                  <a:ext uri="{FF2B5EF4-FFF2-40B4-BE49-F238E27FC236}">
                    <a16:creationId xmlns:a16="http://schemas.microsoft.com/office/drawing/2014/main" id="{21C676B9-AF56-4BED-B4FD-D01DB4DF4180}"/>
                  </a:ext>
                </a:extLst>
              </p:cNvPr>
              <p:cNvSpPr/>
              <p:nvPr/>
            </p:nvSpPr>
            <p:spPr>
              <a:xfrm rot="5086734">
                <a:off x="4379441" y="4462049"/>
                <a:ext cx="274411" cy="500189"/>
              </a:xfrm>
              <a:prstGeom prst="arc">
                <a:avLst>
                  <a:gd name="adj1" fmla="val 16200000"/>
                  <a:gd name="adj2" fmla="val 5320415"/>
                </a:avLst>
              </a:prstGeom>
              <a:ln w="25400">
                <a:solidFill>
                  <a:schemeClr val="accent4"/>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2CDAA5C4-A44C-4A60-B654-31A980C0E8FE}"/>
                </a:ext>
              </a:extLst>
            </p:cNvPr>
            <p:cNvGrpSpPr/>
            <p:nvPr/>
          </p:nvGrpSpPr>
          <p:grpSpPr>
            <a:xfrm>
              <a:off x="3770354" y="2654477"/>
              <a:ext cx="1606965" cy="873959"/>
              <a:chOff x="3764143" y="2917377"/>
              <a:chExt cx="1606965" cy="873959"/>
            </a:xfrm>
          </p:grpSpPr>
          <p:grpSp>
            <p:nvGrpSpPr>
              <p:cNvPr id="86" name="Group 85">
                <a:extLst>
                  <a:ext uri="{FF2B5EF4-FFF2-40B4-BE49-F238E27FC236}">
                    <a16:creationId xmlns:a16="http://schemas.microsoft.com/office/drawing/2014/main" id="{B87A8CDD-260F-4A55-A01C-D190CEBF5D72}"/>
                  </a:ext>
                </a:extLst>
              </p:cNvPr>
              <p:cNvGrpSpPr/>
              <p:nvPr/>
            </p:nvGrpSpPr>
            <p:grpSpPr>
              <a:xfrm>
                <a:off x="3764143" y="2917377"/>
                <a:ext cx="677720" cy="873959"/>
                <a:chOff x="3476731" y="2893889"/>
                <a:chExt cx="1208753" cy="1558755"/>
              </a:xfrm>
            </p:grpSpPr>
            <p:pic>
              <p:nvPicPr>
                <p:cNvPr id="58" name="Picture 57">
                  <a:extLst>
                    <a:ext uri="{FF2B5EF4-FFF2-40B4-BE49-F238E27FC236}">
                      <a16:creationId xmlns:a16="http://schemas.microsoft.com/office/drawing/2014/main" id="{5D969EA1-630E-4EC0-8B72-9C2793386E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2454"/>
                <a:stretch/>
              </p:blipFill>
              <p:spPr>
                <a:xfrm>
                  <a:off x="3476731" y="2893889"/>
                  <a:ext cx="1208753" cy="1558755"/>
                </a:xfrm>
                <a:prstGeom prst="rect">
                  <a:avLst/>
                </a:prstGeom>
              </p:spPr>
            </p:pic>
            <p:sp>
              <p:nvSpPr>
                <p:cNvPr id="63" name="Rectangle: Rounded Corners 62">
                  <a:extLst>
                    <a:ext uri="{FF2B5EF4-FFF2-40B4-BE49-F238E27FC236}">
                      <a16:creationId xmlns:a16="http://schemas.microsoft.com/office/drawing/2014/main" id="{5E1F4BF2-BA17-404E-A282-685BBB4510DA}"/>
                    </a:ext>
                  </a:extLst>
                </p:cNvPr>
                <p:cNvSpPr/>
                <p:nvPr/>
              </p:nvSpPr>
              <p:spPr>
                <a:xfrm>
                  <a:off x="4083627" y="3829883"/>
                  <a:ext cx="274542" cy="665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850DA0F8-913D-46FB-9932-ABC2CD1C10C6}"/>
                    </a:ext>
                  </a:extLst>
                </p:cNvPr>
                <p:cNvSpPr/>
                <p:nvPr/>
              </p:nvSpPr>
              <p:spPr>
                <a:xfrm>
                  <a:off x="3980882" y="3971543"/>
                  <a:ext cx="208733" cy="665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8417249-65D9-4BCC-A3AB-856EBC22350F}"/>
                  </a:ext>
                </a:extLst>
              </p:cNvPr>
              <p:cNvGrpSpPr/>
              <p:nvPr/>
            </p:nvGrpSpPr>
            <p:grpSpPr>
              <a:xfrm>
                <a:off x="4653999" y="3028417"/>
                <a:ext cx="717109" cy="651878"/>
                <a:chOff x="9324587" y="1078258"/>
                <a:chExt cx="1958357" cy="1780216"/>
              </a:xfrm>
            </p:grpSpPr>
            <p:pic>
              <p:nvPicPr>
                <p:cNvPr id="129" name="Picture 128">
                  <a:extLst>
                    <a:ext uri="{FF2B5EF4-FFF2-40B4-BE49-F238E27FC236}">
                      <a16:creationId xmlns:a16="http://schemas.microsoft.com/office/drawing/2014/main" id="{8FE4D96E-59BB-4C2C-B902-51D64EE8DD9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796" t="17624" r="14508" b="18110"/>
                <a:stretch/>
              </p:blipFill>
              <p:spPr>
                <a:xfrm>
                  <a:off x="9324587" y="1078258"/>
                  <a:ext cx="1958357" cy="1780216"/>
                </a:xfrm>
                <a:prstGeom prst="rect">
                  <a:avLst/>
                </a:prstGeom>
              </p:spPr>
            </p:pic>
            <p:sp>
              <p:nvSpPr>
                <p:cNvPr id="130" name="Oval 129">
                  <a:extLst>
                    <a:ext uri="{FF2B5EF4-FFF2-40B4-BE49-F238E27FC236}">
                      <a16:creationId xmlns:a16="http://schemas.microsoft.com/office/drawing/2014/main" id="{E735CD99-CF19-43DC-BCA0-632906D11318}"/>
                    </a:ext>
                  </a:extLst>
                </p:cNvPr>
                <p:cNvSpPr/>
                <p:nvPr/>
              </p:nvSpPr>
              <p:spPr>
                <a:xfrm>
                  <a:off x="9500092"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E84214E-C2B9-48FD-BD68-B3A33736E0EA}"/>
                    </a:ext>
                  </a:extLst>
                </p:cNvPr>
                <p:cNvSpPr/>
                <p:nvPr/>
              </p:nvSpPr>
              <p:spPr>
                <a:xfrm>
                  <a:off x="9959263"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1737694-3664-432D-9776-3AC04573EAD7}"/>
                    </a:ext>
                  </a:extLst>
                </p:cNvPr>
                <p:cNvSpPr/>
                <p:nvPr/>
              </p:nvSpPr>
              <p:spPr>
                <a:xfrm>
                  <a:off x="10877605"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A3F61B2-395C-4B0B-B4D8-7E692089A661}"/>
                    </a:ext>
                  </a:extLst>
                </p:cNvPr>
                <p:cNvSpPr/>
                <p:nvPr/>
              </p:nvSpPr>
              <p:spPr>
                <a:xfrm>
                  <a:off x="9959263" y="2112834"/>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D76F9E-A396-4FAA-9348-CCE57A19D572}"/>
                    </a:ext>
                  </a:extLst>
                </p:cNvPr>
                <p:cNvSpPr/>
                <p:nvPr/>
              </p:nvSpPr>
              <p:spPr>
                <a:xfrm>
                  <a:off x="10418434" y="2112834"/>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72730391-4B3F-48CB-AED0-CD6E6EEBFB70}"/>
                    </a:ext>
                  </a:extLst>
                </p:cNvPr>
                <p:cNvSpPr/>
                <p:nvPr/>
              </p:nvSpPr>
              <p:spPr>
                <a:xfrm>
                  <a:off x="9959263"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9BF2F040-0D97-4362-8BBD-ED30676D470F}"/>
                    </a:ext>
                  </a:extLst>
                </p:cNvPr>
                <p:cNvSpPr/>
                <p:nvPr/>
              </p:nvSpPr>
              <p:spPr>
                <a:xfrm>
                  <a:off x="10418434"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323A669-B347-406F-BAB3-DEB21651791F}"/>
                    </a:ext>
                  </a:extLst>
                </p:cNvPr>
                <p:cNvSpPr/>
                <p:nvPr/>
              </p:nvSpPr>
              <p:spPr>
                <a:xfrm>
                  <a:off x="10877605"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Arc 161">
                <a:extLst>
                  <a:ext uri="{FF2B5EF4-FFF2-40B4-BE49-F238E27FC236}">
                    <a16:creationId xmlns:a16="http://schemas.microsoft.com/office/drawing/2014/main" id="{97C2E246-0312-4468-B988-6D569BBB8723}"/>
                  </a:ext>
                </a:extLst>
              </p:cNvPr>
              <p:cNvSpPr/>
              <p:nvPr/>
            </p:nvSpPr>
            <p:spPr>
              <a:xfrm rot="4348192">
                <a:off x="4373336" y="3165736"/>
                <a:ext cx="274411" cy="500189"/>
              </a:xfrm>
              <a:prstGeom prst="arc">
                <a:avLst>
                  <a:gd name="adj1" fmla="val 16200000"/>
                  <a:gd name="adj2" fmla="val 5320415"/>
                </a:avLst>
              </a:prstGeom>
              <a:ln w="25400">
                <a:solidFill>
                  <a:schemeClr val="accent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C4884B81-51D6-4696-A9D4-356AA3619A3A}"/>
                </a:ext>
              </a:extLst>
            </p:cNvPr>
            <p:cNvGrpSpPr/>
            <p:nvPr/>
          </p:nvGrpSpPr>
          <p:grpSpPr>
            <a:xfrm>
              <a:off x="3770354" y="1603713"/>
              <a:ext cx="1606965" cy="873959"/>
              <a:chOff x="3764143" y="1603713"/>
              <a:chExt cx="1606965" cy="873959"/>
            </a:xfrm>
          </p:grpSpPr>
          <p:grpSp>
            <p:nvGrpSpPr>
              <p:cNvPr id="85" name="Group 84">
                <a:extLst>
                  <a:ext uri="{FF2B5EF4-FFF2-40B4-BE49-F238E27FC236}">
                    <a16:creationId xmlns:a16="http://schemas.microsoft.com/office/drawing/2014/main" id="{216E4566-A487-4218-932F-3C7EA52A45F6}"/>
                  </a:ext>
                </a:extLst>
              </p:cNvPr>
              <p:cNvGrpSpPr/>
              <p:nvPr/>
            </p:nvGrpSpPr>
            <p:grpSpPr>
              <a:xfrm>
                <a:off x="3764143" y="1603713"/>
                <a:ext cx="677720" cy="873959"/>
                <a:chOff x="3464153" y="1305096"/>
                <a:chExt cx="1208753" cy="1558755"/>
              </a:xfrm>
            </p:grpSpPr>
            <p:pic>
              <p:nvPicPr>
                <p:cNvPr id="57" name="Picture 56">
                  <a:extLst>
                    <a:ext uri="{FF2B5EF4-FFF2-40B4-BE49-F238E27FC236}">
                      <a16:creationId xmlns:a16="http://schemas.microsoft.com/office/drawing/2014/main" id="{EBB5AD7E-BC87-47AB-BF86-9547658960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2454"/>
                <a:stretch/>
              </p:blipFill>
              <p:spPr>
                <a:xfrm>
                  <a:off x="3464153" y="1305096"/>
                  <a:ext cx="1208753" cy="1558755"/>
                </a:xfrm>
                <a:prstGeom prst="rect">
                  <a:avLst/>
                </a:prstGeom>
              </p:spPr>
            </p:pic>
            <p:sp>
              <p:nvSpPr>
                <p:cNvPr id="60" name="Rectangle: Rounded Corners 59">
                  <a:extLst>
                    <a:ext uri="{FF2B5EF4-FFF2-40B4-BE49-F238E27FC236}">
                      <a16:creationId xmlns:a16="http://schemas.microsoft.com/office/drawing/2014/main" id="{8E606644-9259-49F1-A613-C9F98407C3CA}"/>
                    </a:ext>
                  </a:extLst>
                </p:cNvPr>
                <p:cNvSpPr/>
                <p:nvPr/>
              </p:nvSpPr>
              <p:spPr>
                <a:xfrm>
                  <a:off x="3636041" y="2101686"/>
                  <a:ext cx="478648" cy="6650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ED767D36-FE6C-48D8-BFF6-D512A786B579}"/>
                    </a:ext>
                  </a:extLst>
                </p:cNvPr>
                <p:cNvSpPr/>
                <p:nvPr/>
              </p:nvSpPr>
              <p:spPr>
                <a:xfrm>
                  <a:off x="4189615" y="2386754"/>
                  <a:ext cx="168554" cy="6650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22AB5E1-B6DC-479B-A431-CC53DA8CD058}"/>
                  </a:ext>
                </a:extLst>
              </p:cNvPr>
              <p:cNvGrpSpPr/>
              <p:nvPr/>
            </p:nvGrpSpPr>
            <p:grpSpPr>
              <a:xfrm>
                <a:off x="4653999" y="1714753"/>
                <a:ext cx="717109" cy="651878"/>
                <a:chOff x="6254945" y="1078258"/>
                <a:chExt cx="1958357" cy="1780216"/>
              </a:xfrm>
            </p:grpSpPr>
            <p:pic>
              <p:nvPicPr>
                <p:cNvPr id="116" name="Picture 115">
                  <a:extLst>
                    <a:ext uri="{FF2B5EF4-FFF2-40B4-BE49-F238E27FC236}">
                      <a16:creationId xmlns:a16="http://schemas.microsoft.com/office/drawing/2014/main" id="{CB6B6F53-4391-4839-B2BA-A7F8723942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796" t="17624" r="14508" b="18110"/>
                <a:stretch/>
              </p:blipFill>
              <p:spPr>
                <a:xfrm>
                  <a:off x="6254945" y="1078258"/>
                  <a:ext cx="1958357" cy="1780216"/>
                </a:xfrm>
                <a:prstGeom prst="rect">
                  <a:avLst/>
                </a:prstGeom>
              </p:spPr>
            </p:pic>
            <p:sp>
              <p:nvSpPr>
                <p:cNvPr id="117" name="Oval 116">
                  <a:extLst>
                    <a:ext uri="{FF2B5EF4-FFF2-40B4-BE49-F238E27FC236}">
                      <a16:creationId xmlns:a16="http://schemas.microsoft.com/office/drawing/2014/main" id="{89A1190A-631E-4487-B948-5EDA47B9C51D}"/>
                    </a:ext>
                  </a:extLst>
                </p:cNvPr>
                <p:cNvSpPr/>
                <p:nvPr/>
              </p:nvSpPr>
              <p:spPr>
                <a:xfrm>
                  <a:off x="6430450"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8DAA95-5E80-45AC-880A-3A989B00B8F9}"/>
                    </a:ext>
                  </a:extLst>
                </p:cNvPr>
                <p:cNvSpPr/>
                <p:nvPr/>
              </p:nvSpPr>
              <p:spPr>
                <a:xfrm>
                  <a:off x="6889621"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AF6DB61A-E502-4DF9-A03C-9A6D2113778B}"/>
                    </a:ext>
                  </a:extLst>
                </p:cNvPr>
                <p:cNvSpPr/>
                <p:nvPr/>
              </p:nvSpPr>
              <p:spPr>
                <a:xfrm>
                  <a:off x="7807963"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4AE84217-A6C0-4FC7-AD5A-C250E8506B17}"/>
                    </a:ext>
                  </a:extLst>
                </p:cNvPr>
                <p:cNvSpPr/>
                <p:nvPr/>
              </p:nvSpPr>
              <p:spPr>
                <a:xfrm>
                  <a:off x="6889621" y="211283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74CAF23-019F-4379-A777-CB7BE2FAA6FF}"/>
                    </a:ext>
                  </a:extLst>
                </p:cNvPr>
                <p:cNvSpPr/>
                <p:nvPr/>
              </p:nvSpPr>
              <p:spPr>
                <a:xfrm>
                  <a:off x="7348792" y="211283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CBD1A8F-E70A-4664-B920-29E550D5E714}"/>
                    </a:ext>
                  </a:extLst>
                </p:cNvPr>
                <p:cNvSpPr/>
                <p:nvPr/>
              </p:nvSpPr>
              <p:spPr>
                <a:xfrm>
                  <a:off x="6889621"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DB33E4FB-1887-4DA1-B64C-BAB9033CA0BF}"/>
                    </a:ext>
                  </a:extLst>
                </p:cNvPr>
                <p:cNvSpPr/>
                <p:nvPr/>
              </p:nvSpPr>
              <p:spPr>
                <a:xfrm>
                  <a:off x="7348792"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48268AF-9177-483F-A3BF-C6A92600BDC6}"/>
                    </a:ext>
                  </a:extLst>
                </p:cNvPr>
                <p:cNvSpPr/>
                <p:nvPr/>
              </p:nvSpPr>
              <p:spPr>
                <a:xfrm>
                  <a:off x="7807963"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Arc 162">
                <a:extLst>
                  <a:ext uri="{FF2B5EF4-FFF2-40B4-BE49-F238E27FC236}">
                    <a16:creationId xmlns:a16="http://schemas.microsoft.com/office/drawing/2014/main" id="{05D40CB3-E13F-4281-B573-453A8BA1C51C}"/>
                  </a:ext>
                </a:extLst>
              </p:cNvPr>
              <p:cNvSpPr/>
              <p:nvPr/>
            </p:nvSpPr>
            <p:spPr>
              <a:xfrm rot="5028143">
                <a:off x="4316598" y="1760653"/>
                <a:ext cx="248808" cy="613963"/>
              </a:xfrm>
              <a:prstGeom prst="arc">
                <a:avLst>
                  <a:gd name="adj1" fmla="val 16200000"/>
                  <a:gd name="adj2" fmla="val 5320415"/>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8" name="Group 7">
            <a:extLst>
              <a:ext uri="{FF2B5EF4-FFF2-40B4-BE49-F238E27FC236}">
                <a16:creationId xmlns:a16="http://schemas.microsoft.com/office/drawing/2014/main" id="{71EF01EE-738D-4BF8-85E8-FE8BBEBEB0E4}"/>
              </a:ext>
            </a:extLst>
          </p:cNvPr>
          <p:cNvGrpSpPr/>
          <p:nvPr/>
        </p:nvGrpSpPr>
        <p:grpSpPr>
          <a:xfrm>
            <a:off x="9466350" y="2384859"/>
            <a:ext cx="1927952" cy="2076889"/>
            <a:chOff x="9482249" y="2307472"/>
            <a:chExt cx="1927952" cy="2076889"/>
          </a:xfrm>
        </p:grpSpPr>
        <p:sp>
          <p:nvSpPr>
            <p:cNvPr id="115" name="Diamond 114">
              <a:extLst>
                <a:ext uri="{FF2B5EF4-FFF2-40B4-BE49-F238E27FC236}">
                  <a16:creationId xmlns:a16="http://schemas.microsoft.com/office/drawing/2014/main" id="{6431A0A8-23EB-40C8-B450-E116BF3422E0}"/>
                </a:ext>
              </a:extLst>
            </p:cNvPr>
            <p:cNvSpPr/>
            <p:nvPr/>
          </p:nvSpPr>
          <p:spPr>
            <a:xfrm flipH="1">
              <a:off x="10079985" y="3512491"/>
              <a:ext cx="1155185" cy="393593"/>
            </a:xfrm>
            <a:prstGeom prst="diamond">
              <a:avLst/>
            </a:prstGeom>
            <a:gradFill flip="none" rotWithShape="1">
              <a:gsLst>
                <a:gs pos="29000">
                  <a:srgbClr val="EDAE49">
                    <a:lumMod val="94000"/>
                  </a:srgbClr>
                </a:gs>
                <a:gs pos="56000">
                  <a:srgbClr val="00798C"/>
                </a:gs>
                <a:gs pos="79000">
                  <a:schemeClr val="accent4"/>
                </a:gs>
              </a:gsLst>
              <a:path path="circle">
                <a:fillToRect l="100000" b="100000"/>
              </a:path>
              <a:tileRect t="-100000" r="-100000"/>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8C45E996-CBA2-457A-9E22-9FA5287E1942}"/>
                </a:ext>
              </a:extLst>
            </p:cNvPr>
            <p:cNvGrpSpPr/>
            <p:nvPr/>
          </p:nvGrpSpPr>
          <p:grpSpPr>
            <a:xfrm>
              <a:off x="9780640" y="2307472"/>
              <a:ext cx="1564148" cy="878734"/>
              <a:chOff x="4192854" y="3025959"/>
              <a:chExt cx="1564148" cy="878734"/>
            </a:xfrm>
          </p:grpSpPr>
          <p:grpSp>
            <p:nvGrpSpPr>
              <p:cNvPr id="121" name="Group 120">
                <a:extLst>
                  <a:ext uri="{FF2B5EF4-FFF2-40B4-BE49-F238E27FC236}">
                    <a16:creationId xmlns:a16="http://schemas.microsoft.com/office/drawing/2014/main" id="{0D47B701-FBCB-4202-892A-D4F7911E04E8}"/>
                  </a:ext>
                </a:extLst>
              </p:cNvPr>
              <p:cNvGrpSpPr/>
              <p:nvPr/>
            </p:nvGrpSpPr>
            <p:grpSpPr>
              <a:xfrm flipH="1">
                <a:off x="5141494" y="3646762"/>
                <a:ext cx="615508" cy="257931"/>
                <a:chOff x="9668471" y="3838177"/>
                <a:chExt cx="1343656" cy="563063"/>
              </a:xfrm>
            </p:grpSpPr>
            <p:sp>
              <p:nvSpPr>
                <p:cNvPr id="158" name="Rectangle: Rounded Corners 157">
                  <a:extLst>
                    <a:ext uri="{FF2B5EF4-FFF2-40B4-BE49-F238E27FC236}">
                      <a16:creationId xmlns:a16="http://schemas.microsoft.com/office/drawing/2014/main" id="{BD8EC37B-BA2A-4400-92A7-853CFA2553A3}"/>
                    </a:ext>
                  </a:extLst>
                </p:cNvPr>
                <p:cNvSpPr/>
                <p:nvPr/>
              </p:nvSpPr>
              <p:spPr>
                <a:xfrm>
                  <a:off x="9668471" y="4043508"/>
                  <a:ext cx="1343656" cy="15240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C8219AE7-B30B-425B-8F5A-45F686BF790E}"/>
                    </a:ext>
                  </a:extLst>
                </p:cNvPr>
                <p:cNvSpPr/>
                <p:nvPr/>
              </p:nvSpPr>
              <p:spPr>
                <a:xfrm>
                  <a:off x="10058768" y="3838177"/>
                  <a:ext cx="563063" cy="563063"/>
                </a:xfrm>
                <a:prstGeom prst="roundRect">
                  <a:avLst/>
                </a:prstGeom>
                <a:solidFill>
                  <a:schemeClr val="accent4"/>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DCEB9587-99F1-4808-AC4C-E2D959EB9999}"/>
                  </a:ext>
                </a:extLst>
              </p:cNvPr>
              <p:cNvGrpSpPr/>
              <p:nvPr/>
            </p:nvGrpSpPr>
            <p:grpSpPr>
              <a:xfrm flipH="1">
                <a:off x="4951766" y="3291480"/>
                <a:ext cx="615508" cy="257931"/>
                <a:chOff x="9668471" y="3838177"/>
                <a:chExt cx="1343656" cy="563063"/>
              </a:xfrm>
              <a:solidFill>
                <a:schemeClr val="accent5"/>
              </a:solidFill>
            </p:grpSpPr>
            <p:sp>
              <p:nvSpPr>
                <p:cNvPr id="156" name="Rectangle: Rounded Corners 155">
                  <a:extLst>
                    <a:ext uri="{FF2B5EF4-FFF2-40B4-BE49-F238E27FC236}">
                      <a16:creationId xmlns:a16="http://schemas.microsoft.com/office/drawing/2014/main" id="{CEB979D3-1862-467C-96BD-8B0D7450FED4}"/>
                    </a:ext>
                  </a:extLst>
                </p:cNvPr>
                <p:cNvSpPr/>
                <p:nvPr/>
              </p:nvSpPr>
              <p:spPr>
                <a:xfrm>
                  <a:off x="9668471" y="4043508"/>
                  <a:ext cx="1343656" cy="152400"/>
                </a:xfrm>
                <a:prstGeom prst="roundRect">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Rounded Corners 156">
                  <a:extLst>
                    <a:ext uri="{FF2B5EF4-FFF2-40B4-BE49-F238E27FC236}">
                      <a16:creationId xmlns:a16="http://schemas.microsoft.com/office/drawing/2014/main" id="{B1233F51-8514-4C78-B32F-E101DB9F8868}"/>
                    </a:ext>
                  </a:extLst>
                </p:cNvPr>
                <p:cNvSpPr/>
                <p:nvPr/>
              </p:nvSpPr>
              <p:spPr>
                <a:xfrm>
                  <a:off x="10058768" y="3838177"/>
                  <a:ext cx="563063" cy="563063"/>
                </a:xfrm>
                <a:prstGeom prst="round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BBDF0ADD-635B-4D5E-8DEB-029DA01A4AC4}"/>
                  </a:ext>
                </a:extLst>
              </p:cNvPr>
              <p:cNvGrpSpPr/>
              <p:nvPr/>
            </p:nvGrpSpPr>
            <p:grpSpPr>
              <a:xfrm flipH="1">
                <a:off x="4192854" y="3025959"/>
                <a:ext cx="615508" cy="257931"/>
                <a:chOff x="9668471" y="3838177"/>
                <a:chExt cx="1343656" cy="563063"/>
              </a:xfrm>
              <a:solidFill>
                <a:schemeClr val="accent3"/>
              </a:solidFill>
            </p:grpSpPr>
            <p:sp>
              <p:nvSpPr>
                <p:cNvPr id="147" name="Rectangle: Rounded Corners 146">
                  <a:extLst>
                    <a:ext uri="{FF2B5EF4-FFF2-40B4-BE49-F238E27FC236}">
                      <a16:creationId xmlns:a16="http://schemas.microsoft.com/office/drawing/2014/main" id="{A52EE8E4-9174-4946-A058-613C8E2E8F35}"/>
                    </a:ext>
                  </a:extLst>
                </p:cNvPr>
                <p:cNvSpPr/>
                <p:nvPr/>
              </p:nvSpPr>
              <p:spPr>
                <a:xfrm>
                  <a:off x="9668471" y="4043508"/>
                  <a:ext cx="1343656" cy="152400"/>
                </a:xfrm>
                <a:prstGeom prst="roundRect">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Rounded Corners 147">
                  <a:extLst>
                    <a:ext uri="{FF2B5EF4-FFF2-40B4-BE49-F238E27FC236}">
                      <a16:creationId xmlns:a16="http://schemas.microsoft.com/office/drawing/2014/main" id="{9D98FEBC-4238-44D1-A00A-990AD26C6959}"/>
                    </a:ext>
                  </a:extLst>
                </p:cNvPr>
                <p:cNvSpPr/>
                <p:nvPr/>
              </p:nvSpPr>
              <p:spPr>
                <a:xfrm>
                  <a:off x="10058768" y="3838177"/>
                  <a:ext cx="563063" cy="563063"/>
                </a:xfrm>
                <a:prstGeom prst="round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0" name="Group 159">
              <a:extLst>
                <a:ext uri="{FF2B5EF4-FFF2-40B4-BE49-F238E27FC236}">
                  <a16:creationId xmlns:a16="http://schemas.microsoft.com/office/drawing/2014/main" id="{DF045D13-5DFC-4605-A590-CD04631CE303}"/>
                </a:ext>
              </a:extLst>
            </p:cNvPr>
            <p:cNvGrpSpPr/>
            <p:nvPr/>
          </p:nvGrpSpPr>
          <p:grpSpPr>
            <a:xfrm>
              <a:off x="9482249" y="4026629"/>
              <a:ext cx="1927952" cy="357732"/>
              <a:chOff x="3894463" y="3939125"/>
              <a:chExt cx="1927952" cy="357732"/>
            </a:xfrm>
          </p:grpSpPr>
          <p:cxnSp>
            <p:nvCxnSpPr>
              <p:cNvPr id="161" name="Straight Connector 160">
                <a:extLst>
                  <a:ext uri="{FF2B5EF4-FFF2-40B4-BE49-F238E27FC236}">
                    <a16:creationId xmlns:a16="http://schemas.microsoft.com/office/drawing/2014/main" id="{7D1B393B-0CEB-4675-8AFA-3633195059BF}"/>
                  </a:ext>
                </a:extLst>
              </p:cNvPr>
              <p:cNvCxnSpPr>
                <a:cxnSpLocks/>
              </p:cNvCxnSpPr>
              <p:nvPr/>
            </p:nvCxnSpPr>
            <p:spPr>
              <a:xfrm>
                <a:off x="3894463" y="4117991"/>
                <a:ext cx="192795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7C037B2-7A7A-4795-8242-39337AAAE7EA}"/>
                  </a:ext>
                </a:extLst>
              </p:cNvPr>
              <p:cNvCxnSpPr>
                <a:cxnSpLocks/>
              </p:cNvCxnSpPr>
              <p:nvPr/>
            </p:nvCxnSpPr>
            <p:spPr>
              <a:xfrm>
                <a:off x="4880064"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20A80FE-6FC8-4779-8160-C61B00136401}"/>
                  </a:ext>
                </a:extLst>
              </p:cNvPr>
              <p:cNvCxnSpPr>
                <a:cxnSpLocks/>
              </p:cNvCxnSpPr>
              <p:nvPr/>
            </p:nvCxnSpPr>
            <p:spPr>
              <a:xfrm>
                <a:off x="4121152"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DA8AC0F-81B2-4B9A-A470-B51936486285}"/>
                  </a:ext>
                </a:extLst>
              </p:cNvPr>
              <p:cNvCxnSpPr>
                <a:cxnSpLocks/>
              </p:cNvCxnSpPr>
              <p:nvPr/>
            </p:nvCxnSpPr>
            <p:spPr>
              <a:xfrm>
                <a:off x="5638974"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AE810A7-033C-4335-8543-27021569402E}"/>
                  </a:ext>
                </a:extLst>
              </p:cNvPr>
              <p:cNvCxnSpPr>
                <a:cxnSpLocks/>
              </p:cNvCxnSpPr>
              <p:nvPr/>
            </p:nvCxnSpPr>
            <p:spPr>
              <a:xfrm>
                <a:off x="5449248"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0F9C605-173B-4F10-A121-5BDC01715433}"/>
                  </a:ext>
                </a:extLst>
              </p:cNvPr>
              <p:cNvCxnSpPr>
                <a:cxnSpLocks/>
              </p:cNvCxnSpPr>
              <p:nvPr/>
            </p:nvCxnSpPr>
            <p:spPr>
              <a:xfrm>
                <a:off x="5259520"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D0C8C4D-2D89-4E10-A704-03D63248516C}"/>
                  </a:ext>
                </a:extLst>
              </p:cNvPr>
              <p:cNvCxnSpPr>
                <a:cxnSpLocks/>
              </p:cNvCxnSpPr>
              <p:nvPr/>
            </p:nvCxnSpPr>
            <p:spPr>
              <a:xfrm>
                <a:off x="5069792"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1E7D2E1-934C-40BE-9037-7136423A4F48}"/>
                  </a:ext>
                </a:extLst>
              </p:cNvPr>
              <p:cNvCxnSpPr>
                <a:cxnSpLocks/>
              </p:cNvCxnSpPr>
              <p:nvPr/>
            </p:nvCxnSpPr>
            <p:spPr>
              <a:xfrm>
                <a:off x="4690336"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47F4760-595E-4ABC-BCB3-7DBAAE0BC06B}"/>
                  </a:ext>
                </a:extLst>
              </p:cNvPr>
              <p:cNvCxnSpPr>
                <a:cxnSpLocks/>
              </p:cNvCxnSpPr>
              <p:nvPr/>
            </p:nvCxnSpPr>
            <p:spPr>
              <a:xfrm>
                <a:off x="4500608"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CBFB558-6E84-442A-8323-A7D60F61E0EA}"/>
                  </a:ext>
                </a:extLst>
              </p:cNvPr>
              <p:cNvCxnSpPr>
                <a:cxnSpLocks/>
              </p:cNvCxnSpPr>
              <p:nvPr/>
            </p:nvCxnSpPr>
            <p:spPr>
              <a:xfrm>
                <a:off x="4310880"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4" name="TextBox 173">
            <a:extLst>
              <a:ext uri="{FF2B5EF4-FFF2-40B4-BE49-F238E27FC236}">
                <a16:creationId xmlns:a16="http://schemas.microsoft.com/office/drawing/2014/main" id="{40C21EE4-C275-49CC-9DD2-C8725E5C10FE}"/>
              </a:ext>
            </a:extLst>
          </p:cNvPr>
          <p:cNvSpPr txBox="1"/>
          <p:nvPr/>
        </p:nvSpPr>
        <p:spPr>
          <a:xfrm>
            <a:off x="312897" y="5270798"/>
            <a:ext cx="2891555" cy="461665"/>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Study Selection</a:t>
            </a:r>
          </a:p>
        </p:txBody>
      </p:sp>
      <p:sp>
        <p:nvSpPr>
          <p:cNvPr id="175" name="TextBox 174">
            <a:extLst>
              <a:ext uri="{FF2B5EF4-FFF2-40B4-BE49-F238E27FC236}">
                <a16:creationId xmlns:a16="http://schemas.microsoft.com/office/drawing/2014/main" id="{3BA6ECD3-6051-4CAE-B1EC-A5758280ABD9}"/>
              </a:ext>
            </a:extLst>
          </p:cNvPr>
          <p:cNvSpPr txBox="1"/>
          <p:nvPr/>
        </p:nvSpPr>
        <p:spPr>
          <a:xfrm>
            <a:off x="3204444" y="5270798"/>
            <a:ext cx="2891555" cy="461665"/>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Data Extraction</a:t>
            </a:r>
          </a:p>
        </p:txBody>
      </p:sp>
      <p:sp>
        <p:nvSpPr>
          <p:cNvPr id="176" name="TextBox 175">
            <a:extLst>
              <a:ext uri="{FF2B5EF4-FFF2-40B4-BE49-F238E27FC236}">
                <a16:creationId xmlns:a16="http://schemas.microsoft.com/office/drawing/2014/main" id="{5B491230-10CD-43F0-BAD5-5254E86A7F07}"/>
              </a:ext>
            </a:extLst>
          </p:cNvPr>
          <p:cNvSpPr txBox="1"/>
          <p:nvPr/>
        </p:nvSpPr>
        <p:spPr>
          <a:xfrm>
            <a:off x="6095991" y="5270798"/>
            <a:ext cx="2891555" cy="461665"/>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Data Processing</a:t>
            </a:r>
          </a:p>
        </p:txBody>
      </p:sp>
      <p:sp>
        <p:nvSpPr>
          <p:cNvPr id="177" name="TextBox 176">
            <a:extLst>
              <a:ext uri="{FF2B5EF4-FFF2-40B4-BE49-F238E27FC236}">
                <a16:creationId xmlns:a16="http://schemas.microsoft.com/office/drawing/2014/main" id="{BDDD34B1-D3A4-417E-8B53-5D9962C784DE}"/>
              </a:ext>
            </a:extLst>
          </p:cNvPr>
          <p:cNvSpPr txBox="1"/>
          <p:nvPr/>
        </p:nvSpPr>
        <p:spPr>
          <a:xfrm>
            <a:off x="8987538" y="5086132"/>
            <a:ext cx="2891555" cy="830997"/>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Synthesis and Interpretation</a:t>
            </a:r>
          </a:p>
        </p:txBody>
      </p:sp>
    </p:spTree>
    <p:extLst>
      <p:ext uri="{BB962C8B-B14F-4D97-AF65-F5344CB8AC3E}">
        <p14:creationId xmlns:p14="http://schemas.microsoft.com/office/powerpoint/2010/main" val="347595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42333-1E3B-43E9-98BF-AC8701639C68}"/>
              </a:ext>
            </a:extLst>
          </p:cNvPr>
          <p:cNvSpPr>
            <a:spLocks noGrp="1"/>
          </p:cNvSpPr>
          <p:nvPr>
            <p:ph type="body" sz="quarter" idx="11"/>
          </p:nvPr>
        </p:nvSpPr>
        <p:spPr>
          <a:xfrm flipH="1">
            <a:off x="5478297" y="1208719"/>
            <a:ext cx="6400800" cy="4910328"/>
          </a:xfrm>
        </p:spPr>
        <p:txBody>
          <a:bodyPr anchor="ctr"/>
          <a:lstStyle/>
          <a:p>
            <a:r>
              <a:rPr lang="en-US" dirty="0"/>
              <a:t>Searched: </a:t>
            </a:r>
          </a:p>
          <a:p>
            <a:pPr lvl="1"/>
            <a:r>
              <a:rPr lang="en-US" dirty="0"/>
              <a:t>Databases using terms “SALIANT,” “experiment,” and “measurement”</a:t>
            </a:r>
          </a:p>
          <a:p>
            <a:pPr lvl="1"/>
            <a:r>
              <a:rPr lang="en-US" dirty="0"/>
              <a:t>Papers citing originating SALIANT articles</a:t>
            </a:r>
          </a:p>
          <a:p>
            <a:pPr lvl="1"/>
            <a:r>
              <a:rPr lang="en-US" dirty="0"/>
              <a:t>Papers cited by an already included paper</a:t>
            </a:r>
          </a:p>
          <a:p>
            <a:r>
              <a:rPr lang="en-US" dirty="0"/>
              <a:t>Included: </a:t>
            </a:r>
          </a:p>
          <a:p>
            <a:pPr lvl="1"/>
            <a:r>
              <a:rPr lang="en-US" dirty="0"/>
              <a:t>Published journal articles, conference proceedings, technical reports, dissertations</a:t>
            </a:r>
          </a:p>
          <a:p>
            <a:pPr lvl="1"/>
            <a:r>
              <a:rPr lang="en-US" dirty="0"/>
              <a:t>Used SALIANT to measure team SA</a:t>
            </a:r>
          </a:p>
          <a:p>
            <a:pPr lvl="1"/>
            <a:r>
              <a:rPr lang="en-US" dirty="0"/>
              <a:t>Reported relevant statistics</a:t>
            </a:r>
          </a:p>
        </p:txBody>
      </p:sp>
      <p:sp>
        <p:nvSpPr>
          <p:cNvPr id="3" name="Content Placeholder 2">
            <a:extLst>
              <a:ext uri="{FF2B5EF4-FFF2-40B4-BE49-F238E27FC236}">
                <a16:creationId xmlns:a16="http://schemas.microsoft.com/office/drawing/2014/main" id="{3B1D8509-0AF2-42BE-B27A-E2E5BBB708F2}"/>
              </a:ext>
            </a:extLst>
          </p:cNvPr>
          <p:cNvSpPr>
            <a:spLocks noGrp="1"/>
          </p:cNvSpPr>
          <p:nvPr>
            <p:ph sz="quarter" idx="4"/>
          </p:nvPr>
        </p:nvSpPr>
        <p:spPr>
          <a:xfrm flipH="1">
            <a:off x="312903" y="1209477"/>
            <a:ext cx="5165394" cy="4910328"/>
          </a:xfrm>
        </p:spPr>
        <p:txBody>
          <a:bodyPr/>
          <a:lstStyle/>
          <a:p>
            <a:endParaRPr lang="en-US" dirty="0"/>
          </a:p>
        </p:txBody>
      </p:sp>
      <p:sp>
        <p:nvSpPr>
          <p:cNvPr id="4" name="Title 3">
            <a:extLst>
              <a:ext uri="{FF2B5EF4-FFF2-40B4-BE49-F238E27FC236}">
                <a16:creationId xmlns:a16="http://schemas.microsoft.com/office/drawing/2014/main" id="{30481996-C51B-4760-ADE9-68ADA40504CF}"/>
              </a:ext>
            </a:extLst>
          </p:cNvPr>
          <p:cNvSpPr>
            <a:spLocks noGrp="1"/>
          </p:cNvSpPr>
          <p:nvPr>
            <p:ph type="title"/>
          </p:nvPr>
        </p:nvSpPr>
        <p:spPr/>
        <p:txBody>
          <a:bodyPr/>
          <a:lstStyle/>
          <a:p>
            <a:r>
              <a:rPr lang="en-US" dirty="0"/>
              <a:t>Our sample was studies that measured team SA using SALIANT </a:t>
            </a:r>
          </a:p>
        </p:txBody>
      </p:sp>
      <p:sp>
        <p:nvSpPr>
          <p:cNvPr id="5" name="Text Placeholder 4">
            <a:extLst>
              <a:ext uri="{FF2B5EF4-FFF2-40B4-BE49-F238E27FC236}">
                <a16:creationId xmlns:a16="http://schemas.microsoft.com/office/drawing/2014/main" id="{C16403F6-2206-486A-A818-DB56BB559717}"/>
              </a:ext>
            </a:extLst>
          </p:cNvPr>
          <p:cNvSpPr>
            <a:spLocks noGrp="1"/>
          </p:cNvSpPr>
          <p:nvPr>
            <p:ph type="body" sz="quarter" idx="12"/>
          </p:nvPr>
        </p:nvSpPr>
        <p:spPr/>
        <p:txBody>
          <a:bodyPr/>
          <a:lstStyle/>
          <a:p>
            <a:r>
              <a:rPr lang="en-US" dirty="0"/>
              <a:t>SA – Situation/al Awareness; SALIANT – Situation Awareness Linked Indicators Adapted to Novel Tasks</a:t>
            </a:r>
          </a:p>
        </p:txBody>
      </p:sp>
      <p:grpSp>
        <p:nvGrpSpPr>
          <p:cNvPr id="6" name="Group 5">
            <a:extLst>
              <a:ext uri="{FF2B5EF4-FFF2-40B4-BE49-F238E27FC236}">
                <a16:creationId xmlns:a16="http://schemas.microsoft.com/office/drawing/2014/main" id="{D7FDB5D4-FBC3-42D4-BD07-CAABA9BC22EC}"/>
              </a:ext>
            </a:extLst>
          </p:cNvPr>
          <p:cNvGrpSpPr>
            <a:grpSpLocks noChangeAspect="1"/>
          </p:cNvGrpSpPr>
          <p:nvPr/>
        </p:nvGrpSpPr>
        <p:grpSpPr>
          <a:xfrm>
            <a:off x="1606754" y="1263583"/>
            <a:ext cx="2577693" cy="4800600"/>
            <a:chOff x="792722" y="1290074"/>
            <a:chExt cx="1935087" cy="3603834"/>
          </a:xfrm>
        </p:grpSpPr>
        <p:pic>
          <p:nvPicPr>
            <p:cNvPr id="7" name="Picture 6">
              <a:extLst>
                <a:ext uri="{FF2B5EF4-FFF2-40B4-BE49-F238E27FC236}">
                  <a16:creationId xmlns:a16="http://schemas.microsoft.com/office/drawing/2014/main" id="{D70E7396-9FFF-45D1-8625-0EC7E82570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a:off x="908473" y="4226365"/>
              <a:ext cx="517653" cy="667543"/>
            </a:xfrm>
            <a:prstGeom prst="rect">
              <a:avLst/>
            </a:prstGeom>
          </p:spPr>
        </p:pic>
        <p:pic>
          <p:nvPicPr>
            <p:cNvPr id="8" name="Picture 7">
              <a:extLst>
                <a:ext uri="{FF2B5EF4-FFF2-40B4-BE49-F238E27FC236}">
                  <a16:creationId xmlns:a16="http://schemas.microsoft.com/office/drawing/2014/main" id="{8E0DA2D7-1760-4B64-B6DE-CB4208642B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a:off x="1458261" y="4226365"/>
              <a:ext cx="517653" cy="667543"/>
            </a:xfrm>
            <a:prstGeom prst="rect">
              <a:avLst/>
            </a:prstGeom>
          </p:spPr>
        </p:pic>
        <p:pic>
          <p:nvPicPr>
            <p:cNvPr id="9" name="Picture 8">
              <a:extLst>
                <a:ext uri="{FF2B5EF4-FFF2-40B4-BE49-F238E27FC236}">
                  <a16:creationId xmlns:a16="http://schemas.microsoft.com/office/drawing/2014/main" id="{F53EC81D-B02B-43C5-9272-1F4536B786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a:off x="2008048" y="4226365"/>
              <a:ext cx="517653" cy="667543"/>
            </a:xfrm>
            <a:prstGeom prst="rect">
              <a:avLst/>
            </a:prstGeom>
          </p:spPr>
        </p:pic>
        <p:grpSp>
          <p:nvGrpSpPr>
            <p:cNvPr id="10" name="Group 9">
              <a:extLst>
                <a:ext uri="{FF2B5EF4-FFF2-40B4-BE49-F238E27FC236}">
                  <a16:creationId xmlns:a16="http://schemas.microsoft.com/office/drawing/2014/main" id="{16496DB8-22D8-4564-94B5-C2A80ED9EF47}"/>
                </a:ext>
              </a:extLst>
            </p:cNvPr>
            <p:cNvGrpSpPr/>
            <p:nvPr/>
          </p:nvGrpSpPr>
          <p:grpSpPr>
            <a:xfrm>
              <a:off x="792722" y="1290074"/>
              <a:ext cx="1935087" cy="2722782"/>
              <a:chOff x="550194" y="1296576"/>
              <a:chExt cx="2461047" cy="3462839"/>
            </a:xfrm>
          </p:grpSpPr>
          <p:grpSp>
            <p:nvGrpSpPr>
              <p:cNvPr id="11" name="Group 10">
                <a:extLst>
                  <a:ext uri="{FF2B5EF4-FFF2-40B4-BE49-F238E27FC236}">
                    <a16:creationId xmlns:a16="http://schemas.microsoft.com/office/drawing/2014/main" id="{AC70B502-C5FC-43F8-B371-CE97AC46A386}"/>
                  </a:ext>
                </a:extLst>
              </p:cNvPr>
              <p:cNvGrpSpPr/>
              <p:nvPr/>
            </p:nvGrpSpPr>
            <p:grpSpPr>
              <a:xfrm>
                <a:off x="550194" y="1296576"/>
                <a:ext cx="2461047" cy="1851368"/>
                <a:chOff x="550194" y="1296576"/>
                <a:chExt cx="2461047" cy="1851368"/>
              </a:xfrm>
            </p:grpSpPr>
            <p:pic>
              <p:nvPicPr>
                <p:cNvPr id="13" name="Picture 12">
                  <a:extLst>
                    <a:ext uri="{FF2B5EF4-FFF2-40B4-BE49-F238E27FC236}">
                      <a16:creationId xmlns:a16="http://schemas.microsoft.com/office/drawing/2014/main" id="{3C8E867A-A21C-402E-B7AC-7D41BD9D93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a:off x="981754" y="1304771"/>
                  <a:ext cx="658352" cy="848982"/>
                </a:xfrm>
                <a:prstGeom prst="rect">
                  <a:avLst/>
                </a:prstGeom>
              </p:spPr>
            </p:pic>
            <p:pic>
              <p:nvPicPr>
                <p:cNvPr id="14" name="Picture 13">
                  <a:extLst>
                    <a:ext uri="{FF2B5EF4-FFF2-40B4-BE49-F238E27FC236}">
                      <a16:creationId xmlns:a16="http://schemas.microsoft.com/office/drawing/2014/main" id="{6022E8B9-DC69-4113-9FD7-50872A5B41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48135">
                  <a:off x="2254119" y="1296576"/>
                  <a:ext cx="658352" cy="848982"/>
                </a:xfrm>
                <a:prstGeom prst="rect">
                  <a:avLst/>
                </a:prstGeom>
              </p:spPr>
            </p:pic>
            <p:pic>
              <p:nvPicPr>
                <p:cNvPr id="15" name="Picture 14">
                  <a:extLst>
                    <a:ext uri="{FF2B5EF4-FFF2-40B4-BE49-F238E27FC236}">
                      <a16:creationId xmlns:a16="http://schemas.microsoft.com/office/drawing/2014/main" id="{D0F33864-727B-4576-8CB2-07DBEA426A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48135">
                  <a:off x="1420127" y="1493297"/>
                  <a:ext cx="658352" cy="848982"/>
                </a:xfrm>
                <a:prstGeom prst="rect">
                  <a:avLst/>
                </a:prstGeom>
              </p:spPr>
            </p:pic>
            <p:pic>
              <p:nvPicPr>
                <p:cNvPr id="16" name="Picture 15">
                  <a:extLst>
                    <a:ext uri="{FF2B5EF4-FFF2-40B4-BE49-F238E27FC236}">
                      <a16:creationId xmlns:a16="http://schemas.microsoft.com/office/drawing/2014/main" id="{25C8867A-4046-4FF1-9864-BED1377156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0571634">
                  <a:off x="550194" y="1435868"/>
                  <a:ext cx="658352" cy="848982"/>
                </a:xfrm>
                <a:prstGeom prst="rect">
                  <a:avLst/>
                </a:prstGeom>
              </p:spPr>
            </p:pic>
            <p:pic>
              <p:nvPicPr>
                <p:cNvPr id="17" name="Picture 16">
                  <a:extLst>
                    <a:ext uri="{FF2B5EF4-FFF2-40B4-BE49-F238E27FC236}">
                      <a16:creationId xmlns:a16="http://schemas.microsoft.com/office/drawing/2014/main" id="{7DA8C856-4C96-4682-9963-24879A38A5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0571634">
                  <a:off x="989320" y="1619238"/>
                  <a:ext cx="658352" cy="848982"/>
                </a:xfrm>
                <a:prstGeom prst="rect">
                  <a:avLst/>
                </a:prstGeom>
              </p:spPr>
            </p:pic>
            <p:pic>
              <p:nvPicPr>
                <p:cNvPr id="18" name="Picture 17">
                  <a:extLst>
                    <a:ext uri="{FF2B5EF4-FFF2-40B4-BE49-F238E27FC236}">
                      <a16:creationId xmlns:a16="http://schemas.microsoft.com/office/drawing/2014/main" id="{D7D3074A-3480-490C-A1E3-145B007717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1641098">
                  <a:off x="1922767" y="1530659"/>
                  <a:ext cx="658352" cy="848982"/>
                </a:xfrm>
                <a:prstGeom prst="rect">
                  <a:avLst/>
                </a:prstGeom>
              </p:spPr>
            </p:pic>
            <p:pic>
              <p:nvPicPr>
                <p:cNvPr id="19" name="Picture 18">
                  <a:extLst>
                    <a:ext uri="{FF2B5EF4-FFF2-40B4-BE49-F238E27FC236}">
                      <a16:creationId xmlns:a16="http://schemas.microsoft.com/office/drawing/2014/main" id="{5543B239-1892-41F5-BF59-27B0AAB354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341023">
                  <a:off x="2352889" y="1638971"/>
                  <a:ext cx="658352" cy="848982"/>
                </a:xfrm>
                <a:prstGeom prst="rect">
                  <a:avLst/>
                </a:prstGeom>
              </p:spPr>
            </p:pic>
            <p:pic>
              <p:nvPicPr>
                <p:cNvPr id="20" name="Picture 19">
                  <a:extLst>
                    <a:ext uri="{FF2B5EF4-FFF2-40B4-BE49-F238E27FC236}">
                      <a16:creationId xmlns:a16="http://schemas.microsoft.com/office/drawing/2014/main" id="{0B9123C2-BC3E-499C-B759-62C96BAA8D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1203473">
                  <a:off x="817040" y="1893294"/>
                  <a:ext cx="658352" cy="848982"/>
                </a:xfrm>
                <a:prstGeom prst="rect">
                  <a:avLst/>
                </a:prstGeom>
              </p:spPr>
            </p:pic>
            <p:pic>
              <p:nvPicPr>
                <p:cNvPr id="21" name="Picture 20">
                  <a:extLst>
                    <a:ext uri="{FF2B5EF4-FFF2-40B4-BE49-F238E27FC236}">
                      <a16:creationId xmlns:a16="http://schemas.microsoft.com/office/drawing/2014/main" id="{8FC78021-D67A-4434-8877-4DB6E127BB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1641098">
                  <a:off x="2187741" y="2065583"/>
                  <a:ext cx="658352" cy="848982"/>
                </a:xfrm>
                <a:prstGeom prst="rect">
                  <a:avLst/>
                </a:prstGeom>
              </p:spPr>
            </p:pic>
            <p:pic>
              <p:nvPicPr>
                <p:cNvPr id="22" name="Picture 21">
                  <a:extLst>
                    <a:ext uri="{FF2B5EF4-FFF2-40B4-BE49-F238E27FC236}">
                      <a16:creationId xmlns:a16="http://schemas.microsoft.com/office/drawing/2014/main" id="{A3498512-F99D-41DE-8491-72C24922B4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510521">
                  <a:off x="1642596" y="2087643"/>
                  <a:ext cx="658352" cy="848982"/>
                </a:xfrm>
                <a:prstGeom prst="rect">
                  <a:avLst/>
                </a:prstGeom>
              </p:spPr>
            </p:pic>
            <p:pic>
              <p:nvPicPr>
                <p:cNvPr id="23" name="Picture 22">
                  <a:extLst>
                    <a:ext uri="{FF2B5EF4-FFF2-40B4-BE49-F238E27FC236}">
                      <a16:creationId xmlns:a16="http://schemas.microsoft.com/office/drawing/2014/main" id="{9D02B1CF-1F05-40DF-8838-B3683A7FE3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454"/>
                <a:stretch/>
              </p:blipFill>
              <p:spPr>
                <a:xfrm rot="21203473">
                  <a:off x="1145507" y="2298962"/>
                  <a:ext cx="658352" cy="848982"/>
                </a:xfrm>
                <a:prstGeom prst="rect">
                  <a:avLst/>
                </a:prstGeom>
              </p:spPr>
            </p:pic>
          </p:grpSp>
          <p:pic>
            <p:nvPicPr>
              <p:cNvPr id="12" name="Picture 11">
                <a:extLst>
                  <a:ext uri="{FF2B5EF4-FFF2-40B4-BE49-F238E27FC236}">
                    <a16:creationId xmlns:a16="http://schemas.microsoft.com/office/drawing/2014/main" id="{CFD34606-A558-4C9D-8A9B-53FBA8E2C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75" y="2647531"/>
                <a:ext cx="2111884" cy="2111884"/>
              </a:xfrm>
              <a:prstGeom prst="rect">
                <a:avLst/>
              </a:prstGeom>
            </p:spPr>
          </p:pic>
        </p:grpSp>
      </p:grpSp>
    </p:spTree>
    <p:extLst>
      <p:ext uri="{BB962C8B-B14F-4D97-AF65-F5344CB8AC3E}">
        <p14:creationId xmlns:p14="http://schemas.microsoft.com/office/powerpoint/2010/main" val="366052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42333-1E3B-43E9-98BF-AC8701639C68}"/>
              </a:ext>
            </a:extLst>
          </p:cNvPr>
          <p:cNvSpPr>
            <a:spLocks noGrp="1"/>
          </p:cNvSpPr>
          <p:nvPr>
            <p:ph type="body" sz="quarter" idx="11"/>
          </p:nvPr>
        </p:nvSpPr>
        <p:spPr>
          <a:xfrm flipH="1">
            <a:off x="5478297" y="1208719"/>
            <a:ext cx="6400800" cy="4910328"/>
          </a:xfrm>
        </p:spPr>
        <p:txBody>
          <a:bodyPr anchor="ctr"/>
          <a:lstStyle/>
          <a:p>
            <a:r>
              <a:rPr lang="en-US" dirty="0"/>
              <a:t>Is SALIANT reliable? </a:t>
            </a:r>
          </a:p>
          <a:p>
            <a:pPr lvl="1"/>
            <a:r>
              <a:rPr lang="en-US" dirty="0"/>
              <a:t>Cronbach’s alpha (internal reliability measure)</a:t>
            </a:r>
          </a:p>
          <a:p>
            <a:r>
              <a:rPr lang="en-US" dirty="0"/>
              <a:t>Is SALIANT sensitive?</a:t>
            </a:r>
          </a:p>
          <a:p>
            <a:pPr lvl="1"/>
            <a:r>
              <a:rPr lang="en-US" dirty="0"/>
              <a:t>Effect sizes of operator or environmental factors </a:t>
            </a:r>
          </a:p>
          <a:p>
            <a:r>
              <a:rPr lang="en-US" dirty="0"/>
              <a:t>Is SALIANT consistent with other SA measures?</a:t>
            </a:r>
          </a:p>
          <a:p>
            <a:pPr lvl="1"/>
            <a:r>
              <a:rPr lang="en-US" dirty="0"/>
              <a:t>Correlation between SALIANT and other SA measures</a:t>
            </a:r>
          </a:p>
        </p:txBody>
      </p:sp>
      <p:sp>
        <p:nvSpPr>
          <p:cNvPr id="3" name="Content Placeholder 2">
            <a:extLst>
              <a:ext uri="{FF2B5EF4-FFF2-40B4-BE49-F238E27FC236}">
                <a16:creationId xmlns:a16="http://schemas.microsoft.com/office/drawing/2014/main" id="{3B1D8509-0AF2-42BE-B27A-E2E5BBB708F2}"/>
              </a:ext>
            </a:extLst>
          </p:cNvPr>
          <p:cNvSpPr>
            <a:spLocks noGrp="1"/>
          </p:cNvSpPr>
          <p:nvPr>
            <p:ph sz="quarter" idx="4"/>
          </p:nvPr>
        </p:nvSpPr>
        <p:spPr>
          <a:xfrm flipH="1">
            <a:off x="312903" y="1209477"/>
            <a:ext cx="5165394" cy="4910328"/>
          </a:xfrm>
        </p:spPr>
        <p:txBody>
          <a:bodyPr/>
          <a:lstStyle/>
          <a:p>
            <a:endParaRPr lang="en-US" dirty="0"/>
          </a:p>
        </p:txBody>
      </p:sp>
      <p:sp>
        <p:nvSpPr>
          <p:cNvPr id="4" name="Title 3">
            <a:extLst>
              <a:ext uri="{FF2B5EF4-FFF2-40B4-BE49-F238E27FC236}">
                <a16:creationId xmlns:a16="http://schemas.microsoft.com/office/drawing/2014/main" id="{30481996-C51B-4760-ADE9-68ADA40504CF}"/>
              </a:ext>
            </a:extLst>
          </p:cNvPr>
          <p:cNvSpPr>
            <a:spLocks noGrp="1"/>
          </p:cNvSpPr>
          <p:nvPr>
            <p:ph type="title"/>
          </p:nvPr>
        </p:nvSpPr>
        <p:spPr/>
        <p:txBody>
          <a:bodyPr/>
          <a:lstStyle/>
          <a:p>
            <a:r>
              <a:rPr lang="en-US" dirty="0"/>
              <a:t>We extracted study results relevant to SALIANT’s reliability, sensitivity, and consistency with other SA measures</a:t>
            </a:r>
          </a:p>
        </p:txBody>
      </p:sp>
      <p:sp>
        <p:nvSpPr>
          <p:cNvPr id="5" name="Text Placeholder 4">
            <a:extLst>
              <a:ext uri="{FF2B5EF4-FFF2-40B4-BE49-F238E27FC236}">
                <a16:creationId xmlns:a16="http://schemas.microsoft.com/office/drawing/2014/main" id="{C16403F6-2206-486A-A818-DB56BB559717}"/>
              </a:ext>
            </a:extLst>
          </p:cNvPr>
          <p:cNvSpPr>
            <a:spLocks noGrp="1"/>
          </p:cNvSpPr>
          <p:nvPr>
            <p:ph type="body" sz="quarter" idx="12"/>
          </p:nvPr>
        </p:nvSpPr>
        <p:spPr/>
        <p:txBody>
          <a:bodyPr/>
          <a:lstStyle/>
          <a:p>
            <a:r>
              <a:rPr lang="en-US" dirty="0"/>
              <a:t>SA – Situation/al Awareness; SALIANT – Situation Awareness Linked Indicators Adapted to Novel Tasks</a:t>
            </a:r>
          </a:p>
        </p:txBody>
      </p:sp>
      <p:grpSp>
        <p:nvGrpSpPr>
          <p:cNvPr id="24" name="Group 23">
            <a:extLst>
              <a:ext uri="{FF2B5EF4-FFF2-40B4-BE49-F238E27FC236}">
                <a16:creationId xmlns:a16="http://schemas.microsoft.com/office/drawing/2014/main" id="{9C4DD6D0-DD36-48EA-B68E-85EB8276D36D}"/>
              </a:ext>
            </a:extLst>
          </p:cNvPr>
          <p:cNvGrpSpPr>
            <a:grpSpLocks noChangeAspect="1"/>
          </p:cNvGrpSpPr>
          <p:nvPr/>
        </p:nvGrpSpPr>
        <p:grpSpPr>
          <a:xfrm>
            <a:off x="1599275" y="1263583"/>
            <a:ext cx="2592650" cy="4800600"/>
            <a:chOff x="3770354" y="1603713"/>
            <a:chExt cx="1606965" cy="2975487"/>
          </a:xfrm>
        </p:grpSpPr>
        <p:grpSp>
          <p:nvGrpSpPr>
            <p:cNvPr id="25" name="Group 24">
              <a:extLst>
                <a:ext uri="{FF2B5EF4-FFF2-40B4-BE49-F238E27FC236}">
                  <a16:creationId xmlns:a16="http://schemas.microsoft.com/office/drawing/2014/main" id="{66D0E323-604F-445B-8984-1443B0FDD889}"/>
                </a:ext>
              </a:extLst>
            </p:cNvPr>
            <p:cNvGrpSpPr/>
            <p:nvPr/>
          </p:nvGrpSpPr>
          <p:grpSpPr>
            <a:xfrm>
              <a:off x="3770354" y="3705241"/>
              <a:ext cx="1606965" cy="873959"/>
              <a:chOff x="3764143" y="4231040"/>
              <a:chExt cx="1606965" cy="873959"/>
            </a:xfrm>
          </p:grpSpPr>
          <p:grpSp>
            <p:nvGrpSpPr>
              <p:cNvPr id="58" name="Group 57">
                <a:extLst>
                  <a:ext uri="{FF2B5EF4-FFF2-40B4-BE49-F238E27FC236}">
                    <a16:creationId xmlns:a16="http://schemas.microsoft.com/office/drawing/2014/main" id="{FFB169B9-7C51-4903-9D40-72E692865146}"/>
                  </a:ext>
                </a:extLst>
              </p:cNvPr>
              <p:cNvGrpSpPr/>
              <p:nvPr/>
            </p:nvGrpSpPr>
            <p:grpSpPr>
              <a:xfrm>
                <a:off x="3764143" y="4231040"/>
                <a:ext cx="677720" cy="873959"/>
                <a:chOff x="3518754" y="4504537"/>
                <a:chExt cx="1208753" cy="1558755"/>
              </a:xfrm>
            </p:grpSpPr>
            <p:pic>
              <p:nvPicPr>
                <p:cNvPr id="70" name="Picture 69">
                  <a:extLst>
                    <a:ext uri="{FF2B5EF4-FFF2-40B4-BE49-F238E27FC236}">
                      <a16:creationId xmlns:a16="http://schemas.microsoft.com/office/drawing/2014/main" id="{29ABC79D-424F-44CC-AF9F-A800E1FC7E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3518754" y="4504537"/>
                  <a:ext cx="1208753" cy="1558755"/>
                </a:xfrm>
                <a:prstGeom prst="rect">
                  <a:avLst/>
                </a:prstGeom>
              </p:spPr>
            </p:pic>
            <p:sp>
              <p:nvSpPr>
                <p:cNvPr id="71" name="Rectangle: Rounded Corners 70">
                  <a:extLst>
                    <a:ext uri="{FF2B5EF4-FFF2-40B4-BE49-F238E27FC236}">
                      <a16:creationId xmlns:a16="http://schemas.microsoft.com/office/drawing/2014/main" id="{D3BE45B5-A0DC-49AA-83BB-471A8C278809}"/>
                    </a:ext>
                  </a:extLst>
                </p:cNvPr>
                <p:cNvSpPr/>
                <p:nvPr/>
              </p:nvSpPr>
              <p:spPr>
                <a:xfrm>
                  <a:off x="3742250" y="5582295"/>
                  <a:ext cx="478648"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Rounded Corners 71">
                  <a:extLst>
                    <a:ext uri="{FF2B5EF4-FFF2-40B4-BE49-F238E27FC236}">
                      <a16:creationId xmlns:a16="http://schemas.microsoft.com/office/drawing/2014/main" id="{5D321C5B-4662-4222-BA54-21C60D2039DE}"/>
                    </a:ext>
                  </a:extLst>
                </p:cNvPr>
                <p:cNvSpPr/>
                <p:nvPr/>
              </p:nvSpPr>
              <p:spPr>
                <a:xfrm>
                  <a:off x="3842403" y="5440011"/>
                  <a:ext cx="138479"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F128D8B3-5301-4751-92A9-5716C1E29042}"/>
                    </a:ext>
                  </a:extLst>
                </p:cNvPr>
                <p:cNvSpPr/>
                <p:nvPr/>
              </p:nvSpPr>
              <p:spPr>
                <a:xfrm>
                  <a:off x="4288929" y="5300408"/>
                  <a:ext cx="138479" cy="66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2AECE52F-2C9D-4CB6-8364-22B4ACEC25FB}"/>
                  </a:ext>
                </a:extLst>
              </p:cNvPr>
              <p:cNvGrpSpPr/>
              <p:nvPr/>
            </p:nvGrpSpPr>
            <p:grpSpPr>
              <a:xfrm>
                <a:off x="4653999" y="4342080"/>
                <a:ext cx="717109" cy="651878"/>
                <a:chOff x="9196249" y="1316003"/>
                <a:chExt cx="1958357" cy="1780216"/>
              </a:xfrm>
            </p:grpSpPr>
            <p:pic>
              <p:nvPicPr>
                <p:cNvPr id="61" name="Picture 60">
                  <a:extLst>
                    <a:ext uri="{FF2B5EF4-FFF2-40B4-BE49-F238E27FC236}">
                      <a16:creationId xmlns:a16="http://schemas.microsoft.com/office/drawing/2014/main" id="{6FAADF2D-B0C4-4627-9DEB-42BEEB312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96" t="17624" r="14508" b="18110"/>
                <a:stretch/>
              </p:blipFill>
              <p:spPr>
                <a:xfrm>
                  <a:off x="9196249" y="1316003"/>
                  <a:ext cx="1958357" cy="1780216"/>
                </a:xfrm>
                <a:prstGeom prst="rect">
                  <a:avLst/>
                </a:prstGeom>
              </p:spPr>
            </p:pic>
            <p:sp>
              <p:nvSpPr>
                <p:cNvPr id="62" name="Oval 61">
                  <a:extLst>
                    <a:ext uri="{FF2B5EF4-FFF2-40B4-BE49-F238E27FC236}">
                      <a16:creationId xmlns:a16="http://schemas.microsoft.com/office/drawing/2014/main" id="{C4691100-F27C-423C-A5A6-C50E8404143D}"/>
                    </a:ext>
                  </a:extLst>
                </p:cNvPr>
                <p:cNvSpPr/>
                <p:nvPr/>
              </p:nvSpPr>
              <p:spPr>
                <a:xfrm>
                  <a:off x="9371754"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3CE47C1-955E-40FC-B351-A37E40FA94A3}"/>
                    </a:ext>
                  </a:extLst>
                </p:cNvPr>
                <p:cNvSpPr/>
                <p:nvPr/>
              </p:nvSpPr>
              <p:spPr>
                <a:xfrm>
                  <a:off x="9830925"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9A17093-82E1-407F-B863-9EB2CD7848BE}"/>
                    </a:ext>
                  </a:extLst>
                </p:cNvPr>
                <p:cNvSpPr/>
                <p:nvPr/>
              </p:nvSpPr>
              <p:spPr>
                <a:xfrm>
                  <a:off x="10749267" y="1945941"/>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EFE7969-182E-46A8-9977-45FCB5F1992A}"/>
                    </a:ext>
                  </a:extLst>
                </p:cNvPr>
                <p:cNvSpPr/>
                <p:nvPr/>
              </p:nvSpPr>
              <p:spPr>
                <a:xfrm>
                  <a:off x="9830925" y="2350579"/>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922DC41-AA75-485D-A1D5-32C3728BB4F0}"/>
                    </a:ext>
                  </a:extLst>
                </p:cNvPr>
                <p:cNvSpPr/>
                <p:nvPr/>
              </p:nvSpPr>
              <p:spPr>
                <a:xfrm>
                  <a:off x="10290096" y="2350579"/>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692E775-4A57-42BA-B530-2A569E34C297}"/>
                    </a:ext>
                  </a:extLst>
                </p:cNvPr>
                <p:cNvSpPr/>
                <p:nvPr/>
              </p:nvSpPr>
              <p:spPr>
                <a:xfrm>
                  <a:off x="9830925"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3F25D3B-EB88-46E0-941A-F122CB6663DA}"/>
                    </a:ext>
                  </a:extLst>
                </p:cNvPr>
                <p:cNvSpPr/>
                <p:nvPr/>
              </p:nvSpPr>
              <p:spPr>
                <a:xfrm>
                  <a:off x="10290096"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0734661-A3AC-4A43-999C-2DD46334F371}"/>
                    </a:ext>
                  </a:extLst>
                </p:cNvPr>
                <p:cNvSpPr/>
                <p:nvPr/>
              </p:nvSpPr>
              <p:spPr>
                <a:xfrm>
                  <a:off x="10749267" y="2755217"/>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Arc 59">
                <a:extLst>
                  <a:ext uri="{FF2B5EF4-FFF2-40B4-BE49-F238E27FC236}">
                    <a16:creationId xmlns:a16="http://schemas.microsoft.com/office/drawing/2014/main" id="{0EAC69D7-C22C-4A4A-B9BF-3A187DF19955}"/>
                  </a:ext>
                </a:extLst>
              </p:cNvPr>
              <p:cNvSpPr/>
              <p:nvPr/>
            </p:nvSpPr>
            <p:spPr>
              <a:xfrm rot="5086734">
                <a:off x="4379441" y="4462049"/>
                <a:ext cx="274411" cy="500189"/>
              </a:xfrm>
              <a:prstGeom prst="arc">
                <a:avLst>
                  <a:gd name="adj1" fmla="val 16200000"/>
                  <a:gd name="adj2" fmla="val 5320415"/>
                </a:avLst>
              </a:prstGeom>
              <a:ln w="25400">
                <a:solidFill>
                  <a:schemeClr val="accent4"/>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6F813B0-2F6B-41D1-92FD-DF0D65345F58}"/>
                </a:ext>
              </a:extLst>
            </p:cNvPr>
            <p:cNvGrpSpPr/>
            <p:nvPr/>
          </p:nvGrpSpPr>
          <p:grpSpPr>
            <a:xfrm>
              <a:off x="3770354" y="2654477"/>
              <a:ext cx="1606965" cy="873959"/>
              <a:chOff x="3764143" y="2917377"/>
              <a:chExt cx="1606965" cy="873959"/>
            </a:xfrm>
          </p:grpSpPr>
          <p:grpSp>
            <p:nvGrpSpPr>
              <p:cNvPr id="43" name="Group 42">
                <a:extLst>
                  <a:ext uri="{FF2B5EF4-FFF2-40B4-BE49-F238E27FC236}">
                    <a16:creationId xmlns:a16="http://schemas.microsoft.com/office/drawing/2014/main" id="{82B61E2F-E98F-4446-AAEF-FA26B3F7A980}"/>
                  </a:ext>
                </a:extLst>
              </p:cNvPr>
              <p:cNvGrpSpPr/>
              <p:nvPr/>
            </p:nvGrpSpPr>
            <p:grpSpPr>
              <a:xfrm>
                <a:off x="3764143" y="2917377"/>
                <a:ext cx="677720" cy="873959"/>
                <a:chOff x="3476731" y="2893889"/>
                <a:chExt cx="1208753" cy="1558755"/>
              </a:xfrm>
            </p:grpSpPr>
            <p:pic>
              <p:nvPicPr>
                <p:cNvPr id="55" name="Picture 54">
                  <a:extLst>
                    <a:ext uri="{FF2B5EF4-FFF2-40B4-BE49-F238E27FC236}">
                      <a16:creationId xmlns:a16="http://schemas.microsoft.com/office/drawing/2014/main" id="{4819AE65-ECEA-4189-9AB1-D59B4DF913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3476731" y="2893889"/>
                  <a:ext cx="1208753" cy="1558755"/>
                </a:xfrm>
                <a:prstGeom prst="rect">
                  <a:avLst/>
                </a:prstGeom>
              </p:spPr>
            </p:pic>
            <p:sp>
              <p:nvSpPr>
                <p:cNvPr id="56" name="Rectangle: Rounded Corners 55">
                  <a:extLst>
                    <a:ext uri="{FF2B5EF4-FFF2-40B4-BE49-F238E27FC236}">
                      <a16:creationId xmlns:a16="http://schemas.microsoft.com/office/drawing/2014/main" id="{CAE7F9E9-4FD8-4848-9674-F36644C74AA2}"/>
                    </a:ext>
                  </a:extLst>
                </p:cNvPr>
                <p:cNvSpPr/>
                <p:nvPr/>
              </p:nvSpPr>
              <p:spPr>
                <a:xfrm>
                  <a:off x="4083627" y="3829883"/>
                  <a:ext cx="274542" cy="665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5ACE9106-7A0D-4E60-B66E-9AE51C18B5E3}"/>
                    </a:ext>
                  </a:extLst>
                </p:cNvPr>
                <p:cNvSpPr/>
                <p:nvPr/>
              </p:nvSpPr>
              <p:spPr>
                <a:xfrm>
                  <a:off x="3980882" y="3971543"/>
                  <a:ext cx="208733" cy="665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A1A71F2C-17C1-4A37-B0F7-3B8FABEA0B15}"/>
                  </a:ext>
                </a:extLst>
              </p:cNvPr>
              <p:cNvGrpSpPr/>
              <p:nvPr/>
            </p:nvGrpSpPr>
            <p:grpSpPr>
              <a:xfrm>
                <a:off x="4653999" y="3028417"/>
                <a:ext cx="717109" cy="651878"/>
                <a:chOff x="9324587" y="1078258"/>
                <a:chExt cx="1958357" cy="1780216"/>
              </a:xfrm>
            </p:grpSpPr>
            <p:pic>
              <p:nvPicPr>
                <p:cNvPr id="46" name="Picture 45">
                  <a:extLst>
                    <a:ext uri="{FF2B5EF4-FFF2-40B4-BE49-F238E27FC236}">
                      <a16:creationId xmlns:a16="http://schemas.microsoft.com/office/drawing/2014/main" id="{E6A11293-3DAB-45FF-B359-0C57BD6AEE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96" t="17624" r="14508" b="18110"/>
                <a:stretch/>
              </p:blipFill>
              <p:spPr>
                <a:xfrm>
                  <a:off x="9324587" y="1078258"/>
                  <a:ext cx="1958357" cy="1780216"/>
                </a:xfrm>
                <a:prstGeom prst="rect">
                  <a:avLst/>
                </a:prstGeom>
              </p:spPr>
            </p:pic>
            <p:sp>
              <p:nvSpPr>
                <p:cNvPr id="47" name="Oval 46">
                  <a:extLst>
                    <a:ext uri="{FF2B5EF4-FFF2-40B4-BE49-F238E27FC236}">
                      <a16:creationId xmlns:a16="http://schemas.microsoft.com/office/drawing/2014/main" id="{2E4F204A-A74D-4CE1-9567-7184FE1F8099}"/>
                    </a:ext>
                  </a:extLst>
                </p:cNvPr>
                <p:cNvSpPr/>
                <p:nvPr/>
              </p:nvSpPr>
              <p:spPr>
                <a:xfrm>
                  <a:off x="9500092"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F8AF23E-077D-49E2-96FA-BF3D6101781F}"/>
                    </a:ext>
                  </a:extLst>
                </p:cNvPr>
                <p:cNvSpPr/>
                <p:nvPr/>
              </p:nvSpPr>
              <p:spPr>
                <a:xfrm>
                  <a:off x="9959263"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61DE14D-2F3F-4CE2-8CC0-D429E4C99C48}"/>
                    </a:ext>
                  </a:extLst>
                </p:cNvPr>
                <p:cNvSpPr/>
                <p:nvPr/>
              </p:nvSpPr>
              <p:spPr>
                <a:xfrm>
                  <a:off x="10877605" y="1708196"/>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B8C6294-6DC0-4678-A111-C4B80D239800}"/>
                    </a:ext>
                  </a:extLst>
                </p:cNvPr>
                <p:cNvSpPr/>
                <p:nvPr/>
              </p:nvSpPr>
              <p:spPr>
                <a:xfrm>
                  <a:off x="9959263" y="2112834"/>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38B04F0-DFE2-4014-A99D-FED56CC2FE57}"/>
                    </a:ext>
                  </a:extLst>
                </p:cNvPr>
                <p:cNvSpPr/>
                <p:nvPr/>
              </p:nvSpPr>
              <p:spPr>
                <a:xfrm>
                  <a:off x="10418434" y="2112834"/>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61C25-CB0F-420E-A0A2-E1047869F231}"/>
                    </a:ext>
                  </a:extLst>
                </p:cNvPr>
                <p:cNvSpPr/>
                <p:nvPr/>
              </p:nvSpPr>
              <p:spPr>
                <a:xfrm>
                  <a:off x="9959263"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EF031A9-97FC-4432-A821-3D2042236837}"/>
                    </a:ext>
                  </a:extLst>
                </p:cNvPr>
                <p:cNvSpPr/>
                <p:nvPr/>
              </p:nvSpPr>
              <p:spPr>
                <a:xfrm>
                  <a:off x="10418434"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5131516-57E6-44D9-9AD1-720604CBAF16}"/>
                    </a:ext>
                  </a:extLst>
                </p:cNvPr>
                <p:cNvSpPr/>
                <p:nvPr/>
              </p:nvSpPr>
              <p:spPr>
                <a:xfrm>
                  <a:off x="10877605" y="251747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Arc 44">
                <a:extLst>
                  <a:ext uri="{FF2B5EF4-FFF2-40B4-BE49-F238E27FC236}">
                    <a16:creationId xmlns:a16="http://schemas.microsoft.com/office/drawing/2014/main" id="{BECAE61E-3334-4D34-BFB7-3763C2FFE148}"/>
                  </a:ext>
                </a:extLst>
              </p:cNvPr>
              <p:cNvSpPr/>
              <p:nvPr/>
            </p:nvSpPr>
            <p:spPr>
              <a:xfrm rot="4348192">
                <a:off x="4373336" y="3165736"/>
                <a:ext cx="274411" cy="500189"/>
              </a:xfrm>
              <a:prstGeom prst="arc">
                <a:avLst>
                  <a:gd name="adj1" fmla="val 16200000"/>
                  <a:gd name="adj2" fmla="val 5320415"/>
                </a:avLst>
              </a:prstGeom>
              <a:ln w="25400">
                <a:solidFill>
                  <a:schemeClr val="accent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F303C0A-81FE-47FD-A2CC-F99EDAF71E9B}"/>
                </a:ext>
              </a:extLst>
            </p:cNvPr>
            <p:cNvGrpSpPr/>
            <p:nvPr/>
          </p:nvGrpSpPr>
          <p:grpSpPr>
            <a:xfrm>
              <a:off x="3770354" y="1603713"/>
              <a:ext cx="1606965" cy="873959"/>
              <a:chOff x="3764143" y="1603713"/>
              <a:chExt cx="1606965" cy="873959"/>
            </a:xfrm>
          </p:grpSpPr>
          <p:grpSp>
            <p:nvGrpSpPr>
              <p:cNvPr id="28" name="Group 27">
                <a:extLst>
                  <a:ext uri="{FF2B5EF4-FFF2-40B4-BE49-F238E27FC236}">
                    <a16:creationId xmlns:a16="http://schemas.microsoft.com/office/drawing/2014/main" id="{2A221503-6E19-489A-9710-1AC299F8D3FA}"/>
                  </a:ext>
                </a:extLst>
              </p:cNvPr>
              <p:cNvGrpSpPr/>
              <p:nvPr/>
            </p:nvGrpSpPr>
            <p:grpSpPr>
              <a:xfrm>
                <a:off x="3764143" y="1603713"/>
                <a:ext cx="677720" cy="873959"/>
                <a:chOff x="3464153" y="1305096"/>
                <a:chExt cx="1208753" cy="1558755"/>
              </a:xfrm>
            </p:grpSpPr>
            <p:pic>
              <p:nvPicPr>
                <p:cNvPr id="40" name="Picture 39">
                  <a:extLst>
                    <a:ext uri="{FF2B5EF4-FFF2-40B4-BE49-F238E27FC236}">
                      <a16:creationId xmlns:a16="http://schemas.microsoft.com/office/drawing/2014/main" id="{001D5AC9-DA96-435E-ABBA-1FC957DF43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54"/>
                <a:stretch/>
              </p:blipFill>
              <p:spPr>
                <a:xfrm>
                  <a:off x="3464153" y="1305096"/>
                  <a:ext cx="1208753" cy="1558755"/>
                </a:xfrm>
                <a:prstGeom prst="rect">
                  <a:avLst/>
                </a:prstGeom>
              </p:spPr>
            </p:pic>
            <p:sp>
              <p:nvSpPr>
                <p:cNvPr id="41" name="Rectangle: Rounded Corners 40">
                  <a:extLst>
                    <a:ext uri="{FF2B5EF4-FFF2-40B4-BE49-F238E27FC236}">
                      <a16:creationId xmlns:a16="http://schemas.microsoft.com/office/drawing/2014/main" id="{61925FA3-6A57-4F20-BBFB-AE24723932D6}"/>
                    </a:ext>
                  </a:extLst>
                </p:cNvPr>
                <p:cNvSpPr/>
                <p:nvPr/>
              </p:nvSpPr>
              <p:spPr>
                <a:xfrm>
                  <a:off x="3636041" y="2101686"/>
                  <a:ext cx="478648" cy="6650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AB0EFD5F-C533-4C2C-B05C-7126A5F8DA36}"/>
                    </a:ext>
                  </a:extLst>
                </p:cNvPr>
                <p:cNvSpPr/>
                <p:nvPr/>
              </p:nvSpPr>
              <p:spPr>
                <a:xfrm>
                  <a:off x="4189615" y="2386754"/>
                  <a:ext cx="168554" cy="6650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292B072-47DF-453E-A26F-8031B5D2FFE6}"/>
                  </a:ext>
                </a:extLst>
              </p:cNvPr>
              <p:cNvGrpSpPr/>
              <p:nvPr/>
            </p:nvGrpSpPr>
            <p:grpSpPr>
              <a:xfrm>
                <a:off x="4653999" y="1714753"/>
                <a:ext cx="717109" cy="651878"/>
                <a:chOff x="6254945" y="1078258"/>
                <a:chExt cx="1958357" cy="1780216"/>
              </a:xfrm>
            </p:grpSpPr>
            <p:pic>
              <p:nvPicPr>
                <p:cNvPr id="31" name="Picture 30">
                  <a:extLst>
                    <a:ext uri="{FF2B5EF4-FFF2-40B4-BE49-F238E27FC236}">
                      <a16:creationId xmlns:a16="http://schemas.microsoft.com/office/drawing/2014/main" id="{EC8D3ACA-A9AC-473A-BAA5-C3185ED6AB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96" t="17624" r="14508" b="18110"/>
                <a:stretch/>
              </p:blipFill>
              <p:spPr>
                <a:xfrm>
                  <a:off x="6254945" y="1078258"/>
                  <a:ext cx="1958357" cy="1780216"/>
                </a:xfrm>
                <a:prstGeom prst="rect">
                  <a:avLst/>
                </a:prstGeom>
              </p:spPr>
            </p:pic>
            <p:sp>
              <p:nvSpPr>
                <p:cNvPr id="32" name="Oval 31">
                  <a:extLst>
                    <a:ext uri="{FF2B5EF4-FFF2-40B4-BE49-F238E27FC236}">
                      <a16:creationId xmlns:a16="http://schemas.microsoft.com/office/drawing/2014/main" id="{CC896F1C-63A9-4AC3-A171-450E6A448A03}"/>
                    </a:ext>
                  </a:extLst>
                </p:cNvPr>
                <p:cNvSpPr/>
                <p:nvPr/>
              </p:nvSpPr>
              <p:spPr>
                <a:xfrm>
                  <a:off x="6430450"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71E264C-E5D9-4341-8B87-ED9471A96914}"/>
                    </a:ext>
                  </a:extLst>
                </p:cNvPr>
                <p:cNvSpPr/>
                <p:nvPr/>
              </p:nvSpPr>
              <p:spPr>
                <a:xfrm>
                  <a:off x="6889621"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13350D5-5FCF-4C06-9E66-7195A4462167}"/>
                    </a:ext>
                  </a:extLst>
                </p:cNvPr>
                <p:cNvSpPr/>
                <p:nvPr/>
              </p:nvSpPr>
              <p:spPr>
                <a:xfrm>
                  <a:off x="7807963" y="1708196"/>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13E5668-669B-4684-BD36-AA14A2B3FE61}"/>
                    </a:ext>
                  </a:extLst>
                </p:cNvPr>
                <p:cNvSpPr/>
                <p:nvPr/>
              </p:nvSpPr>
              <p:spPr>
                <a:xfrm>
                  <a:off x="6889621" y="211283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8260EA-4E8E-4412-B23E-83ECDCDF8E71}"/>
                    </a:ext>
                  </a:extLst>
                </p:cNvPr>
                <p:cNvSpPr/>
                <p:nvPr/>
              </p:nvSpPr>
              <p:spPr>
                <a:xfrm>
                  <a:off x="7348792" y="211283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448FCD8-D8D0-4183-8844-92FC9BF4B040}"/>
                    </a:ext>
                  </a:extLst>
                </p:cNvPr>
                <p:cNvSpPr/>
                <p:nvPr/>
              </p:nvSpPr>
              <p:spPr>
                <a:xfrm>
                  <a:off x="6889621"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74E7A61-3AEA-4E92-A00D-C61660D467FD}"/>
                    </a:ext>
                  </a:extLst>
                </p:cNvPr>
                <p:cNvSpPr/>
                <p:nvPr/>
              </p:nvSpPr>
              <p:spPr>
                <a:xfrm>
                  <a:off x="7348792"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A0567F6-DAF4-41C4-80CF-E1F529FDF46D}"/>
                    </a:ext>
                  </a:extLst>
                </p:cNvPr>
                <p:cNvSpPr/>
                <p:nvPr/>
              </p:nvSpPr>
              <p:spPr>
                <a:xfrm>
                  <a:off x="7807963" y="2517472"/>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c 29">
                <a:extLst>
                  <a:ext uri="{FF2B5EF4-FFF2-40B4-BE49-F238E27FC236}">
                    <a16:creationId xmlns:a16="http://schemas.microsoft.com/office/drawing/2014/main" id="{1D2E8A41-A249-4952-9E9F-51AD236D0900}"/>
                  </a:ext>
                </a:extLst>
              </p:cNvPr>
              <p:cNvSpPr/>
              <p:nvPr/>
            </p:nvSpPr>
            <p:spPr>
              <a:xfrm rot="5028143">
                <a:off x="4316598" y="1760653"/>
                <a:ext cx="248808" cy="613963"/>
              </a:xfrm>
              <a:prstGeom prst="arc">
                <a:avLst>
                  <a:gd name="adj1" fmla="val 16200000"/>
                  <a:gd name="adj2" fmla="val 5320415"/>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94267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42333-1E3B-43E9-98BF-AC8701639C68}"/>
              </a:ext>
            </a:extLst>
          </p:cNvPr>
          <p:cNvSpPr>
            <a:spLocks noGrp="1"/>
          </p:cNvSpPr>
          <p:nvPr>
            <p:ph type="body" sz="quarter" idx="11"/>
          </p:nvPr>
        </p:nvSpPr>
        <p:spPr>
          <a:xfrm flipH="1">
            <a:off x="5478297" y="1208719"/>
            <a:ext cx="6400800" cy="4910328"/>
          </a:xfrm>
        </p:spPr>
        <p:txBody>
          <a:bodyPr anchor="ctr"/>
          <a:lstStyle/>
          <a:p>
            <a:r>
              <a:rPr lang="en-US" dirty="0"/>
              <a:t>Some studies conducted multiple tests relevant to our research questions</a:t>
            </a:r>
          </a:p>
          <a:p>
            <a:pPr lvl="1"/>
            <a:r>
              <a:rPr lang="en-US" dirty="0"/>
              <a:t>E.g., investigated effect of multiple types of operator experience on SALIANT</a:t>
            </a:r>
          </a:p>
          <a:p>
            <a:pPr lvl="1"/>
            <a:r>
              <a:rPr lang="en-US" dirty="0"/>
              <a:t>Averaged related results to obtain up to one statistic per study </a:t>
            </a:r>
          </a:p>
        </p:txBody>
      </p:sp>
      <p:sp>
        <p:nvSpPr>
          <p:cNvPr id="3" name="Content Placeholder 2">
            <a:extLst>
              <a:ext uri="{FF2B5EF4-FFF2-40B4-BE49-F238E27FC236}">
                <a16:creationId xmlns:a16="http://schemas.microsoft.com/office/drawing/2014/main" id="{3B1D8509-0AF2-42BE-B27A-E2E5BBB708F2}"/>
              </a:ext>
            </a:extLst>
          </p:cNvPr>
          <p:cNvSpPr>
            <a:spLocks noGrp="1"/>
          </p:cNvSpPr>
          <p:nvPr>
            <p:ph sz="quarter" idx="4"/>
          </p:nvPr>
        </p:nvSpPr>
        <p:spPr>
          <a:xfrm flipH="1">
            <a:off x="312903" y="1209477"/>
            <a:ext cx="5165394" cy="4910328"/>
          </a:xfrm>
        </p:spPr>
        <p:txBody>
          <a:bodyPr/>
          <a:lstStyle/>
          <a:p>
            <a:endParaRPr lang="en-US" dirty="0"/>
          </a:p>
        </p:txBody>
      </p:sp>
      <p:sp>
        <p:nvSpPr>
          <p:cNvPr id="4" name="Title 3">
            <a:extLst>
              <a:ext uri="{FF2B5EF4-FFF2-40B4-BE49-F238E27FC236}">
                <a16:creationId xmlns:a16="http://schemas.microsoft.com/office/drawing/2014/main" id="{30481996-C51B-4760-ADE9-68ADA40504CF}"/>
              </a:ext>
            </a:extLst>
          </p:cNvPr>
          <p:cNvSpPr>
            <a:spLocks noGrp="1"/>
          </p:cNvSpPr>
          <p:nvPr>
            <p:ph type="title"/>
          </p:nvPr>
        </p:nvSpPr>
        <p:spPr/>
        <p:txBody>
          <a:bodyPr/>
          <a:lstStyle/>
          <a:p>
            <a:r>
              <a:rPr lang="en-US" dirty="0"/>
              <a:t>We cleaned messy data</a:t>
            </a:r>
          </a:p>
        </p:txBody>
      </p:sp>
      <p:sp>
        <p:nvSpPr>
          <p:cNvPr id="5" name="Text Placeholder 4">
            <a:extLst>
              <a:ext uri="{FF2B5EF4-FFF2-40B4-BE49-F238E27FC236}">
                <a16:creationId xmlns:a16="http://schemas.microsoft.com/office/drawing/2014/main" id="{C16403F6-2206-486A-A818-DB56BB559717}"/>
              </a:ext>
            </a:extLst>
          </p:cNvPr>
          <p:cNvSpPr>
            <a:spLocks noGrp="1"/>
          </p:cNvSpPr>
          <p:nvPr>
            <p:ph type="body" sz="quarter" idx="12"/>
          </p:nvPr>
        </p:nvSpPr>
        <p:spPr/>
        <p:txBody>
          <a:bodyPr/>
          <a:lstStyle/>
          <a:p>
            <a:r>
              <a:rPr lang="en-US" dirty="0"/>
              <a:t>SALIANT – Situation Awareness Linked Indicators Adapted to Novel Tasks</a:t>
            </a:r>
          </a:p>
        </p:txBody>
      </p:sp>
      <p:grpSp>
        <p:nvGrpSpPr>
          <p:cNvPr id="75" name="Group 74">
            <a:extLst>
              <a:ext uri="{FF2B5EF4-FFF2-40B4-BE49-F238E27FC236}">
                <a16:creationId xmlns:a16="http://schemas.microsoft.com/office/drawing/2014/main" id="{19EC88E3-B7DB-407F-95C3-A815142C5158}"/>
              </a:ext>
            </a:extLst>
          </p:cNvPr>
          <p:cNvGrpSpPr>
            <a:grpSpLocks noChangeAspect="1"/>
          </p:cNvGrpSpPr>
          <p:nvPr/>
        </p:nvGrpSpPr>
        <p:grpSpPr>
          <a:xfrm>
            <a:off x="1234225" y="1835083"/>
            <a:ext cx="3322750" cy="3657600"/>
            <a:chOff x="6667249" y="2371321"/>
            <a:chExt cx="1833827" cy="2018631"/>
          </a:xfrm>
        </p:grpSpPr>
        <p:pic>
          <p:nvPicPr>
            <p:cNvPr id="76" name="Picture 75">
              <a:extLst>
                <a:ext uri="{FF2B5EF4-FFF2-40B4-BE49-F238E27FC236}">
                  <a16:creationId xmlns:a16="http://schemas.microsoft.com/office/drawing/2014/main" id="{2B1CAAB2-CB47-402B-B20A-C0B5C1427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6737">
              <a:off x="6667249" y="2371321"/>
              <a:ext cx="1119519" cy="1119519"/>
            </a:xfrm>
            <a:prstGeom prst="rect">
              <a:avLst/>
            </a:prstGeom>
          </p:spPr>
        </p:pic>
        <p:grpSp>
          <p:nvGrpSpPr>
            <p:cNvPr id="77" name="Group 76">
              <a:extLst>
                <a:ext uri="{FF2B5EF4-FFF2-40B4-BE49-F238E27FC236}">
                  <a16:creationId xmlns:a16="http://schemas.microsoft.com/office/drawing/2014/main" id="{750EFD20-F71D-407A-8796-F7AFDDD94F3E}"/>
                </a:ext>
              </a:extLst>
            </p:cNvPr>
            <p:cNvGrpSpPr/>
            <p:nvPr/>
          </p:nvGrpSpPr>
          <p:grpSpPr>
            <a:xfrm>
              <a:off x="7234594" y="3230437"/>
              <a:ext cx="1266482" cy="1159515"/>
              <a:chOff x="6517031" y="3738909"/>
              <a:chExt cx="2471267" cy="2262544"/>
            </a:xfrm>
          </p:grpSpPr>
          <p:grpSp>
            <p:nvGrpSpPr>
              <p:cNvPr id="78" name="Group 77">
                <a:extLst>
                  <a:ext uri="{FF2B5EF4-FFF2-40B4-BE49-F238E27FC236}">
                    <a16:creationId xmlns:a16="http://schemas.microsoft.com/office/drawing/2014/main" id="{2EDF5D1E-B388-41E2-A978-5C095212B0EF}"/>
                  </a:ext>
                </a:extLst>
              </p:cNvPr>
              <p:cNvGrpSpPr/>
              <p:nvPr/>
            </p:nvGrpSpPr>
            <p:grpSpPr>
              <a:xfrm>
                <a:off x="6517031" y="4221237"/>
                <a:ext cx="1958357" cy="1780216"/>
                <a:chOff x="6604732" y="4298706"/>
                <a:chExt cx="1958357" cy="1780216"/>
              </a:xfrm>
            </p:grpSpPr>
            <p:pic>
              <p:nvPicPr>
                <p:cNvPr id="80" name="Picture 79">
                  <a:extLst>
                    <a:ext uri="{FF2B5EF4-FFF2-40B4-BE49-F238E27FC236}">
                      <a16:creationId xmlns:a16="http://schemas.microsoft.com/office/drawing/2014/main" id="{5B5F8903-CD0A-4641-B4E8-51C74E1868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96" t="17624" r="14508" b="18110"/>
                <a:stretch/>
              </p:blipFill>
              <p:spPr>
                <a:xfrm>
                  <a:off x="6604732" y="4298706"/>
                  <a:ext cx="1958357" cy="1780216"/>
                </a:xfrm>
                <a:prstGeom prst="rect">
                  <a:avLst/>
                </a:prstGeom>
              </p:spPr>
            </p:pic>
            <p:sp>
              <p:nvSpPr>
                <p:cNvPr id="81" name="Oval 80">
                  <a:extLst>
                    <a:ext uri="{FF2B5EF4-FFF2-40B4-BE49-F238E27FC236}">
                      <a16:creationId xmlns:a16="http://schemas.microsoft.com/office/drawing/2014/main" id="{0F0DA821-197E-4B77-A13A-0FC60C46AD05}"/>
                    </a:ext>
                  </a:extLst>
                </p:cNvPr>
                <p:cNvSpPr/>
                <p:nvPr/>
              </p:nvSpPr>
              <p:spPr>
                <a:xfrm>
                  <a:off x="6780237"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F4D82AA-CD9E-45C0-939E-FE6C3EEBCA1E}"/>
                    </a:ext>
                  </a:extLst>
                </p:cNvPr>
                <p:cNvSpPr/>
                <p:nvPr/>
              </p:nvSpPr>
              <p:spPr>
                <a:xfrm>
                  <a:off x="7239408"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C8BECBBC-E125-4195-AA61-8BA59DCA2595}"/>
                    </a:ext>
                  </a:extLst>
                </p:cNvPr>
                <p:cNvSpPr/>
                <p:nvPr/>
              </p:nvSpPr>
              <p:spPr>
                <a:xfrm>
                  <a:off x="7698579"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16F62C0-490A-4C84-8CDE-2A12B7A49948}"/>
                    </a:ext>
                  </a:extLst>
                </p:cNvPr>
                <p:cNvSpPr/>
                <p:nvPr/>
              </p:nvSpPr>
              <p:spPr>
                <a:xfrm>
                  <a:off x="8157750" y="4928644"/>
                  <a:ext cx="215386" cy="215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59C33F2-3471-4987-8A3F-ADAEE31D0046}"/>
                    </a:ext>
                  </a:extLst>
                </p:cNvPr>
                <p:cNvSpPr/>
                <p:nvPr/>
              </p:nvSpPr>
              <p:spPr>
                <a:xfrm>
                  <a:off x="6780237"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5D75E101-0CA9-461F-821E-319E610E0B7A}"/>
                    </a:ext>
                  </a:extLst>
                </p:cNvPr>
                <p:cNvSpPr/>
                <p:nvPr/>
              </p:nvSpPr>
              <p:spPr>
                <a:xfrm>
                  <a:off x="7239408"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DEE87FD-2F68-4697-A623-DAFF3B1448AF}"/>
                    </a:ext>
                  </a:extLst>
                </p:cNvPr>
                <p:cNvSpPr/>
                <p:nvPr/>
              </p:nvSpPr>
              <p:spPr>
                <a:xfrm>
                  <a:off x="7698579"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D7CEDC1-2BFA-4D98-B26B-5BDBDDF7DDE0}"/>
                    </a:ext>
                  </a:extLst>
                </p:cNvPr>
                <p:cNvSpPr/>
                <p:nvPr/>
              </p:nvSpPr>
              <p:spPr>
                <a:xfrm>
                  <a:off x="8157750" y="5333282"/>
                  <a:ext cx="215386" cy="2153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DC36924-441B-44CA-9F45-12790190B67E}"/>
                    </a:ext>
                  </a:extLst>
                </p:cNvPr>
                <p:cNvSpPr/>
                <p:nvPr/>
              </p:nvSpPr>
              <p:spPr>
                <a:xfrm>
                  <a:off x="6780237"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307AFEA-DA68-486A-8D90-D1276644235B}"/>
                    </a:ext>
                  </a:extLst>
                </p:cNvPr>
                <p:cNvSpPr/>
                <p:nvPr/>
              </p:nvSpPr>
              <p:spPr>
                <a:xfrm>
                  <a:off x="7239408"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56C0CB4-2D28-4684-9B72-E4A188A0FB0B}"/>
                    </a:ext>
                  </a:extLst>
                </p:cNvPr>
                <p:cNvSpPr/>
                <p:nvPr/>
              </p:nvSpPr>
              <p:spPr>
                <a:xfrm>
                  <a:off x="7698579"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233A945-D012-4A48-B6D4-D0F9D5844545}"/>
                    </a:ext>
                  </a:extLst>
                </p:cNvPr>
                <p:cNvSpPr/>
                <p:nvPr/>
              </p:nvSpPr>
              <p:spPr>
                <a:xfrm>
                  <a:off x="8157750" y="5737920"/>
                  <a:ext cx="215386" cy="21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9" name="Picture 78">
                <a:extLst>
                  <a:ext uri="{FF2B5EF4-FFF2-40B4-BE49-F238E27FC236}">
                    <a16:creationId xmlns:a16="http://schemas.microsoft.com/office/drawing/2014/main" id="{D86CCD06-B216-4B19-8C99-4D2B2A0B8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01648" y="3738909"/>
                <a:ext cx="986650" cy="986650"/>
              </a:xfrm>
              <a:prstGeom prst="rect">
                <a:avLst/>
              </a:prstGeom>
            </p:spPr>
          </p:pic>
        </p:grpSp>
      </p:grpSp>
    </p:spTree>
    <p:extLst>
      <p:ext uri="{BB962C8B-B14F-4D97-AF65-F5344CB8AC3E}">
        <p14:creationId xmlns:p14="http://schemas.microsoft.com/office/powerpoint/2010/main" val="232964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42333-1E3B-43E9-98BF-AC8701639C68}"/>
              </a:ext>
            </a:extLst>
          </p:cNvPr>
          <p:cNvSpPr>
            <a:spLocks noGrp="1"/>
          </p:cNvSpPr>
          <p:nvPr>
            <p:ph type="body" sz="quarter" idx="11"/>
          </p:nvPr>
        </p:nvSpPr>
        <p:spPr>
          <a:xfrm flipH="1">
            <a:off x="7225109" y="1208719"/>
            <a:ext cx="4653986" cy="4910328"/>
          </a:xfrm>
        </p:spPr>
        <p:txBody>
          <a:bodyPr anchor="ctr"/>
          <a:lstStyle/>
          <a:p>
            <a:r>
              <a:rPr lang="en-US" dirty="0"/>
              <a:t>Random effects model</a:t>
            </a:r>
          </a:p>
          <a:p>
            <a:pPr lvl="1"/>
            <a:r>
              <a:rPr lang="en-US" dirty="0"/>
              <a:t>Assumes variance both within and between individual studies</a:t>
            </a:r>
          </a:p>
          <a:p>
            <a:pPr lvl="1"/>
            <a:r>
              <a:rPr lang="en-US" dirty="0"/>
              <a:t>Appropriate when there is heterogeneity among included studies</a:t>
            </a:r>
          </a:p>
          <a:p>
            <a:pPr lvl="1"/>
            <a:endParaRPr lang="en-US" dirty="0"/>
          </a:p>
          <a:p>
            <a:endParaRPr lang="en-US" dirty="0"/>
          </a:p>
        </p:txBody>
      </p:sp>
      <p:sp>
        <p:nvSpPr>
          <p:cNvPr id="3" name="Content Placeholder 2">
            <a:extLst>
              <a:ext uri="{FF2B5EF4-FFF2-40B4-BE49-F238E27FC236}">
                <a16:creationId xmlns:a16="http://schemas.microsoft.com/office/drawing/2014/main" id="{3B1D8509-0AF2-42BE-B27A-E2E5BBB708F2}"/>
              </a:ext>
            </a:extLst>
          </p:cNvPr>
          <p:cNvSpPr>
            <a:spLocks noGrp="1"/>
          </p:cNvSpPr>
          <p:nvPr>
            <p:ph sz="quarter" idx="4"/>
          </p:nvPr>
        </p:nvSpPr>
        <p:spPr>
          <a:xfrm flipH="1">
            <a:off x="312903" y="1209477"/>
            <a:ext cx="5165394" cy="4910328"/>
          </a:xfrm>
        </p:spPr>
        <p:txBody>
          <a:bodyPr/>
          <a:lstStyle/>
          <a:p>
            <a:endParaRPr lang="en-US" dirty="0"/>
          </a:p>
        </p:txBody>
      </p:sp>
      <p:sp>
        <p:nvSpPr>
          <p:cNvPr id="4" name="Title 3">
            <a:extLst>
              <a:ext uri="{FF2B5EF4-FFF2-40B4-BE49-F238E27FC236}">
                <a16:creationId xmlns:a16="http://schemas.microsoft.com/office/drawing/2014/main" id="{30481996-C51B-4760-ADE9-68ADA40504CF}"/>
              </a:ext>
            </a:extLst>
          </p:cNvPr>
          <p:cNvSpPr>
            <a:spLocks noGrp="1"/>
          </p:cNvSpPr>
          <p:nvPr>
            <p:ph type="title"/>
          </p:nvPr>
        </p:nvSpPr>
        <p:spPr/>
        <p:txBody>
          <a:bodyPr/>
          <a:lstStyle/>
          <a:p>
            <a:r>
              <a:rPr lang="en-US" dirty="0"/>
              <a:t>We aggregated results of individual studies to find a meta-analytic average</a:t>
            </a:r>
          </a:p>
        </p:txBody>
      </p:sp>
      <p:grpSp>
        <p:nvGrpSpPr>
          <p:cNvPr id="24" name="Group 23">
            <a:extLst>
              <a:ext uri="{FF2B5EF4-FFF2-40B4-BE49-F238E27FC236}">
                <a16:creationId xmlns:a16="http://schemas.microsoft.com/office/drawing/2014/main" id="{214D7286-551A-4C0C-8B93-4FCFD867C2D6}"/>
              </a:ext>
            </a:extLst>
          </p:cNvPr>
          <p:cNvGrpSpPr>
            <a:grpSpLocks noChangeAspect="1"/>
          </p:cNvGrpSpPr>
          <p:nvPr/>
        </p:nvGrpSpPr>
        <p:grpSpPr>
          <a:xfrm>
            <a:off x="1197946" y="1835083"/>
            <a:ext cx="3395308" cy="3657600"/>
            <a:chOff x="9482249" y="2307472"/>
            <a:chExt cx="1927952" cy="2076889"/>
          </a:xfrm>
        </p:grpSpPr>
        <p:sp>
          <p:nvSpPr>
            <p:cNvPr id="25" name="Diamond 24">
              <a:extLst>
                <a:ext uri="{FF2B5EF4-FFF2-40B4-BE49-F238E27FC236}">
                  <a16:creationId xmlns:a16="http://schemas.microsoft.com/office/drawing/2014/main" id="{B662BE39-4619-476D-B410-944D4E007D5D}"/>
                </a:ext>
              </a:extLst>
            </p:cNvPr>
            <p:cNvSpPr/>
            <p:nvPr/>
          </p:nvSpPr>
          <p:spPr>
            <a:xfrm flipH="1">
              <a:off x="10079985" y="3512491"/>
              <a:ext cx="1155185" cy="393593"/>
            </a:xfrm>
            <a:prstGeom prst="diamond">
              <a:avLst/>
            </a:prstGeom>
            <a:gradFill flip="none" rotWithShape="1">
              <a:gsLst>
                <a:gs pos="29000">
                  <a:srgbClr val="EDAE49">
                    <a:lumMod val="94000"/>
                  </a:srgbClr>
                </a:gs>
                <a:gs pos="56000">
                  <a:srgbClr val="00798C"/>
                </a:gs>
                <a:gs pos="79000">
                  <a:schemeClr val="accent4"/>
                </a:gs>
              </a:gsLst>
              <a:path path="circle">
                <a:fillToRect l="100000" b="100000"/>
              </a:path>
              <a:tileRect t="-100000" r="-100000"/>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4F08ECE-2671-431B-BFB0-A432F03063CE}"/>
                </a:ext>
              </a:extLst>
            </p:cNvPr>
            <p:cNvGrpSpPr/>
            <p:nvPr/>
          </p:nvGrpSpPr>
          <p:grpSpPr>
            <a:xfrm>
              <a:off x="9780640" y="2307472"/>
              <a:ext cx="1564148" cy="878734"/>
              <a:chOff x="4192854" y="3025959"/>
              <a:chExt cx="1564148" cy="878734"/>
            </a:xfrm>
          </p:grpSpPr>
          <p:grpSp>
            <p:nvGrpSpPr>
              <p:cNvPr id="38" name="Group 37">
                <a:extLst>
                  <a:ext uri="{FF2B5EF4-FFF2-40B4-BE49-F238E27FC236}">
                    <a16:creationId xmlns:a16="http://schemas.microsoft.com/office/drawing/2014/main" id="{59049614-9CDC-4345-8B5C-0088CFA92EE0}"/>
                  </a:ext>
                </a:extLst>
              </p:cNvPr>
              <p:cNvGrpSpPr/>
              <p:nvPr/>
            </p:nvGrpSpPr>
            <p:grpSpPr>
              <a:xfrm flipH="1">
                <a:off x="5141494" y="3646762"/>
                <a:ext cx="615508" cy="257931"/>
                <a:chOff x="9668471" y="3838177"/>
                <a:chExt cx="1343656" cy="563063"/>
              </a:xfrm>
            </p:grpSpPr>
            <p:sp>
              <p:nvSpPr>
                <p:cNvPr id="45" name="Rectangle: Rounded Corners 44">
                  <a:extLst>
                    <a:ext uri="{FF2B5EF4-FFF2-40B4-BE49-F238E27FC236}">
                      <a16:creationId xmlns:a16="http://schemas.microsoft.com/office/drawing/2014/main" id="{0ABC43CA-6334-441F-82F1-127F903294DB}"/>
                    </a:ext>
                  </a:extLst>
                </p:cNvPr>
                <p:cNvSpPr/>
                <p:nvPr/>
              </p:nvSpPr>
              <p:spPr>
                <a:xfrm>
                  <a:off x="9668471" y="4043508"/>
                  <a:ext cx="1343656" cy="15240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14EDDC03-794F-491A-8C87-9F580AE9591E}"/>
                    </a:ext>
                  </a:extLst>
                </p:cNvPr>
                <p:cNvSpPr/>
                <p:nvPr/>
              </p:nvSpPr>
              <p:spPr>
                <a:xfrm>
                  <a:off x="10058768" y="3838177"/>
                  <a:ext cx="563063" cy="563063"/>
                </a:xfrm>
                <a:prstGeom prst="roundRect">
                  <a:avLst/>
                </a:prstGeom>
                <a:solidFill>
                  <a:schemeClr val="accent4"/>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9CB50385-A388-45E6-80EF-0F48F198D81C}"/>
                  </a:ext>
                </a:extLst>
              </p:cNvPr>
              <p:cNvGrpSpPr/>
              <p:nvPr/>
            </p:nvGrpSpPr>
            <p:grpSpPr>
              <a:xfrm flipH="1">
                <a:off x="4951766" y="3291480"/>
                <a:ext cx="615508" cy="257931"/>
                <a:chOff x="9668471" y="3838177"/>
                <a:chExt cx="1343656" cy="563063"/>
              </a:xfrm>
              <a:solidFill>
                <a:schemeClr val="accent5"/>
              </a:solidFill>
            </p:grpSpPr>
            <p:sp>
              <p:nvSpPr>
                <p:cNvPr id="43" name="Rectangle: Rounded Corners 42">
                  <a:extLst>
                    <a:ext uri="{FF2B5EF4-FFF2-40B4-BE49-F238E27FC236}">
                      <a16:creationId xmlns:a16="http://schemas.microsoft.com/office/drawing/2014/main" id="{E7825D8E-76B7-4576-BD5E-32D1BC664D37}"/>
                    </a:ext>
                  </a:extLst>
                </p:cNvPr>
                <p:cNvSpPr/>
                <p:nvPr/>
              </p:nvSpPr>
              <p:spPr>
                <a:xfrm>
                  <a:off x="9668471" y="4043508"/>
                  <a:ext cx="1343656" cy="152400"/>
                </a:xfrm>
                <a:prstGeom prst="roundRect">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DCAE43B5-818A-413B-8DB5-F9932C85D80E}"/>
                    </a:ext>
                  </a:extLst>
                </p:cNvPr>
                <p:cNvSpPr/>
                <p:nvPr/>
              </p:nvSpPr>
              <p:spPr>
                <a:xfrm>
                  <a:off x="10058768" y="3838177"/>
                  <a:ext cx="563063" cy="563063"/>
                </a:xfrm>
                <a:prstGeom prst="round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16391FB-BC04-4F86-839D-BF1C4C4C67B1}"/>
                  </a:ext>
                </a:extLst>
              </p:cNvPr>
              <p:cNvGrpSpPr/>
              <p:nvPr/>
            </p:nvGrpSpPr>
            <p:grpSpPr>
              <a:xfrm flipH="1">
                <a:off x="4192854" y="3025959"/>
                <a:ext cx="615508" cy="257931"/>
                <a:chOff x="9668471" y="3838177"/>
                <a:chExt cx="1343656" cy="563063"/>
              </a:xfrm>
              <a:solidFill>
                <a:schemeClr val="accent3"/>
              </a:solidFill>
            </p:grpSpPr>
            <p:sp>
              <p:nvSpPr>
                <p:cNvPr id="41" name="Rectangle: Rounded Corners 40">
                  <a:extLst>
                    <a:ext uri="{FF2B5EF4-FFF2-40B4-BE49-F238E27FC236}">
                      <a16:creationId xmlns:a16="http://schemas.microsoft.com/office/drawing/2014/main" id="{BD07DA63-234A-407D-A296-B6DF17F99EB0}"/>
                    </a:ext>
                  </a:extLst>
                </p:cNvPr>
                <p:cNvSpPr/>
                <p:nvPr/>
              </p:nvSpPr>
              <p:spPr>
                <a:xfrm>
                  <a:off x="9668471" y="4043508"/>
                  <a:ext cx="1343656" cy="152400"/>
                </a:xfrm>
                <a:prstGeom prst="roundRect">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59E413BE-F21F-40B7-9FF9-6240B66426E3}"/>
                    </a:ext>
                  </a:extLst>
                </p:cNvPr>
                <p:cNvSpPr/>
                <p:nvPr/>
              </p:nvSpPr>
              <p:spPr>
                <a:xfrm>
                  <a:off x="10058768" y="3838177"/>
                  <a:ext cx="563063" cy="563063"/>
                </a:xfrm>
                <a:prstGeom prst="round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 name="Group 26">
              <a:extLst>
                <a:ext uri="{FF2B5EF4-FFF2-40B4-BE49-F238E27FC236}">
                  <a16:creationId xmlns:a16="http://schemas.microsoft.com/office/drawing/2014/main" id="{38B7F133-7512-40D2-857C-6A18E01D91F1}"/>
                </a:ext>
              </a:extLst>
            </p:cNvPr>
            <p:cNvGrpSpPr/>
            <p:nvPr/>
          </p:nvGrpSpPr>
          <p:grpSpPr>
            <a:xfrm>
              <a:off x="9482249" y="4026629"/>
              <a:ext cx="1927952" cy="357732"/>
              <a:chOff x="3894463" y="3939125"/>
              <a:chExt cx="1927952" cy="357732"/>
            </a:xfrm>
          </p:grpSpPr>
          <p:cxnSp>
            <p:nvCxnSpPr>
              <p:cNvPr id="28" name="Straight Connector 27">
                <a:extLst>
                  <a:ext uri="{FF2B5EF4-FFF2-40B4-BE49-F238E27FC236}">
                    <a16:creationId xmlns:a16="http://schemas.microsoft.com/office/drawing/2014/main" id="{3F49DFB9-C10D-4272-954F-76A219D677FD}"/>
                  </a:ext>
                </a:extLst>
              </p:cNvPr>
              <p:cNvCxnSpPr>
                <a:cxnSpLocks/>
              </p:cNvCxnSpPr>
              <p:nvPr/>
            </p:nvCxnSpPr>
            <p:spPr>
              <a:xfrm>
                <a:off x="3894463" y="4117991"/>
                <a:ext cx="192795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67ABB8-0EC1-4036-AC70-A5FD002F1F2A}"/>
                  </a:ext>
                </a:extLst>
              </p:cNvPr>
              <p:cNvCxnSpPr>
                <a:cxnSpLocks/>
              </p:cNvCxnSpPr>
              <p:nvPr/>
            </p:nvCxnSpPr>
            <p:spPr>
              <a:xfrm>
                <a:off x="4880064"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98DE08-ABBB-4488-91EC-E95825383970}"/>
                  </a:ext>
                </a:extLst>
              </p:cNvPr>
              <p:cNvCxnSpPr>
                <a:cxnSpLocks/>
              </p:cNvCxnSpPr>
              <p:nvPr/>
            </p:nvCxnSpPr>
            <p:spPr>
              <a:xfrm>
                <a:off x="4121152"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7F8903-393E-4E17-AB1D-D7F33A2B476F}"/>
                  </a:ext>
                </a:extLst>
              </p:cNvPr>
              <p:cNvCxnSpPr>
                <a:cxnSpLocks/>
              </p:cNvCxnSpPr>
              <p:nvPr/>
            </p:nvCxnSpPr>
            <p:spPr>
              <a:xfrm>
                <a:off x="5638974" y="3939125"/>
                <a:ext cx="0" cy="35773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E91C3-EBD3-401E-BB81-EB360D50E3F5}"/>
                  </a:ext>
                </a:extLst>
              </p:cNvPr>
              <p:cNvCxnSpPr>
                <a:cxnSpLocks/>
              </p:cNvCxnSpPr>
              <p:nvPr/>
            </p:nvCxnSpPr>
            <p:spPr>
              <a:xfrm>
                <a:off x="5449248"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4AF1AE-BC60-43BB-BB6D-B4D584E09FED}"/>
                  </a:ext>
                </a:extLst>
              </p:cNvPr>
              <p:cNvCxnSpPr>
                <a:cxnSpLocks/>
              </p:cNvCxnSpPr>
              <p:nvPr/>
            </p:nvCxnSpPr>
            <p:spPr>
              <a:xfrm>
                <a:off x="5259520"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DA3946-E245-4155-97B0-7D6FAFF0495D}"/>
                  </a:ext>
                </a:extLst>
              </p:cNvPr>
              <p:cNvCxnSpPr>
                <a:cxnSpLocks/>
              </p:cNvCxnSpPr>
              <p:nvPr/>
            </p:nvCxnSpPr>
            <p:spPr>
              <a:xfrm>
                <a:off x="5069792"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878E2D-1D4D-4A33-8A0B-575DD70F3641}"/>
                  </a:ext>
                </a:extLst>
              </p:cNvPr>
              <p:cNvCxnSpPr>
                <a:cxnSpLocks/>
              </p:cNvCxnSpPr>
              <p:nvPr/>
            </p:nvCxnSpPr>
            <p:spPr>
              <a:xfrm>
                <a:off x="4690336"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AACF38-8DB1-434C-868F-FE7CE3D24B1D}"/>
                  </a:ext>
                </a:extLst>
              </p:cNvPr>
              <p:cNvCxnSpPr>
                <a:cxnSpLocks/>
              </p:cNvCxnSpPr>
              <p:nvPr/>
            </p:nvCxnSpPr>
            <p:spPr>
              <a:xfrm>
                <a:off x="4500608"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ED148E-107A-42AF-8339-3BF9E7C10853}"/>
                  </a:ext>
                </a:extLst>
              </p:cNvPr>
              <p:cNvCxnSpPr>
                <a:cxnSpLocks/>
              </p:cNvCxnSpPr>
              <p:nvPr/>
            </p:nvCxnSpPr>
            <p:spPr>
              <a:xfrm>
                <a:off x="4310880" y="4028558"/>
                <a:ext cx="0" cy="178866"/>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TextBox 5">
            <a:extLst>
              <a:ext uri="{FF2B5EF4-FFF2-40B4-BE49-F238E27FC236}">
                <a16:creationId xmlns:a16="http://schemas.microsoft.com/office/drawing/2014/main" id="{3BCF9760-A818-47E9-9334-118B93EC0BC4}"/>
              </a:ext>
            </a:extLst>
          </p:cNvPr>
          <p:cNvSpPr txBox="1"/>
          <p:nvPr/>
        </p:nvSpPr>
        <p:spPr>
          <a:xfrm>
            <a:off x="4549875" y="4101290"/>
            <a:ext cx="2482186" cy="400110"/>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Meta-analytic average</a:t>
            </a:r>
          </a:p>
        </p:txBody>
      </p:sp>
      <p:sp>
        <p:nvSpPr>
          <p:cNvPr id="48" name="TextBox 47">
            <a:extLst>
              <a:ext uri="{FF2B5EF4-FFF2-40B4-BE49-F238E27FC236}">
                <a16:creationId xmlns:a16="http://schemas.microsoft.com/office/drawing/2014/main" id="{2EAF4BAA-CC60-4977-8BB7-DBE90980EA11}"/>
              </a:ext>
            </a:extLst>
          </p:cNvPr>
          <p:cNvSpPr txBox="1"/>
          <p:nvPr/>
        </p:nvSpPr>
        <p:spPr>
          <a:xfrm>
            <a:off x="4800063" y="2175868"/>
            <a:ext cx="2263697" cy="707886"/>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Results and variance of individual studies</a:t>
            </a:r>
          </a:p>
        </p:txBody>
      </p:sp>
      <p:sp>
        <p:nvSpPr>
          <p:cNvPr id="7" name="Right Brace 6">
            <a:extLst>
              <a:ext uri="{FF2B5EF4-FFF2-40B4-BE49-F238E27FC236}">
                <a16:creationId xmlns:a16="http://schemas.microsoft.com/office/drawing/2014/main" id="{A441D3ED-D8C3-434F-AA3E-646F6983604D}"/>
              </a:ext>
            </a:extLst>
          </p:cNvPr>
          <p:cNvSpPr/>
          <p:nvPr/>
        </p:nvSpPr>
        <p:spPr>
          <a:xfrm>
            <a:off x="4527957" y="1835083"/>
            <a:ext cx="248171" cy="1677547"/>
          </a:xfrm>
          <a:prstGeom prst="rightBrace">
            <a:avLst>
              <a:gd name="adj1" fmla="val 8333"/>
              <a:gd name="adj2" fmla="val 415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 Placeholder 8">
            <a:extLst>
              <a:ext uri="{FF2B5EF4-FFF2-40B4-BE49-F238E27FC236}">
                <a16:creationId xmlns:a16="http://schemas.microsoft.com/office/drawing/2014/main" id="{1B4F519D-E273-4615-A3AC-6BFDFC963F9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807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Department of Defense (DoD) systems aim to increase or maintain Situation Awareness (SA)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 frequently goes unmeasured or is measured sub-optimally</a:t>
            </a:r>
          </a:p>
          <a:p>
            <a:pPr marL="685791" lvl="1" indent="-34290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There are many methods for measuring SA!</a:t>
            </a:r>
          </a:p>
          <a:p>
            <a:pPr lvl="1" indent="0">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Situational Awareness Linked Indicators Adapted to Novel Tasks (SALIANT)</a:t>
            </a:r>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Purpose and scope of the current study</a:t>
            </a:r>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3248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218847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dirty="0"/>
              <a:t>Six studies measured SA using SALIANT and reported results</a:t>
            </a:r>
          </a:p>
          <a:p>
            <a:pPr marL="342900" indent="-342900">
              <a:buFont typeface="Arial" panose="020B0604020202020204" pitchFamily="34" charset="0"/>
              <a:buChar char="•"/>
            </a:pPr>
            <a:r>
              <a:rPr lang="en-US" dirty="0"/>
              <a:t>Due to low number of studies, we have low statistical confidence in our findings</a:t>
            </a:r>
          </a:p>
        </p:txBody>
      </p:sp>
      <p:sp>
        <p:nvSpPr>
          <p:cNvPr id="5" name="Title 4"/>
          <p:cNvSpPr>
            <a:spLocks noGrp="1"/>
          </p:cNvSpPr>
          <p:nvPr>
            <p:ph type="title"/>
          </p:nvPr>
        </p:nvSpPr>
        <p:spPr/>
        <p:txBody>
          <a:bodyPr/>
          <a:lstStyle/>
          <a:p>
            <a:r>
              <a:rPr lang="en-US" dirty="0"/>
              <a:t>Fewer studies than expected met our inclusion criteria </a:t>
            </a:r>
          </a:p>
        </p:txBody>
      </p:sp>
      <p:sp>
        <p:nvSpPr>
          <p:cNvPr id="7" name="Text Placeholder 6"/>
          <p:cNvSpPr>
            <a:spLocks noGrp="1"/>
          </p:cNvSpPr>
          <p:nvPr>
            <p:ph type="body" sz="quarter" idx="11"/>
          </p:nvPr>
        </p:nvSpPr>
        <p:spPr/>
        <p:txBody>
          <a:bodyPr/>
          <a:lstStyle/>
          <a:p>
            <a:r>
              <a:rPr lang="en-US" dirty="0"/>
              <a:t>SA – Situation/al Awareness; SALIANT – Situation Awareness Linked Indicators Adapted to Novel Tasks</a:t>
            </a:r>
          </a:p>
        </p:txBody>
      </p:sp>
      <p:graphicFrame>
        <p:nvGraphicFramePr>
          <p:cNvPr id="2" name="Table 2">
            <a:extLst>
              <a:ext uri="{FF2B5EF4-FFF2-40B4-BE49-F238E27FC236}">
                <a16:creationId xmlns:a16="http://schemas.microsoft.com/office/drawing/2014/main" id="{A2525EC3-CE2C-4532-9B0E-47C59672902A}"/>
              </a:ext>
            </a:extLst>
          </p:cNvPr>
          <p:cNvGraphicFramePr>
            <a:graphicFrameLocks noGrp="1"/>
          </p:cNvGraphicFramePr>
          <p:nvPr>
            <p:extLst>
              <p:ext uri="{D42A27DB-BD31-4B8C-83A1-F6EECF244321}">
                <p14:modId xmlns:p14="http://schemas.microsoft.com/office/powerpoint/2010/main" val="3596141833"/>
              </p:ext>
            </p:extLst>
          </p:nvPr>
        </p:nvGraphicFramePr>
        <p:xfrm>
          <a:off x="2020693" y="2442017"/>
          <a:ext cx="8150613" cy="3418840"/>
        </p:xfrm>
        <a:graphic>
          <a:graphicData uri="http://schemas.openxmlformats.org/drawingml/2006/table">
            <a:tbl>
              <a:tblPr firstRow="1" bandRow="1">
                <a:tableStyleId>{F5AB1C69-6EDB-4FF4-983F-18BD219EF322}</a:tableStyleId>
              </a:tblPr>
              <a:tblGrid>
                <a:gridCol w="4088975">
                  <a:extLst>
                    <a:ext uri="{9D8B030D-6E8A-4147-A177-3AD203B41FA5}">
                      <a16:colId xmlns:a16="http://schemas.microsoft.com/office/drawing/2014/main" val="1065044173"/>
                    </a:ext>
                  </a:extLst>
                </a:gridCol>
                <a:gridCol w="1244009">
                  <a:extLst>
                    <a:ext uri="{9D8B030D-6E8A-4147-A177-3AD203B41FA5}">
                      <a16:colId xmlns:a16="http://schemas.microsoft.com/office/drawing/2014/main" val="2644635022"/>
                    </a:ext>
                  </a:extLst>
                </a:gridCol>
                <a:gridCol w="1222745">
                  <a:extLst>
                    <a:ext uri="{9D8B030D-6E8A-4147-A177-3AD203B41FA5}">
                      <a16:colId xmlns:a16="http://schemas.microsoft.com/office/drawing/2014/main" val="3925827207"/>
                    </a:ext>
                  </a:extLst>
                </a:gridCol>
                <a:gridCol w="1594884">
                  <a:extLst>
                    <a:ext uri="{9D8B030D-6E8A-4147-A177-3AD203B41FA5}">
                      <a16:colId xmlns:a16="http://schemas.microsoft.com/office/drawing/2014/main" val="1134443172"/>
                    </a:ext>
                  </a:extLst>
                </a:gridCol>
              </a:tblGrid>
              <a:tr h="370840">
                <a:tc>
                  <a:txBody>
                    <a:bodyPr/>
                    <a:lstStyle/>
                    <a:p>
                      <a:r>
                        <a:rPr lang="en-US" sz="1600" dirty="0">
                          <a:solidFill>
                            <a:sysClr val="windowText" lastClr="000000"/>
                          </a:solidFill>
                        </a:rPr>
                        <a:t>Study</a:t>
                      </a:r>
                    </a:p>
                  </a:txBody>
                  <a:tcPr/>
                </a:tc>
                <a:tc>
                  <a:txBody>
                    <a:bodyPr/>
                    <a:lstStyle/>
                    <a:p>
                      <a:pPr algn="ctr"/>
                      <a:r>
                        <a:rPr lang="en-US" sz="1600" dirty="0">
                          <a:solidFill>
                            <a:sysClr val="windowText" lastClr="000000"/>
                          </a:solidFill>
                        </a:rPr>
                        <a:t>Internal reliability</a:t>
                      </a:r>
                    </a:p>
                  </a:txBody>
                  <a:tcPr/>
                </a:tc>
                <a:tc>
                  <a:txBody>
                    <a:bodyPr/>
                    <a:lstStyle/>
                    <a:p>
                      <a:pPr algn="ctr"/>
                      <a:r>
                        <a:rPr lang="en-US" sz="1600" dirty="0">
                          <a:solidFill>
                            <a:sysClr val="windowText" lastClr="000000"/>
                          </a:solidFill>
                        </a:rPr>
                        <a:t>Effects of factors </a:t>
                      </a:r>
                    </a:p>
                  </a:txBody>
                  <a:tcPr/>
                </a:tc>
                <a:tc>
                  <a:txBody>
                    <a:bodyPr/>
                    <a:lstStyle/>
                    <a:p>
                      <a:pPr algn="ctr"/>
                      <a:r>
                        <a:rPr lang="en-US" sz="1600" dirty="0">
                          <a:solidFill>
                            <a:sysClr val="windowText" lastClr="000000"/>
                          </a:solidFill>
                        </a:rPr>
                        <a:t>Correlation with other SA measures</a:t>
                      </a:r>
                    </a:p>
                  </a:txBody>
                  <a:tcPr/>
                </a:tc>
                <a:extLst>
                  <a:ext uri="{0D108BD9-81ED-4DB2-BD59-A6C34878D82A}">
                    <a16:rowId xmlns:a16="http://schemas.microsoft.com/office/drawing/2014/main" val="1303658948"/>
                  </a:ext>
                </a:extLst>
              </a:tr>
              <a:tr h="370840">
                <a:tc>
                  <a:txBody>
                    <a:bodyPr/>
                    <a:lstStyle/>
                    <a:p>
                      <a:r>
                        <a:rPr lang="en-US" sz="1600" dirty="0">
                          <a:solidFill>
                            <a:sysClr val="windowText" lastClr="000000"/>
                          </a:solidFill>
                        </a:rPr>
                        <a:t>Bowers et al. (1998)</a:t>
                      </a:r>
                    </a:p>
                  </a:txBody>
                  <a:tcPr/>
                </a:tc>
                <a:tc>
                  <a:txBody>
                    <a:bodyPr/>
                    <a:lstStyle/>
                    <a:p>
                      <a:pPr algn="ctr"/>
                      <a:r>
                        <a:rPr lang="en-US" sz="1600" dirty="0">
                          <a:solidFill>
                            <a:sysClr val="windowText" lastClr="000000"/>
                          </a:solidFill>
                        </a:rPr>
                        <a:t>-</a:t>
                      </a:r>
                    </a:p>
                  </a:txBody>
                  <a:tcPr/>
                </a:tc>
                <a:tc>
                  <a:txBody>
                    <a:bodyPr/>
                    <a:lstStyle/>
                    <a:p>
                      <a:pPr algn="ctr"/>
                      <a:r>
                        <a:rPr lang="en-US" sz="1600" i="0" dirty="0">
                          <a:solidFill>
                            <a:sysClr val="windowText" lastClr="000000"/>
                          </a:solidFill>
                        </a:rPr>
                        <a:t>-</a:t>
                      </a:r>
                    </a:p>
                  </a:txBody>
                  <a:tcPr/>
                </a:tc>
                <a:tc>
                  <a:txBody>
                    <a:bodyPr/>
                    <a:lstStyle/>
                    <a:p>
                      <a:pPr algn="ctr"/>
                      <a:r>
                        <a:rPr lang="en-US" sz="1600" i="1" dirty="0">
                          <a:solidFill>
                            <a:sysClr val="windowText" lastClr="000000"/>
                          </a:solidFill>
                        </a:rPr>
                        <a:t>r</a:t>
                      </a:r>
                      <a:r>
                        <a:rPr lang="en-US" sz="1600" i="0" dirty="0">
                          <a:solidFill>
                            <a:sysClr val="windowText" lastClr="000000"/>
                          </a:solidFill>
                        </a:rPr>
                        <a:t> = .007</a:t>
                      </a:r>
                      <a:endParaRPr lang="en-US" sz="1600" i="1" dirty="0">
                        <a:solidFill>
                          <a:sysClr val="windowText" lastClr="000000"/>
                        </a:solidFill>
                      </a:endParaRPr>
                    </a:p>
                  </a:txBody>
                  <a:tcPr/>
                </a:tc>
                <a:extLst>
                  <a:ext uri="{0D108BD9-81ED-4DB2-BD59-A6C34878D82A}">
                    <a16:rowId xmlns:a16="http://schemas.microsoft.com/office/drawing/2014/main" val="3623504547"/>
                  </a:ext>
                </a:extLst>
              </a:tr>
              <a:tr h="370840">
                <a:tc>
                  <a:txBody>
                    <a:bodyPr/>
                    <a:lstStyle/>
                    <a:p>
                      <a:r>
                        <a:rPr lang="en-US" sz="1600" dirty="0">
                          <a:solidFill>
                            <a:sysClr val="windowText" lastClr="000000"/>
                          </a:solidFill>
                        </a:rPr>
                        <a:t>Cuevas et al. (2015)</a:t>
                      </a:r>
                    </a:p>
                  </a:txBody>
                  <a:tcPr/>
                </a:tc>
                <a:tc>
                  <a:txBody>
                    <a:bodyPr/>
                    <a:lstStyle/>
                    <a:p>
                      <a:pPr algn="ctr"/>
                      <a:r>
                        <a:rPr lang="en-US" sz="1600" dirty="0">
                          <a:solidFill>
                            <a:sysClr val="windowText" lastClr="000000"/>
                          </a:solidFill>
                        </a:rPr>
                        <a:t>-</a:t>
                      </a:r>
                    </a:p>
                  </a:txBody>
                  <a:tcPr/>
                </a:tc>
                <a:tc>
                  <a:txBody>
                    <a:bodyPr/>
                    <a:lstStyle/>
                    <a:p>
                      <a:pPr algn="ctr"/>
                      <a:r>
                        <a:rPr lang="en-US" sz="1600" i="1" dirty="0">
                          <a:solidFill>
                            <a:sysClr val="windowText" lastClr="000000"/>
                          </a:solidFill>
                        </a:rPr>
                        <a:t>r</a:t>
                      </a:r>
                      <a:r>
                        <a:rPr lang="en-US" sz="1600" i="0" dirty="0">
                          <a:solidFill>
                            <a:sysClr val="windowText" lastClr="000000"/>
                          </a:solidFill>
                        </a:rPr>
                        <a:t> = .366</a:t>
                      </a:r>
                      <a:endParaRPr lang="en-US" sz="1600" i="1" dirty="0">
                        <a:solidFill>
                          <a:sysClr val="windowText" lastClr="000000"/>
                        </a:solidFill>
                      </a:endParaRPr>
                    </a:p>
                  </a:txBody>
                  <a:tcPr/>
                </a:tc>
                <a:tc>
                  <a:txBody>
                    <a:bodyPr/>
                    <a:lstStyle/>
                    <a:p>
                      <a:pPr algn="ctr"/>
                      <a:r>
                        <a:rPr lang="en-US" sz="1600" dirty="0">
                          <a:solidFill>
                            <a:sysClr val="windowText" lastClr="000000"/>
                          </a:solidFill>
                        </a:rPr>
                        <a:t>-</a:t>
                      </a:r>
                    </a:p>
                  </a:txBody>
                  <a:tcPr/>
                </a:tc>
                <a:extLst>
                  <a:ext uri="{0D108BD9-81ED-4DB2-BD59-A6C34878D82A}">
                    <a16:rowId xmlns:a16="http://schemas.microsoft.com/office/drawing/2014/main" val="2467792545"/>
                  </a:ext>
                </a:extLst>
              </a:tr>
              <a:tr h="370840">
                <a:tc>
                  <a:txBody>
                    <a:bodyPr/>
                    <a:lstStyle/>
                    <a:p>
                      <a:r>
                        <a:rPr lang="en-US" sz="1600" dirty="0">
                          <a:solidFill>
                            <a:sysClr val="windowText" lastClr="000000"/>
                          </a:solidFill>
                        </a:rPr>
                        <a:t>Fink (2000)</a:t>
                      </a:r>
                    </a:p>
                  </a:txBody>
                  <a:tcPr/>
                </a:tc>
                <a:tc>
                  <a:txBody>
                    <a:bodyPr/>
                    <a:lstStyle/>
                    <a:p>
                      <a:pPr algn="ctr"/>
                      <a:r>
                        <a:rPr lang="el-GR" sz="1600" i="1" dirty="0">
                          <a:solidFill>
                            <a:sysClr val="windowText" lastClr="000000"/>
                          </a:solidFill>
                        </a:rPr>
                        <a:t>α</a:t>
                      </a:r>
                      <a:r>
                        <a:rPr lang="en-US" sz="1600" dirty="0">
                          <a:solidFill>
                            <a:sysClr val="windowText" lastClr="000000"/>
                          </a:solidFill>
                        </a:rPr>
                        <a:t> = .97</a:t>
                      </a:r>
                    </a:p>
                  </a:txBody>
                  <a:tcPr/>
                </a:tc>
                <a:tc>
                  <a:txBody>
                    <a:bodyPr/>
                    <a:lstStyle/>
                    <a:p>
                      <a:pPr algn="ctr"/>
                      <a:r>
                        <a:rPr lang="en-US" sz="1600" i="0" dirty="0">
                          <a:solidFill>
                            <a:sysClr val="windowText" lastClr="000000"/>
                          </a:solidFill>
                        </a:rPr>
                        <a:t>-</a:t>
                      </a:r>
                    </a:p>
                  </a:txBody>
                  <a:tcPr/>
                </a:tc>
                <a:tc>
                  <a:txBody>
                    <a:bodyPr/>
                    <a:lstStyle/>
                    <a:p>
                      <a:pPr algn="ctr"/>
                      <a:r>
                        <a:rPr lang="en-US" sz="1600" i="1" dirty="0">
                          <a:solidFill>
                            <a:sysClr val="windowText" lastClr="000000"/>
                          </a:solidFill>
                        </a:rPr>
                        <a:t>r</a:t>
                      </a:r>
                      <a:r>
                        <a:rPr lang="en-US" sz="1600" dirty="0">
                          <a:solidFill>
                            <a:sysClr val="windowText" lastClr="000000"/>
                          </a:solidFill>
                        </a:rPr>
                        <a:t> = -.004</a:t>
                      </a:r>
                    </a:p>
                  </a:txBody>
                  <a:tcPr/>
                </a:tc>
                <a:extLst>
                  <a:ext uri="{0D108BD9-81ED-4DB2-BD59-A6C34878D82A}">
                    <a16:rowId xmlns:a16="http://schemas.microsoft.com/office/drawing/2014/main" val="2227772348"/>
                  </a:ext>
                </a:extLst>
              </a:tr>
              <a:tr h="370840">
                <a:tc>
                  <a:txBody>
                    <a:bodyPr/>
                    <a:lstStyle/>
                    <a:p>
                      <a:r>
                        <a:rPr lang="en-US" sz="1600" dirty="0" err="1">
                          <a:solidFill>
                            <a:sysClr val="windowText" lastClr="000000"/>
                          </a:solidFill>
                        </a:rPr>
                        <a:t>Milham</a:t>
                      </a:r>
                      <a:r>
                        <a:rPr lang="en-US" sz="1600" dirty="0">
                          <a:solidFill>
                            <a:sysClr val="windowText" lastClr="000000"/>
                          </a:solidFill>
                        </a:rPr>
                        <a:t> (2005)</a:t>
                      </a:r>
                    </a:p>
                  </a:txBody>
                  <a:tcPr/>
                </a:tc>
                <a:tc>
                  <a:txBody>
                    <a:bodyPr/>
                    <a:lstStyle/>
                    <a:p>
                      <a:pPr algn="ctr"/>
                      <a:r>
                        <a:rPr lang="en-US" sz="1600" dirty="0">
                          <a:solidFill>
                            <a:sysClr val="windowText" lastClr="000000"/>
                          </a:solidFill>
                        </a:rPr>
                        <a:t>-</a:t>
                      </a:r>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i="1" dirty="0">
                          <a:solidFill>
                            <a:sysClr val="windowText" lastClr="000000"/>
                          </a:solidFill>
                        </a:rPr>
                        <a:t>r</a:t>
                      </a:r>
                      <a:r>
                        <a:rPr lang="en-US" sz="1600" i="0" dirty="0">
                          <a:solidFill>
                            <a:sysClr val="windowText" lastClr="000000"/>
                          </a:solidFill>
                        </a:rPr>
                        <a:t> = .110</a:t>
                      </a:r>
                      <a:endParaRPr lang="en-US" sz="1600" i="1" dirty="0">
                        <a:solidFill>
                          <a:sysClr val="windowText" lastClr="000000"/>
                        </a:solidFill>
                      </a:endParaRPr>
                    </a:p>
                  </a:txBody>
                  <a:tcPr/>
                </a:tc>
                <a:tc>
                  <a:txBody>
                    <a:bodyPr/>
                    <a:lstStyle/>
                    <a:p>
                      <a:pPr algn="ctr"/>
                      <a:r>
                        <a:rPr lang="en-US" sz="1600" dirty="0">
                          <a:solidFill>
                            <a:sysClr val="windowText" lastClr="000000"/>
                          </a:solidFill>
                        </a:rPr>
                        <a:t>-</a:t>
                      </a:r>
                    </a:p>
                  </a:txBody>
                  <a:tcPr/>
                </a:tc>
                <a:extLst>
                  <a:ext uri="{0D108BD9-81ED-4DB2-BD59-A6C34878D82A}">
                    <a16:rowId xmlns:a16="http://schemas.microsoft.com/office/drawing/2014/main" val="1746345655"/>
                  </a:ext>
                </a:extLst>
              </a:tr>
              <a:tr h="370840">
                <a:tc>
                  <a:txBody>
                    <a:bodyPr/>
                    <a:lstStyle/>
                    <a:p>
                      <a:r>
                        <a:rPr lang="en-US" sz="1600" dirty="0" err="1">
                          <a:solidFill>
                            <a:sysClr val="windowText" lastClr="000000"/>
                          </a:solidFill>
                        </a:rPr>
                        <a:t>Milham</a:t>
                      </a:r>
                      <a:r>
                        <a:rPr lang="en-US" sz="1600" dirty="0">
                          <a:solidFill>
                            <a:sysClr val="windowText" lastClr="000000"/>
                          </a:solidFill>
                        </a:rPr>
                        <a:t> et al. (2000)</a:t>
                      </a:r>
                    </a:p>
                  </a:txBody>
                  <a:tcPr/>
                </a:tc>
                <a:tc>
                  <a:txBody>
                    <a:bodyPr/>
                    <a:lstStyle/>
                    <a:p>
                      <a:pPr algn="ctr"/>
                      <a:r>
                        <a:rPr lang="en-US" sz="1600" dirty="0">
                          <a:solidFill>
                            <a:sysClr val="windowText" lastClr="000000"/>
                          </a:solidFill>
                        </a:rPr>
                        <a:t>-</a:t>
                      </a:r>
                    </a:p>
                  </a:txBody>
                  <a:tcPr/>
                </a:tc>
                <a:tc>
                  <a:txBody>
                    <a:bodyPr/>
                    <a:lstStyle/>
                    <a:p>
                      <a:pPr algn="ctr"/>
                      <a:r>
                        <a:rPr lang="en-US" sz="1600" dirty="0">
                          <a:solidFill>
                            <a:sysClr val="windowText" lastClr="000000"/>
                          </a:solidFill>
                        </a:rPr>
                        <a:t>-</a:t>
                      </a:r>
                    </a:p>
                  </a:txBody>
                  <a:tcPr/>
                </a:tc>
                <a:tc>
                  <a:txBody>
                    <a:bodyPr/>
                    <a:lstStyle/>
                    <a:p>
                      <a:pPr algn="ctr"/>
                      <a:r>
                        <a:rPr lang="en-US" sz="1600" i="1" dirty="0">
                          <a:solidFill>
                            <a:sysClr val="windowText" lastClr="000000"/>
                          </a:solidFill>
                        </a:rPr>
                        <a:t>r</a:t>
                      </a:r>
                      <a:r>
                        <a:rPr lang="en-US" sz="1600" dirty="0">
                          <a:solidFill>
                            <a:sysClr val="windowText" lastClr="000000"/>
                          </a:solidFill>
                        </a:rPr>
                        <a:t> = .720</a:t>
                      </a:r>
                    </a:p>
                  </a:txBody>
                  <a:tcPr/>
                </a:tc>
                <a:extLst>
                  <a:ext uri="{0D108BD9-81ED-4DB2-BD59-A6C34878D82A}">
                    <a16:rowId xmlns:a16="http://schemas.microsoft.com/office/drawing/2014/main" val="3305163043"/>
                  </a:ext>
                </a:extLst>
              </a:tr>
              <a:tr h="370840">
                <a:tc>
                  <a:txBody>
                    <a:bodyPr/>
                    <a:lstStyle/>
                    <a:p>
                      <a:r>
                        <a:rPr lang="en-US" sz="1600" dirty="0">
                          <a:solidFill>
                            <a:sysClr val="windowText" lastClr="000000"/>
                          </a:solidFill>
                        </a:rPr>
                        <a:t>Muniz, Bowers, et al. (1998)</a:t>
                      </a:r>
                    </a:p>
                  </a:txBody>
                  <a:tcPr/>
                </a:tc>
                <a:tc>
                  <a:txBody>
                    <a:bodyPr/>
                    <a:lstStyle/>
                    <a:p>
                      <a:pPr algn="ctr"/>
                      <a:r>
                        <a:rPr lang="en-US" sz="1600" dirty="0">
                          <a:solidFill>
                            <a:sysClr val="windowText" lastClr="000000"/>
                          </a:solidFill>
                        </a:rPr>
                        <a:t>-</a:t>
                      </a:r>
                    </a:p>
                  </a:txBody>
                  <a:tcPr/>
                </a:tc>
                <a:tc>
                  <a:txBody>
                    <a:bodyPr/>
                    <a:lstStyle/>
                    <a:p>
                      <a:pPr algn="ctr"/>
                      <a:r>
                        <a:rPr lang="en-US" sz="1600" dirty="0">
                          <a:solidFill>
                            <a:sysClr val="windowText" lastClr="000000"/>
                          </a:solidFill>
                        </a:rPr>
                        <a:t>-</a:t>
                      </a:r>
                    </a:p>
                  </a:txBody>
                  <a:tcPr/>
                </a:tc>
                <a:tc>
                  <a:txBody>
                    <a:bodyPr/>
                    <a:lstStyle/>
                    <a:p>
                      <a:pPr algn="ctr"/>
                      <a:r>
                        <a:rPr lang="en-US" sz="1600" i="1" dirty="0">
                          <a:solidFill>
                            <a:sysClr val="windowText" lastClr="000000"/>
                          </a:solidFill>
                        </a:rPr>
                        <a:t>r</a:t>
                      </a:r>
                      <a:r>
                        <a:rPr lang="en-US" sz="1600" dirty="0">
                          <a:solidFill>
                            <a:sysClr val="windowText" lastClr="000000"/>
                          </a:solidFill>
                        </a:rPr>
                        <a:t> = .740</a:t>
                      </a:r>
                    </a:p>
                  </a:txBody>
                  <a:tcPr/>
                </a:tc>
                <a:extLst>
                  <a:ext uri="{0D108BD9-81ED-4DB2-BD59-A6C34878D82A}">
                    <a16:rowId xmlns:a16="http://schemas.microsoft.com/office/drawing/2014/main" val="280420950"/>
                  </a:ext>
                </a:extLst>
              </a:tr>
              <a:tr h="370840">
                <a:tc>
                  <a:txBody>
                    <a:bodyPr/>
                    <a:lstStyle/>
                    <a:p>
                      <a:r>
                        <a:rPr lang="en-US" sz="1600" b="1" dirty="0">
                          <a:solidFill>
                            <a:sysClr val="windowText" lastClr="000000"/>
                          </a:solidFill>
                        </a:rPr>
                        <a:t>Number of studies in meta-analysis</a:t>
                      </a:r>
                    </a:p>
                  </a:txBody>
                  <a:tcPr/>
                </a:tc>
                <a:tc>
                  <a:txBody>
                    <a:bodyPr/>
                    <a:lstStyle/>
                    <a:p>
                      <a:pPr algn="ctr"/>
                      <a:r>
                        <a:rPr lang="en-US" sz="1600" b="1" dirty="0">
                          <a:solidFill>
                            <a:sysClr val="windowText" lastClr="000000"/>
                          </a:solidFill>
                        </a:rPr>
                        <a:t>NA</a:t>
                      </a:r>
                    </a:p>
                  </a:txBody>
                  <a:tcPr/>
                </a:tc>
                <a:tc>
                  <a:txBody>
                    <a:bodyPr/>
                    <a:lstStyle/>
                    <a:p>
                      <a:pPr algn="ctr"/>
                      <a:r>
                        <a:rPr lang="en-US" sz="1600" b="1" dirty="0">
                          <a:solidFill>
                            <a:sysClr val="windowText" lastClr="000000"/>
                          </a:solidFill>
                        </a:rPr>
                        <a:t>2</a:t>
                      </a:r>
                    </a:p>
                  </a:txBody>
                  <a:tcPr/>
                </a:tc>
                <a:tc>
                  <a:txBody>
                    <a:bodyPr/>
                    <a:lstStyle/>
                    <a:p>
                      <a:pPr algn="ctr"/>
                      <a:r>
                        <a:rPr lang="en-US" sz="1600" b="1" dirty="0">
                          <a:solidFill>
                            <a:sysClr val="windowText" lastClr="000000"/>
                          </a:solidFill>
                        </a:rPr>
                        <a:t>4</a:t>
                      </a:r>
                    </a:p>
                  </a:txBody>
                  <a:tcPr/>
                </a:tc>
                <a:extLst>
                  <a:ext uri="{0D108BD9-81ED-4DB2-BD59-A6C34878D82A}">
                    <a16:rowId xmlns:a16="http://schemas.microsoft.com/office/drawing/2014/main" val="2104133503"/>
                  </a:ext>
                </a:extLst>
              </a:tr>
            </a:tbl>
          </a:graphicData>
        </a:graphic>
      </p:graphicFrame>
    </p:spTree>
    <p:extLst>
      <p:ext uri="{BB962C8B-B14F-4D97-AF65-F5344CB8AC3E}">
        <p14:creationId xmlns:p14="http://schemas.microsoft.com/office/powerpoint/2010/main" val="92249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9044" y="1219199"/>
            <a:ext cx="5786562" cy="4908136"/>
          </a:xfrm>
        </p:spPr>
        <p:txBody>
          <a:bodyPr/>
          <a:lstStyle/>
          <a:p>
            <a:pPr marL="342900" indent="-342900">
              <a:buFont typeface="Arial" panose="020B0604020202020204" pitchFamily="34" charset="0"/>
              <a:buChar char="•"/>
            </a:pPr>
            <a:r>
              <a:rPr lang="en-US" dirty="0"/>
              <a:t>Two studies investigated effects of factors likely to affect SA</a:t>
            </a:r>
          </a:p>
          <a:p>
            <a:pPr marL="685791" lvl="1" indent="-342900">
              <a:buFont typeface="Arial" panose="020B0604020202020204" pitchFamily="34" charset="0"/>
              <a:buChar char="•"/>
            </a:pPr>
            <a:r>
              <a:rPr lang="en-US" dirty="0"/>
              <a:t>Cuevas et al. (2015): operator experience</a:t>
            </a:r>
          </a:p>
          <a:p>
            <a:pPr marL="685791" lvl="1" indent="-342900">
              <a:buFont typeface="Arial" panose="020B0604020202020204" pitchFamily="34" charset="0"/>
              <a:buChar char="•"/>
            </a:pPr>
            <a:r>
              <a:rPr lang="en-US" dirty="0" err="1"/>
              <a:t>Milham</a:t>
            </a:r>
            <a:r>
              <a:rPr lang="en-US" dirty="0"/>
              <a:t> (2005): display design</a:t>
            </a:r>
          </a:p>
          <a:p>
            <a:pPr marL="342900" indent="-342900">
              <a:buFont typeface="Arial" panose="020B0604020202020204" pitchFamily="34" charset="0"/>
              <a:buChar char="•"/>
            </a:pPr>
            <a:r>
              <a:rPr lang="en-US" dirty="0"/>
              <a:t>Meta-analytic findings non-significant</a:t>
            </a:r>
          </a:p>
          <a:p>
            <a:pPr marL="685791" lvl="1" indent="-342900">
              <a:buFont typeface="Arial" panose="020B0604020202020204" pitchFamily="34" charset="0"/>
              <a:buChar char="•"/>
            </a:pPr>
            <a:r>
              <a:rPr lang="en-US" i="1" dirty="0"/>
              <a:t>r</a:t>
            </a:r>
            <a:r>
              <a:rPr lang="en-US" dirty="0"/>
              <a:t> = .152, 95% CI [-0.063, 0.354]</a:t>
            </a:r>
          </a:p>
          <a:p>
            <a:pPr marL="685791" lvl="1" indent="-342900">
              <a:buFont typeface="Arial" panose="020B0604020202020204" pitchFamily="34" charset="0"/>
              <a:buChar char="•"/>
            </a:pPr>
            <a:r>
              <a:rPr lang="en-US" dirty="0"/>
              <a:t>Difficult to draw conclusions because of small number of studies, heterogeneity between studies</a:t>
            </a:r>
          </a:p>
          <a:p>
            <a:pPr marL="685791" lvl="1" indent="-342900">
              <a:buFont typeface="Arial" panose="020B0604020202020204" pitchFamily="34" charset="0"/>
              <a:buChar char="•"/>
            </a:pPr>
            <a:r>
              <a:rPr lang="en-US" dirty="0"/>
              <a:t>At present, no compelling evidence that SALIANT is sensitive to factors that impact SA</a:t>
            </a:r>
          </a:p>
          <a:p>
            <a:pPr marL="685791" lvl="1" indent="-342900">
              <a:buFont typeface="Arial" panose="020B0604020202020204" pitchFamily="34" charset="0"/>
              <a:buChar char="•"/>
            </a:pPr>
            <a:endParaRPr lang="en-US" dirty="0"/>
          </a:p>
          <a:p>
            <a:pPr marL="685791" lvl="1" indent="-342900">
              <a:buFont typeface="Arial" panose="020B0604020202020204" pitchFamily="34" charset="0"/>
              <a:buChar char="•"/>
            </a:pPr>
            <a:endParaRPr lang="en-US" dirty="0"/>
          </a:p>
          <a:p>
            <a:pPr marL="685791"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No evidence that SALIANT is sensitive to factors that affect SA</a:t>
            </a:r>
          </a:p>
        </p:txBody>
      </p:sp>
      <p:sp>
        <p:nvSpPr>
          <p:cNvPr id="7" name="Text Placeholder 6"/>
          <p:cNvSpPr>
            <a:spLocks noGrp="1"/>
          </p:cNvSpPr>
          <p:nvPr>
            <p:ph type="body" sz="quarter" idx="11"/>
          </p:nvPr>
        </p:nvSpPr>
        <p:spPr/>
        <p:txBody>
          <a:bodyPr/>
          <a:lstStyle/>
          <a:p>
            <a:r>
              <a:rPr lang="en-US" dirty="0"/>
              <a:t>CI – Confidence Interval; SA – Situation/al Awareness; SALIANT – Situation Awareness Linked Indicators Adapted to Novel Tasks</a:t>
            </a:r>
          </a:p>
        </p:txBody>
      </p:sp>
      <p:pic>
        <p:nvPicPr>
          <p:cNvPr id="3" name="Picture 2">
            <a:extLst>
              <a:ext uri="{FF2B5EF4-FFF2-40B4-BE49-F238E27FC236}">
                <a16:creationId xmlns:a16="http://schemas.microsoft.com/office/drawing/2014/main" id="{4C06C02C-930C-4D46-9A23-D1C9ECDF0A30}"/>
              </a:ext>
            </a:extLst>
          </p:cNvPr>
          <p:cNvPicPr>
            <a:picLocks noChangeAspect="1"/>
          </p:cNvPicPr>
          <p:nvPr/>
        </p:nvPicPr>
        <p:blipFill rotWithShape="1">
          <a:blip r:embed="rId3"/>
          <a:srcRect l="22739" t="22624" r="22740" b="16776"/>
          <a:stretch/>
        </p:blipFill>
        <p:spPr>
          <a:xfrm>
            <a:off x="6096000" y="2222653"/>
            <a:ext cx="5786562" cy="2412693"/>
          </a:xfrm>
          <a:prstGeom prst="rect">
            <a:avLst/>
          </a:prstGeom>
        </p:spPr>
      </p:pic>
    </p:spTree>
    <p:extLst>
      <p:ext uri="{BB962C8B-B14F-4D97-AF65-F5344CB8AC3E}">
        <p14:creationId xmlns:p14="http://schemas.microsoft.com/office/powerpoint/2010/main" val="85039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9044" y="1219199"/>
            <a:ext cx="5771150" cy="4908136"/>
          </a:xfrm>
        </p:spPr>
        <p:txBody>
          <a:bodyPr/>
          <a:lstStyle/>
          <a:p>
            <a:pPr marL="342900" indent="-342900">
              <a:buFont typeface="Arial" panose="020B0604020202020204" pitchFamily="34" charset="0"/>
              <a:buChar char="•"/>
            </a:pPr>
            <a:r>
              <a:rPr lang="en-US" dirty="0"/>
              <a:t>Four studies compared results from SALIANT to other measures of SA</a:t>
            </a:r>
          </a:p>
          <a:p>
            <a:pPr marL="685791" lvl="1" indent="-342900">
              <a:buFont typeface="Arial" panose="020B0604020202020204" pitchFamily="34" charset="0"/>
              <a:buChar char="•"/>
            </a:pPr>
            <a:r>
              <a:rPr lang="en-US" dirty="0"/>
              <a:t>Bowers et al. (1998): query measure</a:t>
            </a:r>
          </a:p>
          <a:p>
            <a:pPr marL="685791" lvl="1" indent="-342900">
              <a:buFont typeface="Arial" panose="020B0604020202020204" pitchFamily="34" charset="0"/>
              <a:buChar char="•"/>
            </a:pPr>
            <a:r>
              <a:rPr lang="en-US" dirty="0"/>
              <a:t>Fink (2000): query and survey measures</a:t>
            </a:r>
          </a:p>
          <a:p>
            <a:pPr marL="685791" lvl="1" indent="-342900">
              <a:buFont typeface="Arial" panose="020B0604020202020204" pitchFamily="34" charset="0"/>
              <a:buChar char="•"/>
            </a:pPr>
            <a:r>
              <a:rPr lang="en-US" dirty="0" err="1"/>
              <a:t>Milham</a:t>
            </a:r>
            <a:r>
              <a:rPr lang="en-US" dirty="0"/>
              <a:t> et al. (2000): survey measure</a:t>
            </a:r>
          </a:p>
          <a:p>
            <a:pPr marL="685791" lvl="1" indent="-342900">
              <a:buFont typeface="Arial" panose="020B0604020202020204" pitchFamily="34" charset="0"/>
              <a:buChar char="•"/>
            </a:pPr>
            <a:r>
              <a:rPr lang="en-US" dirty="0"/>
              <a:t>Muniz et al. (1998): behavioral measure</a:t>
            </a:r>
          </a:p>
          <a:p>
            <a:pPr marL="342900" indent="-342900">
              <a:buFont typeface="Arial" panose="020B0604020202020204" pitchFamily="34" charset="0"/>
              <a:buChar char="•"/>
            </a:pPr>
            <a:r>
              <a:rPr lang="en-US" dirty="0"/>
              <a:t>Meta-analytic findings non-significant</a:t>
            </a:r>
          </a:p>
          <a:p>
            <a:pPr marL="685791" lvl="1" indent="-342900">
              <a:buFont typeface="Arial" panose="020B0604020202020204" pitchFamily="34" charset="0"/>
              <a:buChar char="•"/>
            </a:pPr>
            <a:r>
              <a:rPr lang="en-US" i="1" dirty="0"/>
              <a:t>r</a:t>
            </a:r>
            <a:r>
              <a:rPr lang="en-US" dirty="0"/>
              <a:t> = 0.399, 95% CI [-0.101, 0.738]</a:t>
            </a:r>
            <a:endParaRPr lang="en-US" i="1" dirty="0"/>
          </a:p>
          <a:p>
            <a:pPr marL="685791" lvl="1" indent="-342900">
              <a:buFont typeface="Arial" panose="020B0604020202020204" pitchFamily="34" charset="0"/>
              <a:buChar char="•"/>
            </a:pPr>
            <a:r>
              <a:rPr lang="en-US" dirty="0"/>
              <a:t>Difficult to draw conclusions because of small number of studies, heterogeneity between studies</a:t>
            </a:r>
          </a:p>
          <a:p>
            <a:pPr marL="685791" lvl="1" indent="-342900">
              <a:buFont typeface="Arial" panose="020B0604020202020204" pitchFamily="34" charset="0"/>
              <a:buChar char="•"/>
            </a:pPr>
            <a:r>
              <a:rPr lang="en-US" dirty="0"/>
              <a:t>No compelling evidence that SALIANT correlates with other SA measures</a:t>
            </a:r>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No evidence that SALIANT is consistent with other SA measures</a:t>
            </a:r>
          </a:p>
        </p:txBody>
      </p:sp>
      <p:sp>
        <p:nvSpPr>
          <p:cNvPr id="7" name="Text Placeholder 6"/>
          <p:cNvSpPr>
            <a:spLocks noGrp="1"/>
          </p:cNvSpPr>
          <p:nvPr>
            <p:ph type="body" sz="quarter" idx="11"/>
          </p:nvPr>
        </p:nvSpPr>
        <p:spPr/>
        <p:txBody>
          <a:bodyPr/>
          <a:lstStyle/>
          <a:p>
            <a:r>
              <a:rPr lang="en-US" dirty="0"/>
              <a:t>CI – Confidence Interval; SA – Situation/al Awareness; SALIANT – Situation Awareness Linked Indicators Adapted to Novel Tasks</a:t>
            </a:r>
          </a:p>
        </p:txBody>
      </p:sp>
      <p:pic>
        <p:nvPicPr>
          <p:cNvPr id="9" name="Picture 8">
            <a:extLst>
              <a:ext uri="{FF2B5EF4-FFF2-40B4-BE49-F238E27FC236}">
                <a16:creationId xmlns:a16="http://schemas.microsoft.com/office/drawing/2014/main" id="{3E530CF7-AE4B-4830-932A-9F8122F1C517}"/>
              </a:ext>
            </a:extLst>
          </p:cNvPr>
          <p:cNvPicPr>
            <a:picLocks noChangeAspect="1"/>
          </p:cNvPicPr>
          <p:nvPr/>
        </p:nvPicPr>
        <p:blipFill rotWithShape="1">
          <a:blip r:embed="rId2"/>
          <a:srcRect l="22437" t="18895" r="21462" b="9448"/>
          <a:stretch/>
        </p:blipFill>
        <p:spPr>
          <a:xfrm>
            <a:off x="6090194" y="2288342"/>
            <a:ext cx="5780799" cy="2769850"/>
          </a:xfrm>
          <a:prstGeom prst="rect">
            <a:avLst/>
          </a:prstGeom>
        </p:spPr>
      </p:pic>
    </p:spTree>
    <p:extLst>
      <p:ext uri="{BB962C8B-B14F-4D97-AF65-F5344CB8AC3E}">
        <p14:creationId xmlns:p14="http://schemas.microsoft.com/office/powerpoint/2010/main" val="420391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21011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At present, we have anecdotal, but no statistical, evidence for the use of SALIANT</a:t>
            </a:r>
          </a:p>
        </p:txBody>
      </p:sp>
      <p:sp>
        <p:nvSpPr>
          <p:cNvPr id="7" name="Text Placeholder 6"/>
          <p:cNvSpPr>
            <a:spLocks noGrp="1"/>
          </p:cNvSpPr>
          <p:nvPr>
            <p:ph type="body" sz="quarter" idx="11"/>
          </p:nvPr>
        </p:nvSpPr>
        <p:spPr/>
        <p:txBody>
          <a:bodyPr/>
          <a:lstStyle/>
          <a:p>
            <a:r>
              <a:rPr lang="en-US" dirty="0"/>
              <a:t>SA – Situation/al Awareness; SALIANT – Situation Awareness Linked Indicators Adapted to Novel Tasks</a:t>
            </a:r>
          </a:p>
        </p:txBody>
      </p:sp>
      <p:grpSp>
        <p:nvGrpSpPr>
          <p:cNvPr id="2" name="Group 1">
            <a:extLst>
              <a:ext uri="{FF2B5EF4-FFF2-40B4-BE49-F238E27FC236}">
                <a16:creationId xmlns:a16="http://schemas.microsoft.com/office/drawing/2014/main" id="{6868F338-D704-40D8-89D3-B7F8A75C0725}"/>
              </a:ext>
            </a:extLst>
          </p:cNvPr>
          <p:cNvGrpSpPr/>
          <p:nvPr/>
        </p:nvGrpSpPr>
        <p:grpSpPr>
          <a:xfrm>
            <a:off x="704915" y="1958767"/>
            <a:ext cx="10782169" cy="3429000"/>
            <a:chOff x="715549" y="1958767"/>
            <a:chExt cx="10782169" cy="3429000"/>
          </a:xfrm>
        </p:grpSpPr>
        <p:sp>
          <p:nvSpPr>
            <p:cNvPr id="8" name="Rectangle 7">
              <a:extLst>
                <a:ext uri="{FF2B5EF4-FFF2-40B4-BE49-F238E27FC236}">
                  <a16:creationId xmlns:a16="http://schemas.microsoft.com/office/drawing/2014/main" id="{7545CCF5-B29A-4482-B519-F8BB09AC36B5}"/>
                </a:ext>
              </a:extLst>
            </p:cNvPr>
            <p:cNvSpPr/>
            <p:nvPr/>
          </p:nvSpPr>
          <p:spPr>
            <a:xfrm>
              <a:off x="715549" y="1958767"/>
              <a:ext cx="3429000" cy="3429000"/>
            </a:xfrm>
            <a:prstGeom prst="rect">
              <a:avLst/>
            </a:prstGeom>
            <a:solidFill>
              <a:schemeClr val="accent5">
                <a:alpha val="2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400" b="1" dirty="0">
                  <a:solidFill>
                    <a:schemeClr val="tx1"/>
                  </a:solidFill>
                  <a:latin typeface="Calibri" panose="020F0502020204030204" pitchFamily="34" charset="0"/>
                  <a:cs typeface="Calibri" panose="020F0502020204030204" pitchFamily="34" charset="0"/>
                </a:rPr>
                <a:t>Is SALIANT reliable? </a:t>
              </a:r>
            </a:p>
            <a:p>
              <a:pPr algn="ctr"/>
              <a:endParaRPr lang="en-US" sz="2400" b="1" dirty="0">
                <a:solidFill>
                  <a:schemeClr val="tx1"/>
                </a:solidFill>
                <a:latin typeface="Calibri" panose="020F0502020204030204" pitchFamily="34" charset="0"/>
                <a:cs typeface="Calibri" panose="020F0502020204030204" pitchFamily="34" charset="0"/>
              </a:endParaRPr>
            </a:p>
            <a:p>
              <a:pPr algn="ctr"/>
              <a:endParaRPr lang="en-US" sz="2400" b="1"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Not tested (only one study reported relevant results)</a:t>
              </a:r>
            </a:p>
            <a:p>
              <a:pPr algn="ctr"/>
              <a:endParaRPr lang="en-US" sz="2400" dirty="0">
                <a:solidFill>
                  <a:schemeClr val="tx1"/>
                </a:solidFill>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9FA558BC-6C8C-492E-B585-B3E44E92A8B7}"/>
                </a:ext>
              </a:extLst>
            </p:cNvPr>
            <p:cNvSpPr/>
            <p:nvPr/>
          </p:nvSpPr>
          <p:spPr>
            <a:xfrm>
              <a:off x="4392134" y="1958767"/>
              <a:ext cx="3429000" cy="3429000"/>
            </a:xfrm>
            <a:prstGeom prst="rect">
              <a:avLst/>
            </a:prstGeom>
            <a:solidFill>
              <a:srgbClr val="195D7E">
                <a:alpha val="25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b="1" dirty="0">
                  <a:solidFill>
                    <a:schemeClr val="tx1"/>
                  </a:solidFill>
                  <a:latin typeface="Calibri "/>
                  <a:cs typeface="Calibri Light" panose="020F0302020204030204" pitchFamily="34" charset="0"/>
                </a:rPr>
                <a:t>Is SALIANT sensitive? </a:t>
              </a:r>
            </a:p>
            <a:p>
              <a:pPr algn="ctr"/>
              <a:endParaRPr lang="en-US" sz="2400" dirty="0">
                <a:solidFill>
                  <a:schemeClr val="tx1"/>
                </a:solidFill>
                <a:latin typeface="Calibri Light" panose="020F0302020204030204" pitchFamily="34" charset="0"/>
                <a:cs typeface="Calibri Light" panose="020F0302020204030204" pitchFamily="34" charset="0"/>
              </a:endParaRPr>
            </a:p>
            <a:p>
              <a:pPr algn="ctr"/>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No evidence for this</a:t>
              </a: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Small number of studies (2) prevents definitive conclusion</a:t>
              </a:r>
            </a:p>
          </p:txBody>
        </p:sp>
        <p:sp>
          <p:nvSpPr>
            <p:cNvPr id="10" name="Rectangle 9">
              <a:extLst>
                <a:ext uri="{FF2B5EF4-FFF2-40B4-BE49-F238E27FC236}">
                  <a16:creationId xmlns:a16="http://schemas.microsoft.com/office/drawing/2014/main" id="{54A67FE2-1351-4EBC-BC95-B62CD988854A}"/>
                </a:ext>
              </a:extLst>
            </p:cNvPr>
            <p:cNvSpPr/>
            <p:nvPr/>
          </p:nvSpPr>
          <p:spPr>
            <a:xfrm>
              <a:off x="8068718" y="1958767"/>
              <a:ext cx="3429000" cy="3429000"/>
            </a:xfrm>
            <a:prstGeom prst="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b="1" dirty="0">
                  <a:solidFill>
                    <a:schemeClr val="tx1"/>
                  </a:solidFill>
                  <a:latin typeface="Calibri "/>
                  <a:cs typeface="Calibri Light" panose="020F0302020204030204" pitchFamily="34" charset="0"/>
                </a:rPr>
                <a:t>Is SALIANT consistent with other SA measures? </a:t>
              </a:r>
            </a:p>
            <a:p>
              <a:pPr algn="ctr"/>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No evidence for this</a:t>
              </a: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Small number of studies (4) prevents definitive conclusion</a:t>
              </a:r>
            </a:p>
          </p:txBody>
        </p:sp>
      </p:grpSp>
    </p:spTree>
    <p:extLst>
      <p:ext uri="{BB962C8B-B14F-4D97-AF65-F5344CB8AC3E}">
        <p14:creationId xmlns:p14="http://schemas.microsoft.com/office/powerpoint/2010/main" val="299434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98FBC-0EAB-493A-87BC-23D27B962C03}"/>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CB3BDC6B-C0FC-4B0A-AF3B-8667DF89D5A7}"/>
              </a:ext>
            </a:extLst>
          </p:cNvPr>
          <p:cNvSpPr>
            <a:spLocks noGrp="1"/>
          </p:cNvSpPr>
          <p:nvPr>
            <p:ph type="title"/>
          </p:nvPr>
        </p:nvSpPr>
        <p:spPr>
          <a:xfrm>
            <a:off x="312912" y="173203"/>
            <a:ext cx="11566185" cy="918445"/>
          </a:xfrm>
        </p:spPr>
        <p:txBody>
          <a:bodyPr/>
          <a:lstStyle/>
          <a:p>
            <a:r>
              <a:rPr lang="en-US" dirty="0"/>
              <a:t>Do we recommend SALIANT? </a:t>
            </a:r>
          </a:p>
        </p:txBody>
      </p:sp>
      <p:sp>
        <p:nvSpPr>
          <p:cNvPr id="4" name="Text Placeholder 3">
            <a:extLst>
              <a:ext uri="{FF2B5EF4-FFF2-40B4-BE49-F238E27FC236}">
                <a16:creationId xmlns:a16="http://schemas.microsoft.com/office/drawing/2014/main" id="{83A394BE-B33F-4DC0-8E07-F10514E69CB3}"/>
              </a:ext>
            </a:extLst>
          </p:cNvPr>
          <p:cNvSpPr>
            <a:spLocks noGrp="1"/>
          </p:cNvSpPr>
          <p:nvPr>
            <p:ph type="body" sz="quarter" idx="11"/>
          </p:nvPr>
        </p:nvSpPr>
        <p:spPr>
          <a:xfrm>
            <a:off x="312912" y="6222990"/>
            <a:ext cx="9945693" cy="550862"/>
          </a:xfrm>
        </p:spPr>
        <p:txBody>
          <a:bodyPr>
            <a:normAutofit/>
          </a:bodyPr>
          <a:lstStyle/>
          <a:p>
            <a:r>
              <a:rPr lang="en-US" i="1" dirty="0"/>
              <a:t> Source: </a:t>
            </a:r>
            <a:r>
              <a:rPr lang="en-US" i="1" dirty="0" err="1"/>
              <a:t>Khosrork</a:t>
            </a:r>
            <a:r>
              <a:rPr lang="en-US" i="1" dirty="0"/>
              <a:t> </a:t>
            </a:r>
            <a:r>
              <a:rPr lang="en-US" i="1" dirty="0" err="1"/>
              <a:t>Creatas</a:t>
            </a:r>
            <a:r>
              <a:rPr lang="en-US" i="1" dirty="0"/>
              <a:t> Video+ / Getty Images Plus via Getty Images</a:t>
            </a:r>
            <a:endParaRPr lang="en-US" dirty="0"/>
          </a:p>
          <a:p>
            <a:r>
              <a:rPr lang="en-US" dirty="0"/>
              <a:t>SALIANT – Situation Awareness Linked Indicators Adapted to Novel Tasks</a:t>
            </a:r>
          </a:p>
        </p:txBody>
      </p:sp>
      <p:pic>
        <p:nvPicPr>
          <p:cNvPr id="7" name="Picture 6">
            <a:extLst>
              <a:ext uri="{FF2B5EF4-FFF2-40B4-BE49-F238E27FC236}">
                <a16:creationId xmlns:a16="http://schemas.microsoft.com/office/drawing/2014/main" id="{DDF648C9-F2C2-4C07-BAF7-AFBF193D2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1219199"/>
            <a:ext cx="9283700" cy="4908136"/>
          </a:xfrm>
          <a:prstGeom prst="rect">
            <a:avLst/>
          </a:prstGeom>
        </p:spPr>
      </p:pic>
    </p:spTree>
    <p:extLst>
      <p:ext uri="{BB962C8B-B14F-4D97-AF65-F5344CB8AC3E}">
        <p14:creationId xmlns:p14="http://schemas.microsoft.com/office/powerpoint/2010/main" val="288951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dirty="0"/>
              <a:t>Multiple studies used SALIANT but did not report results</a:t>
            </a:r>
          </a:p>
          <a:p>
            <a:pPr marL="685791" lvl="1" indent="-342900">
              <a:buFont typeface="Arial" panose="020B0604020202020204" pitchFamily="34" charset="0"/>
              <a:buChar char="•"/>
            </a:pPr>
            <a:r>
              <a:rPr lang="en-US" dirty="0"/>
              <a:t>Reasons why are a qualitative finding (e.g., low agreement between observers, difficult for observers to multitask)</a:t>
            </a:r>
          </a:p>
          <a:p>
            <a:pPr marL="342900" indent="-342900">
              <a:buFont typeface="Arial" panose="020B0604020202020204" pitchFamily="34" charset="0"/>
              <a:buChar char="•"/>
            </a:pPr>
            <a:r>
              <a:rPr lang="en-US" dirty="0"/>
              <a:t>Short-term future directions: </a:t>
            </a:r>
          </a:p>
          <a:p>
            <a:pPr marL="685791" lvl="1" indent="-342900">
              <a:buFont typeface="Arial" panose="020B0604020202020204" pitchFamily="34" charset="0"/>
              <a:buChar char="•"/>
            </a:pPr>
            <a:r>
              <a:rPr lang="en-US" dirty="0"/>
              <a:t>Systematic qualitative review</a:t>
            </a:r>
          </a:p>
          <a:p>
            <a:pPr marL="685791" lvl="1" indent="-342900">
              <a:buFont typeface="Arial" panose="020B0604020202020204" pitchFamily="34" charset="0"/>
              <a:buChar char="•"/>
            </a:pPr>
            <a:r>
              <a:rPr lang="en-US" dirty="0"/>
              <a:t>Alternative quantitative aggregation methods (e.g., vote counting)</a:t>
            </a:r>
          </a:p>
          <a:p>
            <a:pPr marL="342900" indent="-342900">
              <a:buFont typeface="Arial" panose="020B0604020202020204" pitchFamily="34" charset="0"/>
              <a:buChar char="•"/>
            </a:pPr>
            <a:r>
              <a:rPr lang="en-US" dirty="0"/>
              <a:t>Potential long-term direction:</a:t>
            </a:r>
          </a:p>
          <a:p>
            <a:pPr marL="685791" lvl="1" indent="-342900">
              <a:buFont typeface="Arial" panose="020B0604020202020204" pitchFamily="34" charset="0"/>
              <a:buChar char="•"/>
            </a:pPr>
            <a:r>
              <a:rPr lang="en-US" dirty="0"/>
              <a:t>Investigate additional measures of team SA </a:t>
            </a:r>
          </a:p>
        </p:txBody>
      </p:sp>
      <p:sp>
        <p:nvSpPr>
          <p:cNvPr id="5" name="Title 4"/>
          <p:cNvSpPr>
            <a:spLocks noGrp="1"/>
          </p:cNvSpPr>
          <p:nvPr>
            <p:ph type="title"/>
          </p:nvPr>
        </p:nvSpPr>
        <p:spPr/>
        <p:txBody>
          <a:bodyPr/>
          <a:lstStyle/>
          <a:p>
            <a:r>
              <a:rPr lang="en-US" dirty="0"/>
              <a:t>We may gain more insight using methods other than meta-analysis</a:t>
            </a:r>
          </a:p>
        </p:txBody>
      </p:sp>
      <p:sp>
        <p:nvSpPr>
          <p:cNvPr id="7" name="Text Placeholder 6"/>
          <p:cNvSpPr>
            <a:spLocks noGrp="1"/>
          </p:cNvSpPr>
          <p:nvPr>
            <p:ph type="body" sz="quarter" idx="11"/>
          </p:nvPr>
        </p:nvSpPr>
        <p:spPr/>
        <p:txBody>
          <a:bodyPr/>
          <a:lstStyle/>
          <a:p>
            <a:r>
              <a:rPr lang="en-US" dirty="0"/>
              <a:t>SA – Situation/al Awareness; SALIANT – Situation Awareness Linked Indicators Adapted to Novel Tasks</a:t>
            </a:r>
          </a:p>
        </p:txBody>
      </p:sp>
    </p:spTree>
    <p:extLst>
      <p:ext uri="{BB962C8B-B14F-4D97-AF65-F5344CB8AC3E}">
        <p14:creationId xmlns:p14="http://schemas.microsoft.com/office/powerpoint/2010/main" val="183809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07817-83FE-4FBA-9524-CFFB4203A0F6}"/>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B7CFC766-5AD0-4EE2-BD7F-93C938B726FF}"/>
              </a:ext>
            </a:extLst>
          </p:cNvPr>
          <p:cNvSpPr>
            <a:spLocks noGrp="1"/>
          </p:cNvSpPr>
          <p:nvPr>
            <p:ph type="title"/>
          </p:nvPr>
        </p:nvSpPr>
        <p:spPr/>
        <p:txBody>
          <a:bodyPr/>
          <a:lstStyle/>
          <a:p>
            <a:r>
              <a:rPr lang="en-US" dirty="0"/>
              <a:t>Bottom line: we’re continuing to investigate the best ways to measure team SA </a:t>
            </a:r>
          </a:p>
        </p:txBody>
      </p:sp>
      <p:sp>
        <p:nvSpPr>
          <p:cNvPr id="4" name="Text Placeholder 3">
            <a:extLst>
              <a:ext uri="{FF2B5EF4-FFF2-40B4-BE49-F238E27FC236}">
                <a16:creationId xmlns:a16="http://schemas.microsoft.com/office/drawing/2014/main" id="{436D1E58-FB03-4ED5-9107-1E2E4763110D}"/>
              </a:ext>
            </a:extLst>
          </p:cNvPr>
          <p:cNvSpPr>
            <a:spLocks noGrp="1"/>
          </p:cNvSpPr>
          <p:nvPr>
            <p:ph type="body" sz="quarter" idx="11"/>
          </p:nvPr>
        </p:nvSpPr>
        <p:spPr/>
        <p:txBody>
          <a:bodyPr>
            <a:normAutofit fontScale="92500" lnSpcReduction="10000"/>
          </a:bodyPr>
          <a:lstStyle/>
          <a:p>
            <a:r>
              <a:rPr lang="en-US" dirty="0"/>
              <a:t>SA – Situation/al Awareness</a:t>
            </a:r>
          </a:p>
          <a:p>
            <a:r>
              <a:rPr lang="en-US" dirty="0"/>
              <a:t>Image sourced from Defense Visual Information Distribution Service (DVIDS). The appearance of U.S. Department of Defense (DoD) visual information does not imply or constitute DoD endorsement. https://www.dvidshub.net/image/7758911/cyber-operations</a:t>
            </a:r>
          </a:p>
        </p:txBody>
      </p:sp>
      <p:sp>
        <p:nvSpPr>
          <p:cNvPr id="5" name="TextBox 4">
            <a:extLst>
              <a:ext uri="{FF2B5EF4-FFF2-40B4-BE49-F238E27FC236}">
                <a16:creationId xmlns:a16="http://schemas.microsoft.com/office/drawing/2014/main" id="{F5130E25-D541-4BFA-8ECA-F825CAF85A7B}"/>
              </a:ext>
            </a:extLst>
          </p:cNvPr>
          <p:cNvSpPr txBox="1"/>
          <p:nvPr/>
        </p:nvSpPr>
        <p:spPr>
          <a:xfrm>
            <a:off x="7793664" y="2703771"/>
            <a:ext cx="4079293" cy="1938992"/>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rPr>
              <a:t>Sarah Shaffer</a:t>
            </a:r>
            <a:r>
              <a:rPr lang="en-US" sz="2400" dirty="0">
                <a:latin typeface="Calibri Light" panose="020F0302020204030204" pitchFamily="34" charset="0"/>
                <a:cs typeface="Calibri Light" panose="020F0302020204030204" pitchFamily="34" charset="0"/>
              </a:rPr>
              <a:t> </a:t>
            </a:r>
          </a:p>
          <a:p>
            <a:r>
              <a:rPr lang="en-US" sz="2400"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hlinkClick r:id="rId2"/>
              </a:rPr>
              <a:t>sshaffer@ida.org</a:t>
            </a:r>
            <a:endParaRPr lang="en-US" sz="2400" dirty="0">
              <a:latin typeface="Calibri Light" panose="020F0302020204030204" pitchFamily="34" charset="0"/>
              <a:cs typeface="Calibri Light" panose="020F0302020204030204" pitchFamily="34" charset="0"/>
            </a:endParaRPr>
          </a:p>
          <a:p>
            <a:endParaRPr lang="en-US" sz="2400" dirty="0">
              <a:latin typeface="Calibri Light" panose="020F0302020204030204" pitchFamily="34" charset="0"/>
              <a:cs typeface="Calibri Light" panose="020F0302020204030204" pitchFamily="34" charset="0"/>
            </a:endParaRPr>
          </a:p>
          <a:p>
            <a:r>
              <a:rPr lang="en-US" sz="2400" b="1" dirty="0">
                <a:latin typeface="Calibri Light" panose="020F0302020204030204" pitchFamily="34" charset="0"/>
                <a:cs typeface="Calibri Light" panose="020F0302020204030204" pitchFamily="34" charset="0"/>
              </a:rPr>
              <a:t>Miriam Armstrong</a:t>
            </a:r>
          </a:p>
          <a:p>
            <a:r>
              <a:rPr lang="en-US" sz="2400"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hlinkClick r:id="rId3"/>
              </a:rPr>
              <a:t>marmstro@ida.org</a:t>
            </a:r>
            <a:r>
              <a:rPr lang="en-US" sz="2400" dirty="0">
                <a:latin typeface="Calibri Light" panose="020F0302020204030204" pitchFamily="34" charset="0"/>
                <a:cs typeface="Calibri Light" panose="020F0302020204030204" pitchFamily="34" charset="0"/>
              </a:rPr>
              <a:t> </a:t>
            </a:r>
          </a:p>
        </p:txBody>
      </p:sp>
      <p:pic>
        <p:nvPicPr>
          <p:cNvPr id="7" name="Graphic 6" descr="Envelope with solid fill">
            <a:extLst>
              <a:ext uri="{FF2B5EF4-FFF2-40B4-BE49-F238E27FC236}">
                <a16:creationId xmlns:a16="http://schemas.microsoft.com/office/drawing/2014/main" id="{B159670E-28B9-4BE8-8182-9463A49066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9340" y="3168826"/>
            <a:ext cx="351109" cy="351109"/>
          </a:xfrm>
          <a:prstGeom prst="rect">
            <a:avLst/>
          </a:prstGeom>
        </p:spPr>
      </p:pic>
      <p:pic>
        <p:nvPicPr>
          <p:cNvPr id="8" name="Graphic 7" descr="Envelope with solid fill">
            <a:extLst>
              <a:ext uri="{FF2B5EF4-FFF2-40B4-BE49-F238E27FC236}">
                <a16:creationId xmlns:a16="http://schemas.microsoft.com/office/drawing/2014/main" id="{2BD7EF41-A52C-4900-A1B4-2F2CD75E1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9339" y="4266430"/>
            <a:ext cx="351109" cy="351109"/>
          </a:xfrm>
          <a:prstGeom prst="rect">
            <a:avLst/>
          </a:prstGeom>
        </p:spPr>
      </p:pic>
      <p:pic>
        <p:nvPicPr>
          <p:cNvPr id="10" name="Picture 4" descr="Cyber Operations">
            <a:extLst>
              <a:ext uri="{FF2B5EF4-FFF2-40B4-BE49-F238E27FC236}">
                <a16:creationId xmlns:a16="http://schemas.microsoft.com/office/drawing/2014/main" id="{5F33B894-DED8-4773-B806-43C2E4B61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904" y="1295985"/>
            <a:ext cx="7360004" cy="475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7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4633E-DC2D-4DC6-B41C-F79614EDAC0D}"/>
              </a:ext>
            </a:extLst>
          </p:cNvPr>
          <p:cNvSpPr>
            <a:spLocks noGrp="1"/>
          </p:cNvSpPr>
          <p:nvPr>
            <p:ph type="body" sz="quarter" idx="11"/>
          </p:nvPr>
        </p:nvSpPr>
        <p:spPr/>
        <p:txBody>
          <a:bodyPr>
            <a:normAutofit/>
          </a:bodyPr>
          <a:lstStyle/>
          <a:p>
            <a:pPr marL="457200" indent="-457200">
              <a:buNone/>
            </a:pPr>
            <a:r>
              <a:rPr lang="en-US" sz="2000" b="0" i="0" u="none" strike="noStrike" dirty="0">
                <a:solidFill>
                  <a:srgbClr val="000000"/>
                </a:solidFill>
                <a:effectLst/>
              </a:rPr>
              <a:t>Bowers, C. A., Weaver, J., Barnett, J., &amp; Stout, R. (1998). Empirical validation of the SALIANT methodology. </a:t>
            </a:r>
            <a:r>
              <a:rPr lang="en-US" sz="2000" b="0" i="1" u="none" strike="noStrike" dirty="0">
                <a:solidFill>
                  <a:srgbClr val="000000"/>
                </a:solidFill>
                <a:effectLst/>
              </a:rPr>
              <a:t>Proceedings of the First Human Factors &amp; Medicine Panel Symposium on Collaborative Crew Performance in Complex Operational Systems. 12-1</a:t>
            </a:r>
            <a:r>
              <a:rPr lang="en-US" sz="2000" b="0" i="1"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1" u="none" strike="noStrike" dirty="0">
                <a:solidFill>
                  <a:srgbClr val="000000"/>
                </a:solidFill>
                <a:effectLst/>
              </a:rPr>
              <a:t>12-6. </a:t>
            </a:r>
          </a:p>
          <a:p>
            <a:pPr marL="457200" indent="-457200">
              <a:buNone/>
            </a:pPr>
            <a:r>
              <a:rPr lang="en-US" sz="2000" b="0" i="0" u="none" strike="noStrike" dirty="0">
                <a:solidFill>
                  <a:srgbClr val="000000"/>
                </a:solidFill>
                <a:effectLst/>
              </a:rPr>
              <a:t>Muniz, E., Bowers, C. A., Stout, R. J., &amp; Salas, E. (1998). The validation of a team situational measure. </a:t>
            </a:r>
            <a:r>
              <a:rPr lang="en-US" sz="2000" b="0" i="1" u="none" strike="noStrike" dirty="0">
                <a:solidFill>
                  <a:srgbClr val="000000"/>
                </a:solidFill>
                <a:effectLst/>
              </a:rPr>
              <a:t>Proceedings of the 3rd Annual Symposium and Exhibition on Situational Awareness in the Tactical Environment, </a:t>
            </a:r>
            <a:r>
              <a:rPr lang="en-US" sz="2000" b="0" i="0" u="none" strike="noStrike" dirty="0">
                <a:solidFill>
                  <a:srgbClr val="000000"/>
                </a:solidFill>
                <a:effectLst/>
              </a:rPr>
              <a:t>62, 183</a:t>
            </a:r>
            <a:r>
              <a:rPr lang="en-US" sz="2000" b="0" i="1"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a:solidFill>
                  <a:srgbClr val="000000"/>
                </a:solidFill>
                <a:effectLst/>
              </a:rPr>
              <a:t>190.</a:t>
            </a:r>
            <a:r>
              <a:rPr lang="en-US" sz="2000" dirty="0"/>
              <a:t> </a:t>
            </a:r>
          </a:p>
          <a:p>
            <a:pPr marL="457200" indent="-457200">
              <a:buNone/>
            </a:pPr>
            <a:r>
              <a:rPr lang="en-US" sz="2000" dirty="0"/>
              <a:t>Muniz, E., Stout, R., Bowers, C., &amp; Salas, E. (1998). A methodology for measuring team situational awareness: situational awareness linked indicators adapted to novel tasks (SALIANT). </a:t>
            </a:r>
            <a:r>
              <a:rPr lang="en-US" sz="2000" i="1" dirty="0"/>
              <a:t>NATO human factors and medicine panel on collaborative crew performance in complex systems</a:t>
            </a:r>
            <a:r>
              <a:rPr lang="en-US" sz="2000" dirty="0"/>
              <a:t>, Edinburgh, North Atlantic Treaties </a:t>
            </a:r>
            <a:r>
              <a:rPr lang="en-US" sz="2000" dirty="0" err="1"/>
              <a:t>Organisation</a:t>
            </a:r>
            <a:r>
              <a:rPr lang="en-US" sz="2000" dirty="0"/>
              <a:t>, Neuilly-sur-Seine, 20</a:t>
            </a:r>
            <a:r>
              <a:rPr lang="en-US" sz="2000" b="0" i="1" u="none" strike="noStrike" dirty="0">
                <a:solidFill>
                  <a:srgbClr val="000000"/>
                </a:solidFill>
                <a:effectLst/>
                <a:latin typeface="Times New Roman" panose="02020603050405020304" pitchFamily="18" charset="0"/>
                <a:cs typeface="Times New Roman" panose="02020603050405020304" pitchFamily="18" charset="0"/>
              </a:rPr>
              <a:t>–</a:t>
            </a:r>
            <a:r>
              <a:rPr lang="en-US" sz="2000" dirty="0"/>
              <a:t>24.</a:t>
            </a:r>
          </a:p>
          <a:p>
            <a:pPr marL="457200" indent="-457200">
              <a:buNone/>
            </a:pPr>
            <a:r>
              <a:rPr lang="en-US" sz="2000" dirty="0"/>
              <a:t>Rosenthal, R. (1995). Writing meta-analytic reviews. </a:t>
            </a:r>
            <a:r>
              <a:rPr lang="en-US" sz="2000" i="1" dirty="0"/>
              <a:t>Psychological Bulletin</a:t>
            </a:r>
            <a:r>
              <a:rPr lang="en-US" sz="2000" dirty="0"/>
              <a:t>, </a:t>
            </a:r>
            <a:r>
              <a:rPr lang="en-US" sz="2000" i="1" dirty="0"/>
              <a:t>118</a:t>
            </a:r>
            <a:r>
              <a:rPr lang="en-US" sz="2000" dirty="0"/>
              <a:t>(2), 183</a:t>
            </a:r>
            <a:r>
              <a:rPr lang="en-US" sz="2000" b="0" i="1" u="none" strike="noStrike" dirty="0">
                <a:solidFill>
                  <a:srgbClr val="000000"/>
                </a:solidFill>
                <a:effectLst/>
                <a:latin typeface="Times New Roman" panose="02020603050405020304" pitchFamily="18" charset="0"/>
                <a:cs typeface="Times New Roman" panose="02020603050405020304" pitchFamily="18" charset="0"/>
              </a:rPr>
              <a:t>–</a:t>
            </a:r>
            <a:r>
              <a:rPr lang="en-US" sz="2000" dirty="0"/>
              <a:t>192.</a:t>
            </a:r>
          </a:p>
          <a:p>
            <a:pPr marL="457200" indent="-457200">
              <a:buNone/>
            </a:pPr>
            <a:r>
              <a:rPr lang="en-US" sz="2000" dirty="0"/>
              <a:t>Steinberg, Alan. (2008). Foundations of situation and threat Assessment. </a:t>
            </a:r>
            <a:r>
              <a:rPr lang="en-US" sz="2000" i="1" dirty="0"/>
              <a:t>Handbook of multisensory data fusion,</a:t>
            </a:r>
            <a:r>
              <a:rPr lang="en-US" sz="2000" dirty="0"/>
              <a:t> 457</a:t>
            </a:r>
            <a:r>
              <a:rPr lang="en-US" sz="2000" b="0" i="1" u="none" strike="noStrike" dirty="0">
                <a:solidFill>
                  <a:srgbClr val="000000"/>
                </a:solidFill>
                <a:effectLst/>
                <a:latin typeface="Times New Roman" panose="02020603050405020304" pitchFamily="18" charset="0"/>
                <a:cs typeface="Times New Roman" panose="02020603050405020304" pitchFamily="18" charset="0"/>
              </a:rPr>
              <a:t>–</a:t>
            </a:r>
            <a:r>
              <a:rPr lang="en-US" sz="2000" dirty="0"/>
              <a:t>522.</a:t>
            </a:r>
          </a:p>
        </p:txBody>
      </p:sp>
      <p:sp>
        <p:nvSpPr>
          <p:cNvPr id="3" name="Title 2">
            <a:extLst>
              <a:ext uri="{FF2B5EF4-FFF2-40B4-BE49-F238E27FC236}">
                <a16:creationId xmlns:a16="http://schemas.microsoft.com/office/drawing/2014/main" id="{8D4AAC35-ECED-428E-ACC0-8A03FED8AC91}"/>
              </a:ext>
            </a:extLst>
          </p:cNvPr>
          <p:cNvSpPr>
            <a:spLocks noGrp="1"/>
          </p:cNvSpPr>
          <p:nvPr>
            <p:ph type="title"/>
          </p:nvPr>
        </p:nvSpPr>
        <p:spPr/>
        <p:txBody>
          <a:bodyPr/>
          <a:lstStyle/>
          <a:p>
            <a:r>
              <a:rPr lang="en-US" dirty="0"/>
              <a:t>Works Cited</a:t>
            </a:r>
          </a:p>
        </p:txBody>
      </p:sp>
      <p:sp>
        <p:nvSpPr>
          <p:cNvPr id="4" name="Text Placeholder 3">
            <a:extLst>
              <a:ext uri="{FF2B5EF4-FFF2-40B4-BE49-F238E27FC236}">
                <a16:creationId xmlns:a16="http://schemas.microsoft.com/office/drawing/2014/main" id="{26D21FEE-9895-445B-8D51-8E4F8D69729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1032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622B-095B-4540-9D4E-32D9BABCB9F7}"/>
              </a:ext>
            </a:extLst>
          </p:cNvPr>
          <p:cNvSpPr>
            <a:spLocks noGrp="1"/>
          </p:cNvSpPr>
          <p:nvPr>
            <p:ph type="title"/>
          </p:nvPr>
        </p:nvSpPr>
        <p:spPr>
          <a:xfrm>
            <a:off x="623703" y="364332"/>
            <a:ext cx="10972800" cy="523220"/>
          </a:xfrm>
        </p:spPr>
        <p:txBody>
          <a:bodyPr/>
          <a:lstStyle/>
          <a:p>
            <a:r>
              <a:rPr lang="en-US" dirty="0"/>
              <a:t>Team SA is critical for many DoD missions</a:t>
            </a:r>
          </a:p>
        </p:txBody>
      </p:sp>
      <p:sp>
        <p:nvSpPr>
          <p:cNvPr id="3" name="Content Placeholder 2">
            <a:extLst>
              <a:ext uri="{FF2B5EF4-FFF2-40B4-BE49-F238E27FC236}">
                <a16:creationId xmlns:a16="http://schemas.microsoft.com/office/drawing/2014/main" id="{42A75A27-F3C3-4369-90F3-D09608DEB8C8}"/>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356B9625-3305-4A06-B634-117B9D83B256}"/>
              </a:ext>
            </a:extLst>
          </p:cNvPr>
          <p:cNvSpPr>
            <a:spLocks noGrp="1"/>
          </p:cNvSpPr>
          <p:nvPr>
            <p:ph type="body" sz="quarter" idx="10"/>
          </p:nvPr>
        </p:nvSpPr>
        <p:spPr>
          <a:xfrm>
            <a:off x="623703" y="6205538"/>
            <a:ext cx="5472297" cy="550862"/>
          </a:xfrm>
        </p:spPr>
        <p:txBody>
          <a:bodyPr>
            <a:normAutofit/>
          </a:bodyPr>
          <a:lstStyle/>
          <a:p>
            <a:r>
              <a:rPr lang="en-US" dirty="0"/>
              <a:t>All images sourced from Defense Visual Information Distribution Service (DVIDS). The appearance of U.S. Department of Defense (DoD) visual information does not imply or constitute DoD endorsement.</a:t>
            </a:r>
          </a:p>
        </p:txBody>
      </p:sp>
      <p:grpSp>
        <p:nvGrpSpPr>
          <p:cNvPr id="9" name="Group 8">
            <a:extLst>
              <a:ext uri="{FF2B5EF4-FFF2-40B4-BE49-F238E27FC236}">
                <a16:creationId xmlns:a16="http://schemas.microsoft.com/office/drawing/2014/main" id="{0D79BE1A-6662-4DAC-A398-D4782621F173}"/>
              </a:ext>
            </a:extLst>
          </p:cNvPr>
          <p:cNvGrpSpPr/>
          <p:nvPr/>
        </p:nvGrpSpPr>
        <p:grpSpPr>
          <a:xfrm>
            <a:off x="388613" y="2209190"/>
            <a:ext cx="11414774" cy="2439619"/>
            <a:chOff x="813118" y="2209190"/>
            <a:chExt cx="11414774" cy="2439619"/>
          </a:xfrm>
        </p:grpSpPr>
        <p:pic>
          <p:nvPicPr>
            <p:cNvPr id="6" name="Picture 2" descr="In the cockpit of a B-29">
              <a:extLst>
                <a:ext uri="{FF2B5EF4-FFF2-40B4-BE49-F238E27FC236}">
                  <a16:creationId xmlns:a16="http://schemas.microsoft.com/office/drawing/2014/main" id="{A5C94C56-ED67-4B68-B0EA-E4B44B9229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705" y="2209190"/>
              <a:ext cx="3657600" cy="2439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yber Operations">
              <a:extLst>
                <a:ext uri="{FF2B5EF4-FFF2-40B4-BE49-F238E27FC236}">
                  <a16:creationId xmlns:a16="http://schemas.microsoft.com/office/drawing/2014/main" id="{D42664CC-21C3-4DE5-A64F-47F4978583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292" y="2247594"/>
              <a:ext cx="3657600" cy="2362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potlight on DJC2: The expeditionary C2 solution">
              <a:extLst>
                <a:ext uri="{FF2B5EF4-FFF2-40B4-BE49-F238E27FC236}">
                  <a16:creationId xmlns:a16="http://schemas.microsoft.com/office/drawing/2014/main" id="{520F0BA2-E013-4716-82B1-0EFF497D87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18" y="2209190"/>
              <a:ext cx="3657600" cy="243961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8A93DC6F-2163-4FFE-964D-BC1493294130}"/>
              </a:ext>
            </a:extLst>
          </p:cNvPr>
          <p:cNvSpPr txBox="1"/>
          <p:nvPr/>
        </p:nvSpPr>
        <p:spPr>
          <a:xfrm>
            <a:off x="1765005" y="4279477"/>
            <a:ext cx="2281208" cy="369332"/>
          </a:xfrm>
          <a:prstGeom prst="rect">
            <a:avLst/>
          </a:prstGeom>
          <a:solidFill>
            <a:schemeClr val="bg1">
              <a:alpha val="60000"/>
            </a:schemeClr>
          </a:solidFill>
        </p:spPr>
        <p:txBody>
          <a:bodyPr wrap="square" rtlCol="0">
            <a:spAutoFit/>
          </a:bodyPr>
          <a:lstStyle/>
          <a:p>
            <a:pPr algn="r"/>
            <a:r>
              <a:rPr lang="en-US" dirty="0">
                <a:latin typeface="Calibri Light" panose="020F0302020204030204" pitchFamily="34" charset="0"/>
                <a:cs typeface="Calibri Light" panose="020F0302020204030204" pitchFamily="34" charset="0"/>
              </a:rPr>
              <a:t>Command and Control</a:t>
            </a:r>
          </a:p>
        </p:txBody>
      </p:sp>
      <p:sp>
        <p:nvSpPr>
          <p:cNvPr id="11" name="TextBox 10">
            <a:extLst>
              <a:ext uri="{FF2B5EF4-FFF2-40B4-BE49-F238E27FC236}">
                <a16:creationId xmlns:a16="http://schemas.microsoft.com/office/drawing/2014/main" id="{3D31E3D4-BA0F-4DF9-BC27-9B6A7C27C60D}"/>
              </a:ext>
            </a:extLst>
          </p:cNvPr>
          <p:cNvSpPr txBox="1"/>
          <p:nvPr/>
        </p:nvSpPr>
        <p:spPr>
          <a:xfrm>
            <a:off x="6613450" y="4279477"/>
            <a:ext cx="1311349" cy="369332"/>
          </a:xfrm>
          <a:prstGeom prst="rect">
            <a:avLst/>
          </a:prstGeom>
          <a:solidFill>
            <a:schemeClr val="bg1">
              <a:alpha val="60000"/>
            </a:schemeClr>
          </a:solidFill>
        </p:spPr>
        <p:txBody>
          <a:bodyPr wrap="square" rtlCol="0">
            <a:spAutoFit/>
          </a:bodyPr>
          <a:lstStyle/>
          <a:p>
            <a:pPr algn="r"/>
            <a:r>
              <a:rPr lang="en-US" dirty="0">
                <a:latin typeface="Calibri Light" panose="020F0302020204030204" pitchFamily="34" charset="0"/>
                <a:cs typeface="Calibri Light" panose="020F0302020204030204" pitchFamily="34" charset="0"/>
              </a:rPr>
              <a:t>Air Missions</a:t>
            </a:r>
          </a:p>
        </p:txBody>
      </p:sp>
      <p:sp>
        <p:nvSpPr>
          <p:cNvPr id="12" name="TextBox 11">
            <a:extLst>
              <a:ext uri="{FF2B5EF4-FFF2-40B4-BE49-F238E27FC236}">
                <a16:creationId xmlns:a16="http://schemas.microsoft.com/office/drawing/2014/main" id="{A935D635-B274-46ED-9F3C-F521BEE6D631}"/>
              </a:ext>
            </a:extLst>
          </p:cNvPr>
          <p:cNvSpPr txBox="1"/>
          <p:nvPr/>
        </p:nvSpPr>
        <p:spPr>
          <a:xfrm>
            <a:off x="9983972" y="4241072"/>
            <a:ext cx="1819415" cy="369332"/>
          </a:xfrm>
          <a:prstGeom prst="rect">
            <a:avLst/>
          </a:prstGeom>
          <a:solidFill>
            <a:schemeClr val="bg1">
              <a:alpha val="60000"/>
            </a:schemeClr>
          </a:solidFill>
        </p:spPr>
        <p:txBody>
          <a:bodyPr wrap="square" rtlCol="0">
            <a:spAutoFit/>
          </a:bodyPr>
          <a:lstStyle/>
          <a:p>
            <a:pPr algn="r"/>
            <a:r>
              <a:rPr lang="en-US" dirty="0">
                <a:latin typeface="Calibri Light" panose="020F0302020204030204" pitchFamily="34" charset="0"/>
                <a:cs typeface="Calibri Light" panose="020F0302020204030204" pitchFamily="34" charset="0"/>
              </a:rPr>
              <a:t>Cyber Operations</a:t>
            </a:r>
          </a:p>
        </p:txBody>
      </p:sp>
      <p:sp>
        <p:nvSpPr>
          <p:cNvPr id="13" name="Text Placeholder 3">
            <a:extLst>
              <a:ext uri="{FF2B5EF4-FFF2-40B4-BE49-F238E27FC236}">
                <a16:creationId xmlns:a16="http://schemas.microsoft.com/office/drawing/2014/main" id="{08CB427E-4E44-4306-B3B9-C69C12587A04}"/>
              </a:ext>
            </a:extLst>
          </p:cNvPr>
          <p:cNvSpPr txBox="1">
            <a:spLocks/>
          </p:cNvSpPr>
          <p:nvPr/>
        </p:nvSpPr>
        <p:spPr>
          <a:xfrm>
            <a:off x="6095999" y="6205538"/>
            <a:ext cx="4293011" cy="550862"/>
          </a:xfrm>
          <a:prstGeom prst="rect">
            <a:avLst/>
          </a:prstGeom>
        </p:spPr>
        <p:txBody>
          <a:bodyPr vert="horz" lIns="91440" tIns="45720" rIns="91440" bIns="45720" rtlCol="0">
            <a:normAutofit fontScale="77500" lnSpcReduction="20000"/>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https://www.dvidshub.net/image/4807193/spotlight-djc2-expeditionary-c2-solution</a:t>
            </a:r>
          </a:p>
          <a:p>
            <a:r>
              <a:rPr lang="en-US" dirty="0"/>
              <a:t>https://www.dvidshub.net/image/5526682/cockpit-b-29</a:t>
            </a:r>
          </a:p>
          <a:p>
            <a:r>
              <a:rPr lang="en-US" dirty="0"/>
              <a:t>https://www.dvidshub.net/image/7758911/cyber-operations</a:t>
            </a:r>
          </a:p>
        </p:txBody>
      </p:sp>
    </p:spTree>
    <p:extLst>
      <p:ext uri="{BB962C8B-B14F-4D97-AF65-F5344CB8AC3E}">
        <p14:creationId xmlns:p14="http://schemas.microsoft.com/office/powerpoint/2010/main" val="358556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3">
            <a:extLst>
              <a:ext uri="{FF2B5EF4-FFF2-40B4-BE49-F238E27FC236}">
                <a16:creationId xmlns:a16="http://schemas.microsoft.com/office/drawing/2014/main" id="{B94AFA6C-C44A-4840-9E01-3D9156CEBF38}"/>
              </a:ext>
            </a:extLst>
          </p:cNvPr>
          <p:cNvSpPr>
            <a:spLocks noGrp="1" noChangeArrowheads="1"/>
          </p:cNvSpPr>
          <p:nvPr>
            <p:ph type="body" sz="quarter" idx="12"/>
          </p:nvPr>
        </p:nvSpPr>
        <p:spPr>
          <a:xfrm>
            <a:off x="312738" y="6191250"/>
            <a:ext cx="9945687" cy="314325"/>
          </a:xfrm>
        </p:spPr>
        <p:txBody>
          <a:bodyPr anchor="b"/>
          <a:lstStyle/>
          <a:p>
            <a:pPr fontAlgn="base">
              <a:spcAft>
                <a:spcPct val="0"/>
              </a:spcAft>
            </a:pPr>
            <a:r>
              <a:rPr lang="en-US" altLang="en-US" dirty="0"/>
              <a:t>NVG – Night Vision Goggles; SA – Situation/al Awareness</a:t>
            </a:r>
          </a:p>
        </p:txBody>
      </p:sp>
      <p:sp>
        <p:nvSpPr>
          <p:cNvPr id="7" name="Rectangle 6">
            <a:extLst>
              <a:ext uri="{FF2B5EF4-FFF2-40B4-BE49-F238E27FC236}">
                <a16:creationId xmlns:a16="http://schemas.microsoft.com/office/drawing/2014/main" id="{67096962-8EC1-4A20-9F46-CA5E8493438C}"/>
              </a:ext>
            </a:extLst>
          </p:cNvPr>
          <p:cNvSpPr/>
          <p:nvPr/>
        </p:nvSpPr>
        <p:spPr>
          <a:xfrm>
            <a:off x="312738" y="3519488"/>
            <a:ext cx="3090862" cy="78581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2000" b="1" dirty="0">
                <a:solidFill>
                  <a:schemeClr val="tx1"/>
                </a:solidFill>
                <a:latin typeface="Calibri Light" panose="020F0302020204030204" pitchFamily="34" charset="0"/>
                <a:cs typeface="Calibri Light" panose="020F0302020204030204" pitchFamily="34" charset="0"/>
              </a:rPr>
              <a:t>SA measures most likely not needed.</a:t>
            </a:r>
          </a:p>
        </p:txBody>
      </p:sp>
      <p:sp>
        <p:nvSpPr>
          <p:cNvPr id="8" name="Rectangle 7">
            <a:extLst>
              <a:ext uri="{FF2B5EF4-FFF2-40B4-BE49-F238E27FC236}">
                <a16:creationId xmlns:a16="http://schemas.microsoft.com/office/drawing/2014/main" id="{60689C80-A892-435B-85D4-1B7C2ADB07AF}"/>
              </a:ext>
            </a:extLst>
          </p:cNvPr>
          <p:cNvSpPr/>
          <p:nvPr/>
        </p:nvSpPr>
        <p:spPr>
          <a:xfrm>
            <a:off x="8788400" y="3519488"/>
            <a:ext cx="3090863" cy="126841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2000" b="1" dirty="0">
                <a:solidFill>
                  <a:schemeClr val="tx1"/>
                </a:solidFill>
                <a:latin typeface="Calibri Light" panose="020F0302020204030204" pitchFamily="34" charset="0"/>
                <a:cs typeface="Calibri Light" panose="020F0302020204030204" pitchFamily="34" charset="0"/>
              </a:rPr>
              <a:t>Measure SA.</a:t>
            </a:r>
            <a:endParaRPr lang="en-US" sz="2000" dirty="0">
              <a:solidFill>
                <a:schemeClr val="tx1"/>
              </a:solidFill>
              <a:latin typeface="Calibri Light" panose="020F0302020204030204" pitchFamily="34" charset="0"/>
              <a:cs typeface="Calibri Light" panose="020F0302020204030204" pitchFamily="34" charset="0"/>
            </a:endParaRPr>
          </a:p>
          <a:p>
            <a:pPr algn="ctr" eaLnBrk="1" fontAlgn="auto" hangingPunct="1">
              <a:spcBef>
                <a:spcPts val="0"/>
              </a:spcBef>
              <a:spcAft>
                <a:spcPts val="0"/>
              </a:spcAft>
              <a:defRPr/>
            </a:pPr>
            <a:r>
              <a:rPr lang="en-US" dirty="0">
                <a:solidFill>
                  <a:schemeClr val="tx1"/>
                </a:solidFill>
                <a:latin typeface="Calibri Light" panose="020F0302020204030204" pitchFamily="34" charset="0"/>
                <a:cs typeface="Calibri Light" panose="020F0302020204030204" pitchFamily="34" charset="0"/>
              </a:rPr>
              <a:t>High-quality, direct measures (query-based) necessary to </a:t>
            </a:r>
            <a:r>
              <a:rPr lang="en-US" u="sng" dirty="0">
                <a:solidFill>
                  <a:schemeClr val="tx1"/>
                </a:solidFill>
                <a:latin typeface="Calibri Light" panose="020F0302020204030204" pitchFamily="34" charset="0"/>
                <a:cs typeface="Calibri Light" panose="020F0302020204030204" pitchFamily="34" charset="0"/>
              </a:rPr>
              <a:t>demonstrate</a:t>
            </a:r>
            <a:r>
              <a:rPr lang="en-US" dirty="0">
                <a:solidFill>
                  <a:schemeClr val="tx1"/>
                </a:solidFill>
                <a:latin typeface="Calibri Light" panose="020F0302020204030204" pitchFamily="34" charset="0"/>
                <a:cs typeface="Calibri Light" panose="020F0302020204030204" pitchFamily="34" charset="0"/>
              </a:rPr>
              <a:t> improved SA.</a:t>
            </a:r>
          </a:p>
        </p:txBody>
      </p:sp>
      <p:sp>
        <p:nvSpPr>
          <p:cNvPr id="9" name="Rectangle 8">
            <a:extLst>
              <a:ext uri="{FF2B5EF4-FFF2-40B4-BE49-F238E27FC236}">
                <a16:creationId xmlns:a16="http://schemas.microsoft.com/office/drawing/2014/main" id="{784BA796-10B9-498D-8735-C4D15C0E5523}"/>
              </a:ext>
            </a:extLst>
          </p:cNvPr>
          <p:cNvSpPr/>
          <p:nvPr/>
        </p:nvSpPr>
        <p:spPr>
          <a:xfrm>
            <a:off x="4033838" y="3519488"/>
            <a:ext cx="4264025" cy="99060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2000" b="1" dirty="0">
                <a:solidFill>
                  <a:schemeClr val="tx1"/>
                </a:solidFill>
                <a:latin typeface="Calibri Light" panose="020F0302020204030204" pitchFamily="34" charset="0"/>
                <a:cs typeface="Calibri Light" panose="020F0302020204030204" pitchFamily="34" charset="0"/>
              </a:rPr>
              <a:t>Measure SA.</a:t>
            </a:r>
            <a:r>
              <a:rPr lang="en-US" sz="2000" dirty="0">
                <a:solidFill>
                  <a:schemeClr val="tx1"/>
                </a:solidFill>
                <a:latin typeface="Calibri Light" panose="020F0302020204030204" pitchFamily="34" charset="0"/>
                <a:cs typeface="Calibri Light" panose="020F0302020204030204" pitchFamily="34" charset="0"/>
              </a:rPr>
              <a:t> </a:t>
            </a:r>
          </a:p>
          <a:p>
            <a:pPr algn="ctr"/>
            <a:r>
              <a:rPr lang="en-US" dirty="0">
                <a:solidFill>
                  <a:schemeClr val="tx1"/>
                </a:solidFill>
                <a:latin typeface="Calibri Light" panose="020F0302020204030204" pitchFamily="34" charset="0"/>
                <a:cs typeface="Calibri Light" panose="020F0302020204030204" pitchFamily="34" charset="0"/>
              </a:rPr>
              <a:t>Portfolio of indirect measures are likely appropriate to ensure SA is not degraded.</a:t>
            </a:r>
          </a:p>
        </p:txBody>
      </p:sp>
      <p:sp>
        <p:nvSpPr>
          <p:cNvPr id="10" name="Diamond 9">
            <a:extLst>
              <a:ext uri="{FF2B5EF4-FFF2-40B4-BE49-F238E27FC236}">
                <a16:creationId xmlns:a16="http://schemas.microsoft.com/office/drawing/2014/main" id="{A2C8AD3C-83D9-4E15-B5A5-BC532AF9CBD2}"/>
              </a:ext>
            </a:extLst>
          </p:cNvPr>
          <p:cNvSpPr/>
          <p:nvPr/>
        </p:nvSpPr>
        <p:spPr>
          <a:xfrm>
            <a:off x="414338" y="1495425"/>
            <a:ext cx="2876550" cy="1644650"/>
          </a:xfrm>
          <a:prstGeom prst="diamond">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tx1"/>
                </a:solidFill>
                <a:latin typeface="Calibri Light" panose="020F0302020204030204" pitchFamily="34" charset="0"/>
                <a:cs typeface="Calibri Light" panose="020F0302020204030204" pitchFamily="34" charset="0"/>
              </a:rPr>
              <a:t>Systems expected to impact SA?</a:t>
            </a:r>
          </a:p>
        </p:txBody>
      </p:sp>
      <p:sp>
        <p:nvSpPr>
          <p:cNvPr id="12" name="Diamond 11">
            <a:extLst>
              <a:ext uri="{FF2B5EF4-FFF2-40B4-BE49-F238E27FC236}">
                <a16:creationId xmlns:a16="http://schemas.microsoft.com/office/drawing/2014/main" id="{75895FAA-9DF1-44DE-8BB4-6DBA5667CA83}"/>
              </a:ext>
            </a:extLst>
          </p:cNvPr>
          <p:cNvSpPr/>
          <p:nvPr/>
        </p:nvSpPr>
        <p:spPr>
          <a:xfrm>
            <a:off x="4621213" y="1500188"/>
            <a:ext cx="3090862" cy="1646237"/>
          </a:xfrm>
          <a:prstGeom prst="diamond">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tx1"/>
                </a:solidFill>
                <a:latin typeface="Calibri Light" panose="020F0302020204030204" pitchFamily="34" charset="0"/>
                <a:cs typeface="Calibri Light" panose="020F0302020204030204" pitchFamily="34" charset="0"/>
              </a:rPr>
              <a:t>Is the system  </a:t>
            </a:r>
            <a:r>
              <a:rPr lang="en-US" sz="2000" b="1" i="1" dirty="0">
                <a:solidFill>
                  <a:schemeClr val="tx1"/>
                </a:solidFill>
                <a:latin typeface="Calibri Light" panose="020F0302020204030204" pitchFamily="34" charset="0"/>
                <a:cs typeface="Calibri Light" panose="020F0302020204030204" pitchFamily="34" charset="0"/>
              </a:rPr>
              <a:t>designed to enhance </a:t>
            </a:r>
            <a:r>
              <a:rPr lang="en-US" sz="2000" b="1" dirty="0">
                <a:solidFill>
                  <a:schemeClr val="tx1"/>
                </a:solidFill>
                <a:latin typeface="Calibri Light" panose="020F0302020204030204" pitchFamily="34" charset="0"/>
                <a:cs typeface="Calibri Light" panose="020F0302020204030204" pitchFamily="34" charset="0"/>
              </a:rPr>
              <a:t>SA?</a:t>
            </a:r>
          </a:p>
        </p:txBody>
      </p:sp>
      <p:cxnSp>
        <p:nvCxnSpPr>
          <p:cNvPr id="13" name="Straight Arrow Connector 12">
            <a:extLst>
              <a:ext uri="{FF2B5EF4-FFF2-40B4-BE49-F238E27FC236}">
                <a16:creationId xmlns:a16="http://schemas.microsoft.com/office/drawing/2014/main" id="{1A97E868-2282-49EE-AD1C-8BC353F07785}"/>
              </a:ext>
            </a:extLst>
          </p:cNvPr>
          <p:cNvCxnSpPr>
            <a:cxnSpLocks/>
            <a:stCxn id="10" idx="2"/>
            <a:endCxn id="7" idx="0"/>
          </p:cNvCxnSpPr>
          <p:nvPr/>
        </p:nvCxnSpPr>
        <p:spPr>
          <a:xfrm>
            <a:off x="1852613" y="3140075"/>
            <a:ext cx="4762" cy="379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027C18-E5DB-4A05-BB8A-4B96980C7B0E}"/>
              </a:ext>
            </a:extLst>
          </p:cNvPr>
          <p:cNvCxnSpPr>
            <a:cxnSpLocks/>
            <a:stCxn id="12" idx="2"/>
            <a:endCxn id="9" idx="0"/>
          </p:cNvCxnSpPr>
          <p:nvPr/>
        </p:nvCxnSpPr>
        <p:spPr>
          <a:xfrm flipH="1">
            <a:off x="6165851" y="3146425"/>
            <a:ext cx="793" cy="37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B7FC906-0909-452C-824E-428308787275}"/>
              </a:ext>
            </a:extLst>
          </p:cNvPr>
          <p:cNvCxnSpPr>
            <a:cxnSpLocks/>
            <a:stCxn id="10" idx="3"/>
            <a:endCxn id="12" idx="1"/>
          </p:cNvCxnSpPr>
          <p:nvPr/>
        </p:nvCxnSpPr>
        <p:spPr>
          <a:xfrm>
            <a:off x="3290888" y="2317750"/>
            <a:ext cx="1330325"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24B27A1-63FD-4C66-98D2-09EA56530473}"/>
              </a:ext>
            </a:extLst>
          </p:cNvPr>
          <p:cNvCxnSpPr>
            <a:cxnSpLocks/>
          </p:cNvCxnSpPr>
          <p:nvPr/>
        </p:nvCxnSpPr>
        <p:spPr>
          <a:xfrm>
            <a:off x="10321925" y="2330450"/>
            <a:ext cx="12700" cy="1158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C5A12-FF27-41AA-81BE-286F51D3463B}"/>
              </a:ext>
            </a:extLst>
          </p:cNvPr>
          <p:cNvCxnSpPr>
            <a:cxnSpLocks/>
            <a:stCxn id="12" idx="3"/>
          </p:cNvCxnSpPr>
          <p:nvPr/>
        </p:nvCxnSpPr>
        <p:spPr>
          <a:xfrm>
            <a:off x="7712075" y="2324100"/>
            <a:ext cx="2622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25" name="TextBox 36">
            <a:extLst>
              <a:ext uri="{FF2B5EF4-FFF2-40B4-BE49-F238E27FC236}">
                <a16:creationId xmlns:a16="http://schemas.microsoft.com/office/drawing/2014/main" id="{A739F445-21C4-404A-B2C3-60B1EB332626}"/>
              </a:ext>
            </a:extLst>
          </p:cNvPr>
          <p:cNvSpPr>
            <a:spLocks noChangeArrowheads="1"/>
          </p:cNvSpPr>
          <p:nvPr/>
        </p:nvSpPr>
        <p:spPr bwMode="auto">
          <a:xfrm>
            <a:off x="1970088" y="3151188"/>
            <a:ext cx="604837" cy="31908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Calibri Light" panose="020F0302020204030204" pitchFamily="34" charset="0"/>
                <a:cs typeface="Calibri Light" panose="020F0302020204030204" pitchFamily="34" charset="0"/>
              </a:rPr>
              <a:t>NO</a:t>
            </a:r>
          </a:p>
        </p:txBody>
      </p:sp>
      <p:sp>
        <p:nvSpPr>
          <p:cNvPr id="38926" name="TextBox 38">
            <a:extLst>
              <a:ext uri="{FF2B5EF4-FFF2-40B4-BE49-F238E27FC236}">
                <a16:creationId xmlns:a16="http://schemas.microsoft.com/office/drawing/2014/main" id="{9AAF0324-9B36-4386-B7F1-283F9D88DD27}"/>
              </a:ext>
            </a:extLst>
          </p:cNvPr>
          <p:cNvSpPr>
            <a:spLocks noChangeArrowheads="1"/>
          </p:cNvSpPr>
          <p:nvPr/>
        </p:nvSpPr>
        <p:spPr bwMode="auto">
          <a:xfrm>
            <a:off x="3478213" y="1938338"/>
            <a:ext cx="604837" cy="319087"/>
          </a:xfrm>
          <a:prstGeom prst="roundRect">
            <a:avLst>
              <a:gd name="adj" fmla="val 16667"/>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Calibri Light" panose="020F0302020204030204" pitchFamily="34" charset="0"/>
                <a:cs typeface="Calibri Light" panose="020F0302020204030204" pitchFamily="34" charset="0"/>
              </a:rPr>
              <a:t>YES</a:t>
            </a:r>
          </a:p>
        </p:txBody>
      </p:sp>
      <p:sp>
        <p:nvSpPr>
          <p:cNvPr id="40" name="TextBox 39">
            <a:extLst>
              <a:ext uri="{FF2B5EF4-FFF2-40B4-BE49-F238E27FC236}">
                <a16:creationId xmlns:a16="http://schemas.microsoft.com/office/drawing/2014/main" id="{A50CC0C3-DFF1-4260-9677-0F8FDEE2853A}"/>
              </a:ext>
            </a:extLst>
          </p:cNvPr>
          <p:cNvSpPr>
            <a:spLocks noChangeArrowheads="1"/>
          </p:cNvSpPr>
          <p:nvPr/>
        </p:nvSpPr>
        <p:spPr bwMode="auto">
          <a:xfrm>
            <a:off x="7773988" y="1938338"/>
            <a:ext cx="606425" cy="319087"/>
          </a:xfrm>
          <a:prstGeom prst="roundRect">
            <a:avLst>
              <a:gd name="adj" fmla="val 16667"/>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Calibri Light" panose="020F0302020204030204" pitchFamily="34" charset="0"/>
                <a:cs typeface="Calibri Light" panose="020F0302020204030204" pitchFamily="34" charset="0"/>
              </a:rPr>
              <a:t>YES</a:t>
            </a:r>
          </a:p>
        </p:txBody>
      </p:sp>
      <p:sp>
        <p:nvSpPr>
          <p:cNvPr id="38928" name="TextBox 40">
            <a:extLst>
              <a:ext uri="{FF2B5EF4-FFF2-40B4-BE49-F238E27FC236}">
                <a16:creationId xmlns:a16="http://schemas.microsoft.com/office/drawing/2014/main" id="{41151E5F-3099-43A4-9C66-682A689F72B3}"/>
              </a:ext>
            </a:extLst>
          </p:cNvPr>
          <p:cNvSpPr>
            <a:spLocks noChangeArrowheads="1"/>
          </p:cNvSpPr>
          <p:nvPr/>
        </p:nvSpPr>
        <p:spPr bwMode="auto">
          <a:xfrm>
            <a:off x="6275388" y="3143250"/>
            <a:ext cx="604837" cy="319088"/>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Calibri Light" panose="020F0302020204030204" pitchFamily="34" charset="0"/>
                <a:cs typeface="Calibri Light" panose="020F0302020204030204" pitchFamily="34" charset="0"/>
              </a:rPr>
              <a:t>NO</a:t>
            </a:r>
          </a:p>
        </p:txBody>
      </p:sp>
      <p:sp>
        <p:nvSpPr>
          <p:cNvPr id="38929" name="Title 19">
            <a:extLst>
              <a:ext uri="{FF2B5EF4-FFF2-40B4-BE49-F238E27FC236}">
                <a16:creationId xmlns:a16="http://schemas.microsoft.com/office/drawing/2014/main" id="{5A41E845-9751-4F67-BA95-F4BF000A6279}"/>
              </a:ext>
            </a:extLst>
          </p:cNvPr>
          <p:cNvSpPr>
            <a:spLocks noGrp="1" noChangeArrowheads="1"/>
          </p:cNvSpPr>
          <p:nvPr>
            <p:ph type="title"/>
          </p:nvPr>
        </p:nvSpPr>
        <p:spPr>
          <a:xfrm>
            <a:off x="312738" y="204788"/>
            <a:ext cx="11566525" cy="919162"/>
          </a:xfrm>
        </p:spPr>
        <p:txBody>
          <a:bodyPr/>
          <a:lstStyle/>
          <a:p>
            <a:pPr eaLnBrk="1" hangingPunct="1"/>
            <a:r>
              <a:rPr lang="en-US" altLang="en-US">
                <a:ea typeface="Adobe Devanagari"/>
                <a:cs typeface="Adobe Devanagari"/>
              </a:rPr>
              <a:t>Flowchart for considerations when selecting SA measurement methods</a:t>
            </a:r>
          </a:p>
        </p:txBody>
      </p:sp>
      <p:sp>
        <p:nvSpPr>
          <p:cNvPr id="2" name="Rectangle: Rounded Corners 1">
            <a:extLst>
              <a:ext uri="{FF2B5EF4-FFF2-40B4-BE49-F238E27FC236}">
                <a16:creationId xmlns:a16="http://schemas.microsoft.com/office/drawing/2014/main" id="{67E354CD-C1CC-48BA-BE80-F9893BF3251B}"/>
              </a:ext>
            </a:extLst>
          </p:cNvPr>
          <p:cNvSpPr/>
          <p:nvPr/>
        </p:nvSpPr>
        <p:spPr>
          <a:xfrm>
            <a:off x="357188" y="5405438"/>
            <a:ext cx="2989262" cy="5508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1600" dirty="0">
                <a:latin typeface="Calibri Light" panose="020F0302020204030204" pitchFamily="34" charset="0"/>
                <a:cs typeface="Calibri Light" panose="020F0302020204030204" pitchFamily="34" charset="0"/>
              </a:rPr>
              <a:t>e.g., body armor; munitions (with no user interface)</a:t>
            </a:r>
          </a:p>
        </p:txBody>
      </p:sp>
      <p:sp>
        <p:nvSpPr>
          <p:cNvPr id="22" name="Rectangle: Rounded Corners 21">
            <a:extLst>
              <a:ext uri="{FF2B5EF4-FFF2-40B4-BE49-F238E27FC236}">
                <a16:creationId xmlns:a16="http://schemas.microsoft.com/office/drawing/2014/main" id="{D6701C7C-C70D-4E10-BF57-E193A7BE23DF}"/>
              </a:ext>
            </a:extLst>
          </p:cNvPr>
          <p:cNvSpPr/>
          <p:nvPr/>
        </p:nvSpPr>
        <p:spPr>
          <a:xfrm>
            <a:off x="4672013" y="5405438"/>
            <a:ext cx="2989262" cy="7858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1600" dirty="0">
                <a:latin typeface="Calibri Light" panose="020F0302020204030204" pitchFamily="34" charset="0"/>
                <a:cs typeface="Calibri Light" panose="020F0302020204030204" pitchFamily="34" charset="0"/>
              </a:rPr>
              <a:t>e.g., vehicle with minimal changes to systems that are </a:t>
            </a:r>
            <a:r>
              <a:rPr lang="en-US" sz="1600" i="1" dirty="0">
                <a:latin typeface="Calibri Light" panose="020F0302020204030204" pitchFamily="34" charset="0"/>
                <a:cs typeface="Calibri Light" panose="020F0302020204030204" pitchFamily="34" charset="0"/>
              </a:rPr>
              <a:t>not</a:t>
            </a:r>
            <a:r>
              <a:rPr lang="en-US" sz="1600" dirty="0">
                <a:latin typeface="Calibri Light" panose="020F0302020204030204" pitchFamily="34" charset="0"/>
                <a:cs typeface="Calibri Light" panose="020F0302020204030204" pitchFamily="34" charset="0"/>
              </a:rPr>
              <a:t> </a:t>
            </a:r>
            <a:r>
              <a:rPr lang="en-US" sz="1600" i="1" dirty="0">
                <a:latin typeface="Calibri Light" panose="020F0302020204030204" pitchFamily="34" charset="0"/>
                <a:cs typeface="Calibri Light" panose="020F0302020204030204" pitchFamily="34" charset="0"/>
              </a:rPr>
              <a:t>designed</a:t>
            </a:r>
            <a:r>
              <a:rPr lang="en-US" sz="1600" dirty="0">
                <a:latin typeface="Calibri Light" panose="020F0302020204030204" pitchFamily="34" charset="0"/>
                <a:cs typeface="Calibri Light" panose="020F0302020204030204" pitchFamily="34" charset="0"/>
              </a:rPr>
              <a:t> to affect SA </a:t>
            </a:r>
          </a:p>
        </p:txBody>
      </p:sp>
      <p:sp>
        <p:nvSpPr>
          <p:cNvPr id="23" name="Rectangle: Rounded Corners 22">
            <a:extLst>
              <a:ext uri="{FF2B5EF4-FFF2-40B4-BE49-F238E27FC236}">
                <a16:creationId xmlns:a16="http://schemas.microsoft.com/office/drawing/2014/main" id="{EAAA05E6-44F2-47B7-AFB0-0F49E7E024A5}"/>
              </a:ext>
            </a:extLst>
          </p:cNvPr>
          <p:cNvSpPr/>
          <p:nvPr/>
        </p:nvSpPr>
        <p:spPr>
          <a:xfrm>
            <a:off x="8839200" y="5405438"/>
            <a:ext cx="2989263" cy="8143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r>
              <a:rPr lang="en-US" sz="1600" dirty="0">
                <a:latin typeface="Calibri Light" panose="020F0302020204030204" pitchFamily="34" charset="0"/>
                <a:cs typeface="Calibri Light" panose="020F0302020204030204" pitchFamily="34" charset="0"/>
              </a:rPr>
              <a:t>e.g., mission command systems, NVGs, system updates that are </a:t>
            </a:r>
            <a:r>
              <a:rPr lang="en-US" sz="1600" i="1" dirty="0">
                <a:latin typeface="Calibri Light" panose="020F0302020204030204" pitchFamily="34" charset="0"/>
                <a:cs typeface="Calibri Light" panose="020F0302020204030204" pitchFamily="34" charset="0"/>
              </a:rPr>
              <a:t>designed</a:t>
            </a:r>
            <a:r>
              <a:rPr lang="en-US" sz="1600" dirty="0">
                <a:latin typeface="Calibri Light" panose="020F0302020204030204" pitchFamily="34" charset="0"/>
                <a:cs typeface="Calibri Light" panose="020F0302020204030204" pitchFamily="34" charset="0"/>
              </a:rPr>
              <a:t> to enhance to SA</a:t>
            </a:r>
          </a:p>
        </p:txBody>
      </p:sp>
      <p:cxnSp>
        <p:nvCxnSpPr>
          <p:cNvPr id="5" name="Straight Connector 4">
            <a:extLst>
              <a:ext uri="{FF2B5EF4-FFF2-40B4-BE49-F238E27FC236}">
                <a16:creationId xmlns:a16="http://schemas.microsoft.com/office/drawing/2014/main" id="{E8597390-D60E-465A-9421-253C1FFDCF92}"/>
              </a:ext>
            </a:extLst>
          </p:cNvPr>
          <p:cNvCxnSpPr>
            <a:stCxn id="7" idx="2"/>
            <a:endCxn id="2" idx="0"/>
          </p:cNvCxnSpPr>
          <p:nvPr/>
        </p:nvCxnSpPr>
        <p:spPr>
          <a:xfrm flipH="1">
            <a:off x="1852613" y="4305300"/>
            <a:ext cx="4762" cy="1100138"/>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BCBCA2-01A7-41DD-BA6D-2D4FE0BACAB1}"/>
              </a:ext>
            </a:extLst>
          </p:cNvPr>
          <p:cNvCxnSpPr>
            <a:cxnSpLocks/>
            <a:stCxn id="9" idx="2"/>
            <a:endCxn id="22" idx="0"/>
          </p:cNvCxnSpPr>
          <p:nvPr/>
        </p:nvCxnSpPr>
        <p:spPr>
          <a:xfrm>
            <a:off x="6165851" y="4510088"/>
            <a:ext cx="793" cy="89535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FECCDE-3881-4B42-B56D-EC4C7389E29E}"/>
              </a:ext>
            </a:extLst>
          </p:cNvPr>
          <p:cNvCxnSpPr>
            <a:cxnSpLocks/>
            <a:stCxn id="8" idx="2"/>
            <a:endCxn id="23" idx="0"/>
          </p:cNvCxnSpPr>
          <p:nvPr/>
        </p:nvCxnSpPr>
        <p:spPr>
          <a:xfrm>
            <a:off x="10334625" y="4787900"/>
            <a:ext cx="0" cy="617538"/>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dirty="0"/>
              <a:t>Question 1: Does SALIANT exhibit good psychometric properties? </a:t>
            </a:r>
          </a:p>
          <a:p>
            <a:pPr marL="685791" lvl="1" indent="-342900">
              <a:buFont typeface="Arial" panose="020B0604020202020204" pitchFamily="34" charset="0"/>
              <a:buChar char="•"/>
            </a:pPr>
            <a:r>
              <a:rPr lang="en-US" dirty="0"/>
              <a:t>Hypothesis 1.a: SALIANT demonstrates good internal reliability</a:t>
            </a:r>
          </a:p>
          <a:p>
            <a:pPr marL="685791" lvl="1" indent="-342900">
              <a:buFont typeface="Arial" panose="020B0604020202020204" pitchFamily="34" charset="0"/>
              <a:buChar char="•"/>
            </a:pPr>
            <a:r>
              <a:rPr lang="en-US" dirty="0"/>
              <a:t>Hypothesis 1.b: SALIANT demonstrates good inter- and intra- rater reliability. </a:t>
            </a:r>
          </a:p>
          <a:p>
            <a:pPr marL="342900" indent="-342900">
              <a:buFont typeface="Arial" panose="020B0604020202020204" pitchFamily="34" charset="0"/>
              <a:buChar char="•"/>
            </a:pPr>
            <a:r>
              <a:rPr lang="en-US" dirty="0"/>
              <a:t>Question 2: Is SALIANT sensitive to operator and environmental factors?</a:t>
            </a:r>
          </a:p>
          <a:p>
            <a:pPr marL="685791" lvl="1" indent="-342900">
              <a:buFont typeface="Arial" panose="020B0604020202020204" pitchFamily="34" charset="0"/>
              <a:buChar char="•"/>
            </a:pPr>
            <a:r>
              <a:rPr lang="en-US" dirty="0"/>
              <a:t>Hypothesis 2.a: SALIANT is sensitive to operator factors that influence SA (e.g., experience, operator ability, operator goals, training)</a:t>
            </a:r>
          </a:p>
          <a:p>
            <a:pPr marL="685791" lvl="1" indent="-342900">
              <a:buFont typeface="Arial" panose="020B0604020202020204" pitchFamily="34" charset="0"/>
              <a:buChar char="•"/>
            </a:pPr>
            <a:r>
              <a:rPr lang="en-US" dirty="0"/>
              <a:t>Hypothesis 2.b: SALIANT is sensitive to environmental factors that influence SA (e.g., automation, system design, task complexity, workload)</a:t>
            </a:r>
          </a:p>
          <a:p>
            <a:pPr marL="342900" indent="-342900">
              <a:buFont typeface="Arial" panose="020B0604020202020204" pitchFamily="34" charset="0"/>
              <a:buChar char="•"/>
            </a:pPr>
            <a:r>
              <a:rPr lang="en-US" dirty="0"/>
              <a:t>Question 3: Is SALIANT consistent with other SA measures?</a:t>
            </a:r>
          </a:p>
          <a:p>
            <a:pPr marL="685791" lvl="1" indent="-342900">
              <a:buFont typeface="Arial" panose="020B0604020202020204" pitchFamily="34" charset="0"/>
              <a:buChar char="•"/>
            </a:pPr>
            <a:r>
              <a:rPr lang="en-US" dirty="0"/>
              <a:t>Exploratory analysis; no hypotheses made</a:t>
            </a:r>
          </a:p>
        </p:txBody>
      </p:sp>
      <p:sp>
        <p:nvSpPr>
          <p:cNvPr id="5" name="Title 4"/>
          <p:cNvSpPr>
            <a:spLocks noGrp="1"/>
          </p:cNvSpPr>
          <p:nvPr>
            <p:ph type="title"/>
          </p:nvPr>
        </p:nvSpPr>
        <p:spPr/>
        <p:txBody>
          <a:bodyPr/>
          <a:lstStyle/>
          <a:p>
            <a:r>
              <a:rPr lang="en-US" dirty="0"/>
              <a:t>We conducted a meta-analysis to investigate the merits of the SALIANT procedure </a:t>
            </a:r>
          </a:p>
        </p:txBody>
      </p:sp>
      <p:sp>
        <p:nvSpPr>
          <p:cNvPr id="7" name="Text Placeholder 6"/>
          <p:cNvSpPr>
            <a:spLocks noGrp="1"/>
          </p:cNvSpPr>
          <p:nvPr>
            <p:ph type="body" sz="quarter" idx="11"/>
          </p:nvPr>
        </p:nvSpPr>
        <p:spPr/>
        <p:txBody>
          <a:bodyPr/>
          <a:lstStyle/>
          <a:p>
            <a:r>
              <a:rPr lang="en-US" dirty="0"/>
              <a:t>SA – Situation/al Awareness; SALIANT – Situation Awareness Linked Indicators Adapted to Novel Tasks</a:t>
            </a:r>
          </a:p>
        </p:txBody>
      </p:sp>
    </p:spTree>
    <p:extLst>
      <p:ext uri="{BB962C8B-B14F-4D97-AF65-F5344CB8AC3E}">
        <p14:creationId xmlns:p14="http://schemas.microsoft.com/office/powerpoint/2010/main" val="64940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1F51D3-DF6A-4C53-9C28-195BD8BC7BB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E330754-C734-4F52-8CE6-81E3B3CFFEC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2CD7DDC-811D-4879-A447-6FA216B1CFE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328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Situation Awareness?</a:t>
            </a:r>
          </a:p>
        </p:txBody>
      </p:sp>
      <p:sp>
        <p:nvSpPr>
          <p:cNvPr id="7" name="Text Placeholder 6"/>
          <p:cNvSpPr>
            <a:spLocks noGrp="1"/>
          </p:cNvSpPr>
          <p:nvPr>
            <p:ph type="body" sz="quarter" idx="11"/>
          </p:nvPr>
        </p:nvSpPr>
        <p:spPr/>
        <p:txBody>
          <a:bodyPr/>
          <a:lstStyle/>
          <a:p>
            <a:endParaRPr lang="en-US" dirty="0"/>
          </a:p>
        </p:txBody>
      </p:sp>
      <p:sp>
        <p:nvSpPr>
          <p:cNvPr id="8" name="Rectangle: Rounded Corners 7">
            <a:extLst>
              <a:ext uri="{FF2B5EF4-FFF2-40B4-BE49-F238E27FC236}">
                <a16:creationId xmlns:a16="http://schemas.microsoft.com/office/drawing/2014/main" id="{225B0CC6-B2FD-4A6F-BDCC-988857364A6C}"/>
              </a:ext>
            </a:extLst>
          </p:cNvPr>
          <p:cNvSpPr>
            <a:spLocks noChangeAspect="1"/>
          </p:cNvSpPr>
          <p:nvPr/>
        </p:nvSpPr>
        <p:spPr>
          <a:xfrm>
            <a:off x="2486723" y="2292046"/>
            <a:ext cx="7581726" cy="2566093"/>
          </a:xfrm>
          <a:prstGeom prst="roundRect">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US" b="1" dirty="0"/>
              <a:t>SITUATION AWARENESS</a:t>
            </a:r>
          </a:p>
        </p:txBody>
      </p:sp>
      <p:grpSp>
        <p:nvGrpSpPr>
          <p:cNvPr id="18" name="Group 17">
            <a:extLst>
              <a:ext uri="{FF2B5EF4-FFF2-40B4-BE49-F238E27FC236}">
                <a16:creationId xmlns:a16="http://schemas.microsoft.com/office/drawing/2014/main" id="{12FC51E5-2EAA-49C1-9249-3126EA786C2A}"/>
              </a:ext>
            </a:extLst>
          </p:cNvPr>
          <p:cNvGrpSpPr/>
          <p:nvPr/>
        </p:nvGrpSpPr>
        <p:grpSpPr>
          <a:xfrm>
            <a:off x="2685012" y="2807072"/>
            <a:ext cx="7185148" cy="1916074"/>
            <a:chOff x="2655354" y="2807072"/>
            <a:chExt cx="7185148" cy="1916074"/>
          </a:xfrm>
        </p:grpSpPr>
        <p:grpSp>
          <p:nvGrpSpPr>
            <p:cNvPr id="4" name="Group 3">
              <a:extLst>
                <a:ext uri="{FF2B5EF4-FFF2-40B4-BE49-F238E27FC236}">
                  <a16:creationId xmlns:a16="http://schemas.microsoft.com/office/drawing/2014/main" id="{E8EB7920-D6E1-4949-A9C2-90EF28ED9752}"/>
                </a:ext>
              </a:extLst>
            </p:cNvPr>
            <p:cNvGrpSpPr/>
            <p:nvPr/>
          </p:nvGrpSpPr>
          <p:grpSpPr>
            <a:xfrm>
              <a:off x="2655354" y="2807072"/>
              <a:ext cx="7185148" cy="1916074"/>
              <a:chOff x="2655354" y="2807072"/>
              <a:chExt cx="7185148" cy="1916074"/>
            </a:xfrm>
          </p:grpSpPr>
          <p:sp>
            <p:nvSpPr>
              <p:cNvPr id="15" name="Rectangle: Rounded Corners 14">
                <a:extLst>
                  <a:ext uri="{FF2B5EF4-FFF2-40B4-BE49-F238E27FC236}">
                    <a16:creationId xmlns:a16="http://schemas.microsoft.com/office/drawing/2014/main" id="{E159A459-E357-40C1-878A-38F7B61A9BDC}"/>
                  </a:ext>
                </a:extLst>
              </p:cNvPr>
              <p:cNvSpPr>
                <a:spLocks noChangeAspect="1"/>
              </p:cNvSpPr>
              <p:nvPr/>
            </p:nvSpPr>
            <p:spPr>
              <a:xfrm>
                <a:off x="2655354" y="2807072"/>
                <a:ext cx="7185148" cy="1916074"/>
              </a:xfrm>
              <a:prstGeom prst="roundRect">
                <a:avLst/>
              </a:prstGeom>
              <a:solidFill>
                <a:schemeClr val="bg1">
                  <a:lumMod val="85000"/>
                </a:schemeClr>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sp>
            <p:nvSpPr>
              <p:cNvPr id="16" name="Rectangle: Rounded Corners 15">
                <a:extLst>
                  <a:ext uri="{FF2B5EF4-FFF2-40B4-BE49-F238E27FC236}">
                    <a16:creationId xmlns:a16="http://schemas.microsoft.com/office/drawing/2014/main" id="{FFA61AA3-7CC6-4FCD-A310-DAAAF016640D}"/>
                  </a:ext>
                </a:extLst>
              </p:cNvPr>
              <p:cNvSpPr>
                <a:spLocks noChangeAspect="1"/>
              </p:cNvSpPr>
              <p:nvPr/>
            </p:nvSpPr>
            <p:spPr>
              <a:xfrm>
                <a:off x="2655354" y="2885691"/>
                <a:ext cx="4846559" cy="1790198"/>
              </a:xfrm>
              <a:prstGeom prst="roundRect">
                <a:avLst/>
              </a:prstGeom>
              <a:solidFill>
                <a:schemeClr val="bg1">
                  <a:lumMod val="95000"/>
                </a:schemeClr>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sp>
            <p:nvSpPr>
              <p:cNvPr id="17" name="Rectangle: Rounded Corners 16">
                <a:extLst>
                  <a:ext uri="{FF2B5EF4-FFF2-40B4-BE49-F238E27FC236}">
                    <a16:creationId xmlns:a16="http://schemas.microsoft.com/office/drawing/2014/main" id="{EB897A6B-51FF-4F3A-8862-A9C1C3D09CDD}"/>
                  </a:ext>
                </a:extLst>
              </p:cNvPr>
              <p:cNvSpPr>
                <a:spLocks noChangeAspect="1"/>
              </p:cNvSpPr>
              <p:nvPr/>
            </p:nvSpPr>
            <p:spPr>
              <a:xfrm>
                <a:off x="2655354" y="2961753"/>
                <a:ext cx="2329602" cy="1668416"/>
              </a:xfrm>
              <a:prstGeom prst="roundRect">
                <a:avLst/>
              </a:prstGeom>
              <a:solidFill>
                <a:schemeClr val="bg1"/>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grpSp>
        <p:grpSp>
          <p:nvGrpSpPr>
            <p:cNvPr id="3" name="Group 2">
              <a:extLst>
                <a:ext uri="{FF2B5EF4-FFF2-40B4-BE49-F238E27FC236}">
                  <a16:creationId xmlns:a16="http://schemas.microsoft.com/office/drawing/2014/main" id="{60D27303-D56F-4179-92F2-CF89EFAED961}"/>
                </a:ext>
              </a:extLst>
            </p:cNvPr>
            <p:cNvGrpSpPr/>
            <p:nvPr/>
          </p:nvGrpSpPr>
          <p:grpSpPr>
            <a:xfrm>
              <a:off x="2664343" y="3030944"/>
              <a:ext cx="7176159" cy="1477328"/>
              <a:chOff x="2664343" y="3030944"/>
              <a:chExt cx="7176159" cy="1477328"/>
            </a:xfrm>
          </p:grpSpPr>
          <p:sp>
            <p:nvSpPr>
              <p:cNvPr id="12" name="TextBox 11">
                <a:extLst>
                  <a:ext uri="{FF2B5EF4-FFF2-40B4-BE49-F238E27FC236}">
                    <a16:creationId xmlns:a16="http://schemas.microsoft.com/office/drawing/2014/main" id="{88BD8740-97CE-443F-97F7-18DD52548269}"/>
                  </a:ext>
                </a:extLst>
              </p:cNvPr>
              <p:cNvSpPr txBox="1">
                <a:spLocks noChangeAspect="1"/>
              </p:cNvSpPr>
              <p:nvPr/>
            </p:nvSpPr>
            <p:spPr>
              <a:xfrm>
                <a:off x="2664343" y="3030944"/>
                <a:ext cx="2329601" cy="1477328"/>
              </a:xfrm>
              <a:prstGeom prst="rect">
                <a:avLst/>
              </a:prstGeom>
              <a:noFill/>
            </p:spPr>
            <p:txBody>
              <a:bodyPr wrap="square" rtlCol="0">
                <a:spAutoFit/>
              </a:bodyPr>
              <a:lstStyle/>
              <a:p>
                <a:pPr algn="ctr"/>
                <a:r>
                  <a:rPr lang="en-US" b="1" u="sng" dirty="0"/>
                  <a:t>Perception</a:t>
                </a:r>
                <a:br>
                  <a:rPr lang="en-US" dirty="0"/>
                </a:br>
                <a:r>
                  <a:rPr lang="en-US" dirty="0"/>
                  <a:t>Of data and elements of the environment</a:t>
                </a:r>
              </a:p>
              <a:p>
                <a:pPr algn="ctr"/>
                <a:r>
                  <a:rPr lang="en-US" i="1" dirty="0"/>
                  <a:t>Level 1</a:t>
                </a:r>
              </a:p>
            </p:txBody>
          </p:sp>
          <p:sp>
            <p:nvSpPr>
              <p:cNvPr id="13" name="TextBox 12">
                <a:extLst>
                  <a:ext uri="{FF2B5EF4-FFF2-40B4-BE49-F238E27FC236}">
                    <a16:creationId xmlns:a16="http://schemas.microsoft.com/office/drawing/2014/main" id="{E30947CD-6DFD-4BB8-84A6-2E9D37355394}"/>
                  </a:ext>
                </a:extLst>
              </p:cNvPr>
              <p:cNvSpPr txBox="1">
                <a:spLocks noChangeAspect="1"/>
              </p:cNvSpPr>
              <p:nvPr/>
            </p:nvSpPr>
            <p:spPr>
              <a:xfrm>
                <a:off x="5087622" y="3030944"/>
                <a:ext cx="2329601" cy="1477328"/>
              </a:xfrm>
              <a:prstGeom prst="rect">
                <a:avLst/>
              </a:prstGeom>
              <a:noFill/>
            </p:spPr>
            <p:txBody>
              <a:bodyPr wrap="square" rtlCol="0">
                <a:spAutoFit/>
              </a:bodyPr>
              <a:lstStyle/>
              <a:p>
                <a:pPr algn="ctr"/>
                <a:r>
                  <a:rPr lang="en-US" b="1" u="sng" dirty="0"/>
                  <a:t>Comprehension</a:t>
                </a:r>
                <a:br>
                  <a:rPr lang="en-US" dirty="0"/>
                </a:br>
                <a:r>
                  <a:rPr lang="en-US" dirty="0"/>
                  <a:t>Of the meaning and significance of the situation</a:t>
                </a:r>
              </a:p>
              <a:p>
                <a:pPr algn="ctr"/>
                <a:r>
                  <a:rPr lang="en-US" i="1" dirty="0"/>
                  <a:t>Level 2</a:t>
                </a:r>
              </a:p>
            </p:txBody>
          </p:sp>
          <p:sp>
            <p:nvSpPr>
              <p:cNvPr id="14" name="TextBox 13">
                <a:extLst>
                  <a:ext uri="{FF2B5EF4-FFF2-40B4-BE49-F238E27FC236}">
                    <a16:creationId xmlns:a16="http://schemas.microsoft.com/office/drawing/2014/main" id="{02FE5432-875E-4E0A-9383-53CF466820E4}"/>
                  </a:ext>
                </a:extLst>
              </p:cNvPr>
              <p:cNvSpPr txBox="1">
                <a:spLocks noChangeAspect="1"/>
              </p:cNvSpPr>
              <p:nvPr/>
            </p:nvSpPr>
            <p:spPr>
              <a:xfrm>
                <a:off x="7510901" y="3030944"/>
                <a:ext cx="2329601" cy="1477328"/>
              </a:xfrm>
              <a:prstGeom prst="rect">
                <a:avLst/>
              </a:prstGeom>
              <a:noFill/>
            </p:spPr>
            <p:txBody>
              <a:bodyPr wrap="square" rtlCol="0">
                <a:spAutoFit/>
              </a:bodyPr>
              <a:lstStyle/>
              <a:p>
                <a:pPr algn="ctr"/>
                <a:r>
                  <a:rPr lang="en-US" b="1" u="sng" dirty="0"/>
                  <a:t>Projection</a:t>
                </a:r>
                <a:br>
                  <a:rPr lang="en-US" dirty="0"/>
                </a:br>
                <a:r>
                  <a:rPr lang="en-US" dirty="0"/>
                  <a:t>Of future states </a:t>
                </a:r>
                <a:br>
                  <a:rPr lang="en-US" dirty="0"/>
                </a:br>
                <a:r>
                  <a:rPr lang="en-US" dirty="0"/>
                  <a:t>and events</a:t>
                </a:r>
                <a:br>
                  <a:rPr lang="en-US" dirty="0"/>
                </a:br>
                <a:endParaRPr lang="en-US" dirty="0"/>
              </a:p>
              <a:p>
                <a:pPr algn="ctr"/>
                <a:r>
                  <a:rPr lang="en-US" i="1" dirty="0"/>
                  <a:t>Level 3</a:t>
                </a:r>
              </a:p>
            </p:txBody>
          </p:sp>
        </p:grpSp>
      </p:grpSp>
    </p:spTree>
    <p:extLst>
      <p:ext uri="{BB962C8B-B14F-4D97-AF65-F5344CB8AC3E}">
        <p14:creationId xmlns:p14="http://schemas.microsoft.com/office/powerpoint/2010/main" val="182241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What does Situation Awareness involve?</a:t>
            </a:r>
          </a:p>
        </p:txBody>
      </p:sp>
      <p:sp>
        <p:nvSpPr>
          <p:cNvPr id="3" name="Text Placeholder 2">
            <a:extLst>
              <a:ext uri="{FF2B5EF4-FFF2-40B4-BE49-F238E27FC236}">
                <a16:creationId xmlns:a16="http://schemas.microsoft.com/office/drawing/2014/main" id="{5646BF73-03D1-4CC0-ADB8-D51E7AEBBA84}"/>
              </a:ext>
            </a:extLst>
          </p:cNvPr>
          <p:cNvSpPr>
            <a:spLocks noGrp="1"/>
          </p:cNvSpPr>
          <p:nvPr>
            <p:ph type="body" sz="quarter" idx="11"/>
          </p:nvPr>
        </p:nvSpPr>
        <p:spPr/>
        <p:txBody>
          <a:bodyPr/>
          <a:lstStyle/>
          <a:p>
            <a:endParaRPr lang="en-US" dirty="0"/>
          </a:p>
        </p:txBody>
      </p:sp>
      <p:cxnSp>
        <p:nvCxnSpPr>
          <p:cNvPr id="41" name="Straight Arrow Connector 40">
            <a:extLst>
              <a:ext uri="{FF2B5EF4-FFF2-40B4-BE49-F238E27FC236}">
                <a16:creationId xmlns:a16="http://schemas.microsoft.com/office/drawing/2014/main" id="{E4545DC3-F8AD-4453-B1B9-0985C1C58163}"/>
              </a:ext>
            </a:extLst>
          </p:cNvPr>
          <p:cNvCxnSpPr>
            <a:cxnSpLocks/>
          </p:cNvCxnSpPr>
          <p:nvPr/>
        </p:nvCxnSpPr>
        <p:spPr>
          <a:xfrm>
            <a:off x="9665516" y="3730580"/>
            <a:ext cx="356728" cy="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96425E8-8D8C-4B0F-BBCE-4F0483BF09B1}"/>
              </a:ext>
            </a:extLst>
          </p:cNvPr>
          <p:cNvSpPr/>
          <p:nvPr/>
        </p:nvSpPr>
        <p:spPr>
          <a:xfrm>
            <a:off x="306772" y="2094113"/>
            <a:ext cx="11566185" cy="2836160"/>
          </a:xfrm>
          <a:prstGeom prst="rect">
            <a:avLst/>
          </a:prstGeom>
          <a:solidFill>
            <a:schemeClr val="bg1">
              <a:lumMod val="95000"/>
            </a:schemeClr>
          </a:solidFill>
          <a:ln w="571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43" name="Rectangle: Rounded Corners 42">
            <a:extLst>
              <a:ext uri="{FF2B5EF4-FFF2-40B4-BE49-F238E27FC236}">
                <a16:creationId xmlns:a16="http://schemas.microsoft.com/office/drawing/2014/main" id="{221910B5-44C0-42B7-BF1F-F7A1C50508F6}"/>
              </a:ext>
            </a:extLst>
          </p:cNvPr>
          <p:cNvSpPr/>
          <p:nvPr/>
        </p:nvSpPr>
        <p:spPr>
          <a:xfrm>
            <a:off x="8378990" y="3314256"/>
            <a:ext cx="1309709" cy="763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Decision</a:t>
            </a:r>
          </a:p>
        </p:txBody>
      </p:sp>
      <p:sp>
        <p:nvSpPr>
          <p:cNvPr id="44" name="Rectangle: Rounded Corners 43">
            <a:extLst>
              <a:ext uri="{FF2B5EF4-FFF2-40B4-BE49-F238E27FC236}">
                <a16:creationId xmlns:a16="http://schemas.microsoft.com/office/drawing/2014/main" id="{CCD831CD-2B08-4CD5-983A-7AF324CAD4E2}"/>
              </a:ext>
            </a:extLst>
          </p:cNvPr>
          <p:cNvSpPr/>
          <p:nvPr/>
        </p:nvSpPr>
        <p:spPr>
          <a:xfrm>
            <a:off x="10031735" y="3314256"/>
            <a:ext cx="1383829" cy="763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Action</a:t>
            </a:r>
          </a:p>
        </p:txBody>
      </p:sp>
      <p:cxnSp>
        <p:nvCxnSpPr>
          <p:cNvPr id="49" name="Straight Arrow Connector 48">
            <a:extLst>
              <a:ext uri="{FF2B5EF4-FFF2-40B4-BE49-F238E27FC236}">
                <a16:creationId xmlns:a16="http://schemas.microsoft.com/office/drawing/2014/main" id="{AA5138D8-D609-4148-9237-263D47FCA084}"/>
              </a:ext>
            </a:extLst>
          </p:cNvPr>
          <p:cNvCxnSpPr>
            <a:cxnSpLocks/>
            <a:stCxn id="64" idx="2"/>
          </p:cNvCxnSpPr>
          <p:nvPr/>
        </p:nvCxnSpPr>
        <p:spPr>
          <a:xfrm flipH="1">
            <a:off x="7445195" y="2035577"/>
            <a:ext cx="2046304" cy="666168"/>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82CE0A9B-2798-4C8C-A87A-70340E843F29}"/>
              </a:ext>
            </a:extLst>
          </p:cNvPr>
          <p:cNvCxnSpPr>
            <a:cxnSpLocks/>
            <a:stCxn id="64" idx="2"/>
            <a:endCxn id="43" idx="0"/>
          </p:cNvCxnSpPr>
          <p:nvPr/>
        </p:nvCxnSpPr>
        <p:spPr>
          <a:xfrm flipH="1">
            <a:off x="9033845" y="2035577"/>
            <a:ext cx="457654" cy="1278679"/>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cxnSp>
        <p:nvCxnSpPr>
          <p:cNvPr id="51" name="Straight Arrow Connector 50">
            <a:extLst>
              <a:ext uri="{FF2B5EF4-FFF2-40B4-BE49-F238E27FC236}">
                <a16:creationId xmlns:a16="http://schemas.microsoft.com/office/drawing/2014/main" id="{AE53C48F-17A4-44C0-99CD-7518881516F2}"/>
              </a:ext>
            </a:extLst>
          </p:cNvPr>
          <p:cNvCxnSpPr>
            <a:cxnSpLocks/>
            <a:stCxn id="64" idx="2"/>
            <a:endCxn id="44" idx="0"/>
          </p:cNvCxnSpPr>
          <p:nvPr/>
        </p:nvCxnSpPr>
        <p:spPr>
          <a:xfrm>
            <a:off x="9491499" y="2035577"/>
            <a:ext cx="1232151" cy="1278679"/>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C6164952-747B-40C0-8EA9-FD660915CD90}"/>
              </a:ext>
            </a:extLst>
          </p:cNvPr>
          <p:cNvCxnSpPr>
            <a:cxnSpLocks/>
          </p:cNvCxnSpPr>
          <p:nvPr/>
        </p:nvCxnSpPr>
        <p:spPr>
          <a:xfrm>
            <a:off x="8030839" y="3732502"/>
            <a:ext cx="330857" cy="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66000B8-FE99-4AD0-97B2-B019711BEF10}"/>
              </a:ext>
            </a:extLst>
          </p:cNvPr>
          <p:cNvSpPr txBox="1"/>
          <p:nvPr/>
        </p:nvSpPr>
        <p:spPr>
          <a:xfrm>
            <a:off x="355058" y="3472030"/>
            <a:ext cx="1466360" cy="584775"/>
          </a:xfrm>
          <a:prstGeom prst="rect">
            <a:avLst/>
          </a:prstGeom>
          <a:noFill/>
        </p:spPr>
        <p:txBody>
          <a:bodyPr wrap="square" rtlCol="0">
            <a:spAutoFit/>
          </a:bodyPr>
          <a:lstStyle/>
          <a:p>
            <a:r>
              <a:rPr lang="en-US" sz="1600" dirty="0"/>
              <a:t>Environment State</a:t>
            </a:r>
          </a:p>
        </p:txBody>
      </p:sp>
      <p:cxnSp>
        <p:nvCxnSpPr>
          <p:cNvPr id="54" name="Straight Arrow Connector 53">
            <a:extLst>
              <a:ext uri="{FF2B5EF4-FFF2-40B4-BE49-F238E27FC236}">
                <a16:creationId xmlns:a16="http://schemas.microsoft.com/office/drawing/2014/main" id="{47E99A46-C999-4AE6-BA7D-04A21755780A}"/>
              </a:ext>
            </a:extLst>
          </p:cNvPr>
          <p:cNvCxnSpPr>
            <a:cxnSpLocks/>
            <a:stCxn id="65" idx="0"/>
          </p:cNvCxnSpPr>
          <p:nvPr/>
        </p:nvCxnSpPr>
        <p:spPr>
          <a:xfrm flipH="1" flipV="1">
            <a:off x="7178893" y="4690102"/>
            <a:ext cx="266302" cy="448530"/>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cxnSp>
        <p:nvCxnSpPr>
          <p:cNvPr id="55" name="Straight Arrow Connector 54">
            <a:extLst>
              <a:ext uri="{FF2B5EF4-FFF2-40B4-BE49-F238E27FC236}">
                <a16:creationId xmlns:a16="http://schemas.microsoft.com/office/drawing/2014/main" id="{613537C0-6B3E-4E59-97C5-B6742D02BCDF}"/>
              </a:ext>
            </a:extLst>
          </p:cNvPr>
          <p:cNvCxnSpPr>
            <a:cxnSpLocks/>
            <a:stCxn id="65" idx="0"/>
            <a:endCxn id="43" idx="2"/>
          </p:cNvCxnSpPr>
          <p:nvPr/>
        </p:nvCxnSpPr>
        <p:spPr>
          <a:xfrm flipV="1">
            <a:off x="7445195" y="4077592"/>
            <a:ext cx="1588649" cy="1061040"/>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cxnSp>
        <p:nvCxnSpPr>
          <p:cNvPr id="56" name="Straight Arrow Connector 55">
            <a:extLst>
              <a:ext uri="{FF2B5EF4-FFF2-40B4-BE49-F238E27FC236}">
                <a16:creationId xmlns:a16="http://schemas.microsoft.com/office/drawing/2014/main" id="{C0169771-5EDA-420F-A836-C7EA46EC6C39}"/>
              </a:ext>
            </a:extLst>
          </p:cNvPr>
          <p:cNvCxnSpPr>
            <a:cxnSpLocks/>
            <a:stCxn id="65" idx="0"/>
            <a:endCxn id="44" idx="2"/>
          </p:cNvCxnSpPr>
          <p:nvPr/>
        </p:nvCxnSpPr>
        <p:spPr>
          <a:xfrm flipV="1">
            <a:off x="7445195" y="4077592"/>
            <a:ext cx="3278456" cy="1061040"/>
          </a:xfrm>
          <a:prstGeom prst="straightConnector1">
            <a:avLst/>
          </a:prstGeom>
          <a:ln w="28575">
            <a:solidFill>
              <a:schemeClr val="tx1"/>
            </a:solidFill>
            <a:tailEnd type="stealth" w="lg" len="lg"/>
          </a:ln>
        </p:spPr>
        <p:style>
          <a:lnRef idx="3">
            <a:schemeClr val="accent1"/>
          </a:lnRef>
          <a:fillRef idx="0">
            <a:schemeClr val="accent1"/>
          </a:fillRef>
          <a:effectRef idx="2">
            <a:schemeClr val="accent1"/>
          </a:effectRef>
          <a:fontRef idx="minor">
            <a:schemeClr val="tx1"/>
          </a:fontRef>
        </p:style>
      </p:cxnSp>
      <p:grpSp>
        <p:nvGrpSpPr>
          <p:cNvPr id="57" name="Group 56">
            <a:extLst>
              <a:ext uri="{FF2B5EF4-FFF2-40B4-BE49-F238E27FC236}">
                <a16:creationId xmlns:a16="http://schemas.microsoft.com/office/drawing/2014/main" id="{5E47B3AD-1C4A-451E-A4A5-4AE2564C3B43}"/>
              </a:ext>
            </a:extLst>
          </p:cNvPr>
          <p:cNvGrpSpPr/>
          <p:nvPr/>
        </p:nvGrpSpPr>
        <p:grpSpPr>
          <a:xfrm>
            <a:off x="5498926" y="5138632"/>
            <a:ext cx="3992573" cy="1037901"/>
            <a:chOff x="3772522" y="5507473"/>
            <a:chExt cx="4093657" cy="1297290"/>
          </a:xfrm>
        </p:grpSpPr>
        <p:sp>
          <p:nvSpPr>
            <p:cNvPr id="65" name="Rectangle: Rounded Corners 64">
              <a:extLst>
                <a:ext uri="{FF2B5EF4-FFF2-40B4-BE49-F238E27FC236}">
                  <a16:creationId xmlns:a16="http://schemas.microsoft.com/office/drawing/2014/main" id="{F4376C93-85B1-47DE-888A-5BDB0ABBA228}"/>
                </a:ext>
              </a:extLst>
            </p:cNvPr>
            <p:cNvSpPr/>
            <p:nvPr/>
          </p:nvSpPr>
          <p:spPr>
            <a:xfrm>
              <a:off x="3772522" y="5507473"/>
              <a:ext cx="3991087" cy="123579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600" u="sng" dirty="0">
                  <a:solidFill>
                    <a:schemeClr val="tx1"/>
                  </a:solidFill>
                </a:rPr>
                <a:t>Operator Factors</a:t>
              </a:r>
            </a:p>
            <a:p>
              <a:pPr algn="ctr"/>
              <a:endParaRPr lang="en-US" sz="1600" dirty="0">
                <a:solidFill>
                  <a:schemeClr val="tx1"/>
                </a:solidFill>
              </a:endParaRPr>
            </a:p>
          </p:txBody>
        </p:sp>
        <p:sp>
          <p:nvSpPr>
            <p:cNvPr id="66" name="TextBox 65">
              <a:extLst>
                <a:ext uri="{FF2B5EF4-FFF2-40B4-BE49-F238E27FC236}">
                  <a16:creationId xmlns:a16="http://schemas.microsoft.com/office/drawing/2014/main" id="{2E0AF37C-848B-401B-B8BF-6E95859955A3}"/>
                </a:ext>
              </a:extLst>
            </p:cNvPr>
            <p:cNvSpPr txBox="1"/>
            <p:nvPr/>
          </p:nvSpPr>
          <p:spPr>
            <a:xfrm>
              <a:off x="3772522" y="5881495"/>
              <a:ext cx="4093657" cy="923268"/>
            </a:xfrm>
            <a:prstGeom prst="rect">
              <a:avLst/>
            </a:prstGeom>
            <a:noFill/>
            <a:ln>
              <a:noFill/>
            </a:ln>
          </p:spPr>
          <p:txBody>
            <a:bodyPr wrap="square" numCol="2" rtlCol="0">
              <a:spAutoFit/>
            </a:bodyPr>
            <a:lstStyle/>
            <a:p>
              <a:pPr marL="285750" indent="-285750">
                <a:buFont typeface="Arial" panose="020B0604020202020204" pitchFamily="34" charset="0"/>
                <a:buChar char="•"/>
              </a:pPr>
              <a:r>
                <a:rPr lang="en-US" sz="1400" dirty="0"/>
                <a:t>Goals</a:t>
              </a:r>
            </a:p>
            <a:p>
              <a:pPr marL="285750" indent="-285750">
                <a:buFont typeface="Arial" panose="020B0604020202020204" pitchFamily="34" charset="0"/>
                <a:buChar char="•"/>
              </a:pPr>
              <a:r>
                <a:rPr lang="en-US" sz="1400" dirty="0"/>
                <a:t>Preconceptions</a:t>
              </a:r>
            </a:p>
            <a:p>
              <a:pPr marL="285750" indent="-285750">
                <a:buFont typeface="Arial" panose="020B0604020202020204" pitchFamily="34" charset="0"/>
                <a:buChar char="•"/>
              </a:pPr>
              <a:r>
                <a:rPr lang="en-US" sz="1400" dirty="0"/>
                <a:t>Knowledge</a:t>
              </a:r>
            </a:p>
            <a:p>
              <a:pPr marL="285750" indent="-285750" defTabSz="1085850">
                <a:buFont typeface="Arial" panose="020B0604020202020204" pitchFamily="34" charset="0"/>
                <a:buChar char="•"/>
              </a:pPr>
              <a:r>
                <a:rPr lang="en-US" sz="1400" dirty="0"/>
                <a:t>Experience</a:t>
              </a:r>
            </a:p>
            <a:p>
              <a:pPr marL="285750" indent="-285750" defTabSz="1085850">
                <a:buFont typeface="Arial" panose="020B0604020202020204" pitchFamily="34" charset="0"/>
                <a:buChar char="•"/>
              </a:pPr>
              <a:r>
                <a:rPr lang="en-US" sz="1400" dirty="0"/>
                <a:t>Training</a:t>
              </a:r>
            </a:p>
            <a:p>
              <a:pPr marL="285750" indent="-285750" defTabSz="1085850">
                <a:buFont typeface="Arial" panose="020B0604020202020204" pitchFamily="34" charset="0"/>
                <a:buChar char="•"/>
              </a:pPr>
              <a:r>
                <a:rPr lang="en-US" sz="1400" dirty="0"/>
                <a:t>Ability</a:t>
              </a:r>
            </a:p>
          </p:txBody>
        </p:sp>
      </p:grpSp>
      <p:grpSp>
        <p:nvGrpSpPr>
          <p:cNvPr id="58" name="Group 57">
            <a:extLst>
              <a:ext uri="{FF2B5EF4-FFF2-40B4-BE49-F238E27FC236}">
                <a16:creationId xmlns:a16="http://schemas.microsoft.com/office/drawing/2014/main" id="{8057E038-9B13-441A-84C1-CE159B34A28F}"/>
              </a:ext>
            </a:extLst>
          </p:cNvPr>
          <p:cNvGrpSpPr/>
          <p:nvPr/>
        </p:nvGrpSpPr>
        <p:grpSpPr>
          <a:xfrm>
            <a:off x="7487164" y="1219199"/>
            <a:ext cx="3945721" cy="816378"/>
            <a:chOff x="7763609" y="1388841"/>
            <a:chExt cx="4045619" cy="1020405"/>
          </a:xfrm>
        </p:grpSpPr>
        <p:sp>
          <p:nvSpPr>
            <p:cNvPr id="63" name="Rectangle: Rounded Corners 62">
              <a:extLst>
                <a:ext uri="{FF2B5EF4-FFF2-40B4-BE49-F238E27FC236}">
                  <a16:creationId xmlns:a16="http://schemas.microsoft.com/office/drawing/2014/main" id="{61D0DEA4-0FF3-4F74-9EEF-3A91BFECBA95}"/>
                </a:ext>
              </a:extLst>
            </p:cNvPr>
            <p:cNvSpPr/>
            <p:nvPr/>
          </p:nvSpPr>
          <p:spPr>
            <a:xfrm>
              <a:off x="7763609" y="1388841"/>
              <a:ext cx="4045619" cy="95410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600" u="sng" dirty="0">
                  <a:solidFill>
                    <a:schemeClr val="tx1"/>
                  </a:solidFill>
                </a:rPr>
                <a:t>Task &amp; Environment Factors</a:t>
              </a:r>
            </a:p>
          </p:txBody>
        </p:sp>
        <p:sp>
          <p:nvSpPr>
            <p:cNvPr id="64" name="TextBox 63">
              <a:extLst>
                <a:ext uri="{FF2B5EF4-FFF2-40B4-BE49-F238E27FC236}">
                  <a16:creationId xmlns:a16="http://schemas.microsoft.com/office/drawing/2014/main" id="{E8943BE5-4B4E-499D-9C2C-FAF9390FD796}"/>
                </a:ext>
              </a:extLst>
            </p:cNvPr>
            <p:cNvSpPr txBox="1"/>
            <p:nvPr/>
          </p:nvSpPr>
          <p:spPr>
            <a:xfrm>
              <a:off x="7952603" y="1755265"/>
              <a:ext cx="3732174" cy="653981"/>
            </a:xfrm>
            <a:prstGeom prst="rect">
              <a:avLst/>
            </a:prstGeom>
            <a:noFill/>
            <a:ln>
              <a:noFill/>
            </a:ln>
          </p:spPr>
          <p:txBody>
            <a:bodyPr wrap="square" numCol="2" rtlCol="0">
              <a:spAutoFit/>
            </a:bodyPr>
            <a:lstStyle/>
            <a:p>
              <a:pPr marL="285750" indent="-285750">
                <a:buFont typeface="Arial" panose="020B0604020202020204" pitchFamily="34" charset="0"/>
                <a:buChar char="•"/>
              </a:pPr>
              <a:r>
                <a:rPr lang="en-US" sz="1400" dirty="0"/>
                <a:t>Workload</a:t>
              </a:r>
            </a:p>
            <a:p>
              <a:pPr marL="285750" indent="-285750">
                <a:buFont typeface="Arial" panose="020B0604020202020204" pitchFamily="34" charset="0"/>
                <a:buChar char="•"/>
              </a:pPr>
              <a:r>
                <a:rPr lang="en-US" sz="1400" dirty="0"/>
                <a:t>Automation</a:t>
              </a:r>
            </a:p>
            <a:p>
              <a:pPr marL="285750" indent="-285750">
                <a:buFont typeface="Arial" panose="020B0604020202020204" pitchFamily="34" charset="0"/>
                <a:buChar char="•"/>
              </a:pPr>
              <a:r>
                <a:rPr lang="en-US" sz="1400" dirty="0"/>
                <a:t>System Design</a:t>
              </a:r>
            </a:p>
            <a:p>
              <a:pPr marL="285750" indent="-285750">
                <a:buFont typeface="Arial" panose="020B0604020202020204" pitchFamily="34" charset="0"/>
                <a:buChar char="•"/>
              </a:pPr>
              <a:r>
                <a:rPr lang="en-US" sz="1400" dirty="0"/>
                <a:t>Complexity</a:t>
              </a:r>
            </a:p>
          </p:txBody>
        </p:sp>
      </p:grpSp>
      <p:grpSp>
        <p:nvGrpSpPr>
          <p:cNvPr id="59" name="Group 58">
            <a:extLst>
              <a:ext uri="{FF2B5EF4-FFF2-40B4-BE49-F238E27FC236}">
                <a16:creationId xmlns:a16="http://schemas.microsoft.com/office/drawing/2014/main" id="{9B16434D-6111-468B-87F1-501DE77D19AB}"/>
              </a:ext>
            </a:extLst>
          </p:cNvPr>
          <p:cNvGrpSpPr/>
          <p:nvPr/>
        </p:nvGrpSpPr>
        <p:grpSpPr>
          <a:xfrm>
            <a:off x="1088238" y="2190449"/>
            <a:ext cx="10327326" cy="1505475"/>
            <a:chOff x="1035172" y="1575192"/>
            <a:chExt cx="10588794" cy="1881718"/>
          </a:xfrm>
        </p:grpSpPr>
        <p:cxnSp>
          <p:nvCxnSpPr>
            <p:cNvPr id="61" name="Connector: Elbow 60">
              <a:extLst>
                <a:ext uri="{FF2B5EF4-FFF2-40B4-BE49-F238E27FC236}">
                  <a16:creationId xmlns:a16="http://schemas.microsoft.com/office/drawing/2014/main" id="{8DF54C90-1150-4565-92ED-0433A52E68B6}"/>
                </a:ext>
              </a:extLst>
            </p:cNvPr>
            <p:cNvCxnSpPr>
              <a:stCxn id="44" idx="3"/>
              <a:endCxn id="53" idx="0"/>
            </p:cNvCxnSpPr>
            <p:nvPr/>
          </p:nvCxnSpPr>
          <p:spPr>
            <a:xfrm flipH="1" flipV="1">
              <a:off x="1035172" y="3177060"/>
              <a:ext cx="10588794" cy="279850"/>
            </a:xfrm>
            <a:prstGeom prst="bentConnector4">
              <a:avLst>
                <a:gd name="adj1" fmla="val -2214"/>
                <a:gd name="adj2" fmla="val 528299"/>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AFCB273-DCA1-4F2C-8922-6489AB160FB7}"/>
                </a:ext>
              </a:extLst>
            </p:cNvPr>
            <p:cNvSpPr txBox="1"/>
            <p:nvPr/>
          </p:nvSpPr>
          <p:spPr>
            <a:xfrm>
              <a:off x="3321367" y="1575192"/>
              <a:ext cx="1503485" cy="423164"/>
            </a:xfrm>
            <a:prstGeom prst="rect">
              <a:avLst/>
            </a:prstGeom>
            <a:noFill/>
          </p:spPr>
          <p:txBody>
            <a:bodyPr wrap="square" rtlCol="0">
              <a:spAutoFit/>
            </a:bodyPr>
            <a:lstStyle/>
            <a:p>
              <a:r>
                <a:rPr lang="en-US" sz="1600" dirty="0"/>
                <a:t>Feedback</a:t>
              </a:r>
            </a:p>
          </p:txBody>
        </p:sp>
      </p:grpSp>
      <p:cxnSp>
        <p:nvCxnSpPr>
          <p:cNvPr id="60" name="Straight Arrow Connector 59">
            <a:extLst>
              <a:ext uri="{FF2B5EF4-FFF2-40B4-BE49-F238E27FC236}">
                <a16:creationId xmlns:a16="http://schemas.microsoft.com/office/drawing/2014/main" id="{FE94DE80-3694-48FF-8F4B-A8011E0FB368}"/>
              </a:ext>
            </a:extLst>
          </p:cNvPr>
          <p:cNvCxnSpPr>
            <a:cxnSpLocks/>
          </p:cNvCxnSpPr>
          <p:nvPr/>
        </p:nvCxnSpPr>
        <p:spPr>
          <a:xfrm>
            <a:off x="1122538" y="3781682"/>
            <a:ext cx="802639"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BF854E80-DFF2-437F-93A5-C5EA7B7AF4B9}"/>
              </a:ext>
            </a:extLst>
          </p:cNvPr>
          <p:cNvGrpSpPr/>
          <p:nvPr/>
        </p:nvGrpSpPr>
        <p:grpSpPr>
          <a:xfrm>
            <a:off x="1995494" y="2732550"/>
            <a:ext cx="6035345" cy="1926748"/>
            <a:chOff x="1995494" y="2732550"/>
            <a:chExt cx="6035345" cy="1926748"/>
          </a:xfrm>
        </p:grpSpPr>
        <p:sp>
          <p:nvSpPr>
            <p:cNvPr id="45" name="Rectangle: Rounded Corners 44">
              <a:extLst>
                <a:ext uri="{FF2B5EF4-FFF2-40B4-BE49-F238E27FC236}">
                  <a16:creationId xmlns:a16="http://schemas.microsoft.com/office/drawing/2014/main" id="{5A1CB928-47CD-4B0F-8BB8-3353F29AA637}"/>
                </a:ext>
              </a:extLst>
            </p:cNvPr>
            <p:cNvSpPr/>
            <p:nvPr/>
          </p:nvSpPr>
          <p:spPr>
            <a:xfrm>
              <a:off x="1995494" y="2732550"/>
              <a:ext cx="6035345" cy="1926748"/>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US" sz="1600" b="1" dirty="0"/>
                <a:t>SITUATION AWARENESS</a:t>
              </a:r>
            </a:p>
          </p:txBody>
        </p:sp>
        <p:grpSp>
          <p:nvGrpSpPr>
            <p:cNvPr id="117" name="Group 116">
              <a:extLst>
                <a:ext uri="{FF2B5EF4-FFF2-40B4-BE49-F238E27FC236}">
                  <a16:creationId xmlns:a16="http://schemas.microsoft.com/office/drawing/2014/main" id="{1CF13624-F67B-4381-A772-49DBD5FA5493}"/>
                </a:ext>
              </a:extLst>
            </p:cNvPr>
            <p:cNvGrpSpPr/>
            <p:nvPr/>
          </p:nvGrpSpPr>
          <p:grpSpPr>
            <a:xfrm>
              <a:off x="2302814" y="3130228"/>
              <a:ext cx="5420705" cy="1438682"/>
              <a:chOff x="2329175" y="3155765"/>
              <a:chExt cx="5420705" cy="1438682"/>
            </a:xfrm>
          </p:grpSpPr>
          <p:grpSp>
            <p:nvGrpSpPr>
              <p:cNvPr id="115" name="Group 114">
                <a:extLst>
                  <a:ext uri="{FF2B5EF4-FFF2-40B4-BE49-F238E27FC236}">
                    <a16:creationId xmlns:a16="http://schemas.microsoft.com/office/drawing/2014/main" id="{24012817-C698-459F-92C1-6DC0BF4C45C9}"/>
                  </a:ext>
                </a:extLst>
              </p:cNvPr>
              <p:cNvGrpSpPr/>
              <p:nvPr/>
            </p:nvGrpSpPr>
            <p:grpSpPr>
              <a:xfrm>
                <a:off x="2329175" y="3155765"/>
                <a:ext cx="5394960" cy="1438682"/>
                <a:chOff x="2116355" y="3133032"/>
                <a:chExt cx="5394960" cy="1438682"/>
              </a:xfrm>
            </p:grpSpPr>
            <p:sp>
              <p:nvSpPr>
                <p:cNvPr id="108" name="Rectangle: Rounded Corners 107">
                  <a:extLst>
                    <a:ext uri="{FF2B5EF4-FFF2-40B4-BE49-F238E27FC236}">
                      <a16:creationId xmlns:a16="http://schemas.microsoft.com/office/drawing/2014/main" id="{BC3478EE-6447-498E-9759-FB3C72BEB937}"/>
                    </a:ext>
                  </a:extLst>
                </p:cNvPr>
                <p:cNvSpPr/>
                <p:nvPr/>
              </p:nvSpPr>
              <p:spPr>
                <a:xfrm>
                  <a:off x="2116355" y="3133032"/>
                  <a:ext cx="5394960" cy="1438682"/>
                </a:xfrm>
                <a:prstGeom prst="roundRect">
                  <a:avLst/>
                </a:prstGeom>
                <a:solidFill>
                  <a:schemeClr val="bg1"/>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sp>
              <p:nvSpPr>
                <p:cNvPr id="109" name="Rectangle: Rounded Corners 108">
                  <a:extLst>
                    <a:ext uri="{FF2B5EF4-FFF2-40B4-BE49-F238E27FC236}">
                      <a16:creationId xmlns:a16="http://schemas.microsoft.com/office/drawing/2014/main" id="{2CD3E422-2DD1-4742-9E9A-3B2D5DB80C9D}"/>
                    </a:ext>
                  </a:extLst>
                </p:cNvPr>
                <p:cNvSpPr/>
                <p:nvPr/>
              </p:nvSpPr>
              <p:spPr>
                <a:xfrm>
                  <a:off x="2116355" y="3180289"/>
                  <a:ext cx="3639033" cy="1344168"/>
                </a:xfrm>
                <a:prstGeom prst="roundRect">
                  <a:avLst/>
                </a:prstGeom>
                <a:solidFill>
                  <a:schemeClr val="bg1"/>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sp>
              <p:nvSpPr>
                <p:cNvPr id="110" name="Rectangle: Rounded Corners 109">
                  <a:extLst>
                    <a:ext uri="{FF2B5EF4-FFF2-40B4-BE49-F238E27FC236}">
                      <a16:creationId xmlns:a16="http://schemas.microsoft.com/office/drawing/2014/main" id="{6117F859-9D4D-431C-8C71-669E3479C3EF}"/>
                    </a:ext>
                  </a:extLst>
                </p:cNvPr>
                <p:cNvSpPr/>
                <p:nvPr/>
              </p:nvSpPr>
              <p:spPr>
                <a:xfrm>
                  <a:off x="2116355" y="3226009"/>
                  <a:ext cx="1749179" cy="1252728"/>
                </a:xfrm>
                <a:prstGeom prst="roundRect">
                  <a:avLst/>
                </a:prstGeom>
                <a:solidFill>
                  <a:schemeClr val="bg1"/>
                </a:solidFill>
                <a:ln>
                  <a:solidFill>
                    <a:srgbClr val="404040"/>
                  </a:solidFill>
                </a:ln>
              </p:spPr>
              <p:style>
                <a:lnRef idx="2">
                  <a:schemeClr val="accent5"/>
                </a:lnRef>
                <a:fillRef idx="1">
                  <a:schemeClr val="lt1"/>
                </a:fillRef>
                <a:effectRef idx="0">
                  <a:schemeClr val="accent5"/>
                </a:effectRef>
                <a:fontRef idx="minor">
                  <a:schemeClr val="dk1"/>
                </a:fontRef>
              </p:style>
              <p:txBody>
                <a:bodyPr rtlCol="0" anchor="ctr"/>
                <a:lstStyle/>
                <a:p>
                  <a:pPr marL="4284663" algn="r"/>
                  <a:endParaRPr lang="en-US" sz="1400" dirty="0"/>
                </a:p>
              </p:txBody>
            </p:sp>
          </p:grpSp>
          <p:grpSp>
            <p:nvGrpSpPr>
              <p:cNvPr id="114" name="Group 113">
                <a:extLst>
                  <a:ext uri="{FF2B5EF4-FFF2-40B4-BE49-F238E27FC236}">
                    <a16:creationId xmlns:a16="http://schemas.microsoft.com/office/drawing/2014/main" id="{4433A59B-9CED-40C0-8B0A-85E544C4902C}"/>
                  </a:ext>
                </a:extLst>
              </p:cNvPr>
              <p:cNvGrpSpPr/>
              <p:nvPr/>
            </p:nvGrpSpPr>
            <p:grpSpPr>
              <a:xfrm>
                <a:off x="2329175" y="3290331"/>
                <a:ext cx="5420705" cy="1169551"/>
                <a:chOff x="2143068" y="3284404"/>
                <a:chExt cx="5420705" cy="1169551"/>
              </a:xfrm>
            </p:grpSpPr>
            <p:sp>
              <p:nvSpPr>
                <p:cNvPr id="111" name="TextBox 110">
                  <a:extLst>
                    <a:ext uri="{FF2B5EF4-FFF2-40B4-BE49-F238E27FC236}">
                      <a16:creationId xmlns:a16="http://schemas.microsoft.com/office/drawing/2014/main" id="{0F112CE6-BA0F-4B12-A2D3-057731845CE7}"/>
                    </a:ext>
                  </a:extLst>
                </p:cNvPr>
                <p:cNvSpPr txBox="1"/>
                <p:nvPr/>
              </p:nvSpPr>
              <p:spPr>
                <a:xfrm>
                  <a:off x="2143068" y="3284404"/>
                  <a:ext cx="1749179" cy="1169551"/>
                </a:xfrm>
                <a:prstGeom prst="rect">
                  <a:avLst/>
                </a:prstGeom>
                <a:noFill/>
              </p:spPr>
              <p:txBody>
                <a:bodyPr wrap="square" rtlCol="0">
                  <a:spAutoFit/>
                </a:bodyPr>
                <a:lstStyle/>
                <a:p>
                  <a:pPr algn="ctr"/>
                  <a:r>
                    <a:rPr lang="en-US" sz="1400" b="1" u="sng" dirty="0"/>
                    <a:t>Perception</a:t>
                  </a:r>
                  <a:br>
                    <a:rPr lang="en-US" sz="1400" dirty="0"/>
                  </a:br>
                  <a:r>
                    <a:rPr lang="en-US" sz="1400" dirty="0"/>
                    <a:t>Of data and elements of the environment</a:t>
                  </a:r>
                </a:p>
                <a:p>
                  <a:pPr algn="ctr"/>
                  <a:r>
                    <a:rPr lang="en-US" sz="1400" i="1" dirty="0"/>
                    <a:t>Level 1</a:t>
                  </a:r>
                </a:p>
              </p:txBody>
            </p:sp>
            <p:sp>
              <p:nvSpPr>
                <p:cNvPr id="112" name="TextBox 111">
                  <a:extLst>
                    <a:ext uri="{FF2B5EF4-FFF2-40B4-BE49-F238E27FC236}">
                      <a16:creationId xmlns:a16="http://schemas.microsoft.com/office/drawing/2014/main" id="{FDBC382A-E2BD-4AE2-A917-226C27A26AF2}"/>
                    </a:ext>
                  </a:extLst>
                </p:cNvPr>
                <p:cNvSpPr txBox="1"/>
                <p:nvPr/>
              </p:nvSpPr>
              <p:spPr>
                <a:xfrm>
                  <a:off x="3978831" y="3284404"/>
                  <a:ext cx="1749179" cy="1169551"/>
                </a:xfrm>
                <a:prstGeom prst="rect">
                  <a:avLst/>
                </a:prstGeom>
                <a:noFill/>
              </p:spPr>
              <p:txBody>
                <a:bodyPr wrap="square" rtlCol="0">
                  <a:spAutoFit/>
                </a:bodyPr>
                <a:lstStyle/>
                <a:p>
                  <a:pPr algn="ctr"/>
                  <a:r>
                    <a:rPr lang="en-US" sz="1400" b="1" u="sng" dirty="0"/>
                    <a:t>Comprehension</a:t>
                  </a:r>
                  <a:br>
                    <a:rPr lang="en-US" sz="1400" dirty="0"/>
                  </a:br>
                  <a:r>
                    <a:rPr lang="en-US" sz="1400" dirty="0"/>
                    <a:t>Of the meaning and significance of the situation</a:t>
                  </a:r>
                </a:p>
                <a:p>
                  <a:pPr algn="ctr"/>
                  <a:r>
                    <a:rPr lang="en-US" sz="1400" i="1" dirty="0"/>
                    <a:t>Level 2</a:t>
                  </a:r>
                </a:p>
              </p:txBody>
            </p:sp>
            <p:sp>
              <p:nvSpPr>
                <p:cNvPr id="113" name="TextBox 112">
                  <a:extLst>
                    <a:ext uri="{FF2B5EF4-FFF2-40B4-BE49-F238E27FC236}">
                      <a16:creationId xmlns:a16="http://schemas.microsoft.com/office/drawing/2014/main" id="{A3DDD7AA-5A86-4DEF-90AE-4D1030295637}"/>
                    </a:ext>
                  </a:extLst>
                </p:cNvPr>
                <p:cNvSpPr txBox="1"/>
                <p:nvPr/>
              </p:nvSpPr>
              <p:spPr>
                <a:xfrm>
                  <a:off x="5814594" y="3284404"/>
                  <a:ext cx="1749179" cy="1169551"/>
                </a:xfrm>
                <a:prstGeom prst="rect">
                  <a:avLst/>
                </a:prstGeom>
                <a:noFill/>
              </p:spPr>
              <p:txBody>
                <a:bodyPr wrap="square" rtlCol="0">
                  <a:spAutoFit/>
                </a:bodyPr>
                <a:lstStyle/>
                <a:p>
                  <a:pPr algn="ctr"/>
                  <a:r>
                    <a:rPr lang="en-US" sz="1400" b="1" u="sng" dirty="0"/>
                    <a:t>Projection</a:t>
                  </a:r>
                  <a:br>
                    <a:rPr lang="en-US" sz="1400" dirty="0"/>
                  </a:br>
                  <a:r>
                    <a:rPr lang="en-US" sz="1400" dirty="0"/>
                    <a:t>Of future states </a:t>
                  </a:r>
                  <a:br>
                    <a:rPr lang="en-US" sz="1400" dirty="0"/>
                  </a:br>
                  <a:r>
                    <a:rPr lang="en-US" sz="1400" dirty="0"/>
                    <a:t>and events</a:t>
                  </a:r>
                  <a:br>
                    <a:rPr lang="en-US" sz="1400" dirty="0"/>
                  </a:br>
                  <a:endParaRPr lang="en-US" sz="1400" dirty="0"/>
                </a:p>
                <a:p>
                  <a:pPr algn="ctr"/>
                  <a:r>
                    <a:rPr lang="en-US" sz="1400" i="1" dirty="0"/>
                    <a:t>Level 3</a:t>
                  </a:r>
                </a:p>
              </p:txBody>
            </p:sp>
          </p:grpSp>
        </p:grpSp>
      </p:grpSp>
    </p:spTree>
    <p:extLst>
      <p:ext uri="{BB962C8B-B14F-4D97-AF65-F5344CB8AC3E}">
        <p14:creationId xmlns:p14="http://schemas.microsoft.com/office/powerpoint/2010/main" val="82624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Team-level Situation Awareness</a:t>
            </a:r>
          </a:p>
        </p:txBody>
      </p:sp>
      <p:sp>
        <p:nvSpPr>
          <p:cNvPr id="7" name="Text Placeholder 6"/>
          <p:cNvSpPr>
            <a:spLocks noGrp="1"/>
          </p:cNvSpPr>
          <p:nvPr>
            <p:ph type="body" sz="quarter" idx="11"/>
          </p:nvPr>
        </p:nvSpPr>
        <p:spPr/>
        <p:txBody>
          <a:bodyPr/>
          <a:lstStyle/>
          <a:p>
            <a:r>
              <a:rPr lang="en-US" dirty="0"/>
              <a:t>SA – Situation/al Awareness</a:t>
            </a:r>
          </a:p>
        </p:txBody>
      </p:sp>
      <p:pic>
        <p:nvPicPr>
          <p:cNvPr id="12" name="Graphic 11" descr="User with solid fill">
            <a:extLst>
              <a:ext uri="{FF2B5EF4-FFF2-40B4-BE49-F238E27FC236}">
                <a16:creationId xmlns:a16="http://schemas.microsoft.com/office/drawing/2014/main" id="{26AAAEA8-0584-4B60-AE4F-07D9A14693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1669" y="2393404"/>
            <a:ext cx="1621436" cy="1621436"/>
          </a:xfrm>
          <a:prstGeom prst="rect">
            <a:avLst/>
          </a:prstGeom>
        </p:spPr>
      </p:pic>
      <p:pic>
        <p:nvPicPr>
          <p:cNvPr id="13" name="Graphic 12" descr="User with solid fill">
            <a:extLst>
              <a:ext uri="{FF2B5EF4-FFF2-40B4-BE49-F238E27FC236}">
                <a16:creationId xmlns:a16="http://schemas.microsoft.com/office/drawing/2014/main" id="{8FEB6327-4E5B-41CF-BAB7-6F37018A6F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5469" y="2393404"/>
            <a:ext cx="1621436" cy="1621436"/>
          </a:xfrm>
          <a:prstGeom prst="rect">
            <a:avLst/>
          </a:prstGeom>
        </p:spPr>
      </p:pic>
      <p:pic>
        <p:nvPicPr>
          <p:cNvPr id="14" name="Graphic 13" descr="User with solid fill">
            <a:extLst>
              <a:ext uri="{FF2B5EF4-FFF2-40B4-BE49-F238E27FC236}">
                <a16:creationId xmlns:a16="http://schemas.microsoft.com/office/drawing/2014/main" id="{16FD8B8A-C386-464C-943A-44AE9262F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7869" y="2393404"/>
            <a:ext cx="1621436" cy="1621436"/>
          </a:xfrm>
          <a:prstGeom prst="rect">
            <a:avLst/>
          </a:prstGeom>
        </p:spPr>
      </p:pic>
      <p:sp>
        <p:nvSpPr>
          <p:cNvPr id="33" name="Rectangle 32">
            <a:extLst>
              <a:ext uri="{FF2B5EF4-FFF2-40B4-BE49-F238E27FC236}">
                <a16:creationId xmlns:a16="http://schemas.microsoft.com/office/drawing/2014/main" id="{B6AAB45A-9247-4D00-BA62-F98D3E98B9AC}"/>
              </a:ext>
            </a:extLst>
          </p:cNvPr>
          <p:cNvSpPr/>
          <p:nvPr/>
        </p:nvSpPr>
        <p:spPr>
          <a:xfrm>
            <a:off x="312904" y="1219200"/>
            <a:ext cx="5783096" cy="25375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98FE37E1-EAF2-428F-88A3-62EA592FE06C}"/>
              </a:ext>
            </a:extLst>
          </p:cNvPr>
          <p:cNvGrpSpPr/>
          <p:nvPr/>
        </p:nvGrpSpPr>
        <p:grpSpPr>
          <a:xfrm>
            <a:off x="516387" y="1615320"/>
            <a:ext cx="5370870" cy="1706221"/>
            <a:chOff x="592703" y="1851970"/>
            <a:chExt cx="5370870" cy="1706221"/>
          </a:xfrm>
        </p:grpSpPr>
        <p:sp>
          <p:nvSpPr>
            <p:cNvPr id="44" name="Rectangle 43">
              <a:extLst>
                <a:ext uri="{FF2B5EF4-FFF2-40B4-BE49-F238E27FC236}">
                  <a16:creationId xmlns:a16="http://schemas.microsoft.com/office/drawing/2014/main" id="{1A15E239-D153-432D-B701-BFD3699988A9}"/>
                </a:ext>
              </a:extLst>
            </p:cNvPr>
            <p:cNvSpPr/>
            <p:nvPr/>
          </p:nvSpPr>
          <p:spPr>
            <a:xfrm>
              <a:off x="592703" y="1938970"/>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CAA062A2-0E5D-4502-B245-4C99EA0C3DBE}"/>
                </a:ext>
              </a:extLst>
            </p:cNvPr>
            <p:cNvSpPr/>
            <p:nvPr/>
          </p:nvSpPr>
          <p:spPr>
            <a:xfrm>
              <a:off x="2002480" y="2731925"/>
              <a:ext cx="958469" cy="826266"/>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796A2-90DC-4E66-A863-1635E052924E}"/>
                </a:ext>
              </a:extLst>
            </p:cNvPr>
            <p:cNvSpPr/>
            <p:nvPr/>
          </p:nvSpPr>
          <p:spPr>
            <a:xfrm>
              <a:off x="4228641" y="2725915"/>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73E44F4-4EEC-457E-916D-9FD961964DE7}"/>
                </a:ext>
              </a:extLst>
            </p:cNvPr>
            <p:cNvSpPr/>
            <p:nvPr/>
          </p:nvSpPr>
          <p:spPr>
            <a:xfrm>
              <a:off x="4639049" y="2087957"/>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749CC35-9AF0-436C-B3DB-781DA3FA1B87}"/>
                </a:ext>
              </a:extLst>
            </p:cNvPr>
            <p:cNvSpPr/>
            <p:nvPr/>
          </p:nvSpPr>
          <p:spPr>
            <a:xfrm>
              <a:off x="4905564" y="2393404"/>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28F2413-1C9A-49BA-9ACD-66E9F890333D}"/>
                </a:ext>
              </a:extLst>
            </p:cNvPr>
            <p:cNvSpPr/>
            <p:nvPr/>
          </p:nvSpPr>
          <p:spPr>
            <a:xfrm>
              <a:off x="1914563" y="2279111"/>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B63249A-CCCB-49A0-8F87-BE4E75F21229}"/>
                </a:ext>
              </a:extLst>
            </p:cNvPr>
            <p:cNvSpPr/>
            <p:nvPr/>
          </p:nvSpPr>
          <p:spPr>
            <a:xfrm>
              <a:off x="2643874" y="1851970"/>
              <a:ext cx="1507416" cy="15074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917CA56F-F6E3-49D3-913F-2BD927B7A843}"/>
              </a:ext>
            </a:extLst>
          </p:cNvPr>
          <p:cNvGrpSpPr/>
          <p:nvPr/>
        </p:nvGrpSpPr>
        <p:grpSpPr>
          <a:xfrm>
            <a:off x="6676136" y="1233166"/>
            <a:ext cx="5052301" cy="1532070"/>
            <a:chOff x="6676136" y="1233166"/>
            <a:chExt cx="5052301" cy="1532070"/>
          </a:xfrm>
        </p:grpSpPr>
        <p:grpSp>
          <p:nvGrpSpPr>
            <p:cNvPr id="96" name="Group 95">
              <a:extLst>
                <a:ext uri="{FF2B5EF4-FFF2-40B4-BE49-F238E27FC236}">
                  <a16:creationId xmlns:a16="http://schemas.microsoft.com/office/drawing/2014/main" id="{F8D0E911-AADC-4F87-A0CC-1D7C31C4C2FC}"/>
                </a:ext>
              </a:extLst>
            </p:cNvPr>
            <p:cNvGrpSpPr/>
            <p:nvPr/>
          </p:nvGrpSpPr>
          <p:grpSpPr>
            <a:xfrm>
              <a:off x="6676136" y="1233166"/>
              <a:ext cx="1805212" cy="1532070"/>
              <a:chOff x="6676136" y="1233166"/>
              <a:chExt cx="1805212" cy="1532070"/>
            </a:xfrm>
          </p:grpSpPr>
          <p:grpSp>
            <p:nvGrpSpPr>
              <p:cNvPr id="24" name="Group 23">
                <a:extLst>
                  <a:ext uri="{FF2B5EF4-FFF2-40B4-BE49-F238E27FC236}">
                    <a16:creationId xmlns:a16="http://schemas.microsoft.com/office/drawing/2014/main" id="{037A2882-7D03-439A-95F9-277A8170E389}"/>
                  </a:ext>
                </a:extLst>
              </p:cNvPr>
              <p:cNvGrpSpPr/>
              <p:nvPr/>
            </p:nvGrpSpPr>
            <p:grpSpPr>
              <a:xfrm flipH="1">
                <a:off x="6676136" y="1233166"/>
                <a:ext cx="1805212" cy="1532070"/>
                <a:chOff x="6407634" y="1219198"/>
                <a:chExt cx="1925013" cy="1532070"/>
              </a:xfrm>
            </p:grpSpPr>
            <p:sp>
              <p:nvSpPr>
                <p:cNvPr id="25" name="Thought Bubble: Cloud 24">
                  <a:extLst>
                    <a:ext uri="{FF2B5EF4-FFF2-40B4-BE49-F238E27FC236}">
                      <a16:creationId xmlns:a16="http://schemas.microsoft.com/office/drawing/2014/main" id="{ED395FAC-E70F-49EA-B189-23ADC5C6F23D}"/>
                    </a:ext>
                  </a:extLst>
                </p:cNvPr>
                <p:cNvSpPr/>
                <p:nvPr/>
              </p:nvSpPr>
              <p:spPr>
                <a:xfrm>
                  <a:off x="6407634" y="1219198"/>
                  <a:ext cx="1925013" cy="1248579"/>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F60EACA-6496-4313-B8D1-D49A97F9E7AE}"/>
                    </a:ext>
                  </a:extLst>
                </p:cNvPr>
                <p:cNvSpPr/>
                <p:nvPr/>
              </p:nvSpPr>
              <p:spPr>
                <a:xfrm>
                  <a:off x="6986566" y="2672627"/>
                  <a:ext cx="78641" cy="786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A21BDA85-1CFB-41F0-822B-F25BA72D77BC}"/>
                  </a:ext>
                </a:extLst>
              </p:cNvPr>
              <p:cNvGrpSpPr/>
              <p:nvPr/>
            </p:nvGrpSpPr>
            <p:grpSpPr>
              <a:xfrm>
                <a:off x="7128387" y="1512540"/>
                <a:ext cx="953951" cy="652237"/>
                <a:chOff x="569774" y="4365325"/>
                <a:chExt cx="2368246" cy="1619221"/>
              </a:xfrm>
            </p:grpSpPr>
            <p:sp>
              <p:nvSpPr>
                <p:cNvPr id="61" name="Rectangle 60">
                  <a:extLst>
                    <a:ext uri="{FF2B5EF4-FFF2-40B4-BE49-F238E27FC236}">
                      <a16:creationId xmlns:a16="http://schemas.microsoft.com/office/drawing/2014/main" id="{0E83CF48-F19D-4B92-AC50-6341DCBCC2FB}"/>
                    </a:ext>
                  </a:extLst>
                </p:cNvPr>
                <p:cNvSpPr/>
                <p:nvPr/>
              </p:nvSpPr>
              <p:spPr>
                <a:xfrm>
                  <a:off x="569774" y="4365325"/>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8BDFD40A-0205-4E9B-B63C-8FF1D85A0A5E}"/>
                    </a:ext>
                  </a:extLst>
                </p:cNvPr>
                <p:cNvSpPr/>
                <p:nvPr/>
              </p:nvSpPr>
              <p:spPr>
                <a:xfrm>
                  <a:off x="1979551" y="5158280"/>
                  <a:ext cx="958469" cy="826266"/>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2BB8C27-46B0-404A-B479-78D30495F49D}"/>
                    </a:ext>
                  </a:extLst>
                </p:cNvPr>
                <p:cNvSpPr/>
                <p:nvPr/>
              </p:nvSpPr>
              <p:spPr>
                <a:xfrm>
                  <a:off x="1891634" y="4705466"/>
                  <a:ext cx="806556" cy="200320"/>
                </a:xfrm>
                <a:custGeom>
                  <a:avLst/>
                  <a:gdLst>
                    <a:gd name="connsiteX0" fmla="*/ 0 w 806556"/>
                    <a:gd name="connsiteY0" fmla="*/ 0 h 200320"/>
                    <a:gd name="connsiteX1" fmla="*/ 806556 w 806556"/>
                    <a:gd name="connsiteY1" fmla="*/ 0 h 200320"/>
                    <a:gd name="connsiteX2" fmla="*/ 788541 w 806556"/>
                    <a:gd name="connsiteY2" fmla="*/ 33190 h 200320"/>
                    <a:gd name="connsiteX3" fmla="*/ 744624 w 806556"/>
                    <a:gd name="connsiteY3" fmla="*/ 174669 h 200320"/>
                    <a:gd name="connsiteX4" fmla="*/ 740709 w 806556"/>
                    <a:gd name="connsiteY4" fmla="*/ 200320 h 200320"/>
                    <a:gd name="connsiteX5" fmla="*/ 0 w 806556"/>
                    <a:gd name="connsiteY5" fmla="*/ 200320 h 200320"/>
                    <a:gd name="connsiteX6" fmla="*/ 0 w 806556"/>
                    <a:gd name="connsiteY6" fmla="*/ 0 h 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556" h="200320">
                      <a:moveTo>
                        <a:pt x="0" y="0"/>
                      </a:moveTo>
                      <a:lnTo>
                        <a:pt x="806556" y="0"/>
                      </a:lnTo>
                      <a:lnTo>
                        <a:pt x="788541" y="33190"/>
                      </a:lnTo>
                      <a:cubicBezTo>
                        <a:pt x="769471" y="78276"/>
                        <a:pt x="754664" y="125604"/>
                        <a:pt x="744624" y="174669"/>
                      </a:cubicBezTo>
                      <a:lnTo>
                        <a:pt x="740709" y="200320"/>
                      </a:lnTo>
                      <a:lnTo>
                        <a:pt x="0" y="20032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4" name="Group 93">
              <a:extLst>
                <a:ext uri="{FF2B5EF4-FFF2-40B4-BE49-F238E27FC236}">
                  <a16:creationId xmlns:a16="http://schemas.microsoft.com/office/drawing/2014/main" id="{3F8B696D-FA5F-4276-BFE9-617771DF65B7}"/>
                </a:ext>
              </a:extLst>
            </p:cNvPr>
            <p:cNvGrpSpPr/>
            <p:nvPr/>
          </p:nvGrpSpPr>
          <p:grpSpPr>
            <a:xfrm>
              <a:off x="10136050" y="1233166"/>
              <a:ext cx="1592387" cy="1532070"/>
              <a:chOff x="10136050" y="1233166"/>
              <a:chExt cx="1592387" cy="1532070"/>
            </a:xfrm>
          </p:grpSpPr>
          <p:grpSp>
            <p:nvGrpSpPr>
              <p:cNvPr id="20" name="Group 19">
                <a:extLst>
                  <a:ext uri="{FF2B5EF4-FFF2-40B4-BE49-F238E27FC236}">
                    <a16:creationId xmlns:a16="http://schemas.microsoft.com/office/drawing/2014/main" id="{73E4F28E-77BE-4EC1-9318-1B7A740D77E1}"/>
                  </a:ext>
                </a:extLst>
              </p:cNvPr>
              <p:cNvGrpSpPr/>
              <p:nvPr/>
            </p:nvGrpSpPr>
            <p:grpSpPr>
              <a:xfrm flipH="1">
                <a:off x="10136050" y="1233166"/>
                <a:ext cx="1592387" cy="1532070"/>
                <a:chOff x="6407634" y="1219198"/>
                <a:chExt cx="1925013" cy="1532070"/>
              </a:xfrm>
            </p:grpSpPr>
            <p:sp>
              <p:nvSpPr>
                <p:cNvPr id="15" name="Thought Bubble: Cloud 14">
                  <a:extLst>
                    <a:ext uri="{FF2B5EF4-FFF2-40B4-BE49-F238E27FC236}">
                      <a16:creationId xmlns:a16="http://schemas.microsoft.com/office/drawing/2014/main" id="{5FED30D4-3F32-4532-A66E-B790543FC1B6}"/>
                    </a:ext>
                  </a:extLst>
                </p:cNvPr>
                <p:cNvSpPr/>
                <p:nvPr/>
              </p:nvSpPr>
              <p:spPr>
                <a:xfrm>
                  <a:off x="6407634" y="1219198"/>
                  <a:ext cx="1925013" cy="1248579"/>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5DED210-5CC2-4C40-A862-DBFF7D3C1CF3}"/>
                    </a:ext>
                  </a:extLst>
                </p:cNvPr>
                <p:cNvSpPr/>
                <p:nvPr/>
              </p:nvSpPr>
              <p:spPr>
                <a:xfrm>
                  <a:off x="6986566" y="2672627"/>
                  <a:ext cx="78641" cy="786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6C920B33-0362-4444-B93B-AB2A7C46CBF6}"/>
                  </a:ext>
                </a:extLst>
              </p:cNvPr>
              <p:cNvGrpSpPr/>
              <p:nvPr/>
            </p:nvGrpSpPr>
            <p:grpSpPr>
              <a:xfrm>
                <a:off x="10716187" y="1574975"/>
                <a:ext cx="698846" cy="589802"/>
                <a:chOff x="4381041" y="2240357"/>
                <a:chExt cx="1734932" cy="1464224"/>
              </a:xfrm>
            </p:grpSpPr>
            <p:sp>
              <p:nvSpPr>
                <p:cNvPr id="75" name="Rectangle 74">
                  <a:extLst>
                    <a:ext uri="{FF2B5EF4-FFF2-40B4-BE49-F238E27FC236}">
                      <a16:creationId xmlns:a16="http://schemas.microsoft.com/office/drawing/2014/main" id="{7EF78054-6D3E-4FD5-94B3-D09898028A3E}"/>
                    </a:ext>
                  </a:extLst>
                </p:cNvPr>
                <p:cNvSpPr/>
                <p:nvPr/>
              </p:nvSpPr>
              <p:spPr>
                <a:xfrm>
                  <a:off x="4381041" y="2878315"/>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E9A7FB8-E286-45A6-9976-0712C629B89F}"/>
                    </a:ext>
                  </a:extLst>
                </p:cNvPr>
                <p:cNvSpPr/>
                <p:nvPr/>
              </p:nvSpPr>
              <p:spPr>
                <a:xfrm>
                  <a:off x="4791449" y="2240357"/>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E4029CD-CFC7-42FD-91B9-FE9882F83C2B}"/>
                    </a:ext>
                  </a:extLst>
                </p:cNvPr>
                <p:cNvSpPr/>
                <p:nvPr/>
              </p:nvSpPr>
              <p:spPr>
                <a:xfrm>
                  <a:off x="5057964" y="2545804"/>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5110101B-470A-467A-8A34-7913D61C628D}"/>
                </a:ext>
              </a:extLst>
            </p:cNvPr>
            <p:cNvGrpSpPr/>
            <p:nvPr/>
          </p:nvGrpSpPr>
          <p:grpSpPr>
            <a:xfrm>
              <a:off x="8179879" y="1233166"/>
              <a:ext cx="2115548" cy="1532070"/>
              <a:chOff x="8179879" y="1233166"/>
              <a:chExt cx="2115548" cy="1532070"/>
            </a:xfrm>
          </p:grpSpPr>
          <p:grpSp>
            <p:nvGrpSpPr>
              <p:cNvPr id="21" name="Group 20">
                <a:extLst>
                  <a:ext uri="{FF2B5EF4-FFF2-40B4-BE49-F238E27FC236}">
                    <a16:creationId xmlns:a16="http://schemas.microsoft.com/office/drawing/2014/main" id="{0B7D1D56-ECC2-4669-BEC3-B7603F9C4502}"/>
                  </a:ext>
                </a:extLst>
              </p:cNvPr>
              <p:cNvGrpSpPr/>
              <p:nvPr/>
            </p:nvGrpSpPr>
            <p:grpSpPr>
              <a:xfrm flipH="1">
                <a:off x="8179879" y="1233166"/>
                <a:ext cx="2115548" cy="1532070"/>
                <a:chOff x="6407634" y="1219198"/>
                <a:chExt cx="1925013" cy="1532070"/>
              </a:xfrm>
            </p:grpSpPr>
            <p:sp>
              <p:nvSpPr>
                <p:cNvPr id="22" name="Thought Bubble: Cloud 21">
                  <a:extLst>
                    <a:ext uri="{FF2B5EF4-FFF2-40B4-BE49-F238E27FC236}">
                      <a16:creationId xmlns:a16="http://schemas.microsoft.com/office/drawing/2014/main" id="{9A1AD7A5-FC64-4BDC-A337-C6C250232240}"/>
                    </a:ext>
                  </a:extLst>
                </p:cNvPr>
                <p:cNvSpPr/>
                <p:nvPr/>
              </p:nvSpPr>
              <p:spPr>
                <a:xfrm>
                  <a:off x="6407634" y="1219198"/>
                  <a:ext cx="1925013" cy="1248579"/>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F60D4C-5CCB-494B-BF69-937C9244F8B8}"/>
                    </a:ext>
                  </a:extLst>
                </p:cNvPr>
                <p:cNvSpPr/>
                <p:nvPr/>
              </p:nvSpPr>
              <p:spPr>
                <a:xfrm>
                  <a:off x="6986566" y="2672627"/>
                  <a:ext cx="78641" cy="786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BFEABF04-0A85-498E-B56E-145682949AFA}"/>
                  </a:ext>
                </a:extLst>
              </p:cNvPr>
              <p:cNvGrpSpPr/>
              <p:nvPr/>
            </p:nvGrpSpPr>
            <p:grpSpPr>
              <a:xfrm>
                <a:off x="8654175" y="1442829"/>
                <a:ext cx="1229545" cy="687281"/>
                <a:chOff x="2154880" y="2004370"/>
                <a:chExt cx="3052427" cy="1706221"/>
              </a:xfrm>
            </p:grpSpPr>
            <p:sp>
              <p:nvSpPr>
                <p:cNvPr id="70" name="Isosceles Triangle 69">
                  <a:extLst>
                    <a:ext uri="{FF2B5EF4-FFF2-40B4-BE49-F238E27FC236}">
                      <a16:creationId xmlns:a16="http://schemas.microsoft.com/office/drawing/2014/main" id="{3F4DB10B-4F1C-4E37-BB72-B54D5B325774}"/>
                    </a:ext>
                  </a:extLst>
                </p:cNvPr>
                <p:cNvSpPr/>
                <p:nvPr/>
              </p:nvSpPr>
              <p:spPr>
                <a:xfrm>
                  <a:off x="2154880" y="2884325"/>
                  <a:ext cx="958469" cy="826266"/>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35D2A5E-3F12-487A-A583-EA89CE959DF0}"/>
                    </a:ext>
                  </a:extLst>
                </p:cNvPr>
                <p:cNvSpPr/>
                <p:nvPr/>
              </p:nvSpPr>
              <p:spPr>
                <a:xfrm>
                  <a:off x="4381041" y="2878315"/>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E673B4C-BD53-4E27-A2FD-A29BB7B2ED0C}"/>
                    </a:ext>
                  </a:extLst>
                </p:cNvPr>
                <p:cNvSpPr/>
                <p:nvPr/>
              </p:nvSpPr>
              <p:spPr>
                <a:xfrm>
                  <a:off x="2796274" y="2004370"/>
                  <a:ext cx="1507416" cy="15074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grpSp>
        <p:nvGrpSpPr>
          <p:cNvPr id="98" name="Group 97">
            <a:extLst>
              <a:ext uri="{FF2B5EF4-FFF2-40B4-BE49-F238E27FC236}">
                <a16:creationId xmlns:a16="http://schemas.microsoft.com/office/drawing/2014/main" id="{D2AF7F57-6305-4298-A6FB-DFFF4F599808}"/>
              </a:ext>
            </a:extLst>
          </p:cNvPr>
          <p:cNvGrpSpPr/>
          <p:nvPr/>
        </p:nvGrpSpPr>
        <p:grpSpPr>
          <a:xfrm>
            <a:off x="6411817" y="3900094"/>
            <a:ext cx="5461140" cy="2227241"/>
            <a:chOff x="6411817" y="3900094"/>
            <a:chExt cx="5461140" cy="2227241"/>
          </a:xfrm>
        </p:grpSpPr>
        <p:sp>
          <p:nvSpPr>
            <p:cNvPr id="90" name="Freeform: Shape 89">
              <a:extLst>
                <a:ext uri="{FF2B5EF4-FFF2-40B4-BE49-F238E27FC236}">
                  <a16:creationId xmlns:a16="http://schemas.microsoft.com/office/drawing/2014/main" id="{61E84444-A964-447C-AEEA-0A3F468A908B}"/>
                </a:ext>
              </a:extLst>
            </p:cNvPr>
            <p:cNvSpPr/>
            <p:nvPr/>
          </p:nvSpPr>
          <p:spPr>
            <a:xfrm>
              <a:off x="6411817" y="3900094"/>
              <a:ext cx="5461140" cy="2227241"/>
            </a:xfrm>
            <a:custGeom>
              <a:avLst/>
              <a:gdLst>
                <a:gd name="connsiteX0" fmla="*/ 1156770 w 5461140"/>
                <a:gd name="connsiteY0" fmla="*/ 0 h 2227241"/>
                <a:gd name="connsiteX1" fmla="*/ 1296266 w 5461140"/>
                <a:gd name="connsiteY1" fmla="*/ 343373 h 2227241"/>
                <a:gd name="connsiteX2" fmla="*/ 2614893 w 5461140"/>
                <a:gd name="connsiteY2" fmla="*/ 343373 h 2227241"/>
                <a:gd name="connsiteX3" fmla="*/ 2754388 w 5461140"/>
                <a:gd name="connsiteY3" fmla="*/ 0 h 2227241"/>
                <a:gd name="connsiteX4" fmla="*/ 2893883 w 5461140"/>
                <a:gd name="connsiteY4" fmla="*/ 343373 h 2227241"/>
                <a:gd name="connsiteX5" fmla="*/ 4212511 w 5461140"/>
                <a:gd name="connsiteY5" fmla="*/ 343373 h 2227241"/>
                <a:gd name="connsiteX6" fmla="*/ 4352006 w 5461140"/>
                <a:gd name="connsiteY6" fmla="*/ 0 h 2227241"/>
                <a:gd name="connsiteX7" fmla="*/ 4491501 w 5461140"/>
                <a:gd name="connsiteY7" fmla="*/ 343373 h 2227241"/>
                <a:gd name="connsiteX8" fmla="*/ 5147156 w 5461140"/>
                <a:gd name="connsiteY8" fmla="*/ 343373 h 2227241"/>
                <a:gd name="connsiteX9" fmla="*/ 5461140 w 5461140"/>
                <a:gd name="connsiteY9" fmla="*/ 657357 h 2227241"/>
                <a:gd name="connsiteX10" fmla="*/ 5461140 w 5461140"/>
                <a:gd name="connsiteY10" fmla="*/ 1913257 h 2227241"/>
                <a:gd name="connsiteX11" fmla="*/ 5147156 w 5461140"/>
                <a:gd name="connsiteY11" fmla="*/ 2227241 h 2227241"/>
                <a:gd name="connsiteX12" fmla="*/ 313984 w 5461140"/>
                <a:gd name="connsiteY12" fmla="*/ 2227241 h 2227241"/>
                <a:gd name="connsiteX13" fmla="*/ 0 w 5461140"/>
                <a:gd name="connsiteY13" fmla="*/ 1913257 h 2227241"/>
                <a:gd name="connsiteX14" fmla="*/ 0 w 5461140"/>
                <a:gd name="connsiteY14" fmla="*/ 657357 h 2227241"/>
                <a:gd name="connsiteX15" fmla="*/ 313984 w 5461140"/>
                <a:gd name="connsiteY15" fmla="*/ 343373 h 2227241"/>
                <a:gd name="connsiteX16" fmla="*/ 1017275 w 5461140"/>
                <a:gd name="connsiteY16" fmla="*/ 343373 h 22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1140" h="2227241">
                  <a:moveTo>
                    <a:pt x="1156770" y="0"/>
                  </a:moveTo>
                  <a:lnTo>
                    <a:pt x="1296266" y="343373"/>
                  </a:lnTo>
                  <a:lnTo>
                    <a:pt x="2614893" y="343373"/>
                  </a:lnTo>
                  <a:lnTo>
                    <a:pt x="2754388" y="0"/>
                  </a:lnTo>
                  <a:lnTo>
                    <a:pt x="2893883" y="343373"/>
                  </a:lnTo>
                  <a:lnTo>
                    <a:pt x="4212511" y="343373"/>
                  </a:lnTo>
                  <a:lnTo>
                    <a:pt x="4352006" y="0"/>
                  </a:lnTo>
                  <a:lnTo>
                    <a:pt x="4491501" y="343373"/>
                  </a:lnTo>
                  <a:lnTo>
                    <a:pt x="5147156" y="343373"/>
                  </a:lnTo>
                  <a:cubicBezTo>
                    <a:pt x="5320565" y="343373"/>
                    <a:pt x="5461140" y="483948"/>
                    <a:pt x="5461140" y="657357"/>
                  </a:cubicBezTo>
                  <a:lnTo>
                    <a:pt x="5461140" y="1913257"/>
                  </a:lnTo>
                  <a:cubicBezTo>
                    <a:pt x="5461140" y="2086666"/>
                    <a:pt x="5320565" y="2227241"/>
                    <a:pt x="5147156" y="2227241"/>
                  </a:cubicBezTo>
                  <a:lnTo>
                    <a:pt x="313984" y="2227241"/>
                  </a:lnTo>
                  <a:cubicBezTo>
                    <a:pt x="140575" y="2227241"/>
                    <a:pt x="0" y="2086666"/>
                    <a:pt x="0" y="1913257"/>
                  </a:cubicBezTo>
                  <a:lnTo>
                    <a:pt x="0" y="657357"/>
                  </a:lnTo>
                  <a:cubicBezTo>
                    <a:pt x="0" y="483948"/>
                    <a:pt x="140575" y="343373"/>
                    <a:pt x="313984" y="343373"/>
                  </a:cubicBezTo>
                  <a:lnTo>
                    <a:pt x="1017275" y="343373"/>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0" name="Group 79">
              <a:extLst>
                <a:ext uri="{FF2B5EF4-FFF2-40B4-BE49-F238E27FC236}">
                  <a16:creationId xmlns:a16="http://schemas.microsoft.com/office/drawing/2014/main" id="{D87DB35E-FE4D-41C6-A21B-104E2A085E85}"/>
                </a:ext>
              </a:extLst>
            </p:cNvPr>
            <p:cNvGrpSpPr/>
            <p:nvPr/>
          </p:nvGrpSpPr>
          <p:grpSpPr>
            <a:xfrm>
              <a:off x="6813805" y="4474604"/>
              <a:ext cx="4657164" cy="1479490"/>
              <a:chOff x="592703" y="1851970"/>
              <a:chExt cx="5370870" cy="1706221"/>
            </a:xfrm>
          </p:grpSpPr>
          <p:sp>
            <p:nvSpPr>
              <p:cNvPr id="81" name="Rectangle 80">
                <a:extLst>
                  <a:ext uri="{FF2B5EF4-FFF2-40B4-BE49-F238E27FC236}">
                    <a16:creationId xmlns:a16="http://schemas.microsoft.com/office/drawing/2014/main" id="{1ACCD385-D57E-4A1E-9E94-FE44EE3FB610}"/>
                  </a:ext>
                </a:extLst>
              </p:cNvPr>
              <p:cNvSpPr/>
              <p:nvPr/>
            </p:nvSpPr>
            <p:spPr>
              <a:xfrm>
                <a:off x="592703" y="1938970"/>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3977C1D0-7723-4DF2-802A-CEC93542A388}"/>
                  </a:ext>
                </a:extLst>
              </p:cNvPr>
              <p:cNvSpPr/>
              <p:nvPr/>
            </p:nvSpPr>
            <p:spPr>
              <a:xfrm>
                <a:off x="2002480" y="2731925"/>
                <a:ext cx="958469" cy="826266"/>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FBAEDE7-54D6-4C80-A033-DF5A14ECA820}"/>
                  </a:ext>
                </a:extLst>
              </p:cNvPr>
              <p:cNvSpPr/>
              <p:nvPr/>
            </p:nvSpPr>
            <p:spPr>
              <a:xfrm>
                <a:off x="4228641" y="2725915"/>
                <a:ext cx="826266" cy="826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902176D-C7B8-48C4-B284-DB64F8EF0DAD}"/>
                  </a:ext>
                </a:extLst>
              </p:cNvPr>
              <p:cNvSpPr/>
              <p:nvPr/>
            </p:nvSpPr>
            <p:spPr>
              <a:xfrm>
                <a:off x="4639049" y="2087957"/>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6463E20-9BFD-42A1-8392-5F52A7D8F2F6}"/>
                  </a:ext>
                </a:extLst>
              </p:cNvPr>
              <p:cNvSpPr/>
              <p:nvPr/>
            </p:nvSpPr>
            <p:spPr>
              <a:xfrm>
                <a:off x="4905564" y="2393404"/>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9D01BC5-2E4A-40A4-9CE2-FE6B652D4CF5}"/>
                  </a:ext>
                </a:extLst>
              </p:cNvPr>
              <p:cNvSpPr/>
              <p:nvPr/>
            </p:nvSpPr>
            <p:spPr>
              <a:xfrm>
                <a:off x="1914563" y="2279111"/>
                <a:ext cx="1058009" cy="20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8B35506-E554-46B7-B97E-ACA2AB562E01}"/>
                  </a:ext>
                </a:extLst>
              </p:cNvPr>
              <p:cNvSpPr/>
              <p:nvPr/>
            </p:nvSpPr>
            <p:spPr>
              <a:xfrm>
                <a:off x="2643874" y="1851970"/>
                <a:ext cx="1507416" cy="15074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91" name="TextBox 90">
            <a:extLst>
              <a:ext uri="{FF2B5EF4-FFF2-40B4-BE49-F238E27FC236}">
                <a16:creationId xmlns:a16="http://schemas.microsoft.com/office/drawing/2014/main" id="{370A9FD7-46E5-4151-AD9E-316FDC480486}"/>
              </a:ext>
            </a:extLst>
          </p:cNvPr>
          <p:cNvSpPr txBox="1"/>
          <p:nvPr/>
        </p:nvSpPr>
        <p:spPr>
          <a:xfrm>
            <a:off x="322037" y="4331669"/>
            <a:ext cx="5783096" cy="1200329"/>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Team SA is a product of both: </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Individual SA </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Interactions between team members</a:t>
            </a:r>
          </a:p>
        </p:txBody>
      </p:sp>
    </p:spTree>
    <p:extLst>
      <p:ext uri="{BB962C8B-B14F-4D97-AF65-F5344CB8AC3E}">
        <p14:creationId xmlns:p14="http://schemas.microsoft.com/office/powerpoint/2010/main" val="224297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dirty="0"/>
              <a:t>It is important to measure team SA during testing because SA cannot be inferred from overall mission performance or individual SA</a:t>
            </a:r>
          </a:p>
          <a:p>
            <a:endParaRPr lang="en-US" dirty="0"/>
          </a:p>
          <a:p>
            <a:pPr marL="342900" indent="-342900">
              <a:buFont typeface="Arial" panose="020B0604020202020204" pitchFamily="34" charset="0"/>
              <a:buChar char="•"/>
            </a:pPr>
            <a:r>
              <a:rPr lang="en-US" dirty="0"/>
              <a:t>It is impossible to accurately assess the true performance of a system without distinguishing usability and system functionality from SA effects</a:t>
            </a:r>
          </a:p>
          <a:p>
            <a:endParaRPr lang="en-US" dirty="0"/>
          </a:p>
          <a:p>
            <a:pPr marL="342900" indent="-342900">
              <a:buFont typeface="Arial" panose="020B0604020202020204" pitchFamily="34" charset="0"/>
              <a:buChar char="•"/>
            </a:pPr>
            <a:r>
              <a:rPr lang="en-US" dirty="0"/>
              <a:t>Understanding impacts to SA can help improve system performance and mission outcomes</a:t>
            </a:r>
          </a:p>
        </p:txBody>
      </p:sp>
      <p:sp>
        <p:nvSpPr>
          <p:cNvPr id="5" name="Title 4"/>
          <p:cNvSpPr>
            <a:spLocks noGrp="1"/>
          </p:cNvSpPr>
          <p:nvPr>
            <p:ph type="title"/>
          </p:nvPr>
        </p:nvSpPr>
        <p:spPr/>
        <p:txBody>
          <a:bodyPr/>
          <a:lstStyle/>
          <a:p>
            <a:r>
              <a:rPr lang="en-US" dirty="0"/>
              <a:t>Why should we try to measure team Situation Awareness?</a:t>
            </a:r>
          </a:p>
        </p:txBody>
      </p:sp>
      <p:sp>
        <p:nvSpPr>
          <p:cNvPr id="7" name="Text Placeholder 6"/>
          <p:cNvSpPr>
            <a:spLocks noGrp="1"/>
          </p:cNvSpPr>
          <p:nvPr>
            <p:ph type="body" sz="quarter" idx="11"/>
          </p:nvPr>
        </p:nvSpPr>
        <p:spPr/>
        <p:txBody>
          <a:bodyPr/>
          <a:lstStyle/>
          <a:p>
            <a:r>
              <a:rPr lang="en-US" dirty="0"/>
              <a:t>SA – Situation/al Awareness</a:t>
            </a:r>
          </a:p>
        </p:txBody>
      </p:sp>
    </p:spTree>
    <p:extLst>
      <p:ext uri="{BB962C8B-B14F-4D97-AF65-F5344CB8AC3E}">
        <p14:creationId xmlns:p14="http://schemas.microsoft.com/office/powerpoint/2010/main" val="40648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685791" lvl="1"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a:t>How is Situation Awareness measured?</a:t>
            </a:r>
          </a:p>
        </p:txBody>
      </p:sp>
      <p:sp>
        <p:nvSpPr>
          <p:cNvPr id="7" name="Text Placeholder 6"/>
          <p:cNvSpPr>
            <a:spLocks noGrp="1"/>
          </p:cNvSpPr>
          <p:nvPr>
            <p:ph type="body" sz="quarter" idx="11"/>
          </p:nvPr>
        </p:nvSpPr>
        <p:spPr/>
        <p:txBody>
          <a:bodyPr/>
          <a:lstStyle/>
          <a:p>
            <a:endParaRPr lang="en-US"/>
          </a:p>
        </p:txBody>
      </p:sp>
      <p:graphicFrame>
        <p:nvGraphicFramePr>
          <p:cNvPr id="2" name="Table 1">
            <a:extLst>
              <a:ext uri="{FF2B5EF4-FFF2-40B4-BE49-F238E27FC236}">
                <a16:creationId xmlns:a16="http://schemas.microsoft.com/office/drawing/2014/main" id="{E9A64B5D-D0D2-4742-B603-9B33E8F7AA5D}"/>
              </a:ext>
            </a:extLst>
          </p:cNvPr>
          <p:cNvGraphicFramePr>
            <a:graphicFrameLocks noGrp="1"/>
          </p:cNvGraphicFramePr>
          <p:nvPr>
            <p:extLst>
              <p:ext uri="{D42A27DB-BD31-4B8C-83A1-F6EECF244321}">
                <p14:modId xmlns:p14="http://schemas.microsoft.com/office/powerpoint/2010/main" val="406850677"/>
              </p:ext>
            </p:extLst>
          </p:nvPr>
        </p:nvGraphicFramePr>
        <p:xfrm>
          <a:off x="2032000" y="1905885"/>
          <a:ext cx="8127999" cy="32070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05728433"/>
                    </a:ext>
                  </a:extLst>
                </a:gridCol>
                <a:gridCol w="2709333">
                  <a:extLst>
                    <a:ext uri="{9D8B030D-6E8A-4147-A177-3AD203B41FA5}">
                      <a16:colId xmlns:a16="http://schemas.microsoft.com/office/drawing/2014/main" val="3421240876"/>
                    </a:ext>
                  </a:extLst>
                </a:gridCol>
                <a:gridCol w="2709333">
                  <a:extLst>
                    <a:ext uri="{9D8B030D-6E8A-4147-A177-3AD203B41FA5}">
                      <a16:colId xmlns:a16="http://schemas.microsoft.com/office/drawing/2014/main" val="1773729358"/>
                    </a:ext>
                  </a:extLst>
                </a:gridCol>
              </a:tblGrid>
              <a:tr h="370840">
                <a:tc>
                  <a:txBody>
                    <a:bodyPr/>
                    <a:lstStyle/>
                    <a:p>
                      <a:pPr algn="ctr"/>
                      <a:r>
                        <a:rPr lang="en-US" dirty="0"/>
                        <a:t>Survey</a:t>
                      </a:r>
                    </a:p>
                  </a:txBody>
                  <a:tcPr/>
                </a:tc>
                <a:tc>
                  <a:txBody>
                    <a:bodyPr/>
                    <a:lstStyle/>
                    <a:p>
                      <a:pPr algn="ctr"/>
                      <a:r>
                        <a:rPr lang="en-US" dirty="0"/>
                        <a:t>Behavioral</a:t>
                      </a:r>
                    </a:p>
                  </a:txBody>
                  <a:tcPr/>
                </a:tc>
                <a:tc>
                  <a:txBody>
                    <a:bodyPr/>
                    <a:lstStyle/>
                    <a:p>
                      <a:pPr algn="ctr"/>
                      <a:r>
                        <a:rPr lang="en-US" dirty="0"/>
                        <a:t>Query</a:t>
                      </a:r>
                    </a:p>
                  </a:txBody>
                  <a:tcPr/>
                </a:tc>
                <a:extLst>
                  <a:ext uri="{0D108BD9-81ED-4DB2-BD59-A6C34878D82A}">
                    <a16:rowId xmlns:a16="http://schemas.microsoft.com/office/drawing/2014/main" val="3744464775"/>
                  </a:ext>
                </a:extLst>
              </a:tr>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351" b="1" kern="1200" dirty="0">
                          <a:solidFill>
                            <a:schemeClr val="dk1"/>
                          </a:solidFill>
                          <a:effectLst/>
                          <a:latin typeface="+mn-lt"/>
                          <a:ea typeface="+mn-ea"/>
                          <a:cs typeface="+mn-cs"/>
                        </a:rPr>
                        <a:t>C-SA</a:t>
                      </a:r>
                      <a:r>
                        <a:rPr lang="en-US" sz="1351" kern="1200" dirty="0">
                          <a:solidFill>
                            <a:schemeClr val="dk1"/>
                          </a:solidFill>
                          <a:effectLst/>
                          <a:latin typeface="+mn-lt"/>
                          <a:ea typeface="+mn-ea"/>
                          <a:cs typeface="+mn-cs"/>
                        </a:rPr>
                        <a:t> (Cranfield Situation Awareness Scale)</a:t>
                      </a:r>
                    </a:p>
                    <a:p>
                      <a:pPr algn="ctr"/>
                      <a:endParaRPr lang="en-US" dirty="0"/>
                    </a:p>
                  </a:txBody>
                  <a:tcPr/>
                </a:tc>
                <a:tc>
                  <a:txBody>
                    <a:bodyPr/>
                    <a:lstStyle/>
                    <a:p>
                      <a:pPr algn="ctr"/>
                      <a:r>
                        <a:rPr lang="en-US" dirty="0"/>
                        <a:t>Accuracy/Reaction Time</a:t>
                      </a:r>
                    </a:p>
                  </a:txBody>
                  <a:tcPr/>
                </a:tc>
                <a:tc>
                  <a:txBody>
                    <a:bodyPr/>
                    <a:lstStyle/>
                    <a:p>
                      <a:pPr algn="ctr"/>
                      <a:r>
                        <a:rPr lang="en-US" b="1" dirty="0"/>
                        <a:t>SAGAT</a:t>
                      </a:r>
                      <a:r>
                        <a:rPr lang="en-US" dirty="0"/>
                        <a:t> (</a:t>
                      </a:r>
                      <a:r>
                        <a:rPr lang="en-US" sz="1351" b="0" i="0" kern="1200" dirty="0">
                          <a:solidFill>
                            <a:schemeClr val="dk1"/>
                          </a:solidFill>
                          <a:effectLst/>
                          <a:latin typeface="+mn-lt"/>
                          <a:ea typeface="+mn-ea"/>
                          <a:cs typeface="+mn-cs"/>
                        </a:rPr>
                        <a:t>Situation Awareness Global Assessment Technique</a:t>
                      </a:r>
                      <a:r>
                        <a:rPr lang="en-US" dirty="0"/>
                        <a:t>)</a:t>
                      </a:r>
                    </a:p>
                  </a:txBody>
                  <a:tcPr/>
                </a:tc>
                <a:extLst>
                  <a:ext uri="{0D108BD9-81ED-4DB2-BD59-A6C34878D82A}">
                    <a16:rowId xmlns:a16="http://schemas.microsoft.com/office/drawing/2014/main" val="3371167706"/>
                  </a:ext>
                </a:extLst>
              </a:tr>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b="1" dirty="0"/>
                        <a:t>MARS</a:t>
                      </a:r>
                      <a:r>
                        <a:rPr lang="en-US" dirty="0"/>
                        <a:t> (</a:t>
                      </a:r>
                      <a:r>
                        <a:rPr lang="en-US" sz="1351" kern="1200" dirty="0">
                          <a:solidFill>
                            <a:schemeClr val="dk1"/>
                          </a:solidFill>
                          <a:effectLst/>
                          <a:latin typeface="+mn-lt"/>
                          <a:ea typeface="+mn-ea"/>
                          <a:cs typeface="+mn-cs"/>
                        </a:rPr>
                        <a:t>Mission Awareness Rating Scale)</a:t>
                      </a:r>
                      <a:endParaRPr lang="en-US" dirty="0"/>
                    </a:p>
                    <a:p>
                      <a:pPr algn="ctr"/>
                      <a:endParaRPr lang="en-US" dirty="0"/>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dirty="0"/>
                        <a:t>Eye Movement</a:t>
                      </a:r>
                    </a:p>
                    <a:p>
                      <a:pPr algn="ctr"/>
                      <a:endParaRPr lang="en-US" dirty="0"/>
                    </a:p>
                  </a:txBody>
                  <a:tcPr/>
                </a:tc>
                <a:tc>
                  <a:txBody>
                    <a:bodyPr/>
                    <a:lstStyle/>
                    <a:p>
                      <a:pPr algn="ctr"/>
                      <a:r>
                        <a:rPr lang="en-US" sz="1351" b="1" kern="1200" dirty="0">
                          <a:solidFill>
                            <a:schemeClr val="dk1"/>
                          </a:solidFill>
                          <a:effectLst/>
                          <a:latin typeface="+mn-lt"/>
                          <a:ea typeface="+mn-ea"/>
                          <a:cs typeface="+mn-cs"/>
                        </a:rPr>
                        <a:t>SPAM</a:t>
                      </a:r>
                      <a:r>
                        <a:rPr lang="en-US" sz="1351" kern="1200" dirty="0">
                          <a:solidFill>
                            <a:schemeClr val="dk1"/>
                          </a:solidFill>
                          <a:effectLst/>
                          <a:latin typeface="+mn-lt"/>
                          <a:ea typeface="+mn-ea"/>
                          <a:cs typeface="+mn-cs"/>
                        </a:rPr>
                        <a:t> (Situation Present Assessment Method)</a:t>
                      </a:r>
                      <a:endParaRPr lang="en-US" dirty="0"/>
                    </a:p>
                  </a:txBody>
                  <a:tcPr/>
                </a:tc>
                <a:extLst>
                  <a:ext uri="{0D108BD9-81ED-4DB2-BD59-A6C34878D82A}">
                    <a16:rowId xmlns:a16="http://schemas.microsoft.com/office/drawing/2014/main" val="142330985"/>
                  </a:ext>
                </a:extLst>
              </a:tr>
              <a:tr h="370840">
                <a:tc>
                  <a:txBody>
                    <a:bodyPr/>
                    <a:lstStyle/>
                    <a:p>
                      <a:pPr algn="ctr"/>
                      <a:r>
                        <a:rPr lang="en-US" b="1" dirty="0"/>
                        <a:t>SABARS</a:t>
                      </a:r>
                      <a:r>
                        <a:rPr lang="en-US" dirty="0"/>
                        <a:t> (</a:t>
                      </a:r>
                      <a:r>
                        <a:rPr lang="en-US" sz="1351" b="0" i="0" kern="1200" dirty="0">
                          <a:solidFill>
                            <a:schemeClr val="dk1"/>
                          </a:solidFill>
                          <a:effectLst/>
                          <a:latin typeface="+mn-lt"/>
                          <a:ea typeface="+mn-ea"/>
                          <a:cs typeface="+mn-cs"/>
                        </a:rPr>
                        <a:t>Situation Awareness Behaviorally Anchored Rating Scale)</a:t>
                      </a:r>
                      <a:endParaRPr lang="en-US" dirty="0"/>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dirty="0"/>
                        <a:t>Imaging (e.g., Electroencephalography)</a:t>
                      </a:r>
                    </a:p>
                    <a:p>
                      <a:pPr algn="ctr"/>
                      <a:endParaRPr lang="en-US" dirty="0"/>
                    </a:p>
                  </a:txBody>
                  <a:tcPr/>
                </a:tc>
                <a:tc>
                  <a:txBody>
                    <a:bodyPr/>
                    <a:lstStyle/>
                    <a:p>
                      <a:pPr algn="ctr"/>
                      <a:endParaRPr lang="en-US"/>
                    </a:p>
                  </a:txBody>
                  <a:tcPr/>
                </a:tc>
                <a:extLst>
                  <a:ext uri="{0D108BD9-81ED-4DB2-BD59-A6C34878D82A}">
                    <a16:rowId xmlns:a16="http://schemas.microsoft.com/office/drawing/2014/main" val="3010798695"/>
                  </a:ext>
                </a:extLst>
              </a:tr>
              <a:tr h="370840">
                <a:tc>
                  <a:txBody>
                    <a:bodyPr/>
                    <a:lstStyle/>
                    <a:p>
                      <a:pPr algn="ctr"/>
                      <a:r>
                        <a:rPr lang="en-US" b="1" dirty="0"/>
                        <a:t>SART</a:t>
                      </a:r>
                      <a:r>
                        <a:rPr lang="en-US" dirty="0"/>
                        <a:t> (Situation Awareness Rating Technique)</a:t>
                      </a:r>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b="1" dirty="0"/>
                        <a:t>SALIANT</a:t>
                      </a:r>
                      <a:r>
                        <a:rPr lang="en-US" dirty="0"/>
                        <a:t> (</a:t>
                      </a:r>
                      <a:r>
                        <a:rPr lang="en-US" sz="1351" kern="1200" dirty="0">
                          <a:solidFill>
                            <a:schemeClr val="dk1"/>
                          </a:solidFill>
                          <a:effectLst/>
                          <a:latin typeface="+mn-lt"/>
                          <a:ea typeface="+mn-ea"/>
                          <a:cs typeface="+mn-cs"/>
                        </a:rPr>
                        <a:t>Situation Awareness Linked Indicators Adapted to Novel Tasks</a:t>
                      </a:r>
                      <a:r>
                        <a:rPr lang="en-US" dirty="0"/>
                        <a:t>)</a:t>
                      </a:r>
                    </a:p>
                  </a:txBody>
                  <a:tcPr/>
                </a:tc>
                <a:tc>
                  <a:txBody>
                    <a:bodyPr/>
                    <a:lstStyle/>
                    <a:p>
                      <a:pPr algn="ctr"/>
                      <a:endParaRPr lang="en-US" dirty="0"/>
                    </a:p>
                  </a:txBody>
                  <a:tcPr/>
                </a:tc>
                <a:extLst>
                  <a:ext uri="{0D108BD9-81ED-4DB2-BD59-A6C34878D82A}">
                    <a16:rowId xmlns:a16="http://schemas.microsoft.com/office/drawing/2014/main" val="1104002387"/>
                  </a:ext>
                </a:extLst>
              </a:tr>
            </a:tbl>
          </a:graphicData>
        </a:graphic>
      </p:graphicFrame>
    </p:spTree>
    <p:extLst>
      <p:ext uri="{BB962C8B-B14F-4D97-AF65-F5344CB8AC3E}">
        <p14:creationId xmlns:p14="http://schemas.microsoft.com/office/powerpoint/2010/main" val="374938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5" name="Title 4"/>
          <p:cNvSpPr>
            <a:spLocks noGrp="1"/>
          </p:cNvSpPr>
          <p:nvPr>
            <p:ph type="title"/>
          </p:nvPr>
        </p:nvSpPr>
        <p:spPr/>
        <p:txBody>
          <a:bodyPr/>
          <a:lstStyle/>
          <a:p>
            <a:r>
              <a:rPr lang="en-US" dirty="0"/>
              <a:t>NAVAIR researchers developed the Situation Awareness Linked Indicators Adapted to Novel Tasks (SALIANT) technique to measure team SA</a:t>
            </a:r>
          </a:p>
        </p:txBody>
      </p:sp>
      <p:sp>
        <p:nvSpPr>
          <p:cNvPr id="7" name="Text Placeholder 6"/>
          <p:cNvSpPr>
            <a:spLocks noGrp="1"/>
          </p:cNvSpPr>
          <p:nvPr>
            <p:ph type="body" sz="quarter" idx="11"/>
          </p:nvPr>
        </p:nvSpPr>
        <p:spPr/>
        <p:txBody>
          <a:bodyPr/>
          <a:lstStyle/>
          <a:p>
            <a:r>
              <a:rPr lang="en-US" dirty="0"/>
              <a:t>NAVAIR – Naval Air System Command; SA – Situation/al Awareness</a:t>
            </a:r>
          </a:p>
        </p:txBody>
      </p:sp>
      <p:pic>
        <p:nvPicPr>
          <p:cNvPr id="26" name="Graphic 25" descr="Magnifying glass with solid fill">
            <a:extLst>
              <a:ext uri="{FF2B5EF4-FFF2-40B4-BE49-F238E27FC236}">
                <a16:creationId xmlns:a16="http://schemas.microsoft.com/office/drawing/2014/main" id="{5FF9BDED-9343-46EB-8FE0-D9723A851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904" y="1369607"/>
            <a:ext cx="3203704" cy="3203704"/>
          </a:xfrm>
          <a:prstGeom prst="rect">
            <a:avLst/>
          </a:prstGeom>
        </p:spPr>
      </p:pic>
      <p:grpSp>
        <p:nvGrpSpPr>
          <p:cNvPr id="33" name="Group 32">
            <a:extLst>
              <a:ext uri="{FF2B5EF4-FFF2-40B4-BE49-F238E27FC236}">
                <a16:creationId xmlns:a16="http://schemas.microsoft.com/office/drawing/2014/main" id="{7D6029FB-B328-419E-B2FE-CE0D1313A3E5}"/>
              </a:ext>
            </a:extLst>
          </p:cNvPr>
          <p:cNvGrpSpPr/>
          <p:nvPr/>
        </p:nvGrpSpPr>
        <p:grpSpPr>
          <a:xfrm>
            <a:off x="8687119" y="1369607"/>
            <a:ext cx="3203702" cy="3203702"/>
            <a:chOff x="8687119" y="1369607"/>
            <a:chExt cx="3203702" cy="3203702"/>
          </a:xfrm>
        </p:grpSpPr>
        <p:pic>
          <p:nvPicPr>
            <p:cNvPr id="28" name="Graphic 27" descr="Clipboard with solid fill">
              <a:extLst>
                <a:ext uri="{FF2B5EF4-FFF2-40B4-BE49-F238E27FC236}">
                  <a16:creationId xmlns:a16="http://schemas.microsoft.com/office/drawing/2014/main" id="{55CD10C7-C8B4-4E0D-9A9D-B444421C0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7119" y="1369607"/>
              <a:ext cx="3203702" cy="3203702"/>
            </a:xfrm>
            <a:prstGeom prst="rect">
              <a:avLst/>
            </a:prstGeom>
          </p:spPr>
        </p:pic>
        <p:pic>
          <p:nvPicPr>
            <p:cNvPr id="30" name="Graphic 29" descr="Checklist with solid fill">
              <a:extLst>
                <a:ext uri="{FF2B5EF4-FFF2-40B4-BE49-F238E27FC236}">
                  <a16:creationId xmlns:a16="http://schemas.microsoft.com/office/drawing/2014/main" id="{45129510-DD11-4869-9E06-2AE2EEE19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7640" y="1927171"/>
              <a:ext cx="2301929" cy="2301929"/>
            </a:xfrm>
            <a:prstGeom prst="rect">
              <a:avLst/>
            </a:prstGeom>
          </p:spPr>
        </p:pic>
      </p:grpSp>
      <p:pic>
        <p:nvPicPr>
          <p:cNvPr id="32" name="Graphic 31" descr="Meeting with solid fill">
            <a:extLst>
              <a:ext uri="{FF2B5EF4-FFF2-40B4-BE49-F238E27FC236}">
                <a16:creationId xmlns:a16="http://schemas.microsoft.com/office/drawing/2014/main" id="{1076D98C-39C2-49DC-AE69-285340B02D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0012" y="1369607"/>
            <a:ext cx="3203703" cy="3203703"/>
          </a:xfrm>
          <a:prstGeom prst="rect">
            <a:avLst/>
          </a:prstGeom>
        </p:spPr>
      </p:pic>
      <p:sp>
        <p:nvSpPr>
          <p:cNvPr id="34" name="TextBox 33">
            <a:extLst>
              <a:ext uri="{FF2B5EF4-FFF2-40B4-BE49-F238E27FC236}">
                <a16:creationId xmlns:a16="http://schemas.microsoft.com/office/drawing/2014/main" id="{A1D6913D-2054-4B55-BE4D-9F7D77A02087}"/>
              </a:ext>
            </a:extLst>
          </p:cNvPr>
          <p:cNvSpPr txBox="1"/>
          <p:nvPr/>
        </p:nvSpPr>
        <p:spPr>
          <a:xfrm>
            <a:off x="605502" y="4573309"/>
            <a:ext cx="2618509" cy="1569660"/>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Identify specific, observable behaviors that indicate team SA </a:t>
            </a:r>
          </a:p>
        </p:txBody>
      </p:sp>
      <p:sp>
        <p:nvSpPr>
          <p:cNvPr id="35" name="TextBox 34">
            <a:extLst>
              <a:ext uri="{FF2B5EF4-FFF2-40B4-BE49-F238E27FC236}">
                <a16:creationId xmlns:a16="http://schemas.microsoft.com/office/drawing/2014/main" id="{0A18A31C-16CE-4852-AB2F-5A1BEB106353}"/>
              </a:ext>
            </a:extLst>
          </p:cNvPr>
          <p:cNvSpPr txBox="1"/>
          <p:nvPr/>
        </p:nvSpPr>
        <p:spPr>
          <a:xfrm>
            <a:off x="4792610" y="4568389"/>
            <a:ext cx="2618509" cy="1569660"/>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Develop a simulated event that requires team coordination</a:t>
            </a:r>
          </a:p>
        </p:txBody>
      </p:sp>
      <p:sp>
        <p:nvSpPr>
          <p:cNvPr id="36" name="TextBox 35">
            <a:extLst>
              <a:ext uri="{FF2B5EF4-FFF2-40B4-BE49-F238E27FC236}">
                <a16:creationId xmlns:a16="http://schemas.microsoft.com/office/drawing/2014/main" id="{815D9359-0B08-4602-B9D3-B7F42C1E03E0}"/>
              </a:ext>
            </a:extLst>
          </p:cNvPr>
          <p:cNvSpPr txBox="1"/>
          <p:nvPr/>
        </p:nvSpPr>
        <p:spPr>
          <a:xfrm>
            <a:off x="8979716" y="4549858"/>
            <a:ext cx="2618509" cy="1200329"/>
          </a:xfrm>
          <a:prstGeom prst="rect">
            <a:avLst/>
          </a:prstGeom>
          <a:no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Observers record whether team demonstrated SA</a:t>
            </a:r>
          </a:p>
        </p:txBody>
      </p:sp>
    </p:spTree>
    <p:extLst>
      <p:ext uri="{BB962C8B-B14F-4D97-AF65-F5344CB8AC3E}">
        <p14:creationId xmlns:p14="http://schemas.microsoft.com/office/powerpoint/2010/main" val="3551652277"/>
      </p:ext>
    </p:extLst>
  </p:cSld>
  <p:clrMapOvr>
    <a:masterClrMapping/>
  </p:clrMapOvr>
</p:sld>
</file>

<file path=ppt/theme/theme1.xml><?xml version="1.0" encoding="utf-8"?>
<a:theme xmlns:a="http://schemas.openxmlformats.org/drawingml/2006/main" name="Office Them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1AF172-1678-404B-AC44-D4E9E8624CC4}" vid="{CCFE4AB1-AEE6-42FB-827C-27B5D33D64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DATAWorks Presentation - Wide</Template>
  <TotalTime>5445</TotalTime>
  <Words>2923</Words>
  <Application>Microsoft Office PowerPoint</Application>
  <PresentationFormat>Widescreen</PresentationFormat>
  <Paragraphs>343</Paragraphs>
  <Slides>32</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Adobe Devanagari</vt:lpstr>
      <vt:lpstr>Arial</vt:lpstr>
      <vt:lpstr>Calibri</vt:lpstr>
      <vt:lpstr>Calibri </vt:lpstr>
      <vt:lpstr>Calibri Light</vt:lpstr>
      <vt:lpstr>Courier New</vt:lpstr>
      <vt:lpstr>Franklin Gothic Book</vt:lpstr>
      <vt:lpstr>Franklin Gothic Medium</vt:lpstr>
      <vt:lpstr>Segoe UI</vt:lpstr>
      <vt:lpstr>Times New Roman</vt:lpstr>
      <vt:lpstr>Wingdings</vt:lpstr>
      <vt:lpstr>Office Theme</vt:lpstr>
      <vt:lpstr>PowerPoint Presentation</vt:lpstr>
      <vt:lpstr>Purpose and scope of the current study</vt:lpstr>
      <vt:lpstr>Team SA is critical for many DoD missions</vt:lpstr>
      <vt:lpstr>What is Situation Awareness?</vt:lpstr>
      <vt:lpstr>What does Situation Awareness involve?</vt:lpstr>
      <vt:lpstr>Team-level Situation Awareness</vt:lpstr>
      <vt:lpstr>Why should we try to measure team Situation Awareness?</vt:lpstr>
      <vt:lpstr>How is Situation Awareness measured?</vt:lpstr>
      <vt:lpstr>NAVAIR researchers developed the Situation Awareness Linked Indicators Adapted to Novel Tasks (SALIANT) technique to measure team SA</vt:lpstr>
      <vt:lpstr>SALIANT indicator dimensions</vt:lpstr>
      <vt:lpstr>SALIANT: Problem recognition</vt:lpstr>
      <vt:lpstr>Should testers use SALIANT? </vt:lpstr>
      <vt:lpstr>We conducted a meta-analysis to investigate the merits of the SALIANT procedure </vt:lpstr>
      <vt:lpstr>Methods</vt:lpstr>
      <vt:lpstr>We conducted a meta-analysis to aggregate previous SALIANT findings</vt:lpstr>
      <vt:lpstr>Our sample was studies that measured team SA using SALIANT </vt:lpstr>
      <vt:lpstr>We extracted study results relevant to SALIANT’s reliability, sensitivity, and consistency with other SA measures</vt:lpstr>
      <vt:lpstr>We cleaned messy data</vt:lpstr>
      <vt:lpstr>We aggregated results of individual studies to find a meta-analytic average</vt:lpstr>
      <vt:lpstr>Results</vt:lpstr>
      <vt:lpstr>Fewer studies than expected met our inclusion criteria </vt:lpstr>
      <vt:lpstr>No evidence that SALIANT is sensitive to factors that affect SA</vt:lpstr>
      <vt:lpstr>No evidence that SALIANT is consistent with other SA measures</vt:lpstr>
      <vt:lpstr>Conclusions</vt:lpstr>
      <vt:lpstr>At present, we have anecdotal, but no statistical, evidence for the use of SALIANT</vt:lpstr>
      <vt:lpstr>Do we recommend SALIANT? </vt:lpstr>
      <vt:lpstr>We may gain more insight using methods other than meta-analysis</vt:lpstr>
      <vt:lpstr>Bottom line: we’re continuing to investigate the best ways to measure team SA </vt:lpstr>
      <vt:lpstr>Works Cited</vt:lpstr>
      <vt:lpstr>Flowchart for considerations when selecting SA measurement methods</vt:lpstr>
      <vt:lpstr>We conducted a meta-analysis to investigate the merits of the SALIANT procedure </vt:lpstr>
      <vt:lpstr>PowerPoint Presentation</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Miriam E</dc:creator>
  <cp:lastModifiedBy>Shaffer, Sarah A</cp:lastModifiedBy>
  <cp:revision>110</cp:revision>
  <dcterms:created xsi:type="dcterms:W3CDTF">2024-02-26T00:24:32Z</dcterms:created>
  <dcterms:modified xsi:type="dcterms:W3CDTF">2024-04-16T01:02:26Z</dcterms:modified>
</cp:coreProperties>
</file>