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1"/>
  </p:notesMasterIdLst>
  <p:sldIdLst>
    <p:sldId id="258" r:id="rId5"/>
    <p:sldId id="262" r:id="rId6"/>
    <p:sldId id="260" r:id="rId7"/>
    <p:sldId id="303" r:id="rId8"/>
    <p:sldId id="323" r:id="rId9"/>
    <p:sldId id="304" r:id="rId10"/>
    <p:sldId id="315" r:id="rId11"/>
    <p:sldId id="316" r:id="rId12"/>
    <p:sldId id="317" r:id="rId13"/>
    <p:sldId id="318" r:id="rId14"/>
    <p:sldId id="325" r:id="rId15"/>
    <p:sldId id="321" r:id="rId16"/>
    <p:sldId id="324" r:id="rId17"/>
    <p:sldId id="306" r:id="rId18"/>
    <p:sldId id="32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5"/>
  </p:normalViewPr>
  <p:slideViewPr>
    <p:cSldViewPr snapToGrid="0" snapToObjects="1" showGuides="1">
      <p:cViewPr varScale="1">
        <p:scale>
          <a:sx n="81" d="100"/>
          <a:sy n="81" d="100"/>
        </p:scale>
        <p:origin x="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82982-6A05-4848-9926-BF5B56AE3B3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B58AA-50BB-40CD-B9D8-6F421D7106E0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Generate Design Points</a:t>
          </a:r>
        </a:p>
      </dgm:t>
    </dgm:pt>
    <dgm:pt modelId="{1E5B0A0C-9F48-4868-BF65-D213B36D35C1}" type="parTrans" cxnId="{C610B98F-96DE-4FDF-A7D0-CF5B0867219C}">
      <dgm:prSet/>
      <dgm:spPr/>
      <dgm:t>
        <a:bodyPr/>
        <a:lstStyle/>
        <a:p>
          <a:endParaRPr lang="en-US"/>
        </a:p>
      </dgm:t>
    </dgm:pt>
    <dgm:pt modelId="{6C7DB1F9-E98F-4A24-A96D-486E57C60B5C}" type="sibTrans" cxnId="{C610B98F-96DE-4FDF-A7D0-CF5B0867219C}">
      <dgm:prSet/>
      <dgm:spPr/>
      <dgm:t>
        <a:bodyPr/>
        <a:lstStyle/>
        <a:p>
          <a:endParaRPr lang="en-US"/>
        </a:p>
      </dgm:t>
    </dgm:pt>
    <dgm:pt modelId="{5640E34E-1BB4-4BF4-8D17-4F6171F448E0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Generate initial sample</a:t>
          </a:r>
        </a:p>
      </dgm:t>
    </dgm:pt>
    <dgm:pt modelId="{0F025E1C-3445-48E5-B692-04C2365F0A49}" type="parTrans" cxnId="{CD169822-8A98-4423-AA92-7AF5CACADF51}">
      <dgm:prSet/>
      <dgm:spPr/>
      <dgm:t>
        <a:bodyPr/>
        <a:lstStyle/>
        <a:p>
          <a:endParaRPr lang="en-US"/>
        </a:p>
      </dgm:t>
    </dgm:pt>
    <dgm:pt modelId="{6A859B87-3265-491D-961E-393A6291E5B1}" type="sibTrans" cxnId="{CD169822-8A98-4423-AA92-7AF5CACADF51}">
      <dgm:prSet/>
      <dgm:spPr/>
      <dgm:t>
        <a:bodyPr/>
        <a:lstStyle/>
        <a:p>
          <a:endParaRPr lang="en-US"/>
        </a:p>
      </dgm:t>
    </dgm:pt>
    <dgm:pt modelId="{1FAB4F8F-406F-46EF-B52D-CD53C3F82B5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Run initial reentry trajectory simulations</a:t>
          </a:r>
        </a:p>
      </dgm:t>
    </dgm:pt>
    <dgm:pt modelId="{09EE2DD9-AD89-41D9-A768-ACDFB9DF166D}" type="parTrans" cxnId="{0E69D233-4AE3-4139-9237-3BFFE69F7253}">
      <dgm:prSet/>
      <dgm:spPr/>
      <dgm:t>
        <a:bodyPr/>
        <a:lstStyle/>
        <a:p>
          <a:endParaRPr lang="en-US"/>
        </a:p>
      </dgm:t>
    </dgm:pt>
    <dgm:pt modelId="{7A4A09E7-C530-4BE8-90E0-1C1FE77DC9B9}" type="sibTrans" cxnId="{0E69D233-4AE3-4139-9237-3BFFE69F7253}">
      <dgm:prSet/>
      <dgm:spPr/>
      <dgm:t>
        <a:bodyPr/>
        <a:lstStyle/>
        <a:p>
          <a:endParaRPr lang="en-US"/>
        </a:p>
      </dgm:t>
    </dgm:pt>
    <dgm:pt modelId="{81386DF7-A9A5-4925-8AE1-52CC004F2F3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 sample with simulation results</a:t>
          </a:r>
        </a:p>
      </dgm:t>
    </dgm:pt>
    <dgm:pt modelId="{F0361474-D51E-4BD7-BEC5-A28CE62CA76E}" type="parTrans" cxnId="{3D917B82-61D6-4089-BA6B-2100DE71D2A7}">
      <dgm:prSet/>
      <dgm:spPr/>
      <dgm:t>
        <a:bodyPr/>
        <a:lstStyle/>
        <a:p>
          <a:endParaRPr lang="en-US"/>
        </a:p>
      </dgm:t>
    </dgm:pt>
    <dgm:pt modelId="{EE699CFA-FD77-472E-8A82-48678580921F}" type="sibTrans" cxnId="{3D917B82-61D6-4089-BA6B-2100DE71D2A7}">
      <dgm:prSet/>
      <dgm:spPr/>
      <dgm:t>
        <a:bodyPr/>
        <a:lstStyle/>
        <a:p>
          <a:endParaRPr lang="en-US"/>
        </a:p>
      </dgm:t>
    </dgm:pt>
    <dgm:pt modelId="{540D6E28-E8A2-4569-A841-A694CF884AEC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Create initial Gaussian Process Model</a:t>
          </a:r>
        </a:p>
      </dgm:t>
    </dgm:pt>
    <dgm:pt modelId="{D8219B0E-2ABE-405B-A007-55151228368C}" type="parTrans" cxnId="{A723183B-CECF-40EB-BE2C-2B47D67F3772}">
      <dgm:prSet/>
      <dgm:spPr/>
      <dgm:t>
        <a:bodyPr/>
        <a:lstStyle/>
        <a:p>
          <a:endParaRPr lang="en-US"/>
        </a:p>
      </dgm:t>
    </dgm:pt>
    <dgm:pt modelId="{8F41D59C-6ABD-4A55-BECC-B96E6515585C}" type="sibTrans" cxnId="{A723183B-CECF-40EB-BE2C-2B47D67F3772}">
      <dgm:prSet/>
      <dgm:spPr/>
      <dgm:t>
        <a:bodyPr/>
        <a:lstStyle/>
        <a:p>
          <a:endParaRPr lang="en-US"/>
        </a:p>
      </dgm:t>
    </dgm:pt>
    <dgm:pt modelId="{6494AB0D-5710-4CA7-B19D-BAE0D238241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Adaptive sampling to choose batch of points</a:t>
          </a:r>
        </a:p>
      </dgm:t>
    </dgm:pt>
    <dgm:pt modelId="{E815BD16-9005-4DD3-AC2A-8472B58F77D5}" type="parTrans" cxnId="{13B76831-14B9-47EA-97F2-082DDE796EF7}">
      <dgm:prSet/>
      <dgm:spPr/>
      <dgm:t>
        <a:bodyPr/>
        <a:lstStyle/>
        <a:p>
          <a:endParaRPr lang="en-US"/>
        </a:p>
      </dgm:t>
    </dgm:pt>
    <dgm:pt modelId="{AB9463DF-5142-47D8-9962-E5DD72C24E75}" type="sibTrans" cxnId="{13B76831-14B9-47EA-97F2-082DDE796EF7}">
      <dgm:prSet/>
      <dgm:spPr/>
      <dgm:t>
        <a:bodyPr/>
        <a:lstStyle/>
        <a:p>
          <a:endParaRPr lang="en-US"/>
        </a:p>
      </dgm:t>
    </dgm:pt>
    <dgm:pt modelId="{719BAD37-F0EB-4DD1-BDEB-40F23B97B80D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Run reentry trajectory simulations on new batch</a:t>
          </a:r>
        </a:p>
      </dgm:t>
    </dgm:pt>
    <dgm:pt modelId="{B26C9FA0-363B-4471-B74B-59F3BAF97F86}" type="parTrans" cxnId="{F9AFBBC5-871E-468D-9617-ECA5DE81317B}">
      <dgm:prSet/>
      <dgm:spPr/>
      <dgm:t>
        <a:bodyPr/>
        <a:lstStyle/>
        <a:p>
          <a:endParaRPr lang="en-US"/>
        </a:p>
      </dgm:t>
    </dgm:pt>
    <dgm:pt modelId="{373AEDE4-CF78-4DC2-9D37-39A75CA8B338}" type="sibTrans" cxnId="{F9AFBBC5-871E-468D-9617-ECA5DE81317B}">
      <dgm:prSet/>
      <dgm:spPr/>
      <dgm:t>
        <a:bodyPr/>
        <a:lstStyle/>
        <a:p>
          <a:endParaRPr lang="en-US"/>
        </a:p>
      </dgm:t>
    </dgm:pt>
    <dgm:pt modelId="{FD55086F-3D4C-4651-9547-43B40D3C364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Add new data from batch to existing data</a:t>
          </a:r>
        </a:p>
      </dgm:t>
    </dgm:pt>
    <dgm:pt modelId="{F0935B8C-7805-436D-8568-0BE962874571}" type="parTrans" cxnId="{3C772EF0-DD95-4DDB-BE0B-C6705D1A3C95}">
      <dgm:prSet/>
      <dgm:spPr/>
      <dgm:t>
        <a:bodyPr/>
        <a:lstStyle/>
        <a:p>
          <a:endParaRPr lang="en-US"/>
        </a:p>
      </dgm:t>
    </dgm:pt>
    <dgm:pt modelId="{19F21CCE-4DE9-4551-BD17-498B7295CC41}" type="sibTrans" cxnId="{3C772EF0-DD95-4DDB-BE0B-C6705D1A3C95}">
      <dgm:prSet/>
      <dgm:spPr/>
      <dgm:t>
        <a:bodyPr/>
        <a:lstStyle/>
        <a:p>
          <a:endParaRPr lang="en-US"/>
        </a:p>
      </dgm:t>
    </dgm:pt>
    <dgm:pt modelId="{48A22596-0D6A-4F71-9083-055EE3B1C44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Update Gaussian Process Model</a:t>
          </a:r>
        </a:p>
      </dgm:t>
    </dgm:pt>
    <dgm:pt modelId="{8E7E5E57-D889-4643-A432-741A9D06E649}" type="parTrans" cxnId="{D01F7E82-78D6-4FEC-B38F-8625685C44AF}">
      <dgm:prSet/>
      <dgm:spPr/>
      <dgm:t>
        <a:bodyPr/>
        <a:lstStyle/>
        <a:p>
          <a:endParaRPr lang="en-US"/>
        </a:p>
      </dgm:t>
    </dgm:pt>
    <dgm:pt modelId="{0D93517F-D0F6-4016-AAFA-A5BB65FE23E4}" type="sibTrans" cxnId="{D01F7E82-78D6-4FEC-B38F-8625685C44AF}">
      <dgm:prSet/>
      <dgm:spPr/>
      <dgm:t>
        <a:bodyPr/>
        <a:lstStyle/>
        <a:p>
          <a:endParaRPr lang="en-US"/>
        </a:p>
      </dgm:t>
    </dgm:pt>
    <dgm:pt modelId="{14DF42CD-4EB2-484B-9833-E64048EFA5E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Compare Models</a:t>
          </a:r>
        </a:p>
      </dgm:t>
    </dgm:pt>
    <dgm:pt modelId="{1AE26997-9A40-42CE-88CF-A1C7BCF83853}" type="parTrans" cxnId="{8F4D5769-ED20-4ADD-909C-FB712AD29C8F}">
      <dgm:prSet/>
      <dgm:spPr/>
      <dgm:t>
        <a:bodyPr/>
        <a:lstStyle/>
        <a:p>
          <a:endParaRPr lang="en-US"/>
        </a:p>
      </dgm:t>
    </dgm:pt>
    <dgm:pt modelId="{67DE258F-9E76-4253-B87B-75F4D946D7AF}" type="sibTrans" cxnId="{8F4D5769-ED20-4ADD-909C-FB712AD29C8F}">
      <dgm:prSet/>
      <dgm:spPr/>
      <dgm:t>
        <a:bodyPr/>
        <a:lstStyle/>
        <a:p>
          <a:endParaRPr lang="en-US"/>
        </a:p>
      </dgm:t>
    </dgm:pt>
    <dgm:pt modelId="{4868C740-342D-4035-A258-E45B70035D15}" type="pres">
      <dgm:prSet presAssocID="{62A82982-6A05-4848-9926-BF5B56AE3B34}" presName="Name0" presStyleCnt="0">
        <dgm:presLayoutVars>
          <dgm:dir/>
          <dgm:resizeHandles val="exact"/>
        </dgm:presLayoutVars>
      </dgm:prSet>
      <dgm:spPr/>
    </dgm:pt>
    <dgm:pt modelId="{02B84B44-3627-4225-8532-14C699A2A912}" type="pres">
      <dgm:prSet presAssocID="{619B58AA-50BB-40CD-B9D8-6F421D7106E0}" presName="node" presStyleLbl="node1" presStyleIdx="0" presStyleCnt="10">
        <dgm:presLayoutVars>
          <dgm:bulletEnabled val="1"/>
        </dgm:presLayoutVars>
      </dgm:prSet>
      <dgm:spPr/>
    </dgm:pt>
    <dgm:pt modelId="{FE92ED26-FFF4-4BB8-A5BA-52D103CDF536}" type="pres">
      <dgm:prSet presAssocID="{6C7DB1F9-E98F-4A24-A96D-486E57C60B5C}" presName="sibTrans" presStyleLbl="sibTrans1D1" presStyleIdx="0" presStyleCnt="9"/>
      <dgm:spPr/>
    </dgm:pt>
    <dgm:pt modelId="{CA7747F1-8B2B-4840-B3BF-8261CEC9CDC8}" type="pres">
      <dgm:prSet presAssocID="{6C7DB1F9-E98F-4A24-A96D-486E57C60B5C}" presName="connectorText" presStyleLbl="sibTrans1D1" presStyleIdx="0" presStyleCnt="9"/>
      <dgm:spPr/>
    </dgm:pt>
    <dgm:pt modelId="{A12984BA-1F90-4C0F-9A16-70711FFDED64}" type="pres">
      <dgm:prSet presAssocID="{5640E34E-1BB4-4BF4-8D17-4F6171F448E0}" presName="node" presStyleLbl="node1" presStyleIdx="1" presStyleCnt="10">
        <dgm:presLayoutVars>
          <dgm:bulletEnabled val="1"/>
        </dgm:presLayoutVars>
      </dgm:prSet>
      <dgm:spPr/>
    </dgm:pt>
    <dgm:pt modelId="{99CDB4E2-7557-46D2-8426-1B318D5097A7}" type="pres">
      <dgm:prSet presAssocID="{6A859B87-3265-491D-961E-393A6291E5B1}" presName="sibTrans" presStyleLbl="sibTrans1D1" presStyleIdx="1" presStyleCnt="9"/>
      <dgm:spPr/>
    </dgm:pt>
    <dgm:pt modelId="{32927E66-1A07-42F9-8DF0-B1D27237E2B8}" type="pres">
      <dgm:prSet presAssocID="{6A859B87-3265-491D-961E-393A6291E5B1}" presName="connectorText" presStyleLbl="sibTrans1D1" presStyleIdx="1" presStyleCnt="9"/>
      <dgm:spPr/>
    </dgm:pt>
    <dgm:pt modelId="{5F4CE09A-DD7A-4047-8415-C85505513B13}" type="pres">
      <dgm:prSet presAssocID="{1FAB4F8F-406F-46EF-B52D-CD53C3F82B5D}" presName="node" presStyleLbl="node1" presStyleIdx="2" presStyleCnt="10">
        <dgm:presLayoutVars>
          <dgm:bulletEnabled val="1"/>
        </dgm:presLayoutVars>
      </dgm:prSet>
      <dgm:spPr/>
    </dgm:pt>
    <dgm:pt modelId="{2EFC8285-7D3C-4227-9DEA-9683CCFC146C}" type="pres">
      <dgm:prSet presAssocID="{7A4A09E7-C530-4BE8-90E0-1C1FE77DC9B9}" presName="sibTrans" presStyleLbl="sibTrans1D1" presStyleIdx="2" presStyleCnt="9"/>
      <dgm:spPr/>
    </dgm:pt>
    <dgm:pt modelId="{90F4F882-6FF9-4E16-B245-AACB62A49980}" type="pres">
      <dgm:prSet presAssocID="{7A4A09E7-C530-4BE8-90E0-1C1FE77DC9B9}" presName="connectorText" presStyleLbl="sibTrans1D1" presStyleIdx="2" presStyleCnt="9"/>
      <dgm:spPr/>
    </dgm:pt>
    <dgm:pt modelId="{C1571F85-E05D-48A6-818C-CF37BFE874AC}" type="pres">
      <dgm:prSet presAssocID="{81386DF7-A9A5-4925-8AE1-52CC004F2F35}" presName="node" presStyleLbl="node1" presStyleIdx="3" presStyleCnt="10">
        <dgm:presLayoutVars>
          <dgm:bulletEnabled val="1"/>
        </dgm:presLayoutVars>
      </dgm:prSet>
      <dgm:spPr/>
    </dgm:pt>
    <dgm:pt modelId="{9E780D40-1D06-4BBB-8530-748C944A33BC}" type="pres">
      <dgm:prSet presAssocID="{EE699CFA-FD77-472E-8A82-48678580921F}" presName="sibTrans" presStyleLbl="sibTrans1D1" presStyleIdx="3" presStyleCnt="9"/>
      <dgm:spPr/>
    </dgm:pt>
    <dgm:pt modelId="{9596BC3D-2BA2-407B-A3B1-2FA81414AECC}" type="pres">
      <dgm:prSet presAssocID="{EE699CFA-FD77-472E-8A82-48678580921F}" presName="connectorText" presStyleLbl="sibTrans1D1" presStyleIdx="3" presStyleCnt="9"/>
      <dgm:spPr/>
    </dgm:pt>
    <dgm:pt modelId="{CC350894-603B-43D9-9190-A4231CC6C787}" type="pres">
      <dgm:prSet presAssocID="{540D6E28-E8A2-4569-A841-A694CF884AEC}" presName="node" presStyleLbl="node1" presStyleIdx="4" presStyleCnt="10">
        <dgm:presLayoutVars>
          <dgm:bulletEnabled val="1"/>
        </dgm:presLayoutVars>
      </dgm:prSet>
      <dgm:spPr/>
    </dgm:pt>
    <dgm:pt modelId="{A2227B8F-6061-4F64-A6C4-212FF22FCE0C}" type="pres">
      <dgm:prSet presAssocID="{8F41D59C-6ABD-4A55-BECC-B96E6515585C}" presName="sibTrans" presStyleLbl="sibTrans1D1" presStyleIdx="4" presStyleCnt="9"/>
      <dgm:spPr/>
    </dgm:pt>
    <dgm:pt modelId="{61B22363-7389-4F81-A1BB-EDA0E7A662FF}" type="pres">
      <dgm:prSet presAssocID="{8F41D59C-6ABD-4A55-BECC-B96E6515585C}" presName="connectorText" presStyleLbl="sibTrans1D1" presStyleIdx="4" presStyleCnt="9"/>
      <dgm:spPr/>
    </dgm:pt>
    <dgm:pt modelId="{D33D2D9D-75FB-4739-810C-0DEACF4AEC4C}" type="pres">
      <dgm:prSet presAssocID="{6494AB0D-5710-4CA7-B19D-BAE0D238241B}" presName="node" presStyleLbl="node1" presStyleIdx="5" presStyleCnt="10">
        <dgm:presLayoutVars>
          <dgm:bulletEnabled val="1"/>
        </dgm:presLayoutVars>
      </dgm:prSet>
      <dgm:spPr/>
    </dgm:pt>
    <dgm:pt modelId="{295A18FE-0D1B-44B8-9F39-8FBB839843A5}" type="pres">
      <dgm:prSet presAssocID="{AB9463DF-5142-47D8-9962-E5DD72C24E75}" presName="sibTrans" presStyleLbl="sibTrans1D1" presStyleIdx="5" presStyleCnt="9"/>
      <dgm:spPr/>
    </dgm:pt>
    <dgm:pt modelId="{F159B5EE-CC14-4E58-8E6C-BAC47CBF103D}" type="pres">
      <dgm:prSet presAssocID="{AB9463DF-5142-47D8-9962-E5DD72C24E75}" presName="connectorText" presStyleLbl="sibTrans1D1" presStyleIdx="5" presStyleCnt="9"/>
      <dgm:spPr/>
    </dgm:pt>
    <dgm:pt modelId="{5F2FF5CD-D6BF-4515-A580-BA5390A195A5}" type="pres">
      <dgm:prSet presAssocID="{719BAD37-F0EB-4DD1-BDEB-40F23B97B80D}" presName="node" presStyleLbl="node1" presStyleIdx="6" presStyleCnt="10">
        <dgm:presLayoutVars>
          <dgm:bulletEnabled val="1"/>
        </dgm:presLayoutVars>
      </dgm:prSet>
      <dgm:spPr/>
    </dgm:pt>
    <dgm:pt modelId="{8DFBE646-B07F-4F4F-858F-AF34C45A691F}" type="pres">
      <dgm:prSet presAssocID="{373AEDE4-CF78-4DC2-9D37-39A75CA8B338}" presName="sibTrans" presStyleLbl="sibTrans1D1" presStyleIdx="6" presStyleCnt="9"/>
      <dgm:spPr/>
    </dgm:pt>
    <dgm:pt modelId="{A2E89E63-1A76-47D9-A155-5ECE4C77A759}" type="pres">
      <dgm:prSet presAssocID="{373AEDE4-CF78-4DC2-9D37-39A75CA8B338}" presName="connectorText" presStyleLbl="sibTrans1D1" presStyleIdx="6" presStyleCnt="9"/>
      <dgm:spPr/>
    </dgm:pt>
    <dgm:pt modelId="{A30E8CDB-6695-4225-9C8F-39FD8C857222}" type="pres">
      <dgm:prSet presAssocID="{FD55086F-3D4C-4651-9547-43B40D3C3642}" presName="node" presStyleLbl="node1" presStyleIdx="7" presStyleCnt="10">
        <dgm:presLayoutVars>
          <dgm:bulletEnabled val="1"/>
        </dgm:presLayoutVars>
      </dgm:prSet>
      <dgm:spPr/>
    </dgm:pt>
    <dgm:pt modelId="{49ECE86A-81AE-410C-854B-EEDB4C4089B7}" type="pres">
      <dgm:prSet presAssocID="{19F21CCE-4DE9-4551-BD17-498B7295CC41}" presName="sibTrans" presStyleLbl="sibTrans1D1" presStyleIdx="7" presStyleCnt="9"/>
      <dgm:spPr/>
    </dgm:pt>
    <dgm:pt modelId="{C7F944CE-21E4-4DFB-8494-BB06C4340BCE}" type="pres">
      <dgm:prSet presAssocID="{19F21CCE-4DE9-4551-BD17-498B7295CC41}" presName="connectorText" presStyleLbl="sibTrans1D1" presStyleIdx="7" presStyleCnt="9"/>
      <dgm:spPr/>
    </dgm:pt>
    <dgm:pt modelId="{EF44EE65-2652-49B4-8AF5-1679CD6E6AC8}" type="pres">
      <dgm:prSet presAssocID="{48A22596-0D6A-4F71-9083-055EE3B1C44B}" presName="node" presStyleLbl="node1" presStyleIdx="8" presStyleCnt="10">
        <dgm:presLayoutVars>
          <dgm:bulletEnabled val="1"/>
        </dgm:presLayoutVars>
      </dgm:prSet>
      <dgm:spPr/>
    </dgm:pt>
    <dgm:pt modelId="{31864803-1F03-40FC-B00B-6337A5D75FB9}" type="pres">
      <dgm:prSet presAssocID="{0D93517F-D0F6-4016-AAFA-A5BB65FE23E4}" presName="sibTrans" presStyleLbl="sibTrans1D1" presStyleIdx="8" presStyleCnt="9"/>
      <dgm:spPr/>
    </dgm:pt>
    <dgm:pt modelId="{FFDDFE31-328F-40C1-A43B-8D2E28D966CF}" type="pres">
      <dgm:prSet presAssocID="{0D93517F-D0F6-4016-AAFA-A5BB65FE23E4}" presName="connectorText" presStyleLbl="sibTrans1D1" presStyleIdx="8" presStyleCnt="9"/>
      <dgm:spPr/>
    </dgm:pt>
    <dgm:pt modelId="{42CCCC09-795D-4EA4-8B21-52EE612AB97F}" type="pres">
      <dgm:prSet presAssocID="{14DF42CD-4EB2-484B-9833-E64048EFA5E9}" presName="node" presStyleLbl="node1" presStyleIdx="9" presStyleCnt="10">
        <dgm:presLayoutVars>
          <dgm:bulletEnabled val="1"/>
        </dgm:presLayoutVars>
      </dgm:prSet>
      <dgm:spPr/>
    </dgm:pt>
  </dgm:ptLst>
  <dgm:cxnLst>
    <dgm:cxn modelId="{BFD9C501-720F-45FF-B903-13A8888C4491}" type="presOf" srcId="{619B58AA-50BB-40CD-B9D8-6F421D7106E0}" destId="{02B84B44-3627-4225-8532-14C699A2A912}" srcOrd="0" destOrd="0" presId="urn:microsoft.com/office/officeart/2005/8/layout/bProcess3"/>
    <dgm:cxn modelId="{860CFA03-B1BD-46A1-8DD3-5AE84C4FFF37}" type="presOf" srcId="{5640E34E-1BB4-4BF4-8D17-4F6171F448E0}" destId="{A12984BA-1F90-4C0F-9A16-70711FFDED64}" srcOrd="0" destOrd="0" presId="urn:microsoft.com/office/officeart/2005/8/layout/bProcess3"/>
    <dgm:cxn modelId="{CECC2222-33D9-468F-BDC3-FE9AA936346B}" type="presOf" srcId="{62A82982-6A05-4848-9926-BF5B56AE3B34}" destId="{4868C740-342D-4035-A258-E45B70035D15}" srcOrd="0" destOrd="0" presId="urn:microsoft.com/office/officeart/2005/8/layout/bProcess3"/>
    <dgm:cxn modelId="{CD169822-8A98-4423-AA92-7AF5CACADF51}" srcId="{62A82982-6A05-4848-9926-BF5B56AE3B34}" destId="{5640E34E-1BB4-4BF4-8D17-4F6171F448E0}" srcOrd="1" destOrd="0" parTransId="{0F025E1C-3445-48E5-B692-04C2365F0A49}" sibTransId="{6A859B87-3265-491D-961E-393A6291E5B1}"/>
    <dgm:cxn modelId="{13B76831-14B9-47EA-97F2-082DDE796EF7}" srcId="{62A82982-6A05-4848-9926-BF5B56AE3B34}" destId="{6494AB0D-5710-4CA7-B19D-BAE0D238241B}" srcOrd="5" destOrd="0" parTransId="{E815BD16-9005-4DD3-AC2A-8472B58F77D5}" sibTransId="{AB9463DF-5142-47D8-9962-E5DD72C24E75}"/>
    <dgm:cxn modelId="{0E69D233-4AE3-4139-9237-3BFFE69F7253}" srcId="{62A82982-6A05-4848-9926-BF5B56AE3B34}" destId="{1FAB4F8F-406F-46EF-B52D-CD53C3F82B5D}" srcOrd="2" destOrd="0" parTransId="{09EE2DD9-AD89-41D9-A768-ACDFB9DF166D}" sibTransId="{7A4A09E7-C530-4BE8-90E0-1C1FE77DC9B9}"/>
    <dgm:cxn modelId="{5D4A3B38-C4D1-417F-AC10-5780544430D5}" type="presOf" srcId="{6A859B87-3265-491D-961E-393A6291E5B1}" destId="{99CDB4E2-7557-46D2-8426-1B318D5097A7}" srcOrd="0" destOrd="0" presId="urn:microsoft.com/office/officeart/2005/8/layout/bProcess3"/>
    <dgm:cxn modelId="{55DA5838-7EC5-4703-A154-C97E59A745AC}" type="presOf" srcId="{AB9463DF-5142-47D8-9962-E5DD72C24E75}" destId="{295A18FE-0D1B-44B8-9F39-8FBB839843A5}" srcOrd="0" destOrd="0" presId="urn:microsoft.com/office/officeart/2005/8/layout/bProcess3"/>
    <dgm:cxn modelId="{BF259B38-720B-471A-9A17-370DDBCA1474}" type="presOf" srcId="{FD55086F-3D4C-4651-9547-43B40D3C3642}" destId="{A30E8CDB-6695-4225-9C8F-39FD8C857222}" srcOrd="0" destOrd="0" presId="urn:microsoft.com/office/officeart/2005/8/layout/bProcess3"/>
    <dgm:cxn modelId="{A723183B-CECF-40EB-BE2C-2B47D67F3772}" srcId="{62A82982-6A05-4848-9926-BF5B56AE3B34}" destId="{540D6E28-E8A2-4569-A841-A694CF884AEC}" srcOrd="4" destOrd="0" parTransId="{D8219B0E-2ABE-405B-A007-55151228368C}" sibTransId="{8F41D59C-6ABD-4A55-BECC-B96E6515585C}"/>
    <dgm:cxn modelId="{9CF2233F-77BA-4D8D-B3DC-55E150DD836C}" type="presOf" srcId="{19F21CCE-4DE9-4551-BD17-498B7295CC41}" destId="{C7F944CE-21E4-4DFB-8494-BB06C4340BCE}" srcOrd="1" destOrd="0" presId="urn:microsoft.com/office/officeart/2005/8/layout/bProcess3"/>
    <dgm:cxn modelId="{714DAD44-94FA-40EE-A10A-78458A3DC9AD}" type="presOf" srcId="{719BAD37-F0EB-4DD1-BDEB-40F23B97B80D}" destId="{5F2FF5CD-D6BF-4515-A580-BA5390A195A5}" srcOrd="0" destOrd="0" presId="urn:microsoft.com/office/officeart/2005/8/layout/bProcess3"/>
    <dgm:cxn modelId="{F02EAB47-2CF8-4C14-A0D9-48AF8D978A7D}" type="presOf" srcId="{0D93517F-D0F6-4016-AAFA-A5BB65FE23E4}" destId="{FFDDFE31-328F-40C1-A43B-8D2E28D966CF}" srcOrd="1" destOrd="0" presId="urn:microsoft.com/office/officeart/2005/8/layout/bProcess3"/>
    <dgm:cxn modelId="{94A5CC48-A365-4857-B508-C2024EF448A1}" type="presOf" srcId="{EE699CFA-FD77-472E-8A82-48678580921F}" destId="{9E780D40-1D06-4BBB-8530-748C944A33BC}" srcOrd="0" destOrd="0" presId="urn:microsoft.com/office/officeart/2005/8/layout/bProcess3"/>
    <dgm:cxn modelId="{8F4D5769-ED20-4ADD-909C-FB712AD29C8F}" srcId="{62A82982-6A05-4848-9926-BF5B56AE3B34}" destId="{14DF42CD-4EB2-484B-9833-E64048EFA5E9}" srcOrd="9" destOrd="0" parTransId="{1AE26997-9A40-42CE-88CF-A1C7BCF83853}" sibTransId="{67DE258F-9E76-4253-B87B-75F4D946D7AF}"/>
    <dgm:cxn modelId="{05AB8269-3545-4A46-B334-D4D813ACC626}" type="presOf" srcId="{6494AB0D-5710-4CA7-B19D-BAE0D238241B}" destId="{D33D2D9D-75FB-4739-810C-0DEACF4AEC4C}" srcOrd="0" destOrd="0" presId="urn:microsoft.com/office/officeart/2005/8/layout/bProcess3"/>
    <dgm:cxn modelId="{E944744E-5ED0-4985-B49E-D037A7A51118}" type="presOf" srcId="{7A4A09E7-C530-4BE8-90E0-1C1FE77DC9B9}" destId="{90F4F882-6FF9-4E16-B245-AACB62A49980}" srcOrd="1" destOrd="0" presId="urn:microsoft.com/office/officeart/2005/8/layout/bProcess3"/>
    <dgm:cxn modelId="{64F0DC6E-FB1C-4A5C-866E-037FCBF3CC69}" type="presOf" srcId="{EE699CFA-FD77-472E-8A82-48678580921F}" destId="{9596BC3D-2BA2-407B-A3B1-2FA81414AECC}" srcOrd="1" destOrd="0" presId="urn:microsoft.com/office/officeart/2005/8/layout/bProcess3"/>
    <dgm:cxn modelId="{0B474B74-B83F-4103-A1C0-8CCB422E770A}" type="presOf" srcId="{7A4A09E7-C530-4BE8-90E0-1C1FE77DC9B9}" destId="{2EFC8285-7D3C-4227-9DEA-9683CCFC146C}" srcOrd="0" destOrd="0" presId="urn:microsoft.com/office/officeart/2005/8/layout/bProcess3"/>
    <dgm:cxn modelId="{3D917B82-61D6-4089-BA6B-2100DE71D2A7}" srcId="{62A82982-6A05-4848-9926-BF5B56AE3B34}" destId="{81386DF7-A9A5-4925-8AE1-52CC004F2F35}" srcOrd="3" destOrd="0" parTransId="{F0361474-D51E-4BD7-BEC5-A28CE62CA76E}" sibTransId="{EE699CFA-FD77-472E-8A82-48678580921F}"/>
    <dgm:cxn modelId="{D01F7E82-78D6-4FEC-B38F-8625685C44AF}" srcId="{62A82982-6A05-4848-9926-BF5B56AE3B34}" destId="{48A22596-0D6A-4F71-9083-055EE3B1C44B}" srcOrd="8" destOrd="0" parTransId="{8E7E5E57-D889-4643-A432-741A9D06E649}" sibTransId="{0D93517F-D0F6-4016-AAFA-A5BB65FE23E4}"/>
    <dgm:cxn modelId="{C610B98F-96DE-4FDF-A7D0-CF5B0867219C}" srcId="{62A82982-6A05-4848-9926-BF5B56AE3B34}" destId="{619B58AA-50BB-40CD-B9D8-6F421D7106E0}" srcOrd="0" destOrd="0" parTransId="{1E5B0A0C-9F48-4868-BF65-D213B36D35C1}" sibTransId="{6C7DB1F9-E98F-4A24-A96D-486E57C60B5C}"/>
    <dgm:cxn modelId="{796D1598-60C9-4259-8BF8-254759B35033}" type="presOf" srcId="{0D93517F-D0F6-4016-AAFA-A5BB65FE23E4}" destId="{31864803-1F03-40FC-B00B-6337A5D75FB9}" srcOrd="0" destOrd="0" presId="urn:microsoft.com/office/officeart/2005/8/layout/bProcess3"/>
    <dgm:cxn modelId="{81ECFBA1-A051-4FF6-9C56-FC69EDFE7E7C}" type="presOf" srcId="{8F41D59C-6ABD-4A55-BECC-B96E6515585C}" destId="{61B22363-7389-4F81-A1BB-EDA0E7A662FF}" srcOrd="1" destOrd="0" presId="urn:microsoft.com/office/officeart/2005/8/layout/bProcess3"/>
    <dgm:cxn modelId="{C448F5A6-BE7F-4D34-95F4-B2C73F41A354}" type="presOf" srcId="{373AEDE4-CF78-4DC2-9D37-39A75CA8B338}" destId="{8DFBE646-B07F-4F4F-858F-AF34C45A691F}" srcOrd="0" destOrd="0" presId="urn:microsoft.com/office/officeart/2005/8/layout/bProcess3"/>
    <dgm:cxn modelId="{805844AA-D54A-4A18-977F-728019AF6299}" type="presOf" srcId="{6C7DB1F9-E98F-4A24-A96D-486E57C60B5C}" destId="{CA7747F1-8B2B-4840-B3BF-8261CEC9CDC8}" srcOrd="1" destOrd="0" presId="urn:microsoft.com/office/officeart/2005/8/layout/bProcess3"/>
    <dgm:cxn modelId="{AEC43DAD-B883-411E-8B4F-E0FDF6E86EA8}" type="presOf" srcId="{6A859B87-3265-491D-961E-393A6291E5B1}" destId="{32927E66-1A07-42F9-8DF0-B1D27237E2B8}" srcOrd="1" destOrd="0" presId="urn:microsoft.com/office/officeart/2005/8/layout/bProcess3"/>
    <dgm:cxn modelId="{CED455AE-71F0-4BE5-AF1B-9775A88D62D4}" type="presOf" srcId="{373AEDE4-CF78-4DC2-9D37-39A75CA8B338}" destId="{A2E89E63-1A76-47D9-A155-5ECE4C77A759}" srcOrd="1" destOrd="0" presId="urn:microsoft.com/office/officeart/2005/8/layout/bProcess3"/>
    <dgm:cxn modelId="{AA7FF3AE-A0F8-4BE7-BF40-0CF34459EAFE}" type="presOf" srcId="{48A22596-0D6A-4F71-9083-055EE3B1C44B}" destId="{EF44EE65-2652-49B4-8AF5-1679CD6E6AC8}" srcOrd="0" destOrd="0" presId="urn:microsoft.com/office/officeart/2005/8/layout/bProcess3"/>
    <dgm:cxn modelId="{F9AFBBC5-871E-468D-9617-ECA5DE81317B}" srcId="{62A82982-6A05-4848-9926-BF5B56AE3B34}" destId="{719BAD37-F0EB-4DD1-BDEB-40F23B97B80D}" srcOrd="6" destOrd="0" parTransId="{B26C9FA0-363B-4471-B74B-59F3BAF97F86}" sibTransId="{373AEDE4-CF78-4DC2-9D37-39A75CA8B338}"/>
    <dgm:cxn modelId="{B2E550D6-1ABB-4A7C-B076-33CF9BABAB04}" type="presOf" srcId="{19F21CCE-4DE9-4551-BD17-498B7295CC41}" destId="{49ECE86A-81AE-410C-854B-EEDB4C4089B7}" srcOrd="0" destOrd="0" presId="urn:microsoft.com/office/officeart/2005/8/layout/bProcess3"/>
    <dgm:cxn modelId="{A0D3EDD6-65AA-4FA2-80E9-057C3D4802E2}" type="presOf" srcId="{6C7DB1F9-E98F-4A24-A96D-486E57C60B5C}" destId="{FE92ED26-FFF4-4BB8-A5BA-52D103CDF536}" srcOrd="0" destOrd="0" presId="urn:microsoft.com/office/officeart/2005/8/layout/bProcess3"/>
    <dgm:cxn modelId="{E73326DD-33CB-4F3E-B028-358612A7ACF7}" type="presOf" srcId="{81386DF7-A9A5-4925-8AE1-52CC004F2F35}" destId="{C1571F85-E05D-48A6-818C-CF37BFE874AC}" srcOrd="0" destOrd="0" presId="urn:microsoft.com/office/officeart/2005/8/layout/bProcess3"/>
    <dgm:cxn modelId="{C5D848E1-C425-42C0-93B9-332737782361}" type="presOf" srcId="{540D6E28-E8A2-4569-A841-A694CF884AEC}" destId="{CC350894-603B-43D9-9190-A4231CC6C787}" srcOrd="0" destOrd="0" presId="urn:microsoft.com/office/officeart/2005/8/layout/bProcess3"/>
    <dgm:cxn modelId="{FFE0DAE5-1372-4195-899E-2A029D635CD4}" type="presOf" srcId="{AB9463DF-5142-47D8-9962-E5DD72C24E75}" destId="{F159B5EE-CC14-4E58-8E6C-BAC47CBF103D}" srcOrd="1" destOrd="0" presId="urn:microsoft.com/office/officeart/2005/8/layout/bProcess3"/>
    <dgm:cxn modelId="{79AA56EB-4050-4617-A04B-97DDD9208214}" type="presOf" srcId="{1FAB4F8F-406F-46EF-B52D-CD53C3F82B5D}" destId="{5F4CE09A-DD7A-4047-8415-C85505513B13}" srcOrd="0" destOrd="0" presId="urn:microsoft.com/office/officeart/2005/8/layout/bProcess3"/>
    <dgm:cxn modelId="{3C772EF0-DD95-4DDB-BE0B-C6705D1A3C95}" srcId="{62A82982-6A05-4848-9926-BF5B56AE3B34}" destId="{FD55086F-3D4C-4651-9547-43B40D3C3642}" srcOrd="7" destOrd="0" parTransId="{F0935B8C-7805-436D-8568-0BE962874571}" sibTransId="{19F21CCE-4DE9-4551-BD17-498B7295CC41}"/>
    <dgm:cxn modelId="{BA7B9EF5-9795-4D22-B889-B40F367AD6AB}" type="presOf" srcId="{8F41D59C-6ABD-4A55-BECC-B96E6515585C}" destId="{A2227B8F-6061-4F64-A6C4-212FF22FCE0C}" srcOrd="0" destOrd="0" presId="urn:microsoft.com/office/officeart/2005/8/layout/bProcess3"/>
    <dgm:cxn modelId="{7CC31AFE-71D6-4184-AF5E-A54285267050}" type="presOf" srcId="{14DF42CD-4EB2-484B-9833-E64048EFA5E9}" destId="{42CCCC09-795D-4EA4-8B21-52EE612AB97F}" srcOrd="0" destOrd="0" presId="urn:microsoft.com/office/officeart/2005/8/layout/bProcess3"/>
    <dgm:cxn modelId="{498432E2-0A99-4301-A343-2D3BDC439F12}" type="presParOf" srcId="{4868C740-342D-4035-A258-E45B70035D15}" destId="{02B84B44-3627-4225-8532-14C699A2A912}" srcOrd="0" destOrd="0" presId="urn:microsoft.com/office/officeart/2005/8/layout/bProcess3"/>
    <dgm:cxn modelId="{77B3B856-2771-47B9-91D7-8EC927FB5260}" type="presParOf" srcId="{4868C740-342D-4035-A258-E45B70035D15}" destId="{FE92ED26-FFF4-4BB8-A5BA-52D103CDF536}" srcOrd="1" destOrd="0" presId="urn:microsoft.com/office/officeart/2005/8/layout/bProcess3"/>
    <dgm:cxn modelId="{197A1D4D-86C8-4E3E-A2B4-5815A126DC4C}" type="presParOf" srcId="{FE92ED26-FFF4-4BB8-A5BA-52D103CDF536}" destId="{CA7747F1-8B2B-4840-B3BF-8261CEC9CDC8}" srcOrd="0" destOrd="0" presId="urn:microsoft.com/office/officeart/2005/8/layout/bProcess3"/>
    <dgm:cxn modelId="{981B7463-C286-4673-8343-EAB81C68BCAD}" type="presParOf" srcId="{4868C740-342D-4035-A258-E45B70035D15}" destId="{A12984BA-1F90-4C0F-9A16-70711FFDED64}" srcOrd="2" destOrd="0" presId="urn:microsoft.com/office/officeart/2005/8/layout/bProcess3"/>
    <dgm:cxn modelId="{553B64DC-4D32-4401-AB2D-594164B6A2AC}" type="presParOf" srcId="{4868C740-342D-4035-A258-E45B70035D15}" destId="{99CDB4E2-7557-46D2-8426-1B318D5097A7}" srcOrd="3" destOrd="0" presId="urn:microsoft.com/office/officeart/2005/8/layout/bProcess3"/>
    <dgm:cxn modelId="{FDBBD5C0-0AFE-424B-9C5B-42D293E75572}" type="presParOf" srcId="{99CDB4E2-7557-46D2-8426-1B318D5097A7}" destId="{32927E66-1A07-42F9-8DF0-B1D27237E2B8}" srcOrd="0" destOrd="0" presId="urn:microsoft.com/office/officeart/2005/8/layout/bProcess3"/>
    <dgm:cxn modelId="{4ED92E30-D4D3-4C6D-A275-96270099B2B8}" type="presParOf" srcId="{4868C740-342D-4035-A258-E45B70035D15}" destId="{5F4CE09A-DD7A-4047-8415-C85505513B13}" srcOrd="4" destOrd="0" presId="urn:microsoft.com/office/officeart/2005/8/layout/bProcess3"/>
    <dgm:cxn modelId="{D7A97243-2157-4112-B9E5-0348F050F528}" type="presParOf" srcId="{4868C740-342D-4035-A258-E45B70035D15}" destId="{2EFC8285-7D3C-4227-9DEA-9683CCFC146C}" srcOrd="5" destOrd="0" presId="urn:microsoft.com/office/officeart/2005/8/layout/bProcess3"/>
    <dgm:cxn modelId="{4A1DB7A9-B1DF-4E08-BBCC-1A4F48F112C5}" type="presParOf" srcId="{2EFC8285-7D3C-4227-9DEA-9683CCFC146C}" destId="{90F4F882-6FF9-4E16-B245-AACB62A49980}" srcOrd="0" destOrd="0" presId="urn:microsoft.com/office/officeart/2005/8/layout/bProcess3"/>
    <dgm:cxn modelId="{2F9A0AB8-0DDF-4325-ABBC-6BD3D3D5E53F}" type="presParOf" srcId="{4868C740-342D-4035-A258-E45B70035D15}" destId="{C1571F85-E05D-48A6-818C-CF37BFE874AC}" srcOrd="6" destOrd="0" presId="urn:microsoft.com/office/officeart/2005/8/layout/bProcess3"/>
    <dgm:cxn modelId="{4048EDE6-33B7-483D-8581-1F258CD6924B}" type="presParOf" srcId="{4868C740-342D-4035-A258-E45B70035D15}" destId="{9E780D40-1D06-4BBB-8530-748C944A33BC}" srcOrd="7" destOrd="0" presId="urn:microsoft.com/office/officeart/2005/8/layout/bProcess3"/>
    <dgm:cxn modelId="{38AA00C4-49BA-45B2-8855-A4B982858807}" type="presParOf" srcId="{9E780D40-1D06-4BBB-8530-748C944A33BC}" destId="{9596BC3D-2BA2-407B-A3B1-2FA81414AECC}" srcOrd="0" destOrd="0" presId="urn:microsoft.com/office/officeart/2005/8/layout/bProcess3"/>
    <dgm:cxn modelId="{E304CB7C-8870-4ED2-A11F-6166155ED467}" type="presParOf" srcId="{4868C740-342D-4035-A258-E45B70035D15}" destId="{CC350894-603B-43D9-9190-A4231CC6C787}" srcOrd="8" destOrd="0" presId="urn:microsoft.com/office/officeart/2005/8/layout/bProcess3"/>
    <dgm:cxn modelId="{5461A262-97F7-4B8E-8DEA-948C914E7654}" type="presParOf" srcId="{4868C740-342D-4035-A258-E45B70035D15}" destId="{A2227B8F-6061-4F64-A6C4-212FF22FCE0C}" srcOrd="9" destOrd="0" presId="urn:microsoft.com/office/officeart/2005/8/layout/bProcess3"/>
    <dgm:cxn modelId="{CA557F12-CB94-4C48-9B89-B916FDF703E4}" type="presParOf" srcId="{A2227B8F-6061-4F64-A6C4-212FF22FCE0C}" destId="{61B22363-7389-4F81-A1BB-EDA0E7A662FF}" srcOrd="0" destOrd="0" presId="urn:microsoft.com/office/officeart/2005/8/layout/bProcess3"/>
    <dgm:cxn modelId="{4A748D5B-672E-48B5-9FF0-3E2DB98275ED}" type="presParOf" srcId="{4868C740-342D-4035-A258-E45B70035D15}" destId="{D33D2D9D-75FB-4739-810C-0DEACF4AEC4C}" srcOrd="10" destOrd="0" presId="urn:microsoft.com/office/officeart/2005/8/layout/bProcess3"/>
    <dgm:cxn modelId="{8360CC90-B8F7-41DC-A9C4-84ED598176C2}" type="presParOf" srcId="{4868C740-342D-4035-A258-E45B70035D15}" destId="{295A18FE-0D1B-44B8-9F39-8FBB839843A5}" srcOrd="11" destOrd="0" presId="urn:microsoft.com/office/officeart/2005/8/layout/bProcess3"/>
    <dgm:cxn modelId="{20DBD5AB-2A8D-4AE4-8CF3-C00D50448DDA}" type="presParOf" srcId="{295A18FE-0D1B-44B8-9F39-8FBB839843A5}" destId="{F159B5EE-CC14-4E58-8E6C-BAC47CBF103D}" srcOrd="0" destOrd="0" presId="urn:microsoft.com/office/officeart/2005/8/layout/bProcess3"/>
    <dgm:cxn modelId="{25A47170-BE37-42EF-891B-08FE0E357184}" type="presParOf" srcId="{4868C740-342D-4035-A258-E45B70035D15}" destId="{5F2FF5CD-D6BF-4515-A580-BA5390A195A5}" srcOrd="12" destOrd="0" presId="urn:microsoft.com/office/officeart/2005/8/layout/bProcess3"/>
    <dgm:cxn modelId="{29611D8A-B6A6-4891-9003-0014653FE634}" type="presParOf" srcId="{4868C740-342D-4035-A258-E45B70035D15}" destId="{8DFBE646-B07F-4F4F-858F-AF34C45A691F}" srcOrd="13" destOrd="0" presId="urn:microsoft.com/office/officeart/2005/8/layout/bProcess3"/>
    <dgm:cxn modelId="{DEF25866-49AC-4231-B062-8B9C9892B4F6}" type="presParOf" srcId="{8DFBE646-B07F-4F4F-858F-AF34C45A691F}" destId="{A2E89E63-1A76-47D9-A155-5ECE4C77A759}" srcOrd="0" destOrd="0" presId="urn:microsoft.com/office/officeart/2005/8/layout/bProcess3"/>
    <dgm:cxn modelId="{8CD2CBBA-5489-42EF-9CD4-65A9D04830D4}" type="presParOf" srcId="{4868C740-342D-4035-A258-E45B70035D15}" destId="{A30E8CDB-6695-4225-9C8F-39FD8C857222}" srcOrd="14" destOrd="0" presId="urn:microsoft.com/office/officeart/2005/8/layout/bProcess3"/>
    <dgm:cxn modelId="{03FD1DF2-ACEC-4ABE-A77F-16D3DB76033F}" type="presParOf" srcId="{4868C740-342D-4035-A258-E45B70035D15}" destId="{49ECE86A-81AE-410C-854B-EEDB4C4089B7}" srcOrd="15" destOrd="0" presId="urn:microsoft.com/office/officeart/2005/8/layout/bProcess3"/>
    <dgm:cxn modelId="{E31409F7-148F-4D95-B94E-B1C278A59C97}" type="presParOf" srcId="{49ECE86A-81AE-410C-854B-EEDB4C4089B7}" destId="{C7F944CE-21E4-4DFB-8494-BB06C4340BCE}" srcOrd="0" destOrd="0" presId="urn:microsoft.com/office/officeart/2005/8/layout/bProcess3"/>
    <dgm:cxn modelId="{720EF542-8C3D-42C3-980C-7A3DC7F70DF1}" type="presParOf" srcId="{4868C740-342D-4035-A258-E45B70035D15}" destId="{EF44EE65-2652-49B4-8AF5-1679CD6E6AC8}" srcOrd="16" destOrd="0" presId="urn:microsoft.com/office/officeart/2005/8/layout/bProcess3"/>
    <dgm:cxn modelId="{A6639B0F-82D9-425C-8313-4144BE8145C2}" type="presParOf" srcId="{4868C740-342D-4035-A258-E45B70035D15}" destId="{31864803-1F03-40FC-B00B-6337A5D75FB9}" srcOrd="17" destOrd="0" presId="urn:microsoft.com/office/officeart/2005/8/layout/bProcess3"/>
    <dgm:cxn modelId="{5DC860E5-F40E-4306-986D-60D14AF8CDC6}" type="presParOf" srcId="{31864803-1F03-40FC-B00B-6337A5D75FB9}" destId="{FFDDFE31-328F-40C1-A43B-8D2E28D966CF}" srcOrd="0" destOrd="0" presId="urn:microsoft.com/office/officeart/2005/8/layout/bProcess3"/>
    <dgm:cxn modelId="{6FD1C595-0713-4EAA-B94B-C3BF4756606F}" type="presParOf" srcId="{4868C740-342D-4035-A258-E45B70035D15}" destId="{42CCCC09-795D-4EA4-8B21-52EE612AB97F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2ED26-FFF4-4BB8-A5BA-52D103CDF536}">
      <dsp:nvSpPr>
        <dsp:cNvPr id="0" name=""/>
        <dsp:cNvSpPr/>
      </dsp:nvSpPr>
      <dsp:spPr>
        <a:xfrm>
          <a:off x="1805934" y="888731"/>
          <a:ext cx="3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5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7377" y="932380"/>
        <a:ext cx="20709" cy="4141"/>
      </dsp:txXfrm>
    </dsp:sp>
    <dsp:sp modelId="{02B84B44-3627-4225-8532-14C699A2A912}">
      <dsp:nvSpPr>
        <dsp:cNvPr id="0" name=""/>
        <dsp:cNvSpPr/>
      </dsp:nvSpPr>
      <dsp:spPr>
        <a:xfrm>
          <a:off x="6880" y="394194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Generate Design Points</a:t>
          </a:r>
        </a:p>
      </dsp:txBody>
      <dsp:txXfrm>
        <a:off x="6880" y="394194"/>
        <a:ext cx="1800854" cy="1080512"/>
      </dsp:txXfrm>
    </dsp:sp>
    <dsp:sp modelId="{99CDB4E2-7557-46D2-8426-1B318D5097A7}">
      <dsp:nvSpPr>
        <dsp:cNvPr id="0" name=""/>
        <dsp:cNvSpPr/>
      </dsp:nvSpPr>
      <dsp:spPr>
        <a:xfrm>
          <a:off x="4020984" y="888731"/>
          <a:ext cx="3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5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2428" y="932380"/>
        <a:ext cx="20709" cy="4141"/>
      </dsp:txXfrm>
    </dsp:sp>
    <dsp:sp modelId="{A12984BA-1F90-4C0F-9A16-70711FFDED64}">
      <dsp:nvSpPr>
        <dsp:cNvPr id="0" name=""/>
        <dsp:cNvSpPr/>
      </dsp:nvSpPr>
      <dsp:spPr>
        <a:xfrm>
          <a:off x="2221930" y="394194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Generate initial sample</a:t>
          </a:r>
        </a:p>
      </dsp:txBody>
      <dsp:txXfrm>
        <a:off x="2221930" y="394194"/>
        <a:ext cx="1800854" cy="1080512"/>
      </dsp:txXfrm>
    </dsp:sp>
    <dsp:sp modelId="{2EFC8285-7D3C-4227-9DEA-9683CCFC146C}">
      <dsp:nvSpPr>
        <dsp:cNvPr id="0" name=""/>
        <dsp:cNvSpPr/>
      </dsp:nvSpPr>
      <dsp:spPr>
        <a:xfrm>
          <a:off x="6236035" y="888731"/>
          <a:ext cx="3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5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17478" y="932380"/>
        <a:ext cx="20709" cy="4141"/>
      </dsp:txXfrm>
    </dsp:sp>
    <dsp:sp modelId="{5F4CE09A-DD7A-4047-8415-C85505513B13}">
      <dsp:nvSpPr>
        <dsp:cNvPr id="0" name=""/>
        <dsp:cNvSpPr/>
      </dsp:nvSpPr>
      <dsp:spPr>
        <a:xfrm>
          <a:off x="4436981" y="394194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Run initial reentry trajectory simulations</a:t>
          </a:r>
        </a:p>
      </dsp:txBody>
      <dsp:txXfrm>
        <a:off x="4436981" y="394194"/>
        <a:ext cx="1800854" cy="1080512"/>
      </dsp:txXfrm>
    </dsp:sp>
    <dsp:sp modelId="{9E780D40-1D06-4BBB-8530-748C944A33BC}">
      <dsp:nvSpPr>
        <dsp:cNvPr id="0" name=""/>
        <dsp:cNvSpPr/>
      </dsp:nvSpPr>
      <dsp:spPr>
        <a:xfrm>
          <a:off x="8451086" y="888731"/>
          <a:ext cx="3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5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32529" y="932380"/>
        <a:ext cx="20709" cy="4141"/>
      </dsp:txXfrm>
    </dsp:sp>
    <dsp:sp modelId="{C1571F85-E05D-48A6-818C-CF37BFE874AC}">
      <dsp:nvSpPr>
        <dsp:cNvPr id="0" name=""/>
        <dsp:cNvSpPr/>
      </dsp:nvSpPr>
      <dsp:spPr>
        <a:xfrm>
          <a:off x="6652032" y="394194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Update sample with simulation results</a:t>
          </a:r>
        </a:p>
      </dsp:txBody>
      <dsp:txXfrm>
        <a:off x="6652032" y="394194"/>
        <a:ext cx="1800854" cy="1080512"/>
      </dsp:txXfrm>
    </dsp:sp>
    <dsp:sp modelId="{A2227B8F-6061-4F64-A6C4-212FF22FCE0C}">
      <dsp:nvSpPr>
        <dsp:cNvPr id="0" name=""/>
        <dsp:cNvSpPr/>
      </dsp:nvSpPr>
      <dsp:spPr>
        <a:xfrm>
          <a:off x="907307" y="1472907"/>
          <a:ext cx="8860202" cy="383596"/>
        </a:xfrm>
        <a:custGeom>
          <a:avLst/>
          <a:gdLst/>
          <a:ahLst/>
          <a:cxnLst/>
          <a:rect l="0" t="0" r="0" b="0"/>
          <a:pathLst>
            <a:path>
              <a:moveTo>
                <a:pt x="8860202" y="0"/>
              </a:moveTo>
              <a:lnTo>
                <a:pt x="8860202" y="208898"/>
              </a:lnTo>
              <a:lnTo>
                <a:pt x="0" y="208898"/>
              </a:lnTo>
              <a:lnTo>
                <a:pt x="0" y="38359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15661" y="1662634"/>
        <a:ext cx="443493" cy="4141"/>
      </dsp:txXfrm>
    </dsp:sp>
    <dsp:sp modelId="{CC350894-603B-43D9-9190-A4231CC6C787}">
      <dsp:nvSpPr>
        <dsp:cNvPr id="0" name=""/>
        <dsp:cNvSpPr/>
      </dsp:nvSpPr>
      <dsp:spPr>
        <a:xfrm>
          <a:off x="8867082" y="394194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Create initial Gaussian Process Model</a:t>
          </a:r>
        </a:p>
      </dsp:txBody>
      <dsp:txXfrm>
        <a:off x="8867082" y="394194"/>
        <a:ext cx="1800854" cy="1080512"/>
      </dsp:txXfrm>
    </dsp:sp>
    <dsp:sp modelId="{295A18FE-0D1B-44B8-9F39-8FBB839843A5}">
      <dsp:nvSpPr>
        <dsp:cNvPr id="0" name=""/>
        <dsp:cNvSpPr/>
      </dsp:nvSpPr>
      <dsp:spPr>
        <a:xfrm>
          <a:off x="1805934" y="2383439"/>
          <a:ext cx="3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5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7377" y="2427088"/>
        <a:ext cx="20709" cy="4141"/>
      </dsp:txXfrm>
    </dsp:sp>
    <dsp:sp modelId="{D33D2D9D-75FB-4739-810C-0DEACF4AEC4C}">
      <dsp:nvSpPr>
        <dsp:cNvPr id="0" name=""/>
        <dsp:cNvSpPr/>
      </dsp:nvSpPr>
      <dsp:spPr>
        <a:xfrm>
          <a:off x="6880" y="1888903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Adaptive sampling to choose batch of points</a:t>
          </a:r>
        </a:p>
      </dsp:txBody>
      <dsp:txXfrm>
        <a:off x="6880" y="1888903"/>
        <a:ext cx="1800854" cy="1080512"/>
      </dsp:txXfrm>
    </dsp:sp>
    <dsp:sp modelId="{8DFBE646-B07F-4F4F-858F-AF34C45A691F}">
      <dsp:nvSpPr>
        <dsp:cNvPr id="0" name=""/>
        <dsp:cNvSpPr/>
      </dsp:nvSpPr>
      <dsp:spPr>
        <a:xfrm>
          <a:off x="4020984" y="2383439"/>
          <a:ext cx="3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5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2428" y="2427088"/>
        <a:ext cx="20709" cy="4141"/>
      </dsp:txXfrm>
    </dsp:sp>
    <dsp:sp modelId="{5F2FF5CD-D6BF-4515-A580-BA5390A195A5}">
      <dsp:nvSpPr>
        <dsp:cNvPr id="0" name=""/>
        <dsp:cNvSpPr/>
      </dsp:nvSpPr>
      <dsp:spPr>
        <a:xfrm>
          <a:off x="2221930" y="1888903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Run reentry trajectory simulations on new batch</a:t>
          </a:r>
        </a:p>
      </dsp:txBody>
      <dsp:txXfrm>
        <a:off x="2221930" y="1888903"/>
        <a:ext cx="1800854" cy="1080512"/>
      </dsp:txXfrm>
    </dsp:sp>
    <dsp:sp modelId="{49ECE86A-81AE-410C-854B-EEDB4C4089B7}">
      <dsp:nvSpPr>
        <dsp:cNvPr id="0" name=""/>
        <dsp:cNvSpPr/>
      </dsp:nvSpPr>
      <dsp:spPr>
        <a:xfrm>
          <a:off x="6236035" y="2383439"/>
          <a:ext cx="3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5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17478" y="2427088"/>
        <a:ext cx="20709" cy="4141"/>
      </dsp:txXfrm>
    </dsp:sp>
    <dsp:sp modelId="{A30E8CDB-6695-4225-9C8F-39FD8C857222}">
      <dsp:nvSpPr>
        <dsp:cNvPr id="0" name=""/>
        <dsp:cNvSpPr/>
      </dsp:nvSpPr>
      <dsp:spPr>
        <a:xfrm>
          <a:off x="4436981" y="1888903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Add new data from batch to existing data</a:t>
          </a:r>
        </a:p>
      </dsp:txBody>
      <dsp:txXfrm>
        <a:off x="4436981" y="1888903"/>
        <a:ext cx="1800854" cy="1080512"/>
      </dsp:txXfrm>
    </dsp:sp>
    <dsp:sp modelId="{31864803-1F03-40FC-B00B-6337A5D75FB9}">
      <dsp:nvSpPr>
        <dsp:cNvPr id="0" name=""/>
        <dsp:cNvSpPr/>
      </dsp:nvSpPr>
      <dsp:spPr>
        <a:xfrm>
          <a:off x="8451086" y="2383439"/>
          <a:ext cx="3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5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32529" y="2427088"/>
        <a:ext cx="20709" cy="4141"/>
      </dsp:txXfrm>
    </dsp:sp>
    <dsp:sp modelId="{EF44EE65-2652-49B4-8AF5-1679CD6E6AC8}">
      <dsp:nvSpPr>
        <dsp:cNvPr id="0" name=""/>
        <dsp:cNvSpPr/>
      </dsp:nvSpPr>
      <dsp:spPr>
        <a:xfrm>
          <a:off x="6652032" y="1888903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Update Gaussian Process Model</a:t>
          </a:r>
        </a:p>
      </dsp:txBody>
      <dsp:txXfrm>
        <a:off x="6652032" y="1888903"/>
        <a:ext cx="1800854" cy="1080512"/>
      </dsp:txXfrm>
    </dsp:sp>
    <dsp:sp modelId="{42CCCC09-795D-4EA4-8B21-52EE612AB97F}">
      <dsp:nvSpPr>
        <dsp:cNvPr id="0" name=""/>
        <dsp:cNvSpPr/>
      </dsp:nvSpPr>
      <dsp:spPr>
        <a:xfrm>
          <a:off x="8867082" y="1888903"/>
          <a:ext cx="1800854" cy="108051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Compare Models</a:t>
          </a:r>
        </a:p>
      </dsp:txBody>
      <dsp:txXfrm>
        <a:off x="8867082" y="1888903"/>
        <a:ext cx="1800854" cy="108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1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9F57-4473-4643-ADD1-9DD410F4C2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9F57-4473-4643-ADD1-9DD410F4C2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5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3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531DF07-EB5D-4652-9081-DF6DE5801576}"/>
              </a:ext>
            </a:extLst>
          </p:cNvPr>
          <p:cNvSpPr txBox="1">
            <a:spLocks/>
          </p:cNvSpPr>
          <p:nvPr userDrawn="1"/>
        </p:nvSpPr>
        <p:spPr>
          <a:xfrm>
            <a:off x="0" y="-8228"/>
            <a:ext cx="12192000" cy="264260"/>
          </a:xfrm>
          <a:prstGeom prst="rect">
            <a:avLst/>
          </a:prstGeom>
          <a:solidFill>
            <a:srgbClr val="00B050"/>
          </a:solidFill>
        </p:spPr>
        <p:txBody>
          <a:bodyPr tIns="73152" bIns="4572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588D390-21DD-4327-99B8-DC0FAC192306}"/>
              </a:ext>
            </a:extLst>
          </p:cNvPr>
          <p:cNvSpPr txBox="1">
            <a:spLocks/>
          </p:cNvSpPr>
          <p:nvPr userDrawn="1"/>
        </p:nvSpPr>
        <p:spPr>
          <a:xfrm>
            <a:off x="4037846" y="6500822"/>
            <a:ext cx="4116308" cy="356616"/>
          </a:xfrm>
          <a:prstGeom prst="rect">
            <a:avLst/>
          </a:prstGeom>
          <a:noFill/>
        </p:spPr>
        <p:txBody>
          <a:bodyPr tIns="45720" bIns="4572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400" b="1" kern="1200" spc="5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439DF4C-82F3-4A48-944C-5946FED69E88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E2B08519-6315-41FB-B0E1-A3F114F5BC8D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80C1BFE-65F8-42BA-AEC6-E1CDCD1D9510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8D55A71-4362-4593-87CB-E41823C064DC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B74-4D7C-41B8-8716-243FC10350F8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AF675D3-EE53-4DF3-9873-AA023D326548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C55A886-F9A0-437D-B093-E2576B00778B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CEBF907-8E11-4E61-ACAA-D5A7842D1285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4093419-78AC-4927-BF95-8261133CCBF6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999DA4-C7B3-416B-B64C-11D36F7936CF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07BC06-E3AA-42D2-AF66-ED3A66270159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E29-81CB-4D34-A965-504F330C5D59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7620"/>
            <a:ext cx="0" cy="5612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6959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787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438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7200" y="4295396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7200" y="400190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4158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6" y="1150667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9FF2945-7E72-42AF-B32A-46DF8F0E0A43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0" y="4191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5869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5832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61FF344C-A647-423B-8258-92E40F29087E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E6764-091D-4B77-8756-B5D91EEABF5A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E2D5CE-0F96-472A-9978-FE830B70B0C0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E0F3FA-8CD8-43D9-A075-B2FCCA17907D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F0E5F8-7748-4ACC-8C37-B57E090ABD2F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5172D4-EDD0-482A-9D59-5376F3068746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EA4699-75BE-494C-BD9A-E994FCCCDC34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ED436F-B354-4514-8219-71B6E1462638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929EE-879A-4574-B146-9BED48A4C5B4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2E7C0A-B003-47BB-897B-0979338FF81B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124C0E-DA41-468A-ABB3-2DB9ABAF6F00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C39DE32-37AD-4998-B44D-D42D197414AA}"/>
              </a:ext>
            </a:extLst>
          </p:cNvPr>
          <p:cNvSpPr txBox="1">
            <a:spLocks/>
          </p:cNvSpPr>
          <p:nvPr userDrawn="1"/>
        </p:nvSpPr>
        <p:spPr>
          <a:xfrm>
            <a:off x="0" y="-8228"/>
            <a:ext cx="12192000" cy="264260"/>
          </a:xfrm>
          <a:prstGeom prst="rect">
            <a:avLst/>
          </a:prstGeom>
          <a:solidFill>
            <a:srgbClr val="00B050"/>
          </a:solidFill>
        </p:spPr>
        <p:txBody>
          <a:bodyPr tIns="73152" bIns="4572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211181C-AEED-4106-906C-93750B49B3BA}"/>
              </a:ext>
            </a:extLst>
          </p:cNvPr>
          <p:cNvSpPr txBox="1">
            <a:spLocks/>
          </p:cNvSpPr>
          <p:nvPr userDrawn="1"/>
        </p:nvSpPr>
        <p:spPr>
          <a:xfrm>
            <a:off x="4037846" y="6500822"/>
            <a:ext cx="4116308" cy="356616"/>
          </a:xfrm>
          <a:prstGeom prst="rect">
            <a:avLst/>
          </a:prstGeom>
          <a:noFill/>
        </p:spPr>
        <p:txBody>
          <a:bodyPr tIns="45720" bIns="4572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400" b="1" kern="1200" spc="5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BCFE-D255-4C4B-BA1D-51B94D9D938B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F200-3133-408E-AEAA-04B3ACA33176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F1980-BB30-462A-8444-E0A13D5FE3AD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AF91DCA-BF81-465E-9F1A-7A79772C474D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8C59A10-D951-4511-B360-AF4768E60CC8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16586A-7AB4-4A0F-AFE9-2AAF56529E8A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684D9DB-6B4E-4EE6-AB27-6327E77927F7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C256D03-65E9-47C3-AA90-60A52F309A0A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BD90533-0019-439F-9033-E5FD503D101E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EA23AE8-A211-42AE-826A-9EA05C099CD2}"/>
              </a:ext>
            </a:extLst>
          </p:cNvPr>
          <p:cNvSpPr txBox="1">
            <a:spLocks/>
          </p:cNvSpPr>
          <p:nvPr userDrawn="1"/>
        </p:nvSpPr>
        <p:spPr>
          <a:xfrm>
            <a:off x="0" y="-8228"/>
            <a:ext cx="12192000" cy="264260"/>
          </a:xfrm>
          <a:prstGeom prst="rect">
            <a:avLst/>
          </a:prstGeom>
          <a:solidFill>
            <a:srgbClr val="00B050"/>
          </a:solidFill>
        </p:spPr>
        <p:txBody>
          <a:bodyPr tIns="73152" bIns="4572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80B9CE5-67E8-4851-9979-E49DF239C81A}"/>
              </a:ext>
            </a:extLst>
          </p:cNvPr>
          <p:cNvSpPr txBox="1">
            <a:spLocks/>
          </p:cNvSpPr>
          <p:nvPr userDrawn="1"/>
        </p:nvSpPr>
        <p:spPr>
          <a:xfrm>
            <a:off x="4037846" y="6500822"/>
            <a:ext cx="4116308" cy="356616"/>
          </a:xfrm>
          <a:prstGeom prst="rect">
            <a:avLst/>
          </a:prstGeom>
          <a:noFill/>
        </p:spPr>
        <p:txBody>
          <a:bodyPr tIns="45720" bIns="4572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400" b="1" kern="1200" spc="5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731" r:id="rId3"/>
    <p:sldLayoutId id="2147483701" r:id="rId4"/>
    <p:sldLayoutId id="2147483732" r:id="rId5"/>
    <p:sldLayoutId id="2147483703" r:id="rId6"/>
    <p:sldLayoutId id="2147483733" r:id="rId7"/>
    <p:sldLayoutId id="2147483704" r:id="rId8"/>
    <p:sldLayoutId id="2147483734" r:id="rId9"/>
    <p:sldLayoutId id="2147483730" r:id="rId10"/>
    <p:sldLayoutId id="2147483736" r:id="rId11"/>
    <p:sldLayoutId id="2147483705" r:id="rId12"/>
    <p:sldLayoutId id="2147483735" r:id="rId13"/>
    <p:sldLayoutId id="2147483707" r:id="rId14"/>
    <p:sldLayoutId id="2147483708" r:id="rId15"/>
    <p:sldLayoutId id="2147483709" r:id="rId16"/>
    <p:sldLayoutId id="2147483725" r:id="rId17"/>
    <p:sldLayoutId id="2147483710" r:id="rId18"/>
    <p:sldLayoutId id="2147483711" r:id="rId19"/>
    <p:sldLayoutId id="2147483737" r:id="rId20"/>
    <p:sldLayoutId id="2147483712" r:id="rId21"/>
    <p:sldLayoutId id="2147483713" r:id="rId22"/>
    <p:sldLayoutId id="2147483727" r:id="rId23"/>
    <p:sldLayoutId id="2147483726" r:id="rId24"/>
    <p:sldLayoutId id="2147483719" r:id="rId25"/>
    <p:sldLayoutId id="2147483721" r:id="rId26"/>
    <p:sldLayoutId id="2147483693" r:id="rId27"/>
    <p:sldLayoutId id="2147483722" r:id="rId28"/>
    <p:sldLayoutId id="2147483694" r:id="rId29"/>
    <p:sldLayoutId id="2147483723" r:id="rId30"/>
    <p:sldLayoutId id="2147483695" r:id="rId31"/>
    <p:sldLayoutId id="2147483724" r:id="rId32"/>
    <p:sldLayoutId id="2147483717" r:id="rId33"/>
    <p:sldLayoutId id="2147483720" r:id="rId34"/>
    <p:sldLayoutId id="2147483715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koser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hyperlink" Target="mailto:sarah.brummond@jhuapl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09.10862.pdf#:~:text=The%20Gaussian%20processes%20model%20is%20a%20distri%2D%20bution%20over%20functions" TargetMode="External"/><Relationship Id="rId2" Type="http://schemas.openxmlformats.org/officeDocument/2006/relationships/hyperlink" Target="https://www.ida.org/-/media/feature/publications/s/sp/space-filling-designs-for-modeling-and-simulation-validation/d-21562.ash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-dd.eu/sites/default/files/school-2/Azzimonti_noAppendix.pdf" TargetMode="External"/><Relationship Id="rId4" Type="http://schemas.openxmlformats.org/officeDocument/2006/relationships/hyperlink" Target="https://doi.org/10.1002/qre.298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C738F-D1AD-4E1B-97BA-F58C1502B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Adaptive Sequential Experimental Design for Strategic Reentry Simulated Environment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5B1F176-7697-4735-A192-FDE700B0C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DATAWorks</a:t>
            </a:r>
            <a:r>
              <a:rPr lang="en-US" dirty="0"/>
              <a:t> 2024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B778E6-68B6-45B1-81DF-324E479B9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Kelly Koser			Sarah Brummond</a:t>
            </a:r>
          </a:p>
          <a:p>
            <a:r>
              <a:rPr lang="en-US" dirty="0"/>
              <a:t>Senior Statistician		Mathematician</a:t>
            </a:r>
          </a:p>
          <a:p>
            <a:r>
              <a:rPr lang="en-US" dirty="0">
                <a:hlinkClick r:id="rId3"/>
              </a:rPr>
              <a:t>kelly.koser@jhuapl.edu</a:t>
            </a:r>
            <a:r>
              <a:rPr lang="en-US" dirty="0"/>
              <a:t>		</a:t>
            </a:r>
            <a:r>
              <a:rPr lang="en-US" dirty="0">
                <a:hlinkClick r:id="rId4"/>
              </a:rPr>
              <a:t>sarah.brummond@jhuapl.edu</a:t>
            </a:r>
            <a:endParaRPr lang="en-US" dirty="0"/>
          </a:p>
          <a:p>
            <a:endParaRPr lang="en-US" dirty="0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A4F10838-4397-407E-B342-4680214D9DE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952500" y="6578688"/>
            <a:ext cx="2741613" cy="228600"/>
          </a:xfrm>
          <a:prstGeom prst="hexagon">
            <a:avLst>
              <a:gd name="adj" fmla="val 100109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/>
          <a:p>
            <a:r>
              <a:rPr lang="en-US" sz="1200" b="1" dirty="0">
                <a:solidFill>
                  <a:schemeClr val="bg1"/>
                </a:solidFill>
              </a:rPr>
              <a:t>JHU/APL Proprietary</a:t>
            </a:r>
          </a:p>
        </p:txBody>
      </p:sp>
    </p:spTree>
    <p:extLst>
      <p:ext uri="{BB962C8B-B14F-4D97-AF65-F5344CB8AC3E}">
        <p14:creationId xmlns:p14="http://schemas.microsoft.com/office/powerpoint/2010/main" val="150735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3965B3-C5FF-4BE3-9A30-3821963E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79" y="2739304"/>
            <a:ext cx="10353041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521D4-C154-47A7-9F4B-8AF4A38C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Sequential Experimental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121-C082-43D6-9159-501C456880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992899"/>
            <a:ext cx="10287000" cy="5030786"/>
          </a:xfrm>
        </p:spPr>
        <p:txBody>
          <a:bodyPr/>
          <a:lstStyle/>
          <a:p>
            <a:r>
              <a:rPr lang="en-US" dirty="0"/>
              <a:t>Adaptive sequential experimental designs use the responses already observed to determine how best to augment an existing design in order to achieve some objective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 [3]</a:t>
            </a:r>
            <a:endParaRPr lang="en-US" dirty="0"/>
          </a:p>
          <a:p>
            <a:pPr lvl="1"/>
            <a:r>
              <a:rPr lang="en-US" dirty="0"/>
              <a:t>New design points are selected in regions where the </a:t>
            </a:r>
            <a:r>
              <a:rPr lang="en-US" b="1" dirty="0"/>
              <a:t>model gradient is expected to be large </a:t>
            </a:r>
            <a:r>
              <a:rPr lang="en-US" dirty="0"/>
              <a:t>or where there is </a:t>
            </a:r>
            <a:r>
              <a:rPr lang="en-US" b="1" dirty="0"/>
              <a:t>large uncertainty in the model results</a:t>
            </a:r>
          </a:p>
          <a:p>
            <a:pPr lvl="1"/>
            <a:r>
              <a:rPr lang="en-US" dirty="0"/>
              <a:t>Maximum value-weighted squared error (</a:t>
            </a:r>
            <a:r>
              <a:rPr lang="en-US" dirty="0" err="1"/>
              <a:t>MaxVSE</a:t>
            </a:r>
            <a:r>
              <a:rPr lang="en-US" dirty="0"/>
              <a:t>) criterion</a:t>
            </a:r>
          </a:p>
          <a:p>
            <a:r>
              <a:rPr lang="en-US" dirty="0"/>
              <a:t>Demonstration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[4]</a:t>
            </a:r>
            <a:r>
              <a:rPr lang="en-US" dirty="0"/>
              <a:t>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8965-EE26-4065-8FDC-01FFE468D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BFFC8-D0B7-46C4-99BB-1F563168D042}"/>
              </a:ext>
            </a:extLst>
          </p:cNvPr>
          <p:cNvSpPr txBox="1"/>
          <p:nvPr/>
        </p:nvSpPr>
        <p:spPr>
          <a:xfrm>
            <a:off x="1960017" y="5711733"/>
            <a:ext cx="8271963" cy="70788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Implemented </a:t>
            </a:r>
            <a:r>
              <a:rPr lang="en-US" sz="2000" b="1" u="sng" dirty="0" err="1">
                <a:solidFill>
                  <a:schemeClr val="bg1"/>
                </a:solidFill>
              </a:rPr>
              <a:t>MaxVSE</a:t>
            </a:r>
            <a:r>
              <a:rPr lang="en-US" sz="2000" b="1" u="sng" dirty="0">
                <a:solidFill>
                  <a:schemeClr val="bg1"/>
                </a:solidFill>
              </a:rPr>
              <a:t> adaptive sequential experimental design </a:t>
            </a:r>
            <a:r>
              <a:rPr lang="en-US" sz="2000" dirty="0">
                <a:solidFill>
                  <a:schemeClr val="bg1"/>
                </a:solidFill>
              </a:rPr>
              <a:t>to add design points and improve metamodel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F120919-6695-4162-9776-CEAFCBD01AF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</p:spPr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3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Metamodel Process Revisited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C66A63-1A56-4693-8361-56EF56B24E33}"/>
              </a:ext>
            </a:extLst>
          </p:cNvPr>
          <p:cNvGrpSpPr/>
          <p:nvPr/>
        </p:nvGrpSpPr>
        <p:grpSpPr>
          <a:xfrm>
            <a:off x="601448" y="2589787"/>
            <a:ext cx="10989103" cy="1545521"/>
            <a:chOff x="549910" y="1418681"/>
            <a:chExt cx="10989103" cy="1545521"/>
          </a:xfrm>
        </p:grpSpPr>
        <p:sp>
          <p:nvSpPr>
            <p:cNvPr id="8" name="TextBox 7"/>
            <p:cNvSpPr txBox="1"/>
            <p:nvPr/>
          </p:nvSpPr>
          <p:spPr>
            <a:xfrm>
              <a:off x="2444846" y="1909610"/>
              <a:ext cx="1451569" cy="83099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Develop experimental design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C61C36-B47D-472F-8471-F0992C98E89E}"/>
                </a:ext>
              </a:extLst>
            </p:cNvPr>
            <p:cNvGrpSpPr/>
            <p:nvPr/>
          </p:nvGrpSpPr>
          <p:grpSpPr>
            <a:xfrm>
              <a:off x="549910" y="1418681"/>
              <a:ext cx="10989103" cy="1545521"/>
              <a:chOff x="549910" y="1418681"/>
              <a:chExt cx="10989103" cy="15455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49910" y="1906750"/>
                <a:ext cx="1518249" cy="83099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Identify operational space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80834" y="1906750"/>
                <a:ext cx="1264663" cy="83099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Run trajectory simulations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01260" y="1906749"/>
                <a:ext cx="1488950" cy="83099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Construct and evaluate  metamodel</a:t>
                </a:r>
              </a:p>
            </p:txBody>
          </p:sp>
          <p:cxnSp>
            <p:nvCxnSpPr>
              <p:cNvPr id="12" name="Straight Arrow Connector 11"/>
              <p:cNvCxnSpPr>
                <a:stCxn id="7" idx="3"/>
                <a:endCxn id="8" idx="1"/>
              </p:cNvCxnSpPr>
              <p:nvPr/>
            </p:nvCxnSpPr>
            <p:spPr>
              <a:xfrm>
                <a:off x="2068159" y="2322249"/>
                <a:ext cx="376687" cy="28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896415" y="2322248"/>
                <a:ext cx="376687" cy="28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9" idx="3"/>
              </p:cNvCxnSpPr>
              <p:nvPr/>
            </p:nvCxnSpPr>
            <p:spPr>
              <a:xfrm flipV="1">
                <a:off x="5545497" y="2322248"/>
                <a:ext cx="455763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>
                <a:stCxn id="19" idx="0"/>
                <a:endCxn id="8" idx="0"/>
              </p:cNvCxnSpPr>
              <p:nvPr/>
            </p:nvCxnSpPr>
            <p:spPr>
              <a:xfrm rot="16200000" flipH="1" flipV="1">
                <a:off x="5855914" y="-1004991"/>
                <a:ext cx="229318" cy="5599883"/>
              </a:xfrm>
              <a:prstGeom prst="bentConnector3">
                <a:avLst>
                  <a:gd name="adj1" fmla="val -99687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945973" y="1680292"/>
                <a:ext cx="1649082" cy="1283910"/>
              </a:xfrm>
              <a:prstGeom prst="diamond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Meet stopping criteria?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050063" y="2029857"/>
                <a:ext cx="1488950" cy="58477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Finalize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metamodel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490965" y="2322246"/>
                <a:ext cx="455763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9563072" y="2322245"/>
                <a:ext cx="455763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538808" y="2104075"/>
                <a:ext cx="436338" cy="2616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2">
                        <a:lumMod val="75000"/>
                      </a:schemeClr>
                    </a:solidFill>
                  </a:rPr>
                  <a:t>Yes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751018" y="1418681"/>
                <a:ext cx="364202" cy="253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2">
                        <a:lumMod val="75000"/>
                      </a:schemeClr>
                    </a:solidFill>
                  </a:rPr>
                  <a:t>No</a:t>
                </a:r>
              </a:p>
            </p:txBody>
          </p:sp>
        </p:grpSp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AC40AA8-EACA-4F65-970C-E886B94681C3}"/>
              </a:ext>
            </a:extLst>
          </p:cNvPr>
          <p:cNvSpPr txBox="1">
            <a:spLocks/>
          </p:cNvSpPr>
          <p:nvPr/>
        </p:nvSpPr>
        <p:spPr>
          <a:xfrm>
            <a:off x="370698" y="5679257"/>
            <a:ext cx="11450604" cy="69403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u="sng" dirty="0">
                <a:solidFill>
                  <a:schemeClr val="bg1"/>
                </a:solidFill>
              </a:rPr>
              <a:t>Project Goal</a:t>
            </a:r>
            <a:r>
              <a:rPr lang="en-US" b="1" dirty="0">
                <a:solidFill>
                  <a:schemeClr val="bg1"/>
                </a:solidFill>
              </a:rPr>
              <a:t>:  Develop repeatable process for designing and assessing missile trajectory parameter trade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85D5BB-6259-49C1-8216-550521D45CA8}"/>
              </a:ext>
            </a:extLst>
          </p:cNvPr>
          <p:cNvSpPr txBox="1"/>
          <p:nvPr/>
        </p:nvSpPr>
        <p:spPr>
          <a:xfrm>
            <a:off x="594146" y="1310792"/>
            <a:ext cx="2996779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Weapon System Engineers identified reentry trajectory parameters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0322D-86BA-4A0A-B581-E7C8E538BB33}"/>
              </a:ext>
            </a:extLst>
          </p:cNvPr>
          <p:cNvCxnSpPr>
            <a:stCxn id="7" idx="0"/>
          </p:cNvCxnSpPr>
          <p:nvPr/>
        </p:nvCxnSpPr>
        <p:spPr>
          <a:xfrm flipV="1">
            <a:off x="1360573" y="2231262"/>
            <a:ext cx="11027" cy="846594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547A6B8-7217-4184-A803-8752CDFDAD9E}"/>
              </a:ext>
            </a:extLst>
          </p:cNvPr>
          <p:cNvSpPr txBox="1"/>
          <p:nvPr/>
        </p:nvSpPr>
        <p:spPr>
          <a:xfrm>
            <a:off x="2192964" y="4553489"/>
            <a:ext cx="205840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FFF Space-Filling Design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98B06E-0A30-4934-9667-49707F79B835}"/>
              </a:ext>
            </a:extLst>
          </p:cNvPr>
          <p:cNvCxnSpPr>
            <a:cxnSpLocks/>
            <a:stCxn id="8" idx="2"/>
            <a:endCxn id="28" idx="0"/>
          </p:cNvCxnSpPr>
          <p:nvPr/>
        </p:nvCxnSpPr>
        <p:spPr>
          <a:xfrm flipH="1">
            <a:off x="3222168" y="3911713"/>
            <a:ext cx="1" cy="641776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A1F1986-763A-475D-9D3B-85C344671C26}"/>
              </a:ext>
            </a:extLst>
          </p:cNvPr>
          <p:cNvSpPr txBox="1"/>
          <p:nvPr/>
        </p:nvSpPr>
        <p:spPr>
          <a:xfrm>
            <a:off x="5767766" y="4663594"/>
            <a:ext cx="205840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GP Model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FA1107-6E8E-49DC-852D-488EF62B0473}"/>
              </a:ext>
            </a:extLst>
          </p:cNvPr>
          <p:cNvCxnSpPr>
            <a:cxnSpLocks/>
            <a:stCxn id="10" idx="2"/>
            <a:endCxn id="34" idx="0"/>
          </p:cNvCxnSpPr>
          <p:nvPr/>
        </p:nvCxnSpPr>
        <p:spPr>
          <a:xfrm flipH="1">
            <a:off x="6796970" y="3908852"/>
            <a:ext cx="303" cy="75474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D631927C-308D-40A1-881D-F89B5FB23268}"/>
              </a:ext>
            </a:extLst>
          </p:cNvPr>
          <p:cNvSpPr/>
          <p:nvPr/>
        </p:nvSpPr>
        <p:spPr>
          <a:xfrm rot="5400000">
            <a:off x="5787735" y="-537876"/>
            <a:ext cx="562093" cy="5693234"/>
          </a:xfrm>
          <a:prstGeom prst="leftBrac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065C85-3AB2-4513-A9BC-141B3E198139}"/>
              </a:ext>
            </a:extLst>
          </p:cNvPr>
          <p:cNvSpPr txBox="1"/>
          <p:nvPr/>
        </p:nvSpPr>
        <p:spPr>
          <a:xfrm>
            <a:off x="4229928" y="1339185"/>
            <a:ext cx="3584365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Adaptive Sequential Sampling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74307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B704F52-57C8-4756-AF27-3390652C1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34" r="65782" b="16719"/>
          <a:stretch/>
        </p:blipFill>
        <p:spPr>
          <a:xfrm>
            <a:off x="11039739" y="703162"/>
            <a:ext cx="556957" cy="593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4DC5EA-9CA0-435F-813E-89EDAC987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662" y="4395751"/>
            <a:ext cx="1627698" cy="911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C0458-BFA6-4769-8DB2-09243DA3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768" y="1296978"/>
            <a:ext cx="1627698" cy="911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1AE938-5D8C-4AE9-8CC0-3E234004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and Analysis Integration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6B4F0DB-359E-4413-9F30-5761A07F885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3728881"/>
              </p:ext>
            </p:extLst>
          </p:nvPr>
        </p:nvGraphicFramePr>
        <p:xfrm>
          <a:off x="765485" y="1611694"/>
          <a:ext cx="10674817" cy="336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6B344-E567-4B1C-9668-21C632DD21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E511D1D2-A142-4981-8CF1-588C402CEA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1877" y="1385770"/>
            <a:ext cx="704478" cy="54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85ABF-A6B4-4EAD-AE18-197FD70B2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217" y="1538033"/>
            <a:ext cx="1550708" cy="422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201959-07AA-45AF-9586-40F328D7E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9126" y="5661981"/>
            <a:ext cx="1824866" cy="6404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8246C-09EC-4A25-86C2-D2E64C5AFB39}"/>
              </a:ext>
            </a:extLst>
          </p:cNvPr>
          <p:cNvSpPr/>
          <p:nvPr/>
        </p:nvSpPr>
        <p:spPr>
          <a:xfrm>
            <a:off x="539365" y="1472595"/>
            <a:ext cx="2136458" cy="17545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D312DB-A647-4BE0-B7D4-6FDB3FA9ACE0}"/>
              </a:ext>
            </a:extLst>
          </p:cNvPr>
          <p:cNvSpPr txBox="1"/>
          <p:nvPr/>
        </p:nvSpPr>
        <p:spPr>
          <a:xfrm>
            <a:off x="452331" y="5544424"/>
            <a:ext cx="9642860" cy="64633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Software package implemented in R can be integrated into digital engineering environments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97915B-E778-4AE7-98FE-999598BE5D41}"/>
              </a:ext>
            </a:extLst>
          </p:cNvPr>
          <p:cNvSpPr/>
          <p:nvPr/>
        </p:nvSpPr>
        <p:spPr>
          <a:xfrm>
            <a:off x="4996426" y="1472595"/>
            <a:ext cx="2136458" cy="17545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A356A7-B7AD-4ECA-91E3-C0182D8393FD}"/>
              </a:ext>
            </a:extLst>
          </p:cNvPr>
          <p:cNvSpPr/>
          <p:nvPr/>
        </p:nvSpPr>
        <p:spPr>
          <a:xfrm>
            <a:off x="2754086" y="3390334"/>
            <a:ext cx="2250851" cy="17833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pic>
        <p:nvPicPr>
          <p:cNvPr id="1026" name="Picture 2" descr="Ansys (@ANSYS) / X">
            <a:extLst>
              <a:ext uri="{FF2B5EF4-FFF2-40B4-BE49-F238E27FC236}">
                <a16:creationId xmlns:a16="http://schemas.microsoft.com/office/drawing/2014/main" id="{C0007474-1837-424B-85FB-0B5AE7A4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98" y="419100"/>
            <a:ext cx="490232" cy="4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cel Logo PNGs for Free Download">
            <a:extLst>
              <a:ext uri="{FF2B5EF4-FFF2-40B4-BE49-F238E27FC236}">
                <a16:creationId xmlns:a16="http://schemas.microsoft.com/office/drawing/2014/main" id="{47EAB711-4019-458C-A41C-03E57D0D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93" y="638141"/>
            <a:ext cx="670447" cy="6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64654EE-87B0-4A0A-A1A1-1CD3A4D22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443" y="357890"/>
            <a:ext cx="614805" cy="61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550231BF-1073-44B3-B9AA-F1FF54B77F14}"/>
              </a:ext>
            </a:extLst>
          </p:cNvPr>
          <p:cNvSpPr/>
          <p:nvPr/>
        </p:nvSpPr>
        <p:spPr>
          <a:xfrm>
            <a:off x="8757344" y="875364"/>
            <a:ext cx="490232" cy="830945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3B4D80-C609-4B59-B8EA-2C3AFB4A581B}"/>
              </a:ext>
            </a:extLst>
          </p:cNvPr>
          <p:cNvSpPr/>
          <p:nvPr/>
        </p:nvSpPr>
        <p:spPr>
          <a:xfrm>
            <a:off x="308008" y="1320199"/>
            <a:ext cx="11513294" cy="49822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5093B595-8E62-42A2-9875-D27A41A257CA}"/>
              </a:ext>
            </a:extLst>
          </p:cNvPr>
          <p:cNvSpPr/>
          <p:nvPr/>
        </p:nvSpPr>
        <p:spPr>
          <a:xfrm rot="10800000">
            <a:off x="11626952" y="976910"/>
            <a:ext cx="374626" cy="723873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7E4682B2-1959-4952-AE1D-D1F82F88ACC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</p:spPr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8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4982-FDFB-4A73-BC47-76CBC003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5905-B37D-4845-A6A0-BCC3BA7011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110" y="3514725"/>
            <a:ext cx="11195190" cy="4286249"/>
          </a:xfrm>
        </p:spPr>
        <p:txBody>
          <a:bodyPr>
            <a:normAutofit/>
          </a:bodyPr>
          <a:lstStyle/>
          <a:p>
            <a:r>
              <a:rPr lang="en-US" sz="2400" dirty="0"/>
              <a:t>Effort was internally funded to demonstrate digital engineering capability.  Identifying opportunities to apply experimental design, statistical modeling, and software integration efforts to direct sponsor work.</a:t>
            </a:r>
          </a:p>
          <a:p>
            <a:r>
              <a:rPr lang="en-US" sz="2400" dirty="0"/>
              <a:t>Use cases will inform stopping criteria for continual sampling and metamodel process </a:t>
            </a:r>
          </a:p>
          <a:p>
            <a:r>
              <a:rPr lang="en-US" sz="2400" dirty="0"/>
              <a:t>Continue working with digital engineering team to identify software and analysis integration opportunities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BE93-6B00-4B08-A008-B1DCDFACF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E4075-9A5F-4C62-9854-B576C9171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D7BAE-4FF7-49CD-A58D-473DB5B257B4}"/>
              </a:ext>
            </a:extLst>
          </p:cNvPr>
          <p:cNvSpPr txBox="1"/>
          <p:nvPr/>
        </p:nvSpPr>
        <p:spPr>
          <a:xfrm>
            <a:off x="538831" y="1612944"/>
            <a:ext cx="11282469" cy="110799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FFF and adaptive sequential experiment design, GP models, and repeatable and integrable scripts provide promise for understanding and assessing weapon system trajectories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AB75D-E638-4159-9DF6-24006F685389}"/>
              </a:ext>
            </a:extLst>
          </p:cNvPr>
          <p:cNvSpPr txBox="1"/>
          <p:nvPr/>
        </p:nvSpPr>
        <p:spPr>
          <a:xfrm>
            <a:off x="4813230" y="1202522"/>
            <a:ext cx="2733673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MAIN TAKEAWAY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2D2F3-7CA7-47CB-9B38-C354E47932CE}"/>
              </a:ext>
            </a:extLst>
          </p:cNvPr>
          <p:cNvSpPr txBox="1"/>
          <p:nvPr/>
        </p:nvSpPr>
        <p:spPr>
          <a:xfrm>
            <a:off x="4729163" y="3028889"/>
            <a:ext cx="2733673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PATH FORWARD</a:t>
            </a:r>
          </a:p>
        </p:txBody>
      </p:sp>
    </p:spTree>
    <p:extLst>
      <p:ext uri="{BB962C8B-B14F-4D97-AF65-F5344CB8AC3E}">
        <p14:creationId xmlns:p14="http://schemas.microsoft.com/office/powerpoint/2010/main" val="321421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C2A8-74DC-46AB-8DB1-46572AA9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A262-3B57-4457-B079-C3DC385C8A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[1] </a:t>
            </a:r>
            <a:r>
              <a:rPr lang="en-US" sz="1600" b="0" i="0" dirty="0" err="1">
                <a:solidFill>
                  <a:srgbClr val="2C3E50"/>
                </a:solidFill>
                <a:effectLst/>
              </a:rPr>
              <a:t>Wojton</a:t>
            </a:r>
            <a:r>
              <a:rPr lang="en-US" sz="1600" b="0" i="0" dirty="0">
                <a:solidFill>
                  <a:srgbClr val="2C3E50"/>
                </a:solidFill>
                <a:effectLst/>
              </a:rPr>
              <a:t>, H., Avery, K., Yi, H., &amp; Miller, C. (2021). </a:t>
            </a:r>
            <a:r>
              <a:rPr lang="en-US" sz="1600" b="0" i="1" dirty="0">
                <a:solidFill>
                  <a:srgbClr val="2C3E50"/>
                </a:solidFill>
                <a:effectLst/>
              </a:rPr>
              <a:t>Space Filling Designs for Modeling &amp; Simulation Validation</a:t>
            </a:r>
            <a:r>
              <a:rPr lang="en-US" sz="1600" b="0" i="0" dirty="0">
                <a:solidFill>
                  <a:srgbClr val="2C3E50"/>
                </a:solidFill>
                <a:effectLst/>
              </a:rPr>
              <a:t>. </a:t>
            </a:r>
            <a:r>
              <a:rPr lang="en-US" sz="1600" b="0" i="0" dirty="0">
                <a:solidFill>
                  <a:srgbClr val="2C3E50"/>
                </a:solidFill>
                <a:effectLst/>
                <a:hlinkClick r:id="rId2"/>
              </a:rPr>
              <a:t>https://www.ida.org/-/media/feature/publications/s/sp/space-filling-designs-for-modeling-and-simulation-validation/d-21562.ashx</a:t>
            </a:r>
            <a:endParaRPr lang="en-US" sz="1600" b="0" i="0" dirty="0">
              <a:solidFill>
                <a:srgbClr val="2C3E50"/>
              </a:solidFill>
              <a:effectLst/>
            </a:endParaRPr>
          </a:p>
          <a:p>
            <a:pPr marL="0" indent="0">
              <a:buNone/>
            </a:pPr>
            <a:endParaRPr lang="en-US" sz="1600" b="0" i="0" dirty="0">
              <a:solidFill>
                <a:srgbClr val="2C3E50"/>
              </a:solidFill>
              <a:effectLst/>
            </a:endParaRPr>
          </a:p>
          <a:p>
            <a:pPr marL="0" indent="0">
              <a:buNone/>
            </a:pPr>
            <a:r>
              <a:rPr lang="en-US" sz="1600" dirty="0">
                <a:effectLst/>
              </a:rPr>
              <a:t>[2] Wang, J. (2022). </a:t>
            </a:r>
            <a:r>
              <a:rPr lang="en-US" sz="1600" i="1" dirty="0">
                <a:effectLst/>
              </a:rPr>
              <a:t>An Intuitive Tutorial to Gaussian Processes Regression </a:t>
            </a:r>
            <a:r>
              <a:rPr lang="en-US" sz="1600" dirty="0">
                <a:effectLst/>
                <a:hlinkClick r:id="rId3"/>
              </a:rPr>
              <a:t>https://arxiv.org/pdf/2009.10862.pdf#:~:text=The%20Gaussian%20processes%20model%20is%20a%20distri%2D%20bution%20over%20functions</a:t>
            </a: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2C3E50"/>
                </a:solidFill>
              </a:rPr>
              <a:t>[3] </a:t>
            </a:r>
            <a:r>
              <a:rPr lang="en-US" sz="1600" dirty="0">
                <a:effectLst/>
              </a:rPr>
              <a:t>Erickson, C. B., </a:t>
            </a:r>
            <a:r>
              <a:rPr lang="en-US" sz="1600" dirty="0" err="1">
                <a:effectLst/>
              </a:rPr>
              <a:t>Ankenman</a:t>
            </a:r>
            <a:r>
              <a:rPr lang="en-US" sz="1600" dirty="0">
                <a:effectLst/>
              </a:rPr>
              <a:t>, B. E., Plumlee, M., &amp; Sanchez, S. M. (2021). Gradient‐based criteria for sequential experiment design. </a:t>
            </a:r>
            <a:r>
              <a:rPr lang="en-US" sz="1600" i="1" dirty="0">
                <a:effectLst/>
              </a:rPr>
              <a:t>Quality and Reliability Engineering International</a:t>
            </a:r>
            <a:r>
              <a:rPr lang="en-US" sz="1600" dirty="0">
                <a:effectLst/>
              </a:rPr>
              <a:t>, </a:t>
            </a:r>
            <a:r>
              <a:rPr lang="en-US" sz="1600" i="1" dirty="0">
                <a:effectLst/>
              </a:rPr>
              <a:t>37</a:t>
            </a:r>
            <a:r>
              <a:rPr lang="en-US" sz="1600" dirty="0">
                <a:effectLst/>
              </a:rPr>
              <a:t>(7), 3084–3107. </a:t>
            </a:r>
            <a:r>
              <a:rPr lang="en-US" sz="1600" dirty="0">
                <a:effectLst/>
                <a:hlinkClick r:id="rId4"/>
              </a:rPr>
              <a:t>https://doi.org/10.1002/qre.2981</a:t>
            </a:r>
            <a:endParaRPr lang="en-US" sz="1600" dirty="0"/>
          </a:p>
          <a:p>
            <a:pPr marL="0" indent="0">
              <a:buNone/>
            </a:pPr>
            <a:endParaRPr lang="en-US" sz="1600" b="0" i="0" dirty="0">
              <a:solidFill>
                <a:srgbClr val="2C3E50"/>
              </a:solidFill>
              <a:effectLst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2C3E50"/>
                </a:solidFill>
                <a:effectLst/>
              </a:rPr>
              <a:t>[4] </a:t>
            </a:r>
            <a:r>
              <a:rPr lang="en-US" sz="1600" dirty="0" err="1">
                <a:effectLst/>
              </a:rPr>
              <a:t>Azzimonti</a:t>
            </a:r>
            <a:r>
              <a:rPr lang="en-US" sz="1600" dirty="0">
                <a:effectLst/>
              </a:rPr>
              <a:t>, D. (2022). </a:t>
            </a:r>
            <a:r>
              <a:rPr lang="en-US" sz="1600" i="1" dirty="0">
                <a:effectLst/>
              </a:rPr>
              <a:t>Gaussian processes and sequential design of experiments</a:t>
            </a:r>
            <a:r>
              <a:rPr lang="en-US" sz="1600" dirty="0">
                <a:effectLst/>
              </a:rPr>
              <a:t>. </a:t>
            </a:r>
            <a:r>
              <a:rPr lang="en-US" sz="1600" dirty="0">
                <a:effectLst/>
                <a:hlinkClick r:id="rId5"/>
              </a:rPr>
              <a:t>https://ai-dd.eu/sites/default/files/school-2/Azzimonti_noAppendix.pdf</a:t>
            </a: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>
              <a:effectLst/>
            </a:endParaRPr>
          </a:p>
          <a:p>
            <a:endParaRPr lang="en-US" sz="1600" dirty="0">
              <a:effectLst/>
            </a:endParaRPr>
          </a:p>
          <a:p>
            <a:endParaRPr lang="en-US" sz="1600" b="0" i="0" dirty="0">
              <a:solidFill>
                <a:srgbClr val="2C3E50"/>
              </a:solidFill>
              <a:effectLst/>
            </a:endParaRPr>
          </a:p>
          <a:p>
            <a:endParaRPr lang="en-US" sz="1600" dirty="0">
              <a:solidFill>
                <a:srgbClr val="2C3E50"/>
              </a:solidFill>
            </a:endParaRPr>
          </a:p>
          <a:p>
            <a:endParaRPr lang="en-US" sz="1600" b="0" i="0" dirty="0">
              <a:solidFill>
                <a:srgbClr val="2C3E50"/>
              </a:solidFill>
              <a:effectLst/>
            </a:endParaRPr>
          </a:p>
          <a:p>
            <a:endParaRPr lang="en-US" sz="1600" dirty="0">
              <a:solidFill>
                <a:srgbClr val="2C3E5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D9BCC-D785-4CD4-8778-A07D451636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 December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C143-991E-40E1-ADAF-1D822C683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1FFEE1-1E8E-4425-90BB-6522B9B648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2950" y="6500813"/>
            <a:ext cx="3197225" cy="355600"/>
          </a:xfrm>
        </p:spPr>
        <p:txBody>
          <a:bodyPr/>
          <a:lstStyle/>
          <a:p>
            <a:r>
              <a:rPr lang="en-US" dirty="0"/>
              <a:t>Brummond EOR Brief</a:t>
            </a:r>
          </a:p>
        </p:txBody>
      </p:sp>
    </p:spTree>
    <p:extLst>
      <p:ext uri="{BB962C8B-B14F-4D97-AF65-F5344CB8AC3E}">
        <p14:creationId xmlns:p14="http://schemas.microsoft.com/office/powerpoint/2010/main" val="240859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EFB1-7384-44C8-B4D4-023D5543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0"/>
            <a:ext cx="11277600" cy="762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46837-96DE-4303-8A0D-023EDE5B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D574B-A38D-4652-8F04-6E9FA153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75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136419-8D59-45D4-8633-B8907DFC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825CBE-6B57-4613-A120-A437AF1315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79514"/>
            <a:ext cx="7943851" cy="503078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Background:  </a:t>
            </a:r>
          </a:p>
          <a:p>
            <a:r>
              <a:rPr lang="en-US" sz="1900" dirty="0"/>
              <a:t>Johns Hopkins University Applied Physics Laboratory (JHU/APL) set mission to develop and demonstrate a </a:t>
            </a:r>
            <a:r>
              <a:rPr lang="en-US" sz="1900" b="1" i="1" dirty="0"/>
              <a:t>digital simulation environment </a:t>
            </a:r>
            <a:r>
              <a:rPr lang="en-US" sz="1900" dirty="0"/>
              <a:t>that enables the generation and evaluation of survivable nuclear reentry systems composed of current and emerging technologies in relevant threat environments</a:t>
            </a:r>
          </a:p>
          <a:p>
            <a:r>
              <a:rPr lang="en-US" sz="1900" dirty="0"/>
              <a:t>Identified need for </a:t>
            </a:r>
            <a:r>
              <a:rPr lang="en-US" sz="1900" b="1" i="1" dirty="0"/>
              <a:t>experimental design techniques </a:t>
            </a:r>
            <a:r>
              <a:rPr lang="en-US" sz="1900" dirty="0"/>
              <a:t>to efficiently select and simulate reentry system trajectories </a:t>
            </a:r>
          </a:p>
          <a:p>
            <a:r>
              <a:rPr lang="en-US" sz="1900" b="1" i="1" dirty="0"/>
              <a:t>Statistical model</a:t>
            </a:r>
            <a:r>
              <a:rPr lang="en-US" sz="1900" dirty="0"/>
              <a:t> outputs necessary to assess impact of reentry and trajectory conditions on weapon system performance</a:t>
            </a:r>
          </a:p>
          <a:p>
            <a:r>
              <a:rPr lang="en-US" sz="1900" dirty="0"/>
              <a:t>Ideal scenario would integrate engineering, simulation, and analysis tools into one digital environment for </a:t>
            </a:r>
            <a:r>
              <a:rPr lang="en-US" sz="1900" b="1" i="1" dirty="0"/>
              <a:t>rapid design and evaluation</a:t>
            </a:r>
            <a:r>
              <a:rPr lang="en-US" sz="1900" i="1" dirty="0"/>
              <a:t> </a:t>
            </a:r>
            <a:r>
              <a:rPr lang="en-US" sz="1900" dirty="0"/>
              <a:t>of reentry systems</a:t>
            </a:r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9A0E8-23C0-4165-90C8-63B4DEF1FD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124C0E-DA41-468A-ABB3-2DB9ABAF6F00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9380E-A054-4489-B11B-91490653AE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18D191-7F39-4F8F-BCE4-0EE5B1DB57B5}"/>
              </a:ext>
            </a:extLst>
          </p:cNvPr>
          <p:cNvSpPr txBox="1">
            <a:spLocks/>
          </p:cNvSpPr>
          <p:nvPr/>
        </p:nvSpPr>
        <p:spPr>
          <a:xfrm>
            <a:off x="370698" y="5679257"/>
            <a:ext cx="11450604" cy="69403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u="sng" dirty="0">
                <a:solidFill>
                  <a:schemeClr val="bg1"/>
                </a:solidFill>
              </a:rPr>
              <a:t>Project Goal</a:t>
            </a:r>
            <a:r>
              <a:rPr lang="en-US" b="1" dirty="0">
                <a:solidFill>
                  <a:schemeClr val="bg1"/>
                </a:solidFill>
              </a:rPr>
              <a:t>:  Develop repeatable process for designing and assessing missile trajectory parameter trade space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FACEA3-9E2B-41B1-9BDD-0091C8B07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07" y="1424099"/>
            <a:ext cx="3274198" cy="40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Metamodel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C66A63-1A56-4693-8361-56EF56B24E33}"/>
              </a:ext>
            </a:extLst>
          </p:cNvPr>
          <p:cNvGrpSpPr/>
          <p:nvPr/>
        </p:nvGrpSpPr>
        <p:grpSpPr>
          <a:xfrm>
            <a:off x="601448" y="2589787"/>
            <a:ext cx="10989103" cy="1545521"/>
            <a:chOff x="549910" y="1418681"/>
            <a:chExt cx="10989103" cy="1545521"/>
          </a:xfrm>
        </p:grpSpPr>
        <p:sp>
          <p:nvSpPr>
            <p:cNvPr id="8" name="TextBox 7"/>
            <p:cNvSpPr txBox="1"/>
            <p:nvPr/>
          </p:nvSpPr>
          <p:spPr>
            <a:xfrm>
              <a:off x="2444846" y="1909610"/>
              <a:ext cx="1451569" cy="83099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Develop experimental design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C61C36-B47D-472F-8471-F0992C98E89E}"/>
                </a:ext>
              </a:extLst>
            </p:cNvPr>
            <p:cNvGrpSpPr/>
            <p:nvPr/>
          </p:nvGrpSpPr>
          <p:grpSpPr>
            <a:xfrm>
              <a:off x="549910" y="1418681"/>
              <a:ext cx="10989103" cy="1545521"/>
              <a:chOff x="549910" y="1418681"/>
              <a:chExt cx="10989103" cy="15455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49910" y="1906750"/>
                <a:ext cx="1518249" cy="83099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Identify operational space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80834" y="1906750"/>
                <a:ext cx="1264663" cy="83099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Run trajectory simulations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01260" y="1906749"/>
                <a:ext cx="1488950" cy="83099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Construct and evaluate  metamodel</a:t>
                </a:r>
              </a:p>
            </p:txBody>
          </p:sp>
          <p:cxnSp>
            <p:nvCxnSpPr>
              <p:cNvPr id="12" name="Straight Arrow Connector 11"/>
              <p:cNvCxnSpPr>
                <a:stCxn id="7" idx="3"/>
                <a:endCxn id="8" idx="1"/>
              </p:cNvCxnSpPr>
              <p:nvPr/>
            </p:nvCxnSpPr>
            <p:spPr>
              <a:xfrm>
                <a:off x="2068159" y="2322249"/>
                <a:ext cx="376687" cy="28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896415" y="2322248"/>
                <a:ext cx="376687" cy="28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9" idx="3"/>
              </p:cNvCxnSpPr>
              <p:nvPr/>
            </p:nvCxnSpPr>
            <p:spPr>
              <a:xfrm flipV="1">
                <a:off x="5545497" y="2322248"/>
                <a:ext cx="455763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>
                <a:stCxn id="19" idx="0"/>
                <a:endCxn id="8" idx="0"/>
              </p:cNvCxnSpPr>
              <p:nvPr/>
            </p:nvCxnSpPr>
            <p:spPr>
              <a:xfrm rot="16200000" flipH="1" flipV="1">
                <a:off x="5855914" y="-1004991"/>
                <a:ext cx="229318" cy="5599883"/>
              </a:xfrm>
              <a:prstGeom prst="bentConnector3">
                <a:avLst>
                  <a:gd name="adj1" fmla="val -99687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945973" y="1680292"/>
                <a:ext cx="1649082" cy="1283910"/>
              </a:xfrm>
              <a:prstGeom prst="diamond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Meet stopping criteria?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050063" y="2029857"/>
                <a:ext cx="1488950" cy="58477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Finalize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metamodel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490965" y="2322246"/>
                <a:ext cx="455763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9563072" y="2322245"/>
                <a:ext cx="455763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538808" y="2104075"/>
                <a:ext cx="436338" cy="2616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2">
                        <a:lumMod val="75000"/>
                      </a:schemeClr>
                    </a:solidFill>
                  </a:rPr>
                  <a:t>Yes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751018" y="1418681"/>
                <a:ext cx="364202" cy="253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2">
                        <a:lumMod val="75000"/>
                      </a:schemeClr>
                    </a:solidFill>
                  </a:rPr>
                  <a:t>No</a:t>
                </a:r>
              </a:p>
            </p:txBody>
          </p:sp>
        </p:grpSp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AC40AA8-EACA-4F65-970C-E886B94681C3}"/>
              </a:ext>
            </a:extLst>
          </p:cNvPr>
          <p:cNvSpPr txBox="1">
            <a:spLocks/>
          </p:cNvSpPr>
          <p:nvPr/>
        </p:nvSpPr>
        <p:spPr>
          <a:xfrm>
            <a:off x="370698" y="5679257"/>
            <a:ext cx="11450604" cy="69403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u="sng" dirty="0">
                <a:solidFill>
                  <a:schemeClr val="bg1"/>
                </a:solidFill>
              </a:rPr>
              <a:t>Project Goal</a:t>
            </a:r>
            <a:r>
              <a:rPr lang="en-US" b="1" dirty="0">
                <a:solidFill>
                  <a:schemeClr val="bg1"/>
                </a:solidFill>
              </a:rPr>
              <a:t>:  Develop repeatable process for designing and assessing missile trajectory parameter trade space</a:t>
            </a:r>
          </a:p>
        </p:txBody>
      </p:sp>
    </p:spTree>
    <p:extLst>
      <p:ext uri="{BB962C8B-B14F-4D97-AF65-F5344CB8AC3E}">
        <p14:creationId xmlns:p14="http://schemas.microsoft.com/office/powerpoint/2010/main" val="16886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8618EFA-53DE-49DD-A8DA-C65EE33FE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206" y="1526930"/>
            <a:ext cx="5886770" cy="5030786"/>
          </a:xfrm>
        </p:spPr>
        <p:txBody>
          <a:bodyPr/>
          <a:lstStyle/>
          <a:p>
            <a:r>
              <a:rPr lang="en-US" dirty="0"/>
              <a:t>Weapon system engineers provided initial list of reentry system trajectory parameters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 simulations</a:t>
            </a:r>
            <a:r>
              <a:rPr lang="en-US" dirty="0"/>
              <a:t> related to:</a:t>
            </a:r>
          </a:p>
          <a:p>
            <a:pPr lvl="1"/>
            <a:r>
              <a:rPr lang="en-US" dirty="0"/>
              <a:t>Reentry conditions (4 - continuous variables)</a:t>
            </a:r>
          </a:p>
          <a:p>
            <a:pPr lvl="1"/>
            <a:r>
              <a:rPr lang="en-US" dirty="0"/>
              <a:t>Trajectory waypoints (4 –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combination of continuous and discrete</a:t>
            </a:r>
            <a:r>
              <a:rPr lang="en-US" dirty="0"/>
              <a:t> variables)</a:t>
            </a:r>
          </a:p>
          <a:p>
            <a:pPr lvl="1"/>
            <a:r>
              <a:rPr lang="en-US" dirty="0"/>
              <a:t>Maneuver Conditions (3 –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combination of continuous and categorical</a:t>
            </a:r>
            <a:r>
              <a:rPr lang="en-US" dirty="0"/>
              <a:t> variables)</a:t>
            </a:r>
          </a:p>
          <a:p>
            <a:r>
              <a:rPr lang="en-US" dirty="0"/>
              <a:t>Engineers requested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constraints</a:t>
            </a:r>
            <a:r>
              <a:rPr lang="en-US" dirty="0"/>
              <a:t> (i.e. disallowed regions) on the combination of some parameters</a:t>
            </a:r>
          </a:p>
          <a:p>
            <a:pPr lvl="1"/>
            <a:r>
              <a:rPr lang="en-US" dirty="0"/>
              <a:t>Example:  Waypoint 2 altitude &lt; Waypoint 1 altitude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02813-DA08-467E-860F-85B59997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Experimental Design Approach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5738-06F9-4DB8-ACF6-B777DF5DBC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EE56F-EF2E-4F33-A924-0547D9990758}"/>
              </a:ext>
            </a:extLst>
          </p:cNvPr>
          <p:cNvSpPr txBox="1"/>
          <p:nvPr/>
        </p:nvSpPr>
        <p:spPr>
          <a:xfrm>
            <a:off x="6419849" y="3484859"/>
            <a:ext cx="5553067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Specifically create and execute a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fast flexible filling design </a:t>
            </a:r>
            <a:r>
              <a:rPr lang="en-US" sz="2000" dirty="0">
                <a:solidFill>
                  <a:schemeClr val="bg1"/>
                </a:solidFill>
              </a:rPr>
              <a:t>that combines both a screening design and a fast flexible filing space-filling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06FF9-4953-4110-AAC0-405BDE167308}"/>
              </a:ext>
            </a:extLst>
          </p:cNvPr>
          <p:cNvSpPr txBox="1"/>
          <p:nvPr/>
        </p:nvSpPr>
        <p:spPr>
          <a:xfrm>
            <a:off x="6419850" y="1902428"/>
            <a:ext cx="5553067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Implement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space-filling design</a:t>
            </a:r>
            <a:r>
              <a:rPr lang="en-US" sz="2000" b="1" u="sng" baseline="30000" dirty="0">
                <a:solidFill>
                  <a:schemeClr val="accent6">
                    <a:lumMod val="75000"/>
                  </a:schemeClr>
                </a:solidFill>
              </a:rPr>
              <a:t> [1]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that spreads the design points out nearly evenly or uniformly throughout the region of experimentation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1C98D76-329D-46AB-9697-9DBA9CACBFF5}"/>
              </a:ext>
            </a:extLst>
          </p:cNvPr>
          <p:cNvSpPr/>
          <p:nvPr/>
        </p:nvSpPr>
        <p:spPr>
          <a:xfrm>
            <a:off x="9272583" y="1526930"/>
            <a:ext cx="266700" cy="308589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E2638-03E7-485A-86F5-F17A03B1EFED}"/>
              </a:ext>
            </a:extLst>
          </p:cNvPr>
          <p:cNvSpPr txBox="1"/>
          <p:nvPr/>
        </p:nvSpPr>
        <p:spPr>
          <a:xfrm>
            <a:off x="8362943" y="1081007"/>
            <a:ext cx="2085980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APPROACH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AFBDA60-8461-4B37-979A-A0824CC18CCB}"/>
              </a:ext>
            </a:extLst>
          </p:cNvPr>
          <p:cNvSpPr/>
          <p:nvPr/>
        </p:nvSpPr>
        <p:spPr>
          <a:xfrm>
            <a:off x="9272583" y="3051909"/>
            <a:ext cx="266700" cy="308589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endParaRPr lang="en-US" sz="2000" dirty="0" err="1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4A51843-0F97-4BFC-8880-FD99FA2C2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28896"/>
              </p:ext>
            </p:extLst>
          </p:nvPr>
        </p:nvGraphicFramePr>
        <p:xfrm>
          <a:off x="457197" y="4978478"/>
          <a:ext cx="11515719" cy="1376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7413">
                  <a:extLst>
                    <a:ext uri="{9D8B030D-6E8A-4147-A177-3AD203B41FA5}">
                      <a16:colId xmlns:a16="http://schemas.microsoft.com/office/drawing/2014/main" val="4211665707"/>
                    </a:ext>
                  </a:extLst>
                </a:gridCol>
                <a:gridCol w="4710729">
                  <a:extLst>
                    <a:ext uri="{9D8B030D-6E8A-4147-A177-3AD203B41FA5}">
                      <a16:colId xmlns:a16="http://schemas.microsoft.com/office/drawing/2014/main" val="738233872"/>
                    </a:ext>
                  </a:extLst>
                </a:gridCol>
                <a:gridCol w="3327577">
                  <a:extLst>
                    <a:ext uri="{9D8B030D-6E8A-4147-A177-3AD203B41FA5}">
                      <a16:colId xmlns:a16="http://schemas.microsoft.com/office/drawing/2014/main" val="3628368916"/>
                    </a:ext>
                  </a:extLst>
                </a:gridCol>
              </a:tblGrid>
              <a:tr h="552094">
                <a:tc>
                  <a:txBody>
                    <a:bodyPr/>
                    <a:lstStyle/>
                    <a:p>
                      <a:r>
                        <a:rPr lang="en-US" dirty="0"/>
                        <a:t>Experimental Design</a:t>
                      </a:r>
                      <a:r>
                        <a:rPr lang="en-US" baseline="0" dirty="0"/>
                        <a:t> Method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430290"/>
                  </a:ext>
                </a:extLst>
              </a:tr>
              <a:tr h="82469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Fast Flexible Filling (FFF)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Allows for</a:t>
                      </a:r>
                      <a:r>
                        <a:rPr lang="en-US" sz="1200" baseline="0" dirty="0"/>
                        <a:t> categorical variables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Can incorporate disallowed regions during design creation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While not equally spaced, spacing of design points is based on cluster centroids which creates good spacing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Design points may not provide equally spaced design coverage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Only available in JMP software with linear constraints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16374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C3E700E-3FE7-4E13-BE88-4269B8C5FB78}"/>
              </a:ext>
            </a:extLst>
          </p:cNvPr>
          <p:cNvSpPr txBox="1"/>
          <p:nvPr/>
        </p:nvSpPr>
        <p:spPr>
          <a:xfrm>
            <a:off x="2091212" y="1126820"/>
            <a:ext cx="2560637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CONSIDERATIONS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98EBC35-5BD6-4F5A-97C6-B669EEAFAE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</p:spPr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1B782D-618D-48A3-8995-6D1FF8F4816B}"/>
              </a:ext>
            </a:extLst>
          </p:cNvPr>
          <p:cNvSpPr txBox="1"/>
          <p:nvPr/>
        </p:nvSpPr>
        <p:spPr>
          <a:xfrm>
            <a:off x="9020980" y="587520"/>
            <a:ext cx="3095898" cy="7078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Examples with Simulated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EE247-338B-46F3-B50D-1ADFE216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 Regression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8AAFB-1301-40A8-8783-B51EFBBA376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2518971"/>
                <a:ext cx="8429091" cy="28327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Gaussian Process Regression Modeling is frequently used for deterministic computer experiments</a:t>
                </a:r>
              </a:p>
              <a:p>
                <a:pPr lvl="1"/>
                <a:r>
                  <a:rPr lang="en-US" dirty="0"/>
                  <a:t>Model that can be solved analytically while still being able to model relatively complex systems</a:t>
                </a:r>
              </a:p>
              <a:p>
                <a:r>
                  <a:rPr lang="en-US" dirty="0"/>
                  <a:t>Provides a way of characterizing functions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/>
                  <a:t>) that does not require committing to a specific function (</a:t>
                </a:r>
                <a:r>
                  <a:rPr lang="en-US" b="1" dirty="0"/>
                  <a:t>non-parametric</a:t>
                </a:r>
                <a:r>
                  <a:rPr lang="en-US" b="0" dirty="0"/>
                  <a:t> model)</a:t>
                </a:r>
                <a:endParaRPr lang="en-US" dirty="0"/>
              </a:p>
              <a:p>
                <a:r>
                  <a:rPr lang="en-US" dirty="0"/>
                  <a:t>Enables assessment of the impact of reentry trajectory parameters on the miss distance between the reentry vehicle and a defensive system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8AAFB-1301-40A8-8783-B51EFBBA37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2518971"/>
                <a:ext cx="8429091" cy="2832734"/>
              </a:xfrm>
              <a:blipFill>
                <a:blip r:embed="rId2"/>
                <a:stretch>
                  <a:fillRect l="-1735" t="-2581" r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B110-39AF-4C62-8807-8671EAE9F1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A72B-B88E-4DD5-A68E-05AAC1D247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D9FA55-E750-48F6-A52D-9608B294F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9" t="20000" r="78203" b="37778"/>
          <a:stretch/>
        </p:blipFill>
        <p:spPr>
          <a:xfrm>
            <a:off x="9020980" y="1304583"/>
            <a:ext cx="2982677" cy="2832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7B9B99-98C0-4384-B84E-3739DD7C2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3" t="28308" r="80234" b="39747"/>
          <a:stretch/>
        </p:blipFill>
        <p:spPr>
          <a:xfrm>
            <a:off x="9020980" y="4260800"/>
            <a:ext cx="2982677" cy="2029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FF688C84-ADAD-42BF-9FB5-1381668964BD}"/>
              </a:ext>
            </a:extLst>
          </p:cNvPr>
          <p:cNvSpPr txBox="1"/>
          <p:nvPr/>
        </p:nvSpPr>
        <p:spPr>
          <a:xfrm>
            <a:off x="457199" y="1304583"/>
            <a:ext cx="8429091" cy="1015663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Constructed metamodel using </a:t>
            </a:r>
            <a:r>
              <a:rPr lang="en-US" sz="2000" b="1" u="sng" dirty="0">
                <a:solidFill>
                  <a:schemeClr val="bg1"/>
                </a:solidFill>
              </a:rPr>
              <a:t>Gaussian Process Regression (GPR)  Modeling approach</a:t>
            </a:r>
            <a:r>
              <a:rPr lang="en-US" sz="2000" b="1" baseline="30000" dirty="0">
                <a:solidFill>
                  <a:schemeClr val="bg1"/>
                </a:solidFill>
              </a:rPr>
              <a:t> [2] </a:t>
            </a:r>
            <a:r>
              <a:rPr lang="en-US" sz="2000" dirty="0">
                <a:solidFill>
                  <a:schemeClr val="bg1"/>
                </a:solidFill>
              </a:rPr>
              <a:t>based on design points selected from FFF design </a:t>
            </a:r>
            <a:r>
              <a:rPr lang="en-US" sz="2000" b="1" u="sng" dirty="0">
                <a:solidFill>
                  <a:schemeClr val="bg1"/>
                </a:solidFill>
              </a:rPr>
              <a:t>to evaluate Miss Distance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40BB333-7A19-4020-9133-44A6E87EC1FD}"/>
              </a:ext>
            </a:extLst>
          </p:cNvPr>
          <p:cNvSpPr txBox="1">
            <a:spLocks/>
          </p:cNvSpPr>
          <p:nvPr/>
        </p:nvSpPr>
        <p:spPr>
          <a:xfrm>
            <a:off x="370698" y="5374401"/>
            <a:ext cx="8515593" cy="3909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200" b="1" dirty="0"/>
              <a:t>The strategic selection of additional data points and simulations allows for the continued refinement of the Gaussian Process Model</a:t>
            </a:r>
          </a:p>
        </p:txBody>
      </p:sp>
    </p:spTree>
    <p:extLst>
      <p:ext uri="{BB962C8B-B14F-4D97-AF65-F5344CB8AC3E}">
        <p14:creationId xmlns:p14="http://schemas.microsoft.com/office/powerpoint/2010/main" val="403001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21D4-C154-47A7-9F4B-8AF4A38C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Sequential Experimental Designs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121-C082-43D6-9159-501C45688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Adaptive sequential experimental designs use the responses already observed to determine how best to augment an existing design in order to achieve some objective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[3]</a:t>
            </a:r>
            <a:endParaRPr lang="en-US" baseline="30000" dirty="0"/>
          </a:p>
          <a:p>
            <a:pPr lvl="1"/>
            <a:r>
              <a:rPr lang="en-US" dirty="0"/>
              <a:t>New design points are selected in regions where the model </a:t>
            </a:r>
            <a:r>
              <a:rPr lang="en-US" b="1" dirty="0"/>
              <a:t>gradient is expected to be large </a:t>
            </a:r>
            <a:r>
              <a:rPr lang="en-US" dirty="0"/>
              <a:t>or where there is </a:t>
            </a:r>
            <a:r>
              <a:rPr lang="en-US" b="1" dirty="0"/>
              <a:t>large uncertainty in the model results</a:t>
            </a:r>
          </a:p>
          <a:p>
            <a:pPr lvl="1"/>
            <a:r>
              <a:rPr lang="en-US" dirty="0"/>
              <a:t>Maximum value-weighted squared error (</a:t>
            </a:r>
            <a:r>
              <a:rPr lang="en-US" dirty="0" err="1"/>
              <a:t>MaxVSE</a:t>
            </a:r>
            <a:r>
              <a:rPr lang="en-US" dirty="0"/>
              <a:t>) criterion</a:t>
            </a:r>
          </a:p>
          <a:p>
            <a:r>
              <a:rPr lang="en-US" dirty="0"/>
              <a:t>Demonstration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[4]</a:t>
            </a:r>
            <a:r>
              <a:rPr lang="en-US" dirty="0"/>
              <a:t>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8965-EE26-4065-8FDC-01FFE468D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719C55-02E3-4BAB-B1B3-2A7E10F4A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3" y="3112930"/>
            <a:ext cx="10441314" cy="319959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3720D7AE-AFB5-4C5B-9FC6-1F5EAFA26B23}"/>
              </a:ext>
            </a:extLst>
          </p:cNvPr>
          <p:cNvSpPr/>
          <p:nvPr/>
        </p:nvSpPr>
        <p:spPr>
          <a:xfrm rot="18029626">
            <a:off x="4976355" y="3071536"/>
            <a:ext cx="884133" cy="3216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4EE5CDB-2BC3-4121-8295-D5B420E0A903}"/>
              </a:ext>
            </a:extLst>
          </p:cNvPr>
          <p:cNvSpPr/>
          <p:nvPr/>
        </p:nvSpPr>
        <p:spPr>
          <a:xfrm rot="14254877">
            <a:off x="9594744" y="2805548"/>
            <a:ext cx="884133" cy="3216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23FD0A1-D66D-4600-A50B-78EFD2279E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</p:spPr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21D4-C154-47A7-9F4B-8AF4A38C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Sequential Experimental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121-C082-43D6-9159-501C45688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Adaptive sequential experimental designs use the responses already observed to determine how best to augment an existing design in order to achieve some objective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 [3]</a:t>
            </a:r>
            <a:endParaRPr lang="en-US" dirty="0"/>
          </a:p>
          <a:p>
            <a:pPr lvl="1"/>
            <a:r>
              <a:rPr lang="en-US" dirty="0"/>
              <a:t>New design points are selected in regions where the model </a:t>
            </a:r>
            <a:r>
              <a:rPr lang="en-US" b="1" dirty="0"/>
              <a:t>gradient is expected to be large </a:t>
            </a:r>
            <a:r>
              <a:rPr lang="en-US" dirty="0"/>
              <a:t>or where there is </a:t>
            </a:r>
            <a:r>
              <a:rPr lang="en-US" b="1" dirty="0"/>
              <a:t>large uncertainty in the model results</a:t>
            </a:r>
          </a:p>
          <a:p>
            <a:pPr lvl="1"/>
            <a:r>
              <a:rPr lang="en-US" dirty="0"/>
              <a:t>Maximum value-weighted squared error (</a:t>
            </a:r>
            <a:r>
              <a:rPr lang="en-US" dirty="0" err="1"/>
              <a:t>MaxVSE</a:t>
            </a:r>
            <a:r>
              <a:rPr lang="en-US" dirty="0"/>
              <a:t>) criterion</a:t>
            </a:r>
          </a:p>
          <a:p>
            <a:r>
              <a:rPr lang="en-US" dirty="0"/>
              <a:t>Demonstration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[4]</a:t>
            </a:r>
            <a:r>
              <a:rPr lang="en-US" dirty="0"/>
              <a:t>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8965-EE26-4065-8FDC-01FFE468D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CD62BC-039D-4EE0-A7D8-B31231F4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55" y="3061010"/>
            <a:ext cx="10199690" cy="32004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F258175B-0231-4E70-A05D-6D906B409DA1}"/>
              </a:ext>
            </a:extLst>
          </p:cNvPr>
          <p:cNvSpPr/>
          <p:nvPr/>
        </p:nvSpPr>
        <p:spPr>
          <a:xfrm rot="18029626">
            <a:off x="3443331" y="2959381"/>
            <a:ext cx="884133" cy="3216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2F84C59-3157-4B3C-990A-903DFE2433E7}"/>
              </a:ext>
            </a:extLst>
          </p:cNvPr>
          <p:cNvSpPr/>
          <p:nvPr/>
        </p:nvSpPr>
        <p:spPr>
          <a:xfrm rot="14254877">
            <a:off x="8005740" y="2789521"/>
            <a:ext cx="884133" cy="3216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A8A4A7D-7181-42DA-9690-0C2F770FF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</p:spPr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C24233-DD2C-4AAE-9C21-9DEB57E4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" y="3061010"/>
            <a:ext cx="10347959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521D4-C154-47A7-9F4B-8AF4A38C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Sequential Experimental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121-C082-43D6-9159-501C45688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Adaptive sequential experimental designs use the responses already observed to determine how best to augment an existing design in order to achieve some objective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 [3]</a:t>
            </a:r>
            <a:endParaRPr lang="en-US" dirty="0"/>
          </a:p>
          <a:p>
            <a:pPr lvl="1"/>
            <a:r>
              <a:rPr lang="en-US" dirty="0"/>
              <a:t>New design points are selected in regions where the </a:t>
            </a:r>
            <a:r>
              <a:rPr lang="en-US" b="1" dirty="0"/>
              <a:t>model gradient is expected to be large </a:t>
            </a:r>
            <a:r>
              <a:rPr lang="en-US" dirty="0"/>
              <a:t>or where there is </a:t>
            </a:r>
            <a:r>
              <a:rPr lang="en-US" b="1" dirty="0"/>
              <a:t>large uncertainty in the model results</a:t>
            </a:r>
          </a:p>
          <a:p>
            <a:pPr lvl="1"/>
            <a:r>
              <a:rPr lang="en-US" dirty="0"/>
              <a:t>Maximum value-weighted squared error (</a:t>
            </a:r>
            <a:r>
              <a:rPr lang="en-US" dirty="0" err="1"/>
              <a:t>MaxVSE</a:t>
            </a:r>
            <a:r>
              <a:rPr lang="en-US" dirty="0"/>
              <a:t>) criterion</a:t>
            </a:r>
          </a:p>
          <a:p>
            <a:r>
              <a:rPr lang="en-US" dirty="0"/>
              <a:t>Demonstration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[4]</a:t>
            </a:r>
            <a:r>
              <a:rPr lang="en-US" dirty="0"/>
              <a:t>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8965-EE26-4065-8FDC-01FFE468D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425413D-7E25-4ED4-9209-C882ED0748CA}"/>
              </a:ext>
            </a:extLst>
          </p:cNvPr>
          <p:cNvSpPr/>
          <p:nvPr/>
        </p:nvSpPr>
        <p:spPr>
          <a:xfrm rot="14254877">
            <a:off x="1899495" y="3359571"/>
            <a:ext cx="884133" cy="3216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69D243B-979D-48FA-A8A7-C4B9A3FA2AD9}"/>
              </a:ext>
            </a:extLst>
          </p:cNvPr>
          <p:cNvSpPr/>
          <p:nvPr/>
        </p:nvSpPr>
        <p:spPr>
          <a:xfrm rot="18029626">
            <a:off x="7855533" y="2754877"/>
            <a:ext cx="884133" cy="3216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8DC72A-6C1F-4C2C-BBAB-656D4E31440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</p:spPr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AA61F3-0EE6-4BBC-A8B4-3701EC0A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26" y="3107908"/>
            <a:ext cx="10486747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521D4-C154-47A7-9F4B-8AF4A38C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Sequential Experimental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121-C082-43D6-9159-501C45688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Adaptive sequential experimental designs use the responses already observed to determine how best to augment an existing design in order to achieve some objective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 [3]</a:t>
            </a:r>
            <a:endParaRPr lang="en-US" dirty="0"/>
          </a:p>
          <a:p>
            <a:pPr lvl="1"/>
            <a:r>
              <a:rPr lang="en-US" dirty="0"/>
              <a:t>New design points are selected in regions where the </a:t>
            </a:r>
            <a:r>
              <a:rPr lang="en-US" b="1" dirty="0"/>
              <a:t>model gradient is expected to be large </a:t>
            </a:r>
            <a:r>
              <a:rPr lang="en-US" dirty="0"/>
              <a:t>or where there is </a:t>
            </a:r>
            <a:r>
              <a:rPr lang="en-US" b="1" dirty="0"/>
              <a:t>large uncertainty in the model results</a:t>
            </a:r>
          </a:p>
          <a:p>
            <a:pPr lvl="1"/>
            <a:r>
              <a:rPr lang="en-US" dirty="0"/>
              <a:t>Maximum value-weighted squared error (</a:t>
            </a:r>
            <a:r>
              <a:rPr lang="en-US" dirty="0" err="1"/>
              <a:t>MaxVSE</a:t>
            </a:r>
            <a:r>
              <a:rPr lang="en-US" dirty="0"/>
              <a:t>) criterion</a:t>
            </a:r>
          </a:p>
          <a:p>
            <a:r>
              <a:rPr lang="en-US" dirty="0"/>
              <a:t>Demonstration</a:t>
            </a:r>
            <a:r>
              <a:rPr lang="en-US" sz="2000" b="0" i="0" baseline="30000" dirty="0">
                <a:solidFill>
                  <a:srgbClr val="2C3E50"/>
                </a:solidFill>
                <a:effectLst/>
              </a:rPr>
              <a:t>[4]</a:t>
            </a:r>
            <a:r>
              <a:rPr lang="en-US" dirty="0"/>
              <a:t>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8965-EE26-4065-8FDC-01FFE468D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1740588-C60F-48AA-A136-8087615C8707}"/>
              </a:ext>
            </a:extLst>
          </p:cNvPr>
          <p:cNvSpPr/>
          <p:nvPr/>
        </p:nvSpPr>
        <p:spPr>
          <a:xfrm rot="14254877">
            <a:off x="9221980" y="2754567"/>
            <a:ext cx="884133" cy="3216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9B14FCA-C0EB-4DC3-A88D-19EB89229B91}"/>
              </a:ext>
            </a:extLst>
          </p:cNvPr>
          <p:cNvSpPr/>
          <p:nvPr/>
        </p:nvSpPr>
        <p:spPr>
          <a:xfrm rot="15994774">
            <a:off x="4129986" y="3613369"/>
            <a:ext cx="884133" cy="3216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6D90DEB-5173-4EEC-BBC9-A47DEF2580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36810" y="6500814"/>
            <a:ext cx="1371600" cy="357186"/>
          </a:xfrm>
        </p:spPr>
        <p:txBody>
          <a:bodyPr/>
          <a:lstStyle/>
          <a:p>
            <a:fld id="{23C2CCE9-65D5-4615-9B27-785F94F466C1}" type="datetime3">
              <a:rPr lang="en-US" smtClean="0"/>
              <a:t>9 April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391C17A2-2FCF-7447-AB82-34B940C6A931}" vid="{69F63A80-7057-3741-B30E-97101A4CB9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4" ma:contentTypeDescription="Create a new document." ma:contentTypeScope="" ma:versionID="e78114eed8621f4f046573b7710756e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79de32d1-22ac-42d0-9c42-d61c55952b0c" targetNamespace="http://schemas.microsoft.com/office/2006/metadata/properties" ma:root="true" ma:fieldsID="e95644cd47d5260cc7f92a9c31875574" ns1:_="" ns2:_="" ns3:_="">
    <xsd:import namespace="http://schemas.microsoft.com/sharepoint/v3"/>
    <xsd:import namespace="http://schemas.microsoft.com/sharepoint/v4"/>
    <xsd:import namespace="79de32d1-22ac-42d0-9c42-d61c55952b0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e32d1-22ac-42d0-9c42-d61c55952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96FBC9-784B-43FA-9D6B-E8D2B98C1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F7CC06-1524-481C-BC1E-B399813B9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79de32d1-22ac-42d0-9c42-d61c55952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BB476B-CD8A-49EB-9796-541DDF5EF9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Extended-Template_Light-Theme_16x9 (2)</Template>
  <TotalTime>703</TotalTime>
  <Words>1321</Words>
  <Application>Microsoft Office PowerPoint</Application>
  <PresentationFormat>Widescreen</PresentationFormat>
  <Paragraphs>161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.AppleSystemUIFont</vt:lpstr>
      <vt:lpstr>Arial</vt:lpstr>
      <vt:lpstr>Calibri</vt:lpstr>
      <vt:lpstr>Cambria Math</vt:lpstr>
      <vt:lpstr>Courier New</vt:lpstr>
      <vt:lpstr>Helvetica</vt:lpstr>
      <vt:lpstr>Wingdings</vt:lpstr>
      <vt:lpstr>APL-PowerPoint-Theme_light</vt:lpstr>
      <vt:lpstr>Adaptive Sequential Experimental Design for Strategic Reentry Simulated Environment</vt:lpstr>
      <vt:lpstr>Background and Motivation</vt:lpstr>
      <vt:lpstr>Sampling and Metamodel Process</vt:lpstr>
      <vt:lpstr>Initial Experimental Design Approach</vt:lpstr>
      <vt:lpstr>Gaussian Process Regression Modeling</vt:lpstr>
      <vt:lpstr>Adaptive Sequential Experimental Designs</vt:lpstr>
      <vt:lpstr>Adaptive Sequential Experimental Designs</vt:lpstr>
      <vt:lpstr>Adaptive Sequential Experimental Designs</vt:lpstr>
      <vt:lpstr>Adaptive Sequential Experimental Designs</vt:lpstr>
      <vt:lpstr>Adaptive Sequential Experimental Designs</vt:lpstr>
      <vt:lpstr>Sampling and Metamodel Process Revisited</vt:lpstr>
      <vt:lpstr>Software and Analysis Integration</vt:lpstr>
      <vt:lpstr>Conclusions and Path Forward</vt:lpstr>
      <vt:lpstr>References</vt:lpstr>
      <vt:lpstr>QUESTIONS?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Sequential Experimental Design for Strategic Reentry Simulated Environment</dc:title>
  <dc:subject/>
  <dc:creator>Koser, Kelly R.</dc:creator>
  <cp:keywords/>
  <dc:description>Version 1.0</dc:description>
  <cp:lastModifiedBy>Koser, Kelly R.</cp:lastModifiedBy>
  <cp:revision>29</cp:revision>
  <cp:lastPrinted>2017-08-24T18:44:08Z</cp:lastPrinted>
  <dcterms:created xsi:type="dcterms:W3CDTF">2024-02-16T18:14:00Z</dcterms:created>
  <dcterms:modified xsi:type="dcterms:W3CDTF">2024-04-09T14:32:14Z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