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6" r:id="rId4"/>
    <p:sldMasterId id="2147483864" r:id="rId5"/>
  </p:sldMasterIdLst>
  <p:notesMasterIdLst>
    <p:notesMasterId r:id="rId46"/>
  </p:notesMasterIdLst>
  <p:handoutMasterIdLst>
    <p:handoutMasterId r:id="rId47"/>
  </p:handoutMasterIdLst>
  <p:sldIdLst>
    <p:sldId id="2147477437" r:id="rId6"/>
    <p:sldId id="462" r:id="rId7"/>
    <p:sldId id="2147477716" r:id="rId8"/>
    <p:sldId id="2147477717" r:id="rId9"/>
    <p:sldId id="2147477731" r:id="rId10"/>
    <p:sldId id="2147477742" r:id="rId11"/>
    <p:sldId id="2147477736" r:id="rId12"/>
    <p:sldId id="2147477737" r:id="rId13"/>
    <p:sldId id="2147477741" r:id="rId14"/>
    <p:sldId id="2147477734" r:id="rId15"/>
    <p:sldId id="2147477739" r:id="rId16"/>
    <p:sldId id="2147477735" r:id="rId17"/>
    <p:sldId id="2147477728" r:id="rId18"/>
    <p:sldId id="1016" r:id="rId19"/>
    <p:sldId id="2147477604" r:id="rId20"/>
    <p:sldId id="1044" r:id="rId21"/>
    <p:sldId id="2147477661" r:id="rId22"/>
    <p:sldId id="2147477494" r:id="rId23"/>
    <p:sldId id="2147477667" r:id="rId24"/>
    <p:sldId id="2147477664" r:id="rId25"/>
    <p:sldId id="2147477663" r:id="rId26"/>
    <p:sldId id="890" r:id="rId27"/>
    <p:sldId id="902" r:id="rId28"/>
    <p:sldId id="898" r:id="rId29"/>
    <p:sldId id="784" r:id="rId30"/>
    <p:sldId id="2147477745" r:id="rId31"/>
    <p:sldId id="2147477719" r:id="rId32"/>
    <p:sldId id="2147477721" r:id="rId33"/>
    <p:sldId id="2147477722" r:id="rId34"/>
    <p:sldId id="2147477723" r:id="rId35"/>
    <p:sldId id="2147477724" r:id="rId36"/>
    <p:sldId id="2147477727" r:id="rId37"/>
    <p:sldId id="2147477726" r:id="rId38"/>
    <p:sldId id="2147477743" r:id="rId39"/>
    <p:sldId id="2147477705" r:id="rId40"/>
    <p:sldId id="2147477746" r:id="rId41"/>
    <p:sldId id="2147477747" r:id="rId42"/>
    <p:sldId id="2147477749" r:id="rId43"/>
    <p:sldId id="2147477750" r:id="rId44"/>
    <p:sldId id="2147477713" r:id="rId45"/>
  </p:sldIdLst>
  <p:sldSz cx="18288000" cy="10287000"/>
  <p:notesSz cx="6858000" cy="9144000"/>
  <p:embeddedFontLst>
    <p:embeddedFont>
      <p:font typeface="ＭＳ Ｐゴシック" panose="020B0600070205080204" pitchFamily="34" charset="-128"/>
      <p:regular r:id="rId48"/>
    </p:embeddedFont>
    <p:embeddedFont>
      <p:font typeface="Anova Bold" panose="020B0604020202020204" charset="0"/>
      <p:regular r:id="rId49"/>
      <p:bold r:id="rId50"/>
      <p:italic r:id="rId51"/>
      <p:boldItalic r:id="rId52"/>
    </p:embeddedFont>
    <p:embeddedFont>
      <p:font typeface="Anova Light" panose="020B0604020202020204" charset="0"/>
      <p:regular r:id="rId53"/>
      <p:bold r:id="rId54"/>
      <p:italic r:id="rId55"/>
      <p:boldItalic r:id="rId56"/>
    </p:embeddedFont>
    <p:embeddedFont>
      <p:font typeface="Arial Black" panose="020B0A04020102020204" pitchFamily="34" charset="0"/>
      <p:bold r:id="rId57"/>
    </p:embeddedFont>
    <p:embeddedFont>
      <p:font typeface="Arial Narrow" panose="020B0606020202030204" pitchFamily="34" charset="0"/>
      <p:regular r:id="rId58"/>
      <p:bold r:id="rId59"/>
      <p:italic r:id="rId60"/>
      <p:boldItalic r:id="rId61"/>
    </p:embeddedFont>
  </p:embeddedFontLst>
  <p:custDataLst>
    <p:tags r:id="rId62"/>
  </p:custDataLst>
  <p:defaultTex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 Delete Me" id="{23B92DC1-C143-40B4-B271-9B765ADE1D33}">
          <p14:sldIdLst>
            <p14:sldId id="2147477437"/>
            <p14:sldId id="462"/>
            <p14:sldId id="2147477716"/>
            <p14:sldId id="2147477717"/>
            <p14:sldId id="2147477731"/>
            <p14:sldId id="2147477742"/>
            <p14:sldId id="2147477736"/>
            <p14:sldId id="2147477737"/>
            <p14:sldId id="2147477741"/>
            <p14:sldId id="2147477734"/>
            <p14:sldId id="2147477739"/>
            <p14:sldId id="2147477735"/>
            <p14:sldId id="2147477728"/>
            <p14:sldId id="1016"/>
            <p14:sldId id="2147477604"/>
            <p14:sldId id="1044"/>
            <p14:sldId id="2147477661"/>
            <p14:sldId id="2147477494"/>
            <p14:sldId id="2147477667"/>
            <p14:sldId id="2147477664"/>
            <p14:sldId id="2147477663"/>
            <p14:sldId id="890"/>
            <p14:sldId id="902"/>
            <p14:sldId id="898"/>
            <p14:sldId id="784"/>
            <p14:sldId id="2147477745"/>
            <p14:sldId id="2147477719"/>
            <p14:sldId id="2147477721"/>
            <p14:sldId id="2147477722"/>
            <p14:sldId id="2147477723"/>
            <p14:sldId id="2147477724"/>
            <p14:sldId id="2147477727"/>
            <p14:sldId id="2147477726"/>
            <p14:sldId id="2147477743"/>
            <p14:sldId id="2147477705"/>
            <p14:sldId id="2147477746"/>
            <p14:sldId id="2147477747"/>
            <p14:sldId id="2147477749"/>
            <p14:sldId id="2147477750"/>
            <p14:sldId id="2147477713"/>
          </p14:sldIdLst>
        </p14:section>
        <p14:section name="Breakout Points" id="{707A6954-D7DD-8649-8492-189DDC8B72F6}">
          <p14:sldIdLst/>
        </p14:section>
        <p14:section name="Default Section" id="{E9C3829F-2C56-4915-AA34-5F93EE3592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708D14-BD54-920F-18BB-8395E60AE589}" name="Alice McClure" initials="AM" userId="S::alice.mcclure@sas.com::6210c489-566a-4639-8da1-84bcfd842f43" providerId="AD"/>
  <p188:author id="{6DFEA739-C4EE-3CDE-94E6-A95954A908DE}" name="Tine Haaber" initials="TH" userId="S::Tine.Haaber@SAS.COM::b28dffea-6139-4081-9090-e82e8f8437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C0C0C0"/>
    <a:srgbClr val="007481"/>
    <a:srgbClr val="FFFFFF"/>
    <a:srgbClr val="0378CD"/>
    <a:srgbClr val="032954"/>
    <a:srgbClr val="F47723"/>
    <a:srgbClr val="7E889A"/>
    <a:srgbClr val="61CAE5"/>
    <a:srgbClr val="3B7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990679-4636-4C13-83E4-3F6A73B1D408}" v="69" dt="2026-04-21T23:52:20.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5" autoAdjust="0"/>
    <p:restoredTop sz="96255" autoAdjust="0"/>
  </p:normalViewPr>
  <p:slideViewPr>
    <p:cSldViewPr snapToGrid="0">
      <p:cViewPr varScale="1">
        <p:scale>
          <a:sx n="73" d="100"/>
          <a:sy n="73" d="100"/>
        </p:scale>
        <p:origin x="92"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134" y="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ags" Target="../tags/tag17.xml"/><Relationship Id="rId1" Type="http://schemas.openxmlformats.org/officeDocument/2006/relationships/theme" Target="../theme/theme4.xml"/><Relationship Id="rId4" Type="http://schemas.openxmlformats.org/officeDocument/2006/relationships/image" Target="../media/image8.sv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1A56FA-0DF4-15B7-A216-DB01CF5CEB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CE34E3-7E5C-436A-9E6D-2FFC8FFCFCBF}" type="datetimeFigureOut">
              <a:rPr lang="en-US" smtClean="0">
                <a:latin typeface="Anova Light" panose="020B0403020203020204" pitchFamily="34" charset="0"/>
              </a:rPr>
              <a:t>4/21/2026</a:t>
            </a:fld>
            <a:endParaRPr lang="en-US" dirty="0">
              <a:latin typeface="Anova Light" panose="020B0403020203020204" pitchFamily="34" charset="0"/>
            </a:endParaRPr>
          </a:p>
        </p:txBody>
      </p:sp>
      <p:sp>
        <p:nvSpPr>
          <p:cNvPr id="5" name="Slide Number Placeholder 4">
            <a:extLst>
              <a:ext uri="{FF2B5EF4-FFF2-40B4-BE49-F238E27FC236}">
                <a16:creationId xmlns:a16="http://schemas.microsoft.com/office/drawing/2014/main" id="{BA52EC1A-046B-DC8F-4AAC-4BB03667CCC0}"/>
              </a:ext>
            </a:extLst>
          </p:cNvPr>
          <p:cNvSpPr>
            <a:spLocks noGrp="1"/>
          </p:cNvSpPr>
          <p:nvPr>
            <p:ph type="sldNum" sz="quarter" idx="3"/>
          </p:nvPr>
        </p:nvSpPr>
        <p:spPr>
          <a:xfrm>
            <a:off x="0" y="0"/>
            <a:ext cx="2971800" cy="458787"/>
          </a:xfrm>
          <a:prstGeom prst="rect">
            <a:avLst/>
          </a:prstGeom>
        </p:spPr>
        <p:txBody>
          <a:bodyPr vert="horz" lIns="91440" tIns="45720" rIns="91440" bIns="45720" rtlCol="0" anchor="b"/>
          <a:lstStyle>
            <a:lvl1pPr algn="r">
              <a:defRPr sz="1200"/>
            </a:lvl1pPr>
          </a:lstStyle>
          <a:p>
            <a:pPr algn="l"/>
            <a:fld id="{C4EF46A2-9381-4C51-8277-3C7F2938E9F9}" type="slidenum">
              <a:rPr lang="en-US" smtClean="0">
                <a:latin typeface="Anova Light" panose="020B0403020203020204" pitchFamily="34" charset="0"/>
              </a:rPr>
              <a:pPr algn="l"/>
              <a:t>‹#›</a:t>
            </a:fld>
            <a:endParaRPr lang="en-US" dirty="0">
              <a:latin typeface="Anova Light" panose="020B0403020203020204" pitchFamily="34" charset="0"/>
            </a:endParaRPr>
          </a:p>
        </p:txBody>
      </p:sp>
      <p:sp>
        <p:nvSpPr>
          <p:cNvPr id="2" name="TextBox 4">
            <a:extLst>
              <a:ext uri="{FF2B5EF4-FFF2-40B4-BE49-F238E27FC236}">
                <a16:creationId xmlns:a16="http://schemas.microsoft.com/office/drawing/2014/main" id="{7A8A3785-BF0E-6C8B-8B7B-0521D7696A29}"/>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4" name="Picture 6">
            <a:extLst>
              <a:ext uri="{FF2B5EF4-FFF2-40B4-BE49-F238E27FC236}">
                <a16:creationId xmlns:a16="http://schemas.microsoft.com/office/drawing/2014/main" id="{3F6C63C1-B02C-0586-DDA1-7B0EB003F6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DEF6B2A-6211-F846-C47F-DC10CAA8C891}"/>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dirty="0">
                <a:solidFill>
                  <a:schemeClr val="accent4"/>
                </a:solidFill>
                <a:latin typeface="Anova Light" panose="020B0403020203020204" pitchFamily="34" charset="0"/>
              </a:rPr>
              <a:t>sas.com</a:t>
            </a:r>
          </a:p>
        </p:txBody>
      </p:sp>
    </p:spTree>
    <p:custDataLst>
      <p:tags r:id="rId2"/>
    </p:custDataLst>
    <p:extLst>
      <p:ext uri="{BB962C8B-B14F-4D97-AF65-F5344CB8AC3E}">
        <p14:creationId xmlns:p14="http://schemas.microsoft.com/office/powerpoint/2010/main" val="262689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solidFill>
                  <a:schemeClr val="tx1"/>
                </a:solidFill>
                <a:latin typeface="Anova Light" panose="020B0403020203020204" pitchFamily="34" charset="0"/>
              </a:defRPr>
            </a:lvl1pPr>
          </a:lstStyle>
          <a:p>
            <a:fld id="{D46682E9-A1D3-F04F-A14F-ABAA4D2618F2}" type="datetimeFigureOut">
              <a:rPr lang="en-US" smtClean="0"/>
              <a:pPr/>
              <a:t>4/21/2026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4">
            <a:extLst>
              <a:ext uri="{FF2B5EF4-FFF2-40B4-BE49-F238E27FC236}">
                <a16:creationId xmlns:a16="http://schemas.microsoft.com/office/drawing/2014/main" id="{CFAEC8D7-15A6-6F9F-E0B7-CB248431A52A}"/>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Slide Number Placeholder 4">
            <a:extLst>
              <a:ext uri="{FF2B5EF4-FFF2-40B4-BE49-F238E27FC236}">
                <a16:creationId xmlns:a16="http://schemas.microsoft.com/office/drawing/2014/main" id="{9DE3AD8C-AE96-943C-8DAF-3D5594863A36}"/>
              </a:ext>
            </a:extLst>
          </p:cNvPr>
          <p:cNvSpPr>
            <a:spLocks noGrp="1"/>
          </p:cNvSpPr>
          <p:nvPr>
            <p:ph type="sldNum" sz="quarter" idx="5"/>
          </p:nvPr>
        </p:nvSpPr>
        <p:spPr>
          <a:xfrm>
            <a:off x="0" y="0"/>
            <a:ext cx="2971800" cy="458787"/>
          </a:xfrm>
          <a:prstGeom prst="rect">
            <a:avLst/>
          </a:prstGeom>
        </p:spPr>
        <p:txBody>
          <a:bodyPr vert="horz" lIns="91440" tIns="45720" rIns="91440" bIns="45720" rtlCol="0" anchor="b"/>
          <a:lstStyle>
            <a:lvl1pPr algn="r">
              <a:defRPr sz="1200" b="0" i="0">
                <a:solidFill>
                  <a:schemeClr val="tx1"/>
                </a:solidFill>
                <a:latin typeface="Anova Light" panose="020B0403020203020204" pitchFamily="34" charset="0"/>
              </a:defRPr>
            </a:lvl1pPr>
          </a:lstStyle>
          <a:p>
            <a:pPr algn="l"/>
            <a:fld id="{C4EF46A2-9381-4C51-8277-3C7F2938E9F9}" type="slidenum">
              <a:rPr lang="en-US" smtClean="0"/>
              <a:pPr algn="l"/>
              <a:t>‹#›</a:t>
            </a:fld>
            <a:endParaRPr lang="en-US" dirty="0"/>
          </a:p>
        </p:txBody>
      </p:sp>
      <p:pic>
        <p:nvPicPr>
          <p:cNvPr id="2" name="Picture 6">
            <a:extLst>
              <a:ext uri="{FF2B5EF4-FFF2-40B4-BE49-F238E27FC236}">
                <a16:creationId xmlns:a16="http://schemas.microsoft.com/office/drawing/2014/main" id="{D7A2D390-EEAD-C632-F276-85D15BA57F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607DE50-086C-7432-5C71-ADF401D86D53}"/>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dirty="0">
                <a:solidFill>
                  <a:schemeClr val="tx1"/>
                </a:solidFill>
                <a:latin typeface="Anova Light" panose="020B0403020203020204" pitchFamily="34" charset="0"/>
              </a:rPr>
              <a:t>sas.com</a:t>
            </a:r>
          </a:p>
        </p:txBody>
      </p:sp>
    </p:spTree>
    <p:extLst>
      <p:ext uri="{BB962C8B-B14F-4D97-AF65-F5344CB8AC3E}">
        <p14:creationId xmlns:p14="http://schemas.microsoft.com/office/powerpoint/2010/main" val="3625376775"/>
      </p:ext>
    </p:extLst>
  </p:cSld>
  <p:clrMap bg1="lt1" tx1="dk1" bg2="lt2" tx2="dk2" accent1="accent1" accent2="accent2" accent3="accent3" accent4="accent4" accent5="accent5" accent6="accent6" hlink="hlink" folHlink="folHlink"/>
  <p:notesStyle>
    <a:lvl1pPr marL="342900" indent="-342900" algn="l" defTabSz="1828800" rtl="0" eaLnBrk="1" latinLnBrk="0" hangingPunct="1">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1257300" indent="-342900" algn="l" defTabSz="1828800" rtl="0" eaLnBrk="1" latinLnBrk="0" hangingPunct="1">
      <a:buClr>
        <a:schemeClr val="accent5"/>
      </a:buClr>
      <a:buFont typeface="Anova Light" panose="020B0403020203020204" pitchFamily="34" charset="0"/>
      <a:buChar char="–"/>
      <a:defRPr sz="2000" b="0" i="0" kern="1200">
        <a:solidFill>
          <a:schemeClr val="tx1"/>
        </a:solidFill>
        <a:latin typeface="+mn-lt"/>
        <a:ea typeface="+mn-ea"/>
        <a:cs typeface="+mn-cs"/>
      </a:defRPr>
    </a:lvl2pPr>
    <a:lvl3pPr marL="2171700" indent="-342900" algn="l" defTabSz="1828800" rtl="0" eaLnBrk="1" latinLnBrk="0" hangingPunct="1">
      <a:buClr>
        <a:schemeClr val="accent5"/>
      </a:buClr>
      <a:buFont typeface="Anova Light" panose="020B0403020203020204" pitchFamily="34" charset="0"/>
      <a:buChar char="•"/>
      <a:defRPr sz="1800" b="0" i="0" kern="1200">
        <a:solidFill>
          <a:schemeClr val="tx1"/>
        </a:solidFill>
        <a:latin typeface="+mn-lt"/>
        <a:ea typeface="+mn-ea"/>
        <a:cs typeface="+mn-cs"/>
      </a:defRPr>
    </a:lvl3pPr>
    <a:lvl4pPr marL="3086100" indent="-342900" algn="l" defTabSz="1828800" rtl="0" eaLnBrk="1" latinLnBrk="0" hangingPunct="1">
      <a:buClr>
        <a:schemeClr val="accent5"/>
      </a:buClr>
      <a:buFont typeface="Anova Light" panose="020B0403020203020204" pitchFamily="34" charset="0"/>
      <a:buChar char="–"/>
      <a:defRPr sz="1600" b="0" i="0" kern="1200">
        <a:solidFill>
          <a:schemeClr val="tx1"/>
        </a:solidFill>
        <a:latin typeface="+mn-lt"/>
        <a:ea typeface="+mn-ea"/>
        <a:cs typeface="+mn-cs"/>
      </a:defRPr>
    </a:lvl4pPr>
    <a:lvl5pPr marL="4000500" indent="-342900" algn="l" defTabSz="1828800" rtl="0" eaLnBrk="1" latinLnBrk="0" hangingPunct="1">
      <a:buClr>
        <a:schemeClr val="accent5"/>
      </a:buClr>
      <a:buFont typeface="Anova Light" panose="020B0403020203020204" pitchFamily="34" charset="0"/>
      <a:buChar char="•"/>
      <a:defRPr sz="1400" b="0" i="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76849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Result of clicking Optimize Target button</a:t>
            </a:r>
          </a:p>
          <a:p>
            <a:pPr marL="0" indent="0">
              <a:buNone/>
            </a:pPr>
            <a:r>
              <a:rPr lang="en-US" dirty="0"/>
              <a:t>NMR_ID #155 is the Target Curve (45% 10% 45%)</a:t>
            </a:r>
          </a:p>
          <a:p>
            <a:pPr>
              <a:buNone/>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20</a:t>
            </a:fld>
            <a:endParaRPr lang="en-US"/>
          </a:p>
        </p:txBody>
      </p:sp>
    </p:spTree>
    <p:extLst>
      <p:ext uri="{BB962C8B-B14F-4D97-AF65-F5344CB8AC3E}">
        <p14:creationId xmlns:p14="http://schemas.microsoft.com/office/powerpoint/2010/main" val="5000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Result of clicking Optimize Target button</a:t>
            </a:r>
          </a:p>
          <a:p>
            <a:pPr marL="0" indent="0">
              <a:buNone/>
            </a:pPr>
            <a:r>
              <a:rPr lang="en-US" dirty="0"/>
              <a:t>NMR_ID #155 is the Target Curve (45% 10% 45%)</a:t>
            </a:r>
          </a:p>
          <a:p>
            <a:pPr>
              <a:buNone/>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21</a:t>
            </a:fld>
            <a:endParaRPr lang="en-US"/>
          </a:p>
        </p:txBody>
      </p:sp>
    </p:spTree>
    <p:extLst>
      <p:ext uri="{BB962C8B-B14F-4D97-AF65-F5344CB8AC3E}">
        <p14:creationId xmlns:p14="http://schemas.microsoft.com/office/powerpoint/2010/main" val="205444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545006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C4A61-14D7-F92B-0382-56E46C51CDB9}"/>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E057E6D1-ABD9-5F2E-8CE0-F3449E67038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58371" name="Rectangle 3">
            <a:extLst>
              <a:ext uri="{FF2B5EF4-FFF2-40B4-BE49-F238E27FC236}">
                <a16:creationId xmlns:a16="http://schemas.microsoft.com/office/drawing/2014/main" id="{47423E68-D5E8-2304-A707-F8C5515A830A}"/>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92984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D287-2B87-F55C-5D7C-19FE6D537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5C338-C9E8-4EA2-3205-E8A585EDC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F26E7-8F89-787C-70FC-38CA54403B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89068C-2291-DBD4-FF1B-DBE41123DD98}"/>
              </a:ext>
            </a:extLst>
          </p:cNvPr>
          <p:cNvSpPr>
            <a:spLocks noGrp="1"/>
          </p:cNvSpPr>
          <p:nvPr>
            <p:ph type="sldNum" sz="quarter" idx="5"/>
          </p:nvPr>
        </p:nvSpPr>
        <p:spPr/>
        <p:txBody>
          <a:bodyPr/>
          <a:lstStyle/>
          <a:p>
            <a:fld id="{DAF72F06-F6ED-43C1-A86D-15B5F2AFDECD}" type="slidenum">
              <a:rPr lang="en-US" smtClean="0"/>
              <a:t>35</a:t>
            </a:fld>
            <a:endParaRPr lang="en-US" dirty="0"/>
          </a:p>
        </p:txBody>
      </p:sp>
    </p:spTree>
    <p:extLst>
      <p:ext uri="{BB962C8B-B14F-4D97-AF65-F5344CB8AC3E}">
        <p14:creationId xmlns:p14="http://schemas.microsoft.com/office/powerpoint/2010/main" val="260342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JMP - Cover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63F5D-D24A-310A-0524-1C3A6517125D}"/>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t="23970" r="3408" b="5721"/>
          <a:stretch/>
        </p:blipFill>
        <p:spPr>
          <a:xfrm>
            <a:off x="1140921" y="0"/>
            <a:ext cx="17147079" cy="7756122"/>
          </a:xfrm>
          <a:prstGeom prst="rect">
            <a:avLst/>
          </a:prstGeom>
        </p:spPr>
      </p:pic>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3299540" y="8250558"/>
            <a:ext cx="3731160" cy="1119348"/>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1" y="2616486"/>
            <a:ext cx="15778269"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2"/>
                </a:solidFill>
                <a:latin typeface="+mj-lt"/>
              </a:defRPr>
            </a:lvl1pPr>
          </a:lstStyle>
          <a:p>
            <a:r>
              <a:rPr lang="en-US" dirty="0"/>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1" y="3909148"/>
            <a:ext cx="15778269" cy="923330"/>
          </a:xfrm>
          <a:prstGeom prst="rect">
            <a:avLst/>
          </a:prstGeom>
        </p:spPr>
        <p:txBody>
          <a:bodyPr wrap="square">
            <a:noAutofit/>
          </a:bodyPr>
          <a:lstStyle>
            <a:lvl1pPr marL="0" indent="0">
              <a:lnSpc>
                <a:spcPct val="100000"/>
              </a:lnSpc>
              <a:spcBef>
                <a:spcPts val="600"/>
              </a:spcBef>
              <a:buNone/>
              <a:defRPr sz="4800">
                <a:solidFill>
                  <a:schemeClr val="tx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dirty="0"/>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1529713" cy="1057522"/>
          </a:xfrm>
          <a:prstGeom prst="rect">
            <a:avLst/>
          </a:prstGeom>
        </p:spPr>
        <p:txBody>
          <a:bodyPr wrap="square" anchor="ctr" anchorCtr="0">
            <a:noAutofit/>
          </a:bodyPr>
          <a:lstStyle>
            <a:lvl1pPr marL="0" indent="0">
              <a:lnSpc>
                <a:spcPct val="100000"/>
              </a:lnSpc>
              <a:spcBef>
                <a:spcPts val="600"/>
              </a:spcBef>
              <a:buNone/>
              <a:defRPr sz="2800">
                <a:solidFill>
                  <a:schemeClr val="tx1"/>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dirty="0"/>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lang="en-US" sz="1000" spc="0" dirty="0">
                <a:solidFill>
                  <a:schemeClr val="accent5">
                    <a:lumMod val="40000"/>
                    <a:lumOff val="60000"/>
                  </a:schemeClr>
                </a:solidFill>
                <a:effectLst/>
                <a:latin typeface="+mn-lt"/>
              </a:rPr>
              <a:t> Copyright © JMP Statistical Discovery LLC</a:t>
            </a:r>
            <a:r>
              <a:rPr kumimoji="0" lang="en-US" sz="1000" b="0" i="0" u="none" strike="noStrike" kern="300" cap="none" spc="0" normalizeH="0" baseline="0" noProof="0" dirty="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2979089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JMP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tx1"/>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03802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MP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dirty="0"/>
              <a:t>Click to Add Slide Title</a:t>
            </a:r>
          </a:p>
        </p:txBody>
      </p:sp>
    </p:spTree>
    <p:custDataLst>
      <p:tags r:id="rId1"/>
    </p:custDataLst>
    <p:extLst>
      <p:ext uri="{BB962C8B-B14F-4D97-AF65-F5344CB8AC3E}">
        <p14:creationId xmlns:p14="http://schemas.microsoft.com/office/powerpoint/2010/main" val="28505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P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bg2"/>
                </a:solidFill>
              </a:defRPr>
            </a:lvl1pPr>
          </a:lstStyle>
          <a:p>
            <a:r>
              <a:rPr lang="en-US" dirty="0"/>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tx1"/>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236208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MP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dirty="0"/>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444273"/>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tx1"/>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170739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MP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dirty="0"/>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444273"/>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444273"/>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tx1"/>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378108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JMP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3230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JMP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36577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MP - Hihglight Statemen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3E413B7-34CE-5E55-670D-E6FC7CAF05F8}"/>
              </a:ext>
            </a:extLst>
          </p:cNvPr>
          <p:cNvSpPr>
            <a:spLocks noGrp="1"/>
          </p:cNvSpPr>
          <p:nvPr>
            <p:ph type="title" hasCustomPrompt="1"/>
          </p:nvPr>
        </p:nvSpPr>
        <p:spPr>
          <a:xfrm>
            <a:off x="1573196" y="2096512"/>
            <a:ext cx="15141608" cy="6093976"/>
          </a:xfrm>
        </p:spPr>
        <p:txBody>
          <a:bodyPr vert="horz" wrap="square" lIns="0" tIns="0" rIns="0" bIns="0" rtlCol="0" anchor="ctr" anchorCtr="0">
            <a:spAutoFit/>
          </a:bodyPr>
          <a:lstStyle>
            <a:lvl1pPr algn="ctr">
              <a:defRPr lang="en-US" sz="8800" dirty="0">
                <a:solidFill>
                  <a:schemeClr val="bg2"/>
                </a:solidFill>
                <a:latin typeface="+mn-lt"/>
              </a:defRPr>
            </a:lvl1pPr>
          </a:lstStyle>
          <a:p>
            <a:pPr marL="0" lvl="0" indent="-365760">
              <a:buClr>
                <a:schemeClr val="accent5"/>
              </a:buClr>
              <a:buFont typeface="Anova Light" panose="020B0403020203020204" pitchFamily="34" charset="0"/>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custDataLst>
      <p:tags r:id="rId1"/>
    </p:custDataLst>
    <p:extLst>
      <p:ext uri="{BB962C8B-B14F-4D97-AF65-F5344CB8AC3E}">
        <p14:creationId xmlns:p14="http://schemas.microsoft.com/office/powerpoint/2010/main" val="202008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MP - Product Sho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AEDDF-B36D-D988-631F-3B35B4D40E7B}"/>
              </a:ext>
            </a:extLst>
          </p:cNvPr>
          <p:cNvSpPr/>
          <p:nvPr userDrawn="1"/>
        </p:nvSpPr>
        <p:spPr>
          <a:xfrm>
            <a:off x="2201091" y="7383606"/>
            <a:ext cx="13885815" cy="1615827"/>
          </a:xfrm>
          <a:prstGeom prst="rect">
            <a:avLst/>
          </a:prstGeom>
        </p:spPr>
        <p:txBody>
          <a:bodyPr wrap="square" lIns="137160" tIns="68580" rIns="137160" bIns="6858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800" dirty="0"/>
              <a:t>Click to add text</a:t>
            </a:r>
          </a:p>
          <a:p>
            <a:pPr algn="ctr"/>
            <a:endParaRPr lang="en-US" sz="4800" dirty="0"/>
          </a:p>
        </p:txBody>
      </p:sp>
      <p:sp>
        <p:nvSpPr>
          <p:cNvPr id="5" name="Picture Placeholder 7">
            <a:extLst>
              <a:ext uri="{FF2B5EF4-FFF2-40B4-BE49-F238E27FC236}">
                <a16:creationId xmlns:a16="http://schemas.microsoft.com/office/drawing/2014/main" id="{142F91F0-105A-134F-5F9D-3BE010E25373}"/>
              </a:ext>
            </a:extLst>
          </p:cNvPr>
          <p:cNvSpPr>
            <a:spLocks noGrp="1"/>
          </p:cNvSpPr>
          <p:nvPr>
            <p:ph type="pic" sz="quarter" idx="10"/>
          </p:nvPr>
        </p:nvSpPr>
        <p:spPr>
          <a:xfrm>
            <a:off x="1555620" y="1287567"/>
            <a:ext cx="15176757" cy="5803187"/>
          </a:xfrm>
        </p:spPr>
        <p:txBody>
          <a:bodyPr/>
          <a:lstStyle>
            <a:lvl1pPr marL="0" indent="0">
              <a:buNone/>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410053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JMP - Blue Highlight Statement + Image">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A281E-D72A-4667-DBF5-E7ABC1D37943}"/>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lang="en-US" sz="1000" spc="0" dirty="0">
                <a:solidFill>
                  <a:schemeClr val="bg1"/>
                </a:solidFill>
                <a:effectLst/>
                <a:latin typeface="+mn-lt"/>
              </a:rPr>
              <a:t> Copyright © JMP Statistical Discovery LLC</a:t>
            </a:r>
            <a:r>
              <a:rPr kumimoji="0" lang="en-US" sz="1000" b="0" i="0" u="none" strike="noStrike" kern="300" cap="none" spc="0" normalizeH="0" baseline="0" noProof="0" dirty="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28559FED-8FA9-57CB-BF77-83A257DF56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826158" y="9391039"/>
            <a:ext cx="1105505" cy="663303"/>
          </a:xfrm>
          <a:prstGeom prst="rect">
            <a:avLst/>
          </a:prstGeom>
        </p:spPr>
      </p:pic>
      <p:sp>
        <p:nvSpPr>
          <p:cNvPr id="8" name="Picture Placeholder 7">
            <a:extLst>
              <a:ext uri="{FF2B5EF4-FFF2-40B4-BE49-F238E27FC236}">
                <a16:creationId xmlns:a16="http://schemas.microsoft.com/office/drawing/2014/main" id="{CEB41458-8128-38ED-3F33-2A63779DDE28}"/>
              </a:ext>
            </a:extLst>
          </p:cNvPr>
          <p:cNvSpPr>
            <a:spLocks noGrp="1"/>
          </p:cNvSpPr>
          <p:nvPr>
            <p:ph type="pic" sz="quarter" idx="10"/>
          </p:nvPr>
        </p:nvSpPr>
        <p:spPr>
          <a:xfrm>
            <a:off x="0" y="-1"/>
            <a:ext cx="18288000" cy="7090755"/>
          </a:xfrm>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53B30E81-57AF-3114-5AD3-D68591B24FEA}"/>
              </a:ext>
            </a:extLst>
          </p:cNvPr>
          <p:cNvSpPr>
            <a:spLocks noGrp="1"/>
          </p:cNvSpPr>
          <p:nvPr>
            <p:ph type="body" sz="quarter" idx="11" hasCustomPrompt="1"/>
          </p:nvPr>
        </p:nvSpPr>
        <p:spPr>
          <a:xfrm>
            <a:off x="1252538" y="7692773"/>
            <a:ext cx="14933612" cy="1560562"/>
          </a:xfrm>
        </p:spPr>
        <p:txBody>
          <a:bodyPr>
            <a:noAutofit/>
          </a:bodyPr>
          <a:lstStyle>
            <a:lvl1pPr marL="0" indent="0">
              <a:buNone/>
              <a:defRPr sz="6000">
                <a:solidFill>
                  <a:schemeClr val="bg1"/>
                </a:solidFill>
              </a:defRPr>
            </a:lvl1pPr>
          </a:lstStyle>
          <a:p>
            <a:pPr lvl="0"/>
            <a:r>
              <a:rPr lang="en-US" dirty="0"/>
              <a:t>Click to add text</a:t>
            </a:r>
          </a:p>
        </p:txBody>
      </p:sp>
    </p:spTree>
    <p:custDataLst>
      <p:tags r:id="rId1"/>
    </p:custDataLst>
    <p:extLst>
      <p:ext uri="{BB962C8B-B14F-4D97-AF65-F5344CB8AC3E}">
        <p14:creationId xmlns:p14="http://schemas.microsoft.com/office/powerpoint/2010/main" val="150724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3 column">
    <p:spTree>
      <p:nvGrpSpPr>
        <p:cNvPr id="1" name=""/>
        <p:cNvGrpSpPr/>
        <p:nvPr/>
      </p:nvGrpSpPr>
      <p:grpSpPr>
        <a:xfrm>
          <a:off x="0" y="0"/>
          <a:ext cx="0" cy="0"/>
          <a:chOff x="0" y="0"/>
          <a:chExt cx="0" cy="0"/>
        </a:xfrm>
      </p:grpSpPr>
      <p:sp>
        <p:nvSpPr>
          <p:cNvPr id="36" name="Title 13">
            <a:extLst>
              <a:ext uri="{FF2B5EF4-FFF2-40B4-BE49-F238E27FC236}">
                <a16:creationId xmlns:a16="http://schemas.microsoft.com/office/drawing/2014/main" id="{40DEA294-B1C6-9E48-A990-C4FC916393BE}"/>
              </a:ext>
            </a:extLst>
          </p:cNvPr>
          <p:cNvSpPr>
            <a:spLocks noGrp="1"/>
          </p:cNvSpPr>
          <p:nvPr>
            <p:ph type="title" hasCustomPrompt="1"/>
          </p:nvPr>
        </p:nvSpPr>
        <p:spPr>
          <a:xfrm>
            <a:off x="1257299" y="850392"/>
            <a:ext cx="15806525" cy="1310154"/>
          </a:xfrm>
        </p:spPr>
        <p:txBody>
          <a:bodyPr lIns="0" tIns="0" rIns="0" bIns="0" anchor="t">
            <a:noAutofit/>
          </a:bodyPr>
          <a:lstStyle>
            <a:lvl1pPr>
              <a:defRPr sz="4200" b="1">
                <a:solidFill>
                  <a:schemeClr val="accent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692A9031-5DBD-4AD9-9381-7F3F67DD857C}"/>
              </a:ext>
            </a:extLst>
          </p:cNvPr>
          <p:cNvSpPr>
            <a:spLocks noGrp="1"/>
          </p:cNvSpPr>
          <p:nvPr>
            <p:ph type="pic" sz="quarter" idx="31" hasCustomPrompt="1"/>
          </p:nvPr>
        </p:nvSpPr>
        <p:spPr>
          <a:xfrm>
            <a:off x="1257300" y="3810000"/>
            <a:ext cx="4564857" cy="4067175"/>
          </a:xfrm>
          <a:solidFill>
            <a:schemeClr val="accent1"/>
          </a:solidFill>
        </p:spPr>
        <p:txBody>
          <a:bodyPr anchor="ctr">
            <a:normAutofit/>
          </a:bodyPr>
          <a:lstStyle>
            <a:lvl1pPr algn="ctr">
              <a:defRPr sz="2700"/>
            </a:lvl1pPr>
          </a:lstStyle>
          <a:p>
            <a:r>
              <a:rPr lang="en-US" dirty="0"/>
              <a:t>Click to insert image</a:t>
            </a:r>
          </a:p>
        </p:txBody>
      </p:sp>
      <p:sp>
        <p:nvSpPr>
          <p:cNvPr id="19" name="Text Placeholder 9">
            <a:extLst>
              <a:ext uri="{FF2B5EF4-FFF2-40B4-BE49-F238E27FC236}">
                <a16:creationId xmlns:a16="http://schemas.microsoft.com/office/drawing/2014/main" id="{89751D94-3DF3-A241-B368-55DC9BEF389C}"/>
              </a:ext>
            </a:extLst>
          </p:cNvPr>
          <p:cNvSpPr>
            <a:spLocks noGrp="1"/>
          </p:cNvSpPr>
          <p:nvPr>
            <p:ph type="body" sz="quarter" idx="30" hasCustomPrompt="1"/>
          </p:nvPr>
        </p:nvSpPr>
        <p:spPr>
          <a:xfrm>
            <a:off x="1257296" y="6951145"/>
            <a:ext cx="4564026" cy="926528"/>
          </a:xfrm>
          <a:solidFill>
            <a:schemeClr val="accent4">
              <a:alpha val="90000"/>
            </a:schemeClr>
          </a:solidFill>
        </p:spPr>
        <p:txBody>
          <a:bodyPr lIns="91440" tIns="91440" anchor="ctr" anchorCtr="0">
            <a:normAutofit/>
          </a:bodyPr>
          <a:lstStyle>
            <a:lvl1pPr marL="0" indent="0" algn="ctr">
              <a:lnSpc>
                <a:spcPct val="60000"/>
              </a:lnSpc>
              <a:buNone/>
              <a:defRPr sz="2400" b="0" i="0">
                <a:solidFill>
                  <a:schemeClr val="bg1"/>
                </a:solidFill>
                <a:latin typeface="+mn-lt"/>
                <a:cs typeface="Arial" panose="020B0604020202020204" pitchFamily="34" charset="0"/>
              </a:defRPr>
            </a:lvl1pPr>
          </a:lstStyle>
          <a:p>
            <a:pPr lvl="0"/>
            <a:r>
              <a:rPr lang="en-US" dirty="0"/>
              <a:t>Click to edit master text style</a:t>
            </a:r>
          </a:p>
        </p:txBody>
      </p:sp>
      <p:sp>
        <p:nvSpPr>
          <p:cNvPr id="12" name="Picture Placeholder 2">
            <a:extLst>
              <a:ext uri="{FF2B5EF4-FFF2-40B4-BE49-F238E27FC236}">
                <a16:creationId xmlns:a16="http://schemas.microsoft.com/office/drawing/2014/main" id="{3B5A1782-324D-4E6F-B70F-B4AAAF5BE282}"/>
              </a:ext>
            </a:extLst>
          </p:cNvPr>
          <p:cNvSpPr>
            <a:spLocks noGrp="1"/>
          </p:cNvSpPr>
          <p:nvPr>
            <p:ph type="pic" sz="quarter" idx="32" hasCustomPrompt="1"/>
          </p:nvPr>
        </p:nvSpPr>
        <p:spPr>
          <a:xfrm>
            <a:off x="6901491" y="3810000"/>
            <a:ext cx="4564857" cy="4067175"/>
          </a:xfrm>
          <a:solidFill>
            <a:schemeClr val="accent1"/>
          </a:solidFill>
        </p:spPr>
        <p:txBody>
          <a:bodyPr anchor="ctr">
            <a:normAutofit/>
          </a:bodyPr>
          <a:lstStyle>
            <a:lvl1pPr algn="ctr">
              <a:defRPr sz="2700"/>
            </a:lvl1pPr>
          </a:lstStyle>
          <a:p>
            <a:r>
              <a:rPr lang="en-US" dirty="0"/>
              <a:t>Click to insert image</a:t>
            </a:r>
          </a:p>
        </p:txBody>
      </p:sp>
      <p:sp>
        <p:nvSpPr>
          <p:cNvPr id="16" name="Text Placeholder 9">
            <a:extLst>
              <a:ext uri="{FF2B5EF4-FFF2-40B4-BE49-F238E27FC236}">
                <a16:creationId xmlns:a16="http://schemas.microsoft.com/office/drawing/2014/main" id="{D02C2A04-A4DF-194D-9BF0-98BDCA834A87}"/>
              </a:ext>
            </a:extLst>
          </p:cNvPr>
          <p:cNvSpPr>
            <a:spLocks noGrp="1"/>
          </p:cNvSpPr>
          <p:nvPr>
            <p:ph type="body" sz="quarter" idx="29" hasCustomPrompt="1"/>
          </p:nvPr>
        </p:nvSpPr>
        <p:spPr>
          <a:xfrm>
            <a:off x="6902322" y="6951146"/>
            <a:ext cx="4564026" cy="926528"/>
          </a:xfrm>
          <a:solidFill>
            <a:schemeClr val="accent2">
              <a:alpha val="90000"/>
            </a:schemeClr>
          </a:solidFill>
        </p:spPr>
        <p:txBody>
          <a:bodyPr lIns="91440" tIns="91440" anchor="ctr" anchorCtr="0">
            <a:normAutofit/>
          </a:bodyPr>
          <a:lstStyle>
            <a:lvl1pPr marL="0" indent="0" algn="ctr">
              <a:lnSpc>
                <a:spcPct val="60000"/>
              </a:lnSpc>
              <a:buNone/>
              <a:defRPr sz="2400" b="0" i="0">
                <a:solidFill>
                  <a:schemeClr val="bg1"/>
                </a:solidFill>
                <a:latin typeface="+mn-lt"/>
                <a:cs typeface="Arial" panose="020B0604020202020204" pitchFamily="34" charset="0"/>
              </a:defRPr>
            </a:lvl1pPr>
          </a:lstStyle>
          <a:p>
            <a:pPr lvl="0"/>
            <a:r>
              <a:rPr lang="en-US" dirty="0"/>
              <a:t>Click to edit master text style</a:t>
            </a:r>
          </a:p>
        </p:txBody>
      </p:sp>
      <p:sp>
        <p:nvSpPr>
          <p:cNvPr id="13" name="Picture Placeholder 2">
            <a:extLst>
              <a:ext uri="{FF2B5EF4-FFF2-40B4-BE49-F238E27FC236}">
                <a16:creationId xmlns:a16="http://schemas.microsoft.com/office/drawing/2014/main" id="{D948B0B4-59DD-4F57-BC4D-AD690F1F9A8F}"/>
              </a:ext>
            </a:extLst>
          </p:cNvPr>
          <p:cNvSpPr>
            <a:spLocks noGrp="1"/>
          </p:cNvSpPr>
          <p:nvPr>
            <p:ph type="pic" sz="quarter" idx="33" hasCustomPrompt="1"/>
          </p:nvPr>
        </p:nvSpPr>
        <p:spPr>
          <a:xfrm>
            <a:off x="12465836" y="3810000"/>
            <a:ext cx="4564857" cy="4067175"/>
          </a:xfrm>
          <a:solidFill>
            <a:schemeClr val="accent1"/>
          </a:solidFill>
        </p:spPr>
        <p:txBody>
          <a:bodyPr anchor="ctr">
            <a:normAutofit/>
          </a:bodyPr>
          <a:lstStyle>
            <a:lvl1pPr algn="ctr">
              <a:defRPr sz="2700"/>
            </a:lvl1pPr>
          </a:lstStyle>
          <a:p>
            <a:r>
              <a:rPr lang="en-US" dirty="0"/>
              <a:t>Click to insert image</a:t>
            </a:r>
          </a:p>
        </p:txBody>
      </p:sp>
      <p:sp>
        <p:nvSpPr>
          <p:cNvPr id="15" name="Text Placeholder 9">
            <a:extLst>
              <a:ext uri="{FF2B5EF4-FFF2-40B4-BE49-F238E27FC236}">
                <a16:creationId xmlns:a16="http://schemas.microsoft.com/office/drawing/2014/main" id="{910F1566-2F10-C94E-A440-3BE6863E4147}"/>
              </a:ext>
            </a:extLst>
          </p:cNvPr>
          <p:cNvSpPr>
            <a:spLocks noGrp="1"/>
          </p:cNvSpPr>
          <p:nvPr>
            <p:ph type="body" sz="quarter" idx="10" hasCustomPrompt="1"/>
          </p:nvPr>
        </p:nvSpPr>
        <p:spPr>
          <a:xfrm>
            <a:off x="12466667" y="6955072"/>
            <a:ext cx="4564026" cy="926528"/>
          </a:xfrm>
          <a:solidFill>
            <a:schemeClr val="accent3">
              <a:alpha val="90000"/>
            </a:schemeClr>
          </a:solidFill>
        </p:spPr>
        <p:txBody>
          <a:bodyPr lIns="91440" tIns="91440" anchor="ctr" anchorCtr="0">
            <a:normAutofit/>
          </a:bodyPr>
          <a:lstStyle>
            <a:lvl1pPr marL="0" indent="0" algn="ctr">
              <a:lnSpc>
                <a:spcPct val="60000"/>
              </a:lnSpc>
              <a:buNone/>
              <a:defRPr sz="2400" b="0" i="0">
                <a:solidFill>
                  <a:schemeClr val="bg1"/>
                </a:solidFill>
                <a:latin typeface="+mn-lt"/>
                <a:cs typeface="Arial" panose="020B0604020202020204" pitchFamily="34" charset="0"/>
              </a:defRPr>
            </a:lvl1pPr>
          </a:lstStyle>
          <a:p>
            <a:pPr lvl="0"/>
            <a:r>
              <a:rPr lang="en-US" dirty="0"/>
              <a:t>Click to edit master text style</a:t>
            </a:r>
          </a:p>
        </p:txBody>
      </p:sp>
      <p:sp>
        <p:nvSpPr>
          <p:cNvPr id="17" name="Slide Number Placeholder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a:lstStyle>
            <a:lvl1pPr>
              <a:defRPr sz="1800"/>
            </a:lvl1pPr>
          </a:lstStyle>
          <a:p>
            <a:fld id="{A52BEA90-E6BE-45F4-8D5D-C2E01FE3DBCB}" type="slidenum">
              <a:rPr lang="en-US" smtClean="0"/>
              <a:pPr/>
              <a:t>‹#›</a:t>
            </a:fld>
            <a:endParaRPr lang="en-US" dirty="0"/>
          </a:p>
        </p:txBody>
      </p:sp>
    </p:spTree>
    <p:extLst>
      <p:ext uri="{BB962C8B-B14F-4D97-AF65-F5344CB8AC3E}">
        <p14:creationId xmlns:p14="http://schemas.microsoft.com/office/powerpoint/2010/main" val="1342054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FD8B8-6A7E-4E01-9D8C-D131FEB6868B}" type="slidenum">
              <a:rPr lang="en-US" smtClean="0"/>
              <a:t>‹#›</a:t>
            </a:fld>
            <a:endParaRPr lang="en-US"/>
          </a:p>
        </p:txBody>
      </p:sp>
    </p:spTree>
    <p:extLst>
      <p:ext uri="{BB962C8B-B14F-4D97-AF65-F5344CB8AC3E}">
        <p14:creationId xmlns:p14="http://schemas.microsoft.com/office/powerpoint/2010/main" val="3337925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JMP - Title &amp; Subtitle - Conten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147EB8-CA07-8641-AD22-FE0BD4DD0880}"/>
              </a:ext>
            </a:extLst>
          </p:cNvPr>
          <p:cNvSpPr>
            <a:spLocks noGrp="1"/>
          </p:cNvSpPr>
          <p:nvPr>
            <p:ph type="title"/>
          </p:nvPr>
        </p:nvSpPr>
        <p:spPr>
          <a:xfrm>
            <a:off x="1257300" y="547688"/>
            <a:ext cx="15773400" cy="914400"/>
          </a:xfrm>
        </p:spPr>
        <p:txBody>
          <a:bodyPr>
            <a:noAutofit/>
          </a:bodyPr>
          <a:lstStyle>
            <a:lvl1pPr>
              <a:defRPr sz="6000" b="0">
                <a:latin typeface="+mj-lt"/>
              </a:defRPr>
            </a:lvl1pPr>
          </a:lstStyle>
          <a:p>
            <a:r>
              <a:rPr lang="en-US"/>
              <a:t>Click to edit Master title style</a:t>
            </a:r>
            <a:endParaRPr lang="en-US" dirty="0"/>
          </a:p>
        </p:txBody>
      </p:sp>
      <p:sp>
        <p:nvSpPr>
          <p:cNvPr id="6" name="Text Placeholder 4">
            <a:extLst>
              <a:ext uri="{FF2B5EF4-FFF2-40B4-BE49-F238E27FC236}">
                <a16:creationId xmlns:a16="http://schemas.microsoft.com/office/drawing/2014/main" id="{2DF5C81A-35D4-3042-949E-431FE9B2AFD3}"/>
              </a:ext>
            </a:extLst>
          </p:cNvPr>
          <p:cNvSpPr>
            <a:spLocks noGrp="1"/>
          </p:cNvSpPr>
          <p:nvPr>
            <p:ph type="body" sz="quarter" idx="10"/>
          </p:nvPr>
        </p:nvSpPr>
        <p:spPr>
          <a:xfrm>
            <a:off x="1257300" y="1463676"/>
            <a:ext cx="15773400" cy="914400"/>
          </a:xfrm>
        </p:spPr>
        <p:txBody>
          <a:bodyPr anchor="t"/>
          <a:lstStyle>
            <a:lvl1pPr marL="0" indent="0" algn="ctr">
              <a:buNone/>
              <a:defRPr>
                <a:solidFill>
                  <a:schemeClr val="accent1"/>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6144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JMP - Content Gray">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lvl1pPr>
              <a:defRPr>
                <a:solidFill>
                  <a:schemeClr val="bg2"/>
                </a:solidFill>
              </a:defRPr>
            </a:lvl1pPr>
          </a:lstStyle>
          <a:p>
            <a:r>
              <a:rPr lang="en-US"/>
              <a:t>Click to Add Slide Title</a:t>
            </a:r>
          </a:p>
        </p:txBody>
      </p:sp>
      <p:sp>
        <p:nvSpPr>
          <p:cNvPr id="2" name="Content Placeholder 5">
            <a:extLst>
              <a:ext uri="{FF2B5EF4-FFF2-40B4-BE49-F238E27FC236}">
                <a16:creationId xmlns:a16="http://schemas.microsoft.com/office/drawing/2014/main" id="{E04AED56-6246-081F-B0EE-3B63B6341C81}"/>
              </a:ext>
            </a:extLst>
          </p:cNvPr>
          <p:cNvSpPr>
            <a:spLocks noGrp="1"/>
          </p:cNvSpPr>
          <p:nvPr>
            <p:ph idx="1"/>
          </p:nvPr>
        </p:nvSpPr>
        <p:spPr>
          <a:xfrm>
            <a:off x="1257300" y="2400300"/>
            <a:ext cx="15773400" cy="6865146"/>
          </a:xfrm>
        </p:spPr>
        <p:txBody>
          <a:bodyPr/>
          <a:lstStyle/>
          <a:p>
            <a:pPr lvl="0"/>
            <a:r>
              <a:rPr lang="en-US"/>
              <a:t>Click to edit Master text styles</a:t>
            </a:r>
          </a:p>
        </p:txBody>
      </p:sp>
      <p:sp>
        <p:nvSpPr>
          <p:cNvPr id="3" name="Text Placeholder 6">
            <a:extLst>
              <a:ext uri="{FF2B5EF4-FFF2-40B4-BE49-F238E27FC236}">
                <a16:creationId xmlns:a16="http://schemas.microsoft.com/office/drawing/2014/main" id="{1A33F7E7-3A7F-8A81-C844-2E7B0BB5413D}"/>
              </a:ext>
            </a:extLst>
          </p:cNvPr>
          <p:cNvSpPr>
            <a:spLocks noGrp="1"/>
          </p:cNvSpPr>
          <p:nvPr>
            <p:ph type="body" sz="quarter" idx="10"/>
          </p:nvPr>
        </p:nvSpPr>
        <p:spPr>
          <a:xfrm>
            <a:off x="1257300" y="1562101"/>
            <a:ext cx="15773400" cy="549383"/>
          </a:xfrm>
        </p:spPr>
        <p:txBody>
          <a:bodyPr/>
          <a:lstStyle>
            <a:lvl1pPr marL="0" indent="0">
              <a:buNone/>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50062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3.xml"/><Relationship Id="rId7" Type="http://schemas.openxmlformats.org/officeDocument/2006/relationships/tags" Target="../tags/tag11.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dirty="0"/>
              <a:t>Click to Edit Text</a:t>
            </a:r>
          </a:p>
          <a:p>
            <a:pPr lvl="1"/>
            <a:r>
              <a:rPr lang="en-US" dirty="0"/>
              <a:t>Second level</a:t>
            </a:r>
          </a:p>
          <a:p>
            <a:pPr lvl="2"/>
            <a:r>
              <a:rPr lang="en-US" dirty="0"/>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dirty="0"/>
              <a:t>Click to Add Slide Title</a:t>
            </a:r>
          </a:p>
        </p:txBody>
      </p:sp>
      <p:pic>
        <p:nvPicPr>
          <p:cNvPr id="4" name="Picture 6">
            <a:extLst>
              <a:ext uri="{FF2B5EF4-FFF2-40B4-BE49-F238E27FC236}">
                <a16:creationId xmlns:a16="http://schemas.microsoft.com/office/drawing/2014/main" id="{8E6ABC84-417B-6DFE-AC8C-04CF1F19FBA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6826158" y="9391039"/>
            <a:ext cx="1105505" cy="663303"/>
          </a:xfrm>
          <a:prstGeom prst="rect">
            <a:avLst/>
          </a:prstGeom>
        </p:spPr>
      </p:pic>
      <p:sp>
        <p:nvSpPr>
          <p:cNvPr id="6" name="TextBox 4">
            <a:extLst>
              <a:ext uri="{FF2B5EF4-FFF2-40B4-BE49-F238E27FC236}">
                <a16:creationId xmlns:a16="http://schemas.microsoft.com/office/drawing/2014/main" id="{1A52BCD0-C669-F30C-BEDF-5B0B3BF1BCC0}"/>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lang="en-US" sz="1000" spc="0" dirty="0">
                <a:solidFill>
                  <a:schemeClr val="accent5">
                    <a:lumMod val="40000"/>
                    <a:lumOff val="60000"/>
                  </a:schemeClr>
                </a:solidFill>
                <a:effectLst/>
                <a:latin typeface="+mn-lt"/>
              </a:rPr>
              <a:t> Copyright © JMP Statistical Discovery LLC</a:t>
            </a:r>
            <a:r>
              <a:rPr kumimoji="0" lang="en-US" sz="1000" b="0" i="0" u="none" strike="noStrike" kern="300" cap="none" spc="0" normalizeH="0" baseline="0" noProof="0" dirty="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2"/>
    </p:custDataLst>
    <p:extLst>
      <p:ext uri="{BB962C8B-B14F-4D97-AF65-F5344CB8AC3E}">
        <p14:creationId xmlns:p14="http://schemas.microsoft.com/office/powerpoint/2010/main" val="519966091"/>
      </p:ext>
    </p:extLst>
  </p:cSld>
  <p:clrMap bg1="lt1" tx1="dk1" bg2="lt2" tx2="dk2" accent1="accent1" accent2="accent2" accent3="accent3" accent4="accent4" accent5="accent5" accent6="accent6" hlink="hlink" folHlink="folHlink"/>
  <p:sldLayoutIdLst>
    <p:sldLayoutId id="2147483851" r:id="rId1"/>
    <p:sldLayoutId id="2147483870" r:id="rId2"/>
    <p:sldLayoutId id="2147483871" r:id="rId3"/>
    <p:sldLayoutId id="2147483872" r:id="rId4"/>
    <p:sldLayoutId id="2147483873" r:id="rId5"/>
    <p:sldLayoutId id="2147483875" r:id="rId6"/>
    <p:sldLayoutId id="2147483876" r:id="rId7"/>
    <p:sldLayoutId id="2147483879" r:id="rId8"/>
    <p:sldLayoutId id="2147483881" r:id="rId9"/>
    <p:sldLayoutId id="2147483882" r:id="rId10"/>
  </p:sldLayoutIdLst>
  <mc:AlternateContent xmlns:mc="http://schemas.openxmlformats.org/markup-compatibility/2006" xmlns:p14="http://schemas.microsoft.com/office/powerpoint/2010/main">
    <mc:Choice Requires="p14">
      <p:transition spd="med" p14:dur="700">
        <p:fade/>
      </p:transition>
    </mc:Choice>
    <mc:Fallback xmlns="" xmlns:asvg="http://schemas.microsoft.com/office/drawing/2016/SVG/main" xmlns:a14="http://schemas.microsoft.com/office/drawing/2010/main" xmlns:a16="http://schemas.microsoft.com/office/drawing/2014/main">
      <p:transition spd="med">
        <p:fade/>
      </p:transition>
    </mc:Fallback>
  </mc:AlternateContent>
  <p:hf sldNum="0" hdr="0" ftr="0" dt="0"/>
  <p:txStyles>
    <p:titleStyle>
      <a:lvl1pPr algn="l" defTabSz="1371600" rtl="0" eaLnBrk="1" latinLnBrk="0" hangingPunct="1">
        <a:lnSpc>
          <a:spcPct val="90000"/>
        </a:lnSpc>
        <a:spcBef>
          <a:spcPct val="0"/>
        </a:spcBef>
        <a:buNone/>
        <a:defRPr sz="5600" b="1" i="0" kern="1200">
          <a:solidFill>
            <a:schemeClr val="bg2"/>
          </a:solidFill>
          <a:latin typeface="+mj-lt"/>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BA1A5-F11E-586C-AE20-3947111EA4AC}"/>
              </a:ext>
            </a:extLst>
          </p:cNvPr>
          <p:cNvSpPr/>
          <p:nvPr userDrawn="1"/>
        </p:nvSpPr>
        <p:spPr>
          <a:xfrm>
            <a:off x="16477128" y="9143999"/>
            <a:ext cx="1810872" cy="114300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0C7363F-AF69-28E6-1F57-D691A99669FF}"/>
              </a:ext>
            </a:extLst>
          </p:cNvPr>
          <p:cNvPicPr>
            <a:picLocks noChangeAspect="1"/>
          </p:cNvPicPr>
          <p:nvPr userDrawn="1"/>
        </p:nvPicPr>
        <p:blipFill>
          <a:blip r:embed="rId8"/>
          <a:stretch>
            <a:fillRect/>
          </a:stretch>
        </p:blipFill>
        <p:spPr>
          <a:xfrm>
            <a:off x="0" y="9143999"/>
            <a:ext cx="16477128" cy="1143001"/>
          </a:xfrm>
          <a:prstGeom prst="rect">
            <a:avLst/>
          </a:prstGeom>
        </p:spPr>
      </p:pic>
      <p:sp>
        <p:nvSpPr>
          <p:cNvPr id="3" name="Text Placeholder 2"/>
          <p:cNvSpPr>
            <a:spLocks noGrp="1"/>
          </p:cNvSpPr>
          <p:nvPr>
            <p:ph type="body" idx="1"/>
          </p:nvPr>
        </p:nvSpPr>
        <p:spPr>
          <a:xfrm>
            <a:off x="1252432" y="2400300"/>
            <a:ext cx="15773400" cy="6444273"/>
          </a:xfrm>
          <a:prstGeom prst="rect">
            <a:avLst/>
          </a:prstGeom>
        </p:spPr>
        <p:txBody>
          <a:bodyPr vert="horz" lIns="0" tIns="0" rIns="0" bIns="0" rtlCol="0">
            <a:normAutofit/>
          </a:bodyPr>
          <a:lstStyle/>
          <a:p>
            <a:pPr lvl="0"/>
            <a:r>
              <a:rPr lang="en-US" dirty="0"/>
              <a:t>Click to Edit Text</a:t>
            </a:r>
          </a:p>
          <a:p>
            <a:pPr lvl="1"/>
            <a:r>
              <a:rPr lang="en-US" dirty="0"/>
              <a:t>Second level</a:t>
            </a:r>
          </a:p>
          <a:p>
            <a:pPr lvl="2"/>
            <a:r>
              <a:rPr lang="en-US" dirty="0"/>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dirty="0"/>
              <a:t>Click to Add Slide Title</a:t>
            </a:r>
          </a:p>
        </p:txBody>
      </p:sp>
      <p:sp>
        <p:nvSpPr>
          <p:cNvPr id="8" name="TextBox 4">
            <a:extLst>
              <a:ext uri="{FF2B5EF4-FFF2-40B4-BE49-F238E27FC236}">
                <a16:creationId xmlns:a16="http://schemas.microsoft.com/office/drawing/2014/main" id="{C16FACEF-10C6-6BB8-EE57-ACF39B01B1D3}"/>
              </a:ext>
            </a:extLst>
          </p:cNvPr>
          <p:cNvSpPr txBox="1"/>
          <p:nvPr userDrawn="1"/>
        </p:nvSpPr>
        <p:spPr>
          <a:xfrm>
            <a:off x="1252432" y="9316082"/>
            <a:ext cx="8588993" cy="584775"/>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3200" b="1" i="0" u="none" strike="noStrike" kern="300" cap="none" spc="100" normalizeH="0" baseline="0" noProof="0" dirty="0">
                <a:ln>
                  <a:noFill/>
                </a:ln>
                <a:solidFill>
                  <a:schemeClr val="bg1"/>
                </a:solidFill>
                <a:effectLst/>
                <a:uLnTx/>
                <a:uFillTx/>
                <a:latin typeface="+mj-lt"/>
                <a:ea typeface="Anova Bold" panose="020B0703020203020204" pitchFamily="34" charset="0"/>
                <a:cs typeface="Anova Light" panose="020B0403020203020204" pitchFamily="34" charset="0"/>
              </a:rPr>
              <a:t>CONFIDENTIAL — DO NOT DISCLOSE</a:t>
            </a:r>
          </a:p>
        </p:txBody>
      </p:sp>
      <p:sp>
        <p:nvSpPr>
          <p:cNvPr id="10" name="TextBox 4">
            <a:extLst>
              <a:ext uri="{FF2B5EF4-FFF2-40B4-BE49-F238E27FC236}">
                <a16:creationId xmlns:a16="http://schemas.microsoft.com/office/drawing/2014/main" id="{73378641-98C0-74B8-EDAB-E5E4E2EEB661}"/>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lang="en-US" sz="1000" spc="0" dirty="0">
                <a:solidFill>
                  <a:schemeClr val="bg1"/>
                </a:solidFill>
                <a:effectLst/>
                <a:latin typeface="+mn-lt"/>
              </a:rPr>
              <a:t> Copyright © JMP Statistical Discovery LLC</a:t>
            </a:r>
            <a:r>
              <a:rPr kumimoji="0" lang="en-US" sz="1000" b="0" i="0" u="none" strike="noStrike" kern="300" cap="none" spc="0" normalizeH="0" baseline="0" noProof="0" dirty="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D99EFA4D-54F1-7A34-A1B2-9889DFC375D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6826158" y="9391039"/>
            <a:ext cx="1105505" cy="663303"/>
          </a:xfrm>
          <a:prstGeom prst="rect">
            <a:avLst/>
          </a:prstGeom>
        </p:spPr>
      </p:pic>
    </p:spTree>
    <p:custDataLst>
      <p:tags r:id="rId7"/>
    </p:custDataLst>
    <p:extLst>
      <p:ext uri="{BB962C8B-B14F-4D97-AF65-F5344CB8AC3E}">
        <p14:creationId xmlns:p14="http://schemas.microsoft.com/office/powerpoint/2010/main" val="239821710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371600" rtl="0" eaLnBrk="1" latinLnBrk="0" hangingPunct="1">
        <a:lnSpc>
          <a:spcPct val="90000"/>
        </a:lnSpc>
        <a:spcBef>
          <a:spcPct val="0"/>
        </a:spcBef>
        <a:buNone/>
        <a:defRPr sz="5600" b="1" i="0" kern="1200">
          <a:solidFill>
            <a:schemeClr val="accent1"/>
          </a:solidFill>
          <a:latin typeface="+mj-lt"/>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hyperlink" Target="mailto:Tom.Donnelly@jmp.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hyperlink" Target="https://en.wikipedia.org/wiki/Varianc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2207.07048v1" TargetMode="External"/><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C130C-E8DA-9CD8-8074-8E6B03398247}"/>
              </a:ext>
            </a:extLst>
          </p:cNvPr>
          <p:cNvSpPr>
            <a:spLocks noGrp="1"/>
          </p:cNvSpPr>
          <p:nvPr>
            <p:ph type="title"/>
          </p:nvPr>
        </p:nvSpPr>
        <p:spPr>
          <a:xfrm>
            <a:off x="1252431" y="2062489"/>
            <a:ext cx="15778269" cy="1846659"/>
          </a:xfrm>
          <a:prstGeom prst="rect">
            <a:avLst/>
          </a:prstGeom>
        </p:spPr>
        <p:txBody>
          <a:bodyPr/>
          <a:lstStyle/>
          <a:p>
            <a:r>
              <a:rPr lang="en-US" sz="5400" dirty="0"/>
              <a:t>Effectively Leveraging Historical Data</a:t>
            </a:r>
            <a:br>
              <a:rPr lang="en-US" sz="5400" dirty="0"/>
            </a:br>
            <a:r>
              <a:rPr lang="en-US" sz="5400" dirty="0"/>
              <a:t>Using Design of Experiments </a:t>
            </a:r>
            <a:endParaRPr lang="en-US" sz="5400" b="0" dirty="0">
              <a:solidFill>
                <a:srgbClr val="0070C0"/>
              </a:solidFill>
            </a:endParaRPr>
          </a:p>
        </p:txBody>
      </p:sp>
      <p:sp>
        <p:nvSpPr>
          <p:cNvPr id="4" name="Text Placeholder 3">
            <a:extLst>
              <a:ext uri="{FF2B5EF4-FFF2-40B4-BE49-F238E27FC236}">
                <a16:creationId xmlns:a16="http://schemas.microsoft.com/office/drawing/2014/main" id="{0D009608-251A-13F4-7FB8-F636A1E1DDA5}"/>
              </a:ext>
            </a:extLst>
          </p:cNvPr>
          <p:cNvSpPr>
            <a:spLocks noGrp="1"/>
          </p:cNvSpPr>
          <p:nvPr>
            <p:ph type="body" sz="quarter" idx="11"/>
          </p:nvPr>
        </p:nvSpPr>
        <p:spPr>
          <a:xfrm>
            <a:off x="1252433" y="5600398"/>
            <a:ext cx="11529713" cy="2452439"/>
          </a:xfrm>
          <a:prstGeom prst="rect">
            <a:avLst/>
          </a:prstGeom>
        </p:spPr>
        <p:txBody>
          <a:bodyPr/>
          <a:lstStyle/>
          <a:p>
            <a:pPr>
              <a:spcBef>
                <a:spcPts val="800"/>
              </a:spcBef>
              <a:buClr>
                <a:srgbClr val="00539B"/>
              </a:buClr>
            </a:pPr>
            <a:r>
              <a:rPr lang="en-US" b="1" dirty="0"/>
              <a:t>Tom Donnelly</a:t>
            </a:r>
            <a:r>
              <a:rPr lang="en-US" sz="2400" dirty="0"/>
              <a:t>, PhD, CAP</a:t>
            </a:r>
            <a:endParaRPr lang="en-US" dirty="0"/>
          </a:p>
          <a:p>
            <a:pPr>
              <a:spcBef>
                <a:spcPts val="800"/>
              </a:spcBef>
              <a:buClr>
                <a:srgbClr val="00539B"/>
              </a:buClr>
            </a:pPr>
            <a:r>
              <a:rPr lang="en-US" sz="2400" dirty="0"/>
              <a:t>Systems Engineer</a:t>
            </a:r>
          </a:p>
          <a:p>
            <a:pPr>
              <a:spcBef>
                <a:spcPts val="800"/>
              </a:spcBef>
              <a:buClr>
                <a:srgbClr val="00539B"/>
              </a:buClr>
            </a:pPr>
            <a:r>
              <a:rPr lang="en-US" sz="2400" dirty="0"/>
              <a:t>JMP Statistical Discovery LLC</a:t>
            </a:r>
          </a:p>
          <a:p>
            <a:pPr>
              <a:spcBef>
                <a:spcPts val="800"/>
              </a:spcBef>
              <a:buClr>
                <a:srgbClr val="00539B"/>
              </a:buClr>
            </a:pPr>
            <a:r>
              <a:rPr lang="en-US" sz="2000" dirty="0">
                <a:solidFill>
                  <a:srgbClr val="0378CD"/>
                </a:solidFill>
                <a:hlinkClick r:id="rId4">
                  <a:extLst>
                    <a:ext uri="{A12FA001-AC4F-418D-AE19-62706E023703}">
                      <ahyp:hlinkClr xmlns:ahyp="http://schemas.microsoft.com/office/drawing/2018/hyperlinkcolor" val="tx"/>
                    </a:ext>
                  </a:extLst>
                </a:hlinkClick>
              </a:rPr>
              <a:t>Tom.Donnelly@jmp.com</a:t>
            </a:r>
            <a:endParaRPr lang="en-US" dirty="0">
              <a:solidFill>
                <a:srgbClr val="0378CD"/>
              </a:solidFill>
            </a:endParaRPr>
          </a:p>
        </p:txBody>
      </p:sp>
      <p:sp>
        <p:nvSpPr>
          <p:cNvPr id="3" name="TextBox 2">
            <a:extLst>
              <a:ext uri="{FF2B5EF4-FFF2-40B4-BE49-F238E27FC236}">
                <a16:creationId xmlns:a16="http://schemas.microsoft.com/office/drawing/2014/main" id="{323490EC-3EBE-7AB4-32BD-4F944539C1D6}"/>
              </a:ext>
            </a:extLst>
          </p:cNvPr>
          <p:cNvSpPr txBox="1"/>
          <p:nvPr/>
        </p:nvSpPr>
        <p:spPr>
          <a:xfrm>
            <a:off x="12262240" y="5600398"/>
            <a:ext cx="3209597" cy="1692771"/>
          </a:xfrm>
          <a:prstGeom prst="rect">
            <a:avLst/>
          </a:prstGeom>
          <a:noFill/>
        </p:spPr>
        <p:txBody>
          <a:bodyPr wrap="none" rtlCol="0">
            <a:spAutoFit/>
          </a:bodyPr>
          <a:lstStyle/>
          <a:p>
            <a:pPr algn="r"/>
            <a:endParaRPr lang="en-US" sz="2000" dirty="0">
              <a:latin typeface="+mj-lt"/>
            </a:endParaRPr>
          </a:p>
          <a:p>
            <a:pPr algn="r"/>
            <a:r>
              <a:rPr lang="en-US" sz="2800" dirty="0">
                <a:latin typeface="+mj-lt"/>
              </a:rPr>
              <a:t>DATAWorks 2026</a:t>
            </a:r>
          </a:p>
          <a:p>
            <a:pPr algn="r"/>
            <a:r>
              <a:rPr lang="en-US" sz="2800" dirty="0">
                <a:latin typeface="+mj-lt"/>
              </a:rPr>
              <a:t>April 16</a:t>
            </a:r>
          </a:p>
          <a:p>
            <a:pPr algn="r"/>
            <a:r>
              <a:rPr lang="en-US" sz="2800" dirty="0">
                <a:latin typeface="+mj-lt"/>
              </a:rPr>
              <a:t>IDA</a:t>
            </a:r>
            <a:endParaRPr lang="en-US" sz="4200" dirty="0">
              <a:latin typeface="+mj-lt"/>
            </a:endParaRPr>
          </a:p>
        </p:txBody>
      </p:sp>
    </p:spTree>
    <p:custDataLst>
      <p:tags r:id="rId1"/>
    </p:custDataLst>
    <p:extLst>
      <p:ext uri="{BB962C8B-B14F-4D97-AF65-F5344CB8AC3E}">
        <p14:creationId xmlns:p14="http://schemas.microsoft.com/office/powerpoint/2010/main" val="101806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6CA98-971C-36B9-B868-CDADAFC39D54}"/>
            </a:ext>
          </a:extLst>
        </p:cNvPr>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7B3F62F3-B6FC-09E2-B865-7ACE9CD923F2}"/>
              </a:ext>
            </a:extLst>
          </p:cNvPr>
          <p:cNvPicPr>
            <a:picLocks noGrp="1" noChangeAspect="1"/>
          </p:cNvPicPr>
          <p:nvPr>
            <p:ph idx="1"/>
          </p:nvPr>
        </p:nvPicPr>
        <p:blipFill>
          <a:blip r:embed="rId2"/>
          <a:stretch>
            <a:fillRect/>
          </a:stretch>
        </p:blipFill>
        <p:spPr>
          <a:xfrm>
            <a:off x="12837953" y="5185572"/>
            <a:ext cx="5427640" cy="5102352"/>
          </a:xfrm>
          <a:prstGeom prst="rect">
            <a:avLst/>
          </a:prstGeom>
        </p:spPr>
      </p:pic>
      <p:grpSp>
        <p:nvGrpSpPr>
          <p:cNvPr id="20" name="Group 19">
            <a:extLst>
              <a:ext uri="{FF2B5EF4-FFF2-40B4-BE49-F238E27FC236}">
                <a16:creationId xmlns:a16="http://schemas.microsoft.com/office/drawing/2014/main" id="{3A91700B-8B68-8EA1-C965-2829E053383E}"/>
              </a:ext>
            </a:extLst>
          </p:cNvPr>
          <p:cNvGrpSpPr/>
          <p:nvPr/>
        </p:nvGrpSpPr>
        <p:grpSpPr>
          <a:xfrm>
            <a:off x="9256369" y="17459"/>
            <a:ext cx="9009223" cy="5102352"/>
            <a:chOff x="9457969" y="17459"/>
            <a:chExt cx="9009223" cy="5102352"/>
          </a:xfrm>
        </p:grpSpPr>
        <p:pic>
          <p:nvPicPr>
            <p:cNvPr id="16" name="Picture 15">
              <a:extLst>
                <a:ext uri="{FF2B5EF4-FFF2-40B4-BE49-F238E27FC236}">
                  <a16:creationId xmlns:a16="http://schemas.microsoft.com/office/drawing/2014/main" id="{C7149083-6567-0B84-14E2-78109330F52D}"/>
                </a:ext>
              </a:extLst>
            </p:cNvPr>
            <p:cNvPicPr>
              <a:picLocks noChangeAspect="1"/>
            </p:cNvPicPr>
            <p:nvPr/>
          </p:nvPicPr>
          <p:blipFill>
            <a:blip r:embed="rId3"/>
            <a:stretch>
              <a:fillRect/>
            </a:stretch>
          </p:blipFill>
          <p:spPr>
            <a:xfrm>
              <a:off x="13039552" y="17459"/>
              <a:ext cx="5427640" cy="5102352"/>
            </a:xfrm>
            <a:prstGeom prst="rect">
              <a:avLst/>
            </a:prstGeom>
          </p:spPr>
        </p:pic>
        <p:grpSp>
          <p:nvGrpSpPr>
            <p:cNvPr id="18" name="Group 17">
              <a:extLst>
                <a:ext uri="{FF2B5EF4-FFF2-40B4-BE49-F238E27FC236}">
                  <a16:creationId xmlns:a16="http://schemas.microsoft.com/office/drawing/2014/main" id="{CFE788AD-F270-5FEF-6645-F675159F2BF6}"/>
                </a:ext>
              </a:extLst>
            </p:cNvPr>
            <p:cNvGrpSpPr/>
            <p:nvPr/>
          </p:nvGrpSpPr>
          <p:grpSpPr>
            <a:xfrm>
              <a:off x="9457969" y="17479"/>
              <a:ext cx="3581584" cy="5102313"/>
              <a:chOff x="9457969" y="12238"/>
              <a:chExt cx="3581584" cy="5102313"/>
            </a:xfrm>
          </p:grpSpPr>
          <p:pic>
            <p:nvPicPr>
              <p:cNvPr id="5" name="Picture 4">
                <a:extLst>
                  <a:ext uri="{FF2B5EF4-FFF2-40B4-BE49-F238E27FC236}">
                    <a16:creationId xmlns:a16="http://schemas.microsoft.com/office/drawing/2014/main" id="{BFB3D73C-202B-4966-0F6C-267CBC6C13C6}"/>
                  </a:ext>
                </a:extLst>
              </p:cNvPr>
              <p:cNvPicPr>
                <a:picLocks noChangeAspect="1"/>
              </p:cNvPicPr>
              <p:nvPr/>
            </p:nvPicPr>
            <p:blipFill>
              <a:blip r:embed="rId4"/>
              <a:stretch>
                <a:fillRect/>
              </a:stretch>
            </p:blipFill>
            <p:spPr>
              <a:xfrm>
                <a:off x="9457969" y="12238"/>
                <a:ext cx="3581584" cy="2527430"/>
              </a:xfrm>
              <a:prstGeom prst="rect">
                <a:avLst/>
              </a:prstGeom>
            </p:spPr>
          </p:pic>
          <p:pic>
            <p:nvPicPr>
              <p:cNvPr id="9" name="Picture 8">
                <a:extLst>
                  <a:ext uri="{FF2B5EF4-FFF2-40B4-BE49-F238E27FC236}">
                    <a16:creationId xmlns:a16="http://schemas.microsoft.com/office/drawing/2014/main" id="{D86085EB-F12A-DFFC-8F15-C5BCB4C27745}"/>
                  </a:ext>
                </a:extLst>
              </p:cNvPr>
              <p:cNvPicPr>
                <a:picLocks noChangeAspect="1"/>
              </p:cNvPicPr>
              <p:nvPr/>
            </p:nvPicPr>
            <p:blipFill>
              <a:blip r:embed="rId5"/>
              <a:stretch>
                <a:fillRect/>
              </a:stretch>
            </p:blipFill>
            <p:spPr>
              <a:xfrm>
                <a:off x="9457969" y="2587121"/>
                <a:ext cx="3581584" cy="2527430"/>
              </a:xfrm>
              <a:prstGeom prst="rect">
                <a:avLst/>
              </a:prstGeom>
            </p:spPr>
          </p:pic>
        </p:grpSp>
      </p:grpSp>
      <p:grpSp>
        <p:nvGrpSpPr>
          <p:cNvPr id="21" name="Group 20">
            <a:extLst>
              <a:ext uri="{FF2B5EF4-FFF2-40B4-BE49-F238E27FC236}">
                <a16:creationId xmlns:a16="http://schemas.microsoft.com/office/drawing/2014/main" id="{D7FB1AAF-AFAC-9C03-03FB-F92E818A346F}"/>
              </a:ext>
            </a:extLst>
          </p:cNvPr>
          <p:cNvGrpSpPr/>
          <p:nvPr/>
        </p:nvGrpSpPr>
        <p:grpSpPr>
          <a:xfrm>
            <a:off x="9256369" y="5185591"/>
            <a:ext cx="3581584" cy="5102314"/>
            <a:chOff x="9457969" y="5185591"/>
            <a:chExt cx="3581584" cy="5102314"/>
          </a:xfrm>
        </p:grpSpPr>
        <p:pic>
          <p:nvPicPr>
            <p:cNvPr id="13" name="Picture 12">
              <a:extLst>
                <a:ext uri="{FF2B5EF4-FFF2-40B4-BE49-F238E27FC236}">
                  <a16:creationId xmlns:a16="http://schemas.microsoft.com/office/drawing/2014/main" id="{44A498A9-D135-AF71-3DEC-3AC6C12C5AEA}"/>
                </a:ext>
              </a:extLst>
            </p:cNvPr>
            <p:cNvPicPr>
              <a:picLocks noChangeAspect="1"/>
            </p:cNvPicPr>
            <p:nvPr/>
          </p:nvPicPr>
          <p:blipFill>
            <a:blip r:embed="rId6"/>
            <a:stretch>
              <a:fillRect/>
            </a:stretch>
          </p:blipFill>
          <p:spPr>
            <a:xfrm>
              <a:off x="9457969" y="5185591"/>
              <a:ext cx="3581584" cy="2527430"/>
            </a:xfrm>
            <a:prstGeom prst="rect">
              <a:avLst/>
            </a:prstGeom>
          </p:spPr>
        </p:pic>
        <p:pic>
          <p:nvPicPr>
            <p:cNvPr id="17" name="Picture 16">
              <a:extLst>
                <a:ext uri="{FF2B5EF4-FFF2-40B4-BE49-F238E27FC236}">
                  <a16:creationId xmlns:a16="http://schemas.microsoft.com/office/drawing/2014/main" id="{05907FEB-4A59-5C91-1697-93B8A0409732}"/>
                </a:ext>
              </a:extLst>
            </p:cNvPr>
            <p:cNvPicPr>
              <a:picLocks noChangeAspect="1"/>
            </p:cNvPicPr>
            <p:nvPr/>
          </p:nvPicPr>
          <p:blipFill>
            <a:blip r:embed="rId7"/>
            <a:stretch>
              <a:fillRect/>
            </a:stretch>
          </p:blipFill>
          <p:spPr>
            <a:xfrm>
              <a:off x="9457969" y="7760475"/>
              <a:ext cx="3581584" cy="2527430"/>
            </a:xfrm>
            <a:prstGeom prst="rect">
              <a:avLst/>
            </a:prstGeom>
          </p:spPr>
        </p:pic>
      </p:grpSp>
      <p:pic>
        <p:nvPicPr>
          <p:cNvPr id="22" name="Picture 21">
            <a:extLst>
              <a:ext uri="{FF2B5EF4-FFF2-40B4-BE49-F238E27FC236}">
                <a16:creationId xmlns:a16="http://schemas.microsoft.com/office/drawing/2014/main" id="{8690F82F-D3FA-A8A5-F9CC-5998DD524A1A}"/>
              </a:ext>
            </a:extLst>
          </p:cNvPr>
          <p:cNvPicPr>
            <a:picLocks noChangeAspect="1"/>
          </p:cNvPicPr>
          <p:nvPr/>
        </p:nvPicPr>
        <p:blipFill>
          <a:blip r:embed="rId8"/>
          <a:stretch>
            <a:fillRect/>
          </a:stretch>
        </p:blipFill>
        <p:spPr>
          <a:xfrm>
            <a:off x="437341" y="2822532"/>
            <a:ext cx="8281475" cy="7464468"/>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D88BBB00-79B5-138D-C6E0-FD06C2BCB36F}"/>
              </a:ext>
            </a:extLst>
          </p:cNvPr>
          <p:cNvPicPr>
            <a:picLocks noChangeAspect="1"/>
          </p:cNvPicPr>
          <p:nvPr/>
        </p:nvPicPr>
        <p:blipFill>
          <a:blip r:embed="rId9"/>
          <a:srcRect r="30469"/>
          <a:stretch>
            <a:fillRect/>
          </a:stretch>
        </p:blipFill>
        <p:spPr>
          <a:xfrm>
            <a:off x="945937" y="3115761"/>
            <a:ext cx="6007742" cy="3439005"/>
          </a:xfrm>
          <a:prstGeom prst="rect">
            <a:avLst/>
          </a:prstGeom>
          <a:effectLst>
            <a:outerShdw blurRad="50800" dist="38100" dir="2700000" algn="tl" rotWithShape="0">
              <a:prstClr val="black">
                <a:alpha val="40000"/>
              </a:prstClr>
            </a:outerShdw>
          </a:effectLst>
        </p:spPr>
      </p:pic>
      <p:sp>
        <p:nvSpPr>
          <p:cNvPr id="24" name="Title 1">
            <a:extLst>
              <a:ext uri="{FF2B5EF4-FFF2-40B4-BE49-F238E27FC236}">
                <a16:creationId xmlns:a16="http://schemas.microsoft.com/office/drawing/2014/main" id="{886394F3-E8A2-F861-0FDF-2435701FFCDE}"/>
              </a:ext>
            </a:extLst>
          </p:cNvPr>
          <p:cNvSpPr txBox="1">
            <a:spLocks/>
          </p:cNvSpPr>
          <p:nvPr/>
        </p:nvSpPr>
        <p:spPr>
          <a:xfrm>
            <a:off x="617341" y="173198"/>
            <a:ext cx="8589216" cy="1107996"/>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bg2"/>
                </a:solidFill>
                <a:latin typeface="+mj-lt"/>
                <a:ea typeface="+mj-ea"/>
                <a:cs typeface="+mj-cs"/>
              </a:defRPr>
            </a:lvl1pPr>
          </a:lstStyle>
          <a:p>
            <a:r>
              <a:rPr lang="en-US" sz="4000" dirty="0"/>
              <a:t>Comparing Random Stratified Split &amp; DOE/CKP Split of Response Data</a:t>
            </a:r>
          </a:p>
        </p:txBody>
      </p:sp>
      <p:pic>
        <p:nvPicPr>
          <p:cNvPr id="26" name="Picture 25">
            <a:extLst>
              <a:ext uri="{FF2B5EF4-FFF2-40B4-BE49-F238E27FC236}">
                <a16:creationId xmlns:a16="http://schemas.microsoft.com/office/drawing/2014/main" id="{415CBCC3-7131-2F7B-C882-CDD0335A2175}"/>
              </a:ext>
            </a:extLst>
          </p:cNvPr>
          <p:cNvPicPr>
            <a:picLocks noChangeAspect="1"/>
          </p:cNvPicPr>
          <p:nvPr/>
        </p:nvPicPr>
        <p:blipFill>
          <a:blip r:embed="rId10"/>
          <a:stretch>
            <a:fillRect/>
          </a:stretch>
        </p:blipFill>
        <p:spPr>
          <a:xfrm>
            <a:off x="12004941" y="894937"/>
            <a:ext cx="657317" cy="219106"/>
          </a:xfrm>
          <a:prstGeom prst="rect">
            <a:avLst/>
          </a:prstGeom>
        </p:spPr>
      </p:pic>
      <p:pic>
        <p:nvPicPr>
          <p:cNvPr id="28" name="Picture 27">
            <a:extLst>
              <a:ext uri="{FF2B5EF4-FFF2-40B4-BE49-F238E27FC236}">
                <a16:creationId xmlns:a16="http://schemas.microsoft.com/office/drawing/2014/main" id="{8E52256D-0CD0-4701-7FE1-BD1D9F2323B2}"/>
              </a:ext>
            </a:extLst>
          </p:cNvPr>
          <p:cNvPicPr>
            <a:picLocks noChangeAspect="1"/>
          </p:cNvPicPr>
          <p:nvPr/>
        </p:nvPicPr>
        <p:blipFill>
          <a:blip r:embed="rId11"/>
          <a:stretch>
            <a:fillRect/>
          </a:stretch>
        </p:blipFill>
        <p:spPr>
          <a:xfrm>
            <a:off x="12052573" y="3426191"/>
            <a:ext cx="609685" cy="209579"/>
          </a:xfrm>
          <a:prstGeom prst="rect">
            <a:avLst/>
          </a:prstGeom>
        </p:spPr>
      </p:pic>
      <p:pic>
        <p:nvPicPr>
          <p:cNvPr id="30" name="Picture 29">
            <a:extLst>
              <a:ext uri="{FF2B5EF4-FFF2-40B4-BE49-F238E27FC236}">
                <a16:creationId xmlns:a16="http://schemas.microsoft.com/office/drawing/2014/main" id="{E00A1A74-4E3E-A189-F905-9F8436709563}"/>
              </a:ext>
            </a:extLst>
          </p:cNvPr>
          <p:cNvPicPr>
            <a:picLocks noChangeAspect="1"/>
          </p:cNvPicPr>
          <p:nvPr/>
        </p:nvPicPr>
        <p:blipFill>
          <a:blip r:embed="rId12"/>
          <a:stretch>
            <a:fillRect/>
          </a:stretch>
        </p:blipFill>
        <p:spPr>
          <a:xfrm>
            <a:off x="11938256" y="6001074"/>
            <a:ext cx="790685" cy="209579"/>
          </a:xfrm>
          <a:prstGeom prst="rect">
            <a:avLst/>
          </a:prstGeom>
        </p:spPr>
      </p:pic>
      <p:pic>
        <p:nvPicPr>
          <p:cNvPr id="32" name="Picture 31">
            <a:extLst>
              <a:ext uri="{FF2B5EF4-FFF2-40B4-BE49-F238E27FC236}">
                <a16:creationId xmlns:a16="http://schemas.microsoft.com/office/drawing/2014/main" id="{587479A9-3BB8-EAAE-9746-A42211CDA880}"/>
              </a:ext>
            </a:extLst>
          </p:cNvPr>
          <p:cNvPicPr>
            <a:picLocks noChangeAspect="1"/>
          </p:cNvPicPr>
          <p:nvPr/>
        </p:nvPicPr>
        <p:blipFill>
          <a:blip r:embed="rId13"/>
          <a:stretch>
            <a:fillRect/>
          </a:stretch>
        </p:blipFill>
        <p:spPr>
          <a:xfrm>
            <a:off x="11900150" y="8578784"/>
            <a:ext cx="828791" cy="228632"/>
          </a:xfrm>
          <a:prstGeom prst="rect">
            <a:avLst/>
          </a:prstGeom>
        </p:spPr>
      </p:pic>
      <p:sp>
        <p:nvSpPr>
          <p:cNvPr id="2" name="TextBox 1">
            <a:extLst>
              <a:ext uri="{FF2B5EF4-FFF2-40B4-BE49-F238E27FC236}">
                <a16:creationId xmlns:a16="http://schemas.microsoft.com/office/drawing/2014/main" id="{3B0C6D92-58B5-C44B-5F0B-B1887065C57F}"/>
              </a:ext>
            </a:extLst>
          </p:cNvPr>
          <p:cNvSpPr txBox="1"/>
          <p:nvPr/>
        </p:nvSpPr>
        <p:spPr>
          <a:xfrm>
            <a:off x="617341" y="1497865"/>
            <a:ext cx="8241057" cy="984885"/>
          </a:xfrm>
          <a:prstGeom prst="rect">
            <a:avLst/>
          </a:prstGeom>
          <a:noFill/>
        </p:spPr>
        <p:txBody>
          <a:bodyPr wrap="square" lIns="0" tIns="0" rIns="0" bIns="0" rtlCol="0">
            <a:spAutoFit/>
          </a:bodyPr>
          <a:lstStyle/>
          <a:p>
            <a:pPr algn="l"/>
            <a:r>
              <a:rPr lang="en-US" sz="3200" dirty="0">
                <a:solidFill>
                  <a:schemeClr val="tx1"/>
                </a:solidFill>
              </a:rPr>
              <a:t>Variance Inflation Factors &amp; Similarity of Subset Distributions of Response Values</a:t>
            </a:r>
          </a:p>
        </p:txBody>
      </p:sp>
    </p:spTree>
    <p:extLst>
      <p:ext uri="{BB962C8B-B14F-4D97-AF65-F5344CB8AC3E}">
        <p14:creationId xmlns:p14="http://schemas.microsoft.com/office/powerpoint/2010/main" val="238291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3A5D4-2D6C-3EA4-B3F6-20B613E99A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8E479-4490-1005-215A-650563CE3924}"/>
              </a:ext>
            </a:extLst>
          </p:cNvPr>
          <p:cNvSpPr>
            <a:spLocks noGrp="1"/>
          </p:cNvSpPr>
          <p:nvPr>
            <p:ph type="title"/>
          </p:nvPr>
        </p:nvSpPr>
        <p:spPr>
          <a:xfrm>
            <a:off x="385571" y="1163237"/>
            <a:ext cx="17398575" cy="1218795"/>
          </a:xfrm>
        </p:spPr>
        <p:txBody>
          <a:bodyPr/>
          <a:lstStyle/>
          <a:p>
            <a:r>
              <a:rPr lang="en-US" sz="4400" dirty="0"/>
              <a:t>Actual vs. Predicted plots for reduced quadratic regression models for the Random Stratified split data and the DOE/CKP split data</a:t>
            </a:r>
          </a:p>
        </p:txBody>
      </p:sp>
      <p:sp>
        <p:nvSpPr>
          <p:cNvPr id="3" name="Title 1">
            <a:extLst>
              <a:ext uri="{FF2B5EF4-FFF2-40B4-BE49-F238E27FC236}">
                <a16:creationId xmlns:a16="http://schemas.microsoft.com/office/drawing/2014/main" id="{F4EFB431-6BBC-3912-0CDD-224DB3C983B0}"/>
              </a:ext>
            </a:extLst>
          </p:cNvPr>
          <p:cNvSpPr txBox="1">
            <a:spLocks/>
          </p:cNvSpPr>
          <p:nvPr/>
        </p:nvSpPr>
        <p:spPr>
          <a:xfrm>
            <a:off x="252351" y="4799400"/>
            <a:ext cx="6088850" cy="3102388"/>
          </a:xfrm>
          <a:prstGeom prst="rect">
            <a:avLst/>
          </a:prstGeom>
        </p:spPr>
        <p:txBody>
          <a:bodyPr vert="horz" lIns="0" tIns="0" rIns="0" bIns="0" rtlCol="0" anchor="ctr">
            <a:spAutoFit/>
          </a:bodyPr>
          <a:lstStyle>
            <a:lvl1pPr algn="l" defTabSz="1371600" rtl="0" eaLnBrk="1" latinLnBrk="0" hangingPunct="1">
              <a:lnSpc>
                <a:spcPct val="90000"/>
              </a:lnSpc>
              <a:spcBef>
                <a:spcPct val="0"/>
              </a:spcBef>
              <a:buNone/>
              <a:defRPr sz="5600" b="1" i="0" kern="1200">
                <a:solidFill>
                  <a:schemeClr val="bg2"/>
                </a:solidFill>
                <a:latin typeface="+mj-lt"/>
                <a:ea typeface="+mj-ea"/>
                <a:cs typeface="+mj-cs"/>
              </a:defRPr>
            </a:lvl1pPr>
          </a:lstStyle>
          <a:p>
            <a:r>
              <a:rPr lang="en-US" sz="3200" b="0" dirty="0">
                <a:solidFill>
                  <a:schemeClr val="tx1"/>
                </a:solidFill>
                <a:latin typeface="+mn-lt"/>
              </a:rPr>
              <a:t>RMSE values are lower &amp; R</a:t>
            </a:r>
            <a:r>
              <a:rPr lang="en-US" sz="3200" b="0" baseline="30000" dirty="0">
                <a:solidFill>
                  <a:schemeClr val="tx1"/>
                </a:solidFill>
                <a:latin typeface="+mn-lt"/>
              </a:rPr>
              <a:t>2</a:t>
            </a:r>
            <a:r>
              <a:rPr lang="en-US" sz="3200" b="0" dirty="0">
                <a:solidFill>
                  <a:schemeClr val="tx1"/>
                </a:solidFill>
                <a:latin typeface="+mn-lt"/>
              </a:rPr>
              <a:t> values are higher for the CKP data than the Part B data.</a:t>
            </a:r>
          </a:p>
          <a:p>
            <a:endParaRPr lang="en-US" sz="3200" b="0" dirty="0">
              <a:solidFill>
                <a:schemeClr val="tx1"/>
              </a:solidFill>
              <a:latin typeface="+mn-lt"/>
            </a:endParaRPr>
          </a:p>
          <a:p>
            <a:r>
              <a:rPr lang="en-US" sz="3200" b="0" dirty="0">
                <a:solidFill>
                  <a:schemeClr val="tx1"/>
                </a:solidFill>
                <a:latin typeface="+mn-lt"/>
              </a:rPr>
              <a:t>Model fit to 45 DOE trials predicts better than model fit to 45 randomly chosen Part A trials.</a:t>
            </a:r>
          </a:p>
        </p:txBody>
      </p:sp>
      <p:pic>
        <p:nvPicPr>
          <p:cNvPr id="7" name="Picture 6">
            <a:extLst>
              <a:ext uri="{FF2B5EF4-FFF2-40B4-BE49-F238E27FC236}">
                <a16:creationId xmlns:a16="http://schemas.microsoft.com/office/drawing/2014/main" id="{0E43940A-222C-C03F-A19E-C61A3FDD3C5F}"/>
              </a:ext>
            </a:extLst>
          </p:cNvPr>
          <p:cNvPicPr>
            <a:picLocks noChangeAspect="1"/>
          </p:cNvPicPr>
          <p:nvPr/>
        </p:nvPicPr>
        <p:blipFill>
          <a:blip r:embed="rId2"/>
          <a:stretch>
            <a:fillRect/>
          </a:stretch>
        </p:blipFill>
        <p:spPr>
          <a:xfrm>
            <a:off x="12367983" y="3348548"/>
            <a:ext cx="5667666" cy="578197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21AAD448-16D7-C02C-6876-587195D569DB}"/>
              </a:ext>
            </a:extLst>
          </p:cNvPr>
          <p:cNvPicPr>
            <a:picLocks noChangeAspect="1"/>
          </p:cNvPicPr>
          <p:nvPr/>
        </p:nvPicPr>
        <p:blipFill>
          <a:blip r:embed="rId3"/>
          <a:stretch>
            <a:fillRect/>
          </a:stretch>
        </p:blipFill>
        <p:spPr>
          <a:xfrm>
            <a:off x="6474422" y="3348548"/>
            <a:ext cx="5667666" cy="57819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660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B37ECC-EB94-C504-9BB2-A6C3DBE6B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20FED-6F49-433C-D165-DB55547A8406}"/>
              </a:ext>
            </a:extLst>
          </p:cNvPr>
          <p:cNvSpPr>
            <a:spLocks noGrp="1"/>
          </p:cNvSpPr>
          <p:nvPr>
            <p:ph type="title"/>
          </p:nvPr>
        </p:nvSpPr>
        <p:spPr>
          <a:xfrm>
            <a:off x="385572" y="119274"/>
            <a:ext cx="6088850" cy="3306721"/>
          </a:xfrm>
        </p:spPr>
        <p:txBody>
          <a:bodyPr/>
          <a:lstStyle/>
          <a:p>
            <a:r>
              <a:rPr lang="en-US" sz="3600" dirty="0"/>
              <a:t>Actual vs. Predicted plots for reduced regression and LASSO models for the Randomly split data and the DOE/CKP split data</a:t>
            </a:r>
          </a:p>
        </p:txBody>
      </p:sp>
      <p:pic>
        <p:nvPicPr>
          <p:cNvPr id="8" name="Picture 7">
            <a:extLst>
              <a:ext uri="{FF2B5EF4-FFF2-40B4-BE49-F238E27FC236}">
                <a16:creationId xmlns:a16="http://schemas.microsoft.com/office/drawing/2014/main" id="{2AAAD2B2-97CA-D0A4-A1AB-C9F6630828C1}"/>
              </a:ext>
            </a:extLst>
          </p:cNvPr>
          <p:cNvPicPr>
            <a:picLocks noChangeAspect="1"/>
          </p:cNvPicPr>
          <p:nvPr/>
        </p:nvPicPr>
        <p:blipFill>
          <a:blip r:embed="rId2"/>
          <a:stretch>
            <a:fillRect/>
          </a:stretch>
        </p:blipFill>
        <p:spPr>
          <a:xfrm>
            <a:off x="11474266" y="5143500"/>
            <a:ext cx="4723055" cy="481037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E4AD46C-F7E1-943C-43A3-2F902E05522A}"/>
              </a:ext>
            </a:extLst>
          </p:cNvPr>
          <p:cNvPicPr>
            <a:picLocks noChangeAspect="1"/>
          </p:cNvPicPr>
          <p:nvPr/>
        </p:nvPicPr>
        <p:blipFill>
          <a:blip r:embed="rId3"/>
          <a:stretch>
            <a:fillRect/>
          </a:stretch>
        </p:blipFill>
        <p:spPr>
          <a:xfrm>
            <a:off x="6393240" y="5143500"/>
            <a:ext cx="4723055" cy="4810373"/>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2A2B3FD9-46DD-7D79-0108-0B9020CDED85}"/>
              </a:ext>
            </a:extLst>
          </p:cNvPr>
          <p:cNvPicPr>
            <a:picLocks noChangeAspect="1"/>
          </p:cNvPicPr>
          <p:nvPr/>
        </p:nvPicPr>
        <p:blipFill>
          <a:blip r:embed="rId4"/>
          <a:stretch>
            <a:fillRect/>
          </a:stretch>
        </p:blipFill>
        <p:spPr>
          <a:xfrm>
            <a:off x="6393241" y="119274"/>
            <a:ext cx="4723055" cy="4810373"/>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28B695D4-6A02-ED95-15A4-9EC61B43E6C0}"/>
              </a:ext>
            </a:extLst>
          </p:cNvPr>
          <p:cNvPicPr>
            <a:picLocks noChangeAspect="1"/>
          </p:cNvPicPr>
          <p:nvPr/>
        </p:nvPicPr>
        <p:blipFill>
          <a:blip r:embed="rId5"/>
          <a:stretch>
            <a:fillRect/>
          </a:stretch>
        </p:blipFill>
        <p:spPr>
          <a:xfrm>
            <a:off x="11474266" y="119275"/>
            <a:ext cx="4723055" cy="4810373"/>
          </a:xfrm>
          <a:prstGeom prst="rect">
            <a:avLst/>
          </a:prstGeom>
          <a:effectLst>
            <a:outerShdw blurRad="63500" sx="102000" sy="102000" algn="ctr" rotWithShape="0">
              <a:prstClr val="black">
                <a:alpha val="40000"/>
              </a:prstClr>
            </a:outerShdw>
          </a:effectLst>
        </p:spPr>
      </p:pic>
      <p:sp>
        <p:nvSpPr>
          <p:cNvPr id="3" name="Title 1">
            <a:extLst>
              <a:ext uri="{FF2B5EF4-FFF2-40B4-BE49-F238E27FC236}">
                <a16:creationId xmlns:a16="http://schemas.microsoft.com/office/drawing/2014/main" id="{12D1C8F8-CD5A-1E6C-6389-2BC3F9D1BF8F}"/>
              </a:ext>
            </a:extLst>
          </p:cNvPr>
          <p:cNvSpPr txBox="1">
            <a:spLocks/>
          </p:cNvSpPr>
          <p:nvPr/>
        </p:nvSpPr>
        <p:spPr>
          <a:xfrm>
            <a:off x="252351" y="4799400"/>
            <a:ext cx="6088850" cy="3102388"/>
          </a:xfrm>
          <a:prstGeom prst="rect">
            <a:avLst/>
          </a:prstGeom>
        </p:spPr>
        <p:txBody>
          <a:bodyPr vert="horz" lIns="0" tIns="0" rIns="0" bIns="0" rtlCol="0" anchor="ctr">
            <a:spAutoFit/>
          </a:bodyPr>
          <a:lstStyle>
            <a:lvl1pPr algn="l" defTabSz="1371600" rtl="0" eaLnBrk="1" latinLnBrk="0" hangingPunct="1">
              <a:lnSpc>
                <a:spcPct val="90000"/>
              </a:lnSpc>
              <a:spcBef>
                <a:spcPct val="0"/>
              </a:spcBef>
              <a:buNone/>
              <a:defRPr sz="5600" b="1" i="0" kern="1200">
                <a:solidFill>
                  <a:schemeClr val="bg2"/>
                </a:solidFill>
                <a:latin typeface="+mj-lt"/>
                <a:ea typeface="+mj-ea"/>
                <a:cs typeface="+mj-cs"/>
              </a:defRPr>
            </a:lvl1pPr>
          </a:lstStyle>
          <a:p>
            <a:r>
              <a:rPr lang="en-US" sz="3200" b="0" dirty="0">
                <a:solidFill>
                  <a:schemeClr val="tx1"/>
                </a:solidFill>
                <a:latin typeface="+mn-lt"/>
              </a:rPr>
              <a:t>RMSE values are lower &amp; R</a:t>
            </a:r>
            <a:r>
              <a:rPr lang="en-US" sz="3200" b="0" baseline="30000" dirty="0">
                <a:solidFill>
                  <a:schemeClr val="tx1"/>
                </a:solidFill>
                <a:latin typeface="+mn-lt"/>
              </a:rPr>
              <a:t>2</a:t>
            </a:r>
            <a:r>
              <a:rPr lang="en-US" sz="3200" b="0" dirty="0">
                <a:solidFill>
                  <a:schemeClr val="tx1"/>
                </a:solidFill>
                <a:latin typeface="+mn-lt"/>
              </a:rPr>
              <a:t> values are higher for the CKP data than the Part B data.</a:t>
            </a:r>
          </a:p>
          <a:p>
            <a:endParaRPr lang="en-US" sz="3200" b="0" dirty="0">
              <a:solidFill>
                <a:schemeClr val="tx1"/>
              </a:solidFill>
              <a:latin typeface="+mn-lt"/>
            </a:endParaRPr>
          </a:p>
          <a:p>
            <a:r>
              <a:rPr lang="en-US" sz="3200" b="0" dirty="0">
                <a:solidFill>
                  <a:schemeClr val="tx1"/>
                </a:solidFill>
                <a:latin typeface="+mn-lt"/>
              </a:rPr>
              <a:t>Models fit to 45 DOE trials predicts better than models fit to 45 randomly chosen Part A trials.</a:t>
            </a:r>
          </a:p>
        </p:txBody>
      </p:sp>
    </p:spTree>
    <p:extLst>
      <p:ext uri="{BB962C8B-B14F-4D97-AF65-F5344CB8AC3E}">
        <p14:creationId xmlns:p14="http://schemas.microsoft.com/office/powerpoint/2010/main" val="160285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07D0-0DA6-4838-4ED3-A5830CD3D22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92529E5-14AF-7BDE-73D5-775ACD894667}"/>
              </a:ext>
            </a:extLst>
          </p:cNvPr>
          <p:cNvSpPr>
            <a:spLocks noGrp="1"/>
          </p:cNvSpPr>
          <p:nvPr>
            <p:ph type="title"/>
          </p:nvPr>
        </p:nvSpPr>
        <p:spPr>
          <a:xfrm>
            <a:off x="1257300" y="547688"/>
            <a:ext cx="15684858" cy="1809146"/>
          </a:xfrm>
        </p:spPr>
        <p:txBody>
          <a:bodyPr>
            <a:normAutofit/>
          </a:bodyPr>
          <a:lstStyle/>
          <a:p>
            <a:r>
              <a:rPr lang="en-US" sz="4800" dirty="0">
                <a:solidFill>
                  <a:schemeClr val="accent1"/>
                </a:solidFill>
              </a:rPr>
              <a:t>Examples of Using Historical Data as a Candidate Set for a DOE from which to Build Well Predicting Models</a:t>
            </a:r>
          </a:p>
        </p:txBody>
      </p:sp>
      <p:sp>
        <p:nvSpPr>
          <p:cNvPr id="6" name="Content Placeholder 2">
            <a:extLst>
              <a:ext uri="{FF2B5EF4-FFF2-40B4-BE49-F238E27FC236}">
                <a16:creationId xmlns:a16="http://schemas.microsoft.com/office/drawing/2014/main" id="{55EF813D-39D6-EDDE-1BCE-BA9EAEA9D72A}"/>
              </a:ext>
            </a:extLst>
          </p:cNvPr>
          <p:cNvSpPr>
            <a:spLocks noGrp="1"/>
          </p:cNvSpPr>
          <p:nvPr>
            <p:ph idx="1"/>
          </p:nvPr>
        </p:nvSpPr>
        <p:spPr>
          <a:xfrm>
            <a:off x="1257299" y="2498500"/>
            <a:ext cx="16144876" cy="7788499"/>
          </a:xfrm>
        </p:spPr>
        <p:txBody>
          <a:bodyPr>
            <a:normAutofit/>
          </a:bodyPr>
          <a:lstStyle/>
          <a:p>
            <a:r>
              <a:rPr lang="en-US" dirty="0"/>
              <a:t>150K+ rows from 20-years of FAA data for daily numbers of flights in airspace of each Air Route Traffic Control Center (ARTCC). </a:t>
            </a:r>
          </a:p>
          <a:p>
            <a:pPr lvl="1"/>
            <a:r>
              <a:rPr lang="en-US" dirty="0"/>
              <a:t>Able to well predict number of flights for any given ARTCC and day the following year.  Models falter when either unusual short-term events like hurricanes or long-term events like pandemics or recessions occur.</a:t>
            </a:r>
          </a:p>
          <a:p>
            <a:r>
              <a:rPr lang="en-US" dirty="0">
                <a:solidFill>
                  <a:schemeClr val="bg2"/>
                </a:solidFill>
              </a:rPr>
              <a:t>648 all possible factor combinations of USAF </a:t>
            </a:r>
            <a:r>
              <a:rPr lang="en-US" b="1" i="1" dirty="0">
                <a:solidFill>
                  <a:schemeClr val="bg2"/>
                </a:solidFill>
              </a:rPr>
              <a:t>deterministic</a:t>
            </a:r>
            <a:r>
              <a:rPr lang="en-US" dirty="0">
                <a:solidFill>
                  <a:schemeClr val="bg2"/>
                </a:solidFill>
              </a:rPr>
              <a:t> simulation of biological agent attack of air base.</a:t>
            </a:r>
          </a:p>
          <a:p>
            <a:pPr lvl="1"/>
            <a:r>
              <a:rPr lang="en-US" dirty="0">
                <a:solidFill>
                  <a:schemeClr val="bg2"/>
                </a:solidFill>
              </a:rPr>
              <a:t>Small DOE subsets of size 36 (1/18</a:t>
            </a:r>
            <a:r>
              <a:rPr lang="en-US" baseline="30000" dirty="0">
                <a:solidFill>
                  <a:schemeClr val="bg2"/>
                </a:solidFill>
              </a:rPr>
              <a:t>th</a:t>
            </a:r>
            <a:r>
              <a:rPr lang="en-US" dirty="0">
                <a:solidFill>
                  <a:schemeClr val="bg2"/>
                </a:solidFill>
              </a:rPr>
              <a:t>) and 108 (1/6</a:t>
            </a:r>
            <a:r>
              <a:rPr lang="en-US" baseline="30000" dirty="0">
                <a:solidFill>
                  <a:schemeClr val="bg2"/>
                </a:solidFill>
              </a:rPr>
              <a:t>th</a:t>
            </a:r>
            <a:r>
              <a:rPr lang="en-US" dirty="0">
                <a:solidFill>
                  <a:schemeClr val="bg2"/>
                </a:solidFill>
              </a:rPr>
              <a:t>) runs well predict 324-run test half of data.</a:t>
            </a:r>
          </a:p>
          <a:p>
            <a:r>
              <a:rPr lang="en-US" dirty="0"/>
              <a:t>65-unique-run Latin hypercube for 6 factors with each trial replicated 100X for </a:t>
            </a:r>
            <a:r>
              <a:rPr lang="en-US" b="1" i="1" dirty="0"/>
              <a:t>stochastic</a:t>
            </a:r>
            <a:r>
              <a:rPr lang="en-US" dirty="0"/>
              <a:t> simulation of helicopter flying surveillance at IDFW. (6500 obs.)</a:t>
            </a:r>
          </a:p>
          <a:p>
            <a:pPr lvl="1"/>
            <a:r>
              <a:rPr lang="en-US" dirty="0"/>
              <a:t>Smaller DOEs work well because there’s lots of data covering nearly all the design space.</a:t>
            </a:r>
          </a:p>
          <a:p>
            <a:r>
              <a:rPr lang="en-US" dirty="0">
                <a:solidFill>
                  <a:schemeClr val="bg2"/>
                </a:solidFill>
              </a:rPr>
              <a:t>Hundreds of blends of 3-component mixtures of Alcohols and Minerals</a:t>
            </a:r>
          </a:p>
          <a:p>
            <a:pPr lvl="1"/>
            <a:r>
              <a:rPr lang="en-US" dirty="0">
                <a:solidFill>
                  <a:schemeClr val="bg2"/>
                </a:solidFill>
              </a:rPr>
              <a:t>Able to very accurately predict NMR or Raman spectra for blends NOT used in analysis from models built on very small DOE subsets of the data.  Also able to predict concentrations of components from the spectra of an unknown sample.</a:t>
            </a:r>
          </a:p>
        </p:txBody>
      </p:sp>
    </p:spTree>
    <p:extLst>
      <p:ext uri="{BB962C8B-B14F-4D97-AF65-F5344CB8AC3E}">
        <p14:creationId xmlns:p14="http://schemas.microsoft.com/office/powerpoint/2010/main" val="426050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A5566543-B70A-51A7-CBED-BAD15A5D2F53}"/>
              </a:ext>
            </a:extLst>
          </p:cNvPr>
          <p:cNvPicPr>
            <a:picLocks noGrp="1" noChangeAspect="1"/>
          </p:cNvPicPr>
          <p:nvPr>
            <p:ph idx="1"/>
          </p:nvPr>
        </p:nvPicPr>
        <p:blipFill>
          <a:blip r:embed="rId2"/>
          <a:stretch>
            <a:fillRect/>
          </a:stretch>
        </p:blipFill>
        <p:spPr>
          <a:xfrm>
            <a:off x="2113820" y="1513054"/>
            <a:ext cx="14060360" cy="8496476"/>
          </a:xfrm>
        </p:spPr>
      </p:pic>
      <p:pic>
        <p:nvPicPr>
          <p:cNvPr id="20" name="Picture 19">
            <a:extLst>
              <a:ext uri="{FF2B5EF4-FFF2-40B4-BE49-F238E27FC236}">
                <a16:creationId xmlns:a16="http://schemas.microsoft.com/office/drawing/2014/main" id="{00F9458D-6202-8860-62AD-AB03281C98E7}"/>
              </a:ext>
            </a:extLst>
          </p:cNvPr>
          <p:cNvPicPr>
            <a:picLocks noChangeAspect="1"/>
          </p:cNvPicPr>
          <p:nvPr/>
        </p:nvPicPr>
        <p:blipFill rotWithShape="1">
          <a:blip r:embed="rId3"/>
          <a:srcRect t="49591" b="40455"/>
          <a:stretch/>
        </p:blipFill>
        <p:spPr>
          <a:xfrm>
            <a:off x="1008994" y="640873"/>
            <a:ext cx="16270012" cy="662154"/>
          </a:xfrm>
          <a:prstGeom prst="rect">
            <a:avLst/>
          </a:prstGeom>
        </p:spPr>
      </p:pic>
      <p:sp>
        <p:nvSpPr>
          <p:cNvPr id="2" name="TextBox 1">
            <a:extLst>
              <a:ext uri="{FF2B5EF4-FFF2-40B4-BE49-F238E27FC236}">
                <a16:creationId xmlns:a16="http://schemas.microsoft.com/office/drawing/2014/main" id="{AA1C24FD-20BB-6284-0048-0D18CD87BE57}"/>
              </a:ext>
            </a:extLst>
          </p:cNvPr>
          <p:cNvSpPr txBox="1"/>
          <p:nvPr/>
        </p:nvSpPr>
        <p:spPr>
          <a:xfrm>
            <a:off x="14333855" y="2244162"/>
            <a:ext cx="1840326" cy="2616101"/>
          </a:xfrm>
          <a:prstGeom prst="rect">
            <a:avLst/>
          </a:prstGeom>
          <a:noFill/>
        </p:spPr>
        <p:txBody>
          <a:bodyPr wrap="square" rtlCol="0">
            <a:spAutoFit/>
          </a:bodyPr>
          <a:lstStyle/>
          <a:p>
            <a:pPr algn="ctr"/>
            <a:r>
              <a:rPr lang="en-US" sz="3200">
                <a:solidFill>
                  <a:schemeClr val="accent2">
                    <a:lumMod val="75000"/>
                  </a:schemeClr>
                </a:solidFill>
                <a:latin typeface="+mj-lt"/>
              </a:rPr>
              <a:t>Overlay of 231 alcohol- blend</a:t>
            </a:r>
          </a:p>
          <a:p>
            <a:pPr algn="ctr"/>
            <a:r>
              <a:rPr lang="en-US" sz="3200">
                <a:solidFill>
                  <a:schemeClr val="accent2">
                    <a:lumMod val="75000"/>
                  </a:schemeClr>
                </a:solidFill>
                <a:latin typeface="+mj-lt"/>
              </a:rPr>
              <a:t>spectra</a:t>
            </a:r>
            <a:endParaRPr lang="en-US">
              <a:solidFill>
                <a:schemeClr val="accent2">
                  <a:lumMod val="75000"/>
                </a:schemeClr>
              </a:solidFill>
              <a:latin typeface="+mj-lt"/>
            </a:endParaRPr>
          </a:p>
        </p:txBody>
      </p:sp>
      <p:sp>
        <p:nvSpPr>
          <p:cNvPr id="3" name="TextBox 2">
            <a:extLst>
              <a:ext uri="{FF2B5EF4-FFF2-40B4-BE49-F238E27FC236}">
                <a16:creationId xmlns:a16="http://schemas.microsoft.com/office/drawing/2014/main" id="{1059DADA-F2A4-A921-92B4-5346A63BF754}"/>
              </a:ext>
            </a:extLst>
          </p:cNvPr>
          <p:cNvSpPr txBox="1"/>
          <p:nvPr/>
        </p:nvSpPr>
        <p:spPr>
          <a:xfrm>
            <a:off x="14333855" y="6280313"/>
            <a:ext cx="1933514" cy="2062103"/>
          </a:xfrm>
          <a:prstGeom prst="rect">
            <a:avLst/>
          </a:prstGeom>
          <a:noFill/>
        </p:spPr>
        <p:txBody>
          <a:bodyPr wrap="square" rtlCol="0">
            <a:spAutoFit/>
          </a:bodyPr>
          <a:lstStyle/>
          <a:p>
            <a:pPr algn="ctr"/>
            <a:r>
              <a:rPr lang="en-US" sz="3200">
                <a:solidFill>
                  <a:schemeClr val="accent2">
                    <a:lumMod val="75000"/>
                  </a:schemeClr>
                </a:solidFill>
                <a:latin typeface="+mj-lt"/>
              </a:rPr>
              <a:t>Spectra for 3 pure alcohols</a:t>
            </a:r>
          </a:p>
        </p:txBody>
      </p:sp>
    </p:spTree>
    <p:extLst>
      <p:ext uri="{BB962C8B-B14F-4D97-AF65-F5344CB8AC3E}">
        <p14:creationId xmlns:p14="http://schemas.microsoft.com/office/powerpoint/2010/main" val="418201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C061EA-148D-6500-A4AB-7DB8D98A1FFA}"/>
              </a:ext>
            </a:extLst>
          </p:cNvPr>
          <p:cNvGrpSpPr/>
          <p:nvPr/>
        </p:nvGrpSpPr>
        <p:grpSpPr>
          <a:xfrm>
            <a:off x="3041024" y="-768"/>
            <a:ext cx="5545856" cy="5047488"/>
            <a:chOff x="-33268" y="-768"/>
            <a:chExt cx="5545856" cy="5047488"/>
          </a:xfrm>
        </p:grpSpPr>
        <p:pic>
          <p:nvPicPr>
            <p:cNvPr id="14" name="Picture 13">
              <a:extLst>
                <a:ext uri="{FF2B5EF4-FFF2-40B4-BE49-F238E27FC236}">
                  <a16:creationId xmlns:a16="http://schemas.microsoft.com/office/drawing/2014/main" id="{1F6A08E9-911D-F870-FFE5-A6CFDC9EC343}"/>
                </a:ext>
              </a:extLst>
            </p:cNvPr>
            <p:cNvPicPr>
              <a:picLocks noChangeAspect="1"/>
            </p:cNvPicPr>
            <p:nvPr/>
          </p:nvPicPr>
          <p:blipFill>
            <a:blip r:embed="rId2"/>
            <a:stretch>
              <a:fillRect/>
            </a:stretch>
          </p:blipFill>
          <p:spPr>
            <a:xfrm>
              <a:off x="0" y="-768"/>
              <a:ext cx="5512588" cy="5047488"/>
            </a:xfrm>
            <a:prstGeom prst="rect">
              <a:avLst/>
            </a:prstGeom>
          </p:spPr>
        </p:pic>
        <p:sp>
          <p:nvSpPr>
            <p:cNvPr id="15" name="TextBox 14">
              <a:extLst>
                <a:ext uri="{FF2B5EF4-FFF2-40B4-BE49-F238E27FC236}">
                  <a16:creationId xmlns:a16="http://schemas.microsoft.com/office/drawing/2014/main" id="{307B9AE1-935E-1DE7-9467-366BF942B0E8}"/>
                </a:ext>
              </a:extLst>
            </p:cNvPr>
            <p:cNvSpPr txBox="1"/>
            <p:nvPr/>
          </p:nvSpPr>
          <p:spPr>
            <a:xfrm>
              <a:off x="-33268" y="229212"/>
              <a:ext cx="2369572" cy="1754326"/>
            </a:xfrm>
            <a:prstGeom prst="rect">
              <a:avLst/>
            </a:prstGeom>
            <a:noFill/>
          </p:spPr>
          <p:txBody>
            <a:bodyPr wrap="square" rtlCol="0">
              <a:spAutoFit/>
            </a:bodyPr>
            <a:lstStyle/>
            <a:p>
              <a:pPr algn="ctr"/>
              <a:r>
                <a:rPr lang="en-US" b="1">
                  <a:solidFill>
                    <a:schemeClr val="accent2"/>
                  </a:solidFill>
                  <a:latin typeface="+mj-lt"/>
                </a:rPr>
                <a:t>231-blend “5% lattice”</a:t>
              </a:r>
            </a:p>
          </p:txBody>
        </p:sp>
      </p:grpSp>
      <p:grpSp>
        <p:nvGrpSpPr>
          <p:cNvPr id="4" name="Group 3">
            <a:extLst>
              <a:ext uri="{FF2B5EF4-FFF2-40B4-BE49-F238E27FC236}">
                <a16:creationId xmlns:a16="http://schemas.microsoft.com/office/drawing/2014/main" id="{5CB8E587-C049-E17A-4167-DD12032CD895}"/>
              </a:ext>
            </a:extLst>
          </p:cNvPr>
          <p:cNvGrpSpPr/>
          <p:nvPr/>
        </p:nvGrpSpPr>
        <p:grpSpPr>
          <a:xfrm>
            <a:off x="9224825" y="-768"/>
            <a:ext cx="5749761" cy="5047488"/>
            <a:chOff x="6150533" y="-768"/>
            <a:chExt cx="5749761" cy="5047488"/>
          </a:xfrm>
        </p:grpSpPr>
        <p:pic>
          <p:nvPicPr>
            <p:cNvPr id="24" name="Picture 23">
              <a:extLst>
                <a:ext uri="{FF2B5EF4-FFF2-40B4-BE49-F238E27FC236}">
                  <a16:creationId xmlns:a16="http://schemas.microsoft.com/office/drawing/2014/main" id="{4A7D99E6-5C81-3AB1-EFE6-C02FBB970B3F}"/>
                </a:ext>
              </a:extLst>
            </p:cNvPr>
            <p:cNvPicPr>
              <a:picLocks noChangeAspect="1"/>
            </p:cNvPicPr>
            <p:nvPr/>
          </p:nvPicPr>
          <p:blipFill>
            <a:blip r:embed="rId3"/>
            <a:stretch>
              <a:fillRect/>
            </a:stretch>
          </p:blipFill>
          <p:spPr>
            <a:xfrm>
              <a:off x="6387706" y="-768"/>
              <a:ext cx="5512588" cy="5047488"/>
            </a:xfrm>
            <a:prstGeom prst="rect">
              <a:avLst/>
            </a:prstGeom>
          </p:spPr>
        </p:pic>
        <p:sp>
          <p:nvSpPr>
            <p:cNvPr id="16" name="TextBox 15">
              <a:extLst>
                <a:ext uri="{FF2B5EF4-FFF2-40B4-BE49-F238E27FC236}">
                  <a16:creationId xmlns:a16="http://schemas.microsoft.com/office/drawing/2014/main" id="{156445B3-32CF-54EC-C751-957AED72E4D9}"/>
                </a:ext>
              </a:extLst>
            </p:cNvPr>
            <p:cNvSpPr txBox="1"/>
            <p:nvPr/>
          </p:nvSpPr>
          <p:spPr>
            <a:xfrm>
              <a:off x="6150533" y="222686"/>
              <a:ext cx="2635042" cy="1754326"/>
            </a:xfrm>
            <a:prstGeom prst="rect">
              <a:avLst/>
            </a:prstGeom>
            <a:noFill/>
          </p:spPr>
          <p:txBody>
            <a:bodyPr wrap="square" rtlCol="0">
              <a:spAutoFit/>
            </a:bodyPr>
            <a:lstStyle/>
            <a:p>
              <a:pPr algn="ctr"/>
              <a:r>
                <a:rPr lang="en-US" b="1" dirty="0">
                  <a:solidFill>
                    <a:schemeClr val="accent2"/>
                  </a:solidFill>
                  <a:latin typeface="+mj-lt"/>
                </a:rPr>
                <a:t>66-blend “10% lattice”</a:t>
              </a:r>
            </a:p>
          </p:txBody>
        </p:sp>
      </p:grpSp>
      <p:grpSp>
        <p:nvGrpSpPr>
          <p:cNvPr id="8" name="Group 7">
            <a:extLst>
              <a:ext uri="{FF2B5EF4-FFF2-40B4-BE49-F238E27FC236}">
                <a16:creationId xmlns:a16="http://schemas.microsoft.com/office/drawing/2014/main" id="{344303A3-2F14-9711-2C47-4BEF5081BB09}"/>
              </a:ext>
            </a:extLst>
          </p:cNvPr>
          <p:cNvGrpSpPr/>
          <p:nvPr/>
        </p:nvGrpSpPr>
        <p:grpSpPr>
          <a:xfrm>
            <a:off x="5969195" y="5109784"/>
            <a:ext cx="5751869" cy="5047488"/>
            <a:chOff x="12536131" y="-768"/>
            <a:chExt cx="5751869" cy="5047488"/>
          </a:xfrm>
        </p:grpSpPr>
        <p:pic>
          <p:nvPicPr>
            <p:cNvPr id="26" name="Picture 25">
              <a:extLst>
                <a:ext uri="{FF2B5EF4-FFF2-40B4-BE49-F238E27FC236}">
                  <a16:creationId xmlns:a16="http://schemas.microsoft.com/office/drawing/2014/main" id="{B4F2C04D-22EF-EE38-74FF-7BE744C01B8A}"/>
                </a:ext>
              </a:extLst>
            </p:cNvPr>
            <p:cNvPicPr>
              <a:picLocks noChangeAspect="1"/>
            </p:cNvPicPr>
            <p:nvPr/>
          </p:nvPicPr>
          <p:blipFill>
            <a:blip r:embed="rId4"/>
            <a:stretch>
              <a:fillRect/>
            </a:stretch>
          </p:blipFill>
          <p:spPr>
            <a:xfrm>
              <a:off x="12775412" y="-768"/>
              <a:ext cx="5512588" cy="5047488"/>
            </a:xfrm>
            <a:prstGeom prst="rect">
              <a:avLst/>
            </a:prstGeom>
          </p:spPr>
        </p:pic>
        <p:sp>
          <p:nvSpPr>
            <p:cNvPr id="18" name="TextBox 17">
              <a:extLst>
                <a:ext uri="{FF2B5EF4-FFF2-40B4-BE49-F238E27FC236}">
                  <a16:creationId xmlns:a16="http://schemas.microsoft.com/office/drawing/2014/main" id="{09BE438D-7D13-564F-A50B-1150EAA5365F}"/>
                </a:ext>
              </a:extLst>
            </p:cNvPr>
            <p:cNvSpPr txBox="1"/>
            <p:nvPr/>
          </p:nvSpPr>
          <p:spPr>
            <a:xfrm>
              <a:off x="12536131" y="275302"/>
              <a:ext cx="2595714" cy="1754326"/>
            </a:xfrm>
            <a:prstGeom prst="rect">
              <a:avLst/>
            </a:prstGeom>
            <a:noFill/>
          </p:spPr>
          <p:txBody>
            <a:bodyPr wrap="square" rtlCol="0">
              <a:spAutoFit/>
            </a:bodyPr>
            <a:lstStyle/>
            <a:p>
              <a:pPr algn="ctr"/>
              <a:r>
                <a:rPr lang="en-US" b="1">
                  <a:solidFill>
                    <a:schemeClr val="accent2"/>
                  </a:solidFill>
                  <a:latin typeface="+mj-lt"/>
                </a:rPr>
                <a:t>21-blend “20% lattice”</a:t>
              </a:r>
            </a:p>
          </p:txBody>
        </p:sp>
      </p:grpSp>
      <p:grpSp>
        <p:nvGrpSpPr>
          <p:cNvPr id="2" name="Group 1">
            <a:extLst>
              <a:ext uri="{FF2B5EF4-FFF2-40B4-BE49-F238E27FC236}">
                <a16:creationId xmlns:a16="http://schemas.microsoft.com/office/drawing/2014/main" id="{7F7C8F35-3F98-BA39-2263-3F58882B12F1}"/>
              </a:ext>
            </a:extLst>
          </p:cNvPr>
          <p:cNvGrpSpPr/>
          <p:nvPr/>
        </p:nvGrpSpPr>
        <p:grpSpPr>
          <a:xfrm>
            <a:off x="12218292" y="5106770"/>
            <a:ext cx="5863568" cy="5047488"/>
            <a:chOff x="2345700" y="5256277"/>
            <a:chExt cx="5863568" cy="5047488"/>
          </a:xfrm>
        </p:grpSpPr>
        <p:pic>
          <p:nvPicPr>
            <p:cNvPr id="28" name="Picture 27">
              <a:extLst>
                <a:ext uri="{FF2B5EF4-FFF2-40B4-BE49-F238E27FC236}">
                  <a16:creationId xmlns:a16="http://schemas.microsoft.com/office/drawing/2014/main" id="{8233CB4D-F6DF-0FBC-4D81-F8D3FF5F11CC}"/>
                </a:ext>
              </a:extLst>
            </p:cNvPr>
            <p:cNvPicPr>
              <a:picLocks noChangeAspect="1"/>
            </p:cNvPicPr>
            <p:nvPr/>
          </p:nvPicPr>
          <p:blipFill>
            <a:blip r:embed="rId5"/>
            <a:stretch>
              <a:fillRect/>
            </a:stretch>
          </p:blipFill>
          <p:spPr>
            <a:xfrm>
              <a:off x="2696680" y="5256277"/>
              <a:ext cx="5512588" cy="5047488"/>
            </a:xfrm>
            <a:prstGeom prst="rect">
              <a:avLst/>
            </a:prstGeom>
          </p:spPr>
        </p:pic>
        <p:sp>
          <p:nvSpPr>
            <p:cNvPr id="17" name="TextBox 16">
              <a:extLst>
                <a:ext uri="{FF2B5EF4-FFF2-40B4-BE49-F238E27FC236}">
                  <a16:creationId xmlns:a16="http://schemas.microsoft.com/office/drawing/2014/main" id="{01362AF9-21E5-0F23-70F6-E024600B895D}"/>
                </a:ext>
              </a:extLst>
            </p:cNvPr>
            <p:cNvSpPr txBox="1"/>
            <p:nvPr/>
          </p:nvSpPr>
          <p:spPr>
            <a:xfrm>
              <a:off x="2345700" y="5567149"/>
              <a:ext cx="2595714" cy="1754326"/>
            </a:xfrm>
            <a:prstGeom prst="rect">
              <a:avLst/>
            </a:prstGeom>
            <a:noFill/>
          </p:spPr>
          <p:txBody>
            <a:bodyPr wrap="square" rtlCol="0">
              <a:spAutoFit/>
            </a:bodyPr>
            <a:lstStyle/>
            <a:p>
              <a:pPr algn="ctr"/>
              <a:r>
                <a:rPr lang="en-US" b="1">
                  <a:solidFill>
                    <a:schemeClr val="accent2"/>
                  </a:solidFill>
                  <a:latin typeface="+mj-lt"/>
                </a:rPr>
                <a:t>6-blend “50% lattice”</a:t>
              </a:r>
            </a:p>
          </p:txBody>
        </p:sp>
        <p:sp>
          <p:nvSpPr>
            <p:cNvPr id="6" name="Oval 5">
              <a:extLst>
                <a:ext uri="{FF2B5EF4-FFF2-40B4-BE49-F238E27FC236}">
                  <a16:creationId xmlns:a16="http://schemas.microsoft.com/office/drawing/2014/main" id="{37967B23-65F7-9F7E-26F3-D6C6AA6E908E}"/>
                </a:ext>
              </a:extLst>
            </p:cNvPr>
            <p:cNvSpPr/>
            <p:nvPr/>
          </p:nvSpPr>
          <p:spPr>
            <a:xfrm>
              <a:off x="5329588" y="5691711"/>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Oval 9">
              <a:extLst>
                <a:ext uri="{FF2B5EF4-FFF2-40B4-BE49-F238E27FC236}">
                  <a16:creationId xmlns:a16="http://schemas.microsoft.com/office/drawing/2014/main" id="{3127E167-144E-A27F-77A6-D302EC240589}"/>
                </a:ext>
              </a:extLst>
            </p:cNvPr>
            <p:cNvSpPr/>
            <p:nvPr/>
          </p:nvSpPr>
          <p:spPr>
            <a:xfrm>
              <a:off x="4130436" y="7647867"/>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Oval 10">
              <a:extLst>
                <a:ext uri="{FF2B5EF4-FFF2-40B4-BE49-F238E27FC236}">
                  <a16:creationId xmlns:a16="http://schemas.microsoft.com/office/drawing/2014/main" id="{5F10AF2D-742D-FC56-50BA-3F3E11B72639}"/>
                </a:ext>
              </a:extLst>
            </p:cNvPr>
            <p:cNvSpPr/>
            <p:nvPr/>
          </p:nvSpPr>
          <p:spPr>
            <a:xfrm>
              <a:off x="2923952" y="9622581"/>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Oval 12">
              <a:extLst>
                <a:ext uri="{FF2B5EF4-FFF2-40B4-BE49-F238E27FC236}">
                  <a16:creationId xmlns:a16="http://schemas.microsoft.com/office/drawing/2014/main" id="{84125D27-86C5-0274-CF44-B008A3A0D108}"/>
                </a:ext>
              </a:extLst>
            </p:cNvPr>
            <p:cNvSpPr/>
            <p:nvPr/>
          </p:nvSpPr>
          <p:spPr>
            <a:xfrm>
              <a:off x="5322014" y="9622581"/>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Oval 18">
              <a:extLst>
                <a:ext uri="{FF2B5EF4-FFF2-40B4-BE49-F238E27FC236}">
                  <a16:creationId xmlns:a16="http://schemas.microsoft.com/office/drawing/2014/main" id="{935AB59E-7800-4C80-AF98-05DBF43A2A85}"/>
                </a:ext>
              </a:extLst>
            </p:cNvPr>
            <p:cNvSpPr/>
            <p:nvPr/>
          </p:nvSpPr>
          <p:spPr>
            <a:xfrm>
              <a:off x="7718548" y="9622581"/>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Oval 19">
              <a:extLst>
                <a:ext uri="{FF2B5EF4-FFF2-40B4-BE49-F238E27FC236}">
                  <a16:creationId xmlns:a16="http://schemas.microsoft.com/office/drawing/2014/main" id="{B492D008-21A1-91AE-C1C0-D42C7D01E62F}"/>
                </a:ext>
              </a:extLst>
            </p:cNvPr>
            <p:cNvSpPr/>
            <p:nvPr/>
          </p:nvSpPr>
          <p:spPr>
            <a:xfrm>
              <a:off x="6515016" y="7647867"/>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12" name="TextBox 11">
            <a:extLst>
              <a:ext uri="{FF2B5EF4-FFF2-40B4-BE49-F238E27FC236}">
                <a16:creationId xmlns:a16="http://schemas.microsoft.com/office/drawing/2014/main" id="{A54F9683-7EA7-A556-F007-6E2870071326}"/>
              </a:ext>
            </a:extLst>
          </p:cNvPr>
          <p:cNvSpPr txBox="1"/>
          <p:nvPr/>
        </p:nvSpPr>
        <p:spPr>
          <a:xfrm>
            <a:off x="-154014" y="6418414"/>
            <a:ext cx="5735035" cy="2123658"/>
          </a:xfrm>
          <a:prstGeom prst="rect">
            <a:avLst/>
          </a:prstGeom>
          <a:noFill/>
        </p:spPr>
        <p:txBody>
          <a:bodyPr wrap="square" rtlCol="0">
            <a:spAutoFit/>
          </a:bodyPr>
          <a:lstStyle/>
          <a:p>
            <a:pPr algn="ctr"/>
            <a:r>
              <a:rPr lang="en-US" sz="4400" b="1" dirty="0">
                <a:solidFill>
                  <a:schemeClr val="accent2"/>
                </a:solidFill>
                <a:latin typeface="+mj-lt"/>
              </a:rPr>
              <a:t>Various size “lattice” DOE subset </a:t>
            </a:r>
          </a:p>
          <a:p>
            <a:pPr algn="ctr"/>
            <a:r>
              <a:rPr lang="en-US" sz="4400" b="1" dirty="0">
                <a:solidFill>
                  <a:schemeClr val="accent2"/>
                </a:solidFill>
                <a:latin typeface="+mj-lt"/>
              </a:rPr>
              <a:t>mixture designs</a:t>
            </a:r>
          </a:p>
        </p:txBody>
      </p:sp>
      <p:sp>
        <p:nvSpPr>
          <p:cNvPr id="5" name="Title 1">
            <a:extLst>
              <a:ext uri="{FF2B5EF4-FFF2-40B4-BE49-F238E27FC236}">
                <a16:creationId xmlns:a16="http://schemas.microsoft.com/office/drawing/2014/main" id="{A8DCA8D9-5D9E-57FA-20BE-1926779195A9}"/>
              </a:ext>
            </a:extLst>
          </p:cNvPr>
          <p:cNvSpPr>
            <a:spLocks noGrp="1"/>
          </p:cNvSpPr>
          <p:nvPr>
            <p:ph type="title"/>
          </p:nvPr>
        </p:nvSpPr>
        <p:spPr>
          <a:xfrm>
            <a:off x="218988" y="493757"/>
            <a:ext cx="3032928" cy="775596"/>
          </a:xfrm>
        </p:spPr>
        <p:txBody>
          <a:bodyPr>
            <a:noAutofit/>
          </a:bodyPr>
          <a:lstStyle/>
          <a:p>
            <a:r>
              <a:rPr lang="en-US" sz="4800" dirty="0"/>
              <a:t>Alcohol Blends</a:t>
            </a:r>
            <a:endParaRPr lang="en-US" sz="4400" dirty="0"/>
          </a:p>
        </p:txBody>
      </p:sp>
    </p:spTree>
    <p:extLst>
      <p:ext uri="{BB962C8B-B14F-4D97-AF65-F5344CB8AC3E}">
        <p14:creationId xmlns:p14="http://schemas.microsoft.com/office/powerpoint/2010/main" val="50464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143A-D972-4600-9189-1721F7D5A33A}"/>
              </a:ext>
            </a:extLst>
          </p:cNvPr>
          <p:cNvSpPr>
            <a:spLocks noGrp="1"/>
          </p:cNvSpPr>
          <p:nvPr>
            <p:ph type="title"/>
          </p:nvPr>
        </p:nvSpPr>
        <p:spPr>
          <a:xfrm>
            <a:off x="1257300" y="547688"/>
            <a:ext cx="15773400" cy="842200"/>
          </a:xfrm>
        </p:spPr>
        <p:txBody>
          <a:bodyPr>
            <a:normAutofit/>
          </a:bodyPr>
          <a:lstStyle/>
          <a:p>
            <a:r>
              <a:rPr lang="en-US" sz="4800" dirty="0"/>
              <a:t>Actual vs. Predicted Plots for 21 Test Blends</a:t>
            </a:r>
          </a:p>
        </p:txBody>
      </p:sp>
      <p:sp>
        <p:nvSpPr>
          <p:cNvPr id="3" name="Content Placeholder 2">
            <a:extLst>
              <a:ext uri="{FF2B5EF4-FFF2-40B4-BE49-F238E27FC236}">
                <a16:creationId xmlns:a16="http://schemas.microsoft.com/office/drawing/2014/main" id="{A787C1CE-E9A0-EB6C-2AC8-3F262CA81E9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DA5C0D5A-DD69-17D7-5565-2A80EDA5F4D9}"/>
              </a:ext>
            </a:extLst>
          </p:cNvPr>
          <p:cNvPicPr>
            <a:picLocks noChangeAspect="1"/>
          </p:cNvPicPr>
          <p:nvPr/>
        </p:nvPicPr>
        <p:blipFill>
          <a:blip r:embed="rId2"/>
          <a:stretch>
            <a:fillRect/>
          </a:stretch>
        </p:blipFill>
        <p:spPr>
          <a:xfrm>
            <a:off x="0" y="1662600"/>
            <a:ext cx="18288000" cy="8624400"/>
          </a:xfrm>
          <a:prstGeom prst="rect">
            <a:avLst/>
          </a:prstGeom>
        </p:spPr>
      </p:pic>
      <p:sp>
        <p:nvSpPr>
          <p:cNvPr id="4" name="TextBox 3">
            <a:extLst>
              <a:ext uri="{FF2B5EF4-FFF2-40B4-BE49-F238E27FC236}">
                <a16:creationId xmlns:a16="http://schemas.microsoft.com/office/drawing/2014/main" id="{B5BD0BE6-A8E3-5D3A-0A76-AC38AFC2460F}"/>
              </a:ext>
            </a:extLst>
          </p:cNvPr>
          <p:cNvSpPr txBox="1"/>
          <p:nvPr/>
        </p:nvSpPr>
        <p:spPr>
          <a:xfrm flipH="1">
            <a:off x="9144000" y="3916908"/>
            <a:ext cx="900753" cy="369332"/>
          </a:xfrm>
          <a:prstGeom prst="rect">
            <a:avLst/>
          </a:prstGeom>
          <a:noFill/>
        </p:spPr>
        <p:txBody>
          <a:bodyPr wrap="square" lIns="0" tIns="0" rIns="0" bIns="0" rtlCol="0">
            <a:spAutoFit/>
          </a:bodyPr>
          <a:lstStyle/>
          <a:p>
            <a:pPr algn="l"/>
            <a:r>
              <a:rPr lang="en-US" sz="2400">
                <a:solidFill>
                  <a:srgbClr val="FF0000"/>
                </a:solidFill>
                <a:latin typeface="+mj-lt"/>
              </a:rPr>
              <a:t>0.989</a:t>
            </a:r>
            <a:endParaRPr lang="en-US">
              <a:solidFill>
                <a:srgbClr val="FF0000"/>
              </a:solidFill>
              <a:latin typeface="+mj-lt"/>
            </a:endParaRPr>
          </a:p>
        </p:txBody>
      </p:sp>
      <p:sp>
        <p:nvSpPr>
          <p:cNvPr id="5" name="TextBox 4">
            <a:extLst>
              <a:ext uri="{FF2B5EF4-FFF2-40B4-BE49-F238E27FC236}">
                <a16:creationId xmlns:a16="http://schemas.microsoft.com/office/drawing/2014/main" id="{BDE19A94-5CDF-82A7-3902-9874BD36A519}"/>
              </a:ext>
            </a:extLst>
          </p:cNvPr>
          <p:cNvSpPr txBox="1"/>
          <p:nvPr/>
        </p:nvSpPr>
        <p:spPr>
          <a:xfrm flipH="1">
            <a:off x="6591866" y="3916908"/>
            <a:ext cx="900753" cy="369332"/>
          </a:xfrm>
          <a:prstGeom prst="rect">
            <a:avLst/>
          </a:prstGeom>
          <a:noFill/>
        </p:spPr>
        <p:txBody>
          <a:bodyPr wrap="square" lIns="0" tIns="0" rIns="0" bIns="0" rtlCol="0">
            <a:spAutoFit/>
          </a:bodyPr>
          <a:lstStyle/>
          <a:p>
            <a:pPr algn="l"/>
            <a:r>
              <a:rPr lang="en-US" sz="2400">
                <a:solidFill>
                  <a:srgbClr val="00B050"/>
                </a:solidFill>
                <a:latin typeface="+mj-lt"/>
              </a:rPr>
              <a:t>1.000</a:t>
            </a:r>
            <a:endParaRPr lang="en-US">
              <a:solidFill>
                <a:srgbClr val="00B050"/>
              </a:solidFill>
              <a:latin typeface="+mj-lt"/>
            </a:endParaRPr>
          </a:p>
        </p:txBody>
      </p:sp>
      <p:grpSp>
        <p:nvGrpSpPr>
          <p:cNvPr id="9" name="Group 8">
            <a:extLst>
              <a:ext uri="{FF2B5EF4-FFF2-40B4-BE49-F238E27FC236}">
                <a16:creationId xmlns:a16="http://schemas.microsoft.com/office/drawing/2014/main" id="{34F7957E-FEB4-AA65-7B16-0997B29D17E5}"/>
              </a:ext>
            </a:extLst>
          </p:cNvPr>
          <p:cNvGrpSpPr/>
          <p:nvPr/>
        </p:nvGrpSpPr>
        <p:grpSpPr>
          <a:xfrm>
            <a:off x="12708937" y="5143500"/>
            <a:ext cx="5579063" cy="5047488"/>
            <a:chOff x="12294073" y="1323450"/>
            <a:chExt cx="5579063" cy="5047488"/>
          </a:xfrm>
        </p:grpSpPr>
        <p:pic>
          <p:nvPicPr>
            <p:cNvPr id="6" name="Picture 5">
              <a:extLst>
                <a:ext uri="{FF2B5EF4-FFF2-40B4-BE49-F238E27FC236}">
                  <a16:creationId xmlns:a16="http://schemas.microsoft.com/office/drawing/2014/main" id="{649BBAC2-CEDF-8129-76D0-EEA6B9189F89}"/>
                </a:ext>
              </a:extLst>
            </p:cNvPr>
            <p:cNvPicPr>
              <a:picLocks noChangeAspect="1"/>
            </p:cNvPicPr>
            <p:nvPr/>
          </p:nvPicPr>
          <p:blipFill>
            <a:blip r:embed="rId3"/>
            <a:stretch>
              <a:fillRect/>
            </a:stretch>
          </p:blipFill>
          <p:spPr>
            <a:xfrm>
              <a:off x="12294073" y="1323450"/>
              <a:ext cx="5486400" cy="5047488"/>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B6B7F9AD-2C77-9A3D-558D-9F23577BE5D6}"/>
                </a:ext>
              </a:extLst>
            </p:cNvPr>
            <p:cNvSpPr txBox="1"/>
            <p:nvPr/>
          </p:nvSpPr>
          <p:spPr>
            <a:xfrm>
              <a:off x="15786108" y="1565945"/>
              <a:ext cx="2087028" cy="1200329"/>
            </a:xfrm>
            <a:prstGeom prst="rect">
              <a:avLst/>
            </a:prstGeom>
            <a:noFill/>
          </p:spPr>
          <p:txBody>
            <a:bodyPr wrap="square" rtlCol="0">
              <a:spAutoFit/>
            </a:bodyPr>
            <a:lstStyle/>
            <a:p>
              <a:pPr algn="ctr"/>
              <a:r>
                <a:rPr lang="en-US" b="1" dirty="0">
                  <a:solidFill>
                    <a:schemeClr val="accent2"/>
                  </a:solidFill>
                  <a:latin typeface="+mj-lt"/>
                </a:rPr>
                <a:t>“check points”</a:t>
              </a:r>
            </a:p>
          </p:txBody>
        </p:sp>
      </p:grpSp>
      <p:sp>
        <p:nvSpPr>
          <p:cNvPr id="10" name="Oval 9">
            <a:extLst>
              <a:ext uri="{FF2B5EF4-FFF2-40B4-BE49-F238E27FC236}">
                <a16:creationId xmlns:a16="http://schemas.microsoft.com/office/drawing/2014/main" id="{F841CF65-6F8F-0D79-A1F2-4D348BAAED1C}"/>
              </a:ext>
            </a:extLst>
          </p:cNvPr>
          <p:cNvSpPr/>
          <p:nvPr/>
        </p:nvSpPr>
        <p:spPr>
          <a:xfrm>
            <a:off x="15351761" y="5962387"/>
            <a:ext cx="292608" cy="2857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Oval 10">
            <a:extLst>
              <a:ext uri="{FF2B5EF4-FFF2-40B4-BE49-F238E27FC236}">
                <a16:creationId xmlns:a16="http://schemas.microsoft.com/office/drawing/2014/main" id="{BD9E3995-1411-A934-C71D-558EB0DCCE2C}"/>
              </a:ext>
            </a:extLst>
          </p:cNvPr>
          <p:cNvSpPr/>
          <p:nvPr/>
        </p:nvSpPr>
        <p:spPr>
          <a:xfrm>
            <a:off x="13358836" y="9315186"/>
            <a:ext cx="292608" cy="2857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26849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E54F5-01FF-A134-9B46-57263D1AD072}"/>
              </a:ext>
            </a:extLst>
          </p:cNvPr>
          <p:cNvPicPr>
            <a:picLocks noChangeAspect="1"/>
          </p:cNvPicPr>
          <p:nvPr/>
        </p:nvPicPr>
        <p:blipFill>
          <a:blip r:embed="rId2"/>
          <a:stretch>
            <a:fillRect/>
          </a:stretch>
        </p:blipFill>
        <p:spPr>
          <a:xfrm>
            <a:off x="36577" y="2212848"/>
            <a:ext cx="10755226" cy="7078064"/>
          </a:xfrm>
          <a:prstGeom prst="rect">
            <a:avLst/>
          </a:prstGeom>
        </p:spPr>
      </p:pic>
      <p:sp>
        <p:nvSpPr>
          <p:cNvPr id="2" name="Title 1">
            <a:extLst>
              <a:ext uri="{FF2B5EF4-FFF2-40B4-BE49-F238E27FC236}">
                <a16:creationId xmlns:a16="http://schemas.microsoft.com/office/drawing/2014/main" id="{129BB065-A487-56EA-6EDE-F82C41BA197C}"/>
              </a:ext>
            </a:extLst>
          </p:cNvPr>
          <p:cNvSpPr>
            <a:spLocks noGrp="1"/>
          </p:cNvSpPr>
          <p:nvPr>
            <p:ph type="title"/>
          </p:nvPr>
        </p:nvSpPr>
        <p:spPr>
          <a:xfrm>
            <a:off x="1266092" y="547688"/>
            <a:ext cx="15755816" cy="914400"/>
          </a:xfrm>
        </p:spPr>
        <p:txBody>
          <a:bodyPr/>
          <a:lstStyle/>
          <a:p>
            <a:r>
              <a:rPr lang="en-US" sz="4800" dirty="0"/>
              <a:t>No Statistical or Practical Improvement Observed when Increasing from 6 to 21 or 66 Blends to Train FDA Model</a:t>
            </a:r>
          </a:p>
        </p:txBody>
      </p:sp>
      <p:sp>
        <p:nvSpPr>
          <p:cNvPr id="7" name="TextBox 6">
            <a:extLst>
              <a:ext uri="{FF2B5EF4-FFF2-40B4-BE49-F238E27FC236}">
                <a16:creationId xmlns:a16="http://schemas.microsoft.com/office/drawing/2014/main" id="{586A6EDF-BDE8-050E-3679-5474E598EA83}"/>
              </a:ext>
            </a:extLst>
          </p:cNvPr>
          <p:cNvSpPr txBox="1"/>
          <p:nvPr/>
        </p:nvSpPr>
        <p:spPr>
          <a:xfrm>
            <a:off x="331840" y="8179299"/>
            <a:ext cx="8937062" cy="461665"/>
          </a:xfrm>
          <a:prstGeom prst="rect">
            <a:avLst/>
          </a:prstGeom>
          <a:noFill/>
        </p:spPr>
        <p:txBody>
          <a:bodyPr wrap="none" rtlCol="0">
            <a:spAutoFit/>
          </a:bodyPr>
          <a:lstStyle/>
          <a:p>
            <a:pPr algn="l"/>
            <a:r>
              <a:rPr lang="en-US" sz="2400">
                <a:solidFill>
                  <a:srgbClr val="0070C0"/>
                </a:solidFill>
                <a:latin typeface="+mj-lt"/>
              </a:rPr>
              <a:t>Outlier Box Plots for 21 checkpoints NOT used to build models</a:t>
            </a:r>
          </a:p>
        </p:txBody>
      </p:sp>
      <p:pic>
        <p:nvPicPr>
          <p:cNvPr id="4" name="Picture 3">
            <a:extLst>
              <a:ext uri="{FF2B5EF4-FFF2-40B4-BE49-F238E27FC236}">
                <a16:creationId xmlns:a16="http://schemas.microsoft.com/office/drawing/2014/main" id="{55176FC9-5A70-6917-80FB-A28A44CB6E57}"/>
              </a:ext>
            </a:extLst>
          </p:cNvPr>
          <p:cNvPicPr>
            <a:picLocks noChangeAspect="1"/>
          </p:cNvPicPr>
          <p:nvPr/>
        </p:nvPicPr>
        <p:blipFill>
          <a:blip r:embed="rId3"/>
          <a:stretch>
            <a:fillRect/>
          </a:stretch>
        </p:blipFill>
        <p:spPr>
          <a:xfrm>
            <a:off x="10587258" y="2203890"/>
            <a:ext cx="7661424" cy="713232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95327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AB2F-B4A0-9B7E-3836-CEE5596CC77F}"/>
              </a:ext>
            </a:extLst>
          </p:cNvPr>
          <p:cNvSpPr>
            <a:spLocks noGrp="1"/>
          </p:cNvSpPr>
          <p:nvPr>
            <p:ph type="title"/>
          </p:nvPr>
        </p:nvSpPr>
        <p:spPr>
          <a:xfrm>
            <a:off x="1139827" y="493757"/>
            <a:ext cx="15773400" cy="775596"/>
          </a:xfrm>
        </p:spPr>
        <p:txBody>
          <a:bodyPr>
            <a:noAutofit/>
          </a:bodyPr>
          <a:lstStyle/>
          <a:p>
            <a:r>
              <a:rPr lang="en-US" sz="4800" dirty="0"/>
              <a:t>Mineral Blends</a:t>
            </a:r>
            <a:endParaRPr lang="en-US" sz="4400" dirty="0"/>
          </a:p>
        </p:txBody>
      </p:sp>
      <p:sp>
        <p:nvSpPr>
          <p:cNvPr id="3" name="Content Placeholder 2">
            <a:extLst>
              <a:ext uri="{FF2B5EF4-FFF2-40B4-BE49-F238E27FC236}">
                <a16:creationId xmlns:a16="http://schemas.microsoft.com/office/drawing/2014/main" id="{CE53F398-39B1-6168-85D8-DBC63DE1E9FF}"/>
              </a:ext>
            </a:extLst>
          </p:cNvPr>
          <p:cNvSpPr>
            <a:spLocks noGrp="1"/>
          </p:cNvSpPr>
          <p:nvPr>
            <p:ph idx="1"/>
          </p:nvPr>
        </p:nvSpPr>
        <p:spPr>
          <a:xfrm>
            <a:off x="627017" y="1594565"/>
            <a:ext cx="17033966" cy="2089422"/>
          </a:xfrm>
        </p:spPr>
        <p:txBody>
          <a:bodyPr>
            <a:normAutofit/>
          </a:bodyPr>
          <a:lstStyle/>
          <a:p>
            <a:pPr>
              <a:buClrTx/>
            </a:pPr>
            <a:r>
              <a:rPr lang="en-US" sz="4000"/>
              <a:t>Use Custom DOE to choose the most informative subset of trials (blends) from existing trials used as a candidate set.</a:t>
            </a:r>
            <a:endParaRPr lang="en-US" sz="4000" b="1">
              <a:solidFill>
                <a:schemeClr val="accent1"/>
              </a:solidFill>
            </a:endParaRPr>
          </a:p>
        </p:txBody>
      </p:sp>
      <p:grpSp>
        <p:nvGrpSpPr>
          <p:cNvPr id="15" name="Group 14">
            <a:extLst>
              <a:ext uri="{FF2B5EF4-FFF2-40B4-BE49-F238E27FC236}">
                <a16:creationId xmlns:a16="http://schemas.microsoft.com/office/drawing/2014/main" id="{DE5B7785-6A91-A2ED-6B6B-94FB7B9FCE8F}"/>
              </a:ext>
            </a:extLst>
          </p:cNvPr>
          <p:cNvGrpSpPr/>
          <p:nvPr/>
        </p:nvGrpSpPr>
        <p:grpSpPr>
          <a:xfrm>
            <a:off x="1631146" y="2863123"/>
            <a:ext cx="14281587" cy="6493392"/>
            <a:chOff x="1139827" y="3299851"/>
            <a:chExt cx="8950326" cy="4069434"/>
          </a:xfrm>
        </p:grpSpPr>
        <p:pic>
          <p:nvPicPr>
            <p:cNvPr id="9" name="Picture 8">
              <a:extLst>
                <a:ext uri="{FF2B5EF4-FFF2-40B4-BE49-F238E27FC236}">
                  <a16:creationId xmlns:a16="http://schemas.microsoft.com/office/drawing/2014/main" id="{32F5EEDF-8DEB-A910-B870-756BDB1F3EB8}"/>
                </a:ext>
              </a:extLst>
            </p:cNvPr>
            <p:cNvPicPr>
              <a:picLocks noChangeAspect="1"/>
            </p:cNvPicPr>
            <p:nvPr/>
          </p:nvPicPr>
          <p:blipFill>
            <a:blip r:embed="rId2"/>
            <a:stretch>
              <a:fillRect/>
            </a:stretch>
          </p:blipFill>
          <p:spPr>
            <a:xfrm>
              <a:off x="1139827" y="3299852"/>
              <a:ext cx="4366638" cy="4069433"/>
            </a:xfrm>
            <a:prstGeom prst="rect">
              <a:avLst/>
            </a:prstGeom>
          </p:spPr>
        </p:pic>
        <p:pic>
          <p:nvPicPr>
            <p:cNvPr id="14" name="Picture 13">
              <a:extLst>
                <a:ext uri="{FF2B5EF4-FFF2-40B4-BE49-F238E27FC236}">
                  <a16:creationId xmlns:a16="http://schemas.microsoft.com/office/drawing/2014/main" id="{D2B7F75D-2B5E-E7C3-CCDC-78857CC3ADC4}"/>
                </a:ext>
              </a:extLst>
            </p:cNvPr>
            <p:cNvPicPr>
              <a:picLocks noChangeAspect="1"/>
            </p:cNvPicPr>
            <p:nvPr/>
          </p:nvPicPr>
          <p:blipFill>
            <a:blip r:embed="rId3"/>
            <a:stretch>
              <a:fillRect/>
            </a:stretch>
          </p:blipFill>
          <p:spPr>
            <a:xfrm>
              <a:off x="5632067" y="3299851"/>
              <a:ext cx="4458086" cy="4069433"/>
            </a:xfrm>
            <a:prstGeom prst="rect">
              <a:avLst/>
            </a:prstGeom>
          </p:spPr>
        </p:pic>
      </p:grpSp>
      <p:sp>
        <p:nvSpPr>
          <p:cNvPr id="4" name="Oval 3">
            <a:extLst>
              <a:ext uri="{FF2B5EF4-FFF2-40B4-BE49-F238E27FC236}">
                <a16:creationId xmlns:a16="http://schemas.microsoft.com/office/drawing/2014/main" id="{AE4343C3-998F-2672-6B50-4D7D24524B36}"/>
              </a:ext>
            </a:extLst>
          </p:cNvPr>
          <p:cNvSpPr/>
          <p:nvPr/>
        </p:nvSpPr>
        <p:spPr>
          <a:xfrm>
            <a:off x="12285115" y="3695714"/>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Oval 4">
            <a:extLst>
              <a:ext uri="{FF2B5EF4-FFF2-40B4-BE49-F238E27FC236}">
                <a16:creationId xmlns:a16="http://schemas.microsoft.com/office/drawing/2014/main" id="{B59024FC-98F2-F295-8F40-86BBE890E8C7}"/>
              </a:ext>
            </a:extLst>
          </p:cNvPr>
          <p:cNvSpPr/>
          <p:nvPr/>
        </p:nvSpPr>
        <p:spPr>
          <a:xfrm>
            <a:off x="9347072" y="8302568"/>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Oval 5">
            <a:extLst>
              <a:ext uri="{FF2B5EF4-FFF2-40B4-BE49-F238E27FC236}">
                <a16:creationId xmlns:a16="http://schemas.microsoft.com/office/drawing/2014/main" id="{ABFE82F7-5F76-9FA5-EC6F-43714CC429B0}"/>
              </a:ext>
            </a:extLst>
          </p:cNvPr>
          <p:cNvSpPr/>
          <p:nvPr/>
        </p:nvSpPr>
        <p:spPr>
          <a:xfrm>
            <a:off x="10703160" y="6421307"/>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Oval 6">
            <a:extLst>
              <a:ext uri="{FF2B5EF4-FFF2-40B4-BE49-F238E27FC236}">
                <a16:creationId xmlns:a16="http://schemas.microsoft.com/office/drawing/2014/main" id="{AC4891B8-3C16-2FBD-70C9-14D0E68609DC}"/>
              </a:ext>
            </a:extLst>
          </p:cNvPr>
          <p:cNvSpPr/>
          <p:nvPr/>
        </p:nvSpPr>
        <p:spPr>
          <a:xfrm>
            <a:off x="13650277" y="6089755"/>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Oval 7">
            <a:extLst>
              <a:ext uri="{FF2B5EF4-FFF2-40B4-BE49-F238E27FC236}">
                <a16:creationId xmlns:a16="http://schemas.microsoft.com/office/drawing/2014/main" id="{84BF375E-E8F2-9E29-0D5A-A2DE2B12DDFB}"/>
              </a:ext>
            </a:extLst>
          </p:cNvPr>
          <p:cNvSpPr/>
          <p:nvPr/>
        </p:nvSpPr>
        <p:spPr>
          <a:xfrm>
            <a:off x="15233048" y="8289728"/>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Oval 9">
            <a:extLst>
              <a:ext uri="{FF2B5EF4-FFF2-40B4-BE49-F238E27FC236}">
                <a16:creationId xmlns:a16="http://schemas.microsoft.com/office/drawing/2014/main" id="{33066432-FC58-927A-7814-43A0B8F8823B}"/>
              </a:ext>
            </a:extLst>
          </p:cNvPr>
          <p:cNvSpPr/>
          <p:nvPr/>
        </p:nvSpPr>
        <p:spPr>
          <a:xfrm>
            <a:off x="12558383" y="8274671"/>
            <a:ext cx="273268" cy="273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139311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0116C20-4DF9-7BBE-1E2A-139F2FB6A47E}"/>
              </a:ext>
            </a:extLst>
          </p:cNvPr>
          <p:cNvPicPr>
            <a:picLocks noChangeAspect="1"/>
          </p:cNvPicPr>
          <p:nvPr/>
        </p:nvPicPr>
        <p:blipFill>
          <a:blip r:embed="rId2"/>
          <a:stretch>
            <a:fillRect/>
          </a:stretch>
        </p:blipFill>
        <p:spPr>
          <a:xfrm>
            <a:off x="2168089" y="3082819"/>
            <a:ext cx="7931666" cy="6928200"/>
          </a:xfrm>
          <a:prstGeom prst="rect">
            <a:avLst/>
          </a:prstGeom>
        </p:spPr>
      </p:pic>
      <p:sp>
        <p:nvSpPr>
          <p:cNvPr id="2" name="Title 1">
            <a:extLst>
              <a:ext uri="{FF2B5EF4-FFF2-40B4-BE49-F238E27FC236}">
                <a16:creationId xmlns:a16="http://schemas.microsoft.com/office/drawing/2014/main" id="{703FAB2F-B4A0-9B7E-3836-CEE5596CC77F}"/>
              </a:ext>
            </a:extLst>
          </p:cNvPr>
          <p:cNvSpPr>
            <a:spLocks noGrp="1"/>
          </p:cNvSpPr>
          <p:nvPr>
            <p:ph type="title"/>
          </p:nvPr>
        </p:nvSpPr>
        <p:spPr>
          <a:xfrm>
            <a:off x="1139827" y="493757"/>
            <a:ext cx="15773400" cy="775596"/>
          </a:xfrm>
        </p:spPr>
        <p:txBody>
          <a:bodyPr>
            <a:noAutofit/>
          </a:bodyPr>
          <a:lstStyle/>
          <a:p>
            <a:r>
              <a:rPr lang="en-US" sz="4800" dirty="0"/>
              <a:t>Mineral Blend Study </a:t>
            </a:r>
            <a:r>
              <a:rPr lang="en-US" sz="4800" b="0" dirty="0">
                <a:latin typeface="+mn-lt"/>
              </a:rPr>
              <a:t>(continued)</a:t>
            </a:r>
            <a:endParaRPr lang="en-US" sz="4400" b="0" dirty="0">
              <a:latin typeface="+mn-lt"/>
            </a:endParaRPr>
          </a:p>
        </p:txBody>
      </p:sp>
      <p:sp>
        <p:nvSpPr>
          <p:cNvPr id="3" name="Content Placeholder 2">
            <a:extLst>
              <a:ext uri="{FF2B5EF4-FFF2-40B4-BE49-F238E27FC236}">
                <a16:creationId xmlns:a16="http://schemas.microsoft.com/office/drawing/2014/main" id="{CE53F398-39B1-6168-85D8-DBC63DE1E9FF}"/>
              </a:ext>
            </a:extLst>
          </p:cNvPr>
          <p:cNvSpPr>
            <a:spLocks noGrp="1"/>
          </p:cNvSpPr>
          <p:nvPr>
            <p:ph idx="1"/>
          </p:nvPr>
        </p:nvSpPr>
        <p:spPr>
          <a:xfrm>
            <a:off x="627017" y="1594565"/>
            <a:ext cx="17033966" cy="2089422"/>
          </a:xfrm>
        </p:spPr>
        <p:txBody>
          <a:bodyPr>
            <a:normAutofit/>
          </a:bodyPr>
          <a:lstStyle/>
          <a:p>
            <a:pPr>
              <a:buClrTx/>
            </a:pPr>
            <a:r>
              <a:rPr lang="en-US" sz="4000" dirty="0"/>
              <a:t>Use Custom DOE on a constrained region of design space</a:t>
            </a:r>
            <a:endParaRPr lang="en-US" sz="4000" b="1" dirty="0">
              <a:solidFill>
                <a:schemeClr val="accent1"/>
              </a:solidFill>
            </a:endParaRPr>
          </a:p>
        </p:txBody>
      </p:sp>
      <p:pic>
        <p:nvPicPr>
          <p:cNvPr id="4" name="Picture 3">
            <a:extLst>
              <a:ext uri="{FF2B5EF4-FFF2-40B4-BE49-F238E27FC236}">
                <a16:creationId xmlns:a16="http://schemas.microsoft.com/office/drawing/2014/main" id="{C25D2ED5-D6C6-5D75-7A41-42263681FD34}"/>
              </a:ext>
            </a:extLst>
          </p:cNvPr>
          <p:cNvPicPr>
            <a:picLocks noChangeAspect="1"/>
          </p:cNvPicPr>
          <p:nvPr/>
        </p:nvPicPr>
        <p:blipFill rotWithShape="1">
          <a:blip r:embed="rId3"/>
          <a:srcRect r="21418"/>
          <a:stretch/>
        </p:blipFill>
        <p:spPr>
          <a:xfrm>
            <a:off x="0" y="3105150"/>
            <a:ext cx="1998477" cy="7181850"/>
          </a:xfrm>
          <a:prstGeom prst="rect">
            <a:avLst/>
          </a:prstGeom>
        </p:spPr>
      </p:pic>
      <p:sp>
        <p:nvSpPr>
          <p:cNvPr id="5" name="Content Placeholder 4">
            <a:extLst>
              <a:ext uri="{FF2B5EF4-FFF2-40B4-BE49-F238E27FC236}">
                <a16:creationId xmlns:a16="http://schemas.microsoft.com/office/drawing/2014/main" id="{77426AD6-A0D8-D560-5C31-DEC6D6D1A100}"/>
              </a:ext>
            </a:extLst>
          </p:cNvPr>
          <p:cNvSpPr txBox="1">
            <a:spLocks/>
          </p:cNvSpPr>
          <p:nvPr/>
        </p:nvSpPr>
        <p:spPr>
          <a:xfrm>
            <a:off x="559558" y="2368941"/>
            <a:ext cx="8584442" cy="874303"/>
          </a:xfrm>
          <a:prstGeom prst="rect">
            <a:avLst/>
          </a:prstGeom>
        </p:spPr>
        <p:txBody>
          <a:bodyPr vert="horz" lIns="0" tIns="0" rIns="0" bIns="0" rtlCol="0">
            <a:normAutofit/>
          </a:bodyPr>
          <a:lst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pPr marL="0" indent="0">
              <a:buFont typeface="Anova Light" panose="020B0403020203020204" pitchFamily="34" charset="0"/>
              <a:buNone/>
            </a:pPr>
            <a:r>
              <a:rPr lang="en-US" dirty="0">
                <a:solidFill>
                  <a:schemeClr val="bg2"/>
                </a:solidFill>
              </a:rPr>
              <a:t>17 </a:t>
            </a:r>
            <a:r>
              <a:rPr lang="en-US" b="1" i="1" dirty="0">
                <a:solidFill>
                  <a:schemeClr val="bg2"/>
                </a:solidFill>
              </a:rPr>
              <a:t>filtered</a:t>
            </a:r>
            <a:r>
              <a:rPr lang="en-US" dirty="0">
                <a:solidFill>
                  <a:schemeClr val="bg2"/>
                </a:solidFill>
              </a:rPr>
              <a:t> blends used as candidate trials</a:t>
            </a:r>
          </a:p>
        </p:txBody>
      </p:sp>
      <p:grpSp>
        <p:nvGrpSpPr>
          <p:cNvPr id="34" name="Group 33">
            <a:extLst>
              <a:ext uri="{FF2B5EF4-FFF2-40B4-BE49-F238E27FC236}">
                <a16:creationId xmlns:a16="http://schemas.microsoft.com/office/drawing/2014/main" id="{9B277FBC-71AA-D975-5D7A-CB9CFE3F5F21}"/>
              </a:ext>
            </a:extLst>
          </p:cNvPr>
          <p:cNvGrpSpPr/>
          <p:nvPr/>
        </p:nvGrpSpPr>
        <p:grpSpPr>
          <a:xfrm>
            <a:off x="10304265" y="3130201"/>
            <a:ext cx="7931666" cy="6928199"/>
            <a:chOff x="10304264" y="3130201"/>
            <a:chExt cx="8167941" cy="7134582"/>
          </a:xfrm>
        </p:grpSpPr>
        <p:pic>
          <p:nvPicPr>
            <p:cNvPr id="32" name="Picture 31">
              <a:extLst>
                <a:ext uri="{FF2B5EF4-FFF2-40B4-BE49-F238E27FC236}">
                  <a16:creationId xmlns:a16="http://schemas.microsoft.com/office/drawing/2014/main" id="{560C5399-188D-492E-CD96-C8D9ED9D5D20}"/>
                </a:ext>
              </a:extLst>
            </p:cNvPr>
            <p:cNvPicPr>
              <a:picLocks noChangeAspect="1"/>
            </p:cNvPicPr>
            <p:nvPr/>
          </p:nvPicPr>
          <p:blipFill>
            <a:blip r:embed="rId4"/>
            <a:stretch>
              <a:fillRect/>
            </a:stretch>
          </p:blipFill>
          <p:spPr>
            <a:xfrm>
              <a:off x="10304264" y="3130201"/>
              <a:ext cx="8167941" cy="7134582"/>
            </a:xfrm>
            <a:prstGeom prst="rect">
              <a:avLst/>
            </a:prstGeom>
          </p:spPr>
        </p:pic>
        <p:grpSp>
          <p:nvGrpSpPr>
            <p:cNvPr id="33" name="Group 32">
              <a:extLst>
                <a:ext uri="{FF2B5EF4-FFF2-40B4-BE49-F238E27FC236}">
                  <a16:creationId xmlns:a16="http://schemas.microsoft.com/office/drawing/2014/main" id="{357ACFE5-13FC-A753-487E-A3EC9EF5F45E}"/>
                </a:ext>
              </a:extLst>
            </p:cNvPr>
            <p:cNvGrpSpPr/>
            <p:nvPr/>
          </p:nvGrpSpPr>
          <p:grpSpPr>
            <a:xfrm>
              <a:off x="12074889" y="6536921"/>
              <a:ext cx="3050688" cy="2731037"/>
              <a:chOff x="12074889" y="6536921"/>
              <a:chExt cx="3050688" cy="2731037"/>
            </a:xfrm>
          </p:grpSpPr>
          <p:sp>
            <p:nvSpPr>
              <p:cNvPr id="8" name="Oval 7">
                <a:extLst>
                  <a:ext uri="{FF2B5EF4-FFF2-40B4-BE49-F238E27FC236}">
                    <a16:creationId xmlns:a16="http://schemas.microsoft.com/office/drawing/2014/main" id="{80B2DB6F-05E9-0251-BB65-4A2B9EF59084}"/>
                  </a:ext>
                </a:extLst>
              </p:cNvPr>
              <p:cNvSpPr/>
              <p:nvPr/>
            </p:nvSpPr>
            <p:spPr>
              <a:xfrm>
                <a:off x="12568535" y="8515132"/>
                <a:ext cx="292608"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Oval 9">
                <a:extLst>
                  <a:ext uri="{FF2B5EF4-FFF2-40B4-BE49-F238E27FC236}">
                    <a16:creationId xmlns:a16="http://schemas.microsoft.com/office/drawing/2014/main" id="{B0D02E50-B290-5E74-E238-CC238FEB4DAA}"/>
                  </a:ext>
                </a:extLst>
              </p:cNvPr>
              <p:cNvSpPr/>
              <p:nvPr/>
            </p:nvSpPr>
            <p:spPr>
              <a:xfrm>
                <a:off x="14793917" y="8369392"/>
                <a:ext cx="292608"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Oval 10">
                <a:extLst>
                  <a:ext uri="{FF2B5EF4-FFF2-40B4-BE49-F238E27FC236}">
                    <a16:creationId xmlns:a16="http://schemas.microsoft.com/office/drawing/2014/main" id="{104FE73F-0829-7CE6-0EB0-4F01B600D7D8}"/>
                  </a:ext>
                </a:extLst>
              </p:cNvPr>
              <p:cNvSpPr/>
              <p:nvPr/>
            </p:nvSpPr>
            <p:spPr>
              <a:xfrm>
                <a:off x="12074889" y="7708248"/>
                <a:ext cx="292608"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Oval 11">
                <a:extLst>
                  <a:ext uri="{FF2B5EF4-FFF2-40B4-BE49-F238E27FC236}">
                    <a16:creationId xmlns:a16="http://schemas.microsoft.com/office/drawing/2014/main" id="{F5C407D5-1909-47C2-09D7-7A55DC958302}"/>
                  </a:ext>
                </a:extLst>
              </p:cNvPr>
              <p:cNvSpPr/>
              <p:nvPr/>
            </p:nvSpPr>
            <p:spPr>
              <a:xfrm>
                <a:off x="13616747" y="7849805"/>
                <a:ext cx="292608" cy="2857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Oval 12">
                <a:extLst>
                  <a:ext uri="{FF2B5EF4-FFF2-40B4-BE49-F238E27FC236}">
                    <a16:creationId xmlns:a16="http://schemas.microsoft.com/office/drawing/2014/main" id="{9BC667D1-1CF9-BA35-BD03-BB045435E3EA}"/>
                  </a:ext>
                </a:extLst>
              </p:cNvPr>
              <p:cNvSpPr/>
              <p:nvPr/>
            </p:nvSpPr>
            <p:spPr>
              <a:xfrm>
                <a:off x="14371840" y="8982208"/>
                <a:ext cx="292608"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Oval 15">
                <a:extLst>
                  <a:ext uri="{FF2B5EF4-FFF2-40B4-BE49-F238E27FC236}">
                    <a16:creationId xmlns:a16="http://schemas.microsoft.com/office/drawing/2014/main" id="{5EF2A3D1-1369-1C78-8343-84E0B6B18B09}"/>
                  </a:ext>
                </a:extLst>
              </p:cNvPr>
              <p:cNvSpPr/>
              <p:nvPr/>
            </p:nvSpPr>
            <p:spPr>
              <a:xfrm>
                <a:off x="14832969" y="7478865"/>
                <a:ext cx="292608"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Oval 16">
                <a:extLst>
                  <a:ext uri="{FF2B5EF4-FFF2-40B4-BE49-F238E27FC236}">
                    <a16:creationId xmlns:a16="http://schemas.microsoft.com/office/drawing/2014/main" id="{1C3424E5-270A-4AC9-97DC-55F8514D28F8}"/>
                  </a:ext>
                </a:extLst>
              </p:cNvPr>
              <p:cNvSpPr/>
              <p:nvPr/>
            </p:nvSpPr>
            <p:spPr>
              <a:xfrm>
                <a:off x="13235141" y="6536921"/>
                <a:ext cx="292608"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sp>
        <p:nvSpPr>
          <p:cNvPr id="19" name="Content Placeholder 4">
            <a:extLst>
              <a:ext uri="{FF2B5EF4-FFF2-40B4-BE49-F238E27FC236}">
                <a16:creationId xmlns:a16="http://schemas.microsoft.com/office/drawing/2014/main" id="{BC16A173-8B8E-C7F6-2785-C834B1861EC3}"/>
              </a:ext>
            </a:extLst>
          </p:cNvPr>
          <p:cNvSpPr txBox="1">
            <a:spLocks/>
          </p:cNvSpPr>
          <p:nvPr/>
        </p:nvSpPr>
        <p:spPr>
          <a:xfrm>
            <a:off x="11163868" y="2368941"/>
            <a:ext cx="7235697" cy="874303"/>
          </a:xfrm>
          <a:prstGeom prst="rect">
            <a:avLst/>
          </a:prstGeom>
        </p:spPr>
        <p:txBody>
          <a:bodyPr vert="horz" lIns="0" tIns="0" rIns="0" bIns="0" rtlCol="0">
            <a:normAutofit/>
          </a:bodyPr>
          <a:lst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pPr marL="0" indent="0">
              <a:buFont typeface="Anova Light" panose="020B0403020203020204" pitchFamily="34" charset="0"/>
              <a:buNone/>
            </a:pPr>
            <a:r>
              <a:rPr lang="en-US" dirty="0">
                <a:solidFill>
                  <a:schemeClr val="bg2"/>
                </a:solidFill>
              </a:rPr>
              <a:t>7 circled trials are DOE subset</a:t>
            </a:r>
          </a:p>
        </p:txBody>
      </p:sp>
    </p:spTree>
    <p:extLst>
      <p:ext uri="{BB962C8B-B14F-4D97-AF65-F5344CB8AC3E}">
        <p14:creationId xmlns:p14="http://schemas.microsoft.com/office/powerpoint/2010/main" val="231553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EFB5-E4DF-B27F-F330-24120BB61C16}"/>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D54C0EC0-3416-48FE-2408-0D8F3ED0EA0E}"/>
              </a:ext>
            </a:extLst>
          </p:cNvPr>
          <p:cNvSpPr>
            <a:spLocks noGrp="1"/>
          </p:cNvSpPr>
          <p:nvPr>
            <p:ph idx="1"/>
          </p:nvPr>
        </p:nvSpPr>
        <p:spPr>
          <a:xfrm>
            <a:off x="1257300" y="1762125"/>
            <a:ext cx="15773400" cy="8229600"/>
          </a:xfrm>
        </p:spPr>
        <p:txBody>
          <a:bodyPr>
            <a:normAutofit/>
          </a:bodyPr>
          <a:lstStyle/>
          <a:p>
            <a:pPr marL="685800" indent="-685800">
              <a:buFont typeface="+mj-lt"/>
              <a:buAutoNum type="arabicPeriod"/>
            </a:pPr>
            <a:r>
              <a:rPr lang="en-US" sz="3200" dirty="0"/>
              <a:t>Start with a detailed example using a small historical data set to build and validate a model. No new data needed.  This is just your time analyzing!</a:t>
            </a:r>
          </a:p>
          <a:p>
            <a:pPr marL="1051560" lvl="1" indent="-685800">
              <a:buFont typeface="+mj-lt"/>
              <a:buAutoNum type="alphaLcPeriod"/>
            </a:pPr>
            <a:r>
              <a:rPr lang="en-US" sz="2400" dirty="0"/>
              <a:t>Compare properties of randomly split subset to DOE created subset.</a:t>
            </a:r>
          </a:p>
          <a:p>
            <a:pPr marL="1051560" lvl="1" indent="-685800">
              <a:buFont typeface="+mj-lt"/>
              <a:buAutoNum type="alphaLcPeriod"/>
            </a:pPr>
            <a:r>
              <a:rPr lang="en-US" sz="2400" dirty="0"/>
              <a:t>Compare results of models for predicting the “test half” of the data.</a:t>
            </a:r>
          </a:p>
          <a:p>
            <a:pPr marL="1051560" lvl="1" indent="-685800">
              <a:buFont typeface="+mj-lt"/>
              <a:buAutoNum type="alphaLcPeriod"/>
            </a:pPr>
            <a:endParaRPr lang="en-US" sz="1200" dirty="0"/>
          </a:p>
          <a:p>
            <a:pPr marL="685800" indent="-685800">
              <a:buFont typeface="+mj-lt"/>
              <a:buAutoNum type="arabicPeriod"/>
            </a:pPr>
            <a:r>
              <a:rPr lang="en-US" sz="3200" dirty="0"/>
              <a:t>Discuss some additional examples with more data.</a:t>
            </a:r>
          </a:p>
          <a:p>
            <a:pPr marL="1051560" lvl="1" indent="-685800">
              <a:buFont typeface="+mj-lt"/>
              <a:buAutoNum type="alphaLcPeriod"/>
            </a:pPr>
            <a:r>
              <a:rPr lang="en-US" sz="2400" dirty="0"/>
              <a:t>Bureaucratic data.</a:t>
            </a:r>
          </a:p>
          <a:p>
            <a:pPr marL="1051560" lvl="1" indent="-685800">
              <a:buFont typeface="+mj-lt"/>
              <a:buAutoNum type="alphaLcPeriod"/>
            </a:pPr>
            <a:r>
              <a:rPr lang="en-US" sz="2400" dirty="0"/>
              <a:t>Mixture data</a:t>
            </a:r>
          </a:p>
          <a:p>
            <a:pPr marL="1051560" lvl="1" indent="-685800">
              <a:buFont typeface="+mj-lt"/>
              <a:buAutoNum type="alphaLcPeriod"/>
            </a:pPr>
            <a:r>
              <a:rPr lang="en-US" sz="2400" dirty="0"/>
              <a:t>Simulation data</a:t>
            </a:r>
          </a:p>
          <a:p>
            <a:pPr marL="1051560" lvl="1" indent="-685800">
              <a:buFont typeface="+mj-lt"/>
              <a:buAutoNum type="alphaLcPeriod"/>
            </a:pPr>
            <a:r>
              <a:rPr lang="en-US" sz="2400" dirty="0"/>
              <a:t>Use DOE from candidate set to make hybrid Space-filling/I-optimal Design</a:t>
            </a:r>
          </a:p>
          <a:p>
            <a:pPr marL="685800" indent="-685800">
              <a:buFont typeface="+mj-lt"/>
              <a:buAutoNum type="arabicPeriod"/>
            </a:pPr>
            <a:endParaRPr lang="en-US" sz="1200" dirty="0"/>
          </a:p>
          <a:p>
            <a:pPr marL="685800" indent="-685800">
              <a:buFont typeface="+mj-lt"/>
              <a:buAutoNum type="arabicPeriod"/>
            </a:pPr>
            <a:r>
              <a:rPr lang="en-US" sz="3200" dirty="0"/>
              <a:t>Discuss validation subsets and alternative methods.</a:t>
            </a:r>
          </a:p>
          <a:p>
            <a:pPr marL="1051560" lvl="1" indent="-685800">
              <a:buFont typeface="+mj-lt"/>
              <a:buAutoNum type="alphaLcPeriod"/>
            </a:pPr>
            <a:r>
              <a:rPr lang="en-US" sz="2400" dirty="0"/>
              <a:t>Train/Validate/Test</a:t>
            </a:r>
          </a:p>
          <a:p>
            <a:pPr marL="1051560" lvl="1" indent="-685800">
              <a:buFont typeface="+mj-lt"/>
              <a:buAutoNum type="alphaLcPeriod"/>
            </a:pPr>
            <a:r>
              <a:rPr lang="en-US" sz="2400" dirty="0"/>
              <a:t>K-fold</a:t>
            </a:r>
          </a:p>
          <a:p>
            <a:pPr marL="1051560" lvl="1" indent="-685800">
              <a:buFont typeface="+mj-lt"/>
              <a:buAutoNum type="alphaLcPeriod"/>
            </a:pPr>
            <a:r>
              <a:rPr lang="en-US" sz="2400" dirty="0"/>
              <a:t>Information Criteria</a:t>
            </a:r>
          </a:p>
          <a:p>
            <a:pPr marL="1051560" lvl="1" indent="-685800">
              <a:buFont typeface="+mj-lt"/>
              <a:buAutoNum type="alphaLcPeriod"/>
            </a:pPr>
            <a:r>
              <a:rPr lang="en-US" sz="2400" dirty="0"/>
              <a:t>Self-Validating Ensemble Models (SVEM)</a:t>
            </a:r>
          </a:p>
          <a:p>
            <a:pPr marL="685800" indent="-685800">
              <a:buFont typeface="+mj-lt"/>
              <a:buAutoNum type="arabicPeriod"/>
            </a:pPr>
            <a:endParaRPr lang="en-US" dirty="0"/>
          </a:p>
        </p:txBody>
      </p:sp>
    </p:spTree>
    <p:extLst>
      <p:ext uri="{BB962C8B-B14F-4D97-AF65-F5344CB8AC3E}">
        <p14:creationId xmlns:p14="http://schemas.microsoft.com/office/powerpoint/2010/main" val="33936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F871038-F57C-2BB7-A47B-C296080B062E}"/>
              </a:ext>
            </a:extLst>
          </p:cNvPr>
          <p:cNvPicPr>
            <a:picLocks noChangeAspect="1"/>
          </p:cNvPicPr>
          <p:nvPr/>
        </p:nvPicPr>
        <p:blipFill>
          <a:blip r:embed="rId3"/>
          <a:stretch>
            <a:fillRect/>
          </a:stretch>
        </p:blipFill>
        <p:spPr>
          <a:xfrm>
            <a:off x="2144444" y="1127004"/>
            <a:ext cx="10177773" cy="3909242"/>
          </a:xfrm>
          <a:prstGeom prst="rect">
            <a:avLst/>
          </a:prstGeom>
        </p:spPr>
      </p:pic>
      <p:pic>
        <p:nvPicPr>
          <p:cNvPr id="12" name="Picture 11">
            <a:extLst>
              <a:ext uri="{FF2B5EF4-FFF2-40B4-BE49-F238E27FC236}">
                <a16:creationId xmlns:a16="http://schemas.microsoft.com/office/drawing/2014/main" id="{715FFB7A-A741-5436-C6D0-5099B1485F5A}"/>
              </a:ext>
            </a:extLst>
          </p:cNvPr>
          <p:cNvPicPr>
            <a:picLocks noChangeAspect="1"/>
          </p:cNvPicPr>
          <p:nvPr/>
        </p:nvPicPr>
        <p:blipFill>
          <a:blip r:embed="rId4"/>
          <a:stretch>
            <a:fillRect/>
          </a:stretch>
        </p:blipFill>
        <p:spPr>
          <a:xfrm>
            <a:off x="12466723" y="3999493"/>
            <a:ext cx="5821277" cy="5425064"/>
          </a:xfrm>
          <a:prstGeom prst="rect">
            <a:avLst/>
          </a:prstGeom>
        </p:spPr>
      </p:pic>
      <p:pic>
        <p:nvPicPr>
          <p:cNvPr id="9" name="Picture 8">
            <a:extLst>
              <a:ext uri="{FF2B5EF4-FFF2-40B4-BE49-F238E27FC236}">
                <a16:creationId xmlns:a16="http://schemas.microsoft.com/office/drawing/2014/main" id="{24F16983-74AF-D6E8-359C-44CCC0610F7F}"/>
              </a:ext>
            </a:extLst>
          </p:cNvPr>
          <p:cNvPicPr>
            <a:picLocks noChangeAspect="1"/>
          </p:cNvPicPr>
          <p:nvPr/>
        </p:nvPicPr>
        <p:blipFill>
          <a:blip r:embed="rId5"/>
          <a:stretch>
            <a:fillRect/>
          </a:stretch>
        </p:blipFill>
        <p:spPr>
          <a:xfrm>
            <a:off x="2144444" y="6223001"/>
            <a:ext cx="10263456" cy="3859431"/>
          </a:xfrm>
          <a:prstGeom prst="rect">
            <a:avLst/>
          </a:prstGeom>
        </p:spPr>
      </p:pic>
      <p:sp>
        <p:nvSpPr>
          <p:cNvPr id="7" name="TextBox 6">
            <a:extLst>
              <a:ext uri="{FF2B5EF4-FFF2-40B4-BE49-F238E27FC236}">
                <a16:creationId xmlns:a16="http://schemas.microsoft.com/office/drawing/2014/main" id="{06800E8F-49C3-D2CD-D93F-2E1FCBBAA330}"/>
              </a:ext>
            </a:extLst>
          </p:cNvPr>
          <p:cNvSpPr txBox="1"/>
          <p:nvPr/>
        </p:nvSpPr>
        <p:spPr>
          <a:xfrm>
            <a:off x="1296406" y="585902"/>
            <a:ext cx="14654974" cy="584775"/>
          </a:xfrm>
          <a:prstGeom prst="rect">
            <a:avLst/>
          </a:prstGeom>
          <a:noFill/>
        </p:spPr>
        <p:txBody>
          <a:bodyPr wrap="none" rtlCol="0">
            <a:spAutoFit/>
          </a:bodyPr>
          <a:lstStyle/>
          <a:p>
            <a:pPr algn="l"/>
            <a:r>
              <a:rPr lang="en-US" sz="3200" dirty="0">
                <a:solidFill>
                  <a:srgbClr val="0070C0"/>
                </a:solidFill>
                <a:latin typeface="+mj-lt"/>
              </a:rPr>
              <a:t>Settings for Raman ID# 87 (20.69%, 74.95%, 4.36%) – </a:t>
            </a:r>
            <a:r>
              <a:rPr lang="en-US" sz="3200" dirty="0">
                <a:solidFill>
                  <a:srgbClr val="FF0000"/>
                </a:solidFill>
                <a:latin typeface="+mj-lt"/>
              </a:rPr>
              <a:t>before</a:t>
            </a:r>
            <a:r>
              <a:rPr lang="en-US" sz="3200" dirty="0">
                <a:solidFill>
                  <a:srgbClr val="0070C0"/>
                </a:solidFill>
                <a:latin typeface="+mj-lt"/>
              </a:rPr>
              <a:t> </a:t>
            </a:r>
            <a:r>
              <a:rPr lang="en-US" sz="3200" dirty="0">
                <a:latin typeface="+mj-lt"/>
              </a:rPr>
              <a:t>Optimize Target</a:t>
            </a:r>
          </a:p>
        </p:txBody>
      </p:sp>
      <p:sp>
        <p:nvSpPr>
          <p:cNvPr id="15" name="TextBox 14">
            <a:extLst>
              <a:ext uri="{FF2B5EF4-FFF2-40B4-BE49-F238E27FC236}">
                <a16:creationId xmlns:a16="http://schemas.microsoft.com/office/drawing/2014/main" id="{809C22CC-37BD-D8F7-D761-FD6F1459E8C3}"/>
              </a:ext>
            </a:extLst>
          </p:cNvPr>
          <p:cNvSpPr txBox="1"/>
          <p:nvPr/>
        </p:nvSpPr>
        <p:spPr>
          <a:xfrm>
            <a:off x="7097144" y="7894097"/>
            <a:ext cx="5410455" cy="584775"/>
          </a:xfrm>
          <a:prstGeom prst="rect">
            <a:avLst/>
          </a:prstGeom>
          <a:noFill/>
        </p:spPr>
        <p:txBody>
          <a:bodyPr wrap="none" rtlCol="0">
            <a:spAutoFit/>
          </a:bodyPr>
          <a:lstStyle/>
          <a:p>
            <a:pPr algn="ctr"/>
            <a:r>
              <a:rPr lang="en-US" sz="3200" dirty="0">
                <a:solidFill>
                  <a:srgbClr val="FF0000"/>
                </a:solidFill>
                <a:latin typeface="+mj-lt"/>
              </a:rPr>
              <a:t>23.83%       62.83%      13.34%</a:t>
            </a:r>
          </a:p>
        </p:txBody>
      </p:sp>
      <p:cxnSp>
        <p:nvCxnSpPr>
          <p:cNvPr id="17" name="Straight Arrow Connector 16">
            <a:extLst>
              <a:ext uri="{FF2B5EF4-FFF2-40B4-BE49-F238E27FC236}">
                <a16:creationId xmlns:a16="http://schemas.microsoft.com/office/drawing/2014/main" id="{288B4225-3BA4-7292-F6B1-0FD25BEDCB68}"/>
              </a:ext>
            </a:extLst>
          </p:cNvPr>
          <p:cNvCxnSpPr>
            <a:cxnSpLocks/>
            <a:stCxn id="18" idx="3"/>
          </p:cNvCxnSpPr>
          <p:nvPr/>
        </p:nvCxnSpPr>
        <p:spPr>
          <a:xfrm>
            <a:off x="12114521" y="4503314"/>
            <a:ext cx="2680002" cy="171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98C29E86-98E9-28E0-A494-662C9F6CCC80}"/>
              </a:ext>
            </a:extLst>
          </p:cNvPr>
          <p:cNvSpPr/>
          <p:nvPr/>
        </p:nvSpPr>
        <p:spPr>
          <a:xfrm>
            <a:off x="7212323" y="4318000"/>
            <a:ext cx="4902198" cy="3706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23" name="Rectangle: Rounded Corners 22">
            <a:extLst>
              <a:ext uri="{FF2B5EF4-FFF2-40B4-BE49-F238E27FC236}">
                <a16:creationId xmlns:a16="http://schemas.microsoft.com/office/drawing/2014/main" id="{F6A67073-A4B5-E527-1FC0-32FA2E9D7542}"/>
              </a:ext>
            </a:extLst>
          </p:cNvPr>
          <p:cNvSpPr/>
          <p:nvPr/>
        </p:nvSpPr>
        <p:spPr>
          <a:xfrm>
            <a:off x="7212322" y="9432774"/>
            <a:ext cx="4993912" cy="3706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cxnSp>
        <p:nvCxnSpPr>
          <p:cNvPr id="24" name="Straight Arrow Connector 23">
            <a:extLst>
              <a:ext uri="{FF2B5EF4-FFF2-40B4-BE49-F238E27FC236}">
                <a16:creationId xmlns:a16="http://schemas.microsoft.com/office/drawing/2014/main" id="{B9EF36AF-E298-3EBF-22EA-CB7378522635}"/>
              </a:ext>
            </a:extLst>
          </p:cNvPr>
          <p:cNvCxnSpPr>
            <a:cxnSpLocks/>
          </p:cNvCxnSpPr>
          <p:nvPr/>
        </p:nvCxnSpPr>
        <p:spPr>
          <a:xfrm flipV="1">
            <a:off x="12206234" y="7464626"/>
            <a:ext cx="3046466" cy="21534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7153D15-226F-E545-B5BF-0869F10B80FF}"/>
              </a:ext>
            </a:extLst>
          </p:cNvPr>
          <p:cNvSpPr txBox="1"/>
          <p:nvPr/>
        </p:nvSpPr>
        <p:spPr>
          <a:xfrm>
            <a:off x="1296406" y="5676296"/>
            <a:ext cx="11642931" cy="584775"/>
          </a:xfrm>
          <a:prstGeom prst="rect">
            <a:avLst/>
          </a:prstGeom>
          <a:noFill/>
        </p:spPr>
        <p:txBody>
          <a:bodyPr wrap="none" rtlCol="0">
            <a:spAutoFit/>
          </a:bodyPr>
          <a:lstStyle/>
          <a:p>
            <a:pPr algn="l"/>
            <a:r>
              <a:rPr lang="en-US" sz="3200" dirty="0">
                <a:solidFill>
                  <a:srgbClr val="0070C0"/>
                </a:solidFill>
                <a:latin typeface="+mj-lt"/>
              </a:rPr>
              <a:t>Predicted settings for Raman ID #88 – </a:t>
            </a:r>
            <a:r>
              <a:rPr lang="en-US" sz="3200" dirty="0">
                <a:solidFill>
                  <a:srgbClr val="FF0000"/>
                </a:solidFill>
                <a:latin typeface="+mj-lt"/>
              </a:rPr>
              <a:t>after</a:t>
            </a:r>
            <a:r>
              <a:rPr lang="en-US" sz="3200" dirty="0">
                <a:solidFill>
                  <a:srgbClr val="0070C0"/>
                </a:solidFill>
                <a:latin typeface="+mj-lt"/>
              </a:rPr>
              <a:t> </a:t>
            </a:r>
            <a:r>
              <a:rPr lang="en-US" sz="3200" dirty="0">
                <a:latin typeface="+mj-lt"/>
              </a:rPr>
              <a:t>Optimize Target</a:t>
            </a:r>
          </a:p>
        </p:txBody>
      </p:sp>
      <p:sp>
        <p:nvSpPr>
          <p:cNvPr id="3" name="TextBox 2">
            <a:extLst>
              <a:ext uri="{FF2B5EF4-FFF2-40B4-BE49-F238E27FC236}">
                <a16:creationId xmlns:a16="http://schemas.microsoft.com/office/drawing/2014/main" id="{547B3087-758F-ABA3-6C9C-D74BE089C1E4}"/>
              </a:ext>
            </a:extLst>
          </p:cNvPr>
          <p:cNvSpPr txBox="1"/>
          <p:nvPr/>
        </p:nvSpPr>
        <p:spPr>
          <a:xfrm>
            <a:off x="12939337" y="1600200"/>
            <a:ext cx="4712067" cy="1969770"/>
          </a:xfrm>
          <a:prstGeom prst="rect">
            <a:avLst/>
          </a:prstGeom>
          <a:noFill/>
        </p:spPr>
        <p:txBody>
          <a:bodyPr wrap="square" lIns="0" tIns="0" rIns="0" bIns="0" rtlCol="0">
            <a:spAutoFit/>
          </a:bodyPr>
          <a:lstStyle/>
          <a:p>
            <a:pPr algn="ctr"/>
            <a:r>
              <a:rPr lang="en-US" sz="3200" dirty="0">
                <a:solidFill>
                  <a:schemeClr val="tx1"/>
                </a:solidFill>
              </a:rPr>
              <a:t>NOTE: Outer 6 points used to Train Model</a:t>
            </a:r>
          </a:p>
          <a:p>
            <a:pPr algn="ctr"/>
            <a:r>
              <a:rPr lang="en-US" sz="3200" dirty="0">
                <a:solidFill>
                  <a:schemeClr val="tx1"/>
                </a:solidFill>
              </a:rPr>
              <a:t>Raman ID# </a:t>
            </a:r>
            <a:r>
              <a:rPr lang="en-US" sz="3200" dirty="0"/>
              <a:t>88 used</a:t>
            </a:r>
          </a:p>
          <a:p>
            <a:pPr algn="ctr"/>
            <a:r>
              <a:rPr lang="en-US" sz="3200" dirty="0"/>
              <a:t>as Target spectra</a:t>
            </a:r>
            <a:endParaRPr lang="en-US" sz="3200" dirty="0">
              <a:solidFill>
                <a:schemeClr val="tx1"/>
              </a:solidFill>
            </a:endParaRPr>
          </a:p>
        </p:txBody>
      </p:sp>
    </p:spTree>
    <p:extLst>
      <p:ext uri="{BB962C8B-B14F-4D97-AF65-F5344CB8AC3E}">
        <p14:creationId xmlns:p14="http://schemas.microsoft.com/office/powerpoint/2010/main" val="1390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F871038-F57C-2BB7-A47B-C296080B062E}"/>
              </a:ext>
            </a:extLst>
          </p:cNvPr>
          <p:cNvPicPr>
            <a:picLocks noChangeAspect="1"/>
          </p:cNvPicPr>
          <p:nvPr/>
        </p:nvPicPr>
        <p:blipFill>
          <a:blip r:embed="rId3"/>
          <a:stretch>
            <a:fillRect/>
          </a:stretch>
        </p:blipFill>
        <p:spPr>
          <a:xfrm>
            <a:off x="2144444" y="1127004"/>
            <a:ext cx="10177773" cy="3909242"/>
          </a:xfrm>
          <a:prstGeom prst="rect">
            <a:avLst/>
          </a:prstGeom>
        </p:spPr>
      </p:pic>
      <p:pic>
        <p:nvPicPr>
          <p:cNvPr id="12" name="Picture 11">
            <a:extLst>
              <a:ext uri="{FF2B5EF4-FFF2-40B4-BE49-F238E27FC236}">
                <a16:creationId xmlns:a16="http://schemas.microsoft.com/office/drawing/2014/main" id="{715FFB7A-A741-5436-C6D0-5099B1485F5A}"/>
              </a:ext>
            </a:extLst>
          </p:cNvPr>
          <p:cNvPicPr>
            <a:picLocks noChangeAspect="1"/>
          </p:cNvPicPr>
          <p:nvPr/>
        </p:nvPicPr>
        <p:blipFill>
          <a:blip r:embed="rId4"/>
          <a:stretch>
            <a:fillRect/>
          </a:stretch>
        </p:blipFill>
        <p:spPr>
          <a:xfrm>
            <a:off x="12466723" y="3999493"/>
            <a:ext cx="5821277" cy="5425064"/>
          </a:xfrm>
          <a:prstGeom prst="rect">
            <a:avLst/>
          </a:prstGeom>
        </p:spPr>
      </p:pic>
      <p:pic>
        <p:nvPicPr>
          <p:cNvPr id="9" name="Picture 8">
            <a:extLst>
              <a:ext uri="{FF2B5EF4-FFF2-40B4-BE49-F238E27FC236}">
                <a16:creationId xmlns:a16="http://schemas.microsoft.com/office/drawing/2014/main" id="{24F16983-74AF-D6E8-359C-44CCC0610F7F}"/>
              </a:ext>
            </a:extLst>
          </p:cNvPr>
          <p:cNvPicPr>
            <a:picLocks noChangeAspect="1"/>
          </p:cNvPicPr>
          <p:nvPr/>
        </p:nvPicPr>
        <p:blipFill>
          <a:blip r:embed="rId5"/>
          <a:stretch>
            <a:fillRect/>
          </a:stretch>
        </p:blipFill>
        <p:spPr>
          <a:xfrm>
            <a:off x="2144444" y="6223001"/>
            <a:ext cx="10263456" cy="3859431"/>
          </a:xfrm>
          <a:prstGeom prst="rect">
            <a:avLst/>
          </a:prstGeom>
        </p:spPr>
      </p:pic>
      <p:sp>
        <p:nvSpPr>
          <p:cNvPr id="7" name="TextBox 6">
            <a:extLst>
              <a:ext uri="{FF2B5EF4-FFF2-40B4-BE49-F238E27FC236}">
                <a16:creationId xmlns:a16="http://schemas.microsoft.com/office/drawing/2014/main" id="{06800E8F-49C3-D2CD-D93F-2E1FCBBAA330}"/>
              </a:ext>
            </a:extLst>
          </p:cNvPr>
          <p:cNvSpPr txBox="1"/>
          <p:nvPr/>
        </p:nvSpPr>
        <p:spPr>
          <a:xfrm>
            <a:off x="1296406" y="585902"/>
            <a:ext cx="14654974" cy="584775"/>
          </a:xfrm>
          <a:prstGeom prst="rect">
            <a:avLst/>
          </a:prstGeom>
          <a:noFill/>
        </p:spPr>
        <p:txBody>
          <a:bodyPr wrap="none" rtlCol="0">
            <a:spAutoFit/>
          </a:bodyPr>
          <a:lstStyle/>
          <a:p>
            <a:pPr algn="l"/>
            <a:r>
              <a:rPr lang="en-US" sz="3200" dirty="0">
                <a:solidFill>
                  <a:srgbClr val="0070C0"/>
                </a:solidFill>
                <a:latin typeface="+mj-lt"/>
              </a:rPr>
              <a:t>Settings for Raman ID# 87 (20.69%, 74.95%, 4.36%) – </a:t>
            </a:r>
            <a:r>
              <a:rPr lang="en-US" sz="3200" dirty="0">
                <a:solidFill>
                  <a:srgbClr val="FF0000"/>
                </a:solidFill>
                <a:latin typeface="+mj-lt"/>
              </a:rPr>
              <a:t>before</a:t>
            </a:r>
            <a:r>
              <a:rPr lang="en-US" sz="3200" dirty="0">
                <a:solidFill>
                  <a:srgbClr val="0070C0"/>
                </a:solidFill>
                <a:latin typeface="+mj-lt"/>
              </a:rPr>
              <a:t> </a:t>
            </a:r>
            <a:r>
              <a:rPr lang="en-US" sz="3200" dirty="0">
                <a:latin typeface="+mj-lt"/>
              </a:rPr>
              <a:t>Optimize Target</a:t>
            </a:r>
          </a:p>
        </p:txBody>
      </p:sp>
      <p:sp>
        <p:nvSpPr>
          <p:cNvPr id="15" name="TextBox 14">
            <a:extLst>
              <a:ext uri="{FF2B5EF4-FFF2-40B4-BE49-F238E27FC236}">
                <a16:creationId xmlns:a16="http://schemas.microsoft.com/office/drawing/2014/main" id="{809C22CC-37BD-D8F7-D761-FD6F1459E8C3}"/>
              </a:ext>
            </a:extLst>
          </p:cNvPr>
          <p:cNvSpPr txBox="1"/>
          <p:nvPr/>
        </p:nvSpPr>
        <p:spPr>
          <a:xfrm>
            <a:off x="7097144" y="7894097"/>
            <a:ext cx="5410455" cy="584775"/>
          </a:xfrm>
          <a:prstGeom prst="rect">
            <a:avLst/>
          </a:prstGeom>
          <a:noFill/>
        </p:spPr>
        <p:txBody>
          <a:bodyPr wrap="none" rtlCol="0">
            <a:spAutoFit/>
          </a:bodyPr>
          <a:lstStyle/>
          <a:p>
            <a:pPr algn="ctr"/>
            <a:r>
              <a:rPr lang="en-US" sz="3200" dirty="0">
                <a:solidFill>
                  <a:srgbClr val="FF0000"/>
                </a:solidFill>
                <a:latin typeface="+mj-lt"/>
              </a:rPr>
              <a:t>23.83%       62.83%      13.34%</a:t>
            </a:r>
          </a:p>
        </p:txBody>
      </p:sp>
      <p:cxnSp>
        <p:nvCxnSpPr>
          <p:cNvPr id="17" name="Straight Arrow Connector 16">
            <a:extLst>
              <a:ext uri="{FF2B5EF4-FFF2-40B4-BE49-F238E27FC236}">
                <a16:creationId xmlns:a16="http://schemas.microsoft.com/office/drawing/2014/main" id="{288B4225-3BA4-7292-F6B1-0FD25BEDCB68}"/>
              </a:ext>
            </a:extLst>
          </p:cNvPr>
          <p:cNvCxnSpPr>
            <a:cxnSpLocks/>
            <a:stCxn id="18" idx="3"/>
          </p:cNvCxnSpPr>
          <p:nvPr/>
        </p:nvCxnSpPr>
        <p:spPr>
          <a:xfrm>
            <a:off x="12114521" y="4503314"/>
            <a:ext cx="2680002" cy="171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98C29E86-98E9-28E0-A494-662C9F6CCC80}"/>
              </a:ext>
            </a:extLst>
          </p:cNvPr>
          <p:cNvSpPr/>
          <p:nvPr/>
        </p:nvSpPr>
        <p:spPr>
          <a:xfrm>
            <a:off x="7212323" y="4318000"/>
            <a:ext cx="4902198" cy="3706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23" name="Rectangle: Rounded Corners 22">
            <a:extLst>
              <a:ext uri="{FF2B5EF4-FFF2-40B4-BE49-F238E27FC236}">
                <a16:creationId xmlns:a16="http://schemas.microsoft.com/office/drawing/2014/main" id="{F6A67073-A4B5-E527-1FC0-32FA2E9D7542}"/>
              </a:ext>
            </a:extLst>
          </p:cNvPr>
          <p:cNvSpPr/>
          <p:nvPr/>
        </p:nvSpPr>
        <p:spPr>
          <a:xfrm>
            <a:off x="7212322" y="9432774"/>
            <a:ext cx="4993912" cy="3706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cxnSp>
        <p:nvCxnSpPr>
          <p:cNvPr id="24" name="Straight Arrow Connector 23">
            <a:extLst>
              <a:ext uri="{FF2B5EF4-FFF2-40B4-BE49-F238E27FC236}">
                <a16:creationId xmlns:a16="http://schemas.microsoft.com/office/drawing/2014/main" id="{B9EF36AF-E298-3EBF-22EA-CB7378522635}"/>
              </a:ext>
            </a:extLst>
          </p:cNvPr>
          <p:cNvCxnSpPr>
            <a:cxnSpLocks/>
          </p:cNvCxnSpPr>
          <p:nvPr/>
        </p:nvCxnSpPr>
        <p:spPr>
          <a:xfrm flipV="1">
            <a:off x="12206234" y="7464626"/>
            <a:ext cx="3046466" cy="21534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7153D15-226F-E545-B5BF-0869F10B80FF}"/>
              </a:ext>
            </a:extLst>
          </p:cNvPr>
          <p:cNvSpPr txBox="1"/>
          <p:nvPr/>
        </p:nvSpPr>
        <p:spPr>
          <a:xfrm>
            <a:off x="1296406" y="5676296"/>
            <a:ext cx="11642931" cy="584775"/>
          </a:xfrm>
          <a:prstGeom prst="rect">
            <a:avLst/>
          </a:prstGeom>
          <a:noFill/>
        </p:spPr>
        <p:txBody>
          <a:bodyPr wrap="none" rtlCol="0">
            <a:spAutoFit/>
          </a:bodyPr>
          <a:lstStyle/>
          <a:p>
            <a:pPr algn="l"/>
            <a:r>
              <a:rPr lang="en-US" sz="3200" dirty="0">
                <a:solidFill>
                  <a:srgbClr val="0070C0"/>
                </a:solidFill>
                <a:latin typeface="+mj-lt"/>
              </a:rPr>
              <a:t>Predicted settings for Raman ID #88 – </a:t>
            </a:r>
            <a:r>
              <a:rPr lang="en-US" sz="3200" dirty="0">
                <a:solidFill>
                  <a:srgbClr val="FF0000"/>
                </a:solidFill>
                <a:latin typeface="+mj-lt"/>
              </a:rPr>
              <a:t>after</a:t>
            </a:r>
            <a:r>
              <a:rPr lang="en-US" sz="3200" dirty="0">
                <a:solidFill>
                  <a:srgbClr val="0070C0"/>
                </a:solidFill>
                <a:latin typeface="+mj-lt"/>
              </a:rPr>
              <a:t> </a:t>
            </a:r>
            <a:r>
              <a:rPr lang="en-US" sz="3200" dirty="0">
                <a:latin typeface="+mj-lt"/>
              </a:rPr>
              <a:t>Optimize Target</a:t>
            </a:r>
          </a:p>
        </p:txBody>
      </p:sp>
      <p:sp>
        <p:nvSpPr>
          <p:cNvPr id="10" name="TextBox 9">
            <a:extLst>
              <a:ext uri="{FF2B5EF4-FFF2-40B4-BE49-F238E27FC236}">
                <a16:creationId xmlns:a16="http://schemas.microsoft.com/office/drawing/2014/main" id="{CECA7E42-E2F2-10B0-4C03-35AF88E97714}"/>
              </a:ext>
            </a:extLst>
          </p:cNvPr>
          <p:cNvSpPr txBox="1"/>
          <p:nvPr/>
        </p:nvSpPr>
        <p:spPr>
          <a:xfrm>
            <a:off x="7097144" y="6450851"/>
            <a:ext cx="5369579" cy="1569660"/>
          </a:xfrm>
          <a:prstGeom prst="rect">
            <a:avLst/>
          </a:prstGeom>
          <a:noFill/>
        </p:spPr>
        <p:txBody>
          <a:bodyPr wrap="square" rtlCol="0">
            <a:spAutoFit/>
          </a:bodyPr>
          <a:lstStyle/>
          <a:p>
            <a:pPr algn="ctr"/>
            <a:r>
              <a:rPr lang="en-US" sz="3200" dirty="0">
                <a:solidFill>
                  <a:schemeClr val="bg2"/>
                </a:solidFill>
                <a:latin typeface="+mj-lt"/>
              </a:rPr>
              <a:t>Actual blend</a:t>
            </a:r>
          </a:p>
          <a:p>
            <a:pPr algn="ctr"/>
            <a:endParaRPr lang="en-US" sz="3200" dirty="0">
              <a:solidFill>
                <a:schemeClr val="bg2"/>
              </a:solidFill>
              <a:latin typeface="+mj-lt"/>
            </a:endParaRPr>
          </a:p>
          <a:p>
            <a:pPr algn="ctr"/>
            <a:r>
              <a:rPr lang="en-US" sz="3200" dirty="0">
                <a:solidFill>
                  <a:schemeClr val="bg2"/>
                </a:solidFill>
                <a:latin typeface="+mj-lt"/>
              </a:rPr>
              <a:t>23.83%       62.82%      13.35%</a:t>
            </a:r>
          </a:p>
        </p:txBody>
      </p:sp>
    </p:spTree>
    <p:extLst>
      <p:ext uri="{BB962C8B-B14F-4D97-AF65-F5344CB8AC3E}">
        <p14:creationId xmlns:p14="http://schemas.microsoft.com/office/powerpoint/2010/main" val="238894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C3B1-B159-4809-B47B-C2C291E555D6}"/>
              </a:ext>
            </a:extLst>
          </p:cNvPr>
          <p:cNvSpPr>
            <a:spLocks noGrp="1"/>
          </p:cNvSpPr>
          <p:nvPr>
            <p:ph type="title"/>
          </p:nvPr>
        </p:nvSpPr>
        <p:spPr>
          <a:xfrm>
            <a:off x="124990" y="419724"/>
            <a:ext cx="5030876" cy="1615540"/>
          </a:xfrm>
        </p:spPr>
        <p:txBody>
          <a:bodyPr>
            <a:normAutofit/>
          </a:bodyPr>
          <a:lstStyle/>
          <a:p>
            <a:r>
              <a:rPr lang="en-US" dirty="0">
                <a:solidFill>
                  <a:schemeClr val="accent1"/>
                </a:solidFill>
              </a:rPr>
              <a:t>OA and NOA Designs</a:t>
            </a:r>
          </a:p>
        </p:txBody>
      </p:sp>
      <p:sp>
        <p:nvSpPr>
          <p:cNvPr id="3" name="Content Placeholder 2">
            <a:extLst>
              <a:ext uri="{FF2B5EF4-FFF2-40B4-BE49-F238E27FC236}">
                <a16:creationId xmlns:a16="http://schemas.microsoft.com/office/drawing/2014/main" id="{9F594452-F8C8-4108-8986-EEBC9563FC9B}"/>
              </a:ext>
            </a:extLst>
          </p:cNvPr>
          <p:cNvSpPr>
            <a:spLocks noGrp="1"/>
          </p:cNvSpPr>
          <p:nvPr>
            <p:ph idx="1"/>
          </p:nvPr>
        </p:nvSpPr>
        <p:spPr>
          <a:xfrm>
            <a:off x="990008" y="3350496"/>
            <a:ext cx="15773400" cy="6527008"/>
          </a:xfrm>
        </p:spPr>
        <p:txBody>
          <a:bodyPr/>
          <a:lstStyle/>
          <a:p>
            <a:r>
              <a:rPr lang="en-US" dirty="0"/>
              <a:t>Six categorical factors</a:t>
            </a:r>
          </a:p>
          <a:p>
            <a:pPr lvl="1"/>
            <a:r>
              <a:rPr lang="en-US" dirty="0"/>
              <a:t>X1 has 6-levels</a:t>
            </a:r>
          </a:p>
          <a:p>
            <a:pPr lvl="1"/>
            <a:r>
              <a:rPr lang="en-US" dirty="0"/>
              <a:t>X2, X3, &amp; X4 have 3-levels</a:t>
            </a:r>
          </a:p>
          <a:p>
            <a:pPr lvl="1"/>
            <a:r>
              <a:rPr lang="en-US" dirty="0"/>
              <a:t>X5 &amp; X6 have 2-levels</a:t>
            </a:r>
          </a:p>
          <a:p>
            <a:pPr lvl="1"/>
            <a:endParaRPr lang="en-US" dirty="0"/>
          </a:p>
          <a:p>
            <a:r>
              <a:rPr lang="en-US" dirty="0">
                <a:solidFill>
                  <a:schemeClr val="bg1">
                    <a:lumMod val="65000"/>
                  </a:schemeClr>
                </a:solidFill>
              </a:rPr>
              <a:t>18, </a:t>
            </a:r>
            <a:r>
              <a:rPr lang="en-US" dirty="0">
                <a:solidFill>
                  <a:schemeClr val="accent1"/>
                </a:solidFill>
              </a:rPr>
              <a:t>36, 108, 324</a:t>
            </a:r>
            <a:r>
              <a:rPr lang="en-US" dirty="0"/>
              <a:t>, </a:t>
            </a:r>
            <a:r>
              <a:rPr lang="en-US" dirty="0">
                <a:solidFill>
                  <a:schemeClr val="bg1">
                    <a:lumMod val="65000"/>
                  </a:schemeClr>
                </a:solidFill>
              </a:rPr>
              <a:t>648</a:t>
            </a:r>
            <a:r>
              <a:rPr lang="en-US" dirty="0"/>
              <a:t> trials</a:t>
            </a:r>
          </a:p>
          <a:p>
            <a:pPr lvl="1"/>
            <a:r>
              <a:rPr lang="en-US" dirty="0"/>
              <a:t>Compare Distributions</a:t>
            </a:r>
          </a:p>
          <a:p>
            <a:pPr lvl="1"/>
            <a:r>
              <a:rPr lang="en-US" dirty="0"/>
              <a:t>Compare Scatterplot Matrices</a:t>
            </a:r>
          </a:p>
          <a:p>
            <a:pPr lvl="1"/>
            <a:r>
              <a:rPr lang="en-US" dirty="0"/>
              <a:t>Compare Color Maps of Correlations</a:t>
            </a:r>
          </a:p>
        </p:txBody>
      </p:sp>
      <p:pic>
        <p:nvPicPr>
          <p:cNvPr id="5" name="Picture 4">
            <a:extLst>
              <a:ext uri="{FF2B5EF4-FFF2-40B4-BE49-F238E27FC236}">
                <a16:creationId xmlns:a16="http://schemas.microsoft.com/office/drawing/2014/main" id="{D8E2BAB5-8D5D-4E50-B634-1AC5C03D85BA}"/>
              </a:ext>
            </a:extLst>
          </p:cNvPr>
          <p:cNvPicPr>
            <a:picLocks noChangeAspect="1"/>
          </p:cNvPicPr>
          <p:nvPr/>
        </p:nvPicPr>
        <p:blipFill>
          <a:blip r:embed="rId2"/>
          <a:stretch>
            <a:fillRect/>
          </a:stretch>
        </p:blipFill>
        <p:spPr>
          <a:xfrm>
            <a:off x="6930747" y="1"/>
            <a:ext cx="11357254" cy="6895474"/>
          </a:xfrm>
          <a:prstGeom prst="rect">
            <a:avLst/>
          </a:prstGeom>
        </p:spPr>
      </p:pic>
      <p:sp>
        <p:nvSpPr>
          <p:cNvPr id="6" name="Rectangle 138">
            <a:extLst>
              <a:ext uri="{FF2B5EF4-FFF2-40B4-BE49-F238E27FC236}">
                <a16:creationId xmlns:a16="http://schemas.microsoft.com/office/drawing/2014/main" id="{081F2429-5356-4562-B0C7-5D68F2F6E5F0}"/>
              </a:ext>
            </a:extLst>
          </p:cNvPr>
          <p:cNvSpPr txBox="1">
            <a:spLocks noChangeArrowheads="1"/>
          </p:cNvSpPr>
          <p:nvPr/>
        </p:nvSpPr>
        <p:spPr>
          <a:xfrm>
            <a:off x="8904161" y="7000407"/>
            <a:ext cx="9099026" cy="2199310"/>
          </a:xfrm>
          <a:prstGeom prst="rect">
            <a:avLst/>
          </a:prstGeom>
          <a:noFill/>
        </p:spPr>
        <p:txBody>
          <a:bodyPr vert="horz" lIns="182880" tIns="91440" rIns="182880" bIns="91440" rtlCol="0" anchor="ctr">
            <a:noAutofit/>
          </a:bodyPr>
          <a:lstStyle>
            <a:lvl1pPr marL="0" indent="0" algn="ctr" defTabSz="685800" rtl="0" eaLnBrk="1" latinLnBrk="0" hangingPunct="1">
              <a:lnSpc>
                <a:spcPct val="90000"/>
              </a:lnSpc>
              <a:spcBef>
                <a:spcPct val="0"/>
              </a:spcBef>
              <a:buClr>
                <a:schemeClr val="accent2">
                  <a:lumMod val="60000"/>
                  <a:lumOff val="40000"/>
                </a:schemeClr>
              </a:buClr>
              <a:buFontTx/>
              <a:buNone/>
              <a:defRPr sz="2800" b="0" kern="1200">
                <a:solidFill>
                  <a:schemeClr val="bg1"/>
                </a:solidFill>
                <a:latin typeface="+mj-lt"/>
                <a:ea typeface="+mj-ea"/>
                <a:cs typeface="+mj-cs"/>
              </a:defRPr>
            </a:lvl1pPr>
          </a:lstStyle>
          <a:p>
            <a:r>
              <a:rPr lang="en-US" sz="4000" dirty="0">
                <a:solidFill>
                  <a:srgbClr val="FF0000"/>
                </a:solidFill>
                <a:latin typeface="+mn-lt"/>
              </a:rPr>
              <a:t>36</a:t>
            </a:r>
            <a:r>
              <a:rPr lang="en-US" sz="4000" dirty="0">
                <a:latin typeface="+mn-lt"/>
              </a:rPr>
              <a:t> </a:t>
            </a:r>
            <a:r>
              <a:rPr lang="en-US" sz="4000" dirty="0">
                <a:solidFill>
                  <a:srgbClr val="FF0000"/>
                </a:solidFill>
                <a:latin typeface="+mn-lt"/>
              </a:rPr>
              <a:t>(5.6%) </a:t>
            </a:r>
            <a:r>
              <a:rPr lang="en-US" sz="4000" dirty="0">
                <a:solidFill>
                  <a:schemeClr val="accent1"/>
                </a:solidFill>
                <a:latin typeface="+mn-lt"/>
              </a:rPr>
              <a:t>of All 648 Possible Combinations of Settings for 6 Variables (6 X 3 X 3 X 3 X 2 X 2 )</a:t>
            </a:r>
          </a:p>
        </p:txBody>
      </p:sp>
    </p:spTree>
    <p:extLst>
      <p:ext uri="{BB962C8B-B14F-4D97-AF65-F5344CB8AC3E}">
        <p14:creationId xmlns:p14="http://schemas.microsoft.com/office/powerpoint/2010/main" val="4257190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4390639" y="252411"/>
            <a:ext cx="10425794" cy="988218"/>
          </a:xfrm>
          <a:noFill/>
        </p:spPr>
        <p:txBody>
          <a:bodyPr>
            <a:normAutofit/>
          </a:bodyPr>
          <a:lstStyle/>
          <a:p>
            <a:pPr algn="ctr"/>
            <a:r>
              <a:rPr lang="en-US" sz="4800" dirty="0">
                <a:solidFill>
                  <a:schemeClr val="accent1"/>
                </a:solidFill>
              </a:rPr>
              <a:t>Four Stage Design Sequence</a:t>
            </a:r>
          </a:p>
        </p:txBody>
      </p:sp>
      <p:sp>
        <p:nvSpPr>
          <p:cNvPr id="34" name="Slide Number Placeholder 3"/>
          <p:cNvSpPr>
            <a:spLocks noGrp="1"/>
          </p:cNvSpPr>
          <p:nvPr>
            <p:ph type="sldNum" sz="quarter" idx="10"/>
          </p:nvPr>
        </p:nvSpPr>
        <p:spPr>
          <a:xfrm>
            <a:off x="10389054" y="8751102"/>
            <a:ext cx="3200400" cy="547688"/>
          </a:xfrm>
          <a:prstGeom prst="rect">
            <a:avLst/>
          </a:prstGeom>
        </p:spPr>
        <p:txBody>
          <a:bodyPr vert="horz" lIns="137126" tIns="68564" rIns="137126" bIns="68564" rtlCol="0" anchor="ctr"/>
          <a:lstStyle>
            <a:defPPr>
              <a:defRPr lang="en-US"/>
            </a:defPPr>
            <a:lvl1pPr algn="r" rtl="0" fontAlgn="base">
              <a:spcBef>
                <a:spcPct val="0"/>
              </a:spcBef>
              <a:spcAft>
                <a:spcPct val="0"/>
              </a:spcAft>
              <a:defRPr sz="1800" kern="1200">
                <a:solidFill>
                  <a:schemeClr val="tx1">
                    <a:tint val="75000"/>
                  </a:schemeClr>
                </a:solidFill>
                <a:latin typeface="Arial" charset="0"/>
                <a:ea typeface="+mn-ea"/>
                <a:cs typeface="+mn-cs"/>
              </a:defRPr>
            </a:lvl1pPr>
            <a:lvl2pPr marL="685628" algn="l" rtl="0" fontAlgn="base">
              <a:spcBef>
                <a:spcPct val="0"/>
              </a:spcBef>
              <a:spcAft>
                <a:spcPct val="0"/>
              </a:spcAft>
              <a:defRPr kern="1200">
                <a:solidFill>
                  <a:schemeClr val="tx1"/>
                </a:solidFill>
                <a:latin typeface="Arial" charset="0"/>
                <a:ea typeface="+mn-ea"/>
                <a:cs typeface="Arial" charset="0"/>
              </a:defRPr>
            </a:lvl2pPr>
            <a:lvl3pPr marL="1371258" algn="l" rtl="0" fontAlgn="base">
              <a:spcBef>
                <a:spcPct val="0"/>
              </a:spcBef>
              <a:spcAft>
                <a:spcPct val="0"/>
              </a:spcAft>
              <a:defRPr kern="1200">
                <a:solidFill>
                  <a:schemeClr val="tx1"/>
                </a:solidFill>
                <a:latin typeface="Arial" charset="0"/>
                <a:ea typeface="+mn-ea"/>
                <a:cs typeface="Arial" charset="0"/>
              </a:defRPr>
            </a:lvl3pPr>
            <a:lvl4pPr marL="2056888" algn="l" rtl="0" fontAlgn="base">
              <a:spcBef>
                <a:spcPct val="0"/>
              </a:spcBef>
              <a:spcAft>
                <a:spcPct val="0"/>
              </a:spcAft>
              <a:defRPr kern="1200">
                <a:solidFill>
                  <a:schemeClr val="tx1"/>
                </a:solidFill>
                <a:latin typeface="Arial" charset="0"/>
                <a:ea typeface="+mn-ea"/>
                <a:cs typeface="Arial" charset="0"/>
              </a:defRPr>
            </a:lvl4pPr>
            <a:lvl5pPr marL="2742518" algn="l" rtl="0" fontAlgn="base">
              <a:spcBef>
                <a:spcPct val="0"/>
              </a:spcBef>
              <a:spcAft>
                <a:spcPct val="0"/>
              </a:spcAft>
              <a:defRPr kern="1200">
                <a:solidFill>
                  <a:schemeClr val="tx1"/>
                </a:solidFill>
                <a:latin typeface="Arial" charset="0"/>
                <a:ea typeface="+mn-ea"/>
                <a:cs typeface="Arial" charset="0"/>
              </a:defRPr>
            </a:lvl5pPr>
            <a:lvl6pPr marL="3428144" algn="l" defTabSz="1371258" rtl="0" eaLnBrk="1" latinLnBrk="0" hangingPunct="1">
              <a:defRPr kern="1200">
                <a:solidFill>
                  <a:schemeClr val="tx1"/>
                </a:solidFill>
                <a:latin typeface="Arial" charset="0"/>
                <a:ea typeface="+mn-ea"/>
                <a:cs typeface="Arial" charset="0"/>
              </a:defRPr>
            </a:lvl6pPr>
            <a:lvl7pPr marL="4113772" algn="l" defTabSz="1371258" rtl="0" eaLnBrk="1" latinLnBrk="0" hangingPunct="1">
              <a:defRPr kern="1200">
                <a:solidFill>
                  <a:schemeClr val="tx1"/>
                </a:solidFill>
                <a:latin typeface="Arial" charset="0"/>
                <a:ea typeface="+mn-ea"/>
                <a:cs typeface="Arial" charset="0"/>
              </a:defRPr>
            </a:lvl7pPr>
            <a:lvl8pPr marL="4799400" algn="l" defTabSz="1371258" rtl="0" eaLnBrk="1" latinLnBrk="0" hangingPunct="1">
              <a:defRPr kern="1200">
                <a:solidFill>
                  <a:schemeClr val="tx1"/>
                </a:solidFill>
                <a:latin typeface="Arial" charset="0"/>
                <a:ea typeface="+mn-ea"/>
                <a:cs typeface="Arial" charset="0"/>
              </a:defRPr>
            </a:lvl8pPr>
            <a:lvl9pPr marL="5485028" algn="l" defTabSz="1371258" rtl="0" eaLnBrk="1" latinLnBrk="0" hangingPunct="1">
              <a:defRPr kern="1200">
                <a:solidFill>
                  <a:schemeClr val="tx1"/>
                </a:solidFill>
                <a:latin typeface="Arial" charset="0"/>
                <a:ea typeface="+mn-ea"/>
                <a:cs typeface="Arial" charset="0"/>
              </a:defRPr>
            </a:lvl9pPr>
          </a:lstStyle>
          <a:p>
            <a:pPr>
              <a:defRPr/>
            </a:pPr>
            <a:fld id="{C0A8ADE7-6D80-4002-BE1B-AE73108DC700}" type="slidenum">
              <a:rPr lang="en-US">
                <a:solidFill>
                  <a:srgbClr val="000000">
                    <a:tint val="75000"/>
                  </a:srgbClr>
                </a:solidFill>
              </a:rPr>
              <a:pPr>
                <a:defRPr/>
              </a:pPr>
              <a:t>23</a:t>
            </a:fld>
            <a:endParaRPr lang="en-US" dirty="0">
              <a:solidFill>
                <a:srgbClr val="000000">
                  <a:tint val="75000"/>
                </a:srgbClr>
              </a:solidFill>
            </a:endParaRPr>
          </a:p>
        </p:txBody>
      </p:sp>
      <p:grpSp>
        <p:nvGrpSpPr>
          <p:cNvPr id="2" name="Group 5"/>
          <p:cNvGrpSpPr>
            <a:grpSpLocks/>
          </p:cNvGrpSpPr>
          <p:nvPr/>
        </p:nvGrpSpPr>
        <p:grpSpPr bwMode="auto">
          <a:xfrm>
            <a:off x="2804777" y="1250186"/>
            <a:ext cx="12113427" cy="519115"/>
            <a:chOff x="259" y="940"/>
            <a:chExt cx="5087" cy="218"/>
          </a:xfrm>
        </p:grpSpPr>
        <p:sp>
          <p:nvSpPr>
            <p:cNvPr id="241670" name="Text Box 6"/>
            <p:cNvSpPr txBox="1">
              <a:spLocks noChangeArrowheads="1"/>
            </p:cNvSpPr>
            <p:nvPr/>
          </p:nvSpPr>
          <p:spPr bwMode="auto">
            <a:xfrm>
              <a:off x="259" y="945"/>
              <a:ext cx="686" cy="213"/>
            </a:xfrm>
            <a:prstGeom prst="rect">
              <a:avLst/>
            </a:prstGeom>
            <a:noFill/>
            <a:ln w="9525">
              <a:noFill/>
              <a:miter lim="800000"/>
              <a:headEnd/>
              <a:tailEnd/>
            </a:ln>
            <a:effectLst/>
          </p:spPr>
          <p:txBody>
            <a:bodyPr wrap="none">
              <a:spAutoFit/>
            </a:bodyPr>
            <a:lstStyle/>
            <a:p>
              <a:pPr>
                <a:defRPr/>
              </a:pPr>
              <a:r>
                <a:rPr lang="en-US" sz="2700" dirty="0">
                  <a:solidFill>
                    <a:srgbClr val="007DC3">
                      <a:lumMod val="60000"/>
                      <a:lumOff val="40000"/>
                    </a:srgbClr>
                  </a:solidFill>
                  <a:latin typeface="Arial Black" pitchFamily="34" charset="0"/>
                </a:rPr>
                <a:t>Stage 1</a:t>
              </a:r>
            </a:p>
          </p:txBody>
        </p:sp>
        <p:sp>
          <p:nvSpPr>
            <p:cNvPr id="241671" name="Text Box 7"/>
            <p:cNvSpPr txBox="1">
              <a:spLocks noChangeArrowheads="1"/>
            </p:cNvSpPr>
            <p:nvPr/>
          </p:nvSpPr>
          <p:spPr bwMode="auto">
            <a:xfrm>
              <a:off x="1726" y="940"/>
              <a:ext cx="763" cy="213"/>
            </a:xfrm>
            <a:prstGeom prst="rect">
              <a:avLst/>
            </a:prstGeom>
            <a:noFill/>
            <a:ln w="9525">
              <a:noFill/>
              <a:miter lim="800000"/>
              <a:headEnd/>
              <a:tailEnd/>
            </a:ln>
            <a:effectLst/>
          </p:spPr>
          <p:txBody>
            <a:bodyPr wrap="square">
              <a:spAutoFit/>
            </a:bodyPr>
            <a:lstStyle/>
            <a:p>
              <a:pPr>
                <a:defRPr/>
              </a:pPr>
              <a:r>
                <a:rPr lang="en-US" sz="2700" dirty="0">
                  <a:solidFill>
                    <a:srgbClr val="007DC3">
                      <a:lumMod val="60000"/>
                      <a:lumOff val="40000"/>
                    </a:srgbClr>
                  </a:solidFill>
                  <a:latin typeface="Arial Black" pitchFamily="34" charset="0"/>
                </a:rPr>
                <a:t>Stage 2</a:t>
              </a:r>
            </a:p>
          </p:txBody>
        </p:sp>
        <p:sp>
          <p:nvSpPr>
            <p:cNvPr id="241672" name="Text Box 8"/>
            <p:cNvSpPr txBox="1">
              <a:spLocks noChangeArrowheads="1"/>
            </p:cNvSpPr>
            <p:nvPr/>
          </p:nvSpPr>
          <p:spPr bwMode="auto">
            <a:xfrm>
              <a:off x="3193" y="945"/>
              <a:ext cx="686" cy="213"/>
            </a:xfrm>
            <a:prstGeom prst="rect">
              <a:avLst/>
            </a:prstGeom>
            <a:noFill/>
            <a:ln w="9525">
              <a:noFill/>
              <a:miter lim="800000"/>
              <a:headEnd/>
              <a:tailEnd/>
            </a:ln>
            <a:effectLst/>
          </p:spPr>
          <p:txBody>
            <a:bodyPr wrap="none">
              <a:spAutoFit/>
            </a:bodyPr>
            <a:lstStyle/>
            <a:p>
              <a:pPr>
                <a:defRPr/>
              </a:pPr>
              <a:r>
                <a:rPr lang="en-US" sz="2700">
                  <a:solidFill>
                    <a:srgbClr val="007DC3">
                      <a:lumMod val="60000"/>
                      <a:lumOff val="40000"/>
                    </a:srgbClr>
                  </a:solidFill>
                  <a:latin typeface="Arial Black" pitchFamily="34" charset="0"/>
                </a:rPr>
                <a:t>Stage 3</a:t>
              </a:r>
            </a:p>
          </p:txBody>
        </p:sp>
        <p:sp>
          <p:nvSpPr>
            <p:cNvPr id="241673" name="Text Box 9"/>
            <p:cNvSpPr txBox="1">
              <a:spLocks noChangeArrowheads="1"/>
            </p:cNvSpPr>
            <p:nvPr/>
          </p:nvSpPr>
          <p:spPr bwMode="auto">
            <a:xfrm>
              <a:off x="4660" y="945"/>
              <a:ext cx="686" cy="213"/>
            </a:xfrm>
            <a:prstGeom prst="rect">
              <a:avLst/>
            </a:prstGeom>
            <a:noFill/>
            <a:ln w="9525">
              <a:noFill/>
              <a:miter lim="800000"/>
              <a:headEnd/>
              <a:tailEnd/>
            </a:ln>
            <a:effectLst/>
          </p:spPr>
          <p:txBody>
            <a:bodyPr wrap="none">
              <a:spAutoFit/>
            </a:bodyPr>
            <a:lstStyle/>
            <a:p>
              <a:pPr>
                <a:defRPr/>
              </a:pPr>
              <a:r>
                <a:rPr lang="en-US" sz="2700">
                  <a:solidFill>
                    <a:srgbClr val="007DC3">
                      <a:lumMod val="60000"/>
                      <a:lumOff val="40000"/>
                    </a:srgbClr>
                  </a:solidFill>
                  <a:latin typeface="Arial Black" pitchFamily="34" charset="0"/>
                </a:rPr>
                <a:t>Stage 4</a:t>
              </a:r>
            </a:p>
          </p:txBody>
        </p:sp>
      </p:grpSp>
      <p:sp>
        <p:nvSpPr>
          <p:cNvPr id="26628" name="Rectangle 10"/>
          <p:cNvSpPr>
            <a:spLocks noChangeArrowheads="1"/>
          </p:cNvSpPr>
          <p:nvPr/>
        </p:nvSpPr>
        <p:spPr bwMode="auto">
          <a:xfrm>
            <a:off x="2188030" y="2921798"/>
            <a:ext cx="3221832" cy="492920"/>
          </a:xfrm>
          <a:prstGeom prst="rect">
            <a:avLst/>
          </a:prstGeom>
          <a:solidFill>
            <a:schemeClr val="accent1">
              <a:alpha val="60000"/>
            </a:schemeClr>
          </a:solidFill>
          <a:ln w="9525">
            <a:solidFill>
              <a:schemeClr val="tx1"/>
            </a:solidFill>
            <a:miter lim="800000"/>
            <a:headEnd/>
            <a:tailEnd/>
          </a:ln>
        </p:spPr>
        <p:txBody>
          <a:bodyPr wrap="none" lIns="137126" tIns="68564" rIns="137126" bIns="68564" anchor="ctr"/>
          <a:lstStyle/>
          <a:p>
            <a:pPr algn="ctr">
              <a:defRPr/>
            </a:pPr>
            <a:r>
              <a:rPr lang="en-US" sz="3000" b="1" dirty="0">
                <a:solidFill>
                  <a:srgbClr val="000000"/>
                </a:solidFill>
                <a:latin typeface="Arial Narrow" pitchFamily="34" charset="0"/>
              </a:rPr>
              <a:t>Design 1, 36 trials</a:t>
            </a:r>
          </a:p>
        </p:txBody>
      </p:sp>
      <p:sp>
        <p:nvSpPr>
          <p:cNvPr id="26629" name="Rectangle 11"/>
          <p:cNvSpPr>
            <a:spLocks noChangeArrowheads="1"/>
          </p:cNvSpPr>
          <p:nvPr/>
        </p:nvSpPr>
        <p:spPr bwMode="auto">
          <a:xfrm>
            <a:off x="12675054" y="2921798"/>
            <a:ext cx="3221832" cy="492920"/>
          </a:xfrm>
          <a:prstGeom prst="rect">
            <a:avLst/>
          </a:prstGeom>
          <a:solidFill>
            <a:schemeClr val="accent1">
              <a:alpha val="60000"/>
            </a:schemeClr>
          </a:solidFill>
          <a:ln w="9525">
            <a:solidFill>
              <a:schemeClr val="tx1"/>
            </a:solidFill>
            <a:miter lim="800000"/>
            <a:headEnd/>
            <a:tailEnd/>
          </a:ln>
        </p:spPr>
        <p:txBody>
          <a:bodyPr wrap="none" lIns="137126" tIns="68564" rIns="137126" bIns="68564" anchor="ctr"/>
          <a:lstStyle/>
          <a:p>
            <a:pPr algn="ctr">
              <a:defRPr/>
            </a:pPr>
            <a:r>
              <a:rPr lang="en-US" sz="3000" b="1" dirty="0">
                <a:solidFill>
                  <a:srgbClr val="000000"/>
                </a:solidFill>
                <a:latin typeface="Arial Narrow" pitchFamily="34" charset="0"/>
              </a:rPr>
              <a:t>Design 1, 36 trials</a:t>
            </a:r>
          </a:p>
        </p:txBody>
      </p:sp>
      <p:sp>
        <p:nvSpPr>
          <p:cNvPr id="26630" name="Rectangle 12"/>
          <p:cNvSpPr>
            <a:spLocks noChangeArrowheads="1"/>
          </p:cNvSpPr>
          <p:nvPr/>
        </p:nvSpPr>
        <p:spPr bwMode="auto">
          <a:xfrm>
            <a:off x="9188904" y="2921798"/>
            <a:ext cx="3221832" cy="492920"/>
          </a:xfrm>
          <a:prstGeom prst="rect">
            <a:avLst/>
          </a:prstGeom>
          <a:solidFill>
            <a:schemeClr val="accent1">
              <a:alpha val="60000"/>
            </a:schemeClr>
          </a:solidFill>
          <a:ln w="9525">
            <a:solidFill>
              <a:schemeClr val="tx1"/>
            </a:solidFill>
            <a:miter lim="800000"/>
            <a:headEnd/>
            <a:tailEnd/>
          </a:ln>
        </p:spPr>
        <p:txBody>
          <a:bodyPr wrap="none" lIns="137126" tIns="68564" rIns="137126" bIns="68564" anchor="ctr"/>
          <a:lstStyle/>
          <a:p>
            <a:pPr algn="ctr">
              <a:defRPr/>
            </a:pPr>
            <a:r>
              <a:rPr lang="en-US" sz="3000" b="1">
                <a:solidFill>
                  <a:srgbClr val="000000"/>
                </a:solidFill>
                <a:latin typeface="Arial Narrow" pitchFamily="34" charset="0"/>
              </a:rPr>
              <a:t>Design 1, 36 trials</a:t>
            </a:r>
          </a:p>
        </p:txBody>
      </p:sp>
      <p:sp>
        <p:nvSpPr>
          <p:cNvPr id="26631" name="Rectangle 13"/>
          <p:cNvSpPr>
            <a:spLocks noChangeArrowheads="1"/>
          </p:cNvSpPr>
          <p:nvPr/>
        </p:nvSpPr>
        <p:spPr bwMode="auto">
          <a:xfrm>
            <a:off x="5686097" y="2921798"/>
            <a:ext cx="3221830" cy="492920"/>
          </a:xfrm>
          <a:prstGeom prst="rect">
            <a:avLst/>
          </a:prstGeom>
          <a:solidFill>
            <a:schemeClr val="accent1">
              <a:alpha val="60000"/>
            </a:schemeClr>
          </a:solidFill>
          <a:ln w="9525">
            <a:solidFill>
              <a:schemeClr val="tx1"/>
            </a:solidFill>
            <a:miter lim="800000"/>
            <a:headEnd/>
            <a:tailEnd/>
          </a:ln>
        </p:spPr>
        <p:txBody>
          <a:bodyPr wrap="none" lIns="137126" tIns="68564" rIns="137126" bIns="68564" anchor="ctr"/>
          <a:lstStyle/>
          <a:p>
            <a:pPr algn="ctr">
              <a:defRPr/>
            </a:pPr>
            <a:r>
              <a:rPr lang="en-US" sz="3000" b="1" dirty="0">
                <a:solidFill>
                  <a:srgbClr val="000000"/>
                </a:solidFill>
                <a:latin typeface="Arial Narrow" pitchFamily="34" charset="0"/>
              </a:rPr>
              <a:t>Design 1, 36 trials</a:t>
            </a:r>
          </a:p>
        </p:txBody>
      </p:sp>
      <p:sp>
        <p:nvSpPr>
          <p:cNvPr id="26632" name="Text Box 14"/>
          <p:cNvSpPr txBox="1">
            <a:spLocks noChangeArrowheads="1"/>
          </p:cNvSpPr>
          <p:nvPr/>
        </p:nvSpPr>
        <p:spPr bwMode="auto">
          <a:xfrm>
            <a:off x="9191297" y="4507708"/>
            <a:ext cx="3221830" cy="2962276"/>
          </a:xfrm>
          <a:prstGeom prst="rect">
            <a:avLst/>
          </a:prstGeom>
          <a:solidFill>
            <a:srgbClr val="FFFF99"/>
          </a:solidFill>
          <a:ln w="9525">
            <a:solidFill>
              <a:schemeClr val="tx1"/>
            </a:solidFill>
            <a:miter lim="800000"/>
            <a:headEnd/>
            <a:tailEnd/>
          </a:ln>
        </p:spPr>
        <p:txBody>
          <a:bodyPr wrap="none" lIns="137126" tIns="68564" rIns="137126" bIns="68564"/>
          <a:lstStyle/>
          <a:p>
            <a:pPr algn="ctr">
              <a:defRPr/>
            </a:pPr>
            <a:r>
              <a:rPr lang="en-US" sz="3000" b="1">
                <a:solidFill>
                  <a:srgbClr val="000000"/>
                </a:solidFill>
                <a:latin typeface="Arial Narrow" pitchFamily="34" charset="0"/>
              </a:rPr>
              <a:t>Design 3, 216 trials</a:t>
            </a:r>
          </a:p>
        </p:txBody>
      </p:sp>
      <p:sp>
        <p:nvSpPr>
          <p:cNvPr id="26633" name="Text Box 15"/>
          <p:cNvSpPr txBox="1">
            <a:spLocks noChangeArrowheads="1"/>
          </p:cNvSpPr>
          <p:nvPr/>
        </p:nvSpPr>
        <p:spPr bwMode="auto">
          <a:xfrm>
            <a:off x="12682209" y="7531903"/>
            <a:ext cx="3221830" cy="1785938"/>
          </a:xfrm>
          <a:prstGeom prst="rect">
            <a:avLst/>
          </a:prstGeom>
          <a:solidFill>
            <a:srgbClr val="CCFFCC"/>
          </a:solidFill>
          <a:ln w="9525">
            <a:solidFill>
              <a:schemeClr val="tx1"/>
            </a:solidFill>
            <a:miter lim="800000"/>
            <a:headEnd/>
            <a:tailEnd/>
          </a:ln>
        </p:spPr>
        <p:txBody>
          <a:bodyPr lIns="137126" tIns="68564" rIns="137126" bIns="68564"/>
          <a:lstStyle/>
          <a:p>
            <a:pPr algn="ctr">
              <a:spcBef>
                <a:spcPct val="50000"/>
              </a:spcBef>
              <a:defRPr/>
            </a:pPr>
            <a:r>
              <a:rPr lang="en-US" sz="3000" b="1">
                <a:solidFill>
                  <a:srgbClr val="000000"/>
                </a:solidFill>
                <a:latin typeface="Arial Narrow" pitchFamily="34" charset="0"/>
              </a:rPr>
              <a:t>Design 4, 324 trials</a:t>
            </a:r>
          </a:p>
        </p:txBody>
      </p:sp>
      <p:grpSp>
        <p:nvGrpSpPr>
          <p:cNvPr id="3" name="Group 16"/>
          <p:cNvGrpSpPr>
            <a:grpSpLocks/>
          </p:cNvGrpSpPr>
          <p:nvPr/>
        </p:nvGrpSpPr>
        <p:grpSpPr bwMode="auto">
          <a:xfrm>
            <a:off x="2664282" y="1935953"/>
            <a:ext cx="12420600" cy="923925"/>
            <a:chOff x="200" y="2976"/>
            <a:chExt cx="5216" cy="388"/>
          </a:xfrm>
        </p:grpSpPr>
        <p:sp>
          <p:nvSpPr>
            <p:cNvPr id="241681" name="Text Box 17"/>
            <p:cNvSpPr txBox="1">
              <a:spLocks noChangeArrowheads="1"/>
            </p:cNvSpPr>
            <p:nvPr/>
          </p:nvSpPr>
          <p:spPr bwMode="auto">
            <a:xfrm>
              <a:off x="200" y="2976"/>
              <a:ext cx="797" cy="388"/>
            </a:xfrm>
            <a:prstGeom prst="rect">
              <a:avLst/>
            </a:prstGeom>
            <a:noFill/>
            <a:ln w="9525">
              <a:noFill/>
              <a:miter lim="800000"/>
              <a:headEnd/>
              <a:tailEnd/>
            </a:ln>
            <a:effectLst/>
          </p:spPr>
          <p:txBody>
            <a:bodyPr wrap="none">
              <a:spAutoFit/>
            </a:bodyPr>
            <a:lstStyle/>
            <a:p>
              <a:pPr algn="ctr">
                <a:defRPr/>
              </a:pPr>
              <a:r>
                <a:rPr lang="en-US" sz="2700" b="1" dirty="0">
                  <a:solidFill>
                    <a:srgbClr val="007DC3">
                      <a:lumMod val="60000"/>
                      <a:lumOff val="40000"/>
                    </a:srgbClr>
                  </a:solidFill>
                  <a:latin typeface="Calibri" panose="020F0502020204030204"/>
                </a:rPr>
                <a:t>36</a:t>
              </a:r>
              <a:r>
                <a:rPr lang="en-US" sz="2700" dirty="0">
                  <a:solidFill>
                    <a:srgbClr val="007DC3">
                      <a:lumMod val="60000"/>
                      <a:lumOff val="40000"/>
                    </a:srgbClr>
                  </a:solidFill>
                  <a:latin typeface="Calibri" panose="020F0502020204030204"/>
                </a:rPr>
                <a:t> Total</a:t>
              </a:r>
            </a:p>
            <a:p>
              <a:pPr algn="ctr">
                <a:defRPr/>
              </a:pPr>
              <a:r>
                <a:rPr lang="en-US" sz="2700" dirty="0">
                  <a:solidFill>
                    <a:srgbClr val="007DC3">
                      <a:lumMod val="60000"/>
                      <a:lumOff val="40000"/>
                    </a:srgbClr>
                  </a:solidFill>
                  <a:latin typeface="Calibri" panose="020F0502020204030204"/>
                </a:rPr>
                <a:t>Simulations </a:t>
              </a:r>
            </a:p>
          </p:txBody>
        </p:sp>
        <p:sp>
          <p:nvSpPr>
            <p:cNvPr id="241682" name="Text Box 18"/>
            <p:cNvSpPr txBox="1">
              <a:spLocks noChangeArrowheads="1"/>
            </p:cNvSpPr>
            <p:nvPr/>
          </p:nvSpPr>
          <p:spPr bwMode="auto">
            <a:xfrm>
              <a:off x="4619" y="2976"/>
              <a:ext cx="797" cy="388"/>
            </a:xfrm>
            <a:prstGeom prst="rect">
              <a:avLst/>
            </a:prstGeom>
            <a:noFill/>
            <a:ln w="9525">
              <a:noFill/>
              <a:miter lim="800000"/>
              <a:headEnd/>
              <a:tailEnd/>
            </a:ln>
            <a:effectLst/>
          </p:spPr>
          <p:txBody>
            <a:bodyPr wrap="none">
              <a:spAutoFit/>
            </a:bodyPr>
            <a:lstStyle/>
            <a:p>
              <a:pPr algn="ctr">
                <a:defRPr/>
              </a:pPr>
              <a:r>
                <a:rPr lang="en-US" sz="2700">
                  <a:solidFill>
                    <a:srgbClr val="007DC3">
                      <a:lumMod val="60000"/>
                      <a:lumOff val="40000"/>
                    </a:srgbClr>
                  </a:solidFill>
                  <a:latin typeface="Calibri" panose="020F0502020204030204"/>
                </a:rPr>
                <a:t>ALL </a:t>
              </a:r>
              <a:r>
                <a:rPr lang="en-US" sz="2700" b="1">
                  <a:solidFill>
                    <a:srgbClr val="007DC3">
                      <a:lumMod val="60000"/>
                      <a:lumOff val="40000"/>
                    </a:srgbClr>
                  </a:solidFill>
                  <a:latin typeface="Calibri" panose="020F0502020204030204"/>
                </a:rPr>
                <a:t>648</a:t>
              </a:r>
            </a:p>
            <a:p>
              <a:pPr algn="ctr">
                <a:defRPr/>
              </a:pPr>
              <a:r>
                <a:rPr lang="en-US" sz="2700">
                  <a:solidFill>
                    <a:srgbClr val="007DC3">
                      <a:lumMod val="60000"/>
                      <a:lumOff val="40000"/>
                    </a:srgbClr>
                  </a:solidFill>
                  <a:latin typeface="Calibri" panose="020F0502020204030204"/>
                </a:rPr>
                <a:t>Simulations </a:t>
              </a:r>
            </a:p>
          </p:txBody>
        </p:sp>
        <p:sp>
          <p:nvSpPr>
            <p:cNvPr id="241683" name="Text Box 19"/>
            <p:cNvSpPr txBox="1">
              <a:spLocks noChangeArrowheads="1"/>
            </p:cNvSpPr>
            <p:nvPr/>
          </p:nvSpPr>
          <p:spPr bwMode="auto">
            <a:xfrm>
              <a:off x="3132" y="2976"/>
              <a:ext cx="797" cy="388"/>
            </a:xfrm>
            <a:prstGeom prst="rect">
              <a:avLst/>
            </a:prstGeom>
            <a:noFill/>
            <a:ln w="9525">
              <a:noFill/>
              <a:miter lim="800000"/>
              <a:headEnd/>
              <a:tailEnd/>
            </a:ln>
            <a:effectLst/>
          </p:spPr>
          <p:txBody>
            <a:bodyPr wrap="none">
              <a:spAutoFit/>
            </a:bodyPr>
            <a:lstStyle/>
            <a:p>
              <a:pPr algn="ctr">
                <a:defRPr/>
              </a:pPr>
              <a:r>
                <a:rPr lang="en-US" sz="2700" b="1">
                  <a:solidFill>
                    <a:srgbClr val="007DC3">
                      <a:lumMod val="60000"/>
                      <a:lumOff val="40000"/>
                    </a:srgbClr>
                  </a:solidFill>
                  <a:latin typeface="Calibri" panose="020F0502020204030204"/>
                </a:rPr>
                <a:t>324</a:t>
              </a:r>
              <a:r>
                <a:rPr lang="en-US" sz="2700">
                  <a:solidFill>
                    <a:srgbClr val="007DC3">
                      <a:lumMod val="60000"/>
                      <a:lumOff val="40000"/>
                    </a:srgbClr>
                  </a:solidFill>
                  <a:latin typeface="Calibri" panose="020F0502020204030204"/>
                </a:rPr>
                <a:t> Total</a:t>
              </a:r>
            </a:p>
            <a:p>
              <a:pPr algn="ctr">
                <a:defRPr/>
              </a:pPr>
              <a:r>
                <a:rPr lang="en-US" sz="2700">
                  <a:solidFill>
                    <a:srgbClr val="007DC3">
                      <a:lumMod val="60000"/>
                      <a:lumOff val="40000"/>
                    </a:srgbClr>
                  </a:solidFill>
                  <a:latin typeface="Calibri" panose="020F0502020204030204"/>
                </a:rPr>
                <a:t>Simulations </a:t>
              </a:r>
            </a:p>
          </p:txBody>
        </p:sp>
        <p:sp>
          <p:nvSpPr>
            <p:cNvPr id="241684" name="Text Box 20"/>
            <p:cNvSpPr txBox="1">
              <a:spLocks noChangeArrowheads="1"/>
            </p:cNvSpPr>
            <p:nvPr/>
          </p:nvSpPr>
          <p:spPr bwMode="auto">
            <a:xfrm>
              <a:off x="1662" y="2976"/>
              <a:ext cx="764" cy="388"/>
            </a:xfrm>
            <a:prstGeom prst="rect">
              <a:avLst/>
            </a:prstGeom>
            <a:noFill/>
            <a:ln w="9525">
              <a:noFill/>
              <a:miter lim="800000"/>
              <a:headEnd/>
              <a:tailEnd/>
            </a:ln>
            <a:effectLst/>
          </p:spPr>
          <p:txBody>
            <a:bodyPr wrap="none">
              <a:spAutoFit/>
            </a:bodyPr>
            <a:lstStyle/>
            <a:p>
              <a:pPr algn="ctr">
                <a:defRPr/>
              </a:pPr>
              <a:r>
                <a:rPr lang="en-US" sz="2700" b="1">
                  <a:solidFill>
                    <a:srgbClr val="007DC3">
                      <a:lumMod val="60000"/>
                      <a:lumOff val="40000"/>
                    </a:srgbClr>
                  </a:solidFill>
                  <a:latin typeface="Calibri" panose="020F0502020204030204"/>
                </a:rPr>
                <a:t>108</a:t>
              </a:r>
              <a:r>
                <a:rPr lang="en-US" sz="2700">
                  <a:solidFill>
                    <a:srgbClr val="007DC3">
                      <a:lumMod val="60000"/>
                      <a:lumOff val="40000"/>
                    </a:srgbClr>
                  </a:solidFill>
                  <a:latin typeface="Calibri" panose="020F0502020204030204"/>
                </a:rPr>
                <a:t> Total</a:t>
              </a:r>
            </a:p>
            <a:p>
              <a:pPr algn="ctr">
                <a:defRPr/>
              </a:pPr>
              <a:r>
                <a:rPr lang="en-US" sz="2700">
                  <a:solidFill>
                    <a:srgbClr val="007DC3">
                      <a:lumMod val="60000"/>
                      <a:lumOff val="40000"/>
                    </a:srgbClr>
                  </a:solidFill>
                  <a:latin typeface="Calibri" panose="020F0502020204030204"/>
                </a:rPr>
                <a:t>Simulations</a:t>
              </a:r>
            </a:p>
          </p:txBody>
        </p:sp>
      </p:grpSp>
      <p:sp>
        <p:nvSpPr>
          <p:cNvPr id="26635" name="Rectangle 21"/>
          <p:cNvSpPr>
            <a:spLocks noChangeArrowheads="1"/>
          </p:cNvSpPr>
          <p:nvPr/>
        </p:nvSpPr>
        <p:spPr bwMode="auto">
          <a:xfrm>
            <a:off x="5688466" y="3467105"/>
            <a:ext cx="3221832" cy="988218"/>
          </a:xfrm>
          <a:prstGeom prst="rect">
            <a:avLst/>
          </a:prstGeom>
          <a:solidFill>
            <a:srgbClr val="FFCC99"/>
          </a:solidFill>
          <a:ln w="9525">
            <a:solidFill>
              <a:schemeClr val="tx1"/>
            </a:solidFill>
            <a:miter lim="800000"/>
            <a:headEnd/>
            <a:tailEnd/>
          </a:ln>
        </p:spPr>
        <p:txBody>
          <a:bodyPr wrap="none" lIns="137126" tIns="68564" rIns="137126" bIns="68564" anchor="ctr"/>
          <a:lstStyle/>
          <a:p>
            <a:pPr algn="ctr">
              <a:defRPr/>
            </a:pPr>
            <a:r>
              <a:rPr lang="en-US" sz="3000" b="1">
                <a:solidFill>
                  <a:srgbClr val="000000"/>
                </a:solidFill>
                <a:latin typeface="Arial Narrow" pitchFamily="34" charset="0"/>
              </a:rPr>
              <a:t>Design 2, 72 trials</a:t>
            </a:r>
          </a:p>
        </p:txBody>
      </p:sp>
      <p:sp>
        <p:nvSpPr>
          <p:cNvPr id="26636" name="Rectangle 22"/>
          <p:cNvSpPr>
            <a:spLocks noChangeArrowheads="1"/>
          </p:cNvSpPr>
          <p:nvPr/>
        </p:nvSpPr>
        <p:spPr bwMode="auto">
          <a:xfrm>
            <a:off x="9188904" y="3469486"/>
            <a:ext cx="3221832" cy="988220"/>
          </a:xfrm>
          <a:prstGeom prst="rect">
            <a:avLst/>
          </a:prstGeom>
          <a:solidFill>
            <a:srgbClr val="FFCC99"/>
          </a:solidFill>
          <a:ln w="9525">
            <a:solidFill>
              <a:schemeClr val="tx1"/>
            </a:solidFill>
            <a:miter lim="800000"/>
            <a:headEnd/>
            <a:tailEnd/>
          </a:ln>
        </p:spPr>
        <p:txBody>
          <a:bodyPr wrap="none" lIns="137126" tIns="68564" rIns="137126" bIns="68564" anchor="ctr"/>
          <a:lstStyle/>
          <a:p>
            <a:pPr algn="ctr">
              <a:defRPr/>
            </a:pPr>
            <a:r>
              <a:rPr lang="en-US" sz="3000" b="1">
                <a:solidFill>
                  <a:srgbClr val="000000"/>
                </a:solidFill>
                <a:latin typeface="Arial Narrow" pitchFamily="34" charset="0"/>
              </a:rPr>
              <a:t>Design 2, 72 trials</a:t>
            </a:r>
          </a:p>
        </p:txBody>
      </p:sp>
      <p:sp>
        <p:nvSpPr>
          <p:cNvPr id="26637" name="Text Box 23"/>
          <p:cNvSpPr txBox="1">
            <a:spLocks noChangeArrowheads="1"/>
          </p:cNvSpPr>
          <p:nvPr/>
        </p:nvSpPr>
        <p:spPr bwMode="auto">
          <a:xfrm>
            <a:off x="12682209" y="4510090"/>
            <a:ext cx="3221830" cy="2962276"/>
          </a:xfrm>
          <a:prstGeom prst="rect">
            <a:avLst/>
          </a:prstGeom>
          <a:solidFill>
            <a:srgbClr val="FFFF99"/>
          </a:solidFill>
          <a:ln w="9525">
            <a:solidFill>
              <a:schemeClr val="tx1"/>
            </a:solidFill>
            <a:miter lim="800000"/>
            <a:headEnd/>
            <a:tailEnd/>
          </a:ln>
        </p:spPr>
        <p:txBody>
          <a:bodyPr wrap="none" lIns="137126" tIns="68564" rIns="137126" bIns="68564"/>
          <a:lstStyle/>
          <a:p>
            <a:pPr algn="ctr">
              <a:defRPr/>
            </a:pPr>
            <a:r>
              <a:rPr lang="en-US" sz="3000" b="1">
                <a:solidFill>
                  <a:srgbClr val="000000"/>
                </a:solidFill>
                <a:latin typeface="Arial Narrow" pitchFamily="34" charset="0"/>
              </a:rPr>
              <a:t>Design 3, 216 trials</a:t>
            </a:r>
          </a:p>
        </p:txBody>
      </p:sp>
      <p:sp>
        <p:nvSpPr>
          <p:cNvPr id="26638" name="Rectangle 24"/>
          <p:cNvSpPr>
            <a:spLocks noChangeArrowheads="1"/>
          </p:cNvSpPr>
          <p:nvPr/>
        </p:nvSpPr>
        <p:spPr bwMode="auto">
          <a:xfrm>
            <a:off x="12672685" y="3469486"/>
            <a:ext cx="3221830" cy="988220"/>
          </a:xfrm>
          <a:prstGeom prst="rect">
            <a:avLst/>
          </a:prstGeom>
          <a:solidFill>
            <a:srgbClr val="FFCC99"/>
          </a:solidFill>
          <a:ln w="9525">
            <a:solidFill>
              <a:schemeClr val="tx1"/>
            </a:solidFill>
            <a:miter lim="800000"/>
            <a:headEnd/>
            <a:tailEnd/>
          </a:ln>
        </p:spPr>
        <p:txBody>
          <a:bodyPr wrap="none" lIns="137126" tIns="68564" rIns="137126" bIns="68564" anchor="ctr"/>
          <a:lstStyle/>
          <a:p>
            <a:pPr algn="ctr">
              <a:defRPr/>
            </a:pPr>
            <a:r>
              <a:rPr lang="en-US" sz="3000" b="1">
                <a:solidFill>
                  <a:srgbClr val="000000"/>
                </a:solidFill>
                <a:latin typeface="Arial Narrow" pitchFamily="34" charset="0"/>
              </a:rPr>
              <a:t>Design 2, 72 trials</a:t>
            </a:r>
          </a:p>
        </p:txBody>
      </p:sp>
      <p:sp>
        <p:nvSpPr>
          <p:cNvPr id="26639" name="Text Box 25"/>
          <p:cNvSpPr txBox="1">
            <a:spLocks noChangeArrowheads="1"/>
          </p:cNvSpPr>
          <p:nvPr/>
        </p:nvSpPr>
        <p:spPr bwMode="auto">
          <a:xfrm>
            <a:off x="2647619" y="7612861"/>
            <a:ext cx="1564142" cy="461633"/>
          </a:xfrm>
          <a:prstGeom prst="rect">
            <a:avLst/>
          </a:prstGeom>
          <a:noFill/>
          <a:ln w="9525">
            <a:noFill/>
            <a:miter lim="800000"/>
            <a:headEnd/>
            <a:tailEnd/>
          </a:ln>
        </p:spPr>
        <p:txBody>
          <a:bodyPr wrap="none" lIns="137126" tIns="68564" rIns="137126" bIns="68564">
            <a:spAutoFit/>
          </a:bodyPr>
          <a:lstStyle/>
          <a:p>
            <a:pPr>
              <a:defRPr/>
            </a:pPr>
            <a:r>
              <a:rPr lang="en-US" sz="2100" dirty="0">
                <a:solidFill>
                  <a:schemeClr val="bg1">
                    <a:lumMod val="50000"/>
                  </a:schemeClr>
                </a:solidFill>
                <a:latin typeface="Calibri" panose="020F0502020204030204"/>
              </a:rPr>
              <a:t>5.6% of 648</a:t>
            </a:r>
          </a:p>
        </p:txBody>
      </p:sp>
      <p:sp>
        <p:nvSpPr>
          <p:cNvPr id="26640" name="Text Box 26"/>
          <p:cNvSpPr txBox="1">
            <a:spLocks noChangeArrowheads="1"/>
          </p:cNvSpPr>
          <p:nvPr/>
        </p:nvSpPr>
        <p:spPr bwMode="auto">
          <a:xfrm>
            <a:off x="6140910" y="7612861"/>
            <a:ext cx="1700397" cy="461633"/>
          </a:xfrm>
          <a:prstGeom prst="rect">
            <a:avLst/>
          </a:prstGeom>
          <a:noFill/>
          <a:ln w="9525">
            <a:noFill/>
            <a:miter lim="800000"/>
            <a:headEnd/>
            <a:tailEnd/>
          </a:ln>
        </p:spPr>
        <p:txBody>
          <a:bodyPr wrap="none" lIns="137126" tIns="68564" rIns="137126" bIns="68564">
            <a:spAutoFit/>
          </a:bodyPr>
          <a:lstStyle/>
          <a:p>
            <a:pPr>
              <a:defRPr/>
            </a:pPr>
            <a:r>
              <a:rPr lang="en-US" sz="2100">
                <a:solidFill>
                  <a:schemeClr val="bg1">
                    <a:lumMod val="50000"/>
                  </a:schemeClr>
                </a:solidFill>
                <a:latin typeface="Calibri" panose="020F0502020204030204"/>
              </a:rPr>
              <a:t>16.7% of 648</a:t>
            </a:r>
          </a:p>
        </p:txBody>
      </p:sp>
      <p:sp>
        <p:nvSpPr>
          <p:cNvPr id="26641" name="Text Box 27"/>
          <p:cNvSpPr txBox="1">
            <a:spLocks noChangeArrowheads="1"/>
          </p:cNvSpPr>
          <p:nvPr/>
        </p:nvSpPr>
        <p:spPr bwMode="auto">
          <a:xfrm>
            <a:off x="9634209" y="7612861"/>
            <a:ext cx="1496816" cy="461633"/>
          </a:xfrm>
          <a:prstGeom prst="rect">
            <a:avLst/>
          </a:prstGeom>
          <a:noFill/>
          <a:ln w="9525">
            <a:noFill/>
            <a:miter lim="800000"/>
            <a:headEnd/>
            <a:tailEnd/>
          </a:ln>
        </p:spPr>
        <p:txBody>
          <a:bodyPr wrap="none" lIns="137126" tIns="68564" rIns="137126" bIns="68564">
            <a:spAutoFit/>
          </a:bodyPr>
          <a:lstStyle/>
          <a:p>
            <a:pPr>
              <a:defRPr/>
            </a:pPr>
            <a:r>
              <a:rPr lang="en-US" sz="2100">
                <a:solidFill>
                  <a:schemeClr val="bg1">
                    <a:lumMod val="50000"/>
                  </a:schemeClr>
                </a:solidFill>
                <a:latin typeface="Calibri" panose="020F0502020204030204"/>
              </a:rPr>
              <a:t>50% of 648</a:t>
            </a:r>
          </a:p>
        </p:txBody>
      </p:sp>
      <p:sp>
        <p:nvSpPr>
          <p:cNvPr id="26642" name="Rectangle 28"/>
          <p:cNvSpPr>
            <a:spLocks noChangeArrowheads="1"/>
          </p:cNvSpPr>
          <p:nvPr/>
        </p:nvSpPr>
        <p:spPr bwMode="auto">
          <a:xfrm>
            <a:off x="12794120" y="7981959"/>
            <a:ext cx="3109912" cy="1246463"/>
          </a:xfrm>
          <a:prstGeom prst="rect">
            <a:avLst/>
          </a:prstGeom>
          <a:noFill/>
          <a:ln w="9525">
            <a:noFill/>
            <a:miter lim="800000"/>
            <a:headEnd/>
            <a:tailEnd/>
          </a:ln>
        </p:spPr>
        <p:txBody>
          <a:bodyPr lIns="137126" tIns="68564" rIns="137126" bIns="68564">
            <a:spAutoFit/>
          </a:bodyPr>
          <a:lstStyle/>
          <a:p>
            <a:pPr>
              <a:defRPr/>
            </a:pPr>
            <a:r>
              <a:rPr lang="en-US" sz="2400">
                <a:solidFill>
                  <a:srgbClr val="000000"/>
                </a:solidFill>
                <a:latin typeface="Arial Narrow" pitchFamily="34" charset="0"/>
              </a:rPr>
              <a:t>NOTE:  Length of this green box should be  longer than shown</a:t>
            </a:r>
          </a:p>
        </p:txBody>
      </p:sp>
      <p:grpSp>
        <p:nvGrpSpPr>
          <p:cNvPr id="4" name="Group 29"/>
          <p:cNvGrpSpPr>
            <a:grpSpLocks/>
          </p:cNvGrpSpPr>
          <p:nvPr/>
        </p:nvGrpSpPr>
        <p:grpSpPr bwMode="auto">
          <a:xfrm>
            <a:off x="2188031" y="5212578"/>
            <a:ext cx="13716002" cy="2169319"/>
            <a:chOff x="0" y="2735"/>
            <a:chExt cx="5760" cy="911"/>
          </a:xfrm>
        </p:grpSpPr>
        <p:sp>
          <p:nvSpPr>
            <p:cNvPr id="241694" name="Text Box 30"/>
            <p:cNvSpPr txBox="1">
              <a:spLocks noChangeArrowheads="1"/>
            </p:cNvSpPr>
            <p:nvPr/>
          </p:nvSpPr>
          <p:spPr bwMode="auto">
            <a:xfrm>
              <a:off x="0" y="2735"/>
              <a:ext cx="1282" cy="737"/>
            </a:xfrm>
            <a:prstGeom prst="rect">
              <a:avLst/>
            </a:prstGeom>
            <a:noFill/>
            <a:ln w="9525">
              <a:noFill/>
              <a:miter lim="800000"/>
              <a:headEnd/>
              <a:tailEnd/>
            </a:ln>
            <a:effectLst/>
          </p:spPr>
          <p:txBody>
            <a:bodyPr>
              <a:spAutoFit/>
            </a:bodyPr>
            <a:lstStyle/>
            <a:p>
              <a:pPr>
                <a:defRPr/>
              </a:pPr>
              <a:r>
                <a:rPr lang="en-US" sz="2700" dirty="0">
                  <a:solidFill>
                    <a:srgbClr val="61C9E5"/>
                  </a:solidFill>
                  <a:latin typeface="Calibri" panose="020F0502020204030204"/>
                </a:rPr>
                <a:t>Main effects only for ALL variables</a:t>
              </a:r>
            </a:p>
            <a:p>
              <a:pPr>
                <a:defRPr/>
              </a:pPr>
              <a:r>
                <a:rPr lang="en-US" sz="2700" dirty="0">
                  <a:solidFill>
                    <a:srgbClr val="C00000"/>
                  </a:solidFill>
                  <a:latin typeface="Calibri" panose="020F0502020204030204"/>
                </a:rPr>
                <a:t>+ some 2-way interactions</a:t>
              </a:r>
            </a:p>
          </p:txBody>
        </p:sp>
        <p:sp>
          <p:nvSpPr>
            <p:cNvPr id="241695" name="Text Box 31"/>
            <p:cNvSpPr txBox="1">
              <a:spLocks noChangeArrowheads="1"/>
            </p:cNvSpPr>
            <p:nvPr/>
          </p:nvSpPr>
          <p:spPr bwMode="auto">
            <a:xfrm>
              <a:off x="4478" y="2735"/>
              <a:ext cx="1282" cy="737"/>
            </a:xfrm>
            <a:prstGeom prst="rect">
              <a:avLst/>
            </a:prstGeom>
            <a:noFill/>
            <a:ln w="9525">
              <a:noFill/>
              <a:miter lim="800000"/>
              <a:headEnd/>
              <a:tailEnd/>
            </a:ln>
            <a:effectLst/>
          </p:spPr>
          <p:txBody>
            <a:bodyPr>
              <a:spAutoFit/>
            </a:bodyPr>
            <a:lstStyle/>
            <a:p>
              <a:pPr>
                <a:defRPr/>
              </a:pPr>
              <a:r>
                <a:rPr lang="en-US" sz="2700">
                  <a:solidFill>
                    <a:srgbClr val="007DC3">
                      <a:lumMod val="75000"/>
                    </a:srgbClr>
                  </a:solidFill>
                  <a:latin typeface="Calibri" panose="020F0502020204030204"/>
                </a:rPr>
                <a:t>Stage 3 effects plus ALL remaining 4-way, 5-way and 6-way interactions</a:t>
              </a:r>
            </a:p>
          </p:txBody>
        </p:sp>
        <p:sp>
          <p:nvSpPr>
            <p:cNvPr id="241696" name="Text Box 32"/>
            <p:cNvSpPr txBox="1">
              <a:spLocks noChangeArrowheads="1"/>
            </p:cNvSpPr>
            <p:nvPr/>
          </p:nvSpPr>
          <p:spPr bwMode="auto">
            <a:xfrm>
              <a:off x="2985" y="2735"/>
              <a:ext cx="1282" cy="562"/>
            </a:xfrm>
            <a:prstGeom prst="rect">
              <a:avLst/>
            </a:prstGeom>
            <a:noFill/>
            <a:ln w="9525">
              <a:noFill/>
              <a:miter lim="800000"/>
              <a:headEnd/>
              <a:tailEnd/>
            </a:ln>
            <a:effectLst/>
          </p:spPr>
          <p:txBody>
            <a:bodyPr>
              <a:spAutoFit/>
            </a:bodyPr>
            <a:lstStyle/>
            <a:p>
              <a:pPr>
                <a:defRPr/>
              </a:pPr>
              <a:r>
                <a:rPr lang="en-US" sz="2700">
                  <a:solidFill>
                    <a:srgbClr val="007DC3">
                      <a:lumMod val="75000"/>
                    </a:srgbClr>
                  </a:solidFill>
                  <a:latin typeface="Calibri" panose="020F0502020204030204"/>
                </a:rPr>
                <a:t>Stage 2 effects plus all 3-way interactions</a:t>
              </a:r>
            </a:p>
          </p:txBody>
        </p:sp>
        <p:sp>
          <p:nvSpPr>
            <p:cNvPr id="241697" name="Text Box 33"/>
            <p:cNvSpPr txBox="1">
              <a:spLocks noChangeArrowheads="1"/>
            </p:cNvSpPr>
            <p:nvPr/>
          </p:nvSpPr>
          <p:spPr bwMode="auto">
            <a:xfrm>
              <a:off x="1492" y="2735"/>
              <a:ext cx="1282" cy="911"/>
            </a:xfrm>
            <a:prstGeom prst="rect">
              <a:avLst/>
            </a:prstGeom>
            <a:noFill/>
            <a:ln w="9525">
              <a:noFill/>
              <a:miter lim="800000"/>
              <a:headEnd/>
              <a:tailEnd/>
            </a:ln>
            <a:effectLst/>
          </p:spPr>
          <p:txBody>
            <a:bodyPr>
              <a:spAutoFit/>
            </a:bodyPr>
            <a:lstStyle/>
            <a:p>
              <a:pPr>
                <a:defRPr/>
              </a:pPr>
              <a:r>
                <a:rPr lang="en-US" sz="2700" dirty="0">
                  <a:solidFill>
                    <a:srgbClr val="61C9E5"/>
                  </a:solidFill>
                  <a:latin typeface="Calibri" panose="020F0502020204030204"/>
                </a:rPr>
                <a:t>Stage 1 effects plus all 2-way interactions</a:t>
              </a:r>
            </a:p>
            <a:p>
              <a:pPr>
                <a:defRPr/>
              </a:pPr>
              <a:r>
                <a:rPr lang="en-US" sz="2700" dirty="0">
                  <a:solidFill>
                    <a:srgbClr val="C00000"/>
                  </a:solidFill>
                  <a:latin typeface="Calibri" panose="020F0502020204030204"/>
                </a:rPr>
                <a:t>+ some 3-way interactions</a:t>
              </a:r>
            </a:p>
          </p:txBody>
        </p:sp>
      </p:grpSp>
      <p:sp>
        <p:nvSpPr>
          <p:cNvPr id="241698" name="Text Box 34"/>
          <p:cNvSpPr txBox="1">
            <a:spLocks noChangeArrowheads="1"/>
          </p:cNvSpPr>
          <p:nvPr/>
        </p:nvSpPr>
        <p:spPr bwMode="auto">
          <a:xfrm>
            <a:off x="3292832" y="8373025"/>
            <a:ext cx="8058356" cy="507799"/>
          </a:xfrm>
          <a:prstGeom prst="rect">
            <a:avLst/>
          </a:prstGeom>
          <a:noFill/>
          <a:ln w="28575">
            <a:noFill/>
            <a:miter lim="800000"/>
            <a:headEnd/>
            <a:tailEnd/>
          </a:ln>
          <a:effectLst/>
        </p:spPr>
        <p:txBody>
          <a:bodyPr wrap="none" lIns="137126" tIns="68564" rIns="137126" bIns="68564">
            <a:spAutoFit/>
          </a:bodyPr>
          <a:lstStyle/>
          <a:p>
            <a:pPr algn="ctr">
              <a:defRPr/>
            </a:pPr>
            <a:r>
              <a:rPr lang="en-US" sz="2400" b="1" dirty="0">
                <a:solidFill>
                  <a:srgbClr val="007DC3">
                    <a:lumMod val="60000"/>
                    <a:lumOff val="40000"/>
                  </a:srgbClr>
                </a:solidFill>
                <a:latin typeface="Calibri" panose="020F0502020204030204"/>
              </a:rPr>
              <a:t>324 trials in Design 4 used as checkpoints for Designs 1, 2 &amp; 3</a:t>
            </a:r>
          </a:p>
        </p:txBody>
      </p:sp>
      <p:sp>
        <p:nvSpPr>
          <p:cNvPr id="241699" name="Line 35"/>
          <p:cNvSpPr>
            <a:spLocks noChangeShapeType="1"/>
          </p:cNvSpPr>
          <p:nvPr/>
        </p:nvSpPr>
        <p:spPr bwMode="auto">
          <a:xfrm>
            <a:off x="11371290" y="8635170"/>
            <a:ext cx="1282336" cy="0"/>
          </a:xfrm>
          <a:prstGeom prst="line">
            <a:avLst/>
          </a:prstGeom>
          <a:noFill/>
          <a:ln w="28575">
            <a:solidFill>
              <a:schemeClr val="accent2">
                <a:lumMod val="60000"/>
                <a:lumOff val="40000"/>
              </a:schemeClr>
            </a:solidFill>
            <a:round/>
            <a:headEnd/>
            <a:tailEnd type="triangle" w="med" len="med"/>
          </a:ln>
          <a:effectLst/>
        </p:spPr>
        <p:txBody>
          <a:bodyPr lIns="137126" tIns="68564" rIns="137126" bIns="68564"/>
          <a:lstStyle/>
          <a:p>
            <a:pPr>
              <a:defRPr/>
            </a:pPr>
            <a:endParaRPr lang="en-US" sz="2700">
              <a:solidFill>
                <a:srgbClr val="000000"/>
              </a:solidFill>
              <a:latin typeface="Calibri" panose="020F0502020204030204"/>
            </a:endParaRPr>
          </a:p>
        </p:txBody>
      </p:sp>
    </p:spTree>
    <p:extLst>
      <p:ext uri="{BB962C8B-B14F-4D97-AF65-F5344CB8AC3E}">
        <p14:creationId xmlns:p14="http://schemas.microsoft.com/office/powerpoint/2010/main" val="245681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Grp="1" noChangeArrowheads="1"/>
          </p:cNvSpPr>
          <p:nvPr>
            <p:ph type="title"/>
          </p:nvPr>
        </p:nvSpPr>
        <p:spPr>
          <a:xfrm>
            <a:off x="2631435" y="177717"/>
            <a:ext cx="11353506" cy="1061830"/>
          </a:xfrm>
        </p:spPr>
        <p:txBody>
          <a:bodyPr>
            <a:noAutofit/>
          </a:bodyPr>
          <a:lstStyle/>
          <a:p>
            <a:pPr algn="ctr"/>
            <a:r>
              <a:rPr lang="en-US" sz="4800" dirty="0">
                <a:solidFill>
                  <a:schemeClr val="accent1"/>
                </a:solidFill>
              </a:rPr>
              <a:t>“Factor Sparsity” and “Effect Heredity” Used to Enhance Model Complexity </a:t>
            </a:r>
          </a:p>
        </p:txBody>
      </p:sp>
      <p:sp>
        <p:nvSpPr>
          <p:cNvPr id="242707" name="Text Box 19"/>
          <p:cNvSpPr txBox="1">
            <a:spLocks noChangeArrowheads="1"/>
          </p:cNvSpPr>
          <p:nvPr/>
        </p:nvSpPr>
        <p:spPr bwMode="auto">
          <a:xfrm>
            <a:off x="12139274" y="5640058"/>
            <a:ext cx="5600700" cy="4078007"/>
          </a:xfrm>
          <a:prstGeom prst="rect">
            <a:avLst/>
          </a:prstGeom>
          <a:noFill/>
          <a:ln w="9525">
            <a:noFill/>
            <a:miter lim="800000"/>
            <a:headEnd/>
            <a:tailEnd/>
          </a:ln>
          <a:effectLst/>
        </p:spPr>
        <p:txBody>
          <a:bodyPr lIns="137126" tIns="68564" rIns="137126" bIns="68564">
            <a:spAutoFit/>
          </a:bodyPr>
          <a:lstStyle/>
          <a:p>
            <a:pPr>
              <a:defRPr/>
            </a:pPr>
            <a:r>
              <a:rPr lang="en-US" sz="3200" i="1" dirty="0">
                <a:solidFill>
                  <a:schemeClr val="bg2"/>
                </a:solidFill>
                <a:latin typeface="Calibri" panose="020F0502020204030204"/>
              </a:rPr>
              <a:t>Factor </a:t>
            </a:r>
            <a:r>
              <a:rPr lang="en-US" sz="3200" i="1" dirty="0" err="1">
                <a:solidFill>
                  <a:schemeClr val="bg2"/>
                </a:solidFill>
                <a:latin typeface="Calibri" panose="020F0502020204030204"/>
              </a:rPr>
              <a:t>Sparsity</a:t>
            </a:r>
            <a:r>
              <a:rPr lang="en-US" sz="3200" i="1" dirty="0">
                <a:solidFill>
                  <a:schemeClr val="bg2"/>
                </a:solidFill>
                <a:latin typeface="Calibri" panose="020F0502020204030204"/>
              </a:rPr>
              <a:t> </a:t>
            </a:r>
            <a:r>
              <a:rPr lang="en-US" sz="3200" dirty="0">
                <a:latin typeface="Calibri" panose="020F0502020204030204"/>
              </a:rPr>
              <a:t>states only a few variables will be active in a factorial DOE</a:t>
            </a:r>
          </a:p>
          <a:p>
            <a:pPr>
              <a:defRPr/>
            </a:pPr>
            <a:endParaRPr lang="en-US" sz="3200" dirty="0">
              <a:latin typeface="Calibri" panose="020F0502020204030204"/>
            </a:endParaRPr>
          </a:p>
          <a:p>
            <a:pPr>
              <a:defRPr/>
            </a:pPr>
            <a:r>
              <a:rPr lang="en-US" sz="3200" i="1" dirty="0">
                <a:solidFill>
                  <a:schemeClr val="bg2"/>
                </a:solidFill>
                <a:latin typeface="Calibri" panose="020F0502020204030204"/>
              </a:rPr>
              <a:t>Effect Heredity </a:t>
            </a:r>
            <a:r>
              <a:rPr lang="en-US" sz="3200" dirty="0">
                <a:latin typeface="Calibri" panose="020F0502020204030204"/>
              </a:rPr>
              <a:t>states significant interactions will only occur if at least one parent is active</a:t>
            </a:r>
          </a:p>
          <a:p>
            <a:pPr>
              <a:defRPr/>
            </a:pPr>
            <a:r>
              <a:rPr lang="en-US" sz="3200" dirty="0">
                <a:latin typeface="Calibri" panose="020F0502020204030204"/>
              </a:rPr>
              <a:t>( See Wu &amp; Hamada, p. 112)</a:t>
            </a:r>
          </a:p>
        </p:txBody>
      </p:sp>
      <p:grpSp>
        <p:nvGrpSpPr>
          <p:cNvPr id="2" name="Group 30"/>
          <p:cNvGrpSpPr>
            <a:grpSpLocks/>
          </p:cNvGrpSpPr>
          <p:nvPr/>
        </p:nvGrpSpPr>
        <p:grpSpPr bwMode="auto">
          <a:xfrm>
            <a:off x="1818406" y="1582409"/>
            <a:ext cx="11341898" cy="7369970"/>
            <a:chOff x="144" y="584"/>
            <a:chExt cx="4763" cy="3095"/>
          </a:xfrm>
        </p:grpSpPr>
        <p:pic>
          <p:nvPicPr>
            <p:cNvPr id="31755" name="Picture 24"/>
            <p:cNvPicPr>
              <a:picLocks noChangeAspect="1" noChangeArrowheads="1"/>
            </p:cNvPicPr>
            <p:nvPr/>
          </p:nvPicPr>
          <p:blipFill>
            <a:blip r:embed="rId2" cstate="print"/>
            <a:srcRect t="15755"/>
            <a:stretch>
              <a:fillRect/>
            </a:stretch>
          </p:blipFill>
          <p:spPr bwMode="auto">
            <a:xfrm>
              <a:off x="144" y="770"/>
              <a:ext cx="1512" cy="1193"/>
            </a:xfrm>
            <a:prstGeom prst="rect">
              <a:avLst/>
            </a:prstGeom>
            <a:noFill/>
            <a:ln w="9525">
              <a:noFill/>
              <a:miter lim="800000"/>
              <a:headEnd/>
              <a:tailEnd/>
            </a:ln>
          </p:spPr>
        </p:pic>
        <p:pic>
          <p:nvPicPr>
            <p:cNvPr id="31756" name="Picture 25"/>
            <p:cNvPicPr>
              <a:picLocks noChangeAspect="1" noChangeArrowheads="1"/>
            </p:cNvPicPr>
            <p:nvPr/>
          </p:nvPicPr>
          <p:blipFill>
            <a:blip r:embed="rId3" cstate="print"/>
            <a:srcRect t="15779"/>
            <a:stretch>
              <a:fillRect/>
            </a:stretch>
          </p:blipFill>
          <p:spPr bwMode="auto">
            <a:xfrm>
              <a:off x="1715" y="773"/>
              <a:ext cx="1513" cy="1190"/>
            </a:xfrm>
            <a:prstGeom prst="rect">
              <a:avLst/>
            </a:prstGeom>
            <a:noFill/>
            <a:ln w="9525">
              <a:noFill/>
              <a:miter lim="800000"/>
              <a:headEnd/>
              <a:tailEnd/>
            </a:ln>
          </p:spPr>
        </p:pic>
        <p:pic>
          <p:nvPicPr>
            <p:cNvPr id="31757" name="Picture 26"/>
            <p:cNvPicPr>
              <a:picLocks noChangeAspect="1" noChangeArrowheads="1"/>
            </p:cNvPicPr>
            <p:nvPr/>
          </p:nvPicPr>
          <p:blipFill>
            <a:blip r:embed="rId4" cstate="print"/>
            <a:srcRect t="15437"/>
            <a:stretch>
              <a:fillRect/>
            </a:stretch>
          </p:blipFill>
          <p:spPr bwMode="auto">
            <a:xfrm>
              <a:off x="3288" y="768"/>
              <a:ext cx="1512" cy="1195"/>
            </a:xfrm>
            <a:prstGeom prst="rect">
              <a:avLst/>
            </a:prstGeom>
            <a:noFill/>
            <a:ln w="9525">
              <a:noFill/>
              <a:miter lim="800000"/>
              <a:headEnd/>
              <a:tailEnd/>
            </a:ln>
          </p:spPr>
        </p:pic>
        <p:pic>
          <p:nvPicPr>
            <p:cNvPr id="31758" name="Picture 27"/>
            <p:cNvPicPr>
              <a:picLocks noChangeAspect="1" noChangeArrowheads="1"/>
            </p:cNvPicPr>
            <p:nvPr/>
          </p:nvPicPr>
          <p:blipFill>
            <a:blip r:embed="rId5" cstate="print"/>
            <a:srcRect t="14458"/>
            <a:stretch>
              <a:fillRect/>
            </a:stretch>
          </p:blipFill>
          <p:spPr bwMode="auto">
            <a:xfrm>
              <a:off x="144" y="2215"/>
              <a:ext cx="1522" cy="1205"/>
            </a:xfrm>
            <a:prstGeom prst="rect">
              <a:avLst/>
            </a:prstGeom>
            <a:noFill/>
            <a:ln w="9525">
              <a:noFill/>
              <a:miter lim="800000"/>
              <a:headEnd/>
              <a:tailEnd/>
            </a:ln>
          </p:spPr>
        </p:pic>
        <p:pic>
          <p:nvPicPr>
            <p:cNvPr id="31759" name="Picture 28"/>
            <p:cNvPicPr>
              <a:picLocks noChangeAspect="1" noChangeArrowheads="1"/>
            </p:cNvPicPr>
            <p:nvPr/>
          </p:nvPicPr>
          <p:blipFill>
            <a:blip r:embed="rId6" cstate="print"/>
            <a:srcRect t="14516"/>
            <a:stretch>
              <a:fillRect/>
            </a:stretch>
          </p:blipFill>
          <p:spPr bwMode="auto">
            <a:xfrm>
              <a:off x="1720" y="2214"/>
              <a:ext cx="1504" cy="1206"/>
            </a:xfrm>
            <a:prstGeom prst="rect">
              <a:avLst/>
            </a:prstGeom>
            <a:noFill/>
            <a:ln w="9525">
              <a:noFill/>
              <a:miter lim="800000"/>
              <a:headEnd/>
              <a:tailEnd/>
            </a:ln>
          </p:spPr>
        </p:pic>
        <p:sp>
          <p:nvSpPr>
            <p:cNvPr id="242697" name="Text Box 9"/>
            <p:cNvSpPr txBox="1">
              <a:spLocks noChangeArrowheads="1"/>
            </p:cNvSpPr>
            <p:nvPr/>
          </p:nvSpPr>
          <p:spPr bwMode="auto">
            <a:xfrm>
              <a:off x="569" y="1936"/>
              <a:ext cx="1021" cy="271"/>
            </a:xfrm>
            <a:prstGeom prst="rect">
              <a:avLst/>
            </a:prstGeom>
            <a:noFill/>
            <a:ln w="9525">
              <a:noFill/>
              <a:miter lim="800000"/>
              <a:headEnd/>
              <a:tailEnd/>
            </a:ln>
            <a:effectLst/>
          </p:spPr>
          <p:txBody>
            <a:bodyPr wrap="none">
              <a:spAutoFit/>
            </a:bodyPr>
            <a:lstStyle/>
            <a:p>
              <a:pPr algn="ctr">
                <a:defRPr/>
              </a:pPr>
              <a:r>
                <a:rPr lang="en-US" sz="1800" dirty="0"/>
                <a:t>Worst Case = 3.7%</a:t>
              </a:r>
            </a:p>
            <a:p>
              <a:pPr algn="ctr">
                <a:defRPr/>
              </a:pPr>
              <a:r>
                <a:rPr lang="en-US" sz="1800" dirty="0"/>
                <a:t>Half of Cases &lt; 0.37%</a:t>
              </a:r>
            </a:p>
          </p:txBody>
        </p:sp>
        <p:sp>
          <p:nvSpPr>
            <p:cNvPr id="242698" name="Text Box 10"/>
            <p:cNvSpPr txBox="1">
              <a:spLocks noChangeArrowheads="1"/>
            </p:cNvSpPr>
            <p:nvPr/>
          </p:nvSpPr>
          <p:spPr bwMode="auto">
            <a:xfrm>
              <a:off x="3756" y="1936"/>
              <a:ext cx="1151" cy="271"/>
            </a:xfrm>
            <a:prstGeom prst="rect">
              <a:avLst/>
            </a:prstGeom>
            <a:noFill/>
            <a:ln w="9525">
              <a:noFill/>
              <a:miter lim="800000"/>
              <a:headEnd/>
              <a:tailEnd/>
            </a:ln>
            <a:effectLst/>
          </p:spPr>
          <p:txBody>
            <a:bodyPr wrap="none">
              <a:spAutoFit/>
            </a:bodyPr>
            <a:lstStyle/>
            <a:p>
              <a:pPr algn="ctr">
                <a:defRPr/>
              </a:pPr>
              <a:r>
                <a:rPr lang="en-US" sz="1800" dirty="0"/>
                <a:t>Worst Case = -0.0081%</a:t>
              </a:r>
            </a:p>
            <a:p>
              <a:pPr algn="ctr">
                <a:defRPr/>
              </a:pPr>
              <a:r>
                <a:rPr lang="en-US" sz="1800" dirty="0"/>
                <a:t>Half of Cases &lt; 0.0007%</a:t>
              </a:r>
            </a:p>
          </p:txBody>
        </p:sp>
        <p:sp>
          <p:nvSpPr>
            <p:cNvPr id="242699" name="Text Box 11"/>
            <p:cNvSpPr txBox="1">
              <a:spLocks noChangeArrowheads="1"/>
            </p:cNvSpPr>
            <p:nvPr/>
          </p:nvSpPr>
          <p:spPr bwMode="auto">
            <a:xfrm>
              <a:off x="2220" y="1936"/>
              <a:ext cx="988" cy="271"/>
            </a:xfrm>
            <a:prstGeom prst="rect">
              <a:avLst/>
            </a:prstGeom>
            <a:noFill/>
            <a:ln w="9525">
              <a:noFill/>
              <a:miter lim="800000"/>
              <a:headEnd/>
              <a:tailEnd/>
            </a:ln>
            <a:effectLst/>
          </p:spPr>
          <p:txBody>
            <a:bodyPr wrap="none">
              <a:spAutoFit/>
            </a:bodyPr>
            <a:lstStyle/>
            <a:p>
              <a:pPr algn="ctr">
                <a:defRPr/>
              </a:pPr>
              <a:r>
                <a:rPr lang="en-US" sz="1800" dirty="0"/>
                <a:t>Worst Case = -0.93%</a:t>
              </a:r>
            </a:p>
            <a:p>
              <a:pPr algn="ctr">
                <a:defRPr/>
              </a:pPr>
              <a:r>
                <a:rPr lang="en-US" sz="1800" dirty="0"/>
                <a:t>Half of Cases &lt; 0.11%</a:t>
              </a:r>
            </a:p>
          </p:txBody>
        </p:sp>
        <p:sp>
          <p:nvSpPr>
            <p:cNvPr id="242700" name="Line 12"/>
            <p:cNvSpPr>
              <a:spLocks noChangeShapeType="1"/>
            </p:cNvSpPr>
            <p:nvPr/>
          </p:nvSpPr>
          <p:spPr bwMode="auto">
            <a:xfrm flipV="1">
              <a:off x="2397" y="1767"/>
              <a:ext cx="0" cy="144"/>
            </a:xfrm>
            <a:prstGeom prst="line">
              <a:avLst/>
            </a:prstGeom>
            <a:noFill/>
            <a:ln w="76200">
              <a:solidFill>
                <a:srgbClr val="FF0000"/>
              </a:solidFill>
              <a:round/>
              <a:headEnd/>
              <a:tailEnd type="triangle" w="med" len="med"/>
            </a:ln>
            <a:effectLst/>
          </p:spPr>
          <p:txBody>
            <a:bodyPr/>
            <a:lstStyle/>
            <a:p>
              <a:pPr>
                <a:defRPr/>
              </a:pPr>
              <a:endParaRPr lang="en-US" sz="2700">
                <a:solidFill>
                  <a:srgbClr val="007DC3">
                    <a:lumMod val="75000"/>
                  </a:srgbClr>
                </a:solidFill>
                <a:latin typeface="Calibri" panose="020F0502020204030204"/>
              </a:endParaRPr>
            </a:p>
          </p:txBody>
        </p:sp>
        <p:sp>
          <p:nvSpPr>
            <p:cNvPr id="242701" name="Line 13"/>
            <p:cNvSpPr>
              <a:spLocks noChangeShapeType="1"/>
            </p:cNvSpPr>
            <p:nvPr/>
          </p:nvSpPr>
          <p:spPr bwMode="auto">
            <a:xfrm flipV="1">
              <a:off x="1515" y="1761"/>
              <a:ext cx="0" cy="144"/>
            </a:xfrm>
            <a:prstGeom prst="line">
              <a:avLst/>
            </a:prstGeom>
            <a:noFill/>
            <a:ln w="76200">
              <a:solidFill>
                <a:srgbClr val="FF0000"/>
              </a:solidFill>
              <a:round/>
              <a:headEnd/>
              <a:tailEnd type="triangle" w="med" len="med"/>
            </a:ln>
            <a:effectLst/>
          </p:spPr>
          <p:txBody>
            <a:bodyPr/>
            <a:lstStyle/>
            <a:p>
              <a:pPr>
                <a:defRPr/>
              </a:pPr>
              <a:endParaRPr lang="en-US" sz="2700">
                <a:solidFill>
                  <a:srgbClr val="007DC3">
                    <a:lumMod val="75000"/>
                  </a:srgbClr>
                </a:solidFill>
                <a:latin typeface="Calibri" panose="020F0502020204030204"/>
              </a:endParaRPr>
            </a:p>
          </p:txBody>
        </p:sp>
        <p:sp>
          <p:nvSpPr>
            <p:cNvPr id="242702" name="Line 14"/>
            <p:cNvSpPr>
              <a:spLocks noChangeShapeType="1"/>
            </p:cNvSpPr>
            <p:nvPr/>
          </p:nvSpPr>
          <p:spPr bwMode="auto">
            <a:xfrm flipV="1">
              <a:off x="4098" y="1761"/>
              <a:ext cx="0" cy="144"/>
            </a:xfrm>
            <a:prstGeom prst="line">
              <a:avLst/>
            </a:prstGeom>
            <a:noFill/>
            <a:ln w="76200">
              <a:solidFill>
                <a:srgbClr val="FF0000"/>
              </a:solidFill>
              <a:round/>
              <a:headEnd/>
              <a:tailEnd type="triangle" w="med" len="med"/>
            </a:ln>
            <a:effectLst/>
          </p:spPr>
          <p:txBody>
            <a:bodyPr/>
            <a:lstStyle/>
            <a:p>
              <a:pPr>
                <a:defRPr/>
              </a:pPr>
              <a:endParaRPr lang="en-US" sz="2700">
                <a:solidFill>
                  <a:srgbClr val="007DC3">
                    <a:lumMod val="75000"/>
                  </a:srgbClr>
                </a:solidFill>
                <a:latin typeface="Calibri" panose="020F0502020204030204"/>
              </a:endParaRPr>
            </a:p>
          </p:txBody>
        </p:sp>
        <p:sp>
          <p:nvSpPr>
            <p:cNvPr id="242703" name="Text Box 15"/>
            <p:cNvSpPr txBox="1">
              <a:spLocks noChangeArrowheads="1"/>
            </p:cNvSpPr>
            <p:nvPr/>
          </p:nvSpPr>
          <p:spPr bwMode="auto">
            <a:xfrm>
              <a:off x="578" y="3408"/>
              <a:ext cx="1002" cy="271"/>
            </a:xfrm>
            <a:prstGeom prst="rect">
              <a:avLst/>
            </a:prstGeom>
            <a:noFill/>
            <a:ln w="9525">
              <a:noFill/>
              <a:miter lim="800000"/>
              <a:headEnd/>
              <a:tailEnd/>
            </a:ln>
            <a:effectLst/>
          </p:spPr>
          <p:txBody>
            <a:bodyPr wrap="none">
              <a:spAutoFit/>
            </a:bodyPr>
            <a:lstStyle/>
            <a:p>
              <a:pPr algn="ctr">
                <a:defRPr/>
              </a:pPr>
              <a:r>
                <a:rPr lang="en-US" sz="1800" dirty="0"/>
                <a:t>Worst Case = -2.5%</a:t>
              </a:r>
            </a:p>
            <a:p>
              <a:pPr algn="ctr">
                <a:defRPr/>
              </a:pPr>
              <a:r>
                <a:rPr lang="en-US" sz="1800" dirty="0"/>
                <a:t>Half of Cases &lt; 0.16%</a:t>
              </a:r>
            </a:p>
          </p:txBody>
        </p:sp>
        <p:sp>
          <p:nvSpPr>
            <p:cNvPr id="242704" name="Text Box 16"/>
            <p:cNvSpPr txBox="1">
              <a:spLocks noChangeArrowheads="1"/>
            </p:cNvSpPr>
            <p:nvPr/>
          </p:nvSpPr>
          <p:spPr bwMode="auto">
            <a:xfrm>
              <a:off x="2149" y="3408"/>
              <a:ext cx="1131" cy="271"/>
            </a:xfrm>
            <a:prstGeom prst="rect">
              <a:avLst/>
            </a:prstGeom>
            <a:noFill/>
            <a:ln w="9525">
              <a:noFill/>
              <a:miter lim="800000"/>
              <a:headEnd/>
              <a:tailEnd/>
            </a:ln>
            <a:effectLst/>
          </p:spPr>
          <p:txBody>
            <a:bodyPr wrap="none">
              <a:spAutoFit/>
            </a:bodyPr>
            <a:lstStyle/>
            <a:p>
              <a:pPr algn="ctr">
                <a:defRPr/>
              </a:pPr>
              <a:r>
                <a:rPr lang="en-US" sz="1800" dirty="0"/>
                <a:t>Worst Case = -0.0251%</a:t>
              </a:r>
            </a:p>
            <a:p>
              <a:pPr algn="ctr">
                <a:defRPr/>
              </a:pPr>
              <a:r>
                <a:rPr lang="en-US" sz="1800" dirty="0"/>
                <a:t>Half of Cases &lt; 0.0010%</a:t>
              </a:r>
            </a:p>
          </p:txBody>
        </p:sp>
        <p:sp>
          <p:nvSpPr>
            <p:cNvPr id="242705" name="Line 17"/>
            <p:cNvSpPr>
              <a:spLocks noChangeShapeType="1"/>
            </p:cNvSpPr>
            <p:nvPr/>
          </p:nvSpPr>
          <p:spPr bwMode="auto">
            <a:xfrm flipV="1">
              <a:off x="606" y="3219"/>
              <a:ext cx="0" cy="144"/>
            </a:xfrm>
            <a:prstGeom prst="line">
              <a:avLst/>
            </a:prstGeom>
            <a:noFill/>
            <a:ln w="76200">
              <a:solidFill>
                <a:srgbClr val="FF0000"/>
              </a:solidFill>
              <a:round/>
              <a:headEnd/>
              <a:tailEnd type="triangle" w="med" len="med"/>
            </a:ln>
            <a:effectLst/>
          </p:spPr>
          <p:txBody>
            <a:bodyPr/>
            <a:lstStyle/>
            <a:p>
              <a:pPr>
                <a:defRPr/>
              </a:pPr>
              <a:endParaRPr lang="en-US" sz="2700">
                <a:solidFill>
                  <a:srgbClr val="007DC3">
                    <a:lumMod val="75000"/>
                  </a:srgbClr>
                </a:solidFill>
                <a:latin typeface="Calibri" panose="020F0502020204030204"/>
              </a:endParaRPr>
            </a:p>
          </p:txBody>
        </p:sp>
        <p:sp>
          <p:nvSpPr>
            <p:cNvPr id="242706" name="Line 18"/>
            <p:cNvSpPr>
              <a:spLocks noChangeShapeType="1"/>
            </p:cNvSpPr>
            <p:nvPr/>
          </p:nvSpPr>
          <p:spPr bwMode="auto">
            <a:xfrm flipV="1">
              <a:off x="2529" y="3219"/>
              <a:ext cx="0" cy="144"/>
            </a:xfrm>
            <a:prstGeom prst="line">
              <a:avLst/>
            </a:prstGeom>
            <a:noFill/>
            <a:ln w="76200">
              <a:solidFill>
                <a:srgbClr val="FF0000"/>
              </a:solidFill>
              <a:round/>
              <a:headEnd/>
              <a:tailEnd type="triangle" w="med" len="med"/>
            </a:ln>
            <a:effectLst/>
          </p:spPr>
          <p:txBody>
            <a:bodyPr/>
            <a:lstStyle/>
            <a:p>
              <a:pPr>
                <a:defRPr/>
              </a:pPr>
              <a:endParaRPr lang="en-US" sz="2700">
                <a:solidFill>
                  <a:srgbClr val="007DC3">
                    <a:lumMod val="75000"/>
                  </a:srgbClr>
                </a:solidFill>
                <a:latin typeface="Calibri" panose="020F0502020204030204"/>
              </a:endParaRPr>
            </a:p>
          </p:txBody>
        </p:sp>
        <p:sp>
          <p:nvSpPr>
            <p:cNvPr id="242708" name="Text Box 20"/>
            <p:cNvSpPr txBox="1">
              <a:spLocks noChangeAspect="1" noChangeArrowheads="1"/>
            </p:cNvSpPr>
            <p:nvPr/>
          </p:nvSpPr>
          <p:spPr bwMode="auto">
            <a:xfrm>
              <a:off x="3719" y="584"/>
              <a:ext cx="776" cy="285"/>
            </a:xfrm>
            <a:prstGeom prst="rect">
              <a:avLst/>
            </a:prstGeom>
            <a:noFill/>
            <a:ln w="9525">
              <a:noFill/>
              <a:miter lim="800000"/>
              <a:headEnd/>
              <a:tailEnd/>
            </a:ln>
            <a:effectLst/>
          </p:spPr>
          <p:txBody>
            <a:bodyPr/>
            <a:lstStyle/>
            <a:p>
              <a:pPr eaLnBrk="0" hangingPunct="0">
                <a:spcBef>
                  <a:spcPct val="50000"/>
                </a:spcBef>
                <a:defRPr/>
              </a:pPr>
              <a:r>
                <a:rPr lang="en-US" altLang="en-US" sz="1800" b="1" dirty="0">
                  <a:latin typeface="Calibri" panose="020F0502020204030204"/>
                </a:rPr>
                <a:t>324 trials (50%)</a:t>
              </a:r>
            </a:p>
          </p:txBody>
        </p:sp>
        <p:sp>
          <p:nvSpPr>
            <p:cNvPr id="242709" name="Text Box 21"/>
            <p:cNvSpPr txBox="1">
              <a:spLocks noChangeAspect="1" noChangeArrowheads="1"/>
            </p:cNvSpPr>
            <p:nvPr/>
          </p:nvSpPr>
          <p:spPr bwMode="auto">
            <a:xfrm>
              <a:off x="585" y="584"/>
              <a:ext cx="824" cy="259"/>
            </a:xfrm>
            <a:prstGeom prst="rect">
              <a:avLst/>
            </a:prstGeom>
            <a:noFill/>
            <a:ln w="9525">
              <a:noFill/>
              <a:miter lim="800000"/>
              <a:headEnd/>
              <a:tailEnd/>
            </a:ln>
            <a:effectLst/>
          </p:spPr>
          <p:txBody>
            <a:bodyPr/>
            <a:lstStyle/>
            <a:p>
              <a:pPr eaLnBrk="0" hangingPunct="0">
                <a:spcBef>
                  <a:spcPct val="50000"/>
                </a:spcBef>
                <a:defRPr/>
              </a:pPr>
              <a:r>
                <a:rPr lang="en-US" altLang="en-US" sz="1800" b="1" dirty="0">
                  <a:latin typeface="Calibri" panose="020F0502020204030204"/>
                </a:rPr>
                <a:t>36 trials (5.6%)</a:t>
              </a:r>
            </a:p>
          </p:txBody>
        </p:sp>
        <p:sp>
          <p:nvSpPr>
            <p:cNvPr id="242710" name="Text Box 22"/>
            <p:cNvSpPr txBox="1">
              <a:spLocks noChangeAspect="1" noChangeArrowheads="1"/>
            </p:cNvSpPr>
            <p:nvPr/>
          </p:nvSpPr>
          <p:spPr bwMode="auto">
            <a:xfrm>
              <a:off x="2115" y="589"/>
              <a:ext cx="868" cy="259"/>
            </a:xfrm>
            <a:prstGeom prst="rect">
              <a:avLst/>
            </a:prstGeom>
            <a:noFill/>
            <a:ln w="9525">
              <a:noFill/>
              <a:miter lim="800000"/>
              <a:headEnd/>
              <a:tailEnd/>
            </a:ln>
            <a:effectLst/>
          </p:spPr>
          <p:txBody>
            <a:bodyPr/>
            <a:lstStyle/>
            <a:p>
              <a:pPr eaLnBrk="0" hangingPunct="0">
                <a:spcBef>
                  <a:spcPct val="50000"/>
                </a:spcBef>
                <a:defRPr/>
              </a:pPr>
              <a:r>
                <a:rPr lang="en-US" altLang="en-US" sz="1800" b="1" dirty="0">
                  <a:latin typeface="Calibri" panose="020F0502020204030204"/>
                </a:rPr>
                <a:t>108 trials (16.7%)</a:t>
              </a:r>
            </a:p>
          </p:txBody>
        </p:sp>
      </p:grpSp>
      <p:sp>
        <p:nvSpPr>
          <p:cNvPr id="242711" name="Text Box 23"/>
          <p:cNvSpPr txBox="1">
            <a:spLocks noChangeArrowheads="1"/>
          </p:cNvSpPr>
          <p:nvPr/>
        </p:nvSpPr>
        <p:spPr bwMode="auto">
          <a:xfrm>
            <a:off x="2389176" y="9173360"/>
            <a:ext cx="8844696" cy="569354"/>
          </a:xfrm>
          <a:prstGeom prst="rect">
            <a:avLst/>
          </a:prstGeom>
          <a:noFill/>
          <a:ln w="9525" algn="ctr">
            <a:noFill/>
            <a:miter lim="800000"/>
            <a:headEnd/>
            <a:tailEnd/>
          </a:ln>
          <a:effectLst/>
        </p:spPr>
        <p:txBody>
          <a:bodyPr wrap="square" lIns="137126" tIns="68564" rIns="137126" bIns="68564">
            <a:spAutoFit/>
          </a:bodyPr>
          <a:lstStyle/>
          <a:p>
            <a:pPr>
              <a:defRPr/>
            </a:pPr>
            <a:r>
              <a:rPr lang="en-US" sz="2800" dirty="0">
                <a:solidFill>
                  <a:schemeClr val="bg2"/>
                </a:solidFill>
                <a:latin typeface="Calibri" panose="020F0502020204030204"/>
              </a:rPr>
              <a:t>Oct. 1, 2007 visit by Profs. Wu &amp; Joseph of GA Tech </a:t>
            </a:r>
            <a:r>
              <a:rPr lang="en-US" sz="2800" dirty="0" err="1">
                <a:solidFill>
                  <a:schemeClr val="bg2"/>
                </a:solidFill>
                <a:latin typeface="Calibri" panose="020F0502020204030204"/>
              </a:rPr>
              <a:t>ISyE</a:t>
            </a:r>
            <a:endParaRPr lang="en-US" sz="2800" dirty="0">
              <a:solidFill>
                <a:schemeClr val="bg2"/>
              </a:solidFill>
              <a:latin typeface="Calibri" panose="020F0502020204030204"/>
            </a:endParaRPr>
          </a:p>
        </p:txBody>
      </p:sp>
      <p:sp>
        <p:nvSpPr>
          <p:cNvPr id="242719" name="Text Box 31"/>
          <p:cNvSpPr txBox="1">
            <a:spLocks noChangeArrowheads="1"/>
          </p:cNvSpPr>
          <p:nvPr/>
        </p:nvSpPr>
        <p:spPr bwMode="auto">
          <a:xfrm>
            <a:off x="2591317" y="2242015"/>
            <a:ext cx="2841928" cy="461633"/>
          </a:xfrm>
          <a:prstGeom prst="rect">
            <a:avLst/>
          </a:prstGeom>
          <a:noFill/>
          <a:ln w="9525" algn="ctr">
            <a:noFill/>
            <a:miter lim="800000"/>
            <a:headEnd/>
            <a:tailEnd/>
          </a:ln>
          <a:effectLst/>
        </p:spPr>
        <p:txBody>
          <a:bodyPr wrap="none" lIns="137126" tIns="68564" rIns="137126" bIns="68564">
            <a:spAutoFit/>
          </a:bodyPr>
          <a:lstStyle/>
          <a:p>
            <a:pPr>
              <a:defRPr/>
            </a:pPr>
            <a:r>
              <a:rPr lang="en-US" sz="2100" dirty="0">
                <a:solidFill>
                  <a:srgbClr val="007DC3">
                    <a:lumMod val="75000"/>
                  </a:srgbClr>
                </a:solidFill>
                <a:latin typeface="Calibri" panose="020F0502020204030204"/>
              </a:rPr>
              <a:t>1-way w/nesting model</a:t>
            </a:r>
          </a:p>
        </p:txBody>
      </p:sp>
      <p:sp>
        <p:nvSpPr>
          <p:cNvPr id="242722" name="Text Box 34"/>
          <p:cNvSpPr txBox="1">
            <a:spLocks noChangeArrowheads="1"/>
          </p:cNvSpPr>
          <p:nvPr/>
        </p:nvSpPr>
        <p:spPr bwMode="auto">
          <a:xfrm>
            <a:off x="6504797" y="5721023"/>
            <a:ext cx="2764630" cy="784798"/>
          </a:xfrm>
          <a:prstGeom prst="rect">
            <a:avLst/>
          </a:prstGeom>
          <a:noFill/>
          <a:ln w="9525" algn="ctr">
            <a:noFill/>
            <a:miter lim="800000"/>
            <a:headEnd/>
            <a:tailEnd/>
          </a:ln>
          <a:effectLst/>
        </p:spPr>
        <p:txBody>
          <a:bodyPr lIns="137126" tIns="68564" rIns="137126" bIns="68564">
            <a:spAutoFit/>
          </a:bodyPr>
          <a:lstStyle/>
          <a:p>
            <a:pPr>
              <a:defRPr/>
            </a:pPr>
            <a:r>
              <a:rPr lang="en-US" sz="2100" dirty="0">
                <a:solidFill>
                  <a:srgbClr val="007DC3">
                    <a:lumMod val="75000"/>
                  </a:srgbClr>
                </a:solidFill>
                <a:latin typeface="Calibri" panose="020F0502020204030204"/>
              </a:rPr>
              <a:t>2-way </a:t>
            </a:r>
            <a:r>
              <a:rPr lang="en-US" sz="2100" dirty="0">
                <a:solidFill>
                  <a:srgbClr val="C00000"/>
                </a:solidFill>
                <a:latin typeface="Calibri" panose="020F0502020204030204"/>
              </a:rPr>
              <a:t>+ some 3-way</a:t>
            </a:r>
          </a:p>
          <a:p>
            <a:pPr>
              <a:defRPr/>
            </a:pPr>
            <a:r>
              <a:rPr lang="en-US" sz="2100" dirty="0">
                <a:solidFill>
                  <a:srgbClr val="007DC3">
                    <a:lumMod val="75000"/>
                  </a:srgbClr>
                </a:solidFill>
                <a:latin typeface="Calibri" panose="020F0502020204030204"/>
              </a:rPr>
              <a:t>terms model</a:t>
            </a:r>
          </a:p>
        </p:txBody>
      </p:sp>
      <p:sp>
        <p:nvSpPr>
          <p:cNvPr id="242723" name="Text Box 35"/>
          <p:cNvSpPr txBox="1">
            <a:spLocks noChangeArrowheads="1"/>
          </p:cNvSpPr>
          <p:nvPr/>
        </p:nvSpPr>
        <p:spPr bwMode="auto">
          <a:xfrm>
            <a:off x="10134194" y="2242015"/>
            <a:ext cx="2694323" cy="461633"/>
          </a:xfrm>
          <a:prstGeom prst="rect">
            <a:avLst/>
          </a:prstGeom>
          <a:noFill/>
          <a:ln w="9525" algn="ctr">
            <a:noFill/>
            <a:miter lim="800000"/>
            <a:headEnd/>
            <a:tailEnd/>
          </a:ln>
          <a:effectLst/>
        </p:spPr>
        <p:txBody>
          <a:bodyPr wrap="none" lIns="137126" tIns="68564" rIns="137126" bIns="68564">
            <a:spAutoFit/>
          </a:bodyPr>
          <a:lstStyle/>
          <a:p>
            <a:pPr>
              <a:defRPr/>
            </a:pPr>
            <a:r>
              <a:rPr lang="en-US" sz="2100" dirty="0">
                <a:solidFill>
                  <a:srgbClr val="007DC3">
                    <a:lumMod val="75000"/>
                  </a:srgbClr>
                </a:solidFill>
                <a:latin typeface="Calibri" panose="020F0502020204030204"/>
              </a:rPr>
              <a:t>Reduced 3-way model</a:t>
            </a:r>
          </a:p>
        </p:txBody>
      </p:sp>
      <p:sp>
        <p:nvSpPr>
          <p:cNvPr id="242724" name="Text Box 36"/>
          <p:cNvSpPr txBox="1">
            <a:spLocks noChangeArrowheads="1"/>
          </p:cNvSpPr>
          <p:nvPr/>
        </p:nvSpPr>
        <p:spPr bwMode="auto">
          <a:xfrm>
            <a:off x="6384240" y="2242015"/>
            <a:ext cx="2694323" cy="461633"/>
          </a:xfrm>
          <a:prstGeom prst="rect">
            <a:avLst/>
          </a:prstGeom>
          <a:noFill/>
          <a:ln w="9525" algn="ctr">
            <a:noFill/>
            <a:miter lim="800000"/>
            <a:headEnd/>
            <a:tailEnd/>
          </a:ln>
          <a:effectLst/>
        </p:spPr>
        <p:txBody>
          <a:bodyPr wrap="none" lIns="137126" tIns="68564" rIns="137126" bIns="68564">
            <a:spAutoFit/>
          </a:bodyPr>
          <a:lstStyle/>
          <a:p>
            <a:pPr>
              <a:defRPr/>
            </a:pPr>
            <a:r>
              <a:rPr lang="en-US" sz="2100" dirty="0">
                <a:solidFill>
                  <a:srgbClr val="007DC3">
                    <a:lumMod val="75000"/>
                  </a:srgbClr>
                </a:solidFill>
                <a:latin typeface="Calibri" panose="020F0502020204030204"/>
              </a:rPr>
              <a:t>Reduced 2-way model</a:t>
            </a:r>
          </a:p>
        </p:txBody>
      </p:sp>
      <p:sp>
        <p:nvSpPr>
          <p:cNvPr id="242725" name="Text Box 37"/>
          <p:cNvSpPr txBox="1">
            <a:spLocks noChangeArrowheads="1"/>
          </p:cNvSpPr>
          <p:nvPr/>
        </p:nvSpPr>
        <p:spPr bwMode="auto">
          <a:xfrm>
            <a:off x="2806626" y="5721023"/>
            <a:ext cx="2764632" cy="784798"/>
          </a:xfrm>
          <a:prstGeom prst="rect">
            <a:avLst/>
          </a:prstGeom>
          <a:noFill/>
          <a:ln w="9525" algn="ctr">
            <a:noFill/>
            <a:miter lim="800000"/>
            <a:headEnd/>
            <a:tailEnd/>
          </a:ln>
          <a:effectLst/>
        </p:spPr>
        <p:txBody>
          <a:bodyPr lIns="137126" tIns="68564" rIns="137126" bIns="68564">
            <a:spAutoFit/>
          </a:bodyPr>
          <a:lstStyle/>
          <a:p>
            <a:pPr>
              <a:defRPr/>
            </a:pPr>
            <a:r>
              <a:rPr lang="en-US" sz="2100" dirty="0">
                <a:solidFill>
                  <a:srgbClr val="007DC3">
                    <a:lumMod val="75000"/>
                  </a:srgbClr>
                </a:solidFill>
                <a:latin typeface="Calibri" panose="020F0502020204030204"/>
              </a:rPr>
              <a:t>1-way </a:t>
            </a:r>
            <a:r>
              <a:rPr lang="en-US" sz="2100" dirty="0">
                <a:solidFill>
                  <a:srgbClr val="C00000"/>
                </a:solidFill>
                <a:latin typeface="Calibri" panose="020F0502020204030204"/>
              </a:rPr>
              <a:t>+ some 2-way</a:t>
            </a:r>
          </a:p>
          <a:p>
            <a:pPr>
              <a:defRPr/>
            </a:pPr>
            <a:r>
              <a:rPr lang="en-US" sz="2100" dirty="0">
                <a:solidFill>
                  <a:srgbClr val="007DC3">
                    <a:lumMod val="75000"/>
                  </a:srgbClr>
                </a:solidFill>
                <a:latin typeface="Calibri" panose="020F0502020204030204"/>
              </a:rPr>
              <a:t>terms model</a:t>
            </a:r>
          </a:p>
        </p:txBody>
      </p:sp>
      <p:sp>
        <p:nvSpPr>
          <p:cNvPr id="3" name="TextBox 2">
            <a:extLst>
              <a:ext uri="{FF2B5EF4-FFF2-40B4-BE49-F238E27FC236}">
                <a16:creationId xmlns:a16="http://schemas.microsoft.com/office/drawing/2014/main" id="{FEF4630E-8611-49A6-8F55-6520C2F7B174}"/>
              </a:ext>
            </a:extLst>
          </p:cNvPr>
          <p:cNvSpPr txBox="1"/>
          <p:nvPr/>
        </p:nvSpPr>
        <p:spPr>
          <a:xfrm>
            <a:off x="13345584" y="2516473"/>
            <a:ext cx="4807945" cy="2308324"/>
          </a:xfrm>
          <a:prstGeom prst="rect">
            <a:avLst/>
          </a:prstGeom>
          <a:noFill/>
        </p:spPr>
        <p:txBody>
          <a:bodyPr wrap="square" rtlCol="0">
            <a:spAutoFit/>
          </a:bodyPr>
          <a:lstStyle/>
          <a:p>
            <a:pPr algn="l"/>
            <a:r>
              <a:rPr lang="en-US" dirty="0">
                <a:solidFill>
                  <a:schemeClr val="bg2"/>
                </a:solidFill>
                <a:latin typeface="+mj-lt"/>
              </a:rPr>
              <a:t>Histograms showing % off target for predicting 324 checkpoint trials.</a:t>
            </a:r>
          </a:p>
        </p:txBody>
      </p:sp>
    </p:spTree>
    <p:extLst>
      <p:ext uri="{BB962C8B-B14F-4D97-AF65-F5344CB8AC3E}">
        <p14:creationId xmlns:p14="http://schemas.microsoft.com/office/powerpoint/2010/main" val="186222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8"/>
          <p:cNvSpPr txBox="1">
            <a:spLocks noChangeArrowheads="1"/>
          </p:cNvSpPr>
          <p:nvPr/>
        </p:nvSpPr>
        <p:spPr bwMode="auto">
          <a:xfrm>
            <a:off x="939471" y="8077796"/>
            <a:ext cx="16404298" cy="1800461"/>
          </a:xfrm>
          <a:prstGeom prst="rect">
            <a:avLst/>
          </a:prstGeom>
          <a:noFill/>
          <a:ln w="9525">
            <a:noFill/>
            <a:miter lim="800000"/>
            <a:headEnd/>
            <a:tailEnd/>
          </a:ln>
        </p:spPr>
        <p:txBody>
          <a:bodyPr wrap="square" lIns="137126" tIns="68564" rIns="137126" bIns="68564">
            <a:spAutoFit/>
          </a:bodyPr>
          <a:lstStyle/>
          <a:p>
            <a:r>
              <a:rPr lang="en-US" altLang="en-US" dirty="0">
                <a:ea typeface="ＭＳ Ｐゴシック" pitchFamily="34" charset="-128"/>
              </a:rPr>
              <a:t>Rather than emphasizing high leverage trials (“corners”) for a simple polynomial model, space-filling designs “spread” their trials more uniformly through the space to better </a:t>
            </a:r>
            <a:r>
              <a:rPr lang="en-US" altLang="en-US" dirty="0">
                <a:solidFill>
                  <a:srgbClr val="B11A29"/>
                </a:solidFill>
                <a:ea typeface="ＭＳ Ｐゴシック" pitchFamily="34" charset="-128"/>
              </a:rPr>
              <a:t>capture the local complexities </a:t>
            </a:r>
            <a:r>
              <a:rPr lang="en-US" altLang="en-US" dirty="0">
                <a:ea typeface="ＭＳ Ｐゴシック" pitchFamily="34" charset="-128"/>
              </a:rPr>
              <a:t>of the simulation model.</a:t>
            </a:r>
            <a:endParaRPr lang="en-US" dirty="0">
              <a:ea typeface="ＭＳ Ｐゴシック" pitchFamily="34" charset="-128"/>
            </a:endParaRPr>
          </a:p>
        </p:txBody>
      </p:sp>
      <p:sp>
        <p:nvSpPr>
          <p:cNvPr id="18434" name="Rectangle 2"/>
          <p:cNvSpPr>
            <a:spLocks noGrp="1" noChangeArrowheads="1"/>
          </p:cNvSpPr>
          <p:nvPr>
            <p:ph type="title"/>
          </p:nvPr>
        </p:nvSpPr>
        <p:spPr>
          <a:xfrm>
            <a:off x="2283624" y="277138"/>
            <a:ext cx="13715992" cy="1246496"/>
          </a:xfrm>
        </p:spPr>
        <p:txBody>
          <a:bodyPr>
            <a:noAutofit/>
          </a:bodyPr>
          <a:lstStyle/>
          <a:p>
            <a:pPr algn="ctr" eaLnBrk="1" hangingPunct="1"/>
            <a:r>
              <a:rPr lang="en-US" altLang="en-US" sz="4800" dirty="0">
                <a:solidFill>
                  <a:schemeClr val="accent1"/>
                </a:solidFill>
              </a:rPr>
              <a:t>How are Space-Filling Designs</a:t>
            </a:r>
            <a:br>
              <a:rPr lang="en-US" altLang="en-US" sz="4800" dirty="0">
                <a:solidFill>
                  <a:schemeClr val="accent1"/>
                </a:solidFill>
              </a:rPr>
            </a:br>
            <a:r>
              <a:rPr lang="en-US" altLang="en-US" sz="4800" dirty="0">
                <a:solidFill>
                  <a:schemeClr val="accent1"/>
                </a:solidFill>
              </a:rPr>
              <a:t>Different from Traditional Designs?</a:t>
            </a:r>
          </a:p>
        </p:txBody>
      </p:sp>
      <p:pic>
        <p:nvPicPr>
          <p:cNvPr id="18436" name="Picture 7"/>
          <p:cNvPicPr>
            <a:picLocks noChangeAspect="1" noChangeArrowheads="1"/>
          </p:cNvPicPr>
          <p:nvPr/>
        </p:nvPicPr>
        <p:blipFill>
          <a:blip r:embed="rId3" cstate="print"/>
          <a:srcRect/>
          <a:stretch>
            <a:fillRect/>
          </a:stretch>
        </p:blipFill>
        <p:spPr bwMode="auto">
          <a:xfrm>
            <a:off x="2290573" y="1659423"/>
            <a:ext cx="6855618" cy="6374606"/>
          </a:xfrm>
          <a:prstGeom prst="rect">
            <a:avLst/>
          </a:prstGeom>
          <a:noFill/>
          <a:ln w="9525">
            <a:noFill/>
            <a:miter lim="800000"/>
            <a:headEnd/>
            <a:tailEnd/>
          </a:ln>
        </p:spPr>
      </p:pic>
      <p:pic>
        <p:nvPicPr>
          <p:cNvPr id="8" name="Picture 6">
            <a:extLst>
              <a:ext uri="{FF2B5EF4-FFF2-40B4-BE49-F238E27FC236}">
                <a16:creationId xmlns:a16="http://schemas.microsoft.com/office/drawing/2014/main" id="{23DACD97-ACE0-4E67-A769-49F6792ABC5A}"/>
              </a:ext>
            </a:extLst>
          </p:cNvPr>
          <p:cNvPicPr>
            <a:picLocks noChangeAspect="1" noChangeArrowheads="1"/>
          </p:cNvPicPr>
          <p:nvPr/>
        </p:nvPicPr>
        <p:blipFill>
          <a:blip r:embed="rId4" cstate="print"/>
          <a:srcRect/>
          <a:stretch>
            <a:fillRect/>
          </a:stretch>
        </p:blipFill>
        <p:spPr bwMode="auto">
          <a:xfrm>
            <a:off x="9148572" y="1675607"/>
            <a:ext cx="6855620" cy="6374606"/>
          </a:xfrm>
          <a:prstGeom prst="rect">
            <a:avLst/>
          </a:prstGeom>
          <a:noFill/>
          <a:ln w="9525">
            <a:noFill/>
            <a:miter lim="800000"/>
            <a:headEnd/>
            <a:tailEnd/>
          </a:ln>
        </p:spPr>
      </p:pic>
    </p:spTree>
    <p:extLst>
      <p:ext uri="{BB962C8B-B14F-4D97-AF65-F5344CB8AC3E}">
        <p14:creationId xmlns:p14="http://schemas.microsoft.com/office/powerpoint/2010/main" val="134707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DA1A7-956A-ED1D-CB09-D6B3CEF75B8D}"/>
            </a:ext>
          </a:extLst>
        </p:cNvPr>
        <p:cNvGrpSpPr/>
        <p:nvPr/>
      </p:nvGrpSpPr>
      <p:grpSpPr>
        <a:xfrm>
          <a:off x="0" y="0"/>
          <a:ext cx="0" cy="0"/>
          <a:chOff x="0" y="0"/>
          <a:chExt cx="0" cy="0"/>
        </a:xfrm>
      </p:grpSpPr>
      <p:sp>
        <p:nvSpPr>
          <p:cNvPr id="18437" name="Text Box 8">
            <a:extLst>
              <a:ext uri="{FF2B5EF4-FFF2-40B4-BE49-F238E27FC236}">
                <a16:creationId xmlns:a16="http://schemas.microsoft.com/office/drawing/2014/main" id="{77A84343-E319-BB0D-608C-87076B34663F}"/>
              </a:ext>
            </a:extLst>
          </p:cNvPr>
          <p:cNvSpPr txBox="1">
            <a:spLocks noChangeArrowheads="1"/>
          </p:cNvSpPr>
          <p:nvPr/>
        </p:nvSpPr>
        <p:spPr bwMode="auto">
          <a:xfrm>
            <a:off x="4714875" y="3729454"/>
            <a:ext cx="3231135" cy="5740001"/>
          </a:xfrm>
          <a:prstGeom prst="rect">
            <a:avLst/>
          </a:prstGeom>
          <a:noFill/>
          <a:ln w="9525">
            <a:noFill/>
            <a:miter lim="800000"/>
            <a:headEnd/>
            <a:tailEnd/>
          </a:ln>
        </p:spPr>
        <p:txBody>
          <a:bodyPr wrap="square" lIns="137126" tIns="68564" rIns="137126" bIns="68564">
            <a:spAutoFit/>
          </a:bodyPr>
          <a:lstStyle/>
          <a:p>
            <a:r>
              <a:rPr lang="en-US" altLang="en-US" sz="2800" dirty="0">
                <a:ea typeface="ＭＳ Ｐゴシック" pitchFamily="34" charset="-128"/>
              </a:rPr>
              <a:t>Black diamonds are the 15 trials chosen for a 2-factor I-optimal design supporting a quadratic model.  </a:t>
            </a:r>
          </a:p>
          <a:p>
            <a:endParaRPr lang="en-US" altLang="en-US" sz="2800" dirty="0">
              <a:ea typeface="ＭＳ Ｐゴシック" pitchFamily="34" charset="-128"/>
            </a:endParaRPr>
          </a:p>
          <a:p>
            <a:r>
              <a:rPr lang="en-US" altLang="en-US" sz="2800" dirty="0">
                <a:ea typeface="ＭＳ Ｐゴシック" pitchFamily="34" charset="-128"/>
              </a:rPr>
              <a:t>Gray circles are the Latin Hypercube candidate points not chosen for the design.</a:t>
            </a:r>
            <a:endParaRPr lang="en-US" sz="2800" dirty="0">
              <a:ea typeface="ＭＳ Ｐゴシック" pitchFamily="34" charset="-128"/>
            </a:endParaRPr>
          </a:p>
        </p:txBody>
      </p:sp>
      <p:sp>
        <p:nvSpPr>
          <p:cNvPr id="18434" name="Rectangle 2">
            <a:extLst>
              <a:ext uri="{FF2B5EF4-FFF2-40B4-BE49-F238E27FC236}">
                <a16:creationId xmlns:a16="http://schemas.microsoft.com/office/drawing/2014/main" id="{F1B34030-EC2F-7F50-8F6A-CFB346266908}"/>
              </a:ext>
            </a:extLst>
          </p:cNvPr>
          <p:cNvSpPr>
            <a:spLocks noGrp="1" noChangeArrowheads="1"/>
          </p:cNvSpPr>
          <p:nvPr>
            <p:ph type="title"/>
          </p:nvPr>
        </p:nvSpPr>
        <p:spPr>
          <a:xfrm>
            <a:off x="2283624" y="277138"/>
            <a:ext cx="13715992" cy="1246496"/>
          </a:xfrm>
        </p:spPr>
        <p:txBody>
          <a:bodyPr>
            <a:noAutofit/>
          </a:bodyPr>
          <a:lstStyle/>
          <a:p>
            <a:pPr algn="ctr" eaLnBrk="1" hangingPunct="1"/>
            <a:r>
              <a:rPr lang="en-US" altLang="en-US" sz="4800" dirty="0">
                <a:solidFill>
                  <a:schemeClr val="accent1"/>
                </a:solidFill>
              </a:rPr>
              <a:t>Use Space-Filling Design as Candidate for </a:t>
            </a:r>
            <a:br>
              <a:rPr lang="en-US" altLang="en-US" sz="4800" dirty="0">
                <a:solidFill>
                  <a:schemeClr val="accent1"/>
                </a:solidFill>
              </a:rPr>
            </a:br>
            <a:r>
              <a:rPr lang="en-US" altLang="en-US" sz="4800" dirty="0">
                <a:solidFill>
                  <a:schemeClr val="accent1"/>
                </a:solidFill>
              </a:rPr>
              <a:t>Response-Surface Design like I-Optimal</a:t>
            </a:r>
          </a:p>
        </p:txBody>
      </p:sp>
      <p:pic>
        <p:nvPicPr>
          <p:cNvPr id="3" name="Picture 2">
            <a:extLst>
              <a:ext uri="{FF2B5EF4-FFF2-40B4-BE49-F238E27FC236}">
                <a16:creationId xmlns:a16="http://schemas.microsoft.com/office/drawing/2014/main" id="{34464A97-639A-2C63-A449-DC1CFA1B3602}"/>
              </a:ext>
            </a:extLst>
          </p:cNvPr>
          <p:cNvPicPr>
            <a:picLocks noChangeAspect="1"/>
          </p:cNvPicPr>
          <p:nvPr/>
        </p:nvPicPr>
        <p:blipFill>
          <a:blip r:embed="rId3"/>
          <a:srcRect t="9352" b="7870"/>
          <a:stretch>
            <a:fillRect/>
          </a:stretch>
        </p:blipFill>
        <p:spPr>
          <a:xfrm>
            <a:off x="56934" y="1695449"/>
            <a:ext cx="4453379" cy="8515351"/>
          </a:xfrm>
          <a:prstGeom prst="rect">
            <a:avLst/>
          </a:prstGeom>
        </p:spPr>
      </p:pic>
      <p:pic>
        <p:nvPicPr>
          <p:cNvPr id="12" name="Picture 11">
            <a:extLst>
              <a:ext uri="{FF2B5EF4-FFF2-40B4-BE49-F238E27FC236}">
                <a16:creationId xmlns:a16="http://schemas.microsoft.com/office/drawing/2014/main" id="{BD9BA811-3EE6-550E-CC7A-36BC34FC6CDB}"/>
              </a:ext>
            </a:extLst>
          </p:cNvPr>
          <p:cNvPicPr>
            <a:picLocks noChangeAspect="1"/>
          </p:cNvPicPr>
          <p:nvPr/>
        </p:nvPicPr>
        <p:blipFill>
          <a:blip r:embed="rId4"/>
          <a:stretch>
            <a:fillRect/>
          </a:stretch>
        </p:blipFill>
        <p:spPr>
          <a:xfrm>
            <a:off x="8019965" y="1695449"/>
            <a:ext cx="8515435" cy="8482622"/>
          </a:xfrm>
          <a:prstGeom prst="rect">
            <a:avLst/>
          </a:prstGeom>
        </p:spPr>
      </p:pic>
    </p:spTree>
    <p:extLst>
      <p:ext uri="{BB962C8B-B14F-4D97-AF65-F5344CB8AC3E}">
        <p14:creationId xmlns:p14="http://schemas.microsoft.com/office/powerpoint/2010/main" val="2808119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1C31FB-BC32-E948-9CD7-665CA4BB050A}"/>
              </a:ext>
            </a:extLst>
          </p:cNvPr>
          <p:cNvPicPr>
            <a:picLocks noChangeAspect="1"/>
          </p:cNvPicPr>
          <p:nvPr/>
        </p:nvPicPr>
        <p:blipFill>
          <a:blip r:embed="rId2"/>
          <a:stretch>
            <a:fillRect/>
          </a:stretch>
        </p:blipFill>
        <p:spPr>
          <a:xfrm>
            <a:off x="191141" y="187664"/>
            <a:ext cx="6246944" cy="10099336"/>
          </a:xfrm>
          <a:prstGeom prst="rect">
            <a:avLst/>
          </a:prstGeom>
        </p:spPr>
      </p:pic>
      <p:pic>
        <p:nvPicPr>
          <p:cNvPr id="5" name="Picture 4">
            <a:extLst>
              <a:ext uri="{FF2B5EF4-FFF2-40B4-BE49-F238E27FC236}">
                <a16:creationId xmlns:a16="http://schemas.microsoft.com/office/drawing/2014/main" id="{30EE7B23-5600-665E-9F11-F19B1338BFAD}"/>
              </a:ext>
            </a:extLst>
          </p:cNvPr>
          <p:cNvPicPr>
            <a:picLocks noChangeAspect="1"/>
          </p:cNvPicPr>
          <p:nvPr/>
        </p:nvPicPr>
        <p:blipFill rotWithShape="1">
          <a:blip r:embed="rId3"/>
          <a:srcRect b="41663"/>
          <a:stretch/>
        </p:blipFill>
        <p:spPr>
          <a:xfrm>
            <a:off x="7248515" y="7151260"/>
            <a:ext cx="10848344" cy="3135740"/>
          </a:xfrm>
          <a:prstGeom prst="rect">
            <a:avLst/>
          </a:prstGeom>
        </p:spPr>
      </p:pic>
      <p:pic>
        <p:nvPicPr>
          <p:cNvPr id="6" name="Picture 5">
            <a:extLst>
              <a:ext uri="{FF2B5EF4-FFF2-40B4-BE49-F238E27FC236}">
                <a16:creationId xmlns:a16="http://schemas.microsoft.com/office/drawing/2014/main" id="{33EBAB70-383E-80D4-FB0A-3CE54B8E5BF9}"/>
              </a:ext>
            </a:extLst>
          </p:cNvPr>
          <p:cNvPicPr>
            <a:picLocks noChangeAspect="1"/>
          </p:cNvPicPr>
          <p:nvPr/>
        </p:nvPicPr>
        <p:blipFill>
          <a:blip r:embed="rId4"/>
          <a:stretch>
            <a:fillRect/>
          </a:stretch>
        </p:blipFill>
        <p:spPr>
          <a:xfrm>
            <a:off x="7689661" y="187664"/>
            <a:ext cx="9817994" cy="6706067"/>
          </a:xfrm>
          <a:prstGeom prst="rect">
            <a:avLst/>
          </a:prstGeom>
        </p:spPr>
      </p:pic>
      <p:sp>
        <p:nvSpPr>
          <p:cNvPr id="7" name="Rectangle: Rounded Corners 6">
            <a:extLst>
              <a:ext uri="{FF2B5EF4-FFF2-40B4-BE49-F238E27FC236}">
                <a16:creationId xmlns:a16="http://schemas.microsoft.com/office/drawing/2014/main" id="{0F06AB69-8623-BA47-B337-019B6CBABF0A}"/>
              </a:ext>
            </a:extLst>
          </p:cNvPr>
          <p:cNvSpPr/>
          <p:nvPr/>
        </p:nvSpPr>
        <p:spPr>
          <a:xfrm>
            <a:off x="7569201" y="7151260"/>
            <a:ext cx="5413020" cy="43487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24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2F3C8C-ECFF-8A5D-FD3E-A87849DCA2F8}"/>
              </a:ext>
            </a:extLst>
          </p:cNvPr>
          <p:cNvPicPr>
            <a:picLocks noChangeAspect="1"/>
          </p:cNvPicPr>
          <p:nvPr/>
        </p:nvPicPr>
        <p:blipFill rotWithShape="1">
          <a:blip r:embed="rId2"/>
          <a:srcRect b="41663"/>
          <a:stretch/>
        </p:blipFill>
        <p:spPr>
          <a:xfrm>
            <a:off x="7249332" y="6631720"/>
            <a:ext cx="10026016" cy="2898044"/>
          </a:xfrm>
          <a:prstGeom prst="rect">
            <a:avLst/>
          </a:prstGeom>
        </p:spPr>
      </p:pic>
      <p:pic>
        <p:nvPicPr>
          <p:cNvPr id="6" name="Picture 5">
            <a:extLst>
              <a:ext uri="{FF2B5EF4-FFF2-40B4-BE49-F238E27FC236}">
                <a16:creationId xmlns:a16="http://schemas.microsoft.com/office/drawing/2014/main" id="{A321381B-27F0-34F2-0BB3-ED611DB25246}"/>
              </a:ext>
            </a:extLst>
          </p:cNvPr>
          <p:cNvPicPr>
            <a:picLocks noChangeAspect="1"/>
          </p:cNvPicPr>
          <p:nvPr/>
        </p:nvPicPr>
        <p:blipFill>
          <a:blip r:embed="rId3"/>
          <a:stretch>
            <a:fillRect/>
          </a:stretch>
        </p:blipFill>
        <p:spPr>
          <a:xfrm>
            <a:off x="7725456" y="195978"/>
            <a:ext cx="9073768" cy="6197732"/>
          </a:xfrm>
          <a:prstGeom prst="rect">
            <a:avLst/>
          </a:prstGeom>
        </p:spPr>
      </p:pic>
      <p:sp>
        <p:nvSpPr>
          <p:cNvPr id="7" name="TextBox 6">
            <a:extLst>
              <a:ext uri="{FF2B5EF4-FFF2-40B4-BE49-F238E27FC236}">
                <a16:creationId xmlns:a16="http://schemas.microsoft.com/office/drawing/2014/main" id="{E3EE6E9C-8BEE-CC00-B659-BE662AF3451A}"/>
              </a:ext>
            </a:extLst>
          </p:cNvPr>
          <p:cNvSpPr txBox="1"/>
          <p:nvPr/>
        </p:nvSpPr>
        <p:spPr>
          <a:xfrm>
            <a:off x="1012654" y="1445532"/>
            <a:ext cx="6278288" cy="6140142"/>
          </a:xfrm>
          <a:prstGeom prst="rect">
            <a:avLst/>
          </a:prstGeom>
          <a:noFill/>
        </p:spPr>
        <p:txBody>
          <a:bodyPr wrap="square" rtlCol="0">
            <a:spAutoFit/>
          </a:bodyPr>
          <a:lstStyle/>
          <a:p>
            <a:r>
              <a:rPr lang="en-US" sz="2700" dirty="0">
                <a:solidFill>
                  <a:schemeClr val="bg2"/>
                </a:solidFill>
              </a:rPr>
              <a:t>The </a:t>
            </a:r>
            <a:r>
              <a:rPr lang="en-US" sz="2700" i="1" u="sng" dirty="0">
                <a:solidFill>
                  <a:schemeClr val="bg2"/>
                </a:solidFill>
              </a:rPr>
              <a:t>bias</a:t>
            </a:r>
            <a:r>
              <a:rPr lang="en-US" sz="2700" dirty="0">
                <a:solidFill>
                  <a:schemeClr val="bg2"/>
                </a:solidFill>
              </a:rPr>
              <a:t> is an error from erroneous assumptions in the learning algorithm. High bias can cause an algorithm to miss the relevant relations between features and target outputs. </a:t>
            </a:r>
            <a:endParaRPr lang="en-US" sz="2700" dirty="0">
              <a:solidFill>
                <a:schemeClr val="bg2"/>
              </a:solidFill>
              <a:latin typeface="Calibri" panose="020F0502020204030204"/>
            </a:endParaRPr>
          </a:p>
          <a:p>
            <a:r>
              <a:rPr lang="en-US" sz="3200" dirty="0">
                <a:solidFill>
                  <a:schemeClr val="bg2"/>
                </a:solidFill>
                <a:latin typeface="+mj-lt"/>
              </a:rPr>
              <a:t>Model too simple – it </a:t>
            </a:r>
            <a:r>
              <a:rPr lang="en-US" sz="3200" b="1" dirty="0">
                <a:solidFill>
                  <a:schemeClr val="bg2"/>
                </a:solidFill>
                <a:latin typeface="+mj-lt"/>
              </a:rPr>
              <a:t>underfits.</a:t>
            </a:r>
            <a:endParaRPr lang="en-US" sz="3200" dirty="0">
              <a:solidFill>
                <a:schemeClr val="bg2"/>
              </a:solidFill>
              <a:latin typeface="+mj-lt"/>
            </a:endParaRPr>
          </a:p>
          <a:p>
            <a:endParaRPr lang="en-US" sz="2700" dirty="0">
              <a:solidFill>
                <a:schemeClr val="bg2"/>
              </a:solidFill>
              <a:latin typeface="Calibri" panose="020F0502020204030204"/>
            </a:endParaRPr>
          </a:p>
          <a:p>
            <a:r>
              <a:rPr lang="en-US" sz="2700" dirty="0">
                <a:solidFill>
                  <a:schemeClr val="bg2"/>
                </a:solidFill>
              </a:rPr>
              <a:t>The </a:t>
            </a:r>
            <a:r>
              <a:rPr lang="en-US" sz="2700" i="1" dirty="0">
                <a:solidFill>
                  <a:schemeClr val="bg2"/>
                </a:solidFill>
                <a:hlinkClick r:id="rId4" tooltip="Variance">
                  <a:extLst>
                    <a:ext uri="{A12FA001-AC4F-418D-AE19-62706E023703}">
                      <ahyp:hlinkClr xmlns:ahyp="http://schemas.microsoft.com/office/drawing/2018/hyperlinkcolor" val="tx"/>
                    </a:ext>
                  </a:extLst>
                </a:hlinkClick>
              </a:rPr>
              <a:t>variance</a:t>
            </a:r>
            <a:r>
              <a:rPr lang="en-US" sz="2700" dirty="0">
                <a:solidFill>
                  <a:schemeClr val="bg2"/>
                </a:solidFill>
              </a:rPr>
              <a:t> is an error from sensitivity to small fluctuations in the training set. High variance can cause an algorithm to model the random noise in the training data, rather than the intended outputs.     </a:t>
            </a:r>
            <a:r>
              <a:rPr lang="en-US" sz="3200" dirty="0">
                <a:solidFill>
                  <a:schemeClr val="bg2"/>
                </a:solidFill>
                <a:latin typeface="+mj-lt"/>
              </a:rPr>
              <a:t>Model too complex – it </a:t>
            </a:r>
            <a:r>
              <a:rPr lang="en-US" sz="3200" b="1" dirty="0">
                <a:solidFill>
                  <a:schemeClr val="bg2"/>
                </a:solidFill>
                <a:latin typeface="+mj-lt"/>
              </a:rPr>
              <a:t>overfits.</a:t>
            </a:r>
            <a:endParaRPr lang="en-US" sz="3200" dirty="0">
              <a:solidFill>
                <a:schemeClr val="bg2"/>
              </a:solidFill>
              <a:latin typeface="+mj-lt"/>
            </a:endParaRPr>
          </a:p>
          <a:p>
            <a:endParaRPr lang="en-US" sz="2700" dirty="0">
              <a:solidFill>
                <a:schemeClr val="bg2"/>
              </a:solidFill>
              <a:latin typeface="Calibri" panose="020F0502020204030204"/>
            </a:endParaRPr>
          </a:p>
        </p:txBody>
      </p:sp>
      <p:sp>
        <p:nvSpPr>
          <p:cNvPr id="8" name="TextBox 7">
            <a:extLst>
              <a:ext uri="{FF2B5EF4-FFF2-40B4-BE49-F238E27FC236}">
                <a16:creationId xmlns:a16="http://schemas.microsoft.com/office/drawing/2014/main" id="{ABCD3F7E-A43A-6A4A-0D04-9CBF443CD2C3}"/>
              </a:ext>
            </a:extLst>
          </p:cNvPr>
          <p:cNvSpPr txBox="1"/>
          <p:nvPr/>
        </p:nvSpPr>
        <p:spPr>
          <a:xfrm>
            <a:off x="904288" y="7898671"/>
            <a:ext cx="6096120" cy="1815882"/>
          </a:xfrm>
          <a:prstGeom prst="rect">
            <a:avLst/>
          </a:prstGeom>
          <a:noFill/>
        </p:spPr>
        <p:txBody>
          <a:bodyPr wrap="square" rtlCol="0">
            <a:spAutoFit/>
          </a:bodyPr>
          <a:lstStyle/>
          <a:p>
            <a:r>
              <a:rPr lang="en-US" sz="2800" i="1" dirty="0">
                <a:solidFill>
                  <a:schemeClr val="bg2"/>
                </a:solidFill>
                <a:latin typeface="+mj-lt"/>
              </a:rPr>
              <a:t>“One can fit the data from a process but not necessarily fit the process from which the data come.” </a:t>
            </a:r>
          </a:p>
          <a:p>
            <a:r>
              <a:rPr lang="en-US" sz="2800" dirty="0">
                <a:solidFill>
                  <a:schemeClr val="bg2"/>
                </a:solidFill>
                <a:latin typeface="+mj-lt"/>
              </a:rPr>
              <a:t>– Bob Wheeler</a:t>
            </a:r>
          </a:p>
        </p:txBody>
      </p:sp>
      <p:sp>
        <p:nvSpPr>
          <p:cNvPr id="9" name="TextBox 8">
            <a:extLst>
              <a:ext uri="{FF2B5EF4-FFF2-40B4-BE49-F238E27FC236}">
                <a16:creationId xmlns:a16="http://schemas.microsoft.com/office/drawing/2014/main" id="{DEC849DD-944B-A5F7-4283-5875E16E833D}"/>
              </a:ext>
            </a:extLst>
          </p:cNvPr>
          <p:cNvSpPr txBox="1"/>
          <p:nvPr/>
        </p:nvSpPr>
        <p:spPr>
          <a:xfrm>
            <a:off x="9188967" y="529653"/>
            <a:ext cx="1218603" cy="461665"/>
          </a:xfrm>
          <a:prstGeom prst="rect">
            <a:avLst/>
          </a:prstGeom>
          <a:noFill/>
        </p:spPr>
        <p:txBody>
          <a:bodyPr wrap="none" rtlCol="0">
            <a:spAutoFit/>
          </a:bodyPr>
          <a:lstStyle/>
          <a:p>
            <a:r>
              <a:rPr lang="en-US" sz="2400" dirty="0">
                <a:solidFill>
                  <a:srgbClr val="FF0000"/>
                </a:solidFill>
                <a:latin typeface="Calibri Light" panose="020F0302020204030204"/>
              </a:rPr>
              <a:t>Underfit</a:t>
            </a:r>
          </a:p>
        </p:txBody>
      </p:sp>
      <p:sp>
        <p:nvSpPr>
          <p:cNvPr id="10" name="TextBox 9">
            <a:extLst>
              <a:ext uri="{FF2B5EF4-FFF2-40B4-BE49-F238E27FC236}">
                <a16:creationId xmlns:a16="http://schemas.microsoft.com/office/drawing/2014/main" id="{26FC08B1-B4B6-891A-A947-EC6D98AA0678}"/>
              </a:ext>
            </a:extLst>
          </p:cNvPr>
          <p:cNvSpPr txBox="1"/>
          <p:nvPr/>
        </p:nvSpPr>
        <p:spPr>
          <a:xfrm>
            <a:off x="14835449" y="529655"/>
            <a:ext cx="1036053" cy="461665"/>
          </a:xfrm>
          <a:prstGeom prst="rect">
            <a:avLst/>
          </a:prstGeom>
          <a:noFill/>
        </p:spPr>
        <p:txBody>
          <a:bodyPr wrap="none" rtlCol="0">
            <a:spAutoFit/>
          </a:bodyPr>
          <a:lstStyle/>
          <a:p>
            <a:r>
              <a:rPr lang="en-US" sz="2400" dirty="0">
                <a:solidFill>
                  <a:srgbClr val="FF0000"/>
                </a:solidFill>
                <a:latin typeface="Calibri Light" panose="020F0302020204030204"/>
              </a:rPr>
              <a:t>Overfit</a:t>
            </a:r>
          </a:p>
        </p:txBody>
      </p:sp>
      <p:sp>
        <p:nvSpPr>
          <p:cNvPr id="11" name="TextBox 10">
            <a:extLst>
              <a:ext uri="{FF2B5EF4-FFF2-40B4-BE49-F238E27FC236}">
                <a16:creationId xmlns:a16="http://schemas.microsoft.com/office/drawing/2014/main" id="{176B6870-497C-8573-7D24-F35A0D744D02}"/>
              </a:ext>
            </a:extLst>
          </p:cNvPr>
          <p:cNvSpPr txBox="1"/>
          <p:nvPr/>
        </p:nvSpPr>
        <p:spPr>
          <a:xfrm>
            <a:off x="9024080" y="5281533"/>
            <a:ext cx="1525802" cy="461665"/>
          </a:xfrm>
          <a:prstGeom prst="rect">
            <a:avLst/>
          </a:prstGeom>
          <a:noFill/>
        </p:spPr>
        <p:txBody>
          <a:bodyPr wrap="none" rtlCol="0">
            <a:spAutoFit/>
          </a:bodyPr>
          <a:lstStyle/>
          <a:p>
            <a:r>
              <a:rPr lang="en-US" sz="2400" dirty="0">
                <a:solidFill>
                  <a:srgbClr val="FF0000"/>
                </a:solidFill>
                <a:latin typeface="Calibri Light" panose="020F0302020204030204"/>
              </a:rPr>
              <a:t>Too Simple</a:t>
            </a:r>
          </a:p>
        </p:txBody>
      </p:sp>
      <p:sp>
        <p:nvSpPr>
          <p:cNvPr id="12" name="TextBox 11">
            <a:extLst>
              <a:ext uri="{FF2B5EF4-FFF2-40B4-BE49-F238E27FC236}">
                <a16:creationId xmlns:a16="http://schemas.microsoft.com/office/drawing/2014/main" id="{B3316B0A-297D-87D8-0B49-7B7F35C0304C}"/>
              </a:ext>
            </a:extLst>
          </p:cNvPr>
          <p:cNvSpPr txBox="1"/>
          <p:nvPr/>
        </p:nvSpPr>
        <p:spPr>
          <a:xfrm>
            <a:off x="14670562" y="5281535"/>
            <a:ext cx="1768176" cy="461665"/>
          </a:xfrm>
          <a:prstGeom prst="rect">
            <a:avLst/>
          </a:prstGeom>
          <a:noFill/>
        </p:spPr>
        <p:txBody>
          <a:bodyPr wrap="none" rtlCol="0">
            <a:spAutoFit/>
          </a:bodyPr>
          <a:lstStyle/>
          <a:p>
            <a:r>
              <a:rPr lang="en-US" sz="2400" dirty="0">
                <a:solidFill>
                  <a:srgbClr val="FF0000"/>
                </a:solidFill>
                <a:latin typeface="Calibri Light" panose="020F0302020204030204"/>
              </a:rPr>
              <a:t>Too Complex</a:t>
            </a:r>
          </a:p>
        </p:txBody>
      </p:sp>
      <p:sp>
        <p:nvSpPr>
          <p:cNvPr id="13" name="Rectangle: Rounded Corners 12">
            <a:extLst>
              <a:ext uri="{FF2B5EF4-FFF2-40B4-BE49-F238E27FC236}">
                <a16:creationId xmlns:a16="http://schemas.microsoft.com/office/drawing/2014/main" id="{EBB31B8D-8481-DD2F-70AF-1AC4C9C8F95C}"/>
              </a:ext>
            </a:extLst>
          </p:cNvPr>
          <p:cNvSpPr/>
          <p:nvPr/>
        </p:nvSpPr>
        <p:spPr>
          <a:xfrm>
            <a:off x="7620000" y="7722933"/>
            <a:ext cx="7871792" cy="3608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Tree>
    <p:extLst>
      <p:ext uri="{BB962C8B-B14F-4D97-AF65-F5344CB8AC3E}">
        <p14:creationId xmlns:p14="http://schemas.microsoft.com/office/powerpoint/2010/main" val="16507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0355E-5CB0-CDFA-E447-2542B4FAEFC5}"/>
              </a:ext>
            </a:extLst>
          </p:cNvPr>
          <p:cNvPicPr>
            <a:picLocks noChangeAspect="1"/>
          </p:cNvPicPr>
          <p:nvPr/>
        </p:nvPicPr>
        <p:blipFill rotWithShape="1">
          <a:blip r:embed="rId2"/>
          <a:srcRect t="34505"/>
          <a:stretch/>
        </p:blipFill>
        <p:spPr>
          <a:xfrm>
            <a:off x="8167062" y="209650"/>
            <a:ext cx="7620952" cy="5142936"/>
          </a:xfrm>
          <a:prstGeom prst="rect">
            <a:avLst/>
          </a:prstGeom>
        </p:spPr>
      </p:pic>
      <p:pic>
        <p:nvPicPr>
          <p:cNvPr id="6" name="Picture 5">
            <a:extLst>
              <a:ext uri="{FF2B5EF4-FFF2-40B4-BE49-F238E27FC236}">
                <a16:creationId xmlns:a16="http://schemas.microsoft.com/office/drawing/2014/main" id="{578CCFEA-A7AF-325D-1E0D-447CC366A3C0}"/>
              </a:ext>
            </a:extLst>
          </p:cNvPr>
          <p:cNvPicPr>
            <a:picLocks noChangeAspect="1"/>
          </p:cNvPicPr>
          <p:nvPr/>
        </p:nvPicPr>
        <p:blipFill>
          <a:blip r:embed="rId3"/>
          <a:stretch>
            <a:fillRect/>
          </a:stretch>
        </p:blipFill>
        <p:spPr>
          <a:xfrm>
            <a:off x="1192926" y="1127228"/>
            <a:ext cx="5773412" cy="7248772"/>
          </a:xfrm>
          <a:prstGeom prst="rect">
            <a:avLst/>
          </a:prstGeom>
        </p:spPr>
      </p:pic>
      <p:pic>
        <p:nvPicPr>
          <p:cNvPr id="7" name="Picture 6">
            <a:extLst>
              <a:ext uri="{FF2B5EF4-FFF2-40B4-BE49-F238E27FC236}">
                <a16:creationId xmlns:a16="http://schemas.microsoft.com/office/drawing/2014/main" id="{95A3172F-42C4-7BE0-2101-A223E482FC9A}"/>
              </a:ext>
            </a:extLst>
          </p:cNvPr>
          <p:cNvPicPr>
            <a:picLocks noChangeAspect="1"/>
          </p:cNvPicPr>
          <p:nvPr/>
        </p:nvPicPr>
        <p:blipFill>
          <a:blip r:embed="rId4"/>
          <a:stretch>
            <a:fillRect/>
          </a:stretch>
        </p:blipFill>
        <p:spPr>
          <a:xfrm>
            <a:off x="8167062" y="5472507"/>
            <a:ext cx="8563928" cy="4011930"/>
          </a:xfrm>
          <a:prstGeom prst="rect">
            <a:avLst/>
          </a:prstGeom>
        </p:spPr>
      </p:pic>
      <p:sp>
        <p:nvSpPr>
          <p:cNvPr id="8" name="Rectangle: Rounded Corners 7">
            <a:extLst>
              <a:ext uri="{FF2B5EF4-FFF2-40B4-BE49-F238E27FC236}">
                <a16:creationId xmlns:a16="http://schemas.microsoft.com/office/drawing/2014/main" id="{E5F757E7-2C29-5783-B0C0-F17224E3C30E}"/>
              </a:ext>
            </a:extLst>
          </p:cNvPr>
          <p:cNvSpPr/>
          <p:nvPr/>
        </p:nvSpPr>
        <p:spPr>
          <a:xfrm>
            <a:off x="12336905" y="4691923"/>
            <a:ext cx="2773182" cy="20986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9" name="Arrow: Right 8">
            <a:extLst>
              <a:ext uri="{FF2B5EF4-FFF2-40B4-BE49-F238E27FC236}">
                <a16:creationId xmlns:a16="http://schemas.microsoft.com/office/drawing/2014/main" id="{DBF2B3FA-B162-46B7-A8FD-EAE8B0BF5343}"/>
              </a:ext>
            </a:extLst>
          </p:cNvPr>
          <p:cNvSpPr/>
          <p:nvPr/>
        </p:nvSpPr>
        <p:spPr>
          <a:xfrm flipH="1">
            <a:off x="9641733" y="1799947"/>
            <a:ext cx="1242286" cy="69960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0" name="Arrow: Right 9">
            <a:extLst>
              <a:ext uri="{FF2B5EF4-FFF2-40B4-BE49-F238E27FC236}">
                <a16:creationId xmlns:a16="http://schemas.microsoft.com/office/drawing/2014/main" id="{C95F96F5-A0DA-5472-A9F0-F01C59040A8A}"/>
              </a:ext>
            </a:extLst>
          </p:cNvPr>
          <p:cNvSpPr/>
          <p:nvPr/>
        </p:nvSpPr>
        <p:spPr>
          <a:xfrm>
            <a:off x="10902372" y="1794943"/>
            <a:ext cx="1079696" cy="69960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1" name="TextBox 10">
            <a:extLst>
              <a:ext uri="{FF2B5EF4-FFF2-40B4-BE49-F238E27FC236}">
                <a16:creationId xmlns:a16="http://schemas.microsoft.com/office/drawing/2014/main" id="{7EC1B726-BA5B-8B29-8086-A1ED743CAF0C}"/>
              </a:ext>
            </a:extLst>
          </p:cNvPr>
          <p:cNvSpPr txBox="1"/>
          <p:nvPr/>
        </p:nvSpPr>
        <p:spPr>
          <a:xfrm>
            <a:off x="9696822" y="1899679"/>
            <a:ext cx="1218603" cy="461665"/>
          </a:xfrm>
          <a:prstGeom prst="rect">
            <a:avLst/>
          </a:prstGeom>
          <a:noFill/>
        </p:spPr>
        <p:txBody>
          <a:bodyPr wrap="none" rtlCol="0">
            <a:spAutoFit/>
          </a:bodyPr>
          <a:lstStyle/>
          <a:p>
            <a:r>
              <a:rPr lang="en-US" sz="2400" dirty="0">
                <a:solidFill>
                  <a:schemeClr val="bg1"/>
                </a:solidFill>
                <a:latin typeface="Calibri Light" panose="020F0302020204030204"/>
              </a:rPr>
              <a:t>Underfit</a:t>
            </a:r>
          </a:p>
        </p:txBody>
      </p:sp>
      <p:sp>
        <p:nvSpPr>
          <p:cNvPr id="12" name="TextBox 11">
            <a:extLst>
              <a:ext uri="{FF2B5EF4-FFF2-40B4-BE49-F238E27FC236}">
                <a16:creationId xmlns:a16="http://schemas.microsoft.com/office/drawing/2014/main" id="{CC965320-9C0B-72C4-13A9-B7B140DC0C02}"/>
              </a:ext>
            </a:extLst>
          </p:cNvPr>
          <p:cNvSpPr txBox="1"/>
          <p:nvPr/>
        </p:nvSpPr>
        <p:spPr>
          <a:xfrm>
            <a:off x="10825785" y="1899679"/>
            <a:ext cx="1036053" cy="461665"/>
          </a:xfrm>
          <a:prstGeom prst="rect">
            <a:avLst/>
          </a:prstGeom>
          <a:noFill/>
        </p:spPr>
        <p:txBody>
          <a:bodyPr wrap="none" rtlCol="0">
            <a:spAutoFit/>
          </a:bodyPr>
          <a:lstStyle/>
          <a:p>
            <a:r>
              <a:rPr lang="en-US" sz="2400" dirty="0">
                <a:solidFill>
                  <a:schemeClr val="bg1"/>
                </a:solidFill>
                <a:latin typeface="Calibri Light" panose="020F0302020204030204"/>
              </a:rPr>
              <a:t>Overfit</a:t>
            </a:r>
          </a:p>
        </p:txBody>
      </p:sp>
      <p:sp>
        <p:nvSpPr>
          <p:cNvPr id="13" name="TextBox 12">
            <a:extLst>
              <a:ext uri="{FF2B5EF4-FFF2-40B4-BE49-F238E27FC236}">
                <a16:creationId xmlns:a16="http://schemas.microsoft.com/office/drawing/2014/main" id="{E44770AD-ED9A-EF32-B696-CECD060230E1}"/>
              </a:ext>
            </a:extLst>
          </p:cNvPr>
          <p:cNvSpPr txBox="1"/>
          <p:nvPr/>
        </p:nvSpPr>
        <p:spPr>
          <a:xfrm>
            <a:off x="8280664" y="3629197"/>
            <a:ext cx="1525802" cy="461665"/>
          </a:xfrm>
          <a:prstGeom prst="rect">
            <a:avLst/>
          </a:prstGeom>
          <a:noFill/>
        </p:spPr>
        <p:txBody>
          <a:bodyPr wrap="none" rtlCol="0">
            <a:spAutoFit/>
          </a:bodyPr>
          <a:lstStyle/>
          <a:p>
            <a:r>
              <a:rPr lang="en-US" sz="2400" dirty="0">
                <a:solidFill>
                  <a:srgbClr val="FF0000"/>
                </a:solidFill>
                <a:latin typeface="Calibri Light" panose="020F0302020204030204"/>
              </a:rPr>
              <a:t>Too Simple</a:t>
            </a:r>
          </a:p>
        </p:txBody>
      </p:sp>
      <p:sp>
        <p:nvSpPr>
          <p:cNvPr id="14" name="TextBox 13">
            <a:extLst>
              <a:ext uri="{FF2B5EF4-FFF2-40B4-BE49-F238E27FC236}">
                <a16:creationId xmlns:a16="http://schemas.microsoft.com/office/drawing/2014/main" id="{51FCA3E5-7F0B-9D9F-AA90-6A3E0BBB2DC2}"/>
              </a:ext>
            </a:extLst>
          </p:cNvPr>
          <p:cNvSpPr txBox="1"/>
          <p:nvPr/>
        </p:nvSpPr>
        <p:spPr>
          <a:xfrm>
            <a:off x="13927146" y="3629199"/>
            <a:ext cx="1768176" cy="461665"/>
          </a:xfrm>
          <a:prstGeom prst="rect">
            <a:avLst/>
          </a:prstGeom>
          <a:noFill/>
        </p:spPr>
        <p:txBody>
          <a:bodyPr wrap="none" rtlCol="0">
            <a:spAutoFit/>
          </a:bodyPr>
          <a:lstStyle/>
          <a:p>
            <a:r>
              <a:rPr lang="en-US" sz="2400" dirty="0">
                <a:solidFill>
                  <a:srgbClr val="FF0000"/>
                </a:solidFill>
                <a:latin typeface="Calibri Light" panose="020F0302020204030204"/>
              </a:rPr>
              <a:t>Too Complex</a:t>
            </a:r>
          </a:p>
        </p:txBody>
      </p:sp>
      <p:sp>
        <p:nvSpPr>
          <p:cNvPr id="15" name="TextBox 14">
            <a:extLst>
              <a:ext uri="{FF2B5EF4-FFF2-40B4-BE49-F238E27FC236}">
                <a16:creationId xmlns:a16="http://schemas.microsoft.com/office/drawing/2014/main" id="{05D58D86-3EDE-DD2D-4CA3-3D305E0711A8}"/>
              </a:ext>
            </a:extLst>
          </p:cNvPr>
          <p:cNvSpPr txBox="1"/>
          <p:nvPr/>
        </p:nvSpPr>
        <p:spPr>
          <a:xfrm>
            <a:off x="8814532" y="52235"/>
            <a:ext cx="6973482" cy="1077218"/>
          </a:xfrm>
          <a:prstGeom prst="rect">
            <a:avLst/>
          </a:prstGeom>
          <a:noFill/>
        </p:spPr>
        <p:txBody>
          <a:bodyPr wrap="square" rtlCol="0">
            <a:spAutoFit/>
          </a:bodyPr>
          <a:lstStyle/>
          <a:p>
            <a:pPr algn="ctr"/>
            <a:r>
              <a:rPr lang="en-US" sz="3200" b="1" dirty="0">
                <a:solidFill>
                  <a:schemeClr val="bg2"/>
                </a:solidFill>
                <a:latin typeface="Calibri Light" panose="020F0302020204030204"/>
              </a:rPr>
              <a:t>It is fair to use Validation data to help determine “best fit” of Training data.</a:t>
            </a:r>
          </a:p>
        </p:txBody>
      </p:sp>
      <p:sp>
        <p:nvSpPr>
          <p:cNvPr id="16" name="Rectangle: Rounded Corners 15">
            <a:extLst>
              <a:ext uri="{FF2B5EF4-FFF2-40B4-BE49-F238E27FC236}">
                <a16:creationId xmlns:a16="http://schemas.microsoft.com/office/drawing/2014/main" id="{7AAD82EA-E887-3A0F-1BA2-5218012EEFF3}"/>
              </a:ext>
            </a:extLst>
          </p:cNvPr>
          <p:cNvSpPr/>
          <p:nvPr/>
        </p:nvSpPr>
        <p:spPr>
          <a:xfrm>
            <a:off x="13786337" y="1242167"/>
            <a:ext cx="1349326" cy="20986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Tree>
    <p:extLst>
      <p:ext uri="{BB962C8B-B14F-4D97-AF65-F5344CB8AC3E}">
        <p14:creationId xmlns:p14="http://schemas.microsoft.com/office/powerpoint/2010/main" val="23959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2A74-69FF-FA1A-9C95-07C8E91EC578}"/>
              </a:ext>
            </a:extLst>
          </p:cNvPr>
          <p:cNvSpPr>
            <a:spLocks noGrp="1"/>
          </p:cNvSpPr>
          <p:nvPr>
            <p:ph type="title"/>
          </p:nvPr>
        </p:nvSpPr>
        <p:spPr/>
        <p:txBody>
          <a:bodyPr/>
          <a:lstStyle/>
          <a:p>
            <a:r>
              <a:rPr lang="en-US" dirty="0"/>
              <a:t>Quote</a:t>
            </a:r>
          </a:p>
        </p:txBody>
      </p:sp>
      <p:sp>
        <p:nvSpPr>
          <p:cNvPr id="3" name="Content Placeholder 2">
            <a:extLst>
              <a:ext uri="{FF2B5EF4-FFF2-40B4-BE49-F238E27FC236}">
                <a16:creationId xmlns:a16="http://schemas.microsoft.com/office/drawing/2014/main" id="{0D133A52-9CE9-E2E5-4D04-F1EE8BA7B966}"/>
              </a:ext>
            </a:extLst>
          </p:cNvPr>
          <p:cNvSpPr>
            <a:spLocks noGrp="1"/>
          </p:cNvSpPr>
          <p:nvPr>
            <p:ph idx="1"/>
          </p:nvPr>
        </p:nvSpPr>
        <p:spPr>
          <a:xfrm>
            <a:off x="2340081" y="2264834"/>
            <a:ext cx="14978435" cy="6865146"/>
          </a:xfrm>
        </p:spPr>
        <p:txBody>
          <a:bodyPr>
            <a:normAutofit fontScale="92500" lnSpcReduction="10000"/>
          </a:bodyPr>
          <a:lstStyle/>
          <a:p>
            <a:pPr marL="0" indent="0">
              <a:lnSpc>
                <a:spcPct val="100000"/>
              </a:lnSpc>
              <a:buNone/>
            </a:pPr>
            <a:r>
              <a:rPr lang="en-US" sz="3900" dirty="0"/>
              <a:t>From title page of “Chapter 13: Validation” in </a:t>
            </a:r>
            <a:r>
              <a:rPr lang="en-US" sz="3900" b="1" i="1" dirty="0"/>
              <a:t>Common Errors in Statistics (and How to Avoid Them) </a:t>
            </a:r>
            <a:r>
              <a:rPr lang="en-US" sz="3900" dirty="0"/>
              <a:t>by Phillip I. Good and James W. Harden (2006)</a:t>
            </a:r>
          </a:p>
          <a:p>
            <a:pPr marL="0" indent="0">
              <a:lnSpc>
                <a:spcPct val="100000"/>
              </a:lnSpc>
              <a:buNone/>
            </a:pPr>
            <a:endParaRPr lang="en-US" sz="4400" b="1" i="1" dirty="0"/>
          </a:p>
          <a:p>
            <a:pPr marL="0" indent="0">
              <a:lnSpc>
                <a:spcPct val="100000"/>
              </a:lnSpc>
              <a:buNone/>
            </a:pPr>
            <a:r>
              <a:rPr lang="en-US" sz="5200" b="1" i="1" dirty="0">
                <a:solidFill>
                  <a:schemeClr val="bg2"/>
                </a:solidFill>
              </a:rPr>
              <a:t>“The simple idea of splitting a sample and then developing the hypothesis on the basis of one part and testing it on the remainder may perhaps be the said to be one of the most seriously neglected ideas in statistics.”</a:t>
            </a:r>
          </a:p>
          <a:p>
            <a:pPr marL="0" indent="0">
              <a:lnSpc>
                <a:spcPct val="100000"/>
              </a:lnSpc>
              <a:buNone/>
            </a:pPr>
            <a:endParaRPr lang="en-US" b="1" i="1" dirty="0"/>
          </a:p>
          <a:p>
            <a:pPr marL="0" indent="0">
              <a:lnSpc>
                <a:spcPct val="100000"/>
              </a:lnSpc>
              <a:spcBef>
                <a:spcPts val="0"/>
              </a:spcBef>
              <a:buNone/>
            </a:pPr>
            <a:r>
              <a:rPr lang="en-US" sz="3900" dirty="0"/>
              <a:t>G.A. Barnard in discussion following </a:t>
            </a:r>
          </a:p>
          <a:p>
            <a:pPr marL="0" indent="0">
              <a:lnSpc>
                <a:spcPct val="100000"/>
              </a:lnSpc>
              <a:spcBef>
                <a:spcPts val="0"/>
              </a:spcBef>
              <a:buNone/>
            </a:pPr>
            <a:r>
              <a:rPr lang="en-US" sz="3900" dirty="0"/>
              <a:t>Stone, M. </a:t>
            </a:r>
            <a:r>
              <a:rPr lang="en-US" sz="3900" b="1" i="1" dirty="0"/>
              <a:t>Cross-validatory choice and assessment of statistical predictions</a:t>
            </a:r>
            <a:r>
              <a:rPr lang="en-US" sz="3900" dirty="0"/>
              <a:t>, </a:t>
            </a:r>
          </a:p>
          <a:p>
            <a:pPr marL="0" indent="0">
              <a:lnSpc>
                <a:spcPct val="100000"/>
              </a:lnSpc>
              <a:spcBef>
                <a:spcPts val="0"/>
              </a:spcBef>
              <a:buNone/>
            </a:pPr>
            <a:r>
              <a:rPr lang="en-US" sz="3900" dirty="0"/>
              <a:t>JRSS B. 1974 </a:t>
            </a:r>
            <a:r>
              <a:rPr lang="en-US" sz="3900" b="1" dirty="0"/>
              <a:t>36</a:t>
            </a:r>
            <a:r>
              <a:rPr lang="en-US" sz="3900" dirty="0"/>
              <a:t>:111-147</a:t>
            </a:r>
          </a:p>
        </p:txBody>
      </p:sp>
    </p:spTree>
    <p:extLst>
      <p:ext uri="{BB962C8B-B14F-4D97-AF65-F5344CB8AC3E}">
        <p14:creationId xmlns:p14="http://schemas.microsoft.com/office/powerpoint/2010/main" val="1490490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3C5B4B-DB63-BE65-662D-BC02685FCECC}"/>
              </a:ext>
            </a:extLst>
          </p:cNvPr>
          <p:cNvSpPr>
            <a:spLocks noGrp="1"/>
          </p:cNvSpPr>
          <p:nvPr>
            <p:ph type="title"/>
          </p:nvPr>
        </p:nvSpPr>
        <p:spPr>
          <a:xfrm>
            <a:off x="1257300" y="90488"/>
            <a:ext cx="15773400" cy="914400"/>
          </a:xfrm>
        </p:spPr>
        <p:txBody>
          <a:bodyPr>
            <a:normAutofit fontScale="90000"/>
          </a:bodyPr>
          <a:lstStyle/>
          <a:p>
            <a:r>
              <a:rPr lang="en-US" dirty="0">
                <a:solidFill>
                  <a:schemeClr val="accent1"/>
                </a:solidFill>
              </a:rPr>
              <a:t>Data Leakage and Reproducibility in ML is a Problem</a:t>
            </a:r>
          </a:p>
        </p:txBody>
      </p:sp>
      <p:pic>
        <p:nvPicPr>
          <p:cNvPr id="6" name="Picture 5">
            <a:extLst>
              <a:ext uri="{FF2B5EF4-FFF2-40B4-BE49-F238E27FC236}">
                <a16:creationId xmlns:a16="http://schemas.microsoft.com/office/drawing/2014/main" id="{F30BD855-AF4B-B407-6687-6EEFD5032003}"/>
              </a:ext>
            </a:extLst>
          </p:cNvPr>
          <p:cNvPicPr>
            <a:picLocks noChangeAspect="1"/>
          </p:cNvPicPr>
          <p:nvPr/>
        </p:nvPicPr>
        <p:blipFill>
          <a:blip r:embed="rId2"/>
          <a:stretch>
            <a:fillRect/>
          </a:stretch>
        </p:blipFill>
        <p:spPr>
          <a:xfrm>
            <a:off x="1932876" y="1004888"/>
            <a:ext cx="14035672" cy="8466584"/>
          </a:xfrm>
          <a:prstGeom prst="rect">
            <a:avLst/>
          </a:prstGeom>
          <a:ln>
            <a:solidFill>
              <a:schemeClr val="bg2"/>
            </a:solidFill>
          </a:ln>
        </p:spPr>
      </p:pic>
      <p:sp>
        <p:nvSpPr>
          <p:cNvPr id="7" name="TextBox 6">
            <a:extLst>
              <a:ext uri="{FF2B5EF4-FFF2-40B4-BE49-F238E27FC236}">
                <a16:creationId xmlns:a16="http://schemas.microsoft.com/office/drawing/2014/main" id="{525B4963-D374-C6FD-3AD4-F700EA3E39C8}"/>
              </a:ext>
            </a:extLst>
          </p:cNvPr>
          <p:cNvSpPr txBox="1"/>
          <p:nvPr/>
        </p:nvSpPr>
        <p:spPr>
          <a:xfrm>
            <a:off x="2526069" y="9500846"/>
            <a:ext cx="12645385" cy="523220"/>
          </a:xfrm>
          <a:prstGeom prst="rect">
            <a:avLst/>
          </a:prstGeom>
          <a:noFill/>
        </p:spPr>
        <p:txBody>
          <a:bodyPr wrap="none" rtlCol="0">
            <a:spAutoFit/>
          </a:bodyPr>
          <a:lstStyle/>
          <a:p>
            <a:r>
              <a:rPr lang="en-US" sz="2800" u="sng" dirty="0">
                <a:solidFill>
                  <a:srgbClr val="0563C1"/>
                </a:solidFill>
                <a:latin typeface="Calibri" panose="020F0502020204030204" pitchFamily="34" charset="0"/>
                <a:ea typeface="Calibri" panose="020F0502020204030204" pitchFamily="34" charset="0"/>
                <a:hlinkClick r:id="rId3"/>
              </a:rPr>
              <a:t>[2207.07048v1] Leakage and the Reproducibility Crisis in ML-based Science (arxiv.org)</a:t>
            </a:r>
            <a:endParaRPr lang="en-US" sz="2800" u="sng" dirty="0">
              <a:solidFill>
                <a:srgbClr val="0563C1"/>
              </a:solidFill>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B0C54DEA-9F9E-1B41-72EE-D39EA1508E07}"/>
              </a:ext>
            </a:extLst>
          </p:cNvPr>
          <p:cNvSpPr txBox="1"/>
          <p:nvPr/>
        </p:nvSpPr>
        <p:spPr>
          <a:xfrm>
            <a:off x="-31277" y="9282112"/>
            <a:ext cx="2557346" cy="954107"/>
          </a:xfrm>
          <a:prstGeom prst="rect">
            <a:avLst/>
          </a:prstGeom>
          <a:noFill/>
        </p:spPr>
        <p:txBody>
          <a:bodyPr wrap="square" rtlCol="0">
            <a:spAutoFit/>
          </a:bodyPr>
          <a:lstStyle/>
          <a:p>
            <a:r>
              <a:rPr lang="en-US" sz="2800" i="1" dirty="0">
                <a:latin typeface="Lucida Grande"/>
              </a:rPr>
              <a:t>[Submitted on 14 Jul 2022]</a:t>
            </a:r>
            <a:endParaRPr lang="en-US" sz="2800" dirty="0">
              <a:latin typeface="Calibri Light" panose="020F0302020204030204"/>
            </a:endParaRPr>
          </a:p>
        </p:txBody>
      </p:sp>
    </p:spTree>
    <p:extLst>
      <p:ext uri="{BB962C8B-B14F-4D97-AF65-F5344CB8AC3E}">
        <p14:creationId xmlns:p14="http://schemas.microsoft.com/office/powerpoint/2010/main" val="227636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CA6F4-6A2A-2BD2-104D-97589DCC0BC9}"/>
              </a:ext>
            </a:extLst>
          </p:cNvPr>
          <p:cNvPicPr>
            <a:picLocks noChangeAspect="1"/>
          </p:cNvPicPr>
          <p:nvPr/>
        </p:nvPicPr>
        <p:blipFill>
          <a:blip r:embed="rId2"/>
          <a:stretch>
            <a:fillRect/>
          </a:stretch>
        </p:blipFill>
        <p:spPr>
          <a:xfrm>
            <a:off x="2487168" y="2267712"/>
            <a:ext cx="13328488" cy="7312516"/>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A9B79517-4FCB-73D5-AD73-688AB82CCE7D}"/>
              </a:ext>
            </a:extLst>
          </p:cNvPr>
          <p:cNvSpPr>
            <a:spLocks noGrp="1"/>
          </p:cNvSpPr>
          <p:nvPr>
            <p:ph type="title"/>
          </p:nvPr>
        </p:nvSpPr>
        <p:spPr>
          <a:xfrm>
            <a:off x="440675" y="0"/>
            <a:ext cx="17847323" cy="2107884"/>
          </a:xfrm>
        </p:spPr>
        <p:txBody>
          <a:bodyPr>
            <a:normAutofit/>
          </a:bodyPr>
          <a:lstStyle/>
          <a:p>
            <a:r>
              <a:rPr lang="en-US" dirty="0">
                <a:solidFill>
                  <a:schemeClr val="accent1"/>
                </a:solidFill>
              </a:rPr>
              <a:t>R-Square vs. Number of Splits in Decision Tree</a:t>
            </a:r>
            <a:br>
              <a:rPr lang="en-US" dirty="0">
                <a:solidFill>
                  <a:schemeClr val="accent1"/>
                </a:solidFill>
              </a:rPr>
            </a:br>
            <a:r>
              <a:rPr lang="en-US" sz="4400" dirty="0"/>
              <a:t>For Random Subset with </a:t>
            </a:r>
            <a:r>
              <a:rPr lang="en-US" sz="4400" b="1" dirty="0">
                <a:solidFill>
                  <a:schemeClr val="accent1"/>
                </a:solidFill>
              </a:rPr>
              <a:t>60% </a:t>
            </a:r>
            <a:r>
              <a:rPr lang="en-US" sz="4400" b="1" i="1" dirty="0">
                <a:solidFill>
                  <a:schemeClr val="accent1"/>
                </a:solidFill>
              </a:rPr>
              <a:t>Train</a:t>
            </a:r>
            <a:r>
              <a:rPr lang="en-US" sz="4400" dirty="0">
                <a:solidFill>
                  <a:schemeClr val="accent1"/>
                </a:solidFill>
              </a:rPr>
              <a:t>, </a:t>
            </a:r>
            <a:r>
              <a:rPr lang="en-US" sz="4400" b="1" dirty="0">
                <a:solidFill>
                  <a:srgbClr val="FF0000"/>
                </a:solidFill>
              </a:rPr>
              <a:t>20% </a:t>
            </a:r>
            <a:r>
              <a:rPr lang="en-US" sz="4400" b="1" i="1" dirty="0">
                <a:solidFill>
                  <a:srgbClr val="FF0000"/>
                </a:solidFill>
              </a:rPr>
              <a:t>Validation(Tune), </a:t>
            </a:r>
            <a:r>
              <a:rPr lang="en-US" sz="4400" b="1" dirty="0">
                <a:solidFill>
                  <a:srgbClr val="FFC000"/>
                </a:solidFill>
              </a:rPr>
              <a:t>20% </a:t>
            </a:r>
            <a:r>
              <a:rPr lang="en-US" sz="4400" b="1" i="1" dirty="0">
                <a:solidFill>
                  <a:srgbClr val="FFC000"/>
                </a:solidFill>
              </a:rPr>
              <a:t>Test</a:t>
            </a:r>
            <a:endParaRPr lang="en-US" sz="5400" b="1" i="1" dirty="0">
              <a:solidFill>
                <a:srgbClr val="FFC000"/>
              </a:solidFill>
            </a:endParaRPr>
          </a:p>
        </p:txBody>
      </p:sp>
      <p:sp>
        <p:nvSpPr>
          <p:cNvPr id="8" name="Arrow: Right 7">
            <a:extLst>
              <a:ext uri="{FF2B5EF4-FFF2-40B4-BE49-F238E27FC236}">
                <a16:creationId xmlns:a16="http://schemas.microsoft.com/office/drawing/2014/main" id="{B030D5A8-E693-F533-9691-32FBC1A79AF3}"/>
              </a:ext>
            </a:extLst>
          </p:cNvPr>
          <p:cNvSpPr/>
          <p:nvPr/>
        </p:nvSpPr>
        <p:spPr>
          <a:xfrm flipH="1">
            <a:off x="6972190" y="5081596"/>
            <a:ext cx="1242286" cy="69960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00"/>
              </a:solidFill>
            </a:endParaRPr>
          </a:p>
        </p:txBody>
      </p:sp>
      <p:sp>
        <p:nvSpPr>
          <p:cNvPr id="9" name="Arrow: Right 8">
            <a:extLst>
              <a:ext uri="{FF2B5EF4-FFF2-40B4-BE49-F238E27FC236}">
                <a16:creationId xmlns:a16="http://schemas.microsoft.com/office/drawing/2014/main" id="{DDCF6DF4-1935-640E-4B8C-50B5C8A055FC}"/>
              </a:ext>
            </a:extLst>
          </p:cNvPr>
          <p:cNvSpPr/>
          <p:nvPr/>
        </p:nvSpPr>
        <p:spPr>
          <a:xfrm>
            <a:off x="8232830" y="5076592"/>
            <a:ext cx="1079696" cy="69960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00"/>
              </a:solidFill>
            </a:endParaRPr>
          </a:p>
        </p:txBody>
      </p:sp>
      <p:sp>
        <p:nvSpPr>
          <p:cNvPr id="10" name="TextBox 9">
            <a:extLst>
              <a:ext uri="{FF2B5EF4-FFF2-40B4-BE49-F238E27FC236}">
                <a16:creationId xmlns:a16="http://schemas.microsoft.com/office/drawing/2014/main" id="{6D7E0CF2-3439-33FB-DA07-5C7BE78F1BB7}"/>
              </a:ext>
            </a:extLst>
          </p:cNvPr>
          <p:cNvSpPr txBox="1"/>
          <p:nvPr/>
        </p:nvSpPr>
        <p:spPr>
          <a:xfrm>
            <a:off x="6994228" y="5203362"/>
            <a:ext cx="1305166" cy="461666"/>
          </a:xfrm>
          <a:prstGeom prst="rect">
            <a:avLst/>
          </a:prstGeom>
          <a:noFill/>
        </p:spPr>
        <p:txBody>
          <a:bodyPr wrap="none" rtlCol="0">
            <a:spAutoFit/>
          </a:bodyPr>
          <a:lstStyle/>
          <a:p>
            <a:pPr>
              <a:defRPr/>
            </a:pPr>
            <a:r>
              <a:rPr lang="en-US" sz="2400" dirty="0">
                <a:solidFill>
                  <a:srgbClr val="FFFF00"/>
                </a:solidFill>
              </a:rPr>
              <a:t>Underfit</a:t>
            </a:r>
          </a:p>
        </p:txBody>
      </p:sp>
      <p:sp>
        <p:nvSpPr>
          <p:cNvPr id="11" name="TextBox 10">
            <a:extLst>
              <a:ext uri="{FF2B5EF4-FFF2-40B4-BE49-F238E27FC236}">
                <a16:creationId xmlns:a16="http://schemas.microsoft.com/office/drawing/2014/main" id="{15714F15-FEE0-94E8-9092-43C63D2B3F3D}"/>
              </a:ext>
            </a:extLst>
          </p:cNvPr>
          <p:cNvSpPr txBox="1"/>
          <p:nvPr/>
        </p:nvSpPr>
        <p:spPr>
          <a:xfrm>
            <a:off x="8112174" y="5203362"/>
            <a:ext cx="1221809" cy="461665"/>
          </a:xfrm>
          <a:prstGeom prst="rect">
            <a:avLst/>
          </a:prstGeom>
          <a:noFill/>
        </p:spPr>
        <p:txBody>
          <a:bodyPr wrap="none" rtlCol="0">
            <a:spAutoFit/>
          </a:bodyPr>
          <a:lstStyle/>
          <a:p>
            <a:pPr>
              <a:defRPr/>
            </a:pPr>
            <a:r>
              <a:rPr lang="en-US" sz="2400" dirty="0">
                <a:solidFill>
                  <a:srgbClr val="FFFF00"/>
                </a:solidFill>
              </a:rPr>
              <a:t> Overfit</a:t>
            </a:r>
          </a:p>
        </p:txBody>
      </p:sp>
      <p:sp>
        <p:nvSpPr>
          <p:cNvPr id="12" name="TextBox 11">
            <a:extLst>
              <a:ext uri="{FF2B5EF4-FFF2-40B4-BE49-F238E27FC236}">
                <a16:creationId xmlns:a16="http://schemas.microsoft.com/office/drawing/2014/main" id="{D4FC0D8A-15D7-A25E-9074-5E1F41AB3B95}"/>
              </a:ext>
            </a:extLst>
          </p:cNvPr>
          <p:cNvSpPr txBox="1"/>
          <p:nvPr/>
        </p:nvSpPr>
        <p:spPr>
          <a:xfrm>
            <a:off x="4176360" y="8009249"/>
            <a:ext cx="1725152" cy="461665"/>
          </a:xfrm>
          <a:prstGeom prst="rect">
            <a:avLst/>
          </a:prstGeom>
          <a:noFill/>
        </p:spPr>
        <p:txBody>
          <a:bodyPr wrap="none" rtlCol="0">
            <a:spAutoFit/>
          </a:bodyPr>
          <a:lstStyle/>
          <a:p>
            <a:r>
              <a:rPr lang="en-US" sz="2400" dirty="0">
                <a:solidFill>
                  <a:srgbClr val="FF0000"/>
                </a:solidFill>
              </a:rPr>
              <a:t>Too Simple</a:t>
            </a:r>
          </a:p>
        </p:txBody>
      </p:sp>
      <p:sp>
        <p:nvSpPr>
          <p:cNvPr id="13" name="TextBox 12">
            <a:extLst>
              <a:ext uri="{FF2B5EF4-FFF2-40B4-BE49-F238E27FC236}">
                <a16:creationId xmlns:a16="http://schemas.microsoft.com/office/drawing/2014/main" id="{60A978CD-F4A0-D501-2E6F-F283721A466E}"/>
              </a:ext>
            </a:extLst>
          </p:cNvPr>
          <p:cNvSpPr txBox="1"/>
          <p:nvPr/>
        </p:nvSpPr>
        <p:spPr>
          <a:xfrm>
            <a:off x="12400880" y="8009249"/>
            <a:ext cx="2012089" cy="461665"/>
          </a:xfrm>
          <a:prstGeom prst="rect">
            <a:avLst/>
          </a:prstGeom>
          <a:noFill/>
        </p:spPr>
        <p:txBody>
          <a:bodyPr wrap="none" rtlCol="0">
            <a:spAutoFit/>
          </a:bodyPr>
          <a:lstStyle/>
          <a:p>
            <a:r>
              <a:rPr lang="en-US" sz="2400" dirty="0">
                <a:solidFill>
                  <a:srgbClr val="FF0000"/>
                </a:solidFill>
              </a:rPr>
              <a:t>Too Complex</a:t>
            </a:r>
          </a:p>
        </p:txBody>
      </p:sp>
      <p:sp>
        <p:nvSpPr>
          <p:cNvPr id="14" name="TextBox 13">
            <a:extLst>
              <a:ext uri="{FF2B5EF4-FFF2-40B4-BE49-F238E27FC236}">
                <a16:creationId xmlns:a16="http://schemas.microsoft.com/office/drawing/2014/main" id="{85AAF2E3-2F49-0023-92A8-D4AA5C82FF2C}"/>
              </a:ext>
            </a:extLst>
          </p:cNvPr>
          <p:cNvSpPr txBox="1"/>
          <p:nvPr/>
        </p:nvSpPr>
        <p:spPr>
          <a:xfrm>
            <a:off x="10201619" y="5990342"/>
            <a:ext cx="5188098" cy="1200329"/>
          </a:xfrm>
          <a:prstGeom prst="rect">
            <a:avLst/>
          </a:prstGeom>
          <a:noFill/>
        </p:spPr>
        <p:txBody>
          <a:bodyPr wrap="square" rtlCol="0">
            <a:spAutoFit/>
          </a:bodyPr>
          <a:lstStyle/>
          <a:p>
            <a:r>
              <a:rPr lang="en-US" dirty="0">
                <a:solidFill>
                  <a:schemeClr val="bg2"/>
                </a:solidFill>
                <a:latin typeface="Calibri Light" panose="020F0302020204030204"/>
              </a:rPr>
              <a:t>Might be influenced seeing poorer </a:t>
            </a:r>
            <a:r>
              <a:rPr lang="en-US" i="1" dirty="0">
                <a:solidFill>
                  <a:schemeClr val="bg2"/>
                </a:solidFill>
                <a:latin typeface="Calibri Light" panose="020F0302020204030204"/>
              </a:rPr>
              <a:t>Test</a:t>
            </a:r>
            <a:r>
              <a:rPr lang="en-US" dirty="0">
                <a:solidFill>
                  <a:schemeClr val="bg2"/>
                </a:solidFill>
                <a:latin typeface="Calibri Light" panose="020F0302020204030204"/>
              </a:rPr>
              <a:t> R-Square</a:t>
            </a:r>
          </a:p>
        </p:txBody>
      </p:sp>
    </p:spTree>
    <p:extLst>
      <p:ext uri="{BB962C8B-B14F-4D97-AF65-F5344CB8AC3E}">
        <p14:creationId xmlns:p14="http://schemas.microsoft.com/office/powerpoint/2010/main" val="267920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EE252-E7AC-C390-264C-87C12C22956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1CE09C-3971-C753-B895-1BCA099C4A4F}"/>
              </a:ext>
            </a:extLst>
          </p:cNvPr>
          <p:cNvPicPr>
            <a:picLocks noChangeAspect="1"/>
          </p:cNvPicPr>
          <p:nvPr/>
        </p:nvPicPr>
        <p:blipFill>
          <a:blip r:embed="rId2"/>
          <a:stretch>
            <a:fillRect/>
          </a:stretch>
        </p:blipFill>
        <p:spPr>
          <a:xfrm>
            <a:off x="2487168" y="2267713"/>
            <a:ext cx="13331952" cy="6925350"/>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D318418A-6062-3149-F109-DDC698C50465}"/>
              </a:ext>
            </a:extLst>
          </p:cNvPr>
          <p:cNvSpPr>
            <a:spLocks noGrp="1"/>
          </p:cNvSpPr>
          <p:nvPr>
            <p:ph type="title"/>
          </p:nvPr>
        </p:nvSpPr>
        <p:spPr>
          <a:xfrm>
            <a:off x="440675" y="0"/>
            <a:ext cx="17847323" cy="2107884"/>
          </a:xfrm>
        </p:spPr>
        <p:txBody>
          <a:bodyPr>
            <a:normAutofit/>
          </a:bodyPr>
          <a:lstStyle/>
          <a:p>
            <a:r>
              <a:rPr lang="en-US" dirty="0">
                <a:solidFill>
                  <a:schemeClr val="accent1"/>
                </a:solidFill>
              </a:rPr>
              <a:t>R-Square vs. Number of Splits in Decision Tree</a:t>
            </a:r>
            <a:br>
              <a:rPr lang="en-US" dirty="0">
                <a:solidFill>
                  <a:schemeClr val="accent1"/>
                </a:solidFill>
              </a:rPr>
            </a:br>
            <a:r>
              <a:rPr lang="en-US" sz="4400" dirty="0"/>
              <a:t>For Random Subset with </a:t>
            </a:r>
            <a:r>
              <a:rPr lang="en-US" sz="4400" b="1" dirty="0">
                <a:solidFill>
                  <a:schemeClr val="accent1"/>
                </a:solidFill>
              </a:rPr>
              <a:t>60% </a:t>
            </a:r>
            <a:r>
              <a:rPr lang="en-US" sz="4400" b="1" i="1" dirty="0">
                <a:solidFill>
                  <a:schemeClr val="accent1"/>
                </a:solidFill>
              </a:rPr>
              <a:t>Train</a:t>
            </a:r>
            <a:r>
              <a:rPr lang="en-US" sz="4400" dirty="0">
                <a:solidFill>
                  <a:schemeClr val="accent1"/>
                </a:solidFill>
              </a:rPr>
              <a:t>, </a:t>
            </a:r>
            <a:r>
              <a:rPr lang="en-US" sz="4400" b="1" dirty="0">
                <a:solidFill>
                  <a:srgbClr val="FF0000"/>
                </a:solidFill>
              </a:rPr>
              <a:t>20% </a:t>
            </a:r>
            <a:r>
              <a:rPr lang="en-US" sz="4400" b="1" i="1" dirty="0">
                <a:solidFill>
                  <a:srgbClr val="FF0000"/>
                </a:solidFill>
              </a:rPr>
              <a:t>Validation(Tune), </a:t>
            </a:r>
            <a:r>
              <a:rPr lang="en-US" sz="4400" b="1" strike="dblStrike" dirty="0">
                <a:solidFill>
                  <a:srgbClr val="FFC000"/>
                </a:solidFill>
                <a:highlight>
                  <a:srgbClr val="808080"/>
                </a:highlight>
              </a:rPr>
              <a:t>20% </a:t>
            </a:r>
            <a:r>
              <a:rPr lang="en-US" sz="4400" b="1" i="1" strike="dblStrike" dirty="0">
                <a:solidFill>
                  <a:srgbClr val="FFC000"/>
                </a:solidFill>
                <a:highlight>
                  <a:srgbClr val="808080"/>
                </a:highlight>
              </a:rPr>
              <a:t>Test</a:t>
            </a:r>
            <a:endParaRPr lang="en-US" sz="5400" b="1" i="1" strike="dblStrike" dirty="0">
              <a:solidFill>
                <a:srgbClr val="FFC000"/>
              </a:solidFill>
              <a:highlight>
                <a:srgbClr val="808080"/>
              </a:highlight>
            </a:endParaRPr>
          </a:p>
        </p:txBody>
      </p:sp>
      <p:sp>
        <p:nvSpPr>
          <p:cNvPr id="8" name="Arrow: Right 7">
            <a:extLst>
              <a:ext uri="{FF2B5EF4-FFF2-40B4-BE49-F238E27FC236}">
                <a16:creationId xmlns:a16="http://schemas.microsoft.com/office/drawing/2014/main" id="{29F18F65-A7E5-F734-6D7F-7CAC0F693E04}"/>
              </a:ext>
            </a:extLst>
          </p:cNvPr>
          <p:cNvSpPr/>
          <p:nvPr/>
        </p:nvSpPr>
        <p:spPr>
          <a:xfrm flipH="1">
            <a:off x="6972190" y="5081596"/>
            <a:ext cx="1242286" cy="69960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00"/>
              </a:solidFill>
            </a:endParaRPr>
          </a:p>
        </p:txBody>
      </p:sp>
      <p:sp>
        <p:nvSpPr>
          <p:cNvPr id="9" name="Arrow: Right 8">
            <a:extLst>
              <a:ext uri="{FF2B5EF4-FFF2-40B4-BE49-F238E27FC236}">
                <a16:creationId xmlns:a16="http://schemas.microsoft.com/office/drawing/2014/main" id="{F6F1A0B5-AACF-1E65-D0E8-5B5E0813A801}"/>
              </a:ext>
            </a:extLst>
          </p:cNvPr>
          <p:cNvSpPr/>
          <p:nvPr/>
        </p:nvSpPr>
        <p:spPr>
          <a:xfrm>
            <a:off x="8232830" y="5076592"/>
            <a:ext cx="1079696" cy="69960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00"/>
              </a:solidFill>
            </a:endParaRPr>
          </a:p>
        </p:txBody>
      </p:sp>
      <p:sp>
        <p:nvSpPr>
          <p:cNvPr id="10" name="TextBox 9">
            <a:extLst>
              <a:ext uri="{FF2B5EF4-FFF2-40B4-BE49-F238E27FC236}">
                <a16:creationId xmlns:a16="http://schemas.microsoft.com/office/drawing/2014/main" id="{964A8FF0-2DA0-8786-0341-DD8CCCBA5AF0}"/>
              </a:ext>
            </a:extLst>
          </p:cNvPr>
          <p:cNvSpPr txBox="1"/>
          <p:nvPr/>
        </p:nvSpPr>
        <p:spPr>
          <a:xfrm>
            <a:off x="6994228" y="5203362"/>
            <a:ext cx="1305166" cy="461666"/>
          </a:xfrm>
          <a:prstGeom prst="rect">
            <a:avLst/>
          </a:prstGeom>
          <a:noFill/>
        </p:spPr>
        <p:txBody>
          <a:bodyPr wrap="none" rtlCol="0">
            <a:spAutoFit/>
          </a:bodyPr>
          <a:lstStyle/>
          <a:p>
            <a:pPr>
              <a:defRPr/>
            </a:pPr>
            <a:r>
              <a:rPr lang="en-US" sz="2400" dirty="0">
                <a:solidFill>
                  <a:srgbClr val="FFFF00"/>
                </a:solidFill>
              </a:rPr>
              <a:t>Underfit</a:t>
            </a:r>
          </a:p>
        </p:txBody>
      </p:sp>
      <p:sp>
        <p:nvSpPr>
          <p:cNvPr id="11" name="TextBox 10">
            <a:extLst>
              <a:ext uri="{FF2B5EF4-FFF2-40B4-BE49-F238E27FC236}">
                <a16:creationId xmlns:a16="http://schemas.microsoft.com/office/drawing/2014/main" id="{1A58BA34-41AE-2133-4D7F-9D49A656814F}"/>
              </a:ext>
            </a:extLst>
          </p:cNvPr>
          <p:cNvSpPr txBox="1"/>
          <p:nvPr/>
        </p:nvSpPr>
        <p:spPr>
          <a:xfrm>
            <a:off x="8112174" y="5203362"/>
            <a:ext cx="1221809" cy="461665"/>
          </a:xfrm>
          <a:prstGeom prst="rect">
            <a:avLst/>
          </a:prstGeom>
          <a:noFill/>
        </p:spPr>
        <p:txBody>
          <a:bodyPr wrap="none" rtlCol="0">
            <a:spAutoFit/>
          </a:bodyPr>
          <a:lstStyle/>
          <a:p>
            <a:pPr>
              <a:defRPr/>
            </a:pPr>
            <a:r>
              <a:rPr lang="en-US" sz="2400" dirty="0">
                <a:solidFill>
                  <a:srgbClr val="FFFF00"/>
                </a:solidFill>
              </a:rPr>
              <a:t> Overfit</a:t>
            </a:r>
          </a:p>
        </p:txBody>
      </p:sp>
      <p:sp>
        <p:nvSpPr>
          <p:cNvPr id="12" name="TextBox 11">
            <a:extLst>
              <a:ext uri="{FF2B5EF4-FFF2-40B4-BE49-F238E27FC236}">
                <a16:creationId xmlns:a16="http://schemas.microsoft.com/office/drawing/2014/main" id="{35907E41-92F0-838C-71E8-295DB4931138}"/>
              </a:ext>
            </a:extLst>
          </p:cNvPr>
          <p:cNvSpPr txBox="1"/>
          <p:nvPr/>
        </p:nvSpPr>
        <p:spPr>
          <a:xfrm>
            <a:off x="4176360" y="8009249"/>
            <a:ext cx="1725152" cy="461665"/>
          </a:xfrm>
          <a:prstGeom prst="rect">
            <a:avLst/>
          </a:prstGeom>
          <a:noFill/>
        </p:spPr>
        <p:txBody>
          <a:bodyPr wrap="none" rtlCol="0">
            <a:spAutoFit/>
          </a:bodyPr>
          <a:lstStyle/>
          <a:p>
            <a:r>
              <a:rPr lang="en-US" sz="2400" dirty="0">
                <a:solidFill>
                  <a:srgbClr val="FF0000"/>
                </a:solidFill>
              </a:rPr>
              <a:t>Too Simple</a:t>
            </a:r>
          </a:p>
        </p:txBody>
      </p:sp>
      <p:sp>
        <p:nvSpPr>
          <p:cNvPr id="13" name="TextBox 12">
            <a:extLst>
              <a:ext uri="{FF2B5EF4-FFF2-40B4-BE49-F238E27FC236}">
                <a16:creationId xmlns:a16="http://schemas.microsoft.com/office/drawing/2014/main" id="{B8674039-E4D4-612A-E781-9E56BA4AD7B6}"/>
              </a:ext>
            </a:extLst>
          </p:cNvPr>
          <p:cNvSpPr txBox="1"/>
          <p:nvPr/>
        </p:nvSpPr>
        <p:spPr>
          <a:xfrm>
            <a:off x="12400880" y="8009249"/>
            <a:ext cx="2012089" cy="461665"/>
          </a:xfrm>
          <a:prstGeom prst="rect">
            <a:avLst/>
          </a:prstGeom>
          <a:noFill/>
        </p:spPr>
        <p:txBody>
          <a:bodyPr wrap="none" rtlCol="0">
            <a:spAutoFit/>
          </a:bodyPr>
          <a:lstStyle/>
          <a:p>
            <a:r>
              <a:rPr lang="en-US" sz="2400" dirty="0">
                <a:solidFill>
                  <a:srgbClr val="FF0000"/>
                </a:solidFill>
              </a:rPr>
              <a:t>Too Complex</a:t>
            </a:r>
          </a:p>
        </p:txBody>
      </p:sp>
    </p:spTree>
    <p:extLst>
      <p:ext uri="{BB962C8B-B14F-4D97-AF65-F5344CB8AC3E}">
        <p14:creationId xmlns:p14="http://schemas.microsoft.com/office/powerpoint/2010/main" val="137970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508558-3393-8B00-273F-08F1A7D63990}"/>
              </a:ext>
            </a:extLst>
          </p:cNvPr>
          <p:cNvSpPr>
            <a:spLocks noGrp="1"/>
          </p:cNvSpPr>
          <p:nvPr>
            <p:ph type="title"/>
          </p:nvPr>
        </p:nvSpPr>
        <p:spPr>
          <a:xfrm>
            <a:off x="1257300" y="547688"/>
            <a:ext cx="15773400" cy="914400"/>
          </a:xfrm>
        </p:spPr>
        <p:txBody>
          <a:bodyPr>
            <a:normAutofit/>
          </a:bodyPr>
          <a:lstStyle/>
          <a:p>
            <a:r>
              <a:rPr lang="en-US" dirty="0">
                <a:solidFill>
                  <a:schemeClr val="accent1"/>
                </a:solidFill>
              </a:rPr>
              <a:t>Don’t Let Test Data Influence your Modeling</a:t>
            </a:r>
          </a:p>
        </p:txBody>
      </p:sp>
      <p:sp>
        <p:nvSpPr>
          <p:cNvPr id="6" name="Content Placeholder 2">
            <a:extLst>
              <a:ext uri="{FF2B5EF4-FFF2-40B4-BE49-F238E27FC236}">
                <a16:creationId xmlns:a16="http://schemas.microsoft.com/office/drawing/2014/main" id="{4052B588-036A-DB3B-CE54-302D6C886D66}"/>
              </a:ext>
            </a:extLst>
          </p:cNvPr>
          <p:cNvSpPr>
            <a:spLocks noGrp="1"/>
          </p:cNvSpPr>
          <p:nvPr>
            <p:ph idx="1"/>
          </p:nvPr>
        </p:nvSpPr>
        <p:spPr>
          <a:xfrm>
            <a:off x="1257299" y="2141035"/>
            <a:ext cx="16116302" cy="5367454"/>
          </a:xfrm>
        </p:spPr>
        <p:txBody>
          <a:bodyPr>
            <a:normAutofit fontScale="92500"/>
          </a:bodyPr>
          <a:lstStyle/>
          <a:p>
            <a:endParaRPr lang="en-US" dirty="0"/>
          </a:p>
          <a:p>
            <a:r>
              <a:rPr lang="en-US" dirty="0"/>
              <a:t>Highly recommended that after creating </a:t>
            </a:r>
            <a:r>
              <a:rPr lang="en-US" b="1" i="1" dirty="0">
                <a:solidFill>
                  <a:schemeClr val="accent1"/>
                </a:solidFill>
              </a:rPr>
              <a:t>Train</a:t>
            </a:r>
            <a:r>
              <a:rPr lang="en-US" dirty="0"/>
              <a:t>, </a:t>
            </a:r>
            <a:r>
              <a:rPr lang="en-US" b="1" i="1" dirty="0">
                <a:solidFill>
                  <a:srgbClr val="FF0000"/>
                </a:solidFill>
              </a:rPr>
              <a:t>Validation(Tune), </a:t>
            </a:r>
            <a:r>
              <a:rPr lang="en-US" dirty="0"/>
              <a:t>and </a:t>
            </a:r>
            <a:r>
              <a:rPr lang="en-US" b="1" i="1" dirty="0">
                <a:solidFill>
                  <a:srgbClr val="FFC000"/>
                </a:solidFill>
                <a:highlight>
                  <a:srgbClr val="808080"/>
                </a:highlight>
              </a:rPr>
              <a:t>Test</a:t>
            </a:r>
            <a:r>
              <a:rPr lang="en-US" dirty="0"/>
              <a:t> subsets, that you remove the </a:t>
            </a:r>
            <a:r>
              <a:rPr lang="en-US" b="1" i="1" dirty="0">
                <a:solidFill>
                  <a:srgbClr val="FFC000"/>
                </a:solidFill>
                <a:highlight>
                  <a:srgbClr val="808080"/>
                </a:highlight>
              </a:rPr>
              <a:t>Test</a:t>
            </a:r>
            <a:r>
              <a:rPr lang="en-US" dirty="0"/>
              <a:t> subset from your analyses. </a:t>
            </a:r>
          </a:p>
          <a:p>
            <a:r>
              <a:rPr lang="en-US" dirty="0"/>
              <a:t>Or if you like K-fold cross-validation, instead of using 5 folds, make 6 and hide one.</a:t>
            </a:r>
          </a:p>
          <a:p>
            <a:r>
              <a:rPr lang="en-US" dirty="0"/>
              <a:t>Hide the </a:t>
            </a:r>
            <a:r>
              <a:rPr lang="en-US" b="1" i="1" dirty="0">
                <a:solidFill>
                  <a:srgbClr val="FFC000"/>
                </a:solidFill>
                <a:highlight>
                  <a:srgbClr val="808080"/>
                </a:highlight>
              </a:rPr>
              <a:t>Test</a:t>
            </a:r>
            <a:r>
              <a:rPr lang="en-US" dirty="0"/>
              <a:t> data away.  </a:t>
            </a:r>
          </a:p>
          <a:p>
            <a:pPr lvl="1"/>
            <a:r>
              <a:rPr lang="en-US" dirty="0"/>
              <a:t>Do NOT look at these data again until you have reached a decision on your final model.  </a:t>
            </a:r>
          </a:p>
          <a:p>
            <a:pPr lvl="1"/>
            <a:r>
              <a:rPr lang="en-US" dirty="0">
                <a:solidFill>
                  <a:srgbClr val="FFFF00"/>
                </a:solidFill>
                <a:highlight>
                  <a:srgbClr val="808080"/>
                </a:highlight>
              </a:rPr>
              <a:t>There’s a reason why data mining competitions don’t provide you with the </a:t>
            </a:r>
            <a:r>
              <a:rPr lang="en-US" b="1" i="1" dirty="0">
                <a:solidFill>
                  <a:srgbClr val="FFC000"/>
                </a:solidFill>
                <a:highlight>
                  <a:srgbClr val="808080"/>
                </a:highlight>
              </a:rPr>
              <a:t>Test</a:t>
            </a:r>
            <a:r>
              <a:rPr lang="en-US" dirty="0">
                <a:solidFill>
                  <a:srgbClr val="FFFF00"/>
                </a:solidFill>
                <a:highlight>
                  <a:srgbClr val="808080"/>
                </a:highlight>
              </a:rPr>
              <a:t> data that determines the winning model.</a:t>
            </a:r>
          </a:p>
          <a:p>
            <a:r>
              <a:rPr lang="en-US" dirty="0"/>
              <a:t>Once you are satisfied with your final model fit to your </a:t>
            </a:r>
            <a:r>
              <a:rPr lang="en-US" b="1" i="1" dirty="0">
                <a:solidFill>
                  <a:schemeClr val="accent1"/>
                </a:solidFill>
              </a:rPr>
              <a:t>Training</a:t>
            </a:r>
            <a:r>
              <a:rPr lang="en-US" dirty="0"/>
              <a:t> data, then use the </a:t>
            </a:r>
            <a:r>
              <a:rPr lang="en-US" b="1" i="1" dirty="0">
                <a:solidFill>
                  <a:srgbClr val="FFC000"/>
                </a:solidFill>
                <a:highlight>
                  <a:srgbClr val="808080"/>
                </a:highlight>
              </a:rPr>
              <a:t>Test</a:t>
            </a:r>
            <a:r>
              <a:rPr lang="en-US" dirty="0"/>
              <a:t> data to evaluate how well your final model performs.</a:t>
            </a:r>
          </a:p>
        </p:txBody>
      </p:sp>
    </p:spTree>
    <p:extLst>
      <p:ext uri="{BB962C8B-B14F-4D97-AF65-F5344CB8AC3E}">
        <p14:creationId xmlns:p14="http://schemas.microsoft.com/office/powerpoint/2010/main" val="348992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C7337-6F19-E01C-DBFE-FED4913B046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463983E-49A7-9CAC-86C1-69C3524F50DA}"/>
              </a:ext>
            </a:extLst>
          </p:cNvPr>
          <p:cNvPicPr>
            <a:picLocks noChangeAspect="1"/>
          </p:cNvPicPr>
          <p:nvPr/>
        </p:nvPicPr>
        <p:blipFill>
          <a:blip r:embed="rId2"/>
          <a:stretch>
            <a:fillRect/>
          </a:stretch>
        </p:blipFill>
        <p:spPr>
          <a:xfrm>
            <a:off x="5784349" y="7159100"/>
            <a:ext cx="5947730" cy="308957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AAB9791-95E3-A046-453B-FB418C2B1341}"/>
              </a:ext>
            </a:extLst>
          </p:cNvPr>
          <p:cNvSpPr>
            <a:spLocks noGrp="1"/>
          </p:cNvSpPr>
          <p:nvPr>
            <p:ph type="title"/>
          </p:nvPr>
        </p:nvSpPr>
        <p:spPr>
          <a:xfrm>
            <a:off x="757709" y="0"/>
            <a:ext cx="4121834" cy="1646411"/>
          </a:xfrm>
        </p:spPr>
        <p:txBody>
          <a:bodyPr>
            <a:normAutofit/>
          </a:bodyPr>
          <a:lstStyle/>
          <a:p>
            <a:pPr algn="ctr"/>
            <a:r>
              <a:rPr lang="en-US" sz="4400" dirty="0">
                <a:solidFill>
                  <a:schemeClr val="accent1"/>
                </a:solidFill>
              </a:rPr>
              <a:t>Honest Assessment</a:t>
            </a:r>
          </a:p>
        </p:txBody>
      </p:sp>
      <p:pic>
        <p:nvPicPr>
          <p:cNvPr id="17" name="Picture 16">
            <a:extLst>
              <a:ext uri="{FF2B5EF4-FFF2-40B4-BE49-F238E27FC236}">
                <a16:creationId xmlns:a16="http://schemas.microsoft.com/office/drawing/2014/main" id="{2B720E8B-6D17-38AB-83C4-F17B4D55DA77}"/>
              </a:ext>
            </a:extLst>
          </p:cNvPr>
          <p:cNvPicPr>
            <a:picLocks noChangeAspect="1"/>
          </p:cNvPicPr>
          <p:nvPr/>
        </p:nvPicPr>
        <p:blipFill>
          <a:blip r:embed="rId3"/>
          <a:stretch>
            <a:fillRect/>
          </a:stretch>
        </p:blipFill>
        <p:spPr>
          <a:xfrm>
            <a:off x="5784349" y="1720664"/>
            <a:ext cx="4865938" cy="5342213"/>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21DACD7C-A50E-9339-BB48-1CB742DF925C}"/>
              </a:ext>
            </a:extLst>
          </p:cNvPr>
          <p:cNvPicPr>
            <a:picLocks noChangeAspect="1"/>
          </p:cNvPicPr>
          <p:nvPr/>
        </p:nvPicPr>
        <p:blipFill>
          <a:blip r:embed="rId4"/>
          <a:stretch>
            <a:fillRect/>
          </a:stretch>
        </p:blipFill>
        <p:spPr>
          <a:xfrm>
            <a:off x="11141612" y="1720664"/>
            <a:ext cx="6802160" cy="534009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3B58B46-81AD-5FAC-197B-330715B47A38}"/>
              </a:ext>
            </a:extLst>
          </p:cNvPr>
          <p:cNvSpPr txBox="1"/>
          <p:nvPr/>
        </p:nvSpPr>
        <p:spPr>
          <a:xfrm>
            <a:off x="3995224" y="248999"/>
            <a:ext cx="14292776" cy="1200329"/>
          </a:xfrm>
          <a:prstGeom prst="rect">
            <a:avLst/>
          </a:prstGeom>
          <a:noFill/>
        </p:spPr>
        <p:txBody>
          <a:bodyPr wrap="square" rtlCol="0">
            <a:spAutoFit/>
          </a:bodyPr>
          <a:lstStyle/>
          <a:p>
            <a:pPr algn="ctr" defTabSz="1371600">
              <a:defRPr/>
            </a:pPr>
            <a:r>
              <a:rPr lang="en-US" dirty="0"/>
              <a:t>Create </a:t>
            </a:r>
            <a:r>
              <a:rPr lang="en-US" b="1" i="1" dirty="0"/>
              <a:t>Stratified</a:t>
            </a:r>
            <a:r>
              <a:rPr lang="en-US" dirty="0"/>
              <a:t> &amp; </a:t>
            </a:r>
            <a:r>
              <a:rPr lang="en-US" b="1" i="1" dirty="0"/>
              <a:t>Grouped</a:t>
            </a:r>
            <a:r>
              <a:rPr lang="en-US" dirty="0"/>
              <a:t> Model Validation Column,</a:t>
            </a:r>
          </a:p>
          <a:p>
            <a:pPr algn="ctr" defTabSz="1371600">
              <a:defRPr/>
            </a:pPr>
            <a:r>
              <a:rPr lang="en-US" dirty="0"/>
              <a:t>Breaking Data into </a:t>
            </a:r>
            <a:r>
              <a:rPr lang="en-US" b="1" i="1" dirty="0">
                <a:solidFill>
                  <a:schemeClr val="accent1"/>
                </a:solidFill>
              </a:rPr>
              <a:t>Training</a:t>
            </a:r>
            <a:r>
              <a:rPr lang="en-US" dirty="0"/>
              <a:t>,</a:t>
            </a:r>
            <a:r>
              <a:rPr lang="en-US" dirty="0">
                <a:solidFill>
                  <a:schemeClr val="accent1"/>
                </a:solidFill>
              </a:rPr>
              <a:t> </a:t>
            </a:r>
            <a:r>
              <a:rPr lang="en-US" b="1" i="1" dirty="0">
                <a:solidFill>
                  <a:srgbClr val="FF0000"/>
                </a:solidFill>
              </a:rPr>
              <a:t>Validation (Tune)</a:t>
            </a:r>
            <a:r>
              <a:rPr lang="en-US" dirty="0"/>
              <a:t>, &amp; </a:t>
            </a:r>
            <a:r>
              <a:rPr lang="en-US" b="1" i="1" dirty="0">
                <a:solidFill>
                  <a:srgbClr val="F47723"/>
                </a:solidFill>
              </a:rPr>
              <a:t>Test</a:t>
            </a:r>
            <a:r>
              <a:rPr lang="en-US" b="1" i="1" dirty="0">
                <a:solidFill>
                  <a:schemeClr val="accent5"/>
                </a:solidFill>
              </a:rPr>
              <a:t> </a:t>
            </a:r>
            <a:r>
              <a:rPr lang="en-US" dirty="0"/>
              <a:t>Subsets</a:t>
            </a:r>
          </a:p>
        </p:txBody>
      </p:sp>
      <p:pic>
        <p:nvPicPr>
          <p:cNvPr id="3" name="Picture 2">
            <a:extLst>
              <a:ext uri="{FF2B5EF4-FFF2-40B4-BE49-F238E27FC236}">
                <a16:creationId xmlns:a16="http://schemas.microsoft.com/office/drawing/2014/main" id="{9F0364C7-65B2-E5AB-45A4-5CD7A06C150B}"/>
              </a:ext>
            </a:extLst>
          </p:cNvPr>
          <p:cNvPicPr>
            <a:picLocks noChangeAspect="1"/>
          </p:cNvPicPr>
          <p:nvPr/>
        </p:nvPicPr>
        <p:blipFill>
          <a:blip r:embed="rId5"/>
          <a:stretch>
            <a:fillRect/>
          </a:stretch>
        </p:blipFill>
        <p:spPr>
          <a:xfrm>
            <a:off x="344228" y="1720664"/>
            <a:ext cx="4948796" cy="5340096"/>
          </a:xfrm>
          <a:prstGeom prst="rect">
            <a:avLst/>
          </a:prstGeom>
          <a:effectLst>
            <a:outerShdw blurRad="50800" dist="38100" dir="2700000" algn="tl" rotWithShape="0">
              <a:prstClr val="black">
                <a:alpha val="40000"/>
              </a:prstClr>
            </a:outerShdw>
          </a:effectLst>
        </p:spPr>
      </p:pic>
      <p:sp>
        <p:nvSpPr>
          <p:cNvPr id="10" name="Arrow: Right 9">
            <a:extLst>
              <a:ext uri="{FF2B5EF4-FFF2-40B4-BE49-F238E27FC236}">
                <a16:creationId xmlns:a16="http://schemas.microsoft.com/office/drawing/2014/main" id="{CD1530CF-3AFC-AFFA-672B-6075EEE9F790}"/>
              </a:ext>
            </a:extLst>
          </p:cNvPr>
          <p:cNvSpPr/>
          <p:nvPr/>
        </p:nvSpPr>
        <p:spPr>
          <a:xfrm flipH="1">
            <a:off x="6871063" y="7494568"/>
            <a:ext cx="1444641" cy="7298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1" name="TextBox 10">
            <a:extLst>
              <a:ext uri="{FF2B5EF4-FFF2-40B4-BE49-F238E27FC236}">
                <a16:creationId xmlns:a16="http://schemas.microsoft.com/office/drawing/2014/main" id="{986702C5-1B09-7959-5951-F0AAA517CB25}"/>
              </a:ext>
            </a:extLst>
          </p:cNvPr>
          <p:cNvSpPr txBox="1"/>
          <p:nvPr/>
        </p:nvSpPr>
        <p:spPr>
          <a:xfrm>
            <a:off x="6951322" y="7631925"/>
            <a:ext cx="1384339" cy="461665"/>
          </a:xfrm>
          <a:prstGeom prst="rect">
            <a:avLst/>
          </a:prstGeom>
          <a:noFill/>
        </p:spPr>
        <p:txBody>
          <a:bodyPr wrap="square" rtlCol="0">
            <a:spAutoFit/>
          </a:bodyPr>
          <a:lstStyle/>
          <a:p>
            <a:pPr algn="l"/>
            <a:r>
              <a:rPr lang="en-US" sz="2400" dirty="0">
                <a:solidFill>
                  <a:schemeClr val="bg1"/>
                </a:solidFill>
                <a:latin typeface="+mj-lt"/>
              </a:rPr>
              <a:t>Underfit</a:t>
            </a:r>
          </a:p>
        </p:txBody>
      </p:sp>
      <p:sp>
        <p:nvSpPr>
          <p:cNvPr id="12" name="Arrow: Right 11">
            <a:extLst>
              <a:ext uri="{FF2B5EF4-FFF2-40B4-BE49-F238E27FC236}">
                <a16:creationId xmlns:a16="http://schemas.microsoft.com/office/drawing/2014/main" id="{409D2EDF-D159-3D16-45BC-43586763E0C1}"/>
              </a:ext>
            </a:extLst>
          </p:cNvPr>
          <p:cNvSpPr/>
          <p:nvPr/>
        </p:nvSpPr>
        <p:spPr>
          <a:xfrm>
            <a:off x="8372817" y="7493908"/>
            <a:ext cx="1300618" cy="72988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3" name="TextBox 12">
            <a:extLst>
              <a:ext uri="{FF2B5EF4-FFF2-40B4-BE49-F238E27FC236}">
                <a16:creationId xmlns:a16="http://schemas.microsoft.com/office/drawing/2014/main" id="{F5890C31-0510-93EF-8817-41834C2AA3C5}"/>
              </a:ext>
            </a:extLst>
          </p:cNvPr>
          <p:cNvSpPr txBox="1"/>
          <p:nvPr/>
        </p:nvSpPr>
        <p:spPr>
          <a:xfrm>
            <a:off x="8372816" y="7631923"/>
            <a:ext cx="1209539" cy="461665"/>
          </a:xfrm>
          <a:prstGeom prst="rect">
            <a:avLst/>
          </a:prstGeom>
          <a:noFill/>
        </p:spPr>
        <p:txBody>
          <a:bodyPr wrap="square" rtlCol="0">
            <a:spAutoFit/>
          </a:bodyPr>
          <a:lstStyle/>
          <a:p>
            <a:pPr algn="l"/>
            <a:r>
              <a:rPr lang="en-US" sz="2400" dirty="0">
                <a:solidFill>
                  <a:schemeClr val="bg1"/>
                </a:solidFill>
                <a:latin typeface="+mj-lt"/>
              </a:rPr>
              <a:t>Overfit</a:t>
            </a:r>
          </a:p>
        </p:txBody>
      </p:sp>
      <p:sp>
        <p:nvSpPr>
          <p:cNvPr id="14" name="TextBox 13">
            <a:extLst>
              <a:ext uri="{FF2B5EF4-FFF2-40B4-BE49-F238E27FC236}">
                <a16:creationId xmlns:a16="http://schemas.microsoft.com/office/drawing/2014/main" id="{084524AD-9FAB-6B4A-A686-F6FAA578A8A2}"/>
              </a:ext>
            </a:extLst>
          </p:cNvPr>
          <p:cNvSpPr txBox="1"/>
          <p:nvPr/>
        </p:nvSpPr>
        <p:spPr>
          <a:xfrm>
            <a:off x="11732079" y="7757183"/>
            <a:ext cx="6453843" cy="1200329"/>
          </a:xfrm>
          <a:prstGeom prst="rect">
            <a:avLst/>
          </a:prstGeom>
          <a:noFill/>
        </p:spPr>
        <p:txBody>
          <a:bodyPr wrap="square" rtlCol="0">
            <a:spAutoFit/>
          </a:bodyPr>
          <a:lstStyle/>
          <a:p>
            <a:pPr algn="ctr" defTabSz="1371600">
              <a:defRPr/>
            </a:pPr>
            <a:r>
              <a:rPr lang="en-US" dirty="0"/>
              <a:t>Automate model fitting while preventing data leakage</a:t>
            </a:r>
          </a:p>
        </p:txBody>
      </p:sp>
      <p:sp>
        <p:nvSpPr>
          <p:cNvPr id="18" name="TextBox 17">
            <a:extLst>
              <a:ext uri="{FF2B5EF4-FFF2-40B4-BE49-F238E27FC236}">
                <a16:creationId xmlns:a16="http://schemas.microsoft.com/office/drawing/2014/main" id="{9C06C72A-77D8-03F5-8E78-4B9C89607D78}"/>
              </a:ext>
            </a:extLst>
          </p:cNvPr>
          <p:cNvSpPr txBox="1"/>
          <p:nvPr/>
        </p:nvSpPr>
        <p:spPr>
          <a:xfrm>
            <a:off x="6457716" y="9761002"/>
            <a:ext cx="853632" cy="276999"/>
          </a:xfrm>
          <a:prstGeom prst="rect">
            <a:avLst/>
          </a:prstGeom>
          <a:noFill/>
        </p:spPr>
        <p:txBody>
          <a:bodyPr wrap="none" rtlCol="0">
            <a:spAutoFit/>
          </a:bodyPr>
          <a:lstStyle/>
          <a:p>
            <a:pPr algn="l"/>
            <a:r>
              <a:rPr lang="en-US" sz="1200" dirty="0">
                <a:solidFill>
                  <a:srgbClr val="FF0000"/>
                </a:solidFill>
                <a:latin typeface="+mj-lt"/>
              </a:rPr>
              <a:t>Too Simple</a:t>
            </a:r>
          </a:p>
        </p:txBody>
      </p:sp>
      <p:sp>
        <p:nvSpPr>
          <p:cNvPr id="19" name="TextBox 18">
            <a:extLst>
              <a:ext uri="{FF2B5EF4-FFF2-40B4-BE49-F238E27FC236}">
                <a16:creationId xmlns:a16="http://schemas.microsoft.com/office/drawing/2014/main" id="{5FF95F57-12E8-ACB3-D347-C778B7A4DFB0}"/>
              </a:ext>
            </a:extLst>
          </p:cNvPr>
          <p:cNvSpPr txBox="1"/>
          <p:nvPr/>
        </p:nvSpPr>
        <p:spPr>
          <a:xfrm>
            <a:off x="10569976" y="9761002"/>
            <a:ext cx="974819" cy="276999"/>
          </a:xfrm>
          <a:prstGeom prst="rect">
            <a:avLst/>
          </a:prstGeom>
          <a:noFill/>
        </p:spPr>
        <p:txBody>
          <a:bodyPr wrap="none" rtlCol="0">
            <a:spAutoFit/>
          </a:bodyPr>
          <a:lstStyle/>
          <a:p>
            <a:pPr algn="l"/>
            <a:r>
              <a:rPr lang="en-US" sz="1200" dirty="0">
                <a:solidFill>
                  <a:srgbClr val="FF0000"/>
                </a:solidFill>
                <a:latin typeface="+mj-lt"/>
              </a:rPr>
              <a:t>Too Complex</a:t>
            </a:r>
          </a:p>
        </p:txBody>
      </p:sp>
      <p:sp>
        <p:nvSpPr>
          <p:cNvPr id="20" name="Rectangle: Rounded Corners 19">
            <a:extLst>
              <a:ext uri="{FF2B5EF4-FFF2-40B4-BE49-F238E27FC236}">
                <a16:creationId xmlns:a16="http://schemas.microsoft.com/office/drawing/2014/main" id="{180F5EA1-3219-2BC6-3928-BB04F153D9F9}"/>
              </a:ext>
            </a:extLst>
          </p:cNvPr>
          <p:cNvSpPr/>
          <p:nvPr/>
        </p:nvSpPr>
        <p:spPr>
          <a:xfrm>
            <a:off x="242427" y="1720664"/>
            <a:ext cx="2878332" cy="491594"/>
          </a:xfrm>
          <a:prstGeom prst="roundRect">
            <a:avLst/>
          </a:prstGeom>
          <a:noFill/>
          <a:ln w="28575"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129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76849-B364-2B4C-8CD0-A730865EEE95}"/>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28BD3FE0-8F80-F446-E71A-202CE1F216D2}"/>
              </a:ext>
            </a:extLst>
          </p:cNvPr>
          <p:cNvPicPr>
            <a:picLocks noChangeAspect="1"/>
          </p:cNvPicPr>
          <p:nvPr/>
        </p:nvPicPr>
        <p:blipFill>
          <a:blip r:embed="rId3"/>
          <a:stretch>
            <a:fillRect/>
          </a:stretch>
        </p:blipFill>
        <p:spPr>
          <a:xfrm>
            <a:off x="5936711" y="2673706"/>
            <a:ext cx="2163593" cy="5135471"/>
          </a:xfrm>
          <a:prstGeom prst="rect">
            <a:avLst/>
          </a:prstGeom>
        </p:spPr>
      </p:pic>
      <p:pic>
        <p:nvPicPr>
          <p:cNvPr id="28" name="Picture 27">
            <a:extLst>
              <a:ext uri="{FF2B5EF4-FFF2-40B4-BE49-F238E27FC236}">
                <a16:creationId xmlns:a16="http://schemas.microsoft.com/office/drawing/2014/main" id="{DA83EBFB-F4C9-6329-5289-4DAAF1E1858E}"/>
              </a:ext>
            </a:extLst>
          </p:cNvPr>
          <p:cNvPicPr>
            <a:picLocks noChangeAspect="1"/>
          </p:cNvPicPr>
          <p:nvPr/>
        </p:nvPicPr>
        <p:blipFill>
          <a:blip r:embed="rId4"/>
          <a:stretch>
            <a:fillRect/>
          </a:stretch>
        </p:blipFill>
        <p:spPr>
          <a:xfrm>
            <a:off x="1385437" y="2701415"/>
            <a:ext cx="2825741" cy="5303979"/>
          </a:xfrm>
          <a:prstGeom prst="rect">
            <a:avLst/>
          </a:prstGeom>
        </p:spPr>
      </p:pic>
      <p:sp>
        <p:nvSpPr>
          <p:cNvPr id="6" name="Title 5">
            <a:extLst>
              <a:ext uri="{FF2B5EF4-FFF2-40B4-BE49-F238E27FC236}">
                <a16:creationId xmlns:a16="http://schemas.microsoft.com/office/drawing/2014/main" id="{BCF093B4-CBAD-319A-2994-3D137B64D519}"/>
              </a:ext>
            </a:extLst>
          </p:cNvPr>
          <p:cNvSpPr>
            <a:spLocks noGrp="1"/>
          </p:cNvSpPr>
          <p:nvPr>
            <p:ph type="title"/>
          </p:nvPr>
        </p:nvSpPr>
        <p:spPr>
          <a:xfrm>
            <a:off x="1415006" y="515398"/>
            <a:ext cx="14779117" cy="1310154"/>
          </a:xfrm>
        </p:spPr>
        <p:txBody>
          <a:bodyPr/>
          <a:lstStyle/>
          <a:p>
            <a:pPr algn="ctr"/>
            <a:r>
              <a:rPr lang="en-US" sz="4800" dirty="0">
                <a:solidFill>
                  <a:srgbClr val="0378CD"/>
                </a:solidFill>
                <a:latin typeface="Anova Bold" panose="020B0604020202020204" charset="0"/>
              </a:rPr>
              <a:t>Model Validation methods</a:t>
            </a:r>
            <a:br>
              <a:rPr lang="en-US" sz="4800" dirty="0">
                <a:solidFill>
                  <a:srgbClr val="0378CD"/>
                </a:solidFill>
                <a:latin typeface="Anova Bold" panose="020B0604020202020204" charset="0"/>
              </a:rPr>
            </a:br>
            <a:r>
              <a:rPr lang="en-US" sz="4800" dirty="0">
                <a:solidFill>
                  <a:schemeClr val="tx1"/>
                </a:solidFill>
                <a:latin typeface="+mn-lt"/>
              </a:rPr>
              <a:t>Choose best one depending on the amount of data</a:t>
            </a:r>
          </a:p>
        </p:txBody>
      </p:sp>
      <p:sp>
        <p:nvSpPr>
          <p:cNvPr id="9" name="Text Placeholder 8">
            <a:extLst>
              <a:ext uri="{FF2B5EF4-FFF2-40B4-BE49-F238E27FC236}">
                <a16:creationId xmlns:a16="http://schemas.microsoft.com/office/drawing/2014/main" id="{75FF719B-7907-56E1-92C8-73F763D88206}"/>
              </a:ext>
            </a:extLst>
          </p:cNvPr>
          <p:cNvSpPr>
            <a:spLocks noGrp="1"/>
          </p:cNvSpPr>
          <p:nvPr>
            <p:ph type="body" sz="quarter" idx="29"/>
          </p:nvPr>
        </p:nvSpPr>
        <p:spPr>
          <a:xfrm>
            <a:off x="5375565" y="7317693"/>
            <a:ext cx="3429000" cy="1143000"/>
          </a:xfrm>
          <a:solidFill>
            <a:srgbClr val="7E889A"/>
          </a:solidFill>
        </p:spPr>
        <p:txBody>
          <a:bodyPr/>
          <a:lstStyle/>
          <a:p>
            <a:r>
              <a:rPr lang="en-US" b="1" dirty="0">
                <a:latin typeface="Anova Light" panose="020B0604020202020204" charset="0"/>
              </a:rPr>
              <a:t>K-Fold Subsets</a:t>
            </a:r>
          </a:p>
          <a:p>
            <a:r>
              <a:rPr lang="en-US" sz="2000" b="1" i="1" dirty="0">
                <a:latin typeface="Anova Light" panose="020B0604020202020204" charset="0"/>
              </a:rPr>
              <a:t>(Modern “DOE Chosen”)</a:t>
            </a:r>
          </a:p>
        </p:txBody>
      </p:sp>
      <p:sp>
        <p:nvSpPr>
          <p:cNvPr id="8" name="Text Placeholder 7">
            <a:extLst>
              <a:ext uri="{FF2B5EF4-FFF2-40B4-BE49-F238E27FC236}">
                <a16:creationId xmlns:a16="http://schemas.microsoft.com/office/drawing/2014/main" id="{CFB7F88E-2282-0C2F-BEE3-43C2BCA72606}"/>
              </a:ext>
            </a:extLst>
          </p:cNvPr>
          <p:cNvSpPr>
            <a:spLocks noGrp="1"/>
          </p:cNvSpPr>
          <p:nvPr>
            <p:ph type="body" sz="quarter" idx="10"/>
          </p:nvPr>
        </p:nvSpPr>
        <p:spPr>
          <a:xfrm>
            <a:off x="9493835" y="7321619"/>
            <a:ext cx="3429000" cy="1143000"/>
          </a:xfrm>
          <a:solidFill>
            <a:srgbClr val="0378CD"/>
          </a:solidFill>
        </p:spPr>
        <p:txBody>
          <a:bodyPr/>
          <a:lstStyle/>
          <a:p>
            <a:r>
              <a:rPr lang="en-US" b="1" dirty="0">
                <a:latin typeface="Anova Light" panose="020B0604020202020204" charset="0"/>
              </a:rPr>
              <a:t>Information Criteria</a:t>
            </a:r>
          </a:p>
          <a:p>
            <a:r>
              <a:rPr lang="en-US" sz="2000" b="1" i="1" dirty="0">
                <a:latin typeface="Anova Light" panose="020B0604020202020204" charset="0"/>
              </a:rPr>
              <a:t>(</a:t>
            </a:r>
            <a:r>
              <a:rPr lang="en-US" sz="2000" b="1" i="1" dirty="0" err="1">
                <a:latin typeface="Anova Light" panose="020B0604020202020204" charset="0"/>
              </a:rPr>
              <a:t>AICc</a:t>
            </a:r>
            <a:r>
              <a:rPr lang="en-US" sz="2000" b="1" i="1" dirty="0">
                <a:latin typeface="Anova Light" panose="020B0604020202020204" charset="0"/>
              </a:rPr>
              <a:t>, BIC, &amp; ERIC)</a:t>
            </a:r>
          </a:p>
        </p:txBody>
      </p:sp>
      <p:sp>
        <p:nvSpPr>
          <p:cNvPr id="10" name="Text Placeholder 9">
            <a:extLst>
              <a:ext uri="{FF2B5EF4-FFF2-40B4-BE49-F238E27FC236}">
                <a16:creationId xmlns:a16="http://schemas.microsoft.com/office/drawing/2014/main" id="{AC94887E-B0F2-9B31-7300-58B53A0FCAE5}"/>
              </a:ext>
            </a:extLst>
          </p:cNvPr>
          <p:cNvSpPr>
            <a:spLocks noGrp="1"/>
          </p:cNvSpPr>
          <p:nvPr>
            <p:ph type="body" sz="quarter" idx="30"/>
          </p:nvPr>
        </p:nvSpPr>
        <p:spPr>
          <a:xfrm>
            <a:off x="1257296" y="7317692"/>
            <a:ext cx="3429000" cy="1143000"/>
          </a:xfrm>
          <a:solidFill>
            <a:srgbClr val="032954"/>
          </a:solidFill>
        </p:spPr>
        <p:txBody>
          <a:bodyPr>
            <a:noAutofit/>
          </a:bodyPr>
          <a:lstStyle/>
          <a:p>
            <a:pPr>
              <a:spcBef>
                <a:spcPts val="1000"/>
              </a:spcBef>
            </a:pPr>
            <a:r>
              <a:rPr lang="en-US" b="1" dirty="0">
                <a:latin typeface="Anova Light" panose="020B0604020202020204" charset="0"/>
              </a:rPr>
              <a:t>Train – Validate – Test</a:t>
            </a:r>
          </a:p>
          <a:p>
            <a:pPr>
              <a:spcBef>
                <a:spcPts val="1000"/>
              </a:spcBef>
            </a:pPr>
            <a:r>
              <a:rPr lang="en-US" b="1" dirty="0">
                <a:latin typeface="Anova Light" panose="020B0604020202020204" charset="0"/>
              </a:rPr>
              <a:t>Subsets</a:t>
            </a:r>
          </a:p>
          <a:p>
            <a:pPr>
              <a:spcBef>
                <a:spcPts val="1000"/>
              </a:spcBef>
            </a:pPr>
            <a:r>
              <a:rPr lang="en-US" sz="2000" b="1" i="1" dirty="0">
                <a:latin typeface="Anova Light" panose="020B0604020202020204" charset="0"/>
              </a:rPr>
              <a:t>(Stratified &amp; Grouped)</a:t>
            </a:r>
          </a:p>
        </p:txBody>
      </p:sp>
      <p:sp>
        <p:nvSpPr>
          <p:cNvPr id="12" name="Text Placeholder 9">
            <a:extLst>
              <a:ext uri="{FF2B5EF4-FFF2-40B4-BE49-F238E27FC236}">
                <a16:creationId xmlns:a16="http://schemas.microsoft.com/office/drawing/2014/main" id="{44ED6D1A-9F4F-BA3F-E68F-30D8854ED51A}"/>
              </a:ext>
            </a:extLst>
          </p:cNvPr>
          <p:cNvSpPr txBox="1">
            <a:spLocks/>
          </p:cNvSpPr>
          <p:nvPr/>
        </p:nvSpPr>
        <p:spPr>
          <a:xfrm>
            <a:off x="13612104" y="7331171"/>
            <a:ext cx="3429000" cy="1143000"/>
          </a:xfrm>
          <a:prstGeom prst="rect">
            <a:avLst/>
          </a:prstGeom>
          <a:solidFill>
            <a:srgbClr val="007481"/>
          </a:solidFill>
          <a:ln>
            <a:solidFill>
              <a:srgbClr val="007481"/>
            </a:solidFill>
          </a:ln>
        </p:spPr>
        <p:txBody>
          <a:bodyPr vert="horz" lIns="137160" tIns="137160" rIns="137160" bIns="68580" rtlCol="0" anchor="ctr" anchorCtr="0">
            <a:normAutofit/>
          </a:bodyPr>
          <a:lstStyle>
            <a:lvl1pPr marL="0" indent="0" algn="ctr" defTabSz="914400" rtl="0" eaLnBrk="1" latinLnBrk="0" hangingPunct="1">
              <a:lnSpc>
                <a:spcPct val="60000"/>
              </a:lnSpc>
              <a:spcBef>
                <a:spcPts val="1000"/>
              </a:spcBef>
              <a:buFontTx/>
              <a:buNone/>
              <a:defRP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Anova Light" panose="020B0604020202020204" charset="0"/>
              </a:rPr>
              <a:t>Self-Validating</a:t>
            </a:r>
          </a:p>
          <a:p>
            <a:r>
              <a:rPr lang="en-US" sz="2400" b="1" dirty="0">
                <a:latin typeface="Anova Light" panose="020B0604020202020204" charset="0"/>
              </a:rPr>
              <a:t>Ensemble Models</a:t>
            </a:r>
          </a:p>
          <a:p>
            <a:r>
              <a:rPr lang="en-US" sz="2000" b="1" i="1" dirty="0">
                <a:latin typeface="Anova Light" panose="020B0604020202020204" charset="0"/>
              </a:rPr>
              <a:t>(SVEM)</a:t>
            </a:r>
          </a:p>
        </p:txBody>
      </p:sp>
      <p:sp>
        <p:nvSpPr>
          <p:cNvPr id="24" name="TextBox 23">
            <a:extLst>
              <a:ext uri="{FF2B5EF4-FFF2-40B4-BE49-F238E27FC236}">
                <a16:creationId xmlns:a16="http://schemas.microsoft.com/office/drawing/2014/main" id="{33CE5B4C-3E6F-7131-09E7-1E05FE5819B4}"/>
              </a:ext>
            </a:extLst>
          </p:cNvPr>
          <p:cNvSpPr txBox="1"/>
          <p:nvPr/>
        </p:nvSpPr>
        <p:spPr>
          <a:xfrm>
            <a:off x="1643535" y="8923131"/>
            <a:ext cx="2309543" cy="646331"/>
          </a:xfrm>
          <a:prstGeom prst="rect">
            <a:avLst/>
          </a:prstGeom>
          <a:noFill/>
        </p:spPr>
        <p:txBody>
          <a:bodyPr wrap="none" rtlCol="0">
            <a:spAutoFit/>
          </a:bodyPr>
          <a:lstStyle/>
          <a:p>
            <a:r>
              <a:rPr lang="en-US" dirty="0"/>
              <a:t>More Data</a:t>
            </a:r>
          </a:p>
        </p:txBody>
      </p:sp>
      <p:sp>
        <p:nvSpPr>
          <p:cNvPr id="25" name="TextBox 24">
            <a:extLst>
              <a:ext uri="{FF2B5EF4-FFF2-40B4-BE49-F238E27FC236}">
                <a16:creationId xmlns:a16="http://schemas.microsoft.com/office/drawing/2014/main" id="{24B66B67-B828-50E2-DEC1-22AB54DC9DF5}"/>
              </a:ext>
            </a:extLst>
          </p:cNvPr>
          <p:cNvSpPr txBox="1"/>
          <p:nvPr/>
        </p:nvSpPr>
        <p:spPr>
          <a:xfrm>
            <a:off x="14478001" y="8923131"/>
            <a:ext cx="2201757" cy="646331"/>
          </a:xfrm>
          <a:prstGeom prst="rect">
            <a:avLst/>
          </a:prstGeom>
          <a:noFill/>
        </p:spPr>
        <p:txBody>
          <a:bodyPr wrap="none" rtlCol="0">
            <a:spAutoFit/>
          </a:bodyPr>
          <a:lstStyle/>
          <a:p>
            <a:r>
              <a:rPr lang="en-US" dirty="0"/>
              <a:t>Less Data</a:t>
            </a:r>
          </a:p>
        </p:txBody>
      </p:sp>
      <p:cxnSp>
        <p:nvCxnSpPr>
          <p:cNvPr id="27" name="Straight Arrow Connector 26">
            <a:extLst>
              <a:ext uri="{FF2B5EF4-FFF2-40B4-BE49-F238E27FC236}">
                <a16:creationId xmlns:a16="http://schemas.microsoft.com/office/drawing/2014/main" id="{16ABC8EB-D10C-A6D7-37F4-73E3A27F7509}"/>
              </a:ext>
            </a:extLst>
          </p:cNvPr>
          <p:cNvCxnSpPr/>
          <p:nvPr/>
        </p:nvCxnSpPr>
        <p:spPr>
          <a:xfrm>
            <a:off x="4142510" y="9246297"/>
            <a:ext cx="10086108" cy="0"/>
          </a:xfrm>
          <a:prstGeom prst="straightConnector1">
            <a:avLst/>
          </a:prstGeom>
          <a:ln w="76200">
            <a:solidFill>
              <a:schemeClr val="bg2"/>
            </a:solidFill>
            <a:headEnd type="triangle"/>
            <a:tailEnd type="triangle"/>
          </a:ln>
        </p:spPr>
        <p:style>
          <a:lnRef idx="1">
            <a:schemeClr val="accent4"/>
          </a:lnRef>
          <a:fillRef idx="0">
            <a:schemeClr val="accent4"/>
          </a:fillRef>
          <a:effectRef idx="0">
            <a:schemeClr val="accent4"/>
          </a:effectRef>
          <a:fontRef idx="minor">
            <a:schemeClr val="tx1"/>
          </a:fontRef>
        </p:style>
      </p:cxnSp>
      <p:pic>
        <p:nvPicPr>
          <p:cNvPr id="32" name="Picture 31">
            <a:extLst>
              <a:ext uri="{FF2B5EF4-FFF2-40B4-BE49-F238E27FC236}">
                <a16:creationId xmlns:a16="http://schemas.microsoft.com/office/drawing/2014/main" id="{9E51E128-D5FC-0B40-D61F-F47157389655}"/>
              </a:ext>
            </a:extLst>
          </p:cNvPr>
          <p:cNvPicPr>
            <a:picLocks noChangeAspect="1"/>
          </p:cNvPicPr>
          <p:nvPr/>
        </p:nvPicPr>
        <p:blipFill>
          <a:blip r:embed="rId5"/>
          <a:srcRect t="45926" r="76491" b="25743"/>
          <a:stretch/>
        </p:blipFill>
        <p:spPr>
          <a:xfrm>
            <a:off x="9634101" y="2595608"/>
            <a:ext cx="3222364" cy="4420710"/>
          </a:xfrm>
          <a:prstGeom prst="rect">
            <a:avLst/>
          </a:prstGeom>
        </p:spPr>
      </p:pic>
      <p:pic>
        <p:nvPicPr>
          <p:cNvPr id="34" name="Picture 33">
            <a:extLst>
              <a:ext uri="{FF2B5EF4-FFF2-40B4-BE49-F238E27FC236}">
                <a16:creationId xmlns:a16="http://schemas.microsoft.com/office/drawing/2014/main" id="{081010C8-E4FE-82DF-9736-21CC2A9FD05D}"/>
              </a:ext>
            </a:extLst>
          </p:cNvPr>
          <p:cNvPicPr>
            <a:picLocks noChangeAspect="1"/>
          </p:cNvPicPr>
          <p:nvPr/>
        </p:nvPicPr>
        <p:blipFill>
          <a:blip r:embed="rId6"/>
          <a:srcRect l="859" t="32297" r="67758" b="35358"/>
          <a:stretch/>
        </p:blipFill>
        <p:spPr>
          <a:xfrm>
            <a:off x="13374843" y="2595608"/>
            <a:ext cx="3655857" cy="4140003"/>
          </a:xfrm>
          <a:prstGeom prst="rect">
            <a:avLst/>
          </a:prstGeom>
        </p:spPr>
      </p:pic>
    </p:spTree>
    <p:extLst>
      <p:ext uri="{BB962C8B-B14F-4D97-AF65-F5344CB8AC3E}">
        <p14:creationId xmlns:p14="http://schemas.microsoft.com/office/powerpoint/2010/main" val="2566158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9708-1D9E-468D-525F-DDC12B97808C}"/>
              </a:ext>
            </a:extLst>
          </p:cNvPr>
          <p:cNvSpPr>
            <a:spLocks noGrp="1"/>
          </p:cNvSpPr>
          <p:nvPr>
            <p:ph type="title"/>
          </p:nvPr>
        </p:nvSpPr>
        <p:spPr/>
        <p:txBody>
          <a:bodyPr/>
          <a:lstStyle/>
          <a:p>
            <a:r>
              <a:rPr lang="en-US" dirty="0"/>
              <a:t>Self-Validating Ensemble Modeling (SVEM)</a:t>
            </a:r>
          </a:p>
        </p:txBody>
      </p:sp>
      <p:sp>
        <p:nvSpPr>
          <p:cNvPr id="3" name="Content Placeholder 2">
            <a:extLst>
              <a:ext uri="{FF2B5EF4-FFF2-40B4-BE49-F238E27FC236}">
                <a16:creationId xmlns:a16="http://schemas.microsoft.com/office/drawing/2014/main" id="{45D6F1B8-5365-4CFC-03C4-F67F6C05B92B}"/>
              </a:ext>
            </a:extLst>
          </p:cNvPr>
          <p:cNvSpPr>
            <a:spLocks noGrp="1"/>
          </p:cNvSpPr>
          <p:nvPr>
            <p:ph idx="1"/>
          </p:nvPr>
        </p:nvSpPr>
        <p:spPr/>
        <p:txBody>
          <a:bodyPr>
            <a:normAutofit/>
          </a:bodyPr>
          <a:lstStyle/>
          <a:p>
            <a:r>
              <a:rPr lang="en-US" dirty="0"/>
              <a:t>SVEM is inspired by random forests/bagging, but uses the fractionally weighted bootstrap rather than resampling</a:t>
            </a:r>
          </a:p>
          <a:p>
            <a:r>
              <a:rPr lang="en-US" dirty="0"/>
              <a:t>Make a second copy of original data to be fit.</a:t>
            </a:r>
          </a:p>
          <a:p>
            <a:r>
              <a:rPr lang="en-US" dirty="0"/>
              <a:t>Split fractional weights between two sets with each trial.</a:t>
            </a:r>
          </a:p>
          <a:p>
            <a:r>
              <a:rPr lang="en-US" dirty="0"/>
              <a:t>The best way to use </a:t>
            </a:r>
            <a:r>
              <a:rPr lang="en-US" dirty="0" err="1"/>
              <a:t>autovalidation</a:t>
            </a:r>
            <a:r>
              <a:rPr lang="en-US" dirty="0"/>
              <a:t> we found was to reinitialize the weights and refit </a:t>
            </a:r>
            <a:r>
              <a:rPr lang="en-US" dirty="0" err="1"/>
              <a:t>nBoot</a:t>
            </a:r>
            <a:r>
              <a:rPr lang="en-US" dirty="0"/>
              <a:t> times and use the average of these models as the predictor. We called this Self-Validating Ensemble Models (SVEM)</a:t>
            </a:r>
          </a:p>
          <a:p>
            <a:r>
              <a:rPr lang="en-US" dirty="0"/>
              <a:t>Individual Forward Selection models have p&lt;n, but the SVEM ensemble can have p&gt;n, </a:t>
            </a:r>
            <a:r>
              <a:rPr lang="en-US" i="1" dirty="0"/>
              <a:t>supersaturated not just in potential effects, but supersaturated in active effects.</a:t>
            </a:r>
          </a:p>
        </p:txBody>
      </p:sp>
    </p:spTree>
    <p:extLst>
      <p:ext uri="{BB962C8B-B14F-4D97-AF65-F5344CB8AC3E}">
        <p14:creationId xmlns:p14="http://schemas.microsoft.com/office/powerpoint/2010/main" val="2884789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22EE-87E1-F8A9-34D3-F6154D65A6AB}"/>
              </a:ext>
            </a:extLst>
          </p:cNvPr>
          <p:cNvSpPr>
            <a:spLocks noGrp="1"/>
          </p:cNvSpPr>
          <p:nvPr>
            <p:ph type="title"/>
          </p:nvPr>
        </p:nvSpPr>
        <p:spPr/>
        <p:txBody>
          <a:bodyPr/>
          <a:lstStyle/>
          <a:p>
            <a:r>
              <a:rPr lang="en-US" dirty="0"/>
              <a:t>Self-Validating Ensemble Modeling (SVEM)</a:t>
            </a:r>
          </a:p>
        </p:txBody>
      </p:sp>
      <p:pic>
        <p:nvPicPr>
          <p:cNvPr id="5" name="Content Placeholder 4">
            <a:extLst>
              <a:ext uri="{FF2B5EF4-FFF2-40B4-BE49-F238E27FC236}">
                <a16:creationId xmlns:a16="http://schemas.microsoft.com/office/drawing/2014/main" id="{BAE9F317-809E-DB9B-0FB4-C50D050A7090}"/>
              </a:ext>
            </a:extLst>
          </p:cNvPr>
          <p:cNvPicPr>
            <a:picLocks noGrp="1" noChangeAspect="1"/>
          </p:cNvPicPr>
          <p:nvPr>
            <p:ph idx="1"/>
          </p:nvPr>
        </p:nvPicPr>
        <p:blipFill>
          <a:blip r:embed="rId2"/>
          <a:stretch>
            <a:fillRect/>
          </a:stretch>
        </p:blipFill>
        <p:spPr>
          <a:xfrm>
            <a:off x="6144232" y="1923395"/>
            <a:ext cx="12143768" cy="6045914"/>
          </a:xfrm>
          <a:prstGeom prst="rect">
            <a:avLst/>
          </a:prstGeom>
        </p:spPr>
      </p:pic>
      <p:pic>
        <p:nvPicPr>
          <p:cNvPr id="4" name="Picture 3">
            <a:extLst>
              <a:ext uri="{FF2B5EF4-FFF2-40B4-BE49-F238E27FC236}">
                <a16:creationId xmlns:a16="http://schemas.microsoft.com/office/drawing/2014/main" id="{ABD160BE-5F46-D3C8-3324-065EC91B4C51}"/>
              </a:ext>
            </a:extLst>
          </p:cNvPr>
          <p:cNvPicPr>
            <a:picLocks noChangeAspect="1"/>
          </p:cNvPicPr>
          <p:nvPr/>
        </p:nvPicPr>
        <p:blipFill>
          <a:blip r:embed="rId3"/>
          <a:stretch>
            <a:fillRect/>
          </a:stretch>
        </p:blipFill>
        <p:spPr>
          <a:xfrm>
            <a:off x="361951" y="1923395"/>
            <a:ext cx="5207862" cy="7077075"/>
          </a:xfrm>
          <a:prstGeom prst="rect">
            <a:avLst/>
          </a:prstGeom>
        </p:spPr>
      </p:pic>
    </p:spTree>
    <p:extLst>
      <p:ext uri="{BB962C8B-B14F-4D97-AF65-F5344CB8AC3E}">
        <p14:creationId xmlns:p14="http://schemas.microsoft.com/office/powerpoint/2010/main" val="3012322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C592E-2EF9-25F2-039B-8BEF20CF3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E93837-3D1F-DE7D-3897-1ADDC513DD01}"/>
              </a:ext>
            </a:extLst>
          </p:cNvPr>
          <p:cNvSpPr>
            <a:spLocks noGrp="1"/>
          </p:cNvSpPr>
          <p:nvPr>
            <p:ph type="title"/>
          </p:nvPr>
        </p:nvSpPr>
        <p:spPr>
          <a:xfrm>
            <a:off x="385571" y="858538"/>
            <a:ext cx="17398575" cy="1828193"/>
          </a:xfrm>
        </p:spPr>
        <p:txBody>
          <a:bodyPr/>
          <a:lstStyle/>
          <a:p>
            <a:r>
              <a:rPr lang="en-US" sz="4400" dirty="0"/>
              <a:t>Actual vs. Predicted plots for reduced quadratic regression models for the DOE/CKP split data fit with Self-Validating Ensemble Model (SVEM) and Ordinary Least Squares (OLS).</a:t>
            </a:r>
          </a:p>
        </p:txBody>
      </p:sp>
      <p:sp>
        <p:nvSpPr>
          <p:cNvPr id="3" name="Title 1">
            <a:extLst>
              <a:ext uri="{FF2B5EF4-FFF2-40B4-BE49-F238E27FC236}">
                <a16:creationId xmlns:a16="http://schemas.microsoft.com/office/drawing/2014/main" id="{CBCCB2D4-6826-B226-F3B1-1FF27CAA40F3}"/>
              </a:ext>
            </a:extLst>
          </p:cNvPr>
          <p:cNvSpPr txBox="1">
            <a:spLocks/>
          </p:cNvSpPr>
          <p:nvPr/>
        </p:nvSpPr>
        <p:spPr>
          <a:xfrm>
            <a:off x="252351" y="3913004"/>
            <a:ext cx="6088850" cy="4875181"/>
          </a:xfrm>
          <a:prstGeom prst="rect">
            <a:avLst/>
          </a:prstGeom>
        </p:spPr>
        <p:txBody>
          <a:bodyPr vert="horz" lIns="0" tIns="0" rIns="0" bIns="0" rtlCol="0" anchor="ctr">
            <a:spAutoFit/>
          </a:bodyPr>
          <a:lstStyle>
            <a:lvl1pPr algn="l" defTabSz="1371600" rtl="0" eaLnBrk="1" latinLnBrk="0" hangingPunct="1">
              <a:lnSpc>
                <a:spcPct val="90000"/>
              </a:lnSpc>
              <a:spcBef>
                <a:spcPct val="0"/>
              </a:spcBef>
              <a:buNone/>
              <a:defRPr sz="5600" b="1" i="0" kern="1200">
                <a:solidFill>
                  <a:schemeClr val="bg2"/>
                </a:solidFill>
                <a:latin typeface="+mj-lt"/>
                <a:ea typeface="+mj-ea"/>
                <a:cs typeface="+mj-cs"/>
              </a:defRPr>
            </a:lvl1pPr>
          </a:lstStyle>
          <a:p>
            <a:r>
              <a:rPr lang="en-US" sz="3200" b="0" dirty="0">
                <a:solidFill>
                  <a:schemeClr val="tx1"/>
                </a:solidFill>
                <a:latin typeface="+mn-lt"/>
              </a:rPr>
              <a:t>Model fit to 45-DOE trials with SVEM validation (1000 bootstrap fits) predicts</a:t>
            </a:r>
            <a:r>
              <a:rPr lang="en-US" sz="3200" b="0" dirty="0">
                <a:solidFill>
                  <a:schemeClr val="tx1"/>
                </a:solidFill>
              </a:rPr>
              <a:t> </a:t>
            </a:r>
            <a:r>
              <a:rPr lang="en-US" sz="3200" b="0" dirty="0">
                <a:solidFill>
                  <a:schemeClr val="tx1"/>
                </a:solidFill>
                <a:latin typeface="+mn-lt"/>
              </a:rPr>
              <a:t>45-CKP trials better than model fit to same 45-DOE trials with OLS.</a:t>
            </a:r>
          </a:p>
          <a:p>
            <a:endParaRPr lang="en-US" sz="3200" b="0" dirty="0">
              <a:solidFill>
                <a:schemeClr val="tx1"/>
              </a:solidFill>
              <a:latin typeface="+mn-lt"/>
            </a:endParaRPr>
          </a:p>
          <a:p>
            <a:r>
              <a:rPr lang="en-US" sz="3200" b="0" dirty="0">
                <a:solidFill>
                  <a:schemeClr val="tx1"/>
                </a:solidFill>
                <a:latin typeface="+mn-lt"/>
              </a:rPr>
              <a:t>RMSE value is lower &amp; R</a:t>
            </a:r>
            <a:r>
              <a:rPr lang="en-US" sz="3200" b="0" baseline="30000" dirty="0">
                <a:solidFill>
                  <a:schemeClr val="tx1"/>
                </a:solidFill>
                <a:latin typeface="+mn-lt"/>
              </a:rPr>
              <a:t>2</a:t>
            </a:r>
            <a:r>
              <a:rPr lang="en-US" sz="3200" b="0" dirty="0">
                <a:solidFill>
                  <a:schemeClr val="tx1"/>
                </a:solidFill>
                <a:latin typeface="+mn-lt"/>
              </a:rPr>
              <a:t> value is higher for the actual vs. predicted plot with SVEM model than with the OLS model.</a:t>
            </a:r>
          </a:p>
          <a:p>
            <a:endParaRPr lang="en-US" sz="3200" b="0" dirty="0">
              <a:solidFill>
                <a:schemeClr val="tx1"/>
              </a:solidFill>
              <a:latin typeface="+mn-lt"/>
            </a:endParaRPr>
          </a:p>
        </p:txBody>
      </p:sp>
      <p:pic>
        <p:nvPicPr>
          <p:cNvPr id="5" name="Picture 4">
            <a:extLst>
              <a:ext uri="{FF2B5EF4-FFF2-40B4-BE49-F238E27FC236}">
                <a16:creationId xmlns:a16="http://schemas.microsoft.com/office/drawing/2014/main" id="{06D9A113-2E5A-D8CE-F8D6-B19B6667E108}"/>
              </a:ext>
            </a:extLst>
          </p:cNvPr>
          <p:cNvPicPr>
            <a:picLocks noChangeAspect="1"/>
          </p:cNvPicPr>
          <p:nvPr/>
        </p:nvPicPr>
        <p:blipFill>
          <a:blip r:embed="rId2"/>
          <a:stretch>
            <a:fillRect/>
          </a:stretch>
        </p:blipFill>
        <p:spPr>
          <a:xfrm>
            <a:off x="12371832" y="3346704"/>
            <a:ext cx="5635963" cy="5779008"/>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62D81EA5-7F76-0A0C-C5B0-AEAD29F909AC}"/>
              </a:ext>
            </a:extLst>
          </p:cNvPr>
          <p:cNvPicPr>
            <a:picLocks noChangeAspect="1"/>
          </p:cNvPicPr>
          <p:nvPr/>
        </p:nvPicPr>
        <p:blipFill>
          <a:blip r:embed="rId3"/>
          <a:stretch>
            <a:fillRect/>
          </a:stretch>
        </p:blipFill>
        <p:spPr>
          <a:xfrm>
            <a:off x="6473952" y="3346704"/>
            <a:ext cx="5635963" cy="57790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5843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25C33-C396-07B0-93CF-B5C04F5D0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36016-6989-26B6-8659-C657578443B3}"/>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559E308F-7D16-CD75-1054-1C1FB6E8E5CB}"/>
              </a:ext>
            </a:extLst>
          </p:cNvPr>
          <p:cNvSpPr>
            <a:spLocks noGrp="1"/>
          </p:cNvSpPr>
          <p:nvPr>
            <p:ph idx="1"/>
          </p:nvPr>
        </p:nvSpPr>
        <p:spPr>
          <a:xfrm>
            <a:off x="1257300" y="1762125"/>
            <a:ext cx="15773400" cy="8229600"/>
          </a:xfrm>
        </p:spPr>
        <p:txBody>
          <a:bodyPr>
            <a:normAutofit/>
          </a:bodyPr>
          <a:lstStyle/>
          <a:p>
            <a:pPr marL="685800" indent="-685800">
              <a:buFont typeface="+mj-lt"/>
              <a:buAutoNum type="arabicPeriod"/>
            </a:pPr>
            <a:r>
              <a:rPr lang="en-US" sz="3200" dirty="0"/>
              <a:t>Start with a detailed example using a small historical data set to build and validate a model. No new data needed.  This is just your time analyzing!</a:t>
            </a:r>
          </a:p>
          <a:p>
            <a:pPr marL="1051560" lvl="1" indent="-685800">
              <a:buFont typeface="+mj-lt"/>
              <a:buAutoNum type="alphaLcPeriod"/>
            </a:pPr>
            <a:r>
              <a:rPr lang="en-US" sz="2400" dirty="0"/>
              <a:t>Compare properties of randomly split subset to DOE created subset.</a:t>
            </a:r>
          </a:p>
          <a:p>
            <a:pPr marL="1051560" lvl="1" indent="-685800">
              <a:buFont typeface="+mj-lt"/>
              <a:buAutoNum type="alphaLcPeriod"/>
            </a:pPr>
            <a:r>
              <a:rPr lang="en-US" sz="2400" dirty="0"/>
              <a:t>Compare results of models for predicting the “test half” of the data.</a:t>
            </a:r>
          </a:p>
          <a:p>
            <a:pPr marL="1051560" lvl="1" indent="-685800">
              <a:buFont typeface="+mj-lt"/>
              <a:buAutoNum type="alphaLcPeriod"/>
            </a:pPr>
            <a:endParaRPr lang="en-US" sz="1200" dirty="0"/>
          </a:p>
          <a:p>
            <a:pPr marL="685800" indent="-685800">
              <a:buFont typeface="+mj-lt"/>
              <a:buAutoNum type="arabicPeriod"/>
            </a:pPr>
            <a:r>
              <a:rPr lang="en-US" sz="3200" dirty="0"/>
              <a:t>Discuss some additional examples with more data.</a:t>
            </a:r>
          </a:p>
          <a:p>
            <a:pPr marL="1051560" lvl="1" indent="-685800">
              <a:buFont typeface="+mj-lt"/>
              <a:buAutoNum type="alphaLcPeriod"/>
            </a:pPr>
            <a:r>
              <a:rPr lang="en-US" sz="2400" dirty="0"/>
              <a:t>Bureaucratic data.</a:t>
            </a:r>
          </a:p>
          <a:p>
            <a:pPr marL="1051560" lvl="1" indent="-685800">
              <a:buFont typeface="+mj-lt"/>
              <a:buAutoNum type="alphaLcPeriod"/>
            </a:pPr>
            <a:r>
              <a:rPr lang="en-US" sz="2400" dirty="0"/>
              <a:t>Mixture data</a:t>
            </a:r>
          </a:p>
          <a:p>
            <a:pPr marL="1051560" lvl="1" indent="-685800">
              <a:buFont typeface="+mj-lt"/>
              <a:buAutoNum type="alphaLcPeriod"/>
            </a:pPr>
            <a:r>
              <a:rPr lang="en-US" sz="2400" dirty="0"/>
              <a:t>Simulation data</a:t>
            </a:r>
          </a:p>
          <a:p>
            <a:pPr marL="1051560" lvl="1" indent="-685800">
              <a:buFont typeface="+mj-lt"/>
              <a:buAutoNum type="alphaLcPeriod"/>
            </a:pPr>
            <a:r>
              <a:rPr lang="en-US" sz="2400" dirty="0"/>
              <a:t>Use DOE from candidate set to make hybrid Space-filling/I-optimal Design</a:t>
            </a:r>
          </a:p>
          <a:p>
            <a:pPr marL="685800" indent="-685800">
              <a:buFont typeface="+mj-lt"/>
              <a:buAutoNum type="arabicPeriod"/>
            </a:pPr>
            <a:endParaRPr lang="en-US" sz="1200" dirty="0"/>
          </a:p>
          <a:p>
            <a:pPr marL="685800" indent="-685800">
              <a:buFont typeface="+mj-lt"/>
              <a:buAutoNum type="arabicPeriod"/>
            </a:pPr>
            <a:r>
              <a:rPr lang="en-US" sz="3200" dirty="0"/>
              <a:t>Discuss validation subsets and alternative methods.</a:t>
            </a:r>
          </a:p>
          <a:p>
            <a:pPr marL="1051560" lvl="1" indent="-685800">
              <a:buFont typeface="+mj-lt"/>
              <a:buAutoNum type="alphaLcPeriod"/>
            </a:pPr>
            <a:r>
              <a:rPr lang="en-US" sz="2400" dirty="0"/>
              <a:t>Train/Validate/Test</a:t>
            </a:r>
          </a:p>
          <a:p>
            <a:pPr marL="1051560" lvl="1" indent="-685800">
              <a:buFont typeface="+mj-lt"/>
              <a:buAutoNum type="alphaLcPeriod"/>
            </a:pPr>
            <a:r>
              <a:rPr lang="en-US" sz="2400" dirty="0"/>
              <a:t>K-fold</a:t>
            </a:r>
          </a:p>
          <a:p>
            <a:pPr marL="1051560" lvl="1" indent="-685800">
              <a:buFont typeface="+mj-lt"/>
              <a:buAutoNum type="alphaLcPeriod"/>
            </a:pPr>
            <a:r>
              <a:rPr lang="en-US" sz="2400" dirty="0"/>
              <a:t>Information Criteria</a:t>
            </a:r>
          </a:p>
          <a:p>
            <a:pPr marL="1051560" lvl="1" indent="-685800">
              <a:buFont typeface="+mj-lt"/>
              <a:buAutoNum type="alphaLcPeriod"/>
            </a:pPr>
            <a:r>
              <a:rPr lang="en-US" sz="2400" dirty="0"/>
              <a:t>Self-Validating Ensemble Models (SVEM)</a:t>
            </a:r>
          </a:p>
          <a:p>
            <a:pPr marL="685800" indent="-685800">
              <a:buFont typeface="+mj-lt"/>
              <a:buAutoNum type="arabicPeriod"/>
            </a:pPr>
            <a:endParaRPr lang="en-US" dirty="0"/>
          </a:p>
        </p:txBody>
      </p:sp>
    </p:spTree>
    <p:extLst>
      <p:ext uri="{BB962C8B-B14F-4D97-AF65-F5344CB8AC3E}">
        <p14:creationId xmlns:p14="http://schemas.microsoft.com/office/powerpoint/2010/main" val="1238288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F7C7-A644-70C0-7B72-34F2E497ADB3}"/>
              </a:ext>
            </a:extLst>
          </p:cNvPr>
          <p:cNvSpPr>
            <a:spLocks noGrp="1"/>
          </p:cNvSpPr>
          <p:nvPr>
            <p:ph type="title"/>
          </p:nvPr>
        </p:nvSpPr>
        <p:spPr>
          <a:xfrm>
            <a:off x="1166707" y="342900"/>
            <a:ext cx="15773400" cy="775596"/>
          </a:xfrm>
        </p:spPr>
        <p:txBody>
          <a:bodyPr/>
          <a:lstStyle/>
          <a:p>
            <a:r>
              <a:rPr lang="en-US" dirty="0"/>
              <a:t>How to split?</a:t>
            </a:r>
          </a:p>
        </p:txBody>
      </p:sp>
      <p:sp>
        <p:nvSpPr>
          <p:cNvPr id="3" name="Content Placeholder 2">
            <a:extLst>
              <a:ext uri="{FF2B5EF4-FFF2-40B4-BE49-F238E27FC236}">
                <a16:creationId xmlns:a16="http://schemas.microsoft.com/office/drawing/2014/main" id="{FA0E3A55-BAD9-862B-A9DB-021C03F61E0E}"/>
              </a:ext>
            </a:extLst>
          </p:cNvPr>
          <p:cNvSpPr>
            <a:spLocks noGrp="1"/>
          </p:cNvSpPr>
          <p:nvPr>
            <p:ph idx="1"/>
          </p:nvPr>
        </p:nvSpPr>
        <p:spPr>
          <a:xfrm>
            <a:off x="1100032" y="1600200"/>
            <a:ext cx="15773400" cy="8343900"/>
          </a:xfrm>
        </p:spPr>
        <p:txBody>
          <a:bodyPr>
            <a:normAutofit/>
          </a:bodyPr>
          <a:lstStyle/>
          <a:p>
            <a:r>
              <a:rPr lang="en-US" sz="3200" dirty="0"/>
              <a:t>Randomly?</a:t>
            </a:r>
          </a:p>
          <a:p>
            <a:r>
              <a:rPr lang="en-US" sz="3200" dirty="0"/>
              <a:t>Randomly stratified by response?</a:t>
            </a:r>
          </a:p>
          <a:p>
            <a:r>
              <a:rPr lang="en-US" sz="3200" dirty="0"/>
              <a:t>Grouped if replicates present (to prevent data leakage)</a:t>
            </a:r>
          </a:p>
          <a:p>
            <a:r>
              <a:rPr lang="en-US" sz="3200" dirty="0"/>
              <a:t>Hold out additional subset for fairer test whenever using validation portion to tune model for the training portion of the data? (to prevent data leakage)</a:t>
            </a:r>
          </a:p>
          <a:p>
            <a:r>
              <a:rPr lang="en-US" sz="3200" dirty="0"/>
              <a:t>What validation strategy? Often depends on how much data you have.</a:t>
            </a:r>
          </a:p>
          <a:p>
            <a:pPr lvl="1"/>
            <a:r>
              <a:rPr lang="en-US" sz="2400" dirty="0"/>
              <a:t>Train/Validate/Test</a:t>
            </a:r>
          </a:p>
          <a:p>
            <a:pPr lvl="1"/>
            <a:r>
              <a:rPr lang="en-US" sz="2400" dirty="0"/>
              <a:t>K-Fold </a:t>
            </a:r>
          </a:p>
          <a:p>
            <a:pPr lvl="1"/>
            <a:r>
              <a:rPr lang="en-US" sz="2400" dirty="0"/>
              <a:t>Information Criteria such as BIC, </a:t>
            </a:r>
            <a:r>
              <a:rPr lang="en-US" sz="2400" dirty="0" err="1"/>
              <a:t>AICc</a:t>
            </a:r>
            <a:r>
              <a:rPr lang="en-US" sz="2400" dirty="0"/>
              <a:t>, or ERIC (Use to penalize model complexity like </a:t>
            </a:r>
            <a:r>
              <a:rPr lang="en-US" sz="2400" i="1" dirty="0"/>
              <a:t>Adjusted R</a:t>
            </a:r>
            <a:r>
              <a:rPr lang="en-US" sz="2400" i="1" baseline="30000" dirty="0"/>
              <a:t>2</a:t>
            </a:r>
            <a:r>
              <a:rPr lang="en-US" sz="2400" dirty="0"/>
              <a:t>)</a:t>
            </a:r>
          </a:p>
          <a:p>
            <a:pPr lvl="1"/>
            <a:r>
              <a:rPr lang="en-US" sz="2400" dirty="0"/>
              <a:t>Self-Validating Ensemble Modeling (SVEM) (Use to evaluate models with more terms than data points!)</a:t>
            </a:r>
          </a:p>
          <a:p>
            <a:pPr lvl="1"/>
            <a:r>
              <a:rPr lang="en-US" sz="2400" i="1" dirty="0"/>
              <a:t>More discussion to follow on these points after the main topic below.</a:t>
            </a:r>
          </a:p>
          <a:p>
            <a:r>
              <a:rPr lang="en-US" sz="3200" b="1" dirty="0">
                <a:solidFill>
                  <a:schemeClr val="bg2"/>
                </a:solidFill>
                <a:latin typeface="+mj-lt"/>
              </a:rPr>
              <a:t>Pick the most informative subset for proposed model? Create a DOE?</a:t>
            </a:r>
          </a:p>
          <a:p>
            <a:pPr lvl="1"/>
            <a:r>
              <a:rPr lang="en-US" sz="2400" dirty="0"/>
              <a:t>Use COTS tools like JMP® or Design-Expert®, or </a:t>
            </a:r>
          </a:p>
          <a:p>
            <a:pPr lvl="1"/>
            <a:r>
              <a:rPr lang="en-US" b="1" dirty="0" err="1"/>
              <a:t>skpr</a:t>
            </a:r>
            <a:r>
              <a:rPr lang="en-US" sz="2300" dirty="0"/>
              <a:t> </a:t>
            </a:r>
            <a:r>
              <a:rPr lang="en-US" sz="2300" b="1" dirty="0"/>
              <a:t>R</a:t>
            </a:r>
            <a:r>
              <a:rPr lang="en-US" sz="2300" dirty="0"/>
              <a:t> - an open‑source DOE suite in R that </a:t>
            </a:r>
            <a:r>
              <a:rPr lang="en-US" sz="2300" b="1" dirty="0"/>
              <a:t>explicitly supports generating optimal designs </a:t>
            </a:r>
            <a:r>
              <a:rPr lang="en-US" sz="2300" b="1" i="1" dirty="0"/>
              <a:t>from a candidate set</a:t>
            </a:r>
            <a:r>
              <a:rPr lang="en-US" sz="2300" dirty="0"/>
              <a:t>. (developed by Tyler Morgan-Wall, IDA)</a:t>
            </a:r>
            <a:endParaRPr lang="en-US" b="1" dirty="0"/>
          </a:p>
        </p:txBody>
      </p:sp>
    </p:spTree>
    <p:extLst>
      <p:ext uri="{BB962C8B-B14F-4D97-AF65-F5344CB8AC3E}">
        <p14:creationId xmlns:p14="http://schemas.microsoft.com/office/powerpoint/2010/main" val="2960488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5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BC94-00AD-C52F-9039-6BD26581745E}"/>
              </a:ext>
            </a:extLst>
          </p:cNvPr>
          <p:cNvSpPr>
            <a:spLocks noGrp="1"/>
          </p:cNvSpPr>
          <p:nvPr>
            <p:ph type="title"/>
          </p:nvPr>
        </p:nvSpPr>
        <p:spPr>
          <a:xfrm>
            <a:off x="1600200" y="793403"/>
            <a:ext cx="15430500" cy="609398"/>
          </a:xfrm>
        </p:spPr>
        <p:txBody>
          <a:bodyPr/>
          <a:lstStyle/>
          <a:p>
            <a:r>
              <a:rPr lang="en-US" sz="4400" dirty="0"/>
              <a:t>More Historical Data is Generally Better.</a:t>
            </a:r>
          </a:p>
        </p:txBody>
      </p:sp>
      <p:sp>
        <p:nvSpPr>
          <p:cNvPr id="3" name="Content Placeholder 2">
            <a:extLst>
              <a:ext uri="{FF2B5EF4-FFF2-40B4-BE49-F238E27FC236}">
                <a16:creationId xmlns:a16="http://schemas.microsoft.com/office/drawing/2014/main" id="{87CEA92C-0DAB-EBD1-5F9C-C44DD5A5AC70}"/>
              </a:ext>
            </a:extLst>
          </p:cNvPr>
          <p:cNvSpPr>
            <a:spLocks noGrp="1"/>
          </p:cNvSpPr>
          <p:nvPr>
            <p:ph idx="1"/>
          </p:nvPr>
        </p:nvSpPr>
        <p:spPr>
          <a:xfrm>
            <a:off x="1257300" y="1809750"/>
            <a:ext cx="16386266" cy="8305800"/>
          </a:xfrm>
        </p:spPr>
        <p:txBody>
          <a:bodyPr>
            <a:normAutofit lnSpcReduction="10000"/>
          </a:bodyPr>
          <a:lstStyle/>
          <a:p>
            <a:r>
              <a:rPr lang="en-US" dirty="0"/>
              <a:t>More </a:t>
            </a:r>
            <a:r>
              <a:rPr lang="en-US" i="1" dirty="0"/>
              <a:t>varied</a:t>
            </a:r>
            <a:r>
              <a:rPr lang="en-US" dirty="0"/>
              <a:t> data is better.  Want lots of different settings. </a:t>
            </a:r>
          </a:p>
          <a:p>
            <a:r>
              <a:rPr lang="en-US" dirty="0"/>
              <a:t>Balanced data would be nice, often it is not.  Sometimes there's a lot of similar runs and only a few “outliers.”  They may be most informative.</a:t>
            </a:r>
          </a:p>
          <a:p>
            <a:r>
              <a:rPr lang="en-US" dirty="0"/>
              <a:t>Big data sets are generally easier to validate models because random splits on average contain nearly identical information.</a:t>
            </a:r>
          </a:p>
          <a:p>
            <a:r>
              <a:rPr lang="en-US" dirty="0"/>
              <a:t>As data sets get smaller, more variability can show up in the random draw skewing the behavior of </a:t>
            </a:r>
            <a:r>
              <a:rPr lang="en-US" i="1" dirty="0"/>
              <a:t>training</a:t>
            </a:r>
            <a:r>
              <a:rPr lang="en-US" dirty="0"/>
              <a:t>, </a:t>
            </a:r>
            <a:r>
              <a:rPr lang="en-US" i="1" dirty="0"/>
              <a:t>validation</a:t>
            </a:r>
            <a:r>
              <a:rPr lang="en-US" dirty="0"/>
              <a:t>, &amp; </a:t>
            </a:r>
            <a:r>
              <a:rPr lang="en-US" i="1" dirty="0"/>
              <a:t>test</a:t>
            </a:r>
            <a:r>
              <a:rPr lang="en-US" dirty="0"/>
              <a:t> subsets. Problem is less data makes it harder to keep “behavior” of the subsets the same.</a:t>
            </a:r>
          </a:p>
          <a:p>
            <a:r>
              <a:rPr lang="en-US" dirty="0"/>
              <a:t>As data sets get very small one can run low on degrees of freedom and flexibility in models.  May need to use </a:t>
            </a:r>
            <a:r>
              <a:rPr lang="en-US" i="1" dirty="0"/>
              <a:t>Information Criteria </a:t>
            </a:r>
            <a:r>
              <a:rPr lang="en-US" dirty="0"/>
              <a:t>or </a:t>
            </a:r>
            <a:r>
              <a:rPr lang="en-US" i="1" dirty="0"/>
              <a:t>SVEM </a:t>
            </a:r>
            <a:r>
              <a:rPr lang="en-US" dirty="0"/>
              <a:t>to do variable selection.</a:t>
            </a:r>
          </a:p>
          <a:p>
            <a:r>
              <a:rPr lang="en-US" dirty="0"/>
              <a:t>Historical data sets can often have </a:t>
            </a:r>
            <a:r>
              <a:rPr lang="en-US" i="1" dirty="0"/>
              <a:t>multicollinearity</a:t>
            </a:r>
            <a:r>
              <a:rPr lang="en-US" dirty="0"/>
              <a:t> issues.  Creating DOE subsets can help.  Penalized regression methods may also help.  Look at the VIFs.</a:t>
            </a:r>
          </a:p>
          <a:p>
            <a:r>
              <a:rPr lang="en-US" dirty="0"/>
              <a:t>There’s often missing settings when pulling historical data together.</a:t>
            </a:r>
          </a:p>
          <a:p>
            <a:r>
              <a:rPr lang="en-US" dirty="0"/>
              <a:t>“Did you say </a:t>
            </a:r>
            <a:r>
              <a:rPr lang="en-US" i="1" dirty="0"/>
              <a:t>hysterical</a:t>
            </a:r>
            <a:r>
              <a:rPr lang="en-US" dirty="0"/>
              <a:t> data?”</a:t>
            </a:r>
          </a:p>
        </p:txBody>
      </p:sp>
    </p:spTree>
    <p:extLst>
      <p:ext uri="{BB962C8B-B14F-4D97-AF65-F5344CB8AC3E}">
        <p14:creationId xmlns:p14="http://schemas.microsoft.com/office/powerpoint/2010/main" val="401945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6BE80-037E-9248-59F7-A219BCF5B4F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620F647-150B-9858-B0B8-ED147210035C}"/>
              </a:ext>
            </a:extLst>
          </p:cNvPr>
          <p:cNvPicPr>
            <a:picLocks noChangeAspect="1"/>
          </p:cNvPicPr>
          <p:nvPr/>
        </p:nvPicPr>
        <p:blipFill>
          <a:blip r:embed="rId2"/>
          <a:srcRect t="10021" b="10365"/>
          <a:stretch>
            <a:fillRect/>
          </a:stretch>
        </p:blipFill>
        <p:spPr>
          <a:xfrm>
            <a:off x="285750" y="1936998"/>
            <a:ext cx="17716500" cy="6413004"/>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13248191-F919-EF0C-2E6D-111E5DB5CBD4}"/>
              </a:ext>
            </a:extLst>
          </p:cNvPr>
          <p:cNvSpPr>
            <a:spLocks noGrp="1"/>
          </p:cNvSpPr>
          <p:nvPr>
            <p:ph type="title"/>
          </p:nvPr>
        </p:nvSpPr>
        <p:spPr>
          <a:xfrm>
            <a:off x="1257300" y="488704"/>
            <a:ext cx="16078200" cy="1218795"/>
          </a:xfrm>
        </p:spPr>
        <p:txBody>
          <a:bodyPr/>
          <a:lstStyle/>
          <a:p>
            <a:r>
              <a:rPr lang="en-US" sz="4400" dirty="0"/>
              <a:t>90 Historical Runs of Pharmaceutical Tablet Data – 17 Factors</a:t>
            </a:r>
          </a:p>
        </p:txBody>
      </p:sp>
      <p:pic>
        <p:nvPicPr>
          <p:cNvPr id="6" name="Picture 5">
            <a:extLst>
              <a:ext uri="{FF2B5EF4-FFF2-40B4-BE49-F238E27FC236}">
                <a16:creationId xmlns:a16="http://schemas.microsoft.com/office/drawing/2014/main" id="{8F5FCB52-B843-8068-AAD7-5CC0FF4E9012}"/>
              </a:ext>
            </a:extLst>
          </p:cNvPr>
          <p:cNvPicPr>
            <a:picLocks noChangeAspect="1"/>
          </p:cNvPicPr>
          <p:nvPr/>
        </p:nvPicPr>
        <p:blipFill>
          <a:blip r:embed="rId3"/>
          <a:stretch>
            <a:fillRect/>
          </a:stretch>
        </p:blipFill>
        <p:spPr>
          <a:xfrm>
            <a:off x="4081386" y="4247585"/>
            <a:ext cx="10395484" cy="58423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936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A3E8-88B9-776E-003B-71E53602BA67}"/>
              </a:ext>
            </a:extLst>
          </p:cNvPr>
          <p:cNvSpPr>
            <a:spLocks noGrp="1"/>
          </p:cNvSpPr>
          <p:nvPr>
            <p:ph type="title"/>
          </p:nvPr>
        </p:nvSpPr>
        <p:spPr>
          <a:xfrm>
            <a:off x="971550" y="488704"/>
            <a:ext cx="16344900" cy="1218795"/>
          </a:xfrm>
        </p:spPr>
        <p:txBody>
          <a:bodyPr/>
          <a:lstStyle/>
          <a:p>
            <a:r>
              <a:rPr lang="en-US" sz="4400" dirty="0"/>
              <a:t>Average Multiple Bootstrap Forest Rankings to Select Factors</a:t>
            </a:r>
          </a:p>
        </p:txBody>
      </p:sp>
      <p:pic>
        <p:nvPicPr>
          <p:cNvPr id="8" name="Content Placeholder 7">
            <a:extLst>
              <a:ext uri="{FF2B5EF4-FFF2-40B4-BE49-F238E27FC236}">
                <a16:creationId xmlns:a16="http://schemas.microsoft.com/office/drawing/2014/main" id="{13514033-C181-F50E-5768-C9C94E7C6573}"/>
              </a:ext>
            </a:extLst>
          </p:cNvPr>
          <p:cNvPicPr>
            <a:picLocks noGrp="1" noChangeAspect="1"/>
          </p:cNvPicPr>
          <p:nvPr>
            <p:ph idx="1"/>
          </p:nvPr>
        </p:nvPicPr>
        <p:blipFill>
          <a:blip r:embed="rId2"/>
          <a:srcRect t="11572"/>
          <a:stretch>
            <a:fillRect/>
          </a:stretch>
        </p:blipFill>
        <p:spPr>
          <a:xfrm>
            <a:off x="827281" y="2479974"/>
            <a:ext cx="7565703" cy="6071415"/>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4847D446-A4A4-7A04-C988-3568082AE318}"/>
              </a:ext>
            </a:extLst>
          </p:cNvPr>
          <p:cNvPicPr>
            <a:picLocks noChangeAspect="1"/>
          </p:cNvPicPr>
          <p:nvPr/>
        </p:nvPicPr>
        <p:blipFill>
          <a:blip r:embed="rId3"/>
          <a:srcRect t="11639"/>
          <a:stretch>
            <a:fillRect/>
          </a:stretch>
        </p:blipFill>
        <p:spPr>
          <a:xfrm>
            <a:off x="8747667" y="2479974"/>
            <a:ext cx="8820150" cy="60321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6678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3802D-7014-06B8-4364-F1FD1B16AFF5}"/>
              </a:ext>
            </a:extLst>
          </p:cNvPr>
          <p:cNvSpPr>
            <a:spLocks noGrp="1"/>
          </p:cNvSpPr>
          <p:nvPr>
            <p:ph type="title"/>
          </p:nvPr>
        </p:nvSpPr>
        <p:spPr>
          <a:xfrm>
            <a:off x="418777" y="590753"/>
            <a:ext cx="11996503" cy="1218795"/>
          </a:xfrm>
        </p:spPr>
        <p:txBody>
          <a:bodyPr/>
          <a:lstStyle/>
          <a:p>
            <a:r>
              <a:rPr lang="en-US" sz="4400" dirty="0"/>
              <a:t>Choose 45-Run Design from 90 Candidate Rows to Support 5-factor Quadratic RSM </a:t>
            </a:r>
          </a:p>
        </p:txBody>
      </p:sp>
      <p:sp>
        <p:nvSpPr>
          <p:cNvPr id="3" name="Content Placeholder 2">
            <a:extLst>
              <a:ext uri="{FF2B5EF4-FFF2-40B4-BE49-F238E27FC236}">
                <a16:creationId xmlns:a16="http://schemas.microsoft.com/office/drawing/2014/main" id="{3F45F2A8-00C0-EA62-94AF-291F2C537DF4}"/>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BD83A10C-90C2-6FDF-B834-5B3A3964ED2E}"/>
              </a:ext>
            </a:extLst>
          </p:cNvPr>
          <p:cNvPicPr>
            <a:picLocks noChangeAspect="1"/>
          </p:cNvPicPr>
          <p:nvPr/>
        </p:nvPicPr>
        <p:blipFill>
          <a:blip r:embed="rId2"/>
          <a:stretch>
            <a:fillRect/>
          </a:stretch>
        </p:blipFill>
        <p:spPr>
          <a:xfrm>
            <a:off x="352278" y="3018193"/>
            <a:ext cx="5868219" cy="581487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86E3C763-EF33-19D3-A965-E6B7F87B76EA}"/>
              </a:ext>
            </a:extLst>
          </p:cNvPr>
          <p:cNvPicPr>
            <a:picLocks noChangeAspect="1"/>
          </p:cNvPicPr>
          <p:nvPr/>
        </p:nvPicPr>
        <p:blipFill>
          <a:blip r:embed="rId3"/>
          <a:stretch>
            <a:fillRect/>
          </a:stretch>
        </p:blipFill>
        <p:spPr>
          <a:xfrm>
            <a:off x="6417029" y="2400300"/>
            <a:ext cx="5906324" cy="7849695"/>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EB48E152-5DF9-4000-8057-FE9D4DF09CDF}"/>
              </a:ext>
            </a:extLst>
          </p:cNvPr>
          <p:cNvPicPr>
            <a:picLocks noChangeAspect="1"/>
          </p:cNvPicPr>
          <p:nvPr/>
        </p:nvPicPr>
        <p:blipFill>
          <a:blip r:embed="rId4"/>
          <a:stretch>
            <a:fillRect/>
          </a:stretch>
        </p:blipFill>
        <p:spPr>
          <a:xfrm>
            <a:off x="12822637" y="0"/>
            <a:ext cx="3885350" cy="10287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9067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5D4CB-5A45-3D97-5E6E-E19166858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1B5557-C74A-BBC4-5934-3BC02332DA7E}"/>
              </a:ext>
            </a:extLst>
          </p:cNvPr>
          <p:cNvSpPr>
            <a:spLocks noGrp="1"/>
          </p:cNvSpPr>
          <p:nvPr>
            <p:ph type="title"/>
          </p:nvPr>
        </p:nvSpPr>
        <p:spPr>
          <a:xfrm>
            <a:off x="1257300" y="332904"/>
            <a:ext cx="15773400" cy="1329595"/>
          </a:xfrm>
        </p:spPr>
        <p:txBody>
          <a:bodyPr/>
          <a:lstStyle/>
          <a:p>
            <a:r>
              <a:rPr lang="en-US" sz="4800" dirty="0"/>
              <a:t>3D Scatterplot and Scatterplot Matrix Projections of Random Stratified Split and DOE/CKP Split Data Points</a:t>
            </a:r>
          </a:p>
        </p:txBody>
      </p:sp>
      <p:pic>
        <p:nvPicPr>
          <p:cNvPr id="8" name="Picture 7">
            <a:extLst>
              <a:ext uri="{FF2B5EF4-FFF2-40B4-BE49-F238E27FC236}">
                <a16:creationId xmlns:a16="http://schemas.microsoft.com/office/drawing/2014/main" id="{B3EEF11F-FA46-661B-3D27-6D6304BC185B}"/>
              </a:ext>
            </a:extLst>
          </p:cNvPr>
          <p:cNvPicPr>
            <a:picLocks noChangeAspect="1"/>
          </p:cNvPicPr>
          <p:nvPr/>
        </p:nvPicPr>
        <p:blipFill>
          <a:blip r:embed="rId2"/>
          <a:stretch>
            <a:fillRect/>
          </a:stretch>
        </p:blipFill>
        <p:spPr>
          <a:xfrm>
            <a:off x="4816976" y="1836792"/>
            <a:ext cx="4159464" cy="8350679"/>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E1F97CAC-F8E6-547C-8766-C209733BACE8}"/>
              </a:ext>
            </a:extLst>
          </p:cNvPr>
          <p:cNvPicPr>
            <a:picLocks noChangeAspect="1"/>
          </p:cNvPicPr>
          <p:nvPr/>
        </p:nvPicPr>
        <p:blipFill>
          <a:blip r:embed="rId3"/>
          <a:stretch>
            <a:fillRect/>
          </a:stretch>
        </p:blipFill>
        <p:spPr>
          <a:xfrm>
            <a:off x="9345427" y="1836792"/>
            <a:ext cx="4159464" cy="8350679"/>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57D26A5-7E52-C179-CCEF-04AE240C7996}"/>
              </a:ext>
            </a:extLst>
          </p:cNvPr>
          <p:cNvPicPr>
            <a:picLocks noChangeAspect="1"/>
          </p:cNvPicPr>
          <p:nvPr/>
        </p:nvPicPr>
        <p:blipFill>
          <a:blip r:embed="rId4"/>
          <a:stretch>
            <a:fillRect/>
          </a:stretch>
        </p:blipFill>
        <p:spPr>
          <a:xfrm>
            <a:off x="13873877" y="1836792"/>
            <a:ext cx="4229317" cy="835067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E1440A1F-02D3-5AFE-B3C1-F4B6B1BFC5B1}"/>
              </a:ext>
            </a:extLst>
          </p:cNvPr>
          <p:cNvPicPr>
            <a:picLocks noChangeAspect="1"/>
          </p:cNvPicPr>
          <p:nvPr/>
        </p:nvPicPr>
        <p:blipFill>
          <a:blip r:embed="rId5"/>
          <a:stretch>
            <a:fillRect/>
          </a:stretch>
        </p:blipFill>
        <p:spPr>
          <a:xfrm>
            <a:off x="218672" y="1836792"/>
            <a:ext cx="4229317" cy="83379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792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_2020-TEMPLATE-EXTERNAL" val="pdtUH84H"/>
  <p:tag name="ARTICULATE_DESIGN_ID_SAS-EXTERNAL-16X9-2023" val="CJxW6PTk"/>
  <p:tag name="ARTICULATE_DESIGN_ID_1_NDA" val="5KPCLKMf"/>
  <p:tag name="ARTICULATE_DESIGN_ID_1_SAS-EXTERNAL-16X9-2023" val="OvZPFYIY"/>
  <p:tag name="ARTICULATE_DESIGN_ID_SAS - EXTERNAL - 16X9 - 2023" val="iju6vBOG"/>
  <p:tag name="ARTICULATE_DESIGN_ID_SAS - EXTERNAL" val="IZ9bNYet"/>
  <p:tag name="ARTICULATE_DESIGN_ID_SAS - EXTERNAL - NDA" val="RR4fBfJW"/>
  <p:tag name="ARTICULATE_SLIDE_THUMBNAIL_REFRESH" val="1"/>
  <p:tag name="ARTICULATE_DESIGN_ID_CUSTOM DESIGN" val="WASRYxhz"/>
  <p:tag name="ARTICULATE_SLIDE_COUNT" val="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S - EXTERNAL">
  <a:themeElements>
    <a:clrScheme name="JMP Theme Light">
      <a:dk1>
        <a:srgbClr val="000000"/>
      </a:dk1>
      <a:lt1>
        <a:srgbClr val="FFFFFF"/>
      </a:lt1>
      <a:dk2>
        <a:srgbClr val="032954"/>
      </a:dk2>
      <a:lt2>
        <a:srgbClr val="0378CD"/>
      </a:lt2>
      <a:accent1>
        <a:srgbClr val="0378CD"/>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jmp-powerpoint-light" id="{CBF32567-87D9-5E40-ACB0-31681F52A5B2}" vid="{DC71DFAB-FDE9-384D-9196-40DDC162FDF0}"/>
    </a:ext>
  </a:extLst>
</a:theme>
</file>

<file path=ppt/theme/theme2.xml><?xml version="1.0" encoding="utf-8"?>
<a:theme xmlns:a="http://schemas.openxmlformats.org/drawingml/2006/main" name="JMP - EXTERNAL - NDA">
  <a:themeElements>
    <a:clrScheme name="JMP Theme">
      <a:dk1>
        <a:srgbClr val="333333"/>
      </a:dk1>
      <a:lt1>
        <a:srgbClr val="FFFFFF"/>
      </a:lt1>
      <a:dk2>
        <a:srgbClr val="333333"/>
      </a:dk2>
      <a:lt2>
        <a:srgbClr val="0378CD"/>
      </a:lt2>
      <a:accent1>
        <a:srgbClr val="0378CD"/>
      </a:accent1>
      <a:accent2>
        <a:srgbClr val="4398F9"/>
      </a:accent2>
      <a:accent3>
        <a:srgbClr val="C4DEFD"/>
      </a:accent3>
      <a:accent4>
        <a:srgbClr val="333333"/>
      </a:accent4>
      <a:accent5>
        <a:srgbClr val="7E889A"/>
      </a:accent5>
      <a:accent6>
        <a:srgbClr val="F3F3F3"/>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jmp-powerpoint-light" id="{CBF32567-87D9-5E40-ACB0-31681F52A5B2}" vid="{A45F12F2-4B72-7E4A-B1DC-1BC23FD23712}"/>
    </a:ext>
  </a:extLst>
</a:theme>
</file>

<file path=ppt/theme/theme3.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52B48C136D414EB12EC6609A2B4A69" ma:contentTypeVersion="5" ma:contentTypeDescription="Create a new document." ma:contentTypeScope="" ma:versionID="c506d0840867f1adddbc926f9a8dfc6f">
  <xsd:schema xmlns:xsd="http://www.w3.org/2001/XMLSchema" xmlns:xs="http://www.w3.org/2001/XMLSchema" xmlns:p="http://schemas.microsoft.com/office/2006/metadata/properties" xmlns:ns2="d21cdafc-5a3a-425e-9674-4fb06b514c0e" xmlns:ns3="6e647c50-2143-4825-9865-d236e7692e65" targetNamespace="http://schemas.microsoft.com/office/2006/metadata/properties" ma:root="true" ma:fieldsID="0df08590ed69fcf4c72a3fc3581b1869" ns2:_="" ns3:_="">
    <xsd:import namespace="d21cdafc-5a3a-425e-9674-4fb06b514c0e"/>
    <xsd:import namespace="6e647c50-2143-4825-9865-d236e7692e6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cdafc-5a3a-425e-9674-4fb06b514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647c50-2143-4825-9865-d236e7692e6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663518-7548-4643-8219-608BFF0DFA0C}">
  <ds:schemaRefs>
    <ds:schemaRef ds:uri="http://schemas.microsoft.com/office/2006/metadata/properties"/>
    <ds:schemaRef ds:uri="http://purl.org/dc/elements/1.1/"/>
    <ds:schemaRef ds:uri="http://schemas.microsoft.com/office/infopath/2007/PartnerControls"/>
    <ds:schemaRef ds:uri="d21cdafc-5a3a-425e-9674-4fb06b514c0e"/>
    <ds:schemaRef ds:uri="http://purl.org/dc/terms/"/>
    <ds:schemaRef ds:uri="6e647c50-2143-4825-9865-d236e7692e65"/>
    <ds:schemaRef ds:uri="http://www.w3.org/XML/1998/namespace"/>
    <ds:schemaRef ds:uri="http://schemas.microsoft.com/office/2006/documentManagement/typ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E3E925E4-5239-4639-A029-07B3CFD6A3F1}">
  <ds:schemaRefs>
    <ds:schemaRef ds:uri="http://schemas.microsoft.com/sharepoint/v3/contenttype/forms"/>
  </ds:schemaRefs>
</ds:datastoreItem>
</file>

<file path=customXml/itemProps3.xml><?xml version="1.0" encoding="utf-8"?>
<ds:datastoreItem xmlns:ds="http://schemas.openxmlformats.org/officeDocument/2006/customXml" ds:itemID="{51779852-367B-483D-8C46-CF2C7DC5D2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1cdafc-5a3a-425e-9674-4fb06b514c0e"/>
    <ds:schemaRef ds:uri="6e647c50-2143-4825-9865-d236e7692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63c7f06-7cb3-4753-bb68-887d8c87c3f7}" enabled="1" method="Privileged" siteId="{b1c14d5c-3625-45b3-a430-9552373a0c2f}" removed="0"/>
</clbl:labelList>
</file>

<file path=docProps/app.xml><?xml version="1.0" encoding="utf-8"?>
<Properties xmlns="http://schemas.openxmlformats.org/officeDocument/2006/extended-properties" xmlns:vt="http://schemas.openxmlformats.org/officeDocument/2006/docPropsVTypes">
  <Template>jmp-powerpoint-light</Template>
  <TotalTime>18781</TotalTime>
  <Words>2545</Words>
  <Application>Microsoft Office PowerPoint</Application>
  <PresentationFormat>Custom</PresentationFormat>
  <Paragraphs>285</Paragraphs>
  <Slides>40</Slides>
  <Notes>6</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 Black</vt:lpstr>
      <vt:lpstr>Lucida Grande</vt:lpstr>
      <vt:lpstr>Calibri Light</vt:lpstr>
      <vt:lpstr>ＭＳ Ｐゴシック</vt:lpstr>
      <vt:lpstr>Anova Bold</vt:lpstr>
      <vt:lpstr>Anova Light</vt:lpstr>
      <vt:lpstr>Arial Narrow</vt:lpstr>
      <vt:lpstr>Calibri</vt:lpstr>
      <vt:lpstr>SAS - EXTERNAL</vt:lpstr>
      <vt:lpstr>JMP - EXTERNAL - NDA</vt:lpstr>
      <vt:lpstr>Effectively Leveraging Historical Data Using Design of Experiments </vt:lpstr>
      <vt:lpstr>Outline</vt:lpstr>
      <vt:lpstr>Quote</vt:lpstr>
      <vt:lpstr>How to split?</vt:lpstr>
      <vt:lpstr>More Historical Data is Generally Better.</vt:lpstr>
      <vt:lpstr>90 Historical Runs of Pharmaceutical Tablet Data – 17 Factors</vt:lpstr>
      <vt:lpstr>Average Multiple Bootstrap Forest Rankings to Select Factors</vt:lpstr>
      <vt:lpstr>Choose 45-Run Design from 90 Candidate Rows to Support 5-factor Quadratic RSM </vt:lpstr>
      <vt:lpstr>3D Scatterplot and Scatterplot Matrix Projections of Random Stratified Split and DOE/CKP Split Data Points</vt:lpstr>
      <vt:lpstr>PowerPoint Presentation</vt:lpstr>
      <vt:lpstr>Actual vs. Predicted plots for reduced quadratic regression models for the Random Stratified split data and the DOE/CKP split data</vt:lpstr>
      <vt:lpstr>Actual vs. Predicted plots for reduced regression and LASSO models for the Randomly split data and the DOE/CKP split data</vt:lpstr>
      <vt:lpstr>Examples of Using Historical Data as a Candidate Set for a DOE from which to Build Well Predicting Models</vt:lpstr>
      <vt:lpstr>PowerPoint Presentation</vt:lpstr>
      <vt:lpstr>Alcohol Blends</vt:lpstr>
      <vt:lpstr>Actual vs. Predicted Plots for 21 Test Blends</vt:lpstr>
      <vt:lpstr>No Statistical or Practical Improvement Observed when Increasing from 6 to 21 or 66 Blends to Train FDA Model</vt:lpstr>
      <vt:lpstr>Mineral Blends</vt:lpstr>
      <vt:lpstr>Mineral Blend Study (continued)</vt:lpstr>
      <vt:lpstr>PowerPoint Presentation</vt:lpstr>
      <vt:lpstr>PowerPoint Presentation</vt:lpstr>
      <vt:lpstr>OA and NOA Designs</vt:lpstr>
      <vt:lpstr>Four Stage Design Sequence</vt:lpstr>
      <vt:lpstr>“Factor Sparsity” and “Effect Heredity” Used to Enhance Model Complexity </vt:lpstr>
      <vt:lpstr>How are Space-Filling Designs Different from Traditional Designs?</vt:lpstr>
      <vt:lpstr>Use Space-Filling Design as Candidate for  Response-Surface Design like I-Optimal</vt:lpstr>
      <vt:lpstr>PowerPoint Presentation</vt:lpstr>
      <vt:lpstr>PowerPoint Presentation</vt:lpstr>
      <vt:lpstr>PowerPoint Presentation</vt:lpstr>
      <vt:lpstr>Data Leakage and Reproducibility in ML is a Problem</vt:lpstr>
      <vt:lpstr>R-Square vs. Number of Splits in Decision Tree For Random Subset with 60% Train, 20% Validation(Tune), 20% Test</vt:lpstr>
      <vt:lpstr>R-Square vs. Number of Splits in Decision Tree For Random Subset with 60% Train, 20% Validation(Tune), 20% Test</vt:lpstr>
      <vt:lpstr>Don’t Let Test Data Influence your Modeling</vt:lpstr>
      <vt:lpstr>Honest Assessment</vt:lpstr>
      <vt:lpstr>Model Validation methods Choose best one depending on the amount of data</vt:lpstr>
      <vt:lpstr>Self-Validating Ensemble Modeling (SVEM)</vt:lpstr>
      <vt:lpstr>Self-Validating Ensemble Modeling (SVEM)</vt:lpstr>
      <vt:lpstr>Actual vs. Predicted plots for reduced quadratic regression models for the DOE/CKP split data fit with Self-Validating Ensemble Model (SVEM) and Ordinary Least Squares (OLS).</vt:lpstr>
      <vt:lpstr>Outline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JMP PowerPoint </dc:title>
  <dc:creator>Tom Donnelly</dc:creator>
  <cp:lastModifiedBy>Tom Donnelly</cp:lastModifiedBy>
  <cp:revision>6</cp:revision>
  <dcterms:created xsi:type="dcterms:W3CDTF">2024-01-06T17:27:26Z</dcterms:created>
  <dcterms:modified xsi:type="dcterms:W3CDTF">2026-04-22T00:13:11Z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451006F2-8E20-4D4E-B05C-4B5D02827FD6</vt:lpwstr>
  </property>
  <property fmtid="{D5CDD505-2E9C-101B-9397-08002B2CF9AE}" pid="3" name="ArticulatePath">
    <vt:lpwstr>2020-Template-External</vt:lpwstr>
  </property>
  <property fmtid="{D5CDD505-2E9C-101B-9397-08002B2CF9AE}" pid="4" name="ContentTypeId">
    <vt:lpwstr>0x0101008252B48C136D414EB12EC6609A2B4A69</vt:lpwstr>
  </property>
</Properties>
</file>