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645F70-2608-664C-860F-FAE39560BB05}" v="1" dt="2026-04-21T21:14:48.8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0" d="100"/>
          <a:sy n="120" d="100"/>
        </p:scale>
        <p:origin x="4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Measured accuracy</c:v>
                </c:pt>
              </c:strCache>
            </c:strRef>
          </c:tx>
          <c:spPr>
            <a:ln w="38100" cap="flat">
              <a:solidFill>
                <a:srgbClr val="6AA5FF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6AA5FF"/>
              </a:solidFill>
              <a:ln w="9525" cap="flat">
                <a:solidFill>
                  <a:srgbClr val="6AA5FF"/>
                </a:solidFill>
                <a:prstDash val="solid"/>
                <a:round/>
              </a:ln>
              <a:effectLst/>
            </c:spPr>
          </c:marker>
          <c:cat>
            <c:strRef>
              <c:f>Sheet1!$A$2:$A$9</c:f>
              <c:strCache>
                <c:ptCount val="8"/>
                <c:pt idx="0">
                  <c:v>W1</c:v>
                </c:pt>
                <c:pt idx="1">
                  <c:v>W2</c:v>
                </c:pt>
                <c:pt idx="2">
                  <c:v>W3</c:v>
                </c:pt>
                <c:pt idx="3">
                  <c:v>W4</c:v>
                </c:pt>
                <c:pt idx="4">
                  <c:v>W5</c:v>
                </c:pt>
                <c:pt idx="5">
                  <c:v>W6</c:v>
                </c:pt>
                <c:pt idx="6">
                  <c:v>W7</c:v>
                </c:pt>
                <c:pt idx="7">
                  <c:v>W8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0.83</c:v>
                </c:pt>
                <c:pt idx="1">
                  <c:v>0.82</c:v>
                </c:pt>
                <c:pt idx="2">
                  <c:v>0.81</c:v>
                </c:pt>
                <c:pt idx="3">
                  <c:v>0.82</c:v>
                </c:pt>
                <c:pt idx="4">
                  <c:v>0.8</c:v>
                </c:pt>
                <c:pt idx="5">
                  <c:v>0.78</c:v>
                </c:pt>
                <c:pt idx="6">
                  <c:v>0.76</c:v>
                </c:pt>
                <c:pt idx="7">
                  <c:v>0.74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FE-F249-A905-1B39AB32B7E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Lower 95% CI</c:v>
                </c:pt>
              </c:strCache>
            </c:strRef>
          </c:tx>
          <c:spPr>
            <a:ln w="38100" cap="flat">
              <a:solidFill>
                <a:srgbClr val="C0CCDE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C0CCDE"/>
              </a:solidFill>
              <a:ln w="9525" cap="flat">
                <a:solidFill>
                  <a:srgbClr val="C0CCDE"/>
                </a:solidFill>
                <a:prstDash val="solid"/>
                <a:round/>
              </a:ln>
              <a:effectLst/>
            </c:spPr>
          </c:marker>
          <c:cat>
            <c:strRef>
              <c:f>Sheet1!$A$2:$A$9</c:f>
              <c:strCache>
                <c:ptCount val="8"/>
                <c:pt idx="0">
                  <c:v>W1</c:v>
                </c:pt>
                <c:pt idx="1">
                  <c:v>W2</c:v>
                </c:pt>
                <c:pt idx="2">
                  <c:v>W3</c:v>
                </c:pt>
                <c:pt idx="3">
                  <c:v>W4</c:v>
                </c:pt>
                <c:pt idx="4">
                  <c:v>W5</c:v>
                </c:pt>
                <c:pt idx="5">
                  <c:v>W6</c:v>
                </c:pt>
                <c:pt idx="6">
                  <c:v>W7</c:v>
                </c:pt>
                <c:pt idx="7">
                  <c:v>W8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0.78</c:v>
                </c:pt>
                <c:pt idx="1">
                  <c:v>0.78</c:v>
                </c:pt>
                <c:pt idx="2">
                  <c:v>0.78</c:v>
                </c:pt>
                <c:pt idx="3">
                  <c:v>0.78</c:v>
                </c:pt>
                <c:pt idx="4">
                  <c:v>0.78</c:v>
                </c:pt>
                <c:pt idx="5">
                  <c:v>0.78</c:v>
                </c:pt>
                <c:pt idx="6">
                  <c:v>0.78</c:v>
                </c:pt>
                <c:pt idx="7">
                  <c:v>0.78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1FE-F249-A905-1B39AB32B7E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Upper 95% CI</c:v>
                </c:pt>
              </c:strCache>
            </c:strRef>
          </c:tx>
          <c:spPr>
            <a:ln w="38100" cap="flat">
              <a:solidFill>
                <a:srgbClr val="C0CCDE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C0CCDE"/>
              </a:solidFill>
              <a:ln w="9525" cap="flat">
                <a:solidFill>
                  <a:srgbClr val="C0CCDE"/>
                </a:solidFill>
                <a:prstDash val="solid"/>
                <a:round/>
              </a:ln>
              <a:effectLst/>
            </c:spPr>
          </c:marker>
          <c:cat>
            <c:strRef>
              <c:f>Sheet1!$A$2:$A$9</c:f>
              <c:strCache>
                <c:ptCount val="8"/>
                <c:pt idx="0">
                  <c:v>W1</c:v>
                </c:pt>
                <c:pt idx="1">
                  <c:v>W2</c:v>
                </c:pt>
                <c:pt idx="2">
                  <c:v>W3</c:v>
                </c:pt>
                <c:pt idx="3">
                  <c:v>W4</c:v>
                </c:pt>
                <c:pt idx="4">
                  <c:v>W5</c:v>
                </c:pt>
                <c:pt idx="5">
                  <c:v>W6</c:v>
                </c:pt>
                <c:pt idx="6">
                  <c:v>W7</c:v>
                </c:pt>
                <c:pt idx="7">
                  <c:v>W8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0.85</c:v>
                </c:pt>
                <c:pt idx="1">
                  <c:v>0.85</c:v>
                </c:pt>
                <c:pt idx="2">
                  <c:v>0.85</c:v>
                </c:pt>
                <c:pt idx="3">
                  <c:v>0.85</c:v>
                </c:pt>
                <c:pt idx="4">
                  <c:v>0.85</c:v>
                </c:pt>
                <c:pt idx="5">
                  <c:v>0.85</c:v>
                </c:pt>
                <c:pt idx="6">
                  <c:v>0.85</c:v>
                </c:pt>
                <c:pt idx="7">
                  <c:v>0.85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1FE-F249-A905-1B39AB32B7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2A4163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E8EEF7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0.9"/>
          <c:min val="0.7"/>
        </c:scaling>
        <c:delete val="0"/>
        <c:axPos val="l"/>
        <c:majorGridlines>
          <c:spPr>
            <a:ln w="6350" cap="flat">
              <a:solidFill>
                <a:srgbClr val="2A416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2A4163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E8EEF7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132237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>
              <a:solidFill>
                <a:srgbClr val="E8EEF7"/>
              </a:solidFill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3864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972800" y="0"/>
            <a:ext cx="1188720" cy="1714500"/>
          </a:xfrm>
          <a:prstGeom prst="rect">
            <a:avLst/>
          </a:prstGeom>
          <a:solidFill>
            <a:srgbClr val="5DD89E"/>
          </a:solidFill>
          <a:ln w="12700">
            <a:solidFill>
              <a:srgbClr val="5DD8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00" y="1714500"/>
            <a:ext cx="1188720" cy="1714500"/>
          </a:xfrm>
          <a:prstGeom prst="rect">
            <a:avLst/>
          </a:prstGeom>
          <a:solidFill>
            <a:srgbClr val="6AA5FF"/>
          </a:solidFill>
          <a:ln w="12700">
            <a:solidFill>
              <a:srgbClr val="6AA5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00" y="3429000"/>
            <a:ext cx="1188720" cy="1714500"/>
          </a:xfrm>
          <a:prstGeom prst="rect">
            <a:avLst/>
          </a:prstGeom>
          <a:solidFill>
            <a:srgbClr val="FFA84D"/>
          </a:solidFill>
          <a:ln w="12700">
            <a:solidFill>
              <a:srgbClr val="FFA8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0972800" y="5143500"/>
            <a:ext cx="1188720" cy="1714500"/>
          </a:xfrm>
          <a:prstGeom prst="rect">
            <a:avLst/>
          </a:prstGeom>
          <a:solidFill>
            <a:srgbClr val="C088E8"/>
          </a:solidFill>
          <a:ln w="12700">
            <a:solidFill>
              <a:srgbClr val="C08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0080" y="2514600"/>
            <a:ext cx="9875520" cy="27432"/>
          </a:xfrm>
          <a:prstGeom prst="rect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1691640"/>
            <a:ext cx="10058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000" b="1" dirty="0">
                <a:solidFill>
                  <a:srgbClr val="E8EEF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Compositional Assurance</a:t>
            </a:r>
            <a:endParaRPr lang="en-US" sz="5000" dirty="0"/>
          </a:p>
        </p:txBody>
      </p:sp>
      <p:sp>
        <p:nvSpPr>
          <p:cNvPr id="8" name="Text 6"/>
          <p:cNvSpPr/>
          <p:nvPr/>
        </p:nvSpPr>
        <p:spPr>
          <a:xfrm>
            <a:off x="640080" y="265176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2200" i="1" dirty="0">
                <a:solidFill>
                  <a:srgbClr val="8FA4C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Integrating Formal Verification with Statistical T&amp;E </a:t>
            </a:r>
            <a:r>
              <a:rPr lang="en-US" sz="2400" i="1" dirty="0">
                <a:solidFill>
                  <a:srgbClr val="8FA4C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 Mission-Critical AI Systems</a:t>
            </a:r>
            <a:endParaRPr lang="en-US" sz="2400" dirty="0"/>
          </a:p>
          <a:p>
            <a:pPr marL="0" indent="0">
              <a:buNone/>
            </a:pPr>
            <a:r>
              <a:rPr lang="en-US" sz="2200" b="1" dirty="0">
                <a:solidFill>
                  <a:srgbClr val="E4B8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IRON COMPASS Framework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640080" y="32004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0080" y="4251960"/>
            <a:ext cx="91440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Tiffany A. Ceasor</a:t>
            </a:r>
            <a:endParaRPr lang="en-US" sz="2000" dirty="0"/>
          </a:p>
          <a:p>
            <a:pPr marL="0" indent="0">
              <a:buNone/>
            </a:pPr>
            <a:r>
              <a:rPr lang="en-US" sz="1500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 &amp; Principal Researcher</a:t>
            </a:r>
            <a:endParaRPr lang="en-US" sz="2000" dirty="0"/>
          </a:p>
          <a:p>
            <a:pPr marL="0" indent="0">
              <a:buNone/>
            </a:pPr>
            <a:r>
              <a:rPr lang="en-US" sz="1600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Technological Society of Applied Research (TSAR)</a:t>
            </a:r>
            <a:endParaRPr lang="en-US" sz="2000" dirty="0"/>
          </a:p>
          <a:p>
            <a:pPr marL="0" indent="0">
              <a:buNone/>
            </a:pPr>
            <a:r>
              <a:rPr lang="en-US" sz="1400" i="1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Ph.D. candidate, Florida Atlantic University</a:t>
            </a:r>
          </a:p>
          <a:p>
            <a:pPr marL="0" indent="0">
              <a:buNone/>
            </a:pPr>
            <a:r>
              <a:rPr lang="en-US" sz="1400" i="1" dirty="0">
                <a:solidFill>
                  <a:srgbClr val="5F7290"/>
                </a:solidFill>
                <a:latin typeface="Calibri" pitchFamily="34" charset="0"/>
                <a:cs typeface="Calibri" pitchFamily="34" charset="-120"/>
              </a:rPr>
              <a:t>VP Technical Mission Strategy &amp; Growth, </a:t>
            </a:r>
            <a:r>
              <a:rPr lang="en-US" sz="1400" i="1" dirty="0" err="1">
                <a:solidFill>
                  <a:srgbClr val="5F7290"/>
                </a:solidFill>
                <a:latin typeface="Calibri" pitchFamily="34" charset="0"/>
                <a:cs typeface="Calibri" pitchFamily="34" charset="-120"/>
              </a:rPr>
              <a:t>RiVidium.Inc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640080" y="57607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DATAWorks 2026  ·  Alexandria, VA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" y="6172200"/>
            <a:ext cx="10058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IRON COMPASS was funded and produced entirely by the Technological Society of Applied Research (TSAR), a 501(c)(3) research organization, and is its intellectual property. © 2026. All rights reserved.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IRON COMPASS Property-Class to SMT-Theory Mapping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841248"/>
            <a:ext cx="731520" cy="36576"/>
          </a:xfrm>
          <a:prstGeom prst="rect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encoding sketches are standard SMT-LIB — the taxonomy as a T&amp;E methodology is the contribution</a:t>
            </a:r>
            <a:endParaRPr lang="en-US" sz="16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3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03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Class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76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Property form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76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Theory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76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Example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7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Output-pattern exclusion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QF_SLIA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 restricted command in output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Output-pattern required form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QF_SLIA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required header prefix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Scored quantity vs. threshold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QF_LRA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toxicity &lt; 0.15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Composite score constraint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QF_LRA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weighted-risk composite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Structured lookup — exclusion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QF_UFLIA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 not restricted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Structured lookup — authorization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QF_UFLIA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role authorized for action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Integrity vs. committed reference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QF_SLIA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hash matches commitment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Bounded length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QF_SLIA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length ≤ 4,096 tokens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Fixed-width identifier format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QF_BV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 tag in high 16 bits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548640" y="598932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 encodings are standard SMT-LIB. </a:t>
            </a:r>
            <a:r>
              <a:rPr lang="en-US" sz="1200" b="1" i="1" dirty="0">
                <a:solidFill>
                  <a:srgbClr val="4FD1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classification as a T&amp;E methodology is the contribution.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48640" y="641908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IRON COMPASS  ·  DATAWorks 2026  ·  Ceasor (TSAR)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548640" y="6620256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Technological Society of Applied Research (TSAR). Funded and produced entirely by TSAR. All rights reserved.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10972800" y="6419088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— LLM Logistics Decision-Support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841248"/>
            <a:ext cx="731520" cy="36576"/>
          </a:xfrm>
          <a:prstGeom prst="rect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the IRON COMPASS framework end-to-end to a representative AI system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5303520" cy="4663440"/>
          </a:xfrm>
          <a:prstGeom prst="rect">
            <a:avLst/>
          </a:prstGeom>
          <a:solidFill>
            <a:srgbClr val="132237"/>
          </a:solidFill>
          <a:ln w="12700">
            <a:solidFill>
              <a:srgbClr val="2A41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77240" y="1554480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FD1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77240" y="1965960"/>
            <a:ext cx="48463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deployed as a logistics planning decision-support tool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Accepts natural-language queries from a human planner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Returns recommendations — the planner retains decision authority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Consistent with DoDI 5000.98 (human judgment over lethal effects)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77240" y="4206240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FD1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Requirements to evaluate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" y="4572000"/>
            <a:ext cx="48463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unauthorized-command output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length ≤ 4,096 tokens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PII pattern in output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Accuracy and latency on operational queries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 tone and operational fit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availability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309360" y="1417320"/>
            <a:ext cx="5303520" cy="4663440"/>
          </a:xfrm>
          <a:prstGeom prst="rect">
            <a:avLst/>
          </a:prstGeom>
          <a:solidFill>
            <a:srgbClr val="14323A"/>
          </a:solidFill>
          <a:ln w="254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537960" y="1554480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FD1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question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537960" y="1965960"/>
            <a:ext cx="48463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of these requirements can we prove, which must we characterize, which must we test, and which must we assume?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537960" y="3383280"/>
            <a:ext cx="4846320" cy="0"/>
          </a:xfrm>
          <a:prstGeom prst="line">
            <a:avLst/>
          </a:prstGeom>
          <a:noFill/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537960" y="352044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IRON COMPASS provides an answer and a reasoning trail — next slide.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48640" y="641908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IRON COMPASS  ·  DATAWorks 2026  ·  Ceasor (TSAR)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48640" y="6620256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Technological Society of Applied Research (TSAR). Funded and produced entirely by TSAR. All rights reserved.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10972800" y="6419088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— Tier Assignments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841248"/>
            <a:ext cx="731520" cy="36576"/>
          </a:xfrm>
          <a:prstGeom prst="rect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running the IRON COMPASS classification procedure on each requirement</a:t>
            </a:r>
            <a:endParaRPr lang="en-US" sz="16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4023360"/>
        </p:xfrm>
        <a:graphic>
          <a:graphicData uri="http://schemas.openxmlformats.org/drawingml/2006/table">
            <a:tbl>
              <a:tblPr/>
              <a:tblGrid>
                <a:gridCol w="4023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74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Property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76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Tier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76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Class / method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76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Rationale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7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 unauthorized-command output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5DD89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36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A1 / SMT UNSAT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decidable; within latency budget; safety-critical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Output length ≤ 4,096 tokens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5DD89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36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E1 / SMT UNSAT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trivially decidable and cheap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 PII pattern in output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5DD89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36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A1 / SMT UNSAT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pattern-based; policy-critical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Response accuracy on stratified sample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6AA5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295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Designed experiment + PSI drift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measurable; not universally verifiable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p95 response latency ≤ 2.0 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6AA5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295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Designed experiment + KS drift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empirically measurable; subject to drift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Response tone and operational fit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A8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261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SME panel + rubric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holistic judgment; no single metric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Infrastructure availability ≥ 99.9%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088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1A3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Vendor SLA + assumption register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E8EE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out of scope for system verification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1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2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548640" y="617220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tier mix reflects the system: safety-critical content → Tier 1; behavior → Tier 2; usability → Tier 3; environment → Tier 4.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548640" y="641908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IRON COMPASS  ·  DATAWorks 2026  ·  Ceasor (TSAR)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548640" y="6620256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Technological Society of Applied Research (TSAR). Funded and produced entirely by TSAR. All rights reserved.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10972800" y="6419088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SMT — not an LLM — Carries Tier 1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841248"/>
            <a:ext cx="731520" cy="36576"/>
          </a:xfrm>
          <a:prstGeom prst="rect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 independence is the operative requirement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5486400" cy="4572000"/>
          </a:xfrm>
          <a:prstGeom prst="rect">
            <a:avLst/>
          </a:prstGeom>
          <a:solidFill>
            <a:srgbClr val="3A1F24"/>
          </a:solidFill>
          <a:ln w="25400">
            <a:solidFill>
              <a:srgbClr val="F56E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77240" y="1554480"/>
            <a:ext cx="5029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5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self-check — cannot carry Tier 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77240" y="2011680"/>
            <a:ext cx="5029200" cy="3931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Hallucinated outputs are often high-likelihood in the model’s own distribution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model's judging probabilities and its generating probabilities draw from the same learned distribution — the check and the output are statistically correlated, not independent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Learning-theoretic results (Xu et al. 2024; Banerjee et al. 2024): LLMs cannot learn all computable functions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separate LLM-as-checker inherits training-data overlap and architectural priors — correlated failure modes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309360" y="1417320"/>
            <a:ext cx="5486400" cy="4572000"/>
          </a:xfrm>
          <a:prstGeom prst="rect">
            <a:avLst/>
          </a:prstGeom>
          <a:solidFill>
            <a:srgbClr val="14362A"/>
          </a:solidFill>
          <a:ln w="25400">
            <a:solidFill>
              <a:srgbClr val="5DD8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537960" y="1554480"/>
            <a:ext cx="5029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5DD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SMT solver — independent evidence source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537960" y="2011680"/>
            <a:ext cx="5029200" cy="3931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not share the generator’s training distribution or architectural biases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Independently checkable proof objects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Neurosymbolic tools (VeriCoT, AWS ARC) use the LLM as a translator — the symbolic checker is the arbiter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LLM-as-judge without a symbolic backstop → Tier 3 (not excluded, but not Tier 1)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641908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IRON COMPASS  ·  DATAWorks 2026  ·  Ceasor (TSAR)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48640" y="6620256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Technological Society of Applied Research (TSAR). Funded and produced entirely by TSAR. All rights reserved.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10972800" y="6419088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IRON COMPASS Unified Assurance Case  →  TEMP / IDSK / MBRA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841248"/>
            <a:ext cx="731520" cy="36576"/>
          </a:xfrm>
          <a:prstGeom prst="rect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 tiers assemble into the evidence a DoD acquisition decision actually needs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5577840" cy="4663440"/>
          </a:xfrm>
          <a:prstGeom prst="rect">
            <a:avLst/>
          </a:prstGeom>
          <a:solidFill>
            <a:srgbClr val="132237"/>
          </a:solidFill>
          <a:ln w="12700">
            <a:solidFill>
              <a:srgbClr val="2A41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77240" y="155448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FD1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Tier-specific evidence preserved for the life of the system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777240" y="2011680"/>
            <a:ext cx="5120640" cy="868680"/>
          </a:xfrm>
          <a:prstGeom prst="rect">
            <a:avLst/>
          </a:prstGeom>
          <a:solidFill>
            <a:srgbClr val="132237"/>
          </a:solidFill>
          <a:ln w="12700">
            <a:solidFill>
              <a:srgbClr val="5DD8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777240" y="2011680"/>
            <a:ext cx="91440" cy="868680"/>
          </a:xfrm>
          <a:prstGeom prst="rect">
            <a:avLst/>
          </a:prstGeom>
          <a:solidFill>
            <a:srgbClr val="5DD89E"/>
          </a:solidFill>
          <a:ln w="12700">
            <a:solidFill>
              <a:srgbClr val="5DD8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960120" y="210312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DD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960120" y="2395728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SMT-LIB specs  ·  encoding-validation evidence  ·  proof certificate per output  ·  timeout policy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77240" y="2971800"/>
            <a:ext cx="5120640" cy="868680"/>
          </a:xfrm>
          <a:prstGeom prst="rect">
            <a:avLst/>
          </a:prstGeom>
          <a:solidFill>
            <a:srgbClr val="132237"/>
          </a:solidFill>
          <a:ln w="12700">
            <a:solidFill>
              <a:srgbClr val="6AA5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777240" y="2971800"/>
            <a:ext cx="91440" cy="868680"/>
          </a:xfrm>
          <a:prstGeom prst="rect">
            <a:avLst/>
          </a:prstGeom>
          <a:solidFill>
            <a:srgbClr val="6AA5FF"/>
          </a:solidFill>
          <a:ln w="12700">
            <a:solidFill>
              <a:srgbClr val="6AA5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60120" y="306324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AA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960120" y="3355848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design  ·  CIs with seeds  ·  multiple-testing policy  ·  drift time-series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77240" y="3931920"/>
            <a:ext cx="5120640" cy="868680"/>
          </a:xfrm>
          <a:prstGeom prst="rect">
            <a:avLst/>
          </a:prstGeom>
          <a:solidFill>
            <a:srgbClr val="132237"/>
          </a:solidFill>
          <a:ln w="12700">
            <a:solidFill>
              <a:srgbClr val="FFA8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777240" y="3931920"/>
            <a:ext cx="91440" cy="868680"/>
          </a:xfrm>
          <a:prstGeom prst="rect">
            <a:avLst/>
          </a:prstGeom>
          <a:solidFill>
            <a:srgbClr val="FFA84D"/>
          </a:solidFill>
          <a:ln w="12700">
            <a:solidFill>
              <a:srgbClr val="FFA8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960120" y="40233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A8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3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960120" y="4315968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vignettes  ·  pre-registered rubric  ·  reviewer ratings + agreement stats  ·  reviewer identities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777240" y="4892040"/>
            <a:ext cx="5120640" cy="868680"/>
          </a:xfrm>
          <a:prstGeom prst="rect">
            <a:avLst/>
          </a:prstGeom>
          <a:solidFill>
            <a:srgbClr val="132237"/>
          </a:solidFill>
          <a:ln w="12700">
            <a:solidFill>
              <a:srgbClr val="C08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777240" y="4892040"/>
            <a:ext cx="91440" cy="868680"/>
          </a:xfrm>
          <a:prstGeom prst="rect">
            <a:avLst/>
          </a:prstGeom>
          <a:solidFill>
            <a:srgbClr val="C088E8"/>
          </a:solidFill>
          <a:ln w="12700">
            <a:solidFill>
              <a:srgbClr val="C08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960120" y="498348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08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960120" y="5276088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assumption register  ·  rationale  ·  monitoring plan  ·  violation log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6309360" y="1417320"/>
            <a:ext cx="5486400" cy="4663440"/>
          </a:xfrm>
          <a:prstGeom prst="rect">
            <a:avLst/>
          </a:prstGeom>
          <a:solidFill>
            <a:srgbClr val="14323A"/>
          </a:solidFill>
          <a:ln w="254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537960" y="155448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FD1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alignment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6537960" y="196596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4FD1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DoDM 5000.100</a:t>
            </a: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—  TEMP / T&amp;E Strategy structure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537960" y="2624328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4FD1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DoDM 5000.101</a:t>
            </a: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—  OT&amp;E / LFT&amp;E for AI-enabled systems; test dataset withholding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537960" y="3282696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4FD1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DoDI 5000.98 · IDSK</a:t>
            </a: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—  Tier 1 proofs + Tier 2 bounds populate the Integrated Decision Support Key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537960" y="3941064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4FD1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DoDI 5000.98 · MBRA</a:t>
            </a: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—  Tier 1 adversarial-robustness + Tier 2 drift update Mission-Based Risk Assessment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537960" y="4599432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4FD1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DoDD 3000.09</a:t>
            </a: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—  Autonomy; human judgment over lethal effects preserved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6537960" y="525780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4FD1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NIST AI RMF 1.0</a:t>
            </a: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—  outcome-level functions — IRON COMPASS prescribes the method binding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48640" y="641908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IRON COMPASS  ·  DATAWorks 2026  ·  Ceasor (TSAR)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548640" y="6620256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Technological Society of Applied Research (TSAR). Funded and produced entirely by TSAR. All rights reserved.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10972800" y="6419088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Takeaways — IRON COMPASS for T&amp;E Practitioners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841248"/>
            <a:ext cx="731520" cy="36576"/>
          </a:xfrm>
          <a:prstGeom prst="rect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to do Monday morning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40080" y="1444752"/>
            <a:ext cx="548640" cy="548640"/>
          </a:xfrm>
          <a:prstGeom prst="ellipse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44475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371600" y="1417320"/>
            <a:ext cx="102412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Partition before you test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371600" y="1755648"/>
            <a:ext cx="10241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each requirement. Route through the four-question procedure. The routing itself is auditable evidence.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40080" y="2249424"/>
            <a:ext cx="548640" cy="548640"/>
          </a:xfrm>
          <a:prstGeom prst="ellipse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0080" y="224942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371600" y="2221992"/>
            <a:ext cx="102412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SMT for the decidable, safety-critical content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71600" y="2560320"/>
            <a:ext cx="10241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for everything — only where properties live in decidable fragments and latency fits. Z3 and cvc5 are mature.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40080" y="3054096"/>
            <a:ext cx="548640" cy="548640"/>
          </a:xfrm>
          <a:prstGeom prst="ellipse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0080" y="3054096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371600" y="3026664"/>
            <a:ext cx="102412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statistical T&amp;E do what it does best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371600" y="3364992"/>
            <a:ext cx="10241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experiments, CIs, drift monitoring — with multiple-testing discipline and DoDM 5000.101-compliant withholding.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40080" y="3858768"/>
            <a:ext cx="548640" cy="548640"/>
          </a:xfrm>
          <a:prstGeom prst="ellipse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40080" y="38587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1371600" y="3831336"/>
            <a:ext cx="102412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assumptions first-class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371600" y="4169664"/>
            <a:ext cx="10241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4 is not weakness — it is disciplined accounting. What is assumed, and how will we know when it fails?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40080" y="4663440"/>
            <a:ext cx="548640" cy="548640"/>
          </a:xfrm>
          <a:prstGeom prst="ellipse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40080" y="46634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1371600" y="4636008"/>
            <a:ext cx="102412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compositional structure carries the argument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371600" y="4974336"/>
            <a:ext cx="10241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single tier carries it alone. Independence between tiers is the property that makes the stack defensible.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640080" y="5532120"/>
            <a:ext cx="10972800" cy="777240"/>
          </a:xfrm>
          <a:prstGeom prst="rect">
            <a:avLst/>
          </a:prstGeom>
          <a:solidFill>
            <a:srgbClr val="132237"/>
          </a:solidFill>
          <a:ln w="254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640080" y="5532120"/>
            <a:ext cx="91440" cy="777240"/>
          </a:xfrm>
          <a:prstGeom prst="rect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868680" y="5623560"/>
            <a:ext cx="10698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Replacing binary </a:t>
            </a:r>
            <a:r>
              <a:rPr lang="en-US" sz="1300" i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“passed/failed”</a:t>
            </a: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determinations with nuanced statements about </a:t>
            </a:r>
            <a:r>
              <a:rPr lang="en-US" sz="1300" b="1" i="1" dirty="0">
                <a:solidFill>
                  <a:srgbClr val="E4B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has been proven, what has been bounded, and what remains assumed.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48640" y="641908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IRON COMPASS  ·  DATAWorks 2026  ·  Ceasor (TSAR)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548640" y="6620256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Technological Society of Applied Research (TSAR). Funded and produced entirely by TSAR. All rights reserved.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10972800" y="6419088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492240"/>
            <a:ext cx="3040380" cy="365760"/>
          </a:xfrm>
          <a:prstGeom prst="rect">
            <a:avLst/>
          </a:prstGeom>
          <a:solidFill>
            <a:srgbClr val="3C8C5A"/>
          </a:solidFill>
          <a:ln w="12700">
            <a:solidFill>
              <a:srgbClr val="3C8C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040380" y="6492240"/>
            <a:ext cx="3040380" cy="365760"/>
          </a:xfrm>
          <a:prstGeom prst="rect">
            <a:avLst/>
          </a:prstGeom>
          <a:solidFill>
            <a:srgbClr val="3C5AA0"/>
          </a:solidFill>
          <a:ln w="12700">
            <a:solidFill>
              <a:srgbClr val="3C5A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080760" y="6492240"/>
            <a:ext cx="3040380" cy="365760"/>
          </a:xfrm>
          <a:prstGeom prst="rect">
            <a:avLst/>
          </a:prstGeom>
          <a:solidFill>
            <a:srgbClr val="BE7828"/>
          </a:solidFill>
          <a:ln w="12700">
            <a:solidFill>
              <a:srgbClr val="BE78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9121140" y="6492240"/>
            <a:ext cx="3040380" cy="365760"/>
          </a:xfrm>
          <a:prstGeom prst="rect">
            <a:avLst/>
          </a:prstGeom>
          <a:solidFill>
            <a:srgbClr val="8250AA"/>
          </a:solidFill>
          <a:ln w="12700">
            <a:solidFill>
              <a:srgbClr val="8250A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737360"/>
            <a:ext cx="10972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Thank you</a:t>
            </a:r>
            <a:endParaRPr lang="en-US" sz="7200" dirty="0"/>
          </a:p>
        </p:txBody>
      </p:sp>
      <p:sp>
        <p:nvSpPr>
          <p:cNvPr id="7" name="Text 5"/>
          <p:cNvSpPr/>
          <p:nvPr/>
        </p:nvSpPr>
        <p:spPr>
          <a:xfrm>
            <a:off x="640080" y="283464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dirty="0">
                <a:solidFill>
                  <a:srgbClr val="CADCF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Questions?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640080" y="4023360"/>
            <a:ext cx="100584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Tiffany A. Ceasor</a:t>
            </a:r>
            <a:endParaRPr lang="en-US" sz="1800" dirty="0"/>
          </a:p>
          <a:p>
            <a:pPr marL="0" indent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tiffany@thetsar.org  ·  ORCID 0009-0008-5799-6052</a:t>
            </a:r>
            <a:endParaRPr lang="en-US" sz="1800" dirty="0"/>
          </a:p>
          <a:p>
            <a:pPr marL="0" indent="0">
              <a:buNone/>
            </a:pPr>
            <a:r>
              <a:rPr lang="en-US" sz="1400" i="1" dirty="0">
                <a:solidFill>
                  <a:srgbClr val="8FA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paper: ITEA Journal of Test and Evaluation (forthcoming)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" y="598932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FA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IRON COMPASS framework was funded and produced entirely by the Technological Society of Applied Research (TSAR), a 501(c)(3) research organization, and is its intellectual property. © 2026. All rights reserved.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T&amp;E Problem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841248"/>
            <a:ext cx="731520" cy="36576"/>
          </a:xfrm>
          <a:prstGeom prst="rect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we provide rigorous assurance for systems whose input spaces are effectively infinite?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1554480"/>
            <a:ext cx="5303520" cy="4480560"/>
          </a:xfrm>
          <a:prstGeom prst="rect">
            <a:avLst/>
          </a:prstGeom>
          <a:solidFill>
            <a:srgbClr val="132237"/>
          </a:solidFill>
          <a:ln w="12700">
            <a:solidFill>
              <a:srgbClr val="2A41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737360"/>
            <a:ext cx="53035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0" b="1" dirty="0">
                <a:solidFill>
                  <a:srgbClr val="4FD1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∞</a:t>
            </a:r>
            <a:endParaRPr lang="en-US" sz="18000" dirty="0"/>
          </a:p>
        </p:txBody>
      </p:sp>
      <p:sp>
        <p:nvSpPr>
          <p:cNvPr id="7" name="Text 5"/>
          <p:cNvSpPr/>
          <p:nvPr/>
        </p:nvSpPr>
        <p:spPr>
          <a:xfrm>
            <a:off x="548640" y="356616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infinite operational input space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005840" y="4160520"/>
            <a:ext cx="43891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LLMs in defense decision-support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Classifier + policy-compliance stacks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Autonomous and semi-autonomous systems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217920" y="155448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paradigms are available — and none alone suffices: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217920" y="2194560"/>
            <a:ext cx="5486400" cy="1143000"/>
          </a:xfrm>
          <a:prstGeom prst="rect">
            <a:avLst/>
          </a:prstGeom>
          <a:solidFill>
            <a:srgbClr val="132237"/>
          </a:solidFill>
          <a:ln w="12700">
            <a:solidFill>
              <a:srgbClr val="2A41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217920" y="2194560"/>
            <a:ext cx="73152" cy="1143000"/>
          </a:xfrm>
          <a:prstGeom prst="rect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400800" y="2304288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FD1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Statistical T&amp;E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00800" y="2670048"/>
            <a:ext cx="5212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characterizes behavior on samples; cannot guarantee undesirable outcomes never occur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17920" y="3520440"/>
            <a:ext cx="5486400" cy="1143000"/>
          </a:xfrm>
          <a:prstGeom prst="rect">
            <a:avLst/>
          </a:prstGeom>
          <a:solidFill>
            <a:srgbClr val="132237"/>
          </a:solidFill>
          <a:ln w="12700">
            <a:solidFill>
              <a:srgbClr val="2A41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217920" y="3520440"/>
            <a:ext cx="73152" cy="1143000"/>
          </a:xfrm>
          <a:prstGeom prst="rect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400800" y="3630168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FD1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 Verification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400800" y="3995928"/>
            <a:ext cx="5212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proves properties universally; scalability limits on complex architectures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217920" y="4846320"/>
            <a:ext cx="5486400" cy="1143000"/>
          </a:xfrm>
          <a:prstGeom prst="rect">
            <a:avLst/>
          </a:prstGeom>
          <a:solidFill>
            <a:srgbClr val="132237"/>
          </a:solidFill>
          <a:ln w="12700">
            <a:solidFill>
              <a:srgbClr val="2A41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217920" y="4846320"/>
            <a:ext cx="73152" cy="1143000"/>
          </a:xfrm>
          <a:prstGeom prst="rect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400800" y="4956048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FD1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Self-Check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00800" y="5321808"/>
            <a:ext cx="5212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check and the generated output draw from the same learned distribution — evidence is correlated, not independent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48640" y="641908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IRON COMPASS  ·  DATAWorks 2026  ·  Ceasor (TSAR)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48640" y="6620256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Technological Society of Applied Research (TSAR). Funded and produced entirely by TSAR. All rights reserved.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10972800" y="6419088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Statistical Sampling vs. Formal Verification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841248"/>
            <a:ext cx="731520" cy="36576"/>
          </a:xfrm>
          <a:prstGeom prst="rect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 epistemics — neither alone answers “no undesirable output, ever”</a:t>
            </a:r>
            <a:endParaRPr lang="en-US" sz="1600" dirty="0"/>
          </a:p>
        </p:txBody>
      </p:sp>
      <p:pic>
        <p:nvPicPr>
          <p:cNvPr id="5" name="Image 0" descr="/home/claude/dataworks_deck/sampling_vs_univers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463040"/>
            <a:ext cx="11064240" cy="45720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598932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4FD1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The IRON COMPASS claim: apply the strongest feasible method to each partition of the requirements.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641908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IRON COMPASS  ·  DATAWorks 2026  ·  Ceasor (TSAR)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548640" y="6620256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Technological Society of Applied Research (TSAR). Funded and produced entirely by TSAR. All rights reserved.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10972800" y="6419088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Key Insight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841248"/>
            <a:ext cx="731520" cy="36576"/>
          </a:xfrm>
          <a:prstGeom prst="rect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 system properties admit different verification strategies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1097280" y="1645920"/>
            <a:ext cx="10058400" cy="1828800"/>
          </a:xfrm>
          <a:prstGeom prst="rect">
            <a:avLst/>
          </a:prstGeom>
          <a:solidFill>
            <a:srgbClr val="132237"/>
          </a:solidFill>
          <a:ln w="12700">
            <a:solidFill>
              <a:srgbClr val="2A41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280160" y="1737360"/>
            <a:ext cx="96926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4FD1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Safety-critical properties</a:t>
            </a:r>
            <a:endParaRPr lang="en-US" sz="2000" dirty="0"/>
          </a:p>
          <a:p>
            <a:pPr marL="0" indent="0">
              <a:buNone/>
            </a:pPr>
            <a:r>
              <a:rPr lang="en-US" sz="20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e.g., “the system never outputs an unauthorized command”</a:t>
            </a:r>
            <a:endParaRPr lang="en-US" sz="2000" dirty="0"/>
          </a:p>
          <a:p>
            <a:pPr marL="0" indent="0">
              <a:buNone/>
            </a:pPr>
            <a:r>
              <a:rPr lang="en-US" sz="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2000" dirty="0"/>
          </a:p>
          <a:p>
            <a:pPr marL="0" indent="0">
              <a:buNone/>
            </a:pPr>
            <a:r>
              <a:rPr lang="en-US" sz="2000" b="1" dirty="0">
                <a:solidFill>
                  <a:srgbClr val="3C8C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formally verifiable with SMT  —  mathematical certainty, not statistical confidence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1097280" y="3749040"/>
            <a:ext cx="10058400" cy="1828800"/>
          </a:xfrm>
          <a:prstGeom prst="rect">
            <a:avLst/>
          </a:prstGeom>
          <a:solidFill>
            <a:srgbClr val="132237"/>
          </a:solidFill>
          <a:ln w="12700">
            <a:solidFill>
              <a:srgbClr val="2A41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280160" y="3840480"/>
            <a:ext cx="96926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4FD1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properties</a:t>
            </a:r>
            <a:endParaRPr lang="en-US" sz="2000" dirty="0"/>
          </a:p>
          <a:p>
            <a:pPr marL="0" indent="0">
              <a:buNone/>
            </a:pPr>
            <a:r>
              <a:rPr lang="en-US" sz="20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e.g., “classification accuracy exceeds 95% on operationally representative inputs”</a:t>
            </a:r>
            <a:endParaRPr lang="en-US" sz="2000" dirty="0"/>
          </a:p>
          <a:p>
            <a:pPr marL="0" indent="0">
              <a:buNone/>
            </a:pPr>
            <a:r>
              <a:rPr lang="en-US" sz="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2000" dirty="0"/>
          </a:p>
          <a:p>
            <a:pPr marL="0" indent="0">
              <a:buNone/>
            </a:pPr>
            <a:r>
              <a:rPr lang="en-US" sz="2000" b="1" dirty="0">
                <a:solidFill>
                  <a:srgbClr val="3C5A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characterized by statistical T&amp;E with quantified confidence intervals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548640" y="589788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4FD1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Partition the requirements · apply the strongest feasible method · compose the evidence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641908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IRON COMPASS  ·  DATAWorks 2026  ·  Ceasor (TSAR)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548640" y="6620256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Technological Society of Applied Research (TSAR). Funded and produced entirely by TSAR. All rights reserved.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10972800" y="6419088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IRON COMPASS Four-Tier Assurance Hierarchy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841248"/>
            <a:ext cx="731520" cy="36576"/>
          </a:xfrm>
          <a:prstGeom prst="rect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tiers organize evidence; the method-binding discipline is the contribution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1463040"/>
            <a:ext cx="11064240" cy="1097280"/>
          </a:xfrm>
          <a:prstGeom prst="rect">
            <a:avLst/>
          </a:prstGeom>
          <a:solidFill>
            <a:srgbClr val="14362A"/>
          </a:solidFill>
          <a:ln w="25400">
            <a:solidFill>
              <a:srgbClr val="5DD8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463040"/>
            <a:ext cx="1371600" cy="1097280"/>
          </a:xfrm>
          <a:prstGeom prst="rect">
            <a:avLst/>
          </a:prstGeom>
          <a:solidFill>
            <a:srgbClr val="5DD89E"/>
          </a:solidFill>
          <a:ln w="12700">
            <a:solidFill>
              <a:srgbClr val="5DD8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2103120" y="1618488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5DD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Formally Verified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2103120" y="201168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Universal proof via SMT solving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760720" y="1783080"/>
            <a:ext cx="5760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Evidence: </a:t>
            </a: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Proof certificate per checked output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2633472"/>
            <a:ext cx="11064240" cy="1097280"/>
          </a:xfrm>
          <a:prstGeom prst="rect">
            <a:avLst/>
          </a:prstGeom>
          <a:solidFill>
            <a:srgbClr val="152950"/>
          </a:solidFill>
          <a:ln w="25400">
            <a:solidFill>
              <a:srgbClr val="6AA5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48640" y="2633472"/>
            <a:ext cx="1371600" cy="1097280"/>
          </a:xfrm>
          <a:prstGeom prst="rect">
            <a:avLst/>
          </a:prstGeom>
          <a:solidFill>
            <a:srgbClr val="6AA5FF"/>
          </a:solidFill>
          <a:ln w="12700">
            <a:solidFill>
              <a:srgbClr val="6AA5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48640" y="2953512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2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2103120" y="278892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6AA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Statistically Bounded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2103120" y="3182112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Confidence intervals + drift monitoring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760720" y="2953512"/>
            <a:ext cx="5760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Evidence: </a:t>
            </a: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CIs with seeds; drift time-series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48640" y="3803904"/>
            <a:ext cx="11064240" cy="1097280"/>
          </a:xfrm>
          <a:prstGeom prst="rect">
            <a:avLst/>
          </a:prstGeom>
          <a:solidFill>
            <a:srgbClr val="3A2614"/>
          </a:solidFill>
          <a:ln w="25400">
            <a:solidFill>
              <a:srgbClr val="FFA8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48640" y="3803904"/>
            <a:ext cx="1371600" cy="1097280"/>
          </a:xfrm>
          <a:prstGeom prst="rect">
            <a:avLst/>
          </a:prstGeom>
          <a:solidFill>
            <a:srgbClr val="FFA84D"/>
          </a:solidFill>
          <a:ln w="12700">
            <a:solidFill>
              <a:srgbClr val="FFA8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48640" y="4123944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3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2103120" y="3959352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A8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Empirically Tested</a:t>
            </a:r>
            <a:endParaRPr lang="en-US" sz="1900" dirty="0"/>
          </a:p>
        </p:txBody>
      </p:sp>
      <p:sp>
        <p:nvSpPr>
          <p:cNvPr id="21" name="Text 19"/>
          <p:cNvSpPr/>
          <p:nvPr/>
        </p:nvSpPr>
        <p:spPr>
          <a:xfrm>
            <a:off x="2103120" y="4352544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SME judgment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760720" y="4123944"/>
            <a:ext cx="5760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Evidence: </a:t>
            </a: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Pre-registered rubric + reviewer trail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48640" y="4974336"/>
            <a:ext cx="11064240" cy="1097280"/>
          </a:xfrm>
          <a:prstGeom prst="rect">
            <a:avLst/>
          </a:prstGeom>
          <a:solidFill>
            <a:srgbClr val="2A1A3E"/>
          </a:solidFill>
          <a:ln w="25400">
            <a:solidFill>
              <a:srgbClr val="C08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548640" y="4974336"/>
            <a:ext cx="1371600" cy="1097280"/>
          </a:xfrm>
          <a:prstGeom prst="rect">
            <a:avLst/>
          </a:prstGeom>
          <a:solidFill>
            <a:srgbClr val="C088E8"/>
          </a:solidFill>
          <a:ln w="12700">
            <a:solidFill>
              <a:srgbClr val="C08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48640" y="5294376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4</a:t>
            </a:r>
            <a:endParaRPr lang="en-US" sz="2000" dirty="0"/>
          </a:p>
        </p:txBody>
      </p:sp>
      <p:sp>
        <p:nvSpPr>
          <p:cNvPr id="26" name="Text 24"/>
          <p:cNvSpPr/>
          <p:nvPr/>
        </p:nvSpPr>
        <p:spPr>
          <a:xfrm>
            <a:off x="2103120" y="5129784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C08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Assumed (Context &amp; Monitoring)</a:t>
            </a:r>
            <a:endParaRPr lang="en-US" sz="1900" dirty="0"/>
          </a:p>
        </p:txBody>
      </p:sp>
      <p:sp>
        <p:nvSpPr>
          <p:cNvPr id="27" name="Text 25"/>
          <p:cNvSpPr/>
          <p:nvPr/>
        </p:nvSpPr>
        <p:spPr>
          <a:xfrm>
            <a:off x="2103120" y="5522976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Audited assumption + monitoring plan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760720" y="5294376"/>
            <a:ext cx="5760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Evidence: </a:t>
            </a: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Assumption register with monitoring plan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48640" y="617220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property is assigned to exactly one tier via an ordered classification procedure (next slide).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48640" y="641908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IRON COMPASS  ·  DATAWorks 2026  ·  Ceasor (TSAR)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548640" y="6620256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Technological Society of Applied Research (TSAR). Funded and produced entirely by TSAR. All rights reserved.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10972800" y="6419088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IRON COMPASS Classification Procedure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841248"/>
            <a:ext cx="731520" cy="36576"/>
          </a:xfrm>
          <a:prstGeom prst="rect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ordered questions — each property routes to exactly one tier</a:t>
            </a:r>
            <a:endParaRPr lang="en-US" sz="1600" dirty="0"/>
          </a:p>
        </p:txBody>
      </p:sp>
      <p:pic>
        <p:nvPicPr>
          <p:cNvPr id="5" name="Image 0" descr="/home/claude/dataworks_deck/decision_fl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325880"/>
            <a:ext cx="11064240" cy="48463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 trail itself becomes auditable evidence in the T&amp;E record.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48640" y="641908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IRON COMPASS  ·  DATAWorks 2026  ·  Ceasor (TSAR)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548640" y="6620256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Technological Society of Applied Research (TSAR). Funded and produced entirely by TSAR. All rights reserved.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10972800" y="6419088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1 — Formally Verified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841248"/>
            <a:ext cx="731520" cy="36576"/>
          </a:xfrm>
          <a:prstGeom prst="rect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universal proof with respect to an encoded specification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5486400" cy="4663440"/>
          </a:xfrm>
          <a:prstGeom prst="rect">
            <a:avLst/>
          </a:prstGeom>
          <a:solidFill>
            <a:srgbClr val="14362A"/>
          </a:solidFill>
          <a:ln w="25400">
            <a:solidFill>
              <a:srgbClr val="5DD8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77240" y="155448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5DD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Tier 1 guarantees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77240" y="1965960"/>
            <a:ext cx="502920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released output was checked against the encoded constraint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UNSAT → property holds for all inputs in scope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runtime checker — not the model — is the source of the guarantee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Proof certificate is independently checkable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77240" y="416052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5DD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Pre-deployment requirements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" y="4526280"/>
            <a:ext cx="50292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Encoding validation (domain expert review)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Known-pass / known-fail test corpus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Rule-set consistency proof (standalone solver query)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 canonicalization + fail-closed timeout policy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309360" y="141732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“no unauthorized command in output”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6309360" y="1828800"/>
            <a:ext cx="5303520" cy="2286000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446520" y="1920240"/>
            <a:ext cx="512064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3C5F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(set-logic QF_SLIA)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(declare-const output String)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(assert (not (str.contains output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DE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"shutdown")))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(assert (not (str.contains output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DE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"launch_authorize")))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93C5F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(check-sat)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309360" y="4297680"/>
            <a:ext cx="5303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5DD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runtime: </a:t>
            </a: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bind the generated output to the constant, query the solver. </a:t>
            </a:r>
            <a:r>
              <a:rPr lang="en-US" sz="13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UNSAT → release. SAT → block and log.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309360" y="5349240"/>
            <a:ext cx="5303520" cy="731520"/>
          </a:xfrm>
          <a:prstGeom prst="rect">
            <a:avLst/>
          </a:prstGeom>
          <a:solidFill>
            <a:srgbClr val="14362A"/>
          </a:solidFill>
          <a:ln w="12700">
            <a:solidFill>
              <a:srgbClr val="5DD8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446520" y="5468112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i="1" dirty="0">
                <a:solidFill>
                  <a:srgbClr val="5DD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Z3 / cvc5  ·  </a:t>
            </a:r>
            <a:r>
              <a:rPr lang="en-US" sz="1200" i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millisecond-scale latency on per-output checks — within interactive T&amp;E budgets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48640" y="641908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IRON COMPASS  ·  DATAWorks 2026  ·  Ceasor (TSAR)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48640" y="6620256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Technological Society of Applied Research (TSAR). Funded and produced entirely by TSAR. All rights reserved.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10972800" y="6419088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2 — Statistically Bounded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841248"/>
            <a:ext cx="731520" cy="36576"/>
          </a:xfrm>
          <a:prstGeom prst="rect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confidence-interval characterization + drift monitoring against the pre-deployment bound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5303520" cy="4663440"/>
          </a:xfrm>
          <a:prstGeom prst="rect">
            <a:avLst/>
          </a:prstGeom>
          <a:solidFill>
            <a:srgbClr val="152950"/>
          </a:solidFill>
          <a:ln w="25400">
            <a:solidFill>
              <a:srgbClr val="6AA5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77240" y="1554480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6AA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Pre-deployment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77240" y="1920240"/>
            <a:ext cx="48463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experiment on stratified sample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size chosen for target CI width (e.g., ±3 pp at p≈0.80)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Wilson-score CIs for binomial proportions; Clopper–Pearson where conservatism is preferred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dataset withheld by the OTA (DoDM 5000.101)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77240" y="4206240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6AA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" y="4572000"/>
            <a:ext cx="48463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Drift monitoring against pre-deployment baseline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PSI / KS / χ² — or JS, Wasserstein, MMD for subtler shifts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Multiple-testing discipline (Bonferroni or hierarchical)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CUSUM / change-point where automated triggers required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217920" y="141732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Illustrative: accuracy CI with drift trigger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6217920" y="171907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W1–W8 = weekly drift-monitoring windows post-deployment</a:t>
            </a:r>
            <a:endParaRPr lang="en-US" sz="1100" dirty="0"/>
          </a:p>
        </p:txBody>
      </p:sp>
      <p:graphicFrame>
        <p:nvGraphicFramePr>
          <p:cNvPr id="12" name="Chart 0"/>
          <p:cNvGraphicFramePr/>
          <p:nvPr/>
        </p:nvGraphicFramePr>
        <p:xfrm>
          <a:off x="6217920" y="2011680"/>
          <a:ext cx="5486400" cy="3474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 10"/>
          <p:cNvSpPr/>
          <p:nvPr/>
        </p:nvSpPr>
        <p:spPr>
          <a:xfrm>
            <a:off x="6217920" y="553212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F5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Drift detected at W6 → investigation + possible re-accreditation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548640" y="641908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IRON COMPASS  ·  DATAWorks 2026  ·  Ceasor (TSAR)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548640" y="6620256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Technological Society of Applied Research (TSAR). Funded and produced entirely by TSAR. All rights reserved.</a:t>
            </a:r>
            <a:endParaRPr lang="en-US" sz="800" dirty="0"/>
          </a:p>
        </p:txBody>
      </p:sp>
      <p:sp>
        <p:nvSpPr>
          <p:cNvPr id="16" name="Text 13"/>
          <p:cNvSpPr/>
          <p:nvPr/>
        </p:nvSpPr>
        <p:spPr>
          <a:xfrm>
            <a:off x="10972800" y="6419088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3 &amp; Tier 4 — Judgment and Context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841248"/>
            <a:ext cx="731520" cy="36576"/>
          </a:xfrm>
          <a:prstGeom prst="rect">
            <a:avLst/>
          </a:prstGeom>
          <a:solidFill>
            <a:srgbClr val="4FD1E0"/>
          </a:solidFill>
          <a:ln w="12700">
            <a:solidFill>
              <a:srgbClr val="4FD1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human judgment, and honest accounting of what is assumed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5486400" cy="4663440"/>
          </a:xfrm>
          <a:prstGeom prst="rect">
            <a:avLst/>
          </a:prstGeom>
          <a:solidFill>
            <a:srgbClr val="3A2614"/>
          </a:solidFill>
          <a:ln w="25400">
            <a:solidFill>
              <a:srgbClr val="FFA8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77240" y="1554480"/>
            <a:ext cx="5029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A8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3 — Empirically Tested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777240" y="196596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human judgment on representative scenarios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77240" y="2423160"/>
            <a:ext cx="50292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vignettes representative of mission context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Pre-registered rubric (Likert scale) — tone, format, operational fit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independent SMEs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Krippendorff’s α ≥ 0.80 for mission-critical T&amp;E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 ships with the system — does not run on live decisions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Honest about scope: covers what was tested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309360" y="1417320"/>
            <a:ext cx="5486400" cy="4663440"/>
          </a:xfrm>
          <a:prstGeom prst="rect">
            <a:avLst/>
          </a:prstGeom>
          <a:solidFill>
            <a:srgbClr val="2A1A3E"/>
          </a:solidFill>
          <a:ln w="25400">
            <a:solidFill>
              <a:srgbClr val="C08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537960" y="1554480"/>
            <a:ext cx="5029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C08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4 — Assumed (Context &amp; Monitoring)</a:t>
            </a:r>
            <a:endParaRPr lang="en-US" sz="1900" dirty="0"/>
          </a:p>
        </p:txBody>
      </p:sp>
      <p:sp>
        <p:nvSpPr>
          <p:cNvPr id="11" name="Text 9"/>
          <p:cNvSpPr/>
          <p:nvPr/>
        </p:nvSpPr>
        <p:spPr>
          <a:xfrm>
            <a:off x="6537960" y="196596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8FA4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disciplined record of what is assumed — and how it is policed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537960" y="2423160"/>
            <a:ext cx="50292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Environmental assumptions (network, vendor, data provenance)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Rationale documented (SLA, heritage, upstream behavior)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plan — triggers on assumption violation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an assurance claim about the system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Discipline: surface the assumption, don’t hide it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Auditable by oversight (DOT&amp;E, MDA)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48640" y="641908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IRON COMPASS  ·  DATAWorks 2026  ·  Ceasor (TSAR)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48640" y="6620256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Technological Society of Applied Research (TSAR). Funded and produced entirely by TSAR. All rights reserved.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10972800" y="6419088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2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2350</Words>
  <Application>Microsoft Office PowerPoint</Application>
  <PresentationFormat>Widescreen</PresentationFormat>
  <Paragraphs>322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Compositional Assurance with the IRON COMPASS Framework — DATAWorks 2026</dc:title>
  <dc:subject>PptxGenJS Presentation</dc:subject>
  <dc:creator>Tiffany A. Ceasor</dc:creator>
  <cp:lastModifiedBy>Tiffany Ceasor</cp:lastModifiedBy>
  <cp:revision>6</cp:revision>
  <dcterms:created xsi:type="dcterms:W3CDTF">2026-04-21T21:10:13Z</dcterms:created>
  <dcterms:modified xsi:type="dcterms:W3CDTF">2026-04-21T21:33:16Z</dcterms:modified>
</cp:coreProperties>
</file>