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8"/>
  </p:notesMasterIdLst>
  <p:sldIdLst>
    <p:sldId id="261" r:id="rId5"/>
    <p:sldId id="286" r:id="rId6"/>
    <p:sldId id="301" r:id="rId7"/>
    <p:sldId id="264" r:id="rId8"/>
    <p:sldId id="265" r:id="rId9"/>
    <p:sldId id="266" r:id="rId10"/>
    <p:sldId id="267" r:id="rId11"/>
    <p:sldId id="268" r:id="rId12"/>
    <p:sldId id="269" r:id="rId13"/>
    <p:sldId id="270" r:id="rId14"/>
    <p:sldId id="271" r:id="rId15"/>
    <p:sldId id="272" r:id="rId16"/>
    <p:sldId id="273" r:id="rId17"/>
    <p:sldId id="287" r:id="rId18"/>
    <p:sldId id="275" r:id="rId19"/>
    <p:sldId id="289" r:id="rId20"/>
    <p:sldId id="277" r:id="rId21"/>
    <p:sldId id="281" r:id="rId22"/>
    <p:sldId id="276" r:id="rId23"/>
    <p:sldId id="291" r:id="rId24"/>
    <p:sldId id="292" r:id="rId25"/>
    <p:sldId id="294" r:id="rId26"/>
    <p:sldId id="295" r:id="rId27"/>
    <p:sldId id="297" r:id="rId28"/>
    <p:sldId id="296" r:id="rId29"/>
    <p:sldId id="298" r:id="rId30"/>
    <p:sldId id="299" r:id="rId31"/>
    <p:sldId id="284" r:id="rId32"/>
    <p:sldId id="282" r:id="rId33"/>
    <p:sldId id="300" r:id="rId34"/>
    <p:sldId id="285" r:id="rId35"/>
    <p:sldId id="274" r:id="rId36"/>
    <p:sldId id="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047"/>
    <a:srgbClr val="B2D2F2"/>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290"/>
  </p:normalViewPr>
  <p:slideViewPr>
    <p:cSldViewPr snapToGrid="0" snapToObjects="1" showGuides="1">
      <p:cViewPr varScale="1">
        <p:scale>
          <a:sx n="87" d="100"/>
          <a:sy n="87" d="100"/>
        </p:scale>
        <p:origin x="612"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to be analyzed come from a device that support military</a:t>
            </a:r>
            <a:r>
              <a:rPr lang="en-US" baseline="0" dirty="0" smtClean="0"/>
              <a:t> working dogs, which support a variety of missions</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45440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high-temperature missions, MWD can get hot and potentially overheat</a:t>
            </a:r>
          </a:p>
          <a:p>
            <a:r>
              <a:rPr lang="en-US" sz="1200" dirty="0" smtClean="0"/>
              <a:t>Overheated MWD can die or suffer heatstroke, preventing them from serving</a:t>
            </a:r>
          </a:p>
          <a:p>
            <a:r>
              <a:rPr lang="en-US" sz="1200" dirty="0" smtClean="0"/>
              <a:t>Handlers generally have a keen sense of their dog’s wellbeing, but heatstroke monitoring during a mission can be more challenging</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8</a:t>
            </a:fld>
            <a:endParaRPr lang="en-US" dirty="0"/>
          </a:p>
        </p:txBody>
      </p:sp>
    </p:spTree>
    <p:extLst>
      <p:ext uri="{BB962C8B-B14F-4D97-AF65-F5344CB8AC3E}">
        <p14:creationId xmlns:p14="http://schemas.microsoft.com/office/powerpoint/2010/main" val="3515843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Dark">
    <p:spTree>
      <p:nvGrpSpPr>
        <p:cNvPr id="1" name=""/>
        <p:cNvGrpSpPr/>
        <p:nvPr/>
      </p:nvGrpSpPr>
      <p:grpSpPr>
        <a:xfrm>
          <a:off x="0" y="0"/>
          <a:ext cx="0" cy="0"/>
          <a:chOff x="0" y="0"/>
          <a:chExt cx="0" cy="0"/>
        </a:xfrm>
      </p:grpSpPr>
      <p:sp>
        <p:nvSpPr>
          <p:cNvPr id="17" name="Date Placeholder 16"/>
          <p:cNvSpPr>
            <a:spLocks noGrp="1"/>
          </p:cNvSpPr>
          <p:nvPr>
            <p:ph type="dt" sz="half" idx="14"/>
          </p:nvPr>
        </p:nvSpPr>
        <p:spPr/>
        <p:txBody>
          <a:bodyPr/>
          <a:lstStyle/>
          <a:p>
            <a:fld id="{03AE6764-091D-4B77-8756-B5D91EEABF5A}" type="datetime3">
              <a:rPr lang="en-US" smtClean="0"/>
              <a:t>18 April 2023</a:t>
            </a:fld>
            <a:endParaRPr lang="en-US" dirty="0"/>
          </a:p>
        </p:txBody>
      </p:sp>
      <p:sp>
        <p:nvSpPr>
          <p:cNvPr id="18" name="Footer Placeholder 17"/>
          <p:cNvSpPr>
            <a:spLocks noGrp="1"/>
          </p:cNvSpPr>
          <p:nvPr>
            <p:ph type="ftr" sz="quarter"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4EBCDCBD-78E1-0D41-A999-31B5EBF8E02C}"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4" y="0"/>
            <a:ext cx="12189624" cy="6856664"/>
          </a:xfrm>
          <a:prstGeom prst="rect">
            <a:avLst/>
          </a:prstGeom>
          <a:ln>
            <a:noFill/>
          </a:ln>
        </p:spPr>
      </p:pic>
      <p:sp>
        <p:nvSpPr>
          <p:cNvPr id="10" name="Rectangle 9"/>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7532"/>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9"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fld id="{CF999DA4-C7B3-416B-B64C-11D36F7936CF}" type="datetime3">
              <a:rPr lang="en-US" smtClean="0"/>
              <a:t>18 April 2023</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6A52BCFE-D255-4C4B-BA1D-51B94D9D938B}" type="datetime3">
              <a:rPr lang="en-US" smtClean="0"/>
              <a:t>18 April 2023</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13" name="Rectangle 12"/>
          <p:cNvSpPr/>
          <p:nvPr userDrawn="1"/>
        </p:nvSpPr>
        <p:spPr>
          <a:xfrm>
            <a:off x="-1"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Ligh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105AF200-3133-408E-AEAA-04B3ACA33176}" type="datetime3">
              <a:rPr lang="en-US" smtClean="0"/>
              <a:t>18 April 2023</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 y="667"/>
            <a:ext cx="12189624" cy="6856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Ligh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5"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5 Dark">
    <p:bg>
      <p:bgPr>
        <a:solidFill>
          <a:schemeClr val="accent1"/>
        </a:solidFill>
        <a:effectLst/>
      </p:bgPr>
    </p:bg>
    <p:spTree>
      <p:nvGrpSpPr>
        <p:cNvPr id="1" name=""/>
        <p:cNvGrpSpPr/>
        <p:nvPr/>
      </p:nvGrpSpPr>
      <p:grpSpPr>
        <a:xfrm>
          <a:off x="0" y="0"/>
          <a:ext cx="0" cy="0"/>
          <a:chOff x="0" y="0"/>
          <a:chExt cx="0" cy="0"/>
        </a:xfrm>
      </p:grpSpPr>
      <p:sp>
        <p:nvSpPr>
          <p:cNvPr id="19" name="Date Placeholder 18"/>
          <p:cNvSpPr>
            <a:spLocks noGrp="1"/>
          </p:cNvSpPr>
          <p:nvPr>
            <p:ph type="dt" sz="half" idx="15"/>
          </p:nvPr>
        </p:nvSpPr>
        <p:spPr/>
        <p:txBody>
          <a:bodyPr/>
          <a:lstStyle/>
          <a:p>
            <a:fld id="{4D2E7C0A-B003-47BB-897B-0979338FF81B}" type="datetime3">
              <a:rPr lang="en-US" smtClean="0"/>
              <a:t>18 April 2023</a:t>
            </a:fld>
            <a:endParaRPr lang="en-US" dirty="0"/>
          </a:p>
        </p:txBody>
      </p:sp>
      <p:sp>
        <p:nvSpPr>
          <p:cNvPr id="22" name="Footer Placeholder 21"/>
          <p:cNvSpPr>
            <a:spLocks noGrp="1"/>
          </p:cNvSpPr>
          <p:nvPr>
            <p:ph type="ftr" sz="quarter" idx="16"/>
          </p:nvPr>
        </p:nvSpPr>
        <p:spPr/>
        <p:txBody>
          <a:bodyPr/>
          <a:lstStyle/>
          <a:p>
            <a:endParaRPr lang="en-US" dirty="0"/>
          </a:p>
        </p:txBody>
      </p:sp>
      <p:sp>
        <p:nvSpPr>
          <p:cNvPr id="23" name="Slide Number Placeholder 22"/>
          <p:cNvSpPr>
            <a:spLocks noGrp="1"/>
          </p:cNvSpPr>
          <p:nvPr>
            <p:ph type="sldNum" sz="quarter" idx="17"/>
          </p:nvPr>
        </p:nvSpPr>
        <p:spPr/>
        <p:txBody>
          <a:bodyPr/>
          <a:lstStyle/>
          <a:p>
            <a:fld id="{4EBCDCBD-78E1-0D41-A999-31B5EBF8E02C}" type="slidenum">
              <a:rPr lang="en-US" smtClean="0"/>
              <a:pPr/>
              <a:t>‹#›</a:t>
            </a:fld>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13" name="Rectangle 12"/>
          <p:cNvSpPr/>
          <p:nvPr/>
        </p:nvSpPr>
        <p:spPr>
          <a:xfrm>
            <a:off x="0" y="4361627"/>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2245"/>
          </a:xfrm>
        </p:spPr>
        <p:txBody>
          <a:bodyPr anchor="t">
            <a:normAutofit/>
          </a:bodyPr>
          <a:lstStyle>
            <a:lvl1pPr algn="l">
              <a:defRPr sz="3200" baseline="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2335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91001" y="2514600"/>
            <a:ext cx="6819900" cy="342899"/>
          </a:xfrm>
        </p:spPr>
        <p:txBody>
          <a:bodyPr lIns="0" tIns="0" rIns="0" bIns="0">
            <a:normAutofit/>
          </a:bodyPr>
          <a:lstStyle>
            <a:lvl1pPr marL="0" indent="0" algn="l">
              <a:buNone/>
              <a:defRPr sz="16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7" name="Text Placeholder 11"/>
          <p:cNvSpPr>
            <a:spLocks noGrp="1"/>
          </p:cNvSpPr>
          <p:nvPr>
            <p:ph type="body" sz="quarter" idx="13" hasCustomPrompt="1"/>
          </p:nvPr>
        </p:nvSpPr>
        <p:spPr>
          <a:xfrm>
            <a:off x="4191000" y="2860102"/>
            <a:ext cx="6819900" cy="790832"/>
          </a:xfrm>
        </p:spPr>
        <p:txBody>
          <a:bodyPr lIns="0" tIns="0" rIns="0" bIns="0">
            <a:normAutofit/>
          </a:bodyPr>
          <a:lstStyle>
            <a:lvl1pPr marL="0" indent="0">
              <a:spcBef>
                <a:spcPts val="0"/>
              </a:spcBef>
              <a:buNone/>
              <a:defRPr sz="12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24" name="TextBox 23"/>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25" name="Straight Connector 24"/>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Light">
    <p:spTree>
      <p:nvGrpSpPr>
        <p:cNvPr id="1" name=""/>
        <p:cNvGrpSpPr/>
        <p:nvPr/>
      </p:nvGrpSpPr>
      <p:grpSpPr>
        <a:xfrm>
          <a:off x="0" y="0"/>
          <a:ext cx="0" cy="0"/>
          <a:chOff x="0" y="0"/>
          <a:chExt cx="0" cy="0"/>
        </a:xfrm>
      </p:grpSpPr>
      <p:sp>
        <p:nvSpPr>
          <p:cNvPr id="18" name="Date Placeholder 17"/>
          <p:cNvSpPr>
            <a:spLocks noGrp="1"/>
          </p:cNvSpPr>
          <p:nvPr>
            <p:ph type="dt" sz="half" idx="15"/>
          </p:nvPr>
        </p:nvSpPr>
        <p:spPr/>
        <p:txBody>
          <a:bodyPr/>
          <a:lstStyle/>
          <a:p>
            <a:fld id="{36124C0E-DA41-468A-ABB3-2DB9ABAF6F00}" type="datetime3">
              <a:rPr lang="en-US" smtClean="0"/>
              <a:t>18 April 2023</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 y="667"/>
            <a:ext cx="12189624" cy="6856664"/>
          </a:xfrm>
          <a:prstGeom prst="rect">
            <a:avLst/>
          </a:prstGeom>
        </p:spPr>
      </p:pic>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lvl1pPr>
          </a:lstStyle>
          <a:p>
            <a:r>
              <a:rPr lang="en-US" dirty="0"/>
              <a:t>Click to add title</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233594"/>
          </a:xfrm>
        </p:spPr>
        <p:txBody>
          <a:bodyPr lIns="0" tIns="0" rIns="0" bIns="0">
            <a:normAutofit/>
          </a:bodyPr>
          <a:lstStyle>
            <a:lvl1pPr marL="0" indent="0">
              <a:spcBef>
                <a:spcPts val="200"/>
              </a:spcBef>
              <a:buNone/>
              <a:defRPr lang="en-US" sz="1000" smtClean="0">
                <a:solidFill>
                  <a:schemeClr val="accent1"/>
                </a:solidFill>
                <a:effectLst/>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sp>
        <p:nvSpPr>
          <p:cNvPr id="9" name="Subtitle 2"/>
          <p:cNvSpPr>
            <a:spLocks noGrp="1"/>
          </p:cNvSpPr>
          <p:nvPr>
            <p:ph type="subTitle" idx="1" hasCustomPrompt="1"/>
          </p:nvPr>
        </p:nvSpPr>
        <p:spPr>
          <a:xfrm>
            <a:off x="4191001" y="2514601"/>
            <a:ext cx="6819900" cy="354954"/>
          </a:xfrm>
        </p:spPr>
        <p:txBody>
          <a:bodyPr lIns="0" tIns="0" rIns="0" bIns="0">
            <a:normAutofit/>
          </a:bodyPr>
          <a:lstStyle>
            <a:lvl1pPr marL="0" indent="0" algn="l">
              <a:buNone/>
              <a:defRPr sz="16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Text Placeholder 11"/>
          <p:cNvSpPr>
            <a:spLocks noGrp="1"/>
          </p:cNvSpPr>
          <p:nvPr>
            <p:ph type="body" sz="quarter" idx="13" hasCustomPrompt="1"/>
          </p:nvPr>
        </p:nvSpPr>
        <p:spPr>
          <a:xfrm>
            <a:off x="4191000" y="2869555"/>
            <a:ext cx="6819900" cy="790832"/>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12" name="TextBox 11"/>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accent1"/>
                </a:solidFill>
                <a:latin typeface="+mn-lt"/>
                <a:ea typeface="Myriad Pro" charset="0"/>
                <a:cs typeface="Myriad Pro" charset="0"/>
              </a:rPr>
              <a:t>11100 Johns Hopkins Road </a:t>
            </a:r>
            <a:br>
              <a:rPr lang="en-US" sz="1200" dirty="0">
                <a:solidFill>
                  <a:schemeClr val="accent1"/>
                </a:solidFill>
                <a:latin typeface="+mn-lt"/>
                <a:ea typeface="Myriad Pro" charset="0"/>
                <a:cs typeface="Myriad Pro" charset="0"/>
              </a:rPr>
            </a:br>
            <a:r>
              <a:rPr lang="en-US" sz="1200" dirty="0">
                <a:solidFill>
                  <a:schemeClr val="accent1"/>
                </a:solidFill>
                <a:latin typeface="+mn-lt"/>
                <a:ea typeface="Myriad Pro" charset="0"/>
                <a:cs typeface="Myriad Pro" charset="0"/>
              </a:rPr>
              <a:t>Laurel, MD 20723-6099</a:t>
            </a:r>
          </a:p>
        </p:txBody>
      </p:sp>
      <p:cxnSp>
        <p:nvCxnSpPr>
          <p:cNvPr id="13" name="Straight Connector 12"/>
          <p:cNvCxnSpPr/>
          <p:nvPr userDrawn="1"/>
        </p:nvCxnSpPr>
        <p:spPr>
          <a:xfrm>
            <a:off x="1082518" y="2387995"/>
            <a:ext cx="221014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25" pos="69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457200" y="1179514"/>
            <a:ext cx="112776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r>
              <a:rPr lang="en-US" dirty="0" smtClean="0"/>
              <a:t>April 2023</a:t>
            </a:r>
            <a:endParaRPr lang="en-US" dirty="0"/>
          </a:p>
        </p:txBody>
      </p:sp>
      <p:sp>
        <p:nvSpPr>
          <p:cNvPr id="14" name="Footer Placeholder 13"/>
          <p:cNvSpPr>
            <a:spLocks noGrp="1"/>
          </p:cNvSpPr>
          <p:nvPr>
            <p:ph type="ftr" sz="quarter" idx="15"/>
          </p:nvPr>
        </p:nvSpPr>
        <p:spPr/>
        <p:txBody>
          <a:bodyPr/>
          <a:lstStyle/>
          <a:p>
            <a:r>
              <a:rPr lang="en-US" dirty="0" err="1" smtClean="0"/>
              <a:t>DATAWorks</a:t>
            </a:r>
            <a:r>
              <a:rPr lang="en-US" dirty="0" smtClean="0"/>
              <a:t> Conference</a:t>
            </a:r>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2735"/>
            <a:ext cx="11277600" cy="342899"/>
          </a:xfrm>
        </p:spPr>
        <p:txBody>
          <a:bodyPr>
            <a:noAutofit/>
          </a:bodyPr>
          <a:lstStyle>
            <a:lvl1pPr>
              <a:defRPr sz="2800"/>
            </a:lvl1pPr>
          </a:lstStyle>
          <a:p>
            <a:r>
              <a:rPr lang="en-US" dirty="0"/>
              <a:t>Click to add title </a:t>
            </a:r>
          </a:p>
        </p:txBody>
      </p:sp>
      <p:sp>
        <p:nvSpPr>
          <p:cNvPr id="3" name="Content Placeholder 2"/>
          <p:cNvSpPr>
            <a:spLocks noGrp="1"/>
          </p:cNvSpPr>
          <p:nvPr>
            <p:ph idx="1" hasCustomPrompt="1"/>
          </p:nvPr>
        </p:nvSpPr>
        <p:spPr>
          <a:xfrm>
            <a:off x="952500" y="1485900"/>
            <a:ext cx="10287000" cy="4724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5015"/>
            <a:ext cx="11277600" cy="386085"/>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fld id="{D5EA4699-75BE-494C-BD9A-E994FCCCDC34}" type="datetime3">
              <a:rPr lang="en-US" smtClean="0"/>
              <a:t>18 April 2023</a:t>
            </a:fld>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1100"/>
            <a:ext cx="4953000"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fld id="{580F1980-BB30-462A-8444-E0A13D5FE3AD}" type="datetime3">
              <a:rPr lang="en-US" smtClean="0"/>
              <a:t>18 April 2023</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2" name="Text Placeholder 8"/>
          <p:cNvSpPr>
            <a:spLocks noGrp="1"/>
          </p:cNvSpPr>
          <p:nvPr>
            <p:ph type="body" sz="quarter" idx="18"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fld id="{FAF91DCA-BF81-465E-9F1A-7A79772C474D}" type="datetime3">
              <a:rPr lang="en-US" smtClean="0"/>
              <a:t>18 April 2023</a:t>
            </a:fld>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Date Placeholder 8"/>
          <p:cNvSpPr>
            <a:spLocks noGrp="1"/>
          </p:cNvSpPr>
          <p:nvPr>
            <p:ph type="dt" sz="half" idx="10"/>
          </p:nvPr>
        </p:nvSpPr>
        <p:spPr/>
        <p:txBody>
          <a:bodyPr/>
          <a:lstStyle/>
          <a:p>
            <a:fld id="{5C5E8A4B-C163-4750-8A07-20C27F1DD650}" type="datetime3">
              <a:rPr lang="en-US" smtClean="0"/>
              <a:t>18 April 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499798"/>
            <a:ext cx="12192000" cy="35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dirty="0"/>
          </a:p>
        </p:txBody>
      </p:sp>
      <p:cxnSp>
        <p:nvCxnSpPr>
          <p:cNvPr id="15" name="Straight Connector 14"/>
          <p:cNvCxnSpPr/>
          <p:nvPr userDrawn="1"/>
        </p:nvCxnSpPr>
        <p:spPr>
          <a:xfrm>
            <a:off x="0" y="6500474"/>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457200" y="1181100"/>
            <a:ext cx="11277600" cy="50292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36810" y="6500814"/>
            <a:ext cx="1371600" cy="357186"/>
          </a:xfrm>
          <a:prstGeom prst="rect">
            <a:avLst/>
          </a:prstGeom>
        </p:spPr>
        <p:txBody>
          <a:bodyPr vert="horz" lIns="91440" tIns="0" rIns="91440" bIns="0" rtlCol="0" anchor="ctr"/>
          <a:lstStyle>
            <a:lvl1pPr algn="r">
              <a:defRPr sz="1000">
                <a:solidFill>
                  <a:schemeClr val="bg1">
                    <a:lumMod val="50000"/>
                  </a:schemeClr>
                </a:solidFill>
              </a:defRPr>
            </a:lvl1pPr>
          </a:lstStyle>
          <a:p>
            <a:r>
              <a:rPr lang="en-US" dirty="0" smtClean="0"/>
              <a:t>April 2023</a:t>
            </a:r>
            <a:endParaRPr lang="en-US" dirty="0"/>
          </a:p>
        </p:txBody>
      </p:sp>
      <p:sp>
        <p:nvSpPr>
          <p:cNvPr id="5" name="Footer Placeholder 4"/>
          <p:cNvSpPr>
            <a:spLocks noGrp="1"/>
          </p:cNvSpPr>
          <p:nvPr>
            <p:ph type="ftr" sz="quarter" idx="3"/>
          </p:nvPr>
        </p:nvSpPr>
        <p:spPr>
          <a:xfrm>
            <a:off x="742416" y="6500814"/>
            <a:ext cx="3197406" cy="355600"/>
          </a:xfrm>
          <a:prstGeom prst="rect">
            <a:avLst/>
          </a:prstGeom>
        </p:spPr>
        <p:txBody>
          <a:bodyPr vert="horz" lIns="91440" tIns="0" rIns="91440" bIns="0" rtlCol="0" anchor="ctr"/>
          <a:lstStyle>
            <a:lvl1pPr algn="l">
              <a:defRPr sz="1000">
                <a:solidFill>
                  <a:schemeClr val="bg1">
                    <a:lumMod val="50000"/>
                  </a:schemeClr>
                </a:solidFill>
              </a:defRPr>
            </a:lvl1pPr>
          </a:lstStyle>
          <a:p>
            <a:r>
              <a:rPr lang="en-US" dirty="0" err="1" smtClean="0"/>
              <a:t>DATAWorks</a:t>
            </a:r>
            <a:r>
              <a:rPr lang="en-US" dirty="0" smtClean="0"/>
              <a:t> Conference</a:t>
            </a:r>
            <a:endParaRPr lang="en-US" dirty="0"/>
          </a:p>
        </p:txBody>
      </p:sp>
      <p:sp>
        <p:nvSpPr>
          <p:cNvPr id="6" name="Slide Number Placeholder 5"/>
          <p:cNvSpPr>
            <a:spLocks noGrp="1"/>
          </p:cNvSpPr>
          <p:nvPr>
            <p:ph type="sldNum" sz="quarter" idx="4"/>
          </p:nvPr>
        </p:nvSpPr>
        <p:spPr>
          <a:xfrm>
            <a:off x="11440302" y="6500474"/>
            <a:ext cx="381000" cy="357526"/>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cxnSp>
        <p:nvCxnSpPr>
          <p:cNvPr id="8" name="Straight Connector 7"/>
          <p:cNvCxnSpPr/>
          <p:nvPr userDrawn="1"/>
        </p:nvCxnSpPr>
        <p:spPr>
          <a:xfrm>
            <a:off x="11424239" y="6604000"/>
            <a:ext cx="0" cy="15514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6566791"/>
            <a:ext cx="210893" cy="226709"/>
          </a:xfrm>
          <a:prstGeom prst="rect">
            <a:avLst/>
          </a:prstGeom>
        </p:spPr>
      </p:pic>
    </p:spTree>
    <p:extLst>
      <p:ext uri="{BB962C8B-B14F-4D97-AF65-F5344CB8AC3E}">
        <p14:creationId xmlns:p14="http://schemas.microsoft.com/office/powerpoint/2010/main" val="92444638"/>
      </p:ext>
    </p:extLst>
  </p:cSld>
  <p:clrMap bg1="lt1" tx1="dk1" bg2="lt2" tx2="dk2" accent1="accent1" accent2="accent2" accent3="accent3" accent4="accent4" accent5="accent5" accent6="accent6" hlink="hlink" folHlink="folHlink"/>
  <p:sldLayoutIdLst>
    <p:sldLayoutId id="2147483719" r:id="rId1"/>
    <p:sldLayoutId id="2147483692" r:id="rId2"/>
    <p:sldLayoutId id="2147483724" r:id="rId3"/>
    <p:sldLayoutId id="2147483717" r:id="rId4"/>
    <p:sldLayoutId id="2147483697" r:id="rId5"/>
    <p:sldLayoutId id="2147483731" r:id="rId6"/>
    <p:sldLayoutId id="2147483701" r:id="rId7"/>
    <p:sldLayoutId id="2147483732" r:id="rId8"/>
    <p:sldLayoutId id="2147483711" r:id="rId9"/>
    <p:sldLayoutId id="2147483737" r:id="rId10"/>
    <p:sldLayoutId id="2147483720" r:id="rId11"/>
    <p:sldLayoutId id="2147483715" r:id="rId12"/>
  </p:sldLayoutIdLst>
  <p:hf hdr="0"/>
  <p:txStyles>
    <p:title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orient="horz" pos="264" userDrawn="1">
          <p15:clr>
            <a:srgbClr val="F26B43"/>
          </p15:clr>
        </p15:guide>
        <p15:guide id="11" pos="288" userDrawn="1">
          <p15:clr>
            <a:srgbClr val="F26B43"/>
          </p15:clr>
        </p15:guide>
        <p15:guide id="12" pos="7392" userDrawn="1">
          <p15:clr>
            <a:srgbClr val="F26B43"/>
          </p15:clr>
        </p15:guide>
        <p15:guide id="13" orient="horz" pos="3912" userDrawn="1">
          <p15:clr>
            <a:srgbClr val="F26B43"/>
          </p15:clr>
        </p15:guide>
        <p15:guide id="14" pos="3840" userDrawn="1">
          <p15:clr>
            <a:srgbClr val="F26B43"/>
          </p15:clr>
        </p15:guide>
        <p15:guide id="16" orient="horz" pos="936" userDrawn="1">
          <p15:clr>
            <a:srgbClr val="F26B43"/>
          </p15:clr>
        </p15:guide>
        <p15:guide id="17" pos="600" userDrawn="1">
          <p15:clr>
            <a:srgbClr val="F26B43"/>
          </p15:clr>
        </p15:guide>
        <p15:guide id="18" pos="7080" userDrawn="1">
          <p15:clr>
            <a:srgbClr val="F26B43"/>
          </p15:clr>
        </p15:guide>
        <p15:guide id="19" pos="4056" userDrawn="1">
          <p15:clr>
            <a:srgbClr val="F26B43"/>
          </p15:clr>
        </p15:guide>
        <p15:guide id="20" pos="3624" userDrawn="1">
          <p15:clr>
            <a:srgbClr val="F26B43"/>
          </p15:clr>
        </p15:guide>
        <p15:guide id="22"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33.jpg"/><Relationship Id="rId10" Type="http://schemas.openxmlformats.org/officeDocument/2006/relationships/image" Target="../media/image36.jpg"/><Relationship Id="rId4" Type="http://schemas.openxmlformats.org/officeDocument/2006/relationships/image" Target="../media/image32.jpg"/><Relationship Id="rId9"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324100"/>
            <a:ext cx="9394634" cy="1572399"/>
          </a:xfrm>
        </p:spPr>
        <p:txBody>
          <a:bodyPr>
            <a:normAutofit/>
          </a:bodyPr>
          <a:lstStyle/>
          <a:p>
            <a:r>
              <a:rPr lang="en-US" dirty="0"/>
              <a:t>Case Study on Test Planning and Data Analysis for Comparing Time Series</a:t>
            </a:r>
          </a:p>
        </p:txBody>
      </p:sp>
      <p:sp>
        <p:nvSpPr>
          <p:cNvPr id="8" name="Text Placeholder 7"/>
          <p:cNvSpPr>
            <a:spLocks noGrp="1"/>
          </p:cNvSpPr>
          <p:nvPr>
            <p:ph type="body" sz="quarter" idx="13"/>
          </p:nvPr>
        </p:nvSpPr>
        <p:spPr>
          <a:xfrm>
            <a:off x="685799" y="4876800"/>
            <a:ext cx="6282159" cy="1333500"/>
          </a:xfrm>
        </p:spPr>
        <p:txBody>
          <a:bodyPr>
            <a:normAutofit/>
          </a:bodyPr>
          <a:lstStyle/>
          <a:p>
            <a:r>
              <a:rPr lang="en-US" sz="1800" b="1" dirty="0" smtClean="0"/>
              <a:t>Phillip Koshute</a:t>
            </a:r>
            <a:br>
              <a:rPr lang="en-US" sz="1800" b="1" dirty="0" smtClean="0"/>
            </a:br>
            <a:r>
              <a:rPr lang="en-US" sz="1800" b="1" dirty="0" err="1" smtClean="0"/>
              <a:t>DATAWorks</a:t>
            </a:r>
            <a:r>
              <a:rPr lang="en-US" sz="1800" b="1" dirty="0" smtClean="0"/>
              <a:t> Conference</a:t>
            </a:r>
          </a:p>
          <a:p>
            <a:r>
              <a:rPr lang="en-US" sz="1800" b="1" dirty="0" smtClean="0"/>
              <a:t>April 26, 2023</a:t>
            </a:r>
          </a:p>
          <a:p>
            <a:endParaRPr lang="en-US" sz="1800" b="1" dirty="0"/>
          </a:p>
        </p:txBody>
      </p:sp>
    </p:spTree>
    <p:extLst>
      <p:ext uri="{BB962C8B-B14F-4D97-AF65-F5344CB8AC3E}">
        <p14:creationId xmlns:p14="http://schemas.microsoft.com/office/powerpoint/2010/main" val="240928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Metabolic Activity from Acceleration</a:t>
            </a:r>
            <a:endParaRPr lang="en-US" dirty="0"/>
          </a:p>
        </p:txBody>
      </p:sp>
      <p:sp>
        <p:nvSpPr>
          <p:cNvPr id="3" name="Content Placeholder 2"/>
          <p:cNvSpPr>
            <a:spLocks noGrp="1"/>
          </p:cNvSpPr>
          <p:nvPr>
            <p:ph sz="quarter" idx="13"/>
          </p:nvPr>
        </p:nvSpPr>
        <p:spPr>
          <a:xfrm>
            <a:off x="457200" y="1861988"/>
            <a:ext cx="6059347" cy="4150006"/>
          </a:xfrm>
        </p:spPr>
        <p:txBody>
          <a:bodyPr/>
          <a:lstStyle/>
          <a:p>
            <a:r>
              <a:rPr lang="en-US" dirty="0" smtClean="0"/>
              <a:t>Metabolic ratio (MET) found to be a crucial model input during high-intensity scenarios </a:t>
            </a:r>
          </a:p>
          <a:p>
            <a:r>
              <a:rPr lang="en-US" dirty="0" smtClean="0"/>
              <a:t>Findings confirmed by both field test data and simulations</a:t>
            </a:r>
          </a:p>
          <a:p>
            <a:r>
              <a:rPr lang="en-US" dirty="0" smtClean="0"/>
              <a:t>MET estimated by variation in acceleration; provides a potential surrogate for invasive MWD monitoring</a:t>
            </a:r>
          </a:p>
          <a:p>
            <a:r>
              <a:rPr lang="en-US" dirty="0" smtClean="0"/>
              <a:t>Algorithm leverages real-time MWD </a:t>
            </a:r>
            <a:r>
              <a:rPr lang="en-US" dirty="0" smtClean="0"/>
              <a:t>acceleration </a:t>
            </a:r>
            <a:r>
              <a:rPr lang="en-US" dirty="0" smtClean="0"/>
              <a:t>measurements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7575629" y="1512793"/>
            <a:ext cx="3657600" cy="1656581"/>
          </a:xfrm>
          <a:prstGeom prst="rect">
            <a:avLst/>
          </a:prstGeom>
        </p:spPr>
      </p:pic>
      <p:sp>
        <p:nvSpPr>
          <p:cNvPr id="8" name="TextBox 7"/>
          <p:cNvSpPr txBox="1"/>
          <p:nvPr/>
        </p:nvSpPr>
        <p:spPr>
          <a:xfrm>
            <a:off x="6962660" y="3345084"/>
            <a:ext cx="4858642" cy="1200329"/>
          </a:xfrm>
          <a:prstGeom prst="rect">
            <a:avLst/>
          </a:prstGeom>
          <a:noFill/>
          <a:ln w="19050">
            <a:noFill/>
          </a:ln>
        </p:spPr>
        <p:txBody>
          <a:bodyPr wrap="square" rtlCol="0">
            <a:spAutoFit/>
          </a:bodyPr>
          <a:lstStyle/>
          <a:p>
            <a:pPr marL="342900" indent="-342900">
              <a:buFont typeface="Arial" panose="020B0604020202020204" pitchFamily="34" charset="0"/>
              <a:buChar char="•"/>
            </a:pPr>
            <a:r>
              <a:rPr lang="en-US" i="1" dirty="0" smtClean="0">
                <a:solidFill>
                  <a:schemeClr val="tx2">
                    <a:lumMod val="75000"/>
                  </a:schemeClr>
                </a:solidFill>
              </a:rPr>
              <a:t>MET</a:t>
            </a:r>
            <a:r>
              <a:rPr lang="en-US" dirty="0" smtClean="0">
                <a:solidFill>
                  <a:schemeClr val="tx2">
                    <a:lumMod val="75000"/>
                  </a:schemeClr>
                </a:solidFill>
              </a:rPr>
              <a:t> = 10*</a:t>
            </a:r>
            <a:r>
              <a:rPr lang="en-US" i="1" dirty="0" smtClean="0">
                <a:solidFill>
                  <a:schemeClr val="tx2">
                    <a:lumMod val="75000"/>
                  </a:schemeClr>
                </a:solidFill>
              </a:rPr>
              <a:t>SD</a:t>
            </a:r>
            <a:r>
              <a:rPr lang="en-US" dirty="0" smtClean="0">
                <a:solidFill>
                  <a:schemeClr val="tx2">
                    <a:lumMod val="75000"/>
                  </a:schemeClr>
                </a:solidFill>
              </a:rPr>
              <a:t> + 1 (computed each minute)</a:t>
            </a:r>
          </a:p>
          <a:p>
            <a:pPr marL="342900" indent="-342900">
              <a:buFont typeface="Arial" panose="020B0604020202020204" pitchFamily="34" charset="0"/>
              <a:buChar char="•"/>
            </a:pPr>
            <a:r>
              <a:rPr lang="en-US" i="1" dirty="0" smtClean="0">
                <a:solidFill>
                  <a:schemeClr val="tx2">
                    <a:lumMod val="75000"/>
                  </a:schemeClr>
                </a:solidFill>
              </a:rPr>
              <a:t>SD</a:t>
            </a:r>
            <a:r>
              <a:rPr lang="en-US" dirty="0" smtClean="0">
                <a:solidFill>
                  <a:schemeClr val="tx2">
                    <a:lumMod val="75000"/>
                  </a:schemeClr>
                </a:solidFill>
              </a:rPr>
              <a:t> = standard deviation of acceleration magnitude within a five-second interval, averaged over each minute</a:t>
            </a:r>
            <a:endParaRPr lang="en-US" sz="2000" dirty="0" smtClean="0">
              <a:solidFill>
                <a:schemeClr val="tx2">
                  <a:lumMod val="75000"/>
                </a:schemeClr>
              </a:solidFill>
            </a:endParaRPr>
          </a:p>
        </p:txBody>
      </p:sp>
      <p:sp>
        <p:nvSpPr>
          <p:cNvPr id="9" name="TextBox 8"/>
          <p:cNvSpPr txBox="1"/>
          <p:nvPr/>
        </p:nvSpPr>
        <p:spPr>
          <a:xfrm>
            <a:off x="7361499" y="4872942"/>
            <a:ext cx="4213184" cy="553998"/>
          </a:xfrm>
          <a:prstGeom prst="rect">
            <a:avLst/>
          </a:prstGeom>
          <a:noFill/>
          <a:ln w="19050">
            <a:noFill/>
          </a:ln>
        </p:spPr>
        <p:txBody>
          <a:bodyPr wrap="square" rtlCol="0">
            <a:spAutoFit/>
          </a:bodyPr>
          <a:lstStyle/>
          <a:p>
            <a:r>
              <a:rPr lang="en-US" sz="1000" dirty="0" smtClean="0">
                <a:solidFill>
                  <a:schemeClr val="tx2">
                    <a:lumMod val="75000"/>
                  </a:schemeClr>
                </a:solidFill>
              </a:rPr>
              <a:t>Source: </a:t>
            </a:r>
            <a:r>
              <a:rPr lang="en-US" sz="1000" dirty="0">
                <a:solidFill>
                  <a:schemeClr val="tx2">
                    <a:lumMod val="75000"/>
                  </a:schemeClr>
                </a:solidFill>
              </a:rPr>
              <a:t>O'Brien, Catherine, et al. "Predicting military working dog core temperature during exertional heat strain: Validation of a Canine Thermal Model." </a:t>
            </a:r>
            <a:r>
              <a:rPr lang="en-US" sz="1000" i="1" dirty="0">
                <a:solidFill>
                  <a:schemeClr val="tx2">
                    <a:lumMod val="75000"/>
                  </a:schemeClr>
                </a:solidFill>
              </a:rPr>
              <a:t>Journal of Thermal Biology</a:t>
            </a:r>
            <a:r>
              <a:rPr lang="en-US" sz="1000" dirty="0">
                <a:solidFill>
                  <a:schemeClr val="tx2">
                    <a:lumMod val="75000"/>
                  </a:schemeClr>
                </a:solidFill>
              </a:rPr>
              <a:t> 90 (2020): 102603.</a:t>
            </a:r>
            <a:endParaRPr lang="en-US" sz="1000" dirty="0" smtClean="0">
              <a:solidFill>
                <a:schemeClr val="tx2">
                  <a:lumMod val="75000"/>
                </a:schemeClr>
              </a:solidFill>
            </a:endParaRPr>
          </a:p>
        </p:txBody>
      </p:sp>
      <p:sp>
        <p:nvSpPr>
          <p:cNvPr id="10" name="TextBox 9"/>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Acceleration Variation → Metabolic Activity</a:t>
            </a:r>
            <a:r>
              <a:rPr lang="en-US" sz="2000" b="1" dirty="0">
                <a:solidFill>
                  <a:schemeClr val="bg1"/>
                </a:solidFill>
              </a:rPr>
              <a:t> → </a:t>
            </a:r>
            <a:r>
              <a:rPr lang="en-US" sz="2000" b="1" dirty="0" smtClean="0">
                <a:solidFill>
                  <a:schemeClr val="bg1"/>
                </a:solidFill>
              </a:rPr>
              <a:t>Estimated Core Temperature Change </a:t>
            </a:r>
          </a:p>
        </p:txBody>
      </p:sp>
    </p:spTree>
    <p:extLst>
      <p:ext uri="{BB962C8B-B14F-4D97-AF65-F5344CB8AC3E}">
        <p14:creationId xmlns:p14="http://schemas.microsoft.com/office/powerpoint/2010/main" val="82600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Implemented as Wearable Device</a:t>
            </a:r>
            <a:endParaRPr lang="en-US" dirty="0"/>
          </a:p>
        </p:txBody>
      </p:sp>
      <p:sp>
        <p:nvSpPr>
          <p:cNvPr id="3" name="Content Placeholder 2"/>
          <p:cNvSpPr>
            <a:spLocks noGrp="1"/>
          </p:cNvSpPr>
          <p:nvPr>
            <p:ph sz="quarter" idx="13"/>
          </p:nvPr>
        </p:nvSpPr>
        <p:spPr>
          <a:xfrm>
            <a:off x="457200" y="1181100"/>
            <a:ext cx="6105646" cy="5029200"/>
          </a:xfrm>
        </p:spPr>
        <p:txBody>
          <a:bodyPr/>
          <a:lstStyle/>
          <a:p>
            <a:r>
              <a:rPr lang="en-US" dirty="0" smtClean="0"/>
              <a:t>Device sensors: accelerometer, environmental sensors</a:t>
            </a:r>
          </a:p>
          <a:p>
            <a:r>
              <a:rPr lang="en-US" dirty="0" smtClean="0"/>
              <a:t>Android-based user interface</a:t>
            </a:r>
          </a:p>
          <a:p>
            <a:r>
              <a:rPr lang="en-US" dirty="0" smtClean="0"/>
              <a:t>Wireless connection from device worn on MWD to handler’s smart phone</a:t>
            </a:r>
          </a:p>
          <a:p>
            <a:r>
              <a:rPr lang="en-US" dirty="0" smtClean="0"/>
              <a:t>Current form factor: device worn as dog collar</a:t>
            </a:r>
          </a:p>
          <a:p>
            <a:r>
              <a:rPr lang="en-US" dirty="0" smtClean="0"/>
              <a:t>Sponsored by </a:t>
            </a:r>
            <a:r>
              <a:rPr lang="en-US" dirty="0" smtClean="0"/>
              <a:t>United States Army Medical Materiel Development Activity</a:t>
            </a:r>
            <a:endParaRPr lang="en-US" dirty="0" smtClean="0"/>
          </a:p>
          <a:p>
            <a:r>
              <a:rPr lang="en-US" dirty="0" smtClean="0"/>
              <a:t>Initially implemented by MIT Lincoln Laboratory</a:t>
            </a:r>
          </a:p>
          <a:p>
            <a:r>
              <a:rPr lang="en-US" dirty="0" smtClean="0"/>
              <a:t>Advanced development and deployment preparation led by Johns Hopkins University Applied Physics Lab (JHU/APL)</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11</a:t>
            </a:fld>
            <a:endParaRPr lang="en-US" dirty="0"/>
          </a:p>
        </p:txBody>
      </p:sp>
      <p:pic>
        <p:nvPicPr>
          <p:cNvPr id="8194" name="Picture 2" descr="https://api.army.mil/e2/c/images/2020/09/02/7416b822/size0-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706784"/>
            <a:ext cx="4572000" cy="25646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2800" y="4375230"/>
            <a:ext cx="4572000" cy="553998"/>
          </a:xfrm>
          <a:prstGeom prst="rect">
            <a:avLst/>
          </a:prstGeom>
          <a:noFill/>
          <a:ln w="19050">
            <a:noFill/>
          </a:ln>
        </p:spPr>
        <p:txBody>
          <a:bodyPr wrap="square" rtlCol="0">
            <a:spAutoFit/>
          </a:bodyPr>
          <a:lstStyle/>
          <a:p>
            <a:r>
              <a:rPr lang="en-US" sz="1000" dirty="0" smtClean="0">
                <a:solidFill>
                  <a:schemeClr val="tx2">
                    <a:lumMod val="75000"/>
                  </a:schemeClr>
                </a:solidFill>
              </a:rPr>
              <a:t>Source: https://www.army.mil/article/238740/canine_thermal_monitor_mobile_application_and_collar_operational_assessment</a:t>
            </a:r>
          </a:p>
        </p:txBody>
      </p:sp>
    </p:spTree>
    <p:extLst>
      <p:ext uri="{BB962C8B-B14F-4D97-AF65-F5344CB8AC3E}">
        <p14:creationId xmlns:p14="http://schemas.microsoft.com/office/powerpoint/2010/main" val="4046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Device Testing</a:t>
            </a:r>
            <a:endParaRPr lang="en-US" dirty="0"/>
          </a:p>
        </p:txBody>
      </p:sp>
      <p:sp>
        <p:nvSpPr>
          <p:cNvPr id="3" name="Content Placeholder 2"/>
          <p:cNvSpPr>
            <a:spLocks noGrp="1"/>
          </p:cNvSpPr>
          <p:nvPr>
            <p:ph sz="quarter" idx="13"/>
          </p:nvPr>
        </p:nvSpPr>
        <p:spPr>
          <a:xfrm>
            <a:off x="457200" y="1627158"/>
            <a:ext cx="5550061" cy="4583141"/>
          </a:xfrm>
        </p:spPr>
        <p:txBody>
          <a:bodyPr/>
          <a:lstStyle/>
          <a:p>
            <a:r>
              <a:rPr lang="en-US" dirty="0" smtClean="0"/>
              <a:t>JHU/APL refining and rigorously testing CTM device prior to deployment</a:t>
            </a:r>
          </a:p>
          <a:p>
            <a:r>
              <a:rPr lang="en-US" dirty="0" smtClean="0"/>
              <a:t>Primary assessment and validation of overall system from field tests with MWDs wearing devices</a:t>
            </a:r>
          </a:p>
          <a:p>
            <a:pPr lvl="1"/>
            <a:r>
              <a:rPr lang="en-US" dirty="0" smtClean="0"/>
              <a:t>Substantial time costs</a:t>
            </a:r>
          </a:p>
          <a:p>
            <a:pPr lvl="1"/>
            <a:r>
              <a:rPr lang="en-US" dirty="0" smtClean="0"/>
              <a:t>Missed training opportunities for MWDs</a:t>
            </a:r>
          </a:p>
          <a:p>
            <a:r>
              <a:rPr lang="en-US" dirty="0" smtClean="0"/>
              <a:t>Making efficient use of field test opportunities by first testing individual components in-house</a:t>
            </a:r>
          </a:p>
          <a:p>
            <a:pPr lvl="1"/>
            <a:r>
              <a:rPr lang="en-US" dirty="0" smtClean="0"/>
              <a:t>Environmental testing</a:t>
            </a:r>
          </a:p>
          <a:p>
            <a:pPr lvl="1"/>
            <a:r>
              <a:rPr lang="en-US" dirty="0" smtClean="0"/>
              <a:t>Shaker table accelerometer testing</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12</a:t>
            </a:fld>
            <a:endParaRPr lang="en-US" dirty="0"/>
          </a:p>
        </p:txBody>
      </p:sp>
      <p:sp>
        <p:nvSpPr>
          <p:cNvPr id="7" name="TextBox 6"/>
          <p:cNvSpPr txBox="1"/>
          <p:nvPr/>
        </p:nvSpPr>
        <p:spPr>
          <a:xfrm>
            <a:off x="7414179" y="1627158"/>
            <a:ext cx="3159889" cy="707886"/>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Device development / model implementation</a:t>
            </a:r>
          </a:p>
        </p:txBody>
      </p:sp>
      <p:sp>
        <p:nvSpPr>
          <p:cNvPr id="8" name="TextBox 7"/>
          <p:cNvSpPr txBox="1"/>
          <p:nvPr/>
        </p:nvSpPr>
        <p:spPr>
          <a:xfrm>
            <a:off x="6324559" y="2987814"/>
            <a:ext cx="1595377" cy="707886"/>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Simulation studies</a:t>
            </a:r>
          </a:p>
        </p:txBody>
      </p:sp>
      <p:sp>
        <p:nvSpPr>
          <p:cNvPr id="9" name="TextBox 8"/>
          <p:cNvSpPr txBox="1"/>
          <p:nvPr/>
        </p:nvSpPr>
        <p:spPr>
          <a:xfrm>
            <a:off x="8013467" y="2987814"/>
            <a:ext cx="1961314" cy="707886"/>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Environmental testing</a:t>
            </a:r>
          </a:p>
        </p:txBody>
      </p:sp>
      <p:sp>
        <p:nvSpPr>
          <p:cNvPr id="10" name="TextBox 9"/>
          <p:cNvSpPr txBox="1"/>
          <p:nvPr/>
        </p:nvSpPr>
        <p:spPr>
          <a:xfrm>
            <a:off x="10076050" y="2987814"/>
            <a:ext cx="1974757" cy="707886"/>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Accelerometer testing</a:t>
            </a:r>
          </a:p>
        </p:txBody>
      </p:sp>
      <p:sp>
        <p:nvSpPr>
          <p:cNvPr id="11" name="TextBox 10"/>
          <p:cNvSpPr txBox="1"/>
          <p:nvPr/>
        </p:nvSpPr>
        <p:spPr>
          <a:xfrm>
            <a:off x="7527515" y="4420527"/>
            <a:ext cx="2933216" cy="707886"/>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Field test assessments</a:t>
            </a:r>
          </a:p>
        </p:txBody>
      </p:sp>
      <p:sp>
        <p:nvSpPr>
          <p:cNvPr id="12" name="TextBox 11"/>
          <p:cNvSpPr txBox="1"/>
          <p:nvPr/>
        </p:nvSpPr>
        <p:spPr>
          <a:xfrm>
            <a:off x="457200" y="5995690"/>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In-house component tests provide preliminary assurance prior to field tests</a:t>
            </a:r>
          </a:p>
        </p:txBody>
      </p:sp>
      <p:cxnSp>
        <p:nvCxnSpPr>
          <p:cNvPr id="14" name="Straight Arrow Connector 13"/>
          <p:cNvCxnSpPr/>
          <p:nvPr/>
        </p:nvCxnSpPr>
        <p:spPr>
          <a:xfrm flipH="1">
            <a:off x="7164729" y="2419109"/>
            <a:ext cx="613458" cy="47456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24081" y="2429187"/>
            <a:ext cx="0" cy="4536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220446" y="2440058"/>
            <a:ext cx="601883" cy="4427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83706" y="3789843"/>
            <a:ext cx="836230" cy="5586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076050" y="3789843"/>
            <a:ext cx="896752" cy="55862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924081" y="3789843"/>
            <a:ext cx="0" cy="5256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0013660" y="2893671"/>
            <a:ext cx="2108890" cy="8961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Tree>
    <p:extLst>
      <p:ext uri="{BB962C8B-B14F-4D97-AF65-F5344CB8AC3E}">
        <p14:creationId xmlns:p14="http://schemas.microsoft.com/office/powerpoint/2010/main" val="47234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Shaker Table Accelerometer Testing</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13</a:t>
            </a:fld>
            <a:endParaRPr lang="en-US" dirty="0"/>
          </a:p>
        </p:txBody>
      </p:sp>
      <p:pic>
        <p:nvPicPr>
          <p:cNvPr id="9218" name="Picture 2" descr="Engineers and technicians at the Johns Hopkins University Applied Physics Lab closely monitor vibration testing of NASA's Parker Solar Probe. The spacecraft is attached to a shaker table, which simulates the intense physical forces of launch and powered flight. "/>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934671" y="1435380"/>
            <a:ext cx="30861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65110" y="3520985"/>
            <a:ext cx="3657600" cy="400110"/>
          </a:xfrm>
          <a:prstGeom prst="rect">
            <a:avLst/>
          </a:prstGeom>
          <a:noFill/>
          <a:ln w="19050">
            <a:noFill/>
          </a:ln>
        </p:spPr>
        <p:txBody>
          <a:bodyPr wrap="square" rtlCol="0">
            <a:spAutoFit/>
          </a:bodyPr>
          <a:lstStyle/>
          <a:p>
            <a:r>
              <a:rPr lang="en-US" sz="1000" dirty="0" smtClean="0">
                <a:solidFill>
                  <a:schemeClr val="tx2">
                    <a:lumMod val="75000"/>
                  </a:schemeClr>
                </a:solidFill>
              </a:rPr>
              <a:t>Source: http://parkersolarprobe.jhuapl.edu/News-Center/Show-Article.php?articleID=50</a:t>
            </a:r>
          </a:p>
        </p:txBody>
      </p:sp>
      <p:pic>
        <p:nvPicPr>
          <p:cNvPr id="9219" name="Picture 1"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l="22264" t="24299" r="21980" b="22977"/>
          <a:stretch/>
        </p:blipFill>
        <p:spPr bwMode="auto">
          <a:xfrm>
            <a:off x="7936523" y="4243699"/>
            <a:ext cx="3084248" cy="157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936522" y="1064871"/>
            <a:ext cx="3084249"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Shaker Table</a:t>
            </a:r>
          </a:p>
        </p:txBody>
      </p:sp>
      <p:sp>
        <p:nvSpPr>
          <p:cNvPr id="11" name="TextBox 10"/>
          <p:cNvSpPr txBox="1"/>
          <p:nvPr/>
        </p:nvSpPr>
        <p:spPr>
          <a:xfrm>
            <a:off x="7778187" y="3978421"/>
            <a:ext cx="3414532"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Devices on Shaker Table</a:t>
            </a:r>
          </a:p>
        </p:txBody>
      </p:sp>
      <p:sp>
        <p:nvSpPr>
          <p:cNvPr id="12" name="Content Placeholder 2"/>
          <p:cNvSpPr txBox="1">
            <a:spLocks/>
          </p:cNvSpPr>
          <p:nvPr/>
        </p:nvSpPr>
        <p:spPr>
          <a:xfrm>
            <a:off x="457200" y="1435380"/>
            <a:ext cx="6915873" cy="294315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Electrodynamic shaker table</a:t>
            </a:r>
          </a:p>
          <a:p>
            <a:r>
              <a:rPr lang="en-US" dirty="0" smtClean="0"/>
              <a:t>Accelerometer subjected to specified acceleration profile</a:t>
            </a:r>
          </a:p>
          <a:p>
            <a:r>
              <a:rPr lang="en-US" dirty="0" smtClean="0"/>
              <a:t>High-frequency sinusoidal variations in acceleration</a:t>
            </a:r>
          </a:p>
          <a:p>
            <a:r>
              <a:rPr lang="en-US" dirty="0" smtClean="0"/>
              <a:t>Each CTM device paired with a reference accelerometer</a:t>
            </a:r>
          </a:p>
          <a:p>
            <a:pPr lvl="1"/>
            <a:r>
              <a:rPr lang="en-US" dirty="0" smtClean="0"/>
              <a:t>Acceleration measured separately on CTM device and reference accelerometer</a:t>
            </a:r>
          </a:p>
          <a:p>
            <a:pPr lvl="1"/>
            <a:r>
              <a:rPr lang="en-US" dirty="0" smtClean="0"/>
              <a:t>Values from reference accelerometer regarded as “ground truth”</a:t>
            </a:r>
          </a:p>
          <a:p>
            <a:pPr lvl="1"/>
            <a:r>
              <a:rPr lang="en-US" dirty="0" smtClean="0"/>
              <a:t>Possible non-alignment in timestamps</a:t>
            </a:r>
          </a:p>
        </p:txBody>
      </p:sp>
      <p:sp>
        <p:nvSpPr>
          <p:cNvPr id="9" name="TextBox 8"/>
          <p:cNvSpPr txBox="1"/>
          <p:nvPr/>
        </p:nvSpPr>
        <p:spPr>
          <a:xfrm>
            <a:off x="457200" y="4641448"/>
            <a:ext cx="6915873" cy="707886"/>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CTM accelerometers validated by comparing values </a:t>
            </a:r>
            <a:r>
              <a:rPr lang="en-US" sz="2000" b="1" dirty="0">
                <a:solidFill>
                  <a:schemeClr val="bg1"/>
                </a:solidFill>
              </a:rPr>
              <a:t>with reference accelerometers’ </a:t>
            </a:r>
            <a:r>
              <a:rPr lang="en-US" sz="2000" b="1" dirty="0" smtClean="0">
                <a:solidFill>
                  <a:schemeClr val="bg1"/>
                </a:solidFill>
              </a:rPr>
              <a:t>measurements</a:t>
            </a:r>
            <a:endParaRPr lang="en-US" sz="2000" b="1" dirty="0">
              <a:solidFill>
                <a:schemeClr val="bg1"/>
              </a:solidFill>
            </a:endParaRPr>
          </a:p>
        </p:txBody>
      </p:sp>
    </p:spTree>
    <p:extLst>
      <p:ext uri="{BB962C8B-B14F-4D97-AF65-F5344CB8AC3E}">
        <p14:creationId xmlns:p14="http://schemas.microsoft.com/office/powerpoint/2010/main" val="3948810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Specified Acceleration Profile</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14</a:t>
            </a:fld>
            <a:endParaRPr lang="en-US" dirty="0"/>
          </a:p>
        </p:txBody>
      </p:sp>
      <p:sp>
        <p:nvSpPr>
          <p:cNvPr id="18" name="TextBox 17"/>
          <p:cNvSpPr txBox="1"/>
          <p:nvPr/>
        </p:nvSpPr>
        <p:spPr>
          <a:xfrm>
            <a:off x="457200" y="1266940"/>
            <a:ext cx="5458858" cy="1785104"/>
          </a:xfrm>
          <a:prstGeom prst="rect">
            <a:avLst/>
          </a:prstGeom>
          <a:noFill/>
          <a:ln w="19050">
            <a:noFill/>
          </a:ln>
        </p:spPr>
        <p:txBody>
          <a:bodyPr wrap="square" rtlCol="0">
            <a:spAutoFit/>
          </a:bodyPr>
          <a:lstStyle/>
          <a:p>
            <a:pPr marL="342900" indent="-342900">
              <a:spcAft>
                <a:spcPts val="600"/>
              </a:spcAft>
              <a:buFont typeface="Arial" panose="020B0604020202020204" pitchFamily="34" charset="0"/>
              <a:buChar char="•"/>
            </a:pPr>
            <a:r>
              <a:rPr lang="en-US" sz="2000" dirty="0" smtClean="0">
                <a:solidFill>
                  <a:schemeClr val="tx2">
                    <a:lumMod val="75000"/>
                  </a:schemeClr>
                </a:solidFill>
              </a:rPr>
              <a:t>Acceleration in vertical dimension only</a:t>
            </a:r>
          </a:p>
          <a:p>
            <a:pPr marL="342900" indent="-342900">
              <a:spcAft>
                <a:spcPts val="600"/>
              </a:spcAft>
              <a:buFont typeface="Arial" panose="020B0604020202020204" pitchFamily="34" charset="0"/>
              <a:buChar char="•"/>
            </a:pPr>
            <a:r>
              <a:rPr lang="en-US" sz="2000" dirty="0" smtClean="0">
                <a:solidFill>
                  <a:schemeClr val="tx2">
                    <a:lumMod val="75000"/>
                  </a:schemeClr>
                </a:solidFill>
              </a:rPr>
              <a:t>Sinusoidal base pattern with “steps’ of different maximum amplitude</a:t>
            </a:r>
          </a:p>
          <a:p>
            <a:pPr marL="342900" indent="-342900">
              <a:spcAft>
                <a:spcPts val="600"/>
              </a:spcAft>
              <a:buFont typeface="Arial" panose="020B0604020202020204" pitchFamily="34" charset="0"/>
              <a:buChar char="•"/>
            </a:pPr>
            <a:r>
              <a:rPr lang="en-US" sz="2000" dirty="0" smtClean="0">
                <a:solidFill>
                  <a:schemeClr val="tx2">
                    <a:lumMod val="75000"/>
                  </a:schemeClr>
                </a:solidFill>
              </a:rPr>
              <a:t>Base pattern repeated multiple times to increase collected data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160" y="1181100"/>
            <a:ext cx="4286250" cy="214312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160" y="3578999"/>
            <a:ext cx="4286250" cy="2143125"/>
          </a:xfrm>
          <a:prstGeom prst="rect">
            <a:avLst/>
          </a:prstGeom>
          <a:ln w="38100">
            <a:no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16" y="3582561"/>
            <a:ext cx="4286250" cy="2143125"/>
          </a:xfrm>
          <a:prstGeom prst="rect">
            <a:avLst/>
          </a:prstGeom>
        </p:spPr>
      </p:pic>
      <p:sp>
        <p:nvSpPr>
          <p:cNvPr id="23" name="Rectangle 22"/>
          <p:cNvSpPr/>
          <p:nvPr/>
        </p:nvSpPr>
        <p:spPr>
          <a:xfrm>
            <a:off x="1388125" y="3840957"/>
            <a:ext cx="1497416" cy="12598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cxnSp>
        <p:nvCxnSpPr>
          <p:cNvPr id="25" name="Elbow Connector 24"/>
          <p:cNvCxnSpPr>
            <a:stCxn id="23" idx="2"/>
            <a:endCxn id="21" idx="2"/>
          </p:cNvCxnSpPr>
          <p:nvPr/>
        </p:nvCxnSpPr>
        <p:spPr>
          <a:xfrm rot="16200000" flipH="1">
            <a:off x="5390402" y="1847241"/>
            <a:ext cx="621314" cy="7128452"/>
          </a:xfrm>
          <a:prstGeom prst="bentConnector3">
            <a:avLst>
              <a:gd name="adj1" fmla="val 17048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015908" y="3404212"/>
            <a:ext cx="4718891" cy="232147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
        <p:nvSpPr>
          <p:cNvPr id="30" name="TextBox 29"/>
          <p:cNvSpPr txBox="1"/>
          <p:nvPr/>
        </p:nvSpPr>
        <p:spPr>
          <a:xfrm>
            <a:off x="1343416" y="3459116"/>
            <a:ext cx="3084249"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Base Pattern</a:t>
            </a:r>
          </a:p>
        </p:txBody>
      </p:sp>
      <p:sp>
        <p:nvSpPr>
          <p:cNvPr id="31" name="TextBox 30"/>
          <p:cNvSpPr txBox="1"/>
          <p:nvPr/>
        </p:nvSpPr>
        <p:spPr>
          <a:xfrm>
            <a:off x="7414352" y="968280"/>
            <a:ext cx="3877937" cy="369332"/>
          </a:xfrm>
          <a:prstGeom prst="rect">
            <a:avLst/>
          </a:prstGeom>
          <a:noFill/>
          <a:ln w="19050">
            <a:noFill/>
          </a:ln>
        </p:spPr>
        <p:txBody>
          <a:bodyPr wrap="square" rtlCol="0">
            <a:spAutoFit/>
          </a:bodyPr>
          <a:lstStyle/>
          <a:p>
            <a:pPr algn="ctr"/>
            <a:r>
              <a:rPr lang="en-US" b="1" dirty="0" smtClean="0">
                <a:solidFill>
                  <a:schemeClr val="tx2">
                    <a:lumMod val="75000"/>
                  </a:schemeClr>
                </a:solidFill>
              </a:rPr>
              <a:t>Base </a:t>
            </a:r>
            <a:r>
              <a:rPr lang="en-US" b="1" dirty="0">
                <a:solidFill>
                  <a:schemeClr val="tx2">
                    <a:lumMod val="75000"/>
                  </a:schemeClr>
                </a:solidFill>
              </a:rPr>
              <a:t>Pattern – </a:t>
            </a:r>
            <a:r>
              <a:rPr lang="en-US" b="1" dirty="0" smtClean="0">
                <a:solidFill>
                  <a:schemeClr val="tx2">
                    <a:lumMod val="75000"/>
                  </a:schemeClr>
                </a:solidFill>
              </a:rPr>
              <a:t>repeated 5 times</a:t>
            </a:r>
          </a:p>
        </p:txBody>
      </p:sp>
      <p:sp>
        <p:nvSpPr>
          <p:cNvPr id="32" name="TextBox 31"/>
          <p:cNvSpPr txBox="1"/>
          <p:nvPr/>
        </p:nvSpPr>
        <p:spPr>
          <a:xfrm>
            <a:off x="7414352" y="3499012"/>
            <a:ext cx="3877937" cy="369332"/>
          </a:xfrm>
          <a:prstGeom prst="rect">
            <a:avLst/>
          </a:prstGeom>
          <a:noFill/>
          <a:ln w="19050">
            <a:noFill/>
          </a:ln>
        </p:spPr>
        <p:txBody>
          <a:bodyPr wrap="square" rtlCol="0">
            <a:spAutoFit/>
          </a:bodyPr>
          <a:lstStyle/>
          <a:p>
            <a:pPr algn="ctr"/>
            <a:r>
              <a:rPr lang="en-US" sz="1600" b="1" dirty="0" smtClean="0">
                <a:solidFill>
                  <a:schemeClr val="tx2">
                    <a:lumMod val="75000"/>
                  </a:schemeClr>
                </a:solidFill>
              </a:rPr>
              <a:t>Base Pattern – first 3 </a:t>
            </a:r>
            <a:r>
              <a:rPr lang="en-US" b="1" dirty="0" smtClean="0">
                <a:solidFill>
                  <a:schemeClr val="tx2">
                    <a:lumMod val="75000"/>
                  </a:schemeClr>
                </a:solidFill>
              </a:rPr>
              <a:t>minutes</a:t>
            </a:r>
            <a:endParaRPr lang="en-US" sz="1600" b="1" dirty="0" smtClean="0">
              <a:solidFill>
                <a:schemeClr val="tx2">
                  <a:lumMod val="75000"/>
                </a:schemeClr>
              </a:solidFill>
            </a:endParaRPr>
          </a:p>
        </p:txBody>
      </p:sp>
    </p:spTree>
    <p:extLst>
      <p:ext uri="{BB962C8B-B14F-4D97-AF65-F5344CB8AC3E}">
        <p14:creationId xmlns:p14="http://schemas.microsoft.com/office/powerpoint/2010/main" val="18736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Test Data (Simulated)</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15</a:t>
            </a:fld>
            <a:endParaRPr lang="en-US" dirty="0"/>
          </a:p>
        </p:txBody>
      </p:sp>
      <p:sp>
        <p:nvSpPr>
          <p:cNvPr id="12" name="TextBox 11"/>
          <p:cNvSpPr txBox="1"/>
          <p:nvPr/>
        </p:nvSpPr>
        <p:spPr>
          <a:xfrm>
            <a:off x="289470" y="1900357"/>
            <a:ext cx="1407126" cy="707886"/>
          </a:xfrm>
          <a:prstGeom prst="rect">
            <a:avLst/>
          </a:prstGeom>
          <a:noFill/>
          <a:ln w="19050">
            <a:noFill/>
          </a:ln>
        </p:spPr>
        <p:txBody>
          <a:bodyPr wrap="square" rtlCol="0">
            <a:spAutoFit/>
          </a:bodyPr>
          <a:lstStyle/>
          <a:p>
            <a:pPr algn="ctr"/>
            <a:r>
              <a:rPr lang="en-US" sz="2000" b="1" dirty="0" smtClean="0">
                <a:solidFill>
                  <a:schemeClr val="tx2">
                    <a:lumMod val="75000"/>
                  </a:schemeClr>
                </a:solidFill>
              </a:rPr>
              <a:t>Specified Profile</a:t>
            </a:r>
          </a:p>
        </p:txBody>
      </p:sp>
      <p:sp>
        <p:nvSpPr>
          <p:cNvPr id="13" name="TextBox 12"/>
          <p:cNvSpPr txBox="1"/>
          <p:nvPr/>
        </p:nvSpPr>
        <p:spPr>
          <a:xfrm>
            <a:off x="2672088" y="1222495"/>
            <a:ext cx="2039195"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Raw Values</a:t>
            </a:r>
          </a:p>
        </p:txBody>
      </p:sp>
      <p:sp>
        <p:nvSpPr>
          <p:cNvPr id="24" name="TextBox 23"/>
          <p:cNvSpPr txBox="1"/>
          <p:nvPr/>
        </p:nvSpPr>
        <p:spPr>
          <a:xfrm>
            <a:off x="8790238" y="1222495"/>
            <a:ext cx="3092710"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1-Minute Maxima</a:t>
            </a:r>
          </a:p>
        </p:txBody>
      </p:sp>
      <p:sp>
        <p:nvSpPr>
          <p:cNvPr id="25" name="TextBox 24"/>
          <p:cNvSpPr txBox="1"/>
          <p:nvPr/>
        </p:nvSpPr>
        <p:spPr>
          <a:xfrm>
            <a:off x="5621497" y="1222495"/>
            <a:ext cx="2838191"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5-Second Maxima</a:t>
            </a:r>
          </a:p>
        </p:txBody>
      </p:sp>
      <p:sp>
        <p:nvSpPr>
          <p:cNvPr id="28" name="TextBox 27"/>
          <p:cNvSpPr txBox="1"/>
          <p:nvPr/>
        </p:nvSpPr>
        <p:spPr>
          <a:xfrm>
            <a:off x="157268" y="5976523"/>
            <a:ext cx="9879542" cy="461665"/>
          </a:xfrm>
          <a:prstGeom prst="rect">
            <a:avLst/>
          </a:prstGeom>
          <a:noFill/>
          <a:ln w="19050">
            <a:noFill/>
          </a:ln>
        </p:spPr>
        <p:txBody>
          <a:bodyPr wrap="square" rtlCol="0">
            <a:spAutoFit/>
          </a:bodyPr>
          <a:lstStyle/>
          <a:p>
            <a:pPr marL="171450" indent="-171450">
              <a:buFont typeface="Arial" panose="020B0604020202020204" pitchFamily="34" charset="0"/>
              <a:buChar char="•"/>
            </a:pPr>
            <a:r>
              <a:rPr lang="en-US" sz="1200" i="1" dirty="0" smtClean="0">
                <a:solidFill>
                  <a:schemeClr val="tx2">
                    <a:lumMod val="75000"/>
                  </a:schemeClr>
                </a:solidFill>
              </a:rPr>
              <a:t>Specified base pattern repeated five times – these plots include the first repetition</a:t>
            </a:r>
          </a:p>
          <a:p>
            <a:pPr marL="171450" indent="-171450">
              <a:buFont typeface="Arial" panose="020B0604020202020204" pitchFamily="34" charset="0"/>
              <a:buChar char="•"/>
            </a:pPr>
            <a:r>
              <a:rPr lang="en-US" sz="1200" i="1" dirty="0" smtClean="0">
                <a:solidFill>
                  <a:schemeClr val="tx2">
                    <a:lumMod val="75000"/>
                  </a:schemeClr>
                </a:solidFill>
              </a:rPr>
              <a:t>Data </a:t>
            </a:r>
            <a:r>
              <a:rPr lang="en-US" sz="1200" i="1" dirty="0">
                <a:solidFill>
                  <a:schemeClr val="tx2">
                    <a:lumMod val="75000"/>
                  </a:schemeClr>
                </a:solidFill>
              </a:rPr>
              <a:t>are motivated by real test results but have been simulated to more easily illustrate time series comparison </a:t>
            </a:r>
            <a:r>
              <a:rPr lang="en-US" sz="1200" i="1" dirty="0" smtClean="0">
                <a:solidFill>
                  <a:schemeClr val="tx2">
                    <a:lumMod val="75000"/>
                  </a:schemeClr>
                </a:solidFill>
              </a:rPr>
              <a:t>methods</a:t>
            </a:r>
          </a:p>
        </p:txBody>
      </p:sp>
      <p:sp>
        <p:nvSpPr>
          <p:cNvPr id="19" name="TextBox 18"/>
          <p:cNvSpPr txBox="1"/>
          <p:nvPr/>
        </p:nvSpPr>
        <p:spPr>
          <a:xfrm>
            <a:off x="157268" y="4493295"/>
            <a:ext cx="1671531" cy="707886"/>
          </a:xfrm>
          <a:prstGeom prst="rect">
            <a:avLst/>
          </a:prstGeom>
          <a:noFill/>
          <a:ln w="19050">
            <a:noFill/>
          </a:ln>
        </p:spPr>
        <p:txBody>
          <a:bodyPr wrap="square" rtlCol="0">
            <a:spAutoFit/>
          </a:bodyPr>
          <a:lstStyle/>
          <a:p>
            <a:pPr algn="ctr"/>
            <a:r>
              <a:rPr lang="en-US" sz="2000" b="1" dirty="0" smtClean="0">
                <a:solidFill>
                  <a:schemeClr val="tx2">
                    <a:lumMod val="75000"/>
                  </a:schemeClr>
                </a:solidFill>
              </a:rPr>
              <a:t>Simulated CTM Device</a:t>
            </a:r>
          </a:p>
        </p:txBody>
      </p:sp>
      <p:sp>
        <p:nvSpPr>
          <p:cNvPr id="21" name="TextBox 20"/>
          <p:cNvSpPr txBox="1"/>
          <p:nvPr/>
        </p:nvSpPr>
        <p:spPr>
          <a:xfrm>
            <a:off x="157268" y="3133071"/>
            <a:ext cx="1671531" cy="707886"/>
          </a:xfrm>
          <a:prstGeom prst="rect">
            <a:avLst/>
          </a:prstGeom>
          <a:noFill/>
          <a:ln w="19050">
            <a:noFill/>
          </a:ln>
        </p:spPr>
        <p:txBody>
          <a:bodyPr wrap="square" rtlCol="0">
            <a:spAutoFit/>
          </a:bodyPr>
          <a:lstStyle/>
          <a:p>
            <a:pPr algn="ctr"/>
            <a:r>
              <a:rPr lang="en-US" sz="2000" b="1" dirty="0" smtClean="0">
                <a:solidFill>
                  <a:schemeClr val="tx2">
                    <a:lumMod val="75000"/>
                  </a:schemeClr>
                </a:solidFill>
              </a:rPr>
              <a:t>Simulated Ref. Device</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587" y="1596008"/>
            <a:ext cx="3200400" cy="160020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587" y="2799999"/>
            <a:ext cx="3200400" cy="16002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040" y="1622605"/>
            <a:ext cx="3200400" cy="1600200"/>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494" y="1596413"/>
            <a:ext cx="3200400" cy="1600200"/>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8040" y="2798108"/>
            <a:ext cx="3200400" cy="1600200"/>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5417" y="2783412"/>
            <a:ext cx="3200400" cy="1600200"/>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5587" y="4146619"/>
            <a:ext cx="3200400" cy="1600200"/>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8040" y="4144728"/>
            <a:ext cx="3200400" cy="1600200"/>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5417" y="4130032"/>
            <a:ext cx="3200400" cy="1600200"/>
          </a:xfrm>
          <a:prstGeom prst="rect">
            <a:avLst/>
          </a:prstGeom>
        </p:spPr>
      </p:pic>
    </p:spTree>
    <p:extLst>
      <p:ext uri="{BB962C8B-B14F-4D97-AF65-F5344CB8AC3E}">
        <p14:creationId xmlns:p14="http://schemas.microsoft.com/office/powerpoint/2010/main" val="16018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 #1: Non-aligned Time Stamps</a:t>
            </a:r>
            <a:endParaRPr lang="en-US" dirty="0"/>
          </a:p>
        </p:txBody>
      </p:sp>
      <p:sp>
        <p:nvSpPr>
          <p:cNvPr id="3" name="Content Placeholder 2"/>
          <p:cNvSpPr>
            <a:spLocks noGrp="1"/>
          </p:cNvSpPr>
          <p:nvPr>
            <p:ph sz="quarter" idx="13"/>
          </p:nvPr>
        </p:nvSpPr>
        <p:spPr>
          <a:xfrm>
            <a:off x="457200" y="2522862"/>
            <a:ext cx="5227504" cy="3687437"/>
          </a:xfrm>
        </p:spPr>
        <p:txBody>
          <a:bodyPr/>
          <a:lstStyle/>
          <a:p>
            <a:r>
              <a:rPr lang="en-US" dirty="0" smtClean="0"/>
              <a:t>No guarantee that accelerometers will measure acceleration at same time points</a:t>
            </a:r>
          </a:p>
          <a:p>
            <a:r>
              <a:rPr lang="en-US" dirty="0" smtClean="0"/>
              <a:t>Prevents direct comparison of raw data</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16</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404"/>
          <a:stretch/>
        </p:blipFill>
        <p:spPr>
          <a:xfrm>
            <a:off x="7706502" y="1633529"/>
            <a:ext cx="4114800" cy="3439359"/>
          </a:xfrm>
          <a:prstGeom prst="rect">
            <a:avLst/>
          </a:prstGeom>
        </p:spPr>
      </p:pic>
      <p:sp>
        <p:nvSpPr>
          <p:cNvPr id="9" name="TextBox 8"/>
          <p:cNvSpPr txBox="1"/>
          <p:nvPr/>
        </p:nvSpPr>
        <p:spPr>
          <a:xfrm>
            <a:off x="6096000" y="2342240"/>
            <a:ext cx="1467556" cy="830997"/>
          </a:xfrm>
          <a:prstGeom prst="rect">
            <a:avLst/>
          </a:prstGeom>
          <a:noFill/>
          <a:ln w="19050">
            <a:noFill/>
          </a:ln>
        </p:spPr>
        <p:txBody>
          <a:bodyPr wrap="square" rtlCol="0">
            <a:spAutoFit/>
          </a:bodyPr>
          <a:lstStyle/>
          <a:p>
            <a:pPr algn="r"/>
            <a:r>
              <a:rPr lang="en-US" sz="1200" b="1" dirty="0" smtClean="0">
                <a:solidFill>
                  <a:srgbClr val="FF0000"/>
                </a:solidFill>
              </a:rPr>
              <a:t>Reference Accelerometer Measurement Times</a:t>
            </a:r>
          </a:p>
        </p:txBody>
      </p:sp>
      <p:sp>
        <p:nvSpPr>
          <p:cNvPr id="10" name="TextBox 9"/>
          <p:cNvSpPr txBox="1"/>
          <p:nvPr/>
        </p:nvSpPr>
        <p:spPr>
          <a:xfrm>
            <a:off x="6096000" y="3240456"/>
            <a:ext cx="1467556" cy="830997"/>
          </a:xfrm>
          <a:prstGeom prst="rect">
            <a:avLst/>
          </a:prstGeom>
          <a:noFill/>
          <a:ln w="19050">
            <a:noFill/>
          </a:ln>
        </p:spPr>
        <p:txBody>
          <a:bodyPr wrap="square" rtlCol="0">
            <a:spAutoFit/>
          </a:bodyPr>
          <a:lstStyle/>
          <a:p>
            <a:pPr algn="r"/>
            <a:r>
              <a:rPr lang="en-US" sz="1200" b="1" dirty="0" smtClean="0">
                <a:solidFill>
                  <a:srgbClr val="0070C0"/>
                </a:solidFill>
              </a:rPr>
              <a:t>CTM Accelerometer Measurement Times</a:t>
            </a:r>
          </a:p>
        </p:txBody>
      </p:sp>
      <p:sp>
        <p:nvSpPr>
          <p:cNvPr id="11" name="TextBox 1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Non-aligned time stamps complicate direct comparison of the two accelerometers’ data</a:t>
            </a:r>
          </a:p>
        </p:txBody>
      </p:sp>
      <p:sp>
        <p:nvSpPr>
          <p:cNvPr id="12" name="TextBox 11"/>
          <p:cNvSpPr txBox="1"/>
          <p:nvPr/>
        </p:nvSpPr>
        <p:spPr>
          <a:xfrm>
            <a:off x="7414350" y="1210873"/>
            <a:ext cx="4577371" cy="646331"/>
          </a:xfrm>
          <a:prstGeom prst="rect">
            <a:avLst/>
          </a:prstGeom>
          <a:noFill/>
          <a:ln w="19050">
            <a:noFill/>
          </a:ln>
        </p:spPr>
        <p:txBody>
          <a:bodyPr wrap="square" rtlCol="0">
            <a:spAutoFit/>
          </a:bodyPr>
          <a:lstStyle/>
          <a:p>
            <a:pPr algn="ctr"/>
            <a:r>
              <a:rPr lang="en-US" b="1" dirty="0" smtClean="0">
                <a:solidFill>
                  <a:schemeClr val="tx2">
                    <a:lumMod val="75000"/>
                  </a:schemeClr>
                </a:solidFill>
              </a:rPr>
              <a:t>Example of Time Stamps from Simulated Acceleration Measurements</a:t>
            </a:r>
          </a:p>
        </p:txBody>
      </p:sp>
    </p:spTree>
    <p:extLst>
      <p:ext uri="{BB962C8B-B14F-4D97-AF65-F5344CB8AC3E}">
        <p14:creationId xmlns:p14="http://schemas.microsoft.com/office/powerpoint/2010/main" val="3114716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Complication #2: Autocorrelation</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17</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369"/>
          <a:stretch/>
        </p:blipFill>
        <p:spPr>
          <a:xfrm>
            <a:off x="7152190" y="1531344"/>
            <a:ext cx="3810000" cy="2757129"/>
          </a:xfrm>
          <a:prstGeom prst="rect">
            <a:avLst/>
          </a:prstGeom>
        </p:spPr>
      </p:pic>
      <mc:AlternateContent xmlns:mc="http://schemas.openxmlformats.org/markup-compatibility/2006" xmlns:a14="http://schemas.microsoft.com/office/drawing/2010/main">
        <mc:Choice Requires="a14">
          <p:sp>
            <p:nvSpPr>
              <p:cNvPr id="10" name="Content Placeholder 2"/>
              <p:cNvSpPr>
                <a:spLocks noGrp="1"/>
              </p:cNvSpPr>
              <p:nvPr>
                <p:ph sz="quarter" idx="13"/>
              </p:nvPr>
            </p:nvSpPr>
            <p:spPr>
              <a:xfrm>
                <a:off x="445623" y="1785366"/>
                <a:ext cx="5746833" cy="4424934"/>
              </a:xfrm>
            </p:spPr>
            <p:txBody>
              <a:bodyPr>
                <a:normAutofit/>
              </a:bodyPr>
              <a:lstStyle/>
              <a:p>
                <a:r>
                  <a:rPr lang="en-US" sz="2400" dirty="0" smtClean="0"/>
                  <a:t>Many statistical tests assume that samples are independent</a:t>
                </a:r>
              </a:p>
              <a:p>
                <a:r>
                  <a:rPr lang="en-US" sz="2400" dirty="0" smtClean="0"/>
                  <a:t>For time series </a:t>
                </a:r>
                <a14:m>
                  <m:oMath xmlns:m="http://schemas.openxmlformats.org/officeDocument/2006/math">
                    <m:r>
                      <a:rPr lang="en-US" sz="2400" i="1" dirty="0">
                        <a:latin typeface="Cambria Math" panose="02040503050406030204" pitchFamily="18" charset="0"/>
                      </a:rPr>
                      <m:t>𝑋</m:t>
                    </m:r>
                    <m:r>
                      <a:rPr lang="en-US" sz="2400" i="1" dirty="0">
                        <a:latin typeface="Cambria Math" panose="02040503050406030204" pitchFamily="18" charset="0"/>
                      </a:rPr>
                      <m:t>(</m:t>
                    </m:r>
                    <m:r>
                      <a:rPr lang="en-US" sz="2400" i="1" dirty="0">
                        <a:latin typeface="Cambria Math" panose="02040503050406030204" pitchFamily="18" charset="0"/>
                      </a:rPr>
                      <m:t>𝑡</m:t>
                    </m:r>
                    <m:r>
                      <a:rPr lang="en-US" sz="2400" i="1" dirty="0">
                        <a:latin typeface="Cambria Math" panose="02040503050406030204" pitchFamily="18" charset="0"/>
                      </a:rPr>
                      <m:t>)</m:t>
                    </m:r>
                  </m:oMath>
                </a14:m>
                <a:r>
                  <a:rPr lang="en-US" sz="2400" dirty="0" smtClean="0"/>
                  <a:t>, autocorrelation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𝜌</m:t>
                    </m:r>
                    <m:r>
                      <a:rPr lang="en-US" sz="2400" i="1" dirty="0" smtClean="0">
                        <a:latin typeface="Cambria Math" panose="02040503050406030204" pitchFamily="18" charset="0"/>
                      </a:rPr>
                      <m:t>(</m:t>
                    </m:r>
                    <m:r>
                      <a:rPr lang="en-US" sz="2400" i="1" dirty="0" smtClean="0">
                        <a:latin typeface="Cambria Math" panose="02040503050406030204" pitchFamily="18" charset="0"/>
                      </a:rPr>
                      <m:t>h</m:t>
                    </m:r>
                    <m:r>
                      <a:rPr lang="en-US" sz="2400" i="1" dirty="0" smtClean="0">
                        <a:latin typeface="Cambria Math" panose="02040503050406030204" pitchFamily="18" charset="0"/>
                      </a:rPr>
                      <m:t>) = </m:t>
                    </m:r>
                    <m:r>
                      <a:rPr lang="en-US" sz="2400" i="1" dirty="0" err="1" smtClean="0">
                        <a:latin typeface="Cambria Math" panose="02040503050406030204" pitchFamily="18" charset="0"/>
                      </a:rPr>
                      <m:t>𝑐𝑜𝑟𝑟</m:t>
                    </m:r>
                    <m:d>
                      <m:dPr>
                        <m:ctrlPr>
                          <a:rPr lang="en-US" sz="2400" i="1" dirty="0" smtClean="0">
                            <a:latin typeface="Cambria Math" panose="02040503050406030204" pitchFamily="18" charset="0"/>
                          </a:rPr>
                        </m:ctrlPr>
                      </m:dPr>
                      <m:e>
                        <m:r>
                          <a:rPr lang="en-US" sz="2400" i="1" dirty="0">
                            <a:latin typeface="Cambria Math" panose="02040503050406030204" pitchFamily="18" charset="0"/>
                          </a:rPr>
                          <m:t>𝑋</m:t>
                        </m:r>
                        <m:d>
                          <m:dPr>
                            <m:ctrlPr>
                              <a:rPr lang="en-US" sz="2400" i="1" dirty="0">
                                <a:latin typeface="Cambria Math" panose="02040503050406030204" pitchFamily="18" charset="0"/>
                              </a:rPr>
                            </m:ctrlPr>
                          </m:dPr>
                          <m:e>
                            <m:r>
                              <a:rPr lang="en-US" sz="2400" i="1" dirty="0">
                                <a:latin typeface="Cambria Math" panose="02040503050406030204" pitchFamily="18" charset="0"/>
                              </a:rPr>
                              <m:t>𝑡</m:t>
                            </m:r>
                          </m:e>
                        </m:d>
                        <m:r>
                          <a:rPr lang="en-US" sz="2400" i="1" dirty="0">
                            <a:latin typeface="Cambria Math" panose="02040503050406030204" pitchFamily="18" charset="0"/>
                          </a:rPr>
                          <m:t>, </m:t>
                        </m:r>
                        <m:r>
                          <a:rPr lang="en-US" sz="2400" i="1" dirty="0">
                            <a:latin typeface="Cambria Math" panose="02040503050406030204" pitchFamily="18" charset="0"/>
                          </a:rPr>
                          <m:t>𝑋</m:t>
                        </m:r>
                        <m:d>
                          <m:dPr>
                            <m:ctrlPr>
                              <a:rPr lang="en-US" sz="2400" i="1" dirty="0">
                                <a:latin typeface="Cambria Math" panose="02040503050406030204" pitchFamily="18" charset="0"/>
                              </a:rPr>
                            </m:ctrlPr>
                          </m:dPr>
                          <m:e>
                            <m:r>
                              <a:rPr lang="en-US" sz="2400" i="1" dirty="0">
                                <a:latin typeface="Cambria Math" panose="02040503050406030204" pitchFamily="18" charset="0"/>
                              </a:rPr>
                              <m:t>𝑡</m:t>
                            </m:r>
                            <m:r>
                              <a:rPr lang="en-US" sz="2400" i="1" dirty="0">
                                <a:latin typeface="Cambria Math" panose="02040503050406030204" pitchFamily="18" charset="0"/>
                              </a:rPr>
                              <m:t>+</m:t>
                            </m:r>
                            <m:r>
                              <a:rPr lang="en-US" sz="2400" i="1" dirty="0">
                                <a:latin typeface="Cambria Math" panose="02040503050406030204" pitchFamily="18" charset="0"/>
                              </a:rPr>
                              <m:t>h</m:t>
                            </m:r>
                          </m:e>
                        </m:d>
                      </m:e>
                    </m:d>
                    <m:r>
                      <a:rPr lang="en-US" sz="2400" b="0" i="1" dirty="0" smtClean="0">
                        <a:latin typeface="Cambria Math" panose="02040503050406030204" pitchFamily="18" charset="0"/>
                      </a:rPr>
                      <m:t> </m:t>
                    </m:r>
                  </m:oMath>
                </a14:m>
                <a:r>
                  <a:rPr lang="en-US" sz="2400" dirty="0" smtClean="0"/>
                  <a:t>for lag </a:t>
                </a:r>
                <a14:m>
                  <m:oMath xmlns:m="http://schemas.openxmlformats.org/officeDocument/2006/math">
                    <m:r>
                      <a:rPr lang="en-US" sz="2400" i="1" dirty="0">
                        <a:latin typeface="Cambria Math" panose="02040503050406030204" pitchFamily="18" charset="0"/>
                      </a:rPr>
                      <m:t>h</m:t>
                    </m:r>
                  </m:oMath>
                </a14:m>
                <a:endParaRPr lang="en-US" sz="2400" i="1" dirty="0" smtClean="0"/>
              </a:p>
              <a:p>
                <a:r>
                  <a:rPr lang="en-US" sz="2400" dirty="0" smtClean="0"/>
                  <a:t>Independent time series measurement should have low autocorrelation at nonzero lags</a:t>
                </a:r>
                <a:endParaRPr lang="en-US" sz="2400" dirty="0"/>
              </a:p>
            </p:txBody>
          </p:sp>
        </mc:Choice>
        <mc:Fallback xmlns="">
          <p:sp>
            <p:nvSpPr>
              <p:cNvPr id="10" name="Content Placeholder 2"/>
              <p:cNvSpPr>
                <a:spLocks noGrp="1" noRot="1" noChangeAspect="1" noMove="1" noResize="1" noEditPoints="1" noAdjustHandles="1" noChangeArrowheads="1" noChangeShapeType="1" noTextEdit="1"/>
              </p:cNvSpPr>
              <p:nvPr>
                <p:ph sz="quarter" idx="13"/>
              </p:nvPr>
            </p:nvSpPr>
            <p:spPr>
              <a:xfrm>
                <a:off x="445623" y="1785366"/>
                <a:ext cx="5746833" cy="4424934"/>
              </a:xfrm>
              <a:blipFill>
                <a:blip r:embed="rId3"/>
                <a:stretch>
                  <a:fillRect l="-2969" t="-2066"/>
                </a:stretch>
              </a:blipFill>
            </p:spPr>
            <p:txBody>
              <a:bodyPr/>
              <a:lstStyle/>
              <a:p>
                <a:r>
                  <a:rPr lang="en-US">
                    <a:noFill/>
                  </a:rPr>
                  <a:t> </a:t>
                </a:r>
              </a:p>
            </p:txBody>
          </p:sp>
        </mc:Fallback>
      </mc:AlternateContent>
      <p:sp>
        <p:nvSpPr>
          <p:cNvPr id="11" name="TextBox 1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Questionable results from statistical tests assuming independence, given high autocorrelation </a:t>
            </a:r>
          </a:p>
        </p:txBody>
      </p:sp>
      <p:sp>
        <p:nvSpPr>
          <p:cNvPr id="12" name="TextBox 11"/>
          <p:cNvSpPr txBox="1"/>
          <p:nvPr/>
        </p:nvSpPr>
        <p:spPr>
          <a:xfrm>
            <a:off x="8037084" y="4415492"/>
            <a:ext cx="2558005" cy="1077218"/>
          </a:xfrm>
          <a:prstGeom prst="rect">
            <a:avLst/>
          </a:prstGeom>
          <a:noFill/>
          <a:ln w="19050">
            <a:noFill/>
          </a:ln>
        </p:spPr>
        <p:txBody>
          <a:bodyPr wrap="square" rtlCol="0">
            <a:spAutoFit/>
          </a:bodyPr>
          <a:lstStyle/>
          <a:p>
            <a:pPr algn="ctr"/>
            <a:r>
              <a:rPr lang="en-US" sz="1600" dirty="0" smtClean="0">
                <a:solidFill>
                  <a:schemeClr val="accent2"/>
                </a:solidFill>
              </a:rPr>
              <a:t>High autocorrelation values at nonzero lags indicate strong temporal dependence</a:t>
            </a:r>
          </a:p>
        </p:txBody>
      </p:sp>
      <p:sp>
        <p:nvSpPr>
          <p:cNvPr id="13" name="Right Brace 12"/>
          <p:cNvSpPr/>
          <p:nvPr/>
        </p:nvSpPr>
        <p:spPr>
          <a:xfrm rot="5400000">
            <a:off x="9236123" y="2813555"/>
            <a:ext cx="159928" cy="2966187"/>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6891849" y="1248425"/>
            <a:ext cx="4852610" cy="369332"/>
          </a:xfrm>
          <a:prstGeom prst="rect">
            <a:avLst/>
          </a:prstGeom>
        </p:spPr>
        <p:txBody>
          <a:bodyPr wrap="none">
            <a:spAutoFit/>
          </a:bodyPr>
          <a:lstStyle/>
          <a:p>
            <a:pPr algn="ctr"/>
            <a:r>
              <a:rPr lang="en-US" b="1" dirty="0" smtClean="0">
                <a:solidFill>
                  <a:schemeClr val="tx2">
                    <a:lumMod val="75000"/>
                  </a:schemeClr>
                </a:solidFill>
              </a:rPr>
              <a:t>Autocorrelation for CTM 5-Second </a:t>
            </a:r>
            <a:r>
              <a:rPr lang="en-US" b="1" dirty="0">
                <a:solidFill>
                  <a:schemeClr val="tx2">
                    <a:lumMod val="75000"/>
                  </a:schemeClr>
                </a:solidFill>
              </a:rPr>
              <a:t>Maxima</a:t>
            </a:r>
          </a:p>
        </p:txBody>
      </p:sp>
    </p:spTree>
    <p:extLst>
      <p:ext uri="{BB962C8B-B14F-4D97-AF65-F5344CB8AC3E}">
        <p14:creationId xmlns:p14="http://schemas.microsoft.com/office/powerpoint/2010/main" val="236382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Difference vs. Equivalence</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18</a:t>
            </a:fld>
            <a:endParaRPr lang="en-US" dirty="0"/>
          </a:p>
        </p:txBody>
      </p:sp>
      <p:pic>
        <p:nvPicPr>
          <p:cNvPr id="11266" name="Picture 2" descr="https://ars.els-cdn.com/content/image/1-s2.0-S0950329312000961-gr7.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454446" y="1873633"/>
            <a:ext cx="5486400" cy="3286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74005" y="5159682"/>
            <a:ext cx="4898390" cy="523220"/>
          </a:xfrm>
          <a:prstGeom prst="rect">
            <a:avLst/>
          </a:prstGeom>
          <a:noFill/>
          <a:ln w="19050">
            <a:noFill/>
          </a:ln>
        </p:spPr>
        <p:txBody>
          <a:bodyPr wrap="square" rtlCol="0">
            <a:spAutoFit/>
          </a:bodyPr>
          <a:lstStyle/>
          <a:p>
            <a:pPr algn="r"/>
            <a:r>
              <a:rPr lang="en-US" sz="1400" i="1" dirty="0">
                <a:solidFill>
                  <a:schemeClr val="tx2">
                    <a:lumMod val="75000"/>
                  </a:schemeClr>
                </a:solidFill>
              </a:rPr>
              <a:t>sign. = test result is statistically </a:t>
            </a:r>
            <a:r>
              <a:rPr lang="en-US" sz="1400" i="1" dirty="0" smtClean="0">
                <a:solidFill>
                  <a:schemeClr val="tx2">
                    <a:lumMod val="75000"/>
                  </a:schemeClr>
                </a:solidFill>
              </a:rPr>
              <a:t>significant </a:t>
            </a:r>
          </a:p>
          <a:p>
            <a:pPr algn="r"/>
            <a:r>
              <a:rPr lang="en-US" sz="1400" i="1" dirty="0" err="1" smtClean="0">
                <a:solidFill>
                  <a:schemeClr val="tx2">
                    <a:lumMod val="75000"/>
                  </a:schemeClr>
                </a:solidFill>
              </a:rPr>
              <a:t>n.s</a:t>
            </a:r>
            <a:r>
              <a:rPr lang="en-US" sz="1400" i="1" dirty="0">
                <a:solidFill>
                  <a:schemeClr val="tx2">
                    <a:lumMod val="75000"/>
                  </a:schemeClr>
                </a:solidFill>
              </a:rPr>
              <a:t>. = test results not statistically </a:t>
            </a:r>
            <a:r>
              <a:rPr lang="en-US" sz="1400" i="1" dirty="0" smtClean="0">
                <a:solidFill>
                  <a:schemeClr val="tx2">
                    <a:lumMod val="75000"/>
                  </a:schemeClr>
                </a:solidFill>
              </a:rPr>
              <a:t>significant</a:t>
            </a:r>
            <a:endParaRPr lang="en-US" sz="1600" i="1" dirty="0" smtClean="0">
              <a:solidFill>
                <a:schemeClr val="tx2">
                  <a:lumMod val="75000"/>
                </a:schemeClr>
              </a:solidFill>
            </a:endParaRPr>
          </a:p>
        </p:txBody>
      </p:sp>
      <p:sp>
        <p:nvSpPr>
          <p:cNvPr id="9" name="TextBox 8"/>
          <p:cNvSpPr txBox="1"/>
          <p:nvPr/>
        </p:nvSpPr>
        <p:spPr>
          <a:xfrm>
            <a:off x="6180881" y="1387351"/>
            <a:ext cx="5891514"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Results for Difference vs. Equivalence Tests</a:t>
            </a:r>
          </a:p>
        </p:txBody>
      </p:sp>
      <p:sp>
        <p:nvSpPr>
          <p:cNvPr id="8" name="TextBox 7"/>
          <p:cNvSpPr txBox="1"/>
          <p:nvPr/>
        </p:nvSpPr>
        <p:spPr>
          <a:xfrm>
            <a:off x="6454446" y="5682902"/>
            <a:ext cx="5366856" cy="461665"/>
          </a:xfrm>
          <a:prstGeom prst="rect">
            <a:avLst/>
          </a:prstGeom>
          <a:noFill/>
          <a:ln w="19050">
            <a:noFill/>
          </a:ln>
        </p:spPr>
        <p:txBody>
          <a:bodyPr wrap="square" rtlCol="0">
            <a:spAutoFit/>
          </a:bodyPr>
          <a:lstStyle/>
          <a:p>
            <a:r>
              <a:rPr lang="en-US" sz="1200" dirty="0" smtClean="0">
                <a:solidFill>
                  <a:schemeClr val="tx2">
                    <a:lumMod val="75000"/>
                  </a:schemeClr>
                </a:solidFill>
              </a:rPr>
              <a:t>Source: </a:t>
            </a:r>
            <a:r>
              <a:rPr lang="en-US" sz="1200" dirty="0" err="1">
                <a:solidFill>
                  <a:schemeClr val="tx2">
                    <a:lumMod val="75000"/>
                  </a:schemeClr>
                </a:solidFill>
              </a:rPr>
              <a:t>Meyners</a:t>
            </a:r>
            <a:r>
              <a:rPr lang="en-US" sz="1200" dirty="0">
                <a:solidFill>
                  <a:schemeClr val="tx2">
                    <a:lumMod val="75000"/>
                  </a:schemeClr>
                </a:solidFill>
              </a:rPr>
              <a:t>, Michael. "Equivalence tests–A review." </a:t>
            </a:r>
            <a:r>
              <a:rPr lang="en-US" sz="1200" i="1" dirty="0">
                <a:solidFill>
                  <a:schemeClr val="tx2">
                    <a:lumMod val="75000"/>
                  </a:schemeClr>
                </a:solidFill>
              </a:rPr>
              <a:t>Food quality and preference</a:t>
            </a:r>
            <a:r>
              <a:rPr lang="en-US" sz="1200" dirty="0">
                <a:solidFill>
                  <a:schemeClr val="tx2">
                    <a:lumMod val="75000"/>
                  </a:schemeClr>
                </a:solidFill>
              </a:rPr>
              <a:t> 26.2 (2012): 231-245.</a:t>
            </a:r>
            <a:endParaRPr lang="en-US" sz="1200" dirty="0" smtClean="0">
              <a:solidFill>
                <a:schemeClr val="tx2">
                  <a:lumMod val="75000"/>
                </a:schemeClr>
              </a:solidFill>
            </a:endParaRPr>
          </a:p>
        </p:txBody>
      </p:sp>
      <p:sp>
        <p:nvSpPr>
          <p:cNvPr id="11" name="Content Placeholder 2"/>
          <p:cNvSpPr txBox="1">
            <a:spLocks/>
          </p:cNvSpPr>
          <p:nvPr/>
        </p:nvSpPr>
        <p:spPr>
          <a:xfrm>
            <a:off x="445623" y="2280492"/>
            <a:ext cx="5746833" cy="392980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t>Potentially weaker conclusions from hypothesis tests of differences</a:t>
            </a:r>
          </a:p>
          <a:p>
            <a:r>
              <a:rPr lang="en-US" sz="2400" dirty="0" smtClean="0"/>
              <a:t>Subjective thresholds required for equivalence tests</a:t>
            </a:r>
          </a:p>
          <a:p>
            <a:endParaRPr lang="en-US" sz="2400" dirty="0"/>
          </a:p>
        </p:txBody>
      </p:sp>
    </p:spTree>
    <p:extLst>
      <p:ext uri="{BB962C8B-B14F-4D97-AF65-F5344CB8AC3E}">
        <p14:creationId xmlns:p14="http://schemas.microsoft.com/office/powerpoint/2010/main" val="2606952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Considerations</a:t>
            </a:r>
            <a:endParaRPr lang="en-US" dirty="0"/>
          </a:p>
        </p:txBody>
      </p:sp>
      <p:sp>
        <p:nvSpPr>
          <p:cNvPr id="3" name="Content Placeholder 2"/>
          <p:cNvSpPr>
            <a:spLocks noGrp="1"/>
          </p:cNvSpPr>
          <p:nvPr>
            <p:ph sz="quarter" idx="13"/>
          </p:nvPr>
        </p:nvSpPr>
        <p:spPr>
          <a:xfrm>
            <a:off x="457200" y="1938968"/>
            <a:ext cx="11277600" cy="4271331"/>
          </a:xfrm>
        </p:spPr>
        <p:txBody>
          <a:bodyPr/>
          <a:lstStyle/>
          <a:p>
            <a:r>
              <a:rPr lang="en-US" dirty="0" smtClean="0"/>
              <a:t>Unpaired vs. paired tests</a:t>
            </a:r>
          </a:p>
          <a:p>
            <a:r>
              <a:rPr lang="en-US" dirty="0" smtClean="0"/>
              <a:t>Tests of raw data vs. binned data</a:t>
            </a:r>
          </a:p>
          <a:p>
            <a:r>
              <a:rPr lang="en-US" dirty="0" smtClean="0"/>
              <a:t>Assumptions of hypothesis tests</a:t>
            </a:r>
          </a:p>
          <a:p>
            <a:r>
              <a:rPr lang="en-US" dirty="0" smtClean="0"/>
              <a:t>Tests of difference vs. equivalence</a:t>
            </a:r>
          </a:p>
          <a:p>
            <a:r>
              <a:rPr lang="en-US" dirty="0"/>
              <a:t>Point comparisons vs. distributions comparisons</a:t>
            </a:r>
          </a:p>
          <a:p>
            <a:r>
              <a:rPr lang="en-US" dirty="0" smtClean="0"/>
              <a:t>Hypothesis tests vs. exploratory analysis</a:t>
            </a:r>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19</a:t>
            </a:fld>
            <a:endParaRPr lang="en-US" dirty="0"/>
          </a:p>
        </p:txBody>
      </p:sp>
      <p:sp>
        <p:nvSpPr>
          <p:cNvPr id="7" name="TextBox 6"/>
          <p:cNvSpPr txBox="1"/>
          <p:nvPr/>
        </p:nvSpPr>
        <p:spPr>
          <a:xfrm>
            <a:off x="6775373" y="1465243"/>
            <a:ext cx="4959427" cy="4016484"/>
          </a:xfrm>
          <a:prstGeom prst="rect">
            <a:avLst/>
          </a:prstGeom>
          <a:noFill/>
          <a:ln w="19050">
            <a:solidFill>
              <a:schemeClr val="accent1"/>
            </a:solidFill>
          </a:ln>
        </p:spPr>
        <p:txBody>
          <a:bodyPr wrap="square" rtlCol="0">
            <a:spAutoFit/>
          </a:bodyPr>
          <a:lstStyle/>
          <a:p>
            <a:pPr algn="ctr">
              <a:spcAft>
                <a:spcPts val="600"/>
              </a:spcAft>
            </a:pPr>
            <a:r>
              <a:rPr lang="en-US" sz="2000" u="sng" dirty="0" smtClean="0">
                <a:solidFill>
                  <a:schemeClr val="tx2">
                    <a:lumMod val="75000"/>
                  </a:schemeClr>
                </a:solidFill>
              </a:rPr>
              <a:t>Possible Attempts</a:t>
            </a:r>
          </a:p>
          <a:p>
            <a:pPr marL="457200" indent="-457200">
              <a:spcAft>
                <a:spcPts val="600"/>
              </a:spcAft>
              <a:buAutoNum type="arabicParenBoth"/>
            </a:pPr>
            <a:r>
              <a:rPr lang="en-US" sz="2000" dirty="0" smtClean="0">
                <a:solidFill>
                  <a:schemeClr val="tx2">
                    <a:lumMod val="75000"/>
                  </a:schemeClr>
                </a:solidFill>
              </a:rPr>
              <a:t>Unpaired t-test with raw data</a:t>
            </a:r>
          </a:p>
          <a:p>
            <a:pPr marL="457200" indent="-457200">
              <a:spcAft>
                <a:spcPts val="600"/>
              </a:spcAft>
              <a:buAutoNum type="arabicParenBoth"/>
            </a:pPr>
            <a:r>
              <a:rPr lang="en-US" sz="2000" dirty="0" smtClean="0">
                <a:solidFill>
                  <a:schemeClr val="tx2">
                    <a:lumMod val="75000"/>
                  </a:schemeClr>
                </a:solidFill>
              </a:rPr>
              <a:t>Paired t-test of 5-second maxima</a:t>
            </a:r>
          </a:p>
          <a:p>
            <a:pPr marL="457200" indent="-457200">
              <a:spcAft>
                <a:spcPts val="600"/>
              </a:spcAft>
              <a:buAutoNum type="arabicParenBoth"/>
            </a:pPr>
            <a:r>
              <a:rPr lang="en-US" sz="2000" dirty="0" smtClean="0">
                <a:solidFill>
                  <a:schemeClr val="tx2">
                    <a:lumMod val="75000"/>
                  </a:schemeClr>
                </a:solidFill>
              </a:rPr>
              <a:t>Paired t-test of 1-minute maxima</a:t>
            </a:r>
          </a:p>
          <a:p>
            <a:pPr marL="457200" indent="-457200">
              <a:spcAft>
                <a:spcPts val="600"/>
              </a:spcAft>
              <a:buAutoNum type="arabicParenBoth"/>
            </a:pPr>
            <a:r>
              <a:rPr lang="en-US" sz="2000" dirty="0" smtClean="0">
                <a:solidFill>
                  <a:schemeClr val="tx2">
                    <a:lumMod val="75000"/>
                  </a:schemeClr>
                </a:solidFill>
              </a:rPr>
              <a:t>One-sample t-test of absolute differences of 1-minute maxima</a:t>
            </a:r>
          </a:p>
          <a:p>
            <a:pPr marL="457200" indent="-457200">
              <a:spcAft>
                <a:spcPts val="600"/>
              </a:spcAft>
              <a:buAutoNum type="arabicParenBoth"/>
            </a:pPr>
            <a:r>
              <a:rPr lang="en-US" sz="2000" dirty="0" smtClean="0">
                <a:solidFill>
                  <a:schemeClr val="tx2">
                    <a:lumMod val="75000"/>
                  </a:schemeClr>
                </a:solidFill>
              </a:rPr>
              <a:t>(Paired) Wilcoxon signed rank test of 1-minute maxima</a:t>
            </a:r>
          </a:p>
          <a:p>
            <a:pPr marL="457200" indent="-457200">
              <a:spcAft>
                <a:spcPts val="600"/>
              </a:spcAft>
              <a:buAutoNum type="arabicParenBoth"/>
            </a:pPr>
            <a:r>
              <a:rPr lang="en-US" sz="2000" dirty="0" smtClean="0">
                <a:solidFill>
                  <a:schemeClr val="tx2">
                    <a:lumMod val="75000"/>
                  </a:schemeClr>
                </a:solidFill>
              </a:rPr>
              <a:t>Equivalence test of 1-minute maxima</a:t>
            </a:r>
          </a:p>
          <a:p>
            <a:pPr marL="457200" indent="-457200">
              <a:spcAft>
                <a:spcPts val="600"/>
              </a:spcAft>
              <a:buAutoNum type="arabicParenBoth"/>
            </a:pPr>
            <a:r>
              <a:rPr lang="en-US" sz="2000" dirty="0" err="1" smtClean="0">
                <a:solidFill>
                  <a:schemeClr val="tx2">
                    <a:lumMod val="75000"/>
                  </a:schemeClr>
                </a:solidFill>
              </a:rPr>
              <a:t>Kolmogrov</a:t>
            </a:r>
            <a:r>
              <a:rPr lang="en-US" sz="2000" dirty="0" smtClean="0">
                <a:solidFill>
                  <a:schemeClr val="tx2">
                    <a:lumMod val="75000"/>
                  </a:schemeClr>
                </a:solidFill>
              </a:rPr>
              <a:t>-Smirnov 2-sample test of distributions of values</a:t>
            </a:r>
          </a:p>
        </p:txBody>
      </p:sp>
    </p:spTree>
    <p:extLst>
      <p:ext uri="{BB962C8B-B14F-4D97-AF65-F5344CB8AC3E}">
        <p14:creationId xmlns:p14="http://schemas.microsoft.com/office/powerpoint/2010/main" val="7391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3"/>
          </p:nvPr>
        </p:nvSpPr>
        <p:spPr>
          <a:xfrm>
            <a:off x="457200" y="1179514"/>
            <a:ext cx="10951210" cy="5030786"/>
          </a:xfrm>
        </p:spPr>
        <p:txBody>
          <a:bodyPr/>
          <a:lstStyle/>
          <a:p>
            <a:r>
              <a:rPr lang="en-US" dirty="0"/>
              <a:t>Funding </a:t>
            </a:r>
            <a:r>
              <a:rPr lang="en-US" dirty="0" smtClean="0"/>
              <a:t>from United </a:t>
            </a:r>
            <a:r>
              <a:rPr lang="en-US" dirty="0"/>
              <a:t>States Army Medical Materiel Development </a:t>
            </a:r>
            <a:r>
              <a:rPr lang="en-US" dirty="0" smtClean="0"/>
              <a:t>Activity (USAMMDA)</a:t>
            </a:r>
            <a:endParaRPr lang="en-US" dirty="0"/>
          </a:p>
          <a:p>
            <a:r>
              <a:rPr lang="en-US" dirty="0" smtClean="0"/>
              <a:t>Collaboration with Johns Hopkins University Applied Physics Laboratory (JHU/APL) Canine Thermal Model team</a:t>
            </a:r>
          </a:p>
          <a:p>
            <a:pPr lvl="1"/>
            <a:r>
              <a:rPr lang="en-US" dirty="0" smtClean="0"/>
              <a:t>Including </a:t>
            </a:r>
            <a:r>
              <a:rPr lang="en-US" dirty="0"/>
              <a:t>M. Steve Rountree, Rekha Holtry, Tanya </a:t>
            </a:r>
            <a:r>
              <a:rPr lang="en-US" dirty="0" smtClean="0"/>
              <a:t>Tebcherani, and others</a:t>
            </a:r>
          </a:p>
          <a:p>
            <a:r>
              <a:rPr lang="en-US" dirty="0" smtClean="0"/>
              <a:t>Input from additional JHU/APL colleagues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a:t>
            </a:fld>
            <a:endParaRPr lang="en-US" dirty="0"/>
          </a:p>
        </p:txBody>
      </p:sp>
    </p:spTree>
    <p:extLst>
      <p:ext uri="{BB962C8B-B14F-4D97-AF65-F5344CB8AC3E}">
        <p14:creationId xmlns:p14="http://schemas.microsoft.com/office/powerpoint/2010/main" val="3130043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Unpaired t-Test of Raw Values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88" y="1504720"/>
            <a:ext cx="32004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788" y="3296482"/>
            <a:ext cx="3200400" cy="1600200"/>
          </a:xfrm>
          <a:prstGeom prst="rect">
            <a:avLst/>
          </a:prstGeom>
        </p:spPr>
      </p:pic>
      <p:sp>
        <p:nvSpPr>
          <p:cNvPr id="10" name="TextBox 9"/>
          <p:cNvSpPr txBox="1"/>
          <p:nvPr/>
        </p:nvSpPr>
        <p:spPr>
          <a:xfrm>
            <a:off x="594911" y="4990862"/>
            <a:ext cx="3833870" cy="707886"/>
          </a:xfrm>
          <a:prstGeom prst="rect">
            <a:avLst/>
          </a:prstGeom>
          <a:noFill/>
          <a:ln w="19050">
            <a:noFill/>
          </a:ln>
        </p:spPr>
        <p:txBody>
          <a:bodyPr wrap="square" rtlCol="0">
            <a:spAutoFit/>
          </a:bodyPr>
          <a:lstStyle/>
          <a:p>
            <a:r>
              <a:rPr lang="en-US" sz="2000" dirty="0" smtClean="0">
                <a:solidFill>
                  <a:schemeClr val="tx2">
                    <a:lumMod val="75000"/>
                  </a:schemeClr>
                </a:solidFill>
              </a:rPr>
              <a:t>H0: difference in means = 0</a:t>
            </a:r>
          </a:p>
          <a:p>
            <a:r>
              <a:rPr lang="en-US" sz="2000" dirty="0" smtClean="0">
                <a:solidFill>
                  <a:schemeClr val="tx2">
                    <a:lumMod val="75000"/>
                  </a:schemeClr>
                </a:solidFill>
              </a:rPr>
              <a:t>Difference in means = -0.055</a:t>
            </a:r>
          </a:p>
        </p:txBody>
      </p:sp>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sp>
        <p:nvSpPr>
          <p:cNvPr id="12" name="TextBox 11"/>
          <p:cNvSpPr txBox="1"/>
          <p:nvPr/>
        </p:nvSpPr>
        <p:spPr>
          <a:xfrm>
            <a:off x="192798" y="3673080"/>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CTM Device</a:t>
            </a:r>
          </a:p>
        </p:txBody>
      </p:sp>
      <p:sp>
        <p:nvSpPr>
          <p:cNvPr id="13" name="TextBox 12"/>
          <p:cNvSpPr txBox="1"/>
          <p:nvPr/>
        </p:nvSpPr>
        <p:spPr>
          <a:xfrm>
            <a:off x="192798" y="1995635"/>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Ref. Device</a:t>
            </a:r>
          </a:p>
        </p:txBody>
      </p:sp>
      <p:sp>
        <p:nvSpPr>
          <p:cNvPr id="14" name="TextBox 13"/>
          <p:cNvSpPr txBox="1"/>
          <p:nvPr/>
        </p:nvSpPr>
        <p:spPr>
          <a:xfrm>
            <a:off x="555924" y="2922788"/>
            <a:ext cx="3172858"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vs.</a:t>
            </a:r>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pic>
        <p:nvPicPr>
          <p:cNvPr id="16" name="Picture 15"/>
          <p:cNvPicPr>
            <a:picLocks noChangeAspect="1"/>
          </p:cNvPicPr>
          <p:nvPr/>
        </p:nvPicPr>
        <p:blipFill rotWithShape="1">
          <a:blip r:embed="rId4"/>
          <a:srcRect b="24614"/>
          <a:stretch/>
        </p:blipFill>
        <p:spPr>
          <a:xfrm>
            <a:off x="5181126" y="1610837"/>
            <a:ext cx="4968561" cy="1645920"/>
          </a:xfrm>
          <a:prstGeom prst="rect">
            <a:avLst/>
          </a:prstGeom>
        </p:spPr>
      </p:pic>
      <p:sp>
        <p:nvSpPr>
          <p:cNvPr id="18" name="TextBox 17"/>
          <p:cNvSpPr txBox="1"/>
          <p:nvPr/>
        </p:nvSpPr>
        <p:spPr>
          <a:xfrm>
            <a:off x="9537639" y="1854545"/>
            <a:ext cx="2369942"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0.0003 → strong evidence that difference in means is not zero</a:t>
            </a:r>
          </a:p>
        </p:txBody>
      </p:sp>
      <p:graphicFrame>
        <p:nvGraphicFramePr>
          <p:cNvPr id="19" name="Table 18"/>
          <p:cNvGraphicFramePr>
            <a:graphicFrameLocks noGrp="1"/>
          </p:cNvGraphicFramePr>
          <p:nvPr>
            <p:extLst>
              <p:ext uri="{D42A27DB-BD31-4B8C-83A1-F6EECF244321}">
                <p14:modId xmlns:p14="http://schemas.microsoft.com/office/powerpoint/2010/main" val="908563436"/>
              </p:ext>
            </p:extLst>
          </p:nvPr>
        </p:nvGraphicFramePr>
        <p:xfrm>
          <a:off x="5958289" y="3705069"/>
          <a:ext cx="5450120" cy="219456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248196">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248196">
                <a:tc>
                  <a:txBody>
                    <a:bodyPr/>
                    <a:lstStyle/>
                    <a:p>
                      <a:r>
                        <a:rPr lang="en-US" dirty="0" smtClean="0"/>
                        <a:t>Normal distribution*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291782"/>
                  </a:ext>
                </a:extLst>
              </a:tr>
              <a:tr h="248196">
                <a:tc>
                  <a:txBody>
                    <a:bodyPr/>
                    <a:lstStyle/>
                    <a:p>
                      <a:r>
                        <a:rPr lang="en-US" dirty="0" smtClean="0"/>
                        <a:t>Equal</a:t>
                      </a:r>
                      <a:r>
                        <a:rPr lang="en-US" baseline="0" dirty="0" smtClean="0"/>
                        <a:t> variance*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790556"/>
                  </a:ext>
                </a:extLst>
              </a:tr>
              <a:tr h="248196">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248196">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r h="248196">
                <a:tc>
                  <a:txBody>
                    <a:bodyPr/>
                    <a:lstStyle/>
                    <a:p>
                      <a:r>
                        <a:rPr lang="en-US" dirty="0" smtClean="0"/>
                        <a:t>Utilizes</a:t>
                      </a:r>
                      <a:r>
                        <a:rPr lang="en-US" baseline="0" dirty="0" smtClean="0"/>
                        <a:t> all available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477350"/>
                  </a:ext>
                </a:extLst>
              </a:tr>
            </a:tbl>
          </a:graphicData>
        </a:graphic>
      </p:graphicFrame>
      <p:sp>
        <p:nvSpPr>
          <p:cNvPr id="20" name="TextBox 19"/>
          <p:cNvSpPr txBox="1"/>
          <p:nvPr/>
        </p:nvSpPr>
        <p:spPr>
          <a:xfrm>
            <a:off x="6488935" y="3307914"/>
            <a:ext cx="4583017"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Considerations</a:t>
            </a:r>
            <a:r>
              <a:rPr lang="en-US" sz="2000" b="1" dirty="0" smtClean="0">
                <a:solidFill>
                  <a:schemeClr val="tx2">
                    <a:lumMod val="75000"/>
                  </a:schemeClr>
                </a:solidFill>
              </a:rPr>
              <a:t> </a:t>
            </a:r>
            <a:r>
              <a:rPr lang="en-US" sz="1600" b="1" dirty="0" smtClean="0">
                <a:solidFill>
                  <a:schemeClr val="tx2">
                    <a:lumMod val="75000"/>
                  </a:schemeClr>
                </a:solidFill>
              </a:rPr>
              <a:t>(* = assumed by test)</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Utilizes all available data — but fails to incorporate simultaneous measurement</a:t>
            </a:r>
          </a:p>
        </p:txBody>
      </p:sp>
      <p:sp>
        <p:nvSpPr>
          <p:cNvPr id="22" name="Rectangle 21"/>
          <p:cNvSpPr/>
          <p:nvPr/>
        </p:nvSpPr>
        <p:spPr>
          <a:xfrm>
            <a:off x="5958289" y="4792334"/>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Tree>
    <p:extLst>
      <p:ext uri="{BB962C8B-B14F-4D97-AF65-F5344CB8AC3E}">
        <p14:creationId xmlns:p14="http://schemas.microsoft.com/office/powerpoint/2010/main" val="21504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0" grpId="0"/>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#2: Paired t-Test of 5-Second Maxima</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88" y="1504720"/>
            <a:ext cx="32004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788" y="3296482"/>
            <a:ext cx="3200400" cy="1600200"/>
          </a:xfrm>
          <a:prstGeom prst="rect">
            <a:avLst/>
          </a:prstGeom>
        </p:spPr>
      </p:pic>
      <p:sp>
        <p:nvSpPr>
          <p:cNvPr id="10" name="TextBox 9"/>
          <p:cNvSpPr txBox="1"/>
          <p:nvPr/>
        </p:nvSpPr>
        <p:spPr>
          <a:xfrm>
            <a:off x="594911" y="4990862"/>
            <a:ext cx="3833870" cy="707886"/>
          </a:xfrm>
          <a:prstGeom prst="rect">
            <a:avLst/>
          </a:prstGeom>
          <a:noFill/>
          <a:ln w="19050">
            <a:noFill/>
          </a:ln>
        </p:spPr>
        <p:txBody>
          <a:bodyPr wrap="square" rtlCol="0">
            <a:spAutoFit/>
          </a:bodyPr>
          <a:lstStyle/>
          <a:p>
            <a:r>
              <a:rPr lang="en-US" sz="2000" dirty="0" smtClean="0">
                <a:solidFill>
                  <a:schemeClr val="tx2">
                    <a:lumMod val="75000"/>
                  </a:schemeClr>
                </a:solidFill>
              </a:rPr>
              <a:t>H0: mean difference = 0</a:t>
            </a:r>
          </a:p>
          <a:p>
            <a:r>
              <a:rPr lang="en-US" sz="2000" dirty="0" smtClean="0">
                <a:solidFill>
                  <a:schemeClr val="tx2">
                    <a:lumMod val="75000"/>
                  </a:schemeClr>
                </a:solidFill>
              </a:rPr>
              <a:t>Mean difference = -0.030</a:t>
            </a:r>
          </a:p>
        </p:txBody>
      </p:sp>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sp>
        <p:nvSpPr>
          <p:cNvPr id="12" name="TextBox 11"/>
          <p:cNvSpPr txBox="1"/>
          <p:nvPr/>
        </p:nvSpPr>
        <p:spPr>
          <a:xfrm>
            <a:off x="192798" y="3673080"/>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CTM Device</a:t>
            </a:r>
          </a:p>
        </p:txBody>
      </p:sp>
      <p:sp>
        <p:nvSpPr>
          <p:cNvPr id="13" name="TextBox 12"/>
          <p:cNvSpPr txBox="1"/>
          <p:nvPr/>
        </p:nvSpPr>
        <p:spPr>
          <a:xfrm>
            <a:off x="192798" y="1995635"/>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Ref. Device</a:t>
            </a:r>
          </a:p>
        </p:txBody>
      </p:sp>
      <p:sp>
        <p:nvSpPr>
          <p:cNvPr id="14" name="TextBox 13"/>
          <p:cNvSpPr txBox="1"/>
          <p:nvPr/>
        </p:nvSpPr>
        <p:spPr>
          <a:xfrm>
            <a:off x="555924" y="2922788"/>
            <a:ext cx="3172858"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vs.</a:t>
            </a:r>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Reflects simultaneous measurement — but falsely assumes independent data</a:t>
            </a:r>
          </a:p>
        </p:txBody>
      </p:sp>
      <p:pic>
        <p:nvPicPr>
          <p:cNvPr id="3" name="Picture 2"/>
          <p:cNvPicPr>
            <a:picLocks noChangeAspect="1"/>
          </p:cNvPicPr>
          <p:nvPr/>
        </p:nvPicPr>
        <p:blipFill>
          <a:blip r:embed="rId4"/>
          <a:stretch>
            <a:fillRect/>
          </a:stretch>
        </p:blipFill>
        <p:spPr>
          <a:xfrm>
            <a:off x="5028772" y="1599854"/>
            <a:ext cx="5486400" cy="1735494"/>
          </a:xfrm>
          <a:prstGeom prst="rect">
            <a:avLst/>
          </a:prstGeom>
        </p:spPr>
      </p:pic>
      <p:sp>
        <p:nvSpPr>
          <p:cNvPr id="18" name="TextBox 17"/>
          <p:cNvSpPr txBox="1"/>
          <p:nvPr/>
        </p:nvSpPr>
        <p:spPr>
          <a:xfrm>
            <a:off x="9529590" y="1885046"/>
            <a:ext cx="2602702"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0.004 → strong evidence that mean difference is not zero</a:t>
            </a:r>
          </a:p>
        </p:txBody>
      </p:sp>
      <p:graphicFrame>
        <p:nvGraphicFramePr>
          <p:cNvPr id="22" name="Table 21"/>
          <p:cNvGraphicFramePr>
            <a:graphicFrameLocks noGrp="1"/>
          </p:cNvGraphicFramePr>
          <p:nvPr>
            <p:extLst>
              <p:ext uri="{D42A27DB-BD31-4B8C-83A1-F6EECF244321}">
                <p14:modId xmlns:p14="http://schemas.microsoft.com/office/powerpoint/2010/main" val="3594887132"/>
              </p:ext>
            </p:extLst>
          </p:nvPr>
        </p:nvGraphicFramePr>
        <p:xfrm>
          <a:off x="5958289" y="4002528"/>
          <a:ext cx="5450120" cy="182880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323829">
                <a:tc>
                  <a:txBody>
                    <a:bodyPr/>
                    <a:lstStyle/>
                    <a:p>
                      <a:r>
                        <a:rPr lang="en-US" dirty="0" smtClean="0"/>
                        <a:t>Normal distribution*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291782"/>
                  </a:ext>
                </a:extLst>
              </a:tr>
              <a:tr h="323829">
                <a:tc>
                  <a:txBody>
                    <a:bodyPr/>
                    <a:lstStyle/>
                    <a:p>
                      <a:r>
                        <a:rPr lang="en-US" dirty="0" smtClean="0"/>
                        <a:t>Equal</a:t>
                      </a:r>
                      <a:r>
                        <a:rPr lang="en-US" baseline="0" dirty="0" smtClean="0"/>
                        <a:t> variance*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790556"/>
                  </a:ext>
                </a:extLst>
              </a:tr>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bl>
          </a:graphicData>
        </a:graphic>
      </p:graphicFrame>
      <p:sp>
        <p:nvSpPr>
          <p:cNvPr id="23" name="Rectangle 22"/>
          <p:cNvSpPr/>
          <p:nvPr/>
        </p:nvSpPr>
        <p:spPr>
          <a:xfrm>
            <a:off x="5958289" y="3977088"/>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
        <p:nvSpPr>
          <p:cNvPr id="25" name="TextBox 24"/>
          <p:cNvSpPr txBox="1"/>
          <p:nvPr/>
        </p:nvSpPr>
        <p:spPr>
          <a:xfrm>
            <a:off x="6488935" y="3549911"/>
            <a:ext cx="4583017"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Considerations</a:t>
            </a:r>
            <a:r>
              <a:rPr lang="en-US" sz="2000" b="1" dirty="0" smtClean="0">
                <a:solidFill>
                  <a:schemeClr val="tx2">
                    <a:lumMod val="75000"/>
                  </a:schemeClr>
                </a:solidFill>
              </a:rPr>
              <a:t> </a:t>
            </a:r>
            <a:r>
              <a:rPr lang="en-US" sz="1600" b="1" dirty="0" smtClean="0">
                <a:solidFill>
                  <a:schemeClr val="tx2">
                    <a:lumMod val="75000"/>
                  </a:schemeClr>
                </a:solidFill>
              </a:rPr>
              <a:t>(* = assumed by test)</a:t>
            </a:r>
          </a:p>
        </p:txBody>
      </p:sp>
    </p:spTree>
    <p:extLst>
      <p:ext uri="{BB962C8B-B14F-4D97-AF65-F5344CB8AC3E}">
        <p14:creationId xmlns:p14="http://schemas.microsoft.com/office/powerpoint/2010/main" val="21133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18" grpId="0" animBg="1"/>
      <p:bldP spid="23"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#3: Paired t-Test of 1-Minute Maxima</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88" y="1504720"/>
            <a:ext cx="32004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788" y="3296482"/>
            <a:ext cx="3200400" cy="1600200"/>
          </a:xfrm>
          <a:prstGeom prst="rect">
            <a:avLst/>
          </a:prstGeom>
        </p:spPr>
      </p:pic>
      <p:sp>
        <p:nvSpPr>
          <p:cNvPr id="10" name="TextBox 9"/>
          <p:cNvSpPr txBox="1"/>
          <p:nvPr/>
        </p:nvSpPr>
        <p:spPr>
          <a:xfrm>
            <a:off x="594911" y="4990862"/>
            <a:ext cx="3833870" cy="707886"/>
          </a:xfrm>
          <a:prstGeom prst="rect">
            <a:avLst/>
          </a:prstGeom>
          <a:noFill/>
          <a:ln w="19050">
            <a:noFill/>
          </a:ln>
        </p:spPr>
        <p:txBody>
          <a:bodyPr wrap="square" rtlCol="0">
            <a:spAutoFit/>
          </a:bodyPr>
          <a:lstStyle/>
          <a:p>
            <a:r>
              <a:rPr lang="en-US" sz="2000" dirty="0" smtClean="0">
                <a:solidFill>
                  <a:schemeClr val="tx2">
                    <a:lumMod val="75000"/>
                  </a:schemeClr>
                </a:solidFill>
              </a:rPr>
              <a:t>H0: mean difference = 0</a:t>
            </a:r>
          </a:p>
          <a:p>
            <a:r>
              <a:rPr lang="en-US" sz="2000" dirty="0" smtClean="0">
                <a:solidFill>
                  <a:schemeClr val="tx2">
                    <a:lumMod val="75000"/>
                  </a:schemeClr>
                </a:solidFill>
              </a:rPr>
              <a:t>Mean difference = -0.006</a:t>
            </a:r>
          </a:p>
        </p:txBody>
      </p:sp>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sp>
        <p:nvSpPr>
          <p:cNvPr id="12" name="TextBox 11"/>
          <p:cNvSpPr txBox="1"/>
          <p:nvPr/>
        </p:nvSpPr>
        <p:spPr>
          <a:xfrm>
            <a:off x="192798" y="3673080"/>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CTM Device</a:t>
            </a:r>
          </a:p>
        </p:txBody>
      </p:sp>
      <p:sp>
        <p:nvSpPr>
          <p:cNvPr id="13" name="TextBox 12"/>
          <p:cNvSpPr txBox="1"/>
          <p:nvPr/>
        </p:nvSpPr>
        <p:spPr>
          <a:xfrm>
            <a:off x="192798" y="1995635"/>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Ref. Device</a:t>
            </a:r>
          </a:p>
        </p:txBody>
      </p:sp>
      <p:sp>
        <p:nvSpPr>
          <p:cNvPr id="14" name="TextBox 13"/>
          <p:cNvSpPr txBox="1"/>
          <p:nvPr/>
        </p:nvSpPr>
        <p:spPr>
          <a:xfrm>
            <a:off x="555924" y="2922788"/>
            <a:ext cx="3172858"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vs.</a:t>
            </a:r>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0" name="TextBox 19"/>
          <p:cNvSpPr txBox="1"/>
          <p:nvPr/>
        </p:nvSpPr>
        <p:spPr>
          <a:xfrm>
            <a:off x="6488935" y="3594356"/>
            <a:ext cx="4583017" cy="400110"/>
          </a:xfrm>
          <a:prstGeom prst="rect">
            <a:avLst/>
          </a:prstGeom>
          <a:noFill/>
          <a:ln w="19050">
            <a:noFill/>
          </a:ln>
        </p:spPr>
        <p:txBody>
          <a:bodyPr wrap="square" rtlCol="0">
            <a:spAutoFit/>
          </a:bodyPr>
          <a:lstStyle/>
          <a:p>
            <a:pPr algn="ctr"/>
            <a:r>
              <a:rPr lang="en-US" sz="2000" b="1" u="sng" dirty="0">
                <a:solidFill>
                  <a:schemeClr val="tx2">
                    <a:lumMod val="75000"/>
                  </a:schemeClr>
                </a:solidFill>
              </a:rPr>
              <a:t>Considerations</a:t>
            </a:r>
            <a:r>
              <a:rPr lang="en-US" sz="2000" b="1" dirty="0">
                <a:solidFill>
                  <a:schemeClr val="tx2">
                    <a:lumMod val="75000"/>
                  </a:schemeClr>
                </a:solidFill>
              </a:rPr>
              <a:t> </a:t>
            </a:r>
            <a:r>
              <a:rPr lang="en-US" sz="1600" b="1" dirty="0">
                <a:solidFill>
                  <a:schemeClr val="tx2">
                    <a:lumMod val="75000"/>
                  </a:schemeClr>
                </a:solidFill>
              </a:rPr>
              <a:t>(* = assumed by test)</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Autocorrelation reduced — but would fail to detect differences of alternating signs</a:t>
            </a:r>
          </a:p>
        </p:txBody>
      </p:sp>
      <p:graphicFrame>
        <p:nvGraphicFramePr>
          <p:cNvPr id="22" name="Table 21"/>
          <p:cNvGraphicFramePr>
            <a:graphicFrameLocks noGrp="1"/>
          </p:cNvGraphicFramePr>
          <p:nvPr>
            <p:extLst>
              <p:ext uri="{D42A27DB-BD31-4B8C-83A1-F6EECF244321}">
                <p14:modId xmlns:p14="http://schemas.microsoft.com/office/powerpoint/2010/main" val="1501227134"/>
              </p:ext>
            </p:extLst>
          </p:nvPr>
        </p:nvGraphicFramePr>
        <p:xfrm>
          <a:off x="5958289" y="4002528"/>
          <a:ext cx="5450120" cy="182880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323829">
                <a:tc>
                  <a:txBody>
                    <a:bodyPr/>
                    <a:lstStyle/>
                    <a:p>
                      <a:r>
                        <a:rPr lang="en-US" dirty="0" smtClean="0"/>
                        <a:t>Normal distribution*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291782"/>
                  </a:ext>
                </a:extLst>
              </a:tr>
              <a:tr h="323829">
                <a:tc>
                  <a:txBody>
                    <a:bodyPr/>
                    <a:lstStyle/>
                    <a:p>
                      <a:r>
                        <a:rPr lang="en-US" dirty="0" smtClean="0"/>
                        <a:t>Equal</a:t>
                      </a:r>
                      <a:r>
                        <a:rPr lang="en-US" baseline="0" dirty="0" smtClean="0"/>
                        <a:t> variance*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790556"/>
                  </a:ext>
                </a:extLst>
              </a:tr>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bl>
          </a:graphicData>
        </a:graphic>
      </p:graphicFrame>
      <p:pic>
        <p:nvPicPr>
          <p:cNvPr id="7" name="Picture 6"/>
          <p:cNvPicPr>
            <a:picLocks noChangeAspect="1"/>
          </p:cNvPicPr>
          <p:nvPr/>
        </p:nvPicPr>
        <p:blipFill>
          <a:blip r:embed="rId4"/>
          <a:stretch>
            <a:fillRect/>
          </a:stretch>
        </p:blipFill>
        <p:spPr>
          <a:xfrm>
            <a:off x="5028772" y="1624224"/>
            <a:ext cx="6002214" cy="1828800"/>
          </a:xfrm>
          <a:prstGeom prst="rect">
            <a:avLst/>
          </a:prstGeom>
        </p:spPr>
      </p:pic>
      <p:sp>
        <p:nvSpPr>
          <p:cNvPr id="18" name="TextBox 17"/>
          <p:cNvSpPr txBox="1"/>
          <p:nvPr/>
        </p:nvSpPr>
        <p:spPr>
          <a:xfrm>
            <a:off x="9529590" y="1995635"/>
            <a:ext cx="2602702"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0.802 → no evidence that mean difference is not zero</a:t>
            </a:r>
          </a:p>
        </p:txBody>
      </p:sp>
    </p:spTree>
    <p:extLst>
      <p:ext uri="{BB962C8B-B14F-4D97-AF65-F5344CB8AC3E}">
        <p14:creationId xmlns:p14="http://schemas.microsoft.com/office/powerpoint/2010/main" val="27890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#4: One-Sample t-Test of Abs. Differences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23</a:t>
            </a:fld>
            <a:endParaRPr lang="en-US" dirty="0"/>
          </a:p>
        </p:txBody>
      </p:sp>
      <p:sp>
        <p:nvSpPr>
          <p:cNvPr id="10" name="TextBox 9"/>
          <p:cNvSpPr txBox="1"/>
          <p:nvPr/>
        </p:nvSpPr>
        <p:spPr>
          <a:xfrm>
            <a:off x="187287" y="4752529"/>
            <a:ext cx="3988106" cy="707886"/>
          </a:xfrm>
          <a:prstGeom prst="rect">
            <a:avLst/>
          </a:prstGeom>
          <a:noFill/>
          <a:ln w="19050">
            <a:noFill/>
          </a:ln>
        </p:spPr>
        <p:txBody>
          <a:bodyPr wrap="square" rtlCol="0">
            <a:spAutoFit/>
          </a:bodyPr>
          <a:lstStyle/>
          <a:p>
            <a:r>
              <a:rPr lang="en-US" sz="2000" dirty="0" smtClean="0">
                <a:solidFill>
                  <a:schemeClr val="tx2">
                    <a:lumMod val="75000"/>
                  </a:schemeClr>
                </a:solidFill>
              </a:rPr>
              <a:t>H0: mean absolute difference = 0</a:t>
            </a:r>
          </a:p>
          <a:p>
            <a:r>
              <a:rPr lang="en-US" sz="2000" dirty="0" smtClean="0">
                <a:solidFill>
                  <a:schemeClr val="tx2">
                    <a:lumMod val="75000"/>
                  </a:schemeClr>
                </a:solidFill>
              </a:rPr>
              <a:t>Mean absolute difference = 0.103</a:t>
            </a:r>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0" name="TextBox 19"/>
          <p:cNvSpPr txBox="1"/>
          <p:nvPr/>
        </p:nvSpPr>
        <p:spPr>
          <a:xfrm>
            <a:off x="6488935" y="3594356"/>
            <a:ext cx="4583017" cy="400110"/>
          </a:xfrm>
          <a:prstGeom prst="rect">
            <a:avLst/>
          </a:prstGeom>
          <a:noFill/>
          <a:ln w="19050">
            <a:noFill/>
          </a:ln>
        </p:spPr>
        <p:txBody>
          <a:bodyPr wrap="square" rtlCol="0">
            <a:spAutoFit/>
          </a:bodyPr>
          <a:lstStyle/>
          <a:p>
            <a:pPr algn="ctr"/>
            <a:r>
              <a:rPr lang="en-US" sz="2000" b="1" u="sng" dirty="0">
                <a:solidFill>
                  <a:schemeClr val="tx2">
                    <a:lumMod val="75000"/>
                  </a:schemeClr>
                </a:solidFill>
              </a:rPr>
              <a:t>Considerations</a:t>
            </a:r>
            <a:r>
              <a:rPr lang="en-US" sz="2000" b="1" dirty="0">
                <a:solidFill>
                  <a:schemeClr val="tx2">
                    <a:lumMod val="75000"/>
                  </a:schemeClr>
                </a:solidFill>
              </a:rPr>
              <a:t> </a:t>
            </a:r>
            <a:r>
              <a:rPr lang="en-US" sz="1600" b="1" dirty="0">
                <a:solidFill>
                  <a:schemeClr val="tx2">
                    <a:lumMod val="75000"/>
                  </a:schemeClr>
                </a:solidFill>
              </a:rPr>
              <a:t>(* = assumed by test)</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Assesses absolute differences — but falsely assumes normally distributed data</a:t>
            </a:r>
          </a:p>
        </p:txBody>
      </p:sp>
      <p:graphicFrame>
        <p:nvGraphicFramePr>
          <p:cNvPr id="22" name="Table 21"/>
          <p:cNvGraphicFramePr>
            <a:graphicFrameLocks noGrp="1"/>
          </p:cNvGraphicFramePr>
          <p:nvPr>
            <p:extLst>
              <p:ext uri="{D42A27DB-BD31-4B8C-83A1-F6EECF244321}">
                <p14:modId xmlns:p14="http://schemas.microsoft.com/office/powerpoint/2010/main" val="2652240932"/>
              </p:ext>
            </p:extLst>
          </p:nvPr>
        </p:nvGraphicFramePr>
        <p:xfrm>
          <a:off x="5958289" y="4002528"/>
          <a:ext cx="5450120" cy="182880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323829">
                <a:tc>
                  <a:txBody>
                    <a:bodyPr/>
                    <a:lstStyle/>
                    <a:p>
                      <a:r>
                        <a:rPr lang="en-US" dirty="0" smtClean="0"/>
                        <a:t>Normal distribution*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291782"/>
                  </a:ext>
                </a:extLst>
              </a:tr>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r h="323829">
                <a:tc>
                  <a:txBody>
                    <a:bodyPr/>
                    <a:lstStyle/>
                    <a:p>
                      <a:r>
                        <a:rPr lang="en-US" dirty="0" smtClean="0"/>
                        <a:t>Utilizes all available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73636"/>
                  </a:ext>
                </a:extLst>
              </a:tr>
            </a:tbl>
          </a:graphicData>
        </a:graphic>
      </p:graphicFrame>
      <p:sp>
        <p:nvSpPr>
          <p:cNvPr id="23" name="Rectangle 22"/>
          <p:cNvSpPr/>
          <p:nvPr/>
        </p:nvSpPr>
        <p:spPr>
          <a:xfrm>
            <a:off x="5958289" y="4329630"/>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 y="1438073"/>
            <a:ext cx="4114800" cy="3081528"/>
          </a:xfrm>
          <a:prstGeom prst="rect">
            <a:avLst/>
          </a:prstGeom>
        </p:spPr>
      </p:pic>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pic>
        <p:nvPicPr>
          <p:cNvPr id="16" name="Picture 15"/>
          <p:cNvPicPr>
            <a:picLocks noChangeAspect="1"/>
          </p:cNvPicPr>
          <p:nvPr/>
        </p:nvPicPr>
        <p:blipFill>
          <a:blip r:embed="rId3"/>
          <a:stretch>
            <a:fillRect/>
          </a:stretch>
        </p:blipFill>
        <p:spPr>
          <a:xfrm>
            <a:off x="4801519" y="1557249"/>
            <a:ext cx="5486400" cy="1900518"/>
          </a:xfrm>
          <a:prstGeom prst="rect">
            <a:avLst/>
          </a:prstGeom>
        </p:spPr>
      </p:pic>
      <p:sp>
        <p:nvSpPr>
          <p:cNvPr id="18" name="TextBox 17"/>
          <p:cNvSpPr txBox="1"/>
          <p:nvPr/>
        </p:nvSpPr>
        <p:spPr>
          <a:xfrm>
            <a:off x="9529590" y="1885046"/>
            <a:ext cx="2602702"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10</a:t>
            </a:r>
            <a:r>
              <a:rPr lang="en-US" sz="2000" b="1" baseline="30000" dirty="0" smtClean="0">
                <a:solidFill>
                  <a:schemeClr val="bg1"/>
                </a:solidFill>
              </a:rPr>
              <a:t>-8</a:t>
            </a:r>
            <a:r>
              <a:rPr lang="en-US" sz="2000" b="1" dirty="0" smtClean="0">
                <a:solidFill>
                  <a:schemeClr val="bg1"/>
                </a:solidFill>
              </a:rPr>
              <a:t> → strong evidence that mean absolute difference is not zero</a:t>
            </a:r>
          </a:p>
        </p:txBody>
      </p:sp>
    </p:spTree>
    <p:extLst>
      <p:ext uri="{BB962C8B-B14F-4D97-AF65-F5344CB8AC3E}">
        <p14:creationId xmlns:p14="http://schemas.microsoft.com/office/powerpoint/2010/main" val="3068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P spid="23"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Attempt #5A: Wilcoxon Test of Absolute Differences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24</a:t>
            </a:fld>
            <a:endParaRPr lang="en-US" dirty="0"/>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0" name="TextBox 19"/>
          <p:cNvSpPr txBox="1"/>
          <p:nvPr/>
        </p:nvSpPr>
        <p:spPr>
          <a:xfrm>
            <a:off x="6488935" y="3594356"/>
            <a:ext cx="4583017" cy="400110"/>
          </a:xfrm>
          <a:prstGeom prst="rect">
            <a:avLst/>
          </a:prstGeom>
          <a:noFill/>
          <a:ln w="19050">
            <a:noFill/>
          </a:ln>
        </p:spPr>
        <p:txBody>
          <a:bodyPr wrap="square" rtlCol="0">
            <a:spAutoFit/>
          </a:bodyPr>
          <a:lstStyle/>
          <a:p>
            <a:pPr algn="ctr"/>
            <a:r>
              <a:rPr lang="en-US" sz="2000" b="1" u="sng" dirty="0">
                <a:solidFill>
                  <a:schemeClr val="tx2">
                    <a:lumMod val="75000"/>
                  </a:schemeClr>
                </a:solidFill>
              </a:rPr>
              <a:t>Considerations</a:t>
            </a:r>
            <a:r>
              <a:rPr lang="en-US" sz="2000" b="1" dirty="0">
                <a:solidFill>
                  <a:schemeClr val="tx2">
                    <a:lumMod val="75000"/>
                  </a:schemeClr>
                </a:solidFill>
              </a:rPr>
              <a:t> </a:t>
            </a:r>
            <a:r>
              <a:rPr lang="en-US" sz="1600" b="1" dirty="0">
                <a:solidFill>
                  <a:schemeClr val="tx2">
                    <a:lumMod val="75000"/>
                  </a:schemeClr>
                </a:solidFill>
              </a:rPr>
              <a:t>(* = assumed by test)</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Doesn’t require assuming normality — but may not show equivalence</a:t>
            </a:r>
          </a:p>
        </p:txBody>
      </p:sp>
      <p:graphicFrame>
        <p:nvGraphicFramePr>
          <p:cNvPr id="22" name="Table 21"/>
          <p:cNvGraphicFramePr>
            <a:graphicFrameLocks noGrp="1"/>
          </p:cNvGraphicFramePr>
          <p:nvPr>
            <p:extLst>
              <p:ext uri="{D42A27DB-BD31-4B8C-83A1-F6EECF244321}">
                <p14:modId xmlns:p14="http://schemas.microsoft.com/office/powerpoint/2010/main" val="886889911"/>
              </p:ext>
            </p:extLst>
          </p:nvPr>
        </p:nvGraphicFramePr>
        <p:xfrm>
          <a:off x="5958289" y="4002528"/>
          <a:ext cx="5450120" cy="146304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r h="323829">
                <a:tc>
                  <a:txBody>
                    <a:bodyPr/>
                    <a:lstStyle/>
                    <a:p>
                      <a:r>
                        <a:rPr lang="en-US" dirty="0" smtClean="0"/>
                        <a:t>Utilizes all available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935506"/>
                  </a:ext>
                </a:extLst>
              </a:tr>
            </a:tbl>
          </a:graphicData>
        </a:graphic>
      </p:graphicFrame>
      <p:sp>
        <p:nvSpPr>
          <p:cNvPr id="19" name="Rectangle 18"/>
          <p:cNvSpPr/>
          <p:nvPr/>
        </p:nvSpPr>
        <p:spPr>
          <a:xfrm>
            <a:off x="5958289" y="4737250"/>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
        <p:nvSpPr>
          <p:cNvPr id="23" name="TextBox 22"/>
          <p:cNvSpPr txBox="1"/>
          <p:nvPr/>
        </p:nvSpPr>
        <p:spPr>
          <a:xfrm>
            <a:off x="187287" y="4752529"/>
            <a:ext cx="3988106" cy="707886"/>
          </a:xfrm>
          <a:prstGeom prst="rect">
            <a:avLst/>
          </a:prstGeom>
          <a:noFill/>
          <a:ln w="19050">
            <a:noFill/>
          </a:ln>
        </p:spPr>
        <p:txBody>
          <a:bodyPr wrap="square" rtlCol="0">
            <a:spAutoFit/>
          </a:bodyPr>
          <a:lstStyle/>
          <a:p>
            <a:r>
              <a:rPr lang="en-US" sz="2000" dirty="0" smtClean="0">
                <a:solidFill>
                  <a:schemeClr val="tx2">
                    <a:lumMod val="75000"/>
                  </a:schemeClr>
                </a:solidFill>
              </a:rPr>
              <a:t>H0: mean absolute difference = 0</a:t>
            </a:r>
          </a:p>
          <a:p>
            <a:r>
              <a:rPr lang="en-US" sz="2000" dirty="0" smtClean="0">
                <a:solidFill>
                  <a:schemeClr val="tx2">
                    <a:lumMod val="75000"/>
                  </a:schemeClr>
                </a:solidFill>
              </a:rPr>
              <a:t>Mean absolute difference = 0.103</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 y="1438073"/>
            <a:ext cx="4114800" cy="3081528"/>
          </a:xfrm>
          <a:prstGeom prst="rect">
            <a:avLst/>
          </a:prstGeom>
        </p:spPr>
      </p:pic>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pic>
        <p:nvPicPr>
          <p:cNvPr id="7" name="Picture 6"/>
          <p:cNvPicPr>
            <a:picLocks noChangeAspect="1"/>
          </p:cNvPicPr>
          <p:nvPr/>
        </p:nvPicPr>
        <p:blipFill>
          <a:blip r:embed="rId3"/>
          <a:stretch>
            <a:fillRect/>
          </a:stretch>
        </p:blipFill>
        <p:spPr>
          <a:xfrm>
            <a:off x="5039502" y="1605255"/>
            <a:ext cx="6400800" cy="1555214"/>
          </a:xfrm>
          <a:prstGeom prst="rect">
            <a:avLst/>
          </a:prstGeom>
        </p:spPr>
      </p:pic>
      <p:sp>
        <p:nvSpPr>
          <p:cNvPr id="18" name="TextBox 17"/>
          <p:cNvSpPr txBox="1"/>
          <p:nvPr/>
        </p:nvSpPr>
        <p:spPr>
          <a:xfrm>
            <a:off x="9529590" y="1995635"/>
            <a:ext cx="2602702"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10</a:t>
            </a:r>
            <a:r>
              <a:rPr lang="en-US" sz="2000" b="1" baseline="30000" dirty="0" smtClean="0">
                <a:solidFill>
                  <a:schemeClr val="bg1"/>
                </a:solidFill>
              </a:rPr>
              <a:t>-12</a:t>
            </a:r>
            <a:r>
              <a:rPr lang="en-US" sz="2000" b="1" dirty="0" smtClean="0">
                <a:solidFill>
                  <a:schemeClr val="bg1"/>
                </a:solidFill>
              </a:rPr>
              <a:t> </a:t>
            </a:r>
            <a:r>
              <a:rPr lang="en-US" sz="2000" b="1" dirty="0">
                <a:solidFill>
                  <a:schemeClr val="bg1"/>
                </a:solidFill>
              </a:rPr>
              <a:t>→ strong evidence that mean absolute difference is not zero</a:t>
            </a:r>
          </a:p>
        </p:txBody>
      </p:sp>
    </p:spTree>
    <p:extLst>
      <p:ext uri="{BB962C8B-B14F-4D97-AF65-F5344CB8AC3E}">
        <p14:creationId xmlns:p14="http://schemas.microsoft.com/office/powerpoint/2010/main" val="15831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P spid="19"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Attempt #5B: Paired Wilcoxon Test of 1-Minute Max.</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88" y="1504720"/>
            <a:ext cx="32004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788" y="3296482"/>
            <a:ext cx="3200400" cy="1600200"/>
          </a:xfrm>
          <a:prstGeom prst="rect">
            <a:avLst/>
          </a:prstGeom>
        </p:spPr>
      </p:pic>
      <p:sp>
        <p:nvSpPr>
          <p:cNvPr id="10" name="TextBox 9"/>
          <p:cNvSpPr txBox="1"/>
          <p:nvPr/>
        </p:nvSpPr>
        <p:spPr>
          <a:xfrm>
            <a:off x="594911" y="4990862"/>
            <a:ext cx="3833870" cy="707886"/>
          </a:xfrm>
          <a:prstGeom prst="rect">
            <a:avLst/>
          </a:prstGeom>
          <a:noFill/>
          <a:ln w="19050">
            <a:noFill/>
          </a:ln>
        </p:spPr>
        <p:txBody>
          <a:bodyPr wrap="square" rtlCol="0">
            <a:spAutoFit/>
          </a:bodyPr>
          <a:lstStyle/>
          <a:p>
            <a:r>
              <a:rPr lang="en-US" sz="2000" dirty="0" smtClean="0">
                <a:solidFill>
                  <a:schemeClr val="tx2">
                    <a:lumMod val="75000"/>
                  </a:schemeClr>
                </a:solidFill>
              </a:rPr>
              <a:t>H0: mean difference = 0</a:t>
            </a:r>
          </a:p>
          <a:p>
            <a:r>
              <a:rPr lang="en-US" sz="2000" dirty="0" smtClean="0">
                <a:solidFill>
                  <a:schemeClr val="tx2">
                    <a:lumMod val="75000"/>
                  </a:schemeClr>
                </a:solidFill>
              </a:rPr>
              <a:t>Mean difference = -0.006</a:t>
            </a:r>
          </a:p>
        </p:txBody>
      </p:sp>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sp>
        <p:nvSpPr>
          <p:cNvPr id="12" name="TextBox 11"/>
          <p:cNvSpPr txBox="1"/>
          <p:nvPr/>
        </p:nvSpPr>
        <p:spPr>
          <a:xfrm>
            <a:off x="192798" y="3673080"/>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CTM Device</a:t>
            </a:r>
          </a:p>
        </p:txBody>
      </p:sp>
      <p:sp>
        <p:nvSpPr>
          <p:cNvPr id="13" name="TextBox 12"/>
          <p:cNvSpPr txBox="1"/>
          <p:nvPr/>
        </p:nvSpPr>
        <p:spPr>
          <a:xfrm>
            <a:off x="192798" y="1995635"/>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Ref. Device</a:t>
            </a:r>
          </a:p>
        </p:txBody>
      </p:sp>
      <p:sp>
        <p:nvSpPr>
          <p:cNvPr id="14" name="TextBox 13"/>
          <p:cNvSpPr txBox="1"/>
          <p:nvPr/>
        </p:nvSpPr>
        <p:spPr>
          <a:xfrm>
            <a:off x="555924" y="2922788"/>
            <a:ext cx="3172858"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vs.</a:t>
            </a:r>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0" name="TextBox 19"/>
          <p:cNvSpPr txBox="1"/>
          <p:nvPr/>
        </p:nvSpPr>
        <p:spPr>
          <a:xfrm>
            <a:off x="6488935" y="3594356"/>
            <a:ext cx="4583017" cy="400110"/>
          </a:xfrm>
          <a:prstGeom prst="rect">
            <a:avLst/>
          </a:prstGeom>
          <a:noFill/>
          <a:ln w="19050">
            <a:noFill/>
          </a:ln>
        </p:spPr>
        <p:txBody>
          <a:bodyPr wrap="square" rtlCol="0">
            <a:spAutoFit/>
          </a:bodyPr>
          <a:lstStyle/>
          <a:p>
            <a:pPr algn="ctr"/>
            <a:r>
              <a:rPr lang="en-US" sz="2000" b="1" u="sng" dirty="0">
                <a:solidFill>
                  <a:schemeClr val="tx2">
                    <a:lumMod val="75000"/>
                  </a:schemeClr>
                </a:solidFill>
              </a:rPr>
              <a:t>Considerations</a:t>
            </a:r>
            <a:r>
              <a:rPr lang="en-US" sz="2000" b="1" dirty="0">
                <a:solidFill>
                  <a:schemeClr val="tx2">
                    <a:lumMod val="75000"/>
                  </a:schemeClr>
                </a:solidFill>
              </a:rPr>
              <a:t> </a:t>
            </a:r>
            <a:r>
              <a:rPr lang="en-US" sz="1600" b="1" dirty="0">
                <a:solidFill>
                  <a:schemeClr val="tx2">
                    <a:lumMod val="75000"/>
                  </a:schemeClr>
                </a:solidFill>
              </a:rPr>
              <a:t>(* = assumed by test)</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Doesn’t require assuming normality — but may not show equivalence</a:t>
            </a:r>
          </a:p>
        </p:txBody>
      </p:sp>
      <p:graphicFrame>
        <p:nvGraphicFramePr>
          <p:cNvPr id="22" name="Table 21"/>
          <p:cNvGraphicFramePr>
            <a:graphicFrameLocks noGrp="1"/>
          </p:cNvGraphicFramePr>
          <p:nvPr>
            <p:extLst>
              <p:ext uri="{D42A27DB-BD31-4B8C-83A1-F6EECF244321}">
                <p14:modId xmlns:p14="http://schemas.microsoft.com/office/powerpoint/2010/main" val="3683830038"/>
              </p:ext>
            </p:extLst>
          </p:nvPr>
        </p:nvGraphicFramePr>
        <p:xfrm>
          <a:off x="5958289" y="4002528"/>
          <a:ext cx="5450120" cy="182880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323829">
                <a:tc>
                  <a:txBody>
                    <a:bodyPr/>
                    <a:lstStyle/>
                    <a:p>
                      <a:r>
                        <a:rPr lang="en-US" dirty="0" smtClean="0"/>
                        <a:t>Equal</a:t>
                      </a:r>
                      <a:r>
                        <a:rPr lang="en-US" baseline="0" dirty="0" smtClean="0"/>
                        <a:t> variance*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790556"/>
                  </a:ext>
                </a:extLst>
              </a:tr>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r h="323829">
                <a:tc>
                  <a:txBody>
                    <a:bodyPr/>
                    <a:lstStyle/>
                    <a:p>
                      <a:r>
                        <a:rPr lang="en-US" dirty="0" smtClean="0"/>
                        <a:t>Utilizes all available</a:t>
                      </a:r>
                      <a:r>
                        <a:rPr lang="en-US" baseline="0" dirty="0" smtClean="0"/>
                        <a:t> </a:t>
                      </a:r>
                      <a:r>
                        <a:rPr lang="en-US" dirty="0" smtClean="0"/>
                        <a:t>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935506"/>
                  </a:ext>
                </a:extLst>
              </a:tr>
            </a:tbl>
          </a:graphicData>
        </a:graphic>
      </p:graphicFrame>
      <p:sp>
        <p:nvSpPr>
          <p:cNvPr id="19" name="Rectangle 18"/>
          <p:cNvSpPr/>
          <p:nvPr/>
        </p:nvSpPr>
        <p:spPr>
          <a:xfrm>
            <a:off x="5958289" y="5100811"/>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pic>
        <p:nvPicPr>
          <p:cNvPr id="3" name="Picture 2"/>
          <p:cNvPicPr>
            <a:picLocks noChangeAspect="1"/>
          </p:cNvPicPr>
          <p:nvPr/>
        </p:nvPicPr>
        <p:blipFill>
          <a:blip r:embed="rId4"/>
          <a:stretch>
            <a:fillRect/>
          </a:stretch>
        </p:blipFill>
        <p:spPr>
          <a:xfrm>
            <a:off x="5067759" y="1576438"/>
            <a:ext cx="6400800" cy="1405890"/>
          </a:xfrm>
          <a:prstGeom prst="rect">
            <a:avLst/>
          </a:prstGeom>
        </p:spPr>
      </p:pic>
      <p:sp>
        <p:nvSpPr>
          <p:cNvPr id="18" name="TextBox 17"/>
          <p:cNvSpPr txBox="1"/>
          <p:nvPr/>
        </p:nvSpPr>
        <p:spPr>
          <a:xfrm>
            <a:off x="9529590" y="1995635"/>
            <a:ext cx="2602702"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0.754 → no evidence that mean difference is not zero</a:t>
            </a:r>
          </a:p>
        </p:txBody>
      </p:sp>
    </p:spTree>
    <p:extLst>
      <p:ext uri="{BB962C8B-B14F-4D97-AF65-F5344CB8AC3E}">
        <p14:creationId xmlns:p14="http://schemas.microsoft.com/office/powerpoint/2010/main" val="19835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P spid="19"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Attempt #6: Paired Equivalence Test of 1-Min. Max.</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88" y="1504720"/>
            <a:ext cx="32004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788" y="3296482"/>
            <a:ext cx="3200400" cy="1600200"/>
          </a:xfrm>
          <a:prstGeom prst="rect">
            <a:avLst/>
          </a:prstGeom>
        </p:spPr>
      </p:pic>
      <p:sp>
        <p:nvSpPr>
          <p:cNvPr id="10" name="TextBox 9"/>
          <p:cNvSpPr txBox="1"/>
          <p:nvPr/>
        </p:nvSpPr>
        <p:spPr>
          <a:xfrm>
            <a:off x="594911" y="4924760"/>
            <a:ext cx="3833870" cy="1015663"/>
          </a:xfrm>
          <a:prstGeom prst="rect">
            <a:avLst/>
          </a:prstGeom>
          <a:noFill/>
          <a:ln w="19050">
            <a:noFill/>
          </a:ln>
        </p:spPr>
        <p:txBody>
          <a:bodyPr wrap="square" rtlCol="0">
            <a:spAutoFit/>
          </a:bodyPr>
          <a:lstStyle/>
          <a:p>
            <a:pPr marL="461963" indent="-461963"/>
            <a:r>
              <a:rPr lang="en-US" sz="2000" dirty="0" smtClean="0">
                <a:solidFill>
                  <a:schemeClr val="tx2">
                    <a:lumMod val="75000"/>
                  </a:schemeClr>
                </a:solidFill>
              </a:rPr>
              <a:t>H0: mean difference &lt; -0.5 SD or mean difference &gt; 0.5 SD</a:t>
            </a:r>
          </a:p>
          <a:p>
            <a:r>
              <a:rPr lang="en-US" sz="2000" dirty="0" smtClean="0">
                <a:solidFill>
                  <a:schemeClr val="tx2">
                    <a:lumMod val="75000"/>
                  </a:schemeClr>
                </a:solidFill>
              </a:rPr>
              <a:t>Mean difference = -0.006</a:t>
            </a:r>
          </a:p>
        </p:txBody>
      </p:sp>
      <p:sp>
        <p:nvSpPr>
          <p:cNvPr id="11" name="TextBox 10"/>
          <p:cNvSpPr txBox="1"/>
          <p:nvPr/>
        </p:nvSpPr>
        <p:spPr>
          <a:xfrm>
            <a:off x="59491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sp>
        <p:nvSpPr>
          <p:cNvPr id="12" name="TextBox 11"/>
          <p:cNvSpPr txBox="1"/>
          <p:nvPr/>
        </p:nvSpPr>
        <p:spPr>
          <a:xfrm>
            <a:off x="192798" y="3673080"/>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CTM Device</a:t>
            </a:r>
          </a:p>
        </p:txBody>
      </p:sp>
      <p:sp>
        <p:nvSpPr>
          <p:cNvPr id="13" name="TextBox 12"/>
          <p:cNvSpPr txBox="1"/>
          <p:nvPr/>
        </p:nvSpPr>
        <p:spPr>
          <a:xfrm>
            <a:off x="192798" y="1995635"/>
            <a:ext cx="1363060" cy="584775"/>
          </a:xfrm>
          <a:prstGeom prst="rect">
            <a:avLst/>
          </a:prstGeom>
          <a:noFill/>
          <a:ln w="19050">
            <a:noFill/>
          </a:ln>
        </p:spPr>
        <p:txBody>
          <a:bodyPr wrap="square" rtlCol="0">
            <a:spAutoFit/>
          </a:bodyPr>
          <a:lstStyle/>
          <a:p>
            <a:pPr algn="ctr"/>
            <a:r>
              <a:rPr lang="en-US" sz="1600" b="1" dirty="0" smtClean="0">
                <a:solidFill>
                  <a:schemeClr val="tx2">
                    <a:lumMod val="75000"/>
                  </a:schemeClr>
                </a:solidFill>
              </a:rPr>
              <a:t>Simulated Ref. Device</a:t>
            </a:r>
          </a:p>
        </p:txBody>
      </p:sp>
      <p:sp>
        <p:nvSpPr>
          <p:cNvPr id="14" name="TextBox 13"/>
          <p:cNvSpPr txBox="1"/>
          <p:nvPr/>
        </p:nvSpPr>
        <p:spPr>
          <a:xfrm>
            <a:off x="555924" y="2922788"/>
            <a:ext cx="3172858"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vs.</a:t>
            </a:r>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0" name="TextBox 19"/>
          <p:cNvSpPr txBox="1"/>
          <p:nvPr/>
        </p:nvSpPr>
        <p:spPr>
          <a:xfrm>
            <a:off x="6488935" y="3869780"/>
            <a:ext cx="4583017" cy="400110"/>
          </a:xfrm>
          <a:prstGeom prst="rect">
            <a:avLst/>
          </a:prstGeom>
          <a:noFill/>
          <a:ln w="19050">
            <a:noFill/>
          </a:ln>
        </p:spPr>
        <p:txBody>
          <a:bodyPr wrap="square" rtlCol="0">
            <a:spAutoFit/>
          </a:bodyPr>
          <a:lstStyle/>
          <a:p>
            <a:pPr algn="ctr"/>
            <a:r>
              <a:rPr lang="en-US" sz="2000" b="1" u="sng" dirty="0">
                <a:solidFill>
                  <a:schemeClr val="tx2">
                    <a:lumMod val="75000"/>
                  </a:schemeClr>
                </a:solidFill>
              </a:rPr>
              <a:t>Considerations</a:t>
            </a:r>
            <a:r>
              <a:rPr lang="en-US" sz="2000" b="1" dirty="0">
                <a:solidFill>
                  <a:schemeClr val="tx2">
                    <a:lumMod val="75000"/>
                  </a:schemeClr>
                </a:solidFill>
              </a:rPr>
              <a:t> </a:t>
            </a:r>
            <a:r>
              <a:rPr lang="en-US" sz="1600" b="1" dirty="0">
                <a:solidFill>
                  <a:schemeClr val="tx2">
                    <a:lumMod val="75000"/>
                  </a:schemeClr>
                </a:solidFill>
              </a:rPr>
              <a:t>(* = assumed by test)</a:t>
            </a:r>
          </a:p>
        </p:txBody>
      </p:sp>
      <p:sp>
        <p:nvSpPr>
          <p:cNvPr id="21" name="TextBox 20"/>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Directly checks for equivalence — but doesn’t utilize all available data</a:t>
            </a:r>
          </a:p>
        </p:txBody>
      </p:sp>
      <p:graphicFrame>
        <p:nvGraphicFramePr>
          <p:cNvPr id="22" name="Table 21"/>
          <p:cNvGraphicFramePr>
            <a:graphicFrameLocks noGrp="1"/>
          </p:cNvGraphicFramePr>
          <p:nvPr>
            <p:extLst>
              <p:ext uri="{D42A27DB-BD31-4B8C-83A1-F6EECF244321}">
                <p14:modId xmlns:p14="http://schemas.microsoft.com/office/powerpoint/2010/main" val="978473954"/>
              </p:ext>
            </p:extLst>
          </p:nvPr>
        </p:nvGraphicFramePr>
        <p:xfrm>
          <a:off x="5958289" y="4277952"/>
          <a:ext cx="5450120" cy="146304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Independent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685099"/>
                  </a:ext>
                </a:extLst>
              </a:tr>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r h="323829">
                <a:tc>
                  <a:txBody>
                    <a:bodyPr/>
                    <a:lstStyle/>
                    <a:p>
                      <a:r>
                        <a:rPr lang="en-US" dirty="0" smtClean="0"/>
                        <a:t>Utilizes all available</a:t>
                      </a:r>
                      <a:r>
                        <a:rPr lang="en-US" baseline="0" dirty="0" smtClean="0"/>
                        <a:t> </a:t>
                      </a:r>
                      <a:r>
                        <a:rPr lang="en-US" dirty="0" smtClean="0"/>
                        <a:t>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935506"/>
                  </a:ext>
                </a:extLst>
              </a:tr>
            </a:tbl>
          </a:graphicData>
        </a:graphic>
      </p:graphicFrame>
      <p:sp>
        <p:nvSpPr>
          <p:cNvPr id="19" name="Rectangle 18"/>
          <p:cNvSpPr/>
          <p:nvPr/>
        </p:nvSpPr>
        <p:spPr>
          <a:xfrm>
            <a:off x="5958289" y="5365219"/>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pic>
        <p:nvPicPr>
          <p:cNvPr id="7" name="Picture 6"/>
          <p:cNvPicPr>
            <a:picLocks noChangeAspect="1"/>
          </p:cNvPicPr>
          <p:nvPr/>
        </p:nvPicPr>
        <p:blipFill rotWithShape="1">
          <a:blip r:embed="rId4"/>
          <a:srcRect b="24206"/>
          <a:stretch/>
        </p:blipFill>
        <p:spPr>
          <a:xfrm>
            <a:off x="5387305" y="1582215"/>
            <a:ext cx="5114526" cy="1828800"/>
          </a:xfrm>
          <a:prstGeom prst="rect">
            <a:avLst/>
          </a:prstGeom>
        </p:spPr>
      </p:pic>
      <p:sp>
        <p:nvSpPr>
          <p:cNvPr id="18" name="TextBox 17"/>
          <p:cNvSpPr txBox="1"/>
          <p:nvPr/>
        </p:nvSpPr>
        <p:spPr>
          <a:xfrm>
            <a:off x="8560107" y="2648616"/>
            <a:ext cx="3475682" cy="1015663"/>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&lt; 0.003 → evidence that mean difference is within set equiv. bounds</a:t>
            </a:r>
          </a:p>
        </p:txBody>
      </p:sp>
    </p:spTree>
    <p:extLst>
      <p:ext uri="{BB962C8B-B14F-4D97-AF65-F5344CB8AC3E}">
        <p14:creationId xmlns:p14="http://schemas.microsoft.com/office/powerpoint/2010/main" val="24060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P spid="19"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27</a:t>
            </a:fld>
            <a:endParaRPr lang="en-US" dirty="0"/>
          </a:p>
        </p:txBody>
      </p:sp>
      <p:sp>
        <p:nvSpPr>
          <p:cNvPr id="15" name="TextBox 14"/>
          <p:cNvSpPr txBox="1"/>
          <p:nvPr/>
        </p:nvSpPr>
        <p:spPr>
          <a:xfrm>
            <a:off x="7115061" y="1205145"/>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Results</a:t>
            </a:r>
          </a:p>
        </p:txBody>
      </p:sp>
      <p:sp>
        <p:nvSpPr>
          <p:cNvPr id="20" name="TextBox 19"/>
          <p:cNvSpPr txBox="1"/>
          <p:nvPr/>
        </p:nvSpPr>
        <p:spPr>
          <a:xfrm>
            <a:off x="6488935" y="3869780"/>
            <a:ext cx="4583017" cy="400110"/>
          </a:xfrm>
          <a:prstGeom prst="rect">
            <a:avLst/>
          </a:prstGeom>
          <a:noFill/>
          <a:ln w="19050">
            <a:noFill/>
          </a:ln>
        </p:spPr>
        <p:txBody>
          <a:bodyPr wrap="square" rtlCol="0">
            <a:spAutoFit/>
          </a:bodyPr>
          <a:lstStyle/>
          <a:p>
            <a:pPr algn="ctr"/>
            <a:r>
              <a:rPr lang="en-US" sz="2000" b="1" u="sng" dirty="0">
                <a:solidFill>
                  <a:schemeClr val="tx2">
                    <a:lumMod val="75000"/>
                  </a:schemeClr>
                </a:solidFill>
              </a:rPr>
              <a:t>Considerations</a:t>
            </a:r>
            <a:r>
              <a:rPr lang="en-US" sz="2000" b="1" dirty="0">
                <a:solidFill>
                  <a:schemeClr val="tx2">
                    <a:lumMod val="75000"/>
                  </a:schemeClr>
                </a:solidFill>
              </a:rPr>
              <a:t> </a:t>
            </a:r>
            <a:r>
              <a:rPr lang="en-US" sz="1600" b="1" dirty="0">
                <a:solidFill>
                  <a:schemeClr val="tx2">
                    <a:lumMod val="75000"/>
                  </a:schemeClr>
                </a:solidFill>
              </a:rPr>
              <a:t>(* = assumed by test)</a:t>
            </a:r>
          </a:p>
        </p:txBody>
      </p:sp>
      <p:graphicFrame>
        <p:nvGraphicFramePr>
          <p:cNvPr id="22" name="Table 21"/>
          <p:cNvGraphicFramePr>
            <a:graphicFrameLocks noGrp="1"/>
          </p:cNvGraphicFramePr>
          <p:nvPr>
            <p:extLst>
              <p:ext uri="{D42A27DB-BD31-4B8C-83A1-F6EECF244321}">
                <p14:modId xmlns:p14="http://schemas.microsoft.com/office/powerpoint/2010/main" val="610987370"/>
              </p:ext>
            </p:extLst>
          </p:nvPr>
        </p:nvGraphicFramePr>
        <p:xfrm>
          <a:off x="5958289" y="4277952"/>
          <a:ext cx="5450120" cy="1097280"/>
        </p:xfrm>
        <a:graphic>
          <a:graphicData uri="http://schemas.openxmlformats.org/drawingml/2006/table">
            <a:tbl>
              <a:tblPr bandRow="1">
                <a:tableStyleId>{21E4AEA4-8DFA-4A89-87EB-49C32662AFE0}</a:tableStyleId>
              </a:tblPr>
              <a:tblGrid>
                <a:gridCol w="2725060">
                  <a:extLst>
                    <a:ext uri="{9D8B030D-6E8A-4147-A177-3AD203B41FA5}">
                      <a16:colId xmlns:a16="http://schemas.microsoft.com/office/drawing/2014/main" val="167687722"/>
                    </a:ext>
                  </a:extLst>
                </a:gridCol>
                <a:gridCol w="2725060">
                  <a:extLst>
                    <a:ext uri="{9D8B030D-6E8A-4147-A177-3AD203B41FA5}">
                      <a16:colId xmlns:a16="http://schemas.microsoft.com/office/drawing/2014/main" val="1349215034"/>
                    </a:ext>
                  </a:extLst>
                </a:gridCol>
              </a:tblGrid>
              <a:tr h="323829">
                <a:tc>
                  <a:txBody>
                    <a:bodyPr/>
                    <a:lstStyle/>
                    <a:p>
                      <a:r>
                        <a:rPr lang="en-US" dirty="0" smtClean="0"/>
                        <a:t>Reflects</a:t>
                      </a:r>
                      <a:r>
                        <a:rPr lang="en-US" baseline="0" dirty="0" smtClean="0"/>
                        <a:t> paired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49838"/>
                  </a:ext>
                </a:extLst>
              </a:tr>
              <a:tr h="323829">
                <a:tc>
                  <a:txBody>
                    <a:bodyPr/>
                    <a:lstStyle/>
                    <a:p>
                      <a:r>
                        <a:rPr lang="en-US" dirty="0" smtClean="0"/>
                        <a:t>Shows equivalence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470244"/>
                  </a:ext>
                </a:extLst>
              </a:tr>
              <a:tr h="323829">
                <a:tc>
                  <a:txBody>
                    <a:bodyPr/>
                    <a:lstStyle/>
                    <a:p>
                      <a:r>
                        <a:rPr lang="en-US" dirty="0" smtClean="0"/>
                        <a:t>Utilizes all available</a:t>
                      </a:r>
                      <a:r>
                        <a:rPr lang="en-US" baseline="0" dirty="0" smtClean="0"/>
                        <a:t> </a:t>
                      </a:r>
                      <a:r>
                        <a:rPr lang="en-US" dirty="0" smtClean="0"/>
                        <a:t>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935506"/>
                  </a:ext>
                </a:extLst>
              </a:tr>
            </a:tbl>
          </a:graphicData>
        </a:graphic>
      </p:graphicFrame>
      <p:sp>
        <p:nvSpPr>
          <p:cNvPr id="19" name="Rectangle 18"/>
          <p:cNvSpPr/>
          <p:nvPr/>
        </p:nvSpPr>
        <p:spPr>
          <a:xfrm>
            <a:off x="5958289" y="4274544"/>
            <a:ext cx="5450120" cy="3966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
        <p:nvSpPr>
          <p:cNvPr id="3" name="Title 2"/>
          <p:cNvSpPr>
            <a:spLocks noGrp="1"/>
          </p:cNvSpPr>
          <p:nvPr>
            <p:ph type="title"/>
          </p:nvPr>
        </p:nvSpPr>
        <p:spPr/>
        <p:txBody>
          <a:bodyPr/>
          <a:lstStyle/>
          <a:p>
            <a:r>
              <a:rPr lang="en-US" dirty="0"/>
              <a:t>Attempt </a:t>
            </a:r>
            <a:r>
              <a:rPr lang="en-US" dirty="0" smtClean="0"/>
              <a:t>#7: Comparison of Distribution</a:t>
            </a:r>
            <a:endParaRPr lang="en-US" dirty="0"/>
          </a:p>
        </p:txBody>
      </p:sp>
      <p:sp>
        <p:nvSpPr>
          <p:cNvPr id="23" name="TextBox 22"/>
          <p:cNvSpPr txBox="1"/>
          <p:nvPr/>
        </p:nvSpPr>
        <p:spPr>
          <a:xfrm>
            <a:off x="240030" y="5995690"/>
            <a:ext cx="11795759"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Utilizes all available data — but fails to incorporate simultaneous measurement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87" y="1447967"/>
            <a:ext cx="4286250" cy="3209925"/>
          </a:xfrm>
          <a:prstGeom prst="rect">
            <a:avLst/>
          </a:prstGeom>
        </p:spPr>
      </p:pic>
      <p:sp>
        <p:nvSpPr>
          <p:cNvPr id="11" name="TextBox 10"/>
          <p:cNvSpPr txBox="1"/>
          <p:nvPr/>
        </p:nvSpPr>
        <p:spPr>
          <a:xfrm>
            <a:off x="1087012" y="1257643"/>
            <a:ext cx="3172858" cy="400110"/>
          </a:xfrm>
          <a:prstGeom prst="rect">
            <a:avLst/>
          </a:prstGeom>
          <a:noFill/>
          <a:ln w="19050">
            <a:noFill/>
          </a:ln>
        </p:spPr>
        <p:txBody>
          <a:bodyPr wrap="square" rtlCol="0">
            <a:spAutoFit/>
          </a:bodyPr>
          <a:lstStyle/>
          <a:p>
            <a:pPr algn="ctr"/>
            <a:r>
              <a:rPr lang="en-US" sz="2000" b="1" u="sng" dirty="0" smtClean="0">
                <a:solidFill>
                  <a:schemeClr val="tx2">
                    <a:lumMod val="75000"/>
                  </a:schemeClr>
                </a:solidFill>
              </a:rPr>
              <a:t>Test</a:t>
            </a:r>
          </a:p>
        </p:txBody>
      </p:sp>
      <p:sp>
        <p:nvSpPr>
          <p:cNvPr id="24" name="TextBox 23"/>
          <p:cNvSpPr txBox="1"/>
          <p:nvPr/>
        </p:nvSpPr>
        <p:spPr>
          <a:xfrm>
            <a:off x="187287" y="4752529"/>
            <a:ext cx="4605050" cy="1015663"/>
          </a:xfrm>
          <a:prstGeom prst="rect">
            <a:avLst/>
          </a:prstGeom>
          <a:noFill/>
          <a:ln w="19050">
            <a:noFill/>
          </a:ln>
        </p:spPr>
        <p:txBody>
          <a:bodyPr wrap="square" rtlCol="0">
            <a:spAutoFit/>
          </a:bodyPr>
          <a:lstStyle/>
          <a:p>
            <a:pPr marL="461963" indent="-461963"/>
            <a:r>
              <a:rPr lang="en-US" sz="2000" dirty="0">
                <a:solidFill>
                  <a:schemeClr val="tx2">
                    <a:lumMod val="75000"/>
                  </a:schemeClr>
                </a:solidFill>
              </a:rPr>
              <a:t>H0: accelerometers’ </a:t>
            </a:r>
            <a:r>
              <a:rPr lang="en-US" sz="2000" dirty="0" smtClean="0">
                <a:solidFill>
                  <a:schemeClr val="tx2">
                    <a:lumMod val="75000"/>
                  </a:schemeClr>
                </a:solidFill>
              </a:rPr>
              <a:t>samples of measured </a:t>
            </a:r>
            <a:r>
              <a:rPr lang="en-US" sz="2000" dirty="0">
                <a:solidFill>
                  <a:schemeClr val="tx2">
                    <a:lumMod val="75000"/>
                  </a:schemeClr>
                </a:solidFill>
              </a:rPr>
              <a:t>values come from the same distribution</a:t>
            </a:r>
          </a:p>
        </p:txBody>
      </p:sp>
      <p:pic>
        <p:nvPicPr>
          <p:cNvPr id="17" name="Picture 16"/>
          <p:cNvPicPr>
            <a:picLocks noChangeAspect="1"/>
          </p:cNvPicPr>
          <p:nvPr/>
        </p:nvPicPr>
        <p:blipFill>
          <a:blip r:embed="rId3"/>
          <a:stretch>
            <a:fillRect/>
          </a:stretch>
        </p:blipFill>
        <p:spPr>
          <a:xfrm>
            <a:off x="5367043" y="1628631"/>
            <a:ext cx="6400800" cy="1334530"/>
          </a:xfrm>
          <a:prstGeom prst="rect">
            <a:avLst/>
          </a:prstGeom>
        </p:spPr>
      </p:pic>
      <p:sp>
        <p:nvSpPr>
          <p:cNvPr id="18" name="TextBox 17"/>
          <p:cNvSpPr txBox="1"/>
          <p:nvPr/>
        </p:nvSpPr>
        <p:spPr>
          <a:xfrm>
            <a:off x="9348325" y="2416649"/>
            <a:ext cx="2748570" cy="1323439"/>
          </a:xfrm>
          <a:prstGeom prst="rect">
            <a:avLst/>
          </a:prstGeom>
          <a:solidFill>
            <a:srgbClr val="00B0F0"/>
          </a:solidFill>
          <a:ln w="19050">
            <a:noFill/>
          </a:ln>
        </p:spPr>
        <p:txBody>
          <a:bodyPr wrap="square" rtlCol="0">
            <a:spAutoFit/>
          </a:bodyPr>
          <a:lstStyle/>
          <a:p>
            <a:pPr algn="ctr"/>
            <a:r>
              <a:rPr lang="en-US" sz="2000" b="1" dirty="0" smtClean="0">
                <a:solidFill>
                  <a:schemeClr val="bg1"/>
                </a:solidFill>
              </a:rPr>
              <a:t>p = 10</a:t>
            </a:r>
            <a:r>
              <a:rPr lang="en-US" sz="2000" b="1" baseline="30000" dirty="0" smtClean="0">
                <a:solidFill>
                  <a:schemeClr val="bg1"/>
                </a:solidFill>
              </a:rPr>
              <a:t>-5</a:t>
            </a:r>
            <a:r>
              <a:rPr lang="en-US" sz="2000" b="1" dirty="0" smtClean="0">
                <a:solidFill>
                  <a:schemeClr val="bg1"/>
                </a:solidFill>
              </a:rPr>
              <a:t> → strong evidence that samples are not from same distributions</a:t>
            </a:r>
          </a:p>
        </p:txBody>
      </p:sp>
    </p:spTree>
    <p:extLst>
      <p:ext uri="{BB962C8B-B14F-4D97-AF65-F5344CB8AC3E}">
        <p14:creationId xmlns:p14="http://schemas.microsoft.com/office/powerpoint/2010/main" val="7746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9" grpId="0" animBg="1"/>
      <p:bldP spid="23"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Analysis Options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9490360"/>
              </p:ext>
            </p:extLst>
          </p:nvPr>
        </p:nvGraphicFramePr>
        <p:xfrm>
          <a:off x="457200" y="1228737"/>
          <a:ext cx="11364104" cy="4782246"/>
        </p:xfrm>
        <a:graphic>
          <a:graphicData uri="http://schemas.openxmlformats.org/drawingml/2006/table">
            <a:tbl>
              <a:tblPr bandRow="1">
                <a:tableStyleId>{21E4AEA4-8DFA-4A89-87EB-49C32662AFE0}</a:tableStyleId>
              </a:tblPr>
              <a:tblGrid>
                <a:gridCol w="2495320">
                  <a:extLst>
                    <a:ext uri="{9D8B030D-6E8A-4147-A177-3AD203B41FA5}">
                      <a16:colId xmlns:a16="http://schemas.microsoft.com/office/drawing/2014/main" val="1603272742"/>
                    </a:ext>
                  </a:extLst>
                </a:gridCol>
                <a:gridCol w="1108598">
                  <a:extLst>
                    <a:ext uri="{9D8B030D-6E8A-4147-A177-3AD203B41FA5}">
                      <a16:colId xmlns:a16="http://schemas.microsoft.com/office/drawing/2014/main" val="3565202347"/>
                    </a:ext>
                  </a:extLst>
                </a:gridCol>
                <a:gridCol w="1108598">
                  <a:extLst>
                    <a:ext uri="{9D8B030D-6E8A-4147-A177-3AD203B41FA5}">
                      <a16:colId xmlns:a16="http://schemas.microsoft.com/office/drawing/2014/main" val="2638690947"/>
                    </a:ext>
                  </a:extLst>
                </a:gridCol>
                <a:gridCol w="1108598">
                  <a:extLst>
                    <a:ext uri="{9D8B030D-6E8A-4147-A177-3AD203B41FA5}">
                      <a16:colId xmlns:a16="http://schemas.microsoft.com/office/drawing/2014/main" val="755049079"/>
                    </a:ext>
                  </a:extLst>
                </a:gridCol>
                <a:gridCol w="1108598">
                  <a:extLst>
                    <a:ext uri="{9D8B030D-6E8A-4147-A177-3AD203B41FA5}">
                      <a16:colId xmlns:a16="http://schemas.microsoft.com/office/drawing/2014/main" val="1037115994"/>
                    </a:ext>
                  </a:extLst>
                </a:gridCol>
                <a:gridCol w="1108598">
                  <a:extLst>
                    <a:ext uri="{9D8B030D-6E8A-4147-A177-3AD203B41FA5}">
                      <a16:colId xmlns:a16="http://schemas.microsoft.com/office/drawing/2014/main" val="4290789350"/>
                    </a:ext>
                  </a:extLst>
                </a:gridCol>
                <a:gridCol w="1108598">
                  <a:extLst>
                    <a:ext uri="{9D8B030D-6E8A-4147-A177-3AD203B41FA5}">
                      <a16:colId xmlns:a16="http://schemas.microsoft.com/office/drawing/2014/main" val="897008553"/>
                    </a:ext>
                  </a:extLst>
                </a:gridCol>
                <a:gridCol w="1108598">
                  <a:extLst>
                    <a:ext uri="{9D8B030D-6E8A-4147-A177-3AD203B41FA5}">
                      <a16:colId xmlns:a16="http://schemas.microsoft.com/office/drawing/2014/main" val="2528666329"/>
                    </a:ext>
                  </a:extLst>
                </a:gridCol>
                <a:gridCol w="1108598">
                  <a:extLst>
                    <a:ext uri="{9D8B030D-6E8A-4147-A177-3AD203B41FA5}">
                      <a16:colId xmlns:a16="http://schemas.microsoft.com/office/drawing/2014/main" val="167190039"/>
                    </a:ext>
                  </a:extLst>
                </a:gridCol>
              </a:tblGrid>
              <a:tr h="767818">
                <a:tc>
                  <a:txBody>
                    <a:bodyPr/>
                    <a:lstStyle/>
                    <a:p>
                      <a:r>
                        <a:rPr lang="en-US" sz="1600" dirty="0" smtClean="0"/>
                        <a:t>Data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Raw values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5-second maxima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1-minute maxima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Abs. diff. of 1-min. maxima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Abs. diff. of 1-min. maxima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1-minute maxima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1-minute maxima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Raw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815227"/>
                  </a:ext>
                </a:extLst>
              </a:tr>
              <a:tr h="540316">
                <a:tc>
                  <a:txBody>
                    <a:bodyPr/>
                    <a:lstStyle/>
                    <a:p>
                      <a:r>
                        <a:rPr lang="en-US" sz="1600" dirty="0" smtClean="0"/>
                        <a:t>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Unpaired</a:t>
                      </a:r>
                      <a:r>
                        <a:rPr lang="en-US" sz="1600" baseline="0" dirty="0" smtClean="0"/>
                        <a:t> t-test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Paired t-test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Paired t-test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1-sample t-test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1-sample WSR 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Paired WSR</a:t>
                      </a:r>
                      <a:r>
                        <a:rPr lang="en-US" sz="1600" baseline="0" dirty="0" smtClean="0"/>
                        <a:t> 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Paired equiv. 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K-S</a:t>
                      </a:r>
                      <a:r>
                        <a:rPr lang="en-US" sz="1600" baseline="0" dirty="0" smtClean="0"/>
                        <a:t> test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465304"/>
                  </a:ext>
                </a:extLst>
              </a:tr>
              <a:tr h="540316">
                <a:tc>
                  <a:txBody>
                    <a:bodyPr/>
                    <a:lstStyle/>
                    <a:p>
                      <a:r>
                        <a:rPr lang="en-US" sz="1600" dirty="0" smtClean="0"/>
                        <a:t>Satisfies</a:t>
                      </a:r>
                      <a:r>
                        <a:rPr lang="en-US" sz="1600" baseline="0" dirty="0" smtClean="0"/>
                        <a:t> Independent Data Assumption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N/A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364459"/>
                  </a:ext>
                </a:extLst>
              </a:tr>
              <a:tr h="540316">
                <a:tc>
                  <a:txBody>
                    <a:bodyPr/>
                    <a:lstStyle/>
                    <a:p>
                      <a:r>
                        <a:rPr lang="en-US" sz="1600" dirty="0" smtClean="0"/>
                        <a:t>Satisfies Normality</a:t>
                      </a:r>
                      <a:r>
                        <a:rPr lang="en-US" sz="1600" baseline="0" dirty="0" smtClean="0"/>
                        <a:t> Assumption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N/A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N/A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N/A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103580"/>
                  </a:ext>
                </a:extLst>
              </a:tr>
              <a:tr h="354562">
                <a:tc>
                  <a:txBody>
                    <a:bodyPr/>
                    <a:lstStyle/>
                    <a:p>
                      <a:r>
                        <a:rPr lang="en-US" sz="1600" dirty="0" smtClean="0"/>
                        <a:t>Reflects Paired Data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747296"/>
                  </a:ext>
                </a:extLst>
              </a:tr>
              <a:tr h="540316">
                <a:tc>
                  <a:txBody>
                    <a:bodyPr/>
                    <a:lstStyle/>
                    <a:p>
                      <a:r>
                        <a:rPr lang="en-US" sz="1600" dirty="0" smtClean="0"/>
                        <a:t>Could Detect Differences</a:t>
                      </a:r>
                      <a:r>
                        <a:rPr lang="en-US" sz="1600" baseline="0" dirty="0" smtClean="0"/>
                        <a:t> of Alternating Signs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552250"/>
                  </a:ext>
                </a:extLst>
              </a:tr>
              <a:tr h="354562">
                <a:tc>
                  <a:txBody>
                    <a:bodyPr/>
                    <a:lstStyle/>
                    <a:p>
                      <a:r>
                        <a:rPr lang="en-US" sz="1600" dirty="0" smtClean="0"/>
                        <a:t>Shows Equivalence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689135"/>
                  </a:ext>
                </a:extLst>
              </a:tr>
              <a:tr h="354562">
                <a:tc>
                  <a:txBody>
                    <a:bodyPr/>
                    <a:lstStyle/>
                    <a:p>
                      <a:r>
                        <a:rPr lang="en-US" sz="1600" dirty="0" smtClean="0"/>
                        <a:t>Utilizes All Available Data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ym typeface="Wingdings" panose="05000000000000000000" pitchFamily="2" charset="2"/>
                        </a:rPr>
                        <a: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panose="05000000000000000000" pitchFamily="2" charset="2"/>
                        </a:rPr>
                        <a:t></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5262186"/>
                  </a:ext>
                </a:extLst>
              </a:tr>
              <a:tr h="540316">
                <a:tc>
                  <a:txBody>
                    <a:bodyPr/>
                    <a:lstStyle/>
                    <a:p>
                      <a:r>
                        <a:rPr lang="en-US" sz="1600" dirty="0" smtClean="0"/>
                        <a:t>Test Result</a:t>
                      </a:r>
                      <a:r>
                        <a:rPr lang="en-US" sz="1600" baseline="0" dirty="0" smtClean="0"/>
                        <a:t> Supporting Similar Time Series?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rPr>
                        <a:t>No</a:t>
                      </a:r>
                      <a:endParaRPr 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rPr>
                        <a:t>No</a:t>
                      </a:r>
                      <a:endParaRPr 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00B050"/>
                          </a:solidFill>
                        </a:rPr>
                        <a:t>Yes</a:t>
                      </a:r>
                      <a:endParaRPr lang="en-US" sz="16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rPr>
                        <a:t>No</a:t>
                      </a:r>
                      <a:endParaRPr 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00B050"/>
                          </a:solidFill>
                        </a:rPr>
                        <a:t>Yes</a:t>
                      </a:r>
                      <a:endParaRPr lang="en-US" sz="16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rPr>
                        <a:t>No</a:t>
                      </a:r>
                      <a:endParaRPr 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377921"/>
                  </a:ext>
                </a:extLst>
              </a:tr>
            </a:tbl>
          </a:graphicData>
        </a:graphic>
      </p:graphicFrame>
      <p:sp>
        <p:nvSpPr>
          <p:cNvPr id="8" name="TextBox 7"/>
          <p:cNvSpPr txBox="1"/>
          <p:nvPr/>
        </p:nvSpPr>
        <p:spPr>
          <a:xfrm>
            <a:off x="457199" y="6091671"/>
            <a:ext cx="8213075" cy="338554"/>
          </a:xfrm>
          <a:prstGeom prst="rect">
            <a:avLst/>
          </a:prstGeom>
          <a:noFill/>
          <a:ln w="19050">
            <a:noFill/>
          </a:ln>
        </p:spPr>
        <p:txBody>
          <a:bodyPr wrap="square" rtlCol="0">
            <a:spAutoFit/>
          </a:bodyPr>
          <a:lstStyle/>
          <a:p>
            <a:pPr marL="461963" indent="-461963"/>
            <a:r>
              <a:rPr lang="en-US" sz="1600" i="1" dirty="0" smtClean="0">
                <a:solidFill>
                  <a:schemeClr val="tx2">
                    <a:lumMod val="75000"/>
                  </a:schemeClr>
                </a:solidFill>
              </a:rPr>
              <a:t>WSR = Wilcoxon Signed Rank, K-S = Kolmogorov-Smirnov</a:t>
            </a:r>
            <a:endParaRPr lang="en-US" sz="1600" i="1" dirty="0">
              <a:solidFill>
                <a:schemeClr val="tx2">
                  <a:lumMod val="75000"/>
                </a:schemeClr>
              </a:solidFill>
            </a:endParaRPr>
          </a:p>
        </p:txBody>
      </p:sp>
    </p:spTree>
    <p:extLst>
      <p:ext uri="{BB962C8B-B14F-4D97-AF65-F5344CB8AC3E}">
        <p14:creationId xmlns:p14="http://schemas.microsoft.com/office/powerpoint/2010/main" val="711243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Planning with Power Analysis</a:t>
            </a:r>
            <a:endParaRPr lang="en-US" dirty="0"/>
          </a:p>
        </p:txBody>
      </p:sp>
      <p:sp>
        <p:nvSpPr>
          <p:cNvPr id="3" name="Content Placeholder 2"/>
          <p:cNvSpPr>
            <a:spLocks noGrp="1"/>
          </p:cNvSpPr>
          <p:nvPr>
            <p:ph sz="quarter" idx="13"/>
          </p:nvPr>
        </p:nvSpPr>
        <p:spPr>
          <a:xfrm>
            <a:off x="8009261" y="1909653"/>
            <a:ext cx="3725539" cy="2313543"/>
          </a:xfrm>
        </p:spPr>
        <p:txBody>
          <a:bodyPr>
            <a:noAutofit/>
          </a:bodyPr>
          <a:lstStyle/>
          <a:p>
            <a:r>
              <a:rPr lang="en-US" sz="1800" dirty="0" smtClean="0"/>
              <a:t>Since we obtain 1 sample for each maximum amplitude step and there are 7 steps per profile, we need to run the profile 4-8 times</a:t>
            </a:r>
          </a:p>
          <a:p>
            <a:r>
              <a:rPr lang="en-US" sz="1800" dirty="0" smtClean="0"/>
              <a:t>Recommended sample count varies with targeted power, desired significance level, and assumed standard deviation</a:t>
            </a:r>
            <a:endParaRPr lang="en-US" sz="1800"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29</a:t>
            </a:fld>
            <a:endParaRPr lang="en-US" dirty="0"/>
          </a:p>
        </p:txBody>
      </p:sp>
      <p:sp>
        <p:nvSpPr>
          <p:cNvPr id="7" name="TextBox 6"/>
          <p:cNvSpPr txBox="1"/>
          <p:nvPr/>
        </p:nvSpPr>
        <p:spPr>
          <a:xfrm>
            <a:off x="457198" y="4848003"/>
            <a:ext cx="8923869" cy="584775"/>
          </a:xfrm>
          <a:prstGeom prst="rect">
            <a:avLst/>
          </a:prstGeom>
          <a:noFill/>
          <a:ln w="19050">
            <a:noFill/>
          </a:ln>
        </p:spPr>
        <p:txBody>
          <a:bodyPr wrap="square" rtlCol="0">
            <a:spAutoFit/>
          </a:bodyPr>
          <a:lstStyle/>
          <a:p>
            <a:r>
              <a:rPr lang="en-US" sz="1600" dirty="0" smtClean="0">
                <a:solidFill>
                  <a:schemeClr val="tx2">
                    <a:lumMod val="75000"/>
                  </a:schemeClr>
                </a:solidFill>
              </a:rPr>
              <a:t>Power = P(detecting significant difference | significant difference actually present) </a:t>
            </a:r>
          </a:p>
          <a:p>
            <a:r>
              <a:rPr lang="en-US" sz="1600" dirty="0">
                <a:solidFill>
                  <a:schemeClr val="tx2">
                    <a:lumMod val="75000"/>
                  </a:schemeClr>
                </a:solidFill>
              </a:rPr>
              <a:t> </a:t>
            </a:r>
            <a:r>
              <a:rPr lang="en-US" sz="1600" dirty="0" smtClean="0">
                <a:solidFill>
                  <a:schemeClr val="tx2">
                    <a:lumMod val="75000"/>
                  </a:schemeClr>
                </a:solidFill>
              </a:rPr>
              <a:t>          = 1 – P(Type II error) = 1 – P(</a:t>
            </a:r>
            <a:r>
              <a:rPr lang="en-US" sz="1600" dirty="0">
                <a:solidFill>
                  <a:schemeClr val="tx2">
                    <a:lumMod val="75000"/>
                  </a:schemeClr>
                </a:solidFill>
              </a:rPr>
              <a:t>fails to reject a null hypothesis that is actually </a:t>
            </a:r>
            <a:r>
              <a:rPr lang="en-US" sz="1600" dirty="0" smtClean="0">
                <a:solidFill>
                  <a:schemeClr val="tx2">
                    <a:lumMod val="75000"/>
                  </a:schemeClr>
                </a:solidFill>
              </a:rPr>
              <a:t>false)</a:t>
            </a:r>
          </a:p>
        </p:txBody>
      </p:sp>
      <p:graphicFrame>
        <p:nvGraphicFramePr>
          <p:cNvPr id="8" name="Table 7"/>
          <p:cNvGraphicFramePr>
            <a:graphicFrameLocks noGrp="1"/>
          </p:cNvGraphicFramePr>
          <p:nvPr>
            <p:extLst>
              <p:ext uri="{D42A27DB-BD31-4B8C-83A1-F6EECF244321}">
                <p14:modId xmlns:p14="http://schemas.microsoft.com/office/powerpoint/2010/main" val="378172406"/>
              </p:ext>
            </p:extLst>
          </p:nvPr>
        </p:nvGraphicFramePr>
        <p:xfrm>
          <a:off x="457196" y="1419203"/>
          <a:ext cx="7309695" cy="3108960"/>
        </p:xfrm>
        <a:graphic>
          <a:graphicData uri="http://schemas.openxmlformats.org/drawingml/2006/table">
            <a:tbl>
              <a:tblPr firstRow="1" bandRow="1">
                <a:tableStyleId>{21E4AEA4-8DFA-4A89-87EB-49C32662AFE0}</a:tableStyleId>
              </a:tblPr>
              <a:tblGrid>
                <a:gridCol w="1239402">
                  <a:extLst>
                    <a:ext uri="{9D8B030D-6E8A-4147-A177-3AD203B41FA5}">
                      <a16:colId xmlns:a16="http://schemas.microsoft.com/office/drawing/2014/main" val="22748"/>
                    </a:ext>
                  </a:extLst>
                </a:gridCol>
                <a:gridCol w="1684476">
                  <a:extLst>
                    <a:ext uri="{9D8B030D-6E8A-4147-A177-3AD203B41FA5}">
                      <a16:colId xmlns:a16="http://schemas.microsoft.com/office/drawing/2014/main" val="2867007054"/>
                    </a:ext>
                  </a:extLst>
                </a:gridCol>
                <a:gridCol w="1461939">
                  <a:extLst>
                    <a:ext uri="{9D8B030D-6E8A-4147-A177-3AD203B41FA5}">
                      <a16:colId xmlns:a16="http://schemas.microsoft.com/office/drawing/2014/main" val="2800010627"/>
                    </a:ext>
                  </a:extLst>
                </a:gridCol>
                <a:gridCol w="1461939">
                  <a:extLst>
                    <a:ext uri="{9D8B030D-6E8A-4147-A177-3AD203B41FA5}">
                      <a16:colId xmlns:a16="http://schemas.microsoft.com/office/drawing/2014/main" val="646094450"/>
                    </a:ext>
                  </a:extLst>
                </a:gridCol>
                <a:gridCol w="1461939">
                  <a:extLst>
                    <a:ext uri="{9D8B030D-6E8A-4147-A177-3AD203B41FA5}">
                      <a16:colId xmlns:a16="http://schemas.microsoft.com/office/drawing/2014/main" val="1618957868"/>
                    </a:ext>
                  </a:extLst>
                </a:gridCol>
              </a:tblGrid>
              <a:tr h="286063">
                <a:tc>
                  <a:txBody>
                    <a:bodyPr/>
                    <a:lstStyle/>
                    <a:p>
                      <a:pPr algn="ctr"/>
                      <a:r>
                        <a:rPr lang="en-US" dirty="0" smtClean="0"/>
                        <a:t>Targeted  Power</a:t>
                      </a:r>
                      <a:endParaRPr lang="en-US" dirty="0"/>
                    </a:p>
                  </a:txBody>
                  <a:tcPr anchor="ctr"/>
                </a:tc>
                <a:tc>
                  <a:txBody>
                    <a:bodyPr/>
                    <a:lstStyle/>
                    <a:p>
                      <a:pPr algn="ctr"/>
                      <a:r>
                        <a:rPr lang="en-US" dirty="0" smtClean="0"/>
                        <a:t>Significance</a:t>
                      </a:r>
                      <a:r>
                        <a:rPr lang="en-US" baseline="0" dirty="0" smtClean="0"/>
                        <a:t> Level</a:t>
                      </a:r>
                      <a:endParaRPr lang="en-US" dirty="0"/>
                    </a:p>
                  </a:txBody>
                  <a:tcPr anchor="ctr"/>
                </a:tc>
                <a:tc>
                  <a:txBody>
                    <a:bodyPr/>
                    <a:lstStyle/>
                    <a:p>
                      <a:pPr algn="ctr"/>
                      <a:r>
                        <a:rPr lang="en-US" dirty="0" smtClean="0"/>
                        <a:t>Standard Deviation /</a:t>
                      </a:r>
                      <a:r>
                        <a:rPr lang="en-US" baseline="0" dirty="0" smtClean="0"/>
                        <a:t> Mean Ratio</a:t>
                      </a:r>
                      <a:endParaRPr lang="en-US" dirty="0"/>
                    </a:p>
                  </a:txBody>
                  <a:tcPr anchor="ctr"/>
                </a:tc>
                <a:tc>
                  <a:txBody>
                    <a:bodyPr/>
                    <a:lstStyle/>
                    <a:p>
                      <a:pPr algn="ctr"/>
                      <a:r>
                        <a:rPr lang="en-US" dirty="0" smtClean="0"/>
                        <a:t>Number of Samples Needed</a:t>
                      </a:r>
                      <a:endParaRPr lang="en-US" dirty="0"/>
                    </a:p>
                  </a:txBody>
                  <a:tcPr anchor="ctr"/>
                </a:tc>
                <a:tc>
                  <a:txBody>
                    <a:bodyPr/>
                    <a:lstStyle/>
                    <a:p>
                      <a:pPr algn="ctr"/>
                      <a:r>
                        <a:rPr lang="en-US" dirty="0" smtClean="0"/>
                        <a:t>Profiles Needed</a:t>
                      </a:r>
                      <a:endParaRPr lang="en-US" dirty="0"/>
                    </a:p>
                  </a:txBody>
                  <a:tcPr anchor="ctr"/>
                </a:tc>
                <a:extLst>
                  <a:ext uri="{0D108BD9-81ED-4DB2-BD59-A6C34878D82A}">
                    <a16:rowId xmlns:a16="http://schemas.microsoft.com/office/drawing/2014/main" val="1233313199"/>
                  </a:ext>
                </a:extLst>
              </a:tr>
              <a:tr h="286063">
                <a:tc>
                  <a:txBody>
                    <a:bodyPr/>
                    <a:lstStyle/>
                    <a:p>
                      <a:pPr algn="ctr"/>
                      <a:r>
                        <a:rPr lang="en-US" dirty="0" smtClean="0"/>
                        <a:t>0.95</a:t>
                      </a:r>
                      <a:endParaRPr lang="en-US" dirty="0"/>
                    </a:p>
                  </a:txBody>
                  <a:tcPr/>
                </a:tc>
                <a:tc>
                  <a:txBody>
                    <a:bodyPr/>
                    <a:lstStyle/>
                    <a:p>
                      <a:pPr algn="ctr"/>
                      <a:r>
                        <a:rPr lang="en-US" dirty="0" smtClean="0"/>
                        <a:t>0.05</a:t>
                      </a:r>
                      <a:endParaRPr lang="en-US" dirty="0"/>
                    </a:p>
                  </a:txBody>
                  <a:tcPr/>
                </a:tc>
                <a:tc>
                  <a:txBody>
                    <a:bodyPr/>
                    <a:lstStyle/>
                    <a:p>
                      <a:pPr algn="ctr"/>
                      <a:r>
                        <a:rPr lang="en-US" dirty="0" smtClean="0"/>
                        <a:t>2</a:t>
                      </a:r>
                      <a:endParaRPr lang="en-US" dirty="0"/>
                    </a:p>
                  </a:txBody>
                  <a:tcPr/>
                </a:tc>
                <a:tc>
                  <a:txBody>
                    <a:bodyPr/>
                    <a:lstStyle/>
                    <a:p>
                      <a:pPr algn="ctr"/>
                      <a:r>
                        <a:rPr lang="en-US" dirty="0" smtClean="0"/>
                        <a:t>54</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1207603748"/>
                  </a:ext>
                </a:extLst>
              </a:tr>
              <a:tr h="286063">
                <a:tc>
                  <a:txBody>
                    <a:bodyPr/>
                    <a:lstStyle/>
                    <a:p>
                      <a:pPr algn="ctr"/>
                      <a:r>
                        <a:rPr lang="en-US" dirty="0" smtClean="0"/>
                        <a:t>0.95</a:t>
                      </a:r>
                      <a:endParaRPr lang="en-US" dirty="0"/>
                    </a:p>
                  </a:txBody>
                  <a:tcPr/>
                </a:tc>
                <a:tc>
                  <a:txBody>
                    <a:bodyPr/>
                    <a:lstStyle/>
                    <a:p>
                      <a:pPr algn="ctr"/>
                      <a:r>
                        <a:rPr lang="en-US" dirty="0" smtClean="0"/>
                        <a:t>0.1</a:t>
                      </a:r>
                      <a:endParaRPr lang="en-US" dirty="0"/>
                    </a:p>
                  </a:txBody>
                  <a:tcPr/>
                </a:tc>
                <a:tc>
                  <a:txBody>
                    <a:bodyPr/>
                    <a:lstStyle/>
                    <a:p>
                      <a:pPr algn="ctr"/>
                      <a:r>
                        <a:rPr lang="en-US" dirty="0" smtClean="0"/>
                        <a:t>2</a:t>
                      </a:r>
                      <a:endParaRPr lang="en-US" dirty="0"/>
                    </a:p>
                  </a:txBody>
                  <a:tcPr/>
                </a:tc>
                <a:tc>
                  <a:txBody>
                    <a:bodyPr/>
                    <a:lstStyle/>
                    <a:p>
                      <a:pPr algn="ctr"/>
                      <a:r>
                        <a:rPr lang="en-US" dirty="0" smtClean="0"/>
                        <a:t>45</a:t>
                      </a:r>
                      <a:endParaRPr lang="en-US" dirty="0"/>
                    </a:p>
                  </a:txBody>
                  <a:tcPr/>
                </a:tc>
                <a:tc>
                  <a:txBody>
                    <a:bodyPr/>
                    <a:lstStyle/>
                    <a:p>
                      <a:pPr algn="ctr"/>
                      <a:r>
                        <a:rPr lang="en-US" dirty="0" smtClean="0"/>
                        <a:t>7</a:t>
                      </a:r>
                      <a:endParaRPr lang="en-US" dirty="0"/>
                    </a:p>
                  </a:txBody>
                  <a:tcPr/>
                </a:tc>
                <a:extLst>
                  <a:ext uri="{0D108BD9-81ED-4DB2-BD59-A6C34878D82A}">
                    <a16:rowId xmlns:a16="http://schemas.microsoft.com/office/drawing/2014/main" val="2609203433"/>
                  </a:ext>
                </a:extLst>
              </a:tr>
              <a:tr h="286063">
                <a:tc>
                  <a:txBody>
                    <a:bodyPr/>
                    <a:lstStyle/>
                    <a:p>
                      <a:pPr algn="ctr"/>
                      <a:r>
                        <a:rPr lang="en-US" dirty="0" smtClean="0"/>
                        <a:t>0.9</a:t>
                      </a:r>
                      <a:endParaRPr lang="en-US" dirty="0"/>
                    </a:p>
                  </a:txBody>
                  <a:tcPr/>
                </a:tc>
                <a:tc>
                  <a:txBody>
                    <a:bodyPr/>
                    <a:lstStyle/>
                    <a:p>
                      <a:pPr algn="ctr"/>
                      <a:r>
                        <a:rPr lang="en-US" dirty="0" smtClean="0"/>
                        <a:t>0.05</a:t>
                      </a:r>
                      <a:endParaRPr lang="en-US" dirty="0"/>
                    </a:p>
                  </a:txBody>
                  <a:tcPr/>
                </a:tc>
                <a:tc>
                  <a:txBody>
                    <a:bodyPr/>
                    <a:lstStyle/>
                    <a:p>
                      <a:pPr algn="ctr"/>
                      <a:r>
                        <a:rPr lang="en-US" dirty="0" smtClean="0"/>
                        <a:t>2</a:t>
                      </a:r>
                      <a:endParaRPr lang="en-US" dirty="0"/>
                    </a:p>
                  </a:txBody>
                  <a:tcPr/>
                </a:tc>
                <a:tc>
                  <a:txBody>
                    <a:bodyPr/>
                    <a:lstStyle/>
                    <a:p>
                      <a:pPr algn="ctr"/>
                      <a:r>
                        <a:rPr lang="en-US" dirty="0" smtClean="0"/>
                        <a:t>44</a:t>
                      </a:r>
                      <a:endParaRPr lang="en-US" dirty="0"/>
                    </a:p>
                  </a:txBody>
                  <a:tcPr/>
                </a:tc>
                <a:tc>
                  <a:txBody>
                    <a:bodyPr/>
                    <a:lstStyle/>
                    <a:p>
                      <a:pPr algn="ctr"/>
                      <a:r>
                        <a:rPr lang="en-US" dirty="0" smtClean="0"/>
                        <a:t>7</a:t>
                      </a:r>
                      <a:endParaRPr lang="en-US" dirty="0"/>
                    </a:p>
                  </a:txBody>
                  <a:tcPr/>
                </a:tc>
                <a:extLst>
                  <a:ext uri="{0D108BD9-81ED-4DB2-BD59-A6C34878D82A}">
                    <a16:rowId xmlns:a16="http://schemas.microsoft.com/office/drawing/2014/main" val="3847454978"/>
                  </a:ext>
                </a:extLst>
              </a:tr>
              <a:tr h="286063">
                <a:tc>
                  <a:txBody>
                    <a:bodyPr/>
                    <a:lstStyle/>
                    <a:p>
                      <a:pPr algn="ctr"/>
                      <a:r>
                        <a:rPr lang="en-US" dirty="0" smtClean="0"/>
                        <a:t>0.9</a:t>
                      </a:r>
                      <a:endParaRPr lang="en-US" dirty="0"/>
                    </a:p>
                  </a:txBody>
                  <a:tcPr/>
                </a:tc>
                <a:tc>
                  <a:txBody>
                    <a:bodyPr/>
                    <a:lstStyle/>
                    <a:p>
                      <a:pPr algn="ctr"/>
                      <a:r>
                        <a:rPr lang="en-US" dirty="0" smtClean="0"/>
                        <a:t>0.1</a:t>
                      </a:r>
                      <a:endParaRPr lang="en-US" dirty="0"/>
                    </a:p>
                  </a:txBody>
                  <a:tcPr/>
                </a:tc>
                <a:tc>
                  <a:txBody>
                    <a:bodyPr/>
                    <a:lstStyle/>
                    <a:p>
                      <a:pPr algn="ctr"/>
                      <a:r>
                        <a:rPr lang="en-US" dirty="0" smtClean="0"/>
                        <a:t>2</a:t>
                      </a:r>
                      <a:endParaRPr lang="en-US" dirty="0"/>
                    </a:p>
                  </a:txBody>
                  <a:tcPr/>
                </a:tc>
                <a:tc>
                  <a:txBody>
                    <a:bodyPr/>
                    <a:lstStyle/>
                    <a:p>
                      <a:pPr algn="ctr"/>
                      <a:r>
                        <a:rPr lang="en-US" dirty="0" smtClean="0"/>
                        <a:t>36</a:t>
                      </a:r>
                      <a:endParaRPr lang="en-US" dirty="0"/>
                    </a:p>
                  </a:txBody>
                  <a:tcPr/>
                </a:tc>
                <a:tc>
                  <a:txBody>
                    <a:bodyPr/>
                    <a:lstStyle/>
                    <a:p>
                      <a:pPr algn="ctr"/>
                      <a:r>
                        <a:rPr lang="en-US" dirty="0" smtClean="0"/>
                        <a:t>6</a:t>
                      </a:r>
                      <a:endParaRPr lang="en-US" dirty="0"/>
                    </a:p>
                  </a:txBody>
                  <a:tcPr/>
                </a:tc>
                <a:extLst>
                  <a:ext uri="{0D108BD9-81ED-4DB2-BD59-A6C34878D82A}">
                    <a16:rowId xmlns:a16="http://schemas.microsoft.com/office/drawing/2014/main" val="3723785313"/>
                  </a:ext>
                </a:extLst>
              </a:tr>
              <a:tr h="286063">
                <a:tc>
                  <a:txBody>
                    <a:bodyPr/>
                    <a:lstStyle/>
                    <a:p>
                      <a:pPr algn="ctr"/>
                      <a:r>
                        <a:rPr lang="en-US" dirty="0" smtClean="0"/>
                        <a:t>0.8</a:t>
                      </a:r>
                      <a:endParaRPr lang="en-US" dirty="0"/>
                    </a:p>
                  </a:txBody>
                  <a:tcPr/>
                </a:tc>
                <a:tc>
                  <a:txBody>
                    <a:bodyPr/>
                    <a:lstStyle/>
                    <a:p>
                      <a:pPr algn="ctr"/>
                      <a:r>
                        <a:rPr lang="en-US" dirty="0" smtClean="0"/>
                        <a:t>0.05</a:t>
                      </a:r>
                      <a:endParaRPr lang="en-US" dirty="0"/>
                    </a:p>
                  </a:txBody>
                  <a:tcPr/>
                </a:tc>
                <a:tc>
                  <a:txBody>
                    <a:bodyPr/>
                    <a:lstStyle/>
                    <a:p>
                      <a:pPr algn="ctr"/>
                      <a:r>
                        <a:rPr lang="en-US" dirty="0" smtClean="0"/>
                        <a:t>2</a:t>
                      </a:r>
                      <a:endParaRPr lang="en-US" dirty="0"/>
                    </a:p>
                  </a:txBody>
                  <a:tcPr/>
                </a:tc>
                <a:tc>
                  <a:txBody>
                    <a:bodyPr/>
                    <a:lstStyle/>
                    <a:p>
                      <a:pPr algn="ctr"/>
                      <a:r>
                        <a:rPr lang="en-US" dirty="0" smtClean="0"/>
                        <a:t>34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3809475072"/>
                  </a:ext>
                </a:extLst>
              </a:tr>
              <a:tr h="286063">
                <a:tc>
                  <a:txBody>
                    <a:bodyPr/>
                    <a:lstStyle/>
                    <a:p>
                      <a:pPr algn="ctr"/>
                      <a:r>
                        <a:rPr lang="en-US" dirty="0" smtClean="0"/>
                        <a:t>0.8</a:t>
                      </a:r>
                      <a:endParaRPr lang="en-US" dirty="0"/>
                    </a:p>
                  </a:txBody>
                  <a:tcPr/>
                </a:tc>
                <a:tc>
                  <a:txBody>
                    <a:bodyPr/>
                    <a:lstStyle/>
                    <a:p>
                      <a:pPr algn="ctr"/>
                      <a:r>
                        <a:rPr lang="en-US" dirty="0" smtClean="0"/>
                        <a:t>0.1</a:t>
                      </a:r>
                      <a:endParaRPr lang="en-US" dirty="0"/>
                    </a:p>
                  </a:txBody>
                  <a:tcPr/>
                </a:tc>
                <a:tc>
                  <a:txBody>
                    <a:bodyPr/>
                    <a:lstStyle/>
                    <a:p>
                      <a:pPr algn="ctr"/>
                      <a:r>
                        <a:rPr lang="en-US" dirty="0" smtClean="0"/>
                        <a:t>2</a:t>
                      </a:r>
                      <a:endParaRPr lang="en-US" dirty="0"/>
                    </a:p>
                  </a:txBody>
                  <a:tcPr/>
                </a:tc>
                <a:tc>
                  <a:txBody>
                    <a:bodyPr/>
                    <a:lstStyle/>
                    <a:p>
                      <a:pPr algn="ctr"/>
                      <a:r>
                        <a:rPr lang="en-US" dirty="0" smtClean="0"/>
                        <a:t>27</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2572478781"/>
                  </a:ext>
                </a:extLst>
              </a:tr>
            </a:tbl>
          </a:graphicData>
        </a:graphic>
      </p:graphicFrame>
      <p:sp>
        <p:nvSpPr>
          <p:cNvPr id="9" name="TextBox 8"/>
          <p:cNvSpPr txBox="1"/>
          <p:nvPr/>
        </p:nvSpPr>
        <p:spPr>
          <a:xfrm>
            <a:off x="457198" y="1025222"/>
            <a:ext cx="7001219" cy="400110"/>
          </a:xfrm>
          <a:prstGeom prst="rect">
            <a:avLst/>
          </a:prstGeom>
          <a:noFill/>
          <a:ln w="19050">
            <a:noFill/>
          </a:ln>
        </p:spPr>
        <p:txBody>
          <a:bodyPr wrap="square" rtlCol="0">
            <a:spAutoFit/>
          </a:bodyPr>
          <a:lstStyle/>
          <a:p>
            <a:r>
              <a:rPr lang="en-US" sz="2000" b="1" u="sng" dirty="0" smtClean="0">
                <a:solidFill>
                  <a:schemeClr val="tx2">
                    <a:lumMod val="75000"/>
                  </a:schemeClr>
                </a:solidFill>
              </a:rPr>
              <a:t>Power Analysis for Paired t-Test with 1-Minute Maxima</a:t>
            </a:r>
          </a:p>
        </p:txBody>
      </p:sp>
      <p:sp>
        <p:nvSpPr>
          <p:cNvPr id="10" name="TextBox 9"/>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Power analysis aids planning by guiding how many times to run the acceleration profile</a:t>
            </a:r>
          </a:p>
        </p:txBody>
      </p:sp>
    </p:spTree>
    <p:extLst>
      <p:ext uri="{BB962C8B-B14F-4D97-AF65-F5344CB8AC3E}">
        <p14:creationId xmlns:p14="http://schemas.microsoft.com/office/powerpoint/2010/main" val="862607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sz="quarter" idx="13"/>
          </p:nvPr>
        </p:nvSpPr>
        <p:spPr/>
        <p:txBody>
          <a:bodyPr/>
          <a:lstStyle/>
          <a:p>
            <a:r>
              <a:rPr lang="en-US" dirty="0" smtClean="0"/>
              <a:t>This material is based upon work supported by the Department of Defense, U.S. Army Medical Materiel Development Activity (USAMMDA), Warfighter Health, Performance and Evacuation (WHPE), Mobile Health Product Management Office under Contract N00024-13-D-6400</a:t>
            </a:r>
          </a:p>
          <a:p>
            <a:r>
              <a:rPr lang="en-US" dirty="0" smtClean="0"/>
              <a:t>The views expressed are those of the authors and do not necessarily reflect the policy or positions of the Department of Defense, Naval Sea Systems Command, or U.S. Government</a:t>
            </a:r>
          </a:p>
          <a:p>
            <a:r>
              <a:rPr lang="en-US" dirty="0" smtClean="0"/>
              <a:t>Commercial support was not received for this activity</a:t>
            </a:r>
          </a:p>
          <a:p>
            <a:endParaRPr lang="en-US" dirty="0" smtClean="0"/>
          </a:p>
          <a:p>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3</a:t>
            </a:fld>
            <a:endParaRPr lang="en-US" dirty="0"/>
          </a:p>
        </p:txBody>
      </p:sp>
    </p:spTree>
    <p:extLst>
      <p:ext uri="{BB962C8B-B14F-4D97-AF65-F5344CB8AC3E}">
        <p14:creationId xmlns:p14="http://schemas.microsoft.com/office/powerpoint/2010/main" val="1127141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Approaches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30</a:t>
            </a:fld>
            <a:endParaRPr lang="en-US" dirty="0"/>
          </a:p>
        </p:txBody>
      </p:sp>
      <p:sp>
        <p:nvSpPr>
          <p:cNvPr id="7" name="TextBox 6"/>
          <p:cNvSpPr txBox="1"/>
          <p:nvPr/>
        </p:nvSpPr>
        <p:spPr>
          <a:xfrm>
            <a:off x="204486" y="1288199"/>
            <a:ext cx="5325981"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Functional Data Analysis</a:t>
            </a:r>
          </a:p>
        </p:txBody>
      </p:sp>
      <p:sp>
        <p:nvSpPr>
          <p:cNvPr id="8" name="TextBox 7"/>
          <p:cNvSpPr txBox="1"/>
          <p:nvPr/>
        </p:nvSpPr>
        <p:spPr>
          <a:xfrm>
            <a:off x="6082429" y="1288199"/>
            <a:ext cx="5325981"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Bootstrapping</a:t>
            </a:r>
          </a:p>
        </p:txBody>
      </p:sp>
      <p:sp>
        <p:nvSpPr>
          <p:cNvPr id="10" name="TextBox 9"/>
          <p:cNvSpPr txBox="1"/>
          <p:nvPr/>
        </p:nvSpPr>
        <p:spPr>
          <a:xfrm>
            <a:off x="6082428" y="3659651"/>
            <a:ext cx="5325981"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Dynamic Time Warping</a:t>
            </a:r>
          </a:p>
        </p:txBody>
      </p:sp>
      <p:pic>
        <p:nvPicPr>
          <p:cNvPr id="11" name="Picture 10"/>
          <p:cNvPicPr>
            <a:picLocks noChangeAspect="1"/>
          </p:cNvPicPr>
          <p:nvPr/>
        </p:nvPicPr>
        <p:blipFill>
          <a:blip r:embed="rId2"/>
          <a:stretch>
            <a:fillRect/>
          </a:stretch>
        </p:blipFill>
        <p:spPr>
          <a:xfrm>
            <a:off x="2816063" y="1746582"/>
            <a:ext cx="1828800" cy="1567075"/>
          </a:xfrm>
          <a:prstGeom prst="rect">
            <a:avLst/>
          </a:prstGeom>
        </p:spPr>
      </p:pic>
      <p:pic>
        <p:nvPicPr>
          <p:cNvPr id="12" name="Picture 11"/>
          <p:cNvPicPr>
            <a:picLocks noChangeAspect="1"/>
          </p:cNvPicPr>
          <p:nvPr/>
        </p:nvPicPr>
        <p:blipFill>
          <a:blip r:embed="rId3"/>
          <a:stretch>
            <a:fillRect/>
          </a:stretch>
        </p:blipFill>
        <p:spPr>
          <a:xfrm>
            <a:off x="1074334" y="1965481"/>
            <a:ext cx="1614984" cy="1005840"/>
          </a:xfrm>
          <a:prstGeom prst="rect">
            <a:avLst/>
          </a:prstGeom>
        </p:spPr>
      </p:pic>
      <p:sp>
        <p:nvSpPr>
          <p:cNvPr id="15" name="TextBox 14"/>
          <p:cNvSpPr txBox="1"/>
          <p:nvPr/>
        </p:nvSpPr>
        <p:spPr>
          <a:xfrm>
            <a:off x="1002690" y="3087913"/>
            <a:ext cx="3418832" cy="338554"/>
          </a:xfrm>
          <a:prstGeom prst="rect">
            <a:avLst/>
          </a:prstGeom>
          <a:noFill/>
          <a:ln w="19050">
            <a:noFill/>
          </a:ln>
        </p:spPr>
        <p:txBody>
          <a:bodyPr wrap="square" rtlCol="0">
            <a:spAutoFit/>
          </a:bodyPr>
          <a:lstStyle/>
          <a:p>
            <a:r>
              <a:rPr lang="en-US" sz="800" dirty="0" smtClean="0">
                <a:solidFill>
                  <a:schemeClr val="tx2">
                    <a:lumMod val="75000"/>
                  </a:schemeClr>
                </a:solidFill>
              </a:rPr>
              <a:t>Source: https://openresearch-repository.anu.edu.au/handle/1885/196579</a:t>
            </a:r>
          </a:p>
        </p:txBody>
      </p:sp>
      <p:pic>
        <p:nvPicPr>
          <p:cNvPr id="17" name="Picture 16"/>
          <p:cNvPicPr>
            <a:picLocks noChangeAspect="1"/>
          </p:cNvPicPr>
          <p:nvPr/>
        </p:nvPicPr>
        <p:blipFill>
          <a:blip r:embed="rId4"/>
          <a:stretch>
            <a:fillRect/>
          </a:stretch>
        </p:blipFill>
        <p:spPr>
          <a:xfrm>
            <a:off x="5922009" y="1785072"/>
            <a:ext cx="5486400" cy="1186249"/>
          </a:xfrm>
          <a:prstGeom prst="rect">
            <a:avLst/>
          </a:prstGeom>
        </p:spPr>
      </p:pic>
      <p:sp>
        <p:nvSpPr>
          <p:cNvPr id="18" name="TextBox 17"/>
          <p:cNvSpPr txBox="1"/>
          <p:nvPr/>
        </p:nvSpPr>
        <p:spPr>
          <a:xfrm>
            <a:off x="5922008" y="2992764"/>
            <a:ext cx="5403331" cy="338554"/>
          </a:xfrm>
          <a:prstGeom prst="rect">
            <a:avLst/>
          </a:prstGeom>
          <a:noFill/>
          <a:ln w="19050">
            <a:noFill/>
          </a:ln>
        </p:spPr>
        <p:txBody>
          <a:bodyPr wrap="square" rtlCol="0">
            <a:spAutoFit/>
          </a:bodyPr>
          <a:lstStyle/>
          <a:p>
            <a:r>
              <a:rPr lang="en-US" sz="800" dirty="0" smtClean="0"/>
              <a:t>Source: Kirk</a:t>
            </a:r>
            <a:r>
              <a:rPr lang="en-US" sz="800" dirty="0"/>
              <a:t>, Paul DW, and Michael PH </a:t>
            </a:r>
            <a:r>
              <a:rPr lang="en-US" sz="800" dirty="0" err="1"/>
              <a:t>Stumpf</a:t>
            </a:r>
            <a:r>
              <a:rPr lang="en-US" sz="800" dirty="0"/>
              <a:t>. "Gaussian process regression bootstrapping: exploring the effects of uncertainty in time course data." </a:t>
            </a:r>
            <a:r>
              <a:rPr lang="en-US" sz="800" i="1" dirty="0"/>
              <a:t>Bioinformatics</a:t>
            </a:r>
            <a:r>
              <a:rPr lang="en-US" sz="800" dirty="0"/>
              <a:t> 25.10 (2009): 1300-1306.</a:t>
            </a:r>
            <a:endParaRPr lang="en-US" sz="800" dirty="0" smtClean="0">
              <a:solidFill>
                <a:schemeClr val="tx2">
                  <a:lumMod val="75000"/>
                </a:schemeClr>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38" y="3887978"/>
            <a:ext cx="4286250" cy="2143125"/>
          </a:xfrm>
          <a:prstGeom prst="rect">
            <a:avLst/>
          </a:prstGeom>
        </p:spPr>
      </p:pic>
      <p:sp>
        <p:nvSpPr>
          <p:cNvPr id="9" name="TextBox 8"/>
          <p:cNvSpPr txBox="1"/>
          <p:nvPr/>
        </p:nvSpPr>
        <p:spPr>
          <a:xfrm>
            <a:off x="204485" y="3659651"/>
            <a:ext cx="5325981"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Correlation</a:t>
            </a:r>
          </a:p>
        </p:txBody>
      </p:sp>
      <p:pic>
        <p:nvPicPr>
          <p:cNvPr id="21" name="Picture 20"/>
          <p:cNvPicPr>
            <a:picLocks noChangeAspect="1"/>
          </p:cNvPicPr>
          <p:nvPr/>
        </p:nvPicPr>
        <p:blipFill>
          <a:blip r:embed="rId6"/>
          <a:stretch>
            <a:fillRect/>
          </a:stretch>
        </p:blipFill>
        <p:spPr>
          <a:xfrm>
            <a:off x="5873630" y="4026090"/>
            <a:ext cx="5743575" cy="1866900"/>
          </a:xfrm>
          <a:prstGeom prst="rect">
            <a:avLst/>
          </a:prstGeom>
        </p:spPr>
      </p:pic>
      <p:sp>
        <p:nvSpPr>
          <p:cNvPr id="22" name="TextBox 21"/>
          <p:cNvSpPr txBox="1"/>
          <p:nvPr/>
        </p:nvSpPr>
        <p:spPr>
          <a:xfrm>
            <a:off x="6096000" y="5892990"/>
            <a:ext cx="4524260" cy="215444"/>
          </a:xfrm>
          <a:prstGeom prst="rect">
            <a:avLst/>
          </a:prstGeom>
          <a:noFill/>
          <a:ln w="19050">
            <a:noFill/>
          </a:ln>
        </p:spPr>
        <p:txBody>
          <a:bodyPr wrap="square" rtlCol="0">
            <a:spAutoFit/>
          </a:bodyPr>
          <a:lstStyle/>
          <a:p>
            <a:r>
              <a:rPr lang="en-US" sz="800" dirty="0" smtClean="0">
                <a:solidFill>
                  <a:schemeClr val="tx2">
                    <a:lumMod val="75000"/>
                  </a:schemeClr>
                </a:solidFill>
              </a:rPr>
              <a:t>Source: https://rtavenar.github.io/blog/dtw.html</a:t>
            </a:r>
          </a:p>
        </p:txBody>
      </p:sp>
    </p:spTree>
    <p:extLst>
      <p:ext uri="{BB962C8B-B14F-4D97-AF65-F5344CB8AC3E}">
        <p14:creationId xmlns:p14="http://schemas.microsoft.com/office/powerpoint/2010/main" val="976612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sz="quarter" idx="13"/>
          </p:nvPr>
        </p:nvSpPr>
        <p:spPr>
          <a:xfrm>
            <a:off x="457201" y="1179514"/>
            <a:ext cx="7810512" cy="5030786"/>
          </a:xfrm>
        </p:spPr>
        <p:txBody>
          <a:bodyPr/>
          <a:lstStyle/>
          <a:p>
            <a:r>
              <a:rPr lang="en-US" dirty="0"/>
              <a:t>MWD core temperature </a:t>
            </a:r>
            <a:r>
              <a:rPr lang="en-US" dirty="0" smtClean="0"/>
              <a:t>estimates from canine thermal model (CTM) based on acceleration and environmental conditions</a:t>
            </a:r>
          </a:p>
          <a:p>
            <a:r>
              <a:rPr lang="en-US" dirty="0" smtClean="0"/>
              <a:t>JHU/APL validating MWD-worn device through in-house component testing (including accelerometers)</a:t>
            </a:r>
          </a:p>
          <a:p>
            <a:r>
              <a:rPr lang="en-US" dirty="0" smtClean="0"/>
              <a:t>Want to check if CTM acceleration values “matches” reference accelerometer</a:t>
            </a:r>
          </a:p>
          <a:p>
            <a:r>
              <a:rPr lang="en-US" dirty="0" smtClean="0"/>
              <a:t>Various options for comparing these two time series</a:t>
            </a:r>
          </a:p>
          <a:p>
            <a:r>
              <a:rPr lang="en-US" dirty="0" smtClean="0"/>
              <a:t>Ultimately need to balance test applicability, validation priorities, and statistical power</a:t>
            </a:r>
          </a:p>
          <a:p>
            <a:r>
              <a:rPr lang="en-US" dirty="0" smtClean="0"/>
              <a:t>Recommend searching for consensus among candidate analysis approaches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31</a:t>
            </a:fld>
            <a:endParaRPr lang="en-US" dirty="0"/>
          </a:p>
        </p:txBody>
      </p:sp>
      <p:sp>
        <p:nvSpPr>
          <p:cNvPr id="7" name="TextBox 6"/>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We welcome suggestions on the best way to compare time series!</a:t>
            </a:r>
          </a:p>
        </p:txBody>
      </p:sp>
      <p:pic>
        <p:nvPicPr>
          <p:cNvPr id="8" name="Picture 6" descr="Army Cpl. Dustin Borchardt, of his partner of more than six years, Pea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302" y="103708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3941076"/>
            <a:ext cx="3200400" cy="1600200"/>
          </a:xfrm>
          <a:prstGeom prst="rect">
            <a:avLst/>
          </a:prstGeom>
        </p:spPr>
      </p:pic>
      <p:sp>
        <p:nvSpPr>
          <p:cNvPr id="10" name="TextBox 9"/>
          <p:cNvSpPr txBox="1"/>
          <p:nvPr/>
        </p:nvSpPr>
        <p:spPr>
          <a:xfrm>
            <a:off x="9093762" y="3357015"/>
            <a:ext cx="2346540" cy="461665"/>
          </a:xfrm>
          <a:prstGeom prst="rect">
            <a:avLst/>
          </a:prstGeom>
          <a:noFill/>
          <a:ln w="19050">
            <a:noFill/>
          </a:ln>
        </p:spPr>
        <p:txBody>
          <a:bodyPr wrap="square" rtlCol="0">
            <a:spAutoFit/>
          </a:bodyPr>
          <a:lstStyle/>
          <a:p>
            <a:r>
              <a:rPr lang="en-US" sz="800" dirty="0" smtClean="0">
                <a:solidFill>
                  <a:schemeClr val="tx2">
                    <a:lumMod val="75000"/>
                  </a:schemeClr>
                </a:solidFill>
              </a:rPr>
              <a:t>Source: https://www.defense.gov/Multimedia/Experience/Four-Legged-Fighters/</a:t>
            </a:r>
          </a:p>
        </p:txBody>
      </p:sp>
    </p:spTree>
    <p:extLst>
      <p:ext uri="{BB962C8B-B14F-4D97-AF65-F5344CB8AC3E}">
        <p14:creationId xmlns:p14="http://schemas.microsoft.com/office/powerpoint/2010/main" val="317668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777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Submitted Abstract</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33</a:t>
            </a:fld>
            <a:endParaRPr lang="en-US" dirty="0"/>
          </a:p>
        </p:txBody>
      </p:sp>
      <p:sp>
        <p:nvSpPr>
          <p:cNvPr id="8" name="Content Placeholder 2"/>
          <p:cNvSpPr>
            <a:spLocks noGrp="1"/>
          </p:cNvSpPr>
          <p:nvPr>
            <p:ph sz="quarter" idx="13"/>
          </p:nvPr>
        </p:nvSpPr>
        <p:spPr>
          <a:xfrm>
            <a:off x="457200" y="1179514"/>
            <a:ext cx="11277600" cy="5030786"/>
          </a:xfrm>
        </p:spPr>
        <p:txBody>
          <a:bodyPr>
            <a:normAutofit fontScale="85000" lnSpcReduction="10000"/>
          </a:bodyPr>
          <a:lstStyle/>
          <a:p>
            <a:r>
              <a:rPr lang="en-US" dirty="0"/>
              <a:t>Several years ago, the US Army Research Institute of Environmental Medicine developed an algorithm to estimate core temperature in military working dogs (MWDs). This canine thermal model (CTM) is based on </a:t>
            </a:r>
            <a:r>
              <a:rPr lang="en-US" dirty="0" err="1"/>
              <a:t>thermophysiological</a:t>
            </a:r>
            <a:r>
              <a:rPr lang="en-US" dirty="0"/>
              <a:t> principles and incorporates environmental factors and acceleration. The US Army Medical Materiel Development Activity is implementing this algorithm in a collar-worn device that includes computing hardware, environmental sensors, and an accelerometer. Among other roles, Johns Hopkins University Applied Physics Laboratory (JHU/APL) is coordinating the test and evaluation of this device. </a:t>
            </a:r>
          </a:p>
          <a:p>
            <a:r>
              <a:rPr lang="en-US" dirty="0"/>
              <a:t>The device’s validation is ultimately tied to field tests involving MWDs. However, to minimize the burden to MWDs and the interruptions to their training, JHU/APL seeks to leverage non-canine laboratory-based testing to the greatest possible extent. </a:t>
            </a:r>
          </a:p>
          <a:p>
            <a:r>
              <a:rPr lang="en-US" dirty="0"/>
              <a:t>For example, JHU/APL is testing the device’s accelerometers with shaker tables that vertically accelerate the device according to specified sinusoidal acceleration profiles. This test yields time series of acceleration and related metrics, which are compared to ground-truth measurements from a reference accelerometer. </a:t>
            </a:r>
          </a:p>
          <a:p>
            <a:r>
              <a:rPr lang="en-US" dirty="0"/>
              <a:t>Statistically rigorous comparisons between the CTM and reference measurements must account for the potential lack of independence between measurements that are close in time. Potentially relevant techniques include </a:t>
            </a:r>
            <a:r>
              <a:rPr lang="en-US" dirty="0" err="1"/>
              <a:t>downsampling</a:t>
            </a:r>
            <a:r>
              <a:rPr lang="en-US" dirty="0"/>
              <a:t>, paired difference tests, hypothesis tests of absolute difference, hypothesis tests of distributions, functional data analysis, and bootstrapping. </a:t>
            </a:r>
          </a:p>
          <a:p>
            <a:r>
              <a:rPr lang="en-US" dirty="0"/>
              <a:t>These considerations affect both test planning and subsequent data analysis. This talk will describe JHU/APL’s efforts to test and evaluate the CTM accelerometers and will outline a range of possible methods for comparing time series.</a:t>
            </a:r>
          </a:p>
          <a:p>
            <a:endParaRPr lang="en-US" dirty="0"/>
          </a:p>
        </p:txBody>
      </p:sp>
    </p:spTree>
    <p:extLst>
      <p:ext uri="{BB962C8B-B14F-4D97-AF65-F5344CB8AC3E}">
        <p14:creationId xmlns:p14="http://schemas.microsoft.com/office/powerpoint/2010/main" val="248450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595" y="1999456"/>
            <a:ext cx="5486400" cy="27432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90348"/>
            <a:ext cx="5486400" cy="2743200"/>
          </a:xfrm>
          <a:prstGeom prst="rect">
            <a:avLst/>
          </a:prstGeom>
        </p:spPr>
      </p:pic>
      <p:sp>
        <p:nvSpPr>
          <p:cNvPr id="2" name="Title 1"/>
          <p:cNvSpPr>
            <a:spLocks noGrp="1"/>
          </p:cNvSpPr>
          <p:nvPr>
            <p:ph type="title"/>
          </p:nvPr>
        </p:nvSpPr>
        <p:spPr/>
        <p:txBody>
          <a:bodyPr/>
          <a:lstStyle/>
          <a:p>
            <a:r>
              <a:rPr lang="en-US" dirty="0" smtClean="0"/>
              <a:t>Do These Two Time Series Match?</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4</a:t>
            </a:fld>
            <a:endParaRPr lang="en-US" dirty="0"/>
          </a:p>
        </p:txBody>
      </p:sp>
      <p:sp>
        <p:nvSpPr>
          <p:cNvPr id="7" name="Content Placeholder 2"/>
          <p:cNvSpPr txBox="1">
            <a:spLocks/>
          </p:cNvSpPr>
          <p:nvPr/>
        </p:nvSpPr>
        <p:spPr>
          <a:xfrm>
            <a:off x="457200" y="1181100"/>
            <a:ext cx="11277600" cy="503078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p:txBody>
      </p:sp>
      <p:sp>
        <p:nvSpPr>
          <p:cNvPr id="8" name="TextBox 7"/>
          <p:cNvSpPr txBox="1"/>
          <p:nvPr/>
        </p:nvSpPr>
        <p:spPr>
          <a:xfrm>
            <a:off x="457200" y="5416956"/>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Complications include (1) non-aligned </a:t>
            </a:r>
            <a:r>
              <a:rPr lang="en-US" sz="2000" b="1" dirty="0">
                <a:solidFill>
                  <a:schemeClr val="bg1"/>
                </a:solidFill>
              </a:rPr>
              <a:t>t</a:t>
            </a:r>
            <a:r>
              <a:rPr lang="en-US" sz="2000" b="1" dirty="0" smtClean="0">
                <a:solidFill>
                  <a:schemeClr val="bg1"/>
                </a:solidFill>
              </a:rPr>
              <a:t>ime stamps, (2) autocorrelation</a:t>
            </a:r>
          </a:p>
        </p:txBody>
      </p:sp>
      <p:sp>
        <p:nvSpPr>
          <p:cNvPr id="12" name="TextBox 11"/>
          <p:cNvSpPr txBox="1"/>
          <p:nvPr/>
        </p:nvSpPr>
        <p:spPr>
          <a:xfrm>
            <a:off x="2165900" y="1828229"/>
            <a:ext cx="2699132"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Reference Device*</a:t>
            </a:r>
          </a:p>
        </p:txBody>
      </p:sp>
      <p:sp>
        <p:nvSpPr>
          <p:cNvPr id="13" name="TextBox 12"/>
          <p:cNvSpPr txBox="1"/>
          <p:nvPr/>
        </p:nvSpPr>
        <p:spPr>
          <a:xfrm>
            <a:off x="8335316" y="1814759"/>
            <a:ext cx="2430683"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Test Device*</a:t>
            </a:r>
          </a:p>
        </p:txBody>
      </p:sp>
      <p:sp>
        <p:nvSpPr>
          <p:cNvPr id="14" name="TextBox 13"/>
          <p:cNvSpPr txBox="1"/>
          <p:nvPr/>
        </p:nvSpPr>
        <p:spPr>
          <a:xfrm>
            <a:off x="468672" y="6053456"/>
            <a:ext cx="11266128" cy="338554"/>
          </a:xfrm>
          <a:prstGeom prst="rect">
            <a:avLst/>
          </a:prstGeom>
          <a:noFill/>
          <a:ln w="19050">
            <a:noFill/>
          </a:ln>
        </p:spPr>
        <p:txBody>
          <a:bodyPr wrap="square" rtlCol="0">
            <a:spAutoFit/>
          </a:bodyPr>
          <a:lstStyle/>
          <a:p>
            <a:r>
              <a:rPr lang="en-US" sz="1600" i="1" dirty="0" smtClean="0">
                <a:solidFill>
                  <a:schemeClr val="tx2">
                    <a:lumMod val="75000"/>
                  </a:schemeClr>
                </a:solidFill>
              </a:rPr>
              <a:t>* Data are motivated by real test results but have been simulated to more easily illustrate time series comparison methods</a:t>
            </a:r>
          </a:p>
        </p:txBody>
      </p:sp>
    </p:spTree>
    <p:extLst>
      <p:ext uri="{BB962C8B-B14F-4D97-AF65-F5344CB8AC3E}">
        <p14:creationId xmlns:p14="http://schemas.microsoft.com/office/powerpoint/2010/main" val="4025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6506" y="3709593"/>
            <a:ext cx="2286000" cy="1143000"/>
          </a:xfrm>
          <a:prstGeom prst="rect">
            <a:avLst/>
          </a:prstGeom>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a:xfrm>
            <a:off x="457200" y="1179514"/>
            <a:ext cx="4263514" cy="5030786"/>
          </a:xfrm>
        </p:spPr>
        <p:txBody>
          <a:bodyPr>
            <a:normAutofit/>
          </a:bodyPr>
          <a:lstStyle/>
          <a:p>
            <a:r>
              <a:rPr lang="en-US" sz="2400" dirty="0" smtClean="0"/>
              <a:t>Background and motivation</a:t>
            </a:r>
          </a:p>
          <a:p>
            <a:r>
              <a:rPr lang="en-US" sz="2400" dirty="0" smtClean="0"/>
              <a:t>Algorithm</a:t>
            </a:r>
          </a:p>
          <a:p>
            <a:r>
              <a:rPr lang="en-US" sz="2400" dirty="0" smtClean="0"/>
              <a:t>Data</a:t>
            </a:r>
          </a:p>
          <a:p>
            <a:r>
              <a:rPr lang="en-US" sz="2400" dirty="0" smtClean="0"/>
              <a:t>Analysis approaches</a:t>
            </a:r>
            <a:endParaRPr lang="en-US" sz="2400"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5</a:t>
            </a:fld>
            <a:endParaRPr lang="en-US" dirty="0"/>
          </a:p>
        </p:txBody>
      </p:sp>
      <p:pic>
        <p:nvPicPr>
          <p:cNvPr id="4098" name="Picture 2" descr="MWD Dog, Fal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891" y="1502679"/>
            <a:ext cx="1828800" cy="2674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16182" y="4198026"/>
            <a:ext cx="1861509" cy="461665"/>
          </a:xfrm>
          <a:prstGeom prst="rect">
            <a:avLst/>
          </a:prstGeom>
          <a:noFill/>
          <a:ln w="19050">
            <a:noFill/>
          </a:ln>
        </p:spPr>
        <p:txBody>
          <a:bodyPr wrap="square" rtlCol="0">
            <a:spAutoFit/>
          </a:bodyPr>
          <a:lstStyle/>
          <a:p>
            <a:r>
              <a:rPr lang="en-US" sz="800" dirty="0" smtClean="0">
                <a:solidFill>
                  <a:schemeClr val="tx2">
                    <a:lumMod val="75000"/>
                  </a:schemeClr>
                </a:solidFill>
              </a:rPr>
              <a:t>Source: https://www.defense.gov/Multimedia/Experience/Four-Legged-Fighters/</a:t>
            </a:r>
          </a:p>
        </p:txBody>
      </p:sp>
      <p:sp>
        <p:nvSpPr>
          <p:cNvPr id="7" name="TextBox 6"/>
          <p:cNvSpPr txBox="1"/>
          <p:nvPr/>
        </p:nvSpPr>
        <p:spPr>
          <a:xfrm>
            <a:off x="5148891" y="1064871"/>
            <a:ext cx="1828800"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Dogs</a:t>
            </a:r>
          </a:p>
        </p:txBody>
      </p:sp>
      <p:sp>
        <p:nvSpPr>
          <p:cNvPr id="10" name="TextBox 9"/>
          <p:cNvSpPr txBox="1"/>
          <p:nvPr/>
        </p:nvSpPr>
        <p:spPr>
          <a:xfrm>
            <a:off x="7522210" y="2263229"/>
            <a:ext cx="1828800"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Devices</a:t>
            </a:r>
          </a:p>
        </p:txBody>
      </p:sp>
      <p:pic>
        <p:nvPicPr>
          <p:cNvPr id="9" name="Picture 8"/>
          <p:cNvPicPr>
            <a:picLocks noChangeAspect="1"/>
          </p:cNvPicPr>
          <p:nvPr/>
        </p:nvPicPr>
        <p:blipFill>
          <a:blip r:embed="rId4"/>
          <a:stretch>
            <a:fillRect/>
          </a:stretch>
        </p:blipFill>
        <p:spPr>
          <a:xfrm>
            <a:off x="7293610" y="2685155"/>
            <a:ext cx="2286000" cy="1348803"/>
          </a:xfrm>
          <a:prstGeom prst="rect">
            <a:avLst/>
          </a:prstGeom>
        </p:spPr>
      </p:pic>
      <p:sp>
        <p:nvSpPr>
          <p:cNvPr id="12" name="TextBox 11"/>
          <p:cNvSpPr txBox="1"/>
          <p:nvPr/>
        </p:nvSpPr>
        <p:spPr>
          <a:xfrm>
            <a:off x="7293610" y="4033958"/>
            <a:ext cx="2286000" cy="461665"/>
          </a:xfrm>
          <a:prstGeom prst="rect">
            <a:avLst/>
          </a:prstGeom>
          <a:noFill/>
          <a:ln w="19050">
            <a:noFill/>
          </a:ln>
        </p:spPr>
        <p:txBody>
          <a:bodyPr wrap="square" rtlCol="0">
            <a:spAutoFit/>
          </a:bodyPr>
          <a:lstStyle/>
          <a:p>
            <a:r>
              <a:rPr lang="en-US" sz="800" dirty="0" smtClean="0">
                <a:solidFill>
                  <a:schemeClr val="tx2">
                    <a:lumMod val="75000"/>
                  </a:schemeClr>
                </a:solidFill>
              </a:rPr>
              <a:t>Source: https://home.army.mil/detrick/application/files/9516/5659/1003/June_Working_final.pdf</a:t>
            </a:r>
          </a:p>
        </p:txBody>
      </p:sp>
      <p:sp>
        <p:nvSpPr>
          <p:cNvPr id="11" name="TextBox 10"/>
          <p:cNvSpPr txBox="1"/>
          <p:nvPr/>
        </p:nvSpPr>
        <p:spPr>
          <a:xfrm>
            <a:off x="10117834" y="3359556"/>
            <a:ext cx="1828800" cy="400110"/>
          </a:xfrm>
          <a:prstGeom prst="rect">
            <a:avLst/>
          </a:prstGeom>
          <a:noFill/>
          <a:ln w="19050">
            <a:noFill/>
          </a:ln>
        </p:spPr>
        <p:txBody>
          <a:bodyPr wrap="square" rtlCol="0">
            <a:spAutoFit/>
          </a:bodyPr>
          <a:lstStyle/>
          <a:p>
            <a:pPr algn="ctr"/>
            <a:r>
              <a:rPr lang="en-US" sz="2000" b="1" dirty="0" smtClean="0">
                <a:solidFill>
                  <a:schemeClr val="tx2">
                    <a:lumMod val="75000"/>
                  </a:schemeClr>
                </a:solidFill>
              </a:rPr>
              <a:t>Data</a:t>
            </a:r>
          </a:p>
        </p:txBody>
      </p:sp>
      <p:sp>
        <p:nvSpPr>
          <p:cNvPr id="15" name="TextBox 14"/>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Focusing on comparing </a:t>
            </a:r>
            <a:r>
              <a:rPr lang="en-US" sz="2000" b="1" dirty="0">
                <a:solidFill>
                  <a:schemeClr val="bg1"/>
                </a:solidFill>
              </a:rPr>
              <a:t>t</a:t>
            </a:r>
            <a:r>
              <a:rPr lang="en-US" sz="2000" b="1" dirty="0" smtClean="0">
                <a:solidFill>
                  <a:schemeClr val="bg1"/>
                </a:solidFill>
              </a:rPr>
              <a:t>ime </a:t>
            </a:r>
            <a:r>
              <a:rPr lang="en-US" sz="2000" b="1" dirty="0">
                <a:solidFill>
                  <a:schemeClr val="bg1"/>
                </a:solidFill>
              </a:rPr>
              <a:t>s</a:t>
            </a:r>
            <a:r>
              <a:rPr lang="en-US" sz="2000" b="1" dirty="0" smtClean="0">
                <a:solidFill>
                  <a:schemeClr val="bg1"/>
                </a:solidFill>
              </a:rPr>
              <a:t>eries for Canine Thermal Model component </a:t>
            </a:r>
            <a:r>
              <a:rPr lang="en-US" sz="2000" b="1" dirty="0">
                <a:solidFill>
                  <a:schemeClr val="bg1"/>
                </a:solidFill>
              </a:rPr>
              <a:t>v</a:t>
            </a:r>
            <a:r>
              <a:rPr lang="en-US" sz="2000" b="1" dirty="0" smtClean="0">
                <a:solidFill>
                  <a:schemeClr val="bg1"/>
                </a:solidFill>
              </a:rPr>
              <a:t>alidation </a:t>
            </a:r>
          </a:p>
        </p:txBody>
      </p:sp>
    </p:spTree>
    <p:extLst>
      <p:ext uri="{BB962C8B-B14F-4D97-AF65-F5344CB8AC3E}">
        <p14:creationId xmlns:p14="http://schemas.microsoft.com/office/powerpoint/2010/main" val="30096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2" grpId="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Working Dogs</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6</a:t>
            </a:fld>
            <a:endParaRPr lang="en-US" dirty="0"/>
          </a:p>
        </p:txBody>
      </p:sp>
      <p:pic>
        <p:nvPicPr>
          <p:cNvPr id="3078" name="Picture 6" descr="Army Cpl. Dustin Borchardt, of his partner of more than six years, Pea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88" y="1285274"/>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rine Corps Sgt. Jenna Cauble, who adopted Bbutler, her first canine partner, four years after working with h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3375" y="1285274"/>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being tested on wodden st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681" y="1513874"/>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Military working dogs (MWDs) provide key support in a variety of missions</a:t>
            </a:r>
          </a:p>
        </p:txBody>
      </p:sp>
      <p:sp>
        <p:nvSpPr>
          <p:cNvPr id="7" name="TextBox 6"/>
          <p:cNvSpPr txBox="1"/>
          <p:nvPr/>
        </p:nvSpPr>
        <p:spPr>
          <a:xfrm>
            <a:off x="491415" y="4567202"/>
            <a:ext cx="11139387" cy="276999"/>
          </a:xfrm>
          <a:prstGeom prst="rect">
            <a:avLst/>
          </a:prstGeom>
          <a:noFill/>
          <a:ln w="19050">
            <a:noFill/>
          </a:ln>
        </p:spPr>
        <p:txBody>
          <a:bodyPr wrap="square" rtlCol="0">
            <a:spAutoFit/>
          </a:bodyPr>
          <a:lstStyle/>
          <a:p>
            <a:r>
              <a:rPr lang="en-US" sz="1200" dirty="0" smtClean="0">
                <a:solidFill>
                  <a:schemeClr val="tx2">
                    <a:lumMod val="75000"/>
                  </a:schemeClr>
                </a:solidFill>
              </a:rPr>
              <a:t>Source: https://www.defense.gov/Multimedia/Experience/Four-Legged-Fighters/</a:t>
            </a:r>
          </a:p>
        </p:txBody>
      </p:sp>
    </p:spTree>
    <p:extLst>
      <p:ext uri="{BB962C8B-B14F-4D97-AF65-F5344CB8AC3E}">
        <p14:creationId xmlns:p14="http://schemas.microsoft.com/office/powerpoint/2010/main" val="269454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Temperature Strain</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7</a:t>
            </a:fld>
            <a:endParaRPr lang="en-US" dirty="0"/>
          </a:p>
        </p:txBody>
      </p:sp>
      <p:pic>
        <p:nvPicPr>
          <p:cNvPr id="5122" name="Picture 2" descr="File:Annual Average Temperature 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823" y="1458410"/>
            <a:ext cx="762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Many MWD missions take place in hot places</a:t>
            </a:r>
          </a:p>
        </p:txBody>
      </p:sp>
      <p:sp>
        <p:nvSpPr>
          <p:cNvPr id="9" name="TextBox 8"/>
          <p:cNvSpPr txBox="1"/>
          <p:nvPr/>
        </p:nvSpPr>
        <p:spPr>
          <a:xfrm>
            <a:off x="2053824" y="5266032"/>
            <a:ext cx="7620000" cy="215444"/>
          </a:xfrm>
          <a:prstGeom prst="rect">
            <a:avLst/>
          </a:prstGeom>
          <a:noFill/>
          <a:ln w="19050">
            <a:noFill/>
          </a:ln>
        </p:spPr>
        <p:txBody>
          <a:bodyPr wrap="square" rtlCol="0">
            <a:spAutoFit/>
          </a:bodyPr>
          <a:lstStyle/>
          <a:p>
            <a:r>
              <a:rPr lang="en-US" sz="800" dirty="0" smtClean="0">
                <a:solidFill>
                  <a:schemeClr val="tx2">
                    <a:lumMod val="75000"/>
                  </a:schemeClr>
                </a:solidFill>
              </a:rPr>
              <a:t>Source: https://commons.wikimedia.org/wiki/File:Annual_Average_Temperature_Map.png</a:t>
            </a:r>
          </a:p>
        </p:txBody>
      </p:sp>
    </p:spTree>
    <p:extLst>
      <p:ext uri="{BB962C8B-B14F-4D97-AF65-F5344CB8AC3E}">
        <p14:creationId xmlns:p14="http://schemas.microsoft.com/office/powerpoint/2010/main" val="186463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Cost of Overheating</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8</a:t>
            </a:fld>
            <a:endParaRPr lang="en-US" dirty="0"/>
          </a:p>
        </p:txBody>
      </p:sp>
      <p:pic>
        <p:nvPicPr>
          <p:cNvPr id="6146" name="Picture 2" descr="Specialist Sean Nestrick, a military working dog handler assigned to the 510th Military Police Company, 716th Military Police Battalion, 101st Sustainment Brigade, 101st Airborne Division, demonstrates part of the ice sheet cooling process with his working dog, Sidney, at the Fort Campbell military working dog kennel. (U.S. Army/Sharifa Newton)"/>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162800" y="1920002"/>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2800" y="5081286"/>
            <a:ext cx="4572000" cy="461665"/>
          </a:xfrm>
          <a:prstGeom prst="rect">
            <a:avLst/>
          </a:prstGeom>
          <a:noFill/>
          <a:ln w="19050">
            <a:noFill/>
          </a:ln>
        </p:spPr>
        <p:txBody>
          <a:bodyPr wrap="square" rtlCol="0">
            <a:spAutoFit/>
          </a:bodyPr>
          <a:lstStyle/>
          <a:p>
            <a:r>
              <a:rPr lang="en-US" sz="1200" dirty="0" smtClean="0">
                <a:solidFill>
                  <a:schemeClr val="tx2">
                    <a:lumMod val="75000"/>
                  </a:schemeClr>
                </a:solidFill>
              </a:rPr>
              <a:t>Source: https://www.military.com/off-duty/summer-heat-army-vet-tips-keeping-pets-cool</a:t>
            </a:r>
          </a:p>
        </p:txBody>
      </p:sp>
      <p:sp>
        <p:nvSpPr>
          <p:cNvPr id="9" name="Content Placeholder 2"/>
          <p:cNvSpPr txBox="1">
            <a:spLocks/>
          </p:cNvSpPr>
          <p:nvPr/>
        </p:nvSpPr>
        <p:spPr>
          <a:xfrm>
            <a:off x="457199" y="2395959"/>
            <a:ext cx="6094071" cy="47518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t>Quickly increasing MWD core temperature during high-temperature missions</a:t>
            </a:r>
          </a:p>
          <a:p>
            <a:r>
              <a:rPr lang="en-US" sz="2400" dirty="0" smtClean="0"/>
              <a:t>Risk of MWD heatstroke or death</a:t>
            </a:r>
          </a:p>
          <a:p>
            <a:r>
              <a:rPr lang="en-US" sz="2400" dirty="0" smtClean="0"/>
              <a:t>Handlers’ keen observations of their dog’s wellbeing made more difficult during intense missions</a:t>
            </a:r>
            <a:endParaRPr lang="en-US" sz="2400" dirty="0"/>
          </a:p>
        </p:txBody>
      </p:sp>
      <p:sp>
        <p:nvSpPr>
          <p:cNvPr id="10" name="TextBox 9"/>
          <p:cNvSpPr txBox="1"/>
          <p:nvPr/>
        </p:nvSpPr>
        <p:spPr>
          <a:xfrm>
            <a:off x="457200" y="5752618"/>
            <a:ext cx="11296290" cy="400110"/>
          </a:xfrm>
          <a:prstGeom prst="rect">
            <a:avLst/>
          </a:prstGeom>
          <a:solidFill>
            <a:schemeClr val="accent1"/>
          </a:solidFill>
          <a:ln w="19050">
            <a:noFill/>
          </a:ln>
        </p:spPr>
        <p:txBody>
          <a:bodyPr wrap="square" rtlCol="0">
            <a:spAutoFit/>
          </a:bodyPr>
          <a:lstStyle/>
          <a:p>
            <a:pPr algn="ctr"/>
            <a:r>
              <a:rPr lang="en-US" sz="2000" b="1" dirty="0">
                <a:solidFill>
                  <a:schemeClr val="bg1"/>
                </a:solidFill>
              </a:rPr>
              <a:t>Preventing MWD heat injury is critical for MWD survival and continued mission support</a:t>
            </a:r>
            <a:endParaRPr lang="en-US" sz="2400" b="1" dirty="0" smtClean="0">
              <a:solidFill>
                <a:schemeClr val="bg1"/>
              </a:solidFill>
            </a:endParaRPr>
          </a:p>
        </p:txBody>
      </p:sp>
    </p:spTree>
    <p:extLst>
      <p:ext uri="{BB962C8B-B14F-4D97-AF65-F5344CB8AC3E}">
        <p14:creationId xmlns:p14="http://schemas.microsoft.com/office/powerpoint/2010/main" val="109020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Thermal Model</a:t>
            </a:r>
            <a:endParaRPr lang="en-US" dirty="0"/>
          </a:p>
        </p:txBody>
      </p:sp>
      <p:sp>
        <p:nvSpPr>
          <p:cNvPr id="3" name="Content Placeholder 2"/>
          <p:cNvSpPr>
            <a:spLocks noGrp="1"/>
          </p:cNvSpPr>
          <p:nvPr>
            <p:ph sz="quarter" idx="13"/>
          </p:nvPr>
        </p:nvSpPr>
        <p:spPr>
          <a:xfrm>
            <a:off x="457200" y="2025570"/>
            <a:ext cx="5584785" cy="4184730"/>
          </a:xfrm>
        </p:spPr>
        <p:txBody>
          <a:bodyPr/>
          <a:lstStyle/>
          <a:p>
            <a:r>
              <a:rPr lang="en-US" dirty="0" smtClean="0"/>
              <a:t>Predicts MWD core temperature under various conditions</a:t>
            </a:r>
          </a:p>
          <a:p>
            <a:r>
              <a:rPr lang="en-US" dirty="0" smtClean="0"/>
              <a:t>Based </a:t>
            </a:r>
            <a:r>
              <a:rPr lang="en-US" dirty="0"/>
              <a:t>on </a:t>
            </a:r>
            <a:r>
              <a:rPr lang="en-US" dirty="0" smtClean="0"/>
              <a:t>thermo-physiological </a:t>
            </a:r>
            <a:r>
              <a:rPr lang="en-US" dirty="0"/>
              <a:t>principles </a:t>
            </a:r>
          </a:p>
          <a:p>
            <a:r>
              <a:rPr lang="en-US" dirty="0" smtClean="0"/>
              <a:t>Incorporates </a:t>
            </a:r>
            <a:r>
              <a:rPr lang="en-US" dirty="0"/>
              <a:t>environmental factors and </a:t>
            </a:r>
            <a:r>
              <a:rPr lang="en-US" dirty="0" smtClean="0"/>
              <a:t>metabolic activity </a:t>
            </a:r>
          </a:p>
          <a:p>
            <a:r>
              <a:rPr lang="en-US" dirty="0" smtClean="0"/>
              <a:t>Developed by United States Army Research Institute of Environmental Medicine (USARIEM)</a:t>
            </a:r>
            <a:endParaRPr lang="en-US" dirty="0"/>
          </a:p>
        </p:txBody>
      </p:sp>
      <p:sp>
        <p:nvSpPr>
          <p:cNvPr id="4" name="Date Placeholder 3"/>
          <p:cNvSpPr>
            <a:spLocks noGrp="1"/>
          </p:cNvSpPr>
          <p:nvPr>
            <p:ph type="dt" sz="half" idx="14"/>
          </p:nvPr>
        </p:nvSpPr>
        <p:spPr/>
        <p:txBody>
          <a:bodyPr/>
          <a:lstStyle/>
          <a:p>
            <a:r>
              <a:rPr lang="en-US" smtClean="0"/>
              <a:t>April 2023</a:t>
            </a:r>
            <a:endParaRPr lang="en-US" dirty="0"/>
          </a:p>
        </p:txBody>
      </p:sp>
      <p:sp>
        <p:nvSpPr>
          <p:cNvPr id="5" name="Footer Placeholder 4"/>
          <p:cNvSpPr>
            <a:spLocks noGrp="1"/>
          </p:cNvSpPr>
          <p:nvPr>
            <p:ph type="ftr" sz="quarter" idx="15"/>
          </p:nvPr>
        </p:nvSpPr>
        <p:spPr/>
        <p:txBody>
          <a:bodyPr/>
          <a:lstStyle/>
          <a:p>
            <a:r>
              <a:rPr lang="en-US" smtClean="0"/>
              <a:t>DATAWorks Conference</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7249302" y="4497136"/>
            <a:ext cx="4572000" cy="642056"/>
          </a:xfrm>
          <a:prstGeom prst="rect">
            <a:avLst/>
          </a:prstGeom>
          <a:ln>
            <a:solidFill>
              <a:schemeClr val="accent1"/>
            </a:solidFill>
          </a:ln>
        </p:spPr>
      </p:pic>
      <p:pic>
        <p:nvPicPr>
          <p:cNvPr id="8" name="Picture 7"/>
          <p:cNvPicPr>
            <a:picLocks noChangeAspect="1"/>
          </p:cNvPicPr>
          <p:nvPr/>
        </p:nvPicPr>
        <p:blipFill>
          <a:blip r:embed="rId3"/>
          <a:stretch>
            <a:fillRect/>
          </a:stretch>
        </p:blipFill>
        <p:spPr>
          <a:xfrm>
            <a:off x="7706501" y="838743"/>
            <a:ext cx="3657600" cy="1692492"/>
          </a:xfrm>
          <a:prstGeom prst="rect">
            <a:avLst/>
          </a:prstGeom>
        </p:spPr>
      </p:pic>
      <p:pic>
        <p:nvPicPr>
          <p:cNvPr id="7170" name="Picture 2" descr="Fi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036" y="2630555"/>
            <a:ext cx="2468531"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49302" y="5223309"/>
            <a:ext cx="4485498" cy="553998"/>
          </a:xfrm>
          <a:prstGeom prst="rect">
            <a:avLst/>
          </a:prstGeom>
          <a:noFill/>
          <a:ln w="19050">
            <a:noFill/>
          </a:ln>
        </p:spPr>
        <p:txBody>
          <a:bodyPr wrap="square" rtlCol="0">
            <a:spAutoFit/>
          </a:bodyPr>
          <a:lstStyle/>
          <a:p>
            <a:r>
              <a:rPr lang="en-US" sz="1000" dirty="0" smtClean="0">
                <a:solidFill>
                  <a:schemeClr val="tx2">
                    <a:lumMod val="75000"/>
                  </a:schemeClr>
                </a:solidFill>
              </a:rPr>
              <a:t>Source: Potter</a:t>
            </a:r>
            <a:r>
              <a:rPr lang="en-US" sz="1000" dirty="0">
                <a:solidFill>
                  <a:schemeClr val="tx2">
                    <a:lumMod val="75000"/>
                  </a:schemeClr>
                </a:solidFill>
              </a:rPr>
              <a:t>, Adam W., Larry G. Berglund, and Catherine O'Brien. "A canine thermal model for simulating temperature responses of military working dogs." </a:t>
            </a:r>
            <a:r>
              <a:rPr lang="en-US" sz="1000" i="1" dirty="0">
                <a:solidFill>
                  <a:schemeClr val="tx2">
                    <a:lumMod val="75000"/>
                  </a:schemeClr>
                </a:solidFill>
              </a:rPr>
              <a:t>Journal of Thermal Biology</a:t>
            </a:r>
            <a:r>
              <a:rPr lang="en-US" sz="1000" dirty="0">
                <a:solidFill>
                  <a:schemeClr val="tx2">
                    <a:lumMod val="75000"/>
                  </a:schemeClr>
                </a:solidFill>
              </a:rPr>
              <a:t> 91 (2020): 102651.</a:t>
            </a:r>
            <a:endParaRPr lang="en-US" sz="1000" dirty="0" smtClean="0">
              <a:solidFill>
                <a:schemeClr val="tx2">
                  <a:lumMod val="75000"/>
                </a:schemeClr>
              </a:solidFill>
            </a:endParaRPr>
          </a:p>
        </p:txBody>
      </p:sp>
      <p:sp>
        <p:nvSpPr>
          <p:cNvPr id="11" name="TextBox 10"/>
          <p:cNvSpPr txBox="1"/>
          <p:nvPr/>
        </p:nvSpPr>
        <p:spPr>
          <a:xfrm>
            <a:off x="457200" y="5995690"/>
            <a:ext cx="11296290" cy="400110"/>
          </a:xfrm>
          <a:prstGeom prst="rect">
            <a:avLst/>
          </a:prstGeom>
          <a:solidFill>
            <a:schemeClr val="accent1"/>
          </a:solidFill>
          <a:ln w="19050">
            <a:noFill/>
          </a:ln>
        </p:spPr>
        <p:txBody>
          <a:bodyPr wrap="square" rtlCol="0">
            <a:spAutoFit/>
          </a:bodyPr>
          <a:lstStyle/>
          <a:p>
            <a:pPr algn="ctr"/>
            <a:r>
              <a:rPr lang="en-US" sz="2000" b="1" dirty="0" smtClean="0">
                <a:solidFill>
                  <a:schemeClr val="bg1"/>
                </a:solidFill>
              </a:rPr>
              <a:t>Canine Thermal Model (CTM) helps to anticipate MWD overheating and plan cool-down</a:t>
            </a:r>
          </a:p>
        </p:txBody>
      </p:sp>
    </p:spTree>
    <p:extLst>
      <p:ext uri="{BB962C8B-B14F-4D97-AF65-F5344CB8AC3E}">
        <p14:creationId xmlns:p14="http://schemas.microsoft.com/office/powerpoint/2010/main" val="343255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APL-PowerPoint-Theme_light">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Presentation26" id="{16C812F3-2FAC-5A45-BDAF-C812BAE1DAA2}" vid="{8F7B72D4-A8C2-6840-876C-3FF5A50C17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7dc69b7d5cdc30166cb3b33179ded64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b1f32b3baab200f1a8fb7d5950201f6"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911D45-17A0-45A6-A22C-53F5573CA735}">
  <ds:schemaRefs>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4D4C85C-20DF-4B6B-85D4-9354AD9A7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5DBFC5-D377-49F5-9682-C93407E84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12224</TotalTime>
  <Words>2670</Words>
  <Application>Microsoft Office PowerPoint</Application>
  <PresentationFormat>Widescreen</PresentationFormat>
  <Paragraphs>514</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.AppleSystemUIFont</vt:lpstr>
      <vt:lpstr>Arial</vt:lpstr>
      <vt:lpstr>Calibri</vt:lpstr>
      <vt:lpstr>Cambria Math</vt:lpstr>
      <vt:lpstr>Courier New</vt:lpstr>
      <vt:lpstr>Helvetica</vt:lpstr>
      <vt:lpstr>Myriad Pro</vt:lpstr>
      <vt:lpstr>Wingdings</vt:lpstr>
      <vt:lpstr>APL-PowerPoint-Theme_light</vt:lpstr>
      <vt:lpstr>Case Study on Test Planning and Data Analysis for Comparing Time Series</vt:lpstr>
      <vt:lpstr>Acknowledgements</vt:lpstr>
      <vt:lpstr>Disclaimer</vt:lpstr>
      <vt:lpstr>Do These Two Time Series Match?</vt:lpstr>
      <vt:lpstr>Outline</vt:lpstr>
      <vt:lpstr>Military Working Dogs</vt:lpstr>
      <vt:lpstr>Potential Temperature Strain</vt:lpstr>
      <vt:lpstr>Risk and Cost of Overheating</vt:lpstr>
      <vt:lpstr>Canine Thermal Model</vt:lpstr>
      <vt:lpstr>Estimating Metabolic Activity from Acceleration</vt:lpstr>
      <vt:lpstr>Model Implemented as Wearable Device</vt:lpstr>
      <vt:lpstr>Efficient Device Testing</vt:lpstr>
      <vt:lpstr>Shaker Table Accelerometer Testing</vt:lpstr>
      <vt:lpstr>Specified Acceleration Profile</vt:lpstr>
      <vt:lpstr>Acceleration Test Data (Simulated)</vt:lpstr>
      <vt:lpstr>Complication #1: Non-aligned Time Stamps</vt:lpstr>
      <vt:lpstr>Complication #2: Autocorrelation</vt:lpstr>
      <vt:lpstr>Testing for Difference vs. Equivalence</vt:lpstr>
      <vt:lpstr>Analysis Considerations</vt:lpstr>
      <vt:lpstr>Attempt #1: Unpaired t-Test of Raw Values</vt:lpstr>
      <vt:lpstr>Attempt #2: Paired t-Test of 5-Second Maxima</vt:lpstr>
      <vt:lpstr>Attempt #3: Paired t-Test of 1-Minute Maxima</vt:lpstr>
      <vt:lpstr>Attempt #4: One-Sample t-Test of Abs. Differences</vt:lpstr>
      <vt:lpstr>Attempt #5A: Wilcoxon Test of Absolute Differences</vt:lpstr>
      <vt:lpstr>Attempt #5B: Paired Wilcoxon Test of 1-Minute Max.</vt:lpstr>
      <vt:lpstr>Attempt #6: Paired Equivalence Test of 1-Min. Max.</vt:lpstr>
      <vt:lpstr>Attempt #7: Comparison of Distribution</vt:lpstr>
      <vt:lpstr>Comparison of Analysis Options</vt:lpstr>
      <vt:lpstr>Test Planning with Power Analysis</vt:lpstr>
      <vt:lpstr>Additional Approaches</vt:lpstr>
      <vt:lpstr>Closing Thoughts</vt:lpstr>
      <vt:lpstr>PowerPoint Presentation</vt:lpstr>
      <vt:lpstr>Submitted Abstract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 FY21 seedling Process</dc:title>
  <dc:subject/>
  <dc:creator>Chuck Crossett</dc:creator>
  <cp:keywords/>
  <dc:description>Version 1.0</dc:description>
  <cp:lastModifiedBy>Koshute, Phillip T.</cp:lastModifiedBy>
  <cp:revision>138</cp:revision>
  <cp:lastPrinted>2017-08-24T18:44:08Z</cp:lastPrinted>
  <dcterms:created xsi:type="dcterms:W3CDTF">2020-09-23T18:35:15Z</dcterms:created>
  <dcterms:modified xsi:type="dcterms:W3CDTF">2023-04-18T20:17:04Z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