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2"/>
  </p:notesMasterIdLst>
  <p:handoutMasterIdLst>
    <p:handoutMasterId r:id="rId23"/>
  </p:handoutMasterIdLst>
  <p:sldIdLst>
    <p:sldId id="543" r:id="rId2"/>
    <p:sldId id="544" r:id="rId3"/>
    <p:sldId id="570" r:id="rId4"/>
    <p:sldId id="555" r:id="rId5"/>
    <p:sldId id="545" r:id="rId6"/>
    <p:sldId id="546" r:id="rId7"/>
    <p:sldId id="547" r:id="rId8"/>
    <p:sldId id="571" r:id="rId9"/>
    <p:sldId id="572" r:id="rId10"/>
    <p:sldId id="573" r:id="rId11"/>
    <p:sldId id="548" r:id="rId12"/>
    <p:sldId id="549" r:id="rId13"/>
    <p:sldId id="565" r:id="rId14"/>
    <p:sldId id="556" r:id="rId15"/>
    <p:sldId id="557" r:id="rId16"/>
    <p:sldId id="559" r:id="rId17"/>
    <p:sldId id="568" r:id="rId18"/>
    <p:sldId id="569" r:id="rId19"/>
    <p:sldId id="566" r:id="rId20"/>
    <p:sldId id="553" r:id="rId2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llmann, Chad (N/A) (CDR)" initials="BC((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9999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28" autoAdjust="0"/>
    <p:restoredTop sz="83469" autoAdjust="0"/>
  </p:normalViewPr>
  <p:slideViewPr>
    <p:cSldViewPr snapToGrid="0">
      <p:cViewPr varScale="1">
        <p:scale>
          <a:sx n="106" d="100"/>
          <a:sy n="106" d="100"/>
        </p:scale>
        <p:origin x="1248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463" y="3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/>
          <a:lstStyle>
            <a:lvl1pPr algn="r">
              <a:defRPr sz="1200"/>
            </a:lvl1pPr>
          </a:lstStyle>
          <a:p>
            <a:fld id="{E703D191-287E-4746-AE7C-23C65DB83652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41887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463" y="8841887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 anchor="b"/>
          <a:lstStyle>
            <a:lvl1pPr algn="r">
              <a:defRPr sz="1200"/>
            </a:lvl1pPr>
          </a:lstStyle>
          <a:p>
            <a:fld id="{6DD7E5F9-1477-450E-8DC9-3DFCD5BE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2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463" y="3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/>
          <a:lstStyle>
            <a:lvl1pPr algn="r">
              <a:defRPr sz="1200"/>
            </a:lvl1pPr>
          </a:lstStyle>
          <a:p>
            <a:fld id="{074CAD01-69F4-488B-8970-45E8BF7271A0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5225"/>
            <a:ext cx="5591175" cy="314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7" tIns="46119" rIns="92237" bIns="461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472" y="4480146"/>
            <a:ext cx="5618159" cy="3665718"/>
          </a:xfrm>
          <a:prstGeom prst="rect">
            <a:avLst/>
          </a:prstGeom>
        </p:spPr>
        <p:txBody>
          <a:bodyPr vert="horz" lIns="92237" tIns="46119" rIns="92237" bIns="461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41887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463" y="8841887"/>
            <a:ext cx="3044038" cy="467217"/>
          </a:xfrm>
          <a:prstGeom prst="rect">
            <a:avLst/>
          </a:prstGeom>
        </p:spPr>
        <p:txBody>
          <a:bodyPr vert="horz" lIns="92237" tIns="46119" rIns="92237" bIns="46119" rtlCol="0" anchor="b"/>
          <a:lstStyle>
            <a:lvl1pPr algn="r">
              <a:defRPr sz="1200"/>
            </a:lvl1pPr>
          </a:lstStyle>
          <a:p>
            <a:fld id="{135824CF-BEB2-470C-BE1A-992BF800F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2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824CF-BEB2-470C-BE1A-992BF800F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6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nps_ppt_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" y="0"/>
            <a:ext cx="12185649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20800" y="2667000"/>
            <a:ext cx="10160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8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680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19F4A-3A1C-4B0E-989D-5A8E3AF3DB22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2743F-CA5F-4090-9A67-92418A2BEC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3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1"/>
            <a:ext cx="2794000" cy="5821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"/>
            <a:ext cx="8178800" cy="5821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2FD6-8678-44B8-A496-99528530FE76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6D6D2-9D7E-4261-AD66-AC1572A008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24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965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295400"/>
            <a:ext cx="109728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9FAC-6A8B-4853-A293-94D2E73681DE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48CB2-6EB4-4FF7-94C0-97278DA1F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92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8571914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574A-FE39-4992-B0C3-B99542414A69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943BA-843A-47D6-8907-FEED65E86CA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28" y="14922"/>
            <a:ext cx="839372" cy="74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33" y="36111"/>
            <a:ext cx="1053503" cy="72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9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DFE5-D38B-45DD-B794-B0A7009F277A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B321C-1706-4C4E-BFFD-9087FE4D3D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96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90C94-AD09-47FE-BCFC-CD5C3BECC7D4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402AC-85F3-4365-83BC-9D20316CC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81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7F910-92B9-4983-8FA3-C0430BA310F3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FD7F4-622C-4424-A6DC-88ED36578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6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06F59-E1DF-4167-9E79-9E621E2DDDB1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DA64B-AADC-412D-A4B8-232B094DC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74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1D3C3-76D5-4815-8B6C-58B92FA3BE1F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DC454A-F84F-4B7D-9A0D-74240A0DE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29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136B4-FB73-4AA0-AC07-FB315F7838C8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5650E-DDA5-4649-B2DE-2C6808C8F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54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E7615-3D35-4AC1-9671-8955ECCA182B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4D7D6-BBE7-4984-8B65-34AA7D613E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5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nps_ppt_slide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96418" y="0"/>
            <a:ext cx="823663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F23C805F-E751-44EC-A619-759F3E9A04CD}" type="datetime9">
              <a:rPr lang="en-US"/>
              <a:pPr>
                <a:defRPr/>
              </a:pPr>
              <a:t>4/18/23 8:32:15 AM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30555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C29F90C-B70C-4F6B-8774-74313F26F5F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628" y="14922"/>
            <a:ext cx="839372" cy="74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33" y="36111"/>
            <a:ext cx="1053503" cy="72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57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imes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github.com/mfthomps/RESi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6123" y="2667000"/>
            <a:ext cx="10160000" cy="1143000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effectLst/>
                <a:latin typeface="Trebuchet MS" panose="020B0703020202090204" pitchFamily="34" charset="0"/>
              </a:rPr>
              <a:t>Cyber Testing Embedded Systems with Digital Twins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2441" y="3871401"/>
            <a:ext cx="9637690" cy="972355"/>
          </a:xfrm>
        </p:spPr>
        <p:txBody>
          <a:bodyPr/>
          <a:lstStyle/>
          <a:p>
            <a:r>
              <a:rPr lang="en-US" dirty="0"/>
              <a:t>Reverse engineering, testing and vulnerability analysis </a:t>
            </a:r>
          </a:p>
          <a:p>
            <a:r>
              <a:rPr lang="en-US" dirty="0"/>
              <a:t>using full system simulation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881093"/>
            <a:ext cx="3194961" cy="17624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B51CDA-17B2-A082-E218-DE259B056107}"/>
              </a:ext>
            </a:extLst>
          </p:cNvPr>
          <p:cNvSpPr txBox="1"/>
          <p:nvPr/>
        </p:nvSpPr>
        <p:spPr>
          <a:xfrm>
            <a:off x="9163491" y="5399976"/>
            <a:ext cx="2822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</a:rPr>
              <a:t>DATAWorks</a:t>
            </a:r>
            <a:r>
              <a:rPr lang="en-US" sz="2800" dirty="0">
                <a:solidFill>
                  <a:schemeClr val="bg1"/>
                </a:solidFill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066442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43173-085C-26F4-FB65-95A8B4D49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DARPA Cyber Grand Challenge (CGC)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E988-D4AC-194D-9C84-6525A4E3D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 CON style head-to-head capture the flag competition</a:t>
            </a:r>
          </a:p>
          <a:p>
            <a:r>
              <a:rPr lang="en-US" dirty="0"/>
              <a:t>Competitors must host network services having deliberate flaws</a:t>
            </a:r>
          </a:p>
          <a:p>
            <a:pPr lvl="1"/>
            <a:r>
              <a:rPr lang="en-US" dirty="0"/>
              <a:t>Find the flaw and fix it so your service does not get compromised</a:t>
            </a:r>
          </a:p>
          <a:p>
            <a:pPr lvl="1"/>
            <a:r>
              <a:rPr lang="en-US" dirty="0"/>
              <a:t>Turn the flaw into an exploit and compromise other team’s services</a:t>
            </a:r>
          </a:p>
          <a:p>
            <a:r>
              <a:rPr lang="en-US" dirty="0"/>
              <a:t>DARPA twist:  have computers compete instead of people</a:t>
            </a:r>
          </a:p>
          <a:p>
            <a:pPr lvl="1"/>
            <a:r>
              <a:rPr lang="en-US" dirty="0"/>
              <a:t>Autonomously analyze services, deploy patches and generate exploits</a:t>
            </a:r>
          </a:p>
          <a:p>
            <a:pPr lvl="1"/>
            <a:r>
              <a:rPr lang="en-US" dirty="0"/>
              <a:t>Final event hosted on DARPA infrastructure at DEF CON 2016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47777-1B59-D2D1-5AF3-7A96CBA18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579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CGC Competition Integrity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Competition infrastructure development team </a:t>
            </a:r>
            <a:r>
              <a:rPr lang="mr-IN" dirty="0"/>
              <a:t>–</a:t>
            </a:r>
            <a:r>
              <a:rPr lang="en-US" dirty="0"/>
              <a:t> 3 year effort</a:t>
            </a:r>
          </a:p>
          <a:p>
            <a:pPr lvl="1"/>
            <a:r>
              <a:rPr lang="en-US" dirty="0"/>
              <a:t>Team members familiar with </a:t>
            </a:r>
            <a:r>
              <a:rPr lang="en-US" dirty="0" err="1"/>
              <a:t>Simics</a:t>
            </a:r>
            <a:r>
              <a:rPr lang="en-US" dirty="0"/>
              <a:t> for RE in other environments</a:t>
            </a:r>
          </a:p>
          <a:p>
            <a:pPr lvl="1"/>
            <a:r>
              <a:rPr lang="en-US" dirty="0"/>
              <a:t>Explored hosting competition on a simulation as an integrity check</a:t>
            </a:r>
          </a:p>
          <a:p>
            <a:r>
              <a:rPr lang="en-US" dirty="0"/>
              <a:t>Decision to use </a:t>
            </a:r>
            <a:r>
              <a:rPr lang="en-US" dirty="0" err="1"/>
              <a:t>Simics</a:t>
            </a:r>
            <a:r>
              <a:rPr lang="en-US" dirty="0"/>
              <a:t> to vet all CGC competitor software</a:t>
            </a:r>
          </a:p>
          <a:p>
            <a:pPr lvl="1"/>
            <a:r>
              <a:rPr lang="en-US" dirty="0"/>
              <a:t>Built software that instruments </a:t>
            </a:r>
            <a:r>
              <a:rPr lang="en-US" dirty="0" err="1"/>
              <a:t>Simics</a:t>
            </a:r>
            <a:r>
              <a:rPr lang="en-US" dirty="0"/>
              <a:t> to monitor software behavior</a:t>
            </a:r>
          </a:p>
          <a:p>
            <a:pPr lvl="1"/>
            <a:r>
              <a:rPr lang="en-US" dirty="0"/>
              <a:t>Extended to analyze successful exploits from the competition</a:t>
            </a:r>
          </a:p>
          <a:p>
            <a:r>
              <a:rPr lang="en-US" dirty="0"/>
              <a:t>CGC code base was a huge head start toward creating </a:t>
            </a:r>
            <a:r>
              <a:rPr lang="en-US" dirty="0" err="1"/>
              <a:t>RESim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79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RESim</a:t>
            </a:r>
            <a:r>
              <a:rPr lang="en-US" dirty="0"/>
              <a:t>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0281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System execution tracing</a:t>
            </a:r>
          </a:p>
          <a:p>
            <a:pPr lvl="1"/>
            <a:r>
              <a:rPr lang="en-US" dirty="0"/>
              <a:t>System call tracing with de-referenced parameters</a:t>
            </a:r>
          </a:p>
          <a:p>
            <a:pPr lvl="1"/>
            <a:r>
              <a:rPr lang="en-US" dirty="0"/>
              <a:t>Identifies processes, network connections, IPC, etc.</a:t>
            </a:r>
          </a:p>
          <a:p>
            <a:r>
              <a:rPr lang="en-US" dirty="0"/>
              <a:t>Dynamic analysis of processes</a:t>
            </a:r>
          </a:p>
          <a:p>
            <a:pPr lvl="1"/>
            <a:r>
              <a:rPr lang="en-US" dirty="0"/>
              <a:t>IDA Pro &amp; </a:t>
            </a:r>
            <a:r>
              <a:rPr lang="en-US" dirty="0" err="1"/>
              <a:t>Ghidra</a:t>
            </a:r>
            <a:r>
              <a:rPr lang="en-US" dirty="0"/>
              <a:t> plugins to control execution, e.g., breakpoints</a:t>
            </a:r>
          </a:p>
          <a:p>
            <a:pPr lvl="1"/>
            <a:r>
              <a:rPr lang="en-US" dirty="0"/>
              <a:t>Ability to run forwards or backwards to system events</a:t>
            </a:r>
          </a:p>
          <a:p>
            <a:pPr lvl="1"/>
            <a:r>
              <a:rPr lang="en-US" dirty="0"/>
              <a:t>Track ingested data through memory transactions and IPC</a:t>
            </a:r>
          </a:p>
          <a:p>
            <a:pPr lvl="1"/>
            <a:r>
              <a:rPr lang="en-US" dirty="0"/>
              <a:t>Reverse track sources of memory or registers</a:t>
            </a:r>
          </a:p>
          <a:p>
            <a:r>
              <a:rPr lang="en-US" dirty="0"/>
              <a:t>AFL </a:t>
            </a:r>
            <a:r>
              <a:rPr lang="en-US" dirty="0" err="1"/>
              <a:t>Fuzzer</a:t>
            </a:r>
            <a:r>
              <a:rPr lang="en-US" dirty="0"/>
              <a:t> integrated with </a:t>
            </a:r>
            <a:r>
              <a:rPr lang="en-US" dirty="0" err="1"/>
              <a:t>RESim</a:t>
            </a:r>
            <a:r>
              <a:rPr lang="en-US" dirty="0"/>
              <a:t> for vulnerability analysis</a:t>
            </a:r>
          </a:p>
          <a:p>
            <a:pPr lvl="1"/>
            <a:r>
              <a:rPr lang="en-US" dirty="0"/>
              <a:t>Inject data directly into application or kernel memory</a:t>
            </a:r>
          </a:p>
          <a:p>
            <a:pPr lvl="1"/>
            <a:r>
              <a:rPr lang="en-US" dirty="0"/>
              <a:t>Run target to the desired starting state rather than building test harnesses</a:t>
            </a:r>
          </a:p>
        </p:txBody>
      </p:sp>
    </p:spTree>
    <p:extLst>
      <p:ext uri="{BB962C8B-B14F-4D97-AF65-F5344CB8AC3E}">
        <p14:creationId xmlns:p14="http://schemas.microsoft.com/office/powerpoint/2010/main" val="2001982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498B-056E-CF6A-14AC-22D4A52D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631" y="41754"/>
            <a:ext cx="8571914" cy="762000"/>
          </a:xfrm>
        </p:spPr>
        <p:txBody>
          <a:bodyPr/>
          <a:lstStyle/>
          <a:p>
            <a:r>
              <a:rPr lang="en-US" dirty="0"/>
              <a:t>Fuzzing –Brief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4050-4D6A-D07F-3A03-5FC4ABF94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3480"/>
            <a:ext cx="10972800" cy="5105400"/>
          </a:xfrm>
        </p:spPr>
        <p:txBody>
          <a:bodyPr/>
          <a:lstStyle/>
          <a:p>
            <a:r>
              <a:rPr lang="en-US" dirty="0"/>
              <a:t>Test software by feeding it semi-random inputs</a:t>
            </a:r>
          </a:p>
          <a:p>
            <a:r>
              <a:rPr lang="en-US" dirty="0"/>
              <a:t>Look for faults or crashes</a:t>
            </a:r>
          </a:p>
          <a:p>
            <a:r>
              <a:rPr lang="en-US" dirty="0"/>
              <a:t>Discover new execution paths and behavior</a:t>
            </a:r>
          </a:p>
          <a:p>
            <a:r>
              <a:rPr lang="en-US" dirty="0"/>
              <a:t>A primary tool for real-word vulnerability discovery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7D97A-6FB7-7A81-98AE-0A41F461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0BA3D3-5E36-CC6F-A538-1ECE3857685B}"/>
              </a:ext>
            </a:extLst>
          </p:cNvPr>
          <p:cNvSpPr/>
          <p:nvPr/>
        </p:nvSpPr>
        <p:spPr bwMode="auto">
          <a:xfrm>
            <a:off x="7194117" y="4299098"/>
            <a:ext cx="2617940" cy="165343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Program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read data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  parse data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do stuff with data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70D74F-B35B-C866-F948-D644538927C1}"/>
              </a:ext>
            </a:extLst>
          </p:cNvPr>
          <p:cNvSpPr/>
          <p:nvPr/>
        </p:nvSpPr>
        <p:spPr bwMode="auto">
          <a:xfrm>
            <a:off x="1617944" y="4328402"/>
            <a:ext cx="3379941" cy="1653436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Fuzzer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generate semi-random data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Arial" charset="0"/>
              </a:rPr>
              <a:t>run program and feed data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Arial" charset="0"/>
              </a:rPr>
              <a:t>assess coverage/crashes</a:t>
            </a:r>
          </a:p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Arial" charset="0"/>
              </a:rPr>
              <a:t>repeat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03866FCA-A5E4-F2C3-1B1F-279F70D56441}"/>
              </a:ext>
            </a:extLst>
          </p:cNvPr>
          <p:cNvSpPr/>
          <p:nvPr/>
        </p:nvSpPr>
        <p:spPr bwMode="auto">
          <a:xfrm>
            <a:off x="5260932" y="4327413"/>
            <a:ext cx="1753643" cy="751562"/>
          </a:xfrm>
          <a:prstGeom prst="righ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</a:t>
            </a:r>
          </a:p>
        </p:txBody>
      </p:sp>
      <p:sp>
        <p:nvSpPr>
          <p:cNvPr id="10" name="Left Arrow 9">
            <a:extLst>
              <a:ext uri="{FF2B5EF4-FFF2-40B4-BE49-F238E27FC236}">
                <a16:creationId xmlns:a16="http://schemas.microsoft.com/office/drawing/2014/main" id="{77C817D6-9BA8-B758-82B1-C71ABCB18F81}"/>
              </a:ext>
            </a:extLst>
          </p:cNvPr>
          <p:cNvSpPr/>
          <p:nvPr/>
        </p:nvSpPr>
        <p:spPr bwMode="auto">
          <a:xfrm>
            <a:off x="5177427" y="5058206"/>
            <a:ext cx="1753643" cy="1274415"/>
          </a:xfrm>
          <a:prstGeom prst="leftArrow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coverage crashes</a:t>
            </a:r>
          </a:p>
        </p:txBody>
      </p:sp>
    </p:spTree>
    <p:extLst>
      <p:ext uri="{BB962C8B-B14F-4D97-AF65-F5344CB8AC3E}">
        <p14:creationId xmlns:p14="http://schemas.microsoft.com/office/powerpoint/2010/main" val="3053108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9C42-E963-EDFB-41F4-E6B9ADB6D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Fuzzing Chasm: Harnessing the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7209-821D-CACD-B183-3780ADC86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Monitor target application consumption of fuzzed data</a:t>
            </a:r>
          </a:p>
          <a:p>
            <a:r>
              <a:rPr lang="en-US" dirty="0"/>
              <a:t>Challenge: Real applications can be complicated</a:t>
            </a:r>
          </a:p>
          <a:p>
            <a:pPr lvl="1"/>
            <a:r>
              <a:rPr lang="en-US" dirty="0"/>
              <a:t>Not just a simple service</a:t>
            </a:r>
          </a:p>
          <a:p>
            <a:pPr lvl="1"/>
            <a:r>
              <a:rPr lang="en-US" dirty="0"/>
              <a:t>May need to interact with other processes</a:t>
            </a:r>
          </a:p>
          <a:p>
            <a:pPr lvl="1"/>
            <a:r>
              <a:rPr lang="en-US" dirty="0"/>
              <a:t>May need to interact with target to bring it to desired state</a:t>
            </a:r>
          </a:p>
          <a:p>
            <a:r>
              <a:rPr lang="en-US" dirty="0"/>
              <a:t>Solution: Run simulation to the desired state and snapshot 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A74A1-9C3A-C0AA-58B8-93FBC57F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370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BFDC-EA71-6B81-D891-64BE99FB4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injection of fuzzed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FA765-C258-823C-8511-ABBCB6417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Snapshot when application has returned from a </a:t>
            </a:r>
            <a:r>
              <a:rPr lang="en-US" i="1" dirty="0" err="1"/>
              <a:t>recv</a:t>
            </a:r>
            <a:r>
              <a:rPr lang="en-US" dirty="0"/>
              <a:t> system call</a:t>
            </a:r>
          </a:p>
          <a:p>
            <a:r>
              <a:rPr lang="en-US" dirty="0"/>
              <a:t>Instrument desired basic blocks</a:t>
            </a:r>
          </a:p>
          <a:p>
            <a:r>
              <a:rPr lang="en-US" dirty="0"/>
              <a:t>Inject fuzzed data into application buffer &amp; adjust returned size</a:t>
            </a:r>
          </a:p>
          <a:p>
            <a:r>
              <a:rPr lang="en-US" dirty="0"/>
              <a:t>Un-pause simulation and let application consume the data</a:t>
            </a:r>
          </a:p>
          <a:p>
            <a:pPr lvl="1"/>
            <a:r>
              <a:rPr lang="en-US" dirty="0"/>
              <a:t>Jump over subsequent </a:t>
            </a:r>
            <a:r>
              <a:rPr lang="en-US" i="1" dirty="0"/>
              <a:t>read</a:t>
            </a:r>
            <a:r>
              <a:rPr lang="en-US" dirty="0"/>
              <a:t> calls and inject more data</a:t>
            </a:r>
          </a:p>
          <a:p>
            <a:r>
              <a:rPr lang="en-US" dirty="0"/>
              <a:t>Feed instrumentation results back to AFL</a:t>
            </a:r>
          </a:p>
          <a:p>
            <a:r>
              <a:rPr lang="en-US" dirty="0"/>
              <a:t>Restore snapshot and repeat (</a:t>
            </a:r>
            <a:r>
              <a:rPr lang="en-US" dirty="0" err="1"/>
              <a:t>Simics</a:t>
            </a:r>
            <a:r>
              <a:rPr lang="en-US" dirty="0"/>
              <a:t> in-memory snapshots)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82115-726D-25F0-B0A9-47B6F7F4F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9857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10A1B-4883-7724-6B6E-33ADFE5D8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Expanding Code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2B817-EF6D-1841-AEE1-3713EC823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Database of coverage from each fruitful AFL iteration</a:t>
            </a:r>
          </a:p>
          <a:p>
            <a:r>
              <a:rPr lang="en-US" dirty="0"/>
              <a:t>Find execution branches that were not taken</a:t>
            </a:r>
          </a:p>
          <a:p>
            <a:pPr lvl="1"/>
            <a:r>
              <a:rPr lang="en-US" dirty="0"/>
              <a:t>Qualify search based on references to input data (separately tracked)</a:t>
            </a:r>
          </a:p>
          <a:p>
            <a:pPr lvl="1"/>
            <a:r>
              <a:rPr lang="en-US" dirty="0"/>
              <a:t>Automatically bring simulation to the untaken branch point</a:t>
            </a:r>
          </a:p>
          <a:p>
            <a:r>
              <a:rPr lang="en-US" dirty="0"/>
              <a:t>Analyst determines if input data could lead to branch</a:t>
            </a:r>
          </a:p>
          <a:p>
            <a:pPr lvl="1"/>
            <a:r>
              <a:rPr lang="en-US" dirty="0"/>
              <a:t>Feeds new data back to AFL for subsequent sessions</a:t>
            </a:r>
          </a:p>
          <a:p>
            <a:pPr lvl="1"/>
            <a:r>
              <a:rPr lang="en-US" dirty="0"/>
              <a:t>Visual representation in </a:t>
            </a:r>
            <a:r>
              <a:rPr lang="en-US" dirty="0" err="1"/>
              <a:t>Ghidra</a:t>
            </a:r>
            <a:r>
              <a:rPr lang="en-US" dirty="0"/>
              <a:t> or IDA Pro with colored blocks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B616B-8ED9-41E3-C534-3388F42F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792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D7701-1DFA-CA3B-6C9F-F7905B69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Coverage Display in IDA Pro</a:t>
            </a:r>
          </a:p>
        </p:txBody>
      </p:sp>
      <p:pic>
        <p:nvPicPr>
          <p:cNvPr id="7" name="Content Placeholder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4802A253-6618-95E3-5FF3-55FB5F5272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74" y="785176"/>
            <a:ext cx="10496811" cy="5489636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C4CE3-0C2B-829C-5648-EF2602BE4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693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RESim</a:t>
            </a:r>
            <a:r>
              <a:rPr lang="en-US" dirty="0"/>
              <a:t>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engineered several commercial maritime systems</a:t>
            </a:r>
          </a:p>
          <a:p>
            <a:pPr lvl="1"/>
            <a:r>
              <a:rPr lang="en-US" dirty="0"/>
              <a:t>Analyzed protocols and functions, including undocumented ports</a:t>
            </a:r>
          </a:p>
          <a:p>
            <a:pPr lvl="1"/>
            <a:r>
              <a:rPr lang="en-US" dirty="0"/>
              <a:t>Identified several vulnerabilities within network services</a:t>
            </a:r>
          </a:p>
          <a:p>
            <a:r>
              <a:rPr lang="en-US" dirty="0"/>
              <a:t>Basis for several masters thesis at NPS</a:t>
            </a:r>
          </a:p>
          <a:p>
            <a:r>
              <a:rPr lang="en-US" dirty="0"/>
              <a:t>OSD panel judged as best RFI response to next-gen simulation</a:t>
            </a:r>
          </a:p>
          <a:p>
            <a:r>
              <a:rPr lang="en-US" dirty="0"/>
              <a:t>Selected for USCYBERCOM </a:t>
            </a:r>
            <a:r>
              <a:rPr lang="en-US" dirty="0" err="1"/>
              <a:t>CyberRecon</a:t>
            </a:r>
            <a:r>
              <a:rPr lang="en-US" dirty="0"/>
              <a:t>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666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E2989-084A-DC30-B0BD-9B4781CE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5BDB6-9174-D5DC-18F5-B02DB70C3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Cyber testing requires instrumentation</a:t>
            </a:r>
          </a:p>
          <a:p>
            <a:r>
              <a:rPr lang="en-US" dirty="0"/>
              <a:t>Instrumenting hardware models is a viable approach</a:t>
            </a:r>
          </a:p>
          <a:p>
            <a:r>
              <a:rPr lang="en-US" dirty="0"/>
              <a:t>Analyzing SW executing on simulated hardware is powerful</a:t>
            </a:r>
          </a:p>
          <a:p>
            <a:pPr lvl="1"/>
            <a:r>
              <a:rPr lang="en-US" dirty="0"/>
              <a:t>Simplifies fuzzing</a:t>
            </a:r>
          </a:p>
          <a:p>
            <a:pPr lvl="1"/>
            <a:r>
              <a:rPr lang="en-US" dirty="0"/>
              <a:t>Can greatly aid developmental testing and debugging</a:t>
            </a:r>
          </a:p>
          <a:p>
            <a:r>
              <a:rPr lang="en-US" dirty="0"/>
              <a:t>The hardware models need not be perfect</a:t>
            </a:r>
          </a:p>
          <a:p>
            <a:pPr lvl="1"/>
            <a:r>
              <a:rPr lang="en-US" dirty="0"/>
              <a:t>Good enough to execute (most of) the target software</a:t>
            </a:r>
          </a:p>
          <a:p>
            <a:pPr lvl="1"/>
            <a:r>
              <a:rPr lang="en-US" dirty="0"/>
              <a:t>Generic platform models are often adequate (cost/benefit)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D9EBA-2ECC-AF1C-0C98-508EAC3F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96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RESim</a:t>
            </a:r>
            <a:r>
              <a:rPr lang="en-US" dirty="0"/>
              <a:t>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&amp; analyze software that executes on embedded systems</a:t>
            </a:r>
          </a:p>
          <a:p>
            <a:endParaRPr lang="en-US" dirty="0"/>
          </a:p>
          <a:p>
            <a:r>
              <a:rPr lang="en-US" dirty="0"/>
              <a:t>Reverse engineer protocols used by services on those systems</a:t>
            </a:r>
          </a:p>
          <a:p>
            <a:endParaRPr lang="en-US" dirty="0"/>
          </a:p>
          <a:p>
            <a:r>
              <a:rPr lang="en-US" dirty="0"/>
              <a:t>Discover and analyze potential vulnerabilities, e.g., via fuzzing</a:t>
            </a:r>
          </a:p>
          <a:p>
            <a:endParaRPr lang="en-US" dirty="0"/>
          </a:p>
          <a:p>
            <a:r>
              <a:rPr lang="en-US" dirty="0"/>
              <a:t>Unknown systems (black box) and systems we </a:t>
            </a:r>
            <a:r>
              <a:rPr lang="en-US" i="1" dirty="0"/>
              <a:t>should</a:t>
            </a:r>
            <a:r>
              <a:rPr lang="en-US" dirty="0"/>
              <a:t> know</a:t>
            </a:r>
          </a:p>
        </p:txBody>
      </p:sp>
    </p:spTree>
    <p:extLst>
      <p:ext uri="{BB962C8B-B14F-4D97-AF65-F5344CB8AC3E}">
        <p14:creationId xmlns:p14="http://schemas.microsoft.com/office/powerpoint/2010/main" val="802411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/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562600"/>
          </a:xfrm>
        </p:spPr>
        <p:txBody>
          <a:bodyPr/>
          <a:lstStyle/>
          <a:p>
            <a:r>
              <a:rPr lang="en-US" dirty="0" err="1"/>
              <a:t>Simics</a:t>
            </a:r>
            <a:r>
              <a:rPr lang="en-US" dirty="0"/>
              <a:t> runs on commodity workstations or servers</a:t>
            </a:r>
          </a:p>
          <a:p>
            <a:pPr lvl="1"/>
            <a:r>
              <a:rPr lang="en-US" dirty="0"/>
              <a:t>Free version from Intel for x86 platforms</a:t>
            </a:r>
          </a:p>
          <a:p>
            <a:r>
              <a:rPr lang="en-US" dirty="0" err="1"/>
              <a:t>RESim</a:t>
            </a:r>
            <a:r>
              <a:rPr lang="en-US" dirty="0"/>
              <a:t> &amp; plugins for IDA Pro &amp; </a:t>
            </a:r>
            <a:r>
              <a:rPr lang="en-US" dirty="0" err="1"/>
              <a:t>Ghidra</a:t>
            </a:r>
            <a:r>
              <a:rPr lang="en-US" dirty="0"/>
              <a:t> available from NPS</a:t>
            </a:r>
          </a:p>
          <a:p>
            <a:pPr lvl="1"/>
            <a:r>
              <a:rPr lang="en-US" dirty="0"/>
              <a:t>Public info at </a:t>
            </a:r>
            <a:r>
              <a:rPr lang="en-US" dirty="0">
                <a:hlinkClick r:id="rId2"/>
              </a:rPr>
              <a:t>https://github.com/mfthomps/RESim</a:t>
            </a:r>
            <a:endParaRPr lang="en-US" dirty="0"/>
          </a:p>
          <a:p>
            <a:r>
              <a:rPr lang="en-US" dirty="0" err="1"/>
              <a:t>RESim</a:t>
            </a:r>
            <a:r>
              <a:rPr lang="en-US" dirty="0"/>
              <a:t> analyzes Linux applications on x86 and ARM</a:t>
            </a:r>
          </a:p>
          <a:p>
            <a:pPr lvl="1"/>
            <a:r>
              <a:rPr lang="en-US" dirty="0"/>
              <a:t>Extend to other processors and OS’s, e.g., VxWorks, Windows</a:t>
            </a:r>
          </a:p>
          <a:p>
            <a:r>
              <a:rPr lang="en-US" dirty="0"/>
              <a:t>Questions?</a:t>
            </a: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586" y="5284780"/>
            <a:ext cx="2726028" cy="150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34692" y="4942013"/>
            <a:ext cx="6661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Contact:  Mike Thompson</a:t>
            </a:r>
          </a:p>
          <a:p>
            <a:r>
              <a:rPr lang="en-US" sz="3200" dirty="0"/>
              <a:t>Naval Postgraduate School</a:t>
            </a:r>
          </a:p>
          <a:p>
            <a:r>
              <a:rPr lang="en-US" sz="3200" dirty="0" err="1"/>
              <a:t>mfthomps@nps.edu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141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5344" y="0"/>
            <a:ext cx="8571914" cy="762000"/>
          </a:xfrm>
        </p:spPr>
        <p:txBody>
          <a:bodyPr/>
          <a:lstStyle/>
          <a:p>
            <a:r>
              <a:rPr lang="en-US" dirty="0"/>
              <a:t>Reverse engineering multiple parts of a </a:t>
            </a:r>
            <a:r>
              <a:rPr lang="en-US" sz="4000" i="1" dirty="0"/>
              <a:t>system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5001795" y="1276540"/>
            <a:ext cx="6940490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/>
              <a:t>What programs run?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Network traffic consumed by programs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Inter-process communication</a:t>
            </a:r>
          </a:p>
          <a:p>
            <a:pPr marL="285750" indent="-285750">
              <a:buFont typeface="Arial"/>
              <a:buChar char="•"/>
            </a:pPr>
            <a:endParaRPr lang="en-US" sz="3200" dirty="0"/>
          </a:p>
          <a:p>
            <a:pPr marL="285750" indent="-285750">
              <a:buFont typeface="Arial"/>
              <a:buChar char="•"/>
            </a:pPr>
            <a:r>
              <a:rPr lang="en-US" sz="3200" dirty="0"/>
              <a:t>Vulnerability analysis</a:t>
            </a:r>
          </a:p>
          <a:p>
            <a:endParaRPr lang="en-US" sz="2400" dirty="0"/>
          </a:p>
        </p:txBody>
      </p:sp>
      <p:sp>
        <p:nvSpPr>
          <p:cNvPr id="3" name="Rectangle 2"/>
          <p:cNvSpPr/>
          <p:nvPr/>
        </p:nvSpPr>
        <p:spPr bwMode="auto">
          <a:xfrm>
            <a:off x="1095289" y="1618735"/>
            <a:ext cx="1210962" cy="988541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117679" y="4263080"/>
            <a:ext cx="1210962" cy="98854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117679" y="2265405"/>
            <a:ext cx="1210962" cy="98854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2714024" y="1285103"/>
            <a:ext cx="12357" cy="4102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3" idx="3"/>
          </p:cNvCxnSpPr>
          <p:nvPr/>
        </p:nvCxnSpPr>
        <p:spPr bwMode="auto">
          <a:xfrm flipV="1">
            <a:off x="2306251" y="2113005"/>
            <a:ext cx="399535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2306251" y="3964634"/>
            <a:ext cx="399535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2714023" y="2747317"/>
            <a:ext cx="399535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2714024" y="4744992"/>
            <a:ext cx="399535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1086493" y="3503315"/>
            <a:ext cx="1210962" cy="9885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6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2BAE4-8B07-CF4E-FCD0-6B260E03B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 testing Requires Instrumentation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FFE5-9BED-0312-3140-7271CF343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Ability to observe execution under different conditions</a:t>
            </a:r>
          </a:p>
          <a:p>
            <a:pPr lvl="1"/>
            <a:r>
              <a:rPr lang="en-US" dirty="0"/>
              <a:t>Code coverage (you cannot test what you do not execute)</a:t>
            </a:r>
          </a:p>
          <a:p>
            <a:pPr lvl="1"/>
            <a:r>
              <a:rPr lang="en-US" dirty="0"/>
              <a:t>Anomaly detection</a:t>
            </a:r>
          </a:p>
          <a:p>
            <a:pPr lvl="1"/>
            <a:r>
              <a:rPr lang="en-US" dirty="0" err="1"/>
              <a:t>Fuzzers</a:t>
            </a:r>
            <a:r>
              <a:rPr lang="en-US" dirty="0"/>
              <a:t> rely on code coverage feedback</a:t>
            </a:r>
          </a:p>
          <a:p>
            <a:pPr lvl="1"/>
            <a:r>
              <a:rPr lang="en-US" dirty="0"/>
              <a:t>Instrumenting software is not always easy or without side effects</a:t>
            </a:r>
          </a:p>
          <a:p>
            <a:r>
              <a:rPr lang="en-US" dirty="0"/>
              <a:t>Approach:  Instrument the hardware instead of the software</a:t>
            </a:r>
          </a:p>
          <a:p>
            <a:pPr lvl="1"/>
            <a:r>
              <a:rPr lang="en-US" dirty="0"/>
              <a:t>Simulated hardware models can be easily instrumented</a:t>
            </a:r>
          </a:p>
          <a:p>
            <a:pPr lvl="1"/>
            <a:r>
              <a:rPr lang="en-US" dirty="0"/>
              <a:t>Run target software unaltered within native(</a:t>
            </a:r>
            <a:r>
              <a:rPr lang="en-US" dirty="0" err="1"/>
              <a:t>ish</a:t>
            </a:r>
            <a:r>
              <a:rPr lang="en-US" dirty="0"/>
              <a:t>) environment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8BEC8C-AD23-7F48-654E-2C785CA7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43BA-843A-47D6-8907-FEED65E86C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467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Fidelity Full System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934792"/>
            <a:ext cx="11316237" cy="5375856"/>
          </a:xfrm>
        </p:spPr>
        <p:txBody>
          <a:bodyPr/>
          <a:lstStyle/>
          <a:p>
            <a:r>
              <a:rPr lang="en-US" dirty="0"/>
              <a:t>Extract firmware/SW from media and execute within a simulation</a:t>
            </a:r>
          </a:p>
          <a:p>
            <a:pPr lvl="1"/>
            <a:r>
              <a:rPr lang="en-US" dirty="0"/>
              <a:t>Not virtual machines</a:t>
            </a:r>
          </a:p>
          <a:p>
            <a:pPr lvl="1"/>
            <a:r>
              <a:rPr lang="en-US" dirty="0"/>
              <a:t>Not individual computer emulators like QEMU</a:t>
            </a:r>
          </a:p>
          <a:p>
            <a:pPr lvl="1"/>
            <a:r>
              <a:rPr lang="en-US" dirty="0"/>
              <a:t>Complete digital twin of networked </a:t>
            </a:r>
            <a:r>
              <a:rPr lang="en-US" b="1" dirty="0"/>
              <a:t>system</a:t>
            </a:r>
            <a:r>
              <a:rPr lang="en-US" dirty="0"/>
              <a:t> hardware in one simulation</a:t>
            </a:r>
          </a:p>
          <a:p>
            <a:r>
              <a:rPr lang="en-US" dirty="0"/>
              <a:t>Multiple simulated computers boot &amp; interact as on real hardware</a:t>
            </a:r>
          </a:p>
          <a:p>
            <a:pPr lvl="1"/>
            <a:r>
              <a:rPr lang="en-US" dirty="0"/>
              <a:t>The software is exactly that of the real system</a:t>
            </a:r>
          </a:p>
          <a:p>
            <a:pPr lvl="1"/>
            <a:r>
              <a:rPr lang="en-US" dirty="0"/>
              <a:t>The hardware is a simulated, e.g., memory, registers, peripherals</a:t>
            </a:r>
          </a:p>
          <a:p>
            <a:r>
              <a:rPr lang="en-US" dirty="0"/>
              <a:t>With a simulated network of computers:</a:t>
            </a:r>
          </a:p>
          <a:p>
            <a:pPr lvl="1"/>
            <a:r>
              <a:rPr lang="en-US" dirty="0"/>
              <a:t>Pause, step &amp; reverse </a:t>
            </a:r>
            <a:r>
              <a:rPr lang="mr-IN" dirty="0"/>
              <a:t>–</a:t>
            </a:r>
            <a:r>
              <a:rPr lang="en-US" dirty="0"/>
              <a:t> with the entire system in lockstep</a:t>
            </a:r>
          </a:p>
          <a:p>
            <a:pPr lvl="1"/>
            <a:r>
              <a:rPr lang="en-US" dirty="0"/>
              <a:t>Liberally instrument </a:t>
            </a:r>
            <a:r>
              <a:rPr lang="en-US" b="1" dirty="0"/>
              <a:t>to discover what the software is doing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5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Simics</a:t>
            </a:r>
            <a:r>
              <a:rPr lang="en-US" dirty="0"/>
              <a:t>: A full system 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Commercial product widely used for over 25 years</a:t>
            </a:r>
          </a:p>
          <a:p>
            <a:r>
              <a:rPr lang="en-US" dirty="0"/>
              <a:t>Available from Wind River, has large investment by Intel</a:t>
            </a:r>
          </a:p>
          <a:p>
            <a:r>
              <a:rPr lang="en-US" dirty="0"/>
              <a:t>Used by chip vendors to test new </a:t>
            </a:r>
            <a:r>
              <a:rPr lang="en-US" dirty="0" err="1"/>
              <a:t>hw</a:t>
            </a:r>
            <a:r>
              <a:rPr lang="en-US" dirty="0"/>
              <a:t>/firmware/software pre-fab</a:t>
            </a:r>
          </a:p>
          <a:p>
            <a:r>
              <a:rPr lang="en-US" dirty="0"/>
              <a:t>Other uses include DevOps by software developers</a:t>
            </a:r>
          </a:p>
          <a:p>
            <a:r>
              <a:rPr lang="en-US" dirty="0"/>
              <a:t>No publicly described use as an RE platform</a:t>
            </a:r>
          </a:p>
          <a:p>
            <a:pPr lvl="1"/>
            <a:r>
              <a:rPr lang="en-US" dirty="0"/>
              <a:t>Product focused on testing </a:t>
            </a:r>
            <a:r>
              <a:rPr lang="en-US" i="1" dirty="0"/>
              <a:t>known</a:t>
            </a:r>
            <a:r>
              <a:rPr lang="en-US" dirty="0"/>
              <a:t> software</a:t>
            </a:r>
          </a:p>
          <a:p>
            <a:pPr lvl="1"/>
            <a:r>
              <a:rPr lang="en-US" dirty="0"/>
              <a:t>Challenge:  use it to discover behavior of </a:t>
            </a:r>
            <a:r>
              <a:rPr lang="en-US" i="1" dirty="0"/>
              <a:t>unknown</a:t>
            </a:r>
            <a:r>
              <a:rPr lang="en-US" dirty="0"/>
              <a:t> software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817" y="0"/>
            <a:ext cx="8571914" cy="762000"/>
          </a:xfrm>
        </p:spPr>
        <p:txBody>
          <a:bodyPr/>
          <a:lstStyle/>
          <a:p>
            <a:r>
              <a:rPr lang="en-US" dirty="0"/>
              <a:t>A View from the Other Side of the Hardware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89" y="1066716"/>
            <a:ext cx="8192022" cy="5763098"/>
          </a:xfrm>
        </p:spPr>
      </p:pic>
    </p:spTree>
    <p:extLst>
      <p:ext uri="{BB962C8B-B14F-4D97-AF65-F5344CB8AC3E}">
        <p14:creationId xmlns:p14="http://schemas.microsoft.com/office/powerpoint/2010/main" val="65849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 bwMode="auto">
          <a:xfrm>
            <a:off x="647700" y="862568"/>
            <a:ext cx="5689600" cy="5619750"/>
          </a:xfrm>
          <a:prstGeom prst="rect">
            <a:avLst/>
          </a:prstGeom>
          <a:solidFill>
            <a:srgbClr val="92D050">
              <a:alpha val="34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350000" y="926068"/>
            <a:ext cx="0" cy="55572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0"/>
            <a:ext cx="8571914" cy="762000"/>
          </a:xfrm>
        </p:spPr>
        <p:txBody>
          <a:bodyPr/>
          <a:lstStyle/>
          <a:p>
            <a:r>
              <a:rPr lang="en-US" dirty="0"/>
              <a:t>How Do We Introspect Applications?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50400" y="6245225"/>
            <a:ext cx="2844800" cy="476250"/>
          </a:xfrm>
        </p:spPr>
        <p:txBody>
          <a:bodyPr/>
          <a:lstStyle/>
          <a:p>
            <a:fld id="{4EA943BA-843A-47D6-8907-FEED65E86C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334000" y="1295400"/>
            <a:ext cx="2006600" cy="363220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46700" y="5080000"/>
            <a:ext cx="2006600" cy="87630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3500" y="1295400"/>
            <a:ext cx="152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0xFFFFFFFF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400" y="4559300"/>
            <a:ext cx="698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84800" y="1295400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Model of RAM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72100" y="5075535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</a:t>
            </a:r>
            <a:r>
              <a:rPr lang="en-US"/>
              <a:t>of CPU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81900" y="926068"/>
            <a:ext cx="424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Target Executing Applications and Kernel</a:t>
            </a:r>
          </a:p>
        </p:txBody>
      </p:sp>
      <p:cxnSp>
        <p:nvCxnSpPr>
          <p:cNvPr id="28" name="Straight Connector 27"/>
          <p:cNvCxnSpPr>
            <a:endCxn id="6" idx="0"/>
          </p:cNvCxnSpPr>
          <p:nvPr/>
        </p:nvCxnSpPr>
        <p:spPr bwMode="auto">
          <a:xfrm>
            <a:off x="6337300" y="863600"/>
            <a:ext cx="0" cy="431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188296" y="863770"/>
            <a:ext cx="424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Simulator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337300" y="863600"/>
            <a:ext cx="5613400" cy="561975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769351" y="2781300"/>
            <a:ext cx="115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6476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 bwMode="auto">
          <a:xfrm>
            <a:off x="647700" y="875632"/>
            <a:ext cx="5689600" cy="5606686"/>
          </a:xfrm>
          <a:prstGeom prst="rect">
            <a:avLst/>
          </a:prstGeom>
          <a:solidFill>
            <a:srgbClr val="92D050">
              <a:alpha val="34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350000" y="926068"/>
            <a:ext cx="0" cy="555728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6800" y="0"/>
            <a:ext cx="8571914" cy="762000"/>
          </a:xfrm>
        </p:spPr>
        <p:txBody>
          <a:bodyPr/>
          <a:lstStyle/>
          <a:p>
            <a:r>
              <a:rPr lang="en-US" dirty="0"/>
              <a:t>Lots of Breakpoints &amp; Callbacks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50400" y="6245225"/>
            <a:ext cx="2844800" cy="476250"/>
          </a:xfrm>
        </p:spPr>
        <p:txBody>
          <a:bodyPr/>
          <a:lstStyle/>
          <a:p>
            <a:fld id="{4EA943BA-843A-47D6-8907-FEED65E86C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346700" y="1295400"/>
            <a:ext cx="2006600" cy="363220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346700" y="5080000"/>
            <a:ext cx="2006600" cy="876300"/>
          </a:xfrm>
          <a:prstGeom prst="rect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3500" y="1295400"/>
            <a:ext cx="152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0xFFFFFFFF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7400" y="4559300"/>
            <a:ext cx="698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90851" y="1726466"/>
            <a:ext cx="185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6666FF"/>
                </a:solidFill>
              </a:rPr>
              <a:t>Syscall</a:t>
            </a:r>
            <a:r>
              <a:rPr lang="en-US" sz="2400" dirty="0">
                <a:solidFill>
                  <a:srgbClr val="6666FF"/>
                </a:solidFill>
              </a:rPr>
              <a:t> entry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851400" y="2044700"/>
            <a:ext cx="4953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372100" y="1295400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Model of RAM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84800" y="5075535"/>
            <a:ext cx="180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Model </a:t>
            </a:r>
            <a:r>
              <a:rPr lang="en-US"/>
              <a:t>of CPU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81900" y="926068"/>
            <a:ext cx="424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Target Executing Applications and Kernel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82807" y="2095330"/>
            <a:ext cx="195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6666FF"/>
                </a:solidFill>
              </a:rPr>
              <a:t>Syscall</a:t>
            </a:r>
            <a:r>
              <a:rPr lang="en-US" sz="2400" dirty="0">
                <a:solidFill>
                  <a:srgbClr val="6666FF"/>
                </a:solidFill>
              </a:rPr>
              <a:t> return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851400" y="2400300"/>
            <a:ext cx="4953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149600" y="2510830"/>
            <a:ext cx="1790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66FF"/>
                </a:solidFill>
              </a:rPr>
              <a:t>Current Task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762500" y="5372100"/>
            <a:ext cx="4953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94595" y="3144193"/>
            <a:ext cx="2558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6666FF"/>
                </a:solidFill>
              </a:rPr>
              <a:t>RESim</a:t>
            </a:r>
            <a:r>
              <a:rPr lang="en-US" sz="2800" dirty="0">
                <a:solidFill>
                  <a:srgbClr val="6666FF"/>
                </a:solidFill>
              </a:rPr>
              <a:t> callback scripts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22600" y="5099298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66FF"/>
                </a:solidFill>
              </a:rPr>
              <a:t>Mode switch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81400" y="546391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66FF"/>
                </a:solidFill>
              </a:rPr>
              <a:t>Faults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749800" y="5715000"/>
            <a:ext cx="4953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Connector 27"/>
          <p:cNvCxnSpPr>
            <a:endCxn id="6" idx="0"/>
          </p:cNvCxnSpPr>
          <p:nvPr/>
        </p:nvCxnSpPr>
        <p:spPr bwMode="auto">
          <a:xfrm>
            <a:off x="6350000" y="863600"/>
            <a:ext cx="0" cy="4318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851400" y="2781300"/>
            <a:ext cx="4953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188296" y="863770"/>
            <a:ext cx="424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Simulator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769351" y="2781300"/>
            <a:ext cx="1155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?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337300" y="863600"/>
            <a:ext cx="5613400" cy="561975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4475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EMS_RE-030122" id="{0B8A6A23-293C-0041-990F-5A85F946E780}" vid="{57A0B46D-2DA1-AE48-B975-DC849128CB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ECE-template</Template>
  <TotalTime>3629</TotalTime>
  <Words>1052</Words>
  <Application>Microsoft Macintosh PowerPoint</Application>
  <PresentationFormat>Widescreen</PresentationFormat>
  <Paragraphs>181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</vt:lpstr>
      <vt:lpstr>Trebuchet MS</vt:lpstr>
      <vt:lpstr>Default Design</vt:lpstr>
      <vt:lpstr>Cyber Testing Embedded Systems with Digital Twins</vt:lpstr>
      <vt:lpstr>RESim Goals</vt:lpstr>
      <vt:lpstr>Reverse engineering multiple parts of a system</vt:lpstr>
      <vt:lpstr>Cyber testing Requires Instrumentation</vt:lpstr>
      <vt:lpstr>High Fidelity Full System Simulation</vt:lpstr>
      <vt:lpstr>Simics: A full system simulator</vt:lpstr>
      <vt:lpstr>A View from the Other Side of the Hardware</vt:lpstr>
      <vt:lpstr>How Do We Introspect Applications?</vt:lpstr>
      <vt:lpstr>Lots of Breakpoints &amp; Callbacks</vt:lpstr>
      <vt:lpstr>DARPA Cyber Grand Challenge (CGC)</vt:lpstr>
      <vt:lpstr>CGC Competition Integrity </vt:lpstr>
      <vt:lpstr>RESim Features</vt:lpstr>
      <vt:lpstr>Fuzzing –Brief Introduction</vt:lpstr>
      <vt:lpstr>Fuzzing Chasm: Harnessing the Target</vt:lpstr>
      <vt:lpstr>Direct injection of fuzzed data</vt:lpstr>
      <vt:lpstr>Expanding Code Coverage</vt:lpstr>
      <vt:lpstr>Code Coverage Display in IDA Pro</vt:lpstr>
      <vt:lpstr>RESim Results</vt:lpstr>
      <vt:lpstr>Summary</vt:lpstr>
      <vt:lpstr>Availability /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EEMS Simulation: Recent progress</dc:title>
  <dc:creator>Thompson, Michael (Mike) (CIV)</dc:creator>
  <cp:lastModifiedBy>Thompson, Michael (Mike) (CIV)</cp:lastModifiedBy>
  <cp:revision>23</cp:revision>
  <cp:lastPrinted>2017-04-17T23:28:34Z</cp:lastPrinted>
  <dcterms:created xsi:type="dcterms:W3CDTF">2022-03-06T15:42:05Z</dcterms:created>
  <dcterms:modified xsi:type="dcterms:W3CDTF">2023-04-18T15:36:42Z</dcterms:modified>
</cp:coreProperties>
</file>