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8"/>
  </p:notesMasterIdLst>
  <p:sldIdLst>
    <p:sldId id="4936" r:id="rId5"/>
    <p:sldId id="4604" r:id="rId6"/>
    <p:sldId id="2098148958" r:id="rId7"/>
    <p:sldId id="5002" r:id="rId8"/>
    <p:sldId id="2098148951" r:id="rId9"/>
    <p:sldId id="2098148952" r:id="rId10"/>
    <p:sldId id="2098148953" r:id="rId11"/>
    <p:sldId id="2098148954" r:id="rId12"/>
    <p:sldId id="2098148955" r:id="rId13"/>
    <p:sldId id="2098148960" r:id="rId14"/>
    <p:sldId id="4929" r:id="rId15"/>
    <p:sldId id="1421" r:id="rId16"/>
    <p:sldId id="4601"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E57BA1-A6F4-D8F6-4647-81DD11E711DD}" name="Cruze, Nathan (LARC-D208)" initials="CN(D" userId="S::ncruze@ndc.nasa.gov::98015798-7c6e-402e-b4b3-a2d6479bcc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2" autoAdjust="0"/>
    <p:restoredTop sz="49315" autoAdjust="0"/>
  </p:normalViewPr>
  <p:slideViewPr>
    <p:cSldViewPr snapToGrid="0">
      <p:cViewPr varScale="1">
        <p:scale>
          <a:sx n="73" d="100"/>
          <a:sy n="73" d="100"/>
        </p:scale>
        <p:origin x="3060" y="6"/>
      </p:cViewPr>
      <p:guideLst/>
    </p:cSldViewPr>
  </p:slideViewPr>
  <p:notesTextViewPr>
    <p:cViewPr>
      <p:scale>
        <a:sx n="200" d="100"/>
        <a:sy n="2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69AA99-1EB6-4814-92C0-940F02FF837D}"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C0E4D79D-23C2-466A-8807-2735882C7EF8}">
      <dgm:prSet phldrT="[Text]"/>
      <dgm:spPr>
        <a:solidFill>
          <a:schemeClr val="accent5">
            <a:lumMod val="75000"/>
          </a:schemeClr>
        </a:solidFill>
        <a:ln>
          <a:solidFill>
            <a:schemeClr val="accent5">
              <a:lumMod val="75000"/>
            </a:schemeClr>
          </a:solidFill>
        </a:ln>
      </dgm:spPr>
      <dgm:t>
        <a:bodyPr/>
        <a:lstStyle/>
        <a:p>
          <a:r>
            <a:rPr lang="en-US" dirty="0"/>
            <a:t>Engage international research and regulatory communities</a:t>
          </a:r>
        </a:p>
      </dgm:t>
    </dgm:pt>
    <dgm:pt modelId="{7AA5C036-CB87-45C2-A628-9AE35AACECCF}" type="parTrans" cxnId="{1FEA9091-3F1F-434D-9A8A-4B188EB060FC}">
      <dgm:prSet/>
      <dgm:spPr/>
      <dgm:t>
        <a:bodyPr/>
        <a:lstStyle/>
        <a:p>
          <a:endParaRPr lang="en-US"/>
        </a:p>
      </dgm:t>
    </dgm:pt>
    <dgm:pt modelId="{FE31294F-7AC1-403C-80C4-917F373DE1D4}" type="sibTrans" cxnId="{1FEA9091-3F1F-434D-9A8A-4B188EB060FC}">
      <dgm:prSet/>
      <dgm:spPr/>
      <dgm:t>
        <a:bodyPr/>
        <a:lstStyle/>
        <a:p>
          <a:endParaRPr lang="en-US"/>
        </a:p>
      </dgm:t>
    </dgm:pt>
    <dgm:pt modelId="{55748ECE-EE76-4F87-A62F-1462394ACF56}">
      <dgm:prSet phldrT="[Text]"/>
      <dgm:spPr>
        <a:solidFill>
          <a:schemeClr val="accent5">
            <a:lumMod val="75000"/>
          </a:schemeClr>
        </a:solidFill>
        <a:ln>
          <a:solidFill>
            <a:schemeClr val="accent5">
              <a:lumMod val="75000"/>
            </a:schemeClr>
          </a:solidFill>
        </a:ln>
      </dgm:spPr>
      <dgm:t>
        <a:bodyPr/>
        <a:lstStyle/>
        <a:p>
          <a:r>
            <a:rPr lang="en-US" dirty="0"/>
            <a:t>Prove NASA shaping technology quiets sonic booms</a:t>
          </a:r>
        </a:p>
      </dgm:t>
    </dgm:pt>
    <dgm:pt modelId="{B2BF1081-023C-41C9-A79F-A164C5311BEB}" type="parTrans" cxnId="{B43F918A-77C2-44AF-831D-C68894AA69BE}">
      <dgm:prSet/>
      <dgm:spPr/>
      <dgm:t>
        <a:bodyPr/>
        <a:lstStyle/>
        <a:p>
          <a:endParaRPr lang="en-US"/>
        </a:p>
      </dgm:t>
    </dgm:pt>
    <dgm:pt modelId="{18FBAF60-EF45-4BB4-8941-0F8DCB9AD4BB}" type="sibTrans" cxnId="{B43F918A-77C2-44AF-831D-C68894AA69BE}">
      <dgm:prSet/>
      <dgm:spPr/>
      <dgm:t>
        <a:bodyPr/>
        <a:lstStyle/>
        <a:p>
          <a:endParaRPr lang="en-US"/>
        </a:p>
      </dgm:t>
    </dgm:pt>
    <dgm:pt modelId="{92FA79A0-82EC-40B1-8B55-1D0E1CF1DCD0}">
      <dgm:prSet phldrT="[Text]"/>
      <dgm:spPr>
        <a:solidFill>
          <a:schemeClr val="accent5">
            <a:lumMod val="75000"/>
          </a:schemeClr>
        </a:solidFill>
        <a:ln>
          <a:solidFill>
            <a:schemeClr val="accent5">
              <a:lumMod val="75000"/>
            </a:schemeClr>
          </a:solidFill>
        </a:ln>
      </dgm:spPr>
      <dgm:t>
        <a:bodyPr/>
        <a:lstStyle/>
        <a:p>
          <a:r>
            <a:rPr lang="en-US" dirty="0"/>
            <a:t>Develop standards for low noise supersonic flight over land</a:t>
          </a:r>
        </a:p>
      </dgm:t>
    </dgm:pt>
    <dgm:pt modelId="{8E921914-A96D-4B92-89DC-2B6562C8FC2A}" type="parTrans" cxnId="{9CEB158B-FF8C-407A-B76A-C4E1BD8A3A03}">
      <dgm:prSet/>
      <dgm:spPr/>
      <dgm:t>
        <a:bodyPr/>
        <a:lstStyle/>
        <a:p>
          <a:endParaRPr lang="en-US"/>
        </a:p>
      </dgm:t>
    </dgm:pt>
    <dgm:pt modelId="{2B5EAA9A-75F4-4268-86B4-CA83D75A9F00}" type="sibTrans" cxnId="{9CEB158B-FF8C-407A-B76A-C4E1BD8A3A03}">
      <dgm:prSet/>
      <dgm:spPr/>
      <dgm:t>
        <a:bodyPr/>
        <a:lstStyle/>
        <a:p>
          <a:endParaRPr lang="en-US"/>
        </a:p>
      </dgm:t>
    </dgm:pt>
    <dgm:pt modelId="{DD4492B7-7A78-4CEF-BBE4-8DF7F65AABEE}">
      <dgm:prSet/>
      <dgm:spPr>
        <a:solidFill>
          <a:schemeClr val="accent5">
            <a:lumMod val="75000"/>
          </a:schemeClr>
        </a:solidFill>
        <a:ln>
          <a:solidFill>
            <a:srgbClr val="FFFF00"/>
          </a:solidFill>
        </a:ln>
      </dgm:spPr>
      <dgm:t>
        <a:bodyPr/>
        <a:lstStyle/>
        <a:p>
          <a:r>
            <a:rPr lang="en-US"/>
            <a:t>Gather representative data on public perceptions</a:t>
          </a:r>
        </a:p>
      </dgm:t>
    </dgm:pt>
    <dgm:pt modelId="{57986F02-96CB-42DE-878A-2DE626885F9C}" type="parTrans" cxnId="{6361ECC1-C9B1-4E40-9F9D-BA2A114DAD22}">
      <dgm:prSet/>
      <dgm:spPr/>
      <dgm:t>
        <a:bodyPr/>
        <a:lstStyle/>
        <a:p>
          <a:endParaRPr lang="en-US"/>
        </a:p>
      </dgm:t>
    </dgm:pt>
    <dgm:pt modelId="{2F4B70F8-941C-4638-BE5B-55FBCAF3E8FE}" type="sibTrans" cxnId="{6361ECC1-C9B1-4E40-9F9D-BA2A114DAD22}">
      <dgm:prSet/>
      <dgm:spPr/>
      <dgm:t>
        <a:bodyPr/>
        <a:lstStyle/>
        <a:p>
          <a:endParaRPr lang="en-US"/>
        </a:p>
      </dgm:t>
    </dgm:pt>
    <dgm:pt modelId="{B2DF869C-9FA8-407F-8F8B-EFE5931073EB}" type="pres">
      <dgm:prSet presAssocID="{8E69AA99-1EB6-4814-92C0-940F02FF837D}" presName="Name0" presStyleCnt="0">
        <dgm:presLayoutVars>
          <dgm:dir/>
          <dgm:animLvl val="lvl"/>
          <dgm:resizeHandles val="exact"/>
        </dgm:presLayoutVars>
      </dgm:prSet>
      <dgm:spPr/>
    </dgm:pt>
    <dgm:pt modelId="{141143F9-FAFD-4FA5-8EE3-1B438A30FF1D}" type="pres">
      <dgm:prSet presAssocID="{C0E4D79D-23C2-466A-8807-2735882C7EF8}" presName="parTxOnly" presStyleLbl="node1" presStyleIdx="0" presStyleCnt="4">
        <dgm:presLayoutVars>
          <dgm:chMax val="0"/>
          <dgm:chPref val="0"/>
          <dgm:bulletEnabled val="1"/>
        </dgm:presLayoutVars>
      </dgm:prSet>
      <dgm:spPr/>
    </dgm:pt>
    <dgm:pt modelId="{F1AFE3B0-82B5-46FB-840B-C11B472707D1}" type="pres">
      <dgm:prSet presAssocID="{FE31294F-7AC1-403C-80C4-917F373DE1D4}" presName="parTxOnlySpace" presStyleCnt="0"/>
      <dgm:spPr/>
    </dgm:pt>
    <dgm:pt modelId="{792AA90F-D88B-4D5A-9370-D8410D0CC793}" type="pres">
      <dgm:prSet presAssocID="{55748ECE-EE76-4F87-A62F-1462394ACF56}" presName="parTxOnly" presStyleLbl="node1" presStyleIdx="1" presStyleCnt="4">
        <dgm:presLayoutVars>
          <dgm:chMax val="0"/>
          <dgm:chPref val="0"/>
          <dgm:bulletEnabled val="1"/>
        </dgm:presLayoutVars>
      </dgm:prSet>
      <dgm:spPr/>
    </dgm:pt>
    <dgm:pt modelId="{CAA1C9A3-B62C-403F-B7B9-090528BCEECC}" type="pres">
      <dgm:prSet presAssocID="{18FBAF60-EF45-4BB4-8941-0F8DCB9AD4BB}" presName="parTxOnlySpace" presStyleCnt="0"/>
      <dgm:spPr/>
    </dgm:pt>
    <dgm:pt modelId="{F20F8216-D37A-4BD8-825D-09484F6EFA7F}" type="pres">
      <dgm:prSet presAssocID="{DD4492B7-7A78-4CEF-BBE4-8DF7F65AABEE}" presName="parTxOnly" presStyleLbl="node1" presStyleIdx="2" presStyleCnt="4">
        <dgm:presLayoutVars>
          <dgm:chMax val="0"/>
          <dgm:chPref val="0"/>
          <dgm:bulletEnabled val="1"/>
        </dgm:presLayoutVars>
      </dgm:prSet>
      <dgm:spPr/>
    </dgm:pt>
    <dgm:pt modelId="{F1D0E53D-93E0-4C07-8771-BE624F0A5BE9}" type="pres">
      <dgm:prSet presAssocID="{2F4B70F8-941C-4638-BE5B-55FBCAF3E8FE}" presName="parTxOnlySpace" presStyleCnt="0"/>
      <dgm:spPr/>
    </dgm:pt>
    <dgm:pt modelId="{1AF4910D-3C3F-4CE5-B6F2-58DBDDC06AF8}" type="pres">
      <dgm:prSet presAssocID="{92FA79A0-82EC-40B1-8B55-1D0E1CF1DCD0}" presName="parTxOnly" presStyleLbl="node1" presStyleIdx="3" presStyleCnt="4">
        <dgm:presLayoutVars>
          <dgm:chMax val="0"/>
          <dgm:chPref val="0"/>
          <dgm:bulletEnabled val="1"/>
        </dgm:presLayoutVars>
      </dgm:prSet>
      <dgm:spPr/>
    </dgm:pt>
  </dgm:ptLst>
  <dgm:cxnLst>
    <dgm:cxn modelId="{C7721A19-664C-4D77-8F1C-33C35A4FC778}" type="presOf" srcId="{92FA79A0-82EC-40B1-8B55-1D0E1CF1DCD0}" destId="{1AF4910D-3C3F-4CE5-B6F2-58DBDDC06AF8}" srcOrd="0" destOrd="0" presId="urn:microsoft.com/office/officeart/2005/8/layout/chevron1"/>
    <dgm:cxn modelId="{B43F918A-77C2-44AF-831D-C68894AA69BE}" srcId="{8E69AA99-1EB6-4814-92C0-940F02FF837D}" destId="{55748ECE-EE76-4F87-A62F-1462394ACF56}" srcOrd="1" destOrd="0" parTransId="{B2BF1081-023C-41C9-A79F-A164C5311BEB}" sibTransId="{18FBAF60-EF45-4BB4-8941-0F8DCB9AD4BB}"/>
    <dgm:cxn modelId="{9CEB158B-FF8C-407A-B76A-C4E1BD8A3A03}" srcId="{8E69AA99-1EB6-4814-92C0-940F02FF837D}" destId="{92FA79A0-82EC-40B1-8B55-1D0E1CF1DCD0}" srcOrd="3" destOrd="0" parTransId="{8E921914-A96D-4B92-89DC-2B6562C8FC2A}" sibTransId="{2B5EAA9A-75F4-4268-86B4-CA83D75A9F00}"/>
    <dgm:cxn modelId="{1FEA9091-3F1F-434D-9A8A-4B188EB060FC}" srcId="{8E69AA99-1EB6-4814-92C0-940F02FF837D}" destId="{C0E4D79D-23C2-466A-8807-2735882C7EF8}" srcOrd="0" destOrd="0" parTransId="{7AA5C036-CB87-45C2-A628-9AE35AACECCF}" sibTransId="{FE31294F-7AC1-403C-80C4-917F373DE1D4}"/>
    <dgm:cxn modelId="{C938B0A1-3D3D-4609-B255-6482E184BCFF}" type="presOf" srcId="{C0E4D79D-23C2-466A-8807-2735882C7EF8}" destId="{141143F9-FAFD-4FA5-8EE3-1B438A30FF1D}" srcOrd="0" destOrd="0" presId="urn:microsoft.com/office/officeart/2005/8/layout/chevron1"/>
    <dgm:cxn modelId="{A077A1BE-5FE8-45E3-B7AB-FC81C2E1195F}" type="presOf" srcId="{55748ECE-EE76-4F87-A62F-1462394ACF56}" destId="{792AA90F-D88B-4D5A-9370-D8410D0CC793}" srcOrd="0" destOrd="0" presId="urn:microsoft.com/office/officeart/2005/8/layout/chevron1"/>
    <dgm:cxn modelId="{6361ECC1-C9B1-4E40-9F9D-BA2A114DAD22}" srcId="{8E69AA99-1EB6-4814-92C0-940F02FF837D}" destId="{DD4492B7-7A78-4CEF-BBE4-8DF7F65AABEE}" srcOrd="2" destOrd="0" parTransId="{57986F02-96CB-42DE-878A-2DE626885F9C}" sibTransId="{2F4B70F8-941C-4638-BE5B-55FBCAF3E8FE}"/>
    <dgm:cxn modelId="{244BBDC2-EDD6-4BA8-A22A-451B0F72A868}" type="presOf" srcId="{DD4492B7-7A78-4CEF-BBE4-8DF7F65AABEE}" destId="{F20F8216-D37A-4BD8-825D-09484F6EFA7F}" srcOrd="0" destOrd="0" presId="urn:microsoft.com/office/officeart/2005/8/layout/chevron1"/>
    <dgm:cxn modelId="{A7A084F5-201A-49B8-A692-6A1638D64BD3}" type="presOf" srcId="{8E69AA99-1EB6-4814-92C0-940F02FF837D}" destId="{B2DF869C-9FA8-407F-8F8B-EFE5931073EB}" srcOrd="0" destOrd="0" presId="urn:microsoft.com/office/officeart/2005/8/layout/chevron1"/>
    <dgm:cxn modelId="{3A08B7E1-B613-48EA-9C93-E644366A9252}" type="presParOf" srcId="{B2DF869C-9FA8-407F-8F8B-EFE5931073EB}" destId="{141143F9-FAFD-4FA5-8EE3-1B438A30FF1D}" srcOrd="0" destOrd="0" presId="urn:microsoft.com/office/officeart/2005/8/layout/chevron1"/>
    <dgm:cxn modelId="{ED3AEABD-7F77-4F5F-989B-31C303642EFF}" type="presParOf" srcId="{B2DF869C-9FA8-407F-8F8B-EFE5931073EB}" destId="{F1AFE3B0-82B5-46FB-840B-C11B472707D1}" srcOrd="1" destOrd="0" presId="urn:microsoft.com/office/officeart/2005/8/layout/chevron1"/>
    <dgm:cxn modelId="{C7E5A8DD-6B73-4320-9394-D0AE40A4C82B}" type="presParOf" srcId="{B2DF869C-9FA8-407F-8F8B-EFE5931073EB}" destId="{792AA90F-D88B-4D5A-9370-D8410D0CC793}" srcOrd="2" destOrd="0" presId="urn:microsoft.com/office/officeart/2005/8/layout/chevron1"/>
    <dgm:cxn modelId="{02B5FC73-671C-4876-B2AE-E9131C542FE1}" type="presParOf" srcId="{B2DF869C-9FA8-407F-8F8B-EFE5931073EB}" destId="{CAA1C9A3-B62C-403F-B7B9-090528BCEECC}" srcOrd="3" destOrd="0" presId="urn:microsoft.com/office/officeart/2005/8/layout/chevron1"/>
    <dgm:cxn modelId="{53DFE940-8F32-4B14-AC8A-2B251390D98F}" type="presParOf" srcId="{B2DF869C-9FA8-407F-8F8B-EFE5931073EB}" destId="{F20F8216-D37A-4BD8-825D-09484F6EFA7F}" srcOrd="4" destOrd="0" presId="urn:microsoft.com/office/officeart/2005/8/layout/chevron1"/>
    <dgm:cxn modelId="{E8FC16F2-6A04-4680-B8A1-C716204EABE1}" type="presParOf" srcId="{B2DF869C-9FA8-407F-8F8B-EFE5931073EB}" destId="{F1D0E53D-93E0-4C07-8771-BE624F0A5BE9}" srcOrd="5" destOrd="0" presId="urn:microsoft.com/office/officeart/2005/8/layout/chevron1"/>
    <dgm:cxn modelId="{2FF40C98-94C3-4691-9AA7-D5CA3794216E}" type="presParOf" srcId="{B2DF869C-9FA8-407F-8F8B-EFE5931073EB}" destId="{1AF4910D-3C3F-4CE5-B6F2-58DBDDC06AF8}"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143F9-FAFD-4FA5-8EE3-1B438A30FF1D}">
      <dsp:nvSpPr>
        <dsp:cNvPr id="0" name=""/>
        <dsp:cNvSpPr/>
      </dsp:nvSpPr>
      <dsp:spPr>
        <a:xfrm>
          <a:off x="5367" y="2045280"/>
          <a:ext cx="3124473" cy="1249789"/>
        </a:xfrm>
        <a:prstGeom prst="chevron">
          <a:avLst/>
        </a:prstGeom>
        <a:solidFill>
          <a:schemeClr val="accent5">
            <a:lumMod val="75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Engage international research and regulatory communities</a:t>
          </a:r>
        </a:p>
      </dsp:txBody>
      <dsp:txXfrm>
        <a:off x="630262" y="2045280"/>
        <a:ext cx="1874684" cy="1249789"/>
      </dsp:txXfrm>
    </dsp:sp>
    <dsp:sp modelId="{792AA90F-D88B-4D5A-9370-D8410D0CC793}">
      <dsp:nvSpPr>
        <dsp:cNvPr id="0" name=""/>
        <dsp:cNvSpPr/>
      </dsp:nvSpPr>
      <dsp:spPr>
        <a:xfrm>
          <a:off x="2817393" y="2045280"/>
          <a:ext cx="3124473" cy="1249789"/>
        </a:xfrm>
        <a:prstGeom prst="chevron">
          <a:avLst/>
        </a:prstGeom>
        <a:solidFill>
          <a:schemeClr val="accent5">
            <a:lumMod val="75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Prove NASA shaping technology quiets sonic booms</a:t>
          </a:r>
        </a:p>
      </dsp:txBody>
      <dsp:txXfrm>
        <a:off x="3442288" y="2045280"/>
        <a:ext cx="1874684" cy="1249789"/>
      </dsp:txXfrm>
    </dsp:sp>
    <dsp:sp modelId="{F20F8216-D37A-4BD8-825D-09484F6EFA7F}">
      <dsp:nvSpPr>
        <dsp:cNvPr id="0" name=""/>
        <dsp:cNvSpPr/>
      </dsp:nvSpPr>
      <dsp:spPr>
        <a:xfrm>
          <a:off x="5629420" y="2045280"/>
          <a:ext cx="3124473" cy="1249789"/>
        </a:xfrm>
        <a:prstGeom prst="chevron">
          <a:avLst/>
        </a:prstGeom>
        <a:solidFill>
          <a:schemeClr val="accent5">
            <a:lumMod val="75000"/>
          </a:scheme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Gather representative data on public perceptions</a:t>
          </a:r>
        </a:p>
      </dsp:txBody>
      <dsp:txXfrm>
        <a:off x="6254315" y="2045280"/>
        <a:ext cx="1874684" cy="1249789"/>
      </dsp:txXfrm>
    </dsp:sp>
    <dsp:sp modelId="{1AF4910D-3C3F-4CE5-B6F2-58DBDDC06AF8}">
      <dsp:nvSpPr>
        <dsp:cNvPr id="0" name=""/>
        <dsp:cNvSpPr/>
      </dsp:nvSpPr>
      <dsp:spPr>
        <a:xfrm>
          <a:off x="8441446" y="2045280"/>
          <a:ext cx="3124473" cy="1249789"/>
        </a:xfrm>
        <a:prstGeom prst="chevron">
          <a:avLst/>
        </a:prstGeom>
        <a:solidFill>
          <a:schemeClr val="accent5">
            <a:lumMod val="75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Develop standards for low noise supersonic flight over land</a:t>
          </a:r>
        </a:p>
      </dsp:txBody>
      <dsp:txXfrm>
        <a:off x="9066341" y="2045280"/>
        <a:ext cx="1874684" cy="12497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8042A3A-6CC2-435D-9BA3-2D42E53C8670}" type="datetimeFigureOut">
              <a:rPr lang="en-US" smtClean="0"/>
              <a:t>4/14/2023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BA87BEE-D4AD-4F3A-9F7F-3716268CA060}" type="slidenum">
              <a:rPr lang="en-US" smtClean="0"/>
              <a:t>‹#›</a:t>
            </a:fld>
            <a:endParaRPr lang="en-US"/>
          </a:p>
        </p:txBody>
      </p:sp>
    </p:spTree>
    <p:extLst>
      <p:ext uri="{BB962C8B-B14F-4D97-AF65-F5344CB8AC3E}">
        <p14:creationId xmlns:p14="http://schemas.microsoft.com/office/powerpoint/2010/main" val="6754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my name is Jonathan Rathsam, and I’m from NASA Langley Research Center in Hampton, Virginia.</a:t>
            </a:r>
          </a:p>
          <a:p>
            <a:endParaRPr lang="en-US" dirty="0"/>
          </a:p>
          <a:p>
            <a:r>
              <a:rPr lang="en-US" dirty="0"/>
              <a:t>I’m the Technical Lead for Community Survey Design and Analysis in NASA’s Quesst Mission.</a:t>
            </a:r>
          </a:p>
          <a:p>
            <a:endParaRPr lang="en-US" dirty="0"/>
          </a:p>
          <a:p>
            <a:r>
              <a:rPr lang="en-US" dirty="0"/>
              <a:t>I’m excited to share this presentation with you today.  Thank you so much to the organizing committee for this opportunity.</a:t>
            </a:r>
          </a:p>
          <a:p>
            <a:endParaRPr lang="en-US" dirty="0"/>
          </a:p>
          <a:p>
            <a:r>
              <a:rPr lang="en-US" dirty="0"/>
              <a:t>https://dataworks.testscience.org/full-agenda/</a:t>
            </a:r>
          </a:p>
        </p:txBody>
      </p:sp>
      <p:sp>
        <p:nvSpPr>
          <p:cNvPr id="4" name="Slide Number Placeholder 3"/>
          <p:cNvSpPr>
            <a:spLocks noGrp="1"/>
          </p:cNvSpPr>
          <p:nvPr>
            <p:ph type="sldNum" sz="quarter" idx="5"/>
          </p:nvPr>
        </p:nvSpPr>
        <p:spPr/>
        <p:txBody>
          <a:bodyPr/>
          <a:lstStyle/>
          <a:p>
            <a:fld id="{8BA87BEE-D4AD-4F3A-9F7F-3716268CA060}" type="slidenum">
              <a:rPr lang="en-US" smtClean="0"/>
              <a:t>1</a:t>
            </a:fld>
            <a:endParaRPr lang="en-US"/>
          </a:p>
        </p:txBody>
      </p:sp>
    </p:spTree>
    <p:extLst>
      <p:ext uri="{BB962C8B-B14F-4D97-AF65-F5344CB8AC3E}">
        <p14:creationId xmlns:p14="http://schemas.microsoft.com/office/powerpoint/2010/main" val="3307433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NASA’s engagement with the international community continues.  Just over a year ago NASA hosted a second Community Test Workshop.  It was the first major dissemination of the scope of NASA’s community test plans.  The goals were to communicate status, obtain feedback and identify any significant concerns on the suitability of the proposed approaches and dataset as a basis for international standards.  The workshop had robust interchanges and discussions and the feedback is being considered for incorporation into NASA’s plans.  The workshop had broad participation from many countries and organizations representing research, academia, government, and industry.  </a:t>
            </a:r>
          </a:p>
        </p:txBody>
      </p:sp>
      <p:sp>
        <p:nvSpPr>
          <p:cNvPr id="4" name="Slide Number Placeholder 3"/>
          <p:cNvSpPr>
            <a:spLocks noGrp="1"/>
          </p:cNvSpPr>
          <p:nvPr>
            <p:ph type="sldNum" sz="quarter" idx="5"/>
          </p:nvPr>
        </p:nvSpPr>
        <p:spPr/>
        <p:txBody>
          <a:bodyPr/>
          <a:lstStyle/>
          <a:p>
            <a:fld id="{617A78BC-64E0-9D43-9B23-E1853A8DFDF7}" type="slidenum">
              <a:rPr lang="en-US" smtClean="0"/>
              <a:t>10</a:t>
            </a:fld>
            <a:endParaRPr lang="en-US"/>
          </a:p>
        </p:txBody>
      </p:sp>
    </p:spTree>
    <p:extLst>
      <p:ext uri="{BB962C8B-B14F-4D97-AF65-F5344CB8AC3E}">
        <p14:creationId xmlns:p14="http://schemas.microsoft.com/office/powerpoint/2010/main" val="204965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two talks will delve into the technical challenges.  Here, I want to emphasize some of the non-technical, organizational challenges, including a long timespan, many resources to manage, and diverse stakeholders.</a:t>
            </a:r>
          </a:p>
          <a:p>
            <a:endParaRPr lang="en-US" dirty="0"/>
          </a:p>
          <a:p>
            <a:r>
              <a:rPr lang="en-US" dirty="0"/>
              <a:t>The long time span means that organizational requirements change and that approvals need to be renewed.  Anyone who has ever needed an “Authority to Operate” for a contractor IT system can relate.</a:t>
            </a:r>
          </a:p>
          <a:p>
            <a:endParaRPr lang="en-US" dirty="0"/>
          </a:p>
          <a:p>
            <a:r>
              <a:rPr lang="en-US" dirty="0"/>
              <a:t>Just within NASA, the project is being worked at multiple NASA centers.  There are also a number of contractor teams involved.  One contractor team is building the ground recording system, a unique and state-of-the-art network of acoustic sensors specifically designed for the Quesst mission.  A separate contractor team is supporting NASA to plan and execute community tests.  The community test contractor team involves 7 companies with diverse skillsets such as conducting surveys and estimating noise exposure by combining measurements and predictions.  </a:t>
            </a:r>
          </a:p>
          <a:p>
            <a:endParaRPr lang="en-US" dirty="0"/>
          </a:p>
          <a:p>
            <a:r>
              <a:rPr lang="en-US" dirty="0"/>
              <a:t>In terms of regulatory bodies, not only is the Federal Aviation Administration a stakeholder, but also its international counterpart, the International Civil Aviation Organization.</a:t>
            </a:r>
          </a:p>
          <a:p>
            <a:endParaRPr lang="en-US" dirty="0"/>
          </a:p>
          <a:p>
            <a:r>
              <a:rPr lang="en-US" dirty="0"/>
              <a:t>To execute community response tests, coordination is required with all levels of government, including federal, state, and local.</a:t>
            </a:r>
          </a:p>
          <a:p>
            <a:endParaRPr lang="en-US" dirty="0"/>
          </a:p>
          <a:p>
            <a:r>
              <a:rPr lang="en-US" dirty="0"/>
              <a:t>Most importantly the public is a stakeholder, because the public will not only participate in community response tests, but will live beneath future supersonic flight paths and fly on future commercial supersonic aircraft.</a:t>
            </a:r>
          </a:p>
          <a:p>
            <a:endParaRPr lang="en-US" dirty="0"/>
          </a:p>
          <a:p>
            <a:r>
              <a:rPr lang="en-US" dirty="0"/>
              <a:t>The primary strategy for the organizational challenges is communication, early and often.  Active stakeholder engagement is necessary to keep everyone informed well in advance.  Points of contact change over time so it’s important to identify new stakeholders early and bring them up to speed.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11</a:t>
            </a:fld>
            <a:endParaRPr lang="en-US"/>
          </a:p>
        </p:txBody>
      </p:sp>
    </p:spTree>
    <p:extLst>
      <p:ext uri="{BB962C8B-B14F-4D97-AF65-F5344CB8AC3E}">
        <p14:creationId xmlns:p14="http://schemas.microsoft.com/office/powerpoint/2010/main" val="1094896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NASA’s Quesst mission will provide key community response data that is needed to define standards for low noise supersonic flight overland</a:t>
            </a:r>
          </a:p>
          <a:p>
            <a:endParaRPr lang="en-US" dirty="0"/>
          </a:p>
          <a:p>
            <a:r>
              <a:rPr lang="en-US" dirty="0"/>
              <a:t>NASA is seeking broad interaction and engagement with the international community to ensure that the results are acceptable and lead to the adoption of international standards.</a:t>
            </a:r>
          </a:p>
          <a:p>
            <a:endParaRPr lang="en-US" dirty="0"/>
          </a:p>
          <a:p>
            <a:r>
              <a:rPr lang="en-US" dirty="0"/>
              <a:t>This presentation gave an overview on the key technical areas of community response testing, including site selection, survey design and analysis, noise exposure design/estimation/analysis, and dose-response modeling.</a:t>
            </a:r>
          </a:p>
          <a:p>
            <a:endParaRPr lang="en-US" dirty="0"/>
          </a:p>
          <a:p>
            <a:r>
              <a:rPr lang="en-US" dirty="0"/>
              <a:t>We shared some organizational challenges associated with a project of this scope--including multiple assets like an experimental aircraft, ground recording system, and surveys--as well as some mitigation strategies for those challenges.</a:t>
            </a:r>
          </a:p>
        </p:txBody>
      </p:sp>
      <p:sp>
        <p:nvSpPr>
          <p:cNvPr id="4" name="Slide Number Placeholder 3"/>
          <p:cNvSpPr>
            <a:spLocks noGrp="1"/>
          </p:cNvSpPr>
          <p:nvPr>
            <p:ph type="sldNum" sz="quarter" idx="5"/>
          </p:nvPr>
        </p:nvSpPr>
        <p:spPr/>
        <p:txBody>
          <a:bodyPr/>
          <a:lstStyle/>
          <a:p>
            <a:fld id="{8BA87BEE-D4AD-4F3A-9F7F-3716268CA060}" type="slidenum">
              <a:rPr lang="en-US" smtClean="0"/>
              <a:t>12</a:t>
            </a:fld>
            <a:endParaRPr lang="en-US"/>
          </a:p>
        </p:txBody>
      </p:sp>
    </p:spTree>
    <p:extLst>
      <p:ext uri="{BB962C8B-B14F-4D97-AF65-F5344CB8AC3E}">
        <p14:creationId xmlns:p14="http://schemas.microsoft.com/office/powerpoint/2010/main" val="894379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The team has more technical information to share about the community tests in the next two presentations.  Before we proceed, do you have any general questions about what has been presented so far?</a:t>
            </a:r>
          </a:p>
        </p:txBody>
      </p:sp>
      <p:sp>
        <p:nvSpPr>
          <p:cNvPr id="4" name="Slide Number Placeholder 3"/>
          <p:cNvSpPr>
            <a:spLocks noGrp="1"/>
          </p:cNvSpPr>
          <p:nvPr>
            <p:ph type="sldNum" sz="quarter" idx="5"/>
          </p:nvPr>
        </p:nvSpPr>
        <p:spPr/>
        <p:txBody>
          <a:bodyPr/>
          <a:lstStyle/>
          <a:p>
            <a:fld id="{8BA87BEE-D4AD-4F3A-9F7F-3716268CA060}" type="slidenum">
              <a:rPr lang="en-US" smtClean="0"/>
              <a:t>13</a:t>
            </a:fld>
            <a:endParaRPr lang="en-US"/>
          </a:p>
        </p:txBody>
      </p:sp>
    </p:spTree>
    <p:extLst>
      <p:ext uri="{BB962C8B-B14F-4D97-AF65-F5344CB8AC3E}">
        <p14:creationId xmlns:p14="http://schemas.microsoft.com/office/powerpoint/2010/main" val="4191265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morning Peter Coen gave a keynote presentation on NASA’s Quesst Mission. The current talk is an overview of the mission’s Phase 3, or community response testing with he X-59 aircraft. This talk sets the stage for the following two talks, which will focus on data considerations and statistical thinking for the community test campaign.  </a:t>
            </a:r>
          </a:p>
        </p:txBody>
      </p:sp>
      <p:sp>
        <p:nvSpPr>
          <p:cNvPr id="4" name="Slide Number Placeholder 3"/>
          <p:cNvSpPr>
            <a:spLocks noGrp="1"/>
          </p:cNvSpPr>
          <p:nvPr>
            <p:ph type="sldNum" sz="quarter" idx="5"/>
          </p:nvPr>
        </p:nvSpPr>
        <p:spPr/>
        <p:txBody>
          <a:bodyPr/>
          <a:lstStyle/>
          <a:p>
            <a:fld id="{8BA87BEE-D4AD-4F3A-9F7F-3716268CA060}" type="slidenum">
              <a:rPr lang="en-US" smtClean="0"/>
              <a:t>2</a:t>
            </a:fld>
            <a:endParaRPr lang="en-US"/>
          </a:p>
        </p:txBody>
      </p:sp>
    </p:spTree>
    <p:extLst>
      <p:ext uri="{BB962C8B-B14F-4D97-AF65-F5344CB8AC3E}">
        <p14:creationId xmlns:p14="http://schemas.microsoft.com/office/powerpoint/2010/main" val="224837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family and I live in Virginia, and my parents live 3000 miles away in Oregon.  Flying from coast to coast means a long day of travel.  The goal of supersonic flight over land is less time traveling so grandparents and grandkids can have more time together.</a:t>
            </a:r>
          </a:p>
          <a:p>
            <a:endParaRPr lang="en-US" dirty="0"/>
          </a:p>
          <a:p>
            <a:r>
              <a:rPr lang="en-US" dirty="0"/>
              <a:t>In NASA’s mission to expand knowledge and improve aviation for the general public, it conducts research to address sonic boom noise, which is the prime barrier to supersonic flight over land.  It’s not the only barrier because future supersonic aircraft will also need to be efficient, affordable, and environmentally sustainable.  </a:t>
            </a:r>
          </a:p>
          <a:p>
            <a:endParaRPr lang="en-US" dirty="0"/>
          </a:p>
          <a:p>
            <a:r>
              <a:rPr lang="en-US" dirty="0"/>
              <a:t>The Mission engages internationally with researchers and regulators toward the goal of new supersonic aircraft certification standards, not based on speed, but based on low noise levels.</a:t>
            </a:r>
          </a:p>
        </p:txBody>
      </p:sp>
      <p:sp>
        <p:nvSpPr>
          <p:cNvPr id="4" name="Slide Number Placeholder 3"/>
          <p:cNvSpPr>
            <a:spLocks noGrp="1"/>
          </p:cNvSpPr>
          <p:nvPr>
            <p:ph type="sldNum" sz="quarter" idx="5"/>
          </p:nvPr>
        </p:nvSpPr>
        <p:spPr/>
        <p:txBody>
          <a:bodyPr/>
          <a:lstStyle/>
          <a:p>
            <a:fld id="{8BA87BEE-D4AD-4F3A-9F7F-3716268CA060}" type="slidenum">
              <a:rPr lang="en-US" smtClean="0"/>
              <a:t>3</a:t>
            </a:fld>
            <a:endParaRPr lang="en-US"/>
          </a:p>
        </p:txBody>
      </p:sp>
    </p:spTree>
    <p:extLst>
      <p:ext uri="{BB962C8B-B14F-4D97-AF65-F5344CB8AC3E}">
        <p14:creationId xmlns:p14="http://schemas.microsoft.com/office/powerpoint/2010/main" val="335402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NASA Quesst Mission represents a systematic approach leading to community testing.</a:t>
            </a:r>
          </a:p>
          <a:p>
            <a:endParaRPr lang="en-US" dirty="0"/>
          </a:p>
          <a:p>
            <a:r>
              <a:rPr lang="en-US" dirty="0"/>
              <a:t>Phase 1 is aircraft development, and it’s currently going on with </a:t>
            </a:r>
            <a:r>
              <a:rPr lang="en-US" dirty="0" err="1"/>
              <a:t>Lockeed</a:t>
            </a:r>
            <a:r>
              <a:rPr lang="en-US" dirty="0"/>
              <a:t> Martin in Palmdale, California with the design, fabrication, and ground test of the X-59.  When ready we’ll conduct a series of envelope expansion flights proving that the airplane is ready and safe to fly outside of the test ranges in the national airspace system.  </a:t>
            </a:r>
          </a:p>
          <a:p>
            <a:endParaRPr lang="en-US" dirty="0"/>
          </a:p>
          <a:p>
            <a:r>
              <a:rPr lang="en-US" dirty="0"/>
              <a:t>After that we’ll stay in the test ranges to conduct the acoustic validation, which is Phase 2.  Here we’ll be proving that the acoustic signature of the airplane matches what we set out to design.  We’ll conduct detailed inflight and ground measurements of the signature of the airplane in preparation for community testing.</a:t>
            </a:r>
          </a:p>
          <a:p>
            <a:endParaRPr lang="en-US" dirty="0"/>
          </a:p>
          <a:p>
            <a:r>
              <a:rPr lang="en-US" dirty="0"/>
              <a:t>Phase 3, which is the payoff of the mission.  That phase will be executed over 2-3 years staring in 2025 and will consist of several tests over different communities in the US and possibly abroad.</a:t>
            </a:r>
          </a:p>
        </p:txBody>
      </p:sp>
      <p:sp>
        <p:nvSpPr>
          <p:cNvPr id="4" name="Slide Number Placeholder 3"/>
          <p:cNvSpPr>
            <a:spLocks noGrp="1"/>
          </p:cNvSpPr>
          <p:nvPr>
            <p:ph type="sldNum" sz="quarter" idx="5"/>
          </p:nvPr>
        </p:nvSpPr>
        <p:spPr/>
        <p:txBody>
          <a:bodyPr/>
          <a:lstStyle/>
          <a:p>
            <a:fld id="{DFA9501D-8A85-4CCA-9C6E-0235E77D4E5A}" type="slidenum">
              <a:rPr lang="en-US" smtClean="0"/>
              <a:t>4</a:t>
            </a:fld>
            <a:endParaRPr lang="en-US"/>
          </a:p>
        </p:txBody>
      </p:sp>
    </p:spTree>
    <p:extLst>
      <p:ext uri="{BB962C8B-B14F-4D97-AF65-F5344CB8AC3E}">
        <p14:creationId xmlns:p14="http://schemas.microsoft.com/office/powerpoint/2010/main" val="1554170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scale on the upper left shows the range of Perceived Level for various noises.  Perceived Level is an acoustic metric for impulsive sounds. X-59 is expected to be approximately 75 dB, similar to distant thunder or a car door slamming across the street.  By contrast, Concorde is about 105 dB on the same scale.</a:t>
            </a:r>
          </a:p>
          <a:p>
            <a:endParaRPr lang="en-US" dirty="0"/>
          </a:p>
          <a:p>
            <a:r>
              <a:rPr lang="en-US" dirty="0"/>
              <a:t>The dose-response relationship is shown on the lower left, which is the key result of the community response tests.  The vertical axis is the response metric from the surveys and the horizontal axis is noise dose from X-59.  The relationship will be delivered to regulators for the development of a noise standard.</a:t>
            </a:r>
          </a:p>
          <a:p>
            <a:endParaRPr lang="en-US" dirty="0"/>
          </a:p>
          <a:p>
            <a:r>
              <a:rPr lang="en-US" dirty="0"/>
              <a:t>Some details of the community tests are shown on the right: (summarize each)</a:t>
            </a:r>
          </a:p>
        </p:txBody>
      </p:sp>
      <p:sp>
        <p:nvSpPr>
          <p:cNvPr id="4" name="Slide Number Placeholder 3"/>
          <p:cNvSpPr>
            <a:spLocks noGrp="1"/>
          </p:cNvSpPr>
          <p:nvPr>
            <p:ph type="sldNum" sz="quarter" idx="5"/>
          </p:nvPr>
        </p:nvSpPr>
        <p:spPr/>
        <p:txBody>
          <a:bodyPr/>
          <a:lstStyle/>
          <a:p>
            <a:fld id="{DFA9501D-8A85-4CCA-9C6E-0235E77D4E5A}" type="slidenum">
              <a:rPr lang="en-US" smtClean="0"/>
              <a:t>5</a:t>
            </a:fld>
            <a:endParaRPr lang="en-US"/>
          </a:p>
        </p:txBody>
      </p:sp>
    </p:spTree>
    <p:extLst>
      <p:ext uri="{BB962C8B-B14F-4D97-AF65-F5344CB8AC3E}">
        <p14:creationId xmlns:p14="http://schemas.microsoft.com/office/powerpoint/2010/main" val="3071271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technical elements are organized as shown on this slide.  </a:t>
            </a:r>
          </a:p>
          <a:p>
            <a:endParaRPr lang="en-US" dirty="0"/>
          </a:p>
          <a:p>
            <a:r>
              <a:rPr lang="en-US" dirty="0"/>
              <a:t>Test site selection to ensure that the survey data are representative.  More on a later slide and in the following presentations.</a:t>
            </a:r>
          </a:p>
          <a:p>
            <a:endParaRPr lang="en-US" dirty="0"/>
          </a:p>
          <a:p>
            <a:r>
              <a:rPr lang="en-US" dirty="0"/>
              <a:t>Survey design and analysis to ensure that survey data are sufficient in terms of quality and quantity over the month-long test duration.</a:t>
            </a:r>
          </a:p>
          <a:p>
            <a:endParaRPr lang="en-US" dirty="0"/>
          </a:p>
          <a:p>
            <a:r>
              <a:rPr lang="en-US" dirty="0"/>
              <a:t>Exposure design and estimation, because the noise dose will be a combined estimate based on measurements and calculations.</a:t>
            </a:r>
          </a:p>
          <a:p>
            <a:endParaRPr lang="en-US" dirty="0"/>
          </a:p>
          <a:p>
            <a:r>
              <a:rPr lang="en-US" dirty="0"/>
              <a:t>Dose-Response relationship and data delivery to ICAO requires appropriate techniques for aggregating results across communities.</a:t>
            </a:r>
          </a:p>
          <a:p>
            <a:endParaRPr lang="en-US" dirty="0"/>
          </a:p>
          <a:p>
            <a:r>
              <a:rPr lang="en-US" dirty="0"/>
              <a:t>Some technical topics span multiple categories. The exposure design (i.e. the text matrix of which levels to fly and in which order) and its rationale must to support the dose-response analysis plans.</a:t>
            </a:r>
          </a:p>
        </p:txBody>
      </p:sp>
      <p:sp>
        <p:nvSpPr>
          <p:cNvPr id="4" name="Slide Number Placeholder 3"/>
          <p:cNvSpPr>
            <a:spLocks noGrp="1"/>
          </p:cNvSpPr>
          <p:nvPr>
            <p:ph type="sldNum" sz="quarter" idx="5"/>
          </p:nvPr>
        </p:nvSpPr>
        <p:spPr/>
        <p:txBody>
          <a:bodyPr/>
          <a:lstStyle/>
          <a:p>
            <a:fld id="{8BA87BEE-D4AD-4F3A-9F7F-3716268CA060}" type="slidenum">
              <a:rPr lang="en-US" smtClean="0"/>
              <a:t>6</a:t>
            </a:fld>
            <a:endParaRPr lang="en-US"/>
          </a:p>
        </p:txBody>
      </p:sp>
    </p:spTree>
    <p:extLst>
      <p:ext uri="{BB962C8B-B14F-4D97-AF65-F5344CB8AC3E}">
        <p14:creationId xmlns:p14="http://schemas.microsoft.com/office/powerpoint/2010/main" val="389204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selecting airfields and community test sites, the top right graphic shows potential extent of the baseline exposure region, which is 50 x 120 nm.  The smaller 20 x 30 nm rectangle inside has consistent, reliable noise exposure.  This is the region from which participants will be recruited for the survey.  The bottom right graphic shows candidate airfields that meet the stringent technical requirements for X-59 operations.  To minimize operational risks, the first test will be flown from NASA Armstrong in Southern California.  The subsequent tests will be drawn from other airfields to ensure geographic and climate zone variation.</a:t>
            </a:r>
          </a:p>
        </p:txBody>
      </p:sp>
      <p:sp>
        <p:nvSpPr>
          <p:cNvPr id="4" name="Slide Number Placeholder 3"/>
          <p:cNvSpPr>
            <a:spLocks noGrp="1"/>
          </p:cNvSpPr>
          <p:nvPr>
            <p:ph type="sldNum" sz="quarter" idx="5"/>
          </p:nvPr>
        </p:nvSpPr>
        <p:spPr/>
        <p:txBody>
          <a:bodyPr/>
          <a:lstStyle/>
          <a:p>
            <a:fld id="{8BA87BEE-D4AD-4F3A-9F7F-3716268CA060}" type="slidenum">
              <a:rPr lang="en-US" smtClean="0"/>
              <a:t>7</a:t>
            </a:fld>
            <a:endParaRPr lang="en-US"/>
          </a:p>
        </p:txBody>
      </p:sp>
    </p:spTree>
    <p:extLst>
      <p:ext uri="{BB962C8B-B14F-4D97-AF65-F5344CB8AC3E}">
        <p14:creationId xmlns:p14="http://schemas.microsoft.com/office/powerpoint/2010/main" val="1098053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progress on the survey design and analysis includes the development of dose-response simulation datasets for exercising the analysis tools.  The survey methods and analysis plans have been developed and are generally robust, with a few areas for further refinement.  NASA has been conducting research into the effects of dose error (measurement error) on dose-response relationships and also studying the potential for carryover effects in the survey results.  Last summer NASA received feedback on survey plans from an independent expert review panel.</a:t>
            </a:r>
          </a:p>
        </p:txBody>
      </p:sp>
      <p:sp>
        <p:nvSpPr>
          <p:cNvPr id="4" name="Slide Number Placeholder 3"/>
          <p:cNvSpPr>
            <a:spLocks noGrp="1"/>
          </p:cNvSpPr>
          <p:nvPr>
            <p:ph type="sldNum" sz="quarter" idx="5"/>
          </p:nvPr>
        </p:nvSpPr>
        <p:spPr/>
        <p:txBody>
          <a:bodyPr/>
          <a:lstStyle/>
          <a:p>
            <a:fld id="{0F09B2C2-E92F-42EC-90C0-D670100B634B}" type="slidenum">
              <a:rPr lang="en-US" smtClean="0"/>
              <a:t>8</a:t>
            </a:fld>
            <a:endParaRPr lang="en-US"/>
          </a:p>
        </p:txBody>
      </p:sp>
    </p:spTree>
    <p:extLst>
      <p:ext uri="{BB962C8B-B14F-4D97-AF65-F5344CB8AC3E}">
        <p14:creationId xmlns:p14="http://schemas.microsoft.com/office/powerpoint/2010/main" val="296606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noise exposure design, estimation, and analysis, there have been recent refinements to the estimates of the range of boom levels.  A noise exposure scheduling tool has been developed for automated and adaptable design/scheduling of noise exposure levels to achieve a targeted distribution of noise doses.  The meteorological data needs have been identified, which are needed as inputs to noise exposure calculations.  The Ground Recording System (acoustic monitors) continues through the evaluation of prototype units.  The team has also assembled key components to estimate dose and dose uncertainty.</a:t>
            </a:r>
          </a:p>
        </p:txBody>
      </p:sp>
      <p:sp>
        <p:nvSpPr>
          <p:cNvPr id="4" name="Slide Number Placeholder 3"/>
          <p:cNvSpPr>
            <a:spLocks noGrp="1"/>
          </p:cNvSpPr>
          <p:nvPr>
            <p:ph type="sldNum" sz="quarter" idx="5"/>
          </p:nvPr>
        </p:nvSpPr>
        <p:spPr/>
        <p:txBody>
          <a:bodyPr/>
          <a:lstStyle/>
          <a:p>
            <a:fld id="{8BA87BEE-D4AD-4F3A-9F7F-3716268CA060}" type="slidenum">
              <a:rPr lang="en-US" smtClean="0"/>
              <a:t>9</a:t>
            </a:fld>
            <a:endParaRPr lang="en-US"/>
          </a:p>
        </p:txBody>
      </p:sp>
    </p:spTree>
    <p:extLst>
      <p:ext uri="{BB962C8B-B14F-4D97-AF65-F5344CB8AC3E}">
        <p14:creationId xmlns:p14="http://schemas.microsoft.com/office/powerpoint/2010/main" val="3798900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43200"/>
            <a:ext cx="10363200" cy="1470025"/>
          </a:xfrm>
        </p:spPr>
        <p:txBody>
          <a:bodyPr/>
          <a:lstStyle>
            <a:lvl1pPr algn="ctr">
              <a:defRPr sz="360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5">
            <a:extLst>
              <a:ext uri="{FF2B5EF4-FFF2-40B4-BE49-F238E27FC236}">
                <a16:creationId xmlns:a16="http://schemas.microsoft.com/office/drawing/2014/main" id="{38DE5C90-8E1D-4C0F-9B89-4BB259D03DA0}"/>
              </a:ext>
            </a:extLst>
          </p:cNvPr>
          <p:cNvSpPr>
            <a:spLocks noGrp="1" noChangeArrowheads="1"/>
          </p:cNvSpPr>
          <p:nvPr>
            <p:ph type="sldNum" sz="quarter" idx="10"/>
          </p:nvPr>
        </p:nvSpPr>
        <p:spPr>
          <a:xfrm>
            <a:off x="11641138" y="6469063"/>
            <a:ext cx="550862" cy="388937"/>
          </a:xfrm>
        </p:spPr>
        <p:txBody>
          <a:bodyPr anchor="ctr"/>
          <a:lstStyle>
            <a:lvl1pPr algn="r">
              <a:defRPr sz="1000">
                <a:solidFill>
                  <a:srgbClr val="677085"/>
                </a:solidFill>
                <a:latin typeface="75 Helvetica Bold" charset="0"/>
              </a:defRPr>
            </a:lvl1pPr>
          </a:lstStyle>
          <a:p>
            <a:pPr>
              <a:defRPr/>
            </a:pPr>
            <a:fld id="{230D22D6-9D47-4895-A806-D02861F6109E}" type="slidenum">
              <a:rPr lang="en-US"/>
              <a:pPr>
                <a:defRPr/>
              </a:pPr>
              <a:t>‹#›</a:t>
            </a:fld>
            <a:endParaRPr lang="en-US" dirty="0"/>
          </a:p>
        </p:txBody>
      </p:sp>
      <p:sp>
        <p:nvSpPr>
          <p:cNvPr id="7" name="Content Placeholder 6">
            <a:extLst>
              <a:ext uri="{FF2B5EF4-FFF2-40B4-BE49-F238E27FC236}">
                <a16:creationId xmlns:a16="http://schemas.microsoft.com/office/drawing/2014/main" id="{49135F8E-B60B-43F7-A3DE-C340D249F56A}"/>
              </a:ext>
            </a:extLst>
          </p:cNvPr>
          <p:cNvSpPr>
            <a:spLocks noGrp="1"/>
          </p:cNvSpPr>
          <p:nvPr>
            <p:ph sz="quarter" idx="12"/>
          </p:nvPr>
        </p:nvSpPr>
        <p:spPr>
          <a:xfrm>
            <a:off x="6191250" y="63563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78026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a:extLst>
              <a:ext uri="{FF2B5EF4-FFF2-40B4-BE49-F238E27FC236}">
                <a16:creationId xmlns:a16="http://schemas.microsoft.com/office/drawing/2014/main" id="{6541389B-5452-4A4F-B8A0-B99FA40D52EC}"/>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3481FA2D-910D-401A-A807-9CB36830EBA6}" type="slidenum">
              <a:rPr lang="en-US"/>
              <a:pPr>
                <a:defRPr/>
              </a:pPr>
              <a:t>‹#›</a:t>
            </a:fld>
            <a:endParaRPr lang="en-US" dirty="0"/>
          </a:p>
        </p:txBody>
      </p:sp>
    </p:spTree>
    <p:extLst>
      <p:ext uri="{BB962C8B-B14F-4D97-AF65-F5344CB8AC3E}">
        <p14:creationId xmlns:p14="http://schemas.microsoft.com/office/powerpoint/2010/main" val="349602678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66700"/>
            <a:ext cx="2895600" cy="5995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66700"/>
            <a:ext cx="8483600" cy="5995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a:extLst>
              <a:ext uri="{FF2B5EF4-FFF2-40B4-BE49-F238E27FC236}">
                <a16:creationId xmlns:a16="http://schemas.microsoft.com/office/drawing/2014/main" id="{795E4B7C-6F19-4377-9B46-B0185AD15095}"/>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803E815F-F498-4340-8195-1704A61321E7}" type="slidenum">
              <a:rPr lang="en-US"/>
              <a:pPr>
                <a:defRPr/>
              </a:pPr>
              <a:t>‹#›</a:t>
            </a:fld>
            <a:endParaRPr lang="en-US" dirty="0"/>
          </a:p>
        </p:txBody>
      </p:sp>
    </p:spTree>
    <p:extLst>
      <p:ext uri="{BB962C8B-B14F-4D97-AF65-F5344CB8AC3E}">
        <p14:creationId xmlns:p14="http://schemas.microsoft.com/office/powerpoint/2010/main" val="250550442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6918" y="187188"/>
            <a:ext cx="10520109" cy="622300"/>
          </a:xfrm>
        </p:spPr>
        <p:txBody>
          <a:bodyPr/>
          <a:lstStyle/>
          <a:p>
            <a:r>
              <a:rPr lang="en-US"/>
              <a:t>Click to edit Master title style</a:t>
            </a:r>
          </a:p>
        </p:txBody>
      </p:sp>
      <p:sp>
        <p:nvSpPr>
          <p:cNvPr id="3" name="Table Placeholder 2"/>
          <p:cNvSpPr>
            <a:spLocks noGrp="1"/>
          </p:cNvSpPr>
          <p:nvPr>
            <p:ph type="tbl" idx="1"/>
          </p:nvPr>
        </p:nvSpPr>
        <p:spPr>
          <a:xfrm>
            <a:off x="304801" y="4114800"/>
            <a:ext cx="11571817" cy="2147888"/>
          </a:xfrm>
        </p:spPr>
        <p:txBody>
          <a:bodyPr/>
          <a:lstStyle/>
          <a:p>
            <a:pPr lvl="0"/>
            <a:endParaRPr lang="en-US" noProof="0" dirty="0"/>
          </a:p>
        </p:txBody>
      </p:sp>
      <p:sp>
        <p:nvSpPr>
          <p:cNvPr id="4" name="Rectangle 15">
            <a:extLst>
              <a:ext uri="{FF2B5EF4-FFF2-40B4-BE49-F238E27FC236}">
                <a16:creationId xmlns:a16="http://schemas.microsoft.com/office/drawing/2014/main" id="{C6912E4A-70F3-4778-9F43-58C19097C4D4}"/>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26292D48-FF22-4F32-B7CC-999BD8D12BF9}" type="slidenum">
              <a:rPr lang="en-US"/>
              <a:pPr>
                <a:defRPr/>
              </a:pPr>
              <a:t>‹#›</a:t>
            </a:fld>
            <a:endParaRPr lang="en-US" dirty="0"/>
          </a:p>
        </p:txBody>
      </p:sp>
    </p:spTree>
    <p:extLst>
      <p:ext uri="{BB962C8B-B14F-4D97-AF65-F5344CB8AC3E}">
        <p14:creationId xmlns:p14="http://schemas.microsoft.com/office/powerpoint/2010/main" val="85193202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20109" cy="622300"/>
          </a:xfrm>
        </p:spPr>
        <p:txBody>
          <a:bodyPr/>
          <a:lstStyle/>
          <a:p>
            <a:r>
              <a:rPr lang="en-US"/>
              <a:t>Click to edit Master title style</a:t>
            </a:r>
          </a:p>
        </p:txBody>
      </p:sp>
      <p:sp>
        <p:nvSpPr>
          <p:cNvPr id="3" name="Text Placeholder 2"/>
          <p:cNvSpPr>
            <a:spLocks noGrp="1"/>
          </p:cNvSpPr>
          <p:nvPr>
            <p:ph type="body" sz="half" idx="1"/>
          </p:nvPr>
        </p:nvSpPr>
        <p:spPr>
          <a:xfrm>
            <a:off x="304800" y="4114800"/>
            <a:ext cx="5683251"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4114800"/>
            <a:ext cx="5685367"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C5AF0191-816D-4BA2-B767-D11B28B6A863}"/>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970330A5-895E-484E-998F-E0028AACE532}" type="slidenum">
              <a:rPr lang="en-US"/>
              <a:pPr>
                <a:defRPr/>
              </a:pPr>
              <a:t>‹#›</a:t>
            </a:fld>
            <a:endParaRPr lang="en-US" dirty="0"/>
          </a:p>
        </p:txBody>
      </p:sp>
    </p:spTree>
    <p:extLst>
      <p:ext uri="{BB962C8B-B14F-4D97-AF65-F5344CB8AC3E}">
        <p14:creationId xmlns:p14="http://schemas.microsoft.com/office/powerpoint/2010/main" val="185819973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54BE-9255-8049-90FB-9D14970D2DA6}"/>
              </a:ext>
            </a:extLst>
          </p:cNvPr>
          <p:cNvSpPr>
            <a:spLocks noGrp="1"/>
          </p:cNvSpPr>
          <p:nvPr>
            <p:ph type="title"/>
          </p:nvPr>
        </p:nvSpPr>
        <p:spPr>
          <a:xfrm>
            <a:off x="313891" y="548640"/>
            <a:ext cx="10908940" cy="560564"/>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0A27DD22-A8D7-444C-A5E4-B49B98F96D26}"/>
              </a:ext>
            </a:extLst>
          </p:cNvPr>
          <p:cNvSpPr>
            <a:spLocks noGrp="1"/>
          </p:cNvSpPr>
          <p:nvPr>
            <p:ph sz="quarter" idx="10"/>
          </p:nvPr>
        </p:nvSpPr>
        <p:spPr>
          <a:xfrm>
            <a:off x="313891" y="1278199"/>
            <a:ext cx="10908940" cy="4914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0320678"/>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20109" cy="622300"/>
          </a:xfrm>
        </p:spPr>
        <p:txBody>
          <a:bodyPr>
            <a:normAutofit/>
          </a:bodyPr>
          <a:lstStyle/>
          <a:p>
            <a:r>
              <a:rPr lang="en-US" dirty="0"/>
              <a:t>Click to edit Master title style</a:t>
            </a:r>
          </a:p>
        </p:txBody>
      </p:sp>
      <p:sp>
        <p:nvSpPr>
          <p:cNvPr id="3" name="Content Placeholder 2"/>
          <p:cNvSpPr>
            <a:spLocks noGrp="1"/>
          </p:cNvSpPr>
          <p:nvPr>
            <p:ph idx="1"/>
          </p:nvPr>
        </p:nvSpPr>
        <p:spPr>
          <a:xfrm>
            <a:off x="304801" y="1052945"/>
            <a:ext cx="11571817" cy="5340298"/>
          </a:xfrm>
        </p:spPr>
        <p:txBody>
          <a:bodyPr/>
          <a:lstStyle>
            <a:lvl1pPr marL="227013" indent="-227013">
              <a:spcBef>
                <a:spcPts val="1200"/>
              </a:spcBef>
              <a:buSzPct val="90000"/>
              <a:defRPr sz="2200" b="1">
                <a:latin typeface="Arial" panose="020B0604020202020204" pitchFamily="34" charset="0"/>
                <a:cs typeface="Arial" panose="020B0604020202020204" pitchFamily="34" charset="0"/>
              </a:defRPr>
            </a:lvl1pPr>
            <a:lvl2pPr marL="685800" indent="-228600">
              <a:tabLst/>
              <a:defRPr sz="1800">
                <a:latin typeface="Arial" panose="020B0604020202020204" pitchFamily="34" charset="0"/>
                <a:cs typeface="Arial" panose="020B0604020202020204" pitchFamily="34" charset="0"/>
              </a:defRPr>
            </a:lvl2pPr>
            <a:lvl3pPr marL="1087438" indent="-173038">
              <a:buSzPct val="90000"/>
              <a:defRPr sz="1800">
                <a:latin typeface="Arial" panose="020B0604020202020204" pitchFamily="34" charset="0"/>
                <a:cs typeface="Arial" panose="020B0604020202020204" pitchFamily="34" charset="0"/>
              </a:defRPr>
            </a:lvl3pPr>
            <a:lvl4pPr marL="1604963" indent="-233363">
              <a:tabLst/>
              <a:defRPr sz="1800">
                <a:latin typeface="Arial" panose="020B0604020202020204" pitchFamily="34" charset="0"/>
                <a:cs typeface="Arial" panose="020B0604020202020204" pitchFamily="34" charset="0"/>
              </a:defRPr>
            </a:lvl4pPr>
            <a:lvl5pPr marL="2001838" indent="-173038">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5">
            <a:extLst>
              <a:ext uri="{FF2B5EF4-FFF2-40B4-BE49-F238E27FC236}">
                <a16:creationId xmlns:a16="http://schemas.microsoft.com/office/drawing/2014/main" id="{03D03488-4851-420C-9BBF-E41C16C64724}"/>
              </a:ext>
            </a:extLst>
          </p:cNvPr>
          <p:cNvSpPr>
            <a:spLocks noGrp="1" noChangeArrowheads="1"/>
          </p:cNvSpPr>
          <p:nvPr>
            <p:ph type="sldNum" sz="quarter" idx="10"/>
          </p:nvPr>
        </p:nvSpPr>
        <p:spPr>
          <a:xfrm>
            <a:off x="11641138" y="6461125"/>
            <a:ext cx="550862" cy="388938"/>
          </a:xfrm>
        </p:spPr>
        <p:txBody>
          <a:bodyPr anchor="ctr"/>
          <a:lstStyle>
            <a:lvl1pPr algn="r">
              <a:defRPr sz="900">
                <a:solidFill>
                  <a:srgbClr val="677085"/>
                </a:solidFill>
                <a:latin typeface="75 Helvetica Bold" charset="0"/>
              </a:defRPr>
            </a:lvl1pPr>
          </a:lstStyle>
          <a:p>
            <a:pPr>
              <a:defRPr/>
            </a:pPr>
            <a:fld id="{31DD3C4B-036E-4AED-9291-1DC0D6EAFAC7}" type="slidenum">
              <a:rPr lang="en-US"/>
              <a:pPr>
                <a:defRPr/>
              </a:pPr>
              <a:t>‹#›</a:t>
            </a:fld>
            <a:endParaRPr lang="en-US" dirty="0"/>
          </a:p>
        </p:txBody>
      </p:sp>
    </p:spTree>
    <p:extLst>
      <p:ext uri="{BB962C8B-B14F-4D97-AF65-F5344CB8AC3E}">
        <p14:creationId xmlns:p14="http://schemas.microsoft.com/office/powerpoint/2010/main" val="34610495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5">
            <a:extLst>
              <a:ext uri="{FF2B5EF4-FFF2-40B4-BE49-F238E27FC236}">
                <a16:creationId xmlns:a16="http://schemas.microsoft.com/office/drawing/2014/main" id="{9E9A61B6-A5BC-4B53-A41A-74F54F4EF1A0}"/>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D573493C-DEEA-4DD3-A9FE-0403D7C85E5B}" type="slidenum">
              <a:rPr lang="en-US"/>
              <a:pPr>
                <a:defRPr/>
              </a:pPr>
              <a:t>‹#›</a:t>
            </a:fld>
            <a:endParaRPr lang="en-US" dirty="0"/>
          </a:p>
        </p:txBody>
      </p:sp>
    </p:spTree>
    <p:extLst>
      <p:ext uri="{BB962C8B-B14F-4D97-AF65-F5344CB8AC3E}">
        <p14:creationId xmlns:p14="http://schemas.microsoft.com/office/powerpoint/2010/main" val="311135977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4114800"/>
            <a:ext cx="5683251" cy="2147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4114800"/>
            <a:ext cx="5685367" cy="2147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BD4AB8BA-4DEC-4933-BDC6-C3EE35F9D003}"/>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A3041203-9414-435E-9EB6-0EBBECF303B0}" type="slidenum">
              <a:rPr lang="en-US"/>
              <a:pPr>
                <a:defRPr/>
              </a:pPr>
              <a:t>‹#›</a:t>
            </a:fld>
            <a:endParaRPr lang="en-US" dirty="0"/>
          </a:p>
        </p:txBody>
      </p:sp>
    </p:spTree>
    <p:extLst>
      <p:ext uri="{BB962C8B-B14F-4D97-AF65-F5344CB8AC3E}">
        <p14:creationId xmlns:p14="http://schemas.microsoft.com/office/powerpoint/2010/main" val="10870665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
            <a:extLst>
              <a:ext uri="{FF2B5EF4-FFF2-40B4-BE49-F238E27FC236}">
                <a16:creationId xmlns:a16="http://schemas.microsoft.com/office/drawing/2014/main" id="{535915BD-8518-476E-92D0-108F81C09282}"/>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0CB4497C-0A64-477C-A574-3AD8DC6EFAD2}" type="slidenum">
              <a:rPr lang="en-US"/>
              <a:pPr>
                <a:defRPr/>
              </a:pPr>
              <a:t>‹#›</a:t>
            </a:fld>
            <a:endParaRPr lang="en-US" dirty="0"/>
          </a:p>
        </p:txBody>
      </p:sp>
    </p:spTree>
    <p:extLst>
      <p:ext uri="{BB962C8B-B14F-4D97-AF65-F5344CB8AC3E}">
        <p14:creationId xmlns:p14="http://schemas.microsoft.com/office/powerpoint/2010/main" val="275383127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32533" cy="622300"/>
          </a:xfrm>
        </p:spPr>
        <p:txBody>
          <a:bodyPr/>
          <a:lstStyle/>
          <a:p>
            <a:r>
              <a:rPr lang="en-US"/>
              <a:t>Click to edit Master title style</a:t>
            </a:r>
          </a:p>
        </p:txBody>
      </p:sp>
      <p:sp>
        <p:nvSpPr>
          <p:cNvPr id="3" name="Rectangle 15">
            <a:extLst>
              <a:ext uri="{FF2B5EF4-FFF2-40B4-BE49-F238E27FC236}">
                <a16:creationId xmlns:a16="http://schemas.microsoft.com/office/drawing/2014/main" id="{C6646889-61FD-4181-AE0A-377C6C4DBB31}"/>
              </a:ext>
            </a:extLst>
          </p:cNvPr>
          <p:cNvSpPr>
            <a:spLocks noGrp="1" noChangeArrowheads="1"/>
          </p:cNvSpPr>
          <p:nvPr>
            <p:ph type="sldNum" sz="quarter" idx="10"/>
          </p:nvPr>
        </p:nvSpPr>
        <p:spPr>
          <a:xfrm>
            <a:off x="11641138" y="6469063"/>
            <a:ext cx="550862" cy="388937"/>
          </a:xfrm>
        </p:spPr>
        <p:txBody>
          <a:bodyPr/>
          <a:lstStyle>
            <a:lvl1pPr algn="r">
              <a:defRPr sz="900">
                <a:solidFill>
                  <a:srgbClr val="677085"/>
                </a:solidFill>
                <a:latin typeface="75 Helvetica Bold" charset="0"/>
              </a:defRPr>
            </a:lvl1pPr>
          </a:lstStyle>
          <a:p>
            <a:pPr>
              <a:defRPr/>
            </a:pPr>
            <a:fld id="{78A4C16C-A533-4C37-B717-D0E00056228F}" type="slidenum">
              <a:rPr lang="en-US"/>
              <a:pPr>
                <a:defRPr/>
              </a:pPr>
              <a:t>‹#›</a:t>
            </a:fld>
            <a:endParaRPr lang="en-US" dirty="0"/>
          </a:p>
        </p:txBody>
      </p:sp>
    </p:spTree>
    <p:extLst>
      <p:ext uri="{BB962C8B-B14F-4D97-AF65-F5344CB8AC3E}">
        <p14:creationId xmlns:p14="http://schemas.microsoft.com/office/powerpoint/2010/main" val="320892498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A3FD28FC-AD4C-430E-B7AD-3E6CFE5041F1}"/>
              </a:ext>
            </a:extLst>
          </p:cNvPr>
          <p:cNvSpPr>
            <a:spLocks noGrp="1" noChangeArrowheads="1"/>
          </p:cNvSpPr>
          <p:nvPr>
            <p:ph type="sldNum" sz="quarter" idx="10"/>
          </p:nvPr>
        </p:nvSpPr>
        <p:spPr>
          <a:xfrm>
            <a:off x="11634788" y="6469063"/>
            <a:ext cx="549275" cy="388937"/>
          </a:xfrm>
        </p:spPr>
        <p:txBody>
          <a:bodyPr anchor="ctr"/>
          <a:lstStyle>
            <a:lvl1pPr algn="r">
              <a:defRPr sz="900">
                <a:solidFill>
                  <a:srgbClr val="677085"/>
                </a:solidFill>
                <a:latin typeface="75 Helvetica Bold" charset="0"/>
              </a:defRPr>
            </a:lvl1pPr>
          </a:lstStyle>
          <a:p>
            <a:pPr>
              <a:defRPr/>
            </a:pPr>
            <a:fld id="{E079EC29-06AD-47F2-8FE2-E8F0197BF7E1}" type="slidenum">
              <a:rPr lang="en-US"/>
              <a:pPr>
                <a:defRPr/>
              </a:pPr>
              <a:t>‹#›</a:t>
            </a:fld>
            <a:endParaRPr lang="en-US" dirty="0"/>
          </a:p>
        </p:txBody>
      </p:sp>
    </p:spTree>
    <p:extLst>
      <p:ext uri="{BB962C8B-B14F-4D97-AF65-F5344CB8AC3E}">
        <p14:creationId xmlns:p14="http://schemas.microsoft.com/office/powerpoint/2010/main" val="361232049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a:extLst>
              <a:ext uri="{FF2B5EF4-FFF2-40B4-BE49-F238E27FC236}">
                <a16:creationId xmlns:a16="http://schemas.microsoft.com/office/drawing/2014/main" id="{5E6DB997-4DB4-4630-960C-CD960950A1AD}"/>
              </a:ext>
            </a:extLst>
          </p:cNvPr>
          <p:cNvSpPr>
            <a:spLocks noGrp="1" noChangeArrowheads="1"/>
          </p:cNvSpPr>
          <p:nvPr>
            <p:ph type="sldNum" sz="quarter" idx="10"/>
          </p:nvPr>
        </p:nvSpPr>
        <p:spPr>
          <a:xfrm>
            <a:off x="11641138" y="6469063"/>
            <a:ext cx="550862" cy="388937"/>
          </a:xfrm>
        </p:spPr>
        <p:txBody>
          <a:bodyPr/>
          <a:lstStyle>
            <a:lvl1pPr algn="r">
              <a:defRPr sz="900">
                <a:solidFill>
                  <a:srgbClr val="677085"/>
                </a:solidFill>
                <a:latin typeface="75 Helvetica Bold" charset="0"/>
              </a:defRPr>
            </a:lvl1pPr>
          </a:lstStyle>
          <a:p>
            <a:pPr>
              <a:defRPr/>
            </a:pPr>
            <a:fld id="{1D22CACA-99CE-4F09-A264-93002534CAE3}" type="slidenum">
              <a:rPr lang="en-US"/>
              <a:pPr>
                <a:defRPr/>
              </a:pPr>
              <a:t>‹#›</a:t>
            </a:fld>
            <a:endParaRPr lang="en-US" dirty="0"/>
          </a:p>
        </p:txBody>
      </p:sp>
    </p:spTree>
    <p:extLst>
      <p:ext uri="{BB962C8B-B14F-4D97-AF65-F5344CB8AC3E}">
        <p14:creationId xmlns:p14="http://schemas.microsoft.com/office/powerpoint/2010/main" val="135046808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a:extLst>
              <a:ext uri="{FF2B5EF4-FFF2-40B4-BE49-F238E27FC236}">
                <a16:creationId xmlns:a16="http://schemas.microsoft.com/office/drawing/2014/main" id="{C944EB23-8FA4-4B07-9926-AC65BBC41557}"/>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552D3DAB-A42D-482F-AB4E-A515A86C9479}" type="slidenum">
              <a:rPr lang="en-US"/>
              <a:pPr>
                <a:defRPr/>
              </a:pPr>
              <a:t>‹#›</a:t>
            </a:fld>
            <a:endParaRPr lang="en-US" dirty="0"/>
          </a:p>
        </p:txBody>
      </p:sp>
    </p:spTree>
    <p:extLst>
      <p:ext uri="{BB962C8B-B14F-4D97-AF65-F5344CB8AC3E}">
        <p14:creationId xmlns:p14="http://schemas.microsoft.com/office/powerpoint/2010/main" val="346724652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2">
            <a:extLst>
              <a:ext uri="{FF2B5EF4-FFF2-40B4-BE49-F238E27FC236}">
                <a16:creationId xmlns:a16="http://schemas.microsoft.com/office/drawing/2014/main" id="{1EEC9819-E05E-45B3-AF9D-E8B566FE7703}"/>
              </a:ext>
            </a:extLst>
          </p:cNvPr>
          <p:cNvSpPr>
            <a:spLocks noGrp="1" noChangeArrowheads="1"/>
          </p:cNvSpPr>
          <p:nvPr>
            <p:ph type="title"/>
          </p:nvPr>
        </p:nvSpPr>
        <p:spPr bwMode="auto">
          <a:xfrm>
            <a:off x="306388" y="177800"/>
            <a:ext cx="10533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ltLang="en-US" dirty="0"/>
              <a:t>Click to edit Master title style</a:t>
            </a:r>
          </a:p>
        </p:txBody>
      </p:sp>
      <p:sp>
        <p:nvSpPr>
          <p:cNvPr id="2051" name="Rectangle 13">
            <a:extLst>
              <a:ext uri="{FF2B5EF4-FFF2-40B4-BE49-F238E27FC236}">
                <a16:creationId xmlns:a16="http://schemas.microsoft.com/office/drawing/2014/main" id="{7F72D1FC-175F-454D-A299-4BD1662C18EE}"/>
              </a:ext>
            </a:extLst>
          </p:cNvPr>
          <p:cNvSpPr>
            <a:spLocks noGrp="1" noChangeArrowheads="1"/>
          </p:cNvSpPr>
          <p:nvPr>
            <p:ph type="body" idx="1"/>
          </p:nvPr>
        </p:nvSpPr>
        <p:spPr bwMode="auto">
          <a:xfrm>
            <a:off x="304800" y="1219200"/>
            <a:ext cx="11571288"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9" name="Rectangle 15">
            <a:extLst>
              <a:ext uri="{FF2B5EF4-FFF2-40B4-BE49-F238E27FC236}">
                <a16:creationId xmlns:a16="http://schemas.microsoft.com/office/drawing/2014/main" id="{98D6615F-2351-4C23-A7FC-F1075DEAB2F6}"/>
              </a:ext>
            </a:extLst>
          </p:cNvPr>
          <p:cNvSpPr>
            <a:spLocks noGrp="1" noChangeArrowheads="1"/>
          </p:cNvSpPr>
          <p:nvPr>
            <p:ph type="sldNum" sz="quarter" idx="4"/>
          </p:nvPr>
        </p:nvSpPr>
        <p:spPr bwMode="auto">
          <a:xfrm>
            <a:off x="11277600" y="6392863"/>
            <a:ext cx="550863" cy="388937"/>
          </a:xfrm>
          <a:prstGeom prst="rect">
            <a:avLst/>
          </a:prstGeom>
          <a:noFill/>
          <a:ln w="9525">
            <a:noFill/>
            <a:miter lim="800000"/>
            <a:headEnd/>
            <a:tailEnd/>
          </a:ln>
          <a:effectLst/>
        </p:spPr>
        <p:txBody>
          <a:bodyPr vert="horz" wrap="square" lIns="101882" tIns="50941" rIns="101882" bIns="50941" numCol="1" anchor="b" anchorCtr="0" compatLnSpc="1">
            <a:prstTxWarp prst="textNoShape">
              <a:avLst/>
            </a:prstTxWarp>
          </a:bodyPr>
          <a:lstStyle>
            <a:lvl1pPr algn="r" eaLnBrk="1" hangingPunct="1">
              <a:defRPr sz="900">
                <a:solidFill>
                  <a:srgbClr val="677085"/>
                </a:solidFill>
                <a:latin typeface="75 Helvetica Bold" charset="0"/>
              </a:defRPr>
            </a:lvl1pPr>
          </a:lstStyle>
          <a:p>
            <a:pPr>
              <a:defRPr/>
            </a:pPr>
            <a:fld id="{021AC319-D74B-4600-94C6-C38E7DF792C3}" type="slidenum">
              <a:rPr lang="en-US"/>
              <a:pPr>
                <a:defRPr/>
              </a:pPr>
              <a:t>‹#›</a:t>
            </a:fld>
            <a:endParaRPr lang="en-US" sz="1000" dirty="0"/>
          </a:p>
        </p:txBody>
      </p:sp>
      <p:cxnSp>
        <p:nvCxnSpPr>
          <p:cNvPr id="7" name="Straight Connector 6">
            <a:extLst>
              <a:ext uri="{FF2B5EF4-FFF2-40B4-BE49-F238E27FC236}">
                <a16:creationId xmlns:a16="http://schemas.microsoft.com/office/drawing/2014/main" id="{23C8C752-4F3F-4430-8785-3FD8B449506E}"/>
              </a:ext>
            </a:extLst>
          </p:cNvPr>
          <p:cNvCxnSpPr/>
          <p:nvPr userDrawn="1"/>
        </p:nvCxnSpPr>
        <p:spPr bwMode="auto">
          <a:xfrm>
            <a:off x="304800" y="8890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pic>
        <p:nvPicPr>
          <p:cNvPr id="2054" name="Picture 2">
            <a:extLst>
              <a:ext uri="{FF2B5EF4-FFF2-40B4-BE49-F238E27FC236}">
                <a16:creationId xmlns:a16="http://schemas.microsoft.com/office/drawing/2014/main" id="{5A7E6C68-42B3-4D43-828D-5DBC7D3AFAF4}"/>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277600" y="187325"/>
            <a:ext cx="739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625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fade/>
  </p:transition>
  <p:hf hdr="0" ftr="0" dt="0"/>
  <p:txStyles>
    <p:titleStyle>
      <a:lvl1pPr algn="l" rtl="0" eaLnBrk="0" fontAlgn="base" hangingPunct="0">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sa.gov/quess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76D6B6B-DC10-400E-B971-F841CC6CF7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70" b="6331"/>
          <a:stretch/>
        </p:blipFill>
        <p:spPr bwMode="auto">
          <a:xfrm>
            <a:off x="231775" y="937452"/>
            <a:ext cx="1172845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7EBD7CB-2985-3E40-A65F-23679E2CC2BA}"/>
              </a:ext>
            </a:extLst>
          </p:cNvPr>
          <p:cNvSpPr>
            <a:spLocks noGrp="1"/>
          </p:cNvSpPr>
          <p:nvPr>
            <p:ph type="ctrTitle"/>
          </p:nvPr>
        </p:nvSpPr>
        <p:spPr>
          <a:xfrm>
            <a:off x="250519" y="121586"/>
            <a:ext cx="7618835" cy="1470025"/>
          </a:xfrm>
        </p:spPr>
        <p:txBody>
          <a:bodyPr/>
          <a:lstStyle/>
          <a:p>
            <a:r>
              <a:rPr lang="en-US" sz="2800" dirty="0">
                <a:solidFill>
                  <a:schemeClr val="bg1"/>
                </a:solidFill>
                <a:latin typeface="+mj-lt"/>
              </a:rPr>
              <a:t>Redo Title Slide</a:t>
            </a:r>
            <a:br>
              <a:rPr lang="en-US" sz="2000" dirty="0">
                <a:solidFill>
                  <a:schemeClr val="bg1"/>
                </a:solidFill>
              </a:rPr>
            </a:br>
            <a:endParaRPr lang="en-US" sz="2800" dirty="0">
              <a:solidFill>
                <a:schemeClr val="bg1"/>
              </a:solidFill>
              <a:latin typeface="+mj-lt"/>
            </a:endParaRPr>
          </a:p>
        </p:txBody>
      </p:sp>
      <p:sp>
        <p:nvSpPr>
          <p:cNvPr id="10" name="Title 1">
            <a:extLst>
              <a:ext uri="{FF2B5EF4-FFF2-40B4-BE49-F238E27FC236}">
                <a16:creationId xmlns:a16="http://schemas.microsoft.com/office/drawing/2014/main" id="{64D8F8D0-3136-4F10-9147-26CBCC27E5B9}"/>
              </a:ext>
            </a:extLst>
          </p:cNvPr>
          <p:cNvSpPr txBox="1">
            <a:spLocks/>
          </p:cNvSpPr>
          <p:nvPr/>
        </p:nvSpPr>
        <p:spPr bwMode="auto">
          <a:xfrm>
            <a:off x="306918" y="177249"/>
            <a:ext cx="1098327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pPr algn="l"/>
            <a:r>
              <a:rPr lang="en-US" sz="2800" kern="0" dirty="0"/>
              <a:t>An Overview of the NASA Quesst Community Test Campaign with the X-59 Aircraft</a:t>
            </a:r>
          </a:p>
        </p:txBody>
      </p:sp>
      <p:sp>
        <p:nvSpPr>
          <p:cNvPr id="11" name="Title 1">
            <a:extLst>
              <a:ext uri="{FF2B5EF4-FFF2-40B4-BE49-F238E27FC236}">
                <a16:creationId xmlns:a16="http://schemas.microsoft.com/office/drawing/2014/main" id="{B34863D6-6A52-455D-9932-5BF334EBFC62}"/>
              </a:ext>
            </a:extLst>
          </p:cNvPr>
          <p:cNvSpPr txBox="1">
            <a:spLocks/>
          </p:cNvSpPr>
          <p:nvPr/>
        </p:nvSpPr>
        <p:spPr bwMode="auto">
          <a:xfrm>
            <a:off x="4170950" y="6280465"/>
            <a:ext cx="848375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pPr algn="l"/>
            <a:r>
              <a:rPr lang="en-US" sz="2400" kern="0" dirty="0"/>
              <a:t>Jonathan Rathsam, </a:t>
            </a:r>
            <a:r>
              <a:rPr lang="en-US" sz="2400" i="1" kern="0" dirty="0"/>
              <a:t>NASA Langley Research Center</a:t>
            </a:r>
          </a:p>
        </p:txBody>
      </p:sp>
      <p:sp>
        <p:nvSpPr>
          <p:cNvPr id="12" name="Title 1">
            <a:extLst>
              <a:ext uri="{FF2B5EF4-FFF2-40B4-BE49-F238E27FC236}">
                <a16:creationId xmlns:a16="http://schemas.microsoft.com/office/drawing/2014/main" id="{30DEF347-4842-40B7-ABDD-5DA97DDCC8A0}"/>
              </a:ext>
            </a:extLst>
          </p:cNvPr>
          <p:cNvSpPr txBox="1">
            <a:spLocks/>
          </p:cNvSpPr>
          <p:nvPr/>
        </p:nvSpPr>
        <p:spPr bwMode="auto">
          <a:xfrm>
            <a:off x="9036363" y="4798816"/>
            <a:ext cx="279743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pPr algn="r"/>
            <a:r>
              <a:rPr lang="en-US" sz="2400" kern="0" dirty="0">
                <a:solidFill>
                  <a:schemeClr val="bg1"/>
                </a:solidFill>
              </a:rPr>
              <a:t>DATAWorks 2023</a:t>
            </a:r>
          </a:p>
          <a:p>
            <a:pPr algn="r"/>
            <a:r>
              <a:rPr lang="en-US" sz="2400" kern="0" dirty="0">
                <a:solidFill>
                  <a:schemeClr val="bg1"/>
                </a:solidFill>
              </a:rPr>
              <a:t>Alexandria, VA</a:t>
            </a:r>
          </a:p>
          <a:p>
            <a:pPr algn="r"/>
            <a:r>
              <a:rPr lang="en-US" sz="2400" kern="0" dirty="0">
                <a:solidFill>
                  <a:schemeClr val="bg1"/>
                </a:solidFill>
              </a:rPr>
              <a:t>April 26, 2023</a:t>
            </a:r>
          </a:p>
        </p:txBody>
      </p:sp>
    </p:spTree>
    <p:extLst>
      <p:ext uri="{BB962C8B-B14F-4D97-AF65-F5344CB8AC3E}">
        <p14:creationId xmlns:p14="http://schemas.microsoft.com/office/powerpoint/2010/main" val="3644087219"/>
      </p:ext>
    </p:extLst>
  </p:cSld>
  <p:clrMapOvr>
    <a:masterClrMapping/>
  </p:clrMapOvr>
  <p:transition spd="med" advTm="21339">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8EE867-E4E1-E54C-AD06-3DEF831D4722}"/>
              </a:ext>
            </a:extLst>
          </p:cNvPr>
          <p:cNvSpPr>
            <a:spLocks noGrp="1"/>
          </p:cNvSpPr>
          <p:nvPr>
            <p:ph idx="1"/>
          </p:nvPr>
        </p:nvSpPr>
        <p:spPr>
          <a:xfrm>
            <a:off x="83960" y="1202546"/>
            <a:ext cx="11057090" cy="5134591"/>
          </a:xfrm>
        </p:spPr>
        <p:txBody>
          <a:bodyPr>
            <a:noAutofit/>
          </a:bodyPr>
          <a:lstStyle/>
          <a:p>
            <a:pPr marL="283528" indent="-285115">
              <a:lnSpc>
                <a:spcPct val="100000"/>
              </a:lnSpc>
              <a:spcBef>
                <a:spcPts val="1200"/>
              </a:spcBef>
            </a:pPr>
            <a:r>
              <a:rPr lang="en-US" sz="2100" b="1" dirty="0">
                <a:latin typeface="Arial" panose="020B0604020202020204" pitchFamily="34" charset="0"/>
                <a:ea typeface="ヒラギノ角ゴ Pro W3"/>
                <a:cs typeface="Arial" panose="020B0604020202020204" pitchFamily="34" charset="0"/>
              </a:rPr>
              <a:t>International Community Test Workshop 2 – December 2021 </a:t>
            </a:r>
          </a:p>
          <a:p>
            <a:pPr marL="742315" lvl="1" indent="-285115">
              <a:spcBef>
                <a:spcPts val="600"/>
              </a:spcBef>
            </a:pPr>
            <a:r>
              <a:rPr lang="en-US" dirty="0">
                <a:latin typeface="Arial" panose="020B0604020202020204" pitchFamily="34" charset="0"/>
                <a:ea typeface="ヒラギノ角ゴ Pro W3"/>
                <a:cs typeface="Arial" panose="020B0604020202020204" pitchFamily="34" charset="0"/>
              </a:rPr>
              <a:t>First major dissemination of scope of NASA plans</a:t>
            </a:r>
          </a:p>
          <a:p>
            <a:pPr marL="742315" lvl="1" indent="-285115">
              <a:spcBef>
                <a:spcPts val="600"/>
              </a:spcBef>
            </a:pPr>
            <a:r>
              <a:rPr lang="en-US" dirty="0">
                <a:latin typeface="Arial" panose="020B0604020202020204" pitchFamily="34" charset="0"/>
                <a:ea typeface="ヒラギノ角ゴ Pro W3"/>
                <a:cs typeface="Arial" panose="020B0604020202020204" pitchFamily="34" charset="0"/>
              </a:rPr>
              <a:t>General concurrence from attendees with overall technical approach</a:t>
            </a:r>
          </a:p>
          <a:p>
            <a:pPr marL="742315" lvl="1" indent="-285115">
              <a:spcBef>
                <a:spcPts val="600"/>
              </a:spcBef>
            </a:pPr>
            <a:r>
              <a:rPr lang="en-US" dirty="0">
                <a:latin typeface="Arial" panose="020B0604020202020204" pitchFamily="34" charset="0"/>
                <a:ea typeface="ヒラギノ角ゴ Pro W3"/>
                <a:cs typeface="Arial" panose="020B0604020202020204" pitchFamily="34" charset="0"/>
              </a:rPr>
              <a:t>Concerns expressed and discussed during workshop included:</a:t>
            </a:r>
          </a:p>
          <a:p>
            <a:pPr marL="1033463" lvl="2" indent="-277813">
              <a:spcBef>
                <a:spcPts val="600"/>
              </a:spcBef>
            </a:pPr>
            <a:r>
              <a:rPr lang="en-US" dirty="0">
                <a:latin typeface="Arial" panose="020B0604020202020204" pitchFamily="34" charset="0"/>
                <a:ea typeface="ヒラギノ角ゴ Pro W3"/>
                <a:cs typeface="Arial" panose="020B0604020202020204" pitchFamily="34" charset="0"/>
              </a:rPr>
              <a:t>Applicability of dataset; methods to expand representativeness</a:t>
            </a:r>
          </a:p>
          <a:p>
            <a:pPr marL="1033463" lvl="2" indent="-277813">
              <a:spcBef>
                <a:spcPts val="600"/>
              </a:spcBef>
            </a:pPr>
            <a:r>
              <a:rPr lang="en-US" dirty="0">
                <a:latin typeface="Arial" panose="020B0604020202020204" pitchFamily="34" charset="0"/>
                <a:ea typeface="ヒラギノ角ゴ Pro W3"/>
                <a:cs typeface="Arial" panose="020B0604020202020204" pitchFamily="34" charset="0"/>
              </a:rPr>
              <a:t>Characterization of annoyance relationship to rattle/vibration</a:t>
            </a:r>
          </a:p>
          <a:p>
            <a:pPr marL="742315" lvl="1" indent="-285115">
              <a:spcBef>
                <a:spcPts val="600"/>
              </a:spcBef>
            </a:pPr>
            <a:r>
              <a:rPr lang="en-US" dirty="0">
                <a:latin typeface="Arial" panose="020B0604020202020204" pitchFamily="34" charset="0"/>
                <a:ea typeface="ヒラギノ角ゴ Pro W3"/>
                <a:cs typeface="Arial" panose="020B0604020202020204" pitchFamily="34" charset="0"/>
              </a:rPr>
              <a:t>NASA is incorporating inputs to survey and exposure design/analysis</a:t>
            </a:r>
          </a:p>
          <a:p>
            <a:pPr marL="457200" lvl="1" indent="0">
              <a:spcBef>
                <a:spcPts val="600"/>
              </a:spcBef>
              <a:buNone/>
            </a:pPr>
            <a:r>
              <a:rPr lang="en-US" dirty="0">
                <a:latin typeface="Arial" panose="020B0604020202020204" pitchFamily="34" charset="0"/>
                <a:ea typeface="ヒラギノ角ゴ Pro W3"/>
                <a:cs typeface="Arial" panose="020B0604020202020204" pitchFamily="34" charset="0"/>
              </a:rPr>
              <a:t>    plans as appropriate</a:t>
            </a:r>
          </a:p>
          <a:p>
            <a:pPr marL="742315" lvl="1" indent="-285115">
              <a:spcBef>
                <a:spcPts val="600"/>
              </a:spcBef>
            </a:pPr>
            <a:r>
              <a:rPr lang="en-US" dirty="0">
                <a:latin typeface="Arial" panose="020B0604020202020204" pitchFamily="34" charset="0"/>
                <a:ea typeface="ヒラギノ角ゴ Pro W3"/>
                <a:cs typeface="Arial" panose="020B0604020202020204" pitchFamily="34" charset="0"/>
              </a:rPr>
              <a:t>Ongoing follow-up/engagement with key SMEs</a:t>
            </a:r>
          </a:p>
          <a:p>
            <a:pPr marL="281941" indent="-285115">
              <a:spcBef>
                <a:spcPts val="1200"/>
              </a:spcBef>
            </a:pPr>
            <a:r>
              <a:rPr lang="en-US" sz="2100" b="1" dirty="0">
                <a:latin typeface="Arial" panose="020B0604020202020204" pitchFamily="34" charset="0"/>
                <a:ea typeface="ヒラギノ角ゴ Pro W3"/>
                <a:cs typeface="Arial" panose="020B0604020202020204" pitchFamily="34" charset="0"/>
              </a:rPr>
              <a:t>Additional international engagement </a:t>
            </a:r>
          </a:p>
          <a:p>
            <a:pPr marL="742315" lvl="1" indent="-285115">
              <a:spcBef>
                <a:spcPts val="600"/>
              </a:spcBef>
            </a:pPr>
            <a:r>
              <a:rPr lang="en-US" dirty="0"/>
              <a:t>Aug 2022, Internoise Conference, Glasgow</a:t>
            </a:r>
          </a:p>
          <a:p>
            <a:pPr marL="742315" lvl="1" indent="-285115">
              <a:spcBef>
                <a:spcPts val="600"/>
              </a:spcBef>
            </a:pPr>
            <a:r>
              <a:rPr lang="en-US" dirty="0"/>
              <a:t>June 2023, ICBEN Congress on Noise as a Public Health Problem, Belgrade </a:t>
            </a:r>
          </a:p>
          <a:p>
            <a:pPr marL="742315" lvl="1" indent="-285115">
              <a:spcBef>
                <a:spcPts val="600"/>
              </a:spcBef>
            </a:pPr>
            <a:r>
              <a:rPr lang="en-US" dirty="0"/>
              <a:t>Aug 2023, Internoise Conference, Chiba, Greater Tokyo</a:t>
            </a:r>
          </a:p>
          <a:p>
            <a:pPr marL="742315" lvl="1" indent="-285115">
              <a:spcBef>
                <a:spcPts val="600"/>
              </a:spcBef>
            </a:pPr>
            <a:r>
              <a:rPr lang="en-US" dirty="0"/>
              <a:t>Ongoing, International Civil Aviation Organization, Committee on Aviation Environmental Protection, Working Group 1 (Noise)</a:t>
            </a:r>
          </a:p>
          <a:p>
            <a:pPr marL="740728" lvl="1" indent="-285115">
              <a:spcBef>
                <a:spcPts val="0"/>
              </a:spcBef>
            </a:pPr>
            <a:endParaRPr lang="en-US" sz="1400" dirty="0">
              <a:latin typeface="Arial" panose="020B0604020202020204" pitchFamily="34" charset="0"/>
              <a:ea typeface="ヒラギノ角ゴ Pro W3"/>
              <a:cs typeface="Arial" panose="020B0604020202020204" pitchFamily="34" charset="0"/>
            </a:endParaRPr>
          </a:p>
        </p:txBody>
      </p:sp>
      <p:sp>
        <p:nvSpPr>
          <p:cNvPr id="3" name="Title 2">
            <a:extLst>
              <a:ext uri="{FF2B5EF4-FFF2-40B4-BE49-F238E27FC236}">
                <a16:creationId xmlns:a16="http://schemas.microsoft.com/office/drawing/2014/main" id="{B3C07A6E-0D77-0D45-9597-061A9897CFA0}"/>
              </a:ext>
            </a:extLst>
          </p:cNvPr>
          <p:cNvSpPr>
            <a:spLocks noGrp="1"/>
          </p:cNvSpPr>
          <p:nvPr>
            <p:ph type="title"/>
          </p:nvPr>
        </p:nvSpPr>
        <p:spPr/>
        <p:txBody>
          <a:bodyPr>
            <a:normAutofit/>
          </a:bodyPr>
          <a:lstStyle/>
          <a:p>
            <a:r>
              <a:rPr lang="en-US" dirty="0">
                <a:latin typeface="Arial"/>
                <a:ea typeface="ヒラギノ角ゴ Pro W3"/>
                <a:cs typeface="Arial"/>
              </a:rPr>
              <a:t>International Engagement / Feedback</a:t>
            </a:r>
          </a:p>
        </p:txBody>
      </p:sp>
      <p:grpSp>
        <p:nvGrpSpPr>
          <p:cNvPr id="5" name="Group 4">
            <a:extLst>
              <a:ext uri="{FF2B5EF4-FFF2-40B4-BE49-F238E27FC236}">
                <a16:creationId xmlns:a16="http://schemas.microsoft.com/office/drawing/2014/main" id="{779CFEA7-DE53-6B41-8E9D-589C292D04A2}"/>
              </a:ext>
            </a:extLst>
          </p:cNvPr>
          <p:cNvGrpSpPr>
            <a:grpSpLocks noChangeAspect="1"/>
          </p:cNvGrpSpPr>
          <p:nvPr/>
        </p:nvGrpSpPr>
        <p:grpSpPr>
          <a:xfrm>
            <a:off x="8488267" y="1202546"/>
            <a:ext cx="3703733" cy="4018337"/>
            <a:chOff x="8239663" y="1453164"/>
            <a:chExt cx="3703733" cy="4018337"/>
          </a:xfrm>
        </p:grpSpPr>
        <p:pic>
          <p:nvPicPr>
            <p:cNvPr id="6" name="Picture 5" descr="Map&#10;&#10;Description automatically generated">
              <a:extLst>
                <a:ext uri="{FF2B5EF4-FFF2-40B4-BE49-F238E27FC236}">
                  <a16:creationId xmlns:a16="http://schemas.microsoft.com/office/drawing/2014/main" id="{80A0513E-672C-4601-9D57-4B4161A1B386}"/>
                </a:ext>
              </a:extLst>
            </p:cNvPr>
            <p:cNvPicPr>
              <a:picLocks noChangeAspect="1"/>
            </p:cNvPicPr>
            <p:nvPr/>
          </p:nvPicPr>
          <p:blipFill>
            <a:blip r:embed="rId3"/>
            <a:stretch>
              <a:fillRect/>
            </a:stretch>
          </p:blipFill>
          <p:spPr>
            <a:xfrm>
              <a:off x="8239663" y="1453164"/>
              <a:ext cx="3656170" cy="2312988"/>
            </a:xfrm>
            <a:prstGeom prst="rect">
              <a:avLst/>
            </a:prstGeom>
          </p:spPr>
        </p:pic>
        <p:sp>
          <p:nvSpPr>
            <p:cNvPr id="7" name="Content Placeholder 1">
              <a:extLst>
                <a:ext uri="{FF2B5EF4-FFF2-40B4-BE49-F238E27FC236}">
                  <a16:creationId xmlns:a16="http://schemas.microsoft.com/office/drawing/2014/main" id="{EE3F6B8C-5CF7-AF4F-BC08-C62BB13CA6E8}"/>
                </a:ext>
              </a:extLst>
            </p:cNvPr>
            <p:cNvSpPr txBox="1">
              <a:spLocks/>
            </p:cNvSpPr>
            <p:nvPr/>
          </p:nvSpPr>
          <p:spPr>
            <a:xfrm>
              <a:off x="8392970" y="3790090"/>
              <a:ext cx="3349553" cy="1052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ppleSystemUIFont" charset="-120"/>
                <a:buChar char="-"/>
                <a:defRPr sz="18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ppleSystemUIFont" charset="-120"/>
                <a:buChar char="-"/>
                <a:defRPr sz="14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b="1">
                  <a:latin typeface="Arial"/>
                  <a:ea typeface="ヒラギノ角ゴ Pro W3"/>
                  <a:cs typeface="Arial"/>
                </a:rPr>
                <a:t>Broad International Participation</a:t>
              </a:r>
            </a:p>
            <a:p>
              <a:pPr marL="1031875" indent="-282575">
                <a:lnSpc>
                  <a:spcPct val="100000"/>
                </a:lnSpc>
                <a:spcBef>
                  <a:spcPts val="0"/>
                </a:spcBef>
              </a:pPr>
              <a:r>
                <a:rPr lang="en-US" sz="1400">
                  <a:latin typeface="Arial"/>
                  <a:ea typeface="ヒラギノ角ゴ Pro W3"/>
                  <a:cs typeface="Arial"/>
                </a:rPr>
                <a:t>18 Countries</a:t>
              </a:r>
            </a:p>
            <a:p>
              <a:pPr marL="1031875" indent="-282575">
                <a:lnSpc>
                  <a:spcPct val="100000"/>
                </a:lnSpc>
                <a:spcBef>
                  <a:spcPts val="0"/>
                </a:spcBef>
              </a:pPr>
              <a:r>
                <a:rPr lang="en-US" sz="1400">
                  <a:latin typeface="Arial"/>
                  <a:ea typeface="ヒラギノ角ゴ Pro W3"/>
                  <a:cs typeface="Arial"/>
                </a:rPr>
                <a:t>120+ attendees</a:t>
              </a:r>
            </a:p>
            <a:p>
              <a:pPr marL="1031875" indent="-282575">
                <a:lnSpc>
                  <a:spcPct val="100000"/>
                </a:lnSpc>
                <a:spcBef>
                  <a:spcPts val="0"/>
                </a:spcBef>
              </a:pPr>
              <a:r>
                <a:rPr lang="en-US" sz="1400">
                  <a:latin typeface="Arial"/>
                  <a:ea typeface="ヒラギノ角ゴ Pro W3"/>
                  <a:cs typeface="Arial"/>
                </a:rPr>
                <a:t>50+ organizations</a:t>
              </a:r>
              <a:endParaRPr lang="en-US" sz="1600">
                <a:latin typeface="Arial"/>
                <a:ea typeface="ヒラギノ角ゴ Pro W3"/>
                <a:cs typeface="Arial"/>
              </a:endParaRPr>
            </a:p>
          </p:txBody>
        </p:sp>
        <p:sp>
          <p:nvSpPr>
            <p:cNvPr id="9" name="Content Placeholder 1">
              <a:extLst>
                <a:ext uri="{FF2B5EF4-FFF2-40B4-BE49-F238E27FC236}">
                  <a16:creationId xmlns:a16="http://schemas.microsoft.com/office/drawing/2014/main" id="{2DCD292D-CB6F-9645-BB6B-E7AF3B9800FF}"/>
                </a:ext>
              </a:extLst>
            </p:cNvPr>
            <p:cNvSpPr txBox="1">
              <a:spLocks/>
            </p:cNvSpPr>
            <p:nvPr/>
          </p:nvSpPr>
          <p:spPr>
            <a:xfrm>
              <a:off x="8449653" y="4759643"/>
              <a:ext cx="3493743" cy="676506"/>
            </a:xfrm>
            <a:prstGeom prst="rect">
              <a:avLst/>
            </a:prstGeom>
          </p:spPr>
          <p:txBody>
            <a:bodyPr vert="horz" lIns="91440" tIns="45720" rIns="91440" bIns="45720" numCol="2" spcCol="0" rtlCol="0">
              <a:no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ppleSystemUIFont" charset="-120"/>
                <a:buChar char="-"/>
                <a:defRPr sz="18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ppleSystemUIFont" charset="-120"/>
                <a:buChar char="-"/>
                <a:defRPr sz="14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17475" lvl="1" indent="-111125">
                <a:lnSpc>
                  <a:spcPct val="100000"/>
                </a:lnSpc>
                <a:spcBef>
                  <a:spcPts val="0"/>
                </a:spcBef>
              </a:pPr>
              <a:r>
                <a:rPr lang="en-US" sz="1200" dirty="0">
                  <a:latin typeface="Arial"/>
                  <a:ea typeface="ヒラギノ角ゴ Pro W3"/>
                  <a:cs typeface="Arial"/>
                </a:rPr>
                <a:t>Research</a:t>
              </a:r>
            </a:p>
            <a:p>
              <a:pPr marL="117475" lvl="1" indent="-111125">
                <a:lnSpc>
                  <a:spcPct val="100000"/>
                </a:lnSpc>
                <a:spcBef>
                  <a:spcPts val="0"/>
                </a:spcBef>
              </a:pPr>
              <a:r>
                <a:rPr lang="en-US" sz="1200" dirty="0">
                  <a:latin typeface="Arial"/>
                  <a:ea typeface="ヒラギノ角ゴ Pro W3"/>
                  <a:cs typeface="Arial"/>
                </a:rPr>
                <a:t>Regulatory</a:t>
              </a:r>
            </a:p>
            <a:p>
              <a:pPr marL="117475" lvl="1" indent="-111125">
                <a:lnSpc>
                  <a:spcPct val="100000"/>
                </a:lnSpc>
                <a:spcBef>
                  <a:spcPts val="0"/>
                </a:spcBef>
              </a:pPr>
              <a:r>
                <a:rPr lang="en-US" sz="1200" dirty="0">
                  <a:latin typeface="Arial"/>
                  <a:ea typeface="ヒラギノ角ゴ Pro W3"/>
                  <a:cs typeface="Arial"/>
                </a:rPr>
                <a:t>Government</a:t>
              </a:r>
            </a:p>
            <a:p>
              <a:pPr marL="117475" lvl="1" indent="-111125">
                <a:lnSpc>
                  <a:spcPct val="100000"/>
                </a:lnSpc>
                <a:spcBef>
                  <a:spcPts val="0"/>
                </a:spcBef>
              </a:pPr>
              <a:r>
                <a:rPr lang="en-US" sz="1200" dirty="0">
                  <a:latin typeface="Arial"/>
                  <a:ea typeface="ヒラギノ角ゴ Pro W3"/>
                  <a:cs typeface="Arial"/>
                </a:rPr>
                <a:t>Academia</a:t>
              </a:r>
            </a:p>
            <a:p>
              <a:pPr marL="117475" lvl="1" indent="-111125">
                <a:lnSpc>
                  <a:spcPct val="100000"/>
                </a:lnSpc>
                <a:spcBef>
                  <a:spcPts val="0"/>
                </a:spcBef>
              </a:pPr>
              <a:r>
                <a:rPr lang="en-US" sz="1200" dirty="0">
                  <a:latin typeface="Arial"/>
                  <a:ea typeface="ヒラギノ角ゴ Pro W3"/>
                  <a:cs typeface="Arial"/>
                </a:rPr>
                <a:t>Industry – technical</a:t>
              </a:r>
            </a:p>
            <a:p>
              <a:pPr marL="117475" lvl="1" indent="-111125">
                <a:lnSpc>
                  <a:spcPct val="100000"/>
                </a:lnSpc>
                <a:spcBef>
                  <a:spcPts val="0"/>
                </a:spcBef>
              </a:pPr>
              <a:r>
                <a:rPr lang="en-US" sz="1200" dirty="0">
                  <a:latin typeface="Arial"/>
                  <a:ea typeface="ヒラギノ角ゴ Pro W3"/>
                  <a:cs typeface="Arial"/>
                </a:rPr>
                <a:t>Industry - OEM</a:t>
              </a:r>
            </a:p>
          </p:txBody>
        </p:sp>
        <p:sp>
          <p:nvSpPr>
            <p:cNvPr id="4" name="Rectangle 3">
              <a:extLst>
                <a:ext uri="{FF2B5EF4-FFF2-40B4-BE49-F238E27FC236}">
                  <a16:creationId xmlns:a16="http://schemas.microsoft.com/office/drawing/2014/main" id="{3948F605-01BB-AC4D-B7D9-B1BC8717FC4C}"/>
                </a:ext>
              </a:extLst>
            </p:cNvPr>
            <p:cNvSpPr/>
            <p:nvPr/>
          </p:nvSpPr>
          <p:spPr>
            <a:xfrm>
              <a:off x="8239663" y="3816437"/>
              <a:ext cx="3656169" cy="1655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9">
            <a:extLst>
              <a:ext uri="{FF2B5EF4-FFF2-40B4-BE49-F238E27FC236}">
                <a16:creationId xmlns:a16="http://schemas.microsoft.com/office/drawing/2014/main" id="{8D15D7B5-59BB-CBC1-09A8-7959881B0F1D}"/>
              </a:ext>
            </a:extLst>
          </p:cNvPr>
          <p:cNvSpPr>
            <a:spLocks noGrp="1"/>
          </p:cNvSpPr>
          <p:nvPr>
            <p:ph type="sldNum" sz="quarter" idx="10"/>
          </p:nvPr>
        </p:nvSpPr>
        <p:spPr/>
        <p:txBody>
          <a:bodyPr anchor="b" anchorCtr="0"/>
          <a:lstStyle/>
          <a:p>
            <a:pPr>
              <a:defRPr/>
            </a:pPr>
            <a:fld id="{31DD3C4B-036E-4AED-9291-1DC0D6EAFAC7}" type="slidenum">
              <a:rPr lang="en-US" smtClean="0"/>
              <a:pPr>
                <a:defRPr/>
              </a:pPr>
              <a:t>10</a:t>
            </a:fld>
            <a:endParaRPr lang="en-US" dirty="0"/>
          </a:p>
        </p:txBody>
      </p:sp>
    </p:spTree>
    <p:extLst>
      <p:ext uri="{BB962C8B-B14F-4D97-AF65-F5344CB8AC3E}">
        <p14:creationId xmlns:p14="http://schemas.microsoft.com/office/powerpoint/2010/main" val="3707059112"/>
      </p:ext>
    </p:extLst>
  </p:cSld>
  <p:clrMapOvr>
    <a:masterClrMapping/>
  </p:clrMapOvr>
  <p:transition spd="med" advTm="49698">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C205-8AE4-4DE4-882F-31512EF11D6B}"/>
              </a:ext>
            </a:extLst>
          </p:cNvPr>
          <p:cNvSpPr>
            <a:spLocks noGrp="1"/>
          </p:cNvSpPr>
          <p:nvPr>
            <p:ph type="title"/>
          </p:nvPr>
        </p:nvSpPr>
        <p:spPr/>
        <p:txBody>
          <a:bodyPr/>
          <a:lstStyle/>
          <a:p>
            <a:r>
              <a:rPr lang="en-US" dirty="0"/>
              <a:t>Organizational Challenges</a:t>
            </a:r>
          </a:p>
        </p:txBody>
      </p:sp>
      <p:sp>
        <p:nvSpPr>
          <p:cNvPr id="3" name="Content Placeholder 2">
            <a:extLst>
              <a:ext uri="{FF2B5EF4-FFF2-40B4-BE49-F238E27FC236}">
                <a16:creationId xmlns:a16="http://schemas.microsoft.com/office/drawing/2014/main" id="{33768FE9-D6FF-4532-8834-09563EC8CC78}"/>
              </a:ext>
            </a:extLst>
          </p:cNvPr>
          <p:cNvSpPr>
            <a:spLocks noGrp="1"/>
          </p:cNvSpPr>
          <p:nvPr>
            <p:ph idx="1"/>
          </p:nvPr>
        </p:nvSpPr>
        <p:spPr>
          <a:xfrm>
            <a:off x="304801" y="1901951"/>
            <a:ext cx="6800673" cy="4491291"/>
          </a:xfrm>
        </p:spPr>
        <p:txBody>
          <a:bodyPr/>
          <a:lstStyle/>
          <a:p>
            <a:r>
              <a:rPr lang="en-US" dirty="0"/>
              <a:t>Long</a:t>
            </a:r>
            <a:r>
              <a:rPr lang="en-US" dirty="0">
                <a:latin typeface="+mn-lt"/>
              </a:rPr>
              <a:t> Time Span</a:t>
            </a:r>
          </a:p>
          <a:p>
            <a:r>
              <a:rPr lang="en-US" dirty="0">
                <a:latin typeface="+mn-lt"/>
              </a:rPr>
              <a:t>Many resources to manage</a:t>
            </a:r>
          </a:p>
          <a:p>
            <a:r>
              <a:rPr lang="en-US" dirty="0">
                <a:latin typeface="+mn-lt"/>
              </a:rPr>
              <a:t>Contractor Teams</a:t>
            </a:r>
          </a:p>
          <a:p>
            <a:pPr lvl="1"/>
            <a:r>
              <a:rPr lang="en-US" dirty="0">
                <a:latin typeface="+mn-lt"/>
              </a:rPr>
              <a:t>Ground Recording System</a:t>
            </a:r>
          </a:p>
          <a:p>
            <a:pPr lvl="1"/>
            <a:r>
              <a:rPr lang="en-US" dirty="0">
                <a:latin typeface="+mn-lt"/>
              </a:rPr>
              <a:t>Community Response Testing Support (7 companies)</a:t>
            </a:r>
          </a:p>
          <a:p>
            <a:r>
              <a:rPr lang="en-US" dirty="0">
                <a:latin typeface="+mn-lt"/>
              </a:rPr>
              <a:t>Diverse Stakeholders</a:t>
            </a:r>
          </a:p>
          <a:p>
            <a:pPr lvl="1"/>
            <a:r>
              <a:rPr lang="en-US" dirty="0">
                <a:latin typeface="+mn-lt"/>
              </a:rPr>
              <a:t>Multiple NASA Centers</a:t>
            </a:r>
          </a:p>
          <a:p>
            <a:pPr lvl="1"/>
            <a:r>
              <a:rPr lang="en-US" dirty="0">
                <a:latin typeface="+mn-lt"/>
              </a:rPr>
              <a:t>International Civil Aviation Organization and Federal Aviation Administration</a:t>
            </a:r>
          </a:p>
          <a:p>
            <a:pPr lvl="1"/>
            <a:r>
              <a:rPr lang="en-US" dirty="0">
                <a:latin typeface="+mn-lt"/>
              </a:rPr>
              <a:t>Federal, state, and local government</a:t>
            </a:r>
          </a:p>
          <a:p>
            <a:pPr lvl="1"/>
            <a:r>
              <a:rPr lang="en-US" dirty="0">
                <a:latin typeface="+mn-lt"/>
              </a:rPr>
              <a:t>The public</a:t>
            </a:r>
          </a:p>
        </p:txBody>
      </p:sp>
      <p:sp>
        <p:nvSpPr>
          <p:cNvPr id="4" name="Slide Number Placeholder 3">
            <a:extLst>
              <a:ext uri="{FF2B5EF4-FFF2-40B4-BE49-F238E27FC236}">
                <a16:creationId xmlns:a16="http://schemas.microsoft.com/office/drawing/2014/main" id="{A6A8CA69-42F3-4E6D-8B25-15168C31F3AC}"/>
              </a:ext>
            </a:extLst>
          </p:cNvPr>
          <p:cNvSpPr>
            <a:spLocks noGrp="1"/>
          </p:cNvSpPr>
          <p:nvPr>
            <p:ph type="sldNum" sz="quarter" idx="10"/>
          </p:nvPr>
        </p:nvSpPr>
        <p:spPr/>
        <p:txBody>
          <a:bodyPr/>
          <a:lstStyle/>
          <a:p>
            <a:pPr>
              <a:defRPr/>
            </a:pPr>
            <a:fld id="{31DD3C4B-036E-4AED-9291-1DC0D6EAFAC7}" type="slidenum">
              <a:rPr lang="en-US" smtClean="0"/>
              <a:pPr>
                <a:defRPr/>
              </a:pPr>
              <a:t>11</a:t>
            </a:fld>
            <a:endParaRPr lang="en-US" dirty="0"/>
          </a:p>
        </p:txBody>
      </p:sp>
      <p:sp>
        <p:nvSpPr>
          <p:cNvPr id="5" name="Content Placeholder 2">
            <a:extLst>
              <a:ext uri="{FF2B5EF4-FFF2-40B4-BE49-F238E27FC236}">
                <a16:creationId xmlns:a16="http://schemas.microsoft.com/office/drawing/2014/main" id="{955F8C87-E70E-480C-B4EF-E516FAC390CD}"/>
              </a:ext>
            </a:extLst>
          </p:cNvPr>
          <p:cNvSpPr txBox="1">
            <a:spLocks/>
          </p:cNvSpPr>
          <p:nvPr/>
        </p:nvSpPr>
        <p:spPr bwMode="auto">
          <a:xfrm>
            <a:off x="7004806" y="1901951"/>
            <a:ext cx="4350821" cy="449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lvl1pPr marL="227013" indent="-227013" algn="l" rtl="0" eaLnBrk="0" fontAlgn="base" hangingPunct="0">
              <a:spcBef>
                <a:spcPts val="1200"/>
              </a:spcBef>
              <a:spcAft>
                <a:spcPct val="0"/>
              </a:spcAft>
              <a:buSzPct val="90000"/>
              <a:buChar char="•"/>
              <a:defRPr sz="2200" b="1">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2pPr>
            <a:lvl3pPr marL="1087438" indent="-173038" algn="l" rtl="0" eaLnBrk="0" fontAlgn="base" hangingPunct="0">
              <a:spcBef>
                <a:spcPct val="20000"/>
              </a:spcBef>
              <a:spcAft>
                <a:spcPct val="0"/>
              </a:spcAft>
              <a:buSzPct val="90000"/>
              <a:buChar char="•"/>
              <a:defRPr sz="1800">
                <a:solidFill>
                  <a:schemeClr val="tx1"/>
                </a:solidFill>
                <a:latin typeface="Arial" panose="020B0604020202020204" pitchFamily="34" charset="0"/>
                <a:ea typeface="+mn-ea"/>
                <a:cs typeface="Arial" panose="020B0604020202020204" pitchFamily="34" charset="0"/>
              </a:defRPr>
            </a:lvl3pPr>
            <a:lvl4pPr marL="1604963" indent="-233363"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4pPr>
            <a:lvl5pPr marL="2001838" indent="-173038" algn="l" rtl="0" eaLnBrk="0" fontAlgn="base" hangingPunct="0">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r>
              <a:rPr lang="en-US" kern="0" dirty="0">
                <a:latin typeface="+mn-lt"/>
              </a:rPr>
              <a:t>Communication</a:t>
            </a:r>
          </a:p>
          <a:p>
            <a:r>
              <a:rPr lang="en-US" kern="0" dirty="0">
                <a:latin typeface="+mn-lt"/>
              </a:rPr>
              <a:t>Active stakeholder engagement</a:t>
            </a:r>
          </a:p>
        </p:txBody>
      </p:sp>
      <p:sp>
        <p:nvSpPr>
          <p:cNvPr id="7" name="TextBox 6">
            <a:extLst>
              <a:ext uri="{FF2B5EF4-FFF2-40B4-BE49-F238E27FC236}">
                <a16:creationId xmlns:a16="http://schemas.microsoft.com/office/drawing/2014/main" id="{C5767000-F88F-4D28-B7C0-3A9D9FFF0D4C}"/>
              </a:ext>
            </a:extLst>
          </p:cNvPr>
          <p:cNvSpPr txBox="1"/>
          <p:nvPr/>
        </p:nvSpPr>
        <p:spPr>
          <a:xfrm>
            <a:off x="8228673" y="1148182"/>
            <a:ext cx="1903085" cy="646331"/>
          </a:xfrm>
          <a:prstGeom prst="rect">
            <a:avLst/>
          </a:prstGeom>
          <a:solidFill>
            <a:schemeClr val="accent5">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Strategy</a:t>
            </a:r>
          </a:p>
        </p:txBody>
      </p:sp>
      <p:sp>
        <p:nvSpPr>
          <p:cNvPr id="8" name="TextBox 7">
            <a:extLst>
              <a:ext uri="{FF2B5EF4-FFF2-40B4-BE49-F238E27FC236}">
                <a16:creationId xmlns:a16="http://schemas.microsoft.com/office/drawing/2014/main" id="{D3DECD1C-7CFA-4F2B-A6BD-C027068EA8A4}"/>
              </a:ext>
            </a:extLst>
          </p:cNvPr>
          <p:cNvSpPr txBox="1"/>
          <p:nvPr/>
        </p:nvSpPr>
        <p:spPr>
          <a:xfrm>
            <a:off x="2574058" y="1064291"/>
            <a:ext cx="2262158" cy="646331"/>
          </a:xfrm>
          <a:prstGeom prst="rect">
            <a:avLst/>
          </a:prstGeom>
          <a:solidFill>
            <a:schemeClr val="accent2">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Challenge</a:t>
            </a:r>
          </a:p>
        </p:txBody>
      </p:sp>
      <p:pic>
        <p:nvPicPr>
          <p:cNvPr id="9" name="Picture 8">
            <a:extLst>
              <a:ext uri="{FF2B5EF4-FFF2-40B4-BE49-F238E27FC236}">
                <a16:creationId xmlns:a16="http://schemas.microsoft.com/office/drawing/2014/main" id="{B5BD7106-B51D-4FD3-91D3-4C31F8312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3330" y="3686912"/>
            <a:ext cx="2813769" cy="2813769"/>
          </a:xfrm>
          <a:prstGeom prst="rect">
            <a:avLst/>
          </a:prstGeom>
        </p:spPr>
      </p:pic>
    </p:spTree>
    <p:extLst>
      <p:ext uri="{BB962C8B-B14F-4D97-AF65-F5344CB8AC3E}">
        <p14:creationId xmlns:p14="http://schemas.microsoft.com/office/powerpoint/2010/main" val="31117908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2663-95AD-DF4C-9BFE-1E2E5F99E9F7}"/>
              </a:ext>
            </a:extLst>
          </p:cNvPr>
          <p:cNvSpPr>
            <a:spLocks noGrp="1"/>
          </p:cNvSpPr>
          <p:nvPr>
            <p:ph type="title"/>
          </p:nvPr>
        </p:nvSpPr>
        <p:spPr>
          <a:xfrm>
            <a:off x="313891" y="205134"/>
            <a:ext cx="10908940" cy="560564"/>
          </a:xfrm>
        </p:spPr>
        <p:txBody>
          <a:bodyPr/>
          <a:lstStyle/>
          <a:p>
            <a:r>
              <a:rPr lang="en-US" dirty="0"/>
              <a:t>Summary</a:t>
            </a:r>
          </a:p>
        </p:txBody>
      </p:sp>
      <p:sp>
        <p:nvSpPr>
          <p:cNvPr id="4" name="Content Placeholder 3">
            <a:extLst>
              <a:ext uri="{FF2B5EF4-FFF2-40B4-BE49-F238E27FC236}">
                <a16:creationId xmlns:a16="http://schemas.microsoft.com/office/drawing/2014/main" id="{3AB9E901-E310-2142-8648-703D755CE425}"/>
              </a:ext>
            </a:extLst>
          </p:cNvPr>
          <p:cNvSpPr>
            <a:spLocks noGrp="1"/>
          </p:cNvSpPr>
          <p:nvPr>
            <p:ph sz="quarter" idx="10"/>
          </p:nvPr>
        </p:nvSpPr>
        <p:spPr>
          <a:xfrm>
            <a:off x="313890" y="1278199"/>
            <a:ext cx="11310419" cy="4914900"/>
          </a:xfrm>
        </p:spPr>
        <p:txBody>
          <a:bodyPr/>
          <a:lstStyle/>
          <a:p>
            <a:r>
              <a:rPr lang="en-US" sz="2400" dirty="0"/>
              <a:t>The NASA Quesst Mission will provide key community response data</a:t>
            </a:r>
          </a:p>
          <a:p>
            <a:pPr lvl="1"/>
            <a:r>
              <a:rPr lang="en-US" sz="2000" dirty="0"/>
              <a:t>NASA seeks broad international engagement to ensure acceptance of the test results</a:t>
            </a:r>
          </a:p>
          <a:p>
            <a:r>
              <a:rPr lang="en-US" sz="2400" dirty="0"/>
              <a:t>Key technical areas include site selection; survey design and analysis; noise exposure design, estimation, and analysis; and dose-response modeling</a:t>
            </a:r>
          </a:p>
          <a:p>
            <a:r>
              <a:rPr lang="en-US" sz="2400" dirty="0"/>
              <a:t>Organizational challenges and strategies for managing a project of this scope</a:t>
            </a:r>
          </a:p>
        </p:txBody>
      </p:sp>
      <p:sp>
        <p:nvSpPr>
          <p:cNvPr id="3" name="Slide Number Placeholder 2">
            <a:extLst>
              <a:ext uri="{FF2B5EF4-FFF2-40B4-BE49-F238E27FC236}">
                <a16:creationId xmlns:a16="http://schemas.microsoft.com/office/drawing/2014/main" id="{FFF2ECEB-BA84-5D4D-BB79-8C08A30463CF}"/>
              </a:ext>
            </a:extLst>
          </p:cNvPr>
          <p:cNvSpPr>
            <a:spLocks noGrp="1"/>
          </p:cNvSpPr>
          <p:nvPr>
            <p:ph type="sldNum" sz="quarter" idx="4294967295"/>
          </p:nvPr>
        </p:nvSpPr>
        <p:spPr>
          <a:xfrm>
            <a:off x="11710988" y="6435725"/>
            <a:ext cx="481012" cy="365125"/>
          </a:xfrm>
        </p:spPr>
        <p:txBody>
          <a:bodyPr/>
          <a:lstStyle/>
          <a:p>
            <a:fld id="{23BE8F62-5DF8-3040-A6A0-7DDCFC9687FE}" type="slidenum">
              <a:rPr lang="en-US" smtClean="0"/>
              <a:pPr/>
              <a:t>12</a:t>
            </a:fld>
            <a:endParaRPr lang="en-US" dirty="0"/>
          </a:p>
        </p:txBody>
      </p:sp>
      <p:pic>
        <p:nvPicPr>
          <p:cNvPr id="8" name="Picture Placeholder 7" descr="Artist illustration of the X-59 landing on a runway.">
            <a:extLst>
              <a:ext uri="{FF2B5EF4-FFF2-40B4-BE49-F238E27FC236}">
                <a16:creationId xmlns:a16="http://schemas.microsoft.com/office/drawing/2014/main" id="{1642163D-30C8-43E4-B276-78474FFF0981}"/>
              </a:ext>
            </a:extLst>
          </p:cNvPr>
          <p:cNvPicPr>
            <a:picLocks noChangeAspect="1"/>
          </p:cNvPicPr>
          <p:nvPr/>
        </p:nvPicPr>
        <p:blipFill rotWithShape="1">
          <a:blip r:embed="rId3"/>
          <a:srcRect t="30371" b="16699"/>
          <a:stretch/>
        </p:blipFill>
        <p:spPr>
          <a:xfrm>
            <a:off x="0" y="3416301"/>
            <a:ext cx="12192000" cy="3441699"/>
          </a:xfrm>
          <a:prstGeom prst="rect">
            <a:avLst/>
          </a:prstGeom>
        </p:spPr>
      </p:pic>
    </p:spTree>
    <p:extLst>
      <p:ext uri="{BB962C8B-B14F-4D97-AF65-F5344CB8AC3E}">
        <p14:creationId xmlns:p14="http://schemas.microsoft.com/office/powerpoint/2010/main" val="1519341353"/>
      </p:ext>
    </p:extLst>
  </p:cSld>
  <p:clrMapOvr>
    <a:masterClrMapping/>
  </p:clrMapOvr>
  <mc:AlternateContent xmlns:mc="http://schemas.openxmlformats.org/markup-compatibility/2006" xmlns:p14="http://schemas.microsoft.com/office/powerpoint/2010/main">
    <mc:Choice Requires="p14">
      <p:transition spd="slow" p14:dur="2000" advTm="90318"/>
    </mc:Choice>
    <mc:Fallback xmlns="">
      <p:transition spd="slow" advTm="9031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17BF5-5046-6A4D-984F-D8188BD154E7}"/>
              </a:ext>
            </a:extLst>
          </p:cNvPr>
          <p:cNvSpPr>
            <a:spLocks noGrp="1"/>
          </p:cNvSpPr>
          <p:nvPr>
            <p:ph type="sldNum" sz="quarter" idx="10"/>
          </p:nvPr>
        </p:nvSpPr>
        <p:spPr/>
        <p:txBody>
          <a:bodyPr/>
          <a:lstStyle/>
          <a:p>
            <a:pPr>
              <a:defRPr/>
            </a:pPr>
            <a:fld id="{E079EC29-06AD-47F2-8FE2-E8F0197BF7E1}" type="slidenum">
              <a:rPr lang="en-US" smtClean="0"/>
              <a:pPr>
                <a:defRPr/>
              </a:pPr>
              <a:t>13</a:t>
            </a:fld>
            <a:endParaRPr lang="en-US" dirty="0"/>
          </a:p>
        </p:txBody>
      </p:sp>
      <p:sp>
        <p:nvSpPr>
          <p:cNvPr id="5" name="AutoShape 4">
            <a:extLst>
              <a:ext uri="{FF2B5EF4-FFF2-40B4-BE49-F238E27FC236}">
                <a16:creationId xmlns:a16="http://schemas.microsoft.com/office/drawing/2014/main" id="{C52BC381-9390-4E1A-84D6-317F0466B154}"/>
              </a:ext>
            </a:extLst>
          </p:cNvPr>
          <p:cNvSpPr>
            <a:spLocks noChangeAspect="1" noChangeArrowheads="1"/>
          </p:cNvSpPr>
          <p:nvPr/>
        </p:nvSpPr>
        <p:spPr bwMode="auto">
          <a:xfrm>
            <a:off x="2695074" y="28074"/>
            <a:ext cx="3553326" cy="3553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CEA38E9D-8A87-4A3D-B61E-A69D6AFCDED4}"/>
              </a:ext>
            </a:extLst>
          </p:cNvPr>
          <p:cNvSpPr txBox="1">
            <a:spLocks/>
          </p:cNvSpPr>
          <p:nvPr/>
        </p:nvSpPr>
        <p:spPr>
          <a:xfrm>
            <a:off x="306918" y="177249"/>
            <a:ext cx="10520109" cy="622300"/>
          </a:xfrm>
          <a:prstGeom prst="rect">
            <a:avLst/>
          </a:prstGeom>
        </p:spPr>
        <p:txBody>
          <a:bodyPr/>
          <a:lstStyle>
            <a:lvl1pPr algn="l" rtl="0" eaLnBrk="0" fontAlgn="base" hangingPunct="0">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r>
              <a:rPr lang="en-US" i="1" kern="0" dirty="0" err="1"/>
              <a:t>Quesstions</a:t>
            </a:r>
            <a:r>
              <a:rPr lang="en-US" kern="0" dirty="0"/>
              <a:t>?</a:t>
            </a:r>
          </a:p>
        </p:txBody>
      </p:sp>
      <p:sp>
        <p:nvSpPr>
          <p:cNvPr id="9" name="Title 1">
            <a:extLst>
              <a:ext uri="{FF2B5EF4-FFF2-40B4-BE49-F238E27FC236}">
                <a16:creationId xmlns:a16="http://schemas.microsoft.com/office/drawing/2014/main" id="{B56888A6-05C3-4E23-8C58-7AB5685D054A}"/>
              </a:ext>
            </a:extLst>
          </p:cNvPr>
          <p:cNvSpPr txBox="1">
            <a:spLocks/>
          </p:cNvSpPr>
          <p:nvPr/>
        </p:nvSpPr>
        <p:spPr>
          <a:xfrm>
            <a:off x="3722827" y="4602124"/>
            <a:ext cx="5051145" cy="622300"/>
          </a:xfrm>
          <a:prstGeom prst="rect">
            <a:avLst/>
          </a:prstGeom>
        </p:spPr>
        <p:txBody>
          <a:bodyPr/>
          <a:lstStyle>
            <a:lvl1pPr algn="l" rtl="0" eaLnBrk="0" fontAlgn="base" hangingPunct="0">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r>
              <a:rPr lang="en-US" i="0" u="sng" strike="noStrike" dirty="0">
                <a:solidFill>
                  <a:srgbClr val="0070C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https://www.nasa.gov/quesst</a:t>
            </a:r>
            <a:endParaRPr lang="en-US" kern="0" dirty="0">
              <a:solidFill>
                <a:srgbClr val="0070C0"/>
              </a:solidFill>
            </a:endParaRPr>
          </a:p>
        </p:txBody>
      </p:sp>
      <p:pic>
        <p:nvPicPr>
          <p:cNvPr id="1026" name="Picture 2">
            <a:extLst>
              <a:ext uri="{FF2B5EF4-FFF2-40B4-BE49-F238E27FC236}">
                <a16:creationId xmlns:a16="http://schemas.microsoft.com/office/drawing/2014/main" id="{6E25F587-82C5-460A-AA37-42B08F314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2667000"/>
            <a:ext cx="116967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9168997-E143-4CEA-A762-EFC54B39C182}"/>
              </a:ext>
            </a:extLst>
          </p:cNvPr>
          <p:cNvSpPr txBox="1">
            <a:spLocks/>
          </p:cNvSpPr>
          <p:nvPr/>
        </p:nvSpPr>
        <p:spPr>
          <a:xfrm>
            <a:off x="8656232" y="6369601"/>
            <a:ext cx="5051145" cy="622300"/>
          </a:xfrm>
          <a:prstGeom prst="rect">
            <a:avLst/>
          </a:prstGeom>
        </p:spPr>
        <p:txBody>
          <a:bodyPr/>
          <a:lstStyle>
            <a:lvl1pPr algn="l" rtl="0" eaLnBrk="0" fontAlgn="base" hangingPunct="0">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r>
              <a:rPr lang="en-US" sz="2000" i="0" u="sng" strike="noStrike" dirty="0">
                <a:solidFill>
                  <a:srgbClr val="0070C0"/>
                </a:solidFill>
                <a:effectLst/>
                <a:latin typeface="Calibri" panose="020F0502020204030204" pitchFamily="34" charset="0"/>
              </a:rPr>
              <a:t>jonathan.rathsam@nasa.gov</a:t>
            </a:r>
            <a:endParaRPr lang="en-US" sz="2000" kern="0" dirty="0">
              <a:solidFill>
                <a:srgbClr val="0070C0"/>
              </a:solidFill>
            </a:endParaRPr>
          </a:p>
        </p:txBody>
      </p:sp>
    </p:spTree>
    <p:extLst>
      <p:ext uri="{BB962C8B-B14F-4D97-AF65-F5344CB8AC3E}">
        <p14:creationId xmlns:p14="http://schemas.microsoft.com/office/powerpoint/2010/main" val="280556372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C2FF-F2F8-45F5-B6CE-4662BFAB31C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49F7D5B-E2AB-4556-B26E-C1C9EAE93A1A}"/>
              </a:ext>
            </a:extLst>
          </p:cNvPr>
          <p:cNvSpPr>
            <a:spLocks noGrp="1"/>
          </p:cNvSpPr>
          <p:nvPr>
            <p:ph idx="1"/>
          </p:nvPr>
        </p:nvSpPr>
        <p:spPr/>
        <p:txBody>
          <a:bodyPr/>
          <a:lstStyle/>
          <a:p>
            <a:pPr marL="514350" indent="-514350">
              <a:buAutoNum type="arabicParenR"/>
            </a:pPr>
            <a:r>
              <a:rPr lang="en-US" sz="2800" dirty="0"/>
              <a:t>The NASA Quesst Mission</a:t>
            </a:r>
          </a:p>
          <a:p>
            <a:pPr marL="514350" indent="-514350">
              <a:buAutoNum type="arabicParenR"/>
            </a:pPr>
            <a:r>
              <a:rPr lang="en-US" sz="2800" dirty="0"/>
              <a:t>Phase 3 – Community Response Testing</a:t>
            </a:r>
          </a:p>
          <a:p>
            <a:pPr marL="514350" indent="-514350">
              <a:buAutoNum type="arabicParenR"/>
            </a:pPr>
            <a:r>
              <a:rPr lang="en-US" sz="2800" dirty="0"/>
              <a:t>Challenges and Strategies</a:t>
            </a:r>
            <a:endParaRPr lang="en-US" sz="2400" dirty="0"/>
          </a:p>
        </p:txBody>
      </p:sp>
      <p:sp>
        <p:nvSpPr>
          <p:cNvPr id="4" name="Slide Number Placeholder 3">
            <a:extLst>
              <a:ext uri="{FF2B5EF4-FFF2-40B4-BE49-F238E27FC236}">
                <a16:creationId xmlns:a16="http://schemas.microsoft.com/office/drawing/2014/main" id="{3A6539A0-F58E-464D-A129-3F8743040448}"/>
              </a:ext>
            </a:extLst>
          </p:cNvPr>
          <p:cNvSpPr>
            <a:spLocks noGrp="1"/>
          </p:cNvSpPr>
          <p:nvPr>
            <p:ph type="sldNum" sz="quarter" idx="10"/>
          </p:nvPr>
        </p:nvSpPr>
        <p:spPr/>
        <p:txBody>
          <a:bodyPr/>
          <a:lstStyle/>
          <a:p>
            <a:pPr>
              <a:defRPr/>
            </a:pPr>
            <a:fld id="{31DD3C4B-036E-4AED-9291-1DC0D6EAFAC7}" type="slidenum">
              <a:rPr lang="en-US" smtClean="0"/>
              <a:pPr>
                <a:defRPr/>
              </a:pPr>
              <a:t>2</a:t>
            </a:fld>
            <a:endParaRPr lang="en-US" dirty="0"/>
          </a:p>
        </p:txBody>
      </p:sp>
    </p:spTree>
    <p:extLst>
      <p:ext uri="{BB962C8B-B14F-4D97-AF65-F5344CB8AC3E}">
        <p14:creationId xmlns:p14="http://schemas.microsoft.com/office/powerpoint/2010/main" val="376779921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2DA8F2B-D0D3-4018-8A9C-036D2437D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a16="http://schemas.microsoft.com/office/drawing/2014/main" id="{E4C6DF41-6523-4F53-8EDF-76DE73F81168}"/>
              </a:ext>
            </a:extLst>
          </p:cNvPr>
          <p:cNvGraphicFramePr>
            <a:graphicFrameLocks noGrp="1"/>
          </p:cNvGraphicFramePr>
          <p:nvPr>
            <p:ph idx="1"/>
            <p:extLst>
              <p:ext uri="{D42A27DB-BD31-4B8C-83A1-F6EECF244321}">
                <p14:modId xmlns:p14="http://schemas.microsoft.com/office/powerpoint/2010/main" val="163522843"/>
              </p:ext>
            </p:extLst>
          </p:nvPr>
        </p:nvGraphicFramePr>
        <p:xfrm>
          <a:off x="310356" y="3429000"/>
          <a:ext cx="11571288" cy="5340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41054B86-AF38-449C-890D-8059F8CE3088}"/>
              </a:ext>
            </a:extLst>
          </p:cNvPr>
          <p:cNvSpPr>
            <a:spLocks noGrp="1"/>
          </p:cNvSpPr>
          <p:nvPr>
            <p:ph type="sldNum" sz="quarter" idx="10"/>
          </p:nvPr>
        </p:nvSpPr>
        <p:spPr/>
        <p:txBody>
          <a:bodyPr/>
          <a:lstStyle/>
          <a:p>
            <a:pPr>
              <a:defRPr/>
            </a:pPr>
            <a:fld id="{31DD3C4B-036E-4AED-9291-1DC0D6EAFAC7}" type="slidenum">
              <a:rPr lang="en-US" smtClean="0"/>
              <a:pPr>
                <a:defRPr/>
              </a:pPr>
              <a:t>3</a:t>
            </a:fld>
            <a:endParaRPr lang="en-US" dirty="0"/>
          </a:p>
        </p:txBody>
      </p:sp>
      <p:sp>
        <p:nvSpPr>
          <p:cNvPr id="7" name="TextBox 6">
            <a:extLst>
              <a:ext uri="{FF2B5EF4-FFF2-40B4-BE49-F238E27FC236}">
                <a16:creationId xmlns:a16="http://schemas.microsoft.com/office/drawing/2014/main" id="{4DFE64E0-AC90-4B3C-9760-A0D34B5FF13C}"/>
              </a:ext>
            </a:extLst>
          </p:cNvPr>
          <p:cNvSpPr txBox="1"/>
          <p:nvPr/>
        </p:nvSpPr>
        <p:spPr>
          <a:xfrm>
            <a:off x="3053556" y="5620821"/>
            <a:ext cx="609600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dirty="0"/>
          </a:p>
        </p:txBody>
      </p:sp>
      <p:sp>
        <p:nvSpPr>
          <p:cNvPr id="9" name="TextBox 8">
            <a:extLst>
              <a:ext uri="{FF2B5EF4-FFF2-40B4-BE49-F238E27FC236}">
                <a16:creationId xmlns:a16="http://schemas.microsoft.com/office/drawing/2014/main" id="{BCC71D4B-A4C0-4A13-A067-9204DE966EDB}"/>
              </a:ext>
            </a:extLst>
          </p:cNvPr>
          <p:cNvSpPr txBox="1"/>
          <p:nvPr/>
        </p:nvSpPr>
        <p:spPr>
          <a:xfrm>
            <a:off x="243840" y="232643"/>
            <a:ext cx="11170919" cy="523220"/>
          </a:xfrm>
          <a:prstGeom prst="rect">
            <a:avLst/>
          </a:prstGeom>
          <a:noFill/>
        </p:spPr>
        <p:txBody>
          <a:bodyPr wrap="square">
            <a:spAutoFit/>
          </a:bodyPr>
          <a:lstStyle/>
          <a:p>
            <a:r>
              <a:rPr lang="en-US" sz="2800" b="1" i="0" dirty="0">
                <a:solidFill>
                  <a:srgbClr val="000000"/>
                </a:solidFill>
                <a:effectLst/>
                <a:latin typeface="Arial" panose="020B0604020202020204" pitchFamily="34" charset="0"/>
                <a:cs typeface="Arial" panose="020B0604020202020204" pitchFamily="34" charset="0"/>
              </a:rPr>
              <a:t>NASA Quesst Mission</a:t>
            </a:r>
            <a:endParaRPr lang="en-US" sz="2800" b="1" dirty="0">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A63D3C5-9B1C-4DA8-9A74-E4EA43D1569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7600" y="187325"/>
            <a:ext cx="739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A71C345C-E9EC-443E-8F53-17189CC80239}"/>
              </a:ext>
            </a:extLst>
          </p:cNvPr>
          <p:cNvSpPr txBox="1"/>
          <p:nvPr/>
        </p:nvSpPr>
        <p:spPr>
          <a:xfrm>
            <a:off x="5690259" y="4911613"/>
            <a:ext cx="3137857" cy="3693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txBody>
          <a:bodyPr wrap="square">
            <a:spAutoFit/>
          </a:bodyPr>
          <a:lstStyle/>
          <a:p>
            <a:r>
              <a:rPr lang="en-US" sz="1800" b="1" i="0" dirty="0">
                <a:solidFill>
                  <a:srgbClr val="000000"/>
                </a:solidFill>
                <a:effectLst/>
                <a:latin typeface="Arial" panose="020B0604020202020204" pitchFamily="34" charset="0"/>
                <a:cs typeface="Arial" panose="020B0604020202020204" pitchFamily="34" charset="0"/>
              </a:rPr>
              <a:t>Community Test Campaign</a:t>
            </a:r>
            <a:endParaRPr lang="en-US" dirty="0"/>
          </a:p>
        </p:txBody>
      </p:sp>
    </p:spTree>
    <p:extLst>
      <p:ext uri="{BB962C8B-B14F-4D97-AF65-F5344CB8AC3E}">
        <p14:creationId xmlns:p14="http://schemas.microsoft.com/office/powerpoint/2010/main" val="397972590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731AAB-E0C1-4EB7-8377-EFC73454F1E8}"/>
              </a:ext>
            </a:extLst>
          </p:cNvPr>
          <p:cNvSpPr>
            <a:spLocks noGrp="1"/>
          </p:cNvSpPr>
          <p:nvPr>
            <p:ph type="title"/>
          </p:nvPr>
        </p:nvSpPr>
        <p:spPr/>
        <p:txBody>
          <a:bodyPr anchor="ctr"/>
          <a:lstStyle/>
          <a:p>
            <a:r>
              <a:rPr lang="en-US" sz="2800" dirty="0">
                <a:latin typeface="Helvetica" panose="020B0604020202020204" pitchFamily="34" charset="0"/>
                <a:cs typeface="Helvetica" panose="020B0604020202020204" pitchFamily="34" charset="0"/>
              </a:rPr>
              <a:t>Phases of the NASA Quesst Mission</a:t>
            </a:r>
          </a:p>
        </p:txBody>
      </p:sp>
      <p:grpSp>
        <p:nvGrpSpPr>
          <p:cNvPr id="2" name="Group 1">
            <a:extLst>
              <a:ext uri="{FF2B5EF4-FFF2-40B4-BE49-F238E27FC236}">
                <a16:creationId xmlns:a16="http://schemas.microsoft.com/office/drawing/2014/main" id="{92658207-837B-6C99-3187-DA35C9469CEA}"/>
              </a:ext>
            </a:extLst>
          </p:cNvPr>
          <p:cNvGrpSpPr/>
          <p:nvPr/>
        </p:nvGrpSpPr>
        <p:grpSpPr>
          <a:xfrm>
            <a:off x="8800091" y="1389551"/>
            <a:ext cx="2990751" cy="2983645"/>
            <a:chOff x="8737724" y="1919419"/>
            <a:chExt cx="2990751" cy="2983645"/>
          </a:xfrm>
        </p:grpSpPr>
        <p:sp>
          <p:nvSpPr>
            <p:cNvPr id="4" name="Oval 3">
              <a:extLst>
                <a:ext uri="{FF2B5EF4-FFF2-40B4-BE49-F238E27FC236}">
                  <a16:creationId xmlns:a16="http://schemas.microsoft.com/office/drawing/2014/main" id="{3BA7B1AA-C18C-414A-B1D8-1E79DD70F09C}"/>
                </a:ext>
              </a:extLst>
            </p:cNvPr>
            <p:cNvSpPr/>
            <p:nvPr/>
          </p:nvSpPr>
          <p:spPr>
            <a:xfrm>
              <a:off x="8741277" y="1919419"/>
              <a:ext cx="2983645" cy="2983645"/>
            </a:xfrm>
            <a:prstGeom prst="ellipse">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5" name="TextBox 4">
              <a:extLst>
                <a:ext uri="{FF2B5EF4-FFF2-40B4-BE49-F238E27FC236}">
                  <a16:creationId xmlns:a16="http://schemas.microsoft.com/office/drawing/2014/main" id="{D0BD6175-0FCC-4928-A0F7-48A87E4A83D4}"/>
                </a:ext>
              </a:extLst>
            </p:cNvPr>
            <p:cNvSpPr txBox="1"/>
            <p:nvPr/>
          </p:nvSpPr>
          <p:spPr>
            <a:xfrm>
              <a:off x="8737724" y="2626411"/>
              <a:ext cx="2990751" cy="1569660"/>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685783"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Helvetica"/>
                  <a:ea typeface="ＭＳ Ｐゴシック"/>
                  <a:sym typeface="Helvetica"/>
                </a:rPr>
                <a:t>Systematic Approach Leading to Community Testing</a:t>
              </a:r>
            </a:p>
          </p:txBody>
        </p:sp>
      </p:grpSp>
      <p:sp>
        <p:nvSpPr>
          <p:cNvPr id="6" name="TextBox 5">
            <a:extLst>
              <a:ext uri="{FF2B5EF4-FFF2-40B4-BE49-F238E27FC236}">
                <a16:creationId xmlns:a16="http://schemas.microsoft.com/office/drawing/2014/main" id="{B17BF830-BBC7-4270-BDDE-9FD52C7FA50E}"/>
              </a:ext>
            </a:extLst>
          </p:cNvPr>
          <p:cNvSpPr txBox="1"/>
          <p:nvPr/>
        </p:nvSpPr>
        <p:spPr>
          <a:xfrm>
            <a:off x="3078613" y="1168028"/>
            <a:ext cx="5254225" cy="1454244"/>
          </a:xfrm>
          <a:prstGeom prst="rect">
            <a:avLst/>
          </a:prstGeom>
          <a:noFill/>
        </p:spPr>
        <p:txBody>
          <a:bodyPr wrap="square" rtlCol="0">
            <a:spAutoFit/>
          </a:bodyPr>
          <a:lstStyle/>
          <a:p>
            <a:pPr marL="0" marR="0" lvl="0" indent="0" algn="l" defTabSz="685783"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sym typeface="Helvetica"/>
              </a:rPr>
              <a:t>Phase 1 – Aircraft Development</a:t>
            </a:r>
          </a:p>
          <a:p>
            <a:pPr marL="0" marR="0" lvl="0" indent="0" algn="l" defTabSz="685783" rtl="0" eaLnBrk="1" fontAlgn="auto" latinLnBrk="0" hangingPunct="0">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sym typeface="Helvetica"/>
              </a:rPr>
              <a:t>In progress (2018-2024) </a:t>
            </a:r>
          </a:p>
          <a:p>
            <a:pPr marL="573088" marR="0" lvl="1" indent="-225425" algn="l" defTabSz="685783" rtl="0" eaLnBrk="1" fontAlgn="auto" latinLnBrk="0" hangingPunct="0">
              <a:lnSpc>
                <a:spcPct val="100000"/>
              </a:lnSpc>
              <a:spcBef>
                <a:spcPts val="100"/>
              </a:spcBef>
              <a:spcAft>
                <a:spcPts val="0"/>
              </a:spcAft>
              <a:buClrTx/>
              <a:buSzTx/>
              <a:buFont typeface="Arial" panose="020B0604020202020204" pitchFamily="34" charset="0"/>
              <a:buChar char="•"/>
              <a:defRPr/>
            </a:pPr>
            <a:r>
              <a:rPr lang="en-US" sz="1600" kern="0" dirty="0">
                <a:solidFill>
                  <a:prstClr val="black">
                    <a:lumMod val="85000"/>
                    <a:lumOff val="15000"/>
                  </a:prstClr>
                </a:solidFill>
                <a:latin typeface="Helvetica" panose="020B0604020202020204" pitchFamily="34" charset="0"/>
                <a:ea typeface="ＭＳ Ｐゴシック"/>
                <a:cs typeface="Helvetica" panose="020B0604020202020204" pitchFamily="34" charset="0"/>
                <a:sym typeface="Helvetica"/>
              </a:rPr>
              <a:t>Detailed design</a:t>
            </a:r>
          </a:p>
          <a:p>
            <a:pPr marL="573088" marR="0" lvl="1" indent="-225425" algn="l" defTabSz="685783" rtl="0" eaLnBrk="1" fontAlgn="auto" latinLnBrk="0" hangingPunct="0">
              <a:lnSpc>
                <a:spcPct val="100000"/>
              </a:lnSpc>
              <a:spcBef>
                <a:spcPts val="100"/>
              </a:spcBef>
              <a:spcAft>
                <a:spcPts val="0"/>
              </a:spcAft>
              <a:buClrTx/>
              <a:buSzTx/>
              <a:buFont typeface="Arial" panose="020B0604020202020204" pitchFamily="34" charset="0"/>
              <a:buChar char="•"/>
              <a:defRPr/>
            </a:pPr>
            <a:r>
              <a:rPr lang="en-US" sz="1600" kern="0" dirty="0">
                <a:solidFill>
                  <a:prstClr val="black">
                    <a:lumMod val="85000"/>
                    <a:lumOff val="15000"/>
                  </a:prstClr>
                </a:solidFill>
                <a:latin typeface="Helvetica" panose="020B0604020202020204" pitchFamily="34" charset="0"/>
                <a:ea typeface="ＭＳ Ｐゴシック"/>
                <a:cs typeface="Helvetica" panose="020B0604020202020204" pitchFamily="34" charset="0"/>
                <a:sym typeface="Helvetica"/>
              </a:rPr>
              <a:t>F</a:t>
            </a:r>
            <a:r>
              <a:rPr kumimoji="0" lang="en-US" sz="1600" b="0" i="0" u="none" strike="noStrike" kern="0" cap="none" spc="0" normalizeH="0" baseline="0" noProof="0" dirty="0" err="1">
                <a:ln>
                  <a:noFill/>
                </a:ln>
                <a:solidFill>
                  <a:prstClr val="black">
                    <a:lumMod val="85000"/>
                    <a:lumOff val="15000"/>
                  </a:prstClr>
                </a:solidFill>
                <a:effectLst/>
                <a:uLnTx/>
                <a:uFillTx/>
                <a:latin typeface="Helvetica" panose="020B0604020202020204" pitchFamily="34" charset="0"/>
                <a:ea typeface="ＭＳ Ｐゴシック"/>
                <a:cs typeface="Helvetica" panose="020B0604020202020204" pitchFamily="34" charset="0"/>
                <a:sym typeface="Helvetica"/>
              </a:rPr>
              <a:t>abrication</a:t>
            </a:r>
            <a:r>
              <a:rPr kumimoji="0" lang="en-US" sz="1600" b="0" i="0" u="none" strike="noStrike" kern="0" cap="none" spc="0" normalizeH="0" baseline="0" noProof="0" dirty="0">
                <a:ln>
                  <a:noFill/>
                </a:ln>
                <a:solidFill>
                  <a:prstClr val="black">
                    <a:lumMod val="85000"/>
                    <a:lumOff val="15000"/>
                  </a:prstClr>
                </a:solidFill>
                <a:effectLst/>
                <a:uLnTx/>
                <a:uFillTx/>
                <a:latin typeface="Helvetica" panose="020B0604020202020204" pitchFamily="34" charset="0"/>
                <a:ea typeface="ＭＳ Ｐゴシック"/>
                <a:cs typeface="Helvetica" panose="020B0604020202020204" pitchFamily="34" charset="0"/>
                <a:sym typeface="Helvetica"/>
              </a:rPr>
              <a:t>, integration, ground test</a:t>
            </a:r>
          </a:p>
          <a:p>
            <a:pPr marL="573088" marR="0" lvl="1" indent="-225425" algn="l" defTabSz="685783" rtl="0" eaLnBrk="1" fontAlgn="auto" latinLnBrk="0" hangingPunct="0">
              <a:lnSpc>
                <a:spcPct val="100000"/>
              </a:lnSpc>
              <a:spcBef>
                <a:spcPts val="10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prstClr val="black">
                    <a:lumMod val="85000"/>
                    <a:lumOff val="15000"/>
                  </a:prstClr>
                </a:solidFill>
                <a:effectLst/>
                <a:uLnTx/>
                <a:uFillTx/>
                <a:latin typeface="Helvetica" panose="020B0604020202020204" pitchFamily="34" charset="0"/>
                <a:ea typeface="ＭＳ Ｐゴシック"/>
                <a:cs typeface="Helvetica" panose="020B0604020202020204" pitchFamily="34" charset="0"/>
                <a:sym typeface="Helvetica"/>
              </a:rPr>
              <a:t>Subsonic and supersonic envelope expansion</a:t>
            </a:r>
          </a:p>
        </p:txBody>
      </p:sp>
      <p:sp>
        <p:nvSpPr>
          <p:cNvPr id="7" name="TextBox 6">
            <a:extLst>
              <a:ext uri="{FF2B5EF4-FFF2-40B4-BE49-F238E27FC236}">
                <a16:creationId xmlns:a16="http://schemas.microsoft.com/office/drawing/2014/main" id="{D4E56E6B-FA9F-4864-827B-C1363594F1A0}"/>
              </a:ext>
            </a:extLst>
          </p:cNvPr>
          <p:cNvSpPr txBox="1"/>
          <p:nvPr/>
        </p:nvSpPr>
        <p:spPr>
          <a:xfrm>
            <a:off x="3078612" y="3040530"/>
            <a:ext cx="5907343" cy="1454244"/>
          </a:xfrm>
          <a:prstGeom prst="rect">
            <a:avLst/>
          </a:prstGeom>
          <a:noFill/>
        </p:spPr>
        <p:txBody>
          <a:bodyPr wrap="square" lIns="91440" tIns="45720" rIns="91440" bIns="45720" rtlCol="0" anchor="t">
            <a:spAutoFit/>
          </a:bodyPr>
          <a:lstStyle/>
          <a:p>
            <a:pPr marL="233045" marR="0" lvl="0" indent="-219075" algn="l" defTabSz="685783" rtl="0" eaLnBrk="1"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sym typeface="Helvetica"/>
              </a:rPr>
              <a:t>Phase 2 – Acoustic Validation</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endParaRPr>
          </a:p>
          <a:p>
            <a:pPr marL="233045" marR="0" lvl="0" indent="-219075" algn="l" defTabSz="685783" rtl="0" eaLnBrk="1" fontAlgn="base" latinLnBrk="0" hangingPunct="0">
              <a:lnSpc>
                <a:spcPct val="100000"/>
              </a:lnSpc>
              <a:spcBef>
                <a:spcPct val="0"/>
              </a:spcBef>
              <a:spcAft>
                <a:spcPct val="0"/>
              </a:spcAft>
              <a:buClrTx/>
              <a:buSzTx/>
              <a:buFontTx/>
              <a:buNone/>
              <a:tabLst/>
              <a:defRPr/>
            </a:pPr>
            <a:r>
              <a:rPr kumimoji="0" lang="en-US" b="0" i="1"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sym typeface="Helvetica"/>
              </a:rPr>
              <a:t>Preparation in progress, execution begins 2024</a:t>
            </a:r>
            <a:endParaRPr kumimoji="0" lang="en-US" b="0" i="1"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endParaRPr>
          </a:p>
          <a:p>
            <a:pPr marL="573088" marR="0" lvl="1" indent="-219075" algn="l" defTabSz="685783" rtl="0" eaLnBrk="1" fontAlgn="auto" latinLnBrk="0" hangingPunct="0">
              <a:lnSpc>
                <a:spcPct val="100000"/>
              </a:lnSpc>
              <a:spcBef>
                <a:spcPts val="10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sym typeface="Helvetica"/>
              </a:rPr>
              <a:t>Detailed in-flight and ground measurements</a:t>
            </a:r>
          </a:p>
          <a:p>
            <a:pPr marL="573088" marR="0" lvl="1" indent="-219075" algn="l" defTabSz="685783" rtl="0" eaLnBrk="1" fontAlgn="auto" latinLnBrk="0" hangingPunct="0">
              <a:lnSpc>
                <a:spcPct val="100000"/>
              </a:lnSpc>
              <a:spcBef>
                <a:spcPts val="100"/>
              </a:spcBef>
              <a:spcAft>
                <a:spcPts val="0"/>
              </a:spcAft>
              <a:buClrTx/>
              <a:buSzTx/>
              <a:buFont typeface="Arial" panose="020B0604020202020204" pitchFamily="34" charset="0"/>
              <a:buChar char="•"/>
              <a:defRPr/>
            </a:pPr>
            <a:r>
              <a:rPr lang="en-US" sz="1600" kern="0" dirty="0">
                <a:solidFill>
                  <a:prstClr val="black"/>
                </a:solidFill>
                <a:latin typeface="Helvetica" panose="020B0604020202020204" pitchFamily="34" charset="0"/>
                <a:ea typeface="ＭＳ Ｐゴシック"/>
                <a:cs typeface="Helvetica" panose="020B0604020202020204" pitchFamily="34" charset="0"/>
                <a:sym typeface="Helvetica"/>
              </a:rPr>
              <a:t>Validation of X-59 acoustic signature and prediction tools</a:t>
            </a:r>
          </a:p>
          <a:p>
            <a:pPr marL="573088" marR="0" lvl="1" indent="-219075" algn="l" defTabSz="685783" rtl="0" eaLnBrk="1" fontAlgn="auto" latinLnBrk="0" hangingPunct="0">
              <a:lnSpc>
                <a:spcPct val="100000"/>
              </a:lnSpc>
              <a:spcBef>
                <a:spcPts val="10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sym typeface="Helvetica"/>
              </a:rPr>
              <a:t>Development of acoustic prediction tools for Phase 3</a:t>
            </a:r>
            <a:endParaRPr kumimoji="0" lang="en-US" sz="1600" b="0" i="0"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endParaRPr>
          </a:p>
        </p:txBody>
      </p:sp>
      <p:pic>
        <p:nvPicPr>
          <p:cNvPr id="8" name="Picture 7">
            <a:extLst>
              <a:ext uri="{FF2B5EF4-FFF2-40B4-BE49-F238E27FC236}">
                <a16:creationId xmlns:a16="http://schemas.microsoft.com/office/drawing/2014/main" id="{86536E66-B295-4A0F-9DF2-FE97956944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016" t="8928" r="5001" b="4563"/>
          <a:stretch/>
        </p:blipFill>
        <p:spPr>
          <a:xfrm>
            <a:off x="215277" y="2797425"/>
            <a:ext cx="2783747" cy="1985159"/>
          </a:xfrm>
          <a:prstGeom prst="rect">
            <a:avLst/>
          </a:prstGeom>
        </p:spPr>
      </p:pic>
      <p:sp>
        <p:nvSpPr>
          <p:cNvPr id="9" name="TextBox 8">
            <a:extLst>
              <a:ext uri="{FF2B5EF4-FFF2-40B4-BE49-F238E27FC236}">
                <a16:creationId xmlns:a16="http://schemas.microsoft.com/office/drawing/2014/main" id="{84F1D80D-F0E0-4E5B-957F-E7FB5E1BCCEF}"/>
              </a:ext>
            </a:extLst>
          </p:cNvPr>
          <p:cNvSpPr txBox="1"/>
          <p:nvPr/>
        </p:nvSpPr>
        <p:spPr>
          <a:xfrm>
            <a:off x="3114645" y="4957554"/>
            <a:ext cx="7180822" cy="1713290"/>
          </a:xfrm>
          <a:prstGeom prst="rect">
            <a:avLst/>
          </a:prstGeom>
          <a:noFill/>
        </p:spPr>
        <p:txBody>
          <a:bodyPr wrap="square" rtlCol="0">
            <a:spAutoFit/>
          </a:bodyPr>
          <a:lstStyle/>
          <a:p>
            <a:pPr marL="0" marR="0" lvl="0" indent="0" algn="l" defTabSz="685783"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sym typeface="Helvetica"/>
              </a:rPr>
              <a:t>Phase 3 – Community Response Testing  </a:t>
            </a:r>
          </a:p>
          <a:p>
            <a:pPr marL="0" marR="0" lvl="0" indent="0" algn="l" defTabSz="685783" rtl="0" eaLnBrk="1" fontAlgn="auto" latinLnBrk="0" hangingPunct="0">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sym typeface="Helvetica"/>
              </a:rPr>
              <a:t>Preparation in progress, execution begins 2025</a:t>
            </a:r>
            <a:endParaRPr kumimoji="0" lang="en-US" b="1" i="0" u="none" strike="noStrike" kern="0" cap="none" spc="0" normalizeH="0" baseline="0" noProof="0" dirty="0">
              <a:ln>
                <a:noFill/>
              </a:ln>
              <a:solidFill>
                <a:prstClr val="black"/>
              </a:solidFill>
              <a:effectLst/>
              <a:uLnTx/>
              <a:uFillTx/>
              <a:latin typeface="Helvetica" panose="020B0604020202020204" pitchFamily="34" charset="0"/>
              <a:ea typeface="ＭＳ Ｐゴシック"/>
              <a:cs typeface="Helvetica" panose="020B0604020202020204" pitchFamily="34" charset="0"/>
              <a:sym typeface="Helvetica"/>
            </a:endParaRPr>
          </a:p>
          <a:p>
            <a:pPr marL="525463" marR="0" lvl="1" indent="-234950" algn="l" defTabSz="685783" rtl="0" eaLnBrk="1" fontAlgn="auto" latinLnBrk="0" hangingPunct="0">
              <a:lnSpc>
                <a:spcPct val="100000"/>
              </a:lnSpc>
              <a:spcBef>
                <a:spcPts val="100"/>
              </a:spcBef>
              <a:spcAft>
                <a:spcPts val="0"/>
              </a:spcAft>
              <a:buClrTx/>
              <a:buSzTx/>
              <a:buFont typeface="Arial" panose="020B0604020202020204" pitchFamily="34" charset="0"/>
              <a:buChar char="•"/>
              <a:tabLst>
                <a:tab pos="669925" algn="l"/>
              </a:tabLst>
              <a:defRPr/>
            </a:pPr>
            <a:r>
              <a:rPr kumimoji="0" lang="en-US" sz="1600" b="0" i="0" u="none" strike="noStrike" kern="0" cap="none" spc="0" normalizeH="0" baseline="0" noProof="0" dirty="0">
                <a:ln>
                  <a:noFill/>
                </a:ln>
                <a:solidFill>
                  <a:prstClr val="black">
                    <a:lumMod val="85000"/>
                    <a:lumOff val="15000"/>
                  </a:prstClr>
                </a:solidFill>
                <a:effectLst/>
                <a:uLnTx/>
                <a:uFillTx/>
                <a:latin typeface="Helvetica" panose="020B0604020202020204" pitchFamily="34" charset="0"/>
                <a:ea typeface="ＭＳ Ｐゴシック"/>
                <a:cs typeface="Helvetica" panose="020B0604020202020204" pitchFamily="34" charset="0"/>
                <a:sym typeface="Helvetica"/>
              </a:rPr>
              <a:t>Community site selection</a:t>
            </a:r>
          </a:p>
          <a:p>
            <a:pPr marL="525463" marR="0" lvl="1" indent="-234950" algn="l" defTabSz="685783" rtl="0" eaLnBrk="1" fontAlgn="auto" latinLnBrk="0" hangingPunct="0">
              <a:lnSpc>
                <a:spcPct val="100000"/>
              </a:lnSpc>
              <a:spcBef>
                <a:spcPts val="100"/>
              </a:spcBef>
              <a:spcAft>
                <a:spcPts val="0"/>
              </a:spcAft>
              <a:buClrTx/>
              <a:buSzTx/>
              <a:buFont typeface="Arial" panose="020B0604020202020204" pitchFamily="34" charset="0"/>
              <a:buChar char="•"/>
              <a:tabLst>
                <a:tab pos="669925" algn="l"/>
              </a:tabLst>
              <a:defRPr/>
            </a:pPr>
            <a:r>
              <a:rPr kumimoji="0" lang="en-US" sz="1600" b="0" i="0" u="none" strike="noStrike" kern="0" cap="none" spc="0" normalizeH="0" baseline="0" noProof="0" dirty="0">
                <a:ln>
                  <a:noFill/>
                </a:ln>
                <a:solidFill>
                  <a:prstClr val="black">
                    <a:lumMod val="85000"/>
                    <a:lumOff val="15000"/>
                  </a:prstClr>
                </a:solidFill>
                <a:effectLst/>
                <a:uLnTx/>
                <a:uFillTx/>
                <a:latin typeface="Helvetica" panose="020B0604020202020204" pitchFamily="34" charset="0"/>
                <a:ea typeface="ＭＳ Ｐゴシック"/>
                <a:cs typeface="Helvetica" panose="020B0604020202020204" pitchFamily="34" charset="0"/>
                <a:sym typeface="Helvetica"/>
              </a:rPr>
              <a:t>Community response surveys</a:t>
            </a:r>
          </a:p>
          <a:p>
            <a:pPr marL="525463" marR="0" lvl="1" indent="-234950" algn="l" defTabSz="685783" rtl="0" eaLnBrk="1" fontAlgn="auto" latinLnBrk="0" hangingPunct="0">
              <a:lnSpc>
                <a:spcPct val="100000"/>
              </a:lnSpc>
              <a:spcBef>
                <a:spcPts val="100"/>
              </a:spcBef>
              <a:spcAft>
                <a:spcPts val="0"/>
              </a:spcAft>
              <a:buClrTx/>
              <a:buSzTx/>
              <a:buFont typeface="Arial" panose="020B0604020202020204" pitchFamily="34" charset="0"/>
              <a:buChar char="•"/>
              <a:tabLst>
                <a:tab pos="669925" algn="l"/>
              </a:tabLst>
              <a:defRPr/>
            </a:pPr>
            <a:r>
              <a:rPr kumimoji="0" lang="en-US" sz="1600" b="0" i="0" u="none" strike="noStrike" kern="0" cap="none" spc="0" normalizeH="0" baseline="0" noProof="0" dirty="0">
                <a:ln>
                  <a:noFill/>
                </a:ln>
                <a:solidFill>
                  <a:prstClr val="black">
                    <a:lumMod val="85000"/>
                    <a:lumOff val="15000"/>
                  </a:prstClr>
                </a:solidFill>
                <a:effectLst/>
                <a:uLnTx/>
                <a:uFillTx/>
                <a:latin typeface="Helvetica" panose="020B0604020202020204" pitchFamily="34" charset="0"/>
                <a:ea typeface="ＭＳ Ｐゴシック"/>
                <a:cs typeface="Helvetica" panose="020B0604020202020204" pitchFamily="34" charset="0"/>
                <a:sym typeface="Helvetica"/>
              </a:rPr>
              <a:t>Noise exposure design and estimation (measurement and predictions)</a:t>
            </a:r>
            <a:endParaRPr lang="en-US" sz="1600" kern="0" dirty="0">
              <a:solidFill>
                <a:prstClr val="black">
                  <a:lumMod val="85000"/>
                  <a:lumOff val="15000"/>
                </a:prstClr>
              </a:solidFill>
              <a:latin typeface="Helvetica" panose="020B0604020202020204" pitchFamily="34" charset="0"/>
              <a:ea typeface="ＭＳ Ｐゴシック"/>
              <a:cs typeface="Helvetica" panose="020B0604020202020204" pitchFamily="34" charset="0"/>
              <a:sym typeface="Helvetica"/>
            </a:endParaRPr>
          </a:p>
          <a:p>
            <a:pPr marL="525463" marR="0" lvl="1" indent="-234950" algn="l" defTabSz="685783" rtl="0" eaLnBrk="1" fontAlgn="auto" latinLnBrk="0" hangingPunct="0">
              <a:lnSpc>
                <a:spcPct val="100000"/>
              </a:lnSpc>
              <a:spcBef>
                <a:spcPts val="100"/>
              </a:spcBef>
              <a:spcAft>
                <a:spcPts val="0"/>
              </a:spcAft>
              <a:buClrTx/>
              <a:buSzTx/>
              <a:buFont typeface="Arial" panose="020B0604020202020204" pitchFamily="34" charset="0"/>
              <a:buChar char="•"/>
              <a:tabLst>
                <a:tab pos="669925" algn="l"/>
              </a:tabLst>
              <a:defRPr/>
            </a:pPr>
            <a:r>
              <a:rPr lang="en-US" sz="1600" kern="0" dirty="0">
                <a:solidFill>
                  <a:prstClr val="black">
                    <a:lumMod val="85000"/>
                    <a:lumOff val="15000"/>
                  </a:prstClr>
                </a:solidFill>
                <a:latin typeface="Helvetica" panose="020B0604020202020204" pitchFamily="34" charset="0"/>
                <a:ea typeface="ＭＳ Ｐゴシック"/>
                <a:cs typeface="Helvetica" panose="020B0604020202020204" pitchFamily="34" charset="0"/>
                <a:sym typeface="Helvetica"/>
              </a:rPr>
              <a:t>Dose-response relationship development and data delivery</a:t>
            </a:r>
            <a:endParaRPr kumimoji="0" lang="en-US" sz="1600" b="0" i="0" u="none" strike="noStrike" kern="0" cap="none" spc="0" normalizeH="0" baseline="0" noProof="0" dirty="0">
              <a:ln>
                <a:noFill/>
              </a:ln>
              <a:solidFill>
                <a:prstClr val="black">
                  <a:lumMod val="85000"/>
                  <a:lumOff val="15000"/>
                </a:prstClr>
              </a:solidFill>
              <a:effectLst/>
              <a:uLnTx/>
              <a:uFillTx/>
              <a:latin typeface="Helvetica" panose="020B0604020202020204" pitchFamily="34" charset="0"/>
              <a:ea typeface="ＭＳ Ｐゴシック"/>
              <a:cs typeface="Helvetica" panose="020B0604020202020204" pitchFamily="34" charset="0"/>
              <a:sym typeface="Helvetica"/>
            </a:endParaRPr>
          </a:p>
        </p:txBody>
      </p:sp>
      <p:pic>
        <p:nvPicPr>
          <p:cNvPr id="10" name="Picture 9">
            <a:extLst>
              <a:ext uri="{FF2B5EF4-FFF2-40B4-BE49-F238E27FC236}">
                <a16:creationId xmlns:a16="http://schemas.microsoft.com/office/drawing/2014/main" id="{6FC1B97F-A3C2-44ED-9483-E055969D69D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5277" y="4857614"/>
            <a:ext cx="2783747" cy="1860754"/>
          </a:xfrm>
          <a:prstGeom prst="rect">
            <a:avLst/>
          </a:prstGeom>
        </p:spPr>
      </p:pic>
      <p:pic>
        <p:nvPicPr>
          <p:cNvPr id="11" name="Picture 10">
            <a:extLst>
              <a:ext uri="{FF2B5EF4-FFF2-40B4-BE49-F238E27FC236}">
                <a16:creationId xmlns:a16="http://schemas.microsoft.com/office/drawing/2014/main" id="{BF86FB7A-9E7C-497B-9B81-C0A0EBCA9EB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15276" y="1116442"/>
            <a:ext cx="2783747" cy="1605954"/>
          </a:xfrm>
          <a:prstGeom prst="rect">
            <a:avLst/>
          </a:prstGeom>
        </p:spPr>
      </p:pic>
      <p:sp>
        <p:nvSpPr>
          <p:cNvPr id="13" name="Slide Number Placeholder 12">
            <a:extLst>
              <a:ext uri="{FF2B5EF4-FFF2-40B4-BE49-F238E27FC236}">
                <a16:creationId xmlns:a16="http://schemas.microsoft.com/office/drawing/2014/main" id="{B442C117-5094-AFF9-6FB9-1AC27C460DA4}"/>
              </a:ext>
            </a:extLst>
          </p:cNvPr>
          <p:cNvSpPr>
            <a:spLocks noGrp="1"/>
          </p:cNvSpPr>
          <p:nvPr>
            <p:ph type="sldNum" sz="quarter" idx="10"/>
          </p:nvPr>
        </p:nvSpPr>
        <p:spPr/>
        <p:txBody>
          <a:bodyPr anchor="b" anchorCtr="0"/>
          <a:lstStyle/>
          <a:p>
            <a:pPr>
              <a:defRPr/>
            </a:pPr>
            <a:fld id="{31DD3C4B-036E-4AED-9291-1DC0D6EAFAC7}" type="slidenum">
              <a:rPr lang="en-US" smtClean="0"/>
              <a:pPr>
                <a:defRPr/>
              </a:pPr>
              <a:t>4</a:t>
            </a:fld>
            <a:endParaRPr lang="en-US" dirty="0"/>
          </a:p>
        </p:txBody>
      </p:sp>
      <p:pic>
        <p:nvPicPr>
          <p:cNvPr id="1026" name="Picture 2" descr="The X-59 Quiet SuperSonic Technology (QueSST) aircraft is taking shape, the team positioned the X-59's nose at the front of the aircraft.">
            <a:extLst>
              <a:ext uri="{FF2B5EF4-FFF2-40B4-BE49-F238E27FC236}">
                <a16:creationId xmlns:a16="http://schemas.microsoft.com/office/drawing/2014/main" id="{4093D622-C3E7-4673-8FCE-A5996F3E7B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2797"/>
          <a:stretch/>
        </p:blipFill>
        <p:spPr bwMode="auto">
          <a:xfrm>
            <a:off x="211723" y="1125954"/>
            <a:ext cx="2790853" cy="159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356597"/>
      </p:ext>
    </p:extLst>
  </p:cSld>
  <p:clrMapOvr>
    <a:masterClrMapping/>
  </p:clrMapOvr>
  <p:transition spd="med" advTm="7344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883A-4A53-6F9F-B2CF-8282A1E48DC9}"/>
              </a:ext>
            </a:extLst>
          </p:cNvPr>
          <p:cNvSpPr>
            <a:spLocks noGrp="1"/>
          </p:cNvSpPr>
          <p:nvPr>
            <p:ph type="title"/>
          </p:nvPr>
        </p:nvSpPr>
        <p:spPr>
          <a:xfrm>
            <a:off x="376026" y="201909"/>
            <a:ext cx="10532533" cy="622300"/>
          </a:xfrm>
        </p:spPr>
        <p:txBody>
          <a:bodyPr/>
          <a:lstStyle/>
          <a:p>
            <a:r>
              <a:rPr lang="en-US" dirty="0">
                <a:latin typeface="Arial" panose="020B0604020202020204" pitchFamily="34" charset="0"/>
                <a:cs typeface="Arial" panose="020B0604020202020204" pitchFamily="34" charset="0"/>
              </a:rPr>
              <a:t>Quesst Phase 3 - Community Response Testing</a:t>
            </a:r>
          </a:p>
        </p:txBody>
      </p:sp>
      <p:sp>
        <p:nvSpPr>
          <p:cNvPr id="5" name="Content Placeholder 4">
            <a:extLst>
              <a:ext uri="{FF2B5EF4-FFF2-40B4-BE49-F238E27FC236}">
                <a16:creationId xmlns:a16="http://schemas.microsoft.com/office/drawing/2014/main" id="{B33590D3-8D73-9A12-82BD-C10F2EC9A7F7}"/>
              </a:ext>
            </a:extLst>
          </p:cNvPr>
          <p:cNvSpPr txBox="1">
            <a:spLocks/>
          </p:cNvSpPr>
          <p:nvPr/>
        </p:nvSpPr>
        <p:spPr>
          <a:xfrm>
            <a:off x="6005124" y="1671312"/>
            <a:ext cx="6121920" cy="4511545"/>
          </a:xfrm>
          <a:prstGeom prst="rect">
            <a:avLst/>
          </a:prstGeom>
          <a:solidFill>
            <a:schemeClr val="accent6">
              <a:lumMod val="20000"/>
              <a:lumOff val="80000"/>
            </a:schemeClr>
          </a:solidFill>
        </p:spPr>
        <p:txBody>
          <a:bodyPr/>
          <a:lstStyle>
            <a:lvl1pPr marL="342900" indent="-342900" algn="l" rtl="0" eaLnBrk="0" fontAlgn="base" hangingPunct="0">
              <a:spcBef>
                <a:spcPct val="20000"/>
              </a:spcBef>
              <a:spcAft>
                <a:spcPct val="0"/>
              </a:spcAft>
              <a:buChar char="•"/>
              <a:defRPr>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spcAft>
                <a:spcPts val="600"/>
              </a:spcAft>
              <a:buNone/>
            </a:pPr>
            <a:r>
              <a:rPr lang="en-US" sz="2000" b="1" i="1" u="sng" kern="0" dirty="0"/>
              <a:t>Some aspects of community tests</a:t>
            </a:r>
          </a:p>
          <a:p>
            <a:pPr>
              <a:spcAft>
                <a:spcPts val="600"/>
              </a:spcAft>
            </a:pPr>
            <a:r>
              <a:rPr lang="en-US" sz="2000" kern="0" dirty="0"/>
              <a:t>4-6 tests in different communities across the US</a:t>
            </a:r>
          </a:p>
          <a:p>
            <a:pPr>
              <a:spcAft>
                <a:spcPts val="600"/>
              </a:spcAft>
            </a:pPr>
            <a:r>
              <a:rPr lang="en-US" sz="2000" kern="0" dirty="0"/>
              <a:t>Location selection will consider:</a:t>
            </a:r>
          </a:p>
          <a:p>
            <a:pPr lvl="1">
              <a:spcBef>
                <a:spcPts val="300"/>
              </a:spcBef>
              <a:spcAft>
                <a:spcPts val="600"/>
              </a:spcAft>
            </a:pPr>
            <a:r>
              <a:rPr lang="en-US" sz="1800" kern="0" dirty="0"/>
              <a:t>Variation in climate zones</a:t>
            </a:r>
          </a:p>
          <a:p>
            <a:pPr lvl="1">
              <a:spcBef>
                <a:spcPts val="300"/>
              </a:spcBef>
              <a:spcAft>
                <a:spcPts val="600"/>
              </a:spcAft>
            </a:pPr>
            <a:r>
              <a:rPr lang="en-US" sz="1800" kern="0" dirty="0"/>
              <a:t>Population demographics</a:t>
            </a:r>
          </a:p>
          <a:p>
            <a:pPr lvl="1">
              <a:spcBef>
                <a:spcPts val="300"/>
              </a:spcBef>
              <a:spcAft>
                <a:spcPts val="600"/>
              </a:spcAft>
            </a:pPr>
            <a:r>
              <a:rPr lang="en-US" sz="1800" kern="0" dirty="0"/>
              <a:t>Urbanization level</a:t>
            </a:r>
          </a:p>
          <a:p>
            <a:pPr>
              <a:spcAft>
                <a:spcPts val="600"/>
              </a:spcAft>
            </a:pPr>
            <a:r>
              <a:rPr lang="en-US" sz="2000" kern="0" dirty="0"/>
              <a:t>Each test approximately 1 month long</a:t>
            </a:r>
          </a:p>
          <a:p>
            <a:pPr>
              <a:spcBef>
                <a:spcPts val="300"/>
              </a:spcBef>
              <a:spcAft>
                <a:spcPts val="600"/>
              </a:spcAft>
            </a:pPr>
            <a:r>
              <a:rPr lang="en-US" sz="2000" kern="0" dirty="0"/>
              <a:t>Daytime/waking hours</a:t>
            </a:r>
          </a:p>
          <a:p>
            <a:pPr>
              <a:spcBef>
                <a:spcPts val="300"/>
              </a:spcBef>
              <a:spcAft>
                <a:spcPts val="600"/>
              </a:spcAft>
            </a:pPr>
            <a:r>
              <a:rPr lang="en-US" sz="2000" kern="0" dirty="0"/>
              <a:t>Range of sound levels: 70 to 87 dB</a:t>
            </a:r>
          </a:p>
          <a:p>
            <a:pPr>
              <a:spcBef>
                <a:spcPts val="300"/>
              </a:spcBef>
              <a:spcAft>
                <a:spcPts val="600"/>
              </a:spcAft>
            </a:pPr>
            <a:r>
              <a:rPr lang="en-US" sz="2000" kern="0" dirty="0"/>
              <a:t>Acquire community response representative of the general population</a:t>
            </a:r>
          </a:p>
        </p:txBody>
      </p:sp>
      <p:sp>
        <p:nvSpPr>
          <p:cNvPr id="11" name="Slide Number Placeholder 10">
            <a:extLst>
              <a:ext uri="{FF2B5EF4-FFF2-40B4-BE49-F238E27FC236}">
                <a16:creationId xmlns:a16="http://schemas.microsoft.com/office/drawing/2014/main" id="{C5A3AC58-D3B5-0C20-6046-24D017D4B360}"/>
              </a:ext>
            </a:extLst>
          </p:cNvPr>
          <p:cNvSpPr>
            <a:spLocks noGrp="1"/>
          </p:cNvSpPr>
          <p:nvPr>
            <p:ph type="sldNum" sz="quarter" idx="10"/>
          </p:nvPr>
        </p:nvSpPr>
        <p:spPr/>
        <p:txBody>
          <a:bodyPr/>
          <a:lstStyle/>
          <a:p>
            <a:pPr>
              <a:defRPr/>
            </a:pPr>
            <a:fld id="{78A4C16C-A533-4C37-B717-D0E00056228F}" type="slidenum">
              <a:rPr lang="en-US" smtClean="0"/>
              <a:pPr>
                <a:defRPr/>
              </a:pPr>
              <a:t>5</a:t>
            </a:fld>
            <a:endParaRPr lang="en-US" dirty="0"/>
          </a:p>
        </p:txBody>
      </p:sp>
      <p:pic>
        <p:nvPicPr>
          <p:cNvPr id="1028" name="Picture 4">
            <a:extLst>
              <a:ext uri="{FF2B5EF4-FFF2-40B4-BE49-F238E27FC236}">
                <a16:creationId xmlns:a16="http://schemas.microsoft.com/office/drawing/2014/main" id="{9D6F0DF0-D213-4D14-A8AA-408465378D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762"/>
          <a:stretch/>
        </p:blipFill>
        <p:spPr bwMode="auto">
          <a:xfrm>
            <a:off x="0" y="1423988"/>
            <a:ext cx="5999846" cy="21859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D695301-9F77-46CE-8635-A97C6619CFC4}"/>
              </a:ext>
            </a:extLst>
          </p:cNvPr>
          <p:cNvGrpSpPr>
            <a:grpSpLocks noChangeAspect="1"/>
          </p:cNvGrpSpPr>
          <p:nvPr/>
        </p:nvGrpSpPr>
        <p:grpSpPr>
          <a:xfrm>
            <a:off x="1204069" y="3893746"/>
            <a:ext cx="3591707" cy="2877263"/>
            <a:chOff x="2684922" y="1835766"/>
            <a:chExt cx="5539761" cy="4437821"/>
          </a:xfrm>
        </p:grpSpPr>
        <p:grpSp>
          <p:nvGrpSpPr>
            <p:cNvPr id="16" name="Group 15">
              <a:extLst>
                <a:ext uri="{FF2B5EF4-FFF2-40B4-BE49-F238E27FC236}">
                  <a16:creationId xmlns:a16="http://schemas.microsoft.com/office/drawing/2014/main" id="{A01159EF-04A1-4089-8252-1B99171A6B8B}"/>
                </a:ext>
              </a:extLst>
            </p:cNvPr>
            <p:cNvGrpSpPr/>
            <p:nvPr/>
          </p:nvGrpSpPr>
          <p:grpSpPr>
            <a:xfrm>
              <a:off x="3651232" y="3290823"/>
              <a:ext cx="3540906" cy="2491173"/>
              <a:chOff x="3651232" y="3290823"/>
              <a:chExt cx="3540906" cy="2491173"/>
            </a:xfrm>
          </p:grpSpPr>
          <p:sp>
            <p:nvSpPr>
              <p:cNvPr id="24" name="Oval 23">
                <a:extLst>
                  <a:ext uri="{FF2B5EF4-FFF2-40B4-BE49-F238E27FC236}">
                    <a16:creationId xmlns:a16="http://schemas.microsoft.com/office/drawing/2014/main" id="{027CF1BA-C980-4E0D-A4DB-5562E34B8948}"/>
                  </a:ext>
                </a:extLst>
              </p:cNvPr>
              <p:cNvSpPr/>
              <p:nvPr/>
            </p:nvSpPr>
            <p:spPr>
              <a:xfrm rot="5400000">
                <a:off x="6769694" y="5359553"/>
                <a:ext cx="451449" cy="3934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A4E3D8F-5B29-4075-8F09-54B8FD53AAA5}"/>
                  </a:ext>
                </a:extLst>
              </p:cNvPr>
              <p:cNvSpPr/>
              <p:nvPr/>
            </p:nvSpPr>
            <p:spPr>
              <a:xfrm>
                <a:off x="3651232" y="3290823"/>
                <a:ext cx="451449" cy="3934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3976532-FA51-47B1-AE5A-22BBF1D7B89A}"/>
                  </a:ext>
                </a:extLst>
              </p:cNvPr>
              <p:cNvGrpSpPr/>
              <p:nvPr/>
            </p:nvGrpSpPr>
            <p:grpSpPr>
              <a:xfrm>
                <a:off x="3858936" y="3482877"/>
                <a:ext cx="3136091" cy="2024495"/>
                <a:chOff x="3858936" y="3482877"/>
                <a:chExt cx="3136091" cy="2024495"/>
              </a:xfrm>
            </p:grpSpPr>
            <p:cxnSp>
              <p:nvCxnSpPr>
                <p:cNvPr id="27" name="Straight Arrow Connector 26">
                  <a:extLst>
                    <a:ext uri="{FF2B5EF4-FFF2-40B4-BE49-F238E27FC236}">
                      <a16:creationId xmlns:a16="http://schemas.microsoft.com/office/drawing/2014/main" id="{49347578-4D97-4402-8484-33003CD8B8AE}"/>
                    </a:ext>
                  </a:extLst>
                </p:cNvPr>
                <p:cNvCxnSpPr>
                  <a:cxnSpLocks/>
                </p:cNvCxnSpPr>
                <p:nvPr/>
              </p:nvCxnSpPr>
              <p:spPr>
                <a:xfrm flipV="1">
                  <a:off x="3858936" y="3482877"/>
                  <a:ext cx="3053592" cy="1"/>
                </a:xfrm>
                <a:prstGeom prst="straightConnector1">
                  <a:avLst/>
                </a:prstGeom>
                <a:ln w="349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F7F99EA-709B-4365-B6AC-628CA8DAE83E}"/>
                    </a:ext>
                  </a:extLst>
                </p:cNvPr>
                <p:cNvCxnSpPr>
                  <a:cxnSpLocks/>
                </p:cNvCxnSpPr>
                <p:nvPr/>
              </p:nvCxnSpPr>
              <p:spPr>
                <a:xfrm>
                  <a:off x="6995027" y="3560164"/>
                  <a:ext cx="0" cy="1947208"/>
                </a:xfrm>
                <a:prstGeom prst="straightConnector1">
                  <a:avLst/>
                </a:prstGeom>
                <a:ln w="349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17" name="Freeform 84">
              <a:extLst>
                <a:ext uri="{FF2B5EF4-FFF2-40B4-BE49-F238E27FC236}">
                  <a16:creationId xmlns:a16="http://schemas.microsoft.com/office/drawing/2014/main" id="{7F51520C-EFAB-4524-917D-CA818FFC1059}"/>
                </a:ext>
              </a:extLst>
            </p:cNvPr>
            <p:cNvSpPr/>
            <p:nvPr/>
          </p:nvSpPr>
          <p:spPr>
            <a:xfrm rot="20894661">
              <a:off x="3591111" y="2281066"/>
              <a:ext cx="4633572" cy="2547679"/>
            </a:xfrm>
            <a:custGeom>
              <a:avLst/>
              <a:gdLst>
                <a:gd name="connsiteX0" fmla="*/ 0 w 3801534"/>
                <a:gd name="connsiteY0" fmla="*/ 1244600 h 1303264"/>
                <a:gd name="connsiteX1" fmla="*/ 1896534 w 3801534"/>
                <a:gd name="connsiteY1" fmla="*/ 1159933 h 1303264"/>
                <a:gd name="connsiteX2" fmla="*/ 3801534 w 3801534"/>
                <a:gd name="connsiteY2" fmla="*/ 0 h 1303264"/>
              </a:gdLst>
              <a:ahLst/>
              <a:cxnLst>
                <a:cxn ang="0">
                  <a:pos x="connsiteX0" y="connsiteY0"/>
                </a:cxn>
                <a:cxn ang="0">
                  <a:pos x="connsiteX1" y="connsiteY1"/>
                </a:cxn>
                <a:cxn ang="0">
                  <a:pos x="connsiteX2" y="connsiteY2"/>
                </a:cxn>
              </a:cxnLst>
              <a:rect l="l" t="t" r="r" b="b"/>
              <a:pathLst>
                <a:path w="3801534" h="1303264">
                  <a:moveTo>
                    <a:pt x="0" y="1244600"/>
                  </a:moveTo>
                  <a:cubicBezTo>
                    <a:pt x="631472" y="1305983"/>
                    <a:pt x="1262945" y="1367366"/>
                    <a:pt x="1896534" y="1159933"/>
                  </a:cubicBezTo>
                  <a:cubicBezTo>
                    <a:pt x="2530123" y="952500"/>
                    <a:pt x="3165828" y="476250"/>
                    <a:pt x="3801534"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3A0FA751-5E8A-4CF0-9ECB-4444DA201298}"/>
                </a:ext>
              </a:extLst>
            </p:cNvPr>
            <p:cNvGrpSpPr/>
            <p:nvPr/>
          </p:nvGrpSpPr>
          <p:grpSpPr>
            <a:xfrm>
              <a:off x="2684922" y="1835766"/>
              <a:ext cx="5090683" cy="4437821"/>
              <a:chOff x="2684922" y="1835766"/>
              <a:chExt cx="5090683" cy="4437821"/>
            </a:xfrm>
          </p:grpSpPr>
          <p:cxnSp>
            <p:nvCxnSpPr>
              <p:cNvPr id="20" name="Straight Connector 19">
                <a:extLst>
                  <a:ext uri="{FF2B5EF4-FFF2-40B4-BE49-F238E27FC236}">
                    <a16:creationId xmlns:a16="http://schemas.microsoft.com/office/drawing/2014/main" id="{3FBFE63E-0F29-42E1-9204-968F32362B9C}"/>
                  </a:ext>
                </a:extLst>
              </p:cNvPr>
              <p:cNvCxnSpPr>
                <a:cxnSpLocks/>
              </p:cNvCxnSpPr>
              <p:nvPr/>
            </p:nvCxnSpPr>
            <p:spPr>
              <a:xfrm>
                <a:off x="3795450" y="1835766"/>
                <a:ext cx="0" cy="3737013"/>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253C74-28EA-444A-B9CD-BC648830BB6E}"/>
                  </a:ext>
                </a:extLst>
              </p:cNvPr>
              <p:cNvCxnSpPr>
                <a:cxnSpLocks/>
              </p:cNvCxnSpPr>
              <p:nvPr/>
            </p:nvCxnSpPr>
            <p:spPr>
              <a:xfrm flipH="1">
                <a:off x="3790086" y="5562147"/>
                <a:ext cx="3925751"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05691B2-5AA6-409A-AD5B-4112EDFB2DBC}"/>
                  </a:ext>
                </a:extLst>
              </p:cNvPr>
              <p:cNvSpPr txBox="1"/>
              <p:nvPr/>
            </p:nvSpPr>
            <p:spPr>
              <a:xfrm rot="16200000">
                <a:off x="1724676" y="3076487"/>
                <a:ext cx="2975731" cy="1055239"/>
              </a:xfrm>
              <a:prstGeom prst="rect">
                <a:avLst/>
              </a:prstGeom>
              <a:noFill/>
            </p:spPr>
            <p:txBody>
              <a:bodyPr wrap="none" rtlCol="0">
                <a:spAutoFit/>
              </a:bodyPr>
              <a:lstStyle/>
              <a:p>
                <a:pPr algn="ctr"/>
                <a:r>
                  <a:rPr lang="en-US" sz="1600" dirty="0"/>
                  <a:t>Response Metric</a:t>
                </a:r>
              </a:p>
              <a:p>
                <a:pPr algn="ctr"/>
                <a:r>
                  <a:rPr lang="en-US" sz="1600" dirty="0"/>
                  <a:t>(annoyance level)</a:t>
                </a:r>
              </a:p>
            </p:txBody>
          </p:sp>
          <p:sp>
            <p:nvSpPr>
              <p:cNvPr id="23" name="TextBox 22">
                <a:extLst>
                  <a:ext uri="{FF2B5EF4-FFF2-40B4-BE49-F238E27FC236}">
                    <a16:creationId xmlns:a16="http://schemas.microsoft.com/office/drawing/2014/main" id="{0E7EA3B7-E3C7-4FBE-886A-F0578F8A84C8}"/>
                  </a:ext>
                </a:extLst>
              </p:cNvPr>
              <p:cNvSpPr txBox="1"/>
              <p:nvPr/>
            </p:nvSpPr>
            <p:spPr>
              <a:xfrm>
                <a:off x="3712469" y="5662659"/>
                <a:ext cx="4063136" cy="610928"/>
              </a:xfrm>
              <a:prstGeom prst="rect">
                <a:avLst/>
              </a:prstGeom>
              <a:noFill/>
            </p:spPr>
            <p:txBody>
              <a:bodyPr wrap="none" rtlCol="0">
                <a:spAutoFit/>
              </a:bodyPr>
              <a:lstStyle/>
              <a:p>
                <a:r>
                  <a:rPr lang="en-US" sz="1600" dirty="0"/>
                  <a:t>Dose Metric (noise level)</a:t>
                </a:r>
              </a:p>
            </p:txBody>
          </p:sp>
        </p:grpSp>
        <p:sp>
          <p:nvSpPr>
            <p:cNvPr id="19" name="Oval 18">
              <a:extLst>
                <a:ext uri="{FF2B5EF4-FFF2-40B4-BE49-F238E27FC236}">
                  <a16:creationId xmlns:a16="http://schemas.microsoft.com/office/drawing/2014/main" id="{9EE10BE9-64B9-4E4B-8DEF-4B2B9B4B82C6}"/>
                </a:ext>
              </a:extLst>
            </p:cNvPr>
            <p:cNvSpPr/>
            <p:nvPr/>
          </p:nvSpPr>
          <p:spPr>
            <a:xfrm rot="20210900">
              <a:off x="3299408" y="3540704"/>
              <a:ext cx="4573610" cy="1539425"/>
            </a:xfrm>
            <a:prstGeom prst="ellipse">
              <a:avLst/>
            </a:prstGeom>
            <a:solidFill>
              <a:srgbClr val="FFFF00">
                <a:alpha val="28000"/>
              </a:srgbClr>
            </a:solidFill>
            <a:ln>
              <a:solidFill>
                <a:srgbClr val="FFFF00">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0167472"/>
      </p:ext>
    </p:extLst>
  </p:cSld>
  <p:clrMapOvr>
    <a:masterClrMapping/>
  </p:clrMapOvr>
  <p:transition spd="med" advTm="140586">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883A-4A53-6F9F-B2CF-8282A1E48DC9}"/>
              </a:ext>
            </a:extLst>
          </p:cNvPr>
          <p:cNvSpPr>
            <a:spLocks noGrp="1"/>
          </p:cNvSpPr>
          <p:nvPr>
            <p:ph type="title"/>
          </p:nvPr>
        </p:nvSpPr>
        <p:spPr/>
        <p:txBody>
          <a:bodyPr/>
          <a:lstStyle/>
          <a:p>
            <a:r>
              <a:rPr lang="en-US" dirty="0"/>
              <a:t>Key Technical Elements of Community Response Testing</a:t>
            </a:r>
          </a:p>
        </p:txBody>
      </p:sp>
      <p:sp>
        <p:nvSpPr>
          <p:cNvPr id="20" name="Content Placeholder 2">
            <a:extLst>
              <a:ext uri="{FF2B5EF4-FFF2-40B4-BE49-F238E27FC236}">
                <a16:creationId xmlns:a16="http://schemas.microsoft.com/office/drawing/2014/main" id="{72D71EC2-599A-FEBD-6441-7B2E17B525CF}"/>
              </a:ext>
            </a:extLst>
          </p:cNvPr>
          <p:cNvSpPr txBox="1">
            <a:spLocks/>
          </p:cNvSpPr>
          <p:nvPr/>
        </p:nvSpPr>
        <p:spPr>
          <a:xfrm>
            <a:off x="185347" y="972332"/>
            <a:ext cx="9299954" cy="566327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latin typeface="Arial" panose="020B0604020202020204" pitchFamily="34" charset="0"/>
                <a:cs typeface="Arial" panose="020B0604020202020204" pitchFamily="34" charset="0"/>
              </a:rPr>
              <a:t>Test site selection</a:t>
            </a:r>
          </a:p>
          <a:p>
            <a:pPr lvl="1"/>
            <a:r>
              <a:rPr lang="en-US" dirty="0">
                <a:solidFill>
                  <a:schemeClr val="tx1"/>
                </a:solidFill>
                <a:latin typeface="Arial" panose="020B0604020202020204" pitchFamily="34" charset="0"/>
                <a:cs typeface="Arial" panose="020B0604020202020204" pitchFamily="34" charset="0"/>
              </a:rPr>
              <a:t>Ensure representativeness</a:t>
            </a:r>
          </a:p>
          <a:p>
            <a:pPr lvl="1"/>
            <a:r>
              <a:rPr lang="en-US" dirty="0">
                <a:solidFill>
                  <a:schemeClr val="tx1"/>
                </a:solidFill>
                <a:latin typeface="Arial" panose="020B0604020202020204" pitchFamily="34" charset="0"/>
                <a:cs typeface="Arial" panose="020B0604020202020204" pitchFamily="34" charset="0"/>
              </a:rPr>
              <a:t>Deployment coordination/logistics</a:t>
            </a:r>
          </a:p>
          <a:p>
            <a:pPr lvl="1"/>
            <a:r>
              <a:rPr lang="en-US" dirty="0">
                <a:solidFill>
                  <a:schemeClr val="tx1"/>
                </a:solidFill>
                <a:latin typeface="Arial" panose="020B0604020202020204" pitchFamily="34" charset="0"/>
                <a:cs typeface="Arial" panose="020B0604020202020204" pitchFamily="34" charset="0"/>
              </a:rPr>
              <a:t>Public engagement</a:t>
            </a:r>
          </a:p>
          <a:p>
            <a:pPr>
              <a:spcBef>
                <a:spcPts val="1200"/>
              </a:spcBef>
            </a:pPr>
            <a:r>
              <a:rPr lang="en-US" sz="2400" dirty="0">
                <a:solidFill>
                  <a:schemeClr val="tx1"/>
                </a:solidFill>
                <a:latin typeface="Arial" panose="020B0604020202020204" pitchFamily="34" charset="0"/>
                <a:cs typeface="Arial" panose="020B0604020202020204" pitchFamily="34" charset="0"/>
              </a:rPr>
              <a:t>Survey Design and Analysis</a:t>
            </a:r>
          </a:p>
          <a:p>
            <a:pPr lvl="1"/>
            <a:r>
              <a:rPr lang="en-US" dirty="0">
                <a:solidFill>
                  <a:schemeClr val="tx1"/>
                </a:solidFill>
                <a:latin typeface="Arial" panose="020B0604020202020204" pitchFamily="34" charset="0"/>
                <a:cs typeface="Arial" panose="020B0604020202020204" pitchFamily="34" charset="0"/>
              </a:rPr>
              <a:t>Participant recruitment</a:t>
            </a:r>
          </a:p>
          <a:p>
            <a:pPr lvl="1"/>
            <a:r>
              <a:rPr lang="en-US" dirty="0">
                <a:solidFill>
                  <a:schemeClr val="tx1"/>
                </a:solidFill>
                <a:latin typeface="Arial" panose="020B0604020202020204" pitchFamily="34" charset="0"/>
                <a:cs typeface="Arial" panose="020B0604020202020204" pitchFamily="34" charset="0"/>
              </a:rPr>
              <a:t>Data analysis/statistical methods</a:t>
            </a:r>
          </a:p>
          <a:p>
            <a:pPr lvl="1"/>
            <a:r>
              <a:rPr lang="en-US" dirty="0">
                <a:solidFill>
                  <a:schemeClr val="tx1"/>
                </a:solidFill>
                <a:latin typeface="Arial" panose="020B0604020202020204" pitchFamily="34" charset="0"/>
                <a:cs typeface="Arial" panose="020B0604020202020204" pitchFamily="34" charset="0"/>
              </a:rPr>
              <a:t>Tests of survey implementation, automated data processing methods</a:t>
            </a:r>
          </a:p>
          <a:p>
            <a:pPr>
              <a:spcBef>
                <a:spcPts val="1200"/>
              </a:spcBef>
            </a:pPr>
            <a:r>
              <a:rPr lang="en-US" sz="2400" dirty="0">
                <a:solidFill>
                  <a:schemeClr val="tx1"/>
                </a:solidFill>
                <a:latin typeface="Arial" panose="020B0604020202020204" pitchFamily="34" charset="0"/>
                <a:cs typeface="Arial" panose="020B0604020202020204" pitchFamily="34" charset="0"/>
              </a:rPr>
              <a:t>Exposure Design and Estimation</a:t>
            </a:r>
          </a:p>
          <a:p>
            <a:pPr lvl="1"/>
            <a:r>
              <a:rPr lang="en-US" dirty="0">
                <a:solidFill>
                  <a:schemeClr val="tx1"/>
                </a:solidFill>
                <a:latin typeface="Arial" panose="020B0604020202020204" pitchFamily="34" charset="0"/>
                <a:cs typeface="Arial" panose="020B0604020202020204" pitchFamily="34" charset="0"/>
              </a:rPr>
              <a:t>Ground Recording System (acoustic monitor) placement strategies</a:t>
            </a:r>
          </a:p>
          <a:p>
            <a:pPr lvl="1"/>
            <a:r>
              <a:rPr lang="en-US" dirty="0">
                <a:solidFill>
                  <a:schemeClr val="tx1"/>
                </a:solidFill>
                <a:latin typeface="Arial" panose="020B0604020202020204" pitchFamily="34" charset="0"/>
                <a:cs typeface="Arial" panose="020B0604020202020204" pitchFamily="34" charset="0"/>
              </a:rPr>
              <a:t>Recording and extraction of signature</a:t>
            </a:r>
          </a:p>
          <a:p>
            <a:pPr lvl="1"/>
            <a:r>
              <a:rPr lang="en-US" dirty="0">
                <a:solidFill>
                  <a:schemeClr val="tx1"/>
                </a:solidFill>
                <a:latin typeface="Arial" panose="020B0604020202020204" pitchFamily="34" charset="0"/>
                <a:cs typeface="Arial" panose="020B0604020202020204" pitchFamily="34" charset="0"/>
              </a:rPr>
              <a:t>Characterization of carpet over test area (combining prediction and measurements)</a:t>
            </a:r>
          </a:p>
          <a:p>
            <a:pPr>
              <a:spcBef>
                <a:spcPts val="1200"/>
              </a:spcBef>
            </a:pPr>
            <a:r>
              <a:rPr lang="en-US" sz="2400" dirty="0">
                <a:solidFill>
                  <a:schemeClr val="tx1"/>
                </a:solidFill>
                <a:latin typeface="Arial" panose="020B0604020202020204" pitchFamily="34" charset="0"/>
                <a:cs typeface="Arial" panose="020B0604020202020204" pitchFamily="34" charset="0"/>
              </a:rPr>
              <a:t>Developing Dose-Response Relationship and Delivery to ICAO</a:t>
            </a:r>
          </a:p>
          <a:p>
            <a:pPr lvl="1"/>
            <a:r>
              <a:rPr lang="en-US" dirty="0">
                <a:solidFill>
                  <a:schemeClr val="tx1"/>
                </a:solidFill>
                <a:latin typeface="Arial" panose="020B0604020202020204" pitchFamily="34" charset="0"/>
                <a:cs typeface="Arial" panose="020B0604020202020204" pitchFamily="34" charset="0"/>
              </a:rPr>
              <a:t>Matching exposure levels with participant location</a:t>
            </a:r>
          </a:p>
          <a:p>
            <a:pPr lvl="1"/>
            <a:r>
              <a:rPr lang="en-US" dirty="0">
                <a:solidFill>
                  <a:schemeClr val="tx1"/>
                </a:solidFill>
                <a:latin typeface="Arial" panose="020B0604020202020204" pitchFamily="34" charset="0"/>
                <a:cs typeface="Arial" panose="020B0604020202020204" pitchFamily="34" charset="0"/>
              </a:rPr>
              <a:t>Aggregating of multiple community test results</a:t>
            </a:r>
          </a:p>
          <a:p>
            <a:pPr lvl="1"/>
            <a:r>
              <a:rPr lang="en-US" dirty="0">
                <a:solidFill>
                  <a:schemeClr val="tx1"/>
                </a:solidFill>
                <a:latin typeface="Arial" panose="020B0604020202020204" pitchFamily="34" charset="0"/>
                <a:cs typeface="Arial" panose="020B0604020202020204" pitchFamily="34" charset="0"/>
              </a:rPr>
              <a:t>Ensuring validity/acceptance of technical approach</a:t>
            </a:r>
          </a:p>
          <a:p>
            <a:pPr lvl="1"/>
            <a:endParaRPr lang="en-US"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137D67D-3D25-D94F-E70B-B8951B917AF8}"/>
              </a:ext>
            </a:extLst>
          </p:cNvPr>
          <p:cNvPicPr>
            <a:picLocks noChangeAspect="1"/>
          </p:cNvPicPr>
          <p:nvPr/>
        </p:nvPicPr>
        <p:blipFill>
          <a:blip r:embed="rId3"/>
          <a:stretch>
            <a:fillRect/>
          </a:stretch>
        </p:blipFill>
        <p:spPr>
          <a:xfrm>
            <a:off x="9173030" y="999579"/>
            <a:ext cx="2167935" cy="1648852"/>
          </a:xfrm>
          <a:prstGeom prst="rect">
            <a:avLst/>
          </a:prstGeom>
        </p:spPr>
      </p:pic>
      <p:sp>
        <p:nvSpPr>
          <p:cNvPr id="7" name="TextBox 6">
            <a:extLst>
              <a:ext uri="{FF2B5EF4-FFF2-40B4-BE49-F238E27FC236}">
                <a16:creationId xmlns:a16="http://schemas.microsoft.com/office/drawing/2014/main" id="{FB377949-F497-9185-092D-7C952D6D3EBD}"/>
              </a:ext>
            </a:extLst>
          </p:cNvPr>
          <p:cNvSpPr txBox="1"/>
          <p:nvPr/>
        </p:nvSpPr>
        <p:spPr>
          <a:xfrm>
            <a:off x="9221840" y="2648431"/>
            <a:ext cx="2070314" cy="646331"/>
          </a:xfrm>
          <a:prstGeom prst="rect">
            <a:avLst/>
          </a:prstGeom>
          <a:solidFill>
            <a:schemeClr val="accent6">
              <a:lumMod val="60000"/>
              <a:lumOff val="40000"/>
            </a:schemeClr>
          </a:solidFill>
          <a:ln w="25400">
            <a:solidFill>
              <a:schemeClr val="accent1"/>
            </a:solidFill>
          </a:ln>
        </p:spPr>
        <p:txBody>
          <a:bodyPr wrap="square" rtlCol="0">
            <a:spAutoFit/>
          </a:bodyPr>
          <a:lstStyle/>
          <a:p>
            <a:pPr marL="285750" indent="-285750">
              <a:buFont typeface="Arial" panose="020B0604020202020204" pitchFamily="34" charset="0"/>
              <a:buChar char="•"/>
            </a:pPr>
            <a:r>
              <a:rPr lang="en-US" sz="1200" b="1" dirty="0"/>
              <a:t>Exposure Estimation</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Community Surveys</a:t>
            </a:r>
          </a:p>
        </p:txBody>
      </p:sp>
      <p:grpSp>
        <p:nvGrpSpPr>
          <p:cNvPr id="9" name="Group 8">
            <a:extLst>
              <a:ext uri="{FF2B5EF4-FFF2-40B4-BE49-F238E27FC236}">
                <a16:creationId xmlns:a16="http://schemas.microsoft.com/office/drawing/2014/main" id="{924CF408-2541-9658-A8F7-B0B3F81F7A8D}"/>
              </a:ext>
            </a:extLst>
          </p:cNvPr>
          <p:cNvGrpSpPr/>
          <p:nvPr/>
        </p:nvGrpSpPr>
        <p:grpSpPr>
          <a:xfrm>
            <a:off x="9566828" y="4007788"/>
            <a:ext cx="1380339" cy="1323638"/>
            <a:chOff x="7377803" y="4265931"/>
            <a:chExt cx="1682768" cy="1734248"/>
          </a:xfrm>
        </p:grpSpPr>
        <p:sp>
          <p:nvSpPr>
            <p:cNvPr id="10" name="TextBox 9">
              <a:extLst>
                <a:ext uri="{FF2B5EF4-FFF2-40B4-BE49-F238E27FC236}">
                  <a16:creationId xmlns:a16="http://schemas.microsoft.com/office/drawing/2014/main" id="{60E8147B-C6DE-EE61-6040-680F12EC15BD}"/>
                </a:ext>
              </a:extLst>
            </p:cNvPr>
            <p:cNvSpPr txBox="1"/>
            <p:nvPr/>
          </p:nvSpPr>
          <p:spPr>
            <a:xfrm>
              <a:off x="7377803" y="5538514"/>
              <a:ext cx="1682768" cy="461665"/>
            </a:xfrm>
            <a:prstGeom prst="rect">
              <a:avLst/>
            </a:prstGeom>
            <a:noFill/>
            <a:ln w="25400">
              <a:noFill/>
            </a:ln>
          </p:spPr>
          <p:txBody>
            <a:bodyPr wrap="square" rtlCol="0">
              <a:spAutoFit/>
            </a:bodyPr>
            <a:lstStyle/>
            <a:p>
              <a:pPr algn="ctr"/>
              <a:r>
                <a:rPr lang="en-US" sz="1200" dirty="0"/>
                <a:t>Dose-Response Relationship</a:t>
              </a:r>
            </a:p>
          </p:txBody>
        </p:sp>
        <p:grpSp>
          <p:nvGrpSpPr>
            <p:cNvPr id="11" name="Group 10">
              <a:extLst>
                <a:ext uri="{FF2B5EF4-FFF2-40B4-BE49-F238E27FC236}">
                  <a16:creationId xmlns:a16="http://schemas.microsoft.com/office/drawing/2014/main" id="{FCAF77E8-92DD-409B-213B-2D086463462F}"/>
                </a:ext>
              </a:extLst>
            </p:cNvPr>
            <p:cNvGrpSpPr/>
            <p:nvPr/>
          </p:nvGrpSpPr>
          <p:grpSpPr>
            <a:xfrm>
              <a:off x="7523183" y="4265931"/>
              <a:ext cx="1392008" cy="1214632"/>
              <a:chOff x="6844966" y="1865779"/>
              <a:chExt cx="4925275" cy="4237943"/>
            </a:xfrm>
          </p:grpSpPr>
          <p:sp>
            <p:nvSpPr>
              <p:cNvPr id="12" name="Freeform 11">
                <a:extLst>
                  <a:ext uri="{FF2B5EF4-FFF2-40B4-BE49-F238E27FC236}">
                    <a16:creationId xmlns:a16="http://schemas.microsoft.com/office/drawing/2014/main" id="{B034B685-4B11-F279-EB30-9168F5246374}"/>
                  </a:ext>
                </a:extLst>
              </p:cNvPr>
              <p:cNvSpPr/>
              <p:nvPr/>
            </p:nvSpPr>
            <p:spPr>
              <a:xfrm rot="20894661">
                <a:off x="7136669" y="2812008"/>
                <a:ext cx="4633572" cy="2547679"/>
              </a:xfrm>
              <a:custGeom>
                <a:avLst/>
                <a:gdLst>
                  <a:gd name="connsiteX0" fmla="*/ 0 w 3801534"/>
                  <a:gd name="connsiteY0" fmla="*/ 1244600 h 1303264"/>
                  <a:gd name="connsiteX1" fmla="*/ 1896534 w 3801534"/>
                  <a:gd name="connsiteY1" fmla="*/ 1159933 h 1303264"/>
                  <a:gd name="connsiteX2" fmla="*/ 3801534 w 3801534"/>
                  <a:gd name="connsiteY2" fmla="*/ 0 h 1303264"/>
                </a:gdLst>
                <a:ahLst/>
                <a:cxnLst>
                  <a:cxn ang="0">
                    <a:pos x="connsiteX0" y="connsiteY0"/>
                  </a:cxn>
                  <a:cxn ang="0">
                    <a:pos x="connsiteX1" y="connsiteY1"/>
                  </a:cxn>
                  <a:cxn ang="0">
                    <a:pos x="connsiteX2" y="connsiteY2"/>
                  </a:cxn>
                </a:cxnLst>
                <a:rect l="l" t="t" r="r" b="b"/>
                <a:pathLst>
                  <a:path w="3801534" h="1303264">
                    <a:moveTo>
                      <a:pt x="0" y="1244600"/>
                    </a:moveTo>
                    <a:cubicBezTo>
                      <a:pt x="631472" y="1305983"/>
                      <a:pt x="1262945" y="1367366"/>
                      <a:pt x="1896534" y="1159933"/>
                    </a:cubicBezTo>
                    <a:cubicBezTo>
                      <a:pt x="2530123" y="952500"/>
                      <a:pt x="3165828" y="476250"/>
                      <a:pt x="3801534"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nvGrpSpPr>
              <p:cNvPr id="13" name="Group 12">
                <a:extLst>
                  <a:ext uri="{FF2B5EF4-FFF2-40B4-BE49-F238E27FC236}">
                    <a16:creationId xmlns:a16="http://schemas.microsoft.com/office/drawing/2014/main" id="{B0BBCAEC-75CE-DB42-8336-8ADAEDDAFA86}"/>
                  </a:ext>
                </a:extLst>
              </p:cNvPr>
              <p:cNvGrpSpPr/>
              <p:nvPr/>
            </p:nvGrpSpPr>
            <p:grpSpPr>
              <a:xfrm>
                <a:off x="7335644" y="1865779"/>
                <a:ext cx="3925751" cy="4237943"/>
                <a:chOff x="3790086" y="1334837"/>
                <a:chExt cx="3925751" cy="4237943"/>
              </a:xfrm>
            </p:grpSpPr>
            <p:cxnSp>
              <p:nvCxnSpPr>
                <p:cNvPr id="15" name="Straight Connector 14">
                  <a:extLst>
                    <a:ext uri="{FF2B5EF4-FFF2-40B4-BE49-F238E27FC236}">
                      <a16:creationId xmlns:a16="http://schemas.microsoft.com/office/drawing/2014/main" id="{01AF1456-69ED-47D9-E681-9DB6256C8E2B}"/>
                    </a:ext>
                  </a:extLst>
                </p:cNvPr>
                <p:cNvCxnSpPr/>
                <p:nvPr/>
              </p:nvCxnSpPr>
              <p:spPr>
                <a:xfrm>
                  <a:off x="3795449" y="1334837"/>
                  <a:ext cx="0" cy="4237943"/>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34D5541-210D-86B2-A1E7-08E5922F6D15}"/>
                    </a:ext>
                  </a:extLst>
                </p:cNvPr>
                <p:cNvCxnSpPr>
                  <a:cxnSpLocks/>
                </p:cNvCxnSpPr>
                <p:nvPr/>
              </p:nvCxnSpPr>
              <p:spPr>
                <a:xfrm flipH="1">
                  <a:off x="3790086" y="5562147"/>
                  <a:ext cx="3925751"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BDCD7A3F-0534-5C8B-60F4-56DBB99ACB38}"/>
                  </a:ext>
                </a:extLst>
              </p:cNvPr>
              <p:cNvSpPr/>
              <p:nvPr/>
            </p:nvSpPr>
            <p:spPr>
              <a:xfrm rot="20210900">
                <a:off x="6844966" y="4079020"/>
                <a:ext cx="4573610" cy="1539425"/>
              </a:xfrm>
              <a:prstGeom prst="ellipse">
                <a:avLst/>
              </a:prstGeom>
              <a:solidFill>
                <a:srgbClr val="FFFF00">
                  <a:alpha val="28000"/>
                </a:srgbClr>
              </a:solidFill>
              <a:ln>
                <a:solidFill>
                  <a:srgbClr val="FFFF00">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grpSp>
      <p:sp>
        <p:nvSpPr>
          <p:cNvPr id="17" name="TextBox 16">
            <a:extLst>
              <a:ext uri="{FF2B5EF4-FFF2-40B4-BE49-F238E27FC236}">
                <a16:creationId xmlns:a16="http://schemas.microsoft.com/office/drawing/2014/main" id="{BDB6D6B1-B6C5-1172-3B37-29E738AE7E5D}"/>
              </a:ext>
            </a:extLst>
          </p:cNvPr>
          <p:cNvSpPr txBox="1"/>
          <p:nvPr/>
        </p:nvSpPr>
        <p:spPr>
          <a:xfrm>
            <a:off x="9034331" y="6109389"/>
            <a:ext cx="2512957" cy="400110"/>
          </a:xfrm>
          <a:prstGeom prst="rect">
            <a:avLst/>
          </a:prstGeom>
          <a:solidFill>
            <a:srgbClr val="FFC000"/>
          </a:solidFill>
          <a:ln w="25400">
            <a:solidFill>
              <a:schemeClr val="accent1"/>
            </a:solidFill>
          </a:ln>
        </p:spPr>
        <p:txBody>
          <a:bodyPr wrap="square" rtlCol="0">
            <a:spAutoFit/>
          </a:bodyPr>
          <a:lstStyle/>
          <a:p>
            <a:pPr algn="ctr"/>
            <a:r>
              <a:rPr lang="en-US" sz="2000" b="1" dirty="0"/>
              <a:t>Data to regulators</a:t>
            </a:r>
          </a:p>
        </p:txBody>
      </p:sp>
      <p:cxnSp>
        <p:nvCxnSpPr>
          <p:cNvPr id="18" name="Straight Arrow Connector 17">
            <a:extLst>
              <a:ext uri="{FF2B5EF4-FFF2-40B4-BE49-F238E27FC236}">
                <a16:creationId xmlns:a16="http://schemas.microsoft.com/office/drawing/2014/main" id="{6A7C9B89-7E98-8EFD-C526-4C8EAF5CB907}"/>
              </a:ext>
            </a:extLst>
          </p:cNvPr>
          <p:cNvCxnSpPr>
            <a:cxnSpLocks/>
          </p:cNvCxnSpPr>
          <p:nvPr/>
        </p:nvCxnSpPr>
        <p:spPr>
          <a:xfrm>
            <a:off x="10256997" y="3353437"/>
            <a:ext cx="0" cy="505106"/>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08D6B16-6840-DDF8-E8F1-86C7272F6E66}"/>
              </a:ext>
            </a:extLst>
          </p:cNvPr>
          <p:cNvCxnSpPr>
            <a:cxnSpLocks/>
          </p:cNvCxnSpPr>
          <p:nvPr/>
        </p:nvCxnSpPr>
        <p:spPr>
          <a:xfrm>
            <a:off x="10256997" y="5508743"/>
            <a:ext cx="0" cy="505106"/>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2A883B87-7D6C-2F19-1D89-A617BA6EE169}"/>
              </a:ext>
            </a:extLst>
          </p:cNvPr>
          <p:cNvSpPr>
            <a:spLocks noGrp="1"/>
          </p:cNvSpPr>
          <p:nvPr>
            <p:ph type="sldNum" sz="quarter" idx="10"/>
          </p:nvPr>
        </p:nvSpPr>
        <p:spPr>
          <a:xfrm>
            <a:off x="11641138" y="6469062"/>
            <a:ext cx="550862" cy="388938"/>
          </a:xfrm>
        </p:spPr>
        <p:txBody>
          <a:bodyPr/>
          <a:lstStyle/>
          <a:p>
            <a:pPr>
              <a:defRPr/>
            </a:pPr>
            <a:fld id="{31DD3C4B-036E-4AED-9291-1DC0D6EAFAC7}" type="slidenum">
              <a:rPr lang="en-US" smtClean="0"/>
              <a:pPr>
                <a:defRPr/>
              </a:pPr>
              <a:t>6</a:t>
            </a:fld>
            <a:endParaRPr lang="en-US" dirty="0"/>
          </a:p>
        </p:txBody>
      </p:sp>
    </p:spTree>
    <p:extLst>
      <p:ext uri="{BB962C8B-B14F-4D97-AF65-F5344CB8AC3E}">
        <p14:creationId xmlns:p14="http://schemas.microsoft.com/office/powerpoint/2010/main" val="292965674"/>
      </p:ext>
    </p:extLst>
  </p:cSld>
  <p:clrMapOvr>
    <a:masterClrMapping/>
  </p:clrMapOvr>
  <p:transition spd="med" advTm="102794">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95654DF1-BBC1-34E8-773B-0700BCAD0343}"/>
              </a:ext>
            </a:extLst>
          </p:cNvPr>
          <p:cNvPicPr>
            <a:picLocks noChangeAspect="1"/>
          </p:cNvPicPr>
          <p:nvPr/>
        </p:nvPicPr>
        <p:blipFill>
          <a:blip r:embed="rId3"/>
          <a:stretch>
            <a:fillRect/>
          </a:stretch>
        </p:blipFill>
        <p:spPr>
          <a:xfrm>
            <a:off x="5432179" y="2691289"/>
            <a:ext cx="6455021" cy="4002834"/>
          </a:xfrm>
          <a:prstGeom prst="rect">
            <a:avLst/>
          </a:prstGeom>
        </p:spPr>
      </p:pic>
      <p:sp>
        <p:nvSpPr>
          <p:cNvPr id="2" name="Title 1">
            <a:extLst>
              <a:ext uri="{FF2B5EF4-FFF2-40B4-BE49-F238E27FC236}">
                <a16:creationId xmlns:a16="http://schemas.microsoft.com/office/drawing/2014/main" id="{E921C518-7B4B-F446-AE4F-F999767F9D2E}"/>
              </a:ext>
            </a:extLst>
          </p:cNvPr>
          <p:cNvSpPr>
            <a:spLocks noGrp="1"/>
          </p:cNvSpPr>
          <p:nvPr>
            <p:ph type="title"/>
          </p:nvPr>
        </p:nvSpPr>
        <p:spPr/>
        <p:txBody>
          <a:bodyPr/>
          <a:lstStyle/>
          <a:p>
            <a:r>
              <a:rPr lang="en-US"/>
              <a:t>Airfield and Community Test Site Selection</a:t>
            </a:r>
          </a:p>
        </p:txBody>
      </p:sp>
      <p:pic>
        <p:nvPicPr>
          <p:cNvPr id="30" name="Picture 29">
            <a:extLst>
              <a:ext uri="{FF2B5EF4-FFF2-40B4-BE49-F238E27FC236}">
                <a16:creationId xmlns:a16="http://schemas.microsoft.com/office/drawing/2014/main" id="{389E607C-5AE3-0923-5AB8-B67B8C8C1897}"/>
              </a:ext>
            </a:extLst>
          </p:cNvPr>
          <p:cNvPicPr>
            <a:picLocks noChangeAspect="1"/>
          </p:cNvPicPr>
          <p:nvPr/>
        </p:nvPicPr>
        <p:blipFill>
          <a:blip r:embed="rId4"/>
          <a:stretch>
            <a:fillRect/>
          </a:stretch>
        </p:blipFill>
        <p:spPr>
          <a:xfrm>
            <a:off x="6850366" y="1115981"/>
            <a:ext cx="4133375" cy="1662021"/>
          </a:xfrm>
          <a:prstGeom prst="rect">
            <a:avLst/>
          </a:prstGeom>
        </p:spPr>
      </p:pic>
      <p:sp>
        <p:nvSpPr>
          <p:cNvPr id="82" name="Rectangle 81">
            <a:extLst>
              <a:ext uri="{FF2B5EF4-FFF2-40B4-BE49-F238E27FC236}">
                <a16:creationId xmlns:a16="http://schemas.microsoft.com/office/drawing/2014/main" id="{ABA18841-CE17-79AB-69B3-B94536B5FCD6}"/>
              </a:ext>
            </a:extLst>
          </p:cNvPr>
          <p:cNvSpPr/>
          <p:nvPr/>
        </p:nvSpPr>
        <p:spPr bwMode="auto">
          <a:xfrm>
            <a:off x="5871965" y="6149975"/>
            <a:ext cx="582081" cy="63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9" name="Content Placeholder 2">
            <a:extLst>
              <a:ext uri="{FF2B5EF4-FFF2-40B4-BE49-F238E27FC236}">
                <a16:creationId xmlns:a16="http://schemas.microsoft.com/office/drawing/2014/main" id="{DCE54555-44A5-27EE-CF61-8AA733B6657E}"/>
              </a:ext>
            </a:extLst>
          </p:cNvPr>
          <p:cNvSpPr>
            <a:spLocks noGrp="1"/>
          </p:cNvSpPr>
          <p:nvPr>
            <p:ph idx="1"/>
          </p:nvPr>
        </p:nvSpPr>
        <p:spPr>
          <a:xfrm>
            <a:off x="65070" y="1297448"/>
            <a:ext cx="6455021" cy="5301051"/>
          </a:xfrm>
        </p:spPr>
        <p:txBody>
          <a:bodyPr/>
          <a:lstStyle/>
          <a:p>
            <a:pPr marL="226695" indent="-226695"/>
            <a:r>
              <a:rPr lang="en-US" dirty="0">
                <a:cs typeface="Arial"/>
              </a:rPr>
              <a:t> 4-6 Tests planned for 2025-2027</a:t>
            </a:r>
          </a:p>
          <a:p>
            <a:pPr marL="685482" lvl="1" indent="-226695"/>
            <a:r>
              <a:rPr lang="en-US" dirty="0">
                <a:cs typeface="Arial"/>
              </a:rPr>
              <a:t>Test #1 from NASA Armstrong</a:t>
            </a:r>
          </a:p>
          <a:p>
            <a:pPr marL="685482" lvl="1" indent="-226695"/>
            <a:r>
              <a:rPr lang="en-US" dirty="0">
                <a:cs typeface="Arial"/>
              </a:rPr>
              <a:t>Subsequent test locations TBD</a:t>
            </a:r>
          </a:p>
          <a:p>
            <a:pPr marL="226695" indent="-226695"/>
            <a:r>
              <a:rPr lang="en-US" dirty="0">
                <a:cs typeface="Arial"/>
              </a:rPr>
              <a:t> Technical and aircraft-related constraints</a:t>
            </a:r>
          </a:p>
          <a:p>
            <a:pPr marL="685482" lvl="1" indent="-226695"/>
            <a:r>
              <a:rPr lang="en-US" dirty="0">
                <a:cs typeface="Arial"/>
              </a:rPr>
              <a:t>Runway, airfield infrastructure</a:t>
            </a:r>
          </a:p>
          <a:p>
            <a:pPr marL="685482" lvl="1" indent="-226695"/>
            <a:r>
              <a:rPr lang="en-US" dirty="0">
                <a:cs typeface="Arial"/>
              </a:rPr>
              <a:t>Emergency/alternate landing sites</a:t>
            </a:r>
          </a:p>
          <a:p>
            <a:pPr marL="685482" lvl="1" indent="-226695"/>
            <a:r>
              <a:rPr lang="en-US" dirty="0">
                <a:cs typeface="Arial"/>
              </a:rPr>
              <a:t>Available population centers</a:t>
            </a:r>
          </a:p>
          <a:p>
            <a:pPr marL="226695" indent="-226695"/>
            <a:r>
              <a:rPr lang="en-US" dirty="0">
                <a:cs typeface="Arial"/>
              </a:rPr>
              <a:t> Ensuring representativeness</a:t>
            </a:r>
          </a:p>
          <a:p>
            <a:pPr marL="685482" lvl="1" indent="-226695"/>
            <a:r>
              <a:rPr lang="en-US" dirty="0">
                <a:cs typeface="Arial"/>
              </a:rPr>
              <a:t>Sampling approaches and statistical validity</a:t>
            </a:r>
          </a:p>
          <a:p>
            <a:pPr marL="685482" lvl="1" indent="-226695"/>
            <a:r>
              <a:rPr lang="en-US" dirty="0">
                <a:cs typeface="Arial"/>
              </a:rPr>
              <a:t>Geographic and climate zone variation</a:t>
            </a:r>
          </a:p>
          <a:p>
            <a:pPr marL="685482" lvl="1" indent="-226695"/>
            <a:r>
              <a:rPr lang="en-US" dirty="0">
                <a:cs typeface="Arial"/>
              </a:rPr>
              <a:t>Survey participant demographic diversity</a:t>
            </a:r>
          </a:p>
          <a:p>
            <a:pPr marL="685482" lvl="1" indent="-226695"/>
            <a:r>
              <a:rPr lang="en-US" dirty="0">
                <a:cs typeface="Arial"/>
              </a:rPr>
              <a:t>Variation in urbanization level</a:t>
            </a:r>
          </a:p>
          <a:p>
            <a:pPr lvl="1"/>
            <a:endParaRPr lang="en-US" dirty="0"/>
          </a:p>
          <a:p>
            <a:pPr marL="226695" indent="-226695"/>
            <a:endParaRPr lang="en-US" dirty="0"/>
          </a:p>
        </p:txBody>
      </p:sp>
      <p:sp>
        <p:nvSpPr>
          <p:cNvPr id="4" name="Slide Number Placeholder 3">
            <a:extLst>
              <a:ext uri="{FF2B5EF4-FFF2-40B4-BE49-F238E27FC236}">
                <a16:creationId xmlns:a16="http://schemas.microsoft.com/office/drawing/2014/main" id="{2DF358EC-E886-EAE8-12F2-86649FEC2F51}"/>
              </a:ext>
            </a:extLst>
          </p:cNvPr>
          <p:cNvSpPr>
            <a:spLocks noGrp="1"/>
          </p:cNvSpPr>
          <p:nvPr>
            <p:ph type="sldNum" sz="quarter" idx="10"/>
          </p:nvPr>
        </p:nvSpPr>
        <p:spPr/>
        <p:txBody>
          <a:bodyPr lIns="100584" anchor="b" anchorCtr="0"/>
          <a:lstStyle/>
          <a:p>
            <a:pPr>
              <a:defRPr/>
            </a:pPr>
            <a:fld id="{31DD3C4B-036E-4AED-9291-1DC0D6EAFAC7}" type="slidenum">
              <a:rPr lang="en-US" smtClean="0"/>
              <a:pPr>
                <a:defRPr/>
              </a:pPr>
              <a:t>7</a:t>
            </a:fld>
            <a:endParaRPr lang="en-US" dirty="0"/>
          </a:p>
        </p:txBody>
      </p:sp>
    </p:spTree>
    <p:extLst>
      <p:ext uri="{BB962C8B-B14F-4D97-AF65-F5344CB8AC3E}">
        <p14:creationId xmlns:p14="http://schemas.microsoft.com/office/powerpoint/2010/main" val="1874215299"/>
      </p:ext>
    </p:extLst>
  </p:cSld>
  <p:clrMapOvr>
    <a:masterClrMapping/>
  </p:clrMapOvr>
  <p:transition spd="med" advTm="97309">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94544F-1569-A746-8C61-535D4A839753}"/>
              </a:ext>
            </a:extLst>
          </p:cNvPr>
          <p:cNvSpPr>
            <a:spLocks noGrp="1"/>
          </p:cNvSpPr>
          <p:nvPr>
            <p:ph idx="1"/>
          </p:nvPr>
        </p:nvSpPr>
        <p:spPr>
          <a:xfrm>
            <a:off x="356842" y="1242492"/>
            <a:ext cx="8641798" cy="5369285"/>
          </a:xfrm>
        </p:spPr>
        <p:txBody>
          <a:bodyPr/>
          <a:lstStyle/>
          <a:p>
            <a:pPr marL="226695" indent="-226695"/>
            <a:r>
              <a:rPr lang="en-US" dirty="0"/>
              <a:t>Development of dose-response simulation dataset</a:t>
            </a:r>
          </a:p>
          <a:p>
            <a:pPr marL="226695" indent="-226695"/>
            <a:r>
              <a:rPr lang="en-US" b="1" dirty="0"/>
              <a:t>Survey methods and analysis </a:t>
            </a:r>
            <a:r>
              <a:rPr lang="en-US" dirty="0"/>
              <a:t>p</a:t>
            </a:r>
            <a:r>
              <a:rPr lang="en-US" b="1" dirty="0"/>
              <a:t>lans developed</a:t>
            </a:r>
            <a:endParaRPr lang="en-US" sz="1600" b="1" dirty="0"/>
          </a:p>
          <a:p>
            <a:pPr marL="458788" lvl="1" indent="-169863"/>
            <a:r>
              <a:rPr lang="en-US" dirty="0"/>
              <a:t>Proposed methods are generally robust with high likelihood of success</a:t>
            </a:r>
          </a:p>
          <a:p>
            <a:pPr marL="458788" lvl="1" indent="-169863"/>
            <a:r>
              <a:rPr lang="en-US" dirty="0"/>
              <a:t>Addressing / Refining challenge areas</a:t>
            </a:r>
          </a:p>
          <a:p>
            <a:pPr marL="685800" lvl="2" indent="-163513"/>
            <a:r>
              <a:rPr lang="en-US" dirty="0"/>
              <a:t>Sparse data / data sufficiency</a:t>
            </a:r>
          </a:p>
          <a:p>
            <a:pPr marL="685800" lvl="2" indent="-163513"/>
            <a:r>
              <a:rPr lang="en-US" dirty="0"/>
              <a:t>Dose error mitigation</a:t>
            </a:r>
          </a:p>
          <a:p>
            <a:pPr marL="688975" lvl="2" indent="-176213"/>
            <a:r>
              <a:rPr lang="en-US" dirty="0"/>
              <a:t>Combining data from multiple communities</a:t>
            </a:r>
          </a:p>
          <a:p>
            <a:pPr marL="226695" indent="-226695">
              <a:spcBef>
                <a:spcPts val="1200"/>
              </a:spcBef>
            </a:pPr>
            <a:r>
              <a:rPr lang="en-US" b="1" dirty="0"/>
              <a:t>Research on effect of dose </a:t>
            </a:r>
            <a:r>
              <a:rPr lang="en-US" dirty="0"/>
              <a:t>e</a:t>
            </a:r>
            <a:r>
              <a:rPr lang="en-US" b="1" dirty="0"/>
              <a:t>rror on dose-response </a:t>
            </a:r>
            <a:r>
              <a:rPr lang="en-US" dirty="0"/>
              <a:t>c</a:t>
            </a:r>
            <a:r>
              <a:rPr lang="en-US" b="1" dirty="0"/>
              <a:t>urve</a:t>
            </a:r>
          </a:p>
          <a:p>
            <a:pPr marL="458788" lvl="1" indent="-169863"/>
            <a:r>
              <a:rPr lang="en-US" dirty="0"/>
              <a:t>Dose error creates a bias in dose-response curve</a:t>
            </a:r>
          </a:p>
          <a:p>
            <a:pPr marL="458788" lvl="1" indent="-169863"/>
            <a:r>
              <a:rPr lang="en-US" dirty="0"/>
              <a:t>Bias not alleviated by increasing number of survey participants</a:t>
            </a:r>
          </a:p>
          <a:p>
            <a:pPr marL="458788" lvl="1" indent="-169863"/>
            <a:r>
              <a:rPr lang="en-US" dirty="0"/>
              <a:t>Accuracy requires emphasis on quantifying, minimizing, and mitigating error</a:t>
            </a:r>
          </a:p>
          <a:p>
            <a:pPr marL="58747" indent="-169863"/>
            <a:r>
              <a:rPr lang="en-US" dirty="0"/>
              <a:t>Study of potential for carryover effects in survey results</a:t>
            </a:r>
          </a:p>
          <a:p>
            <a:pPr marL="58747" indent="-169863"/>
            <a:r>
              <a:rPr lang="en-US" dirty="0"/>
              <a:t>Feedback from Independent Expert Panel on survey plans</a:t>
            </a:r>
          </a:p>
          <a:p>
            <a:pPr marL="226695" indent="-226695"/>
            <a:endParaRPr lang="en-US" dirty="0"/>
          </a:p>
        </p:txBody>
      </p:sp>
      <p:sp>
        <p:nvSpPr>
          <p:cNvPr id="2" name="Title 1">
            <a:extLst>
              <a:ext uri="{FF2B5EF4-FFF2-40B4-BE49-F238E27FC236}">
                <a16:creationId xmlns:a16="http://schemas.microsoft.com/office/drawing/2014/main" id="{28FD180C-3CDF-2B4F-889C-90709D17308A}"/>
              </a:ext>
            </a:extLst>
          </p:cNvPr>
          <p:cNvSpPr>
            <a:spLocks noGrp="1"/>
          </p:cNvSpPr>
          <p:nvPr>
            <p:ph type="title"/>
          </p:nvPr>
        </p:nvSpPr>
        <p:spPr/>
        <p:txBody>
          <a:bodyPr>
            <a:normAutofit/>
          </a:bodyPr>
          <a:lstStyle/>
          <a:p>
            <a:r>
              <a:rPr lang="en-US" dirty="0"/>
              <a:t>Survey Design and Analysis</a:t>
            </a:r>
          </a:p>
        </p:txBody>
      </p:sp>
      <p:graphicFrame>
        <p:nvGraphicFramePr>
          <p:cNvPr id="6" name="Table 2">
            <a:extLst>
              <a:ext uri="{FF2B5EF4-FFF2-40B4-BE49-F238E27FC236}">
                <a16:creationId xmlns:a16="http://schemas.microsoft.com/office/drawing/2014/main" id="{61CEE531-7FE7-E909-A848-B4C3385DBCBD}"/>
              </a:ext>
            </a:extLst>
          </p:cNvPr>
          <p:cNvGraphicFramePr>
            <a:graphicFrameLocks noGrp="1"/>
          </p:cNvGraphicFramePr>
          <p:nvPr/>
        </p:nvGraphicFramePr>
        <p:xfrm>
          <a:off x="9209199" y="1961277"/>
          <a:ext cx="1751268" cy="1682724"/>
        </p:xfrm>
        <a:graphic>
          <a:graphicData uri="http://schemas.openxmlformats.org/drawingml/2006/table">
            <a:tbl>
              <a:tblPr firstRow="1" bandRow="1">
                <a:tableStyleId>{5C22544A-7EE6-4342-B048-85BDC9FD1C3A}</a:tableStyleId>
              </a:tblPr>
              <a:tblGrid>
                <a:gridCol w="291878">
                  <a:extLst>
                    <a:ext uri="{9D8B030D-6E8A-4147-A177-3AD203B41FA5}">
                      <a16:colId xmlns:a16="http://schemas.microsoft.com/office/drawing/2014/main" val="1449689457"/>
                    </a:ext>
                  </a:extLst>
                </a:gridCol>
                <a:gridCol w="291878">
                  <a:extLst>
                    <a:ext uri="{9D8B030D-6E8A-4147-A177-3AD203B41FA5}">
                      <a16:colId xmlns:a16="http://schemas.microsoft.com/office/drawing/2014/main" val="3763550814"/>
                    </a:ext>
                  </a:extLst>
                </a:gridCol>
                <a:gridCol w="291878">
                  <a:extLst>
                    <a:ext uri="{9D8B030D-6E8A-4147-A177-3AD203B41FA5}">
                      <a16:colId xmlns:a16="http://schemas.microsoft.com/office/drawing/2014/main" val="3470157665"/>
                    </a:ext>
                  </a:extLst>
                </a:gridCol>
                <a:gridCol w="291878">
                  <a:extLst>
                    <a:ext uri="{9D8B030D-6E8A-4147-A177-3AD203B41FA5}">
                      <a16:colId xmlns:a16="http://schemas.microsoft.com/office/drawing/2014/main" val="3311381045"/>
                    </a:ext>
                  </a:extLst>
                </a:gridCol>
                <a:gridCol w="291878">
                  <a:extLst>
                    <a:ext uri="{9D8B030D-6E8A-4147-A177-3AD203B41FA5}">
                      <a16:colId xmlns:a16="http://schemas.microsoft.com/office/drawing/2014/main" val="3066711260"/>
                    </a:ext>
                  </a:extLst>
                </a:gridCol>
                <a:gridCol w="291878">
                  <a:extLst>
                    <a:ext uri="{9D8B030D-6E8A-4147-A177-3AD203B41FA5}">
                      <a16:colId xmlns:a16="http://schemas.microsoft.com/office/drawing/2014/main" val="411850349"/>
                    </a:ext>
                  </a:extLst>
                </a:gridCol>
              </a:tblGrid>
              <a:tr h="280454">
                <a:tc>
                  <a:txBody>
                    <a:bodyPr/>
                    <a:lstStyle/>
                    <a:p>
                      <a:r>
                        <a:rPr lang="en-US" sz="1200" b="0">
                          <a:solidFill>
                            <a:srgbClr val="7C7672"/>
                          </a:solidFill>
                        </a:rPr>
                        <a:t>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50A59"/>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E5489"/>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878B"/>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8B476"/>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3DB43"/>
                    </a:solidFill>
                  </a:tcPr>
                </a:tc>
                <a:extLst>
                  <a:ext uri="{0D108BD9-81ED-4DB2-BD59-A6C34878D82A}">
                    <a16:rowId xmlns:a16="http://schemas.microsoft.com/office/drawing/2014/main" val="845690413"/>
                  </a:ext>
                </a:extLst>
              </a:tr>
              <a:tr h="280454">
                <a:tc>
                  <a:txBody>
                    <a:bodyPr/>
                    <a:lstStyle/>
                    <a:p>
                      <a:r>
                        <a:rPr lang="en-US" sz="1200">
                          <a:solidFill>
                            <a:srgbClr val="7C7672"/>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50A59"/>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E5489"/>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878B"/>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8B476"/>
                    </a:solidFill>
                  </a:tcPr>
                </a:tc>
                <a:tc>
                  <a:txBody>
                    <a:bodyPr/>
                    <a:lstStyle/>
                    <a:p>
                      <a:endParaRPr lang="en-US"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3DB43"/>
                    </a:solidFill>
                  </a:tcPr>
                </a:tc>
                <a:extLst>
                  <a:ext uri="{0D108BD9-81ED-4DB2-BD59-A6C34878D82A}">
                    <a16:rowId xmlns:a16="http://schemas.microsoft.com/office/drawing/2014/main" val="989137017"/>
                  </a:ext>
                </a:extLst>
              </a:tr>
              <a:tr h="280454">
                <a:tc>
                  <a:txBody>
                    <a:bodyPr/>
                    <a:lstStyle/>
                    <a:p>
                      <a:r>
                        <a:rPr lang="en-US" sz="1200">
                          <a:solidFill>
                            <a:srgbClr val="7C7672"/>
                          </a:solidFill>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50A59"/>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E5489"/>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878B"/>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8B476"/>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3DB43"/>
                    </a:solidFill>
                  </a:tcPr>
                </a:tc>
                <a:extLst>
                  <a:ext uri="{0D108BD9-81ED-4DB2-BD59-A6C34878D82A}">
                    <a16:rowId xmlns:a16="http://schemas.microsoft.com/office/drawing/2014/main" val="3264208189"/>
                  </a:ext>
                </a:extLst>
              </a:tr>
              <a:tr h="280454">
                <a:tc>
                  <a:txBody>
                    <a:bodyPr/>
                    <a:lstStyle/>
                    <a:p>
                      <a:r>
                        <a:rPr lang="en-US" sz="1200">
                          <a:solidFill>
                            <a:srgbClr val="7C7672"/>
                          </a:solidFill>
                        </a:rPr>
                        <a:t>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50A59"/>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3E5489"/>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C878B"/>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8B476"/>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B3DB43"/>
                    </a:solidFill>
                  </a:tcPr>
                </a:tc>
                <a:extLst>
                  <a:ext uri="{0D108BD9-81ED-4DB2-BD59-A6C34878D82A}">
                    <a16:rowId xmlns:a16="http://schemas.microsoft.com/office/drawing/2014/main" val="1257854862"/>
                  </a:ext>
                </a:extLst>
              </a:tr>
              <a:tr h="280454">
                <a:tc>
                  <a:txBody>
                    <a:bodyPr/>
                    <a:lstStyle/>
                    <a:p>
                      <a:r>
                        <a:rPr lang="en-US" sz="1200">
                          <a:solidFill>
                            <a:srgbClr val="7C7672"/>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50A59"/>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E5489"/>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C878B"/>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8B476"/>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3DB43"/>
                    </a:solidFill>
                  </a:tcPr>
                </a:tc>
                <a:extLst>
                  <a:ext uri="{0D108BD9-81ED-4DB2-BD59-A6C34878D82A}">
                    <a16:rowId xmlns:a16="http://schemas.microsoft.com/office/drawing/2014/main" val="2317075173"/>
                  </a:ext>
                </a:extLst>
              </a:tr>
              <a:tr h="280454">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a:solidFill>
                            <a:srgbClr val="7C7672"/>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a:solidFill>
                            <a:srgbClr val="7C7672"/>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a:solidFill>
                            <a:srgbClr val="7C7672"/>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a:solidFill>
                            <a:srgbClr val="7C7672"/>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solidFill>
                            <a:srgbClr val="7C7672"/>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3765609"/>
                  </a:ext>
                </a:extLst>
              </a:tr>
            </a:tbl>
          </a:graphicData>
        </a:graphic>
      </p:graphicFrame>
      <p:graphicFrame>
        <p:nvGraphicFramePr>
          <p:cNvPr id="7" name="Table 2">
            <a:extLst>
              <a:ext uri="{FF2B5EF4-FFF2-40B4-BE49-F238E27FC236}">
                <a16:creationId xmlns:a16="http://schemas.microsoft.com/office/drawing/2014/main" id="{CF147456-C89E-28A4-ACFF-974F0BBC76ED}"/>
              </a:ext>
            </a:extLst>
          </p:cNvPr>
          <p:cNvGraphicFramePr>
            <a:graphicFrameLocks noGrp="1"/>
          </p:cNvGraphicFramePr>
          <p:nvPr/>
        </p:nvGraphicFramePr>
        <p:xfrm>
          <a:off x="9213763" y="4111338"/>
          <a:ext cx="1751268" cy="1682724"/>
        </p:xfrm>
        <a:graphic>
          <a:graphicData uri="http://schemas.openxmlformats.org/drawingml/2006/table">
            <a:tbl>
              <a:tblPr firstRow="1" bandRow="1">
                <a:tableStyleId>{5C22544A-7EE6-4342-B048-85BDC9FD1C3A}</a:tableStyleId>
              </a:tblPr>
              <a:tblGrid>
                <a:gridCol w="291878">
                  <a:extLst>
                    <a:ext uri="{9D8B030D-6E8A-4147-A177-3AD203B41FA5}">
                      <a16:colId xmlns:a16="http://schemas.microsoft.com/office/drawing/2014/main" val="1449689457"/>
                    </a:ext>
                  </a:extLst>
                </a:gridCol>
                <a:gridCol w="291878">
                  <a:extLst>
                    <a:ext uri="{9D8B030D-6E8A-4147-A177-3AD203B41FA5}">
                      <a16:colId xmlns:a16="http://schemas.microsoft.com/office/drawing/2014/main" val="3763550814"/>
                    </a:ext>
                  </a:extLst>
                </a:gridCol>
                <a:gridCol w="291878">
                  <a:extLst>
                    <a:ext uri="{9D8B030D-6E8A-4147-A177-3AD203B41FA5}">
                      <a16:colId xmlns:a16="http://schemas.microsoft.com/office/drawing/2014/main" val="3470157665"/>
                    </a:ext>
                  </a:extLst>
                </a:gridCol>
                <a:gridCol w="291878">
                  <a:extLst>
                    <a:ext uri="{9D8B030D-6E8A-4147-A177-3AD203B41FA5}">
                      <a16:colId xmlns:a16="http://schemas.microsoft.com/office/drawing/2014/main" val="3311381045"/>
                    </a:ext>
                  </a:extLst>
                </a:gridCol>
                <a:gridCol w="291878">
                  <a:extLst>
                    <a:ext uri="{9D8B030D-6E8A-4147-A177-3AD203B41FA5}">
                      <a16:colId xmlns:a16="http://schemas.microsoft.com/office/drawing/2014/main" val="3066711260"/>
                    </a:ext>
                  </a:extLst>
                </a:gridCol>
                <a:gridCol w="291878">
                  <a:extLst>
                    <a:ext uri="{9D8B030D-6E8A-4147-A177-3AD203B41FA5}">
                      <a16:colId xmlns:a16="http://schemas.microsoft.com/office/drawing/2014/main" val="411850349"/>
                    </a:ext>
                  </a:extLst>
                </a:gridCol>
              </a:tblGrid>
              <a:tr h="280454">
                <a:tc>
                  <a:txBody>
                    <a:bodyPr/>
                    <a:lstStyle/>
                    <a:p>
                      <a:r>
                        <a:rPr lang="en-US" sz="1200" b="0">
                          <a:solidFill>
                            <a:srgbClr val="7C7672"/>
                          </a:solidFill>
                        </a:rPr>
                        <a:t>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14587"/>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B8B8A"/>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2A784"/>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8D946"/>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FE52C"/>
                    </a:solidFill>
                  </a:tcPr>
                </a:tc>
                <a:extLst>
                  <a:ext uri="{0D108BD9-81ED-4DB2-BD59-A6C34878D82A}">
                    <a16:rowId xmlns:a16="http://schemas.microsoft.com/office/drawing/2014/main" val="845690413"/>
                  </a:ext>
                </a:extLst>
              </a:tr>
              <a:tr h="280454">
                <a:tc>
                  <a:txBody>
                    <a:bodyPr/>
                    <a:lstStyle/>
                    <a:p>
                      <a:r>
                        <a:rPr lang="en-US" sz="1200">
                          <a:solidFill>
                            <a:srgbClr val="7C7672"/>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14587"/>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B8B8A"/>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2A784"/>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8D946"/>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FE52C"/>
                    </a:solidFill>
                  </a:tcPr>
                </a:tc>
                <a:extLst>
                  <a:ext uri="{0D108BD9-81ED-4DB2-BD59-A6C34878D82A}">
                    <a16:rowId xmlns:a16="http://schemas.microsoft.com/office/drawing/2014/main" val="989137017"/>
                  </a:ext>
                </a:extLst>
              </a:tr>
              <a:tr h="280454">
                <a:tc>
                  <a:txBody>
                    <a:bodyPr/>
                    <a:lstStyle/>
                    <a:p>
                      <a:r>
                        <a:rPr lang="en-US" sz="1200">
                          <a:solidFill>
                            <a:srgbClr val="7C7672"/>
                          </a:solidFill>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50A59"/>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E5489"/>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878B"/>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8B476"/>
                    </a:solidFill>
                  </a:tcPr>
                </a:tc>
                <a:tc>
                  <a:txBody>
                    <a:bodyPr/>
                    <a:lstStyle/>
                    <a:p>
                      <a:endParaRPr lang="en-US" sz="12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3DB43"/>
                    </a:solidFill>
                  </a:tcPr>
                </a:tc>
                <a:extLst>
                  <a:ext uri="{0D108BD9-81ED-4DB2-BD59-A6C34878D82A}">
                    <a16:rowId xmlns:a16="http://schemas.microsoft.com/office/drawing/2014/main" val="3264208189"/>
                  </a:ext>
                </a:extLst>
              </a:tr>
              <a:tr h="280454">
                <a:tc>
                  <a:txBody>
                    <a:bodyPr/>
                    <a:lstStyle/>
                    <a:p>
                      <a:r>
                        <a:rPr lang="en-US" sz="1200">
                          <a:solidFill>
                            <a:srgbClr val="7C7672"/>
                          </a:solidFill>
                        </a:rPr>
                        <a:t>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50A59"/>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3E5489"/>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C878B"/>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8B476"/>
                    </a:solidFill>
                  </a:tcPr>
                </a:tc>
                <a:tc>
                  <a:txBody>
                    <a:bodyPr/>
                    <a:lstStyle/>
                    <a:p>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B3DB43"/>
                    </a:solidFill>
                  </a:tcPr>
                </a:tc>
                <a:extLst>
                  <a:ext uri="{0D108BD9-81ED-4DB2-BD59-A6C34878D82A}">
                    <a16:rowId xmlns:a16="http://schemas.microsoft.com/office/drawing/2014/main" val="1257854862"/>
                  </a:ext>
                </a:extLst>
              </a:tr>
              <a:tr h="280454">
                <a:tc>
                  <a:txBody>
                    <a:bodyPr/>
                    <a:lstStyle/>
                    <a:p>
                      <a:r>
                        <a:rPr lang="en-US" sz="1200">
                          <a:solidFill>
                            <a:srgbClr val="7C7672"/>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50A59"/>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E5489"/>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C878B"/>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8B476"/>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3DB43"/>
                    </a:solidFill>
                  </a:tcPr>
                </a:tc>
                <a:extLst>
                  <a:ext uri="{0D108BD9-81ED-4DB2-BD59-A6C34878D82A}">
                    <a16:rowId xmlns:a16="http://schemas.microsoft.com/office/drawing/2014/main" val="2317075173"/>
                  </a:ext>
                </a:extLst>
              </a:tr>
              <a:tr h="280454">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a:solidFill>
                            <a:srgbClr val="7C7672"/>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a:solidFill>
                            <a:srgbClr val="7C7672"/>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a:solidFill>
                            <a:srgbClr val="7C7672"/>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a:solidFill>
                            <a:srgbClr val="7C7672"/>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a:solidFill>
                            <a:srgbClr val="7C7672"/>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3765609"/>
                  </a:ext>
                </a:extLst>
              </a:tr>
            </a:tbl>
          </a:graphicData>
        </a:graphic>
      </p:graphicFrame>
      <p:sp>
        <p:nvSpPr>
          <p:cNvPr id="8" name="TextBox 7">
            <a:extLst>
              <a:ext uri="{FF2B5EF4-FFF2-40B4-BE49-F238E27FC236}">
                <a16:creationId xmlns:a16="http://schemas.microsoft.com/office/drawing/2014/main" id="{7FA7150F-4254-CDF3-1D2C-0F8F9DCE631F}"/>
              </a:ext>
            </a:extLst>
          </p:cNvPr>
          <p:cNvSpPr txBox="1"/>
          <p:nvPr/>
        </p:nvSpPr>
        <p:spPr>
          <a:xfrm rot="16200000">
            <a:off x="8618797" y="4643573"/>
            <a:ext cx="1189933" cy="261610"/>
          </a:xfrm>
          <a:prstGeom prst="rect">
            <a:avLst/>
          </a:prstGeom>
          <a:noFill/>
        </p:spPr>
        <p:txBody>
          <a:bodyPr wrap="square" rtlCol="0">
            <a:spAutoFit/>
          </a:bodyPr>
          <a:lstStyle/>
          <a:p>
            <a:r>
              <a:rPr lang="en-US" sz="1100"/>
              <a:t>Previous Dose</a:t>
            </a:r>
          </a:p>
        </p:txBody>
      </p:sp>
      <p:sp>
        <p:nvSpPr>
          <p:cNvPr id="10" name="TextBox 9">
            <a:extLst>
              <a:ext uri="{FF2B5EF4-FFF2-40B4-BE49-F238E27FC236}">
                <a16:creationId xmlns:a16="http://schemas.microsoft.com/office/drawing/2014/main" id="{FE678837-A4F7-6776-98C3-17F378B1EFCD}"/>
              </a:ext>
            </a:extLst>
          </p:cNvPr>
          <p:cNvSpPr txBox="1"/>
          <p:nvPr/>
        </p:nvSpPr>
        <p:spPr>
          <a:xfrm>
            <a:off x="9789341" y="3531429"/>
            <a:ext cx="1023269" cy="261610"/>
          </a:xfrm>
          <a:prstGeom prst="rect">
            <a:avLst/>
          </a:prstGeom>
          <a:noFill/>
        </p:spPr>
        <p:txBody>
          <a:bodyPr wrap="square" rtlCol="0">
            <a:spAutoFit/>
          </a:bodyPr>
          <a:lstStyle/>
          <a:p>
            <a:pPr algn="ctr"/>
            <a:r>
              <a:rPr lang="en-US" sz="1100" dirty="0"/>
              <a:t>Current Dose</a:t>
            </a:r>
          </a:p>
        </p:txBody>
      </p:sp>
      <p:sp>
        <p:nvSpPr>
          <p:cNvPr id="12" name="TextBox 11">
            <a:extLst>
              <a:ext uri="{FF2B5EF4-FFF2-40B4-BE49-F238E27FC236}">
                <a16:creationId xmlns:a16="http://schemas.microsoft.com/office/drawing/2014/main" id="{C3A4294E-A439-8446-E000-83A391EAD361}"/>
              </a:ext>
            </a:extLst>
          </p:cNvPr>
          <p:cNvSpPr txBox="1"/>
          <p:nvPr/>
        </p:nvSpPr>
        <p:spPr>
          <a:xfrm>
            <a:off x="9786321" y="5675389"/>
            <a:ext cx="1023269" cy="261610"/>
          </a:xfrm>
          <a:prstGeom prst="rect">
            <a:avLst/>
          </a:prstGeom>
          <a:noFill/>
        </p:spPr>
        <p:txBody>
          <a:bodyPr wrap="square" rtlCol="0">
            <a:spAutoFit/>
          </a:bodyPr>
          <a:lstStyle/>
          <a:p>
            <a:pPr algn="ctr"/>
            <a:r>
              <a:rPr lang="en-US" sz="1100"/>
              <a:t>Current Dose</a:t>
            </a:r>
          </a:p>
        </p:txBody>
      </p:sp>
      <p:sp>
        <p:nvSpPr>
          <p:cNvPr id="14" name="TextBox 13">
            <a:extLst>
              <a:ext uri="{FF2B5EF4-FFF2-40B4-BE49-F238E27FC236}">
                <a16:creationId xmlns:a16="http://schemas.microsoft.com/office/drawing/2014/main" id="{655A5087-3547-F2FD-79D1-61BA370DD2DC}"/>
              </a:ext>
            </a:extLst>
          </p:cNvPr>
          <p:cNvSpPr txBox="1"/>
          <p:nvPr/>
        </p:nvSpPr>
        <p:spPr>
          <a:xfrm rot="16200000">
            <a:off x="8622473" y="2493513"/>
            <a:ext cx="1189933" cy="261610"/>
          </a:xfrm>
          <a:prstGeom prst="rect">
            <a:avLst/>
          </a:prstGeom>
          <a:noFill/>
        </p:spPr>
        <p:txBody>
          <a:bodyPr wrap="square" rtlCol="0">
            <a:spAutoFit/>
          </a:bodyPr>
          <a:lstStyle/>
          <a:p>
            <a:r>
              <a:rPr lang="en-US" sz="1100"/>
              <a:t>Previous Dose</a:t>
            </a:r>
          </a:p>
        </p:txBody>
      </p:sp>
      <p:pic>
        <p:nvPicPr>
          <p:cNvPr id="15" name="Picture 14">
            <a:extLst>
              <a:ext uri="{FF2B5EF4-FFF2-40B4-BE49-F238E27FC236}">
                <a16:creationId xmlns:a16="http://schemas.microsoft.com/office/drawing/2014/main" id="{112429F7-62DC-8809-5E8C-2B15F5D20798}"/>
              </a:ext>
            </a:extLst>
          </p:cNvPr>
          <p:cNvPicPr>
            <a:picLocks noChangeAspect="1"/>
          </p:cNvPicPr>
          <p:nvPr/>
        </p:nvPicPr>
        <p:blipFill rotWithShape="1">
          <a:blip r:embed="rId3">
            <a:extLst>
              <a:ext uri="{28A0092B-C50C-407E-A947-70E740481C1C}">
                <a14:useLocalDpi xmlns:a14="http://schemas.microsoft.com/office/drawing/2010/main" val="0"/>
              </a:ext>
            </a:extLst>
          </a:blip>
          <a:srcRect l="81174" t="32710" r="1296" b="30722"/>
          <a:stretch/>
        </p:blipFill>
        <p:spPr>
          <a:xfrm>
            <a:off x="11049349" y="3927135"/>
            <a:ext cx="968006" cy="1682723"/>
          </a:xfrm>
          <a:prstGeom prst="rect">
            <a:avLst/>
          </a:prstGeom>
        </p:spPr>
      </p:pic>
      <p:sp>
        <p:nvSpPr>
          <p:cNvPr id="16" name="TextBox 15">
            <a:extLst>
              <a:ext uri="{FF2B5EF4-FFF2-40B4-BE49-F238E27FC236}">
                <a16:creationId xmlns:a16="http://schemas.microsoft.com/office/drawing/2014/main" id="{7FD9F676-CE37-3B95-CB7D-2C49FC581992}"/>
              </a:ext>
            </a:extLst>
          </p:cNvPr>
          <p:cNvSpPr txBox="1"/>
          <p:nvPr/>
        </p:nvSpPr>
        <p:spPr>
          <a:xfrm>
            <a:off x="9411921" y="1684278"/>
            <a:ext cx="1607346" cy="276999"/>
          </a:xfrm>
          <a:prstGeom prst="rect">
            <a:avLst/>
          </a:prstGeom>
          <a:noFill/>
        </p:spPr>
        <p:txBody>
          <a:bodyPr wrap="square" rtlCol="0">
            <a:spAutoFit/>
          </a:bodyPr>
          <a:lstStyle/>
          <a:p>
            <a:pPr algn="ctr"/>
            <a:r>
              <a:rPr lang="en-US" sz="1200" b="1"/>
              <a:t>No Carryover</a:t>
            </a:r>
          </a:p>
        </p:txBody>
      </p:sp>
      <p:sp>
        <p:nvSpPr>
          <p:cNvPr id="17" name="TextBox 16">
            <a:extLst>
              <a:ext uri="{FF2B5EF4-FFF2-40B4-BE49-F238E27FC236}">
                <a16:creationId xmlns:a16="http://schemas.microsoft.com/office/drawing/2014/main" id="{BB9D082E-E31C-6044-D2BF-E43A46965149}"/>
              </a:ext>
            </a:extLst>
          </p:cNvPr>
          <p:cNvSpPr txBox="1"/>
          <p:nvPr/>
        </p:nvSpPr>
        <p:spPr>
          <a:xfrm>
            <a:off x="9201874" y="3851885"/>
            <a:ext cx="1906275" cy="276999"/>
          </a:xfrm>
          <a:prstGeom prst="rect">
            <a:avLst/>
          </a:prstGeom>
          <a:noFill/>
        </p:spPr>
        <p:txBody>
          <a:bodyPr wrap="square" rtlCol="0">
            <a:spAutoFit/>
          </a:bodyPr>
          <a:lstStyle/>
          <a:p>
            <a:pPr algn="ctr"/>
            <a:r>
              <a:rPr lang="en-US" sz="1200" b="1"/>
              <a:t>W/ Carryover (example)</a:t>
            </a:r>
          </a:p>
        </p:txBody>
      </p:sp>
      <p:sp>
        <p:nvSpPr>
          <p:cNvPr id="5" name="Slide Number Placeholder 4">
            <a:extLst>
              <a:ext uri="{FF2B5EF4-FFF2-40B4-BE49-F238E27FC236}">
                <a16:creationId xmlns:a16="http://schemas.microsoft.com/office/drawing/2014/main" id="{F2982849-C038-2217-62AA-153F3886F88B}"/>
              </a:ext>
            </a:extLst>
          </p:cNvPr>
          <p:cNvSpPr>
            <a:spLocks noGrp="1"/>
          </p:cNvSpPr>
          <p:nvPr>
            <p:ph type="sldNum" sz="quarter" idx="10"/>
          </p:nvPr>
        </p:nvSpPr>
        <p:spPr/>
        <p:txBody>
          <a:bodyPr anchor="b" anchorCtr="0"/>
          <a:lstStyle/>
          <a:p>
            <a:pPr>
              <a:defRPr/>
            </a:pPr>
            <a:fld id="{31DD3C4B-036E-4AED-9291-1DC0D6EAFAC7}" type="slidenum">
              <a:rPr lang="en-US" smtClean="0"/>
              <a:pPr>
                <a:defRPr/>
              </a:pPr>
              <a:t>8</a:t>
            </a:fld>
            <a:endParaRPr lang="en-US" dirty="0"/>
          </a:p>
        </p:txBody>
      </p:sp>
    </p:spTree>
    <p:extLst>
      <p:ext uri="{BB962C8B-B14F-4D97-AF65-F5344CB8AC3E}">
        <p14:creationId xmlns:p14="http://schemas.microsoft.com/office/powerpoint/2010/main" val="2966629750"/>
      </p:ext>
    </p:extLst>
  </p:cSld>
  <p:clrMapOvr>
    <a:masterClrMapping/>
  </p:clrMapOvr>
  <p:transition spd="med" advTm="43018">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D180C-3CDF-2B4F-889C-90709D17308A}"/>
              </a:ext>
            </a:extLst>
          </p:cNvPr>
          <p:cNvSpPr>
            <a:spLocks noGrp="1"/>
          </p:cNvSpPr>
          <p:nvPr>
            <p:ph type="title"/>
          </p:nvPr>
        </p:nvSpPr>
        <p:spPr>
          <a:xfrm>
            <a:off x="306918" y="177249"/>
            <a:ext cx="10830586" cy="622300"/>
          </a:xfrm>
        </p:spPr>
        <p:txBody>
          <a:bodyPr>
            <a:noAutofit/>
          </a:bodyPr>
          <a:lstStyle/>
          <a:p>
            <a:r>
              <a:rPr lang="en-US" dirty="0">
                <a:latin typeface="+mj-lt"/>
              </a:rPr>
              <a:t>Noise Exposure Design, Estimation, and Analysis</a:t>
            </a:r>
          </a:p>
        </p:txBody>
      </p:sp>
      <p:sp>
        <p:nvSpPr>
          <p:cNvPr id="3" name="Content Placeholder 2">
            <a:extLst>
              <a:ext uri="{FF2B5EF4-FFF2-40B4-BE49-F238E27FC236}">
                <a16:creationId xmlns:a16="http://schemas.microsoft.com/office/drawing/2014/main" id="{D494544F-1569-A746-8C61-535D4A839753}"/>
              </a:ext>
            </a:extLst>
          </p:cNvPr>
          <p:cNvSpPr>
            <a:spLocks noGrp="1"/>
          </p:cNvSpPr>
          <p:nvPr>
            <p:ph idx="1"/>
          </p:nvPr>
        </p:nvSpPr>
        <p:spPr>
          <a:xfrm>
            <a:off x="39895" y="1077048"/>
            <a:ext cx="9199243" cy="5000607"/>
          </a:xfrm>
        </p:spPr>
        <p:txBody>
          <a:bodyPr/>
          <a:lstStyle/>
          <a:p>
            <a:r>
              <a:rPr lang="en-US" dirty="0">
                <a:latin typeface="Arial" panose="020B0604020202020204" pitchFamily="34" charset="0"/>
                <a:cs typeface="Arial" panose="020B0604020202020204" pitchFamily="34" charset="0"/>
              </a:rPr>
              <a:t>Estimation and refinement of attainable range of boom levels</a:t>
            </a:r>
          </a:p>
          <a:p>
            <a:pPr>
              <a:spcBef>
                <a:spcPts val="1800"/>
              </a:spcBef>
            </a:pPr>
            <a:r>
              <a:rPr lang="en-US" b="1" dirty="0">
                <a:latin typeface="Arial" panose="020B0604020202020204" pitchFamily="34" charset="0"/>
                <a:cs typeface="Arial" panose="020B0604020202020204" pitchFamily="34" charset="0"/>
              </a:rPr>
              <a:t>Noise Exposure Scheduling Tool Developed</a:t>
            </a:r>
          </a:p>
          <a:p>
            <a:pPr lvl="1">
              <a:spcBef>
                <a:spcPts val="200"/>
              </a:spcBef>
            </a:pPr>
            <a:r>
              <a:rPr lang="en-US" dirty="0">
                <a:latin typeface="Arial" panose="020B0604020202020204" pitchFamily="34" charset="0"/>
                <a:cs typeface="Arial" panose="020B0604020202020204" pitchFamily="34" charset="0"/>
              </a:rPr>
              <a:t>Automated, adaptable dose scheduling for Phase 3</a:t>
            </a:r>
          </a:p>
          <a:p>
            <a:pPr lvl="1">
              <a:spcBef>
                <a:spcPts val="200"/>
              </a:spcBef>
            </a:pPr>
            <a:r>
              <a:rPr lang="en-US" dirty="0">
                <a:latin typeface="Arial" panose="020B0604020202020204" pitchFamily="34" charset="0"/>
                <a:cs typeface="Arial" panose="020B0604020202020204" pitchFamily="34" charset="0"/>
              </a:rPr>
              <a:t>Inputs for dose range, operational constraints (X-59, crew rest, etc.)</a:t>
            </a:r>
          </a:p>
          <a:p>
            <a:pPr>
              <a:spcBef>
                <a:spcPts val="1800"/>
              </a:spcBef>
            </a:pPr>
            <a:r>
              <a:rPr lang="en-US" b="1" dirty="0">
                <a:latin typeface="Arial" panose="020B0604020202020204" pitchFamily="34" charset="0"/>
                <a:cs typeface="Arial" panose="020B0604020202020204" pitchFamily="34" charset="0"/>
              </a:rPr>
              <a:t>Meteorological data needs identified</a:t>
            </a:r>
          </a:p>
          <a:p>
            <a:pPr lvl="1">
              <a:spcBef>
                <a:spcPts val="200"/>
              </a:spcBef>
            </a:pPr>
            <a:r>
              <a:rPr lang="en-US" dirty="0"/>
              <a:t>H</a:t>
            </a:r>
            <a:r>
              <a:rPr lang="en-US" dirty="0">
                <a:latin typeface="Arial" panose="020B0604020202020204" pitchFamily="34" charset="0"/>
                <a:cs typeface="Arial" panose="020B0604020202020204" pitchFamily="34" charset="0"/>
              </a:rPr>
              <a:t>ardware selection with data-based assessment of resolution</a:t>
            </a:r>
          </a:p>
          <a:p>
            <a:pPr lvl="1">
              <a:spcBef>
                <a:spcPts val="200"/>
              </a:spcBef>
            </a:pPr>
            <a:r>
              <a:rPr lang="en-US" dirty="0">
                <a:latin typeface="Arial" panose="020B0604020202020204" pitchFamily="34" charset="0"/>
                <a:cs typeface="Arial" panose="020B0604020202020204" pitchFamily="34" charset="0"/>
              </a:rPr>
              <a:t>Validation cases finalized for regional forecast model</a:t>
            </a:r>
          </a:p>
          <a:p>
            <a:pPr lvl="1">
              <a:spcBef>
                <a:spcPts val="200"/>
              </a:spcBef>
            </a:pPr>
            <a:r>
              <a:rPr lang="en-US" dirty="0"/>
              <a:t>M</a:t>
            </a:r>
            <a:r>
              <a:rPr lang="en-US" dirty="0">
                <a:latin typeface="Arial" panose="020B0604020202020204" pitchFamily="34" charset="0"/>
                <a:cs typeface="Arial" panose="020B0604020202020204" pitchFamily="34" charset="0"/>
              </a:rPr>
              <a:t>ethod to extract turbulence parameters from atmospheric models</a:t>
            </a:r>
          </a:p>
          <a:p>
            <a:pPr>
              <a:spcBef>
                <a:spcPts val="1800"/>
              </a:spcBef>
            </a:pPr>
            <a:r>
              <a:rPr lang="en-US" b="1" dirty="0">
                <a:latin typeface="Arial" panose="020B0604020202020204" pitchFamily="34" charset="0"/>
                <a:cs typeface="Arial" panose="020B0604020202020204" pitchFamily="34" charset="0"/>
              </a:rPr>
              <a:t>Progress of Ground Recording System towards Phase 3 use</a:t>
            </a:r>
          </a:p>
          <a:p>
            <a:pPr lvl="1">
              <a:spcBef>
                <a:spcPts val="200"/>
              </a:spcBef>
            </a:pPr>
            <a:r>
              <a:rPr lang="en-US" dirty="0">
                <a:latin typeface="Arial" panose="020B0604020202020204" pitchFamily="34" charset="0"/>
                <a:cs typeface="Arial" panose="020B0604020202020204" pitchFamily="34" charset="0"/>
              </a:rPr>
              <a:t>Prototype units evaluated</a:t>
            </a:r>
          </a:p>
          <a:p>
            <a:pPr lvl="1">
              <a:spcBef>
                <a:spcPts val="200"/>
              </a:spcBef>
            </a:pPr>
            <a:r>
              <a:rPr lang="en-US" dirty="0">
                <a:latin typeface="Arial" panose="020B0604020202020204" pitchFamily="34" charset="0"/>
                <a:cs typeface="Arial" panose="020B0604020202020204" pitchFamily="34" charset="0"/>
              </a:rPr>
              <a:t>Initial operations procedures for community test usage developed</a:t>
            </a:r>
          </a:p>
          <a:p>
            <a:pPr>
              <a:spcBef>
                <a:spcPts val="1800"/>
              </a:spcBef>
            </a:pPr>
            <a:r>
              <a:rPr lang="en-US" b="1" dirty="0">
                <a:latin typeface="Arial" panose="020B0604020202020204" pitchFamily="34" charset="0"/>
                <a:cs typeface="Arial" panose="020B0604020202020204" pitchFamily="34" charset="0"/>
              </a:rPr>
              <a:t>Key components of dose and uncertainty calculation assembled</a:t>
            </a:r>
          </a:p>
          <a:p>
            <a:pPr lvl="1">
              <a:spcBef>
                <a:spcPts val="200"/>
              </a:spcBef>
            </a:pPr>
            <a:r>
              <a:rPr lang="en-US" dirty="0">
                <a:latin typeface="Arial" panose="020B0604020202020204" pitchFamily="34" charset="0"/>
                <a:cs typeface="Arial" panose="020B0604020202020204" pitchFamily="34" charset="0"/>
              </a:rPr>
              <a:t>Algorithms to identify measured boom, mitigate ambient noise, compute metrics</a:t>
            </a:r>
          </a:p>
          <a:p>
            <a:pPr lvl="1">
              <a:spcBef>
                <a:spcPts val="200"/>
              </a:spcBef>
            </a:pPr>
            <a:r>
              <a:rPr lang="en-US" dirty="0">
                <a:latin typeface="Arial" panose="020B0604020202020204" pitchFamily="34" charset="0"/>
                <a:cs typeface="Arial" panose="020B0604020202020204" pitchFamily="34" charset="0"/>
              </a:rPr>
              <a:t>Combine measurements with calculated doses at participant locations</a:t>
            </a:r>
          </a:p>
        </p:txBody>
      </p:sp>
      <p:grpSp>
        <p:nvGrpSpPr>
          <p:cNvPr id="11" name="Group 10">
            <a:extLst>
              <a:ext uri="{FF2B5EF4-FFF2-40B4-BE49-F238E27FC236}">
                <a16:creationId xmlns:a16="http://schemas.microsoft.com/office/drawing/2014/main" id="{195573AF-9F3B-F71F-A3E3-4F690DD59DBC}"/>
              </a:ext>
            </a:extLst>
          </p:cNvPr>
          <p:cNvGrpSpPr/>
          <p:nvPr/>
        </p:nvGrpSpPr>
        <p:grpSpPr>
          <a:xfrm>
            <a:off x="8875259" y="3837305"/>
            <a:ext cx="3182029" cy="2194925"/>
            <a:chOff x="8494914" y="4116167"/>
            <a:chExt cx="3598717" cy="2343371"/>
          </a:xfrm>
        </p:grpSpPr>
        <p:grpSp>
          <p:nvGrpSpPr>
            <p:cNvPr id="5" name="Group 4">
              <a:extLst>
                <a:ext uri="{FF2B5EF4-FFF2-40B4-BE49-F238E27FC236}">
                  <a16:creationId xmlns:a16="http://schemas.microsoft.com/office/drawing/2014/main" id="{78628E49-CDB3-426B-A46B-9F286C651FF1}"/>
                </a:ext>
              </a:extLst>
            </p:cNvPr>
            <p:cNvGrpSpPr/>
            <p:nvPr/>
          </p:nvGrpSpPr>
          <p:grpSpPr>
            <a:xfrm>
              <a:off x="8584797" y="4116167"/>
              <a:ext cx="3508834" cy="2239746"/>
              <a:chOff x="8369560" y="5623062"/>
              <a:chExt cx="3508834" cy="2239746"/>
            </a:xfrm>
          </p:grpSpPr>
          <p:pic>
            <p:nvPicPr>
              <p:cNvPr id="7" name="Picture 7" descr="Three probability density curves are displayed for perceived levels. The calculated is a wide blue distribution. The measured is a narrow but taller red distribution. The estimated is the narrowest and tallest distribution in purple whose peak is between the calculated and measured peaks.">
                <a:extLst>
                  <a:ext uri="{FF2B5EF4-FFF2-40B4-BE49-F238E27FC236}">
                    <a16:creationId xmlns:a16="http://schemas.microsoft.com/office/drawing/2014/main" id="{5410B99E-5681-48D1-B227-B3F3A867F957}"/>
                  </a:ext>
                </a:extLst>
              </p:cNvPr>
              <p:cNvPicPr>
                <a:picLocks noChangeAspect="1"/>
              </p:cNvPicPr>
              <p:nvPr/>
            </p:nvPicPr>
            <p:blipFill>
              <a:blip r:embed="rId3"/>
              <a:stretch>
                <a:fillRect/>
              </a:stretch>
            </p:blipFill>
            <p:spPr>
              <a:xfrm>
                <a:off x="8369560" y="5623062"/>
                <a:ext cx="3508834" cy="2239746"/>
              </a:xfrm>
              <a:prstGeom prst="rect">
                <a:avLst/>
              </a:prstGeom>
            </p:spPr>
          </p:pic>
          <p:sp>
            <p:nvSpPr>
              <p:cNvPr id="8" name="TextBox 7">
                <a:extLst>
                  <a:ext uri="{FF2B5EF4-FFF2-40B4-BE49-F238E27FC236}">
                    <a16:creationId xmlns:a16="http://schemas.microsoft.com/office/drawing/2014/main" id="{A76BF8EC-9738-40FE-BAB9-D55F9CCD06C8}"/>
                  </a:ext>
                </a:extLst>
              </p:cNvPr>
              <p:cNvSpPr txBox="1"/>
              <p:nvPr/>
            </p:nvSpPr>
            <p:spPr>
              <a:xfrm>
                <a:off x="8792563" y="6340209"/>
                <a:ext cx="2111061" cy="3743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t>Uncertainty reduced for final estimated dose</a:t>
                </a:r>
              </a:p>
            </p:txBody>
          </p:sp>
        </p:grpSp>
        <p:sp>
          <p:nvSpPr>
            <p:cNvPr id="6" name="TextBox 5">
              <a:extLst>
                <a:ext uri="{FF2B5EF4-FFF2-40B4-BE49-F238E27FC236}">
                  <a16:creationId xmlns:a16="http://schemas.microsoft.com/office/drawing/2014/main" id="{761983CA-314D-C9A2-915A-9EEC212F127E}"/>
                </a:ext>
              </a:extLst>
            </p:cNvPr>
            <p:cNvSpPr txBox="1"/>
            <p:nvPr/>
          </p:nvSpPr>
          <p:spPr>
            <a:xfrm>
              <a:off x="9739866" y="6197928"/>
              <a:ext cx="1494320" cy="261610"/>
            </a:xfrm>
            <a:prstGeom prst="rect">
              <a:avLst/>
            </a:prstGeom>
            <a:solidFill>
              <a:schemeClr val="bg1"/>
            </a:solidFill>
          </p:spPr>
          <p:txBody>
            <a:bodyPr wrap="none" rtlCol="0">
              <a:spAutoFit/>
            </a:bodyPr>
            <a:lstStyle/>
            <a:p>
              <a:r>
                <a:rPr lang="en-US" sz="1100" dirty="0">
                  <a:solidFill>
                    <a:schemeClr val="tx1">
                      <a:lumMod val="65000"/>
                      <a:lumOff val="35000"/>
                    </a:schemeClr>
                  </a:solidFill>
                </a:rPr>
                <a:t>Perceived Level (dB)</a:t>
              </a:r>
            </a:p>
          </p:txBody>
        </p:sp>
        <p:sp>
          <p:nvSpPr>
            <p:cNvPr id="9" name="TextBox 8">
              <a:extLst>
                <a:ext uri="{FF2B5EF4-FFF2-40B4-BE49-F238E27FC236}">
                  <a16:creationId xmlns:a16="http://schemas.microsoft.com/office/drawing/2014/main" id="{B6EF5EB8-6410-2C95-3FC2-8E36B8C8C389}"/>
                </a:ext>
              </a:extLst>
            </p:cNvPr>
            <p:cNvSpPr txBox="1"/>
            <p:nvPr/>
          </p:nvSpPr>
          <p:spPr>
            <a:xfrm rot="16200000">
              <a:off x="7948290" y="4920867"/>
              <a:ext cx="1354858" cy="261610"/>
            </a:xfrm>
            <a:prstGeom prst="rect">
              <a:avLst/>
            </a:prstGeom>
            <a:solidFill>
              <a:schemeClr val="bg1"/>
            </a:solidFill>
          </p:spPr>
          <p:txBody>
            <a:bodyPr wrap="none" rtlCol="0">
              <a:spAutoFit/>
            </a:bodyPr>
            <a:lstStyle/>
            <a:p>
              <a:r>
                <a:rPr lang="en-US" sz="1100">
                  <a:solidFill>
                    <a:schemeClr val="tx1">
                      <a:lumMod val="65000"/>
                      <a:lumOff val="35000"/>
                    </a:schemeClr>
                  </a:solidFill>
                </a:rPr>
                <a:t>Probability Density</a:t>
              </a:r>
            </a:p>
          </p:txBody>
        </p:sp>
      </p:grpSp>
      <p:pic>
        <p:nvPicPr>
          <p:cNvPr id="17" name="Content Placeholder 11">
            <a:extLst>
              <a:ext uri="{FF2B5EF4-FFF2-40B4-BE49-F238E27FC236}">
                <a16:creationId xmlns:a16="http://schemas.microsoft.com/office/drawing/2014/main" id="{92BA86A4-4FDE-253E-2B63-660D1E25C201}"/>
              </a:ext>
            </a:extLst>
          </p:cNvPr>
          <p:cNvPicPr>
            <a:picLocks noChangeAspect="1"/>
          </p:cNvPicPr>
          <p:nvPr/>
        </p:nvPicPr>
        <p:blipFill>
          <a:blip r:embed="rId4"/>
          <a:stretch>
            <a:fillRect/>
          </a:stretch>
        </p:blipFill>
        <p:spPr>
          <a:xfrm>
            <a:off x="9278876" y="1116901"/>
            <a:ext cx="2738603" cy="2312100"/>
          </a:xfrm>
          <a:prstGeom prst="rect">
            <a:avLst/>
          </a:prstGeom>
          <a:ln>
            <a:solidFill>
              <a:schemeClr val="tx1"/>
            </a:solidFill>
          </a:ln>
        </p:spPr>
      </p:pic>
      <p:sp>
        <p:nvSpPr>
          <p:cNvPr id="19" name="TextBox 18">
            <a:extLst>
              <a:ext uri="{FF2B5EF4-FFF2-40B4-BE49-F238E27FC236}">
                <a16:creationId xmlns:a16="http://schemas.microsoft.com/office/drawing/2014/main" id="{3B7C9689-E113-21FA-93DE-66B28D277A10}"/>
              </a:ext>
            </a:extLst>
          </p:cNvPr>
          <p:cNvSpPr txBox="1"/>
          <p:nvPr/>
        </p:nvSpPr>
        <p:spPr>
          <a:xfrm>
            <a:off x="9765525" y="3446547"/>
            <a:ext cx="1988045" cy="261610"/>
          </a:xfrm>
          <a:prstGeom prst="rect">
            <a:avLst/>
          </a:prstGeom>
          <a:solidFill>
            <a:schemeClr val="bg1"/>
          </a:solidFill>
        </p:spPr>
        <p:txBody>
          <a:bodyPr wrap="none" rtlCol="0">
            <a:spAutoFit/>
          </a:bodyPr>
          <a:lstStyle/>
          <a:p>
            <a:r>
              <a:rPr lang="en-US" sz="1100" b="1" dirty="0"/>
              <a:t>Ground Recording System Unit</a:t>
            </a:r>
          </a:p>
        </p:txBody>
      </p:sp>
      <p:sp>
        <p:nvSpPr>
          <p:cNvPr id="20" name="TextBox 19">
            <a:extLst>
              <a:ext uri="{FF2B5EF4-FFF2-40B4-BE49-F238E27FC236}">
                <a16:creationId xmlns:a16="http://schemas.microsoft.com/office/drawing/2014/main" id="{DAC93B38-BB13-7457-9BD4-322EB975B975}"/>
              </a:ext>
            </a:extLst>
          </p:cNvPr>
          <p:cNvSpPr txBox="1"/>
          <p:nvPr/>
        </p:nvSpPr>
        <p:spPr>
          <a:xfrm>
            <a:off x="9099268" y="6030238"/>
            <a:ext cx="3074881" cy="430887"/>
          </a:xfrm>
          <a:prstGeom prst="rect">
            <a:avLst/>
          </a:prstGeom>
          <a:solidFill>
            <a:schemeClr val="bg1"/>
          </a:solidFill>
        </p:spPr>
        <p:txBody>
          <a:bodyPr wrap="none" rtlCol="0">
            <a:spAutoFit/>
          </a:bodyPr>
          <a:lstStyle/>
          <a:p>
            <a:pPr algn="ctr"/>
            <a:r>
              <a:rPr lang="en-US" sz="1100" b="1" dirty="0"/>
              <a:t>Combining calculated and measured levels</a:t>
            </a:r>
          </a:p>
          <a:p>
            <a:pPr algn="ctr"/>
            <a:r>
              <a:rPr lang="en-US" sz="1100" b="1" dirty="0"/>
              <a:t>(Notional Example)</a:t>
            </a:r>
          </a:p>
        </p:txBody>
      </p:sp>
      <p:sp>
        <p:nvSpPr>
          <p:cNvPr id="10" name="Slide Number Placeholder 9">
            <a:extLst>
              <a:ext uri="{FF2B5EF4-FFF2-40B4-BE49-F238E27FC236}">
                <a16:creationId xmlns:a16="http://schemas.microsoft.com/office/drawing/2014/main" id="{63FE2801-3517-7078-5AC3-546FF7646BD2}"/>
              </a:ext>
            </a:extLst>
          </p:cNvPr>
          <p:cNvSpPr>
            <a:spLocks noGrp="1"/>
          </p:cNvSpPr>
          <p:nvPr>
            <p:ph type="sldNum" sz="quarter" idx="10"/>
          </p:nvPr>
        </p:nvSpPr>
        <p:spPr/>
        <p:txBody>
          <a:bodyPr anchor="b" anchorCtr="0"/>
          <a:lstStyle/>
          <a:p>
            <a:pPr>
              <a:defRPr/>
            </a:pPr>
            <a:fld id="{31DD3C4B-036E-4AED-9291-1DC0D6EAFAC7}" type="slidenum">
              <a:rPr lang="en-US" smtClean="0"/>
              <a:pPr>
                <a:defRPr/>
              </a:pPr>
              <a:t>9</a:t>
            </a:fld>
            <a:endParaRPr lang="en-US" dirty="0"/>
          </a:p>
        </p:txBody>
      </p:sp>
    </p:spTree>
    <p:extLst>
      <p:ext uri="{BB962C8B-B14F-4D97-AF65-F5344CB8AC3E}">
        <p14:creationId xmlns:p14="http://schemas.microsoft.com/office/powerpoint/2010/main" val="2641567590"/>
      </p:ext>
    </p:extLst>
  </p:cSld>
  <p:clrMapOvr>
    <a:masterClrMapping/>
  </p:clrMapOvr>
  <p:transition spd="med" advTm="56097">
    <p:fade/>
  </p:transition>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lank Presentation">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B9300AB196EE4BA80B16710F58E734" ma:contentTypeVersion="9" ma:contentTypeDescription="Create a new document." ma:contentTypeScope="" ma:versionID="27eb931ac7dea9c23e98ba909306d777">
  <xsd:schema xmlns:xsd="http://www.w3.org/2001/XMLSchema" xmlns:xs="http://www.w3.org/2001/XMLSchema" xmlns:p="http://schemas.microsoft.com/office/2006/metadata/properties" xmlns:ns2="fd9d5043-237b-4c63-8ec3-0d0d218dc774" xmlns:ns3="573c746e-f7d3-477e-b16b-8b3e5c6c3976" targetNamespace="http://schemas.microsoft.com/office/2006/metadata/properties" ma:root="true" ma:fieldsID="cdc63814498f19b3b426d23996635890" ns2:_="" ns3:_="">
    <xsd:import namespace="fd9d5043-237b-4c63-8ec3-0d0d218dc774"/>
    <xsd:import namespace="573c746e-f7d3-477e-b16b-8b3e5c6c39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d5043-237b-4c63-8ec3-0d0d218dc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3c746e-f7d3-477e-b16b-8b3e5c6c39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AA3B08-93DC-455F-A86A-C61528F9086C}">
  <ds:schemaRefs>
    <ds:schemaRef ds:uri="http://schemas.microsoft.com/sharepoint/v3/contenttype/forms"/>
  </ds:schemaRefs>
</ds:datastoreItem>
</file>

<file path=customXml/itemProps2.xml><?xml version="1.0" encoding="utf-8"?>
<ds:datastoreItem xmlns:ds="http://schemas.openxmlformats.org/officeDocument/2006/customXml" ds:itemID="{8847C653-C4AB-48A4-8563-18AE6BE968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d5043-237b-4c63-8ec3-0d0d218dc774"/>
    <ds:schemaRef ds:uri="573c746e-f7d3-477e-b16b-8b3e5c6c3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F3F322-84E1-4473-A067-CD6661FF014E}">
  <ds:schemaRefs>
    <ds:schemaRef ds:uri="http://www.w3.org/XML/1998/namespace"/>
    <ds:schemaRef ds:uri="http://purl.org/dc/elements/1.1/"/>
    <ds:schemaRef ds:uri="http://schemas.microsoft.com/office/2006/metadata/properties"/>
    <ds:schemaRef ds:uri="http://purl.org/dc/dcmitype/"/>
    <ds:schemaRef ds:uri="http://schemas.microsoft.com/office/2006/documentManagement/types"/>
    <ds:schemaRef ds:uri="573c746e-f7d3-477e-b16b-8b3e5c6c3976"/>
    <ds:schemaRef ds:uri="http://purl.org/dc/terms/"/>
    <ds:schemaRef ds:uri="http://schemas.microsoft.com/office/infopath/2007/PartnerControls"/>
    <ds:schemaRef ds:uri="http://schemas.openxmlformats.org/package/2006/metadata/core-properties"/>
    <ds:schemaRef ds:uri="fd9d5043-237b-4c63-8ec3-0d0d218dc774"/>
  </ds:schemaRefs>
</ds:datastoreItem>
</file>

<file path=docProps/app.xml><?xml version="1.0" encoding="utf-8"?>
<Properties xmlns="http://schemas.openxmlformats.org/officeDocument/2006/extended-properties" xmlns:vt="http://schemas.openxmlformats.org/officeDocument/2006/docPropsVTypes">
  <TotalTime>17369</TotalTime>
  <Words>2570</Words>
  <Application>Microsoft Office PowerPoint</Application>
  <PresentationFormat>Widescreen</PresentationFormat>
  <Paragraphs>281</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.AppleSystemUIFont</vt:lpstr>
      <vt:lpstr>75 Helvetica Bold</vt:lpstr>
      <vt:lpstr>Arial</vt:lpstr>
      <vt:lpstr>Arial Black</vt:lpstr>
      <vt:lpstr>Calibri</vt:lpstr>
      <vt:lpstr>Helvetica</vt:lpstr>
      <vt:lpstr>Times New Roman</vt:lpstr>
      <vt:lpstr>Blank Presentation</vt:lpstr>
      <vt:lpstr>Redo Title Slide </vt:lpstr>
      <vt:lpstr>Outline</vt:lpstr>
      <vt:lpstr>PowerPoint Presentation</vt:lpstr>
      <vt:lpstr>Phases of the NASA Quesst Mission</vt:lpstr>
      <vt:lpstr>Quesst Phase 3 - Community Response Testing</vt:lpstr>
      <vt:lpstr>Key Technical Elements of Community Response Testing</vt:lpstr>
      <vt:lpstr>Airfield and Community Test Site Selection</vt:lpstr>
      <vt:lpstr>Survey Design and Analysis</vt:lpstr>
      <vt:lpstr>Noise Exposure Design, Estimation, and Analysis</vt:lpstr>
      <vt:lpstr>International Engagement / Feedback</vt:lpstr>
      <vt:lpstr>Organizational Challenges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PPBE22 PRG Guidance</dc:title>
  <dc:creator>Ozoroski, Lori P. (LARC-E1A)</dc:creator>
  <cp:lastModifiedBy>Rathsam, Jonathan (LARC-D321)</cp:lastModifiedBy>
  <cp:revision>719</cp:revision>
  <cp:lastPrinted>2023-03-20T18:52:03Z</cp:lastPrinted>
  <dcterms:created xsi:type="dcterms:W3CDTF">2020-03-27T02:33:52Z</dcterms:created>
  <dcterms:modified xsi:type="dcterms:W3CDTF">2023-04-14T20:38:04Z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0x010100C8B9300AB196EE4BA80B16710F58E734</vt:lpwstr>
  </property>
</Properties>
</file>