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sldIdLst>
    <p:sldId id="291" r:id="rId3"/>
    <p:sldId id="305" r:id="rId4"/>
    <p:sldId id="307" r:id="rId5"/>
    <p:sldId id="313" r:id="rId6"/>
    <p:sldId id="293" r:id="rId7"/>
    <p:sldId id="295" r:id="rId8"/>
    <p:sldId id="303" r:id="rId9"/>
    <p:sldId id="314" r:id="rId10"/>
    <p:sldId id="315" r:id="rId11"/>
    <p:sldId id="287" r:id="rId12"/>
    <p:sldId id="306" r:id="rId13"/>
    <p:sldId id="288" r:id="rId14"/>
    <p:sldId id="301" r:id="rId15"/>
    <p:sldId id="316" r:id="rId16"/>
    <p:sldId id="272" r:id="rId17"/>
    <p:sldId id="273" r:id="rId18"/>
    <p:sldId id="309" r:id="rId19"/>
    <p:sldId id="267" r:id="rId20"/>
    <p:sldId id="268" r:id="rId21"/>
    <p:sldId id="269" r:id="rId22"/>
    <p:sldId id="2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7DE"/>
    <a:srgbClr val="8B0843"/>
    <a:srgbClr val="DA3E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86" autoAdjust="0"/>
    <p:restoredTop sz="95070" autoAdjust="0"/>
  </p:normalViewPr>
  <p:slideViewPr>
    <p:cSldViewPr snapToGrid="0">
      <p:cViewPr varScale="1">
        <p:scale>
          <a:sx n="112" d="100"/>
          <a:sy n="112" d="100"/>
        </p:scale>
        <p:origin x="39" y="78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zu Okumoto" userId="7e1f5905f2639035" providerId="LiveId" clId="{A5A44B15-FF57-47E7-A911-8C5BA8C9723A}"/>
    <pc:docChg chg="modSld">
      <pc:chgData name="kazu Okumoto" userId="7e1f5905f2639035" providerId="LiveId" clId="{A5A44B15-FF57-47E7-A911-8C5BA8C9723A}" dt="2023-04-16T16:46:55.801" v="0" actId="20577"/>
      <pc:docMkLst>
        <pc:docMk/>
      </pc:docMkLst>
      <pc:sldChg chg="modSp mod">
        <pc:chgData name="kazu Okumoto" userId="7e1f5905f2639035" providerId="LiveId" clId="{A5A44B15-FF57-47E7-A911-8C5BA8C9723A}" dt="2023-04-16T16:46:55.801" v="0" actId="20577"/>
        <pc:sldMkLst>
          <pc:docMk/>
          <pc:sldMk cId="1226610266" sldId="291"/>
        </pc:sldMkLst>
        <pc:spChg chg="mod">
          <ac:chgData name="kazu Okumoto" userId="7e1f5905f2639035" providerId="LiveId" clId="{A5A44B15-FF57-47E7-A911-8C5BA8C9723A}" dt="2023-04-16T16:46:55.801" v="0" actId="20577"/>
          <ac:spMkLst>
            <pc:docMk/>
            <pc:sldMk cId="1226610266" sldId="291"/>
            <ac:spMk id="47" creationId="{0380DCBC-CF9B-B1D1-594B-F73EE5B4960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91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554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56C87956-1877-4C28-9921-261C2E3C8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251" y="6235701"/>
            <a:ext cx="1445707" cy="454024"/>
          </a:xfrm>
          <a:prstGeom prst="rect">
            <a:avLst/>
          </a:prstGeom>
        </p:spPr>
      </p:pic>
      <p:sp>
        <p:nvSpPr>
          <p:cNvPr id="8" name="Slide Number Placeholder 5">
            <a:extLst>
              <a:ext uri="{FF2B5EF4-FFF2-40B4-BE49-F238E27FC236}">
                <a16:creationId xmlns:a16="http://schemas.microsoft.com/office/drawing/2014/main" id="{F2A51DE6-7E73-4905-893D-2A5FF0B2380D}"/>
              </a:ext>
            </a:extLst>
          </p:cNvPr>
          <p:cNvSpPr txBox="1">
            <a:spLocks/>
          </p:cNvSpPr>
          <p:nvPr userDrawn="1"/>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latin typeface="+mj-lt"/>
              </a:rPr>
              <a:pPr/>
              <a:t>‹#›</a:t>
            </a:fld>
            <a:endParaRPr lang="en-ID" b="1" dirty="0">
              <a:latin typeface="+mj-lt"/>
            </a:endParaRPr>
          </a:p>
        </p:txBody>
      </p:sp>
    </p:spTree>
    <p:extLst>
      <p:ext uri="{BB962C8B-B14F-4D97-AF65-F5344CB8AC3E}">
        <p14:creationId xmlns:p14="http://schemas.microsoft.com/office/powerpoint/2010/main" val="359249479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82886CB-BD57-4636-87BA-EEDAC75F054A}"/>
              </a:ext>
            </a:extLst>
          </p:cNvPr>
          <p:cNvGraphicFramePr>
            <a:graphicFrameLocks noChangeAspect="1"/>
          </p:cNvGraphicFramePr>
          <p:nvPr userDrawn="1">
            <p:custDataLst>
              <p:tags r:id="rId3"/>
            </p:custDataLst>
            <p:extLst>
              <p:ext uri="{D42A27DB-BD31-4B8C-83A1-F6EECF244321}">
                <p14:modId xmlns:p14="http://schemas.microsoft.com/office/powerpoint/2010/main" val="1501269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082886CB-BD57-4636-87BA-EEDAC75F05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descr="Logo&#10;&#10;Description automatically generated">
            <a:extLst>
              <a:ext uri="{FF2B5EF4-FFF2-40B4-BE49-F238E27FC236}">
                <a16:creationId xmlns:a16="http://schemas.microsoft.com/office/drawing/2014/main" id="{56C87956-1877-4C28-9921-261C2E3C89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2251" y="6235701"/>
            <a:ext cx="1445707" cy="454024"/>
          </a:xfrm>
          <a:prstGeom prst="rect">
            <a:avLst/>
          </a:prstGeom>
        </p:spPr>
      </p:pic>
      <p:sp>
        <p:nvSpPr>
          <p:cNvPr id="8" name="Slide Number Placeholder 5">
            <a:extLst>
              <a:ext uri="{FF2B5EF4-FFF2-40B4-BE49-F238E27FC236}">
                <a16:creationId xmlns:a16="http://schemas.microsoft.com/office/drawing/2014/main" id="{F2A51DE6-7E73-4905-893D-2A5FF0B2380D}"/>
              </a:ext>
            </a:extLst>
          </p:cNvPr>
          <p:cNvSpPr txBox="1">
            <a:spLocks/>
          </p:cNvSpPr>
          <p:nvPr userDrawn="1"/>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latin typeface="+mj-lt"/>
              </a:rPr>
              <a:pPr/>
              <a:t>‹#›</a:t>
            </a:fld>
            <a:endParaRPr lang="en-ID" b="1" dirty="0">
              <a:latin typeface="+mj-lt"/>
            </a:endParaRPr>
          </a:p>
        </p:txBody>
      </p:sp>
    </p:spTree>
    <p:extLst>
      <p:ext uri="{BB962C8B-B14F-4D97-AF65-F5344CB8AC3E}">
        <p14:creationId xmlns:p14="http://schemas.microsoft.com/office/powerpoint/2010/main" val="3071787962"/>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3.bin"/><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2.emf"/><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hyperlink" Target="https://sakurasoftsolutions.com/" TargetMode="Externa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sv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sakurasoftsolutions.com/"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ris Waktu Sejarah Teknologi | Britannica">
            <a:extLst>
              <a:ext uri="{FF2B5EF4-FFF2-40B4-BE49-F238E27FC236}">
                <a16:creationId xmlns:a16="http://schemas.microsoft.com/office/drawing/2014/main" id="{C37B5381-12EC-32B2-2D3B-C1E97E475E73}"/>
              </a:ext>
            </a:extLst>
          </p:cNvPr>
          <p:cNvPicPr>
            <a:picLocks noChangeAspect="1" noChangeArrowheads="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807" b="9807"/>
          <a:stretch/>
        </p:blipFill>
        <p:spPr bwMode="auto">
          <a:xfrm>
            <a:off x="-1587" y="-35594"/>
            <a:ext cx="12193588" cy="6929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920C86-2874-875F-5B69-415DDC2B3B57}"/>
              </a:ext>
            </a:extLst>
          </p:cNvPr>
          <p:cNvSpPr/>
          <p:nvPr/>
        </p:nvSpPr>
        <p:spPr>
          <a:xfrm>
            <a:off x="-794" y="-35594"/>
            <a:ext cx="12193588" cy="6929188"/>
          </a:xfrm>
          <a:prstGeom prst="rect">
            <a:avLst/>
          </a:prstGeom>
          <a:gradFill flip="none" rotWithShape="1">
            <a:gsLst>
              <a:gs pos="0">
                <a:srgbClr val="8B0843">
                  <a:alpha val="70000"/>
                </a:srgbClr>
              </a:gs>
              <a:gs pos="100000">
                <a:srgbClr val="DA3E67">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TextBox 3">
            <a:extLst>
              <a:ext uri="{FF2B5EF4-FFF2-40B4-BE49-F238E27FC236}">
                <a16:creationId xmlns:a16="http://schemas.microsoft.com/office/drawing/2014/main" id="{CEEE17EE-D641-D8A4-C34E-0CEA3117F6F9}"/>
              </a:ext>
            </a:extLst>
          </p:cNvPr>
          <p:cNvSpPr txBox="1"/>
          <p:nvPr/>
        </p:nvSpPr>
        <p:spPr>
          <a:xfrm>
            <a:off x="692930" y="2506342"/>
            <a:ext cx="6029641" cy="954107"/>
          </a:xfrm>
          <a:prstGeom prst="rect">
            <a:avLst/>
          </a:prstGeom>
          <a:noFill/>
        </p:spPr>
        <p:txBody>
          <a:bodyPr wrap="square">
            <a:spAutoFit/>
          </a:bodyPr>
          <a:lstStyle/>
          <a:p>
            <a:r>
              <a:rPr lang="en-US" sz="2800" b="1" dirty="0">
                <a:solidFill>
                  <a:schemeClr val="bg1"/>
                </a:solidFill>
                <a:latin typeface="+mj-lt"/>
              </a:rPr>
              <a:t>A Cloud-based Innovative Tool for Software Quality Analysis</a:t>
            </a:r>
            <a:endParaRPr lang="en-ID" sz="2800" b="1" dirty="0">
              <a:solidFill>
                <a:schemeClr val="bg1"/>
              </a:solidFill>
              <a:latin typeface="+mj-lt"/>
            </a:endParaRPr>
          </a:p>
        </p:txBody>
      </p:sp>
      <p:pic>
        <p:nvPicPr>
          <p:cNvPr id="5" name="Picture 4" descr="Logo&#10;&#10;Description automatically generated">
            <a:extLst>
              <a:ext uri="{FF2B5EF4-FFF2-40B4-BE49-F238E27FC236}">
                <a16:creationId xmlns:a16="http://schemas.microsoft.com/office/drawing/2014/main" id="{94FAD132-890F-043C-D375-98829468D5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1296" y="874400"/>
            <a:ext cx="2254484" cy="708019"/>
          </a:xfrm>
          <a:prstGeom prst="rect">
            <a:avLst/>
          </a:prstGeom>
        </p:spPr>
      </p:pic>
      <p:sp>
        <p:nvSpPr>
          <p:cNvPr id="22" name="TextBox 21">
            <a:extLst>
              <a:ext uri="{FF2B5EF4-FFF2-40B4-BE49-F238E27FC236}">
                <a16:creationId xmlns:a16="http://schemas.microsoft.com/office/drawing/2014/main" id="{E3D2D69A-9B20-3FC4-0AA7-027980D76CB5}"/>
              </a:ext>
            </a:extLst>
          </p:cNvPr>
          <p:cNvSpPr txBox="1"/>
          <p:nvPr/>
        </p:nvSpPr>
        <p:spPr>
          <a:xfrm>
            <a:off x="791661" y="1704701"/>
            <a:ext cx="5447774" cy="769441"/>
          </a:xfrm>
          <a:prstGeom prst="rect">
            <a:avLst/>
          </a:prstGeom>
          <a:noFill/>
        </p:spPr>
        <p:txBody>
          <a:bodyPr wrap="square">
            <a:spAutoFit/>
          </a:bodyPr>
          <a:lstStyle/>
          <a:p>
            <a:r>
              <a:rPr lang="en-ID" sz="4400" b="1" dirty="0">
                <a:solidFill>
                  <a:schemeClr val="bg1"/>
                </a:solidFill>
                <a:latin typeface="+mj-lt"/>
              </a:rPr>
              <a:t>STAR</a:t>
            </a:r>
          </a:p>
        </p:txBody>
      </p:sp>
      <p:cxnSp>
        <p:nvCxnSpPr>
          <p:cNvPr id="25" name="Straight Connector 24">
            <a:extLst>
              <a:ext uri="{FF2B5EF4-FFF2-40B4-BE49-F238E27FC236}">
                <a16:creationId xmlns:a16="http://schemas.microsoft.com/office/drawing/2014/main" id="{8DABB868-3B29-040F-FFFB-3B5F5074ABF3}"/>
              </a:ext>
            </a:extLst>
          </p:cNvPr>
          <p:cNvCxnSpPr>
            <a:cxnSpLocks/>
          </p:cNvCxnSpPr>
          <p:nvPr/>
        </p:nvCxnSpPr>
        <p:spPr>
          <a:xfrm>
            <a:off x="568712" y="4041571"/>
            <a:ext cx="11597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198A5E-BB97-ADB7-C503-DD834A9AAB10}"/>
              </a:ext>
            </a:extLst>
          </p:cNvPr>
          <p:cNvSpPr txBox="1"/>
          <p:nvPr/>
        </p:nvSpPr>
        <p:spPr>
          <a:xfrm>
            <a:off x="791661" y="4186763"/>
            <a:ext cx="5447774" cy="461665"/>
          </a:xfrm>
          <a:prstGeom prst="rect">
            <a:avLst/>
          </a:prstGeom>
          <a:noFill/>
        </p:spPr>
        <p:txBody>
          <a:bodyPr wrap="square">
            <a:spAutoFit/>
          </a:bodyPr>
          <a:lstStyle/>
          <a:p>
            <a:r>
              <a:rPr lang="en-ID" sz="2400" b="1" dirty="0" err="1">
                <a:solidFill>
                  <a:schemeClr val="bg1"/>
                </a:solidFill>
                <a:latin typeface="+mj-lt"/>
              </a:rPr>
              <a:t>Kazuhira</a:t>
            </a:r>
            <a:r>
              <a:rPr lang="en-ID" sz="2400" b="1" dirty="0">
                <a:solidFill>
                  <a:schemeClr val="bg1"/>
                </a:solidFill>
                <a:latin typeface="+mj-lt"/>
              </a:rPr>
              <a:t> (Kazu) </a:t>
            </a:r>
            <a:r>
              <a:rPr lang="en-ID" sz="2400" b="1" dirty="0" err="1">
                <a:solidFill>
                  <a:schemeClr val="bg1"/>
                </a:solidFill>
                <a:latin typeface="+mj-lt"/>
              </a:rPr>
              <a:t>Okumoto</a:t>
            </a:r>
            <a:endParaRPr lang="en-ID" sz="2400" b="1" dirty="0">
              <a:solidFill>
                <a:schemeClr val="bg1"/>
              </a:solidFill>
              <a:latin typeface="+mj-lt"/>
            </a:endParaRPr>
          </a:p>
        </p:txBody>
      </p:sp>
      <p:sp>
        <p:nvSpPr>
          <p:cNvPr id="28" name="Hexagon 27">
            <a:extLst>
              <a:ext uri="{FF2B5EF4-FFF2-40B4-BE49-F238E27FC236}">
                <a16:creationId xmlns:a16="http://schemas.microsoft.com/office/drawing/2014/main" id="{4DA9D08C-B72D-B624-4C46-3C243ABD5661}"/>
              </a:ext>
            </a:extLst>
          </p:cNvPr>
          <p:cNvSpPr/>
          <p:nvPr/>
        </p:nvSpPr>
        <p:spPr>
          <a:xfrm>
            <a:off x="909385" y="4748279"/>
            <a:ext cx="327661" cy="283537"/>
          </a:xfrm>
          <a:prstGeom prst="hexagon">
            <a:avLst/>
          </a:prstGeom>
          <a:gradFill flip="none" rotWithShape="1">
            <a:gsLst>
              <a:gs pos="0">
                <a:srgbClr val="8B0843"/>
              </a:gs>
              <a:gs pos="100000">
                <a:srgbClr val="DA3E67"/>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29" name="TextBox 28">
            <a:extLst>
              <a:ext uri="{FF2B5EF4-FFF2-40B4-BE49-F238E27FC236}">
                <a16:creationId xmlns:a16="http://schemas.microsoft.com/office/drawing/2014/main" id="{515EE68F-467A-9DDE-8F35-0210B806907D}"/>
              </a:ext>
            </a:extLst>
          </p:cNvPr>
          <p:cNvSpPr txBox="1"/>
          <p:nvPr/>
        </p:nvSpPr>
        <p:spPr>
          <a:xfrm>
            <a:off x="1347025" y="4737801"/>
            <a:ext cx="4224719" cy="307777"/>
          </a:xfrm>
          <a:prstGeom prst="rect">
            <a:avLst/>
          </a:prstGeom>
          <a:noFill/>
        </p:spPr>
        <p:txBody>
          <a:bodyPr wrap="square" anchor="ctr">
            <a:spAutoFit/>
          </a:bodyPr>
          <a:lstStyle/>
          <a:p>
            <a:r>
              <a:rPr lang="en-ID" sz="1400" dirty="0">
                <a:solidFill>
                  <a:schemeClr val="bg1"/>
                </a:solidFill>
              </a:rPr>
              <a:t>Sakura Software Solutions LLC</a:t>
            </a:r>
          </a:p>
        </p:txBody>
      </p:sp>
      <p:sp>
        <p:nvSpPr>
          <p:cNvPr id="32" name="Hexagon 31">
            <a:extLst>
              <a:ext uri="{FF2B5EF4-FFF2-40B4-BE49-F238E27FC236}">
                <a16:creationId xmlns:a16="http://schemas.microsoft.com/office/drawing/2014/main" id="{588DB437-6F0B-80C0-0E8C-D8182B13E295}"/>
              </a:ext>
            </a:extLst>
          </p:cNvPr>
          <p:cNvSpPr/>
          <p:nvPr/>
        </p:nvSpPr>
        <p:spPr>
          <a:xfrm>
            <a:off x="909385" y="5217290"/>
            <a:ext cx="327661" cy="283537"/>
          </a:xfrm>
          <a:prstGeom prst="hexagon">
            <a:avLst/>
          </a:prstGeom>
          <a:gradFill flip="none" rotWithShape="1">
            <a:gsLst>
              <a:gs pos="0">
                <a:srgbClr val="8B0843"/>
              </a:gs>
              <a:gs pos="100000">
                <a:srgbClr val="DA3E67"/>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33" name="TextBox 32">
            <a:extLst>
              <a:ext uri="{FF2B5EF4-FFF2-40B4-BE49-F238E27FC236}">
                <a16:creationId xmlns:a16="http://schemas.microsoft.com/office/drawing/2014/main" id="{BACF6525-2CD1-F91C-1EF4-AF05D40C538B}"/>
              </a:ext>
            </a:extLst>
          </p:cNvPr>
          <p:cNvSpPr txBox="1"/>
          <p:nvPr/>
        </p:nvSpPr>
        <p:spPr>
          <a:xfrm>
            <a:off x="1347025" y="5206812"/>
            <a:ext cx="4224719" cy="307777"/>
          </a:xfrm>
          <a:prstGeom prst="rect">
            <a:avLst/>
          </a:prstGeom>
          <a:noFill/>
        </p:spPr>
        <p:txBody>
          <a:bodyPr wrap="square" anchor="ctr">
            <a:spAutoFit/>
          </a:bodyPr>
          <a:lstStyle/>
          <a:p>
            <a:r>
              <a:rPr lang="en-ID" sz="1400" dirty="0">
                <a:solidFill>
                  <a:schemeClr val="bg1"/>
                </a:solidFill>
              </a:rPr>
              <a:t>Naperville, IL, USA</a:t>
            </a:r>
          </a:p>
        </p:txBody>
      </p:sp>
      <p:sp>
        <p:nvSpPr>
          <p:cNvPr id="35" name="Hexagon 34">
            <a:extLst>
              <a:ext uri="{FF2B5EF4-FFF2-40B4-BE49-F238E27FC236}">
                <a16:creationId xmlns:a16="http://schemas.microsoft.com/office/drawing/2014/main" id="{A858231A-B82D-0545-B96A-F06BDA91CAC7}"/>
              </a:ext>
            </a:extLst>
          </p:cNvPr>
          <p:cNvSpPr/>
          <p:nvPr/>
        </p:nvSpPr>
        <p:spPr>
          <a:xfrm>
            <a:off x="909385" y="5686302"/>
            <a:ext cx="327661" cy="283537"/>
          </a:xfrm>
          <a:prstGeom prst="hexagon">
            <a:avLst/>
          </a:prstGeom>
          <a:gradFill flip="none" rotWithShape="1">
            <a:gsLst>
              <a:gs pos="0">
                <a:srgbClr val="8B0843"/>
              </a:gs>
              <a:gs pos="100000">
                <a:srgbClr val="DA3E67"/>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36" name="TextBox 35">
            <a:extLst>
              <a:ext uri="{FF2B5EF4-FFF2-40B4-BE49-F238E27FC236}">
                <a16:creationId xmlns:a16="http://schemas.microsoft.com/office/drawing/2014/main" id="{C91F9432-7ADC-3816-991C-3E6C4EB361FB}"/>
              </a:ext>
            </a:extLst>
          </p:cNvPr>
          <p:cNvSpPr txBox="1"/>
          <p:nvPr/>
        </p:nvSpPr>
        <p:spPr>
          <a:xfrm>
            <a:off x="1347025" y="5675824"/>
            <a:ext cx="4224719" cy="307777"/>
          </a:xfrm>
          <a:prstGeom prst="rect">
            <a:avLst/>
          </a:prstGeom>
          <a:noFill/>
        </p:spPr>
        <p:txBody>
          <a:bodyPr wrap="square" anchor="ctr">
            <a:spAutoFit/>
          </a:bodyPr>
          <a:lstStyle/>
          <a:p>
            <a:r>
              <a:rPr lang="en-ID" sz="1400" dirty="0">
                <a:solidFill>
                  <a:schemeClr val="bg1"/>
                </a:solidFill>
              </a:rPr>
              <a:t>kokumoto@sakurasoftsolutions.com</a:t>
            </a:r>
          </a:p>
        </p:txBody>
      </p:sp>
      <p:cxnSp>
        <p:nvCxnSpPr>
          <p:cNvPr id="43" name="Straight Connector 42">
            <a:extLst>
              <a:ext uri="{FF2B5EF4-FFF2-40B4-BE49-F238E27FC236}">
                <a16:creationId xmlns:a16="http://schemas.microsoft.com/office/drawing/2014/main" id="{E133930C-B335-34A0-8D88-80C9E80ED3A9}"/>
              </a:ext>
            </a:extLst>
          </p:cNvPr>
          <p:cNvCxnSpPr>
            <a:cxnSpLocks/>
          </p:cNvCxnSpPr>
          <p:nvPr/>
        </p:nvCxnSpPr>
        <p:spPr>
          <a:xfrm>
            <a:off x="1472952" y="5126195"/>
            <a:ext cx="2946648" cy="0"/>
          </a:xfrm>
          <a:prstGeom prst="line">
            <a:avLst/>
          </a:prstGeom>
          <a:ln w="12700">
            <a:solidFill>
              <a:schemeClr val="bg1">
                <a:alpha val="4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6D9F05-46D1-029C-03D6-3534F2C378CF}"/>
              </a:ext>
            </a:extLst>
          </p:cNvPr>
          <p:cNvCxnSpPr>
            <a:cxnSpLocks/>
          </p:cNvCxnSpPr>
          <p:nvPr/>
        </p:nvCxnSpPr>
        <p:spPr>
          <a:xfrm>
            <a:off x="1472952" y="5595206"/>
            <a:ext cx="2946648" cy="0"/>
          </a:xfrm>
          <a:prstGeom prst="line">
            <a:avLst/>
          </a:prstGeom>
          <a:ln w="12700">
            <a:solidFill>
              <a:schemeClr val="bg1">
                <a:alpha val="4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2831DBB3-7E71-7A63-D1D5-708C40C31CC5}"/>
              </a:ext>
            </a:extLst>
          </p:cNvPr>
          <p:cNvSpPr/>
          <p:nvPr/>
        </p:nvSpPr>
        <p:spPr>
          <a:xfrm>
            <a:off x="0" y="6473075"/>
            <a:ext cx="149860" cy="289413"/>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7" name="TextBox 46">
            <a:extLst>
              <a:ext uri="{FF2B5EF4-FFF2-40B4-BE49-F238E27FC236}">
                <a16:creationId xmlns:a16="http://schemas.microsoft.com/office/drawing/2014/main" id="{0380DCBC-CF9B-B1D1-594B-F73EE5B49609}"/>
              </a:ext>
            </a:extLst>
          </p:cNvPr>
          <p:cNvSpPr txBox="1"/>
          <p:nvPr/>
        </p:nvSpPr>
        <p:spPr>
          <a:xfrm>
            <a:off x="232861" y="6463892"/>
            <a:ext cx="5447774" cy="307777"/>
          </a:xfrm>
          <a:prstGeom prst="rect">
            <a:avLst/>
          </a:prstGeom>
          <a:noFill/>
        </p:spPr>
        <p:txBody>
          <a:bodyPr wrap="square" anchor="ctr">
            <a:spAutoFit/>
          </a:bodyPr>
          <a:lstStyle/>
          <a:p>
            <a:r>
              <a:rPr lang="en-ID" sz="1400" b="1" spc="300">
                <a:solidFill>
                  <a:schemeClr val="bg1"/>
                </a:solidFill>
                <a:latin typeface="+mj-lt"/>
              </a:rPr>
              <a:t>DATAWORKS </a:t>
            </a:r>
            <a:r>
              <a:rPr lang="en-ID" sz="1400" b="1" spc="300" dirty="0">
                <a:solidFill>
                  <a:schemeClr val="bg1"/>
                </a:solidFill>
                <a:latin typeface="+mj-lt"/>
              </a:rPr>
              <a:t>2023</a:t>
            </a:r>
          </a:p>
        </p:txBody>
      </p:sp>
      <p:sp>
        <p:nvSpPr>
          <p:cNvPr id="57" name="Freeform: Shape 56">
            <a:extLst>
              <a:ext uri="{FF2B5EF4-FFF2-40B4-BE49-F238E27FC236}">
                <a16:creationId xmlns:a16="http://schemas.microsoft.com/office/drawing/2014/main" id="{EBE90FC9-EBAE-5AE2-BB33-DC99EF1980F8}"/>
              </a:ext>
            </a:extLst>
          </p:cNvPr>
          <p:cNvSpPr/>
          <p:nvPr/>
        </p:nvSpPr>
        <p:spPr>
          <a:xfrm>
            <a:off x="6793273" y="792865"/>
            <a:ext cx="5079032" cy="1115782"/>
          </a:xfrm>
          <a:custGeom>
            <a:avLst/>
            <a:gdLst>
              <a:gd name="connsiteX0" fmla="*/ 278946 w 5079032"/>
              <a:gd name="connsiteY0" fmla="*/ 0 h 1115782"/>
              <a:gd name="connsiteX1" fmla="*/ 808444 w 5079032"/>
              <a:gd name="connsiteY1" fmla="*/ 0 h 1115782"/>
              <a:gd name="connsiteX2" fmla="*/ 1015361 w 5079032"/>
              <a:gd name="connsiteY2" fmla="*/ 0 h 1115782"/>
              <a:gd name="connsiteX3" fmla="*/ 5079032 w 5079032"/>
              <a:gd name="connsiteY3" fmla="*/ 0 h 1115782"/>
              <a:gd name="connsiteX4" fmla="*/ 5079032 w 5079032"/>
              <a:gd name="connsiteY4" fmla="*/ 1115782 h 1115782"/>
              <a:gd name="connsiteX5" fmla="*/ 1015361 w 5079032"/>
              <a:gd name="connsiteY5" fmla="*/ 1115782 h 1115782"/>
              <a:gd name="connsiteX6" fmla="*/ 808444 w 5079032"/>
              <a:gd name="connsiteY6" fmla="*/ 1115782 h 1115782"/>
              <a:gd name="connsiteX7" fmla="*/ 278946 w 5079032"/>
              <a:gd name="connsiteY7" fmla="*/ 1115782 h 1115782"/>
              <a:gd name="connsiteX8" fmla="*/ 0 w 5079032"/>
              <a:gd name="connsiteY8" fmla="*/ 557891 h 11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9032" h="1115782">
                <a:moveTo>
                  <a:pt x="278946" y="0"/>
                </a:moveTo>
                <a:lnTo>
                  <a:pt x="808444" y="0"/>
                </a:lnTo>
                <a:lnTo>
                  <a:pt x="1015361" y="0"/>
                </a:lnTo>
                <a:lnTo>
                  <a:pt x="5079032" y="0"/>
                </a:lnTo>
                <a:lnTo>
                  <a:pt x="5079032" y="1115782"/>
                </a:lnTo>
                <a:lnTo>
                  <a:pt x="1015361" y="1115782"/>
                </a:lnTo>
                <a:lnTo>
                  <a:pt x="808444" y="1115782"/>
                </a:lnTo>
                <a:lnTo>
                  <a:pt x="278946" y="1115782"/>
                </a:lnTo>
                <a:lnTo>
                  <a:pt x="0" y="557891"/>
                </a:lnTo>
                <a:close/>
              </a:path>
            </a:pathLst>
          </a:custGeom>
          <a:gradFill flip="none" rotWithShape="1">
            <a:gsLst>
              <a:gs pos="0">
                <a:schemeClr val="bg1">
                  <a:alpha val="15000"/>
                </a:schemeClr>
              </a:gs>
              <a:gs pos="80000">
                <a:schemeClr val="bg1">
                  <a:alpha val="0"/>
                </a:schemeClr>
              </a:gs>
            </a:gsLst>
            <a:lin ang="0" scaled="1"/>
            <a:tileRect/>
          </a:gradFill>
          <a:ln w="25400">
            <a:gradFill flip="none" rotWithShape="1">
              <a:gsLst>
                <a:gs pos="80000">
                  <a:schemeClr val="bg1">
                    <a:alpha val="0"/>
                  </a:schemeClr>
                </a:gs>
                <a:gs pos="0">
                  <a:schemeClr val="bg1">
                    <a:alpha val="7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8" name="Freeform: Shape 57">
            <a:extLst>
              <a:ext uri="{FF2B5EF4-FFF2-40B4-BE49-F238E27FC236}">
                <a16:creationId xmlns:a16="http://schemas.microsoft.com/office/drawing/2014/main" id="{E194A6FC-FBF4-567C-575B-04220AC483BF}"/>
              </a:ext>
            </a:extLst>
          </p:cNvPr>
          <p:cNvSpPr/>
          <p:nvPr/>
        </p:nvSpPr>
        <p:spPr>
          <a:xfrm>
            <a:off x="6793273" y="2178361"/>
            <a:ext cx="5079032" cy="1115782"/>
          </a:xfrm>
          <a:custGeom>
            <a:avLst/>
            <a:gdLst>
              <a:gd name="connsiteX0" fmla="*/ 278946 w 5079032"/>
              <a:gd name="connsiteY0" fmla="*/ 0 h 1115782"/>
              <a:gd name="connsiteX1" fmla="*/ 808444 w 5079032"/>
              <a:gd name="connsiteY1" fmla="*/ 0 h 1115782"/>
              <a:gd name="connsiteX2" fmla="*/ 1015361 w 5079032"/>
              <a:gd name="connsiteY2" fmla="*/ 0 h 1115782"/>
              <a:gd name="connsiteX3" fmla="*/ 5079032 w 5079032"/>
              <a:gd name="connsiteY3" fmla="*/ 0 h 1115782"/>
              <a:gd name="connsiteX4" fmla="*/ 5079032 w 5079032"/>
              <a:gd name="connsiteY4" fmla="*/ 1115782 h 1115782"/>
              <a:gd name="connsiteX5" fmla="*/ 1015361 w 5079032"/>
              <a:gd name="connsiteY5" fmla="*/ 1115782 h 1115782"/>
              <a:gd name="connsiteX6" fmla="*/ 808444 w 5079032"/>
              <a:gd name="connsiteY6" fmla="*/ 1115782 h 1115782"/>
              <a:gd name="connsiteX7" fmla="*/ 278946 w 5079032"/>
              <a:gd name="connsiteY7" fmla="*/ 1115782 h 1115782"/>
              <a:gd name="connsiteX8" fmla="*/ 0 w 5079032"/>
              <a:gd name="connsiteY8" fmla="*/ 557891 h 11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9032" h="1115782">
                <a:moveTo>
                  <a:pt x="278946" y="0"/>
                </a:moveTo>
                <a:lnTo>
                  <a:pt x="808444" y="0"/>
                </a:lnTo>
                <a:lnTo>
                  <a:pt x="1015361" y="0"/>
                </a:lnTo>
                <a:lnTo>
                  <a:pt x="5079032" y="0"/>
                </a:lnTo>
                <a:lnTo>
                  <a:pt x="5079032" y="1115782"/>
                </a:lnTo>
                <a:lnTo>
                  <a:pt x="1015361" y="1115782"/>
                </a:lnTo>
                <a:lnTo>
                  <a:pt x="808444" y="1115782"/>
                </a:lnTo>
                <a:lnTo>
                  <a:pt x="278946" y="1115782"/>
                </a:lnTo>
                <a:lnTo>
                  <a:pt x="0" y="557891"/>
                </a:lnTo>
                <a:close/>
              </a:path>
            </a:pathLst>
          </a:custGeom>
          <a:gradFill flip="none" rotWithShape="1">
            <a:gsLst>
              <a:gs pos="0">
                <a:schemeClr val="bg1">
                  <a:alpha val="15000"/>
                </a:schemeClr>
              </a:gs>
              <a:gs pos="80000">
                <a:schemeClr val="bg1">
                  <a:alpha val="0"/>
                </a:schemeClr>
              </a:gs>
            </a:gsLst>
            <a:lin ang="0" scaled="1"/>
            <a:tileRect/>
          </a:gradFill>
          <a:ln w="25400">
            <a:gradFill flip="none" rotWithShape="1">
              <a:gsLst>
                <a:gs pos="80000">
                  <a:schemeClr val="bg1">
                    <a:alpha val="0"/>
                  </a:schemeClr>
                </a:gs>
                <a:gs pos="0">
                  <a:schemeClr val="bg1">
                    <a:alpha val="7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9" name="Freeform: Shape 58">
            <a:extLst>
              <a:ext uri="{FF2B5EF4-FFF2-40B4-BE49-F238E27FC236}">
                <a16:creationId xmlns:a16="http://schemas.microsoft.com/office/drawing/2014/main" id="{DDF55A6D-2308-908A-00E9-C121E8D89BC4}"/>
              </a:ext>
            </a:extLst>
          </p:cNvPr>
          <p:cNvSpPr/>
          <p:nvPr/>
        </p:nvSpPr>
        <p:spPr>
          <a:xfrm>
            <a:off x="6793273" y="3563857"/>
            <a:ext cx="5079032" cy="1115782"/>
          </a:xfrm>
          <a:custGeom>
            <a:avLst/>
            <a:gdLst>
              <a:gd name="connsiteX0" fmla="*/ 278946 w 5079032"/>
              <a:gd name="connsiteY0" fmla="*/ 0 h 1115782"/>
              <a:gd name="connsiteX1" fmla="*/ 808444 w 5079032"/>
              <a:gd name="connsiteY1" fmla="*/ 0 h 1115782"/>
              <a:gd name="connsiteX2" fmla="*/ 1015361 w 5079032"/>
              <a:gd name="connsiteY2" fmla="*/ 0 h 1115782"/>
              <a:gd name="connsiteX3" fmla="*/ 5079032 w 5079032"/>
              <a:gd name="connsiteY3" fmla="*/ 0 h 1115782"/>
              <a:gd name="connsiteX4" fmla="*/ 5079032 w 5079032"/>
              <a:gd name="connsiteY4" fmla="*/ 1115782 h 1115782"/>
              <a:gd name="connsiteX5" fmla="*/ 1015361 w 5079032"/>
              <a:gd name="connsiteY5" fmla="*/ 1115782 h 1115782"/>
              <a:gd name="connsiteX6" fmla="*/ 808444 w 5079032"/>
              <a:gd name="connsiteY6" fmla="*/ 1115782 h 1115782"/>
              <a:gd name="connsiteX7" fmla="*/ 278946 w 5079032"/>
              <a:gd name="connsiteY7" fmla="*/ 1115782 h 1115782"/>
              <a:gd name="connsiteX8" fmla="*/ 0 w 5079032"/>
              <a:gd name="connsiteY8" fmla="*/ 557891 h 11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9032" h="1115782">
                <a:moveTo>
                  <a:pt x="278946" y="0"/>
                </a:moveTo>
                <a:lnTo>
                  <a:pt x="808444" y="0"/>
                </a:lnTo>
                <a:lnTo>
                  <a:pt x="1015361" y="0"/>
                </a:lnTo>
                <a:lnTo>
                  <a:pt x="5079032" y="0"/>
                </a:lnTo>
                <a:lnTo>
                  <a:pt x="5079032" y="1115782"/>
                </a:lnTo>
                <a:lnTo>
                  <a:pt x="1015361" y="1115782"/>
                </a:lnTo>
                <a:lnTo>
                  <a:pt x="808444" y="1115782"/>
                </a:lnTo>
                <a:lnTo>
                  <a:pt x="278946" y="1115782"/>
                </a:lnTo>
                <a:lnTo>
                  <a:pt x="0" y="557891"/>
                </a:lnTo>
                <a:close/>
              </a:path>
            </a:pathLst>
          </a:custGeom>
          <a:gradFill flip="none" rotWithShape="1">
            <a:gsLst>
              <a:gs pos="0">
                <a:schemeClr val="bg1">
                  <a:alpha val="15000"/>
                </a:schemeClr>
              </a:gs>
              <a:gs pos="80000">
                <a:schemeClr val="bg1">
                  <a:alpha val="0"/>
                </a:schemeClr>
              </a:gs>
            </a:gsLst>
            <a:lin ang="0" scaled="1"/>
            <a:tileRect/>
          </a:gradFill>
          <a:ln w="25400">
            <a:gradFill flip="none" rotWithShape="1">
              <a:gsLst>
                <a:gs pos="80000">
                  <a:schemeClr val="bg1">
                    <a:alpha val="0"/>
                  </a:schemeClr>
                </a:gs>
                <a:gs pos="0">
                  <a:schemeClr val="bg1">
                    <a:alpha val="7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60" name="Freeform: Shape 59">
            <a:extLst>
              <a:ext uri="{FF2B5EF4-FFF2-40B4-BE49-F238E27FC236}">
                <a16:creationId xmlns:a16="http://schemas.microsoft.com/office/drawing/2014/main" id="{27AF5722-8D0E-C508-6A2D-FFC647FAFB8F}"/>
              </a:ext>
            </a:extLst>
          </p:cNvPr>
          <p:cNvSpPr/>
          <p:nvPr/>
        </p:nvSpPr>
        <p:spPr>
          <a:xfrm>
            <a:off x="6793273" y="4949353"/>
            <a:ext cx="5079032" cy="1115782"/>
          </a:xfrm>
          <a:custGeom>
            <a:avLst/>
            <a:gdLst>
              <a:gd name="connsiteX0" fmla="*/ 278946 w 5079032"/>
              <a:gd name="connsiteY0" fmla="*/ 0 h 1115782"/>
              <a:gd name="connsiteX1" fmla="*/ 808444 w 5079032"/>
              <a:gd name="connsiteY1" fmla="*/ 0 h 1115782"/>
              <a:gd name="connsiteX2" fmla="*/ 1015361 w 5079032"/>
              <a:gd name="connsiteY2" fmla="*/ 0 h 1115782"/>
              <a:gd name="connsiteX3" fmla="*/ 5079032 w 5079032"/>
              <a:gd name="connsiteY3" fmla="*/ 0 h 1115782"/>
              <a:gd name="connsiteX4" fmla="*/ 5079032 w 5079032"/>
              <a:gd name="connsiteY4" fmla="*/ 1115782 h 1115782"/>
              <a:gd name="connsiteX5" fmla="*/ 1015361 w 5079032"/>
              <a:gd name="connsiteY5" fmla="*/ 1115782 h 1115782"/>
              <a:gd name="connsiteX6" fmla="*/ 808444 w 5079032"/>
              <a:gd name="connsiteY6" fmla="*/ 1115782 h 1115782"/>
              <a:gd name="connsiteX7" fmla="*/ 278946 w 5079032"/>
              <a:gd name="connsiteY7" fmla="*/ 1115782 h 1115782"/>
              <a:gd name="connsiteX8" fmla="*/ 0 w 5079032"/>
              <a:gd name="connsiteY8" fmla="*/ 557891 h 11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9032" h="1115782">
                <a:moveTo>
                  <a:pt x="278946" y="0"/>
                </a:moveTo>
                <a:lnTo>
                  <a:pt x="808444" y="0"/>
                </a:lnTo>
                <a:lnTo>
                  <a:pt x="1015361" y="0"/>
                </a:lnTo>
                <a:lnTo>
                  <a:pt x="5079032" y="0"/>
                </a:lnTo>
                <a:lnTo>
                  <a:pt x="5079032" y="1115782"/>
                </a:lnTo>
                <a:lnTo>
                  <a:pt x="1015361" y="1115782"/>
                </a:lnTo>
                <a:lnTo>
                  <a:pt x="808444" y="1115782"/>
                </a:lnTo>
                <a:lnTo>
                  <a:pt x="278946" y="1115782"/>
                </a:lnTo>
                <a:lnTo>
                  <a:pt x="0" y="557891"/>
                </a:lnTo>
                <a:close/>
              </a:path>
            </a:pathLst>
          </a:custGeom>
          <a:gradFill flip="none" rotWithShape="1">
            <a:gsLst>
              <a:gs pos="0">
                <a:schemeClr val="bg1">
                  <a:alpha val="15000"/>
                </a:schemeClr>
              </a:gs>
              <a:gs pos="80000">
                <a:schemeClr val="bg1">
                  <a:alpha val="0"/>
                </a:schemeClr>
              </a:gs>
            </a:gsLst>
            <a:lin ang="0" scaled="1"/>
            <a:tileRect/>
          </a:gradFill>
          <a:ln w="25400">
            <a:gradFill flip="none" rotWithShape="1">
              <a:gsLst>
                <a:gs pos="80000">
                  <a:schemeClr val="bg1">
                    <a:alpha val="0"/>
                  </a:schemeClr>
                </a:gs>
                <a:gs pos="0">
                  <a:schemeClr val="bg1">
                    <a:alpha val="7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61" name="Hexagon 60">
            <a:extLst>
              <a:ext uri="{FF2B5EF4-FFF2-40B4-BE49-F238E27FC236}">
                <a16:creationId xmlns:a16="http://schemas.microsoft.com/office/drawing/2014/main" id="{BD11A4E8-745F-719D-040C-44BF36E89C07}"/>
              </a:ext>
            </a:extLst>
          </p:cNvPr>
          <p:cNvSpPr/>
          <p:nvPr/>
        </p:nvSpPr>
        <p:spPr>
          <a:xfrm>
            <a:off x="6933223" y="918433"/>
            <a:ext cx="999204" cy="864648"/>
          </a:xfrm>
          <a:prstGeom prst="hexagon">
            <a:avLst/>
          </a:prstGeom>
          <a:gradFill flip="none" rotWithShape="1">
            <a:gsLst>
              <a:gs pos="0">
                <a:srgbClr val="8B0843"/>
              </a:gs>
              <a:gs pos="100000">
                <a:srgbClr val="DA3E67"/>
              </a:gs>
            </a:gsLst>
            <a:lin ang="16200000" scaled="1"/>
            <a:tileRect/>
          </a:gradFill>
          <a:ln w="19050">
            <a:solidFill>
              <a:schemeClr val="bg1"/>
            </a:solid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62" name="Hexagon 61">
            <a:extLst>
              <a:ext uri="{FF2B5EF4-FFF2-40B4-BE49-F238E27FC236}">
                <a16:creationId xmlns:a16="http://schemas.microsoft.com/office/drawing/2014/main" id="{321B4D78-A009-6EC5-D774-062234FF8603}"/>
              </a:ext>
            </a:extLst>
          </p:cNvPr>
          <p:cNvSpPr/>
          <p:nvPr/>
        </p:nvSpPr>
        <p:spPr>
          <a:xfrm>
            <a:off x="6933223" y="2303929"/>
            <a:ext cx="999204" cy="864648"/>
          </a:xfrm>
          <a:prstGeom prst="hexagon">
            <a:avLst/>
          </a:prstGeom>
          <a:gradFill flip="none" rotWithShape="1">
            <a:gsLst>
              <a:gs pos="0">
                <a:srgbClr val="8B0843"/>
              </a:gs>
              <a:gs pos="100000">
                <a:srgbClr val="DA3E67"/>
              </a:gs>
            </a:gsLst>
            <a:lin ang="16200000" scaled="1"/>
            <a:tileRect/>
          </a:gradFill>
          <a:ln w="19050">
            <a:solidFill>
              <a:schemeClr val="bg1"/>
            </a:solid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63" name="Hexagon 62">
            <a:extLst>
              <a:ext uri="{FF2B5EF4-FFF2-40B4-BE49-F238E27FC236}">
                <a16:creationId xmlns:a16="http://schemas.microsoft.com/office/drawing/2014/main" id="{775B39A2-EE3B-B452-0692-1DB5F9679E59}"/>
              </a:ext>
            </a:extLst>
          </p:cNvPr>
          <p:cNvSpPr/>
          <p:nvPr/>
        </p:nvSpPr>
        <p:spPr>
          <a:xfrm>
            <a:off x="6933223" y="3689425"/>
            <a:ext cx="999204" cy="864648"/>
          </a:xfrm>
          <a:prstGeom prst="hexagon">
            <a:avLst/>
          </a:prstGeom>
          <a:gradFill flip="none" rotWithShape="1">
            <a:gsLst>
              <a:gs pos="0">
                <a:srgbClr val="8B0843"/>
              </a:gs>
              <a:gs pos="100000">
                <a:srgbClr val="DA3E67"/>
              </a:gs>
            </a:gsLst>
            <a:lin ang="16200000" scaled="1"/>
            <a:tileRect/>
          </a:gradFill>
          <a:ln w="19050">
            <a:solidFill>
              <a:schemeClr val="bg1"/>
            </a:solid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64" name="Hexagon 63">
            <a:extLst>
              <a:ext uri="{FF2B5EF4-FFF2-40B4-BE49-F238E27FC236}">
                <a16:creationId xmlns:a16="http://schemas.microsoft.com/office/drawing/2014/main" id="{D0E6D2B1-CA77-757F-C823-064B6C12E633}"/>
              </a:ext>
            </a:extLst>
          </p:cNvPr>
          <p:cNvSpPr/>
          <p:nvPr/>
        </p:nvSpPr>
        <p:spPr>
          <a:xfrm>
            <a:off x="6933223" y="5074920"/>
            <a:ext cx="999204" cy="864648"/>
          </a:xfrm>
          <a:prstGeom prst="hexagon">
            <a:avLst/>
          </a:prstGeom>
          <a:gradFill flip="none" rotWithShape="1">
            <a:gsLst>
              <a:gs pos="0">
                <a:srgbClr val="8B0843"/>
              </a:gs>
              <a:gs pos="100000">
                <a:srgbClr val="DA3E67"/>
              </a:gs>
            </a:gsLst>
            <a:lin ang="16200000" scaled="1"/>
            <a:tileRect/>
          </a:gradFill>
          <a:ln w="19050">
            <a:solidFill>
              <a:schemeClr val="bg1"/>
            </a:solid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65" name="TextBox 64">
            <a:extLst>
              <a:ext uri="{FF2B5EF4-FFF2-40B4-BE49-F238E27FC236}">
                <a16:creationId xmlns:a16="http://schemas.microsoft.com/office/drawing/2014/main" id="{A5C4F55E-85F9-8DCC-EC96-F08993245292}"/>
              </a:ext>
            </a:extLst>
          </p:cNvPr>
          <p:cNvSpPr txBox="1"/>
          <p:nvPr/>
        </p:nvSpPr>
        <p:spPr>
          <a:xfrm>
            <a:off x="8164733" y="1150701"/>
            <a:ext cx="3294202" cy="400110"/>
          </a:xfrm>
          <a:prstGeom prst="rect">
            <a:avLst/>
          </a:prstGeom>
          <a:noFill/>
        </p:spPr>
        <p:txBody>
          <a:bodyPr wrap="square" anchor="ctr">
            <a:spAutoFit/>
          </a:bodyPr>
          <a:lstStyle/>
          <a:p>
            <a:r>
              <a:rPr lang="en-US" sz="2000" b="1" dirty="0">
                <a:solidFill>
                  <a:schemeClr val="bg1"/>
                </a:solidFill>
                <a:latin typeface="+mj-lt"/>
              </a:rPr>
              <a:t>Introduction</a:t>
            </a:r>
          </a:p>
        </p:txBody>
      </p:sp>
      <p:sp>
        <p:nvSpPr>
          <p:cNvPr id="66" name="TextBox 65">
            <a:extLst>
              <a:ext uri="{FF2B5EF4-FFF2-40B4-BE49-F238E27FC236}">
                <a16:creationId xmlns:a16="http://schemas.microsoft.com/office/drawing/2014/main" id="{5272E62D-BA50-4A1A-32A4-37C5D31F9262}"/>
              </a:ext>
            </a:extLst>
          </p:cNvPr>
          <p:cNvSpPr txBox="1"/>
          <p:nvPr/>
        </p:nvSpPr>
        <p:spPr>
          <a:xfrm>
            <a:off x="8145090" y="2538337"/>
            <a:ext cx="3294202" cy="400110"/>
          </a:xfrm>
          <a:prstGeom prst="rect">
            <a:avLst/>
          </a:prstGeom>
          <a:noFill/>
        </p:spPr>
        <p:txBody>
          <a:bodyPr wrap="square" anchor="ctr">
            <a:spAutoFit/>
          </a:bodyPr>
          <a:lstStyle/>
          <a:p>
            <a:r>
              <a:rPr lang="en-US" sz="2000" b="1" dirty="0">
                <a:solidFill>
                  <a:schemeClr val="bg1"/>
                </a:solidFill>
                <a:latin typeface="+mj-lt"/>
              </a:rPr>
              <a:t>Background</a:t>
            </a:r>
          </a:p>
        </p:txBody>
      </p:sp>
      <p:sp>
        <p:nvSpPr>
          <p:cNvPr id="67" name="TextBox 66">
            <a:extLst>
              <a:ext uri="{FF2B5EF4-FFF2-40B4-BE49-F238E27FC236}">
                <a16:creationId xmlns:a16="http://schemas.microsoft.com/office/drawing/2014/main" id="{1063AA82-7DE1-EFF9-B709-BD9CA3CA4B1C}"/>
              </a:ext>
            </a:extLst>
          </p:cNvPr>
          <p:cNvSpPr txBox="1"/>
          <p:nvPr/>
        </p:nvSpPr>
        <p:spPr>
          <a:xfrm>
            <a:off x="8172781" y="3934899"/>
            <a:ext cx="3294202" cy="400110"/>
          </a:xfrm>
          <a:prstGeom prst="rect">
            <a:avLst/>
          </a:prstGeom>
          <a:noFill/>
        </p:spPr>
        <p:txBody>
          <a:bodyPr wrap="square" anchor="ctr">
            <a:spAutoFit/>
          </a:bodyPr>
          <a:lstStyle/>
          <a:p>
            <a:r>
              <a:rPr lang="en-US" sz="2000" b="1" dirty="0">
                <a:solidFill>
                  <a:schemeClr val="bg1"/>
                </a:solidFill>
                <a:latin typeface="+mj-lt"/>
              </a:rPr>
              <a:t>STAR Demo</a:t>
            </a:r>
          </a:p>
        </p:txBody>
      </p:sp>
      <p:sp>
        <p:nvSpPr>
          <p:cNvPr id="68" name="TextBox 67">
            <a:extLst>
              <a:ext uri="{FF2B5EF4-FFF2-40B4-BE49-F238E27FC236}">
                <a16:creationId xmlns:a16="http://schemas.microsoft.com/office/drawing/2014/main" id="{A25B264D-2D31-D28C-F061-F9F37742CDAB}"/>
              </a:ext>
            </a:extLst>
          </p:cNvPr>
          <p:cNvSpPr txBox="1"/>
          <p:nvPr/>
        </p:nvSpPr>
        <p:spPr>
          <a:xfrm>
            <a:off x="8164733" y="4999413"/>
            <a:ext cx="3294202" cy="1015663"/>
          </a:xfrm>
          <a:prstGeom prst="rect">
            <a:avLst/>
          </a:prstGeom>
          <a:noFill/>
        </p:spPr>
        <p:txBody>
          <a:bodyPr wrap="square" anchor="ctr">
            <a:spAutoFit/>
          </a:bodyPr>
          <a:lstStyle/>
          <a:p>
            <a:r>
              <a:rPr lang="en-US" sz="2000" b="1" dirty="0">
                <a:solidFill>
                  <a:schemeClr val="bg1"/>
                </a:solidFill>
                <a:latin typeface="+mj-lt"/>
              </a:rPr>
              <a:t>Reference:</a:t>
            </a:r>
            <a:br>
              <a:rPr lang="en-US" sz="2000" b="1" dirty="0">
                <a:solidFill>
                  <a:schemeClr val="bg1"/>
                </a:solidFill>
                <a:latin typeface="+mj-lt"/>
              </a:rPr>
            </a:br>
            <a:r>
              <a:rPr lang="en-US" sz="2000" b="1" dirty="0">
                <a:solidFill>
                  <a:schemeClr val="bg1"/>
                </a:solidFill>
                <a:latin typeface="+mj-lt"/>
              </a:rPr>
              <a:t> STAR Technical Info &amp; Guide</a:t>
            </a:r>
          </a:p>
        </p:txBody>
      </p:sp>
      <p:grpSp>
        <p:nvGrpSpPr>
          <p:cNvPr id="69" name="Group 68">
            <a:extLst>
              <a:ext uri="{FF2B5EF4-FFF2-40B4-BE49-F238E27FC236}">
                <a16:creationId xmlns:a16="http://schemas.microsoft.com/office/drawing/2014/main" id="{FA16FD69-E6D0-0D10-4410-EAB914B02AE3}"/>
              </a:ext>
            </a:extLst>
          </p:cNvPr>
          <p:cNvGrpSpPr/>
          <p:nvPr/>
        </p:nvGrpSpPr>
        <p:grpSpPr>
          <a:xfrm>
            <a:off x="2354555" y="-1052726"/>
            <a:ext cx="3768454" cy="2460338"/>
            <a:chOff x="4840342" y="-1555547"/>
            <a:chExt cx="7778462" cy="5078380"/>
          </a:xfrm>
        </p:grpSpPr>
        <p:sp>
          <p:nvSpPr>
            <p:cNvPr id="70" name="11 Rectángulo redondeado">
              <a:extLst>
                <a:ext uri="{FF2B5EF4-FFF2-40B4-BE49-F238E27FC236}">
                  <a16:creationId xmlns:a16="http://schemas.microsoft.com/office/drawing/2014/main" id="{1C477989-CC1F-1647-CBE0-455782E84C97}"/>
                </a:ext>
              </a:extLst>
            </p:cNvPr>
            <p:cNvSpPr>
              <a:spLocks noChangeAspect="1"/>
            </p:cNvSpPr>
            <p:nvPr/>
          </p:nvSpPr>
          <p:spPr>
            <a:xfrm rot="16200000">
              <a:off x="4757600" y="-141330"/>
              <a:ext cx="1606125" cy="144064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38100"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1" name="11 Rectángulo redondeado">
              <a:extLst>
                <a:ext uri="{FF2B5EF4-FFF2-40B4-BE49-F238E27FC236}">
                  <a16:creationId xmlns:a16="http://schemas.microsoft.com/office/drawing/2014/main" id="{5449739B-C965-717F-9C8E-C36E6D887FB2}"/>
                </a:ext>
              </a:extLst>
            </p:cNvPr>
            <p:cNvSpPr>
              <a:spLocks noChangeAspect="1"/>
            </p:cNvSpPr>
            <p:nvPr/>
          </p:nvSpPr>
          <p:spPr>
            <a:xfrm rot="16200000">
              <a:off x="5984842" y="-882878"/>
              <a:ext cx="235283" cy="21104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2" name="11 Rectángulo redondeado">
              <a:extLst>
                <a:ext uri="{FF2B5EF4-FFF2-40B4-BE49-F238E27FC236}">
                  <a16:creationId xmlns:a16="http://schemas.microsoft.com/office/drawing/2014/main" id="{94642889-4CCA-3CFD-F10C-641690E784DA}"/>
                </a:ext>
              </a:extLst>
            </p:cNvPr>
            <p:cNvSpPr>
              <a:spLocks noChangeAspect="1"/>
            </p:cNvSpPr>
            <p:nvPr/>
          </p:nvSpPr>
          <p:spPr>
            <a:xfrm rot="16200000">
              <a:off x="5683698" y="-390905"/>
              <a:ext cx="1381428" cy="123909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3" name="11 Rectángulo redondeado">
              <a:extLst>
                <a:ext uri="{FF2B5EF4-FFF2-40B4-BE49-F238E27FC236}">
                  <a16:creationId xmlns:a16="http://schemas.microsoft.com/office/drawing/2014/main" id="{4E97CA6A-286C-EC87-0C90-FB1B36658DF2}"/>
                </a:ext>
              </a:extLst>
            </p:cNvPr>
            <p:cNvSpPr>
              <a:spLocks noChangeAspect="1"/>
            </p:cNvSpPr>
            <p:nvPr/>
          </p:nvSpPr>
          <p:spPr>
            <a:xfrm rot="16200000">
              <a:off x="7201545" y="-480586"/>
              <a:ext cx="464199" cy="4163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4" name="11 Rectángulo redondeado">
              <a:extLst>
                <a:ext uri="{FF2B5EF4-FFF2-40B4-BE49-F238E27FC236}">
                  <a16:creationId xmlns:a16="http://schemas.microsoft.com/office/drawing/2014/main" id="{DF41CDD2-03B1-E4A6-BA9C-D349F588361C}"/>
                </a:ext>
              </a:extLst>
            </p:cNvPr>
            <p:cNvSpPr>
              <a:spLocks noChangeAspect="1"/>
            </p:cNvSpPr>
            <p:nvPr/>
          </p:nvSpPr>
          <p:spPr>
            <a:xfrm rot="16200000">
              <a:off x="7221222" y="-1520683"/>
              <a:ext cx="676780" cy="60705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5" name="11 Rectángulo redondeado">
              <a:extLst>
                <a:ext uri="{FF2B5EF4-FFF2-40B4-BE49-F238E27FC236}">
                  <a16:creationId xmlns:a16="http://schemas.microsoft.com/office/drawing/2014/main" id="{BE686C0C-640F-ED49-D0B9-1D2000AD2A7D}"/>
                </a:ext>
              </a:extLst>
            </p:cNvPr>
            <p:cNvSpPr>
              <a:spLocks noChangeAspect="1"/>
            </p:cNvSpPr>
            <p:nvPr/>
          </p:nvSpPr>
          <p:spPr>
            <a:xfrm rot="16200000">
              <a:off x="7302546" y="371612"/>
              <a:ext cx="1141765" cy="10241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6" name="11 Rectángulo redondeado">
              <a:extLst>
                <a:ext uri="{FF2B5EF4-FFF2-40B4-BE49-F238E27FC236}">
                  <a16:creationId xmlns:a16="http://schemas.microsoft.com/office/drawing/2014/main" id="{3E0DA9DD-E719-35CC-3B29-C5590557F0BE}"/>
                </a:ext>
              </a:extLst>
            </p:cNvPr>
            <p:cNvSpPr>
              <a:spLocks noChangeAspect="1"/>
            </p:cNvSpPr>
            <p:nvPr/>
          </p:nvSpPr>
          <p:spPr>
            <a:xfrm rot="16200000">
              <a:off x="8112991" y="157830"/>
              <a:ext cx="1993933" cy="178849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7" name="11 Rectángulo redondeado">
              <a:extLst>
                <a:ext uri="{FF2B5EF4-FFF2-40B4-BE49-F238E27FC236}">
                  <a16:creationId xmlns:a16="http://schemas.microsoft.com/office/drawing/2014/main" id="{651426BF-6BF0-ACBB-8DCB-4531125A4458}"/>
                </a:ext>
              </a:extLst>
            </p:cNvPr>
            <p:cNvSpPr>
              <a:spLocks noChangeAspect="1"/>
            </p:cNvSpPr>
            <p:nvPr/>
          </p:nvSpPr>
          <p:spPr>
            <a:xfrm rot="16200000">
              <a:off x="9935835" y="2061165"/>
              <a:ext cx="235283" cy="21104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8" name="11 Rectángulo redondeado">
              <a:extLst>
                <a:ext uri="{FF2B5EF4-FFF2-40B4-BE49-F238E27FC236}">
                  <a16:creationId xmlns:a16="http://schemas.microsoft.com/office/drawing/2014/main" id="{3BC935A0-32E0-9BEC-6B0C-481228203287}"/>
                </a:ext>
              </a:extLst>
            </p:cNvPr>
            <p:cNvSpPr>
              <a:spLocks noChangeAspect="1"/>
            </p:cNvSpPr>
            <p:nvPr/>
          </p:nvSpPr>
          <p:spPr>
            <a:xfrm rot="16200000">
              <a:off x="8025111" y="-628374"/>
              <a:ext cx="1094272" cy="9815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9" name="11 Rectángulo redondeado">
              <a:extLst>
                <a:ext uri="{FF2B5EF4-FFF2-40B4-BE49-F238E27FC236}">
                  <a16:creationId xmlns:a16="http://schemas.microsoft.com/office/drawing/2014/main" id="{0ED4A296-7C1E-2D54-4DCA-7E36116C5303}"/>
                </a:ext>
              </a:extLst>
            </p:cNvPr>
            <p:cNvSpPr>
              <a:spLocks noChangeAspect="1"/>
            </p:cNvSpPr>
            <p:nvPr/>
          </p:nvSpPr>
          <p:spPr>
            <a:xfrm rot="16200000">
              <a:off x="9258125" y="-227645"/>
              <a:ext cx="1736245" cy="155735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0" name="11 Rectángulo redondeado">
              <a:extLst>
                <a:ext uri="{FF2B5EF4-FFF2-40B4-BE49-F238E27FC236}">
                  <a16:creationId xmlns:a16="http://schemas.microsoft.com/office/drawing/2014/main" id="{049754BF-7758-C9B0-5D50-8A6429169038}"/>
                </a:ext>
              </a:extLst>
            </p:cNvPr>
            <p:cNvSpPr>
              <a:spLocks noChangeAspect="1"/>
            </p:cNvSpPr>
            <p:nvPr/>
          </p:nvSpPr>
          <p:spPr>
            <a:xfrm rot="16200000">
              <a:off x="11161186" y="-926324"/>
              <a:ext cx="1536788" cy="137844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1" name="11 Rectángulo redondeado">
              <a:extLst>
                <a:ext uri="{FF2B5EF4-FFF2-40B4-BE49-F238E27FC236}">
                  <a16:creationId xmlns:a16="http://schemas.microsoft.com/office/drawing/2014/main" id="{35A602B8-856B-3649-0AB8-275979FE3D11}"/>
                </a:ext>
              </a:extLst>
            </p:cNvPr>
            <p:cNvSpPr>
              <a:spLocks noChangeAspect="1"/>
            </p:cNvSpPr>
            <p:nvPr/>
          </p:nvSpPr>
          <p:spPr>
            <a:xfrm rot="16200000">
              <a:off x="11057255" y="-207357"/>
              <a:ext cx="366203" cy="3284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2" name="11 Rectángulo redondeado">
              <a:extLst>
                <a:ext uri="{FF2B5EF4-FFF2-40B4-BE49-F238E27FC236}">
                  <a16:creationId xmlns:a16="http://schemas.microsoft.com/office/drawing/2014/main" id="{9E8E2E5B-D3A5-F751-4BDB-26A30DE14646}"/>
                </a:ext>
              </a:extLst>
            </p:cNvPr>
            <p:cNvSpPr>
              <a:spLocks noChangeAspect="1"/>
            </p:cNvSpPr>
            <p:nvPr/>
          </p:nvSpPr>
          <p:spPr>
            <a:xfrm rot="16200000">
              <a:off x="10703731" y="884357"/>
              <a:ext cx="302368" cy="2712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3" name="11 Rectángulo redondeado">
              <a:extLst>
                <a:ext uri="{FF2B5EF4-FFF2-40B4-BE49-F238E27FC236}">
                  <a16:creationId xmlns:a16="http://schemas.microsoft.com/office/drawing/2014/main" id="{E8AB8553-B309-EB90-27E7-932D002B07DC}"/>
                </a:ext>
              </a:extLst>
            </p:cNvPr>
            <p:cNvSpPr>
              <a:spLocks noChangeAspect="1"/>
            </p:cNvSpPr>
            <p:nvPr/>
          </p:nvSpPr>
          <p:spPr>
            <a:xfrm rot="16200000">
              <a:off x="11244617" y="806044"/>
              <a:ext cx="366203" cy="3284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4" name="11 Rectángulo redondeado">
              <a:extLst>
                <a:ext uri="{FF2B5EF4-FFF2-40B4-BE49-F238E27FC236}">
                  <a16:creationId xmlns:a16="http://schemas.microsoft.com/office/drawing/2014/main" id="{21FC9EA3-BD55-B33F-E838-22CF7E793554}"/>
                </a:ext>
              </a:extLst>
            </p:cNvPr>
            <p:cNvSpPr>
              <a:spLocks noChangeAspect="1"/>
            </p:cNvSpPr>
            <p:nvPr/>
          </p:nvSpPr>
          <p:spPr>
            <a:xfrm rot="16200000">
              <a:off x="10427069" y="1576561"/>
              <a:ext cx="2051982" cy="184056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grpSp>
      <p:grpSp>
        <p:nvGrpSpPr>
          <p:cNvPr id="85" name="Group 84">
            <a:extLst>
              <a:ext uri="{FF2B5EF4-FFF2-40B4-BE49-F238E27FC236}">
                <a16:creationId xmlns:a16="http://schemas.microsoft.com/office/drawing/2014/main" id="{8EFBF654-C98F-99FD-DC5C-C5722725F4D2}"/>
              </a:ext>
            </a:extLst>
          </p:cNvPr>
          <p:cNvGrpSpPr/>
          <p:nvPr/>
        </p:nvGrpSpPr>
        <p:grpSpPr>
          <a:xfrm flipH="1" flipV="1">
            <a:off x="5059700" y="5703734"/>
            <a:ext cx="2915257" cy="1903305"/>
            <a:chOff x="4840342" y="-1555547"/>
            <a:chExt cx="7778462" cy="5078380"/>
          </a:xfrm>
        </p:grpSpPr>
        <p:sp>
          <p:nvSpPr>
            <p:cNvPr id="86" name="11 Rectángulo redondeado">
              <a:extLst>
                <a:ext uri="{FF2B5EF4-FFF2-40B4-BE49-F238E27FC236}">
                  <a16:creationId xmlns:a16="http://schemas.microsoft.com/office/drawing/2014/main" id="{94EFCD7F-7E78-3115-6F5C-1374C5279834}"/>
                </a:ext>
              </a:extLst>
            </p:cNvPr>
            <p:cNvSpPr>
              <a:spLocks noChangeAspect="1"/>
            </p:cNvSpPr>
            <p:nvPr/>
          </p:nvSpPr>
          <p:spPr>
            <a:xfrm rot="16200000">
              <a:off x="4757600" y="-141330"/>
              <a:ext cx="1606125" cy="144064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38100"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7" name="11 Rectángulo redondeado">
              <a:extLst>
                <a:ext uri="{FF2B5EF4-FFF2-40B4-BE49-F238E27FC236}">
                  <a16:creationId xmlns:a16="http://schemas.microsoft.com/office/drawing/2014/main" id="{759FBB9B-FDC0-70F6-EA2A-20C79D4F94DF}"/>
                </a:ext>
              </a:extLst>
            </p:cNvPr>
            <p:cNvSpPr>
              <a:spLocks noChangeAspect="1"/>
            </p:cNvSpPr>
            <p:nvPr/>
          </p:nvSpPr>
          <p:spPr>
            <a:xfrm rot="16200000">
              <a:off x="5984842" y="-882878"/>
              <a:ext cx="235283" cy="21104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8" name="11 Rectángulo redondeado">
              <a:extLst>
                <a:ext uri="{FF2B5EF4-FFF2-40B4-BE49-F238E27FC236}">
                  <a16:creationId xmlns:a16="http://schemas.microsoft.com/office/drawing/2014/main" id="{6EB9D6C8-5732-B578-6307-DF870DDF555B}"/>
                </a:ext>
              </a:extLst>
            </p:cNvPr>
            <p:cNvSpPr>
              <a:spLocks noChangeAspect="1"/>
            </p:cNvSpPr>
            <p:nvPr/>
          </p:nvSpPr>
          <p:spPr>
            <a:xfrm rot="16200000">
              <a:off x="5683698" y="-390905"/>
              <a:ext cx="1381428" cy="123909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9" name="11 Rectángulo redondeado">
              <a:extLst>
                <a:ext uri="{FF2B5EF4-FFF2-40B4-BE49-F238E27FC236}">
                  <a16:creationId xmlns:a16="http://schemas.microsoft.com/office/drawing/2014/main" id="{7336D638-F610-89CE-C578-BCFC62DBA8BE}"/>
                </a:ext>
              </a:extLst>
            </p:cNvPr>
            <p:cNvSpPr>
              <a:spLocks noChangeAspect="1"/>
            </p:cNvSpPr>
            <p:nvPr/>
          </p:nvSpPr>
          <p:spPr>
            <a:xfrm rot="16200000">
              <a:off x="7201545" y="-480586"/>
              <a:ext cx="464199" cy="4163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0" name="11 Rectángulo redondeado">
              <a:extLst>
                <a:ext uri="{FF2B5EF4-FFF2-40B4-BE49-F238E27FC236}">
                  <a16:creationId xmlns:a16="http://schemas.microsoft.com/office/drawing/2014/main" id="{8DB061C8-6213-5171-77A1-47711DFEFC8B}"/>
                </a:ext>
              </a:extLst>
            </p:cNvPr>
            <p:cNvSpPr>
              <a:spLocks noChangeAspect="1"/>
            </p:cNvSpPr>
            <p:nvPr/>
          </p:nvSpPr>
          <p:spPr>
            <a:xfrm rot="16200000">
              <a:off x="7221222" y="-1520683"/>
              <a:ext cx="676780" cy="60705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1" name="11 Rectángulo redondeado">
              <a:extLst>
                <a:ext uri="{FF2B5EF4-FFF2-40B4-BE49-F238E27FC236}">
                  <a16:creationId xmlns:a16="http://schemas.microsoft.com/office/drawing/2014/main" id="{B20DEFF3-EAE3-C3FB-FB32-CDC3F835D45D}"/>
                </a:ext>
              </a:extLst>
            </p:cNvPr>
            <p:cNvSpPr>
              <a:spLocks noChangeAspect="1"/>
            </p:cNvSpPr>
            <p:nvPr/>
          </p:nvSpPr>
          <p:spPr>
            <a:xfrm rot="16200000">
              <a:off x="7302546" y="371612"/>
              <a:ext cx="1141765" cy="10241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2" name="11 Rectángulo redondeado">
              <a:extLst>
                <a:ext uri="{FF2B5EF4-FFF2-40B4-BE49-F238E27FC236}">
                  <a16:creationId xmlns:a16="http://schemas.microsoft.com/office/drawing/2014/main" id="{B85BAF8A-F748-ABC1-C4DC-F6D6EA59351B}"/>
                </a:ext>
              </a:extLst>
            </p:cNvPr>
            <p:cNvSpPr>
              <a:spLocks noChangeAspect="1"/>
            </p:cNvSpPr>
            <p:nvPr/>
          </p:nvSpPr>
          <p:spPr>
            <a:xfrm rot="16200000">
              <a:off x="8112991" y="157830"/>
              <a:ext cx="1993933" cy="178849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3" name="11 Rectángulo redondeado">
              <a:extLst>
                <a:ext uri="{FF2B5EF4-FFF2-40B4-BE49-F238E27FC236}">
                  <a16:creationId xmlns:a16="http://schemas.microsoft.com/office/drawing/2014/main" id="{E0A1595F-1113-9205-6795-BA716C41C4A3}"/>
                </a:ext>
              </a:extLst>
            </p:cNvPr>
            <p:cNvSpPr>
              <a:spLocks noChangeAspect="1"/>
            </p:cNvSpPr>
            <p:nvPr/>
          </p:nvSpPr>
          <p:spPr>
            <a:xfrm rot="16200000">
              <a:off x="9935835" y="2061165"/>
              <a:ext cx="235283" cy="21104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4" name="11 Rectángulo redondeado">
              <a:extLst>
                <a:ext uri="{FF2B5EF4-FFF2-40B4-BE49-F238E27FC236}">
                  <a16:creationId xmlns:a16="http://schemas.microsoft.com/office/drawing/2014/main" id="{10F9E887-AC37-095D-30D7-BC694E179D2C}"/>
                </a:ext>
              </a:extLst>
            </p:cNvPr>
            <p:cNvSpPr>
              <a:spLocks noChangeAspect="1"/>
            </p:cNvSpPr>
            <p:nvPr/>
          </p:nvSpPr>
          <p:spPr>
            <a:xfrm rot="16200000">
              <a:off x="8025111" y="-628374"/>
              <a:ext cx="1094272" cy="9815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5" name="11 Rectángulo redondeado">
              <a:extLst>
                <a:ext uri="{FF2B5EF4-FFF2-40B4-BE49-F238E27FC236}">
                  <a16:creationId xmlns:a16="http://schemas.microsoft.com/office/drawing/2014/main" id="{31478EBF-6ADE-3AF3-B3BA-848AB4146042}"/>
                </a:ext>
              </a:extLst>
            </p:cNvPr>
            <p:cNvSpPr>
              <a:spLocks noChangeAspect="1"/>
            </p:cNvSpPr>
            <p:nvPr/>
          </p:nvSpPr>
          <p:spPr>
            <a:xfrm rot="16200000">
              <a:off x="9258125" y="-227645"/>
              <a:ext cx="1736245" cy="155735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6" name="11 Rectángulo redondeado">
              <a:extLst>
                <a:ext uri="{FF2B5EF4-FFF2-40B4-BE49-F238E27FC236}">
                  <a16:creationId xmlns:a16="http://schemas.microsoft.com/office/drawing/2014/main" id="{6FE55D8C-C5C2-4B3B-D5C3-7DE0569191CE}"/>
                </a:ext>
              </a:extLst>
            </p:cNvPr>
            <p:cNvSpPr>
              <a:spLocks noChangeAspect="1"/>
            </p:cNvSpPr>
            <p:nvPr/>
          </p:nvSpPr>
          <p:spPr>
            <a:xfrm rot="16200000">
              <a:off x="11161186" y="-926324"/>
              <a:ext cx="1536788" cy="137844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7" name="11 Rectángulo redondeado">
              <a:extLst>
                <a:ext uri="{FF2B5EF4-FFF2-40B4-BE49-F238E27FC236}">
                  <a16:creationId xmlns:a16="http://schemas.microsoft.com/office/drawing/2014/main" id="{3E59A9B3-A656-C656-CD1E-2A442AE04193}"/>
                </a:ext>
              </a:extLst>
            </p:cNvPr>
            <p:cNvSpPr>
              <a:spLocks noChangeAspect="1"/>
            </p:cNvSpPr>
            <p:nvPr/>
          </p:nvSpPr>
          <p:spPr>
            <a:xfrm rot="16200000">
              <a:off x="11057255" y="-207357"/>
              <a:ext cx="366203" cy="3284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8" name="11 Rectángulo redondeado">
              <a:extLst>
                <a:ext uri="{FF2B5EF4-FFF2-40B4-BE49-F238E27FC236}">
                  <a16:creationId xmlns:a16="http://schemas.microsoft.com/office/drawing/2014/main" id="{5CCB0417-D198-BF8D-437F-D15F09C2FA95}"/>
                </a:ext>
              </a:extLst>
            </p:cNvPr>
            <p:cNvSpPr>
              <a:spLocks noChangeAspect="1"/>
            </p:cNvSpPr>
            <p:nvPr/>
          </p:nvSpPr>
          <p:spPr>
            <a:xfrm rot="16200000">
              <a:off x="10703731" y="884357"/>
              <a:ext cx="302368" cy="2712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9" name="11 Rectángulo redondeado">
              <a:extLst>
                <a:ext uri="{FF2B5EF4-FFF2-40B4-BE49-F238E27FC236}">
                  <a16:creationId xmlns:a16="http://schemas.microsoft.com/office/drawing/2014/main" id="{EBA0D786-C28F-D12E-ACD7-15F0FE2DC1DC}"/>
                </a:ext>
              </a:extLst>
            </p:cNvPr>
            <p:cNvSpPr>
              <a:spLocks noChangeAspect="1"/>
            </p:cNvSpPr>
            <p:nvPr/>
          </p:nvSpPr>
          <p:spPr>
            <a:xfrm rot="16200000">
              <a:off x="11244617" y="806044"/>
              <a:ext cx="366203" cy="32847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0" name="11 Rectángulo redondeado">
              <a:extLst>
                <a:ext uri="{FF2B5EF4-FFF2-40B4-BE49-F238E27FC236}">
                  <a16:creationId xmlns:a16="http://schemas.microsoft.com/office/drawing/2014/main" id="{87824482-DEB5-1CA8-2B62-933BD25E7AB0}"/>
                </a:ext>
              </a:extLst>
            </p:cNvPr>
            <p:cNvSpPr>
              <a:spLocks noChangeAspect="1"/>
            </p:cNvSpPr>
            <p:nvPr/>
          </p:nvSpPr>
          <p:spPr>
            <a:xfrm rot="16200000">
              <a:off x="10427069" y="1576561"/>
              <a:ext cx="2051982" cy="1840562"/>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grpSp>
      <p:sp>
        <p:nvSpPr>
          <p:cNvPr id="101" name="TextBox 100">
            <a:extLst>
              <a:ext uri="{FF2B5EF4-FFF2-40B4-BE49-F238E27FC236}">
                <a16:creationId xmlns:a16="http://schemas.microsoft.com/office/drawing/2014/main" id="{A4C86485-C5C6-8CE2-357C-23B65D8B442F}"/>
              </a:ext>
            </a:extLst>
          </p:cNvPr>
          <p:cNvSpPr txBox="1"/>
          <p:nvPr/>
        </p:nvSpPr>
        <p:spPr>
          <a:xfrm>
            <a:off x="7083090" y="1089148"/>
            <a:ext cx="699470" cy="523220"/>
          </a:xfrm>
          <a:prstGeom prst="rect">
            <a:avLst/>
          </a:prstGeom>
          <a:noFill/>
        </p:spPr>
        <p:txBody>
          <a:bodyPr wrap="square" anchor="ctr">
            <a:spAutoFit/>
          </a:bodyPr>
          <a:lstStyle/>
          <a:p>
            <a:pPr algn="ctr"/>
            <a:r>
              <a:rPr lang="en-US" sz="2800" b="1" dirty="0">
                <a:solidFill>
                  <a:schemeClr val="accent2">
                    <a:lumMod val="75000"/>
                  </a:schemeClr>
                </a:solidFill>
                <a:latin typeface="+mj-lt"/>
              </a:rPr>
              <a:t>01</a:t>
            </a:r>
          </a:p>
        </p:txBody>
      </p:sp>
      <p:sp>
        <p:nvSpPr>
          <p:cNvPr id="102" name="TextBox 101">
            <a:extLst>
              <a:ext uri="{FF2B5EF4-FFF2-40B4-BE49-F238E27FC236}">
                <a16:creationId xmlns:a16="http://schemas.microsoft.com/office/drawing/2014/main" id="{DF966495-17E6-D792-BC21-8D16044FE417}"/>
              </a:ext>
            </a:extLst>
          </p:cNvPr>
          <p:cNvSpPr txBox="1"/>
          <p:nvPr/>
        </p:nvSpPr>
        <p:spPr>
          <a:xfrm>
            <a:off x="7083090" y="2474644"/>
            <a:ext cx="699470" cy="523220"/>
          </a:xfrm>
          <a:prstGeom prst="rect">
            <a:avLst/>
          </a:prstGeom>
          <a:noFill/>
        </p:spPr>
        <p:txBody>
          <a:bodyPr wrap="square" anchor="ctr">
            <a:spAutoFit/>
          </a:bodyPr>
          <a:lstStyle/>
          <a:p>
            <a:pPr algn="ctr"/>
            <a:r>
              <a:rPr lang="en-US" sz="2800" b="1" dirty="0">
                <a:solidFill>
                  <a:schemeClr val="accent2">
                    <a:lumMod val="75000"/>
                  </a:schemeClr>
                </a:solidFill>
                <a:latin typeface="+mj-lt"/>
              </a:rPr>
              <a:t>02</a:t>
            </a:r>
          </a:p>
        </p:txBody>
      </p:sp>
      <p:sp>
        <p:nvSpPr>
          <p:cNvPr id="103" name="TextBox 102">
            <a:extLst>
              <a:ext uri="{FF2B5EF4-FFF2-40B4-BE49-F238E27FC236}">
                <a16:creationId xmlns:a16="http://schemas.microsoft.com/office/drawing/2014/main" id="{AEBF43EF-FA00-74EE-C355-CFD153D99794}"/>
              </a:ext>
            </a:extLst>
          </p:cNvPr>
          <p:cNvSpPr txBox="1"/>
          <p:nvPr/>
        </p:nvSpPr>
        <p:spPr>
          <a:xfrm>
            <a:off x="7083090" y="3860140"/>
            <a:ext cx="699470" cy="523220"/>
          </a:xfrm>
          <a:prstGeom prst="rect">
            <a:avLst/>
          </a:prstGeom>
          <a:noFill/>
        </p:spPr>
        <p:txBody>
          <a:bodyPr wrap="square" anchor="ctr">
            <a:spAutoFit/>
          </a:bodyPr>
          <a:lstStyle/>
          <a:p>
            <a:pPr algn="ctr"/>
            <a:r>
              <a:rPr lang="en-US" sz="2800" b="1" dirty="0">
                <a:solidFill>
                  <a:schemeClr val="accent2">
                    <a:lumMod val="75000"/>
                  </a:schemeClr>
                </a:solidFill>
                <a:latin typeface="+mj-lt"/>
              </a:rPr>
              <a:t>03</a:t>
            </a:r>
          </a:p>
        </p:txBody>
      </p:sp>
      <p:sp>
        <p:nvSpPr>
          <p:cNvPr id="104" name="TextBox 103">
            <a:extLst>
              <a:ext uri="{FF2B5EF4-FFF2-40B4-BE49-F238E27FC236}">
                <a16:creationId xmlns:a16="http://schemas.microsoft.com/office/drawing/2014/main" id="{31BD5394-F4D5-F0B5-B89A-502166352C19}"/>
              </a:ext>
            </a:extLst>
          </p:cNvPr>
          <p:cNvSpPr txBox="1"/>
          <p:nvPr/>
        </p:nvSpPr>
        <p:spPr>
          <a:xfrm>
            <a:off x="7083090" y="5245635"/>
            <a:ext cx="699470" cy="523220"/>
          </a:xfrm>
          <a:prstGeom prst="rect">
            <a:avLst/>
          </a:prstGeom>
          <a:noFill/>
        </p:spPr>
        <p:txBody>
          <a:bodyPr wrap="square" anchor="ctr">
            <a:spAutoFit/>
          </a:bodyPr>
          <a:lstStyle/>
          <a:p>
            <a:pPr algn="ctr"/>
            <a:r>
              <a:rPr lang="en-US" sz="2800" b="1" dirty="0">
                <a:solidFill>
                  <a:schemeClr val="accent2">
                    <a:lumMod val="75000"/>
                  </a:schemeClr>
                </a:solidFill>
                <a:latin typeface="+mj-lt"/>
              </a:rPr>
              <a:t>04</a:t>
            </a:r>
          </a:p>
        </p:txBody>
      </p:sp>
      <p:sp>
        <p:nvSpPr>
          <p:cNvPr id="105" name="11 Rectángulo redondeado">
            <a:extLst>
              <a:ext uri="{FF2B5EF4-FFF2-40B4-BE49-F238E27FC236}">
                <a16:creationId xmlns:a16="http://schemas.microsoft.com/office/drawing/2014/main" id="{AFE7F635-C9B8-1EC5-90A8-41508A102582}"/>
              </a:ext>
            </a:extLst>
          </p:cNvPr>
          <p:cNvSpPr>
            <a:spLocks noChangeAspect="1"/>
          </p:cNvSpPr>
          <p:nvPr/>
        </p:nvSpPr>
        <p:spPr>
          <a:xfrm rot="5400000" flipV="1">
            <a:off x="11068528" y="-93134"/>
            <a:ext cx="133114" cy="11939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6" name="11 Rectángulo redondeado">
            <a:extLst>
              <a:ext uri="{FF2B5EF4-FFF2-40B4-BE49-F238E27FC236}">
                <a16:creationId xmlns:a16="http://schemas.microsoft.com/office/drawing/2014/main" id="{D5003C87-43C5-4CFC-97AD-7F302AC14CEE}"/>
              </a:ext>
            </a:extLst>
          </p:cNvPr>
          <p:cNvSpPr>
            <a:spLocks noChangeAspect="1"/>
          </p:cNvSpPr>
          <p:nvPr/>
        </p:nvSpPr>
        <p:spPr>
          <a:xfrm rot="5400000" flipV="1">
            <a:off x="11761784" y="936598"/>
            <a:ext cx="869455" cy="77987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7" name="11 Rectángulo redondeado">
            <a:extLst>
              <a:ext uri="{FF2B5EF4-FFF2-40B4-BE49-F238E27FC236}">
                <a16:creationId xmlns:a16="http://schemas.microsoft.com/office/drawing/2014/main" id="{8C1C1C10-1894-BDCC-E6EE-9D46D929507B}"/>
              </a:ext>
            </a:extLst>
          </p:cNvPr>
          <p:cNvSpPr>
            <a:spLocks noChangeAspect="1"/>
          </p:cNvSpPr>
          <p:nvPr/>
        </p:nvSpPr>
        <p:spPr>
          <a:xfrm rot="5400000" flipV="1">
            <a:off x="11702984" y="1123871"/>
            <a:ext cx="207183" cy="18583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8" name="11 Rectángulo redondeado">
            <a:extLst>
              <a:ext uri="{FF2B5EF4-FFF2-40B4-BE49-F238E27FC236}">
                <a16:creationId xmlns:a16="http://schemas.microsoft.com/office/drawing/2014/main" id="{47A0874D-530F-AF5F-94EF-AB747431E801}"/>
              </a:ext>
            </a:extLst>
          </p:cNvPr>
          <p:cNvSpPr>
            <a:spLocks noChangeAspect="1"/>
          </p:cNvSpPr>
          <p:nvPr/>
        </p:nvSpPr>
        <p:spPr>
          <a:xfrm rot="5400000" flipV="1">
            <a:off x="11502974" y="538614"/>
            <a:ext cx="171068" cy="153443"/>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9" name="11 Rectángulo redondeado">
            <a:extLst>
              <a:ext uri="{FF2B5EF4-FFF2-40B4-BE49-F238E27FC236}">
                <a16:creationId xmlns:a16="http://schemas.microsoft.com/office/drawing/2014/main" id="{C817F633-C573-F2EF-CB53-C4DD480F872D}"/>
              </a:ext>
            </a:extLst>
          </p:cNvPr>
          <p:cNvSpPr>
            <a:spLocks noChangeAspect="1"/>
          </p:cNvSpPr>
          <p:nvPr/>
        </p:nvSpPr>
        <p:spPr>
          <a:xfrm rot="5400000" flipV="1">
            <a:off x="11808986" y="550527"/>
            <a:ext cx="207183" cy="18583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10" name="11 Rectángulo redondeado">
            <a:extLst>
              <a:ext uri="{FF2B5EF4-FFF2-40B4-BE49-F238E27FC236}">
                <a16:creationId xmlns:a16="http://schemas.microsoft.com/office/drawing/2014/main" id="{DDB54FE7-FB46-ACE8-2BC9-7261C4F88650}"/>
              </a:ext>
            </a:extLst>
          </p:cNvPr>
          <p:cNvSpPr>
            <a:spLocks noChangeAspect="1"/>
          </p:cNvSpPr>
          <p:nvPr/>
        </p:nvSpPr>
        <p:spPr>
          <a:xfrm rot="5400000" flipV="1">
            <a:off x="11346449" y="-740883"/>
            <a:ext cx="1160932" cy="104131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pic>
        <p:nvPicPr>
          <p:cNvPr id="7" name="Graphic 6" descr="Email with solid fill">
            <a:extLst>
              <a:ext uri="{FF2B5EF4-FFF2-40B4-BE49-F238E27FC236}">
                <a16:creationId xmlns:a16="http://schemas.microsoft.com/office/drawing/2014/main" id="{6AC4BC52-5CC4-B79D-0A53-4AE22CE9EF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432" y="5745287"/>
            <a:ext cx="165566" cy="165566"/>
          </a:xfrm>
          <a:prstGeom prst="rect">
            <a:avLst/>
          </a:prstGeom>
        </p:spPr>
      </p:pic>
      <p:pic>
        <p:nvPicPr>
          <p:cNvPr id="9" name="Graphic 8" descr="Marker with solid fill">
            <a:extLst>
              <a:ext uri="{FF2B5EF4-FFF2-40B4-BE49-F238E27FC236}">
                <a16:creationId xmlns:a16="http://schemas.microsoft.com/office/drawing/2014/main" id="{A460E780-9318-94A7-1E65-E537490AAB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0432" y="5276275"/>
            <a:ext cx="165566" cy="165566"/>
          </a:xfrm>
          <a:prstGeom prst="rect">
            <a:avLst/>
          </a:prstGeom>
        </p:spPr>
      </p:pic>
      <p:pic>
        <p:nvPicPr>
          <p:cNvPr id="11" name="Graphic 10" descr="User with solid fill">
            <a:extLst>
              <a:ext uri="{FF2B5EF4-FFF2-40B4-BE49-F238E27FC236}">
                <a16:creationId xmlns:a16="http://schemas.microsoft.com/office/drawing/2014/main" id="{54E9C18D-9292-C7F5-2240-C4443A3F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432" y="4807264"/>
            <a:ext cx="165566" cy="165566"/>
          </a:xfrm>
          <a:prstGeom prst="rect">
            <a:avLst/>
          </a:prstGeom>
        </p:spPr>
      </p:pic>
    </p:spTree>
    <p:extLst>
      <p:ext uri="{BB962C8B-B14F-4D97-AF65-F5344CB8AC3E}">
        <p14:creationId xmlns:p14="http://schemas.microsoft.com/office/powerpoint/2010/main" val="1226610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04D8E3-B69B-4AF0-BAB6-A99C60E5EC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4B04D8E3-B69B-4AF0-BAB6-A99C60E5EC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person in black suit jacket holding white tablet computer">
            <a:extLst>
              <a:ext uri="{FF2B5EF4-FFF2-40B4-BE49-F238E27FC236}">
                <a16:creationId xmlns:a16="http://schemas.microsoft.com/office/drawing/2014/main" id="{FC6EB4EB-D97C-4BAB-9754-C4468AA142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95" b="12483"/>
          <a:stretch/>
        </p:blipFill>
        <p:spPr bwMode="auto">
          <a:xfrm>
            <a:off x="1" y="-1"/>
            <a:ext cx="12191999" cy="4728205"/>
          </a:xfrm>
          <a:custGeom>
            <a:avLst/>
            <a:gdLst>
              <a:gd name="connsiteX0" fmla="*/ 0 w 9144000"/>
              <a:gd name="connsiteY0" fmla="*/ 0 h 4728205"/>
              <a:gd name="connsiteX1" fmla="*/ 9144000 w 9144000"/>
              <a:gd name="connsiteY1" fmla="*/ 0 h 4728205"/>
              <a:gd name="connsiteX2" fmla="*/ 9144000 w 9144000"/>
              <a:gd name="connsiteY2" fmla="*/ 3107130 h 4728205"/>
              <a:gd name="connsiteX3" fmla="*/ 4572001 w 9144000"/>
              <a:gd name="connsiteY3" fmla="*/ 4728205 h 4728205"/>
              <a:gd name="connsiteX4" fmla="*/ 0 w 9144000"/>
              <a:gd name="connsiteY4" fmla="*/ 3107130 h 47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8205">
                <a:moveTo>
                  <a:pt x="0" y="0"/>
                </a:moveTo>
                <a:lnTo>
                  <a:pt x="9144000" y="0"/>
                </a:lnTo>
                <a:lnTo>
                  <a:pt x="9144000" y="3107130"/>
                </a:lnTo>
                <a:lnTo>
                  <a:pt x="4572001" y="4728205"/>
                </a:lnTo>
                <a:lnTo>
                  <a:pt x="0" y="3107130"/>
                </a:ln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FAA940AD-CC5E-495A-A2B9-5A87FF711897}"/>
              </a:ext>
            </a:extLst>
          </p:cNvPr>
          <p:cNvSpPr/>
          <p:nvPr/>
        </p:nvSpPr>
        <p:spPr>
          <a:xfrm rot="5400000">
            <a:off x="3731896" y="-3731898"/>
            <a:ext cx="4728205" cy="12192001"/>
          </a:xfrm>
          <a:custGeom>
            <a:avLst/>
            <a:gdLst>
              <a:gd name="connsiteX0" fmla="*/ 0 w 5231130"/>
              <a:gd name="connsiteY0" fmla="*/ 9144000 h 9144000"/>
              <a:gd name="connsiteX1" fmla="*/ 0 w 5231130"/>
              <a:gd name="connsiteY1" fmla="*/ 0 h 9144000"/>
              <a:gd name="connsiteX2" fmla="*/ 3437626 w 5231130"/>
              <a:gd name="connsiteY2" fmla="*/ 0 h 9144000"/>
              <a:gd name="connsiteX3" fmla="*/ 5231130 w 5231130"/>
              <a:gd name="connsiteY3" fmla="*/ 4572000 h 9144000"/>
              <a:gd name="connsiteX4" fmla="*/ 3437626 w 5231130"/>
              <a:gd name="connsiteY4" fmla="*/ 9144000 h 9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1130" h="9144000">
                <a:moveTo>
                  <a:pt x="0" y="9144000"/>
                </a:moveTo>
                <a:lnTo>
                  <a:pt x="0" y="0"/>
                </a:lnTo>
                <a:lnTo>
                  <a:pt x="3437626" y="0"/>
                </a:lnTo>
                <a:lnTo>
                  <a:pt x="5231130" y="4572000"/>
                </a:lnTo>
                <a:lnTo>
                  <a:pt x="3437626" y="9144000"/>
                </a:lnTo>
                <a:close/>
              </a:path>
            </a:pathLst>
          </a:custGeom>
          <a:gradFill flip="none" rotWithShape="1">
            <a:gsLst>
              <a:gs pos="0">
                <a:srgbClr val="8B0843">
                  <a:alpha val="83000"/>
                </a:srgbClr>
              </a:gs>
              <a:gs pos="100000">
                <a:srgbClr val="DA3E67">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TextBox 1">
            <a:extLst>
              <a:ext uri="{FF2B5EF4-FFF2-40B4-BE49-F238E27FC236}">
                <a16:creationId xmlns:a16="http://schemas.microsoft.com/office/drawing/2014/main" id="{1B3433C3-1FB4-4F9D-974B-EEB9BEC585DE}"/>
              </a:ext>
            </a:extLst>
          </p:cNvPr>
          <p:cNvSpPr txBox="1"/>
          <p:nvPr/>
        </p:nvSpPr>
        <p:spPr>
          <a:xfrm>
            <a:off x="514351" y="154019"/>
            <a:ext cx="11163298" cy="1200329"/>
          </a:xfrm>
          <a:prstGeom prst="rect">
            <a:avLst/>
          </a:prstGeom>
          <a:noFill/>
        </p:spPr>
        <p:txBody>
          <a:bodyPr wrap="square" anchor="ctr">
            <a:spAutoFit/>
          </a:bodyPr>
          <a:lstStyle/>
          <a:p>
            <a:r>
              <a:rPr lang="en-GB" sz="2400" b="1" dirty="0">
                <a:solidFill>
                  <a:schemeClr val="bg1"/>
                </a:solidFill>
                <a:latin typeface="+mj-lt"/>
              </a:rPr>
              <a:t>STAR Core Engine (1)</a:t>
            </a:r>
            <a:br>
              <a:rPr lang="en-GB" sz="2400" b="1" dirty="0">
                <a:solidFill>
                  <a:schemeClr val="bg1"/>
                </a:solidFill>
                <a:latin typeface="+mj-lt"/>
              </a:rPr>
            </a:br>
            <a:r>
              <a:rPr lang="en-GB" sz="2400" b="1" dirty="0">
                <a:solidFill>
                  <a:schemeClr val="bg1"/>
                </a:solidFill>
                <a:latin typeface="+mj-lt"/>
              </a:rPr>
              <a:t>Defect trend analysis </a:t>
            </a:r>
            <a:r>
              <a:rPr lang="en-US" sz="2400" b="1" dirty="0">
                <a:solidFill>
                  <a:schemeClr val="bg1"/>
                </a:solidFill>
                <a:latin typeface="+mj-lt"/>
              </a:rPr>
              <a:t>STAR automatically identifies inflection points to generate multiple curves to describe the entire defect trend</a:t>
            </a:r>
          </a:p>
        </p:txBody>
      </p:sp>
      <p:sp>
        <p:nvSpPr>
          <p:cNvPr id="3" name="Freeform: Shape 2">
            <a:extLst>
              <a:ext uri="{FF2B5EF4-FFF2-40B4-BE49-F238E27FC236}">
                <a16:creationId xmlns:a16="http://schemas.microsoft.com/office/drawing/2014/main" id="{CC74954D-CFA0-4195-9A56-2694690569EA}"/>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0" name="TextBox 9">
            <a:extLst>
              <a:ext uri="{FF2B5EF4-FFF2-40B4-BE49-F238E27FC236}">
                <a16:creationId xmlns:a16="http://schemas.microsoft.com/office/drawing/2014/main" id="{BA09AA5A-1072-4033-A2CC-C176ABF34873}"/>
              </a:ext>
            </a:extLst>
          </p:cNvPr>
          <p:cNvSpPr txBox="1"/>
          <p:nvPr/>
        </p:nvSpPr>
        <p:spPr>
          <a:xfrm>
            <a:off x="514349" y="1319201"/>
            <a:ext cx="8115302" cy="369332"/>
          </a:xfrm>
          <a:prstGeom prst="rect">
            <a:avLst/>
          </a:prstGeom>
          <a:noFill/>
        </p:spPr>
        <p:txBody>
          <a:bodyPr wrap="square">
            <a:spAutoFit/>
          </a:bodyPr>
          <a:lstStyle/>
          <a:p>
            <a:r>
              <a:rPr lang="en-US" dirty="0">
                <a:solidFill>
                  <a:schemeClr val="bg1"/>
                </a:solidFill>
              </a:rPr>
              <a:t>No more single curve fitting!</a:t>
            </a:r>
          </a:p>
        </p:txBody>
      </p:sp>
      <p:grpSp>
        <p:nvGrpSpPr>
          <p:cNvPr id="6" name="Group 5">
            <a:extLst>
              <a:ext uri="{FF2B5EF4-FFF2-40B4-BE49-F238E27FC236}">
                <a16:creationId xmlns:a16="http://schemas.microsoft.com/office/drawing/2014/main" id="{213480BE-AA4D-457F-9DF0-6EE98082F0C2}"/>
              </a:ext>
            </a:extLst>
          </p:cNvPr>
          <p:cNvGrpSpPr/>
          <p:nvPr/>
        </p:nvGrpSpPr>
        <p:grpSpPr>
          <a:xfrm>
            <a:off x="729529" y="1764553"/>
            <a:ext cx="10729408" cy="4316028"/>
            <a:chOff x="-265264" y="1764553"/>
            <a:chExt cx="9674529" cy="3891691"/>
          </a:xfrm>
        </p:grpSpPr>
        <p:sp>
          <p:nvSpPr>
            <p:cNvPr id="14" name="TextBox 13">
              <a:extLst>
                <a:ext uri="{FF2B5EF4-FFF2-40B4-BE49-F238E27FC236}">
                  <a16:creationId xmlns:a16="http://schemas.microsoft.com/office/drawing/2014/main" id="{37510F98-BD73-4FEF-B1FE-FE48343396F5}"/>
                </a:ext>
              </a:extLst>
            </p:cNvPr>
            <p:cNvSpPr txBox="1"/>
            <p:nvPr/>
          </p:nvSpPr>
          <p:spPr>
            <a:xfrm>
              <a:off x="-265264" y="5378727"/>
              <a:ext cx="9674529" cy="277517"/>
            </a:xfrm>
            <a:prstGeom prst="rect">
              <a:avLst/>
            </a:prstGeom>
            <a:noFill/>
          </p:spPr>
          <p:txBody>
            <a:bodyPr wrap="square">
              <a:spAutoFit/>
            </a:bodyPr>
            <a:lstStyle/>
            <a:p>
              <a:pPr algn="ctr">
                <a:spcAft>
                  <a:spcPts val="300"/>
                </a:spcAft>
                <a:buClr>
                  <a:srgbClr val="DA3E67"/>
                </a:buClr>
              </a:pPr>
              <a:r>
                <a:rPr lang="en-US" sz="1400" b="1" dirty="0"/>
                <a:t>STAR</a:t>
              </a:r>
              <a:r>
                <a:rPr lang="en-US" sz="1400" dirty="0"/>
                <a:t> automatically identifies the </a:t>
              </a:r>
              <a:r>
                <a:rPr lang="en-US" sz="1400" b="1" dirty="0"/>
                <a:t>inflection points </a:t>
              </a:r>
              <a:r>
                <a:rPr lang="en-US" sz="1400" dirty="0"/>
                <a:t>and generates a series of piece-wise exponential models: </a:t>
              </a:r>
              <a:r>
                <a:rPr lang="en-US" sz="1400" b="1" dirty="0"/>
                <a:t>m(</a:t>
              </a:r>
              <a:r>
                <a:rPr lang="en-US" sz="1400" b="1" i="1" dirty="0"/>
                <a:t>t</a:t>
              </a:r>
              <a:r>
                <a:rPr lang="en-US" sz="1400" b="1" dirty="0"/>
                <a:t>)=</a:t>
              </a:r>
              <a:r>
                <a:rPr lang="en-US" sz="1400" b="1" i="1" dirty="0"/>
                <a:t>a</a:t>
              </a:r>
              <a:r>
                <a:rPr lang="en-US" sz="1400" b="1" dirty="0"/>
                <a:t> {1-exp⁡(-</a:t>
              </a:r>
              <a:r>
                <a:rPr lang="en-US" sz="1400" b="1" i="1" dirty="0"/>
                <a:t>b</a:t>
              </a:r>
              <a:r>
                <a:rPr lang="en-US" sz="1400" b="1" dirty="0"/>
                <a:t> </a:t>
              </a:r>
              <a:r>
                <a:rPr lang="en-US" sz="1400" b="1" i="1" dirty="0"/>
                <a:t>t</a:t>
              </a:r>
              <a:r>
                <a:rPr lang="en-US" sz="1400" b="1" dirty="0"/>
                <a:t>)}</a:t>
              </a:r>
            </a:p>
          </p:txBody>
        </p:sp>
        <p:sp>
          <p:nvSpPr>
            <p:cNvPr id="15" name="Rectangle: Rounded Corners 14">
              <a:extLst>
                <a:ext uri="{FF2B5EF4-FFF2-40B4-BE49-F238E27FC236}">
                  <a16:creationId xmlns:a16="http://schemas.microsoft.com/office/drawing/2014/main" id="{5A0D72F7-61D3-4064-AB63-C6B474D93C3C}"/>
                </a:ext>
              </a:extLst>
            </p:cNvPr>
            <p:cNvSpPr/>
            <p:nvPr/>
          </p:nvSpPr>
          <p:spPr>
            <a:xfrm>
              <a:off x="583873" y="1764553"/>
              <a:ext cx="3791260" cy="3545628"/>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Picture 15">
              <a:extLst>
                <a:ext uri="{FF2B5EF4-FFF2-40B4-BE49-F238E27FC236}">
                  <a16:creationId xmlns:a16="http://schemas.microsoft.com/office/drawing/2014/main" id="{30856C10-C092-4D13-8E90-E60D9A06CB93}"/>
                </a:ext>
              </a:extLst>
            </p:cNvPr>
            <p:cNvPicPr>
              <a:picLocks noChangeAspect="1"/>
            </p:cNvPicPr>
            <p:nvPr/>
          </p:nvPicPr>
          <p:blipFill rotWithShape="1">
            <a:blip r:embed="rId6"/>
            <a:srcRect l="1819" t="11436" r="1819" b="4556"/>
            <a:stretch/>
          </p:blipFill>
          <p:spPr>
            <a:xfrm>
              <a:off x="713522" y="2656943"/>
              <a:ext cx="3531960" cy="2267692"/>
            </a:xfrm>
            <a:prstGeom prst="rect">
              <a:avLst/>
            </a:prstGeom>
            <a:ln>
              <a:noFill/>
            </a:ln>
          </p:spPr>
        </p:pic>
        <p:sp>
          <p:nvSpPr>
            <p:cNvPr id="20" name="Freeform: Shape 19">
              <a:extLst>
                <a:ext uri="{FF2B5EF4-FFF2-40B4-BE49-F238E27FC236}">
                  <a16:creationId xmlns:a16="http://schemas.microsoft.com/office/drawing/2014/main" id="{38885938-2BC5-4FD8-B498-44C60DBBDF9B}"/>
                </a:ext>
              </a:extLst>
            </p:cNvPr>
            <p:cNvSpPr/>
            <p:nvPr/>
          </p:nvSpPr>
          <p:spPr>
            <a:xfrm>
              <a:off x="724817" y="1923788"/>
              <a:ext cx="3520664" cy="522522"/>
            </a:xfrm>
            <a:custGeom>
              <a:avLst/>
              <a:gdLst>
                <a:gd name="connsiteX0" fmla="*/ 120266 w 3241327"/>
                <a:gd name="connsiteY0" fmla="*/ 0 h 481064"/>
                <a:gd name="connsiteX1" fmla="*/ 245438 w 3241327"/>
                <a:gd name="connsiteY1" fmla="*/ 0 h 481064"/>
                <a:gd name="connsiteX2" fmla="*/ 279018 w 3241327"/>
                <a:gd name="connsiteY2" fmla="*/ 0 h 481064"/>
                <a:gd name="connsiteX3" fmla="*/ 2962309 w 3241327"/>
                <a:gd name="connsiteY3" fmla="*/ 0 h 481064"/>
                <a:gd name="connsiteX4" fmla="*/ 2985492 w 3241327"/>
                <a:gd name="connsiteY4" fmla="*/ 0 h 481064"/>
                <a:gd name="connsiteX5" fmla="*/ 3121061 w 3241327"/>
                <a:gd name="connsiteY5" fmla="*/ 0 h 481064"/>
                <a:gd name="connsiteX6" fmla="*/ 3241327 w 3241327"/>
                <a:gd name="connsiteY6" fmla="*/ 240532 h 481064"/>
                <a:gd name="connsiteX7" fmla="*/ 3121061 w 3241327"/>
                <a:gd name="connsiteY7" fmla="*/ 481064 h 481064"/>
                <a:gd name="connsiteX8" fmla="*/ 2985492 w 3241327"/>
                <a:gd name="connsiteY8" fmla="*/ 481064 h 481064"/>
                <a:gd name="connsiteX9" fmla="*/ 2962309 w 3241327"/>
                <a:gd name="connsiteY9" fmla="*/ 481064 h 481064"/>
                <a:gd name="connsiteX10" fmla="*/ 279018 w 3241327"/>
                <a:gd name="connsiteY10" fmla="*/ 481064 h 481064"/>
                <a:gd name="connsiteX11" fmla="*/ 245438 w 3241327"/>
                <a:gd name="connsiteY11" fmla="*/ 481064 h 481064"/>
                <a:gd name="connsiteX12" fmla="*/ 120266 w 3241327"/>
                <a:gd name="connsiteY12" fmla="*/ 481064 h 481064"/>
                <a:gd name="connsiteX13" fmla="*/ 0 w 3241327"/>
                <a:gd name="connsiteY13" fmla="*/ 240532 h 4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327" h="481064">
                  <a:moveTo>
                    <a:pt x="120266" y="0"/>
                  </a:moveTo>
                  <a:lnTo>
                    <a:pt x="245438" y="0"/>
                  </a:lnTo>
                  <a:lnTo>
                    <a:pt x="279018" y="0"/>
                  </a:lnTo>
                  <a:lnTo>
                    <a:pt x="2962309" y="0"/>
                  </a:lnTo>
                  <a:lnTo>
                    <a:pt x="2985492" y="0"/>
                  </a:lnTo>
                  <a:lnTo>
                    <a:pt x="3121061" y="0"/>
                  </a:lnTo>
                  <a:lnTo>
                    <a:pt x="3241327" y="240532"/>
                  </a:lnTo>
                  <a:lnTo>
                    <a:pt x="3121061" y="481064"/>
                  </a:lnTo>
                  <a:lnTo>
                    <a:pt x="2985492" y="481064"/>
                  </a:lnTo>
                  <a:lnTo>
                    <a:pt x="2962309" y="481064"/>
                  </a:lnTo>
                  <a:lnTo>
                    <a:pt x="279018" y="481064"/>
                  </a:lnTo>
                  <a:lnTo>
                    <a:pt x="245438" y="481064"/>
                  </a:lnTo>
                  <a:lnTo>
                    <a:pt x="120266" y="481064"/>
                  </a:lnTo>
                  <a:lnTo>
                    <a:pt x="0" y="240532"/>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TextBox 20">
              <a:extLst>
                <a:ext uri="{FF2B5EF4-FFF2-40B4-BE49-F238E27FC236}">
                  <a16:creationId xmlns:a16="http://schemas.microsoft.com/office/drawing/2014/main" id="{45E63F1F-2DF9-4714-ABF9-8E0CBEB8CD89}"/>
                </a:ext>
              </a:extLst>
            </p:cNvPr>
            <p:cNvSpPr txBox="1"/>
            <p:nvPr/>
          </p:nvSpPr>
          <p:spPr>
            <a:xfrm>
              <a:off x="1028589" y="2060166"/>
              <a:ext cx="2901827" cy="249765"/>
            </a:xfrm>
            <a:prstGeom prst="rect">
              <a:avLst/>
            </a:prstGeom>
            <a:noFill/>
          </p:spPr>
          <p:txBody>
            <a:bodyPr wrap="square" anchor="ctr">
              <a:spAutoFit/>
            </a:bodyPr>
            <a:lstStyle/>
            <a:p>
              <a:pPr algn="ctr"/>
              <a:r>
                <a:rPr lang="en-US" sz="1200" b="1" dirty="0">
                  <a:solidFill>
                    <a:schemeClr val="bg1"/>
                  </a:solidFill>
                  <a:latin typeface="+mj-lt"/>
                </a:rPr>
                <a:t>Software Defect Trend Analysis</a:t>
              </a:r>
              <a:endParaRPr lang="en-ID" sz="1200" b="1" dirty="0">
                <a:solidFill>
                  <a:schemeClr val="bg1"/>
                </a:solidFill>
                <a:latin typeface="+mj-lt"/>
              </a:endParaRPr>
            </a:p>
          </p:txBody>
        </p:sp>
        <p:sp>
          <p:nvSpPr>
            <p:cNvPr id="22" name="Rectangle: Rounded Corners 21">
              <a:extLst>
                <a:ext uri="{FF2B5EF4-FFF2-40B4-BE49-F238E27FC236}">
                  <a16:creationId xmlns:a16="http://schemas.microsoft.com/office/drawing/2014/main" id="{24CC7AE4-450B-44C0-B975-70B09D8CF516}"/>
                </a:ext>
              </a:extLst>
            </p:cNvPr>
            <p:cNvSpPr/>
            <p:nvPr/>
          </p:nvSpPr>
          <p:spPr>
            <a:xfrm>
              <a:off x="4772055" y="1764553"/>
              <a:ext cx="3791260" cy="3545628"/>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24">
              <a:extLst>
                <a:ext uri="{FF2B5EF4-FFF2-40B4-BE49-F238E27FC236}">
                  <a16:creationId xmlns:a16="http://schemas.microsoft.com/office/drawing/2014/main" id="{F2006659-F238-4487-BEDF-57167ABDB7FD}"/>
                </a:ext>
              </a:extLst>
            </p:cNvPr>
            <p:cNvPicPr>
              <a:picLocks noChangeAspect="1"/>
            </p:cNvPicPr>
            <p:nvPr/>
          </p:nvPicPr>
          <p:blipFill rotWithShape="1">
            <a:blip r:embed="rId7"/>
            <a:srcRect l="5351" t="13262" r="2960" b="916"/>
            <a:stretch/>
          </p:blipFill>
          <p:spPr>
            <a:xfrm>
              <a:off x="4979191" y="2656943"/>
              <a:ext cx="3376986" cy="1971115"/>
            </a:xfrm>
            <a:prstGeom prst="rect">
              <a:avLst/>
            </a:prstGeom>
            <a:ln>
              <a:noFill/>
            </a:ln>
          </p:spPr>
        </p:pic>
        <p:sp>
          <p:nvSpPr>
            <p:cNvPr id="26" name="Freeform: Shape 25">
              <a:extLst>
                <a:ext uri="{FF2B5EF4-FFF2-40B4-BE49-F238E27FC236}">
                  <a16:creationId xmlns:a16="http://schemas.microsoft.com/office/drawing/2014/main" id="{60163333-06E5-4989-8121-112F10F12484}"/>
                </a:ext>
              </a:extLst>
            </p:cNvPr>
            <p:cNvSpPr/>
            <p:nvPr/>
          </p:nvSpPr>
          <p:spPr>
            <a:xfrm>
              <a:off x="4907353" y="1923788"/>
              <a:ext cx="3520664" cy="522522"/>
            </a:xfrm>
            <a:custGeom>
              <a:avLst/>
              <a:gdLst>
                <a:gd name="connsiteX0" fmla="*/ 120266 w 3241327"/>
                <a:gd name="connsiteY0" fmla="*/ 0 h 481064"/>
                <a:gd name="connsiteX1" fmla="*/ 245438 w 3241327"/>
                <a:gd name="connsiteY1" fmla="*/ 0 h 481064"/>
                <a:gd name="connsiteX2" fmla="*/ 279018 w 3241327"/>
                <a:gd name="connsiteY2" fmla="*/ 0 h 481064"/>
                <a:gd name="connsiteX3" fmla="*/ 2962309 w 3241327"/>
                <a:gd name="connsiteY3" fmla="*/ 0 h 481064"/>
                <a:gd name="connsiteX4" fmla="*/ 2985492 w 3241327"/>
                <a:gd name="connsiteY4" fmla="*/ 0 h 481064"/>
                <a:gd name="connsiteX5" fmla="*/ 3121061 w 3241327"/>
                <a:gd name="connsiteY5" fmla="*/ 0 h 481064"/>
                <a:gd name="connsiteX6" fmla="*/ 3241327 w 3241327"/>
                <a:gd name="connsiteY6" fmla="*/ 240532 h 481064"/>
                <a:gd name="connsiteX7" fmla="*/ 3121061 w 3241327"/>
                <a:gd name="connsiteY7" fmla="*/ 481064 h 481064"/>
                <a:gd name="connsiteX8" fmla="*/ 2985492 w 3241327"/>
                <a:gd name="connsiteY8" fmla="*/ 481064 h 481064"/>
                <a:gd name="connsiteX9" fmla="*/ 2962309 w 3241327"/>
                <a:gd name="connsiteY9" fmla="*/ 481064 h 481064"/>
                <a:gd name="connsiteX10" fmla="*/ 279018 w 3241327"/>
                <a:gd name="connsiteY10" fmla="*/ 481064 h 481064"/>
                <a:gd name="connsiteX11" fmla="*/ 245438 w 3241327"/>
                <a:gd name="connsiteY11" fmla="*/ 481064 h 481064"/>
                <a:gd name="connsiteX12" fmla="*/ 120266 w 3241327"/>
                <a:gd name="connsiteY12" fmla="*/ 481064 h 481064"/>
                <a:gd name="connsiteX13" fmla="*/ 0 w 3241327"/>
                <a:gd name="connsiteY13" fmla="*/ 240532 h 4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327" h="481064">
                  <a:moveTo>
                    <a:pt x="120266" y="0"/>
                  </a:moveTo>
                  <a:lnTo>
                    <a:pt x="245438" y="0"/>
                  </a:lnTo>
                  <a:lnTo>
                    <a:pt x="279018" y="0"/>
                  </a:lnTo>
                  <a:lnTo>
                    <a:pt x="2962309" y="0"/>
                  </a:lnTo>
                  <a:lnTo>
                    <a:pt x="2985492" y="0"/>
                  </a:lnTo>
                  <a:lnTo>
                    <a:pt x="3121061" y="0"/>
                  </a:lnTo>
                  <a:lnTo>
                    <a:pt x="3241327" y="240532"/>
                  </a:lnTo>
                  <a:lnTo>
                    <a:pt x="3121061" y="481064"/>
                  </a:lnTo>
                  <a:lnTo>
                    <a:pt x="2985492" y="481064"/>
                  </a:lnTo>
                  <a:lnTo>
                    <a:pt x="2962309" y="481064"/>
                  </a:lnTo>
                  <a:lnTo>
                    <a:pt x="279018" y="481064"/>
                  </a:lnTo>
                  <a:lnTo>
                    <a:pt x="245438" y="481064"/>
                  </a:lnTo>
                  <a:lnTo>
                    <a:pt x="120266" y="481064"/>
                  </a:lnTo>
                  <a:lnTo>
                    <a:pt x="0" y="240532"/>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7" name="TextBox 26">
              <a:extLst>
                <a:ext uri="{FF2B5EF4-FFF2-40B4-BE49-F238E27FC236}">
                  <a16:creationId xmlns:a16="http://schemas.microsoft.com/office/drawing/2014/main" id="{FF200F8E-BBDB-4EF2-A8F9-4EAF9F9DCFAD}"/>
                </a:ext>
              </a:extLst>
            </p:cNvPr>
            <p:cNvSpPr txBox="1"/>
            <p:nvPr/>
          </p:nvSpPr>
          <p:spPr>
            <a:xfrm>
              <a:off x="5169869" y="1976911"/>
              <a:ext cx="2995630" cy="416276"/>
            </a:xfrm>
            <a:prstGeom prst="rect">
              <a:avLst/>
            </a:prstGeom>
            <a:noFill/>
          </p:spPr>
          <p:txBody>
            <a:bodyPr wrap="square" anchor="ctr">
              <a:spAutoFit/>
            </a:bodyPr>
            <a:lstStyle/>
            <a:p>
              <a:pPr algn="ctr"/>
              <a:r>
                <a:rPr lang="en-US" sz="1200" b="1" dirty="0">
                  <a:solidFill>
                    <a:schemeClr val="bg1"/>
                  </a:solidFill>
                  <a:latin typeface="+mj-lt"/>
                </a:rPr>
                <a:t>STAR Defect Prediction </a:t>
              </a:r>
              <a:br>
                <a:rPr lang="en-US" sz="1200" b="1" dirty="0">
                  <a:solidFill>
                    <a:schemeClr val="bg1"/>
                  </a:solidFill>
                  <a:latin typeface="+mj-lt"/>
                </a:rPr>
              </a:br>
              <a:r>
                <a:rPr lang="en-US" sz="1200" b="1" dirty="0">
                  <a:solidFill>
                    <a:schemeClr val="bg1"/>
                  </a:solidFill>
                  <a:latin typeface="+mj-lt"/>
                </a:rPr>
                <a:t>vs. Actual</a:t>
              </a:r>
              <a:endParaRPr lang="en-ID" sz="1200" b="1" dirty="0">
                <a:solidFill>
                  <a:schemeClr val="bg1"/>
                </a:solidFill>
                <a:latin typeface="+mj-lt"/>
              </a:endParaRPr>
            </a:p>
          </p:txBody>
        </p:sp>
        <p:sp>
          <p:nvSpPr>
            <p:cNvPr id="28" name="Hexagon 27">
              <a:extLst>
                <a:ext uri="{FF2B5EF4-FFF2-40B4-BE49-F238E27FC236}">
                  <a16:creationId xmlns:a16="http://schemas.microsoft.com/office/drawing/2014/main" id="{8E6F2C75-43EE-47C3-AA65-5B33E720A54B}"/>
                </a:ext>
              </a:extLst>
            </p:cNvPr>
            <p:cNvSpPr/>
            <p:nvPr/>
          </p:nvSpPr>
          <p:spPr>
            <a:xfrm>
              <a:off x="4217670" y="3231910"/>
              <a:ext cx="708660" cy="610914"/>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Arrow: Chevron 28">
              <a:extLst>
                <a:ext uri="{FF2B5EF4-FFF2-40B4-BE49-F238E27FC236}">
                  <a16:creationId xmlns:a16="http://schemas.microsoft.com/office/drawing/2014/main" id="{FE028E58-7E8E-4F57-9C19-C799A3D269B8}"/>
                </a:ext>
              </a:extLst>
            </p:cNvPr>
            <p:cNvSpPr/>
            <p:nvPr/>
          </p:nvSpPr>
          <p:spPr>
            <a:xfrm>
              <a:off x="4410075" y="3375442"/>
              <a:ext cx="323850" cy="323850"/>
            </a:xfrm>
            <a:prstGeom prst="chevron">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Tree>
    <p:extLst>
      <p:ext uri="{BB962C8B-B14F-4D97-AF65-F5344CB8AC3E}">
        <p14:creationId xmlns:p14="http://schemas.microsoft.com/office/powerpoint/2010/main" val="197128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F360AA9B-A78B-4AB5-A339-AB8783E997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Object 19" hidden="1">
                        <a:extLst>
                          <a:ext uri="{FF2B5EF4-FFF2-40B4-BE49-F238E27FC236}">
                            <a16:creationId xmlns:a16="http://schemas.microsoft.com/office/drawing/2014/main" id="{F360AA9B-A78B-4AB5-A339-AB8783E997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descr="White Sheet on Brown Surface">
            <a:extLst>
              <a:ext uri="{FF2B5EF4-FFF2-40B4-BE49-F238E27FC236}">
                <a16:creationId xmlns:a16="http://schemas.microsoft.com/office/drawing/2014/main" id="{BCF5EFC8-EF1E-401A-8F40-38CC6A3ED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931" t="6920" r="32714" b="6920"/>
          <a:stretch>
            <a:fillRect/>
          </a:stretch>
        </p:blipFill>
        <p:spPr bwMode="auto">
          <a:xfrm>
            <a:off x="6862921" y="0"/>
            <a:ext cx="5329078" cy="6858000"/>
          </a:xfrm>
          <a:custGeom>
            <a:avLst/>
            <a:gdLst>
              <a:gd name="connsiteX0" fmla="*/ 1215807 w 5329078"/>
              <a:gd name="connsiteY0" fmla="*/ 0 h 6858000"/>
              <a:gd name="connsiteX1" fmla="*/ 2509678 w 5329078"/>
              <a:gd name="connsiteY1" fmla="*/ 0 h 6858000"/>
              <a:gd name="connsiteX2" fmla="*/ 3546154 w 5329078"/>
              <a:gd name="connsiteY2" fmla="*/ 0 h 6858000"/>
              <a:gd name="connsiteX3" fmla="*/ 5329078 w 5329078"/>
              <a:gd name="connsiteY3" fmla="*/ 0 h 6858000"/>
              <a:gd name="connsiteX4" fmla="*/ 5329078 w 5329078"/>
              <a:gd name="connsiteY4" fmla="*/ 6858000 h 6858000"/>
              <a:gd name="connsiteX5" fmla="*/ 3546154 w 5329078"/>
              <a:gd name="connsiteY5" fmla="*/ 6858000 h 6858000"/>
              <a:gd name="connsiteX6" fmla="*/ 2509678 w 5329078"/>
              <a:gd name="connsiteY6" fmla="*/ 6858000 h 6858000"/>
              <a:gd name="connsiteX7" fmla="*/ 1215807 w 5329078"/>
              <a:gd name="connsiteY7" fmla="*/ 6858000 h 6858000"/>
              <a:gd name="connsiteX8" fmla="*/ 0 w 5329078"/>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078" h="6858000">
                <a:moveTo>
                  <a:pt x="1215807" y="0"/>
                </a:moveTo>
                <a:lnTo>
                  <a:pt x="2509678" y="0"/>
                </a:lnTo>
                <a:lnTo>
                  <a:pt x="3546154" y="0"/>
                </a:lnTo>
                <a:lnTo>
                  <a:pt x="5329078" y="0"/>
                </a:lnTo>
                <a:lnTo>
                  <a:pt x="5329078" y="6858000"/>
                </a:lnTo>
                <a:lnTo>
                  <a:pt x="3546154" y="6858000"/>
                </a:lnTo>
                <a:lnTo>
                  <a:pt x="2509678" y="6858000"/>
                </a:lnTo>
                <a:lnTo>
                  <a:pt x="1215807" y="6858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8C9356FE-7BE7-4F2E-B0F5-985BFEFF878F}"/>
              </a:ext>
            </a:extLst>
          </p:cNvPr>
          <p:cNvSpPr/>
          <p:nvPr/>
        </p:nvSpPr>
        <p:spPr>
          <a:xfrm rot="10800000" flipV="1">
            <a:off x="6862921" y="0"/>
            <a:ext cx="5329078" cy="6858000"/>
          </a:xfrm>
          <a:custGeom>
            <a:avLst/>
            <a:gdLst>
              <a:gd name="connsiteX0" fmla="*/ 4113272 w 5329078"/>
              <a:gd name="connsiteY0" fmla="*/ 0 h 6858000"/>
              <a:gd name="connsiteX1" fmla="*/ 2819400 w 5329078"/>
              <a:gd name="connsiteY1" fmla="*/ 0 h 6858000"/>
              <a:gd name="connsiteX2" fmla="*/ 1782924 w 5329078"/>
              <a:gd name="connsiteY2" fmla="*/ 0 h 6858000"/>
              <a:gd name="connsiteX3" fmla="*/ 0 w 5329078"/>
              <a:gd name="connsiteY3" fmla="*/ 0 h 6858000"/>
              <a:gd name="connsiteX4" fmla="*/ 0 w 5329078"/>
              <a:gd name="connsiteY4" fmla="*/ 6858000 h 6858000"/>
              <a:gd name="connsiteX5" fmla="*/ 1782924 w 5329078"/>
              <a:gd name="connsiteY5" fmla="*/ 6858000 h 6858000"/>
              <a:gd name="connsiteX6" fmla="*/ 2819400 w 5329078"/>
              <a:gd name="connsiteY6" fmla="*/ 6858000 h 6858000"/>
              <a:gd name="connsiteX7" fmla="*/ 4113272 w 5329078"/>
              <a:gd name="connsiteY7" fmla="*/ 6858000 h 6858000"/>
              <a:gd name="connsiteX8" fmla="*/ 5329078 w 5329078"/>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078" h="6858000">
                <a:moveTo>
                  <a:pt x="4113272" y="0"/>
                </a:moveTo>
                <a:lnTo>
                  <a:pt x="2819400" y="0"/>
                </a:lnTo>
                <a:lnTo>
                  <a:pt x="1782924" y="0"/>
                </a:lnTo>
                <a:lnTo>
                  <a:pt x="0" y="0"/>
                </a:lnTo>
                <a:lnTo>
                  <a:pt x="0" y="6858000"/>
                </a:lnTo>
                <a:lnTo>
                  <a:pt x="1782924" y="6858000"/>
                </a:lnTo>
                <a:lnTo>
                  <a:pt x="2819400" y="6858000"/>
                </a:lnTo>
                <a:lnTo>
                  <a:pt x="4113272" y="6858000"/>
                </a:lnTo>
                <a:lnTo>
                  <a:pt x="5329078" y="3429000"/>
                </a:lnTo>
                <a:close/>
              </a:path>
            </a:pathLst>
          </a:custGeom>
          <a:gradFill flip="none" rotWithShape="1">
            <a:gsLst>
              <a:gs pos="0">
                <a:srgbClr val="8B0843">
                  <a:alpha val="83000"/>
                </a:srgbClr>
              </a:gs>
              <a:gs pos="100000">
                <a:srgbClr val="DA3E67">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Slide Number Placeholder 5">
            <a:extLst>
              <a:ext uri="{FF2B5EF4-FFF2-40B4-BE49-F238E27FC236}">
                <a16:creationId xmlns:a16="http://schemas.microsoft.com/office/drawing/2014/main" id="{A40760EC-54D7-4F16-82C2-9CA8369C3094}"/>
              </a:ext>
            </a:extLst>
          </p:cNvPr>
          <p:cNvSpPr txBox="1">
            <a:spLocks/>
          </p:cNvSpPr>
          <p:nvPr/>
        </p:nvSpPr>
        <p:spPr>
          <a:xfrm>
            <a:off x="9912348" y="6375400"/>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solidFill>
                  <a:schemeClr val="bg1"/>
                </a:solidFill>
                <a:latin typeface="+mj-lt"/>
              </a:rPr>
              <a:pPr/>
              <a:t>11</a:t>
            </a:fld>
            <a:endParaRPr lang="en-ID" b="1">
              <a:solidFill>
                <a:schemeClr val="bg1"/>
              </a:solidFill>
              <a:latin typeface="+mj-lt"/>
            </a:endParaRPr>
          </a:p>
        </p:txBody>
      </p:sp>
      <p:sp>
        <p:nvSpPr>
          <p:cNvPr id="13" name="Hexagon 12">
            <a:extLst>
              <a:ext uri="{FF2B5EF4-FFF2-40B4-BE49-F238E27FC236}">
                <a16:creationId xmlns:a16="http://schemas.microsoft.com/office/drawing/2014/main" id="{75382F55-427E-4A18-A8F3-FDDAC0E5EC07}"/>
              </a:ext>
            </a:extLst>
          </p:cNvPr>
          <p:cNvSpPr/>
          <p:nvPr/>
        </p:nvSpPr>
        <p:spPr>
          <a:xfrm>
            <a:off x="5488655" y="6336403"/>
            <a:ext cx="1210104" cy="104319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nvGrpSpPr>
          <p:cNvPr id="2" name="Group 1">
            <a:extLst>
              <a:ext uri="{FF2B5EF4-FFF2-40B4-BE49-F238E27FC236}">
                <a16:creationId xmlns:a16="http://schemas.microsoft.com/office/drawing/2014/main" id="{ACE76AE6-7A23-490A-97B1-B0B067970340}"/>
              </a:ext>
            </a:extLst>
          </p:cNvPr>
          <p:cNvGrpSpPr/>
          <p:nvPr/>
        </p:nvGrpSpPr>
        <p:grpSpPr>
          <a:xfrm>
            <a:off x="1" y="442702"/>
            <a:ext cx="6371218" cy="3043255"/>
            <a:chOff x="1" y="322536"/>
            <a:chExt cx="6371218" cy="3043255"/>
          </a:xfrm>
        </p:grpSpPr>
        <p:sp>
          <p:nvSpPr>
            <p:cNvPr id="15" name="Freeform: Shape 14">
              <a:extLst>
                <a:ext uri="{FF2B5EF4-FFF2-40B4-BE49-F238E27FC236}">
                  <a16:creationId xmlns:a16="http://schemas.microsoft.com/office/drawing/2014/main" id="{E9BBF0C2-9F52-4A24-9D95-22F92F5B0086}"/>
                </a:ext>
              </a:extLst>
            </p:cNvPr>
            <p:cNvSpPr/>
            <p:nvPr/>
          </p:nvSpPr>
          <p:spPr>
            <a:xfrm>
              <a:off x="1" y="322536"/>
              <a:ext cx="335301" cy="578105"/>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6" name="TextBox 15">
              <a:extLst>
                <a:ext uri="{FF2B5EF4-FFF2-40B4-BE49-F238E27FC236}">
                  <a16:creationId xmlns:a16="http://schemas.microsoft.com/office/drawing/2014/main" id="{FCA5A87A-D5E5-49D3-B1A3-E0BE2E3348A4}"/>
                </a:ext>
              </a:extLst>
            </p:cNvPr>
            <p:cNvSpPr txBox="1"/>
            <p:nvPr/>
          </p:nvSpPr>
          <p:spPr>
            <a:xfrm>
              <a:off x="514351" y="322536"/>
              <a:ext cx="5376697" cy="1384995"/>
            </a:xfrm>
            <a:prstGeom prst="rect">
              <a:avLst/>
            </a:prstGeom>
            <a:noFill/>
          </p:spPr>
          <p:txBody>
            <a:bodyPr wrap="square" anchor="ctr">
              <a:spAutoFit/>
            </a:bodyPr>
            <a:lstStyle/>
            <a:p>
              <a:r>
                <a:rPr lang="en-GB" sz="2400" b="1" dirty="0">
                  <a:gradFill>
                    <a:gsLst>
                      <a:gs pos="0">
                        <a:srgbClr val="8B0843"/>
                      </a:gs>
                      <a:gs pos="100000">
                        <a:srgbClr val="DA3E67"/>
                      </a:gs>
                    </a:gsLst>
                    <a:lin ang="16200000" scaled="1"/>
                  </a:gradFill>
                  <a:latin typeface="+mj-lt"/>
                </a:rPr>
                <a:t>STAR Core Engine (2) – </a:t>
              </a:r>
              <a:br>
                <a:rPr lang="en-GB" sz="2400" b="1" dirty="0">
                  <a:gradFill>
                    <a:gsLst>
                      <a:gs pos="0">
                        <a:srgbClr val="8B0843"/>
                      </a:gs>
                      <a:gs pos="100000">
                        <a:srgbClr val="DA3E67"/>
                      </a:gs>
                    </a:gsLst>
                    <a:lin ang="16200000" scaled="1"/>
                  </a:gradFill>
                  <a:latin typeface="+mj-lt"/>
                </a:rPr>
              </a:br>
              <a:r>
                <a:rPr lang="en-GB" sz="2400" b="1" dirty="0">
                  <a:gradFill>
                    <a:gsLst>
                      <a:gs pos="0">
                        <a:srgbClr val="8B0843"/>
                      </a:gs>
                      <a:gs pos="100000">
                        <a:srgbClr val="DA3E67"/>
                      </a:gs>
                    </a:gsLst>
                    <a:lin ang="16200000" scaled="1"/>
                  </a:gradFill>
                  <a:latin typeface="+mj-lt"/>
                </a:rPr>
                <a:t>Early defect prediction</a:t>
              </a:r>
              <a:br>
                <a:rPr lang="en-US" sz="2400" b="1" dirty="0">
                  <a:gradFill>
                    <a:gsLst>
                      <a:gs pos="0">
                        <a:srgbClr val="8B0843"/>
                      </a:gs>
                      <a:gs pos="100000">
                        <a:srgbClr val="DA3E67"/>
                      </a:gs>
                    </a:gsLst>
                    <a:lin ang="16200000" scaled="1"/>
                  </a:gradFill>
                  <a:latin typeface="+mj-lt"/>
                </a:rPr>
              </a:br>
              <a:r>
                <a:rPr lang="en-GB" b="1" dirty="0">
                  <a:latin typeface="+mj-lt"/>
                </a:rPr>
                <a:t>STAR Automatically Generates An Early Defect Prediction Curve</a:t>
              </a:r>
              <a:endParaRPr lang="en-US" dirty="0">
                <a:latin typeface="+mj-lt"/>
              </a:endParaRPr>
            </a:p>
          </p:txBody>
        </p:sp>
        <p:sp>
          <p:nvSpPr>
            <p:cNvPr id="21" name="TextBox 20">
              <a:extLst>
                <a:ext uri="{FF2B5EF4-FFF2-40B4-BE49-F238E27FC236}">
                  <a16:creationId xmlns:a16="http://schemas.microsoft.com/office/drawing/2014/main" id="{D3BFF475-11DB-4E71-9E6A-253BBD041FCB}"/>
                </a:ext>
              </a:extLst>
            </p:cNvPr>
            <p:cNvSpPr txBox="1"/>
            <p:nvPr/>
          </p:nvSpPr>
          <p:spPr>
            <a:xfrm>
              <a:off x="571501" y="1811519"/>
              <a:ext cx="5799718" cy="1554272"/>
            </a:xfrm>
            <a:prstGeom prst="rect">
              <a:avLst/>
            </a:prstGeom>
            <a:noFill/>
          </p:spPr>
          <p:txBody>
            <a:bodyPr wrap="square">
              <a:spAutoFit/>
            </a:bodyPr>
            <a:lstStyle/>
            <a:p>
              <a:pPr marL="171450" indent="-171450">
                <a:spcAft>
                  <a:spcPts val="600"/>
                </a:spcAft>
                <a:buClr>
                  <a:srgbClr val="DA3E67"/>
                </a:buClr>
                <a:buFont typeface="Arial" panose="020B0604020202020204" pitchFamily="34" charset="0"/>
                <a:buChar char="•"/>
              </a:pPr>
              <a:r>
                <a:rPr lang="en-GB" dirty="0"/>
                <a:t>Calculates defect densities </a:t>
              </a:r>
              <a:br>
                <a:rPr lang="en-GB" dirty="0"/>
              </a:br>
              <a:r>
                <a:rPr lang="en-GB" dirty="0"/>
                <a:t>(defects / effort) at D1 &amp; D2 from previous release and derive targets at D1 &amp; D2 for current release</a:t>
              </a:r>
            </a:p>
            <a:p>
              <a:pPr marL="171450" indent="-171450">
                <a:spcAft>
                  <a:spcPts val="600"/>
                </a:spcAft>
                <a:buClr>
                  <a:srgbClr val="DA3E67"/>
                </a:buClr>
                <a:buFont typeface="Arial" panose="020B0604020202020204" pitchFamily="34" charset="0"/>
                <a:buChar char="•"/>
              </a:pPr>
              <a:r>
                <a:rPr lang="en-GB" dirty="0"/>
                <a:t>Transform the effort curve into a defect prediction curve using a non-linear optimization method</a:t>
              </a:r>
            </a:p>
          </p:txBody>
        </p:sp>
        <p:sp>
          <p:nvSpPr>
            <p:cNvPr id="22" name="Hexagon 21">
              <a:extLst>
                <a:ext uri="{FF2B5EF4-FFF2-40B4-BE49-F238E27FC236}">
                  <a16:creationId xmlns:a16="http://schemas.microsoft.com/office/drawing/2014/main" id="{BD545D2F-AE5C-4E66-AE93-12B7ED489279}"/>
                </a:ext>
              </a:extLst>
            </p:cNvPr>
            <p:cNvSpPr/>
            <p:nvPr/>
          </p:nvSpPr>
          <p:spPr>
            <a:xfrm>
              <a:off x="609602" y="1871004"/>
              <a:ext cx="162847" cy="140385"/>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Hexagon 22">
              <a:extLst>
                <a:ext uri="{FF2B5EF4-FFF2-40B4-BE49-F238E27FC236}">
                  <a16:creationId xmlns:a16="http://schemas.microsoft.com/office/drawing/2014/main" id="{97878DA2-106B-40C3-B798-03727B0AA0FB}"/>
                </a:ext>
              </a:extLst>
            </p:cNvPr>
            <p:cNvSpPr/>
            <p:nvPr/>
          </p:nvSpPr>
          <p:spPr>
            <a:xfrm>
              <a:off x="621009" y="2826956"/>
              <a:ext cx="162847" cy="140385"/>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3" name="Group 2">
            <a:extLst>
              <a:ext uri="{FF2B5EF4-FFF2-40B4-BE49-F238E27FC236}">
                <a16:creationId xmlns:a16="http://schemas.microsoft.com/office/drawing/2014/main" id="{92196244-DE87-4BC9-8FE5-CE549166D5B0}"/>
              </a:ext>
            </a:extLst>
          </p:cNvPr>
          <p:cNvGrpSpPr/>
          <p:nvPr/>
        </p:nvGrpSpPr>
        <p:grpSpPr>
          <a:xfrm>
            <a:off x="6096000" y="181410"/>
            <a:ext cx="5524499" cy="6440107"/>
            <a:chOff x="6733891" y="447675"/>
            <a:chExt cx="4085465" cy="5962650"/>
          </a:xfrm>
        </p:grpSpPr>
        <p:sp>
          <p:nvSpPr>
            <p:cNvPr id="24" name="Rectangle: Rounded Corners 23">
              <a:extLst>
                <a:ext uri="{FF2B5EF4-FFF2-40B4-BE49-F238E27FC236}">
                  <a16:creationId xmlns:a16="http://schemas.microsoft.com/office/drawing/2014/main" id="{51590910-F7D9-4536-96D3-41C46FE388A3}"/>
                </a:ext>
              </a:extLst>
            </p:cNvPr>
            <p:cNvSpPr/>
            <p:nvPr/>
          </p:nvSpPr>
          <p:spPr>
            <a:xfrm>
              <a:off x="6733891" y="447675"/>
              <a:ext cx="4085465" cy="1924090"/>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25" name="Rectangle: Rounded Corners 24">
              <a:extLst>
                <a:ext uri="{FF2B5EF4-FFF2-40B4-BE49-F238E27FC236}">
                  <a16:creationId xmlns:a16="http://schemas.microsoft.com/office/drawing/2014/main" id="{353170B3-8723-4279-8CC9-D70DD1B51785}"/>
                </a:ext>
              </a:extLst>
            </p:cNvPr>
            <p:cNvSpPr/>
            <p:nvPr/>
          </p:nvSpPr>
          <p:spPr>
            <a:xfrm>
              <a:off x="6733891" y="2466954"/>
              <a:ext cx="4085465" cy="1924090"/>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26" name="Rectangle: Rounded Corners 25">
              <a:extLst>
                <a:ext uri="{FF2B5EF4-FFF2-40B4-BE49-F238E27FC236}">
                  <a16:creationId xmlns:a16="http://schemas.microsoft.com/office/drawing/2014/main" id="{B91D0857-BE95-4E1E-BDE9-DFA76DF0E942}"/>
                </a:ext>
              </a:extLst>
            </p:cNvPr>
            <p:cNvSpPr/>
            <p:nvPr/>
          </p:nvSpPr>
          <p:spPr>
            <a:xfrm>
              <a:off x="6733891" y="4486235"/>
              <a:ext cx="4085465" cy="1924090"/>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27" name="TextBox 26">
              <a:extLst>
                <a:ext uri="{FF2B5EF4-FFF2-40B4-BE49-F238E27FC236}">
                  <a16:creationId xmlns:a16="http://schemas.microsoft.com/office/drawing/2014/main" id="{87611EE3-02D1-4D9D-B464-7E70FB7A13C7}"/>
                </a:ext>
              </a:extLst>
            </p:cNvPr>
            <p:cNvSpPr txBox="1"/>
            <p:nvPr/>
          </p:nvSpPr>
          <p:spPr>
            <a:xfrm>
              <a:off x="6880541" y="932667"/>
              <a:ext cx="1193126" cy="1068273"/>
            </a:xfrm>
            <a:prstGeom prst="rect">
              <a:avLst/>
            </a:prstGeom>
            <a:noFill/>
          </p:spPr>
          <p:txBody>
            <a:bodyPr wrap="square">
              <a:spAutoFit/>
            </a:bodyPr>
            <a:lstStyle/>
            <a:p>
              <a:r>
                <a:rPr lang="en-GB" sz="1600" b="1" dirty="0">
                  <a:gradFill>
                    <a:gsLst>
                      <a:gs pos="0">
                        <a:srgbClr val="8B0843"/>
                      </a:gs>
                      <a:gs pos="100000">
                        <a:srgbClr val="DA3E67"/>
                      </a:gs>
                    </a:gsLst>
                    <a:lin ang="16200000" scaled="1"/>
                  </a:gradFill>
                </a:rPr>
                <a:t>Target Defects </a:t>
              </a:r>
              <a:br>
                <a:rPr lang="en-GB" sz="1600" b="1" dirty="0">
                  <a:gradFill>
                    <a:gsLst>
                      <a:gs pos="0">
                        <a:srgbClr val="8B0843"/>
                      </a:gs>
                      <a:gs pos="100000">
                        <a:srgbClr val="DA3E67"/>
                      </a:gs>
                    </a:gsLst>
                    <a:lin ang="16200000" scaled="1"/>
                  </a:gradFill>
                </a:rPr>
              </a:br>
              <a:r>
                <a:rPr lang="en-GB" sz="1600" b="1" dirty="0">
                  <a:gradFill>
                    <a:gsLst>
                      <a:gs pos="0">
                        <a:srgbClr val="8B0843"/>
                      </a:gs>
                      <a:gs pos="100000">
                        <a:srgbClr val="DA3E67"/>
                      </a:gs>
                    </a:gsLst>
                    <a:lin ang="16200000" scaled="1"/>
                  </a:gradFill>
                </a:rPr>
                <a:t>vs. Effort Data</a:t>
              </a:r>
              <a:endParaRPr lang="en-ID" sz="1600" b="1" dirty="0">
                <a:gradFill>
                  <a:gsLst>
                    <a:gs pos="0">
                      <a:srgbClr val="8B0843"/>
                    </a:gs>
                    <a:gs pos="100000">
                      <a:srgbClr val="DA3E67"/>
                    </a:gs>
                  </a:gsLst>
                  <a:lin ang="16200000" scaled="1"/>
                </a:gradFill>
              </a:endParaRPr>
            </a:p>
          </p:txBody>
        </p:sp>
        <p:sp>
          <p:nvSpPr>
            <p:cNvPr id="28" name="TextBox 27">
              <a:extLst>
                <a:ext uri="{FF2B5EF4-FFF2-40B4-BE49-F238E27FC236}">
                  <a16:creationId xmlns:a16="http://schemas.microsoft.com/office/drawing/2014/main" id="{3F19A6A1-18ED-4EE9-9283-37B1180EDFC9}"/>
                </a:ext>
              </a:extLst>
            </p:cNvPr>
            <p:cNvSpPr txBox="1"/>
            <p:nvPr/>
          </p:nvSpPr>
          <p:spPr>
            <a:xfrm>
              <a:off x="6899245" y="2890389"/>
              <a:ext cx="1174422" cy="1077218"/>
            </a:xfrm>
            <a:prstGeom prst="rect">
              <a:avLst/>
            </a:prstGeom>
            <a:noFill/>
          </p:spPr>
          <p:txBody>
            <a:bodyPr wrap="square" anchor="ctr">
              <a:spAutoFit/>
            </a:bodyPr>
            <a:lstStyle/>
            <a:p>
              <a:r>
                <a:rPr lang="en-GB" sz="1600" b="1" dirty="0">
                  <a:gradFill>
                    <a:gsLst>
                      <a:gs pos="0">
                        <a:srgbClr val="8B0843"/>
                      </a:gs>
                      <a:gs pos="100000">
                        <a:srgbClr val="DA3E67"/>
                      </a:gs>
                    </a:gsLst>
                    <a:lin ang="16200000" scaled="1"/>
                  </a:gradFill>
                </a:rPr>
                <a:t>Early Detect Prediction vs. Effort Data</a:t>
              </a:r>
            </a:p>
          </p:txBody>
        </p:sp>
        <p:sp>
          <p:nvSpPr>
            <p:cNvPr id="29" name="TextBox 28">
              <a:extLst>
                <a:ext uri="{FF2B5EF4-FFF2-40B4-BE49-F238E27FC236}">
                  <a16:creationId xmlns:a16="http://schemas.microsoft.com/office/drawing/2014/main" id="{42314916-7990-4F7B-AD19-1E58B388A3AA}"/>
                </a:ext>
              </a:extLst>
            </p:cNvPr>
            <p:cNvSpPr txBox="1"/>
            <p:nvPr/>
          </p:nvSpPr>
          <p:spPr>
            <a:xfrm>
              <a:off x="6899245" y="4786561"/>
              <a:ext cx="1174422" cy="1323439"/>
            </a:xfrm>
            <a:prstGeom prst="rect">
              <a:avLst/>
            </a:prstGeom>
            <a:noFill/>
          </p:spPr>
          <p:txBody>
            <a:bodyPr wrap="square" anchor="ctr">
              <a:spAutoFit/>
            </a:bodyPr>
            <a:lstStyle/>
            <a:p>
              <a:r>
                <a:rPr lang="en-GB" sz="1600" b="1" dirty="0">
                  <a:gradFill>
                    <a:gsLst>
                      <a:gs pos="0">
                        <a:srgbClr val="8B0843"/>
                      </a:gs>
                      <a:gs pos="100000">
                        <a:srgbClr val="DA3E67"/>
                      </a:gs>
                    </a:gsLst>
                    <a:lin ang="16200000" scaled="1"/>
                  </a:gradFill>
                </a:rPr>
                <a:t>Early Defect Prediction vs. Actual Data Overlaid</a:t>
              </a:r>
            </a:p>
          </p:txBody>
        </p:sp>
        <p:pic>
          <p:nvPicPr>
            <p:cNvPr id="30" name="Picture 29">
              <a:extLst>
                <a:ext uri="{FF2B5EF4-FFF2-40B4-BE49-F238E27FC236}">
                  <a16:creationId xmlns:a16="http://schemas.microsoft.com/office/drawing/2014/main" id="{18A22762-1D68-4926-9DE2-7FB1395AE24F}"/>
                </a:ext>
              </a:extLst>
            </p:cNvPr>
            <p:cNvPicPr>
              <a:picLocks noChangeAspect="1"/>
            </p:cNvPicPr>
            <p:nvPr/>
          </p:nvPicPr>
          <p:blipFill rotWithShape="1">
            <a:blip r:embed="rId6"/>
            <a:srcRect l="2699" t="8933" r="2699" b="4090"/>
            <a:stretch/>
          </p:blipFill>
          <p:spPr>
            <a:xfrm>
              <a:off x="8119138" y="675859"/>
              <a:ext cx="2575951" cy="1467723"/>
            </a:xfrm>
            <a:prstGeom prst="rect">
              <a:avLst/>
            </a:prstGeom>
          </p:spPr>
        </p:pic>
        <p:pic>
          <p:nvPicPr>
            <p:cNvPr id="31" name="Picture 30">
              <a:extLst>
                <a:ext uri="{FF2B5EF4-FFF2-40B4-BE49-F238E27FC236}">
                  <a16:creationId xmlns:a16="http://schemas.microsoft.com/office/drawing/2014/main" id="{5B3E0583-33F6-4E08-88F8-B163A05FD644}"/>
                </a:ext>
              </a:extLst>
            </p:cNvPr>
            <p:cNvPicPr>
              <a:picLocks noChangeAspect="1"/>
            </p:cNvPicPr>
            <p:nvPr/>
          </p:nvPicPr>
          <p:blipFill rotWithShape="1">
            <a:blip r:embed="rId7"/>
            <a:srcRect l="3183" t="9781" r="3183" b="5285"/>
            <a:stretch/>
          </p:blipFill>
          <p:spPr>
            <a:xfrm>
              <a:off x="8119138" y="2704968"/>
              <a:ext cx="2575950" cy="1448063"/>
            </a:xfrm>
            <a:prstGeom prst="rect">
              <a:avLst/>
            </a:prstGeom>
          </p:spPr>
        </p:pic>
        <p:pic>
          <p:nvPicPr>
            <p:cNvPr id="32" name="Picture 31">
              <a:extLst>
                <a:ext uri="{FF2B5EF4-FFF2-40B4-BE49-F238E27FC236}">
                  <a16:creationId xmlns:a16="http://schemas.microsoft.com/office/drawing/2014/main" id="{E480CDE0-092B-49CC-A797-67AAB3683F05}"/>
                </a:ext>
              </a:extLst>
            </p:cNvPr>
            <p:cNvPicPr>
              <a:picLocks noChangeAspect="1"/>
            </p:cNvPicPr>
            <p:nvPr/>
          </p:nvPicPr>
          <p:blipFill rotWithShape="1">
            <a:blip r:embed="rId8"/>
            <a:srcRect l="2552" t="10278" r="2552" b="5229"/>
            <a:stretch/>
          </p:blipFill>
          <p:spPr>
            <a:xfrm>
              <a:off x="8119138" y="4735507"/>
              <a:ext cx="2575950" cy="1425546"/>
            </a:xfrm>
            <a:prstGeom prst="rect">
              <a:avLst/>
            </a:prstGeom>
          </p:spPr>
        </p:pic>
      </p:grpSp>
      <p:sp>
        <p:nvSpPr>
          <p:cNvPr id="33" name="Freeform: Shape 32">
            <a:extLst>
              <a:ext uri="{FF2B5EF4-FFF2-40B4-BE49-F238E27FC236}">
                <a16:creationId xmlns:a16="http://schemas.microsoft.com/office/drawing/2014/main" id="{7A05CC50-5524-EDD4-BAC8-D5B9EF77374C}"/>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34" name="Picture 33">
            <a:extLst>
              <a:ext uri="{FF2B5EF4-FFF2-40B4-BE49-F238E27FC236}">
                <a16:creationId xmlns:a16="http://schemas.microsoft.com/office/drawing/2014/main" id="{F94A2359-0560-C2B8-85E3-1442761E6334}"/>
              </a:ext>
            </a:extLst>
          </p:cNvPr>
          <p:cNvPicPr>
            <a:picLocks noChangeAspect="1"/>
          </p:cNvPicPr>
          <p:nvPr/>
        </p:nvPicPr>
        <p:blipFill>
          <a:blip r:embed="rId9"/>
          <a:stretch>
            <a:fillRect/>
          </a:stretch>
        </p:blipFill>
        <p:spPr>
          <a:xfrm>
            <a:off x="508502" y="3589945"/>
            <a:ext cx="4953287" cy="1232976"/>
          </a:xfrm>
          <a:prstGeom prst="rect">
            <a:avLst/>
          </a:prstGeom>
        </p:spPr>
      </p:pic>
    </p:spTree>
    <p:extLst>
      <p:ext uri="{BB962C8B-B14F-4D97-AF65-F5344CB8AC3E}">
        <p14:creationId xmlns:p14="http://schemas.microsoft.com/office/powerpoint/2010/main" val="168015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descr="person in black suit jacket holding white tablet computer">
            <a:extLst>
              <a:ext uri="{FF2B5EF4-FFF2-40B4-BE49-F238E27FC236}">
                <a16:creationId xmlns:a16="http://schemas.microsoft.com/office/drawing/2014/main" id="{7F070B65-4E53-46A3-81F8-D041811286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43" t="9995" r="28000" b="9045"/>
          <a:stretch/>
        </p:blipFill>
        <p:spPr bwMode="auto">
          <a:xfrm>
            <a:off x="7925020" y="0"/>
            <a:ext cx="4261723" cy="6858000"/>
          </a:xfrm>
          <a:custGeom>
            <a:avLst/>
            <a:gdLst>
              <a:gd name="connsiteX0" fmla="*/ 704716 w 4261723"/>
              <a:gd name="connsiteY0" fmla="*/ 0 h 6858000"/>
              <a:gd name="connsiteX1" fmla="*/ 2490730 w 4261723"/>
              <a:gd name="connsiteY1" fmla="*/ 0 h 6858000"/>
              <a:gd name="connsiteX2" fmla="*/ 2740599 w 4261723"/>
              <a:gd name="connsiteY2" fmla="*/ 0 h 6858000"/>
              <a:gd name="connsiteX3" fmla="*/ 3150669 w 4261723"/>
              <a:gd name="connsiteY3" fmla="*/ 0 h 6858000"/>
              <a:gd name="connsiteX4" fmla="*/ 3603781 w 4261723"/>
              <a:gd name="connsiteY4" fmla="*/ 0 h 6858000"/>
              <a:gd name="connsiteX5" fmla="*/ 4261723 w 4261723"/>
              <a:gd name="connsiteY5" fmla="*/ 0 h 6858000"/>
              <a:gd name="connsiteX6" fmla="*/ 4261723 w 4261723"/>
              <a:gd name="connsiteY6" fmla="*/ 6858000 h 6858000"/>
              <a:gd name="connsiteX7" fmla="*/ 3603781 w 4261723"/>
              <a:gd name="connsiteY7" fmla="*/ 6858000 h 6858000"/>
              <a:gd name="connsiteX8" fmla="*/ 3150669 w 4261723"/>
              <a:gd name="connsiteY8" fmla="*/ 6858000 h 6858000"/>
              <a:gd name="connsiteX9" fmla="*/ 2740599 w 4261723"/>
              <a:gd name="connsiteY9" fmla="*/ 6858000 h 6858000"/>
              <a:gd name="connsiteX10" fmla="*/ 2490730 w 4261723"/>
              <a:gd name="connsiteY10" fmla="*/ 6858000 h 6858000"/>
              <a:gd name="connsiteX11" fmla="*/ 704716 w 4261723"/>
              <a:gd name="connsiteY11" fmla="*/ 6858000 h 6858000"/>
              <a:gd name="connsiteX12" fmla="*/ 0 w 4261723"/>
              <a:gd name="connsiteY12"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1723" h="6858000">
                <a:moveTo>
                  <a:pt x="704716" y="0"/>
                </a:moveTo>
                <a:lnTo>
                  <a:pt x="2490730" y="0"/>
                </a:lnTo>
                <a:lnTo>
                  <a:pt x="2740599" y="0"/>
                </a:lnTo>
                <a:lnTo>
                  <a:pt x="3150669" y="0"/>
                </a:lnTo>
                <a:lnTo>
                  <a:pt x="3603781" y="0"/>
                </a:lnTo>
                <a:lnTo>
                  <a:pt x="4261723" y="0"/>
                </a:lnTo>
                <a:lnTo>
                  <a:pt x="4261723" y="6858000"/>
                </a:lnTo>
                <a:lnTo>
                  <a:pt x="3603781" y="6858000"/>
                </a:lnTo>
                <a:lnTo>
                  <a:pt x="3150669" y="6858000"/>
                </a:lnTo>
                <a:lnTo>
                  <a:pt x="2740599" y="6858000"/>
                </a:lnTo>
                <a:lnTo>
                  <a:pt x="2490730" y="6858000"/>
                </a:lnTo>
                <a:lnTo>
                  <a:pt x="704716" y="6858000"/>
                </a:lnTo>
                <a:lnTo>
                  <a:pt x="0" y="3429000"/>
                </a:lnTo>
                <a:close/>
              </a:path>
            </a:pathLst>
          </a:custGeom>
          <a:extLst>
            <a:ext uri="{909E8E84-426E-40DD-AFC4-6F175D3DCCD1}">
              <a14:hiddenFill xmlns:a14="http://schemas.microsoft.com/office/drawing/2010/main">
                <a:solidFill>
                  <a:srgbClr val="FFFFFF"/>
                </a:solidFill>
              </a14:hiddenFill>
            </a:ext>
          </a:extLst>
        </p:spPr>
      </p:pic>
      <p:sp>
        <p:nvSpPr>
          <p:cNvPr id="103" name="Freeform: Shape 102">
            <a:extLst>
              <a:ext uri="{FF2B5EF4-FFF2-40B4-BE49-F238E27FC236}">
                <a16:creationId xmlns:a16="http://schemas.microsoft.com/office/drawing/2014/main" id="{F924EDD4-AE1A-4289-8DA6-85EC806BB322}"/>
              </a:ext>
            </a:extLst>
          </p:cNvPr>
          <p:cNvSpPr/>
          <p:nvPr/>
        </p:nvSpPr>
        <p:spPr>
          <a:xfrm flipH="1">
            <a:off x="7925019" y="0"/>
            <a:ext cx="4261723" cy="6858000"/>
          </a:xfrm>
          <a:custGeom>
            <a:avLst/>
            <a:gdLst>
              <a:gd name="connsiteX0" fmla="*/ 0 w 4359905"/>
              <a:gd name="connsiteY0" fmla="*/ 0 h 6858000"/>
              <a:gd name="connsiteX1" fmla="*/ 673100 w 4359905"/>
              <a:gd name="connsiteY1" fmla="*/ 0 h 6858000"/>
              <a:gd name="connsiteX2" fmla="*/ 1136651 w 4359905"/>
              <a:gd name="connsiteY2" fmla="*/ 0 h 6858000"/>
              <a:gd name="connsiteX3" fmla="*/ 1556168 w 4359905"/>
              <a:gd name="connsiteY3" fmla="*/ 0 h 6858000"/>
              <a:gd name="connsiteX4" fmla="*/ 1811793 w 4359905"/>
              <a:gd name="connsiteY4" fmla="*/ 0 h 6858000"/>
              <a:gd name="connsiteX5" fmla="*/ 3638955 w 4359905"/>
              <a:gd name="connsiteY5" fmla="*/ 0 h 6858000"/>
              <a:gd name="connsiteX6" fmla="*/ 4359905 w 4359905"/>
              <a:gd name="connsiteY6" fmla="*/ 3429000 h 6858000"/>
              <a:gd name="connsiteX7" fmla="*/ 3638955 w 4359905"/>
              <a:gd name="connsiteY7" fmla="*/ 6858000 h 6858000"/>
              <a:gd name="connsiteX8" fmla="*/ 1811793 w 4359905"/>
              <a:gd name="connsiteY8" fmla="*/ 6858000 h 6858000"/>
              <a:gd name="connsiteX9" fmla="*/ 1556168 w 4359905"/>
              <a:gd name="connsiteY9" fmla="*/ 6858000 h 6858000"/>
              <a:gd name="connsiteX10" fmla="*/ 1136651 w 4359905"/>
              <a:gd name="connsiteY10" fmla="*/ 6858000 h 6858000"/>
              <a:gd name="connsiteX11" fmla="*/ 673100 w 4359905"/>
              <a:gd name="connsiteY11" fmla="*/ 6858000 h 6858000"/>
              <a:gd name="connsiteX12" fmla="*/ 0 w 4359905"/>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9905" h="6858000">
                <a:moveTo>
                  <a:pt x="0" y="0"/>
                </a:moveTo>
                <a:lnTo>
                  <a:pt x="673100" y="0"/>
                </a:lnTo>
                <a:lnTo>
                  <a:pt x="1136651" y="0"/>
                </a:lnTo>
                <a:lnTo>
                  <a:pt x="1556168" y="0"/>
                </a:lnTo>
                <a:lnTo>
                  <a:pt x="1811793" y="0"/>
                </a:lnTo>
                <a:lnTo>
                  <a:pt x="3638955" y="0"/>
                </a:lnTo>
                <a:lnTo>
                  <a:pt x="4359905" y="3429000"/>
                </a:lnTo>
                <a:lnTo>
                  <a:pt x="3638955" y="6858000"/>
                </a:lnTo>
                <a:lnTo>
                  <a:pt x="1811793" y="6858000"/>
                </a:lnTo>
                <a:lnTo>
                  <a:pt x="1556168" y="6858000"/>
                </a:lnTo>
                <a:lnTo>
                  <a:pt x="1136651" y="6858000"/>
                </a:lnTo>
                <a:lnTo>
                  <a:pt x="673100" y="6858000"/>
                </a:lnTo>
                <a:lnTo>
                  <a:pt x="0" y="6858000"/>
                </a:lnTo>
                <a:close/>
              </a:path>
            </a:pathLst>
          </a:custGeom>
          <a:gradFill flip="none" rotWithShape="1">
            <a:gsLst>
              <a:gs pos="0">
                <a:srgbClr val="8B0843">
                  <a:alpha val="83000"/>
                </a:srgbClr>
              </a:gs>
              <a:gs pos="100000">
                <a:srgbClr val="DA3E67">
                  <a:alpha val="7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3" name="TextBox 82">
            <a:extLst>
              <a:ext uri="{FF2B5EF4-FFF2-40B4-BE49-F238E27FC236}">
                <a16:creationId xmlns:a16="http://schemas.microsoft.com/office/drawing/2014/main" id="{3F22660C-DF08-4851-915D-0A60B74CD9A0}"/>
              </a:ext>
            </a:extLst>
          </p:cNvPr>
          <p:cNvSpPr txBox="1"/>
          <p:nvPr/>
        </p:nvSpPr>
        <p:spPr>
          <a:xfrm>
            <a:off x="4732995" y="3865869"/>
            <a:ext cx="1318397" cy="215444"/>
          </a:xfrm>
          <a:prstGeom prst="rect">
            <a:avLst/>
          </a:prstGeom>
          <a:noFill/>
        </p:spPr>
        <p:txBody>
          <a:bodyPr wrap="square">
            <a:spAutoFit/>
          </a:bodyPr>
          <a:lstStyle/>
          <a:p>
            <a:pPr marL="171450" indent="-171450">
              <a:spcAft>
                <a:spcPts val="300"/>
              </a:spcAft>
              <a:buClr>
                <a:srgbClr val="DA3E67"/>
              </a:buClr>
              <a:buFont typeface="Arial" panose="020B0604020202020204" pitchFamily="34" charset="0"/>
              <a:buChar char="•"/>
            </a:pPr>
            <a:endParaRPr lang="en-US" sz="800" dirty="0"/>
          </a:p>
        </p:txBody>
      </p:sp>
      <p:grpSp>
        <p:nvGrpSpPr>
          <p:cNvPr id="4" name="Group 3">
            <a:extLst>
              <a:ext uri="{FF2B5EF4-FFF2-40B4-BE49-F238E27FC236}">
                <a16:creationId xmlns:a16="http://schemas.microsoft.com/office/drawing/2014/main" id="{BADE7C29-2DB6-41C1-98B1-BBF5840E5720}"/>
              </a:ext>
            </a:extLst>
          </p:cNvPr>
          <p:cNvGrpSpPr/>
          <p:nvPr/>
        </p:nvGrpSpPr>
        <p:grpSpPr>
          <a:xfrm>
            <a:off x="1" y="447676"/>
            <a:ext cx="6096000" cy="2868404"/>
            <a:chOff x="1" y="329417"/>
            <a:chExt cx="6773917" cy="2868404"/>
          </a:xfrm>
        </p:grpSpPr>
        <p:sp>
          <p:nvSpPr>
            <p:cNvPr id="3" name="Freeform: Shape 2">
              <a:extLst>
                <a:ext uri="{FF2B5EF4-FFF2-40B4-BE49-F238E27FC236}">
                  <a16:creationId xmlns:a16="http://schemas.microsoft.com/office/drawing/2014/main" id="{84F06613-FA49-4BE2-87B9-3B6EA05640B5}"/>
                </a:ext>
              </a:extLst>
            </p:cNvPr>
            <p:cNvSpPr/>
            <p:nvPr/>
          </p:nvSpPr>
          <p:spPr>
            <a:xfrm>
              <a:off x="1" y="363530"/>
              <a:ext cx="335301" cy="578105"/>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4" name="TextBox 53">
              <a:extLst>
                <a:ext uri="{FF2B5EF4-FFF2-40B4-BE49-F238E27FC236}">
                  <a16:creationId xmlns:a16="http://schemas.microsoft.com/office/drawing/2014/main" id="{CFAFC577-ACAB-450D-BB74-DDBF11A8184E}"/>
                </a:ext>
              </a:extLst>
            </p:cNvPr>
            <p:cNvSpPr txBox="1"/>
            <p:nvPr/>
          </p:nvSpPr>
          <p:spPr>
            <a:xfrm>
              <a:off x="514351" y="329417"/>
              <a:ext cx="6209997" cy="1200329"/>
            </a:xfrm>
            <a:prstGeom prst="rect">
              <a:avLst/>
            </a:prstGeom>
            <a:noFill/>
          </p:spPr>
          <p:txBody>
            <a:bodyPr wrap="square">
              <a:spAutoFit/>
            </a:bodyPr>
            <a:lstStyle/>
            <a:p>
              <a:r>
                <a:rPr lang="en-GB" b="1" dirty="0">
                  <a:gradFill>
                    <a:gsLst>
                      <a:gs pos="0">
                        <a:srgbClr val="8B0843"/>
                      </a:gs>
                      <a:gs pos="100000">
                        <a:srgbClr val="DA3E67"/>
                      </a:gs>
                    </a:gsLst>
                    <a:lin ang="16200000" scaled="1"/>
                  </a:gradFill>
                  <a:latin typeface="+mj-lt"/>
                </a:rPr>
                <a:t>STAR Core Engine (3) – Closure Curve prediction</a:t>
              </a:r>
              <a:br>
                <a:rPr lang="en-GB" b="1" dirty="0">
                  <a:gradFill>
                    <a:gsLst>
                      <a:gs pos="0">
                        <a:srgbClr val="8B0843"/>
                      </a:gs>
                      <a:gs pos="100000">
                        <a:srgbClr val="DA3E67"/>
                      </a:gs>
                    </a:gsLst>
                    <a:lin ang="16200000" scaled="1"/>
                  </a:gradFill>
                  <a:latin typeface="+mj-lt"/>
                </a:rPr>
              </a:br>
              <a:r>
                <a:rPr lang="en-GB" b="1" dirty="0">
                  <a:latin typeface="+mj-lt"/>
                </a:rPr>
                <a:t>STAR Automatically Generates A Closure Prediction Curve</a:t>
              </a:r>
            </a:p>
          </p:txBody>
        </p:sp>
        <p:grpSp>
          <p:nvGrpSpPr>
            <p:cNvPr id="2" name="Group 1">
              <a:extLst>
                <a:ext uri="{FF2B5EF4-FFF2-40B4-BE49-F238E27FC236}">
                  <a16:creationId xmlns:a16="http://schemas.microsoft.com/office/drawing/2014/main" id="{7B867A26-CDA3-4C38-9013-ED300C1D8637}"/>
                </a:ext>
              </a:extLst>
            </p:cNvPr>
            <p:cNvGrpSpPr/>
            <p:nvPr/>
          </p:nvGrpSpPr>
          <p:grpSpPr>
            <a:xfrm>
              <a:off x="571501" y="1843604"/>
              <a:ext cx="6202417" cy="1354217"/>
              <a:chOff x="571501" y="2970435"/>
              <a:chExt cx="6202417" cy="1354217"/>
            </a:xfrm>
          </p:grpSpPr>
          <p:sp>
            <p:nvSpPr>
              <p:cNvPr id="79" name="TextBox 78">
                <a:extLst>
                  <a:ext uri="{FF2B5EF4-FFF2-40B4-BE49-F238E27FC236}">
                    <a16:creationId xmlns:a16="http://schemas.microsoft.com/office/drawing/2014/main" id="{12CAC2CB-6FD2-444A-A399-64A3D201696C}"/>
                  </a:ext>
                </a:extLst>
              </p:cNvPr>
              <p:cNvSpPr txBox="1"/>
              <p:nvPr/>
            </p:nvSpPr>
            <p:spPr>
              <a:xfrm>
                <a:off x="571501" y="2970435"/>
                <a:ext cx="6202417" cy="1354217"/>
              </a:xfrm>
              <a:prstGeom prst="rect">
                <a:avLst/>
              </a:prstGeom>
              <a:noFill/>
            </p:spPr>
            <p:txBody>
              <a:bodyPr wrap="square">
                <a:spAutoFit/>
              </a:bodyPr>
              <a:lstStyle/>
              <a:p>
                <a:pPr marL="171450" indent="-171450">
                  <a:spcAft>
                    <a:spcPts val="600"/>
                  </a:spcAft>
                  <a:buClr>
                    <a:srgbClr val="DA3E67"/>
                  </a:buClr>
                  <a:buFont typeface="Arial" panose="020B0604020202020204" pitchFamily="34" charset="0"/>
                  <a:buChar char="•"/>
                </a:pPr>
                <a:r>
                  <a:rPr lang="en-GB" dirty="0"/>
                  <a:t>Apply the same transformation algorithm using an arrival curve as the leading data</a:t>
                </a:r>
              </a:p>
              <a:p>
                <a:pPr>
                  <a:spcAft>
                    <a:spcPts val="600"/>
                  </a:spcAft>
                  <a:buClr>
                    <a:srgbClr val="DA3E67"/>
                  </a:buClr>
                </a:pPr>
                <a:endParaRPr lang="en-GB" dirty="0"/>
              </a:p>
              <a:p>
                <a:pPr marL="171450" indent="-171450">
                  <a:spcAft>
                    <a:spcPts val="600"/>
                  </a:spcAft>
                  <a:buClr>
                    <a:srgbClr val="DA3E67"/>
                  </a:buClr>
                  <a:buFont typeface="Arial" panose="020B0604020202020204" pitchFamily="34" charset="0"/>
                  <a:buChar char="•"/>
                </a:pPr>
                <a:r>
                  <a:rPr lang="en-GB" dirty="0"/>
                  <a:t>This is a special case where b = 1 &amp; c = 1</a:t>
                </a:r>
              </a:p>
            </p:txBody>
          </p:sp>
          <p:sp>
            <p:nvSpPr>
              <p:cNvPr id="85" name="Hexagon 84">
                <a:extLst>
                  <a:ext uri="{FF2B5EF4-FFF2-40B4-BE49-F238E27FC236}">
                    <a16:creationId xmlns:a16="http://schemas.microsoft.com/office/drawing/2014/main" id="{382A099D-2ABC-428C-B810-5FAB5ACCA41F}"/>
                  </a:ext>
                </a:extLst>
              </p:cNvPr>
              <p:cNvSpPr/>
              <p:nvPr/>
            </p:nvSpPr>
            <p:spPr>
              <a:xfrm>
                <a:off x="609602" y="3109553"/>
                <a:ext cx="162847" cy="140385"/>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6" name="Hexagon 85">
                <a:extLst>
                  <a:ext uri="{FF2B5EF4-FFF2-40B4-BE49-F238E27FC236}">
                    <a16:creationId xmlns:a16="http://schemas.microsoft.com/office/drawing/2014/main" id="{14427AA9-8F8A-4A30-8210-CE76E70E2C91}"/>
                  </a:ext>
                </a:extLst>
              </p:cNvPr>
              <p:cNvSpPr/>
              <p:nvPr/>
            </p:nvSpPr>
            <p:spPr>
              <a:xfrm>
                <a:off x="609602" y="4101107"/>
                <a:ext cx="162847" cy="140385"/>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sp>
        <p:nvSpPr>
          <p:cNvPr id="45" name="Rectangle: Rounded Corners 44">
            <a:extLst>
              <a:ext uri="{FF2B5EF4-FFF2-40B4-BE49-F238E27FC236}">
                <a16:creationId xmlns:a16="http://schemas.microsoft.com/office/drawing/2014/main" id="{AC130EF3-6A65-4238-BC91-4D6A0904A561}"/>
              </a:ext>
            </a:extLst>
          </p:cNvPr>
          <p:cNvSpPr/>
          <p:nvPr/>
        </p:nvSpPr>
        <p:spPr>
          <a:xfrm>
            <a:off x="6096001" y="447676"/>
            <a:ext cx="5223334" cy="2909359"/>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Rectangle: Rounded Corners 50">
            <a:extLst>
              <a:ext uri="{FF2B5EF4-FFF2-40B4-BE49-F238E27FC236}">
                <a16:creationId xmlns:a16="http://schemas.microsoft.com/office/drawing/2014/main" id="{0E058AA8-B752-4C12-848A-DCE77B970154}"/>
              </a:ext>
            </a:extLst>
          </p:cNvPr>
          <p:cNvSpPr/>
          <p:nvPr/>
        </p:nvSpPr>
        <p:spPr>
          <a:xfrm>
            <a:off x="6096001" y="3500967"/>
            <a:ext cx="5223334" cy="2909359"/>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0" name="TextBox 99">
            <a:extLst>
              <a:ext uri="{FF2B5EF4-FFF2-40B4-BE49-F238E27FC236}">
                <a16:creationId xmlns:a16="http://schemas.microsoft.com/office/drawing/2014/main" id="{517AB753-E4A6-49F5-99B5-D5C548006B01}"/>
              </a:ext>
            </a:extLst>
          </p:cNvPr>
          <p:cNvSpPr txBox="1"/>
          <p:nvPr/>
        </p:nvSpPr>
        <p:spPr>
          <a:xfrm>
            <a:off x="6383508" y="620841"/>
            <a:ext cx="4662592" cy="523220"/>
          </a:xfrm>
          <a:prstGeom prst="rect">
            <a:avLst/>
          </a:prstGeom>
          <a:noFill/>
        </p:spPr>
        <p:txBody>
          <a:bodyPr wrap="square" anchor="ctr">
            <a:spAutoFit/>
          </a:bodyPr>
          <a:lstStyle/>
          <a:p>
            <a:r>
              <a:rPr lang="en-GB" sz="1400" b="1" dirty="0">
                <a:gradFill>
                  <a:gsLst>
                    <a:gs pos="0">
                      <a:srgbClr val="8B0843"/>
                    </a:gs>
                    <a:gs pos="100000">
                      <a:srgbClr val="DA3E67"/>
                    </a:gs>
                  </a:gsLst>
                  <a:lin ang="16200000" scaled="1"/>
                </a:gradFill>
              </a:rPr>
              <a:t>Project A: </a:t>
            </a:r>
            <a:br>
              <a:rPr lang="en-GB" sz="1400" b="1" dirty="0">
                <a:gradFill>
                  <a:gsLst>
                    <a:gs pos="0">
                      <a:srgbClr val="8B0843"/>
                    </a:gs>
                    <a:gs pos="100000">
                      <a:srgbClr val="DA3E67"/>
                    </a:gs>
                  </a:gsLst>
                  <a:lin ang="16200000" scaled="1"/>
                </a:gradFill>
              </a:rPr>
            </a:br>
            <a:r>
              <a:rPr lang="en-GB" sz="1400" b="1" dirty="0">
                <a:gradFill>
                  <a:gsLst>
                    <a:gs pos="0">
                      <a:srgbClr val="8B0843"/>
                    </a:gs>
                    <a:gs pos="100000">
                      <a:srgbClr val="DA3E67"/>
                    </a:gs>
                  </a:gsLst>
                  <a:lin ang="16200000" scaled="1"/>
                </a:gradFill>
              </a:rPr>
              <a:t>Arrival Prediction vs. Closure Actual</a:t>
            </a:r>
            <a:endParaRPr lang="en-ID" sz="1400" b="1" dirty="0">
              <a:gradFill>
                <a:gsLst>
                  <a:gs pos="0">
                    <a:srgbClr val="8B0843"/>
                  </a:gs>
                  <a:gs pos="100000">
                    <a:srgbClr val="DA3E67"/>
                  </a:gs>
                </a:gsLst>
                <a:lin ang="16200000" scaled="1"/>
              </a:gradFill>
            </a:endParaRPr>
          </a:p>
        </p:txBody>
      </p:sp>
      <p:sp>
        <p:nvSpPr>
          <p:cNvPr id="101" name="TextBox 100">
            <a:extLst>
              <a:ext uri="{FF2B5EF4-FFF2-40B4-BE49-F238E27FC236}">
                <a16:creationId xmlns:a16="http://schemas.microsoft.com/office/drawing/2014/main" id="{CCCF9BEF-7458-4E90-AD08-68DCAFA6E387}"/>
              </a:ext>
            </a:extLst>
          </p:cNvPr>
          <p:cNvSpPr txBox="1"/>
          <p:nvPr/>
        </p:nvSpPr>
        <p:spPr>
          <a:xfrm>
            <a:off x="6383508" y="3674131"/>
            <a:ext cx="4662592" cy="523220"/>
          </a:xfrm>
          <a:prstGeom prst="rect">
            <a:avLst/>
          </a:prstGeom>
          <a:noFill/>
        </p:spPr>
        <p:txBody>
          <a:bodyPr wrap="square" anchor="ctr">
            <a:spAutoFit/>
          </a:bodyPr>
          <a:lstStyle/>
          <a:p>
            <a:r>
              <a:rPr lang="en-GB" sz="1400" b="1" dirty="0">
                <a:gradFill>
                  <a:gsLst>
                    <a:gs pos="0">
                      <a:srgbClr val="8B0843"/>
                    </a:gs>
                    <a:gs pos="100000">
                      <a:srgbClr val="DA3E67"/>
                    </a:gs>
                  </a:gsLst>
                  <a:lin ang="16200000" scaled="1"/>
                </a:gradFill>
              </a:rPr>
              <a:t>Project A: </a:t>
            </a:r>
            <a:br>
              <a:rPr lang="en-GB" sz="1400" b="1" dirty="0">
                <a:gradFill>
                  <a:gsLst>
                    <a:gs pos="0">
                      <a:srgbClr val="8B0843"/>
                    </a:gs>
                    <a:gs pos="100000">
                      <a:srgbClr val="DA3E67"/>
                    </a:gs>
                  </a:gsLst>
                  <a:lin ang="16200000" scaled="1"/>
                </a:gradFill>
              </a:rPr>
            </a:br>
            <a:r>
              <a:rPr lang="en-GB" sz="1400" b="1" dirty="0">
                <a:gradFill>
                  <a:gsLst>
                    <a:gs pos="0">
                      <a:srgbClr val="8B0843"/>
                    </a:gs>
                    <a:gs pos="100000">
                      <a:srgbClr val="DA3E67"/>
                    </a:gs>
                  </a:gsLst>
                  <a:lin ang="16200000" scaled="1"/>
                </a:gradFill>
              </a:rPr>
              <a:t>Closure Prediction vs. Actual</a:t>
            </a:r>
          </a:p>
        </p:txBody>
      </p:sp>
      <p:sp>
        <p:nvSpPr>
          <p:cNvPr id="104" name="Slide Number Placeholder 5">
            <a:extLst>
              <a:ext uri="{FF2B5EF4-FFF2-40B4-BE49-F238E27FC236}">
                <a16:creationId xmlns:a16="http://schemas.microsoft.com/office/drawing/2014/main" id="{7F1B5877-C064-44A1-AE39-18113268F850}"/>
              </a:ext>
            </a:extLst>
          </p:cNvPr>
          <p:cNvSpPr txBox="1">
            <a:spLocks/>
          </p:cNvSpPr>
          <p:nvPr/>
        </p:nvSpPr>
        <p:spPr>
          <a:xfrm>
            <a:off x="9907091" y="6375400"/>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a:solidFill>
                  <a:schemeClr val="bg1"/>
                </a:solidFill>
                <a:latin typeface="+mj-lt"/>
              </a:rPr>
              <a:pPr/>
              <a:t>12</a:t>
            </a:fld>
            <a:endParaRPr lang="en-ID" b="1">
              <a:solidFill>
                <a:schemeClr val="bg1"/>
              </a:solidFill>
              <a:latin typeface="+mj-lt"/>
            </a:endParaRPr>
          </a:p>
        </p:txBody>
      </p:sp>
      <p:sp>
        <p:nvSpPr>
          <p:cNvPr id="47" name="Hexagon 46">
            <a:extLst>
              <a:ext uri="{FF2B5EF4-FFF2-40B4-BE49-F238E27FC236}">
                <a16:creationId xmlns:a16="http://schemas.microsoft.com/office/drawing/2014/main" id="{A3BBA653-7381-4062-A594-430C802BA66B}"/>
              </a:ext>
            </a:extLst>
          </p:cNvPr>
          <p:cNvSpPr/>
          <p:nvPr/>
        </p:nvSpPr>
        <p:spPr>
          <a:xfrm>
            <a:off x="4952412" y="-485494"/>
            <a:ext cx="1210104" cy="104319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8" name="Hexagon 47">
            <a:extLst>
              <a:ext uri="{FF2B5EF4-FFF2-40B4-BE49-F238E27FC236}">
                <a16:creationId xmlns:a16="http://schemas.microsoft.com/office/drawing/2014/main" id="{FF21EEDF-E79A-4019-ABCB-78BBF1098943}"/>
              </a:ext>
            </a:extLst>
          </p:cNvPr>
          <p:cNvSpPr/>
          <p:nvPr/>
        </p:nvSpPr>
        <p:spPr>
          <a:xfrm>
            <a:off x="4952413" y="6375400"/>
            <a:ext cx="1210104" cy="104319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26" name="Picture 25">
            <a:extLst>
              <a:ext uri="{FF2B5EF4-FFF2-40B4-BE49-F238E27FC236}">
                <a16:creationId xmlns:a16="http://schemas.microsoft.com/office/drawing/2014/main" id="{6E2C9AE0-0F1A-4F89-A675-4D6AE05ADB7E}"/>
              </a:ext>
            </a:extLst>
          </p:cNvPr>
          <p:cNvPicPr>
            <a:picLocks noChangeAspect="1"/>
          </p:cNvPicPr>
          <p:nvPr/>
        </p:nvPicPr>
        <p:blipFill rotWithShape="1">
          <a:blip r:embed="rId3"/>
          <a:srcRect l="1425" t="11954" r="5898" b="705"/>
          <a:stretch/>
        </p:blipFill>
        <p:spPr>
          <a:xfrm>
            <a:off x="6445939" y="1249814"/>
            <a:ext cx="4671267" cy="1842721"/>
          </a:xfrm>
          <a:prstGeom prst="rect">
            <a:avLst/>
          </a:prstGeom>
        </p:spPr>
      </p:pic>
      <p:pic>
        <p:nvPicPr>
          <p:cNvPr id="27" name="Picture 26">
            <a:extLst>
              <a:ext uri="{FF2B5EF4-FFF2-40B4-BE49-F238E27FC236}">
                <a16:creationId xmlns:a16="http://schemas.microsoft.com/office/drawing/2014/main" id="{E14C51F0-B684-471A-A77E-4DCFE9740F78}"/>
              </a:ext>
            </a:extLst>
          </p:cNvPr>
          <p:cNvPicPr>
            <a:picLocks noChangeAspect="1"/>
          </p:cNvPicPr>
          <p:nvPr/>
        </p:nvPicPr>
        <p:blipFill rotWithShape="1">
          <a:blip r:embed="rId4"/>
          <a:srcRect l="2064" t="12171" r="6638" b="1778"/>
          <a:stretch/>
        </p:blipFill>
        <p:spPr>
          <a:xfrm>
            <a:off x="6410716" y="4306532"/>
            <a:ext cx="4706490" cy="1856858"/>
          </a:xfrm>
          <a:prstGeom prst="rect">
            <a:avLst/>
          </a:prstGeom>
        </p:spPr>
      </p:pic>
    </p:spTree>
    <p:extLst>
      <p:ext uri="{BB962C8B-B14F-4D97-AF65-F5344CB8AC3E}">
        <p14:creationId xmlns:p14="http://schemas.microsoft.com/office/powerpoint/2010/main" val="44519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EAF982-183A-AE2B-2D8C-4127F67EA594}"/>
              </a:ext>
            </a:extLst>
          </p:cNvPr>
          <p:cNvSpPr txBox="1"/>
          <p:nvPr/>
        </p:nvSpPr>
        <p:spPr>
          <a:xfrm>
            <a:off x="514351" y="461797"/>
            <a:ext cx="7668950" cy="584775"/>
          </a:xfrm>
          <a:prstGeom prst="rect">
            <a:avLst/>
          </a:prstGeom>
          <a:noFill/>
        </p:spPr>
        <p:txBody>
          <a:bodyPr wrap="square" anchor="ctr">
            <a:spAutoFit/>
          </a:bodyPr>
          <a:lstStyle/>
          <a:p>
            <a:r>
              <a:rPr lang="en-US" sz="3200" b="1" dirty="0">
                <a:gradFill>
                  <a:gsLst>
                    <a:gs pos="0">
                      <a:srgbClr val="8B0843"/>
                    </a:gs>
                    <a:gs pos="100000">
                      <a:srgbClr val="DA3E67"/>
                    </a:gs>
                  </a:gsLst>
                  <a:lin ang="16200000" scaled="1"/>
                </a:gradFill>
                <a:latin typeface="+mj-lt"/>
              </a:rPr>
              <a:t>Prediction Stability And Accuracy</a:t>
            </a:r>
          </a:p>
        </p:txBody>
      </p:sp>
      <p:sp>
        <p:nvSpPr>
          <p:cNvPr id="3" name="Freeform: Shape 2">
            <a:extLst>
              <a:ext uri="{FF2B5EF4-FFF2-40B4-BE49-F238E27FC236}">
                <a16:creationId xmlns:a16="http://schemas.microsoft.com/office/drawing/2014/main" id="{189DB826-7772-302B-8D57-23318EA9501D}"/>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 name="Freeform: Shape 3">
            <a:extLst>
              <a:ext uri="{FF2B5EF4-FFF2-40B4-BE49-F238E27FC236}">
                <a16:creationId xmlns:a16="http://schemas.microsoft.com/office/drawing/2014/main" id="{821525AE-DF22-1121-4887-3247139A3932}"/>
              </a:ext>
            </a:extLst>
          </p:cNvPr>
          <p:cNvSpPr/>
          <p:nvPr/>
        </p:nvSpPr>
        <p:spPr>
          <a:xfrm rot="16200000" flipH="1" flipV="1">
            <a:off x="8310633" y="798210"/>
            <a:ext cx="4679575" cy="3083156"/>
          </a:xfrm>
          <a:custGeom>
            <a:avLst/>
            <a:gdLst>
              <a:gd name="connsiteX0" fmla="*/ 4194620 w 4194620"/>
              <a:gd name="connsiteY0" fmla="*/ 0 h 2763641"/>
              <a:gd name="connsiteX1" fmla="*/ 2812799 w 4194620"/>
              <a:gd name="connsiteY1" fmla="*/ 2763641 h 2763641"/>
              <a:gd name="connsiteX2" fmla="*/ 0 w 4194620"/>
              <a:gd name="connsiteY2" fmla="*/ 2763641 h 2763641"/>
              <a:gd name="connsiteX3" fmla="*/ 1 w 4194620"/>
              <a:gd name="connsiteY3" fmla="*/ 0 h 2763641"/>
            </a:gdLst>
            <a:ahLst/>
            <a:cxnLst>
              <a:cxn ang="0">
                <a:pos x="connsiteX0" y="connsiteY0"/>
              </a:cxn>
              <a:cxn ang="0">
                <a:pos x="connsiteX1" y="connsiteY1"/>
              </a:cxn>
              <a:cxn ang="0">
                <a:pos x="connsiteX2" y="connsiteY2"/>
              </a:cxn>
              <a:cxn ang="0">
                <a:pos x="connsiteX3" y="connsiteY3"/>
              </a:cxn>
            </a:cxnLst>
            <a:rect l="l" t="t" r="r" b="b"/>
            <a:pathLst>
              <a:path w="4194620" h="2763641">
                <a:moveTo>
                  <a:pt x="4194620" y="0"/>
                </a:moveTo>
                <a:lnTo>
                  <a:pt x="2812799" y="2763641"/>
                </a:lnTo>
                <a:lnTo>
                  <a:pt x="0" y="2763641"/>
                </a:lnTo>
                <a:lnTo>
                  <a:pt x="1" y="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 name="TextBox 4">
            <a:extLst>
              <a:ext uri="{FF2B5EF4-FFF2-40B4-BE49-F238E27FC236}">
                <a16:creationId xmlns:a16="http://schemas.microsoft.com/office/drawing/2014/main" id="{F40F073B-23E7-5118-B857-B45DD1910989}"/>
              </a:ext>
            </a:extLst>
          </p:cNvPr>
          <p:cNvSpPr txBox="1"/>
          <p:nvPr/>
        </p:nvSpPr>
        <p:spPr>
          <a:xfrm>
            <a:off x="514351" y="1429792"/>
            <a:ext cx="5759127" cy="655885"/>
          </a:xfrm>
          <a:prstGeom prst="rect">
            <a:avLst/>
          </a:prstGeom>
          <a:noFill/>
        </p:spPr>
        <p:txBody>
          <a:bodyPr wrap="square" anchor="t">
            <a:spAutoFit/>
          </a:bodyPr>
          <a:lstStyle/>
          <a:p>
            <a:pPr>
              <a:lnSpc>
                <a:spcPct val="120000"/>
              </a:lnSpc>
            </a:pPr>
            <a:r>
              <a:rPr lang="en-US" sz="1600" dirty="0">
                <a:solidFill>
                  <a:schemeClr val="tx1">
                    <a:lumMod val="75000"/>
                    <a:lumOff val="25000"/>
                  </a:schemeClr>
                </a:solidFill>
              </a:rPr>
              <a:t>The power of development and test effort data with previous release data to improve the prediction stability and accuracy</a:t>
            </a:r>
          </a:p>
        </p:txBody>
      </p:sp>
      <p:sp>
        <p:nvSpPr>
          <p:cNvPr id="6" name="Rectangle: Rounded Corners 5">
            <a:extLst>
              <a:ext uri="{FF2B5EF4-FFF2-40B4-BE49-F238E27FC236}">
                <a16:creationId xmlns:a16="http://schemas.microsoft.com/office/drawing/2014/main" id="{45BC97BC-4641-1783-4EB9-14D6D067B83D}"/>
              </a:ext>
            </a:extLst>
          </p:cNvPr>
          <p:cNvSpPr/>
          <p:nvPr/>
        </p:nvSpPr>
        <p:spPr>
          <a:xfrm>
            <a:off x="0" y="2556907"/>
            <a:ext cx="6096000" cy="3381095"/>
          </a:xfrm>
          <a:prstGeom prst="roundRect">
            <a:avLst>
              <a:gd name="adj" fmla="val 3624"/>
            </a:avLst>
          </a:prstGeom>
          <a:gradFill flip="none" rotWithShape="1">
            <a:gsLst>
              <a:gs pos="100000">
                <a:schemeClr val="bg1">
                  <a:lumMod val="95000"/>
                </a:schemeClr>
              </a:gs>
              <a:gs pos="0">
                <a:schemeClr val="bg1">
                  <a:lumMod val="95000"/>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Freeform: Shape 10">
            <a:extLst>
              <a:ext uri="{FF2B5EF4-FFF2-40B4-BE49-F238E27FC236}">
                <a16:creationId xmlns:a16="http://schemas.microsoft.com/office/drawing/2014/main" id="{378A3B20-0011-4B1E-919C-32F45F0752EB}"/>
              </a:ext>
            </a:extLst>
          </p:cNvPr>
          <p:cNvSpPr/>
          <p:nvPr/>
        </p:nvSpPr>
        <p:spPr>
          <a:xfrm>
            <a:off x="1" y="2270406"/>
            <a:ext cx="5821453" cy="573002"/>
          </a:xfrm>
          <a:custGeom>
            <a:avLst/>
            <a:gdLst>
              <a:gd name="connsiteX0" fmla="*/ 0 w 5821453"/>
              <a:gd name="connsiteY0" fmla="*/ 0 h 573002"/>
              <a:gd name="connsiteX1" fmla="*/ 1109626 w 5821453"/>
              <a:gd name="connsiteY1" fmla="*/ 0 h 573002"/>
              <a:gd name="connsiteX2" fmla="*/ 4530123 w 5821453"/>
              <a:gd name="connsiteY2" fmla="*/ 0 h 573002"/>
              <a:gd name="connsiteX3" fmla="*/ 5678203 w 5821453"/>
              <a:gd name="connsiteY3" fmla="*/ 0 h 573002"/>
              <a:gd name="connsiteX4" fmla="*/ 5821453 w 5821453"/>
              <a:gd name="connsiteY4" fmla="*/ 286501 h 573002"/>
              <a:gd name="connsiteX5" fmla="*/ 5678203 w 5821453"/>
              <a:gd name="connsiteY5" fmla="*/ 573002 h 573002"/>
              <a:gd name="connsiteX6" fmla="*/ 4530123 w 5821453"/>
              <a:gd name="connsiteY6" fmla="*/ 573002 h 573002"/>
              <a:gd name="connsiteX7" fmla="*/ 1109626 w 5821453"/>
              <a:gd name="connsiteY7" fmla="*/ 573002 h 573002"/>
              <a:gd name="connsiteX8" fmla="*/ 0 w 5821453"/>
              <a:gd name="connsiteY8" fmla="*/ 573002 h 57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1453" h="573002">
                <a:moveTo>
                  <a:pt x="0" y="0"/>
                </a:moveTo>
                <a:lnTo>
                  <a:pt x="1109626" y="0"/>
                </a:lnTo>
                <a:lnTo>
                  <a:pt x="4530123" y="0"/>
                </a:lnTo>
                <a:lnTo>
                  <a:pt x="5678203" y="0"/>
                </a:lnTo>
                <a:lnTo>
                  <a:pt x="5821453" y="286501"/>
                </a:lnTo>
                <a:lnTo>
                  <a:pt x="5678203" y="573002"/>
                </a:lnTo>
                <a:lnTo>
                  <a:pt x="4530123" y="573002"/>
                </a:lnTo>
                <a:lnTo>
                  <a:pt x="1109626" y="573002"/>
                </a:lnTo>
                <a:lnTo>
                  <a:pt x="0" y="573002"/>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TextBox 11">
            <a:extLst>
              <a:ext uri="{FF2B5EF4-FFF2-40B4-BE49-F238E27FC236}">
                <a16:creationId xmlns:a16="http://schemas.microsoft.com/office/drawing/2014/main" id="{C7271F3A-D3EA-15FB-4DF7-516E39EF8E6C}"/>
              </a:ext>
            </a:extLst>
          </p:cNvPr>
          <p:cNvSpPr txBox="1"/>
          <p:nvPr/>
        </p:nvSpPr>
        <p:spPr>
          <a:xfrm>
            <a:off x="514351" y="2295297"/>
            <a:ext cx="5093969" cy="523220"/>
          </a:xfrm>
          <a:prstGeom prst="rect">
            <a:avLst/>
          </a:prstGeom>
          <a:noFill/>
        </p:spPr>
        <p:txBody>
          <a:bodyPr wrap="square" anchor="ctr">
            <a:spAutoFit/>
          </a:bodyPr>
          <a:lstStyle/>
          <a:p>
            <a:r>
              <a:rPr lang="en-US" sz="1400" b="1" dirty="0">
                <a:solidFill>
                  <a:schemeClr val="bg1"/>
                </a:solidFill>
                <a:latin typeface="+mj-lt"/>
              </a:rPr>
              <a:t>Tracking defects predicted at D2 as new data becomes available</a:t>
            </a:r>
          </a:p>
        </p:txBody>
      </p:sp>
      <p:pic>
        <p:nvPicPr>
          <p:cNvPr id="13" name="Picture 12">
            <a:extLst>
              <a:ext uri="{FF2B5EF4-FFF2-40B4-BE49-F238E27FC236}">
                <a16:creationId xmlns:a16="http://schemas.microsoft.com/office/drawing/2014/main" id="{6E50316E-F3A3-7364-5B5A-9E97270BEC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6" t="1486" r="1936" b="2495"/>
          <a:stretch/>
        </p:blipFill>
        <p:spPr bwMode="auto">
          <a:xfrm>
            <a:off x="616147" y="3083042"/>
            <a:ext cx="5205307" cy="2538709"/>
          </a:xfrm>
          <a:prstGeom prst="roundRect">
            <a:avLst>
              <a:gd name="adj" fmla="val 3220"/>
            </a:avLst>
          </a:prstGeom>
          <a:noFill/>
          <a:effectLst>
            <a:outerShdw blurRad="190500" sx="102000" sy="102000" algn="ctr" rotWithShape="0">
              <a:prstClr val="black">
                <a:alpha val="15000"/>
              </a:prstClr>
            </a:outerShdw>
          </a:effectLst>
        </p:spPr>
      </p:pic>
      <p:sp>
        <p:nvSpPr>
          <p:cNvPr id="14" name="Rectangle: Rounded Corners 13">
            <a:extLst>
              <a:ext uri="{FF2B5EF4-FFF2-40B4-BE49-F238E27FC236}">
                <a16:creationId xmlns:a16="http://schemas.microsoft.com/office/drawing/2014/main" id="{9F2BB9B4-E441-3C9B-2C16-DC401975F70C}"/>
              </a:ext>
            </a:extLst>
          </p:cNvPr>
          <p:cNvSpPr/>
          <p:nvPr/>
        </p:nvSpPr>
        <p:spPr>
          <a:xfrm>
            <a:off x="6664139" y="1708671"/>
            <a:ext cx="4975637" cy="2256881"/>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Rectangle: Rounded Corners 14">
            <a:extLst>
              <a:ext uri="{FF2B5EF4-FFF2-40B4-BE49-F238E27FC236}">
                <a16:creationId xmlns:a16="http://schemas.microsoft.com/office/drawing/2014/main" id="{0FEB6180-4FF7-BBC9-59FD-73521DE7F742}"/>
              </a:ext>
            </a:extLst>
          </p:cNvPr>
          <p:cNvSpPr/>
          <p:nvPr/>
        </p:nvSpPr>
        <p:spPr>
          <a:xfrm>
            <a:off x="6664139" y="4031305"/>
            <a:ext cx="4975637" cy="2256881"/>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9" name="Picture 18">
            <a:extLst>
              <a:ext uri="{FF2B5EF4-FFF2-40B4-BE49-F238E27FC236}">
                <a16:creationId xmlns:a16="http://schemas.microsoft.com/office/drawing/2014/main" id="{21C2FB83-7B09-01EF-5DC9-0F4B0E3B1A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260" y="4158759"/>
            <a:ext cx="3315253" cy="2001972"/>
          </a:xfrm>
          <a:prstGeom prst="roundRect">
            <a:avLst>
              <a:gd name="adj" fmla="val 6214"/>
            </a:avLst>
          </a:prstGeom>
          <a:noFill/>
          <a:effectLst>
            <a:outerShdw blurRad="127000" sx="102000" sy="102000" algn="ctr" rotWithShape="0">
              <a:prstClr val="black">
                <a:alpha val="8000"/>
              </a:prstClr>
            </a:outerShdw>
          </a:effectLst>
        </p:spPr>
      </p:pic>
      <p:pic>
        <p:nvPicPr>
          <p:cNvPr id="20" name="Picture 19">
            <a:extLst>
              <a:ext uri="{FF2B5EF4-FFF2-40B4-BE49-F238E27FC236}">
                <a16:creationId xmlns:a16="http://schemas.microsoft.com/office/drawing/2014/main" id="{9320BB37-4250-EF1F-74E5-D94C01588B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260" y="1836136"/>
            <a:ext cx="3315253" cy="2001950"/>
          </a:xfrm>
          <a:prstGeom prst="roundRect">
            <a:avLst>
              <a:gd name="adj" fmla="val 6975"/>
            </a:avLst>
          </a:prstGeom>
          <a:noFill/>
          <a:effectLst>
            <a:outerShdw blurRad="127000" sx="102000" sy="102000" algn="ctr" rotWithShape="0">
              <a:prstClr val="black">
                <a:alpha val="8000"/>
              </a:prstClr>
            </a:outerShdw>
          </a:effectLst>
        </p:spPr>
      </p:pic>
      <p:sp>
        <p:nvSpPr>
          <p:cNvPr id="22" name="TextBox 21">
            <a:extLst>
              <a:ext uri="{FF2B5EF4-FFF2-40B4-BE49-F238E27FC236}">
                <a16:creationId xmlns:a16="http://schemas.microsoft.com/office/drawing/2014/main" id="{69C310B8-4A5E-1AF4-BBC6-129A7201CDCF}"/>
              </a:ext>
            </a:extLst>
          </p:cNvPr>
          <p:cNvSpPr txBox="1"/>
          <p:nvPr/>
        </p:nvSpPr>
        <p:spPr>
          <a:xfrm>
            <a:off x="6814395" y="2360058"/>
            <a:ext cx="1252646" cy="954107"/>
          </a:xfrm>
          <a:prstGeom prst="rect">
            <a:avLst/>
          </a:prstGeom>
          <a:noFill/>
        </p:spPr>
        <p:txBody>
          <a:bodyPr wrap="square" anchor="ctr">
            <a:spAutoFit/>
          </a:bodyPr>
          <a:lstStyle/>
          <a:p>
            <a:r>
              <a:rPr lang="en-US" sz="1400" b="1" dirty="0">
                <a:gradFill>
                  <a:gsLst>
                    <a:gs pos="0">
                      <a:srgbClr val="8B0843"/>
                    </a:gs>
                    <a:gs pos="100000">
                      <a:srgbClr val="DA3E67"/>
                    </a:gs>
                  </a:gsLst>
                  <a:lin ang="16200000" scaled="1"/>
                </a:gradFill>
                <a:latin typeface="+mj-lt"/>
              </a:rPr>
              <a:t>Arrival &amp; Closure Defect Predictions</a:t>
            </a:r>
          </a:p>
        </p:txBody>
      </p:sp>
      <p:sp>
        <p:nvSpPr>
          <p:cNvPr id="23" name="TextBox 22">
            <a:extLst>
              <a:ext uri="{FF2B5EF4-FFF2-40B4-BE49-F238E27FC236}">
                <a16:creationId xmlns:a16="http://schemas.microsoft.com/office/drawing/2014/main" id="{ABD4E256-CAA7-5B5A-C010-D982FE06A1FD}"/>
              </a:ext>
            </a:extLst>
          </p:cNvPr>
          <p:cNvSpPr txBox="1"/>
          <p:nvPr/>
        </p:nvSpPr>
        <p:spPr>
          <a:xfrm>
            <a:off x="6814395" y="4790413"/>
            <a:ext cx="1252646" cy="738664"/>
          </a:xfrm>
          <a:prstGeom prst="rect">
            <a:avLst/>
          </a:prstGeom>
          <a:noFill/>
        </p:spPr>
        <p:txBody>
          <a:bodyPr wrap="square" anchor="ctr">
            <a:spAutoFit/>
          </a:bodyPr>
          <a:lstStyle/>
          <a:p>
            <a:r>
              <a:rPr lang="en-US" sz="1400" b="1" dirty="0">
                <a:gradFill>
                  <a:gsLst>
                    <a:gs pos="0">
                      <a:srgbClr val="8B0843"/>
                    </a:gs>
                    <a:gs pos="100000">
                      <a:srgbClr val="DA3E67"/>
                    </a:gs>
                  </a:gsLst>
                  <a:lin ang="16200000" scaled="1"/>
                </a:gradFill>
                <a:latin typeface="+mj-lt"/>
              </a:rPr>
              <a:t>Open Defect Prediction</a:t>
            </a:r>
          </a:p>
        </p:txBody>
      </p:sp>
      <p:sp>
        <p:nvSpPr>
          <p:cNvPr id="7" name="Hexagon 6">
            <a:extLst>
              <a:ext uri="{FF2B5EF4-FFF2-40B4-BE49-F238E27FC236}">
                <a16:creationId xmlns:a16="http://schemas.microsoft.com/office/drawing/2014/main" id="{B7337888-6B63-0780-C6D3-7D51F64FCF32}"/>
              </a:ext>
            </a:extLst>
          </p:cNvPr>
          <p:cNvSpPr/>
          <p:nvPr/>
        </p:nvSpPr>
        <p:spPr>
          <a:xfrm>
            <a:off x="6583680" y="1046572"/>
            <a:ext cx="5085861" cy="562542"/>
          </a:xfrm>
          <a:prstGeom prst="hexagon">
            <a:avLst/>
          </a:pr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TextBox 7">
            <a:extLst>
              <a:ext uri="{FF2B5EF4-FFF2-40B4-BE49-F238E27FC236}">
                <a16:creationId xmlns:a16="http://schemas.microsoft.com/office/drawing/2014/main" id="{2FF6D86D-EDE9-9941-E67B-9D8A1625E6CC}"/>
              </a:ext>
            </a:extLst>
          </p:cNvPr>
          <p:cNvSpPr txBox="1"/>
          <p:nvPr/>
        </p:nvSpPr>
        <p:spPr>
          <a:xfrm>
            <a:off x="7334396" y="1127788"/>
            <a:ext cx="3584428" cy="400110"/>
          </a:xfrm>
          <a:prstGeom prst="rect">
            <a:avLst/>
          </a:prstGeom>
          <a:noFill/>
        </p:spPr>
        <p:txBody>
          <a:bodyPr wrap="square" anchor="ctr">
            <a:spAutoFit/>
          </a:bodyPr>
          <a:lstStyle/>
          <a:p>
            <a:pPr algn="ctr"/>
            <a:r>
              <a:rPr lang="en-US" sz="2000" b="1">
                <a:solidFill>
                  <a:schemeClr val="bg1"/>
                </a:solidFill>
                <a:latin typeface="+mj-lt"/>
              </a:rPr>
              <a:t>Overlaying Actual </a:t>
            </a:r>
            <a:r>
              <a:rPr lang="en-US" sz="2000" b="1" dirty="0">
                <a:solidFill>
                  <a:schemeClr val="bg1"/>
                </a:solidFill>
                <a:latin typeface="+mj-lt"/>
              </a:rPr>
              <a:t>D</a:t>
            </a:r>
            <a:r>
              <a:rPr lang="en-US" sz="2000" b="1">
                <a:solidFill>
                  <a:schemeClr val="bg1"/>
                </a:solidFill>
                <a:latin typeface="+mj-lt"/>
              </a:rPr>
              <a:t>ata</a:t>
            </a:r>
            <a:endParaRPr lang="en-US" sz="2000" b="1" dirty="0">
              <a:solidFill>
                <a:schemeClr val="bg1"/>
              </a:solidFill>
              <a:latin typeface="+mj-lt"/>
            </a:endParaRPr>
          </a:p>
        </p:txBody>
      </p:sp>
    </p:spTree>
    <p:extLst>
      <p:ext uri="{BB962C8B-B14F-4D97-AF65-F5344CB8AC3E}">
        <p14:creationId xmlns:p14="http://schemas.microsoft.com/office/powerpoint/2010/main" val="5265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DE1F51C-E77F-1588-021A-17B4A82D8416}"/>
              </a:ext>
            </a:extLst>
          </p:cNvPr>
          <p:cNvSpPr/>
          <p:nvPr/>
        </p:nvSpPr>
        <p:spPr>
          <a:xfrm rot="16200000">
            <a:off x="-396262" y="3046469"/>
            <a:ext cx="4207793" cy="3415270"/>
          </a:xfrm>
          <a:custGeom>
            <a:avLst/>
            <a:gdLst>
              <a:gd name="connsiteX0" fmla="*/ 4207793 w 4207793"/>
              <a:gd name="connsiteY0" fmla="*/ 625283 h 3415270"/>
              <a:gd name="connsiteX1" fmla="*/ 2812799 w 4207793"/>
              <a:gd name="connsiteY1" fmla="*/ 3415270 h 3415270"/>
              <a:gd name="connsiteX2" fmla="*/ 0 w 4207793"/>
              <a:gd name="connsiteY2" fmla="*/ 3415270 h 3415270"/>
              <a:gd name="connsiteX3" fmla="*/ 1 w 4207793"/>
              <a:gd name="connsiteY3" fmla="*/ 0 h 3415270"/>
              <a:gd name="connsiteX4" fmla="*/ 3895151 w 4207793"/>
              <a:gd name="connsiteY4" fmla="*/ 0 h 341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793" h="3415270">
                <a:moveTo>
                  <a:pt x="4207793" y="625283"/>
                </a:moveTo>
                <a:lnTo>
                  <a:pt x="2812799" y="3415270"/>
                </a:lnTo>
                <a:lnTo>
                  <a:pt x="0" y="3415270"/>
                </a:lnTo>
                <a:lnTo>
                  <a:pt x="1" y="0"/>
                </a:lnTo>
                <a:lnTo>
                  <a:pt x="3895151" y="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3" name="Picture 12" descr="Logo&#10;&#10;Description automatically generated">
            <a:extLst>
              <a:ext uri="{FF2B5EF4-FFF2-40B4-BE49-F238E27FC236}">
                <a16:creationId xmlns:a16="http://schemas.microsoft.com/office/drawing/2014/main" id="{4B47A88D-CA74-1708-C83F-B361371130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251" y="6235701"/>
            <a:ext cx="1445707" cy="454024"/>
          </a:xfrm>
          <a:prstGeom prst="rect">
            <a:avLst/>
          </a:prstGeom>
        </p:spPr>
      </p:pic>
      <p:sp>
        <p:nvSpPr>
          <p:cNvPr id="2" name="Freeform: Shape 1">
            <a:extLst>
              <a:ext uri="{FF2B5EF4-FFF2-40B4-BE49-F238E27FC236}">
                <a16:creationId xmlns:a16="http://schemas.microsoft.com/office/drawing/2014/main" id="{6A1F5759-8603-70BC-B153-7D760E9E29A5}"/>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3" name="TextBox 2">
            <a:extLst>
              <a:ext uri="{FF2B5EF4-FFF2-40B4-BE49-F238E27FC236}">
                <a16:creationId xmlns:a16="http://schemas.microsoft.com/office/drawing/2014/main" id="{AF810AFC-9E60-557E-B774-4BC03E813F50}"/>
              </a:ext>
            </a:extLst>
          </p:cNvPr>
          <p:cNvSpPr txBox="1"/>
          <p:nvPr/>
        </p:nvSpPr>
        <p:spPr>
          <a:xfrm>
            <a:off x="514351" y="277131"/>
            <a:ext cx="11163298" cy="954107"/>
          </a:xfrm>
          <a:prstGeom prst="rect">
            <a:avLst/>
          </a:prstGeom>
          <a:noFill/>
        </p:spPr>
        <p:txBody>
          <a:bodyPr wrap="square" anchor="ctr">
            <a:spAutoFit/>
          </a:bodyPr>
          <a:lstStyle/>
          <a:p>
            <a:r>
              <a:rPr lang="en-US" sz="3200" b="1" dirty="0">
                <a:gradFill>
                  <a:gsLst>
                    <a:gs pos="0">
                      <a:srgbClr val="8B0843"/>
                    </a:gs>
                    <a:gs pos="100000">
                      <a:srgbClr val="DA3E67"/>
                    </a:gs>
                  </a:gsLst>
                  <a:lin ang="16200000" scaled="1"/>
                </a:gradFill>
                <a:latin typeface="+mj-lt"/>
              </a:rPr>
              <a:t>Corrective Actions </a:t>
            </a:r>
            <a:br>
              <a:rPr lang="en-US" sz="3200" b="1" dirty="0">
                <a:gradFill>
                  <a:gsLst>
                    <a:gs pos="0">
                      <a:srgbClr val="8B0843"/>
                    </a:gs>
                    <a:gs pos="100000">
                      <a:srgbClr val="DA3E67"/>
                    </a:gs>
                  </a:gsLst>
                  <a:lin ang="16200000" scaled="1"/>
                </a:gradFill>
                <a:latin typeface="+mj-lt"/>
              </a:rPr>
            </a:br>
            <a:r>
              <a:rPr lang="en-US" sz="2400" dirty="0">
                <a:latin typeface="+mj-lt"/>
              </a:rPr>
              <a:t>What can you do to improve your software quality? </a:t>
            </a:r>
          </a:p>
        </p:txBody>
      </p:sp>
      <p:grpSp>
        <p:nvGrpSpPr>
          <p:cNvPr id="6" name="Group 5">
            <a:extLst>
              <a:ext uri="{FF2B5EF4-FFF2-40B4-BE49-F238E27FC236}">
                <a16:creationId xmlns:a16="http://schemas.microsoft.com/office/drawing/2014/main" id="{30F5E908-ADD3-84DC-0B50-8C5F446F95F9}"/>
              </a:ext>
            </a:extLst>
          </p:cNvPr>
          <p:cNvGrpSpPr/>
          <p:nvPr/>
        </p:nvGrpSpPr>
        <p:grpSpPr>
          <a:xfrm>
            <a:off x="620331" y="1576731"/>
            <a:ext cx="8300149" cy="4328807"/>
            <a:chOff x="1441888" y="1180563"/>
            <a:chExt cx="9565255" cy="4988602"/>
          </a:xfrm>
        </p:grpSpPr>
        <p:sp>
          <p:nvSpPr>
            <p:cNvPr id="4" name="Rectangle: Rounded Corners 3">
              <a:extLst>
                <a:ext uri="{FF2B5EF4-FFF2-40B4-BE49-F238E27FC236}">
                  <a16:creationId xmlns:a16="http://schemas.microsoft.com/office/drawing/2014/main" id="{9F0E6107-7D28-6149-71C2-FE3C93CB9D3F}"/>
                </a:ext>
              </a:extLst>
            </p:cNvPr>
            <p:cNvSpPr/>
            <p:nvPr/>
          </p:nvSpPr>
          <p:spPr>
            <a:xfrm>
              <a:off x="1441888" y="1180563"/>
              <a:ext cx="9565255" cy="4988602"/>
            </a:xfrm>
            <a:prstGeom prst="roundRect">
              <a:avLst>
                <a:gd name="adj" fmla="val 331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Picture 4">
              <a:extLst>
                <a:ext uri="{FF2B5EF4-FFF2-40B4-BE49-F238E27FC236}">
                  <a16:creationId xmlns:a16="http://schemas.microsoft.com/office/drawing/2014/main" id="{9DD423BE-2049-8062-D024-72773D6D8F7D}"/>
                </a:ext>
              </a:extLst>
            </p:cNvPr>
            <p:cNvPicPr>
              <a:picLocks noChangeAspect="1"/>
            </p:cNvPicPr>
            <p:nvPr/>
          </p:nvPicPr>
          <p:blipFill>
            <a:blip r:embed="rId4"/>
            <a:stretch>
              <a:fillRect/>
            </a:stretch>
          </p:blipFill>
          <p:spPr>
            <a:xfrm>
              <a:off x="1524361" y="1270017"/>
              <a:ext cx="9374315" cy="4798312"/>
            </a:xfrm>
            <a:prstGeom prst="rect">
              <a:avLst/>
            </a:prstGeom>
          </p:spPr>
        </p:pic>
      </p:grpSp>
      <p:sp>
        <p:nvSpPr>
          <p:cNvPr id="7" name="TextBox 6">
            <a:extLst>
              <a:ext uri="{FF2B5EF4-FFF2-40B4-BE49-F238E27FC236}">
                <a16:creationId xmlns:a16="http://schemas.microsoft.com/office/drawing/2014/main" id="{F8B545D9-28FD-4FFD-9E2F-4D25AEE6AD40}"/>
              </a:ext>
            </a:extLst>
          </p:cNvPr>
          <p:cNvSpPr txBox="1"/>
          <p:nvPr/>
        </p:nvSpPr>
        <p:spPr>
          <a:xfrm>
            <a:off x="9433367" y="2416797"/>
            <a:ext cx="2118167" cy="2648674"/>
          </a:xfrm>
          <a:prstGeom prst="rect">
            <a:avLst/>
          </a:prstGeom>
          <a:noFill/>
        </p:spPr>
        <p:txBody>
          <a:bodyPr wrap="square">
            <a:spAutoFit/>
          </a:bodyPr>
          <a:lstStyle/>
          <a:p>
            <a:pPr>
              <a:lnSpc>
                <a:spcPct val="120000"/>
              </a:lnSpc>
              <a:spcAft>
                <a:spcPts val="600"/>
              </a:spcAft>
            </a:pPr>
            <a:r>
              <a:rPr lang="en-US" sz="2000" b="1" dirty="0">
                <a:gradFill>
                  <a:gsLst>
                    <a:gs pos="0">
                      <a:srgbClr val="8B0843"/>
                    </a:gs>
                    <a:gs pos="100000">
                      <a:srgbClr val="DA3E67"/>
                    </a:gs>
                  </a:gsLst>
                  <a:lin ang="16200000" scaled="1"/>
                </a:gradFill>
                <a:latin typeface="+mj-lt"/>
              </a:rPr>
              <a:t>STAR quantifies </a:t>
            </a:r>
            <a:br>
              <a:rPr lang="en-US" sz="2000" b="1" dirty="0">
                <a:gradFill>
                  <a:gsLst>
                    <a:gs pos="0">
                      <a:srgbClr val="8B0843"/>
                    </a:gs>
                    <a:gs pos="100000">
                      <a:srgbClr val="DA3E67"/>
                    </a:gs>
                  </a:gsLst>
                  <a:lin ang="16200000" scaled="1"/>
                </a:gradFill>
                <a:latin typeface="+mj-lt"/>
              </a:rPr>
            </a:br>
            <a:r>
              <a:rPr lang="en-US" sz="2000" b="1" dirty="0">
                <a:gradFill>
                  <a:gsLst>
                    <a:gs pos="0">
                      <a:srgbClr val="8B0843"/>
                    </a:gs>
                    <a:gs pos="100000">
                      <a:srgbClr val="DA3E67"/>
                    </a:gs>
                  </a:gsLst>
                  <a:lin ang="16200000" scaled="1"/>
                </a:gradFill>
                <a:latin typeface="+mj-lt"/>
              </a:rPr>
              <a:t>the quality impact of four  corrective actions in real-time</a:t>
            </a:r>
          </a:p>
        </p:txBody>
      </p:sp>
      <p:grpSp>
        <p:nvGrpSpPr>
          <p:cNvPr id="10" name="Group 9">
            <a:extLst>
              <a:ext uri="{FF2B5EF4-FFF2-40B4-BE49-F238E27FC236}">
                <a16:creationId xmlns:a16="http://schemas.microsoft.com/office/drawing/2014/main" id="{8ED7283A-546C-EC19-F7B2-0B986286C52B}"/>
              </a:ext>
            </a:extLst>
          </p:cNvPr>
          <p:cNvGrpSpPr/>
          <p:nvPr/>
        </p:nvGrpSpPr>
        <p:grpSpPr>
          <a:xfrm>
            <a:off x="9549115" y="1822248"/>
            <a:ext cx="2642886" cy="3837772"/>
            <a:chOff x="9473939" y="2024378"/>
            <a:chExt cx="1844500" cy="3001338"/>
          </a:xfrm>
        </p:grpSpPr>
        <p:cxnSp>
          <p:nvCxnSpPr>
            <p:cNvPr id="8" name="Straight Connector 7">
              <a:extLst>
                <a:ext uri="{FF2B5EF4-FFF2-40B4-BE49-F238E27FC236}">
                  <a16:creationId xmlns:a16="http://schemas.microsoft.com/office/drawing/2014/main" id="{881DEB1A-E8BD-852A-B25C-5D1D8CCD1B85}"/>
                </a:ext>
              </a:extLst>
            </p:cNvPr>
            <p:cNvCxnSpPr/>
            <p:nvPr/>
          </p:nvCxnSpPr>
          <p:spPr>
            <a:xfrm>
              <a:off x="9473939" y="2024378"/>
              <a:ext cx="18445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E5BC57-CAB1-D0A5-6AC7-ED2085AF8641}"/>
                </a:ext>
              </a:extLst>
            </p:cNvPr>
            <p:cNvCxnSpPr/>
            <p:nvPr/>
          </p:nvCxnSpPr>
          <p:spPr>
            <a:xfrm>
              <a:off x="9473939" y="5025716"/>
              <a:ext cx="18445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70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0581B5-D728-4AE8-BBAF-DC18805E7812}"/>
              </a:ext>
            </a:extLst>
          </p:cNvPr>
          <p:cNvSpPr txBox="1"/>
          <p:nvPr/>
        </p:nvSpPr>
        <p:spPr>
          <a:xfrm>
            <a:off x="514349" y="277131"/>
            <a:ext cx="11163298" cy="95410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a:gsLst>
                    <a:gs pos="0">
                      <a:srgbClr val="00437A"/>
                    </a:gs>
                    <a:gs pos="100000">
                      <a:srgbClr val="0563C1"/>
                    </a:gs>
                  </a:gsLst>
                  <a:lin ang="16200000" scaled="1"/>
                </a:gradFill>
                <a:effectLst/>
                <a:uLnTx/>
                <a:uFillTx/>
                <a:latin typeface="Montserrat"/>
                <a:ea typeface="+mn-ea"/>
                <a:cs typeface="+mn-cs"/>
              </a:rPr>
              <a:t>User Inputs - Release Parameters</a:t>
            </a:r>
            <a:br>
              <a:rPr kumimoji="0" lang="en-US" sz="3200" b="1" i="0" u="none" strike="noStrike" kern="1200" cap="none" spc="0" normalizeH="0" baseline="0" noProof="0" dirty="0">
                <a:ln>
                  <a:noFill/>
                </a:ln>
                <a:gradFill>
                  <a:gsLst>
                    <a:gs pos="0">
                      <a:srgbClr val="8B0843"/>
                    </a:gs>
                    <a:gs pos="100000">
                      <a:srgbClr val="DA3E67"/>
                    </a:gs>
                  </a:gsLst>
                  <a:lin ang="16200000" scaled="1"/>
                </a:gradFill>
                <a:effectLst/>
                <a:uLnTx/>
                <a:uFillTx/>
                <a:latin typeface="Montserrat"/>
                <a:ea typeface="+mn-ea"/>
                <a:cs typeface="+mn-cs"/>
              </a:rPr>
            </a:br>
            <a:endParaRPr kumimoji="0" lang="en-US" sz="2400" b="0"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Freeform: Shape 2">
            <a:extLst>
              <a:ext uri="{FF2B5EF4-FFF2-40B4-BE49-F238E27FC236}">
                <a16:creationId xmlns:a16="http://schemas.microsoft.com/office/drawing/2014/main" id="{44951245-A18F-4DCF-8DD6-F8D03223C3CC}"/>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048C156C-9808-411A-99BA-EBD75FA7115B}"/>
              </a:ext>
            </a:extLst>
          </p:cNvPr>
          <p:cNvSpPr txBox="1"/>
          <p:nvPr/>
        </p:nvSpPr>
        <p:spPr>
          <a:xfrm>
            <a:off x="-2967756" y="5928743"/>
            <a:ext cx="2489717" cy="160043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By clicking under the “D1 Date” or “D2 Date” fields you will be prompted with a calendar box which will help you specify the desired dates. (You can manually enter the dates as well)</a:t>
            </a:r>
          </a:p>
        </p:txBody>
      </p:sp>
      <p:sp>
        <p:nvSpPr>
          <p:cNvPr id="4" name="Rectangle: Rounded Corners 3">
            <a:extLst>
              <a:ext uri="{FF2B5EF4-FFF2-40B4-BE49-F238E27FC236}">
                <a16:creationId xmlns:a16="http://schemas.microsoft.com/office/drawing/2014/main" id="{57A17FEB-FB09-4019-967B-58A188A1795E}"/>
              </a:ext>
            </a:extLst>
          </p:cNvPr>
          <p:cNvSpPr/>
          <p:nvPr/>
        </p:nvSpPr>
        <p:spPr>
          <a:xfrm>
            <a:off x="3850223" y="1675113"/>
            <a:ext cx="2519707" cy="4039246"/>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93E0A78B-5C04-4611-9344-C16F9DD7F22F}"/>
              </a:ext>
            </a:extLst>
          </p:cNvPr>
          <p:cNvSpPr/>
          <p:nvPr/>
        </p:nvSpPr>
        <p:spPr>
          <a:xfrm>
            <a:off x="6504081" y="1675113"/>
            <a:ext cx="2519707" cy="4039246"/>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164BD98D-D726-448A-8EDF-4EFD2C2E4B36}"/>
              </a:ext>
            </a:extLst>
          </p:cNvPr>
          <p:cNvSpPr/>
          <p:nvPr/>
        </p:nvSpPr>
        <p:spPr>
          <a:xfrm>
            <a:off x="9157941" y="1675113"/>
            <a:ext cx="2519707" cy="4039246"/>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80917943-27CD-49D9-8332-6D7246525D61}"/>
              </a:ext>
            </a:extLst>
          </p:cNvPr>
          <p:cNvPicPr>
            <a:picLocks noChangeAspect="1"/>
          </p:cNvPicPr>
          <p:nvPr/>
        </p:nvPicPr>
        <p:blipFill rotWithShape="1">
          <a:blip r:embed="rId2"/>
          <a:srcRect r="3091"/>
          <a:stretch/>
        </p:blipFill>
        <p:spPr>
          <a:xfrm>
            <a:off x="3968059" y="1803198"/>
            <a:ext cx="2284033" cy="3783077"/>
          </a:xfrm>
          <a:prstGeom prst="roundRect">
            <a:avLst>
              <a:gd name="adj" fmla="val 2149"/>
            </a:avLst>
          </a:prstGeom>
        </p:spPr>
      </p:pic>
      <p:pic>
        <p:nvPicPr>
          <p:cNvPr id="10" name="Picture 9">
            <a:extLst>
              <a:ext uri="{FF2B5EF4-FFF2-40B4-BE49-F238E27FC236}">
                <a16:creationId xmlns:a16="http://schemas.microsoft.com/office/drawing/2014/main" id="{353A8C56-F91C-4B29-98A8-A15DD8825A55}"/>
              </a:ext>
            </a:extLst>
          </p:cNvPr>
          <p:cNvPicPr>
            <a:picLocks noChangeAspect="1"/>
          </p:cNvPicPr>
          <p:nvPr/>
        </p:nvPicPr>
        <p:blipFill rotWithShape="1">
          <a:blip r:embed="rId3"/>
          <a:srcRect r="4188"/>
          <a:stretch/>
        </p:blipFill>
        <p:spPr>
          <a:xfrm>
            <a:off x="6623379" y="2628804"/>
            <a:ext cx="2281110" cy="2131864"/>
          </a:xfrm>
          <a:prstGeom prst="roundRect">
            <a:avLst>
              <a:gd name="adj" fmla="val 2439"/>
            </a:avLst>
          </a:prstGeom>
        </p:spPr>
      </p:pic>
      <p:pic>
        <p:nvPicPr>
          <p:cNvPr id="11" name="Picture 10">
            <a:extLst>
              <a:ext uri="{FF2B5EF4-FFF2-40B4-BE49-F238E27FC236}">
                <a16:creationId xmlns:a16="http://schemas.microsoft.com/office/drawing/2014/main" id="{A075AE5F-62F4-487E-A129-D6F6337FA74D}"/>
              </a:ext>
            </a:extLst>
          </p:cNvPr>
          <p:cNvPicPr>
            <a:picLocks noChangeAspect="1"/>
          </p:cNvPicPr>
          <p:nvPr/>
        </p:nvPicPr>
        <p:blipFill rotWithShape="1">
          <a:blip r:embed="rId4"/>
          <a:srcRect l="835" r="1582" b="1367"/>
          <a:stretch/>
        </p:blipFill>
        <p:spPr>
          <a:xfrm>
            <a:off x="9280014" y="2015063"/>
            <a:ext cx="2275561" cy="3359347"/>
          </a:xfrm>
          <a:prstGeom prst="roundRect">
            <a:avLst>
              <a:gd name="adj" fmla="val 3432"/>
            </a:avLst>
          </a:prstGeom>
        </p:spPr>
      </p:pic>
      <p:sp>
        <p:nvSpPr>
          <p:cNvPr id="20" name="Rectangle: Rounded Corners 19">
            <a:extLst>
              <a:ext uri="{FF2B5EF4-FFF2-40B4-BE49-F238E27FC236}">
                <a16:creationId xmlns:a16="http://schemas.microsoft.com/office/drawing/2014/main" id="{B04EB6E4-EC52-4E8F-9E5F-776E6B17FAB5}"/>
              </a:ext>
            </a:extLst>
          </p:cNvPr>
          <p:cNvSpPr/>
          <p:nvPr/>
        </p:nvSpPr>
        <p:spPr>
          <a:xfrm>
            <a:off x="3968058" y="3426529"/>
            <a:ext cx="2284034" cy="621392"/>
          </a:xfrm>
          <a:prstGeom prst="roundRect">
            <a:avLst>
              <a:gd name="adj" fmla="val 6831"/>
            </a:avLst>
          </a:prstGeom>
          <a:noFill/>
          <a:ln w="25400">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Rectangle: Rounded Corners 21">
            <a:extLst>
              <a:ext uri="{FF2B5EF4-FFF2-40B4-BE49-F238E27FC236}">
                <a16:creationId xmlns:a16="http://schemas.microsoft.com/office/drawing/2014/main" id="{C97D1621-A116-47E3-B939-B6670340A6FD}"/>
              </a:ext>
            </a:extLst>
          </p:cNvPr>
          <p:cNvSpPr/>
          <p:nvPr/>
        </p:nvSpPr>
        <p:spPr>
          <a:xfrm>
            <a:off x="7076750" y="3758136"/>
            <a:ext cx="428004" cy="150379"/>
          </a:xfrm>
          <a:prstGeom prst="roundRect">
            <a:avLst>
              <a:gd name="adj" fmla="val 6831"/>
            </a:avLst>
          </a:prstGeom>
          <a:noFill/>
          <a:ln w="25400">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3" name="Rectangle: Rounded Corners 22">
            <a:extLst>
              <a:ext uri="{FF2B5EF4-FFF2-40B4-BE49-F238E27FC236}">
                <a16:creationId xmlns:a16="http://schemas.microsoft.com/office/drawing/2014/main" id="{750211A6-D93D-4CC9-8EF8-1B34EE69E385}"/>
              </a:ext>
            </a:extLst>
          </p:cNvPr>
          <p:cNvSpPr/>
          <p:nvPr/>
        </p:nvSpPr>
        <p:spPr>
          <a:xfrm>
            <a:off x="7076750" y="4047921"/>
            <a:ext cx="428004" cy="150379"/>
          </a:xfrm>
          <a:prstGeom prst="roundRect">
            <a:avLst>
              <a:gd name="adj" fmla="val 6831"/>
            </a:avLst>
          </a:prstGeom>
          <a:noFill/>
          <a:ln w="25400">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25" name="Straight Connector 24">
            <a:extLst>
              <a:ext uri="{FF2B5EF4-FFF2-40B4-BE49-F238E27FC236}">
                <a16:creationId xmlns:a16="http://schemas.microsoft.com/office/drawing/2014/main" id="{694B4CAE-9057-4738-B4E4-5EAB44122527}"/>
              </a:ext>
            </a:extLst>
          </p:cNvPr>
          <p:cNvCxnSpPr>
            <a:cxnSpLocks/>
            <a:endCxn id="9" idx="1"/>
          </p:cNvCxnSpPr>
          <p:nvPr/>
        </p:nvCxnSpPr>
        <p:spPr>
          <a:xfrm>
            <a:off x="3066894" y="3694736"/>
            <a:ext cx="901165"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594830-121E-419C-9A79-700A7DBFC0E0}"/>
              </a:ext>
            </a:extLst>
          </p:cNvPr>
          <p:cNvCxnSpPr>
            <a:cxnSpLocks/>
            <a:stCxn id="22" idx="3"/>
          </p:cNvCxnSpPr>
          <p:nvPr/>
        </p:nvCxnSpPr>
        <p:spPr>
          <a:xfrm>
            <a:off x="7504755" y="3833326"/>
            <a:ext cx="174093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F4E8FF3-7ABF-41E2-B84B-D7D9C491C44F}"/>
              </a:ext>
            </a:extLst>
          </p:cNvPr>
          <p:cNvCxnSpPr>
            <a:cxnSpLocks/>
          </p:cNvCxnSpPr>
          <p:nvPr/>
        </p:nvCxnSpPr>
        <p:spPr>
          <a:xfrm>
            <a:off x="7504755" y="4123110"/>
            <a:ext cx="174093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4EA7752-CF6B-4B09-A599-147EAE6FD782}"/>
              </a:ext>
            </a:extLst>
          </p:cNvPr>
          <p:cNvSpPr/>
          <p:nvPr/>
        </p:nvSpPr>
        <p:spPr>
          <a:xfrm>
            <a:off x="9234673" y="3797298"/>
            <a:ext cx="72054" cy="72054"/>
          </a:xfrm>
          <a:prstGeom prst="ellipse">
            <a:avLst/>
          </a:prstGeom>
          <a:solidFill>
            <a:schemeClr val="accen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Oval 39">
            <a:extLst>
              <a:ext uri="{FF2B5EF4-FFF2-40B4-BE49-F238E27FC236}">
                <a16:creationId xmlns:a16="http://schemas.microsoft.com/office/drawing/2014/main" id="{1E1A25A2-23DD-4DEE-8C95-9451BDED7F97}"/>
              </a:ext>
            </a:extLst>
          </p:cNvPr>
          <p:cNvSpPr/>
          <p:nvPr/>
        </p:nvSpPr>
        <p:spPr>
          <a:xfrm>
            <a:off x="9234673" y="4085155"/>
            <a:ext cx="72054" cy="72054"/>
          </a:xfrm>
          <a:prstGeom prst="ellipse">
            <a:avLst/>
          </a:prstGeom>
          <a:solidFill>
            <a:schemeClr val="accen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297554F-CA55-439E-9EFD-D48B298633F2}"/>
              </a:ext>
            </a:extLst>
          </p:cNvPr>
          <p:cNvGrpSpPr/>
          <p:nvPr/>
        </p:nvGrpSpPr>
        <p:grpSpPr>
          <a:xfrm>
            <a:off x="609834" y="2840356"/>
            <a:ext cx="2519707" cy="1708759"/>
            <a:chOff x="609834" y="1553959"/>
            <a:chExt cx="2519707" cy="1708759"/>
          </a:xfrm>
        </p:grpSpPr>
        <p:sp>
          <p:nvSpPr>
            <p:cNvPr id="30" name="Rectangle: Rounded Corners 29">
              <a:extLst>
                <a:ext uri="{FF2B5EF4-FFF2-40B4-BE49-F238E27FC236}">
                  <a16:creationId xmlns:a16="http://schemas.microsoft.com/office/drawing/2014/main" id="{62580D69-DF01-44EB-B455-883BC571E4B4}"/>
                </a:ext>
              </a:extLst>
            </p:cNvPr>
            <p:cNvSpPr/>
            <p:nvPr/>
          </p:nvSpPr>
          <p:spPr>
            <a:xfrm>
              <a:off x="609834" y="1553959"/>
              <a:ext cx="2519707" cy="1708759"/>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EB61A70C-80C0-482F-B76C-EDCB50B4F135}"/>
                </a:ext>
              </a:extLst>
            </p:cNvPr>
            <p:cNvSpPr txBox="1"/>
            <p:nvPr/>
          </p:nvSpPr>
          <p:spPr>
            <a:xfrm>
              <a:off x="782377" y="1738649"/>
              <a:ext cx="2264768" cy="133938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Under our User Input Menu, follow our Release Config tab to enter your release parameters</a:t>
              </a:r>
            </a:p>
          </p:txBody>
        </p:sp>
      </p:grpSp>
      <p:sp>
        <p:nvSpPr>
          <p:cNvPr id="34" name="TextBox 33">
            <a:extLst>
              <a:ext uri="{FF2B5EF4-FFF2-40B4-BE49-F238E27FC236}">
                <a16:creationId xmlns:a16="http://schemas.microsoft.com/office/drawing/2014/main" id="{9F142351-D4D5-482F-BCF9-7707C50DA6CE}"/>
              </a:ext>
            </a:extLst>
          </p:cNvPr>
          <p:cNvSpPr txBox="1"/>
          <p:nvPr/>
        </p:nvSpPr>
        <p:spPr>
          <a:xfrm>
            <a:off x="3850223" y="5805117"/>
            <a:ext cx="7746592" cy="523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By clicking under the  “D1 Date” or “D2 Date” fields you will be prompted with a calendar box which will help you specify the desired dates. (You can manually enter the dates as well)</a:t>
            </a:r>
          </a:p>
        </p:txBody>
      </p:sp>
      <p:sp>
        <p:nvSpPr>
          <p:cNvPr id="43" name="Oval 42">
            <a:extLst>
              <a:ext uri="{FF2B5EF4-FFF2-40B4-BE49-F238E27FC236}">
                <a16:creationId xmlns:a16="http://schemas.microsoft.com/office/drawing/2014/main" id="{FD566A2A-6116-429B-B384-D2268B5C2C9D}"/>
              </a:ext>
            </a:extLst>
          </p:cNvPr>
          <p:cNvSpPr/>
          <p:nvPr/>
        </p:nvSpPr>
        <p:spPr>
          <a:xfrm>
            <a:off x="4301105" y="3862831"/>
            <a:ext cx="91367" cy="91367"/>
          </a:xfrm>
          <a:prstGeom prst="ellipse">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1183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DBC32F-BC51-470E-9DF7-AA59AC09DC2E}"/>
              </a:ext>
            </a:extLst>
          </p:cNvPr>
          <p:cNvSpPr txBox="1"/>
          <p:nvPr/>
        </p:nvSpPr>
        <p:spPr>
          <a:xfrm>
            <a:off x="514349" y="461797"/>
            <a:ext cx="11163298"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gradFill>
                  <a:gsLst>
                    <a:gs pos="0">
                      <a:srgbClr val="00437A"/>
                    </a:gs>
                    <a:gs pos="100000">
                      <a:srgbClr val="0563C1"/>
                    </a:gs>
                  </a:gsLst>
                  <a:lin ang="16200000" scaled="1"/>
                </a:gradFill>
                <a:latin typeface="Montserrat"/>
              </a:rPr>
              <a:t>User Inputs - Uploading Defect &amp; Effort Data  </a:t>
            </a:r>
          </a:p>
        </p:txBody>
      </p:sp>
      <p:sp>
        <p:nvSpPr>
          <p:cNvPr id="3" name="Freeform: Shape 2">
            <a:extLst>
              <a:ext uri="{FF2B5EF4-FFF2-40B4-BE49-F238E27FC236}">
                <a16:creationId xmlns:a16="http://schemas.microsoft.com/office/drawing/2014/main" id="{E6AC71E3-167A-4B80-91AF-707449AD54E2}"/>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03" name="Group 102">
            <a:extLst>
              <a:ext uri="{FF2B5EF4-FFF2-40B4-BE49-F238E27FC236}">
                <a16:creationId xmlns:a16="http://schemas.microsoft.com/office/drawing/2014/main" id="{94C7E795-AE87-4FF2-98EA-1CECDD3BD6EF}"/>
              </a:ext>
            </a:extLst>
          </p:cNvPr>
          <p:cNvGrpSpPr/>
          <p:nvPr/>
        </p:nvGrpSpPr>
        <p:grpSpPr>
          <a:xfrm>
            <a:off x="503636" y="1585407"/>
            <a:ext cx="11078762" cy="4402352"/>
            <a:chOff x="503636" y="1547307"/>
            <a:chExt cx="11078762" cy="4402352"/>
          </a:xfrm>
        </p:grpSpPr>
        <p:sp>
          <p:nvSpPr>
            <p:cNvPr id="4" name="Rectangle: Rounded Corners 3">
              <a:extLst>
                <a:ext uri="{FF2B5EF4-FFF2-40B4-BE49-F238E27FC236}">
                  <a16:creationId xmlns:a16="http://schemas.microsoft.com/office/drawing/2014/main" id="{0017D4AE-E57A-47F2-A93B-822DB1FF015F}"/>
                </a:ext>
              </a:extLst>
            </p:cNvPr>
            <p:cNvSpPr/>
            <p:nvPr/>
          </p:nvSpPr>
          <p:spPr>
            <a:xfrm>
              <a:off x="3783750" y="1547307"/>
              <a:ext cx="2746216" cy="4402352"/>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7E9B6E3E-EE71-4972-BE35-A68077F4E5A2}"/>
                </a:ext>
              </a:extLst>
            </p:cNvPr>
            <p:cNvPicPr>
              <a:picLocks noChangeAspect="1"/>
            </p:cNvPicPr>
            <p:nvPr/>
          </p:nvPicPr>
          <p:blipFill rotWithShape="1">
            <a:blip r:embed="rId2"/>
            <a:srcRect r="3091"/>
            <a:stretch/>
          </p:blipFill>
          <p:spPr>
            <a:xfrm>
              <a:off x="3912179" y="1686906"/>
              <a:ext cx="2489356" cy="4123155"/>
            </a:xfrm>
            <a:prstGeom prst="roundRect">
              <a:avLst>
                <a:gd name="adj" fmla="val 2149"/>
              </a:avLst>
            </a:prstGeom>
          </p:spPr>
        </p:pic>
        <p:grpSp>
          <p:nvGrpSpPr>
            <p:cNvPr id="27" name="Group 26">
              <a:extLst>
                <a:ext uri="{FF2B5EF4-FFF2-40B4-BE49-F238E27FC236}">
                  <a16:creationId xmlns:a16="http://schemas.microsoft.com/office/drawing/2014/main" id="{9EAC4398-E076-4B89-A692-E3F0C0BA061F}"/>
                </a:ext>
              </a:extLst>
            </p:cNvPr>
            <p:cNvGrpSpPr/>
            <p:nvPr/>
          </p:nvGrpSpPr>
          <p:grpSpPr>
            <a:xfrm>
              <a:off x="6655962" y="1547307"/>
              <a:ext cx="2783191" cy="4401942"/>
              <a:chOff x="6731116" y="1547307"/>
              <a:chExt cx="2746216" cy="4343461"/>
            </a:xfrm>
          </p:grpSpPr>
          <p:sp>
            <p:nvSpPr>
              <p:cNvPr id="6" name="Rectangle: Rounded Corners 5">
                <a:extLst>
                  <a:ext uri="{FF2B5EF4-FFF2-40B4-BE49-F238E27FC236}">
                    <a16:creationId xmlns:a16="http://schemas.microsoft.com/office/drawing/2014/main" id="{8FF5798C-CCDD-4B67-95EA-A3A8C0F96A63}"/>
                  </a:ext>
                </a:extLst>
              </p:cNvPr>
              <p:cNvSpPr/>
              <p:nvPr/>
            </p:nvSpPr>
            <p:spPr>
              <a:xfrm>
                <a:off x="6731116" y="1547307"/>
                <a:ext cx="2746216" cy="2113052"/>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DBD8B5BC-F846-4F0C-A57F-E6D538BC7D21}"/>
                  </a:ext>
                </a:extLst>
              </p:cNvPr>
              <p:cNvPicPr>
                <a:picLocks noChangeAspect="1"/>
              </p:cNvPicPr>
              <p:nvPr/>
            </p:nvPicPr>
            <p:blipFill rotWithShape="1">
              <a:blip r:embed="rId3"/>
              <a:srcRect l="1094" t="3702" r="51050" b="3702"/>
              <a:stretch/>
            </p:blipFill>
            <p:spPr>
              <a:xfrm>
                <a:off x="6808933" y="1671654"/>
                <a:ext cx="2590580" cy="1864360"/>
              </a:xfrm>
              <a:prstGeom prst="rect">
                <a:avLst/>
              </a:prstGeom>
            </p:spPr>
          </p:pic>
          <p:grpSp>
            <p:nvGrpSpPr>
              <p:cNvPr id="26" name="Group 25">
                <a:extLst>
                  <a:ext uri="{FF2B5EF4-FFF2-40B4-BE49-F238E27FC236}">
                    <a16:creationId xmlns:a16="http://schemas.microsoft.com/office/drawing/2014/main" id="{1BAECFFE-935E-45DE-8E50-2100A69B8A6A}"/>
                  </a:ext>
                </a:extLst>
              </p:cNvPr>
              <p:cNvGrpSpPr/>
              <p:nvPr/>
            </p:nvGrpSpPr>
            <p:grpSpPr>
              <a:xfrm>
                <a:off x="6731116" y="3777716"/>
                <a:ext cx="2746216" cy="2113052"/>
                <a:chOff x="6731116" y="3836607"/>
                <a:chExt cx="2746216" cy="2113052"/>
              </a:xfrm>
            </p:grpSpPr>
            <p:sp>
              <p:nvSpPr>
                <p:cNvPr id="7" name="Rectangle: Rounded Corners 6">
                  <a:extLst>
                    <a:ext uri="{FF2B5EF4-FFF2-40B4-BE49-F238E27FC236}">
                      <a16:creationId xmlns:a16="http://schemas.microsoft.com/office/drawing/2014/main" id="{CEC43C15-0176-4ACB-9DD6-7EFE6B61EC93}"/>
                    </a:ext>
                  </a:extLst>
                </p:cNvPr>
                <p:cNvSpPr/>
                <p:nvPr/>
              </p:nvSpPr>
              <p:spPr>
                <a:xfrm>
                  <a:off x="6731116" y="3836607"/>
                  <a:ext cx="2746216" cy="2113052"/>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16AC40E-E7E8-4207-B6E7-9376BD0EDBC1}"/>
                    </a:ext>
                  </a:extLst>
                </p:cNvPr>
                <p:cNvPicPr>
                  <a:picLocks noChangeAspect="1"/>
                </p:cNvPicPr>
                <p:nvPr/>
              </p:nvPicPr>
              <p:blipFill rotWithShape="1">
                <a:blip r:embed="rId3"/>
                <a:srcRect l="50713" t="3702" r="1501" b="3702"/>
                <a:stretch/>
              </p:blipFill>
              <p:spPr>
                <a:xfrm>
                  <a:off x="6810852" y="3960953"/>
                  <a:ext cx="2586744" cy="1864360"/>
                </a:xfrm>
                <a:prstGeom prst="rect">
                  <a:avLst/>
                </a:prstGeom>
              </p:spPr>
            </p:pic>
          </p:grpSp>
        </p:grpSp>
        <p:sp>
          <p:nvSpPr>
            <p:cNvPr id="29" name="Rectangle: Rounded Corners 28">
              <a:extLst>
                <a:ext uri="{FF2B5EF4-FFF2-40B4-BE49-F238E27FC236}">
                  <a16:creationId xmlns:a16="http://schemas.microsoft.com/office/drawing/2014/main" id="{75FAA1E4-D8B0-4502-AD24-A204F0EFB13D}"/>
                </a:ext>
              </a:extLst>
            </p:cNvPr>
            <p:cNvSpPr/>
            <p:nvPr/>
          </p:nvSpPr>
          <p:spPr>
            <a:xfrm>
              <a:off x="4384041" y="3834020"/>
              <a:ext cx="2017494" cy="284480"/>
            </a:xfrm>
            <a:prstGeom prst="roundRect">
              <a:avLst>
                <a:gd name="adj" fmla="val 6831"/>
              </a:avLst>
            </a:prstGeom>
            <a:noFill/>
            <a:ln w="25400">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7DBB8CC-D4EE-43F0-BA7B-2FEF6638DA50}"/>
                </a:ext>
              </a:extLst>
            </p:cNvPr>
            <p:cNvSpPr txBox="1"/>
            <p:nvPr/>
          </p:nvSpPr>
          <p:spPr>
            <a:xfrm>
              <a:off x="1322068" y="1676773"/>
              <a:ext cx="219329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Create a .csv file with your own defect data following the template format.</a:t>
              </a:r>
            </a:p>
          </p:txBody>
        </p:sp>
        <p:sp>
          <p:nvSpPr>
            <p:cNvPr id="12" name="Hexagon 11">
              <a:extLst>
                <a:ext uri="{FF2B5EF4-FFF2-40B4-BE49-F238E27FC236}">
                  <a16:creationId xmlns:a16="http://schemas.microsoft.com/office/drawing/2014/main" id="{2F0E9ED8-67E2-41E0-A95B-E8F4DD53875C}"/>
                </a:ext>
              </a:extLst>
            </p:cNvPr>
            <p:cNvSpPr/>
            <p:nvPr/>
          </p:nvSpPr>
          <p:spPr>
            <a:xfrm>
              <a:off x="609602" y="1736675"/>
              <a:ext cx="557219" cy="48036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62DDEE62-B95A-4510-AA6C-C0155D023A53}"/>
                </a:ext>
              </a:extLst>
            </p:cNvPr>
            <p:cNvSpPr txBox="1"/>
            <p:nvPr/>
          </p:nvSpPr>
          <p:spPr>
            <a:xfrm>
              <a:off x="1322068" y="2512377"/>
              <a:ext cx="219329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Click “Choose CSV File”.</a:t>
              </a:r>
            </a:p>
          </p:txBody>
        </p:sp>
        <p:sp>
          <p:nvSpPr>
            <p:cNvPr id="14" name="Hexagon 13">
              <a:extLst>
                <a:ext uri="{FF2B5EF4-FFF2-40B4-BE49-F238E27FC236}">
                  <a16:creationId xmlns:a16="http://schemas.microsoft.com/office/drawing/2014/main" id="{362075FC-A41E-4FEB-9105-5EDAEE5F5259}"/>
                </a:ext>
              </a:extLst>
            </p:cNvPr>
            <p:cNvSpPr/>
            <p:nvPr/>
          </p:nvSpPr>
          <p:spPr>
            <a:xfrm>
              <a:off x="609602" y="2403002"/>
              <a:ext cx="557219" cy="48036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93BCF0DB-198B-4062-8CF8-7732C76A7040}"/>
                </a:ext>
              </a:extLst>
            </p:cNvPr>
            <p:cNvSpPr txBox="1"/>
            <p:nvPr/>
          </p:nvSpPr>
          <p:spPr>
            <a:xfrm>
              <a:off x="1322068" y="3009427"/>
              <a:ext cx="219329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Following the instruction, identify the folder location and select the csv file to upload. </a:t>
              </a:r>
            </a:p>
          </p:txBody>
        </p:sp>
        <p:sp>
          <p:nvSpPr>
            <p:cNvPr id="16" name="Hexagon 15">
              <a:extLst>
                <a:ext uri="{FF2B5EF4-FFF2-40B4-BE49-F238E27FC236}">
                  <a16:creationId xmlns:a16="http://schemas.microsoft.com/office/drawing/2014/main" id="{38AF749D-571A-4344-9996-9CAACDD3F199}"/>
                </a:ext>
              </a:extLst>
            </p:cNvPr>
            <p:cNvSpPr/>
            <p:nvPr/>
          </p:nvSpPr>
          <p:spPr>
            <a:xfrm>
              <a:off x="609602" y="3069329"/>
              <a:ext cx="557219" cy="48036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C39C078F-9235-4DB8-B3E3-BF2745D622D9}"/>
                </a:ext>
              </a:extLst>
            </p:cNvPr>
            <p:cNvSpPr txBox="1"/>
            <p:nvPr/>
          </p:nvSpPr>
          <p:spPr>
            <a:xfrm>
              <a:off x="1322068" y="3735656"/>
              <a:ext cx="219329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Click “Open” &amp; “Upload Defects/Effort” for STAR to upload the csv file(s).</a:t>
              </a:r>
            </a:p>
          </p:txBody>
        </p:sp>
        <p:sp>
          <p:nvSpPr>
            <p:cNvPr id="18" name="Hexagon 17">
              <a:extLst>
                <a:ext uri="{FF2B5EF4-FFF2-40B4-BE49-F238E27FC236}">
                  <a16:creationId xmlns:a16="http://schemas.microsoft.com/office/drawing/2014/main" id="{63857B55-B26F-44A8-B4C9-8EC971310DF1}"/>
                </a:ext>
              </a:extLst>
            </p:cNvPr>
            <p:cNvSpPr/>
            <p:nvPr/>
          </p:nvSpPr>
          <p:spPr>
            <a:xfrm>
              <a:off x="609602" y="3795558"/>
              <a:ext cx="557219" cy="48036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5B9CA87D-3393-4D26-A00B-24D479792569}"/>
                </a:ext>
              </a:extLst>
            </p:cNvPr>
            <p:cNvSpPr txBox="1"/>
            <p:nvPr/>
          </p:nvSpPr>
          <p:spPr>
            <a:xfrm>
              <a:off x="1322068" y="4461883"/>
              <a:ext cx="219329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You are now ready to specify D1 &amp; D2 dates in Input Parameters if it’s not done so.</a:t>
              </a:r>
            </a:p>
          </p:txBody>
        </p:sp>
        <p:sp>
          <p:nvSpPr>
            <p:cNvPr id="20" name="Hexagon 19">
              <a:extLst>
                <a:ext uri="{FF2B5EF4-FFF2-40B4-BE49-F238E27FC236}">
                  <a16:creationId xmlns:a16="http://schemas.microsoft.com/office/drawing/2014/main" id="{4B82663F-3AB3-4C00-8DA4-9ED2672DC1B0}"/>
                </a:ext>
              </a:extLst>
            </p:cNvPr>
            <p:cNvSpPr/>
            <p:nvPr/>
          </p:nvSpPr>
          <p:spPr>
            <a:xfrm>
              <a:off x="609602" y="4521785"/>
              <a:ext cx="557219" cy="48036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C144D1EA-039B-4794-AE25-BE0DA580F01C}"/>
                </a:ext>
              </a:extLst>
            </p:cNvPr>
            <p:cNvSpPr txBox="1"/>
            <p:nvPr/>
          </p:nvSpPr>
          <p:spPr>
            <a:xfrm>
              <a:off x="669286" y="5307578"/>
              <a:ext cx="2720090"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segoe ui"/>
                  <a:ea typeface="+mn-ea"/>
                  <a:cs typeface="+mn-cs"/>
                </a:rPr>
                <a:t>Under our User Input Menu you will find our Release Config page</a:t>
              </a:r>
            </a:p>
          </p:txBody>
        </p:sp>
        <p:grpSp>
          <p:nvGrpSpPr>
            <p:cNvPr id="42" name="Group 41">
              <a:extLst>
                <a:ext uri="{FF2B5EF4-FFF2-40B4-BE49-F238E27FC236}">
                  <a16:creationId xmlns:a16="http://schemas.microsoft.com/office/drawing/2014/main" id="{2F4F3BE7-D13E-4D30-9794-3C5522B3D97C}"/>
                </a:ext>
              </a:extLst>
            </p:cNvPr>
            <p:cNvGrpSpPr/>
            <p:nvPr/>
          </p:nvGrpSpPr>
          <p:grpSpPr>
            <a:xfrm flipV="1">
              <a:off x="3422208" y="3969165"/>
              <a:ext cx="961833" cy="1558290"/>
              <a:chOff x="3120997" y="2778861"/>
              <a:chExt cx="1157395" cy="1010360"/>
            </a:xfrm>
          </p:grpSpPr>
          <p:cxnSp>
            <p:nvCxnSpPr>
              <p:cNvPr id="39" name="Straight Connector 38">
                <a:extLst>
                  <a:ext uri="{FF2B5EF4-FFF2-40B4-BE49-F238E27FC236}">
                    <a16:creationId xmlns:a16="http://schemas.microsoft.com/office/drawing/2014/main" id="{69D34699-50E2-48EC-A095-9DAE982BCAFD}"/>
                  </a:ext>
                </a:extLst>
              </p:cNvPr>
              <p:cNvCxnSpPr>
                <a:cxnSpLocks/>
              </p:cNvCxnSpPr>
              <p:nvPr/>
            </p:nvCxnSpPr>
            <p:spPr>
              <a:xfrm flipV="1">
                <a:off x="3120997" y="2778861"/>
                <a:ext cx="28343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B972B9-718D-41C8-9397-405D98031051}"/>
                  </a:ext>
                </a:extLst>
              </p:cNvPr>
              <p:cNvCxnSpPr>
                <a:cxnSpLocks/>
                <a:endCxn id="29" idx="1"/>
              </p:cNvCxnSpPr>
              <p:nvPr/>
            </p:nvCxnSpPr>
            <p:spPr>
              <a:xfrm flipV="1">
                <a:off x="3384703" y="3784621"/>
                <a:ext cx="89368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548398B-72E0-4962-8729-173BE3B75A3A}"/>
                  </a:ext>
                </a:extLst>
              </p:cNvPr>
              <p:cNvCxnSpPr>
                <a:cxnSpLocks/>
              </p:cNvCxnSpPr>
              <p:nvPr/>
            </p:nvCxnSpPr>
            <p:spPr>
              <a:xfrm>
                <a:off x="3390107" y="2778861"/>
                <a:ext cx="0" cy="101036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BDE21F2-A96E-431A-97D5-86A5C2C6C9F7}"/>
                </a:ext>
              </a:extLst>
            </p:cNvPr>
            <p:cNvGrpSpPr/>
            <p:nvPr/>
          </p:nvGrpSpPr>
          <p:grpSpPr>
            <a:xfrm>
              <a:off x="9951790" y="2297388"/>
              <a:ext cx="1630608" cy="3163389"/>
              <a:chOff x="9866217" y="1687957"/>
              <a:chExt cx="1873250" cy="3163389"/>
            </a:xfrm>
          </p:grpSpPr>
          <p:sp>
            <p:nvSpPr>
              <p:cNvPr id="33" name="TextBox 32">
                <a:extLst>
                  <a:ext uri="{FF2B5EF4-FFF2-40B4-BE49-F238E27FC236}">
                    <a16:creationId xmlns:a16="http://schemas.microsoft.com/office/drawing/2014/main" id="{ADF0C1F0-12B7-4D11-AC76-DB702D6C0430}"/>
                  </a:ext>
                </a:extLst>
              </p:cNvPr>
              <p:cNvSpPr txBox="1"/>
              <p:nvPr/>
            </p:nvSpPr>
            <p:spPr>
              <a:xfrm>
                <a:off x="9866217" y="1687957"/>
                <a:ext cx="1873245" cy="10772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Download sample Defect/Effort data with template formatting here</a:t>
                </a:r>
              </a:p>
            </p:txBody>
          </p:sp>
          <p:sp>
            <p:nvSpPr>
              <p:cNvPr id="34" name="TextBox 33">
                <a:extLst>
                  <a:ext uri="{FF2B5EF4-FFF2-40B4-BE49-F238E27FC236}">
                    <a16:creationId xmlns:a16="http://schemas.microsoft.com/office/drawing/2014/main" id="{782A7D38-82AA-42F0-9D71-067D5460E1AE}"/>
                  </a:ext>
                </a:extLst>
              </p:cNvPr>
              <p:cNvSpPr txBox="1"/>
              <p:nvPr/>
            </p:nvSpPr>
            <p:spPr>
              <a:xfrm>
                <a:off x="9866217" y="3527907"/>
                <a:ext cx="1873250" cy="132343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Consolidate the data you’re importing into an CSV file then upload it here</a:t>
                </a:r>
              </a:p>
            </p:txBody>
          </p:sp>
        </p:grpSp>
        <p:sp>
          <p:nvSpPr>
            <p:cNvPr id="68" name="TextBox 67">
              <a:extLst>
                <a:ext uri="{FF2B5EF4-FFF2-40B4-BE49-F238E27FC236}">
                  <a16:creationId xmlns:a16="http://schemas.microsoft.com/office/drawing/2014/main" id="{437BB5EE-6004-41D7-BA08-381E9E7E570A}"/>
                </a:ext>
              </a:extLst>
            </p:cNvPr>
            <p:cNvSpPr txBox="1"/>
            <p:nvPr/>
          </p:nvSpPr>
          <p:spPr>
            <a:xfrm>
              <a:off x="651510" y="1822967"/>
              <a:ext cx="4734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01</a:t>
              </a:r>
            </a:p>
          </p:txBody>
        </p:sp>
        <p:sp>
          <p:nvSpPr>
            <p:cNvPr id="71" name="TextBox 70">
              <a:extLst>
                <a:ext uri="{FF2B5EF4-FFF2-40B4-BE49-F238E27FC236}">
                  <a16:creationId xmlns:a16="http://schemas.microsoft.com/office/drawing/2014/main" id="{2C11779B-06DF-43A4-9CD5-F9B60D1DEAC6}"/>
                </a:ext>
              </a:extLst>
            </p:cNvPr>
            <p:cNvSpPr txBox="1"/>
            <p:nvPr/>
          </p:nvSpPr>
          <p:spPr>
            <a:xfrm>
              <a:off x="651510" y="2489294"/>
              <a:ext cx="4734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02</a:t>
              </a:r>
            </a:p>
          </p:txBody>
        </p:sp>
        <p:sp>
          <p:nvSpPr>
            <p:cNvPr id="72" name="TextBox 71">
              <a:extLst>
                <a:ext uri="{FF2B5EF4-FFF2-40B4-BE49-F238E27FC236}">
                  <a16:creationId xmlns:a16="http://schemas.microsoft.com/office/drawing/2014/main" id="{31A7B44C-1150-47EA-9BD9-C0C7ED0DEA7D}"/>
                </a:ext>
              </a:extLst>
            </p:cNvPr>
            <p:cNvSpPr txBox="1"/>
            <p:nvPr/>
          </p:nvSpPr>
          <p:spPr>
            <a:xfrm>
              <a:off x="651510" y="3155621"/>
              <a:ext cx="4734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03</a:t>
              </a:r>
            </a:p>
          </p:txBody>
        </p:sp>
        <p:sp>
          <p:nvSpPr>
            <p:cNvPr id="73" name="TextBox 72">
              <a:extLst>
                <a:ext uri="{FF2B5EF4-FFF2-40B4-BE49-F238E27FC236}">
                  <a16:creationId xmlns:a16="http://schemas.microsoft.com/office/drawing/2014/main" id="{E0AECC36-147F-4FA2-BA10-BB83DAFC560E}"/>
                </a:ext>
              </a:extLst>
            </p:cNvPr>
            <p:cNvSpPr txBox="1"/>
            <p:nvPr/>
          </p:nvSpPr>
          <p:spPr>
            <a:xfrm>
              <a:off x="651510" y="3881850"/>
              <a:ext cx="4734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04</a:t>
              </a:r>
            </a:p>
          </p:txBody>
        </p:sp>
        <p:sp>
          <p:nvSpPr>
            <p:cNvPr id="74" name="TextBox 73">
              <a:extLst>
                <a:ext uri="{FF2B5EF4-FFF2-40B4-BE49-F238E27FC236}">
                  <a16:creationId xmlns:a16="http://schemas.microsoft.com/office/drawing/2014/main" id="{31FED3FE-F174-41A2-AEAD-E642F9D0D80D}"/>
                </a:ext>
              </a:extLst>
            </p:cNvPr>
            <p:cNvSpPr txBox="1"/>
            <p:nvPr/>
          </p:nvSpPr>
          <p:spPr>
            <a:xfrm>
              <a:off x="651510" y="4608077"/>
              <a:ext cx="4734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05</a:t>
              </a:r>
            </a:p>
          </p:txBody>
        </p:sp>
        <p:sp>
          <p:nvSpPr>
            <p:cNvPr id="58" name="Graphic 26" descr="Arrow: Rotate left with solid fill">
              <a:extLst>
                <a:ext uri="{FF2B5EF4-FFF2-40B4-BE49-F238E27FC236}">
                  <a16:creationId xmlns:a16="http://schemas.microsoft.com/office/drawing/2014/main" id="{6205A6A3-1A15-4A64-A2E0-B589C745D4CD}"/>
                </a:ext>
              </a:extLst>
            </p:cNvPr>
            <p:cNvSpPr/>
            <p:nvPr/>
          </p:nvSpPr>
          <p:spPr>
            <a:xfrm rot="17576801">
              <a:off x="467658" y="2190703"/>
              <a:ext cx="310590" cy="238632"/>
            </a:xfrm>
            <a:custGeom>
              <a:avLst/>
              <a:gdLst>
                <a:gd name="connsiteX0" fmla="*/ 123825 w 838200"/>
                <a:gd name="connsiteY0" fmla="*/ 415404 h 644004"/>
                <a:gd name="connsiteX1" fmla="*/ 171450 w 838200"/>
                <a:gd name="connsiteY1" fmla="*/ 167754 h 644004"/>
                <a:gd name="connsiteX2" fmla="*/ 412433 w 838200"/>
                <a:gd name="connsiteY2" fmla="*/ 2972 h 644004"/>
                <a:gd name="connsiteX3" fmla="*/ 703898 w 838200"/>
                <a:gd name="connsiteY3" fmla="*/ 76314 h 644004"/>
                <a:gd name="connsiteX4" fmla="*/ 838200 w 838200"/>
                <a:gd name="connsiteY4" fmla="*/ 318249 h 644004"/>
                <a:gd name="connsiteX5" fmla="*/ 726758 w 838200"/>
                <a:gd name="connsiteY5" fmla="*/ 144894 h 644004"/>
                <a:gd name="connsiteX6" fmla="*/ 523875 w 838200"/>
                <a:gd name="connsiteY6" fmla="*/ 110604 h 644004"/>
                <a:gd name="connsiteX7" fmla="*/ 367665 w 838200"/>
                <a:gd name="connsiteY7" fmla="*/ 232524 h 644004"/>
                <a:gd name="connsiteX8" fmla="*/ 333375 w 838200"/>
                <a:gd name="connsiteY8" fmla="*/ 415404 h 644004"/>
                <a:gd name="connsiteX9" fmla="*/ 457200 w 838200"/>
                <a:gd name="connsiteY9" fmla="*/ 415404 h 644004"/>
                <a:gd name="connsiteX10" fmla="*/ 228600 w 838200"/>
                <a:gd name="connsiteY10" fmla="*/ 644004 h 644004"/>
                <a:gd name="connsiteX11" fmla="*/ 0 w 838200"/>
                <a:gd name="connsiteY11" fmla="*/ 415404 h 644004"/>
                <a:gd name="connsiteX12" fmla="*/ 123825 w 838200"/>
                <a:gd name="connsiteY12" fmla="*/ 415404 h 64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644004">
                  <a:moveTo>
                    <a:pt x="123825" y="415404"/>
                  </a:moveTo>
                  <a:cubicBezTo>
                    <a:pt x="120968" y="326822"/>
                    <a:pt x="123825" y="245859"/>
                    <a:pt x="171450" y="167754"/>
                  </a:cubicBezTo>
                  <a:cubicBezTo>
                    <a:pt x="224790" y="80124"/>
                    <a:pt x="309563" y="15354"/>
                    <a:pt x="412433" y="2972"/>
                  </a:cubicBezTo>
                  <a:cubicBezTo>
                    <a:pt x="515303" y="-9411"/>
                    <a:pt x="619125" y="17259"/>
                    <a:pt x="703898" y="76314"/>
                  </a:cubicBezTo>
                  <a:cubicBezTo>
                    <a:pt x="776288" y="129654"/>
                    <a:pt x="838200" y="225857"/>
                    <a:pt x="838200" y="318249"/>
                  </a:cubicBezTo>
                  <a:cubicBezTo>
                    <a:pt x="826770" y="247764"/>
                    <a:pt x="786765" y="184899"/>
                    <a:pt x="726758" y="144894"/>
                  </a:cubicBezTo>
                  <a:cubicBezTo>
                    <a:pt x="666750" y="105842"/>
                    <a:pt x="593408" y="92507"/>
                    <a:pt x="523875" y="110604"/>
                  </a:cubicBezTo>
                  <a:cubicBezTo>
                    <a:pt x="458153" y="125844"/>
                    <a:pt x="403860" y="176327"/>
                    <a:pt x="367665" y="232524"/>
                  </a:cubicBezTo>
                  <a:cubicBezTo>
                    <a:pt x="331470" y="288722"/>
                    <a:pt x="333375" y="350634"/>
                    <a:pt x="333375" y="415404"/>
                  </a:cubicBezTo>
                  <a:lnTo>
                    <a:pt x="457200" y="415404"/>
                  </a:lnTo>
                  <a:lnTo>
                    <a:pt x="228600" y="644004"/>
                  </a:lnTo>
                  <a:cubicBezTo>
                    <a:pt x="228600" y="644004"/>
                    <a:pt x="39053" y="454457"/>
                    <a:pt x="0" y="415404"/>
                  </a:cubicBezTo>
                  <a:lnTo>
                    <a:pt x="123825" y="41540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59" name="Graphic 26" descr="Arrow: Rotate left with solid fill">
              <a:extLst>
                <a:ext uri="{FF2B5EF4-FFF2-40B4-BE49-F238E27FC236}">
                  <a16:creationId xmlns:a16="http://schemas.microsoft.com/office/drawing/2014/main" id="{6250BFD2-62E2-4CFD-AA2C-A6CFBD6C53CB}"/>
                </a:ext>
              </a:extLst>
            </p:cNvPr>
            <p:cNvSpPr/>
            <p:nvPr/>
          </p:nvSpPr>
          <p:spPr>
            <a:xfrm rot="17576801">
              <a:off x="467658" y="2857030"/>
              <a:ext cx="310590" cy="238632"/>
            </a:xfrm>
            <a:custGeom>
              <a:avLst/>
              <a:gdLst>
                <a:gd name="connsiteX0" fmla="*/ 123825 w 838200"/>
                <a:gd name="connsiteY0" fmla="*/ 415404 h 644004"/>
                <a:gd name="connsiteX1" fmla="*/ 171450 w 838200"/>
                <a:gd name="connsiteY1" fmla="*/ 167754 h 644004"/>
                <a:gd name="connsiteX2" fmla="*/ 412433 w 838200"/>
                <a:gd name="connsiteY2" fmla="*/ 2972 h 644004"/>
                <a:gd name="connsiteX3" fmla="*/ 703898 w 838200"/>
                <a:gd name="connsiteY3" fmla="*/ 76314 h 644004"/>
                <a:gd name="connsiteX4" fmla="*/ 838200 w 838200"/>
                <a:gd name="connsiteY4" fmla="*/ 318249 h 644004"/>
                <a:gd name="connsiteX5" fmla="*/ 726758 w 838200"/>
                <a:gd name="connsiteY5" fmla="*/ 144894 h 644004"/>
                <a:gd name="connsiteX6" fmla="*/ 523875 w 838200"/>
                <a:gd name="connsiteY6" fmla="*/ 110604 h 644004"/>
                <a:gd name="connsiteX7" fmla="*/ 367665 w 838200"/>
                <a:gd name="connsiteY7" fmla="*/ 232524 h 644004"/>
                <a:gd name="connsiteX8" fmla="*/ 333375 w 838200"/>
                <a:gd name="connsiteY8" fmla="*/ 415404 h 644004"/>
                <a:gd name="connsiteX9" fmla="*/ 457200 w 838200"/>
                <a:gd name="connsiteY9" fmla="*/ 415404 h 644004"/>
                <a:gd name="connsiteX10" fmla="*/ 228600 w 838200"/>
                <a:gd name="connsiteY10" fmla="*/ 644004 h 644004"/>
                <a:gd name="connsiteX11" fmla="*/ 0 w 838200"/>
                <a:gd name="connsiteY11" fmla="*/ 415404 h 644004"/>
                <a:gd name="connsiteX12" fmla="*/ 123825 w 838200"/>
                <a:gd name="connsiteY12" fmla="*/ 415404 h 64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644004">
                  <a:moveTo>
                    <a:pt x="123825" y="415404"/>
                  </a:moveTo>
                  <a:cubicBezTo>
                    <a:pt x="120968" y="326822"/>
                    <a:pt x="123825" y="245859"/>
                    <a:pt x="171450" y="167754"/>
                  </a:cubicBezTo>
                  <a:cubicBezTo>
                    <a:pt x="224790" y="80124"/>
                    <a:pt x="309563" y="15354"/>
                    <a:pt x="412433" y="2972"/>
                  </a:cubicBezTo>
                  <a:cubicBezTo>
                    <a:pt x="515303" y="-9411"/>
                    <a:pt x="619125" y="17259"/>
                    <a:pt x="703898" y="76314"/>
                  </a:cubicBezTo>
                  <a:cubicBezTo>
                    <a:pt x="776288" y="129654"/>
                    <a:pt x="838200" y="225857"/>
                    <a:pt x="838200" y="318249"/>
                  </a:cubicBezTo>
                  <a:cubicBezTo>
                    <a:pt x="826770" y="247764"/>
                    <a:pt x="786765" y="184899"/>
                    <a:pt x="726758" y="144894"/>
                  </a:cubicBezTo>
                  <a:cubicBezTo>
                    <a:pt x="666750" y="105842"/>
                    <a:pt x="593408" y="92507"/>
                    <a:pt x="523875" y="110604"/>
                  </a:cubicBezTo>
                  <a:cubicBezTo>
                    <a:pt x="458153" y="125844"/>
                    <a:pt x="403860" y="176327"/>
                    <a:pt x="367665" y="232524"/>
                  </a:cubicBezTo>
                  <a:cubicBezTo>
                    <a:pt x="331470" y="288722"/>
                    <a:pt x="333375" y="350634"/>
                    <a:pt x="333375" y="415404"/>
                  </a:cubicBezTo>
                  <a:lnTo>
                    <a:pt x="457200" y="415404"/>
                  </a:lnTo>
                  <a:lnTo>
                    <a:pt x="228600" y="644004"/>
                  </a:lnTo>
                  <a:cubicBezTo>
                    <a:pt x="228600" y="644004"/>
                    <a:pt x="39053" y="454457"/>
                    <a:pt x="0" y="415404"/>
                  </a:cubicBezTo>
                  <a:lnTo>
                    <a:pt x="123825" y="41540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60" name="Graphic 26" descr="Arrow: Rotate left with solid fill">
              <a:extLst>
                <a:ext uri="{FF2B5EF4-FFF2-40B4-BE49-F238E27FC236}">
                  <a16:creationId xmlns:a16="http://schemas.microsoft.com/office/drawing/2014/main" id="{751F093A-110E-4D71-8E6F-1F5AA756E58E}"/>
                </a:ext>
              </a:extLst>
            </p:cNvPr>
            <p:cNvSpPr/>
            <p:nvPr/>
          </p:nvSpPr>
          <p:spPr>
            <a:xfrm rot="17576801">
              <a:off x="467657" y="3553309"/>
              <a:ext cx="310590" cy="238632"/>
            </a:xfrm>
            <a:custGeom>
              <a:avLst/>
              <a:gdLst>
                <a:gd name="connsiteX0" fmla="*/ 123825 w 838200"/>
                <a:gd name="connsiteY0" fmla="*/ 415404 h 644004"/>
                <a:gd name="connsiteX1" fmla="*/ 171450 w 838200"/>
                <a:gd name="connsiteY1" fmla="*/ 167754 h 644004"/>
                <a:gd name="connsiteX2" fmla="*/ 412433 w 838200"/>
                <a:gd name="connsiteY2" fmla="*/ 2972 h 644004"/>
                <a:gd name="connsiteX3" fmla="*/ 703898 w 838200"/>
                <a:gd name="connsiteY3" fmla="*/ 76314 h 644004"/>
                <a:gd name="connsiteX4" fmla="*/ 838200 w 838200"/>
                <a:gd name="connsiteY4" fmla="*/ 318249 h 644004"/>
                <a:gd name="connsiteX5" fmla="*/ 726758 w 838200"/>
                <a:gd name="connsiteY5" fmla="*/ 144894 h 644004"/>
                <a:gd name="connsiteX6" fmla="*/ 523875 w 838200"/>
                <a:gd name="connsiteY6" fmla="*/ 110604 h 644004"/>
                <a:gd name="connsiteX7" fmla="*/ 367665 w 838200"/>
                <a:gd name="connsiteY7" fmla="*/ 232524 h 644004"/>
                <a:gd name="connsiteX8" fmla="*/ 333375 w 838200"/>
                <a:gd name="connsiteY8" fmla="*/ 415404 h 644004"/>
                <a:gd name="connsiteX9" fmla="*/ 457200 w 838200"/>
                <a:gd name="connsiteY9" fmla="*/ 415404 h 644004"/>
                <a:gd name="connsiteX10" fmla="*/ 228600 w 838200"/>
                <a:gd name="connsiteY10" fmla="*/ 644004 h 644004"/>
                <a:gd name="connsiteX11" fmla="*/ 0 w 838200"/>
                <a:gd name="connsiteY11" fmla="*/ 415404 h 644004"/>
                <a:gd name="connsiteX12" fmla="*/ 123825 w 838200"/>
                <a:gd name="connsiteY12" fmla="*/ 415404 h 64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644004">
                  <a:moveTo>
                    <a:pt x="123825" y="415404"/>
                  </a:moveTo>
                  <a:cubicBezTo>
                    <a:pt x="120968" y="326822"/>
                    <a:pt x="123825" y="245859"/>
                    <a:pt x="171450" y="167754"/>
                  </a:cubicBezTo>
                  <a:cubicBezTo>
                    <a:pt x="224790" y="80124"/>
                    <a:pt x="309563" y="15354"/>
                    <a:pt x="412433" y="2972"/>
                  </a:cubicBezTo>
                  <a:cubicBezTo>
                    <a:pt x="515303" y="-9411"/>
                    <a:pt x="619125" y="17259"/>
                    <a:pt x="703898" y="76314"/>
                  </a:cubicBezTo>
                  <a:cubicBezTo>
                    <a:pt x="776288" y="129654"/>
                    <a:pt x="838200" y="225857"/>
                    <a:pt x="838200" y="318249"/>
                  </a:cubicBezTo>
                  <a:cubicBezTo>
                    <a:pt x="826770" y="247764"/>
                    <a:pt x="786765" y="184899"/>
                    <a:pt x="726758" y="144894"/>
                  </a:cubicBezTo>
                  <a:cubicBezTo>
                    <a:pt x="666750" y="105842"/>
                    <a:pt x="593408" y="92507"/>
                    <a:pt x="523875" y="110604"/>
                  </a:cubicBezTo>
                  <a:cubicBezTo>
                    <a:pt x="458153" y="125844"/>
                    <a:pt x="403860" y="176327"/>
                    <a:pt x="367665" y="232524"/>
                  </a:cubicBezTo>
                  <a:cubicBezTo>
                    <a:pt x="331470" y="288722"/>
                    <a:pt x="333375" y="350634"/>
                    <a:pt x="333375" y="415404"/>
                  </a:cubicBezTo>
                  <a:lnTo>
                    <a:pt x="457200" y="415404"/>
                  </a:lnTo>
                  <a:lnTo>
                    <a:pt x="228600" y="644004"/>
                  </a:lnTo>
                  <a:cubicBezTo>
                    <a:pt x="228600" y="644004"/>
                    <a:pt x="39053" y="454457"/>
                    <a:pt x="0" y="415404"/>
                  </a:cubicBezTo>
                  <a:lnTo>
                    <a:pt x="123825" y="41540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65" name="Graphic 26" descr="Arrow: Rotate left with solid fill">
              <a:extLst>
                <a:ext uri="{FF2B5EF4-FFF2-40B4-BE49-F238E27FC236}">
                  <a16:creationId xmlns:a16="http://schemas.microsoft.com/office/drawing/2014/main" id="{81B57D12-AF12-495F-97DC-B9A91D3575F2}"/>
                </a:ext>
              </a:extLst>
            </p:cNvPr>
            <p:cNvSpPr/>
            <p:nvPr/>
          </p:nvSpPr>
          <p:spPr>
            <a:xfrm rot="17576801">
              <a:off x="467657" y="4279536"/>
              <a:ext cx="310590" cy="238632"/>
            </a:xfrm>
            <a:custGeom>
              <a:avLst/>
              <a:gdLst>
                <a:gd name="connsiteX0" fmla="*/ 123825 w 838200"/>
                <a:gd name="connsiteY0" fmla="*/ 415404 h 644004"/>
                <a:gd name="connsiteX1" fmla="*/ 171450 w 838200"/>
                <a:gd name="connsiteY1" fmla="*/ 167754 h 644004"/>
                <a:gd name="connsiteX2" fmla="*/ 412433 w 838200"/>
                <a:gd name="connsiteY2" fmla="*/ 2972 h 644004"/>
                <a:gd name="connsiteX3" fmla="*/ 703898 w 838200"/>
                <a:gd name="connsiteY3" fmla="*/ 76314 h 644004"/>
                <a:gd name="connsiteX4" fmla="*/ 838200 w 838200"/>
                <a:gd name="connsiteY4" fmla="*/ 318249 h 644004"/>
                <a:gd name="connsiteX5" fmla="*/ 726758 w 838200"/>
                <a:gd name="connsiteY5" fmla="*/ 144894 h 644004"/>
                <a:gd name="connsiteX6" fmla="*/ 523875 w 838200"/>
                <a:gd name="connsiteY6" fmla="*/ 110604 h 644004"/>
                <a:gd name="connsiteX7" fmla="*/ 367665 w 838200"/>
                <a:gd name="connsiteY7" fmla="*/ 232524 h 644004"/>
                <a:gd name="connsiteX8" fmla="*/ 333375 w 838200"/>
                <a:gd name="connsiteY8" fmla="*/ 415404 h 644004"/>
                <a:gd name="connsiteX9" fmla="*/ 457200 w 838200"/>
                <a:gd name="connsiteY9" fmla="*/ 415404 h 644004"/>
                <a:gd name="connsiteX10" fmla="*/ 228600 w 838200"/>
                <a:gd name="connsiteY10" fmla="*/ 644004 h 644004"/>
                <a:gd name="connsiteX11" fmla="*/ 0 w 838200"/>
                <a:gd name="connsiteY11" fmla="*/ 415404 h 644004"/>
                <a:gd name="connsiteX12" fmla="*/ 123825 w 838200"/>
                <a:gd name="connsiteY12" fmla="*/ 415404 h 64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644004">
                  <a:moveTo>
                    <a:pt x="123825" y="415404"/>
                  </a:moveTo>
                  <a:cubicBezTo>
                    <a:pt x="120968" y="326822"/>
                    <a:pt x="123825" y="245859"/>
                    <a:pt x="171450" y="167754"/>
                  </a:cubicBezTo>
                  <a:cubicBezTo>
                    <a:pt x="224790" y="80124"/>
                    <a:pt x="309563" y="15354"/>
                    <a:pt x="412433" y="2972"/>
                  </a:cubicBezTo>
                  <a:cubicBezTo>
                    <a:pt x="515303" y="-9411"/>
                    <a:pt x="619125" y="17259"/>
                    <a:pt x="703898" y="76314"/>
                  </a:cubicBezTo>
                  <a:cubicBezTo>
                    <a:pt x="776288" y="129654"/>
                    <a:pt x="838200" y="225857"/>
                    <a:pt x="838200" y="318249"/>
                  </a:cubicBezTo>
                  <a:cubicBezTo>
                    <a:pt x="826770" y="247764"/>
                    <a:pt x="786765" y="184899"/>
                    <a:pt x="726758" y="144894"/>
                  </a:cubicBezTo>
                  <a:cubicBezTo>
                    <a:pt x="666750" y="105842"/>
                    <a:pt x="593408" y="92507"/>
                    <a:pt x="523875" y="110604"/>
                  </a:cubicBezTo>
                  <a:cubicBezTo>
                    <a:pt x="458153" y="125844"/>
                    <a:pt x="403860" y="176327"/>
                    <a:pt x="367665" y="232524"/>
                  </a:cubicBezTo>
                  <a:cubicBezTo>
                    <a:pt x="331470" y="288722"/>
                    <a:pt x="333375" y="350634"/>
                    <a:pt x="333375" y="415404"/>
                  </a:cubicBezTo>
                  <a:lnTo>
                    <a:pt x="457200" y="415404"/>
                  </a:lnTo>
                  <a:lnTo>
                    <a:pt x="228600" y="644004"/>
                  </a:lnTo>
                  <a:cubicBezTo>
                    <a:pt x="228600" y="644004"/>
                    <a:pt x="39053" y="454457"/>
                    <a:pt x="0" y="415404"/>
                  </a:cubicBezTo>
                  <a:lnTo>
                    <a:pt x="123825" y="41540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70" name="Group 69">
              <a:extLst>
                <a:ext uri="{FF2B5EF4-FFF2-40B4-BE49-F238E27FC236}">
                  <a16:creationId xmlns:a16="http://schemas.microsoft.com/office/drawing/2014/main" id="{8D43770B-E302-4EE5-87D4-B8A6B347DB75}"/>
                </a:ext>
              </a:extLst>
            </p:cNvPr>
            <p:cNvGrpSpPr/>
            <p:nvPr/>
          </p:nvGrpSpPr>
          <p:grpSpPr>
            <a:xfrm>
              <a:off x="9358344" y="1784867"/>
              <a:ext cx="507870" cy="1001954"/>
              <a:chOff x="9358344" y="1784867"/>
              <a:chExt cx="618998" cy="1051130"/>
            </a:xfrm>
          </p:grpSpPr>
          <p:cxnSp>
            <p:nvCxnSpPr>
              <p:cNvPr id="43" name="Straight Connector 42">
                <a:extLst>
                  <a:ext uri="{FF2B5EF4-FFF2-40B4-BE49-F238E27FC236}">
                    <a16:creationId xmlns:a16="http://schemas.microsoft.com/office/drawing/2014/main" id="{3D714633-CE5C-42E3-A8E7-F0671A01655D}"/>
                  </a:ext>
                </a:extLst>
              </p:cNvPr>
              <p:cNvCxnSpPr/>
              <p:nvPr/>
            </p:nvCxnSpPr>
            <p:spPr>
              <a:xfrm>
                <a:off x="9358344" y="1784867"/>
                <a:ext cx="30953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512D48-FAD0-402A-9BD0-1EF6E6196214}"/>
                  </a:ext>
                </a:extLst>
              </p:cNvPr>
              <p:cNvCxnSpPr/>
              <p:nvPr/>
            </p:nvCxnSpPr>
            <p:spPr>
              <a:xfrm>
                <a:off x="9667875" y="1784867"/>
                <a:ext cx="0" cy="10511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5895E1F-D5F6-4A37-8F5F-A63BF8DAF1C2}"/>
                  </a:ext>
                </a:extLst>
              </p:cNvPr>
              <p:cNvCxnSpPr/>
              <p:nvPr/>
            </p:nvCxnSpPr>
            <p:spPr>
              <a:xfrm>
                <a:off x="9667811" y="2835997"/>
                <a:ext cx="309531"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81" name="Straight Connector 80">
              <a:extLst>
                <a:ext uri="{FF2B5EF4-FFF2-40B4-BE49-F238E27FC236}">
                  <a16:creationId xmlns:a16="http://schemas.microsoft.com/office/drawing/2014/main" id="{D1231C8B-A197-4BD4-83C8-D9F2B3847F5E}"/>
                </a:ext>
              </a:extLst>
            </p:cNvPr>
            <p:cNvCxnSpPr/>
            <p:nvPr/>
          </p:nvCxnSpPr>
          <p:spPr>
            <a:xfrm>
              <a:off x="8962623" y="2367825"/>
              <a:ext cx="56222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E6B3E2A-90AF-4663-A0DE-75D7C33D2D6E}"/>
                </a:ext>
              </a:extLst>
            </p:cNvPr>
            <p:cNvCxnSpPr/>
            <p:nvPr/>
          </p:nvCxnSpPr>
          <p:spPr>
            <a:xfrm>
              <a:off x="9524850" y="2367825"/>
              <a:ext cx="0" cy="244229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69120DD-809F-413A-90E7-B1F2AF9F87C0}"/>
                </a:ext>
              </a:extLst>
            </p:cNvPr>
            <p:cNvCxnSpPr>
              <a:cxnSpLocks/>
            </p:cNvCxnSpPr>
            <p:nvPr/>
          </p:nvCxnSpPr>
          <p:spPr>
            <a:xfrm>
              <a:off x="9524734" y="4810120"/>
              <a:ext cx="34147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337260FA-AA4A-4FE4-B20E-086CA8B7BF12}"/>
                </a:ext>
              </a:extLst>
            </p:cNvPr>
            <p:cNvGrpSpPr/>
            <p:nvPr/>
          </p:nvGrpSpPr>
          <p:grpSpPr>
            <a:xfrm flipV="1">
              <a:off x="9358336" y="2786821"/>
              <a:ext cx="253961" cy="1297920"/>
              <a:chOff x="9358344" y="1784867"/>
              <a:chExt cx="309531" cy="1051130"/>
            </a:xfrm>
          </p:grpSpPr>
          <p:cxnSp>
            <p:nvCxnSpPr>
              <p:cNvPr id="91" name="Straight Connector 90">
                <a:extLst>
                  <a:ext uri="{FF2B5EF4-FFF2-40B4-BE49-F238E27FC236}">
                    <a16:creationId xmlns:a16="http://schemas.microsoft.com/office/drawing/2014/main" id="{87066A88-6580-4CB1-84ED-AD4BD8D3EFF2}"/>
                  </a:ext>
                </a:extLst>
              </p:cNvPr>
              <p:cNvCxnSpPr/>
              <p:nvPr/>
            </p:nvCxnSpPr>
            <p:spPr>
              <a:xfrm>
                <a:off x="9358344" y="1784867"/>
                <a:ext cx="30953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CC5166-B2D3-4C0F-8C17-C7A1610415A6}"/>
                  </a:ext>
                </a:extLst>
              </p:cNvPr>
              <p:cNvCxnSpPr/>
              <p:nvPr/>
            </p:nvCxnSpPr>
            <p:spPr>
              <a:xfrm>
                <a:off x="9667875" y="1784867"/>
                <a:ext cx="0" cy="105113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E1CFE4BA-0741-4C0D-92B1-184484F694E2}"/>
                </a:ext>
              </a:extLst>
            </p:cNvPr>
            <p:cNvCxnSpPr/>
            <p:nvPr/>
          </p:nvCxnSpPr>
          <p:spPr>
            <a:xfrm>
              <a:off x="8962623" y="4608939"/>
              <a:ext cx="56222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5C0ABA5-FAF5-4F6A-8711-B0DEBA41E069}"/>
                </a:ext>
              </a:extLst>
            </p:cNvPr>
            <p:cNvCxnSpPr/>
            <p:nvPr/>
          </p:nvCxnSpPr>
          <p:spPr>
            <a:xfrm>
              <a:off x="10058400" y="3881850"/>
              <a:ext cx="15239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749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E94896-8BE5-1B92-C78E-3797FB20D5F7}"/>
              </a:ext>
            </a:extLst>
          </p:cNvPr>
          <p:cNvSpPr txBox="1"/>
          <p:nvPr/>
        </p:nvSpPr>
        <p:spPr>
          <a:xfrm>
            <a:off x="756771" y="287423"/>
            <a:ext cx="11163298"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gradFill>
                  <a:gsLst>
                    <a:gs pos="0">
                      <a:srgbClr val="00437A"/>
                    </a:gs>
                    <a:gs pos="100000">
                      <a:srgbClr val="0563C1"/>
                    </a:gs>
                  </a:gsLst>
                  <a:lin ang="16200000" scaled="1"/>
                </a:gradFill>
                <a:latin typeface="Montserrat"/>
              </a:rPr>
              <a:t>User Inputs – Sample Defect Data Format</a:t>
            </a:r>
          </a:p>
        </p:txBody>
      </p:sp>
      <p:pic>
        <p:nvPicPr>
          <p:cNvPr id="4" name="Picture 3">
            <a:extLst>
              <a:ext uri="{FF2B5EF4-FFF2-40B4-BE49-F238E27FC236}">
                <a16:creationId xmlns:a16="http://schemas.microsoft.com/office/drawing/2014/main" id="{F7B0CE72-EDA6-0EA0-C7D9-335DF6F8D59D}"/>
              </a:ext>
            </a:extLst>
          </p:cNvPr>
          <p:cNvPicPr>
            <a:picLocks noChangeAspect="1"/>
          </p:cNvPicPr>
          <p:nvPr/>
        </p:nvPicPr>
        <p:blipFill>
          <a:blip r:embed="rId2"/>
          <a:stretch>
            <a:fillRect/>
          </a:stretch>
        </p:blipFill>
        <p:spPr>
          <a:xfrm>
            <a:off x="2900560" y="1333858"/>
            <a:ext cx="6821849" cy="4997074"/>
          </a:xfrm>
          <a:prstGeom prst="rect">
            <a:avLst/>
          </a:prstGeom>
        </p:spPr>
      </p:pic>
      <p:sp>
        <p:nvSpPr>
          <p:cNvPr id="5" name="Freeform: Shape 4">
            <a:extLst>
              <a:ext uri="{FF2B5EF4-FFF2-40B4-BE49-F238E27FC236}">
                <a16:creationId xmlns:a16="http://schemas.microsoft.com/office/drawing/2014/main" id="{D72BBE52-A092-B644-577E-769088215AD3}"/>
              </a:ext>
            </a:extLst>
          </p:cNvPr>
          <p:cNvSpPr/>
          <p:nvPr/>
        </p:nvSpPr>
        <p:spPr>
          <a:xfrm>
            <a:off x="0" y="238619"/>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2826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60DCAA58-23B8-4273-ACF1-53792BA8B4E2}"/>
              </a:ext>
            </a:extLst>
          </p:cNvPr>
          <p:cNvSpPr/>
          <p:nvPr/>
        </p:nvSpPr>
        <p:spPr>
          <a:xfrm rot="16200000">
            <a:off x="-1040827" y="3046470"/>
            <a:ext cx="4207793" cy="3415270"/>
          </a:xfrm>
          <a:custGeom>
            <a:avLst/>
            <a:gdLst>
              <a:gd name="connsiteX0" fmla="*/ 4207793 w 4207793"/>
              <a:gd name="connsiteY0" fmla="*/ 625283 h 3415270"/>
              <a:gd name="connsiteX1" fmla="*/ 2812799 w 4207793"/>
              <a:gd name="connsiteY1" fmla="*/ 3415270 h 3415270"/>
              <a:gd name="connsiteX2" fmla="*/ 0 w 4207793"/>
              <a:gd name="connsiteY2" fmla="*/ 3415270 h 3415270"/>
              <a:gd name="connsiteX3" fmla="*/ 1 w 4207793"/>
              <a:gd name="connsiteY3" fmla="*/ 0 h 3415270"/>
              <a:gd name="connsiteX4" fmla="*/ 3895151 w 4207793"/>
              <a:gd name="connsiteY4" fmla="*/ 0 h 341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793" h="3415270">
                <a:moveTo>
                  <a:pt x="4207793" y="625283"/>
                </a:moveTo>
                <a:lnTo>
                  <a:pt x="2812799" y="3415270"/>
                </a:lnTo>
                <a:lnTo>
                  <a:pt x="0" y="3415270"/>
                </a:lnTo>
                <a:lnTo>
                  <a:pt x="1" y="0"/>
                </a:lnTo>
                <a:lnTo>
                  <a:pt x="3895151" y="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8F2CF1FC-28DB-4D29-B9D8-EB4A098DE88A}"/>
              </a:ext>
            </a:extLst>
          </p:cNvPr>
          <p:cNvSpPr txBox="1"/>
          <p:nvPr/>
        </p:nvSpPr>
        <p:spPr>
          <a:xfrm>
            <a:off x="514351" y="277131"/>
            <a:ext cx="11163298" cy="95410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a:gsLst>
                    <a:gs pos="0">
                      <a:srgbClr val="00437A"/>
                    </a:gs>
                    <a:gs pos="100000">
                      <a:srgbClr val="0563C1"/>
                    </a:gs>
                  </a:gsLst>
                  <a:lin ang="16200000" scaled="1"/>
                </a:gradFill>
                <a:effectLst/>
                <a:uLnTx/>
                <a:uFillTx/>
                <a:latin typeface="Montserrat"/>
                <a:ea typeface="+mn-ea"/>
                <a:cs typeface="+mn-cs"/>
              </a:rPr>
              <a:t>STAR in Action – Sample Outputs</a:t>
            </a:r>
            <a:br>
              <a:rPr kumimoji="0" lang="en-US" sz="3200" b="1" i="0" u="none" strike="noStrike" kern="1200" cap="none" spc="0" normalizeH="0" baseline="0" noProof="0" dirty="0">
                <a:ln>
                  <a:noFill/>
                </a:ln>
                <a:gradFill>
                  <a:gsLst>
                    <a:gs pos="0">
                      <a:srgbClr val="8B0843"/>
                    </a:gs>
                    <a:gs pos="100000">
                      <a:srgbClr val="DA3E67"/>
                    </a:gs>
                  </a:gsLst>
                  <a:lin ang="16200000" scaled="1"/>
                </a:gradFill>
                <a:effectLst/>
                <a:uLnTx/>
                <a:uFillTx/>
                <a:latin typeface="Montserrat"/>
                <a:ea typeface="+mn-ea"/>
                <a:cs typeface="+mn-cs"/>
              </a:rPr>
            </a:br>
            <a:r>
              <a:rPr kumimoji="0" lang="en-US" sz="2400" b="0" i="0" u="none" strike="noStrike" kern="1200" cap="none" spc="0" normalizeH="0" baseline="0" noProof="0" dirty="0">
                <a:ln>
                  <a:noFill/>
                </a:ln>
                <a:solidFill>
                  <a:prstClr val="black"/>
                </a:solidFill>
                <a:effectLst/>
                <a:uLnTx/>
                <a:uFillTx/>
                <a:latin typeface="Montserrat"/>
                <a:ea typeface="+mn-ea"/>
                <a:cs typeface="+mn-cs"/>
              </a:rPr>
              <a:t>Main Page - Executive Summary </a:t>
            </a:r>
          </a:p>
        </p:txBody>
      </p:sp>
      <p:sp>
        <p:nvSpPr>
          <p:cNvPr id="4" name="Freeform: Shape 3">
            <a:extLst>
              <a:ext uri="{FF2B5EF4-FFF2-40B4-BE49-F238E27FC236}">
                <a16:creationId xmlns:a16="http://schemas.microsoft.com/office/drawing/2014/main" id="{4BAFE29B-C1F0-4C67-A24B-E6A3B3ED97D1}"/>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3612D489-50EA-4C11-A2AD-33C885E3CEA8}"/>
              </a:ext>
            </a:extLst>
          </p:cNvPr>
          <p:cNvGrpSpPr/>
          <p:nvPr/>
        </p:nvGrpSpPr>
        <p:grpSpPr>
          <a:xfrm>
            <a:off x="2671739" y="1753898"/>
            <a:ext cx="8514819" cy="4592263"/>
            <a:chOff x="2298551" y="1796527"/>
            <a:chExt cx="7659444" cy="4130937"/>
          </a:xfrm>
        </p:grpSpPr>
        <p:pic>
          <p:nvPicPr>
            <p:cNvPr id="5" name="Picture 4">
              <a:extLst>
                <a:ext uri="{FF2B5EF4-FFF2-40B4-BE49-F238E27FC236}">
                  <a16:creationId xmlns:a16="http://schemas.microsoft.com/office/drawing/2014/main" id="{45F3531E-2670-453D-8012-3F0BD9F8CC00}"/>
                </a:ext>
              </a:extLst>
            </p:cNvPr>
            <p:cNvPicPr>
              <a:picLocks noChangeAspect="1"/>
            </p:cNvPicPr>
            <p:nvPr/>
          </p:nvPicPr>
          <p:blipFill>
            <a:blip r:embed="rId2"/>
            <a:stretch>
              <a:fillRect/>
            </a:stretch>
          </p:blipFill>
          <p:spPr>
            <a:xfrm>
              <a:off x="3458225" y="1985662"/>
              <a:ext cx="5370576" cy="3375680"/>
            </a:xfrm>
            <a:prstGeom prst="rect">
              <a:avLst/>
            </a:prstGeom>
          </p:spPr>
        </p:pic>
        <p:pic>
          <p:nvPicPr>
            <p:cNvPr id="2" name="Picture 1">
              <a:extLst>
                <a:ext uri="{FF2B5EF4-FFF2-40B4-BE49-F238E27FC236}">
                  <a16:creationId xmlns:a16="http://schemas.microsoft.com/office/drawing/2014/main" id="{F19D9414-A0FA-44F0-9AF9-4CA01FE63F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 t="3504" r="3712" b="8346"/>
            <a:stretch/>
          </p:blipFill>
          <p:spPr>
            <a:xfrm>
              <a:off x="2298551" y="1796527"/>
              <a:ext cx="7659444" cy="4130937"/>
            </a:xfrm>
            <a:prstGeom prst="rect">
              <a:avLst/>
            </a:prstGeom>
          </p:spPr>
        </p:pic>
      </p:grpSp>
      <p:sp>
        <p:nvSpPr>
          <p:cNvPr id="44" name="Freeform: Shape 43">
            <a:extLst>
              <a:ext uri="{FF2B5EF4-FFF2-40B4-BE49-F238E27FC236}">
                <a16:creationId xmlns:a16="http://schemas.microsoft.com/office/drawing/2014/main" id="{06357141-C1C0-4CD7-A2C4-61AFC5238454}"/>
              </a:ext>
            </a:extLst>
          </p:cNvPr>
          <p:cNvSpPr/>
          <p:nvPr/>
        </p:nvSpPr>
        <p:spPr>
          <a:xfrm>
            <a:off x="577844" y="1428448"/>
            <a:ext cx="3023875" cy="2697384"/>
          </a:xfrm>
          <a:custGeom>
            <a:avLst/>
            <a:gdLst>
              <a:gd name="connsiteX0" fmla="*/ 2614994 w 3023875"/>
              <a:gd name="connsiteY0" fmla="*/ 0 h 2697384"/>
              <a:gd name="connsiteX1" fmla="*/ 3023875 w 3023875"/>
              <a:gd name="connsiteY1" fmla="*/ 0 h 2697384"/>
              <a:gd name="connsiteX2" fmla="*/ 2713995 w 3023875"/>
              <a:gd name="connsiteY2" fmla="*/ 341914 h 2697384"/>
              <a:gd name="connsiteX3" fmla="*/ 2713995 w 3023875"/>
              <a:gd name="connsiteY3" fmla="*/ 2599631 h 2697384"/>
              <a:gd name="connsiteX4" fmla="*/ 2616242 w 3023875"/>
              <a:gd name="connsiteY4" fmla="*/ 2697384 h 2697384"/>
              <a:gd name="connsiteX5" fmla="*/ 97753 w 3023875"/>
              <a:gd name="connsiteY5" fmla="*/ 2697384 h 2697384"/>
              <a:gd name="connsiteX6" fmla="*/ 0 w 3023875"/>
              <a:gd name="connsiteY6" fmla="*/ 2599631 h 2697384"/>
              <a:gd name="connsiteX7" fmla="*/ 0 w 3023875"/>
              <a:gd name="connsiteY7" fmla="*/ 97754 h 2697384"/>
              <a:gd name="connsiteX8" fmla="*/ 97753 w 3023875"/>
              <a:gd name="connsiteY8" fmla="*/ 1 h 2697384"/>
              <a:gd name="connsiteX9" fmla="*/ 2614994 w 3023875"/>
              <a:gd name="connsiteY9" fmla="*/ 1 h 269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875" h="2697384">
                <a:moveTo>
                  <a:pt x="2614994" y="0"/>
                </a:moveTo>
                <a:lnTo>
                  <a:pt x="3023875" y="0"/>
                </a:lnTo>
                <a:lnTo>
                  <a:pt x="2713995" y="341914"/>
                </a:lnTo>
                <a:lnTo>
                  <a:pt x="2713995" y="2599631"/>
                </a:lnTo>
                <a:cubicBezTo>
                  <a:pt x="2713995" y="2653618"/>
                  <a:pt x="2670229" y="2697384"/>
                  <a:pt x="2616242" y="2697384"/>
                </a:cubicBezTo>
                <a:lnTo>
                  <a:pt x="97753" y="2697384"/>
                </a:lnTo>
                <a:cubicBezTo>
                  <a:pt x="43766" y="2697384"/>
                  <a:pt x="0" y="2653618"/>
                  <a:pt x="0" y="2599631"/>
                </a:cubicBezTo>
                <a:lnTo>
                  <a:pt x="0" y="97754"/>
                </a:lnTo>
                <a:cubicBezTo>
                  <a:pt x="0" y="43767"/>
                  <a:pt x="43766" y="1"/>
                  <a:pt x="97753" y="1"/>
                </a:cubicBezTo>
                <a:lnTo>
                  <a:pt x="2614994" y="1"/>
                </a:lnTo>
                <a:close/>
              </a:path>
            </a:pathLst>
          </a:cu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C8A37671-50B0-4638-BF86-BE79D6185D87}"/>
              </a:ext>
            </a:extLst>
          </p:cNvPr>
          <p:cNvPicPr>
            <a:picLocks noChangeAspect="1"/>
          </p:cNvPicPr>
          <p:nvPr/>
        </p:nvPicPr>
        <p:blipFill rotWithShape="1">
          <a:blip r:embed="rId4"/>
          <a:srcRect l="6235" t="3660" r="6235" b="6894"/>
          <a:stretch/>
        </p:blipFill>
        <p:spPr>
          <a:xfrm>
            <a:off x="650172" y="1481503"/>
            <a:ext cx="2569337" cy="2591276"/>
          </a:xfrm>
          <a:prstGeom prst="roundRect">
            <a:avLst>
              <a:gd name="adj" fmla="val 0"/>
            </a:avLst>
          </a:prstGeom>
        </p:spPr>
      </p:pic>
      <p:sp>
        <p:nvSpPr>
          <p:cNvPr id="45" name="Freeform: Shape 44">
            <a:extLst>
              <a:ext uri="{FF2B5EF4-FFF2-40B4-BE49-F238E27FC236}">
                <a16:creationId xmlns:a16="http://schemas.microsoft.com/office/drawing/2014/main" id="{5F38EAC7-4EBF-4136-AF4A-5A2F3BCDC3F3}"/>
              </a:ext>
            </a:extLst>
          </p:cNvPr>
          <p:cNvSpPr/>
          <p:nvPr/>
        </p:nvSpPr>
        <p:spPr>
          <a:xfrm>
            <a:off x="577844" y="4257964"/>
            <a:ext cx="3023875" cy="1387496"/>
          </a:xfrm>
          <a:custGeom>
            <a:avLst/>
            <a:gdLst>
              <a:gd name="connsiteX0" fmla="*/ 2614994 w 3023875"/>
              <a:gd name="connsiteY0" fmla="*/ 0 h 1387496"/>
              <a:gd name="connsiteX1" fmla="*/ 3023875 w 3023875"/>
              <a:gd name="connsiteY1" fmla="*/ 0 h 1387496"/>
              <a:gd name="connsiteX2" fmla="*/ 2713995 w 3023875"/>
              <a:gd name="connsiteY2" fmla="*/ 341914 h 1387496"/>
              <a:gd name="connsiteX3" fmla="*/ 2713995 w 3023875"/>
              <a:gd name="connsiteY3" fmla="*/ 1337213 h 1387496"/>
              <a:gd name="connsiteX4" fmla="*/ 2663712 w 3023875"/>
              <a:gd name="connsiteY4" fmla="*/ 1387496 h 1387496"/>
              <a:gd name="connsiteX5" fmla="*/ 50283 w 3023875"/>
              <a:gd name="connsiteY5" fmla="*/ 1387496 h 1387496"/>
              <a:gd name="connsiteX6" fmla="*/ 0 w 3023875"/>
              <a:gd name="connsiteY6" fmla="*/ 1337213 h 1387496"/>
              <a:gd name="connsiteX7" fmla="*/ 0 w 3023875"/>
              <a:gd name="connsiteY7" fmla="*/ 50284 h 1387496"/>
              <a:gd name="connsiteX8" fmla="*/ 50283 w 3023875"/>
              <a:gd name="connsiteY8" fmla="*/ 1 h 1387496"/>
              <a:gd name="connsiteX9" fmla="*/ 2614994 w 3023875"/>
              <a:gd name="connsiteY9" fmla="*/ 1 h 138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875" h="1387496">
                <a:moveTo>
                  <a:pt x="2614994" y="0"/>
                </a:moveTo>
                <a:lnTo>
                  <a:pt x="3023875" y="0"/>
                </a:lnTo>
                <a:lnTo>
                  <a:pt x="2713995" y="341914"/>
                </a:lnTo>
                <a:lnTo>
                  <a:pt x="2713995" y="1337213"/>
                </a:lnTo>
                <a:cubicBezTo>
                  <a:pt x="2713995" y="1364984"/>
                  <a:pt x="2691483" y="1387496"/>
                  <a:pt x="2663712" y="1387496"/>
                </a:cubicBezTo>
                <a:lnTo>
                  <a:pt x="50283" y="1387496"/>
                </a:lnTo>
                <a:cubicBezTo>
                  <a:pt x="22512" y="1387496"/>
                  <a:pt x="0" y="1364984"/>
                  <a:pt x="0" y="1337213"/>
                </a:cubicBezTo>
                <a:lnTo>
                  <a:pt x="0" y="50284"/>
                </a:lnTo>
                <a:cubicBezTo>
                  <a:pt x="0" y="22513"/>
                  <a:pt x="22512" y="1"/>
                  <a:pt x="50283" y="1"/>
                </a:cubicBezTo>
                <a:lnTo>
                  <a:pt x="2614994" y="1"/>
                </a:lnTo>
                <a:close/>
              </a:path>
            </a:pathLst>
          </a:cu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0E336607-A23E-4737-95B1-4B0E3E7EA35B}"/>
              </a:ext>
            </a:extLst>
          </p:cNvPr>
          <p:cNvPicPr>
            <a:picLocks noChangeAspect="1"/>
          </p:cNvPicPr>
          <p:nvPr/>
        </p:nvPicPr>
        <p:blipFill rotWithShape="1">
          <a:blip r:embed="rId5"/>
          <a:srcRect l="6823" t="7327" r="6823" b="12808"/>
          <a:stretch/>
        </p:blipFill>
        <p:spPr>
          <a:xfrm>
            <a:off x="650069" y="4322228"/>
            <a:ext cx="2569544" cy="1258974"/>
          </a:xfrm>
          <a:prstGeom prst="rect">
            <a:avLst/>
          </a:prstGeom>
        </p:spPr>
      </p:pic>
      <p:sp>
        <p:nvSpPr>
          <p:cNvPr id="17" name="TextBox 16">
            <a:extLst>
              <a:ext uri="{FF2B5EF4-FFF2-40B4-BE49-F238E27FC236}">
                <a16:creationId xmlns:a16="http://schemas.microsoft.com/office/drawing/2014/main" id="{D53EF09E-9F88-404C-B9E8-938E121A3DDF}"/>
              </a:ext>
            </a:extLst>
          </p:cNvPr>
          <p:cNvSpPr txBox="1"/>
          <p:nvPr/>
        </p:nvSpPr>
        <p:spPr>
          <a:xfrm flipH="1">
            <a:off x="6875775" y="985350"/>
            <a:ext cx="4629868" cy="646331"/>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mn-cs"/>
              </a:rPr>
              <a:t>Select your company. By default, every user has access to the Demo company data. After signing up for an account you will have the ability to try STAR with your own company data. </a:t>
            </a:r>
          </a:p>
        </p:txBody>
      </p:sp>
      <p:grpSp>
        <p:nvGrpSpPr>
          <p:cNvPr id="11" name="Group 10">
            <a:extLst>
              <a:ext uri="{FF2B5EF4-FFF2-40B4-BE49-F238E27FC236}">
                <a16:creationId xmlns:a16="http://schemas.microsoft.com/office/drawing/2014/main" id="{ABD74DD6-6C4C-4E40-A428-709BF945BCD5}"/>
              </a:ext>
            </a:extLst>
          </p:cNvPr>
          <p:cNvGrpSpPr/>
          <p:nvPr/>
        </p:nvGrpSpPr>
        <p:grpSpPr>
          <a:xfrm>
            <a:off x="3685221" y="1428448"/>
            <a:ext cx="1811415" cy="1124252"/>
            <a:chOff x="3685221" y="1428447"/>
            <a:chExt cx="1811415" cy="1379524"/>
          </a:xfrm>
        </p:grpSpPr>
        <p:cxnSp>
          <p:nvCxnSpPr>
            <p:cNvPr id="27" name="Straight Connector 26">
              <a:extLst>
                <a:ext uri="{FF2B5EF4-FFF2-40B4-BE49-F238E27FC236}">
                  <a16:creationId xmlns:a16="http://schemas.microsoft.com/office/drawing/2014/main" id="{CE64B3E0-97FC-40FF-84C0-9A59A4D5FA90}"/>
                </a:ext>
              </a:extLst>
            </p:cNvPr>
            <p:cNvCxnSpPr>
              <a:cxnSpLocks/>
            </p:cNvCxnSpPr>
            <p:nvPr/>
          </p:nvCxnSpPr>
          <p:spPr>
            <a:xfrm flipH="1" flipV="1">
              <a:off x="3685221" y="1428447"/>
              <a:ext cx="1811415"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F77C77-CCF5-47DC-9A1F-6435077DC71A}"/>
                </a:ext>
              </a:extLst>
            </p:cNvPr>
            <p:cNvCxnSpPr>
              <a:cxnSpLocks/>
            </p:cNvCxnSpPr>
            <p:nvPr/>
          </p:nvCxnSpPr>
          <p:spPr>
            <a:xfrm flipV="1">
              <a:off x="5489175" y="1428449"/>
              <a:ext cx="0" cy="137952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EB1549-C53F-45A2-BACC-D149B39A8B6D}"/>
                </a:ext>
              </a:extLst>
            </p:cNvPr>
            <p:cNvCxnSpPr>
              <a:cxnSpLocks/>
            </p:cNvCxnSpPr>
            <p:nvPr/>
          </p:nvCxnSpPr>
          <p:spPr>
            <a:xfrm>
              <a:off x="5224463" y="2807970"/>
              <a:ext cx="26955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Oval 32">
            <a:extLst>
              <a:ext uri="{FF2B5EF4-FFF2-40B4-BE49-F238E27FC236}">
                <a16:creationId xmlns:a16="http://schemas.microsoft.com/office/drawing/2014/main" id="{DC163EB6-C138-4DB5-8C32-1B2647E76388}"/>
              </a:ext>
            </a:extLst>
          </p:cNvPr>
          <p:cNvSpPr/>
          <p:nvPr/>
        </p:nvSpPr>
        <p:spPr>
          <a:xfrm>
            <a:off x="5188865" y="2515299"/>
            <a:ext cx="71196" cy="71196"/>
          </a:xfrm>
          <a:prstGeom prst="ellipse">
            <a:avLst/>
          </a:prstGeom>
          <a:solidFill>
            <a:schemeClr val="accen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D8C57F2F-318B-4A14-9732-A61E0E9875ED}"/>
              </a:ext>
            </a:extLst>
          </p:cNvPr>
          <p:cNvGrpSpPr/>
          <p:nvPr/>
        </p:nvGrpSpPr>
        <p:grpSpPr>
          <a:xfrm>
            <a:off x="3685213" y="2733435"/>
            <a:ext cx="2748591" cy="1524529"/>
            <a:chOff x="3685215" y="2981325"/>
            <a:chExt cx="2260290" cy="1276639"/>
          </a:xfrm>
        </p:grpSpPr>
        <p:grpSp>
          <p:nvGrpSpPr>
            <p:cNvPr id="34" name="Group 33">
              <a:extLst>
                <a:ext uri="{FF2B5EF4-FFF2-40B4-BE49-F238E27FC236}">
                  <a16:creationId xmlns:a16="http://schemas.microsoft.com/office/drawing/2014/main" id="{BDF717AD-2A5A-48D6-A267-CF32F683CE8C}"/>
                </a:ext>
              </a:extLst>
            </p:cNvPr>
            <p:cNvGrpSpPr/>
            <p:nvPr/>
          </p:nvGrpSpPr>
          <p:grpSpPr>
            <a:xfrm flipH="1">
              <a:off x="3685215" y="3467540"/>
              <a:ext cx="504591" cy="790424"/>
              <a:chOff x="8335096" y="1020262"/>
              <a:chExt cx="699176" cy="602290"/>
            </a:xfrm>
          </p:grpSpPr>
          <p:cxnSp>
            <p:nvCxnSpPr>
              <p:cNvPr id="35" name="Straight Connector 34">
                <a:extLst>
                  <a:ext uri="{FF2B5EF4-FFF2-40B4-BE49-F238E27FC236}">
                    <a16:creationId xmlns:a16="http://schemas.microsoft.com/office/drawing/2014/main" id="{7E8AE182-EF86-4E7E-A887-C9886795315D}"/>
                  </a:ext>
                </a:extLst>
              </p:cNvPr>
              <p:cNvCxnSpPr>
                <a:cxnSpLocks/>
              </p:cNvCxnSpPr>
              <p:nvPr/>
            </p:nvCxnSpPr>
            <p:spPr>
              <a:xfrm>
                <a:off x="8335096" y="1622552"/>
                <a:ext cx="699176"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5C75AF-470F-4264-A026-AFE69E7235B2}"/>
                  </a:ext>
                </a:extLst>
              </p:cNvPr>
              <p:cNvCxnSpPr>
                <a:cxnSpLocks/>
              </p:cNvCxnSpPr>
              <p:nvPr/>
            </p:nvCxnSpPr>
            <p:spPr>
              <a:xfrm flipH="1">
                <a:off x="8335096" y="1020262"/>
                <a:ext cx="0" cy="602289"/>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57C55F25-1C41-4EC4-9DFB-B58561C2509F}"/>
                </a:ext>
              </a:extLst>
            </p:cNvPr>
            <p:cNvCxnSpPr>
              <a:cxnSpLocks/>
            </p:cNvCxnSpPr>
            <p:nvPr/>
          </p:nvCxnSpPr>
          <p:spPr>
            <a:xfrm>
              <a:off x="4189806" y="3467539"/>
              <a:ext cx="1748078"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84F626-2D71-4D5E-892B-87B3341116C8}"/>
                </a:ext>
              </a:extLst>
            </p:cNvPr>
            <p:cNvCxnSpPr>
              <a:cxnSpLocks/>
            </p:cNvCxnSpPr>
            <p:nvPr/>
          </p:nvCxnSpPr>
          <p:spPr>
            <a:xfrm flipV="1">
              <a:off x="5939790" y="2983230"/>
              <a:ext cx="0" cy="484309"/>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E185D4-624E-44B5-8B4F-B1B0D03D8558}"/>
                </a:ext>
              </a:extLst>
            </p:cNvPr>
            <p:cNvCxnSpPr>
              <a:cxnSpLocks/>
            </p:cNvCxnSpPr>
            <p:nvPr/>
          </p:nvCxnSpPr>
          <p:spPr>
            <a:xfrm>
              <a:off x="5747385" y="2981325"/>
              <a:ext cx="198120"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9C5447C3-B2D8-4FBA-803B-7500AE9DAB0C}"/>
              </a:ext>
            </a:extLst>
          </p:cNvPr>
          <p:cNvSpPr/>
          <p:nvPr/>
        </p:nvSpPr>
        <p:spPr>
          <a:xfrm>
            <a:off x="6154569" y="2690146"/>
            <a:ext cx="86577" cy="86577"/>
          </a:xfrm>
          <a:prstGeom prst="ellipse">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9" name="Picture 38" descr="Logo&#10;&#10;Description automatically generated">
            <a:extLst>
              <a:ext uri="{FF2B5EF4-FFF2-40B4-BE49-F238E27FC236}">
                <a16:creationId xmlns:a16="http://schemas.microsoft.com/office/drawing/2014/main" id="{306A2A6C-B807-465B-A052-4C62EF40EEF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251" y="6235701"/>
            <a:ext cx="1445707" cy="454024"/>
          </a:xfrm>
          <a:prstGeom prst="rect">
            <a:avLst/>
          </a:prstGeom>
        </p:spPr>
      </p:pic>
      <p:sp>
        <p:nvSpPr>
          <p:cNvPr id="21" name="Rectangle: Rounded Corners 20">
            <a:extLst>
              <a:ext uri="{FF2B5EF4-FFF2-40B4-BE49-F238E27FC236}">
                <a16:creationId xmlns:a16="http://schemas.microsoft.com/office/drawing/2014/main" id="{7AA3227E-88CE-4A8E-B5BF-FE65AF0B57C8}"/>
              </a:ext>
            </a:extLst>
          </p:cNvPr>
          <p:cNvSpPr/>
          <p:nvPr/>
        </p:nvSpPr>
        <p:spPr>
          <a:xfrm>
            <a:off x="8974483" y="1961397"/>
            <a:ext cx="800548" cy="160071"/>
          </a:xfrm>
          <a:prstGeom prst="roundRect">
            <a:avLst>
              <a:gd name="adj" fmla="val 17244"/>
            </a:avLst>
          </a:prstGeom>
          <a:noFill/>
          <a:ln w="25400">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48" name="Straight Connector 47">
            <a:extLst>
              <a:ext uri="{FF2B5EF4-FFF2-40B4-BE49-F238E27FC236}">
                <a16:creationId xmlns:a16="http://schemas.microsoft.com/office/drawing/2014/main" id="{870A07F8-087D-4020-A27A-9E54C3D59F87}"/>
              </a:ext>
            </a:extLst>
          </p:cNvPr>
          <p:cNvCxnSpPr>
            <a:cxnSpLocks/>
          </p:cNvCxnSpPr>
          <p:nvPr/>
        </p:nvCxnSpPr>
        <p:spPr>
          <a:xfrm flipV="1">
            <a:off x="9387874" y="1631682"/>
            <a:ext cx="0" cy="329716"/>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4A913AD-5D76-4C19-AE67-02891C6476D7}"/>
              </a:ext>
            </a:extLst>
          </p:cNvPr>
          <p:cNvSpPr/>
          <p:nvPr/>
        </p:nvSpPr>
        <p:spPr>
          <a:xfrm>
            <a:off x="9349861" y="1605775"/>
            <a:ext cx="71196" cy="71196"/>
          </a:xfrm>
          <a:prstGeom prst="ellipse">
            <a:avLst/>
          </a:prstGeom>
          <a:solidFill>
            <a:schemeClr val="accen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58554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97086-8B61-47E5-90D6-56144C35B808}"/>
              </a:ext>
            </a:extLst>
          </p:cNvPr>
          <p:cNvSpPr/>
          <p:nvPr/>
        </p:nvSpPr>
        <p:spPr>
          <a:xfrm>
            <a:off x="2415090" y="1418290"/>
            <a:ext cx="9776909" cy="1445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B9D97C56-6B79-4E17-94A2-C67A28C8E8AC}"/>
              </a:ext>
            </a:extLst>
          </p:cNvPr>
          <p:cNvSpPr txBox="1"/>
          <p:nvPr/>
        </p:nvSpPr>
        <p:spPr>
          <a:xfrm>
            <a:off x="514351" y="277131"/>
            <a:ext cx="11163298" cy="95410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a:gsLst>
                    <a:gs pos="0">
                      <a:srgbClr val="00437A"/>
                    </a:gs>
                    <a:gs pos="100000">
                      <a:srgbClr val="0563C1"/>
                    </a:gs>
                  </a:gsLst>
                  <a:lin ang="16200000" scaled="1"/>
                </a:gradFill>
                <a:effectLst/>
                <a:uLnTx/>
                <a:uFillTx/>
                <a:latin typeface="Montserrat"/>
                <a:ea typeface="+mn-ea"/>
                <a:cs typeface="+mn-cs"/>
              </a:rPr>
              <a:t>STAR in Action </a:t>
            </a:r>
            <a:br>
              <a:rPr kumimoji="0" lang="en-US" sz="3200" b="1" i="0" u="none" strike="noStrike" kern="1200" cap="none" spc="0" normalizeH="0" baseline="0" noProof="0" dirty="0">
                <a:ln>
                  <a:noFill/>
                </a:ln>
                <a:gradFill>
                  <a:gsLst>
                    <a:gs pos="0">
                      <a:srgbClr val="8B0843"/>
                    </a:gs>
                    <a:gs pos="100000">
                      <a:srgbClr val="DA3E67"/>
                    </a:gs>
                  </a:gsLst>
                  <a:lin ang="16200000" scaled="1"/>
                </a:gradFill>
                <a:effectLst/>
                <a:uLnTx/>
                <a:uFillTx/>
                <a:latin typeface="Montserrat"/>
                <a:ea typeface="+mn-ea"/>
                <a:cs typeface="+mn-cs"/>
              </a:rPr>
            </a:br>
            <a:r>
              <a:rPr kumimoji="0" lang="en-US" sz="2400" b="0" i="0" u="none" strike="noStrike" kern="1200" cap="none" spc="0" normalizeH="0" baseline="0" noProof="0" dirty="0">
                <a:ln>
                  <a:noFill/>
                </a:ln>
                <a:solidFill>
                  <a:prstClr val="black"/>
                </a:solidFill>
                <a:effectLst/>
                <a:uLnTx/>
                <a:uFillTx/>
                <a:latin typeface="Montserrat"/>
                <a:ea typeface="+mn-ea"/>
                <a:cs typeface="+mn-cs"/>
              </a:rPr>
              <a:t>Main Page - Executive Summary (Continued…) </a:t>
            </a:r>
          </a:p>
        </p:txBody>
      </p:sp>
      <p:sp>
        <p:nvSpPr>
          <p:cNvPr id="9" name="Freeform: Shape 8">
            <a:extLst>
              <a:ext uri="{FF2B5EF4-FFF2-40B4-BE49-F238E27FC236}">
                <a16:creationId xmlns:a16="http://schemas.microsoft.com/office/drawing/2014/main" id="{02C30E92-6855-445C-BA65-76BA3406A141}"/>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Hexagon 9">
            <a:extLst>
              <a:ext uri="{FF2B5EF4-FFF2-40B4-BE49-F238E27FC236}">
                <a16:creationId xmlns:a16="http://schemas.microsoft.com/office/drawing/2014/main" id="{6E08ED12-342C-4C90-971A-F57099D47107}"/>
              </a:ext>
            </a:extLst>
          </p:cNvPr>
          <p:cNvSpPr/>
          <p:nvPr/>
        </p:nvSpPr>
        <p:spPr>
          <a:xfrm>
            <a:off x="426014" y="1392031"/>
            <a:ext cx="2516426" cy="1459039"/>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F5CEEA15-FCC9-4B1D-9C43-B039AB28A585}"/>
              </a:ext>
            </a:extLst>
          </p:cNvPr>
          <p:cNvSpPr txBox="1"/>
          <p:nvPr/>
        </p:nvSpPr>
        <p:spPr>
          <a:xfrm>
            <a:off x="694746" y="1859940"/>
            <a:ext cx="1978962"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a:ea typeface="+mn-ea"/>
                <a:cs typeface="+mn-cs"/>
              </a:rPr>
              <a:t>Software Quality </a:t>
            </a:r>
            <a:br>
              <a:rPr kumimoji="0" lang="en-US" sz="1400" b="1" i="0" u="none" strike="noStrike" kern="1200" cap="none" spc="0" normalizeH="0" baseline="0" noProof="0" dirty="0">
                <a:ln>
                  <a:noFill/>
                </a:ln>
                <a:solidFill>
                  <a:prstClr val="white"/>
                </a:solidFill>
                <a:effectLst/>
                <a:uLnTx/>
                <a:uFillTx/>
                <a:latin typeface="Montserrat"/>
                <a:ea typeface="+mn-ea"/>
                <a:cs typeface="+mn-cs"/>
              </a:rPr>
            </a:br>
            <a:r>
              <a:rPr kumimoji="0" lang="en-US" sz="1400" b="1" i="0" u="none" strike="noStrike" kern="1200" cap="none" spc="0" normalizeH="0" baseline="0" noProof="0" dirty="0">
                <a:ln>
                  <a:noFill/>
                </a:ln>
                <a:solidFill>
                  <a:prstClr val="white"/>
                </a:solidFill>
                <a:effectLst/>
                <a:uLnTx/>
                <a:uFillTx/>
                <a:latin typeface="Montserrat"/>
                <a:ea typeface="+mn-ea"/>
                <a:cs typeface="+mn-cs"/>
              </a:rPr>
              <a:t>Assurance Metrics:</a:t>
            </a:r>
          </a:p>
        </p:txBody>
      </p:sp>
      <p:sp>
        <p:nvSpPr>
          <p:cNvPr id="12" name="TextBox 11">
            <a:extLst>
              <a:ext uri="{FF2B5EF4-FFF2-40B4-BE49-F238E27FC236}">
                <a16:creationId xmlns:a16="http://schemas.microsoft.com/office/drawing/2014/main" id="{A7C04F9B-9EAF-4DF7-AB3D-77342C683B4A}"/>
              </a:ext>
            </a:extLst>
          </p:cNvPr>
          <p:cNvSpPr txBox="1"/>
          <p:nvPr/>
        </p:nvSpPr>
        <p:spPr>
          <a:xfrm>
            <a:off x="3119121" y="1633004"/>
            <a:ext cx="1818639" cy="1015663"/>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600"/>
              </a:spcAft>
              <a:buClr>
                <a:srgbClr val="DA3E67"/>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A table with an overall quality summary: It summarizes an overall assessment of release quality based on currently available data</a:t>
            </a:r>
          </a:p>
        </p:txBody>
      </p:sp>
      <p:sp>
        <p:nvSpPr>
          <p:cNvPr id="19" name="TextBox 18">
            <a:extLst>
              <a:ext uri="{FF2B5EF4-FFF2-40B4-BE49-F238E27FC236}">
                <a16:creationId xmlns:a16="http://schemas.microsoft.com/office/drawing/2014/main" id="{C938DB9D-DD61-4C5F-B011-29F4A3BA6FBC}"/>
              </a:ext>
            </a:extLst>
          </p:cNvPr>
          <p:cNvSpPr txBox="1"/>
          <p:nvPr/>
        </p:nvSpPr>
        <p:spPr>
          <a:xfrm>
            <a:off x="5209088" y="1709948"/>
            <a:ext cx="2013881" cy="86177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600"/>
              </a:spcAft>
              <a:buClr>
                <a:srgbClr val="DA3E67"/>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%Residual defects and %Open defects at delivery are used to compare against the target values, where we use two delivery milestones (D1 &amp; D2): </a:t>
            </a:r>
          </a:p>
        </p:txBody>
      </p:sp>
      <p:sp>
        <p:nvSpPr>
          <p:cNvPr id="20" name="TextBox 19">
            <a:extLst>
              <a:ext uri="{FF2B5EF4-FFF2-40B4-BE49-F238E27FC236}">
                <a16:creationId xmlns:a16="http://schemas.microsoft.com/office/drawing/2014/main" id="{EE7BC2E2-4C09-48FD-B709-BCB0D8F30A02}"/>
              </a:ext>
            </a:extLst>
          </p:cNvPr>
          <p:cNvSpPr txBox="1"/>
          <p:nvPr/>
        </p:nvSpPr>
        <p:spPr>
          <a:xfrm>
            <a:off x="7494297" y="1479116"/>
            <a:ext cx="2282613" cy="132343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600"/>
              </a:spcAft>
              <a:buClr>
                <a:srgbClr val="DA3E67"/>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Target values for ”Green (Acceptable)”, “Yellow (Warning)” and “Red (At Risk)” in %Residual and %Open are chosen based on our past experience with various projects and releases. These target values can be adjusted based on specific project expectations.</a:t>
            </a:r>
          </a:p>
        </p:txBody>
      </p:sp>
      <p:sp>
        <p:nvSpPr>
          <p:cNvPr id="21" name="TextBox 20">
            <a:extLst>
              <a:ext uri="{FF2B5EF4-FFF2-40B4-BE49-F238E27FC236}">
                <a16:creationId xmlns:a16="http://schemas.microsoft.com/office/drawing/2014/main" id="{CE5DE23B-0AA0-4CD7-8B49-5023066E27C7}"/>
              </a:ext>
            </a:extLst>
          </p:cNvPr>
          <p:cNvSpPr txBox="1"/>
          <p:nvPr/>
        </p:nvSpPr>
        <p:spPr>
          <a:xfrm>
            <a:off x="10048241" y="1709948"/>
            <a:ext cx="1828799" cy="86177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600"/>
              </a:spcAft>
              <a:buClr>
                <a:srgbClr val="DA3E67"/>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Visual presentation of defect arrival, closure and open will help capture the trends and the tables will help identify values at key milestones. </a:t>
            </a:r>
          </a:p>
        </p:txBody>
      </p:sp>
      <p:grpSp>
        <p:nvGrpSpPr>
          <p:cNvPr id="13" name="Group 12">
            <a:extLst>
              <a:ext uri="{FF2B5EF4-FFF2-40B4-BE49-F238E27FC236}">
                <a16:creationId xmlns:a16="http://schemas.microsoft.com/office/drawing/2014/main" id="{F90B1EAA-3DCA-4F0F-BDDB-8201C0970CB0}"/>
              </a:ext>
            </a:extLst>
          </p:cNvPr>
          <p:cNvGrpSpPr/>
          <p:nvPr/>
        </p:nvGrpSpPr>
        <p:grpSpPr>
          <a:xfrm>
            <a:off x="5073424" y="1519514"/>
            <a:ext cx="4839150" cy="1245999"/>
            <a:chOff x="5073424" y="1519514"/>
            <a:chExt cx="4839150" cy="699143"/>
          </a:xfrm>
        </p:grpSpPr>
        <p:cxnSp>
          <p:nvCxnSpPr>
            <p:cNvPr id="23" name="Straight Connector 22">
              <a:extLst>
                <a:ext uri="{FF2B5EF4-FFF2-40B4-BE49-F238E27FC236}">
                  <a16:creationId xmlns:a16="http://schemas.microsoft.com/office/drawing/2014/main" id="{8F42CE5D-8F8A-4D96-A500-9C32BCBB11C4}"/>
                </a:ext>
              </a:extLst>
            </p:cNvPr>
            <p:cNvCxnSpPr>
              <a:cxnSpLocks/>
            </p:cNvCxnSpPr>
            <p:nvPr/>
          </p:nvCxnSpPr>
          <p:spPr>
            <a:xfrm>
              <a:off x="5073424" y="1519514"/>
              <a:ext cx="0" cy="69914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4ED06C-C849-496F-BF61-AEB0E532AD72}"/>
                </a:ext>
              </a:extLst>
            </p:cNvPr>
            <p:cNvCxnSpPr>
              <a:cxnSpLocks/>
            </p:cNvCxnSpPr>
            <p:nvPr/>
          </p:nvCxnSpPr>
          <p:spPr>
            <a:xfrm>
              <a:off x="7358633" y="1519514"/>
              <a:ext cx="0" cy="69914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DF5C7B-2690-4542-971A-7914FC0B1EE2}"/>
                </a:ext>
              </a:extLst>
            </p:cNvPr>
            <p:cNvCxnSpPr>
              <a:cxnSpLocks/>
            </p:cNvCxnSpPr>
            <p:nvPr/>
          </p:nvCxnSpPr>
          <p:spPr>
            <a:xfrm>
              <a:off x="9912574" y="1519514"/>
              <a:ext cx="0" cy="69914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CD22A9F-5CC5-4D99-B554-4DC788F9509E}"/>
              </a:ext>
            </a:extLst>
          </p:cNvPr>
          <p:cNvGrpSpPr/>
          <p:nvPr/>
        </p:nvGrpSpPr>
        <p:grpSpPr>
          <a:xfrm>
            <a:off x="1682108" y="2968067"/>
            <a:ext cx="9776909" cy="3301638"/>
            <a:chOff x="859965" y="2600960"/>
            <a:chExt cx="10319532" cy="3484880"/>
          </a:xfrm>
        </p:grpSpPr>
        <p:grpSp>
          <p:nvGrpSpPr>
            <p:cNvPr id="22" name="Group 21">
              <a:extLst>
                <a:ext uri="{FF2B5EF4-FFF2-40B4-BE49-F238E27FC236}">
                  <a16:creationId xmlns:a16="http://schemas.microsoft.com/office/drawing/2014/main" id="{4C5CC5E4-FBAD-4A8C-8D77-E6DF3896219A}"/>
                </a:ext>
              </a:extLst>
            </p:cNvPr>
            <p:cNvGrpSpPr/>
            <p:nvPr/>
          </p:nvGrpSpPr>
          <p:grpSpPr>
            <a:xfrm>
              <a:off x="1735195" y="2600960"/>
              <a:ext cx="8721611" cy="3484880"/>
              <a:chOff x="551696" y="2600960"/>
              <a:chExt cx="8721611" cy="3484880"/>
            </a:xfrm>
          </p:grpSpPr>
          <p:sp>
            <p:nvSpPr>
              <p:cNvPr id="28" name="Rectangle: Rounded Corners 27">
                <a:extLst>
                  <a:ext uri="{FF2B5EF4-FFF2-40B4-BE49-F238E27FC236}">
                    <a16:creationId xmlns:a16="http://schemas.microsoft.com/office/drawing/2014/main" id="{1ABF789C-2EBA-4CE3-98A9-9305D3774B70}"/>
                  </a:ext>
                </a:extLst>
              </p:cNvPr>
              <p:cNvSpPr/>
              <p:nvPr/>
            </p:nvSpPr>
            <p:spPr>
              <a:xfrm>
                <a:off x="551696" y="2600960"/>
                <a:ext cx="5558226" cy="3484880"/>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F3A1DC96-E2D7-463F-8CFE-9D31CFD810C0}"/>
                  </a:ext>
                </a:extLst>
              </p:cNvPr>
              <p:cNvGrpSpPr/>
              <p:nvPr/>
            </p:nvGrpSpPr>
            <p:grpSpPr>
              <a:xfrm>
                <a:off x="714254" y="2724450"/>
                <a:ext cx="5273748" cy="3237900"/>
                <a:chOff x="3131820" y="2796540"/>
                <a:chExt cx="4419600" cy="2713482"/>
              </a:xfrm>
            </p:grpSpPr>
            <p:pic>
              <p:nvPicPr>
                <p:cNvPr id="17" name="Picture 16">
                  <a:extLst>
                    <a:ext uri="{FF2B5EF4-FFF2-40B4-BE49-F238E27FC236}">
                      <a16:creationId xmlns:a16="http://schemas.microsoft.com/office/drawing/2014/main" id="{781DDCA3-8D8B-46F6-8D41-994AAACFEC8B}"/>
                    </a:ext>
                  </a:extLst>
                </p:cNvPr>
                <p:cNvPicPr>
                  <a:picLocks noChangeAspect="1"/>
                </p:cNvPicPr>
                <p:nvPr/>
              </p:nvPicPr>
              <p:blipFill rotWithShape="1">
                <a:blip r:embed="rId2"/>
                <a:srcRect l="863" t="5340" r="50803" b="52946"/>
                <a:stretch/>
              </p:blipFill>
              <p:spPr>
                <a:xfrm>
                  <a:off x="3131820" y="2796540"/>
                  <a:ext cx="4419600" cy="674370"/>
                </a:xfrm>
                <a:prstGeom prst="rect">
                  <a:avLst/>
                </a:prstGeom>
              </p:spPr>
            </p:pic>
            <p:pic>
              <p:nvPicPr>
                <p:cNvPr id="29" name="Picture 28">
                  <a:extLst>
                    <a:ext uri="{FF2B5EF4-FFF2-40B4-BE49-F238E27FC236}">
                      <a16:creationId xmlns:a16="http://schemas.microsoft.com/office/drawing/2014/main" id="{3C6BEED7-9445-4FEE-9BC9-0EA4080360F3}"/>
                    </a:ext>
                  </a:extLst>
                </p:cNvPr>
                <p:cNvPicPr>
                  <a:picLocks noChangeAspect="1"/>
                </p:cNvPicPr>
                <p:nvPr/>
              </p:nvPicPr>
              <p:blipFill rotWithShape="1">
                <a:blip r:embed="rId2"/>
                <a:srcRect l="863" t="55538" r="50803" b="4634"/>
                <a:stretch/>
              </p:blipFill>
              <p:spPr>
                <a:xfrm>
                  <a:off x="3131820" y="3496564"/>
                  <a:ext cx="4419600" cy="643890"/>
                </a:xfrm>
                <a:prstGeom prst="rect">
                  <a:avLst/>
                </a:prstGeom>
              </p:spPr>
            </p:pic>
            <p:pic>
              <p:nvPicPr>
                <p:cNvPr id="31" name="Picture 30">
                  <a:extLst>
                    <a:ext uri="{FF2B5EF4-FFF2-40B4-BE49-F238E27FC236}">
                      <a16:creationId xmlns:a16="http://schemas.microsoft.com/office/drawing/2014/main" id="{C29F5F41-6692-4A2F-ABC1-63D7CEE4DC9F}"/>
                    </a:ext>
                  </a:extLst>
                </p:cNvPr>
                <p:cNvPicPr>
                  <a:picLocks noChangeAspect="1"/>
                </p:cNvPicPr>
                <p:nvPr/>
              </p:nvPicPr>
              <p:blipFill rotWithShape="1">
                <a:blip r:embed="rId2"/>
                <a:srcRect l="50740" t="5340" r="926" b="52946"/>
                <a:stretch/>
              </p:blipFill>
              <p:spPr>
                <a:xfrm>
                  <a:off x="3131820" y="4166108"/>
                  <a:ext cx="4419600" cy="674370"/>
                </a:xfrm>
                <a:prstGeom prst="rect">
                  <a:avLst/>
                </a:prstGeom>
              </p:spPr>
            </p:pic>
            <p:pic>
              <p:nvPicPr>
                <p:cNvPr id="33" name="Picture 32">
                  <a:extLst>
                    <a:ext uri="{FF2B5EF4-FFF2-40B4-BE49-F238E27FC236}">
                      <a16:creationId xmlns:a16="http://schemas.microsoft.com/office/drawing/2014/main" id="{93D0828B-8773-4B98-B63A-CFDBB2E0F2D6}"/>
                    </a:ext>
                  </a:extLst>
                </p:cNvPr>
                <p:cNvPicPr>
                  <a:picLocks noChangeAspect="1"/>
                </p:cNvPicPr>
                <p:nvPr/>
              </p:nvPicPr>
              <p:blipFill rotWithShape="1">
                <a:blip r:embed="rId2"/>
                <a:srcRect l="50781" t="55538" r="885" b="4634"/>
                <a:stretch/>
              </p:blipFill>
              <p:spPr>
                <a:xfrm>
                  <a:off x="3131820" y="4866132"/>
                  <a:ext cx="4419600" cy="643890"/>
                </a:xfrm>
                <a:prstGeom prst="rect">
                  <a:avLst/>
                </a:prstGeom>
              </p:spPr>
            </p:pic>
          </p:grpSp>
          <p:grpSp>
            <p:nvGrpSpPr>
              <p:cNvPr id="4" name="Group 3">
                <a:extLst>
                  <a:ext uri="{FF2B5EF4-FFF2-40B4-BE49-F238E27FC236}">
                    <a16:creationId xmlns:a16="http://schemas.microsoft.com/office/drawing/2014/main" id="{CD3B49FF-E56E-4963-8E9D-AAB87C22E078}"/>
                  </a:ext>
                </a:extLst>
              </p:cNvPr>
              <p:cNvGrpSpPr/>
              <p:nvPr/>
            </p:nvGrpSpPr>
            <p:grpSpPr>
              <a:xfrm>
                <a:off x="6699263" y="2600960"/>
                <a:ext cx="2574044" cy="3484880"/>
                <a:chOff x="8615570" y="2600960"/>
                <a:chExt cx="2574044" cy="3484880"/>
              </a:xfrm>
            </p:grpSpPr>
            <p:sp>
              <p:nvSpPr>
                <p:cNvPr id="35" name="Rectangle: Rounded Corners 34">
                  <a:extLst>
                    <a:ext uri="{FF2B5EF4-FFF2-40B4-BE49-F238E27FC236}">
                      <a16:creationId xmlns:a16="http://schemas.microsoft.com/office/drawing/2014/main" id="{374C970A-779F-49EE-96FE-692587CCA7F3}"/>
                    </a:ext>
                  </a:extLst>
                </p:cNvPr>
                <p:cNvSpPr/>
                <p:nvPr/>
              </p:nvSpPr>
              <p:spPr>
                <a:xfrm>
                  <a:off x="8615570" y="2600960"/>
                  <a:ext cx="2574044" cy="1094090"/>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6" name="Rectangle: Rounded Corners 35">
                  <a:extLst>
                    <a:ext uri="{FF2B5EF4-FFF2-40B4-BE49-F238E27FC236}">
                      <a16:creationId xmlns:a16="http://schemas.microsoft.com/office/drawing/2014/main" id="{0E1F3294-5D27-4CAB-975D-CC4A8DA4F2F9}"/>
                    </a:ext>
                  </a:extLst>
                </p:cNvPr>
                <p:cNvSpPr/>
                <p:nvPr/>
              </p:nvSpPr>
              <p:spPr>
                <a:xfrm>
                  <a:off x="8615570" y="3796355"/>
                  <a:ext cx="2574044" cy="1094090"/>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Rectangle: Rounded Corners 36">
                  <a:extLst>
                    <a:ext uri="{FF2B5EF4-FFF2-40B4-BE49-F238E27FC236}">
                      <a16:creationId xmlns:a16="http://schemas.microsoft.com/office/drawing/2014/main" id="{93369379-664D-4E4C-942E-92CF05F2D9A9}"/>
                    </a:ext>
                  </a:extLst>
                </p:cNvPr>
                <p:cNvSpPr/>
                <p:nvPr/>
              </p:nvSpPr>
              <p:spPr>
                <a:xfrm>
                  <a:off x="8615570" y="4991750"/>
                  <a:ext cx="2574044" cy="1094090"/>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40" name="Picture 39">
                  <a:extLst>
                    <a:ext uri="{FF2B5EF4-FFF2-40B4-BE49-F238E27FC236}">
                      <a16:creationId xmlns:a16="http://schemas.microsoft.com/office/drawing/2014/main" id="{91A4D934-A7E1-409F-8EF5-C11D4E30A4BE}"/>
                    </a:ext>
                  </a:extLst>
                </p:cNvPr>
                <p:cNvPicPr>
                  <a:picLocks noChangeAspect="1"/>
                </p:cNvPicPr>
                <p:nvPr/>
              </p:nvPicPr>
              <p:blipFill rotWithShape="1">
                <a:blip r:embed="rId3"/>
                <a:srcRect l="6753" t="9797" r="7306" b="18699"/>
                <a:stretch/>
              </p:blipFill>
              <p:spPr>
                <a:xfrm>
                  <a:off x="8710464" y="2717658"/>
                  <a:ext cx="2384258" cy="860694"/>
                </a:xfrm>
                <a:prstGeom prst="rect">
                  <a:avLst/>
                </a:prstGeom>
              </p:spPr>
            </p:pic>
            <p:pic>
              <p:nvPicPr>
                <p:cNvPr id="41" name="Picture 40">
                  <a:extLst>
                    <a:ext uri="{FF2B5EF4-FFF2-40B4-BE49-F238E27FC236}">
                      <a16:creationId xmlns:a16="http://schemas.microsoft.com/office/drawing/2014/main" id="{B1289845-14A2-48BB-8EFC-D544EC8D6602}"/>
                    </a:ext>
                  </a:extLst>
                </p:cNvPr>
                <p:cNvPicPr>
                  <a:picLocks noChangeAspect="1"/>
                </p:cNvPicPr>
                <p:nvPr/>
              </p:nvPicPr>
              <p:blipFill rotWithShape="1">
                <a:blip r:embed="rId4"/>
                <a:srcRect l="6799" t="9627" r="7399" b="16591"/>
                <a:stretch/>
              </p:blipFill>
              <p:spPr>
                <a:xfrm>
                  <a:off x="8710464" y="3886387"/>
                  <a:ext cx="2384258" cy="914026"/>
                </a:xfrm>
                <a:prstGeom prst="rect">
                  <a:avLst/>
                </a:prstGeom>
              </p:spPr>
            </p:pic>
            <p:pic>
              <p:nvPicPr>
                <p:cNvPr id="42" name="Picture 41">
                  <a:extLst>
                    <a:ext uri="{FF2B5EF4-FFF2-40B4-BE49-F238E27FC236}">
                      <a16:creationId xmlns:a16="http://schemas.microsoft.com/office/drawing/2014/main" id="{E5C35A8E-E444-442C-AF9E-40FFF210EA22}"/>
                    </a:ext>
                  </a:extLst>
                </p:cNvPr>
                <p:cNvPicPr>
                  <a:picLocks noChangeAspect="1"/>
                </p:cNvPicPr>
                <p:nvPr/>
              </p:nvPicPr>
              <p:blipFill rotWithShape="1">
                <a:blip r:embed="rId5"/>
                <a:srcRect l="7042" t="9718" r="7373" b="16618"/>
                <a:stretch/>
              </p:blipFill>
              <p:spPr>
                <a:xfrm>
                  <a:off x="8710465" y="5082290"/>
                  <a:ext cx="2384256" cy="913010"/>
                </a:xfrm>
                <a:prstGeom prst="rect">
                  <a:avLst/>
                </a:prstGeom>
              </p:spPr>
            </p:pic>
          </p:grpSp>
          <p:grpSp>
            <p:nvGrpSpPr>
              <p:cNvPr id="5" name="Group 4">
                <a:extLst>
                  <a:ext uri="{FF2B5EF4-FFF2-40B4-BE49-F238E27FC236}">
                    <a16:creationId xmlns:a16="http://schemas.microsoft.com/office/drawing/2014/main" id="{509DD719-5410-4FFF-909C-DC2322D760FE}"/>
                  </a:ext>
                </a:extLst>
              </p:cNvPr>
              <p:cNvGrpSpPr/>
              <p:nvPr/>
            </p:nvGrpSpPr>
            <p:grpSpPr>
              <a:xfrm>
                <a:off x="3119122" y="2764155"/>
                <a:ext cx="3580142" cy="388620"/>
                <a:chOff x="3119121" y="2764155"/>
                <a:chExt cx="4881879" cy="388620"/>
              </a:xfrm>
            </p:grpSpPr>
            <p:cxnSp>
              <p:nvCxnSpPr>
                <p:cNvPr id="48" name="Straight Connector 47">
                  <a:extLst>
                    <a:ext uri="{FF2B5EF4-FFF2-40B4-BE49-F238E27FC236}">
                      <a16:creationId xmlns:a16="http://schemas.microsoft.com/office/drawing/2014/main" id="{2D4A0672-74EE-4776-977B-1538B351F6F2}"/>
                    </a:ext>
                  </a:extLst>
                </p:cNvPr>
                <p:cNvCxnSpPr>
                  <a:cxnSpLocks/>
                </p:cNvCxnSpPr>
                <p:nvPr/>
              </p:nvCxnSpPr>
              <p:spPr>
                <a:xfrm>
                  <a:off x="3119121" y="2767584"/>
                  <a:ext cx="447941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33442CB-1065-494C-BE3B-2A194D74BFFC}"/>
                    </a:ext>
                  </a:extLst>
                </p:cNvPr>
                <p:cNvCxnSpPr>
                  <a:cxnSpLocks/>
                </p:cNvCxnSpPr>
                <p:nvPr/>
              </p:nvCxnSpPr>
              <p:spPr>
                <a:xfrm>
                  <a:off x="7598536" y="3148005"/>
                  <a:ext cx="4024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82BE63E-2F86-435E-917E-243507AFCE8F}"/>
                    </a:ext>
                  </a:extLst>
                </p:cNvPr>
                <p:cNvCxnSpPr>
                  <a:cxnSpLocks/>
                </p:cNvCxnSpPr>
                <p:nvPr/>
              </p:nvCxnSpPr>
              <p:spPr>
                <a:xfrm>
                  <a:off x="7598536" y="2764155"/>
                  <a:ext cx="0" cy="38862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8D49394-6F59-4B7C-A4B2-0EFE2288FBA0}"/>
                  </a:ext>
                </a:extLst>
              </p:cNvPr>
              <p:cNvGrpSpPr/>
              <p:nvPr/>
            </p:nvGrpSpPr>
            <p:grpSpPr>
              <a:xfrm>
                <a:off x="2026921" y="3611880"/>
                <a:ext cx="4672341" cy="735988"/>
                <a:chOff x="2026921" y="3611880"/>
                <a:chExt cx="5974080" cy="735988"/>
              </a:xfrm>
            </p:grpSpPr>
            <p:cxnSp>
              <p:nvCxnSpPr>
                <p:cNvPr id="54" name="Straight Connector 53">
                  <a:extLst>
                    <a:ext uri="{FF2B5EF4-FFF2-40B4-BE49-F238E27FC236}">
                      <a16:creationId xmlns:a16="http://schemas.microsoft.com/office/drawing/2014/main" id="{0745395C-663C-45B1-8DE0-B28D0645CCB6}"/>
                    </a:ext>
                  </a:extLst>
                </p:cNvPr>
                <p:cNvCxnSpPr>
                  <a:cxnSpLocks/>
                </p:cNvCxnSpPr>
                <p:nvPr/>
              </p:nvCxnSpPr>
              <p:spPr>
                <a:xfrm>
                  <a:off x="2026921" y="3618374"/>
                  <a:ext cx="55967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14E36D2-69DC-4B17-9226-E020E0E97AD6}"/>
                    </a:ext>
                  </a:extLst>
                </p:cNvPr>
                <p:cNvCxnSpPr>
                  <a:cxnSpLocks/>
                </p:cNvCxnSpPr>
                <p:nvPr/>
              </p:nvCxnSpPr>
              <p:spPr>
                <a:xfrm>
                  <a:off x="7623626" y="4338834"/>
                  <a:ext cx="37737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37F0AA-8D93-4E35-B1B0-057B4F6030A3}"/>
                    </a:ext>
                  </a:extLst>
                </p:cNvPr>
                <p:cNvCxnSpPr>
                  <a:cxnSpLocks/>
                </p:cNvCxnSpPr>
                <p:nvPr/>
              </p:nvCxnSpPr>
              <p:spPr>
                <a:xfrm>
                  <a:off x="7627252" y="3611880"/>
                  <a:ext cx="0" cy="735988"/>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CC82E219-A81C-4BBE-A343-F90008F61183}"/>
                  </a:ext>
                </a:extLst>
              </p:cNvPr>
              <p:cNvGrpSpPr/>
              <p:nvPr/>
            </p:nvGrpSpPr>
            <p:grpSpPr>
              <a:xfrm>
                <a:off x="1950721" y="5257800"/>
                <a:ext cx="4748542" cy="276127"/>
                <a:chOff x="1950720" y="5257800"/>
                <a:chExt cx="6050281" cy="276127"/>
              </a:xfrm>
            </p:grpSpPr>
            <p:cxnSp>
              <p:nvCxnSpPr>
                <p:cNvPr id="60" name="Straight Connector 59">
                  <a:extLst>
                    <a:ext uri="{FF2B5EF4-FFF2-40B4-BE49-F238E27FC236}">
                      <a16:creationId xmlns:a16="http://schemas.microsoft.com/office/drawing/2014/main" id="{60C31EC7-69F4-45C3-A533-FD69D6961CD0}"/>
                    </a:ext>
                  </a:extLst>
                </p:cNvPr>
                <p:cNvCxnSpPr>
                  <a:cxnSpLocks/>
                </p:cNvCxnSpPr>
                <p:nvPr/>
              </p:nvCxnSpPr>
              <p:spPr>
                <a:xfrm>
                  <a:off x="1950720" y="5260236"/>
                  <a:ext cx="567422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B0CB97-0EE4-4FD6-A690-2046AF78B3F9}"/>
                    </a:ext>
                  </a:extLst>
                </p:cNvPr>
                <p:cNvCxnSpPr>
                  <a:cxnSpLocks/>
                </p:cNvCxnSpPr>
                <p:nvPr/>
              </p:nvCxnSpPr>
              <p:spPr>
                <a:xfrm>
                  <a:off x="7624944" y="5530538"/>
                  <a:ext cx="37605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E41523E-0C54-4995-B880-2F17232B33FE}"/>
                    </a:ext>
                  </a:extLst>
                </p:cNvPr>
                <p:cNvCxnSpPr>
                  <a:cxnSpLocks/>
                </p:cNvCxnSpPr>
                <p:nvPr/>
              </p:nvCxnSpPr>
              <p:spPr>
                <a:xfrm>
                  <a:off x="7624944" y="5257800"/>
                  <a:ext cx="0" cy="276127"/>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26AAD0AB-CB5C-41ED-A491-579E25AC79E8}"/>
                  </a:ext>
                </a:extLst>
              </p:cNvPr>
              <p:cNvSpPr/>
              <p:nvPr/>
            </p:nvSpPr>
            <p:spPr>
              <a:xfrm>
                <a:off x="3058122" y="2731091"/>
                <a:ext cx="71196" cy="71196"/>
              </a:xfrm>
              <a:prstGeom prst="ellipse">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9" name="Oval 68">
                <a:extLst>
                  <a:ext uri="{FF2B5EF4-FFF2-40B4-BE49-F238E27FC236}">
                    <a16:creationId xmlns:a16="http://schemas.microsoft.com/office/drawing/2014/main" id="{1B9777A0-901E-4EA5-B3B4-242A2D36C615}"/>
                  </a:ext>
                </a:extLst>
              </p:cNvPr>
              <p:cNvSpPr/>
              <p:nvPr/>
            </p:nvSpPr>
            <p:spPr>
              <a:xfrm>
                <a:off x="1960245" y="3580725"/>
                <a:ext cx="71196" cy="71196"/>
              </a:xfrm>
              <a:prstGeom prst="ellipse">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0" name="Oval 69">
                <a:extLst>
                  <a:ext uri="{FF2B5EF4-FFF2-40B4-BE49-F238E27FC236}">
                    <a16:creationId xmlns:a16="http://schemas.microsoft.com/office/drawing/2014/main" id="{3264919D-C753-40BA-BA82-1400B492B108}"/>
                  </a:ext>
                </a:extLst>
              </p:cNvPr>
              <p:cNvSpPr/>
              <p:nvPr/>
            </p:nvSpPr>
            <p:spPr>
              <a:xfrm>
                <a:off x="1920240" y="5223597"/>
                <a:ext cx="71196" cy="71196"/>
              </a:xfrm>
              <a:prstGeom prst="ellipse">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4C1A5663-924B-44F3-BBCA-EB1818C901AF}"/>
                </a:ext>
              </a:extLst>
            </p:cNvPr>
            <p:cNvGrpSpPr/>
            <p:nvPr/>
          </p:nvGrpSpPr>
          <p:grpSpPr>
            <a:xfrm>
              <a:off x="859965" y="2933352"/>
              <a:ext cx="10319532" cy="2820096"/>
              <a:chOff x="859965" y="3022450"/>
              <a:chExt cx="10319532" cy="2820096"/>
            </a:xfrm>
          </p:grpSpPr>
          <p:sp>
            <p:nvSpPr>
              <p:cNvPr id="74" name="Hexagon 73">
                <a:extLst>
                  <a:ext uri="{FF2B5EF4-FFF2-40B4-BE49-F238E27FC236}">
                    <a16:creationId xmlns:a16="http://schemas.microsoft.com/office/drawing/2014/main" id="{2473A8AD-49D6-47D9-9F56-679BA8AFA5DA}"/>
                  </a:ext>
                </a:extLst>
              </p:cNvPr>
              <p:cNvSpPr/>
              <p:nvPr/>
            </p:nvSpPr>
            <p:spPr>
              <a:xfrm rot="5400000">
                <a:off x="-416733" y="4299148"/>
                <a:ext cx="2820096" cy="26670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75" name="Hexagon 74">
                <a:extLst>
                  <a:ext uri="{FF2B5EF4-FFF2-40B4-BE49-F238E27FC236}">
                    <a16:creationId xmlns:a16="http://schemas.microsoft.com/office/drawing/2014/main" id="{1FE6F952-1413-4C5D-8A20-697F88A0D367}"/>
                  </a:ext>
                </a:extLst>
              </p:cNvPr>
              <p:cNvSpPr/>
              <p:nvPr/>
            </p:nvSpPr>
            <p:spPr>
              <a:xfrm rot="5400000">
                <a:off x="9636099" y="4299148"/>
                <a:ext cx="2820096" cy="266700"/>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grpSp>
      </p:grpSp>
    </p:spTree>
    <p:extLst>
      <p:ext uri="{BB962C8B-B14F-4D97-AF65-F5344CB8AC3E}">
        <p14:creationId xmlns:p14="http://schemas.microsoft.com/office/powerpoint/2010/main" val="1398793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325945-5542-6C3D-D3BA-F6817C2DE15D}"/>
              </a:ext>
            </a:extLst>
          </p:cNvPr>
          <p:cNvGrpSpPr/>
          <p:nvPr/>
        </p:nvGrpSpPr>
        <p:grpSpPr>
          <a:xfrm>
            <a:off x="936107" y="1382359"/>
            <a:ext cx="4730276" cy="4093284"/>
            <a:chOff x="716594" y="781272"/>
            <a:chExt cx="2485625" cy="2150903"/>
          </a:xfrm>
        </p:grpSpPr>
        <p:sp>
          <p:nvSpPr>
            <p:cNvPr id="3" name="Hexagon 2">
              <a:extLst>
                <a:ext uri="{FF2B5EF4-FFF2-40B4-BE49-F238E27FC236}">
                  <a16:creationId xmlns:a16="http://schemas.microsoft.com/office/drawing/2014/main" id="{69C5A508-0536-64F0-B812-676421838DB9}"/>
                </a:ext>
              </a:extLst>
            </p:cNvPr>
            <p:cNvSpPr/>
            <p:nvPr/>
          </p:nvSpPr>
          <p:spPr>
            <a:xfrm>
              <a:off x="716594" y="781272"/>
              <a:ext cx="2485625" cy="2150903"/>
            </a:xfrm>
            <a:prstGeom prst="hexagon">
              <a:avLst/>
            </a:prstGeom>
            <a:gradFill flip="none" rotWithShape="1">
              <a:gsLst>
                <a:gs pos="0">
                  <a:srgbClr val="8B0843"/>
                </a:gs>
                <a:gs pos="100000">
                  <a:srgbClr val="DA3E67"/>
                </a:gs>
              </a:gsLst>
              <a:lin ang="16200000" scaled="1"/>
              <a:tileRect/>
            </a:gradFill>
            <a:ln w="19050">
              <a:solidFill>
                <a:schemeClr val="bg1"/>
              </a:solid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dirty="0"/>
            </a:p>
          </p:txBody>
        </p:sp>
        <p:pic>
          <p:nvPicPr>
            <p:cNvPr id="4" name="Picture 3" descr="A person in a suit and tie&#10;&#10;Description automatically generated with medium confidence">
              <a:extLst>
                <a:ext uri="{FF2B5EF4-FFF2-40B4-BE49-F238E27FC236}">
                  <a16:creationId xmlns:a16="http://schemas.microsoft.com/office/drawing/2014/main" id="{BFE77714-1B75-8EAD-4201-F191939B0E96}"/>
                </a:ext>
              </a:extLst>
            </p:cNvPr>
            <p:cNvPicPr>
              <a:picLocks noChangeAspect="1"/>
            </p:cNvPicPr>
            <p:nvPr/>
          </p:nvPicPr>
          <p:blipFill rotWithShape="1">
            <a:blip r:embed="rId2">
              <a:extLst>
                <a:ext uri="{28A0092B-C50C-407E-A947-70E740481C1C}">
                  <a14:useLocalDpi xmlns:a14="http://schemas.microsoft.com/office/drawing/2010/main" val="0"/>
                </a:ext>
              </a:extLst>
            </a:blip>
            <a:srcRect l="1489" t="2664" r="730" b="12723"/>
            <a:stretch/>
          </p:blipFill>
          <p:spPr>
            <a:xfrm>
              <a:off x="801130" y="854424"/>
              <a:ext cx="2316554" cy="2004600"/>
            </a:xfrm>
            <a:custGeom>
              <a:avLst/>
              <a:gdLst>
                <a:gd name="connsiteX0" fmla="*/ 216162 w 999204"/>
                <a:gd name="connsiteY0" fmla="*/ 0 h 864648"/>
                <a:gd name="connsiteX1" fmla="*/ 783042 w 999204"/>
                <a:gd name="connsiteY1" fmla="*/ 0 h 864648"/>
                <a:gd name="connsiteX2" fmla="*/ 999204 w 999204"/>
                <a:gd name="connsiteY2" fmla="*/ 432324 h 864648"/>
                <a:gd name="connsiteX3" fmla="*/ 783042 w 999204"/>
                <a:gd name="connsiteY3" fmla="*/ 864648 h 864648"/>
                <a:gd name="connsiteX4" fmla="*/ 216162 w 999204"/>
                <a:gd name="connsiteY4" fmla="*/ 864648 h 864648"/>
                <a:gd name="connsiteX5" fmla="*/ 0 w 999204"/>
                <a:gd name="connsiteY5" fmla="*/ 432324 h 86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204" h="864648">
                  <a:moveTo>
                    <a:pt x="216162" y="0"/>
                  </a:moveTo>
                  <a:lnTo>
                    <a:pt x="783042" y="0"/>
                  </a:lnTo>
                  <a:lnTo>
                    <a:pt x="999204" y="432324"/>
                  </a:lnTo>
                  <a:lnTo>
                    <a:pt x="783042" y="864648"/>
                  </a:lnTo>
                  <a:lnTo>
                    <a:pt x="216162" y="864648"/>
                  </a:lnTo>
                  <a:lnTo>
                    <a:pt x="0" y="432324"/>
                  </a:lnTo>
                  <a:close/>
                </a:path>
              </a:pathLst>
            </a:custGeom>
            <a:effectLst>
              <a:outerShdw blurRad="127000" sx="102000" sy="102000" algn="ctr" rotWithShape="0">
                <a:prstClr val="black">
                  <a:alpha val="10000"/>
                </a:prstClr>
              </a:outerShdw>
            </a:effectLst>
          </p:spPr>
        </p:pic>
      </p:grpSp>
      <p:sp>
        <p:nvSpPr>
          <p:cNvPr id="10" name="Freeform: Shape 9">
            <a:extLst>
              <a:ext uri="{FF2B5EF4-FFF2-40B4-BE49-F238E27FC236}">
                <a16:creationId xmlns:a16="http://schemas.microsoft.com/office/drawing/2014/main" id="{1526A6BB-A5F9-58E7-1E6A-C366EB11A972}"/>
              </a:ext>
            </a:extLst>
          </p:cNvPr>
          <p:cNvSpPr/>
          <p:nvPr/>
        </p:nvSpPr>
        <p:spPr>
          <a:xfrm>
            <a:off x="0" y="0"/>
            <a:ext cx="1750326" cy="3266954"/>
          </a:xfrm>
          <a:custGeom>
            <a:avLst/>
            <a:gdLst>
              <a:gd name="connsiteX0" fmla="*/ 0 w 1750326"/>
              <a:gd name="connsiteY0" fmla="*/ 0 h 3266954"/>
              <a:gd name="connsiteX1" fmla="*/ 1136304 w 1750326"/>
              <a:gd name="connsiteY1" fmla="*/ 0 h 3266954"/>
              <a:gd name="connsiteX2" fmla="*/ 1750326 w 1750326"/>
              <a:gd name="connsiteY2" fmla="*/ 1228045 h 3266954"/>
              <a:gd name="connsiteX3" fmla="*/ 730871 w 1750326"/>
              <a:gd name="connsiteY3" fmla="*/ 3266954 h 3266954"/>
              <a:gd name="connsiteX4" fmla="*/ 0 w 1750326"/>
              <a:gd name="connsiteY4" fmla="*/ 3266954 h 326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26" h="3266954">
                <a:moveTo>
                  <a:pt x="0" y="0"/>
                </a:moveTo>
                <a:lnTo>
                  <a:pt x="1136304" y="0"/>
                </a:lnTo>
                <a:lnTo>
                  <a:pt x="1750326" y="1228045"/>
                </a:lnTo>
                <a:lnTo>
                  <a:pt x="730871" y="3266954"/>
                </a:lnTo>
                <a:lnTo>
                  <a:pt x="0" y="3266954"/>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1" name="TextBox 10">
            <a:extLst>
              <a:ext uri="{FF2B5EF4-FFF2-40B4-BE49-F238E27FC236}">
                <a16:creationId xmlns:a16="http://schemas.microsoft.com/office/drawing/2014/main" id="{7DA4A544-8792-63B6-D717-41844FF0DB2A}"/>
              </a:ext>
            </a:extLst>
          </p:cNvPr>
          <p:cNvSpPr txBox="1"/>
          <p:nvPr/>
        </p:nvSpPr>
        <p:spPr>
          <a:xfrm>
            <a:off x="6350635" y="1934374"/>
            <a:ext cx="4940530" cy="400110"/>
          </a:xfrm>
          <a:prstGeom prst="rect">
            <a:avLst/>
          </a:prstGeom>
          <a:noFill/>
        </p:spPr>
        <p:txBody>
          <a:bodyPr wrap="square">
            <a:spAutoFit/>
          </a:bodyPr>
          <a:lstStyle/>
          <a:p>
            <a:r>
              <a:rPr lang="pl-PL" sz="2000" b="1" dirty="0">
                <a:latin typeface="+mj-lt"/>
              </a:rPr>
              <a:t>Kazuhira (Kazu) Okumoto, Ph. D. </a:t>
            </a:r>
          </a:p>
        </p:txBody>
      </p:sp>
      <p:sp>
        <p:nvSpPr>
          <p:cNvPr id="12" name="TextBox 11">
            <a:extLst>
              <a:ext uri="{FF2B5EF4-FFF2-40B4-BE49-F238E27FC236}">
                <a16:creationId xmlns:a16="http://schemas.microsoft.com/office/drawing/2014/main" id="{80395D1F-E1E9-5DC2-8C92-9896A0502190}"/>
              </a:ext>
            </a:extLst>
          </p:cNvPr>
          <p:cNvSpPr txBox="1"/>
          <p:nvPr/>
        </p:nvSpPr>
        <p:spPr>
          <a:xfrm>
            <a:off x="6631908" y="2483863"/>
            <a:ext cx="4747260" cy="3182025"/>
          </a:xfrm>
          <a:prstGeom prst="rect">
            <a:avLst/>
          </a:prstGeom>
          <a:noFill/>
        </p:spPr>
        <p:txBody>
          <a:bodyPr wrap="square" anchor="t">
            <a:spAutoFit/>
          </a:bodyPr>
          <a:lstStyle/>
          <a:p>
            <a:pPr>
              <a:lnSpc>
                <a:spcPct val="120000"/>
              </a:lnSpc>
              <a:spcAft>
                <a:spcPts val="1200"/>
              </a:spcAft>
            </a:pPr>
            <a:r>
              <a:rPr lang="en-US" sz="1100" dirty="0"/>
              <a:t>Former Bell Labs Scientist with 40 years of experience in the field</a:t>
            </a:r>
          </a:p>
          <a:p>
            <a:pPr>
              <a:lnSpc>
                <a:spcPct val="120000"/>
              </a:lnSpc>
              <a:spcAft>
                <a:spcPts val="1200"/>
              </a:spcAft>
            </a:pPr>
            <a:r>
              <a:rPr lang="en-US" sz="1100" dirty="0"/>
              <a:t>Pioneer in Software Reliability Engineering</a:t>
            </a:r>
          </a:p>
          <a:p>
            <a:pPr>
              <a:lnSpc>
                <a:spcPct val="120000"/>
              </a:lnSpc>
              <a:spcAft>
                <a:spcPts val="1200"/>
              </a:spcAft>
            </a:pPr>
            <a:r>
              <a:rPr lang="en-US" sz="1100" dirty="0"/>
              <a:t>Creator of </a:t>
            </a:r>
            <a:r>
              <a:rPr lang="en-US" sz="1100" b="1" dirty="0">
                <a:gradFill>
                  <a:gsLst>
                    <a:gs pos="0">
                      <a:schemeClr val="accent1"/>
                    </a:gs>
                    <a:gs pos="100000">
                      <a:schemeClr val="accent2"/>
                    </a:gs>
                  </a:gsLst>
                  <a:lin ang="5400000" scaled="1"/>
                </a:gradFill>
              </a:rPr>
              <a:t>Goel-Okumoto Reliability Model</a:t>
            </a:r>
          </a:p>
          <a:p>
            <a:pPr>
              <a:lnSpc>
                <a:spcPct val="120000"/>
              </a:lnSpc>
              <a:spcAft>
                <a:spcPts val="1200"/>
              </a:spcAft>
            </a:pPr>
            <a:r>
              <a:rPr lang="en-US" sz="1100" dirty="0"/>
              <a:t>Co-author of a book, </a:t>
            </a:r>
            <a:r>
              <a:rPr lang="en-US" sz="1100" b="1" dirty="0">
                <a:gradFill>
                  <a:gsLst>
                    <a:gs pos="0">
                      <a:schemeClr val="accent1"/>
                    </a:gs>
                    <a:gs pos="100000">
                      <a:schemeClr val="accent2"/>
                    </a:gs>
                  </a:gsLst>
                  <a:lin ang="5400000" scaled="1"/>
                </a:gradFill>
              </a:rPr>
              <a:t>Software Reliability: Measurement, </a:t>
            </a:r>
            <a:br>
              <a:rPr lang="en-US" sz="1100" b="1" dirty="0">
                <a:gradFill>
                  <a:gsLst>
                    <a:gs pos="0">
                      <a:schemeClr val="accent1"/>
                    </a:gs>
                    <a:gs pos="100000">
                      <a:schemeClr val="accent2"/>
                    </a:gs>
                  </a:gsLst>
                  <a:lin ang="5400000" scaled="1"/>
                </a:gradFill>
              </a:rPr>
            </a:br>
            <a:r>
              <a:rPr lang="en-US" sz="1100" b="1" dirty="0">
                <a:gradFill>
                  <a:gsLst>
                    <a:gs pos="0">
                      <a:schemeClr val="accent1"/>
                    </a:gs>
                    <a:gs pos="100000">
                      <a:schemeClr val="accent2"/>
                    </a:gs>
                  </a:gsLst>
                  <a:lin ang="5400000" scaled="1"/>
                </a:gradFill>
              </a:rPr>
              <a:t>Prediction, Application</a:t>
            </a:r>
          </a:p>
          <a:p>
            <a:pPr>
              <a:lnSpc>
                <a:spcPct val="120000"/>
              </a:lnSpc>
              <a:spcAft>
                <a:spcPts val="1200"/>
              </a:spcAft>
            </a:pPr>
            <a:r>
              <a:rPr lang="en-US" sz="1100" dirty="0"/>
              <a:t>Former Professor @ Rutgers University</a:t>
            </a:r>
          </a:p>
          <a:p>
            <a:pPr>
              <a:lnSpc>
                <a:spcPct val="120000"/>
              </a:lnSpc>
              <a:spcAft>
                <a:spcPts val="1200"/>
              </a:spcAft>
            </a:pPr>
            <a:r>
              <a:rPr lang="en-US" sz="1100" dirty="0"/>
              <a:t>Previous Experience with </a:t>
            </a:r>
            <a:r>
              <a:rPr lang="en-US" sz="1100" b="1" dirty="0">
                <a:gradFill>
                  <a:gsLst>
                    <a:gs pos="0">
                      <a:schemeClr val="accent1"/>
                    </a:gs>
                    <a:gs pos="100000">
                      <a:schemeClr val="accent2"/>
                    </a:gs>
                  </a:gsLst>
                  <a:lin ang="5400000" scaled="1"/>
                </a:gradFill>
              </a:rPr>
              <a:t>Air Force, Navy, NSF </a:t>
            </a:r>
            <a:r>
              <a:rPr lang="en-US" sz="1100" dirty="0"/>
              <a:t>projects</a:t>
            </a:r>
          </a:p>
          <a:p>
            <a:pPr>
              <a:lnSpc>
                <a:spcPct val="120000"/>
              </a:lnSpc>
              <a:spcAft>
                <a:spcPts val="1200"/>
              </a:spcAft>
            </a:pPr>
            <a:r>
              <a:rPr lang="en-US" sz="1100" dirty="0"/>
              <a:t>Developed and productized an innovative software quality assessment tool for </a:t>
            </a:r>
            <a:r>
              <a:rPr lang="en-US" sz="1100" b="1" dirty="0">
                <a:gradFill>
                  <a:gsLst>
                    <a:gs pos="0">
                      <a:schemeClr val="accent1"/>
                    </a:gs>
                    <a:gs pos="100000">
                      <a:schemeClr val="accent2"/>
                    </a:gs>
                  </a:gsLst>
                  <a:lin ang="5400000" scaled="1"/>
                </a:gradFill>
              </a:rPr>
              <a:t>Nokia</a:t>
            </a:r>
            <a:r>
              <a:rPr lang="en-US" sz="1100" b="1" dirty="0"/>
              <a:t> </a:t>
            </a:r>
            <a:r>
              <a:rPr lang="en-US" sz="1100" dirty="0"/>
              <a:t>- BRACE</a:t>
            </a:r>
          </a:p>
          <a:p>
            <a:pPr>
              <a:lnSpc>
                <a:spcPct val="120000"/>
              </a:lnSpc>
              <a:spcAft>
                <a:spcPts val="1200"/>
              </a:spcAft>
            </a:pPr>
            <a:r>
              <a:rPr lang="en-US" sz="1100" dirty="0"/>
              <a:t>Creator of an innovative on-line tool for software quality assurance, </a:t>
            </a:r>
            <a:r>
              <a:rPr lang="en-US" sz="1100" b="1" dirty="0">
                <a:gradFill>
                  <a:gsLst>
                    <a:gs pos="0">
                      <a:schemeClr val="accent1"/>
                    </a:gs>
                    <a:gs pos="100000">
                      <a:schemeClr val="accent2"/>
                    </a:gs>
                  </a:gsLst>
                  <a:lin ang="5400000" scaled="1"/>
                </a:gradFill>
              </a:rPr>
              <a:t>STAR</a:t>
            </a:r>
          </a:p>
        </p:txBody>
      </p:sp>
      <p:sp>
        <p:nvSpPr>
          <p:cNvPr id="14" name="Hexagon 13">
            <a:extLst>
              <a:ext uri="{FF2B5EF4-FFF2-40B4-BE49-F238E27FC236}">
                <a16:creationId xmlns:a16="http://schemas.microsoft.com/office/drawing/2014/main" id="{20F8EC27-E938-0694-7F69-21ADE1470ED1}"/>
              </a:ext>
            </a:extLst>
          </p:cNvPr>
          <p:cNvSpPr/>
          <p:nvPr/>
        </p:nvSpPr>
        <p:spPr>
          <a:xfrm>
            <a:off x="6475458" y="2582678"/>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Hexagon 14">
            <a:extLst>
              <a:ext uri="{FF2B5EF4-FFF2-40B4-BE49-F238E27FC236}">
                <a16:creationId xmlns:a16="http://schemas.microsoft.com/office/drawing/2014/main" id="{33B3F1BB-063A-6ECC-AEE1-C6A9E12EE3D3}"/>
              </a:ext>
            </a:extLst>
          </p:cNvPr>
          <p:cNvSpPr/>
          <p:nvPr/>
        </p:nvSpPr>
        <p:spPr>
          <a:xfrm>
            <a:off x="6475458" y="2946914"/>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Hexagon 15">
            <a:extLst>
              <a:ext uri="{FF2B5EF4-FFF2-40B4-BE49-F238E27FC236}">
                <a16:creationId xmlns:a16="http://schemas.microsoft.com/office/drawing/2014/main" id="{39C86B25-4913-835A-A98B-2FA06D9F4DB8}"/>
              </a:ext>
            </a:extLst>
          </p:cNvPr>
          <p:cNvSpPr/>
          <p:nvPr/>
        </p:nvSpPr>
        <p:spPr>
          <a:xfrm>
            <a:off x="6475458" y="3294767"/>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Hexagon 16">
            <a:extLst>
              <a:ext uri="{FF2B5EF4-FFF2-40B4-BE49-F238E27FC236}">
                <a16:creationId xmlns:a16="http://schemas.microsoft.com/office/drawing/2014/main" id="{F0CD6352-551D-2909-C04F-7681A430CAA2}"/>
              </a:ext>
            </a:extLst>
          </p:cNvPr>
          <p:cNvSpPr/>
          <p:nvPr/>
        </p:nvSpPr>
        <p:spPr>
          <a:xfrm>
            <a:off x="6475458" y="3652907"/>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Hexagon 17">
            <a:extLst>
              <a:ext uri="{FF2B5EF4-FFF2-40B4-BE49-F238E27FC236}">
                <a16:creationId xmlns:a16="http://schemas.microsoft.com/office/drawing/2014/main" id="{F3E698F3-C3E4-CA8E-D353-DACFDB6A725D}"/>
              </a:ext>
            </a:extLst>
          </p:cNvPr>
          <p:cNvSpPr/>
          <p:nvPr/>
        </p:nvSpPr>
        <p:spPr>
          <a:xfrm>
            <a:off x="6475458" y="4200404"/>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Hexagon 18">
            <a:extLst>
              <a:ext uri="{FF2B5EF4-FFF2-40B4-BE49-F238E27FC236}">
                <a16:creationId xmlns:a16="http://schemas.microsoft.com/office/drawing/2014/main" id="{33E14D05-A923-7AF6-A7A6-A7798FE74A43}"/>
              </a:ext>
            </a:extLst>
          </p:cNvPr>
          <p:cNvSpPr/>
          <p:nvPr/>
        </p:nvSpPr>
        <p:spPr>
          <a:xfrm>
            <a:off x="6475458" y="4558544"/>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Hexagon 19">
            <a:extLst>
              <a:ext uri="{FF2B5EF4-FFF2-40B4-BE49-F238E27FC236}">
                <a16:creationId xmlns:a16="http://schemas.microsoft.com/office/drawing/2014/main" id="{AF8F6CBC-ED48-3C69-9A36-B3B909FB4BA8}"/>
              </a:ext>
            </a:extLst>
          </p:cNvPr>
          <p:cNvSpPr/>
          <p:nvPr/>
        </p:nvSpPr>
        <p:spPr>
          <a:xfrm>
            <a:off x="6475458" y="4917065"/>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Hexagon 20">
            <a:extLst>
              <a:ext uri="{FF2B5EF4-FFF2-40B4-BE49-F238E27FC236}">
                <a16:creationId xmlns:a16="http://schemas.microsoft.com/office/drawing/2014/main" id="{0ACE32C4-53C0-6AB6-F95E-203E2239FD3F}"/>
              </a:ext>
            </a:extLst>
          </p:cNvPr>
          <p:cNvSpPr/>
          <p:nvPr/>
        </p:nvSpPr>
        <p:spPr>
          <a:xfrm>
            <a:off x="6475458" y="5461133"/>
            <a:ext cx="111665" cy="96262"/>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3" name="Straight Connector 22">
            <a:extLst>
              <a:ext uri="{FF2B5EF4-FFF2-40B4-BE49-F238E27FC236}">
                <a16:creationId xmlns:a16="http://schemas.microsoft.com/office/drawing/2014/main" id="{97772836-A7CF-7E9F-1FCF-45CAADB5EAB5}"/>
              </a:ext>
            </a:extLst>
          </p:cNvPr>
          <p:cNvCxnSpPr>
            <a:cxnSpLocks/>
          </p:cNvCxnSpPr>
          <p:nvPr/>
        </p:nvCxnSpPr>
        <p:spPr>
          <a:xfrm>
            <a:off x="6870192" y="2829748"/>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CD2D1-745C-02EE-0921-09B6A594AA06}"/>
              </a:ext>
            </a:extLst>
          </p:cNvPr>
          <p:cNvCxnSpPr>
            <a:cxnSpLocks/>
          </p:cNvCxnSpPr>
          <p:nvPr/>
        </p:nvCxnSpPr>
        <p:spPr>
          <a:xfrm>
            <a:off x="6870192" y="3181792"/>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828F44-B036-2C09-D8A4-3628495D1FF6}"/>
              </a:ext>
            </a:extLst>
          </p:cNvPr>
          <p:cNvCxnSpPr>
            <a:cxnSpLocks/>
          </p:cNvCxnSpPr>
          <p:nvPr/>
        </p:nvCxnSpPr>
        <p:spPr>
          <a:xfrm>
            <a:off x="6870192" y="3517072"/>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0A11FA-9E14-7AA8-E6E8-F83C8BC70735}"/>
              </a:ext>
            </a:extLst>
          </p:cNvPr>
          <p:cNvCxnSpPr>
            <a:cxnSpLocks/>
          </p:cNvCxnSpPr>
          <p:nvPr/>
        </p:nvCxnSpPr>
        <p:spPr>
          <a:xfrm>
            <a:off x="6870192" y="4076888"/>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F3A235-81E7-3B36-4CE2-1D821F273146}"/>
              </a:ext>
            </a:extLst>
          </p:cNvPr>
          <p:cNvCxnSpPr>
            <a:cxnSpLocks/>
          </p:cNvCxnSpPr>
          <p:nvPr/>
        </p:nvCxnSpPr>
        <p:spPr>
          <a:xfrm>
            <a:off x="6870192" y="4439092"/>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E09EAC-D5DE-7272-DF80-263B513428BE}"/>
              </a:ext>
            </a:extLst>
          </p:cNvPr>
          <p:cNvCxnSpPr>
            <a:cxnSpLocks/>
          </p:cNvCxnSpPr>
          <p:nvPr/>
        </p:nvCxnSpPr>
        <p:spPr>
          <a:xfrm>
            <a:off x="6870192" y="4799772"/>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FBC602-15DF-B440-86EA-FB9783831196}"/>
              </a:ext>
            </a:extLst>
          </p:cNvPr>
          <p:cNvCxnSpPr>
            <a:cxnSpLocks/>
          </p:cNvCxnSpPr>
          <p:nvPr/>
        </p:nvCxnSpPr>
        <p:spPr>
          <a:xfrm>
            <a:off x="6870192" y="5341300"/>
            <a:ext cx="5321808" cy="0"/>
          </a:xfrm>
          <a:prstGeom prst="line">
            <a:avLst/>
          </a:prstGeom>
          <a:ln w="12700" cap="rnd">
            <a:solidFill>
              <a:schemeClr val="bg1">
                <a:lumMod val="65000"/>
                <a:alpha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E8E354A-F5BC-BD95-C1A6-A7D535264758}"/>
              </a:ext>
            </a:extLst>
          </p:cNvPr>
          <p:cNvSpPr txBox="1"/>
          <p:nvPr/>
        </p:nvSpPr>
        <p:spPr>
          <a:xfrm>
            <a:off x="6350635" y="1192113"/>
            <a:ext cx="4011350" cy="646331"/>
          </a:xfrm>
          <a:prstGeom prst="rect">
            <a:avLst/>
          </a:prstGeom>
          <a:noFill/>
        </p:spPr>
        <p:txBody>
          <a:bodyPr wrap="square" anchor="ctr">
            <a:spAutoFit/>
          </a:bodyPr>
          <a:lstStyle/>
          <a:p>
            <a:r>
              <a:rPr lang="en-US" sz="3600" b="1" dirty="0">
                <a:gradFill>
                  <a:gsLst>
                    <a:gs pos="0">
                      <a:srgbClr val="8B0843"/>
                    </a:gs>
                    <a:gs pos="100000">
                      <a:srgbClr val="DA3E67"/>
                    </a:gs>
                  </a:gsLst>
                  <a:lin ang="16200000" scaled="1"/>
                </a:gradFill>
                <a:latin typeface="+mj-lt"/>
              </a:rPr>
              <a:t>Introduction</a:t>
            </a:r>
          </a:p>
        </p:txBody>
      </p:sp>
      <p:sp>
        <p:nvSpPr>
          <p:cNvPr id="33" name="Hexagon 32">
            <a:extLst>
              <a:ext uri="{FF2B5EF4-FFF2-40B4-BE49-F238E27FC236}">
                <a16:creationId xmlns:a16="http://schemas.microsoft.com/office/drawing/2014/main" id="{31768433-DA31-D83A-D299-5211C8A80F58}"/>
              </a:ext>
            </a:extLst>
          </p:cNvPr>
          <p:cNvSpPr/>
          <p:nvPr/>
        </p:nvSpPr>
        <p:spPr>
          <a:xfrm>
            <a:off x="3363874" y="5772324"/>
            <a:ext cx="2518766" cy="2171352"/>
          </a:xfrm>
          <a:prstGeom prst="hexagon">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34" name="Hexagon 33">
            <a:extLst>
              <a:ext uri="{FF2B5EF4-FFF2-40B4-BE49-F238E27FC236}">
                <a16:creationId xmlns:a16="http://schemas.microsoft.com/office/drawing/2014/main" id="{2461A35E-1980-CFB8-7DB1-76EA022D9FC4}"/>
              </a:ext>
            </a:extLst>
          </p:cNvPr>
          <p:cNvSpPr/>
          <p:nvPr/>
        </p:nvSpPr>
        <p:spPr>
          <a:xfrm>
            <a:off x="11278892" y="-374847"/>
            <a:ext cx="1826216" cy="1574326"/>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Tree>
    <p:extLst>
      <p:ext uri="{BB962C8B-B14F-4D97-AF65-F5344CB8AC3E}">
        <p14:creationId xmlns:p14="http://schemas.microsoft.com/office/powerpoint/2010/main" val="2387385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erson in blue shirt writing on white paper">
            <a:extLst>
              <a:ext uri="{FF2B5EF4-FFF2-40B4-BE49-F238E27FC236}">
                <a16:creationId xmlns:a16="http://schemas.microsoft.com/office/drawing/2014/main" id="{EBC2751C-CAD8-4887-A9DB-AFD56709E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1017" r="2000" b="20293"/>
          <a:stretch/>
        </p:blipFill>
        <p:spPr bwMode="auto">
          <a:xfrm>
            <a:off x="1" y="1923696"/>
            <a:ext cx="12191999" cy="4934305"/>
          </a:xfrm>
          <a:custGeom>
            <a:avLst/>
            <a:gdLst>
              <a:gd name="connsiteX0" fmla="*/ 6096001 w 12191999"/>
              <a:gd name="connsiteY0" fmla="*/ 0 h 4934305"/>
              <a:gd name="connsiteX1" fmla="*/ 12191999 w 12191999"/>
              <a:gd name="connsiteY1" fmla="*/ 2161433 h 4934305"/>
              <a:gd name="connsiteX2" fmla="*/ 12191999 w 12191999"/>
              <a:gd name="connsiteY2" fmla="*/ 2798133 h 4934305"/>
              <a:gd name="connsiteX3" fmla="*/ 12191999 w 12191999"/>
              <a:gd name="connsiteY3" fmla="*/ 3931280 h 4934305"/>
              <a:gd name="connsiteX4" fmla="*/ 12191999 w 12191999"/>
              <a:gd name="connsiteY4" fmla="*/ 4934305 h 4934305"/>
              <a:gd name="connsiteX5" fmla="*/ 0 w 12191999"/>
              <a:gd name="connsiteY5" fmla="*/ 4934305 h 4934305"/>
              <a:gd name="connsiteX6" fmla="*/ 0 w 12191999"/>
              <a:gd name="connsiteY6" fmla="*/ 3931280 h 4934305"/>
              <a:gd name="connsiteX7" fmla="*/ 0 w 12191999"/>
              <a:gd name="connsiteY7" fmla="*/ 2798133 h 4934305"/>
              <a:gd name="connsiteX8" fmla="*/ 0 w 12191999"/>
              <a:gd name="connsiteY8" fmla="*/ 2161434 h 49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4934305">
                <a:moveTo>
                  <a:pt x="6096001" y="0"/>
                </a:moveTo>
                <a:lnTo>
                  <a:pt x="12191999" y="2161433"/>
                </a:lnTo>
                <a:lnTo>
                  <a:pt x="12191999" y="2798133"/>
                </a:lnTo>
                <a:lnTo>
                  <a:pt x="12191999" y="3931280"/>
                </a:lnTo>
                <a:lnTo>
                  <a:pt x="12191999" y="4934305"/>
                </a:lnTo>
                <a:lnTo>
                  <a:pt x="0" y="4934305"/>
                </a:lnTo>
                <a:lnTo>
                  <a:pt x="0" y="3931280"/>
                </a:lnTo>
                <a:lnTo>
                  <a:pt x="0" y="2798133"/>
                </a:lnTo>
                <a:lnTo>
                  <a:pt x="0" y="2161434"/>
                </a:lnTo>
                <a:close/>
              </a:path>
            </a:pathLst>
          </a:custGeom>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A00FBE97-30BF-4E24-98D3-AC86706A7803}"/>
              </a:ext>
            </a:extLst>
          </p:cNvPr>
          <p:cNvSpPr/>
          <p:nvPr/>
        </p:nvSpPr>
        <p:spPr>
          <a:xfrm rot="16200000" flipV="1">
            <a:off x="3628848" y="-1705153"/>
            <a:ext cx="4934305" cy="12192000"/>
          </a:xfrm>
          <a:custGeom>
            <a:avLst/>
            <a:gdLst>
              <a:gd name="connsiteX0" fmla="*/ 4934305 w 4934305"/>
              <a:gd name="connsiteY0" fmla="*/ 6095999 h 12192000"/>
              <a:gd name="connsiteX1" fmla="*/ 2772872 w 4934305"/>
              <a:gd name="connsiteY1" fmla="*/ 0 h 12192000"/>
              <a:gd name="connsiteX2" fmla="*/ 2136172 w 4934305"/>
              <a:gd name="connsiteY2" fmla="*/ 0 h 12192000"/>
              <a:gd name="connsiteX3" fmla="*/ 1003025 w 4934305"/>
              <a:gd name="connsiteY3" fmla="*/ 0 h 12192000"/>
              <a:gd name="connsiteX4" fmla="*/ 0 w 4934305"/>
              <a:gd name="connsiteY4" fmla="*/ 0 h 12192000"/>
              <a:gd name="connsiteX5" fmla="*/ 0 w 4934305"/>
              <a:gd name="connsiteY5" fmla="*/ 12192000 h 12192000"/>
              <a:gd name="connsiteX6" fmla="*/ 1003025 w 4934305"/>
              <a:gd name="connsiteY6" fmla="*/ 12192000 h 12192000"/>
              <a:gd name="connsiteX7" fmla="*/ 2136172 w 4934305"/>
              <a:gd name="connsiteY7" fmla="*/ 12192000 h 12192000"/>
              <a:gd name="connsiteX8" fmla="*/ 2772871 w 4934305"/>
              <a:gd name="connsiteY8"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305" h="12192000">
                <a:moveTo>
                  <a:pt x="4934305" y="6095999"/>
                </a:moveTo>
                <a:lnTo>
                  <a:pt x="2772872" y="0"/>
                </a:lnTo>
                <a:lnTo>
                  <a:pt x="2136172" y="0"/>
                </a:lnTo>
                <a:lnTo>
                  <a:pt x="1003025" y="0"/>
                </a:lnTo>
                <a:lnTo>
                  <a:pt x="0" y="0"/>
                </a:lnTo>
                <a:lnTo>
                  <a:pt x="0" y="12192000"/>
                </a:lnTo>
                <a:lnTo>
                  <a:pt x="1003025" y="12192000"/>
                </a:lnTo>
                <a:lnTo>
                  <a:pt x="2136172" y="12192000"/>
                </a:lnTo>
                <a:lnTo>
                  <a:pt x="2772871" y="12192000"/>
                </a:lnTo>
                <a:close/>
              </a:path>
            </a:pathLst>
          </a:custGeom>
          <a:gradFill flip="none" rotWithShape="1">
            <a:gsLst>
              <a:gs pos="0">
                <a:schemeClr val="accent1">
                  <a:alpha val="58000"/>
                </a:schemeClr>
              </a:gs>
              <a:gs pos="100000">
                <a:schemeClr val="accent2">
                  <a:alpha val="7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extBox 1">
            <a:extLst>
              <a:ext uri="{FF2B5EF4-FFF2-40B4-BE49-F238E27FC236}">
                <a16:creationId xmlns:a16="http://schemas.microsoft.com/office/drawing/2014/main" id="{E59C93D5-727F-4232-9FB4-C47A0755408E}"/>
              </a:ext>
            </a:extLst>
          </p:cNvPr>
          <p:cNvSpPr txBox="1"/>
          <p:nvPr/>
        </p:nvSpPr>
        <p:spPr>
          <a:xfrm>
            <a:off x="514349" y="277131"/>
            <a:ext cx="11163298" cy="95410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a:gsLst>
                    <a:gs pos="0">
                      <a:srgbClr val="00437A"/>
                    </a:gs>
                    <a:gs pos="100000">
                      <a:srgbClr val="0563C1"/>
                    </a:gs>
                  </a:gsLst>
                  <a:lin ang="16200000" scaled="1"/>
                </a:gradFill>
                <a:effectLst/>
                <a:uLnTx/>
                <a:uFillTx/>
                <a:latin typeface="Montserrat"/>
                <a:ea typeface="+mn-ea"/>
                <a:cs typeface="+mn-cs"/>
              </a:rPr>
              <a:t>STAR in Action </a:t>
            </a:r>
            <a:br>
              <a:rPr kumimoji="0" lang="en-US" sz="3200" b="1" i="0" u="none" strike="noStrike" kern="1200" cap="none" spc="0" normalizeH="0" baseline="0" noProof="0" dirty="0">
                <a:ln>
                  <a:noFill/>
                </a:ln>
                <a:gradFill>
                  <a:gsLst>
                    <a:gs pos="0">
                      <a:srgbClr val="8B0843"/>
                    </a:gs>
                    <a:gs pos="100000">
                      <a:srgbClr val="DA3E67"/>
                    </a:gs>
                  </a:gsLst>
                  <a:lin ang="16200000" scaled="1"/>
                </a:gradFill>
                <a:effectLst/>
                <a:uLnTx/>
                <a:uFillTx/>
                <a:latin typeface="Montserrat"/>
                <a:ea typeface="+mn-ea"/>
                <a:cs typeface="+mn-cs"/>
              </a:rPr>
            </a:br>
            <a:r>
              <a:rPr kumimoji="0" lang="en-US" sz="2400" b="0" i="0" u="none" strike="noStrike" kern="1200" cap="none" spc="0" normalizeH="0" baseline="0" noProof="0" dirty="0">
                <a:ln>
                  <a:noFill/>
                </a:ln>
                <a:solidFill>
                  <a:prstClr val="black"/>
                </a:solidFill>
                <a:effectLst/>
                <a:uLnTx/>
                <a:uFillTx/>
                <a:latin typeface="Montserrat"/>
                <a:ea typeface="+mn-ea"/>
                <a:cs typeface="+mn-cs"/>
              </a:rPr>
              <a:t>Defect Filters for Components &amp; Severity</a:t>
            </a:r>
          </a:p>
        </p:txBody>
      </p:sp>
      <p:sp>
        <p:nvSpPr>
          <p:cNvPr id="3" name="Freeform: Shape 2">
            <a:extLst>
              <a:ext uri="{FF2B5EF4-FFF2-40B4-BE49-F238E27FC236}">
                <a16:creationId xmlns:a16="http://schemas.microsoft.com/office/drawing/2014/main" id="{33FDADB2-84A0-46B9-9299-A12FE81767BF}"/>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36B157FC-1BA7-4E61-9AC9-1BDE20EECBD4}"/>
              </a:ext>
            </a:extLst>
          </p:cNvPr>
          <p:cNvGrpSpPr/>
          <p:nvPr/>
        </p:nvGrpSpPr>
        <p:grpSpPr>
          <a:xfrm>
            <a:off x="601884" y="1696696"/>
            <a:ext cx="11123038" cy="2859076"/>
            <a:chOff x="601884" y="2419044"/>
            <a:chExt cx="11123038" cy="2859076"/>
          </a:xfrm>
        </p:grpSpPr>
        <p:sp>
          <p:nvSpPr>
            <p:cNvPr id="5" name="Rectangle: Rounded Corners 4">
              <a:extLst>
                <a:ext uri="{FF2B5EF4-FFF2-40B4-BE49-F238E27FC236}">
                  <a16:creationId xmlns:a16="http://schemas.microsoft.com/office/drawing/2014/main" id="{5D4BDFF1-C974-41AB-B7AE-D0A084DB380B}"/>
                </a:ext>
              </a:extLst>
            </p:cNvPr>
            <p:cNvSpPr/>
            <p:nvPr/>
          </p:nvSpPr>
          <p:spPr>
            <a:xfrm>
              <a:off x="601884" y="2612984"/>
              <a:ext cx="10988232" cy="2471196"/>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C136D46F-74C4-4FD5-BB48-D7F56B99B69D}"/>
                </a:ext>
              </a:extLst>
            </p:cNvPr>
            <p:cNvPicPr>
              <a:picLocks noChangeAspect="1"/>
            </p:cNvPicPr>
            <p:nvPr/>
          </p:nvPicPr>
          <p:blipFill>
            <a:blip r:embed="rId3"/>
            <a:stretch>
              <a:fillRect/>
            </a:stretch>
          </p:blipFill>
          <p:spPr>
            <a:xfrm>
              <a:off x="802511" y="2853807"/>
              <a:ext cx="10586978" cy="1989550"/>
            </a:xfrm>
            <a:prstGeom prst="rect">
              <a:avLst/>
            </a:prstGeom>
          </p:spPr>
        </p:pic>
        <p:grpSp>
          <p:nvGrpSpPr>
            <p:cNvPr id="11" name="Group 10">
              <a:extLst>
                <a:ext uri="{FF2B5EF4-FFF2-40B4-BE49-F238E27FC236}">
                  <a16:creationId xmlns:a16="http://schemas.microsoft.com/office/drawing/2014/main" id="{4BEA5A5A-A38A-4B96-8292-48E85D10FF1D}"/>
                </a:ext>
              </a:extLst>
            </p:cNvPr>
            <p:cNvGrpSpPr/>
            <p:nvPr/>
          </p:nvGrpSpPr>
          <p:grpSpPr>
            <a:xfrm>
              <a:off x="7490056" y="2419044"/>
              <a:ext cx="4234866" cy="2859076"/>
              <a:chOff x="7931872" y="2779724"/>
              <a:chExt cx="3843592" cy="2594916"/>
            </a:xfrm>
          </p:grpSpPr>
          <p:sp>
            <p:nvSpPr>
              <p:cNvPr id="8" name="Rectangle: Rounded Corners 7">
                <a:extLst>
                  <a:ext uri="{FF2B5EF4-FFF2-40B4-BE49-F238E27FC236}">
                    <a16:creationId xmlns:a16="http://schemas.microsoft.com/office/drawing/2014/main" id="{0E9FCF98-31AE-41C6-B238-24AA7C0F528C}"/>
                  </a:ext>
                </a:extLst>
              </p:cNvPr>
              <p:cNvSpPr/>
              <p:nvPr/>
            </p:nvSpPr>
            <p:spPr>
              <a:xfrm>
                <a:off x="7931872" y="2779724"/>
                <a:ext cx="3843592" cy="2594916"/>
              </a:xfrm>
              <a:prstGeom prst="roundRect">
                <a:avLst>
                  <a:gd name="adj" fmla="val 3645"/>
                </a:avLst>
              </a:prstGeom>
              <a:solidFill>
                <a:schemeClr val="bg1"/>
              </a:solidFill>
              <a:ln w="25400">
                <a:gradFill>
                  <a:gsLst>
                    <a:gs pos="0">
                      <a:schemeClr val="accent2"/>
                    </a:gs>
                    <a:gs pos="100000">
                      <a:schemeClr val="accent1"/>
                    </a:gs>
                  </a:gsLst>
                  <a:lin ang="5400000" scaled="1"/>
                </a:gradFill>
                <a:prstDash val="solid"/>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B716D6A6-14AF-4733-9450-014F22136B99}"/>
                  </a:ext>
                </a:extLst>
              </p:cNvPr>
              <p:cNvPicPr>
                <a:picLocks noChangeAspect="1"/>
              </p:cNvPicPr>
              <p:nvPr/>
            </p:nvPicPr>
            <p:blipFill rotWithShape="1">
              <a:blip r:embed="rId3"/>
              <a:srcRect l="71577" t="2934" r="588" b="2081"/>
              <a:stretch/>
            </p:blipFill>
            <p:spPr>
              <a:xfrm>
                <a:off x="8057592" y="2925420"/>
                <a:ext cx="3592156" cy="2303523"/>
              </a:xfrm>
              <a:prstGeom prst="rect">
                <a:avLst/>
              </a:prstGeom>
            </p:spPr>
          </p:pic>
        </p:grpSp>
      </p:grpSp>
      <p:pic>
        <p:nvPicPr>
          <p:cNvPr id="20" name="Picture 19" descr="Logo&#10;&#10;Description automatically generated">
            <a:extLst>
              <a:ext uri="{FF2B5EF4-FFF2-40B4-BE49-F238E27FC236}">
                <a16:creationId xmlns:a16="http://schemas.microsoft.com/office/drawing/2014/main" id="{AACFD135-01C4-48BC-984C-1666C60133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251" y="6235700"/>
            <a:ext cx="1445710" cy="454025"/>
          </a:xfrm>
          <a:prstGeom prst="rect">
            <a:avLst/>
          </a:prstGeom>
        </p:spPr>
      </p:pic>
      <p:sp>
        <p:nvSpPr>
          <p:cNvPr id="19" name="Slide Number Placeholder 5">
            <a:extLst>
              <a:ext uri="{FF2B5EF4-FFF2-40B4-BE49-F238E27FC236}">
                <a16:creationId xmlns:a16="http://schemas.microsoft.com/office/drawing/2014/main" id="{0341533B-4F1D-4E04-BB81-886AE1E13863}"/>
              </a:ext>
            </a:extLst>
          </p:cNvPr>
          <p:cNvSpPr txBox="1">
            <a:spLocks/>
          </p:cNvSpPr>
          <p:nvPr/>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6B04AA-3313-4D69-B1F5-3C2F3A8A9B89}" type="slidenum">
              <a:rPr kumimoji="0" lang="en-ID" sz="1200" b="1" i="0" u="none" strike="noStrike" kern="1200" cap="none" spc="0" normalizeH="0" baseline="0" noProof="0" smtClean="0">
                <a:ln>
                  <a:noFill/>
                </a:ln>
                <a:solidFill>
                  <a:prstClr val="white"/>
                </a:solidFill>
                <a:effectLst/>
                <a:uLnTx/>
                <a:uFillTx/>
                <a:latin typeface="Montserra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D" sz="1200" b="1" i="0" u="none" strike="noStrike" kern="1200" cap="none" spc="0" normalizeH="0" baseline="0" noProof="0" dirty="0">
              <a:ln>
                <a:noFill/>
              </a:ln>
              <a:solidFill>
                <a:prstClr val="white"/>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9B9EED9C-7ED1-4841-AE46-18BB57A33E25}"/>
              </a:ext>
            </a:extLst>
          </p:cNvPr>
          <p:cNvSpPr txBox="1"/>
          <p:nvPr/>
        </p:nvSpPr>
        <p:spPr>
          <a:xfrm>
            <a:off x="514348" y="4903820"/>
            <a:ext cx="107593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For each view, additional filters for </a:t>
            </a:r>
            <a:r>
              <a:rPr kumimoji="0" lang="en-US" sz="2400" b="1" i="0" u="none" strike="noStrike" kern="1200" cap="none" spc="0" normalizeH="0" baseline="0" noProof="0" dirty="0">
                <a:ln>
                  <a:noFill/>
                </a:ln>
                <a:solidFill>
                  <a:prstClr val="white"/>
                </a:solidFill>
                <a:effectLst/>
                <a:uLnTx/>
                <a:uFillTx/>
                <a:latin typeface="segoe ui"/>
                <a:ea typeface="+mn-ea"/>
                <a:cs typeface="+mn-cs"/>
              </a:rPr>
              <a:t>component</a:t>
            </a:r>
            <a:r>
              <a:rPr kumimoji="0" lang="en-US" sz="2400" b="0" i="0" u="none" strike="noStrike" kern="1200" cap="none" spc="0" normalizeH="0" baseline="0" noProof="0" dirty="0">
                <a:ln>
                  <a:noFill/>
                </a:ln>
                <a:solidFill>
                  <a:prstClr val="white"/>
                </a:solidFill>
                <a:effectLst/>
                <a:uLnTx/>
                <a:uFillTx/>
                <a:latin typeface="segoe ui"/>
                <a:ea typeface="+mn-ea"/>
                <a:cs typeface="+mn-cs"/>
              </a:rPr>
              <a:t> and </a:t>
            </a:r>
            <a:r>
              <a:rPr kumimoji="0" lang="en-US" sz="2400" b="1" i="0" u="none" strike="noStrike" kern="1200" cap="none" spc="0" normalizeH="0" baseline="0" noProof="0" dirty="0">
                <a:ln>
                  <a:noFill/>
                </a:ln>
                <a:solidFill>
                  <a:prstClr val="white"/>
                </a:solidFill>
                <a:effectLst/>
                <a:uLnTx/>
                <a:uFillTx/>
                <a:latin typeface="segoe ui"/>
                <a:ea typeface="+mn-ea"/>
                <a:cs typeface="+mn-cs"/>
              </a:rPr>
              <a:t>severity</a:t>
            </a:r>
            <a:r>
              <a:rPr kumimoji="0" lang="en-US" sz="2400" b="0" i="0" u="none" strike="noStrike" kern="1200" cap="none" spc="0" normalizeH="0" baseline="0" noProof="0" dirty="0">
                <a:ln>
                  <a:noFill/>
                </a:ln>
                <a:solidFill>
                  <a:prstClr val="white"/>
                </a:solidFill>
                <a:effectLst/>
                <a:uLnTx/>
                <a:uFillTx/>
                <a:latin typeface="segoe ui"/>
                <a:ea typeface="+mn-ea"/>
                <a:cs typeface="+mn-cs"/>
              </a:rPr>
              <a:t> are provided for a given </a:t>
            </a:r>
            <a:r>
              <a:rPr kumimoji="0" lang="en-US" sz="2400" b="1" i="0" u="none" strike="noStrike" kern="1200" cap="none" spc="0" normalizeH="0" baseline="0" noProof="0" dirty="0">
                <a:ln>
                  <a:noFill/>
                </a:ln>
                <a:solidFill>
                  <a:prstClr val="white"/>
                </a:solidFill>
                <a:effectLst/>
                <a:uLnTx/>
                <a:uFillTx/>
                <a:latin typeface="segoe ui"/>
                <a:ea typeface="+mn-ea"/>
                <a:cs typeface="+mn-cs"/>
              </a:rPr>
              <a:t>project &amp; release </a:t>
            </a:r>
            <a:r>
              <a:rPr kumimoji="0" lang="en-US" sz="2400" b="0" i="0" u="none" strike="noStrike" kern="1200" cap="none" spc="0" normalizeH="0" baseline="0" noProof="0" dirty="0">
                <a:ln>
                  <a:noFill/>
                </a:ln>
                <a:solidFill>
                  <a:prstClr val="white"/>
                </a:solidFill>
                <a:effectLst/>
                <a:uLnTx/>
                <a:uFillTx/>
                <a:latin typeface="segoe ui"/>
                <a:ea typeface="+mn-ea"/>
                <a:cs typeface="+mn-cs"/>
              </a:rPr>
              <a:t>to Suit All Users from Developers to Exec.</a:t>
            </a:r>
          </a:p>
        </p:txBody>
      </p:sp>
    </p:spTree>
    <p:extLst>
      <p:ext uri="{BB962C8B-B14F-4D97-AF65-F5344CB8AC3E}">
        <p14:creationId xmlns:p14="http://schemas.microsoft.com/office/powerpoint/2010/main" val="367108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37E256F-EEA0-4912-BC1C-9AB0355BE94A}"/>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C1F4E9B9-C3F5-43EA-95AB-794506B61B3B}"/>
              </a:ext>
            </a:extLst>
          </p:cNvPr>
          <p:cNvSpPr txBox="1"/>
          <p:nvPr/>
        </p:nvSpPr>
        <p:spPr>
          <a:xfrm>
            <a:off x="514351" y="277131"/>
            <a:ext cx="8924924" cy="954107"/>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a:gsLst>
                    <a:gs pos="0">
                      <a:srgbClr val="00437A"/>
                    </a:gs>
                    <a:gs pos="100000">
                      <a:srgbClr val="0563C1"/>
                    </a:gs>
                  </a:gsLst>
                  <a:lin ang="16200000" scaled="1"/>
                </a:gradFill>
                <a:effectLst/>
                <a:uLnTx/>
                <a:uFillTx/>
                <a:latin typeface="Montserrat"/>
                <a:ea typeface="+mn-ea"/>
                <a:cs typeface="+mn-cs"/>
              </a:rPr>
              <a:t>STAR in Action</a:t>
            </a:r>
            <a:br>
              <a:rPr kumimoji="0" lang="en-US" sz="3200" b="1" i="0" u="none" strike="noStrike" kern="1200" cap="none" spc="0" normalizeH="0" baseline="0" noProof="0" dirty="0">
                <a:ln>
                  <a:noFill/>
                </a:ln>
                <a:gradFill>
                  <a:gsLst>
                    <a:gs pos="0">
                      <a:srgbClr val="8B0843"/>
                    </a:gs>
                    <a:gs pos="100000">
                      <a:srgbClr val="DA3E67"/>
                    </a:gs>
                  </a:gsLst>
                  <a:lin ang="16200000" scaled="1"/>
                </a:gradFill>
                <a:effectLst/>
                <a:uLnTx/>
                <a:uFillTx/>
                <a:latin typeface="Montserrat"/>
                <a:ea typeface="+mn-ea"/>
                <a:cs typeface="+mn-cs"/>
              </a:rPr>
            </a:br>
            <a:r>
              <a:rPr kumimoji="0" lang="en-US" sz="2400" b="0" i="0" u="none" strike="noStrike" kern="1200" cap="none" spc="0" normalizeH="0" baseline="0" noProof="0" dirty="0">
                <a:ln>
                  <a:noFill/>
                </a:ln>
                <a:solidFill>
                  <a:prstClr val="black"/>
                </a:solidFill>
                <a:effectLst/>
                <a:uLnTx/>
                <a:uFillTx/>
                <a:latin typeface="Montserrat"/>
                <a:ea typeface="+mn-ea"/>
                <a:cs typeface="+mn-cs"/>
              </a:rPr>
              <a:t>Defect Trend Menu - Multiple Output Views Available</a:t>
            </a:r>
          </a:p>
        </p:txBody>
      </p:sp>
      <p:sp>
        <p:nvSpPr>
          <p:cNvPr id="11" name="Freeform: Shape 10">
            <a:extLst>
              <a:ext uri="{FF2B5EF4-FFF2-40B4-BE49-F238E27FC236}">
                <a16:creationId xmlns:a16="http://schemas.microsoft.com/office/drawing/2014/main" id="{C2ADB41F-AB95-4F6E-A13F-8FB0FF87E354}"/>
              </a:ext>
            </a:extLst>
          </p:cNvPr>
          <p:cNvSpPr/>
          <p:nvPr/>
        </p:nvSpPr>
        <p:spPr>
          <a:xfrm rot="16200000">
            <a:off x="-715489" y="3378873"/>
            <a:ext cx="4194620" cy="2763641"/>
          </a:xfrm>
          <a:custGeom>
            <a:avLst/>
            <a:gdLst>
              <a:gd name="connsiteX0" fmla="*/ 4194620 w 4194620"/>
              <a:gd name="connsiteY0" fmla="*/ 0 h 2763641"/>
              <a:gd name="connsiteX1" fmla="*/ 2812799 w 4194620"/>
              <a:gd name="connsiteY1" fmla="*/ 2763641 h 2763641"/>
              <a:gd name="connsiteX2" fmla="*/ 0 w 4194620"/>
              <a:gd name="connsiteY2" fmla="*/ 2763641 h 2763641"/>
              <a:gd name="connsiteX3" fmla="*/ 1 w 4194620"/>
              <a:gd name="connsiteY3" fmla="*/ 0 h 2763641"/>
            </a:gdLst>
            <a:ahLst/>
            <a:cxnLst>
              <a:cxn ang="0">
                <a:pos x="connsiteX0" y="connsiteY0"/>
              </a:cxn>
              <a:cxn ang="0">
                <a:pos x="connsiteX1" y="connsiteY1"/>
              </a:cxn>
              <a:cxn ang="0">
                <a:pos x="connsiteX2" y="connsiteY2"/>
              </a:cxn>
              <a:cxn ang="0">
                <a:pos x="connsiteX3" y="connsiteY3"/>
              </a:cxn>
            </a:cxnLst>
            <a:rect l="l" t="t" r="r" b="b"/>
            <a:pathLst>
              <a:path w="4194620" h="2763641">
                <a:moveTo>
                  <a:pt x="4194620" y="0"/>
                </a:moveTo>
                <a:lnTo>
                  <a:pt x="2812799" y="2763641"/>
                </a:lnTo>
                <a:lnTo>
                  <a:pt x="0" y="2763641"/>
                </a:lnTo>
                <a:lnTo>
                  <a:pt x="1" y="0"/>
                </a:lnTo>
                <a:close/>
              </a:path>
            </a:pathLst>
          </a:cu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 name="Picture 6" descr="Logo&#10;&#10;Description automatically generated">
            <a:extLst>
              <a:ext uri="{FF2B5EF4-FFF2-40B4-BE49-F238E27FC236}">
                <a16:creationId xmlns:a16="http://schemas.microsoft.com/office/drawing/2014/main" id="{4949B2F6-9E70-4A3C-817E-E24A42E2DA1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251" y="6235701"/>
            <a:ext cx="1445707" cy="454024"/>
          </a:xfrm>
          <a:prstGeom prst="rect">
            <a:avLst/>
          </a:prstGeom>
        </p:spPr>
      </p:pic>
      <p:grpSp>
        <p:nvGrpSpPr>
          <p:cNvPr id="12" name="Group 11">
            <a:extLst>
              <a:ext uri="{FF2B5EF4-FFF2-40B4-BE49-F238E27FC236}">
                <a16:creationId xmlns:a16="http://schemas.microsoft.com/office/drawing/2014/main" id="{C64ECA2B-B9D8-4A70-86AA-7AA1BD985EB5}"/>
              </a:ext>
            </a:extLst>
          </p:cNvPr>
          <p:cNvGrpSpPr/>
          <p:nvPr/>
        </p:nvGrpSpPr>
        <p:grpSpPr>
          <a:xfrm>
            <a:off x="645259" y="1485239"/>
            <a:ext cx="2691830" cy="4496462"/>
            <a:chOff x="645259" y="1485239"/>
            <a:chExt cx="2691830" cy="4496462"/>
          </a:xfrm>
        </p:grpSpPr>
        <p:sp>
          <p:nvSpPr>
            <p:cNvPr id="8" name="Rectangle: Rounded Corners 7">
              <a:extLst>
                <a:ext uri="{FF2B5EF4-FFF2-40B4-BE49-F238E27FC236}">
                  <a16:creationId xmlns:a16="http://schemas.microsoft.com/office/drawing/2014/main" id="{383360F4-79D1-44F7-94BE-147278996B27}"/>
                </a:ext>
              </a:extLst>
            </p:cNvPr>
            <p:cNvSpPr/>
            <p:nvPr/>
          </p:nvSpPr>
          <p:spPr>
            <a:xfrm>
              <a:off x="645259" y="1485239"/>
              <a:ext cx="2691830" cy="4496462"/>
            </a:xfrm>
            <a:prstGeom prst="roundRect">
              <a:avLst>
                <a:gd name="adj" fmla="val 3624"/>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D0553099-6816-48DB-9BF4-6D0FE404FB2C}"/>
                </a:ext>
              </a:extLst>
            </p:cNvPr>
            <p:cNvPicPr>
              <a:picLocks noChangeAspect="1"/>
            </p:cNvPicPr>
            <p:nvPr/>
          </p:nvPicPr>
          <p:blipFill rotWithShape="1">
            <a:blip r:embed="rId4"/>
            <a:srcRect b="11160"/>
            <a:stretch/>
          </p:blipFill>
          <p:spPr>
            <a:xfrm>
              <a:off x="804727" y="1637640"/>
              <a:ext cx="2372894" cy="4191660"/>
            </a:xfrm>
            <a:prstGeom prst="roundRect">
              <a:avLst>
                <a:gd name="adj" fmla="val 2801"/>
              </a:avLst>
            </a:prstGeom>
          </p:spPr>
        </p:pic>
      </p:grpSp>
      <p:sp>
        <p:nvSpPr>
          <p:cNvPr id="13" name="Rectangle: Rounded Corners 12">
            <a:extLst>
              <a:ext uri="{FF2B5EF4-FFF2-40B4-BE49-F238E27FC236}">
                <a16:creationId xmlns:a16="http://schemas.microsoft.com/office/drawing/2014/main" id="{1212F4FE-2330-444E-A9DC-78FEC9680C95}"/>
              </a:ext>
            </a:extLst>
          </p:cNvPr>
          <p:cNvSpPr/>
          <p:nvPr/>
        </p:nvSpPr>
        <p:spPr>
          <a:xfrm>
            <a:off x="804727" y="2185988"/>
            <a:ext cx="2372894" cy="1695450"/>
          </a:xfrm>
          <a:prstGeom prst="roundRect">
            <a:avLst>
              <a:gd name="adj" fmla="val 3351"/>
            </a:avLst>
          </a:prstGeom>
          <a:no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D3951066-144F-4773-9AB6-EF7FE6C58CC3}"/>
              </a:ext>
            </a:extLst>
          </p:cNvPr>
          <p:cNvSpPr txBox="1"/>
          <p:nvPr/>
        </p:nvSpPr>
        <p:spPr>
          <a:xfrm>
            <a:off x="3751869" y="1334275"/>
            <a:ext cx="7794872" cy="4647426"/>
          </a:xfrm>
          <a:prstGeom prst="rect">
            <a:avLst/>
          </a:prstGeom>
          <a:noFill/>
        </p:spPr>
        <p:txBody>
          <a:bodyPr wrap="square" anchor="ctr">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Executive summary</a:t>
            </a:r>
            <a:br>
              <a:rPr kumimoji="0" lang="en-US" sz="1800" b="1" i="0" u="none" strike="noStrike" kern="1200" cap="none" spc="0" normalizeH="0" baseline="0" noProof="0" dirty="0">
                <a:ln>
                  <a:noFill/>
                </a:ln>
                <a:gradFill>
                  <a:gsLst>
                    <a:gs pos="0">
                      <a:srgbClr val="8B0843"/>
                    </a:gs>
                    <a:gs pos="100000">
                      <a:srgbClr val="DA3E67"/>
                    </a:gs>
                  </a:gsLst>
                  <a:lin ang="16200000" scaled="1"/>
                </a:gra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Provides a summary of key software quality assurance metrics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Corrective actions</a:t>
            </a:r>
            <a:br>
              <a:rPr kumimoji="0" lang="en-US" sz="1600" b="1" i="0" u="none" strike="noStrike" kern="1200" cap="none" spc="0" normalizeH="0" baseline="0" noProof="0" dirty="0">
                <a:ln>
                  <a:noFill/>
                </a:ln>
                <a:gradFill>
                  <a:gsLst>
                    <a:gs pos="0">
                      <a:srgbClr val="8B0843"/>
                    </a:gs>
                    <a:gs pos="100000">
                      <a:srgbClr val="DA3E67"/>
                    </a:gs>
                  </a:gsLst>
                  <a:lin ang="16200000" scaled="1"/>
                </a:gra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Includes two corrective actions: delay delivery date and add developers for bugfixes. It will interactively quantify the improvement in %Residual and %Open for respective actions.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Arrival/closure</a:t>
            </a:r>
            <a:br>
              <a:rPr kumimoji="0" lang="en-US" sz="1400" b="0" i="0" u="none" strike="noStrike" kern="1200" cap="none" spc="0" normalizeH="0" baseline="0" noProof="0" dirty="0">
                <a:ln>
                  <a:noFill/>
                </a:ln>
                <a:solidFill>
                  <a:prstClr val="black"/>
                </a:soli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Provides a weekly view of arrival and closure defects with actual and prediction.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Defects by component</a:t>
            </a:r>
            <a:br>
              <a:rPr kumimoji="0" lang="en-US" sz="1400" b="0" i="0" u="none" strike="noStrike" kern="1200" cap="none" spc="0" normalizeH="0" baseline="0" noProof="0" dirty="0">
                <a:ln>
                  <a:noFill/>
                </a:ln>
                <a:solidFill>
                  <a:prstClr val="black"/>
                </a:soli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Provides a breakdown to help identify problematic components.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Defects by severity</a:t>
            </a:r>
            <a:br>
              <a:rPr kumimoji="0" lang="en-US" sz="1600" b="1" i="0" u="none" strike="noStrike" kern="1200" cap="none" spc="0" normalizeH="0" baseline="0" noProof="0" dirty="0">
                <a:ln>
                  <a:noFill/>
                </a:ln>
                <a:gradFill>
                  <a:gsLst>
                    <a:gs pos="0">
                      <a:srgbClr val="8B0843"/>
                    </a:gs>
                    <a:gs pos="100000">
                      <a:srgbClr val="DA3E67"/>
                    </a:gs>
                  </a:gsLst>
                  <a:lin ang="16200000" scaled="1"/>
                </a:gra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Provides a breakdown to help focus on critical and major defects.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Release over release</a:t>
            </a:r>
            <a:br>
              <a:rPr kumimoji="0" lang="en-US" sz="1400" b="1" i="0" u="none" strike="noStrike" kern="1200" cap="none" spc="0" normalizeH="0" baseline="0" noProof="0" dirty="0">
                <a:ln>
                  <a:noFill/>
                </a:ln>
                <a:gradFill>
                  <a:gsLst>
                    <a:gs pos="0">
                      <a:srgbClr val="8B0843"/>
                    </a:gs>
                    <a:gs pos="100000">
                      <a:srgbClr val="DA3E67"/>
                    </a:gs>
                  </a:gsLst>
                  <a:lin ang="16200000" scaled="1"/>
                </a:gra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Provides the previous and current release defect data that is normalized by the delivery date. We will provide a visual output for users to compare the Current vs. Previous release data.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gradFill>
                  <a:gsLst>
                    <a:gs pos="0">
                      <a:srgbClr val="00437A"/>
                    </a:gs>
                    <a:gs pos="100000">
                      <a:srgbClr val="0563C1"/>
                    </a:gs>
                  </a:gsLst>
                  <a:lin ang="16200000" scaled="1"/>
                </a:gradFill>
                <a:effectLst/>
                <a:uLnTx/>
                <a:uFillTx/>
                <a:latin typeface="segoe ui"/>
                <a:ea typeface="+mn-ea"/>
                <a:cs typeface="+mn-cs"/>
              </a:rPr>
              <a:t>Prediction stability</a:t>
            </a:r>
            <a:br>
              <a:rPr kumimoji="0" lang="en-US" sz="1600" b="1" i="0" u="none" strike="noStrike" kern="1200" cap="none" spc="0" normalizeH="0" baseline="0" noProof="0" dirty="0">
                <a:ln>
                  <a:noFill/>
                </a:ln>
                <a:gradFill>
                  <a:gsLst>
                    <a:gs pos="0">
                      <a:srgbClr val="8B0843"/>
                    </a:gs>
                    <a:gs pos="100000">
                      <a:srgbClr val="DA3E67"/>
                    </a:gs>
                  </a:gsLst>
                  <a:lin ang="16200000" scaled="1"/>
                </a:gra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This showcases the accuracy of the STAR model. It should show that our predictions for the final number of defects in your software on deployment becomes very close to the final actual value many weeks before the actual deployment. </a:t>
            </a:r>
          </a:p>
        </p:txBody>
      </p:sp>
      <p:sp>
        <p:nvSpPr>
          <p:cNvPr id="18" name="Hexagon 17">
            <a:extLst>
              <a:ext uri="{FF2B5EF4-FFF2-40B4-BE49-F238E27FC236}">
                <a16:creationId xmlns:a16="http://schemas.microsoft.com/office/drawing/2014/main" id="{B03867DF-C76E-41D4-8490-29062E1F526B}"/>
              </a:ext>
            </a:extLst>
          </p:cNvPr>
          <p:cNvSpPr/>
          <p:nvPr/>
        </p:nvSpPr>
        <p:spPr>
          <a:xfrm>
            <a:off x="3706701" y="1441937"/>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Hexagon 18">
            <a:extLst>
              <a:ext uri="{FF2B5EF4-FFF2-40B4-BE49-F238E27FC236}">
                <a16:creationId xmlns:a16="http://schemas.microsoft.com/office/drawing/2014/main" id="{9E3CA5A0-689C-4519-92B2-C12FA9C67757}"/>
              </a:ext>
            </a:extLst>
          </p:cNvPr>
          <p:cNvSpPr/>
          <p:nvPr/>
        </p:nvSpPr>
        <p:spPr>
          <a:xfrm>
            <a:off x="3706701" y="1975028"/>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Hexagon 19">
            <a:extLst>
              <a:ext uri="{FF2B5EF4-FFF2-40B4-BE49-F238E27FC236}">
                <a16:creationId xmlns:a16="http://schemas.microsoft.com/office/drawing/2014/main" id="{2F0C236F-82BC-4964-B29D-96E4807D9AA0}"/>
              </a:ext>
            </a:extLst>
          </p:cNvPr>
          <p:cNvSpPr/>
          <p:nvPr/>
        </p:nvSpPr>
        <p:spPr>
          <a:xfrm>
            <a:off x="3706701" y="2749416"/>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Hexagon 20">
            <a:extLst>
              <a:ext uri="{FF2B5EF4-FFF2-40B4-BE49-F238E27FC236}">
                <a16:creationId xmlns:a16="http://schemas.microsoft.com/office/drawing/2014/main" id="{14459362-C437-43D0-8312-9C4F30B6A7A7}"/>
              </a:ext>
            </a:extLst>
          </p:cNvPr>
          <p:cNvSpPr/>
          <p:nvPr/>
        </p:nvSpPr>
        <p:spPr>
          <a:xfrm>
            <a:off x="3706701" y="3272100"/>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Hexagon 21">
            <a:extLst>
              <a:ext uri="{FF2B5EF4-FFF2-40B4-BE49-F238E27FC236}">
                <a16:creationId xmlns:a16="http://schemas.microsoft.com/office/drawing/2014/main" id="{374AA590-512A-4BFE-8B94-6C8FA335F1FE}"/>
              </a:ext>
            </a:extLst>
          </p:cNvPr>
          <p:cNvSpPr/>
          <p:nvPr/>
        </p:nvSpPr>
        <p:spPr>
          <a:xfrm>
            <a:off x="3706701" y="3812710"/>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Hexagon 22">
            <a:extLst>
              <a:ext uri="{FF2B5EF4-FFF2-40B4-BE49-F238E27FC236}">
                <a16:creationId xmlns:a16="http://schemas.microsoft.com/office/drawing/2014/main" id="{1D5C82CE-65A7-4648-95A1-5840D3C69E46}"/>
              </a:ext>
            </a:extLst>
          </p:cNvPr>
          <p:cNvSpPr/>
          <p:nvPr/>
        </p:nvSpPr>
        <p:spPr>
          <a:xfrm>
            <a:off x="3706701" y="4350432"/>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Hexagon 23">
            <a:extLst>
              <a:ext uri="{FF2B5EF4-FFF2-40B4-BE49-F238E27FC236}">
                <a16:creationId xmlns:a16="http://schemas.microsoft.com/office/drawing/2014/main" id="{B95E611C-5E55-4F64-96A7-379CF44140AB}"/>
              </a:ext>
            </a:extLst>
          </p:cNvPr>
          <p:cNvSpPr/>
          <p:nvPr/>
        </p:nvSpPr>
        <p:spPr>
          <a:xfrm>
            <a:off x="3706701" y="5080977"/>
            <a:ext cx="315231" cy="271749"/>
          </a:xfrm>
          <a:prstGeom prst="hexagon">
            <a:avLst/>
          </a:prstGeom>
          <a:gradFill>
            <a:gsLst>
              <a:gs pos="0">
                <a:schemeClr val="accent1"/>
              </a:gs>
              <a:gs pos="100000">
                <a:schemeClr val="accent2"/>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Hexagon 25">
            <a:extLst>
              <a:ext uri="{FF2B5EF4-FFF2-40B4-BE49-F238E27FC236}">
                <a16:creationId xmlns:a16="http://schemas.microsoft.com/office/drawing/2014/main" id="{DF629A74-8A41-4C95-9798-1A1C78994098}"/>
              </a:ext>
            </a:extLst>
          </p:cNvPr>
          <p:cNvSpPr/>
          <p:nvPr/>
        </p:nvSpPr>
        <p:spPr>
          <a:xfrm>
            <a:off x="10949261" y="-684506"/>
            <a:ext cx="2485478" cy="2142656"/>
          </a:xfrm>
          <a:prstGeom prst="hexagon">
            <a:avLst/>
          </a:prstGeom>
          <a:gradFill flip="none" rotWithShape="1">
            <a:gsLst>
              <a:gs pos="0">
                <a:schemeClr val="accent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ACF9CEEA-2DD8-4558-9DC3-5654D60B703B}"/>
              </a:ext>
            </a:extLst>
          </p:cNvPr>
          <p:cNvSpPr txBox="1"/>
          <p:nvPr/>
        </p:nvSpPr>
        <p:spPr>
          <a:xfrm>
            <a:off x="3667117" y="1462394"/>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01</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0" name="TextBox 29">
            <a:extLst>
              <a:ext uri="{FF2B5EF4-FFF2-40B4-BE49-F238E27FC236}">
                <a16:creationId xmlns:a16="http://schemas.microsoft.com/office/drawing/2014/main" id="{396E7C36-6FDD-4003-B289-6DA29A284C73}"/>
              </a:ext>
            </a:extLst>
          </p:cNvPr>
          <p:cNvSpPr txBox="1"/>
          <p:nvPr/>
        </p:nvSpPr>
        <p:spPr>
          <a:xfrm>
            <a:off x="3667117" y="1995485"/>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02</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1" name="TextBox 30">
            <a:extLst>
              <a:ext uri="{FF2B5EF4-FFF2-40B4-BE49-F238E27FC236}">
                <a16:creationId xmlns:a16="http://schemas.microsoft.com/office/drawing/2014/main" id="{9B985608-8814-47DF-9900-458313AEDBFE}"/>
              </a:ext>
            </a:extLst>
          </p:cNvPr>
          <p:cNvSpPr txBox="1"/>
          <p:nvPr/>
        </p:nvSpPr>
        <p:spPr>
          <a:xfrm>
            <a:off x="3667117" y="2769873"/>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03</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AEA25587-43C4-4148-8593-5C7A3FE4D93E}"/>
              </a:ext>
            </a:extLst>
          </p:cNvPr>
          <p:cNvSpPr txBox="1"/>
          <p:nvPr/>
        </p:nvSpPr>
        <p:spPr>
          <a:xfrm>
            <a:off x="3667117" y="3292557"/>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04</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3" name="TextBox 32">
            <a:extLst>
              <a:ext uri="{FF2B5EF4-FFF2-40B4-BE49-F238E27FC236}">
                <a16:creationId xmlns:a16="http://schemas.microsoft.com/office/drawing/2014/main" id="{4EA81B85-067E-49F0-BCAB-06AB0070C491}"/>
              </a:ext>
            </a:extLst>
          </p:cNvPr>
          <p:cNvSpPr txBox="1"/>
          <p:nvPr/>
        </p:nvSpPr>
        <p:spPr>
          <a:xfrm>
            <a:off x="3667117" y="3833059"/>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05</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4" name="TextBox 33">
            <a:extLst>
              <a:ext uri="{FF2B5EF4-FFF2-40B4-BE49-F238E27FC236}">
                <a16:creationId xmlns:a16="http://schemas.microsoft.com/office/drawing/2014/main" id="{24EBAE7E-6974-4CD0-A458-83899BCAF851}"/>
              </a:ext>
            </a:extLst>
          </p:cNvPr>
          <p:cNvSpPr txBox="1"/>
          <p:nvPr/>
        </p:nvSpPr>
        <p:spPr>
          <a:xfrm>
            <a:off x="3667117" y="4374408"/>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06</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5" name="TextBox 34">
            <a:extLst>
              <a:ext uri="{FF2B5EF4-FFF2-40B4-BE49-F238E27FC236}">
                <a16:creationId xmlns:a16="http://schemas.microsoft.com/office/drawing/2014/main" id="{3A034281-722D-445D-8C42-4A59F2615555}"/>
              </a:ext>
            </a:extLst>
          </p:cNvPr>
          <p:cNvSpPr txBox="1"/>
          <p:nvPr/>
        </p:nvSpPr>
        <p:spPr>
          <a:xfrm>
            <a:off x="3667117" y="5101434"/>
            <a:ext cx="394398" cy="2308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ontserrat"/>
                <a:ea typeface="+mn-ea"/>
                <a:cs typeface="+mn-cs"/>
              </a:rPr>
              <a:t>07</a:t>
            </a:r>
            <a:endParaRPr kumimoji="0" lang="en-US" sz="900" b="0" i="0" u="none" strike="noStrike" kern="1200" cap="none" spc="0" normalizeH="0" baseline="0" noProof="0" dirty="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273307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Garis Waktu Sejarah Teknologi | Britannica">
            <a:extLst>
              <a:ext uri="{FF2B5EF4-FFF2-40B4-BE49-F238E27FC236}">
                <a16:creationId xmlns:a16="http://schemas.microsoft.com/office/drawing/2014/main" id="{11F71EFB-D6D3-8857-51A1-392A20D1F7D1}"/>
              </a:ext>
            </a:extLst>
          </p:cNvPr>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t="9807" b="9807"/>
          <a:stretch/>
        </p:blipFill>
        <p:spPr bwMode="auto">
          <a:xfrm>
            <a:off x="-1587" y="-35594"/>
            <a:ext cx="12193588" cy="692918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960A268D-9449-FEB5-8741-D7A2C84D4EFC}"/>
              </a:ext>
            </a:extLst>
          </p:cNvPr>
          <p:cNvSpPr/>
          <p:nvPr/>
        </p:nvSpPr>
        <p:spPr>
          <a:xfrm>
            <a:off x="0" y="-35594"/>
            <a:ext cx="12193588" cy="6929188"/>
          </a:xfrm>
          <a:prstGeom prst="rect">
            <a:avLst/>
          </a:prstGeom>
          <a:gradFill flip="none" rotWithShape="1">
            <a:gsLst>
              <a:gs pos="0">
                <a:srgbClr val="8B0843">
                  <a:alpha val="70000"/>
                </a:srgbClr>
              </a:gs>
              <a:gs pos="100000">
                <a:srgbClr val="DA3E67">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33" name="Picture 32" descr="Logo&#10;&#10;Description automatically generated">
            <a:extLst>
              <a:ext uri="{FF2B5EF4-FFF2-40B4-BE49-F238E27FC236}">
                <a16:creationId xmlns:a16="http://schemas.microsoft.com/office/drawing/2014/main" id="{C315EA64-B1AF-2FA9-75FC-494369DB10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7135" y="3935295"/>
            <a:ext cx="4524941" cy="1421055"/>
          </a:xfrm>
          <a:prstGeom prst="rect">
            <a:avLst/>
          </a:prstGeom>
        </p:spPr>
      </p:pic>
      <p:grpSp>
        <p:nvGrpSpPr>
          <p:cNvPr id="34" name="Group 33">
            <a:extLst>
              <a:ext uri="{FF2B5EF4-FFF2-40B4-BE49-F238E27FC236}">
                <a16:creationId xmlns:a16="http://schemas.microsoft.com/office/drawing/2014/main" id="{544F1C55-6A40-D8FC-FC77-B38DCDA05C12}"/>
              </a:ext>
            </a:extLst>
          </p:cNvPr>
          <p:cNvGrpSpPr/>
          <p:nvPr/>
        </p:nvGrpSpPr>
        <p:grpSpPr>
          <a:xfrm>
            <a:off x="4386213" y="-853148"/>
            <a:ext cx="11828670" cy="8849235"/>
            <a:chOff x="4386212" y="-853148"/>
            <a:chExt cx="11828670" cy="8849235"/>
          </a:xfrm>
        </p:grpSpPr>
        <p:sp>
          <p:nvSpPr>
            <p:cNvPr id="35" name="11 Rectángulo redondeado">
              <a:extLst>
                <a:ext uri="{FF2B5EF4-FFF2-40B4-BE49-F238E27FC236}">
                  <a16:creationId xmlns:a16="http://schemas.microsoft.com/office/drawing/2014/main" id="{1803F376-BAA1-3844-B39D-A29888FB2ACD}"/>
                </a:ext>
              </a:extLst>
            </p:cNvPr>
            <p:cNvSpPr>
              <a:spLocks noChangeAspect="1"/>
            </p:cNvSpPr>
            <p:nvPr/>
          </p:nvSpPr>
          <p:spPr>
            <a:xfrm rot="16200000">
              <a:off x="4266352" y="1195498"/>
              <a:ext cx="2326644" cy="208692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38100"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36" name="11 Rectángulo redondeado">
              <a:extLst>
                <a:ext uri="{FF2B5EF4-FFF2-40B4-BE49-F238E27FC236}">
                  <a16:creationId xmlns:a16="http://schemas.microsoft.com/office/drawing/2014/main" id="{C5CAE919-6E58-E659-0A87-4844211C10EB}"/>
                </a:ext>
              </a:extLst>
            </p:cNvPr>
            <p:cNvSpPr>
              <a:spLocks noChangeAspect="1"/>
            </p:cNvSpPr>
            <p:nvPr/>
          </p:nvSpPr>
          <p:spPr>
            <a:xfrm rot="16200000">
              <a:off x="6044143" y="121286"/>
              <a:ext cx="340833" cy="3057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37" name="11 Rectángulo redondeado">
              <a:extLst>
                <a:ext uri="{FF2B5EF4-FFF2-40B4-BE49-F238E27FC236}">
                  <a16:creationId xmlns:a16="http://schemas.microsoft.com/office/drawing/2014/main" id="{E6E185CD-E069-648A-0976-07E3F34AF45F}"/>
                </a:ext>
              </a:extLst>
            </p:cNvPr>
            <p:cNvSpPr>
              <a:spLocks noChangeAspect="1"/>
            </p:cNvSpPr>
            <p:nvPr/>
          </p:nvSpPr>
          <p:spPr>
            <a:xfrm rot="16200000">
              <a:off x="5607903" y="833961"/>
              <a:ext cx="2001146" cy="179496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38" name="11 Rectángulo redondeado">
              <a:extLst>
                <a:ext uri="{FF2B5EF4-FFF2-40B4-BE49-F238E27FC236}">
                  <a16:creationId xmlns:a16="http://schemas.microsoft.com/office/drawing/2014/main" id="{1179E195-D0EF-83B8-D616-2B747C841AF0}"/>
                </a:ext>
              </a:extLst>
            </p:cNvPr>
            <p:cNvSpPr>
              <a:spLocks noChangeAspect="1"/>
            </p:cNvSpPr>
            <p:nvPr/>
          </p:nvSpPr>
          <p:spPr>
            <a:xfrm rot="16200000">
              <a:off x="7806666" y="704049"/>
              <a:ext cx="672442" cy="60315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39" name="11 Rectángulo redondeado">
              <a:extLst>
                <a:ext uri="{FF2B5EF4-FFF2-40B4-BE49-F238E27FC236}">
                  <a16:creationId xmlns:a16="http://schemas.microsoft.com/office/drawing/2014/main" id="{C00AB3C5-05FA-63C2-D950-DDF443AFE033}"/>
                </a:ext>
              </a:extLst>
            </p:cNvPr>
            <p:cNvSpPr>
              <a:spLocks noChangeAspect="1"/>
            </p:cNvSpPr>
            <p:nvPr/>
          </p:nvSpPr>
          <p:spPr>
            <a:xfrm rot="16200000">
              <a:off x="7835171" y="-802643"/>
              <a:ext cx="980388" cy="879378"/>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0" name="11 Rectángulo redondeado">
              <a:extLst>
                <a:ext uri="{FF2B5EF4-FFF2-40B4-BE49-F238E27FC236}">
                  <a16:creationId xmlns:a16="http://schemas.microsoft.com/office/drawing/2014/main" id="{8B5B7908-FFB2-757C-B72E-05F231ABA8D1}"/>
                </a:ext>
              </a:extLst>
            </p:cNvPr>
            <p:cNvSpPr>
              <a:spLocks noChangeAspect="1"/>
            </p:cNvSpPr>
            <p:nvPr/>
          </p:nvSpPr>
          <p:spPr>
            <a:xfrm rot="16200000">
              <a:off x="7952977" y="1938549"/>
              <a:ext cx="1653968" cy="148355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1" name="11 Rectángulo redondeado">
              <a:extLst>
                <a:ext uri="{FF2B5EF4-FFF2-40B4-BE49-F238E27FC236}">
                  <a16:creationId xmlns:a16="http://schemas.microsoft.com/office/drawing/2014/main" id="{A5D0BCE4-615C-B295-CDAB-0CE7D478A3FE}"/>
                </a:ext>
              </a:extLst>
            </p:cNvPr>
            <p:cNvSpPr>
              <a:spLocks noChangeAspect="1"/>
            </p:cNvSpPr>
            <p:nvPr/>
          </p:nvSpPr>
          <p:spPr>
            <a:xfrm rot="16200000">
              <a:off x="8979554" y="1628862"/>
              <a:ext cx="2888425" cy="259082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2" name="11 Rectángulo redondeado">
              <a:extLst>
                <a:ext uri="{FF2B5EF4-FFF2-40B4-BE49-F238E27FC236}">
                  <a16:creationId xmlns:a16="http://schemas.microsoft.com/office/drawing/2014/main" id="{AF4F8432-3C18-A409-A3F2-EA3A2F1ED334}"/>
                </a:ext>
              </a:extLst>
            </p:cNvPr>
            <p:cNvSpPr>
              <a:spLocks noChangeAspect="1"/>
            </p:cNvSpPr>
            <p:nvPr/>
          </p:nvSpPr>
          <p:spPr>
            <a:xfrm rot="16200000">
              <a:off x="9624440" y="4386046"/>
              <a:ext cx="340833" cy="3057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3" name="11 Rectángulo redondeado">
              <a:extLst>
                <a:ext uri="{FF2B5EF4-FFF2-40B4-BE49-F238E27FC236}">
                  <a16:creationId xmlns:a16="http://schemas.microsoft.com/office/drawing/2014/main" id="{E8BC48E8-5B6E-5A43-B3E8-F979276A3CCE}"/>
                </a:ext>
              </a:extLst>
            </p:cNvPr>
            <p:cNvSpPr>
              <a:spLocks noChangeAspect="1"/>
            </p:cNvSpPr>
            <p:nvPr/>
          </p:nvSpPr>
          <p:spPr>
            <a:xfrm rot="16200000">
              <a:off x="8999689" y="489962"/>
              <a:ext cx="1585169" cy="142184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4" name="11 Rectángulo redondeado">
              <a:extLst>
                <a:ext uri="{FF2B5EF4-FFF2-40B4-BE49-F238E27FC236}">
                  <a16:creationId xmlns:a16="http://schemas.microsoft.com/office/drawing/2014/main" id="{8038EA6D-801E-67B9-E849-894CBF8F0F3F}"/>
                </a:ext>
              </a:extLst>
            </p:cNvPr>
            <p:cNvSpPr>
              <a:spLocks noChangeAspect="1"/>
            </p:cNvSpPr>
            <p:nvPr/>
          </p:nvSpPr>
          <p:spPr>
            <a:xfrm rot="16200000">
              <a:off x="10638402" y="1070461"/>
              <a:ext cx="2515136" cy="225599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5" name="11 Rectángulo redondeado">
              <a:extLst>
                <a:ext uri="{FF2B5EF4-FFF2-40B4-BE49-F238E27FC236}">
                  <a16:creationId xmlns:a16="http://schemas.microsoft.com/office/drawing/2014/main" id="{97C15137-9200-F9B2-5A3C-DD1334CDB460}"/>
                </a:ext>
              </a:extLst>
            </p:cNvPr>
            <p:cNvSpPr>
              <a:spLocks noChangeAspect="1"/>
            </p:cNvSpPr>
            <p:nvPr/>
          </p:nvSpPr>
          <p:spPr>
            <a:xfrm rot="16200000">
              <a:off x="14103366" y="-728550"/>
              <a:ext cx="2226201" cy="199683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6" name="11 Rectángulo redondeado">
              <a:extLst>
                <a:ext uri="{FF2B5EF4-FFF2-40B4-BE49-F238E27FC236}">
                  <a16:creationId xmlns:a16="http://schemas.microsoft.com/office/drawing/2014/main" id="{BFAB217F-394C-2A95-963C-4546C091A706}"/>
                </a:ext>
              </a:extLst>
            </p:cNvPr>
            <p:cNvSpPr>
              <a:spLocks noChangeAspect="1"/>
            </p:cNvSpPr>
            <p:nvPr/>
          </p:nvSpPr>
          <p:spPr>
            <a:xfrm rot="16200000">
              <a:off x="12252789" y="-538750"/>
              <a:ext cx="530484" cy="4758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7" name="11 Rectángulo redondeado">
              <a:extLst>
                <a:ext uri="{FF2B5EF4-FFF2-40B4-BE49-F238E27FC236}">
                  <a16:creationId xmlns:a16="http://schemas.microsoft.com/office/drawing/2014/main" id="{1A8788C4-7BB8-5F80-FB52-39F9C6CED216}"/>
                </a:ext>
              </a:extLst>
            </p:cNvPr>
            <p:cNvSpPr>
              <a:spLocks noChangeAspect="1"/>
            </p:cNvSpPr>
            <p:nvPr/>
          </p:nvSpPr>
          <p:spPr>
            <a:xfrm rot="16200000">
              <a:off x="13128435" y="705500"/>
              <a:ext cx="438013" cy="39288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8" name="11 Rectángulo redondeado">
              <a:extLst>
                <a:ext uri="{FF2B5EF4-FFF2-40B4-BE49-F238E27FC236}">
                  <a16:creationId xmlns:a16="http://schemas.microsoft.com/office/drawing/2014/main" id="{5D91AF3C-ABCD-7F49-EE12-E976B971B1C2}"/>
                </a:ext>
              </a:extLst>
            </p:cNvPr>
            <p:cNvSpPr>
              <a:spLocks noChangeAspect="1"/>
            </p:cNvSpPr>
            <p:nvPr/>
          </p:nvSpPr>
          <p:spPr>
            <a:xfrm rot="16200000">
              <a:off x="12460142" y="3567286"/>
              <a:ext cx="530484" cy="4758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49" name="11 Rectángulo redondeado">
              <a:extLst>
                <a:ext uri="{FF2B5EF4-FFF2-40B4-BE49-F238E27FC236}">
                  <a16:creationId xmlns:a16="http://schemas.microsoft.com/office/drawing/2014/main" id="{1B865A1F-FFAC-7235-6FEA-D06AEFC7CDA6}"/>
                </a:ext>
              </a:extLst>
            </p:cNvPr>
            <p:cNvSpPr>
              <a:spLocks noChangeAspect="1"/>
            </p:cNvSpPr>
            <p:nvPr/>
          </p:nvSpPr>
          <p:spPr>
            <a:xfrm rot="16200000">
              <a:off x="9752455" y="4401101"/>
              <a:ext cx="3790245" cy="3399728"/>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grpSp>
      <p:sp>
        <p:nvSpPr>
          <p:cNvPr id="54" name="Freeform: Shape 53">
            <a:extLst>
              <a:ext uri="{FF2B5EF4-FFF2-40B4-BE49-F238E27FC236}">
                <a16:creationId xmlns:a16="http://schemas.microsoft.com/office/drawing/2014/main" id="{E438DD98-721B-C441-4735-EEF9F6F91740}"/>
              </a:ext>
            </a:extLst>
          </p:cNvPr>
          <p:cNvSpPr/>
          <p:nvPr/>
        </p:nvSpPr>
        <p:spPr>
          <a:xfrm>
            <a:off x="917135" y="5568205"/>
            <a:ext cx="3939346" cy="483869"/>
          </a:xfrm>
          <a:custGeom>
            <a:avLst/>
            <a:gdLst>
              <a:gd name="connsiteX0" fmla="*/ 120967 w 3939346"/>
              <a:gd name="connsiteY0" fmla="*/ 0 h 483869"/>
              <a:gd name="connsiteX1" fmla="*/ 537527 w 3939346"/>
              <a:gd name="connsiteY1" fmla="*/ 0 h 483869"/>
              <a:gd name="connsiteX2" fmla="*/ 3401819 w 3939346"/>
              <a:gd name="connsiteY2" fmla="*/ 0 h 483869"/>
              <a:gd name="connsiteX3" fmla="*/ 3818379 w 3939346"/>
              <a:gd name="connsiteY3" fmla="*/ 0 h 483869"/>
              <a:gd name="connsiteX4" fmla="*/ 3939346 w 3939346"/>
              <a:gd name="connsiteY4" fmla="*/ 241935 h 483869"/>
              <a:gd name="connsiteX5" fmla="*/ 3818379 w 3939346"/>
              <a:gd name="connsiteY5" fmla="*/ 483869 h 483869"/>
              <a:gd name="connsiteX6" fmla="*/ 3401819 w 3939346"/>
              <a:gd name="connsiteY6" fmla="*/ 483869 h 483869"/>
              <a:gd name="connsiteX7" fmla="*/ 537527 w 3939346"/>
              <a:gd name="connsiteY7" fmla="*/ 483869 h 483869"/>
              <a:gd name="connsiteX8" fmla="*/ 120967 w 3939346"/>
              <a:gd name="connsiteY8" fmla="*/ 483869 h 483869"/>
              <a:gd name="connsiteX9" fmla="*/ 0 w 3939346"/>
              <a:gd name="connsiteY9" fmla="*/ 241935 h 48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9346" h="483869">
                <a:moveTo>
                  <a:pt x="120967" y="0"/>
                </a:moveTo>
                <a:lnTo>
                  <a:pt x="537527" y="0"/>
                </a:lnTo>
                <a:lnTo>
                  <a:pt x="3401819" y="0"/>
                </a:lnTo>
                <a:lnTo>
                  <a:pt x="3818379" y="0"/>
                </a:lnTo>
                <a:lnTo>
                  <a:pt x="3939346" y="241935"/>
                </a:lnTo>
                <a:lnTo>
                  <a:pt x="3818379" y="483869"/>
                </a:lnTo>
                <a:lnTo>
                  <a:pt x="3401819" y="483869"/>
                </a:lnTo>
                <a:lnTo>
                  <a:pt x="537527" y="483869"/>
                </a:lnTo>
                <a:lnTo>
                  <a:pt x="120967" y="483869"/>
                </a:lnTo>
                <a:lnTo>
                  <a:pt x="0" y="241935"/>
                </a:lnTo>
                <a:close/>
              </a:path>
            </a:pathLst>
          </a:custGeom>
          <a:gradFill flip="none" rotWithShape="1">
            <a:gsLst>
              <a:gs pos="0">
                <a:srgbClr val="8B0843"/>
              </a:gs>
              <a:gs pos="100000">
                <a:srgbClr val="DA3E67"/>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a:p>
        </p:txBody>
      </p:sp>
      <p:sp>
        <p:nvSpPr>
          <p:cNvPr id="51" name="TextBox 50">
            <a:hlinkClick r:id="rId5"/>
            <a:extLst>
              <a:ext uri="{FF2B5EF4-FFF2-40B4-BE49-F238E27FC236}">
                <a16:creationId xmlns:a16="http://schemas.microsoft.com/office/drawing/2014/main" id="{4FB2123F-2008-194F-234F-544867F0B5F1}"/>
              </a:ext>
            </a:extLst>
          </p:cNvPr>
          <p:cNvSpPr txBox="1"/>
          <p:nvPr/>
        </p:nvSpPr>
        <p:spPr>
          <a:xfrm>
            <a:off x="1451988" y="5640862"/>
            <a:ext cx="3267332" cy="338554"/>
          </a:xfrm>
          <a:prstGeom prst="rect">
            <a:avLst/>
          </a:prstGeom>
          <a:noFill/>
        </p:spPr>
        <p:txBody>
          <a:bodyPr wrap="square" anchor="ctr">
            <a:spAutoFit/>
          </a:bodyPr>
          <a:lstStyle/>
          <a:p>
            <a:r>
              <a:rPr lang="en-ID" sz="1600" b="1" dirty="0">
                <a:solidFill>
                  <a:schemeClr val="bg1"/>
                </a:solidFill>
                <a:latin typeface="+mj-lt"/>
              </a:rPr>
              <a:t>3S (sakurasoftsolutions.com)</a:t>
            </a:r>
          </a:p>
        </p:txBody>
      </p:sp>
      <p:sp>
        <p:nvSpPr>
          <p:cNvPr id="55" name="Hexagon 54">
            <a:extLst>
              <a:ext uri="{FF2B5EF4-FFF2-40B4-BE49-F238E27FC236}">
                <a16:creationId xmlns:a16="http://schemas.microsoft.com/office/drawing/2014/main" id="{FFC19282-9018-C308-28DD-60FBC3C97302}"/>
              </a:ext>
            </a:extLst>
          </p:cNvPr>
          <p:cNvSpPr/>
          <p:nvPr/>
        </p:nvSpPr>
        <p:spPr>
          <a:xfrm>
            <a:off x="987780" y="5632656"/>
            <a:ext cx="411760" cy="354966"/>
          </a:xfrm>
          <a:prstGeom prst="hexagon">
            <a:avLst/>
          </a:prstGeom>
          <a:solidFill>
            <a:schemeClr val="bg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nvGrpSpPr>
          <p:cNvPr id="62" name="Group 61">
            <a:extLst>
              <a:ext uri="{FF2B5EF4-FFF2-40B4-BE49-F238E27FC236}">
                <a16:creationId xmlns:a16="http://schemas.microsoft.com/office/drawing/2014/main" id="{23C52BA9-1CF5-D9C9-BE9C-F4E316EF6FD1}"/>
              </a:ext>
            </a:extLst>
          </p:cNvPr>
          <p:cNvGrpSpPr/>
          <p:nvPr/>
        </p:nvGrpSpPr>
        <p:grpSpPr>
          <a:xfrm>
            <a:off x="1086206" y="5744733"/>
            <a:ext cx="214910" cy="130814"/>
            <a:chOff x="1085999" y="5705388"/>
            <a:chExt cx="197487" cy="120209"/>
          </a:xfrm>
          <a:gradFill>
            <a:gsLst>
              <a:gs pos="0">
                <a:srgbClr val="8B0843"/>
              </a:gs>
              <a:gs pos="100000">
                <a:srgbClr val="DA3E67"/>
              </a:gs>
            </a:gsLst>
            <a:lin ang="16200000" scaled="1"/>
          </a:gradFill>
        </p:grpSpPr>
        <p:sp>
          <p:nvSpPr>
            <p:cNvPr id="59" name="Freeform: Shape 58">
              <a:extLst>
                <a:ext uri="{FF2B5EF4-FFF2-40B4-BE49-F238E27FC236}">
                  <a16:creationId xmlns:a16="http://schemas.microsoft.com/office/drawing/2014/main" id="{B94B9DA9-1970-6E92-AE5A-495BAD17D548}"/>
                </a:ext>
              </a:extLst>
            </p:cNvPr>
            <p:cNvSpPr/>
            <p:nvPr/>
          </p:nvSpPr>
          <p:spPr>
            <a:xfrm>
              <a:off x="1111758" y="5705388"/>
              <a:ext cx="145969" cy="98743"/>
            </a:xfrm>
            <a:custGeom>
              <a:avLst/>
              <a:gdLst>
                <a:gd name="connsiteX0" fmla="*/ 133089 w 145969"/>
                <a:gd name="connsiteY0" fmla="*/ 85864 h 98743"/>
                <a:gd name="connsiteX1" fmla="*/ 12880 w 145969"/>
                <a:gd name="connsiteY1" fmla="*/ 85864 h 98743"/>
                <a:gd name="connsiteX2" fmla="*/ 12880 w 145969"/>
                <a:gd name="connsiteY2" fmla="*/ 12880 h 98743"/>
                <a:gd name="connsiteX3" fmla="*/ 133089 w 145969"/>
                <a:gd name="connsiteY3" fmla="*/ 12880 h 98743"/>
                <a:gd name="connsiteX4" fmla="*/ 145969 w 145969"/>
                <a:gd name="connsiteY4" fmla="*/ 8586 h 98743"/>
                <a:gd name="connsiteX5" fmla="*/ 137383 w 145969"/>
                <a:gd name="connsiteY5" fmla="*/ 0 h 98743"/>
                <a:gd name="connsiteX6" fmla="*/ 8586 w 145969"/>
                <a:gd name="connsiteY6" fmla="*/ 0 h 98743"/>
                <a:gd name="connsiteX7" fmla="*/ 0 w 145969"/>
                <a:gd name="connsiteY7" fmla="*/ 8586 h 98743"/>
                <a:gd name="connsiteX8" fmla="*/ 0 w 145969"/>
                <a:gd name="connsiteY8" fmla="*/ 98744 h 98743"/>
                <a:gd name="connsiteX9" fmla="*/ 145969 w 145969"/>
                <a:gd name="connsiteY9" fmla="*/ 98744 h 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969" h="98743">
                  <a:moveTo>
                    <a:pt x="133089" y="85864"/>
                  </a:moveTo>
                  <a:lnTo>
                    <a:pt x="12880" y="85864"/>
                  </a:lnTo>
                  <a:lnTo>
                    <a:pt x="12880" y="12880"/>
                  </a:lnTo>
                  <a:lnTo>
                    <a:pt x="133089" y="12880"/>
                  </a:lnTo>
                  <a:close/>
                  <a:moveTo>
                    <a:pt x="145969" y="8586"/>
                  </a:moveTo>
                  <a:cubicBezTo>
                    <a:pt x="145969" y="3844"/>
                    <a:pt x="142125" y="0"/>
                    <a:pt x="137383" y="0"/>
                  </a:cubicBezTo>
                  <a:lnTo>
                    <a:pt x="8586" y="0"/>
                  </a:lnTo>
                  <a:cubicBezTo>
                    <a:pt x="3844" y="0"/>
                    <a:pt x="0" y="3844"/>
                    <a:pt x="0" y="8586"/>
                  </a:cubicBezTo>
                  <a:lnTo>
                    <a:pt x="0" y="98744"/>
                  </a:lnTo>
                  <a:lnTo>
                    <a:pt x="145969" y="98744"/>
                  </a:lnTo>
                  <a:close/>
                </a:path>
              </a:pathLst>
            </a:custGeom>
            <a:grpFill/>
            <a:ln w="2084"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0FEB113F-56B8-9C47-6F1B-3705B4CE14CA}"/>
                </a:ext>
              </a:extLst>
            </p:cNvPr>
            <p:cNvSpPr/>
            <p:nvPr/>
          </p:nvSpPr>
          <p:spPr>
            <a:xfrm>
              <a:off x="1085999" y="5812718"/>
              <a:ext cx="197487" cy="12879"/>
            </a:xfrm>
            <a:custGeom>
              <a:avLst/>
              <a:gdLst>
                <a:gd name="connsiteX0" fmla="*/ 111623 w 197487"/>
                <a:gd name="connsiteY0" fmla="*/ 0 h 12879"/>
                <a:gd name="connsiteX1" fmla="*/ 111623 w 197487"/>
                <a:gd name="connsiteY1" fmla="*/ 2147 h 12879"/>
                <a:gd name="connsiteX2" fmla="*/ 109743 w 197487"/>
                <a:gd name="connsiteY2" fmla="*/ 4293 h 12879"/>
                <a:gd name="connsiteX3" fmla="*/ 109477 w 197487"/>
                <a:gd name="connsiteY3" fmla="*/ 4293 h 12879"/>
                <a:gd name="connsiteX4" fmla="*/ 88011 w 197487"/>
                <a:gd name="connsiteY4" fmla="*/ 4293 h 12879"/>
                <a:gd name="connsiteX5" fmla="*/ 85864 w 197487"/>
                <a:gd name="connsiteY5" fmla="*/ 2413 h 12879"/>
                <a:gd name="connsiteX6" fmla="*/ 85864 w 197487"/>
                <a:gd name="connsiteY6" fmla="*/ 2147 h 12879"/>
                <a:gd name="connsiteX7" fmla="*/ 85864 w 197487"/>
                <a:gd name="connsiteY7" fmla="*/ 0 h 12879"/>
                <a:gd name="connsiteX8" fmla="*/ 0 w 197487"/>
                <a:gd name="connsiteY8" fmla="*/ 0 h 12879"/>
                <a:gd name="connsiteX9" fmla="*/ 0 w 197487"/>
                <a:gd name="connsiteY9" fmla="*/ 4293 h 12879"/>
                <a:gd name="connsiteX10" fmla="*/ 8586 w 197487"/>
                <a:gd name="connsiteY10" fmla="*/ 12880 h 12879"/>
                <a:gd name="connsiteX11" fmla="*/ 188901 w 197487"/>
                <a:gd name="connsiteY11" fmla="*/ 12880 h 12879"/>
                <a:gd name="connsiteX12" fmla="*/ 197488 w 197487"/>
                <a:gd name="connsiteY12" fmla="*/ 4293 h 12879"/>
                <a:gd name="connsiteX13" fmla="*/ 197488 w 197487"/>
                <a:gd name="connsiteY13" fmla="*/ 0 h 1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487" h="12879">
                  <a:moveTo>
                    <a:pt x="111623" y="0"/>
                  </a:moveTo>
                  <a:lnTo>
                    <a:pt x="111623" y="2147"/>
                  </a:lnTo>
                  <a:cubicBezTo>
                    <a:pt x="111697" y="3259"/>
                    <a:pt x="110855" y="4220"/>
                    <a:pt x="109743" y="4293"/>
                  </a:cubicBezTo>
                  <a:cubicBezTo>
                    <a:pt x="109655" y="4299"/>
                    <a:pt x="109565" y="4299"/>
                    <a:pt x="109477" y="4293"/>
                  </a:cubicBezTo>
                  <a:lnTo>
                    <a:pt x="88011" y="4293"/>
                  </a:lnTo>
                  <a:cubicBezTo>
                    <a:pt x="86899" y="4367"/>
                    <a:pt x="85938" y="3525"/>
                    <a:pt x="85864" y="2413"/>
                  </a:cubicBezTo>
                  <a:cubicBezTo>
                    <a:pt x="85858" y="2324"/>
                    <a:pt x="85858" y="2235"/>
                    <a:pt x="85864" y="2147"/>
                  </a:cubicBezTo>
                  <a:lnTo>
                    <a:pt x="85864" y="0"/>
                  </a:lnTo>
                  <a:lnTo>
                    <a:pt x="0" y="0"/>
                  </a:lnTo>
                  <a:lnTo>
                    <a:pt x="0" y="4293"/>
                  </a:lnTo>
                  <a:cubicBezTo>
                    <a:pt x="0" y="9035"/>
                    <a:pt x="3844" y="12880"/>
                    <a:pt x="8586" y="12880"/>
                  </a:cubicBezTo>
                  <a:lnTo>
                    <a:pt x="188901" y="12880"/>
                  </a:lnTo>
                  <a:cubicBezTo>
                    <a:pt x="193643" y="12880"/>
                    <a:pt x="197488" y="9035"/>
                    <a:pt x="197488" y="4293"/>
                  </a:cubicBezTo>
                  <a:lnTo>
                    <a:pt x="197488" y="0"/>
                  </a:lnTo>
                  <a:close/>
                </a:path>
              </a:pathLst>
            </a:custGeom>
            <a:grpFill/>
            <a:ln w="2084"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BE22BCA7-3701-4B04-3A23-3C08B1A3DE46}"/>
                </a:ext>
              </a:extLst>
            </p:cNvPr>
            <p:cNvSpPr/>
            <p:nvPr/>
          </p:nvSpPr>
          <p:spPr>
            <a:xfrm>
              <a:off x="1154690" y="5724707"/>
              <a:ext cx="60104" cy="60104"/>
            </a:xfrm>
            <a:custGeom>
              <a:avLst/>
              <a:gdLst>
                <a:gd name="connsiteX0" fmla="*/ 30052 w 60104"/>
                <a:gd name="connsiteY0" fmla="*/ 0 h 60104"/>
                <a:gd name="connsiteX1" fmla="*/ 0 w 60104"/>
                <a:gd name="connsiteY1" fmla="*/ 30052 h 60104"/>
                <a:gd name="connsiteX2" fmla="*/ 30052 w 60104"/>
                <a:gd name="connsiteY2" fmla="*/ 60105 h 60104"/>
                <a:gd name="connsiteX3" fmla="*/ 60105 w 60104"/>
                <a:gd name="connsiteY3" fmla="*/ 30052 h 60104"/>
                <a:gd name="connsiteX4" fmla="*/ 30052 w 60104"/>
                <a:gd name="connsiteY4" fmla="*/ 0 h 60104"/>
                <a:gd name="connsiteX5" fmla="*/ 32199 w 60104"/>
                <a:gd name="connsiteY5" fmla="*/ 32199 h 60104"/>
                <a:gd name="connsiteX6" fmla="*/ 42052 w 60104"/>
                <a:gd name="connsiteY6" fmla="*/ 32199 h 60104"/>
                <a:gd name="connsiteX7" fmla="*/ 32199 w 60104"/>
                <a:gd name="connsiteY7" fmla="*/ 51755 h 60104"/>
                <a:gd name="connsiteX8" fmla="*/ 32199 w 60104"/>
                <a:gd name="connsiteY8" fmla="*/ 27906 h 60104"/>
                <a:gd name="connsiteX9" fmla="*/ 32199 w 60104"/>
                <a:gd name="connsiteY9" fmla="*/ 8329 h 60104"/>
                <a:gd name="connsiteX10" fmla="*/ 42052 w 60104"/>
                <a:gd name="connsiteY10" fmla="*/ 27906 h 60104"/>
                <a:gd name="connsiteX11" fmla="*/ 27906 w 60104"/>
                <a:gd name="connsiteY11" fmla="*/ 27906 h 60104"/>
                <a:gd name="connsiteX12" fmla="*/ 18375 w 60104"/>
                <a:gd name="connsiteY12" fmla="*/ 27906 h 60104"/>
                <a:gd name="connsiteX13" fmla="*/ 27906 w 60104"/>
                <a:gd name="connsiteY13" fmla="*/ 8586 h 60104"/>
                <a:gd name="connsiteX14" fmla="*/ 27906 w 60104"/>
                <a:gd name="connsiteY14" fmla="*/ 32199 h 60104"/>
                <a:gd name="connsiteX15" fmla="*/ 27906 w 60104"/>
                <a:gd name="connsiteY15" fmla="*/ 51519 h 60104"/>
                <a:gd name="connsiteX16" fmla="*/ 18375 w 60104"/>
                <a:gd name="connsiteY16" fmla="*/ 32199 h 60104"/>
                <a:gd name="connsiteX17" fmla="*/ 14060 w 60104"/>
                <a:gd name="connsiteY17" fmla="*/ 27906 h 60104"/>
                <a:gd name="connsiteX18" fmla="*/ 4873 w 60104"/>
                <a:gd name="connsiteY18" fmla="*/ 27906 h 60104"/>
                <a:gd name="connsiteX19" fmla="*/ 25201 w 60104"/>
                <a:gd name="connsiteY19" fmla="*/ 5259 h 60104"/>
                <a:gd name="connsiteX20" fmla="*/ 14060 w 60104"/>
                <a:gd name="connsiteY20" fmla="*/ 27906 h 60104"/>
                <a:gd name="connsiteX21" fmla="*/ 14060 w 60104"/>
                <a:gd name="connsiteY21" fmla="*/ 32199 h 60104"/>
                <a:gd name="connsiteX22" fmla="*/ 25244 w 60104"/>
                <a:gd name="connsiteY22" fmla="*/ 54867 h 60104"/>
                <a:gd name="connsiteX23" fmla="*/ 4873 w 60104"/>
                <a:gd name="connsiteY23" fmla="*/ 32199 h 60104"/>
                <a:gd name="connsiteX24" fmla="*/ 46367 w 60104"/>
                <a:gd name="connsiteY24" fmla="*/ 32199 h 60104"/>
                <a:gd name="connsiteX25" fmla="*/ 55232 w 60104"/>
                <a:gd name="connsiteY25" fmla="*/ 32199 h 60104"/>
                <a:gd name="connsiteX26" fmla="*/ 35247 w 60104"/>
                <a:gd name="connsiteY26" fmla="*/ 54781 h 60104"/>
                <a:gd name="connsiteX27" fmla="*/ 46367 w 60104"/>
                <a:gd name="connsiteY27" fmla="*/ 32199 h 60104"/>
                <a:gd name="connsiteX28" fmla="*/ 46367 w 60104"/>
                <a:gd name="connsiteY28" fmla="*/ 27906 h 60104"/>
                <a:gd name="connsiteX29" fmla="*/ 35312 w 60104"/>
                <a:gd name="connsiteY29" fmla="*/ 5345 h 60104"/>
                <a:gd name="connsiteX30" fmla="*/ 55232 w 60104"/>
                <a:gd name="connsiteY30" fmla="*/ 27906 h 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104" h="60104">
                  <a:moveTo>
                    <a:pt x="30052" y="0"/>
                  </a:moveTo>
                  <a:cubicBezTo>
                    <a:pt x="13455" y="0"/>
                    <a:pt x="0" y="13455"/>
                    <a:pt x="0" y="30052"/>
                  </a:cubicBezTo>
                  <a:cubicBezTo>
                    <a:pt x="0" y="46650"/>
                    <a:pt x="13455" y="60105"/>
                    <a:pt x="30052" y="60105"/>
                  </a:cubicBezTo>
                  <a:cubicBezTo>
                    <a:pt x="46650" y="60105"/>
                    <a:pt x="60105" y="46650"/>
                    <a:pt x="60105" y="30052"/>
                  </a:cubicBezTo>
                  <a:cubicBezTo>
                    <a:pt x="60105" y="13455"/>
                    <a:pt x="46650" y="0"/>
                    <a:pt x="30052" y="0"/>
                  </a:cubicBezTo>
                  <a:close/>
                  <a:moveTo>
                    <a:pt x="32199" y="32199"/>
                  </a:moveTo>
                  <a:lnTo>
                    <a:pt x="42052" y="32199"/>
                  </a:lnTo>
                  <a:cubicBezTo>
                    <a:pt x="40930" y="39599"/>
                    <a:pt x="37479" y="46449"/>
                    <a:pt x="32199" y="51755"/>
                  </a:cubicBezTo>
                  <a:close/>
                  <a:moveTo>
                    <a:pt x="32199" y="27906"/>
                  </a:moveTo>
                  <a:lnTo>
                    <a:pt x="32199" y="8329"/>
                  </a:lnTo>
                  <a:cubicBezTo>
                    <a:pt x="37484" y="13639"/>
                    <a:pt x="40936" y="20497"/>
                    <a:pt x="42052" y="27906"/>
                  </a:cubicBezTo>
                  <a:close/>
                  <a:moveTo>
                    <a:pt x="27906" y="27906"/>
                  </a:moveTo>
                  <a:lnTo>
                    <a:pt x="18375" y="27906"/>
                  </a:lnTo>
                  <a:cubicBezTo>
                    <a:pt x="19442" y="20624"/>
                    <a:pt x="22777" y="13864"/>
                    <a:pt x="27906" y="8586"/>
                  </a:cubicBezTo>
                  <a:close/>
                  <a:moveTo>
                    <a:pt x="27906" y="32199"/>
                  </a:moveTo>
                  <a:lnTo>
                    <a:pt x="27906" y="51519"/>
                  </a:lnTo>
                  <a:cubicBezTo>
                    <a:pt x="22787" y="46234"/>
                    <a:pt x="19454" y="39477"/>
                    <a:pt x="18375" y="32199"/>
                  </a:cubicBezTo>
                  <a:close/>
                  <a:moveTo>
                    <a:pt x="14060" y="27906"/>
                  </a:moveTo>
                  <a:lnTo>
                    <a:pt x="4873" y="27906"/>
                  </a:lnTo>
                  <a:cubicBezTo>
                    <a:pt x="5826" y="16662"/>
                    <a:pt x="14125" y="7416"/>
                    <a:pt x="25201" y="5259"/>
                  </a:cubicBezTo>
                  <a:cubicBezTo>
                    <a:pt x="19082" y="11366"/>
                    <a:pt x="15163" y="19331"/>
                    <a:pt x="14060" y="27906"/>
                  </a:cubicBezTo>
                  <a:close/>
                  <a:moveTo>
                    <a:pt x="14060" y="32199"/>
                  </a:moveTo>
                  <a:cubicBezTo>
                    <a:pt x="15164" y="40788"/>
                    <a:pt x="19099" y="48765"/>
                    <a:pt x="25244" y="54867"/>
                  </a:cubicBezTo>
                  <a:cubicBezTo>
                    <a:pt x="14151" y="52712"/>
                    <a:pt x="5836" y="43458"/>
                    <a:pt x="4873" y="32199"/>
                  </a:cubicBezTo>
                  <a:close/>
                  <a:moveTo>
                    <a:pt x="46367" y="32199"/>
                  </a:moveTo>
                  <a:lnTo>
                    <a:pt x="55232" y="32199"/>
                  </a:lnTo>
                  <a:cubicBezTo>
                    <a:pt x="54292" y="43315"/>
                    <a:pt x="46167" y="52497"/>
                    <a:pt x="35247" y="54781"/>
                  </a:cubicBezTo>
                  <a:cubicBezTo>
                    <a:pt x="41364" y="48701"/>
                    <a:pt x="45277" y="40754"/>
                    <a:pt x="46367" y="32199"/>
                  </a:cubicBezTo>
                  <a:close/>
                  <a:moveTo>
                    <a:pt x="46367" y="27906"/>
                  </a:moveTo>
                  <a:cubicBezTo>
                    <a:pt x="45268" y="19373"/>
                    <a:pt x="41381" y="11442"/>
                    <a:pt x="35312" y="5345"/>
                  </a:cubicBezTo>
                  <a:cubicBezTo>
                    <a:pt x="46199" y="7652"/>
                    <a:pt x="54291" y="16817"/>
                    <a:pt x="55232" y="27906"/>
                  </a:cubicBezTo>
                  <a:close/>
                </a:path>
              </a:pathLst>
            </a:custGeom>
            <a:grpFill/>
            <a:ln w="2084"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5E91336D-D2D0-88D3-F35D-50E2D0D2A682}"/>
              </a:ext>
            </a:extLst>
          </p:cNvPr>
          <p:cNvSpPr txBox="1"/>
          <p:nvPr/>
        </p:nvSpPr>
        <p:spPr>
          <a:xfrm flipH="1">
            <a:off x="3756138" y="2505670"/>
            <a:ext cx="4289700" cy="923330"/>
          </a:xfrm>
          <a:prstGeom prst="rect">
            <a:avLst/>
          </a:prstGeom>
          <a:noFill/>
        </p:spPr>
        <p:txBody>
          <a:bodyPr wrap="square" rtlCol="0">
            <a:spAutoFit/>
          </a:bodyPr>
          <a:lstStyle/>
          <a:p>
            <a:r>
              <a:rPr lang="en-US" sz="5400" b="1" dirty="0">
                <a:solidFill>
                  <a:schemeClr val="bg1"/>
                </a:solidFill>
                <a:latin typeface="+mj-lt"/>
              </a:rPr>
              <a:t>Thank you!</a:t>
            </a:r>
          </a:p>
        </p:txBody>
      </p:sp>
    </p:spTree>
    <p:extLst>
      <p:ext uri="{BB962C8B-B14F-4D97-AF65-F5344CB8AC3E}">
        <p14:creationId xmlns:p14="http://schemas.microsoft.com/office/powerpoint/2010/main" val="336964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9CB6E6E-D510-43DB-3725-ACA5174064ED}"/>
              </a:ext>
            </a:extLst>
          </p:cNvPr>
          <p:cNvPicPr>
            <a:picLocks noChangeAspect="1"/>
          </p:cNvPicPr>
          <p:nvPr/>
        </p:nvPicPr>
        <p:blipFill>
          <a:blip r:embed="rId2"/>
          <a:srcRect t="41725"/>
          <a:stretch>
            <a:fillRect/>
          </a:stretch>
        </p:blipFill>
        <p:spPr>
          <a:xfrm>
            <a:off x="0" y="2861534"/>
            <a:ext cx="12192000" cy="3996467"/>
          </a:xfrm>
          <a:custGeom>
            <a:avLst/>
            <a:gdLst>
              <a:gd name="connsiteX0" fmla="*/ 6096001 w 12192000"/>
              <a:gd name="connsiteY0" fmla="*/ 0 h 3996467"/>
              <a:gd name="connsiteX1" fmla="*/ 12192000 w 12192000"/>
              <a:gd name="connsiteY1" fmla="*/ 685640 h 3996467"/>
              <a:gd name="connsiteX2" fmla="*/ 12192000 w 12192000"/>
              <a:gd name="connsiteY2" fmla="*/ 2537729 h 3996467"/>
              <a:gd name="connsiteX3" fmla="*/ 12192000 w 12192000"/>
              <a:gd name="connsiteY3" fmla="*/ 3996467 h 3996467"/>
              <a:gd name="connsiteX4" fmla="*/ 6096000 w 12192000"/>
              <a:gd name="connsiteY4" fmla="*/ 3996467 h 3996467"/>
              <a:gd name="connsiteX5" fmla="*/ 1 w 12192000"/>
              <a:gd name="connsiteY5" fmla="*/ 3996467 h 3996467"/>
              <a:gd name="connsiteX6" fmla="*/ 1 w 12192000"/>
              <a:gd name="connsiteY6" fmla="*/ 1565237 h 3996467"/>
              <a:gd name="connsiteX7" fmla="*/ 0 w 12192000"/>
              <a:gd name="connsiteY7" fmla="*/ 1565237 h 3996467"/>
              <a:gd name="connsiteX8" fmla="*/ 0 w 12192000"/>
              <a:gd name="connsiteY8" fmla="*/ 685640 h 39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996467">
                <a:moveTo>
                  <a:pt x="6096001" y="0"/>
                </a:moveTo>
                <a:lnTo>
                  <a:pt x="12192000" y="685640"/>
                </a:lnTo>
                <a:lnTo>
                  <a:pt x="12192000" y="2537729"/>
                </a:lnTo>
                <a:lnTo>
                  <a:pt x="12192000" y="3996467"/>
                </a:lnTo>
                <a:lnTo>
                  <a:pt x="6096000" y="3996467"/>
                </a:lnTo>
                <a:lnTo>
                  <a:pt x="1" y="3996467"/>
                </a:lnTo>
                <a:lnTo>
                  <a:pt x="1" y="1565237"/>
                </a:lnTo>
                <a:lnTo>
                  <a:pt x="0" y="1565237"/>
                </a:lnTo>
                <a:lnTo>
                  <a:pt x="0" y="685640"/>
                </a:lnTo>
                <a:close/>
              </a:path>
            </a:pathLst>
          </a:custGeom>
        </p:spPr>
      </p:pic>
      <p:sp>
        <p:nvSpPr>
          <p:cNvPr id="10" name="Freeform: Shape 9">
            <a:extLst>
              <a:ext uri="{FF2B5EF4-FFF2-40B4-BE49-F238E27FC236}">
                <a16:creationId xmlns:a16="http://schemas.microsoft.com/office/drawing/2014/main" id="{7134EA7C-E084-3A51-D538-9FEB22B20663}"/>
              </a:ext>
            </a:extLst>
          </p:cNvPr>
          <p:cNvSpPr/>
          <p:nvPr/>
        </p:nvSpPr>
        <p:spPr>
          <a:xfrm rot="16200000" flipV="1">
            <a:off x="4107055" y="-1231592"/>
            <a:ext cx="3996468" cy="12192001"/>
          </a:xfrm>
          <a:custGeom>
            <a:avLst/>
            <a:gdLst>
              <a:gd name="connsiteX0" fmla="*/ 3996468 w 3996468"/>
              <a:gd name="connsiteY0" fmla="*/ 6096000 h 12192001"/>
              <a:gd name="connsiteX1" fmla="*/ 3310828 w 3996468"/>
              <a:gd name="connsiteY1" fmla="*/ 0 h 12192001"/>
              <a:gd name="connsiteX2" fmla="*/ 3108857 w 3996468"/>
              <a:gd name="connsiteY2" fmla="*/ 0 h 12192001"/>
              <a:gd name="connsiteX3" fmla="*/ 2749406 w 3996468"/>
              <a:gd name="connsiteY3" fmla="*/ 0 h 12192001"/>
              <a:gd name="connsiteX4" fmla="*/ 2579146 w 3996468"/>
              <a:gd name="connsiteY4" fmla="*/ 0 h 12192001"/>
              <a:gd name="connsiteX5" fmla="*/ 2431231 w 3996468"/>
              <a:gd name="connsiteY5" fmla="*/ 0 h 12192001"/>
              <a:gd name="connsiteX6" fmla="*/ 0 w 3996468"/>
              <a:gd name="connsiteY6" fmla="*/ 1 h 12192001"/>
              <a:gd name="connsiteX7" fmla="*/ 1 w 3996468"/>
              <a:gd name="connsiteY7" fmla="*/ 12192000 h 12192001"/>
              <a:gd name="connsiteX8" fmla="*/ 2431231 w 3996468"/>
              <a:gd name="connsiteY8" fmla="*/ 12192000 h 12192001"/>
              <a:gd name="connsiteX9" fmla="*/ 2431231 w 3996468"/>
              <a:gd name="connsiteY9" fmla="*/ 12192001 h 12192001"/>
              <a:gd name="connsiteX10" fmla="*/ 2749406 w 3996468"/>
              <a:gd name="connsiteY10" fmla="*/ 12192001 h 12192001"/>
              <a:gd name="connsiteX11" fmla="*/ 3108858 w 3996468"/>
              <a:gd name="connsiteY11" fmla="*/ 12192001 h 12192001"/>
              <a:gd name="connsiteX12" fmla="*/ 3310828 w 3996468"/>
              <a:gd name="connsiteY12"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6468" h="12192001">
                <a:moveTo>
                  <a:pt x="3996468" y="6096000"/>
                </a:moveTo>
                <a:lnTo>
                  <a:pt x="3310828" y="0"/>
                </a:lnTo>
                <a:lnTo>
                  <a:pt x="3108857" y="0"/>
                </a:lnTo>
                <a:lnTo>
                  <a:pt x="2749406" y="0"/>
                </a:lnTo>
                <a:lnTo>
                  <a:pt x="2579146" y="0"/>
                </a:lnTo>
                <a:lnTo>
                  <a:pt x="2431231" y="0"/>
                </a:lnTo>
                <a:lnTo>
                  <a:pt x="0" y="1"/>
                </a:lnTo>
                <a:lnTo>
                  <a:pt x="1" y="12192000"/>
                </a:lnTo>
                <a:lnTo>
                  <a:pt x="2431231" y="12192000"/>
                </a:lnTo>
                <a:lnTo>
                  <a:pt x="2431231" y="12192001"/>
                </a:lnTo>
                <a:lnTo>
                  <a:pt x="2749406" y="12192001"/>
                </a:lnTo>
                <a:lnTo>
                  <a:pt x="3108858" y="12192001"/>
                </a:lnTo>
                <a:lnTo>
                  <a:pt x="3310828" y="12192001"/>
                </a:lnTo>
                <a:close/>
              </a:path>
            </a:pathLst>
          </a:custGeom>
          <a:gradFill flip="none" rotWithShape="1">
            <a:gsLst>
              <a:gs pos="0">
                <a:srgbClr val="8B0843">
                  <a:alpha val="95000"/>
                </a:srgbClr>
              </a:gs>
              <a:gs pos="100000">
                <a:srgbClr val="DA3E67">
                  <a:alpha val="8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 name="TextBox 1">
            <a:extLst>
              <a:ext uri="{FF2B5EF4-FFF2-40B4-BE49-F238E27FC236}">
                <a16:creationId xmlns:a16="http://schemas.microsoft.com/office/drawing/2014/main" id="{2F1B2A16-F0A8-64D3-789B-1741927FB0F5}"/>
              </a:ext>
            </a:extLst>
          </p:cNvPr>
          <p:cNvSpPr txBox="1"/>
          <p:nvPr/>
        </p:nvSpPr>
        <p:spPr>
          <a:xfrm>
            <a:off x="576664" y="306668"/>
            <a:ext cx="11163298" cy="1323439"/>
          </a:xfrm>
          <a:prstGeom prst="rect">
            <a:avLst/>
          </a:prstGeom>
          <a:noFill/>
        </p:spPr>
        <p:txBody>
          <a:bodyPr wrap="square" anchor="ctr">
            <a:spAutoFit/>
          </a:bodyPr>
          <a:lstStyle/>
          <a:p>
            <a:pPr algn="ctr"/>
            <a:r>
              <a:rPr lang="en-US" sz="3200" b="1" dirty="0">
                <a:gradFill>
                  <a:gsLst>
                    <a:gs pos="0">
                      <a:srgbClr val="8B0843"/>
                    </a:gs>
                    <a:gs pos="100000">
                      <a:srgbClr val="DA3E67"/>
                    </a:gs>
                  </a:gsLst>
                  <a:lin ang="16200000" scaled="1"/>
                </a:gradFill>
                <a:latin typeface="+mj-lt"/>
              </a:rPr>
              <a:t>Introducing STAR</a:t>
            </a:r>
            <a:br>
              <a:rPr lang="en-US" sz="3200" b="1" dirty="0">
                <a:gradFill>
                  <a:gsLst>
                    <a:gs pos="0">
                      <a:srgbClr val="8B0843"/>
                    </a:gs>
                    <a:gs pos="100000">
                      <a:srgbClr val="DA3E67"/>
                    </a:gs>
                  </a:gsLst>
                  <a:lin ang="16200000" scaled="1"/>
                </a:gradFill>
                <a:latin typeface="+mj-lt"/>
              </a:rPr>
            </a:br>
            <a:r>
              <a:rPr lang="en-US" sz="2400" dirty="0">
                <a:latin typeface="+mj-lt"/>
              </a:rPr>
              <a:t>Software Quality Assurance-as-a-Service</a:t>
            </a:r>
            <a:br>
              <a:rPr lang="en-US" sz="2400" b="1" dirty="0">
                <a:gradFill>
                  <a:gsLst>
                    <a:gs pos="0">
                      <a:srgbClr val="8B0843"/>
                    </a:gs>
                    <a:gs pos="100000">
                      <a:srgbClr val="DA3E67"/>
                    </a:gs>
                  </a:gsLst>
                  <a:lin ang="16200000" scaled="1"/>
                </a:gradFill>
                <a:latin typeface="+mj-lt"/>
              </a:rPr>
            </a:br>
            <a:endParaRPr lang="en-US" sz="2400" b="1" dirty="0">
              <a:latin typeface="+mj-lt"/>
            </a:endParaRPr>
          </a:p>
        </p:txBody>
      </p:sp>
      <p:sp>
        <p:nvSpPr>
          <p:cNvPr id="3" name="Freeform: Shape 2">
            <a:extLst>
              <a:ext uri="{FF2B5EF4-FFF2-40B4-BE49-F238E27FC236}">
                <a16:creationId xmlns:a16="http://schemas.microsoft.com/office/drawing/2014/main" id="{91826D71-69B7-723A-8402-ADE06413AB2C}"/>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 name="Rectangle: Rounded Corners 3">
            <a:extLst>
              <a:ext uri="{FF2B5EF4-FFF2-40B4-BE49-F238E27FC236}">
                <a16:creationId xmlns:a16="http://schemas.microsoft.com/office/drawing/2014/main" id="{EB31517D-F0D1-9959-0EC8-867C5C48EFC9}"/>
              </a:ext>
            </a:extLst>
          </p:cNvPr>
          <p:cNvSpPr/>
          <p:nvPr/>
        </p:nvSpPr>
        <p:spPr>
          <a:xfrm>
            <a:off x="548640" y="1608492"/>
            <a:ext cx="3573329" cy="2508996"/>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Rectangle: Rounded Corners 4">
            <a:extLst>
              <a:ext uri="{FF2B5EF4-FFF2-40B4-BE49-F238E27FC236}">
                <a16:creationId xmlns:a16="http://schemas.microsoft.com/office/drawing/2014/main" id="{1F3B1B2E-669D-395C-E952-A2F877393E1E}"/>
              </a:ext>
            </a:extLst>
          </p:cNvPr>
          <p:cNvSpPr/>
          <p:nvPr/>
        </p:nvSpPr>
        <p:spPr>
          <a:xfrm>
            <a:off x="4309338" y="1608492"/>
            <a:ext cx="3573329" cy="2508996"/>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Rounded Corners 5">
            <a:extLst>
              <a:ext uri="{FF2B5EF4-FFF2-40B4-BE49-F238E27FC236}">
                <a16:creationId xmlns:a16="http://schemas.microsoft.com/office/drawing/2014/main" id="{41173643-DC65-0D5C-E7F5-D36DDE915E25}"/>
              </a:ext>
            </a:extLst>
          </p:cNvPr>
          <p:cNvSpPr/>
          <p:nvPr/>
        </p:nvSpPr>
        <p:spPr>
          <a:xfrm>
            <a:off x="8070031" y="1608492"/>
            <a:ext cx="3573329" cy="2508996"/>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1" name="Picture 10" descr="Logo&#10;&#10;Description automatically generated">
            <a:extLst>
              <a:ext uri="{FF2B5EF4-FFF2-40B4-BE49-F238E27FC236}">
                <a16:creationId xmlns:a16="http://schemas.microsoft.com/office/drawing/2014/main" id="{DE2EDCFA-1B3F-06A1-45B0-31ECEBAE60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251" y="6235700"/>
            <a:ext cx="1445710" cy="454025"/>
          </a:xfrm>
          <a:prstGeom prst="rect">
            <a:avLst/>
          </a:prstGeom>
        </p:spPr>
      </p:pic>
      <p:sp>
        <p:nvSpPr>
          <p:cNvPr id="12" name="Slide Number Placeholder 5">
            <a:extLst>
              <a:ext uri="{FF2B5EF4-FFF2-40B4-BE49-F238E27FC236}">
                <a16:creationId xmlns:a16="http://schemas.microsoft.com/office/drawing/2014/main" id="{4FF5F6D7-EC0C-892D-6ABF-40B602E1E1AA}"/>
              </a:ext>
            </a:extLst>
          </p:cNvPr>
          <p:cNvSpPr txBox="1">
            <a:spLocks/>
          </p:cNvSpPr>
          <p:nvPr/>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solidFill>
                  <a:schemeClr val="bg1"/>
                </a:solidFill>
                <a:latin typeface="+mj-lt"/>
              </a:rPr>
              <a:pPr/>
              <a:t>3</a:t>
            </a:fld>
            <a:endParaRPr lang="en-ID" b="1" dirty="0">
              <a:solidFill>
                <a:schemeClr val="bg1"/>
              </a:solidFill>
              <a:latin typeface="+mj-lt"/>
            </a:endParaRPr>
          </a:p>
        </p:txBody>
      </p:sp>
      <p:grpSp>
        <p:nvGrpSpPr>
          <p:cNvPr id="15" name="Group 14">
            <a:extLst>
              <a:ext uri="{FF2B5EF4-FFF2-40B4-BE49-F238E27FC236}">
                <a16:creationId xmlns:a16="http://schemas.microsoft.com/office/drawing/2014/main" id="{9895D39F-2599-A262-448B-1B47938C59BB}"/>
              </a:ext>
            </a:extLst>
          </p:cNvPr>
          <p:cNvGrpSpPr/>
          <p:nvPr/>
        </p:nvGrpSpPr>
        <p:grpSpPr>
          <a:xfrm>
            <a:off x="4575342" y="2038693"/>
            <a:ext cx="3114531" cy="1380857"/>
            <a:chOff x="4575342" y="2272424"/>
            <a:chExt cx="3114531" cy="1380857"/>
          </a:xfrm>
        </p:grpSpPr>
        <p:sp>
          <p:nvSpPr>
            <p:cNvPr id="13" name="TextBox 12">
              <a:extLst>
                <a:ext uri="{FF2B5EF4-FFF2-40B4-BE49-F238E27FC236}">
                  <a16:creationId xmlns:a16="http://schemas.microsoft.com/office/drawing/2014/main" id="{627D607C-6248-28C9-0CCC-4C4B4B377ED1}"/>
                </a:ext>
              </a:extLst>
            </p:cNvPr>
            <p:cNvSpPr txBox="1"/>
            <p:nvPr/>
          </p:nvSpPr>
          <p:spPr>
            <a:xfrm>
              <a:off x="4670607" y="3292861"/>
              <a:ext cx="2850786" cy="360420"/>
            </a:xfrm>
            <a:prstGeom prst="rect">
              <a:avLst/>
            </a:prstGeom>
            <a:noFill/>
          </p:spPr>
          <p:txBody>
            <a:bodyPr wrap="square" anchor="ctr">
              <a:spAutoFit/>
            </a:bodyPr>
            <a:lstStyle/>
            <a:p>
              <a:pPr algn="ctr">
                <a:lnSpc>
                  <a:spcPct val="120000"/>
                </a:lnSpc>
                <a:spcAft>
                  <a:spcPts val="600"/>
                </a:spcAft>
                <a:buClr>
                  <a:srgbClr val="DA3E67"/>
                </a:buClr>
              </a:pPr>
              <a:endParaRPr lang="en-US" sz="16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CD61D71-C2E3-A89D-91B1-233171C75B3A}"/>
                </a:ext>
              </a:extLst>
            </p:cNvPr>
            <p:cNvSpPr txBox="1"/>
            <p:nvPr/>
          </p:nvSpPr>
          <p:spPr>
            <a:xfrm>
              <a:off x="4575342" y="2272424"/>
              <a:ext cx="3114531" cy="707886"/>
            </a:xfrm>
            <a:prstGeom prst="rect">
              <a:avLst/>
            </a:prstGeom>
            <a:noFill/>
          </p:spPr>
          <p:txBody>
            <a:bodyPr wrap="square" anchor="ctr">
              <a:spAutoFit/>
            </a:bodyPr>
            <a:lstStyle/>
            <a:p>
              <a:pPr algn="ctr">
                <a:spcAft>
                  <a:spcPts val="600"/>
                </a:spcAft>
                <a:buClr>
                  <a:srgbClr val="DA3E67"/>
                </a:buClr>
              </a:pPr>
              <a:r>
                <a:rPr lang="en-US" sz="2000" b="1" dirty="0">
                  <a:gradFill>
                    <a:gsLst>
                      <a:gs pos="0">
                        <a:srgbClr val="8B0843"/>
                      </a:gs>
                      <a:gs pos="100000">
                        <a:srgbClr val="DA3E67"/>
                      </a:gs>
                    </a:gsLst>
                    <a:lin ang="16200000" scaled="1"/>
                  </a:gradFill>
                  <a:latin typeface="+mj-lt"/>
                </a:rPr>
                <a:t>Automated Prediction Model</a:t>
              </a:r>
            </a:p>
          </p:txBody>
        </p:sp>
      </p:grpSp>
      <p:sp>
        <p:nvSpPr>
          <p:cNvPr id="18" name="TextBox 17">
            <a:extLst>
              <a:ext uri="{FF2B5EF4-FFF2-40B4-BE49-F238E27FC236}">
                <a16:creationId xmlns:a16="http://schemas.microsoft.com/office/drawing/2014/main" id="{68BDC494-C6D6-A31A-8975-5D7CB2ADA666}"/>
              </a:ext>
            </a:extLst>
          </p:cNvPr>
          <p:cNvSpPr txBox="1"/>
          <p:nvPr/>
        </p:nvSpPr>
        <p:spPr>
          <a:xfrm>
            <a:off x="831853" y="2040503"/>
            <a:ext cx="3006902" cy="523220"/>
          </a:xfrm>
          <a:prstGeom prst="rect">
            <a:avLst/>
          </a:prstGeom>
          <a:noFill/>
        </p:spPr>
        <p:txBody>
          <a:bodyPr wrap="square" anchor="ctr">
            <a:spAutoFit/>
          </a:bodyPr>
          <a:lstStyle/>
          <a:p>
            <a:pPr algn="ctr">
              <a:spcAft>
                <a:spcPts val="600"/>
              </a:spcAft>
              <a:buClr>
                <a:srgbClr val="DA3E67"/>
              </a:buClr>
            </a:pPr>
            <a:r>
              <a:rPr lang="en-US" sz="2800" b="1" dirty="0">
                <a:gradFill>
                  <a:gsLst>
                    <a:gs pos="0">
                      <a:srgbClr val="8B0843"/>
                    </a:gs>
                    <a:gs pos="100000">
                      <a:srgbClr val="DA3E67"/>
                    </a:gs>
                  </a:gsLst>
                  <a:lin ang="16200000" scaled="1"/>
                </a:gradFill>
                <a:latin typeface="+mj-lt"/>
              </a:rPr>
              <a:t>SaaS</a:t>
            </a:r>
          </a:p>
        </p:txBody>
      </p:sp>
      <p:sp>
        <p:nvSpPr>
          <p:cNvPr id="21" name="TextBox 20">
            <a:extLst>
              <a:ext uri="{FF2B5EF4-FFF2-40B4-BE49-F238E27FC236}">
                <a16:creationId xmlns:a16="http://schemas.microsoft.com/office/drawing/2014/main" id="{2272E20C-BCB6-4BD3-70F5-5A4E8476EEF7}"/>
              </a:ext>
            </a:extLst>
          </p:cNvPr>
          <p:cNvSpPr txBox="1"/>
          <p:nvPr/>
        </p:nvSpPr>
        <p:spPr>
          <a:xfrm>
            <a:off x="8353244" y="2010965"/>
            <a:ext cx="3006902" cy="523220"/>
          </a:xfrm>
          <a:prstGeom prst="rect">
            <a:avLst/>
          </a:prstGeom>
          <a:noFill/>
        </p:spPr>
        <p:txBody>
          <a:bodyPr wrap="square" anchor="ctr">
            <a:spAutoFit/>
          </a:bodyPr>
          <a:lstStyle/>
          <a:p>
            <a:pPr algn="ctr">
              <a:spcAft>
                <a:spcPts val="600"/>
              </a:spcAft>
              <a:buClr>
                <a:srgbClr val="DA3E67"/>
              </a:buClr>
            </a:pPr>
            <a:r>
              <a:rPr lang="en-US" sz="2800" b="1" dirty="0">
                <a:gradFill>
                  <a:gsLst>
                    <a:gs pos="0">
                      <a:srgbClr val="8B0843"/>
                    </a:gs>
                    <a:gs pos="100000">
                      <a:srgbClr val="DA3E67"/>
                    </a:gs>
                  </a:gsLst>
                  <a:lin ang="16200000" scaled="1"/>
                </a:gradFill>
                <a:latin typeface="+mj-lt"/>
              </a:rPr>
              <a:t>Visualization</a:t>
            </a:r>
          </a:p>
        </p:txBody>
      </p:sp>
      <p:cxnSp>
        <p:nvCxnSpPr>
          <p:cNvPr id="26" name="Straight Connector 25">
            <a:extLst>
              <a:ext uri="{FF2B5EF4-FFF2-40B4-BE49-F238E27FC236}">
                <a16:creationId xmlns:a16="http://schemas.microsoft.com/office/drawing/2014/main" id="{A5CD775D-99E8-703C-79AC-699B5F890A97}"/>
              </a:ext>
            </a:extLst>
          </p:cNvPr>
          <p:cNvCxnSpPr>
            <a:cxnSpLocks/>
          </p:cNvCxnSpPr>
          <p:nvPr/>
        </p:nvCxnSpPr>
        <p:spPr>
          <a:xfrm>
            <a:off x="588083" y="4421264"/>
            <a:ext cx="11015834"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6007527-C4EB-D530-F215-2FB91F630E36}"/>
              </a:ext>
            </a:extLst>
          </p:cNvPr>
          <p:cNvSpPr txBox="1"/>
          <p:nvPr/>
        </p:nvSpPr>
        <p:spPr>
          <a:xfrm>
            <a:off x="1118984" y="2763664"/>
            <a:ext cx="2432640" cy="951351"/>
          </a:xfrm>
          <a:prstGeom prst="rect">
            <a:avLst/>
          </a:prstGeom>
          <a:noFill/>
        </p:spPr>
        <p:txBody>
          <a:bodyPr wrap="square" anchor="ctr">
            <a:spAutoFit/>
          </a:bodyPr>
          <a:lstStyle/>
          <a:p>
            <a:pPr algn="ctr">
              <a:lnSpc>
                <a:spcPct val="120000"/>
              </a:lnSpc>
              <a:spcAft>
                <a:spcPts val="600"/>
              </a:spcAft>
              <a:buClr>
                <a:srgbClr val="DA3E67"/>
              </a:buClr>
            </a:pPr>
            <a:r>
              <a:rPr lang="en-US" sz="1600" dirty="0">
                <a:solidFill>
                  <a:schemeClr val="tx1">
                    <a:lumMod val="75000"/>
                    <a:lumOff val="25000"/>
                  </a:schemeClr>
                </a:solidFill>
              </a:rPr>
              <a:t>Cloud-based tool available anytime, anywhere, to anyone!</a:t>
            </a:r>
          </a:p>
        </p:txBody>
      </p:sp>
      <p:sp>
        <p:nvSpPr>
          <p:cNvPr id="27" name="TextBox 26">
            <a:extLst>
              <a:ext uri="{FF2B5EF4-FFF2-40B4-BE49-F238E27FC236}">
                <a16:creationId xmlns:a16="http://schemas.microsoft.com/office/drawing/2014/main" id="{F59291B1-6BD2-D4C4-68C5-950BBBDE43A9}"/>
              </a:ext>
            </a:extLst>
          </p:cNvPr>
          <p:cNvSpPr txBox="1"/>
          <p:nvPr/>
        </p:nvSpPr>
        <p:spPr>
          <a:xfrm>
            <a:off x="8640375" y="2690462"/>
            <a:ext cx="2432640" cy="951351"/>
          </a:xfrm>
          <a:prstGeom prst="rect">
            <a:avLst/>
          </a:prstGeom>
          <a:noFill/>
        </p:spPr>
        <p:txBody>
          <a:bodyPr wrap="square" anchor="ctr">
            <a:spAutoFit/>
          </a:bodyPr>
          <a:lstStyle/>
          <a:p>
            <a:pPr algn="ctr">
              <a:lnSpc>
                <a:spcPct val="120000"/>
              </a:lnSpc>
              <a:spcAft>
                <a:spcPts val="600"/>
              </a:spcAft>
              <a:buClr>
                <a:srgbClr val="DA3E67"/>
              </a:buClr>
            </a:pPr>
            <a:r>
              <a:rPr lang="en-US" sz="1600" dirty="0">
                <a:solidFill>
                  <a:schemeClr val="tx1">
                    <a:lumMod val="75000"/>
                    <a:lumOff val="25000"/>
                  </a:schemeClr>
                </a:solidFill>
              </a:rPr>
              <a:t>Several output views to suit all users from developers to executives</a:t>
            </a:r>
          </a:p>
        </p:txBody>
      </p:sp>
      <p:grpSp>
        <p:nvGrpSpPr>
          <p:cNvPr id="33" name="Group 32">
            <a:extLst>
              <a:ext uri="{FF2B5EF4-FFF2-40B4-BE49-F238E27FC236}">
                <a16:creationId xmlns:a16="http://schemas.microsoft.com/office/drawing/2014/main" id="{2B88C548-E382-8840-6970-4FA452D94DE1}"/>
              </a:ext>
            </a:extLst>
          </p:cNvPr>
          <p:cNvGrpSpPr/>
          <p:nvPr/>
        </p:nvGrpSpPr>
        <p:grpSpPr>
          <a:xfrm>
            <a:off x="3873149" y="2550573"/>
            <a:ext cx="724807" cy="624834"/>
            <a:chOff x="2503714" y="1095375"/>
            <a:chExt cx="1060704" cy="914400"/>
          </a:xfrm>
        </p:grpSpPr>
        <p:sp>
          <p:nvSpPr>
            <p:cNvPr id="29" name="Hexagon 28">
              <a:extLst>
                <a:ext uri="{FF2B5EF4-FFF2-40B4-BE49-F238E27FC236}">
                  <a16:creationId xmlns:a16="http://schemas.microsoft.com/office/drawing/2014/main" id="{6668A195-67AD-1B46-5B59-A268A61F5209}"/>
                </a:ext>
              </a:extLst>
            </p:cNvPr>
            <p:cNvSpPr/>
            <p:nvPr/>
          </p:nvSpPr>
          <p:spPr>
            <a:xfrm>
              <a:off x="2503714" y="1095375"/>
              <a:ext cx="1060704" cy="914400"/>
            </a:xfrm>
            <a:prstGeom prst="hexagon">
              <a:avLst/>
            </a:pr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Cross 30">
              <a:extLst>
                <a:ext uri="{FF2B5EF4-FFF2-40B4-BE49-F238E27FC236}">
                  <a16:creationId xmlns:a16="http://schemas.microsoft.com/office/drawing/2014/main" id="{791E7722-64B9-91FB-B610-8BE3F2FC5BA5}"/>
                </a:ext>
              </a:extLst>
            </p:cNvPr>
            <p:cNvSpPr/>
            <p:nvPr/>
          </p:nvSpPr>
          <p:spPr>
            <a:xfrm>
              <a:off x="2811003" y="1329512"/>
              <a:ext cx="446127" cy="446127"/>
            </a:xfrm>
            <a:prstGeom prst="plus">
              <a:avLst>
                <a:gd name="adj" fmla="val 392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23FF049-220D-6D9B-3002-B026809B73AF}"/>
              </a:ext>
            </a:extLst>
          </p:cNvPr>
          <p:cNvGrpSpPr/>
          <p:nvPr/>
        </p:nvGrpSpPr>
        <p:grpSpPr>
          <a:xfrm>
            <a:off x="7628440" y="2528303"/>
            <a:ext cx="724807" cy="624834"/>
            <a:chOff x="2503714" y="1095375"/>
            <a:chExt cx="1060704" cy="914400"/>
          </a:xfrm>
        </p:grpSpPr>
        <p:sp>
          <p:nvSpPr>
            <p:cNvPr id="35" name="Hexagon 34">
              <a:extLst>
                <a:ext uri="{FF2B5EF4-FFF2-40B4-BE49-F238E27FC236}">
                  <a16:creationId xmlns:a16="http://schemas.microsoft.com/office/drawing/2014/main" id="{E1309906-03D1-C9DB-10E0-36A382E3EF09}"/>
                </a:ext>
              </a:extLst>
            </p:cNvPr>
            <p:cNvSpPr/>
            <p:nvPr/>
          </p:nvSpPr>
          <p:spPr>
            <a:xfrm>
              <a:off x="2503714" y="1095375"/>
              <a:ext cx="1060704" cy="914400"/>
            </a:xfrm>
            <a:prstGeom prst="hexagon">
              <a:avLst/>
            </a:pr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Cross 35">
              <a:extLst>
                <a:ext uri="{FF2B5EF4-FFF2-40B4-BE49-F238E27FC236}">
                  <a16:creationId xmlns:a16="http://schemas.microsoft.com/office/drawing/2014/main" id="{69E93FCF-B779-F55A-1DD7-E03931345E03}"/>
                </a:ext>
              </a:extLst>
            </p:cNvPr>
            <p:cNvSpPr/>
            <p:nvPr/>
          </p:nvSpPr>
          <p:spPr>
            <a:xfrm>
              <a:off x="2811003" y="1329512"/>
              <a:ext cx="446127" cy="446127"/>
            </a:xfrm>
            <a:prstGeom prst="plus">
              <a:avLst>
                <a:gd name="adj" fmla="val 392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E700BC90-1E2C-8E53-B0E3-5FC642E3356D}"/>
              </a:ext>
            </a:extLst>
          </p:cNvPr>
          <p:cNvSpPr txBox="1"/>
          <p:nvPr/>
        </p:nvSpPr>
        <p:spPr>
          <a:xfrm>
            <a:off x="595364" y="4829851"/>
            <a:ext cx="11001273" cy="366447"/>
          </a:xfrm>
          <a:prstGeom prst="rect">
            <a:avLst/>
          </a:prstGeom>
          <a:noFill/>
        </p:spPr>
        <p:txBody>
          <a:bodyPr wrap="square" anchor="t">
            <a:spAutoFit/>
          </a:bodyPr>
          <a:lstStyle/>
          <a:p>
            <a:pPr algn="ctr">
              <a:lnSpc>
                <a:spcPct val="120000"/>
              </a:lnSpc>
            </a:pPr>
            <a:r>
              <a:rPr lang="en-US" sz="1600" dirty="0">
                <a:solidFill>
                  <a:schemeClr val="bg1"/>
                </a:solidFill>
              </a:rPr>
              <a:t>At the forefront of digital engineering practices aimed at delivering high-quality products on time.</a:t>
            </a:r>
          </a:p>
        </p:txBody>
      </p:sp>
      <p:cxnSp>
        <p:nvCxnSpPr>
          <p:cNvPr id="40" name="Straight Connector 39">
            <a:extLst>
              <a:ext uri="{FF2B5EF4-FFF2-40B4-BE49-F238E27FC236}">
                <a16:creationId xmlns:a16="http://schemas.microsoft.com/office/drawing/2014/main" id="{C534F546-4CA3-7C90-630E-EA4CE24E9A57}"/>
              </a:ext>
            </a:extLst>
          </p:cNvPr>
          <p:cNvCxnSpPr>
            <a:cxnSpLocks/>
          </p:cNvCxnSpPr>
          <p:nvPr/>
        </p:nvCxnSpPr>
        <p:spPr>
          <a:xfrm flipH="1">
            <a:off x="785511" y="5322632"/>
            <a:ext cx="10620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AE40FF0-3894-AB8E-72BE-33E2133C895B}"/>
              </a:ext>
            </a:extLst>
          </p:cNvPr>
          <p:cNvSpPr txBox="1"/>
          <p:nvPr/>
        </p:nvSpPr>
        <p:spPr>
          <a:xfrm>
            <a:off x="588083" y="5386713"/>
            <a:ext cx="11001273" cy="371961"/>
          </a:xfrm>
          <a:prstGeom prst="rect">
            <a:avLst/>
          </a:prstGeom>
          <a:noFill/>
        </p:spPr>
        <p:txBody>
          <a:bodyPr wrap="square" anchor="t">
            <a:spAutoFit/>
          </a:bodyPr>
          <a:lstStyle/>
          <a:p>
            <a:pPr algn="ctr">
              <a:lnSpc>
                <a:spcPct val="120000"/>
              </a:lnSpc>
            </a:pPr>
            <a:r>
              <a:rPr lang="en-US" sz="1600" dirty="0">
                <a:solidFill>
                  <a:schemeClr val="bg1"/>
                </a:solidFill>
              </a:rPr>
              <a:t>Base your decisions on data-driven prediction methods and improve customer satisfaction!</a:t>
            </a:r>
          </a:p>
        </p:txBody>
      </p:sp>
      <p:cxnSp>
        <p:nvCxnSpPr>
          <p:cNvPr id="42" name="Straight Connector 41">
            <a:extLst>
              <a:ext uri="{FF2B5EF4-FFF2-40B4-BE49-F238E27FC236}">
                <a16:creationId xmlns:a16="http://schemas.microsoft.com/office/drawing/2014/main" id="{0889FB5C-7B5F-57F3-D13D-7BD86580D724}"/>
              </a:ext>
            </a:extLst>
          </p:cNvPr>
          <p:cNvCxnSpPr>
            <a:cxnSpLocks/>
          </p:cNvCxnSpPr>
          <p:nvPr/>
        </p:nvCxnSpPr>
        <p:spPr>
          <a:xfrm flipH="1">
            <a:off x="778230" y="5879494"/>
            <a:ext cx="10620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EE43AA-3F57-B552-3DCB-DF8024B04D6F}"/>
              </a:ext>
            </a:extLst>
          </p:cNvPr>
          <p:cNvSpPr txBox="1"/>
          <p:nvPr/>
        </p:nvSpPr>
        <p:spPr>
          <a:xfrm>
            <a:off x="4915201" y="2746579"/>
            <a:ext cx="2432640" cy="655885"/>
          </a:xfrm>
          <a:prstGeom prst="rect">
            <a:avLst/>
          </a:prstGeom>
          <a:noFill/>
        </p:spPr>
        <p:txBody>
          <a:bodyPr wrap="square" anchor="ctr">
            <a:spAutoFit/>
          </a:bodyPr>
          <a:lstStyle/>
          <a:p>
            <a:pPr algn="ctr">
              <a:lnSpc>
                <a:spcPct val="120000"/>
              </a:lnSpc>
              <a:spcAft>
                <a:spcPts val="600"/>
              </a:spcAft>
              <a:buClr>
                <a:srgbClr val="DA3E67"/>
              </a:buClr>
            </a:pPr>
            <a:r>
              <a:rPr lang="en-US" sz="1600" dirty="0">
                <a:solidFill>
                  <a:schemeClr val="tx1">
                    <a:lumMod val="75000"/>
                    <a:lumOff val="25000"/>
                  </a:schemeClr>
                </a:solidFill>
              </a:rPr>
              <a:t>Proven Automation &amp; Innovative Analytics</a:t>
            </a:r>
          </a:p>
        </p:txBody>
      </p:sp>
    </p:spTree>
    <p:extLst>
      <p:ext uri="{BB962C8B-B14F-4D97-AF65-F5344CB8AC3E}">
        <p14:creationId xmlns:p14="http://schemas.microsoft.com/office/powerpoint/2010/main" val="65711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2B2B490-A2D4-00B8-34B8-9B508D49F4A7}"/>
              </a:ext>
            </a:extLst>
          </p:cNvPr>
          <p:cNvPicPr>
            <a:picLocks noChangeAspect="1" noChangeArrowheads="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t="16748" b="25527"/>
          <a:stretch/>
        </p:blipFill>
        <p:spPr bwMode="auto">
          <a:xfrm>
            <a:off x="1" y="-5785"/>
            <a:ext cx="12191999" cy="4348827"/>
          </a:xfrm>
          <a:custGeom>
            <a:avLst/>
            <a:gdLst>
              <a:gd name="connsiteX0" fmla="*/ 0 w 12191999"/>
              <a:gd name="connsiteY0" fmla="*/ 0 h 4348827"/>
              <a:gd name="connsiteX1" fmla="*/ 12191999 w 12191999"/>
              <a:gd name="connsiteY1" fmla="*/ 0 h 4348827"/>
              <a:gd name="connsiteX2" fmla="*/ 12191999 w 12191999"/>
              <a:gd name="connsiteY2" fmla="*/ 2857823 h 4348827"/>
              <a:gd name="connsiteX3" fmla="*/ 6096000 w 12191999"/>
              <a:gd name="connsiteY3" fmla="*/ 4348827 h 4348827"/>
              <a:gd name="connsiteX4" fmla="*/ 0 w 12191999"/>
              <a:gd name="connsiteY4" fmla="*/ 2857822 h 434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4348827">
                <a:moveTo>
                  <a:pt x="0" y="0"/>
                </a:moveTo>
                <a:lnTo>
                  <a:pt x="12191999" y="0"/>
                </a:lnTo>
                <a:lnTo>
                  <a:pt x="12191999" y="2857823"/>
                </a:lnTo>
                <a:lnTo>
                  <a:pt x="6096000" y="4348827"/>
                </a:lnTo>
                <a:lnTo>
                  <a:pt x="0" y="2857822"/>
                </a:lnTo>
                <a:close/>
              </a:path>
            </a:pathLst>
          </a:cu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4C8545B2-5196-8AAD-735D-BF2AC8200A54}"/>
              </a:ext>
            </a:extLst>
          </p:cNvPr>
          <p:cNvSpPr/>
          <p:nvPr/>
        </p:nvSpPr>
        <p:spPr>
          <a:xfrm rot="5400000">
            <a:off x="3921588" y="-3927373"/>
            <a:ext cx="4348827" cy="12192002"/>
          </a:xfrm>
          <a:custGeom>
            <a:avLst/>
            <a:gdLst>
              <a:gd name="connsiteX0" fmla="*/ 0 w 5231130"/>
              <a:gd name="connsiteY0" fmla="*/ 9144000 h 9144000"/>
              <a:gd name="connsiteX1" fmla="*/ 0 w 5231130"/>
              <a:gd name="connsiteY1" fmla="*/ 0 h 9144000"/>
              <a:gd name="connsiteX2" fmla="*/ 3437626 w 5231130"/>
              <a:gd name="connsiteY2" fmla="*/ 0 h 9144000"/>
              <a:gd name="connsiteX3" fmla="*/ 5231130 w 5231130"/>
              <a:gd name="connsiteY3" fmla="*/ 4572000 h 9144000"/>
              <a:gd name="connsiteX4" fmla="*/ 3437626 w 5231130"/>
              <a:gd name="connsiteY4" fmla="*/ 9144000 h 9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1130" h="9144000">
                <a:moveTo>
                  <a:pt x="0" y="9144000"/>
                </a:moveTo>
                <a:lnTo>
                  <a:pt x="0" y="0"/>
                </a:lnTo>
                <a:lnTo>
                  <a:pt x="3437626" y="0"/>
                </a:lnTo>
                <a:lnTo>
                  <a:pt x="5231130" y="4572000"/>
                </a:lnTo>
                <a:lnTo>
                  <a:pt x="3437626" y="9144000"/>
                </a:lnTo>
                <a:close/>
              </a:path>
            </a:pathLst>
          </a:custGeom>
          <a:gradFill flip="none" rotWithShape="1">
            <a:gsLst>
              <a:gs pos="0">
                <a:srgbClr val="8B0843">
                  <a:alpha val="83000"/>
                </a:srgbClr>
              </a:gs>
              <a:gs pos="100000">
                <a:srgbClr val="DA3E67">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Rounded Corners 8">
            <a:extLst>
              <a:ext uri="{FF2B5EF4-FFF2-40B4-BE49-F238E27FC236}">
                <a16:creationId xmlns:a16="http://schemas.microsoft.com/office/drawing/2014/main" id="{A723C261-4510-D58D-CC49-69453C39D48F}"/>
              </a:ext>
            </a:extLst>
          </p:cNvPr>
          <p:cNvSpPr/>
          <p:nvPr/>
        </p:nvSpPr>
        <p:spPr>
          <a:xfrm>
            <a:off x="968020" y="781292"/>
            <a:ext cx="3174716" cy="4371980"/>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extBox 13">
            <a:extLst>
              <a:ext uri="{FF2B5EF4-FFF2-40B4-BE49-F238E27FC236}">
                <a16:creationId xmlns:a16="http://schemas.microsoft.com/office/drawing/2014/main" id="{7A254561-662E-1A7E-86FC-E929A3EB1240}"/>
              </a:ext>
            </a:extLst>
          </p:cNvPr>
          <p:cNvSpPr txBox="1"/>
          <p:nvPr/>
        </p:nvSpPr>
        <p:spPr>
          <a:xfrm>
            <a:off x="1372133" y="2909404"/>
            <a:ext cx="2366490" cy="1878078"/>
          </a:xfrm>
          <a:prstGeom prst="rect">
            <a:avLst/>
          </a:prstGeom>
          <a:noFill/>
        </p:spPr>
        <p:txBody>
          <a:bodyPr wrap="square">
            <a:spAutoFit/>
          </a:bodyPr>
          <a:lstStyle/>
          <a:p>
            <a:pPr algn="ctr">
              <a:lnSpc>
                <a:spcPct val="120000"/>
              </a:lnSpc>
              <a:spcAft>
                <a:spcPts val="600"/>
              </a:spcAft>
            </a:pPr>
            <a:r>
              <a:rPr lang="en-US" sz="1400" dirty="0">
                <a:solidFill>
                  <a:schemeClr val="tx1">
                    <a:lumMod val="75000"/>
                    <a:lumOff val="25000"/>
                  </a:schemeClr>
                </a:solidFill>
              </a:rPr>
              <a:t>A revolutionary approach to software reliability modeling &amp; software quality assurance. The prototype of STAR has been customized and is still being used by </a:t>
            </a:r>
            <a:r>
              <a:rPr lang="en-US" sz="1400" b="1" dirty="0">
                <a:solidFill>
                  <a:schemeClr val="tx1">
                    <a:lumMod val="75000"/>
                    <a:lumOff val="25000"/>
                  </a:schemeClr>
                </a:solidFill>
              </a:rPr>
              <a:t>Nokia</a:t>
            </a:r>
            <a:r>
              <a:rPr lang="en-US" sz="1400" dirty="0">
                <a:solidFill>
                  <a:schemeClr val="tx1">
                    <a:lumMod val="75000"/>
                    <a:lumOff val="25000"/>
                  </a:schemeClr>
                </a:solidFill>
              </a:rPr>
              <a:t> today.</a:t>
            </a:r>
          </a:p>
        </p:txBody>
      </p:sp>
      <p:sp>
        <p:nvSpPr>
          <p:cNvPr id="15" name="Hexagon 14">
            <a:extLst>
              <a:ext uri="{FF2B5EF4-FFF2-40B4-BE49-F238E27FC236}">
                <a16:creationId xmlns:a16="http://schemas.microsoft.com/office/drawing/2014/main" id="{D99E7001-A547-FECA-9782-6D3A0B457F8C}"/>
              </a:ext>
            </a:extLst>
          </p:cNvPr>
          <p:cNvSpPr/>
          <p:nvPr/>
        </p:nvSpPr>
        <p:spPr>
          <a:xfrm>
            <a:off x="1793668" y="1285825"/>
            <a:ext cx="1523419" cy="1318269"/>
          </a:xfrm>
          <a:prstGeom prst="hexagon">
            <a:avLst/>
          </a:prstGeom>
          <a:gradFill flip="none" rotWithShape="1">
            <a:gsLst>
              <a:gs pos="0">
                <a:srgbClr val="8B0843"/>
              </a:gs>
              <a:gs pos="100000">
                <a:srgbClr val="DA3E67"/>
              </a:gs>
            </a:gsLst>
            <a:lin ang="16200000" scaled="1"/>
            <a:tileRect/>
          </a:gradFill>
          <a:ln w="19050">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dirty="0"/>
          </a:p>
        </p:txBody>
      </p:sp>
      <p:sp>
        <p:nvSpPr>
          <p:cNvPr id="10" name="Rectangle: Rounded Corners 9">
            <a:extLst>
              <a:ext uri="{FF2B5EF4-FFF2-40B4-BE49-F238E27FC236}">
                <a16:creationId xmlns:a16="http://schemas.microsoft.com/office/drawing/2014/main" id="{3BE1BE64-FDBF-D0E8-7E67-B3A1EFE605C1}"/>
              </a:ext>
            </a:extLst>
          </p:cNvPr>
          <p:cNvSpPr/>
          <p:nvPr/>
        </p:nvSpPr>
        <p:spPr>
          <a:xfrm>
            <a:off x="4508642" y="1704730"/>
            <a:ext cx="3174716" cy="4371980"/>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a16="http://schemas.microsoft.com/office/drawing/2014/main" id="{E4E89388-5D09-2961-7C42-EFC658DAE0F2}"/>
              </a:ext>
            </a:extLst>
          </p:cNvPr>
          <p:cNvSpPr txBox="1"/>
          <p:nvPr/>
        </p:nvSpPr>
        <p:spPr>
          <a:xfrm>
            <a:off x="4912755" y="3814343"/>
            <a:ext cx="2366490" cy="843949"/>
          </a:xfrm>
          <a:prstGeom prst="rect">
            <a:avLst/>
          </a:prstGeom>
          <a:noFill/>
        </p:spPr>
        <p:txBody>
          <a:bodyPr wrap="square">
            <a:spAutoFit/>
          </a:bodyPr>
          <a:lstStyle/>
          <a:p>
            <a:pPr algn="ctr">
              <a:lnSpc>
                <a:spcPct val="120000"/>
              </a:lnSpc>
              <a:spcAft>
                <a:spcPts val="600"/>
              </a:spcAft>
            </a:pPr>
            <a:r>
              <a:rPr lang="en-US" sz="1400" dirty="0">
                <a:solidFill>
                  <a:schemeClr val="tx1">
                    <a:lumMod val="75000"/>
                    <a:lumOff val="25000"/>
                  </a:schemeClr>
                </a:solidFill>
              </a:rPr>
              <a:t>STAR is currently going through an extended trial with </a:t>
            </a:r>
            <a:r>
              <a:rPr lang="en-US" sz="1400" b="1" dirty="0">
                <a:solidFill>
                  <a:schemeClr val="tx1">
                    <a:lumMod val="75000"/>
                    <a:lumOff val="25000"/>
                  </a:schemeClr>
                </a:solidFill>
              </a:rPr>
              <a:t>NASA.</a:t>
            </a:r>
            <a:r>
              <a:rPr lang="en-US" sz="1400" dirty="0">
                <a:solidFill>
                  <a:schemeClr val="tx1">
                    <a:lumMod val="75000"/>
                    <a:lumOff val="25000"/>
                  </a:schemeClr>
                </a:solidFill>
              </a:rPr>
              <a:t> </a:t>
            </a:r>
          </a:p>
        </p:txBody>
      </p:sp>
      <p:sp>
        <p:nvSpPr>
          <p:cNvPr id="19" name="Hexagon 18">
            <a:extLst>
              <a:ext uri="{FF2B5EF4-FFF2-40B4-BE49-F238E27FC236}">
                <a16:creationId xmlns:a16="http://schemas.microsoft.com/office/drawing/2014/main" id="{CC0AA123-CC53-D3DC-9CEC-ABDED386DE5F}"/>
              </a:ext>
            </a:extLst>
          </p:cNvPr>
          <p:cNvSpPr/>
          <p:nvPr/>
        </p:nvSpPr>
        <p:spPr>
          <a:xfrm>
            <a:off x="5334290" y="2190763"/>
            <a:ext cx="1523419" cy="1318269"/>
          </a:xfrm>
          <a:prstGeom prst="hexagon">
            <a:avLst/>
          </a:prstGeom>
          <a:gradFill flip="none" rotWithShape="1">
            <a:gsLst>
              <a:gs pos="0">
                <a:srgbClr val="8B0843"/>
              </a:gs>
              <a:gs pos="100000">
                <a:srgbClr val="DA3E67"/>
              </a:gs>
            </a:gsLst>
            <a:lin ang="16200000" scaled="1"/>
            <a:tileRect/>
          </a:gradFill>
          <a:ln w="19050">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dirty="0"/>
          </a:p>
        </p:txBody>
      </p:sp>
      <p:sp>
        <p:nvSpPr>
          <p:cNvPr id="11" name="Rectangle: Rounded Corners 10">
            <a:extLst>
              <a:ext uri="{FF2B5EF4-FFF2-40B4-BE49-F238E27FC236}">
                <a16:creationId xmlns:a16="http://schemas.microsoft.com/office/drawing/2014/main" id="{98B10344-2212-1A9F-8FD7-F383F1696D27}"/>
              </a:ext>
            </a:extLst>
          </p:cNvPr>
          <p:cNvSpPr/>
          <p:nvPr/>
        </p:nvSpPr>
        <p:spPr>
          <a:xfrm>
            <a:off x="8049264" y="781292"/>
            <a:ext cx="3174716" cy="4371980"/>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1" name="TextBox 20">
            <a:extLst>
              <a:ext uri="{FF2B5EF4-FFF2-40B4-BE49-F238E27FC236}">
                <a16:creationId xmlns:a16="http://schemas.microsoft.com/office/drawing/2014/main" id="{A3BB56AE-8010-A602-DCBF-2C84566FE2EA}"/>
              </a:ext>
            </a:extLst>
          </p:cNvPr>
          <p:cNvSpPr txBox="1"/>
          <p:nvPr/>
        </p:nvSpPr>
        <p:spPr>
          <a:xfrm>
            <a:off x="8453376" y="2909404"/>
            <a:ext cx="2366490" cy="1878078"/>
          </a:xfrm>
          <a:prstGeom prst="rect">
            <a:avLst/>
          </a:prstGeom>
          <a:noFill/>
        </p:spPr>
        <p:txBody>
          <a:bodyPr wrap="square">
            <a:spAutoFit/>
          </a:bodyPr>
          <a:lstStyle/>
          <a:p>
            <a:pPr algn="ctr">
              <a:lnSpc>
                <a:spcPct val="120000"/>
              </a:lnSpc>
              <a:spcAft>
                <a:spcPts val="600"/>
              </a:spcAft>
            </a:pPr>
            <a:r>
              <a:rPr lang="en-US" sz="1400" dirty="0">
                <a:solidFill>
                  <a:schemeClr val="tx1">
                    <a:lumMod val="75000"/>
                    <a:lumOff val="25000"/>
                  </a:schemeClr>
                </a:solidFill>
              </a:rPr>
              <a:t>We continue our collaboration with experts from the industry and academia to advance and improve STAR for real-world applications in </a:t>
            </a:r>
            <a:br>
              <a:rPr lang="en-US" sz="1400" dirty="0">
                <a:solidFill>
                  <a:schemeClr val="tx1">
                    <a:lumMod val="75000"/>
                    <a:lumOff val="25000"/>
                  </a:schemeClr>
                </a:solidFill>
              </a:rPr>
            </a:br>
            <a:r>
              <a:rPr lang="en-US" sz="1400" dirty="0">
                <a:solidFill>
                  <a:schemeClr val="tx1">
                    <a:lumMod val="75000"/>
                    <a:lumOff val="25000"/>
                  </a:schemeClr>
                </a:solidFill>
              </a:rPr>
              <a:t>the field.</a:t>
            </a:r>
          </a:p>
        </p:txBody>
      </p:sp>
      <p:sp>
        <p:nvSpPr>
          <p:cNvPr id="22" name="Hexagon 21">
            <a:extLst>
              <a:ext uri="{FF2B5EF4-FFF2-40B4-BE49-F238E27FC236}">
                <a16:creationId xmlns:a16="http://schemas.microsoft.com/office/drawing/2014/main" id="{1EF2AE3D-8040-FA99-535D-9D81F71D08B2}"/>
              </a:ext>
            </a:extLst>
          </p:cNvPr>
          <p:cNvSpPr/>
          <p:nvPr/>
        </p:nvSpPr>
        <p:spPr>
          <a:xfrm>
            <a:off x="8874912" y="1285825"/>
            <a:ext cx="1523419" cy="1318269"/>
          </a:xfrm>
          <a:prstGeom prst="hexagon">
            <a:avLst/>
          </a:prstGeom>
          <a:gradFill flip="none" rotWithShape="1">
            <a:gsLst>
              <a:gs pos="0">
                <a:srgbClr val="8B0843"/>
              </a:gs>
              <a:gs pos="100000">
                <a:srgbClr val="DA3E67"/>
              </a:gs>
            </a:gsLst>
            <a:lin ang="16200000" scaled="1"/>
            <a:tileRect/>
          </a:gradFill>
          <a:ln w="19050">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dirty="0"/>
          </a:p>
        </p:txBody>
      </p:sp>
      <p:sp>
        <p:nvSpPr>
          <p:cNvPr id="28" name="Hexagon 27">
            <a:extLst>
              <a:ext uri="{FF2B5EF4-FFF2-40B4-BE49-F238E27FC236}">
                <a16:creationId xmlns:a16="http://schemas.microsoft.com/office/drawing/2014/main" id="{2C5E2D1E-8A36-6726-DC4B-97518B989620}"/>
              </a:ext>
            </a:extLst>
          </p:cNvPr>
          <p:cNvSpPr/>
          <p:nvPr/>
        </p:nvSpPr>
        <p:spPr>
          <a:xfrm rot="5400000">
            <a:off x="11611322" y="3332321"/>
            <a:ext cx="1210104" cy="104319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9" name="Hexagon 28">
            <a:extLst>
              <a:ext uri="{FF2B5EF4-FFF2-40B4-BE49-F238E27FC236}">
                <a16:creationId xmlns:a16="http://schemas.microsoft.com/office/drawing/2014/main" id="{C6E3B90F-48EB-2483-EC5A-8A06728C1964}"/>
              </a:ext>
            </a:extLst>
          </p:cNvPr>
          <p:cNvSpPr/>
          <p:nvPr/>
        </p:nvSpPr>
        <p:spPr>
          <a:xfrm rot="5400000">
            <a:off x="-629426" y="3332321"/>
            <a:ext cx="1210104" cy="104319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33" name="Graphic 32" descr="Internet with solid fill">
            <a:extLst>
              <a:ext uri="{FF2B5EF4-FFF2-40B4-BE49-F238E27FC236}">
                <a16:creationId xmlns:a16="http://schemas.microsoft.com/office/drawing/2014/main" id="{B463B402-36F0-D505-4342-7610CECC46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7560" y="2481458"/>
            <a:ext cx="736878" cy="736878"/>
          </a:xfrm>
          <a:prstGeom prst="rect">
            <a:avLst/>
          </a:prstGeom>
        </p:spPr>
      </p:pic>
      <p:pic>
        <p:nvPicPr>
          <p:cNvPr id="34" name="Graphic 33" descr="Lightbulb and gear with solid fill">
            <a:extLst>
              <a:ext uri="{FF2B5EF4-FFF2-40B4-BE49-F238E27FC236}">
                <a16:creationId xmlns:a16="http://schemas.microsoft.com/office/drawing/2014/main" id="{3241016F-4B99-CC7F-7AB4-D61191ACD8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6938" y="1576520"/>
            <a:ext cx="736878" cy="736878"/>
          </a:xfrm>
          <a:prstGeom prst="rect">
            <a:avLst/>
          </a:prstGeom>
        </p:spPr>
      </p:pic>
      <p:pic>
        <p:nvPicPr>
          <p:cNvPr id="35" name="Graphic 34" descr="Ui Ux with solid fill">
            <a:extLst>
              <a:ext uri="{FF2B5EF4-FFF2-40B4-BE49-F238E27FC236}">
                <a16:creationId xmlns:a16="http://schemas.microsoft.com/office/drawing/2014/main" id="{6471D8C2-D34D-E3D8-E84F-4D985BFF5A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68182" y="1576520"/>
            <a:ext cx="736878" cy="736878"/>
          </a:xfrm>
          <a:prstGeom prst="rect">
            <a:avLst/>
          </a:prstGeom>
        </p:spPr>
      </p:pic>
    </p:spTree>
    <p:extLst>
      <p:ext uri="{BB962C8B-B14F-4D97-AF65-F5344CB8AC3E}">
        <p14:creationId xmlns:p14="http://schemas.microsoft.com/office/powerpoint/2010/main" val="380228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F823CC-6676-46DC-270F-37970B371BB4}"/>
              </a:ext>
            </a:extLst>
          </p:cNvPr>
          <p:cNvSpPr txBox="1"/>
          <p:nvPr/>
        </p:nvSpPr>
        <p:spPr>
          <a:xfrm>
            <a:off x="514351" y="277131"/>
            <a:ext cx="11163298" cy="954107"/>
          </a:xfrm>
          <a:prstGeom prst="rect">
            <a:avLst/>
          </a:prstGeom>
          <a:noFill/>
        </p:spPr>
        <p:txBody>
          <a:bodyPr wrap="square" anchor="ctr">
            <a:spAutoFit/>
          </a:bodyPr>
          <a:lstStyle/>
          <a:p>
            <a:r>
              <a:rPr lang="en-US" sz="3200" b="1" dirty="0">
                <a:gradFill>
                  <a:gsLst>
                    <a:gs pos="0">
                      <a:srgbClr val="8B0843"/>
                    </a:gs>
                    <a:gs pos="100000">
                      <a:srgbClr val="DA3E67"/>
                    </a:gs>
                  </a:gsLst>
                  <a:lin ang="16200000" scaled="1"/>
                </a:gradFill>
                <a:latin typeface="+mj-lt"/>
              </a:rPr>
              <a:t>Background </a:t>
            </a:r>
            <a:br>
              <a:rPr lang="en-US" sz="3200" b="1" dirty="0">
                <a:gradFill>
                  <a:gsLst>
                    <a:gs pos="0">
                      <a:srgbClr val="8B0843"/>
                    </a:gs>
                    <a:gs pos="100000">
                      <a:srgbClr val="DA3E67"/>
                    </a:gs>
                  </a:gsLst>
                  <a:lin ang="16200000" scaled="1"/>
                </a:gradFill>
                <a:latin typeface="+mj-lt"/>
              </a:rPr>
            </a:br>
            <a:r>
              <a:rPr lang="en-US" sz="2400" dirty="0">
                <a:latin typeface="+mj-lt"/>
              </a:rPr>
              <a:t>Software Development Process vs. Defect Injection &amp; Removal</a:t>
            </a:r>
          </a:p>
        </p:txBody>
      </p:sp>
      <p:sp>
        <p:nvSpPr>
          <p:cNvPr id="3" name="Freeform: Shape 2">
            <a:extLst>
              <a:ext uri="{FF2B5EF4-FFF2-40B4-BE49-F238E27FC236}">
                <a16:creationId xmlns:a16="http://schemas.microsoft.com/office/drawing/2014/main" id="{8BBDF86C-FF21-C218-E1C5-D07C028312BB}"/>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 name="Rectangle: Rounded Corners 3">
            <a:extLst>
              <a:ext uri="{FF2B5EF4-FFF2-40B4-BE49-F238E27FC236}">
                <a16:creationId xmlns:a16="http://schemas.microsoft.com/office/drawing/2014/main" id="{AAE273A7-B0A9-732E-3173-5591AA04AE30}"/>
              </a:ext>
            </a:extLst>
          </p:cNvPr>
          <p:cNvSpPr/>
          <p:nvPr/>
        </p:nvSpPr>
        <p:spPr>
          <a:xfrm>
            <a:off x="1111624" y="1635760"/>
            <a:ext cx="9968752" cy="4226560"/>
          </a:xfrm>
          <a:prstGeom prst="roundRect">
            <a:avLst>
              <a:gd name="adj" fmla="val 3624"/>
            </a:avLst>
          </a:prstGeom>
          <a:solidFill>
            <a:schemeClr val="bg1"/>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Picture 4">
            <a:extLst>
              <a:ext uri="{FF2B5EF4-FFF2-40B4-BE49-F238E27FC236}">
                <a16:creationId xmlns:a16="http://schemas.microsoft.com/office/drawing/2014/main" id="{2EA4BA2B-0940-D1AD-DB00-40F6BE52F172}"/>
              </a:ext>
            </a:extLst>
          </p:cNvPr>
          <p:cNvPicPr>
            <a:picLocks noChangeAspect="1"/>
          </p:cNvPicPr>
          <p:nvPr/>
        </p:nvPicPr>
        <p:blipFill rotWithShape="1">
          <a:blip r:embed="rId2"/>
          <a:srcRect t="10196" r="1022" b="1534"/>
          <a:stretch/>
        </p:blipFill>
        <p:spPr>
          <a:xfrm>
            <a:off x="1367227" y="1836761"/>
            <a:ext cx="7501893" cy="3871502"/>
          </a:xfrm>
          <a:prstGeom prst="roundRect">
            <a:avLst>
              <a:gd name="adj" fmla="val 2845"/>
            </a:avLst>
          </a:prstGeom>
          <a:effectLst>
            <a:outerShdw blurRad="127000" sx="102000" sy="102000" algn="ctr" rotWithShape="0">
              <a:prstClr val="black">
                <a:alpha val="8000"/>
              </a:prstClr>
            </a:outerShdw>
          </a:effectLst>
        </p:spPr>
      </p:pic>
      <p:sp>
        <p:nvSpPr>
          <p:cNvPr id="6" name="Hexagon 5">
            <a:extLst>
              <a:ext uri="{FF2B5EF4-FFF2-40B4-BE49-F238E27FC236}">
                <a16:creationId xmlns:a16="http://schemas.microsoft.com/office/drawing/2014/main" id="{6FD4C4AA-88EE-58B5-D1CA-6900926569B6}"/>
              </a:ext>
            </a:extLst>
          </p:cNvPr>
          <p:cNvSpPr/>
          <p:nvPr/>
        </p:nvSpPr>
        <p:spPr>
          <a:xfrm rot="5400000">
            <a:off x="-761805" y="3615690"/>
            <a:ext cx="2820096" cy="266700"/>
          </a:xfrm>
          <a:prstGeom prst="hexagon">
            <a:avLst/>
          </a:pr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Hexagon 6">
            <a:extLst>
              <a:ext uri="{FF2B5EF4-FFF2-40B4-BE49-F238E27FC236}">
                <a16:creationId xmlns:a16="http://schemas.microsoft.com/office/drawing/2014/main" id="{3ADEB7DC-5004-A01B-1CD7-706B361BA4D9}"/>
              </a:ext>
            </a:extLst>
          </p:cNvPr>
          <p:cNvSpPr/>
          <p:nvPr/>
        </p:nvSpPr>
        <p:spPr>
          <a:xfrm rot="5400000">
            <a:off x="10133710" y="3615690"/>
            <a:ext cx="2820096" cy="266700"/>
          </a:xfrm>
          <a:prstGeom prst="hexagon">
            <a:avLst/>
          </a:pr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8C511BFD-C05C-FACE-7F83-17D404320C8F}"/>
              </a:ext>
            </a:extLst>
          </p:cNvPr>
          <p:cNvSpPr/>
          <p:nvPr/>
        </p:nvSpPr>
        <p:spPr>
          <a:xfrm>
            <a:off x="6188243" y="2448747"/>
            <a:ext cx="2680877" cy="1712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D26E40C7-AB68-1B6A-CD3A-B7AE97240582}"/>
              </a:ext>
            </a:extLst>
          </p:cNvPr>
          <p:cNvPicPr>
            <a:picLocks noChangeAspect="1"/>
          </p:cNvPicPr>
          <p:nvPr/>
        </p:nvPicPr>
        <p:blipFill>
          <a:blip r:embed="rId3"/>
          <a:stretch>
            <a:fillRect/>
          </a:stretch>
        </p:blipFill>
        <p:spPr>
          <a:xfrm>
            <a:off x="5476499" y="754184"/>
            <a:ext cx="6298826" cy="3573941"/>
          </a:xfrm>
          <a:prstGeom prst="roundRect">
            <a:avLst>
              <a:gd name="adj" fmla="val 8641"/>
            </a:avLst>
          </a:prstGeom>
          <a:effectLst>
            <a:outerShdw blurRad="127000" sx="102000" sy="102000" algn="ctr" rotWithShape="0">
              <a:prstClr val="black">
                <a:alpha val="8000"/>
              </a:prstClr>
            </a:outerShdw>
          </a:effectLst>
        </p:spPr>
      </p:pic>
    </p:spTree>
    <p:extLst>
      <p:ext uri="{BB962C8B-B14F-4D97-AF65-F5344CB8AC3E}">
        <p14:creationId xmlns:p14="http://schemas.microsoft.com/office/powerpoint/2010/main" val="9055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n wearing watch with black suit">
            <a:extLst>
              <a:ext uri="{FF2B5EF4-FFF2-40B4-BE49-F238E27FC236}">
                <a16:creationId xmlns:a16="http://schemas.microsoft.com/office/drawing/2014/main" id="{AFCC6A00-8EFF-633B-3912-FF0A43B27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90" r="44902"/>
          <a:stretch/>
        </p:blipFill>
        <p:spPr bwMode="auto">
          <a:xfrm>
            <a:off x="8325275" y="2"/>
            <a:ext cx="3866725" cy="6857999"/>
          </a:xfrm>
          <a:custGeom>
            <a:avLst/>
            <a:gdLst>
              <a:gd name="connsiteX0" fmla="*/ 1714501 w 3866725"/>
              <a:gd name="connsiteY0" fmla="*/ 0 h 6857999"/>
              <a:gd name="connsiteX1" fmla="*/ 3866725 w 3866725"/>
              <a:gd name="connsiteY1" fmla="*/ 0 h 6857999"/>
              <a:gd name="connsiteX2" fmla="*/ 3866725 w 3866725"/>
              <a:gd name="connsiteY2" fmla="*/ 6857999 h 6857999"/>
              <a:gd name="connsiteX3" fmla="*/ 1714501 w 3866725"/>
              <a:gd name="connsiteY3" fmla="*/ 6857999 h 6857999"/>
              <a:gd name="connsiteX4" fmla="*/ 0 w 3866725"/>
              <a:gd name="connsiteY4" fmla="*/ 3428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6725" h="6857999">
                <a:moveTo>
                  <a:pt x="1714501" y="0"/>
                </a:moveTo>
                <a:lnTo>
                  <a:pt x="3866725" y="0"/>
                </a:lnTo>
                <a:lnTo>
                  <a:pt x="3866725" y="6857999"/>
                </a:lnTo>
                <a:lnTo>
                  <a:pt x="1714501" y="6857999"/>
                </a:lnTo>
                <a:lnTo>
                  <a:pt x="0" y="3428999"/>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74D000-E757-4363-EB63-3552AF197965}"/>
              </a:ext>
            </a:extLst>
          </p:cNvPr>
          <p:cNvSpPr txBox="1"/>
          <p:nvPr/>
        </p:nvSpPr>
        <p:spPr>
          <a:xfrm>
            <a:off x="514351" y="277131"/>
            <a:ext cx="11163298" cy="954107"/>
          </a:xfrm>
          <a:prstGeom prst="rect">
            <a:avLst/>
          </a:prstGeom>
          <a:noFill/>
        </p:spPr>
        <p:txBody>
          <a:bodyPr wrap="square" anchor="ctr">
            <a:spAutoFit/>
          </a:bodyPr>
          <a:lstStyle/>
          <a:p>
            <a:r>
              <a:rPr lang="en-US" sz="3200" b="1" dirty="0">
                <a:gradFill>
                  <a:gsLst>
                    <a:gs pos="0">
                      <a:srgbClr val="8B0843"/>
                    </a:gs>
                    <a:gs pos="100000">
                      <a:srgbClr val="DA3E67"/>
                    </a:gs>
                  </a:gsLst>
                  <a:lin ang="16200000" scaled="1"/>
                </a:gradFill>
                <a:latin typeface="+mj-lt"/>
              </a:rPr>
              <a:t>Background   </a:t>
            </a:r>
            <a:br>
              <a:rPr lang="en-US" sz="3200" b="1" dirty="0">
                <a:gradFill>
                  <a:gsLst>
                    <a:gs pos="0">
                      <a:srgbClr val="8B0843"/>
                    </a:gs>
                    <a:gs pos="100000">
                      <a:srgbClr val="DA3E67"/>
                    </a:gs>
                  </a:gsLst>
                  <a:lin ang="16200000" scaled="1"/>
                </a:gradFill>
                <a:latin typeface="+mj-lt"/>
              </a:rPr>
            </a:br>
            <a:endParaRPr lang="en-US" sz="2400" dirty="0">
              <a:latin typeface="+mj-lt"/>
            </a:endParaRPr>
          </a:p>
        </p:txBody>
      </p:sp>
      <p:sp>
        <p:nvSpPr>
          <p:cNvPr id="3" name="Freeform: Shape 2">
            <a:extLst>
              <a:ext uri="{FF2B5EF4-FFF2-40B4-BE49-F238E27FC236}">
                <a16:creationId xmlns:a16="http://schemas.microsoft.com/office/drawing/2014/main" id="{FFBF0ECB-2C6A-9A13-075A-D11D5FC425C1}"/>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35" name="Freeform: Shape 34">
            <a:extLst>
              <a:ext uri="{FF2B5EF4-FFF2-40B4-BE49-F238E27FC236}">
                <a16:creationId xmlns:a16="http://schemas.microsoft.com/office/drawing/2014/main" id="{DB63407A-100D-D2DF-7924-CAB2301E7AA4}"/>
              </a:ext>
            </a:extLst>
          </p:cNvPr>
          <p:cNvSpPr/>
          <p:nvPr/>
        </p:nvSpPr>
        <p:spPr>
          <a:xfrm>
            <a:off x="8325275" y="0"/>
            <a:ext cx="3866725" cy="6858000"/>
          </a:xfrm>
          <a:custGeom>
            <a:avLst/>
            <a:gdLst>
              <a:gd name="connsiteX0" fmla="*/ 1714501 w 3866725"/>
              <a:gd name="connsiteY0" fmla="*/ 0 h 6858000"/>
              <a:gd name="connsiteX1" fmla="*/ 3866725 w 3866725"/>
              <a:gd name="connsiteY1" fmla="*/ 0 h 6858000"/>
              <a:gd name="connsiteX2" fmla="*/ 3866725 w 3866725"/>
              <a:gd name="connsiteY2" fmla="*/ 6858000 h 6858000"/>
              <a:gd name="connsiteX3" fmla="*/ 1714501 w 3866725"/>
              <a:gd name="connsiteY3" fmla="*/ 6858000 h 6858000"/>
              <a:gd name="connsiteX4" fmla="*/ 0 w 386672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6725" h="6858000">
                <a:moveTo>
                  <a:pt x="1714501" y="0"/>
                </a:moveTo>
                <a:lnTo>
                  <a:pt x="3866725" y="0"/>
                </a:lnTo>
                <a:lnTo>
                  <a:pt x="3866725" y="6858000"/>
                </a:lnTo>
                <a:lnTo>
                  <a:pt x="1714501" y="6858000"/>
                </a:lnTo>
                <a:lnTo>
                  <a:pt x="0" y="3429000"/>
                </a:lnTo>
                <a:close/>
              </a:path>
            </a:pathLst>
          </a:custGeom>
          <a:gradFill flip="none" rotWithShape="1">
            <a:gsLst>
              <a:gs pos="0">
                <a:srgbClr val="8B0843">
                  <a:alpha val="95000"/>
                </a:srgbClr>
              </a:gs>
              <a:gs pos="100000">
                <a:srgbClr val="DA3E67">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5" name="Hexagon 14">
            <a:extLst>
              <a:ext uri="{FF2B5EF4-FFF2-40B4-BE49-F238E27FC236}">
                <a16:creationId xmlns:a16="http://schemas.microsoft.com/office/drawing/2014/main" id="{81E1EEBF-1D63-3910-355E-370040636DE1}"/>
              </a:ext>
            </a:extLst>
          </p:cNvPr>
          <p:cNvSpPr/>
          <p:nvPr/>
        </p:nvSpPr>
        <p:spPr>
          <a:xfrm>
            <a:off x="8320993" y="-539342"/>
            <a:ext cx="1244558" cy="1072896"/>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6" name="Hexagon 15">
            <a:extLst>
              <a:ext uri="{FF2B5EF4-FFF2-40B4-BE49-F238E27FC236}">
                <a16:creationId xmlns:a16="http://schemas.microsoft.com/office/drawing/2014/main" id="{FC76A18E-7CBD-BEF4-C89D-A2E660B54463}"/>
              </a:ext>
            </a:extLst>
          </p:cNvPr>
          <p:cNvSpPr/>
          <p:nvPr/>
        </p:nvSpPr>
        <p:spPr>
          <a:xfrm>
            <a:off x="8320994" y="6321552"/>
            <a:ext cx="1244558" cy="1072896"/>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7" name="Rectangle: Rounded Corners 16">
            <a:extLst>
              <a:ext uri="{FF2B5EF4-FFF2-40B4-BE49-F238E27FC236}">
                <a16:creationId xmlns:a16="http://schemas.microsoft.com/office/drawing/2014/main" id="{7794027B-A5DF-8E3C-ADEF-7A88F2D14CF3}"/>
              </a:ext>
            </a:extLst>
          </p:cNvPr>
          <p:cNvSpPr/>
          <p:nvPr/>
        </p:nvSpPr>
        <p:spPr>
          <a:xfrm>
            <a:off x="677042" y="1429982"/>
            <a:ext cx="7485542" cy="3621327"/>
          </a:xfrm>
          <a:prstGeom prst="roundRect">
            <a:avLst>
              <a:gd name="adj" fmla="val 3624"/>
            </a:avLst>
          </a:prstGeom>
          <a:solidFill>
            <a:schemeClr val="bg1"/>
          </a:solidFill>
          <a:ln>
            <a:noFill/>
          </a:ln>
          <a:effectLst>
            <a:outerShdw blurRad="1905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TextBox 18">
            <a:extLst>
              <a:ext uri="{FF2B5EF4-FFF2-40B4-BE49-F238E27FC236}">
                <a16:creationId xmlns:a16="http://schemas.microsoft.com/office/drawing/2014/main" id="{4AD7A1C8-394F-496B-66AE-DDB51119F476}"/>
              </a:ext>
            </a:extLst>
          </p:cNvPr>
          <p:cNvSpPr txBox="1"/>
          <p:nvPr/>
        </p:nvSpPr>
        <p:spPr>
          <a:xfrm>
            <a:off x="1425315" y="2202709"/>
            <a:ext cx="5988996" cy="2478948"/>
          </a:xfrm>
          <a:prstGeom prst="rect">
            <a:avLst/>
          </a:prstGeom>
          <a:noFill/>
        </p:spPr>
        <p:txBody>
          <a:bodyPr wrap="square" anchor="t">
            <a:spAutoFit/>
          </a:bodyPr>
          <a:lstStyle/>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Focusing on the arrival curve prediction</a:t>
            </a:r>
          </a:p>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Use of a single curve fitting (e.g., S-curve, exponential)</a:t>
            </a:r>
          </a:p>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The goodness of fit is used for model comparison</a:t>
            </a:r>
          </a:p>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Mathematical complex modeling with little practical use</a:t>
            </a:r>
          </a:p>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Previous release experience is not yet incorporated</a:t>
            </a:r>
          </a:p>
          <a:p>
            <a:pPr marL="285750" indent="-285750">
              <a:lnSpc>
                <a:spcPct val="120000"/>
              </a:lnSpc>
              <a:spcAft>
                <a:spcPts val="1000"/>
              </a:spcAft>
              <a:buFont typeface="Arial" panose="020B0604020202020204" pitchFamily="34" charset="0"/>
              <a:buChar char="•"/>
            </a:pPr>
            <a:r>
              <a:rPr lang="en-US" sz="1600" dirty="0">
                <a:solidFill>
                  <a:schemeClr val="tx1">
                    <a:lumMod val="75000"/>
                    <a:lumOff val="25000"/>
                  </a:schemeClr>
                </a:solidFill>
              </a:rPr>
              <a:t>Development &amp; test effort data is not yet incorporated</a:t>
            </a:r>
          </a:p>
        </p:txBody>
      </p:sp>
      <p:cxnSp>
        <p:nvCxnSpPr>
          <p:cNvPr id="27" name="Straight Connector 26">
            <a:extLst>
              <a:ext uri="{FF2B5EF4-FFF2-40B4-BE49-F238E27FC236}">
                <a16:creationId xmlns:a16="http://schemas.microsoft.com/office/drawing/2014/main" id="{DA47379C-E77A-A59E-9FE7-DA5BB7A48540}"/>
              </a:ext>
            </a:extLst>
          </p:cNvPr>
          <p:cNvCxnSpPr>
            <a:cxnSpLocks/>
          </p:cNvCxnSpPr>
          <p:nvPr/>
        </p:nvCxnSpPr>
        <p:spPr>
          <a:xfrm>
            <a:off x="3330630" y="2587123"/>
            <a:ext cx="2819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264344-95AB-3FEA-DB29-A66BDF04B055}"/>
              </a:ext>
            </a:extLst>
          </p:cNvPr>
          <p:cNvCxnSpPr>
            <a:cxnSpLocks/>
          </p:cNvCxnSpPr>
          <p:nvPr/>
        </p:nvCxnSpPr>
        <p:spPr>
          <a:xfrm>
            <a:off x="3330630" y="3016847"/>
            <a:ext cx="2819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4FF45A-B4B7-710A-9D50-367B3F6A4CEE}"/>
              </a:ext>
            </a:extLst>
          </p:cNvPr>
          <p:cNvCxnSpPr>
            <a:cxnSpLocks/>
          </p:cNvCxnSpPr>
          <p:nvPr/>
        </p:nvCxnSpPr>
        <p:spPr>
          <a:xfrm>
            <a:off x="3330630" y="3424036"/>
            <a:ext cx="2819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112A26-EC97-8BBB-067A-11FD968A62E2}"/>
              </a:ext>
            </a:extLst>
          </p:cNvPr>
          <p:cNvCxnSpPr>
            <a:cxnSpLocks/>
          </p:cNvCxnSpPr>
          <p:nvPr/>
        </p:nvCxnSpPr>
        <p:spPr>
          <a:xfrm>
            <a:off x="3330630" y="3859126"/>
            <a:ext cx="2819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52D6F4-87E8-AAFE-EDE4-5E1FB4AC19B0}"/>
              </a:ext>
            </a:extLst>
          </p:cNvPr>
          <p:cNvCxnSpPr>
            <a:cxnSpLocks/>
          </p:cNvCxnSpPr>
          <p:nvPr/>
        </p:nvCxnSpPr>
        <p:spPr>
          <a:xfrm>
            <a:off x="3330630" y="4284558"/>
            <a:ext cx="2819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1125FB25-8210-D753-4902-F281EA322FEE}"/>
              </a:ext>
            </a:extLst>
          </p:cNvPr>
          <p:cNvSpPr txBox="1">
            <a:spLocks/>
          </p:cNvSpPr>
          <p:nvPr/>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solidFill>
                  <a:schemeClr val="bg1"/>
                </a:solidFill>
                <a:latin typeface="+mj-lt"/>
              </a:rPr>
              <a:pPr/>
              <a:t>6</a:t>
            </a:fld>
            <a:endParaRPr lang="en-ID" b="1" dirty="0">
              <a:solidFill>
                <a:schemeClr val="bg1"/>
              </a:solidFill>
              <a:latin typeface="+mj-lt"/>
            </a:endParaRPr>
          </a:p>
        </p:txBody>
      </p:sp>
      <p:sp>
        <p:nvSpPr>
          <p:cNvPr id="14" name="TextBox 13">
            <a:extLst>
              <a:ext uri="{FF2B5EF4-FFF2-40B4-BE49-F238E27FC236}">
                <a16:creationId xmlns:a16="http://schemas.microsoft.com/office/drawing/2014/main" id="{2638A94D-A8A0-A8E3-2CEE-4885C74B3B48}"/>
              </a:ext>
            </a:extLst>
          </p:cNvPr>
          <p:cNvSpPr txBox="1"/>
          <p:nvPr/>
        </p:nvSpPr>
        <p:spPr>
          <a:xfrm>
            <a:off x="1166849" y="1538806"/>
            <a:ext cx="6505927" cy="400110"/>
          </a:xfrm>
          <a:prstGeom prst="rect">
            <a:avLst/>
          </a:prstGeom>
          <a:noFill/>
        </p:spPr>
        <p:txBody>
          <a:bodyPr wrap="square">
            <a:spAutoFit/>
          </a:bodyPr>
          <a:lstStyle/>
          <a:p>
            <a:pPr algn="ctr">
              <a:spcAft>
                <a:spcPts val="600"/>
              </a:spcAft>
            </a:pPr>
            <a:r>
              <a:rPr lang="en-US" sz="2000" b="1" dirty="0">
                <a:gradFill>
                  <a:gsLst>
                    <a:gs pos="0">
                      <a:srgbClr val="8B0843"/>
                    </a:gs>
                    <a:gs pos="100000">
                      <a:srgbClr val="DA3E67"/>
                    </a:gs>
                  </a:gsLst>
                  <a:lin ang="16200000" scaled="1"/>
                </a:gradFill>
              </a:rPr>
              <a:t>Challenges of Current Software Reliability Modeling</a:t>
            </a:r>
          </a:p>
        </p:txBody>
      </p:sp>
      <p:sp>
        <p:nvSpPr>
          <p:cNvPr id="4" name="TextBox 3">
            <a:extLst>
              <a:ext uri="{FF2B5EF4-FFF2-40B4-BE49-F238E27FC236}">
                <a16:creationId xmlns:a16="http://schemas.microsoft.com/office/drawing/2014/main" id="{D731B7E5-F5CC-9F6A-F84B-32B479C144C9}"/>
              </a:ext>
            </a:extLst>
          </p:cNvPr>
          <p:cNvSpPr txBox="1"/>
          <p:nvPr/>
        </p:nvSpPr>
        <p:spPr>
          <a:xfrm>
            <a:off x="668228" y="5343995"/>
            <a:ext cx="8275044" cy="784830"/>
          </a:xfrm>
          <a:prstGeom prst="rect">
            <a:avLst/>
          </a:prstGeom>
          <a:noFill/>
        </p:spPr>
        <p:txBody>
          <a:bodyPr wrap="square">
            <a:spAutoFit/>
          </a:bodyPr>
          <a:lstStyle/>
          <a:p>
            <a:pPr algn="ctr">
              <a:spcAft>
                <a:spcPts val="600"/>
              </a:spcAft>
            </a:pPr>
            <a:r>
              <a:rPr lang="en-US" sz="2000" b="1" dirty="0">
                <a:gradFill>
                  <a:gsLst>
                    <a:gs pos="0">
                      <a:srgbClr val="8B0843"/>
                    </a:gs>
                    <a:gs pos="100000">
                      <a:srgbClr val="DA3E67"/>
                    </a:gs>
                  </a:gsLst>
                  <a:lin ang="16200000" scaled="1"/>
                </a:gradFill>
              </a:rPr>
              <a:t>STAR’s New Innovative Approach Overcomes Challenges of </a:t>
            </a:r>
          </a:p>
          <a:p>
            <a:pPr algn="ctr">
              <a:spcAft>
                <a:spcPts val="600"/>
              </a:spcAft>
            </a:pPr>
            <a:r>
              <a:rPr lang="en-US" sz="2000" b="1" dirty="0">
                <a:gradFill>
                  <a:gsLst>
                    <a:gs pos="0">
                      <a:srgbClr val="8B0843"/>
                    </a:gs>
                    <a:gs pos="100000">
                      <a:srgbClr val="DA3E67"/>
                    </a:gs>
                  </a:gsLst>
                  <a:lin ang="16200000" scaled="1"/>
                </a:gradFill>
              </a:rPr>
              <a:t>Current Software Reliability Modeling</a:t>
            </a:r>
          </a:p>
        </p:txBody>
      </p:sp>
      <p:pic>
        <p:nvPicPr>
          <p:cNvPr id="6" name="Picture 5">
            <a:extLst>
              <a:ext uri="{FF2B5EF4-FFF2-40B4-BE49-F238E27FC236}">
                <a16:creationId xmlns:a16="http://schemas.microsoft.com/office/drawing/2014/main" id="{CA18B24A-019F-39AC-D9D2-347E5BFEC98D}"/>
              </a:ext>
            </a:extLst>
          </p:cNvPr>
          <p:cNvPicPr>
            <a:picLocks noChangeAspect="1"/>
          </p:cNvPicPr>
          <p:nvPr/>
        </p:nvPicPr>
        <p:blipFill>
          <a:blip r:embed="rId3"/>
          <a:stretch>
            <a:fillRect/>
          </a:stretch>
        </p:blipFill>
        <p:spPr>
          <a:xfrm>
            <a:off x="6979211" y="2052830"/>
            <a:ext cx="5107297" cy="2911637"/>
          </a:xfrm>
          <a:prstGeom prst="rect">
            <a:avLst/>
          </a:prstGeom>
        </p:spPr>
      </p:pic>
    </p:spTree>
    <p:extLst>
      <p:ext uri="{BB962C8B-B14F-4D97-AF65-F5344CB8AC3E}">
        <p14:creationId xmlns:p14="http://schemas.microsoft.com/office/powerpoint/2010/main" val="4379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2E29BAE-0C97-74BB-87CD-F4F2E7B79B51}"/>
              </a:ext>
            </a:extLst>
          </p:cNvPr>
          <p:cNvSpPr/>
          <p:nvPr/>
        </p:nvSpPr>
        <p:spPr>
          <a:xfrm rot="5400000" flipH="1">
            <a:off x="10278301" y="4944306"/>
            <a:ext cx="2307253" cy="1520142"/>
          </a:xfrm>
          <a:custGeom>
            <a:avLst/>
            <a:gdLst>
              <a:gd name="connsiteX0" fmla="*/ 4194620 w 4194620"/>
              <a:gd name="connsiteY0" fmla="*/ 0 h 2763641"/>
              <a:gd name="connsiteX1" fmla="*/ 2812799 w 4194620"/>
              <a:gd name="connsiteY1" fmla="*/ 2763641 h 2763641"/>
              <a:gd name="connsiteX2" fmla="*/ 0 w 4194620"/>
              <a:gd name="connsiteY2" fmla="*/ 2763641 h 2763641"/>
              <a:gd name="connsiteX3" fmla="*/ 1 w 4194620"/>
              <a:gd name="connsiteY3" fmla="*/ 0 h 2763641"/>
            </a:gdLst>
            <a:ahLst/>
            <a:cxnLst>
              <a:cxn ang="0">
                <a:pos x="connsiteX0" y="connsiteY0"/>
              </a:cxn>
              <a:cxn ang="0">
                <a:pos x="connsiteX1" y="connsiteY1"/>
              </a:cxn>
              <a:cxn ang="0">
                <a:pos x="connsiteX2" y="connsiteY2"/>
              </a:cxn>
              <a:cxn ang="0">
                <a:pos x="connsiteX3" y="connsiteY3"/>
              </a:cxn>
            </a:cxnLst>
            <a:rect l="l" t="t" r="r" b="b"/>
            <a:pathLst>
              <a:path w="4194620" h="2763641">
                <a:moveTo>
                  <a:pt x="4194620" y="0"/>
                </a:moveTo>
                <a:lnTo>
                  <a:pt x="2812799" y="2763641"/>
                </a:lnTo>
                <a:lnTo>
                  <a:pt x="0" y="2763641"/>
                </a:lnTo>
                <a:lnTo>
                  <a:pt x="1" y="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4" name="Picture 13">
            <a:extLst>
              <a:ext uri="{FF2B5EF4-FFF2-40B4-BE49-F238E27FC236}">
                <a16:creationId xmlns:a16="http://schemas.microsoft.com/office/drawing/2014/main" id="{0F8E8D5B-21BF-B53E-A5F6-467CE47FBC6F}"/>
              </a:ext>
            </a:extLst>
          </p:cNvPr>
          <p:cNvPicPr>
            <a:picLocks noChangeAspect="1"/>
          </p:cNvPicPr>
          <p:nvPr/>
        </p:nvPicPr>
        <p:blipFill rotWithShape="1">
          <a:blip r:embed="rId2">
            <a:extLst>
              <a:ext uri="{28A0092B-C50C-407E-A947-70E740481C1C}">
                <a14:useLocalDpi xmlns:a14="http://schemas.microsoft.com/office/drawing/2010/main" val="0"/>
              </a:ext>
            </a:extLst>
          </a:blip>
          <a:srcRect r="36758" b="2020"/>
          <a:stretch/>
        </p:blipFill>
        <p:spPr>
          <a:xfrm>
            <a:off x="0" y="0"/>
            <a:ext cx="8391970" cy="5196408"/>
          </a:xfrm>
          <a:custGeom>
            <a:avLst/>
            <a:gdLst>
              <a:gd name="connsiteX0" fmla="*/ 0 w 8391970"/>
              <a:gd name="connsiteY0" fmla="*/ 0 h 5196408"/>
              <a:gd name="connsiteX1" fmla="*/ 8391970 w 8391970"/>
              <a:gd name="connsiteY1" fmla="*/ 0 h 5196408"/>
              <a:gd name="connsiteX2" fmla="*/ 5793766 w 8391970"/>
              <a:gd name="connsiteY2" fmla="*/ 5196408 h 5196408"/>
              <a:gd name="connsiteX3" fmla="*/ 0 w 8391970"/>
              <a:gd name="connsiteY3" fmla="*/ 5196408 h 5196408"/>
            </a:gdLst>
            <a:ahLst/>
            <a:cxnLst>
              <a:cxn ang="0">
                <a:pos x="connsiteX0" y="connsiteY0"/>
              </a:cxn>
              <a:cxn ang="0">
                <a:pos x="connsiteX1" y="connsiteY1"/>
              </a:cxn>
              <a:cxn ang="0">
                <a:pos x="connsiteX2" y="connsiteY2"/>
              </a:cxn>
              <a:cxn ang="0">
                <a:pos x="connsiteX3" y="connsiteY3"/>
              </a:cxn>
            </a:cxnLst>
            <a:rect l="l" t="t" r="r" b="b"/>
            <a:pathLst>
              <a:path w="8391970" h="5196408">
                <a:moveTo>
                  <a:pt x="0" y="0"/>
                </a:moveTo>
                <a:lnTo>
                  <a:pt x="8391970" y="0"/>
                </a:lnTo>
                <a:lnTo>
                  <a:pt x="5793766" y="5196408"/>
                </a:lnTo>
                <a:lnTo>
                  <a:pt x="0" y="5196408"/>
                </a:lnTo>
                <a:close/>
              </a:path>
            </a:pathLst>
          </a:custGeom>
        </p:spPr>
      </p:pic>
      <p:sp>
        <p:nvSpPr>
          <p:cNvPr id="10" name="Freeform: Shape 9">
            <a:extLst>
              <a:ext uri="{FF2B5EF4-FFF2-40B4-BE49-F238E27FC236}">
                <a16:creationId xmlns:a16="http://schemas.microsoft.com/office/drawing/2014/main" id="{33BD903D-62DA-23C0-C686-77BEC5EF64EE}"/>
              </a:ext>
            </a:extLst>
          </p:cNvPr>
          <p:cNvSpPr/>
          <p:nvPr/>
        </p:nvSpPr>
        <p:spPr>
          <a:xfrm>
            <a:off x="0" y="0"/>
            <a:ext cx="8391970" cy="5196408"/>
          </a:xfrm>
          <a:custGeom>
            <a:avLst/>
            <a:gdLst>
              <a:gd name="connsiteX0" fmla="*/ 0 w 8391970"/>
              <a:gd name="connsiteY0" fmla="*/ 0 h 5196408"/>
              <a:gd name="connsiteX1" fmla="*/ 8391970 w 8391970"/>
              <a:gd name="connsiteY1" fmla="*/ 0 h 5196408"/>
              <a:gd name="connsiteX2" fmla="*/ 5793765 w 8391970"/>
              <a:gd name="connsiteY2" fmla="*/ 5196408 h 5196408"/>
              <a:gd name="connsiteX3" fmla="*/ 0 w 8391970"/>
              <a:gd name="connsiteY3" fmla="*/ 5196408 h 5196408"/>
            </a:gdLst>
            <a:ahLst/>
            <a:cxnLst>
              <a:cxn ang="0">
                <a:pos x="connsiteX0" y="connsiteY0"/>
              </a:cxn>
              <a:cxn ang="0">
                <a:pos x="connsiteX1" y="connsiteY1"/>
              </a:cxn>
              <a:cxn ang="0">
                <a:pos x="connsiteX2" y="connsiteY2"/>
              </a:cxn>
              <a:cxn ang="0">
                <a:pos x="connsiteX3" y="connsiteY3"/>
              </a:cxn>
            </a:cxnLst>
            <a:rect l="l" t="t" r="r" b="b"/>
            <a:pathLst>
              <a:path w="8391970" h="5196408">
                <a:moveTo>
                  <a:pt x="0" y="0"/>
                </a:moveTo>
                <a:lnTo>
                  <a:pt x="8391970" y="0"/>
                </a:lnTo>
                <a:lnTo>
                  <a:pt x="5793765" y="5196408"/>
                </a:lnTo>
                <a:lnTo>
                  <a:pt x="0" y="5196408"/>
                </a:lnTo>
                <a:close/>
              </a:path>
            </a:pathLst>
          </a:custGeom>
          <a:gradFill flip="none" rotWithShape="1">
            <a:gsLst>
              <a:gs pos="0">
                <a:srgbClr val="8B0843"/>
              </a:gs>
              <a:gs pos="100000">
                <a:srgbClr val="DA3E67">
                  <a:alpha val="8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nvGrpSpPr>
          <p:cNvPr id="6" name="Group 5">
            <a:extLst>
              <a:ext uri="{FF2B5EF4-FFF2-40B4-BE49-F238E27FC236}">
                <a16:creationId xmlns:a16="http://schemas.microsoft.com/office/drawing/2014/main" id="{5A65135C-52F2-5800-BF0F-EE214DB9A68B}"/>
              </a:ext>
            </a:extLst>
          </p:cNvPr>
          <p:cNvGrpSpPr/>
          <p:nvPr/>
        </p:nvGrpSpPr>
        <p:grpSpPr>
          <a:xfrm>
            <a:off x="3718561" y="798280"/>
            <a:ext cx="8961120" cy="5261440"/>
            <a:chOff x="3718561" y="798280"/>
            <a:chExt cx="8961120" cy="5261440"/>
          </a:xfrm>
        </p:grpSpPr>
        <p:sp>
          <p:nvSpPr>
            <p:cNvPr id="5" name="Rectangle 4">
              <a:extLst>
                <a:ext uri="{FF2B5EF4-FFF2-40B4-BE49-F238E27FC236}">
                  <a16:creationId xmlns:a16="http://schemas.microsoft.com/office/drawing/2014/main" id="{950865D0-3312-EF9A-1B56-773CDFB78A59}"/>
                </a:ext>
              </a:extLst>
            </p:cNvPr>
            <p:cNvSpPr/>
            <p:nvPr/>
          </p:nvSpPr>
          <p:spPr>
            <a:xfrm>
              <a:off x="4815842" y="1157088"/>
              <a:ext cx="6766558" cy="424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2">
              <a:extLst>
                <a:ext uri="{FF2B5EF4-FFF2-40B4-BE49-F238E27FC236}">
                  <a16:creationId xmlns:a16="http://schemas.microsoft.com/office/drawing/2014/main" id="{3BB50EA5-0514-2442-8615-2D37AF17DC99}"/>
                </a:ext>
              </a:extLst>
            </p:cNvPr>
            <p:cNvPicPr>
              <a:picLocks noChangeAspect="1"/>
            </p:cNvPicPr>
            <p:nvPr/>
          </p:nvPicPr>
          <p:blipFill>
            <a:blip r:embed="rId3"/>
            <a:stretch>
              <a:fillRect/>
            </a:stretch>
          </p:blipFill>
          <p:spPr>
            <a:xfrm>
              <a:off x="5019042" y="1658827"/>
              <a:ext cx="6360158" cy="3238026"/>
            </a:xfrm>
            <a:prstGeom prst="rect">
              <a:avLst/>
            </a:prstGeom>
            <a:ln>
              <a:noFill/>
            </a:ln>
            <a:effectLst>
              <a:outerShdw blurRad="127000" sx="102000" sy="102000" algn="ctr" rotWithShape="0">
                <a:schemeClr val="accent1">
                  <a:alpha val="15000"/>
                </a:schemeClr>
              </a:outerShdw>
            </a:effectLst>
          </p:spPr>
        </p:pic>
        <p:pic>
          <p:nvPicPr>
            <p:cNvPr id="2" name="Picture 1">
              <a:extLst>
                <a:ext uri="{FF2B5EF4-FFF2-40B4-BE49-F238E27FC236}">
                  <a16:creationId xmlns:a16="http://schemas.microsoft.com/office/drawing/2014/main" id="{C7445971-690D-4402-7CDD-E6D7368FC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1" y="798280"/>
              <a:ext cx="8961120" cy="5261440"/>
            </a:xfrm>
            <a:prstGeom prst="rect">
              <a:avLst/>
            </a:prstGeom>
          </p:spPr>
        </p:pic>
      </p:grpSp>
      <p:sp>
        <p:nvSpPr>
          <p:cNvPr id="15" name="TextBox 14">
            <a:extLst>
              <a:ext uri="{FF2B5EF4-FFF2-40B4-BE49-F238E27FC236}">
                <a16:creationId xmlns:a16="http://schemas.microsoft.com/office/drawing/2014/main" id="{1D4FA4B9-0F6F-F70E-2CC5-2D6DFAE73231}"/>
              </a:ext>
            </a:extLst>
          </p:cNvPr>
          <p:cNvSpPr txBox="1"/>
          <p:nvPr/>
        </p:nvSpPr>
        <p:spPr>
          <a:xfrm>
            <a:off x="546626" y="1493426"/>
            <a:ext cx="3455220" cy="584775"/>
          </a:xfrm>
          <a:prstGeom prst="rect">
            <a:avLst/>
          </a:prstGeom>
          <a:noFill/>
        </p:spPr>
        <p:txBody>
          <a:bodyPr wrap="square" anchor="t">
            <a:spAutoFit/>
          </a:bodyPr>
          <a:lstStyle/>
          <a:p>
            <a:r>
              <a:rPr lang="en-US" sz="3200" b="1" dirty="0">
                <a:solidFill>
                  <a:schemeClr val="bg1"/>
                </a:solidFill>
                <a:latin typeface="+mj-lt"/>
              </a:rPr>
              <a:t>STAR Demo</a:t>
            </a:r>
          </a:p>
        </p:txBody>
      </p:sp>
      <p:sp>
        <p:nvSpPr>
          <p:cNvPr id="18" name="Freeform: Shape 17">
            <a:extLst>
              <a:ext uri="{FF2B5EF4-FFF2-40B4-BE49-F238E27FC236}">
                <a16:creationId xmlns:a16="http://schemas.microsoft.com/office/drawing/2014/main" id="{C603F0E1-1638-C79E-549F-C188C4EB5B5D}"/>
              </a:ext>
            </a:extLst>
          </p:cNvPr>
          <p:cNvSpPr/>
          <p:nvPr/>
        </p:nvSpPr>
        <p:spPr>
          <a:xfrm>
            <a:off x="447729" y="3385605"/>
            <a:ext cx="4645252" cy="775201"/>
          </a:xfrm>
          <a:custGeom>
            <a:avLst/>
            <a:gdLst>
              <a:gd name="connsiteX0" fmla="*/ 193800 w 4645252"/>
              <a:gd name="connsiteY0" fmla="*/ 0 h 775201"/>
              <a:gd name="connsiteX1" fmla="*/ 4451452 w 4645252"/>
              <a:gd name="connsiteY1" fmla="*/ 0 h 775201"/>
              <a:gd name="connsiteX2" fmla="*/ 4645252 w 4645252"/>
              <a:gd name="connsiteY2" fmla="*/ 387601 h 775201"/>
              <a:gd name="connsiteX3" fmla="*/ 4451452 w 4645252"/>
              <a:gd name="connsiteY3" fmla="*/ 775201 h 775201"/>
              <a:gd name="connsiteX4" fmla="*/ 193800 w 4645252"/>
              <a:gd name="connsiteY4" fmla="*/ 775201 h 775201"/>
              <a:gd name="connsiteX5" fmla="*/ 0 w 4645252"/>
              <a:gd name="connsiteY5" fmla="*/ 387601 h 77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5252" h="775201">
                <a:moveTo>
                  <a:pt x="193800" y="0"/>
                </a:moveTo>
                <a:lnTo>
                  <a:pt x="4451452" y="0"/>
                </a:lnTo>
                <a:lnTo>
                  <a:pt x="4645252" y="387601"/>
                </a:lnTo>
                <a:lnTo>
                  <a:pt x="4451452" y="775201"/>
                </a:lnTo>
                <a:lnTo>
                  <a:pt x="193800" y="775201"/>
                </a:lnTo>
                <a:lnTo>
                  <a:pt x="0" y="387601"/>
                </a:lnTo>
                <a:close/>
              </a:path>
            </a:pathLst>
          </a:custGeom>
          <a:solidFill>
            <a:schemeClr val="bg1"/>
          </a:solidFill>
          <a:ln>
            <a:noFill/>
          </a:ln>
          <a:effectLst>
            <a:outerShdw blurRad="1651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Hexagon 18">
            <a:extLst>
              <a:ext uri="{FF2B5EF4-FFF2-40B4-BE49-F238E27FC236}">
                <a16:creationId xmlns:a16="http://schemas.microsoft.com/office/drawing/2014/main" id="{963BCA88-124A-F787-7453-21B20BEB86A4}"/>
              </a:ext>
            </a:extLst>
          </p:cNvPr>
          <p:cNvSpPr/>
          <p:nvPr/>
        </p:nvSpPr>
        <p:spPr>
          <a:xfrm>
            <a:off x="538410" y="3472055"/>
            <a:ext cx="696030" cy="602300"/>
          </a:xfrm>
          <a:prstGeom prst="hexagon">
            <a:avLst/>
          </a:prstGeom>
          <a:gradFill flip="none" rotWithShape="1">
            <a:gsLst>
              <a:gs pos="0">
                <a:srgbClr val="8B0843"/>
              </a:gs>
              <a:gs pos="100000">
                <a:srgbClr val="DA3E67"/>
              </a:gs>
            </a:gsLst>
            <a:lin ang="16200000" scaled="1"/>
            <a:tileRect/>
          </a:gradFill>
          <a:ln w="19050">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400" dirty="0"/>
          </a:p>
        </p:txBody>
      </p:sp>
      <p:sp>
        <p:nvSpPr>
          <p:cNvPr id="20" name="TextBox 19">
            <a:hlinkClick r:id="rId5"/>
            <a:extLst>
              <a:ext uri="{FF2B5EF4-FFF2-40B4-BE49-F238E27FC236}">
                <a16:creationId xmlns:a16="http://schemas.microsoft.com/office/drawing/2014/main" id="{AD61E70C-C0E6-DADF-01F8-D1308018AE32}"/>
              </a:ext>
            </a:extLst>
          </p:cNvPr>
          <p:cNvSpPr txBox="1"/>
          <p:nvPr/>
        </p:nvSpPr>
        <p:spPr>
          <a:xfrm>
            <a:off x="1401996" y="3572045"/>
            <a:ext cx="3337563" cy="364587"/>
          </a:xfrm>
          <a:prstGeom prst="rect">
            <a:avLst/>
          </a:prstGeom>
          <a:noFill/>
        </p:spPr>
        <p:txBody>
          <a:bodyPr wrap="square" anchor="t">
            <a:spAutoFit/>
          </a:bodyPr>
          <a:lstStyle/>
          <a:p>
            <a:pPr>
              <a:lnSpc>
                <a:spcPct val="120000"/>
              </a:lnSpc>
            </a:pPr>
            <a:r>
              <a:rPr lang="en-US" sz="1600" b="1" dirty="0">
                <a:gradFill flip="none" rotWithShape="1">
                  <a:gsLst>
                    <a:gs pos="0">
                      <a:srgbClr val="8B0843"/>
                    </a:gs>
                    <a:gs pos="100000">
                      <a:srgbClr val="DA3E67"/>
                    </a:gs>
                  </a:gsLst>
                  <a:lin ang="16200000" scaled="1"/>
                  <a:tileRect/>
                </a:gradFill>
                <a:latin typeface="+mj-lt"/>
              </a:rPr>
              <a:t>3S |(sakurasoftsolutions.com)</a:t>
            </a:r>
          </a:p>
        </p:txBody>
      </p:sp>
      <p:sp>
        <p:nvSpPr>
          <p:cNvPr id="23" name="Slide Number Placeholder 5">
            <a:extLst>
              <a:ext uri="{FF2B5EF4-FFF2-40B4-BE49-F238E27FC236}">
                <a16:creationId xmlns:a16="http://schemas.microsoft.com/office/drawing/2014/main" id="{FCFBDB70-ADC2-C258-FADB-04EA244E0EB7}"/>
              </a:ext>
            </a:extLst>
          </p:cNvPr>
          <p:cNvSpPr txBox="1">
            <a:spLocks/>
          </p:cNvSpPr>
          <p:nvPr/>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solidFill>
                  <a:schemeClr val="bg1"/>
                </a:solidFill>
                <a:latin typeface="+mj-lt"/>
              </a:rPr>
              <a:pPr/>
              <a:t>7</a:t>
            </a:fld>
            <a:endParaRPr lang="en-ID" b="1" dirty="0">
              <a:solidFill>
                <a:schemeClr val="bg1"/>
              </a:solidFill>
              <a:latin typeface="+mj-lt"/>
            </a:endParaRPr>
          </a:p>
        </p:txBody>
      </p:sp>
      <p:pic>
        <p:nvPicPr>
          <p:cNvPr id="25" name="Graphic 24" descr="Internet with solid fill">
            <a:extLst>
              <a:ext uri="{FF2B5EF4-FFF2-40B4-BE49-F238E27FC236}">
                <a16:creationId xmlns:a16="http://schemas.microsoft.com/office/drawing/2014/main" id="{CB3D4BBE-72AC-397E-EDDD-DC30EBB87C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251" y="3584031"/>
            <a:ext cx="378348" cy="378348"/>
          </a:xfrm>
          <a:prstGeom prst="rect">
            <a:avLst/>
          </a:prstGeom>
        </p:spPr>
      </p:pic>
    </p:spTree>
    <p:extLst>
      <p:ext uri="{BB962C8B-B14F-4D97-AF65-F5344CB8AC3E}">
        <p14:creationId xmlns:p14="http://schemas.microsoft.com/office/powerpoint/2010/main" val="345189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ris Waktu Sejarah Teknologi | Britannica">
            <a:extLst>
              <a:ext uri="{FF2B5EF4-FFF2-40B4-BE49-F238E27FC236}">
                <a16:creationId xmlns:a16="http://schemas.microsoft.com/office/drawing/2014/main" id="{9240A2A5-2857-3709-EAFB-21A0DF2ACE6E}"/>
              </a:ext>
            </a:extLst>
          </p:cNvPr>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t="9807" b="9807"/>
          <a:stretch/>
        </p:blipFill>
        <p:spPr bwMode="auto">
          <a:xfrm>
            <a:off x="-1587" y="-35594"/>
            <a:ext cx="12193588" cy="6929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DB4A07F-E4FA-74C9-9D30-BC5C82DB8A0C}"/>
              </a:ext>
            </a:extLst>
          </p:cNvPr>
          <p:cNvSpPr/>
          <p:nvPr/>
        </p:nvSpPr>
        <p:spPr>
          <a:xfrm>
            <a:off x="0" y="-35594"/>
            <a:ext cx="12193588" cy="6929188"/>
          </a:xfrm>
          <a:prstGeom prst="rect">
            <a:avLst/>
          </a:prstGeom>
          <a:gradFill flip="none" rotWithShape="1">
            <a:gsLst>
              <a:gs pos="0">
                <a:srgbClr val="8B0843">
                  <a:alpha val="70000"/>
                </a:srgbClr>
              </a:gs>
              <a:gs pos="100000">
                <a:srgbClr val="DA3E67">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oup 3">
            <a:extLst>
              <a:ext uri="{FF2B5EF4-FFF2-40B4-BE49-F238E27FC236}">
                <a16:creationId xmlns:a16="http://schemas.microsoft.com/office/drawing/2014/main" id="{6A265633-3B0B-BDE6-A764-BFE9EC154347}"/>
              </a:ext>
            </a:extLst>
          </p:cNvPr>
          <p:cNvGrpSpPr/>
          <p:nvPr/>
        </p:nvGrpSpPr>
        <p:grpSpPr>
          <a:xfrm>
            <a:off x="4386213" y="-853148"/>
            <a:ext cx="11828670" cy="8849235"/>
            <a:chOff x="4386212" y="-853148"/>
            <a:chExt cx="11828670" cy="8849235"/>
          </a:xfrm>
        </p:grpSpPr>
        <p:sp>
          <p:nvSpPr>
            <p:cNvPr id="5" name="11 Rectángulo redondeado">
              <a:extLst>
                <a:ext uri="{FF2B5EF4-FFF2-40B4-BE49-F238E27FC236}">
                  <a16:creationId xmlns:a16="http://schemas.microsoft.com/office/drawing/2014/main" id="{06011282-DFCF-2638-0DF2-C5E2960AD06A}"/>
                </a:ext>
              </a:extLst>
            </p:cNvPr>
            <p:cNvSpPr>
              <a:spLocks noChangeAspect="1"/>
            </p:cNvSpPr>
            <p:nvPr/>
          </p:nvSpPr>
          <p:spPr>
            <a:xfrm rot="16200000">
              <a:off x="4266352" y="1195498"/>
              <a:ext cx="2326644" cy="208692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38100"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6" name="11 Rectángulo redondeado">
              <a:extLst>
                <a:ext uri="{FF2B5EF4-FFF2-40B4-BE49-F238E27FC236}">
                  <a16:creationId xmlns:a16="http://schemas.microsoft.com/office/drawing/2014/main" id="{81B8C5F2-6A86-782B-CE92-C42641343268}"/>
                </a:ext>
              </a:extLst>
            </p:cNvPr>
            <p:cNvSpPr>
              <a:spLocks noChangeAspect="1"/>
            </p:cNvSpPr>
            <p:nvPr/>
          </p:nvSpPr>
          <p:spPr>
            <a:xfrm rot="16200000">
              <a:off x="6044143" y="121286"/>
              <a:ext cx="340833" cy="3057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7" name="11 Rectángulo redondeado">
              <a:extLst>
                <a:ext uri="{FF2B5EF4-FFF2-40B4-BE49-F238E27FC236}">
                  <a16:creationId xmlns:a16="http://schemas.microsoft.com/office/drawing/2014/main" id="{FB3A008B-C456-D846-EB44-38C0A3306632}"/>
                </a:ext>
              </a:extLst>
            </p:cNvPr>
            <p:cNvSpPr>
              <a:spLocks noChangeAspect="1"/>
            </p:cNvSpPr>
            <p:nvPr/>
          </p:nvSpPr>
          <p:spPr>
            <a:xfrm rot="16200000">
              <a:off x="5607903" y="833961"/>
              <a:ext cx="2001146" cy="179496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8" name="11 Rectángulo redondeado">
              <a:extLst>
                <a:ext uri="{FF2B5EF4-FFF2-40B4-BE49-F238E27FC236}">
                  <a16:creationId xmlns:a16="http://schemas.microsoft.com/office/drawing/2014/main" id="{CC11D5F1-7D6D-5E1A-2F10-2BF953A9D0A9}"/>
                </a:ext>
              </a:extLst>
            </p:cNvPr>
            <p:cNvSpPr>
              <a:spLocks noChangeAspect="1"/>
            </p:cNvSpPr>
            <p:nvPr/>
          </p:nvSpPr>
          <p:spPr>
            <a:xfrm rot="16200000">
              <a:off x="7806666" y="704049"/>
              <a:ext cx="672442" cy="603159"/>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9" name="11 Rectángulo redondeado">
              <a:extLst>
                <a:ext uri="{FF2B5EF4-FFF2-40B4-BE49-F238E27FC236}">
                  <a16:creationId xmlns:a16="http://schemas.microsoft.com/office/drawing/2014/main" id="{93E80183-FB7E-7364-3B99-53B549F2EA44}"/>
                </a:ext>
              </a:extLst>
            </p:cNvPr>
            <p:cNvSpPr>
              <a:spLocks noChangeAspect="1"/>
            </p:cNvSpPr>
            <p:nvPr/>
          </p:nvSpPr>
          <p:spPr>
            <a:xfrm rot="16200000">
              <a:off x="7835171" y="-802643"/>
              <a:ext cx="980388" cy="879378"/>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0" name="11 Rectángulo redondeado">
              <a:extLst>
                <a:ext uri="{FF2B5EF4-FFF2-40B4-BE49-F238E27FC236}">
                  <a16:creationId xmlns:a16="http://schemas.microsoft.com/office/drawing/2014/main" id="{1233665A-F8E6-B55B-C2FA-4F3211CAB8D6}"/>
                </a:ext>
              </a:extLst>
            </p:cNvPr>
            <p:cNvSpPr>
              <a:spLocks noChangeAspect="1"/>
            </p:cNvSpPr>
            <p:nvPr/>
          </p:nvSpPr>
          <p:spPr>
            <a:xfrm rot="16200000">
              <a:off x="7952977" y="1938549"/>
              <a:ext cx="1653968" cy="148355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1" name="11 Rectángulo redondeado">
              <a:extLst>
                <a:ext uri="{FF2B5EF4-FFF2-40B4-BE49-F238E27FC236}">
                  <a16:creationId xmlns:a16="http://schemas.microsoft.com/office/drawing/2014/main" id="{44715D00-0286-9FDC-7734-C233ACD33A3C}"/>
                </a:ext>
              </a:extLst>
            </p:cNvPr>
            <p:cNvSpPr>
              <a:spLocks noChangeAspect="1"/>
            </p:cNvSpPr>
            <p:nvPr/>
          </p:nvSpPr>
          <p:spPr>
            <a:xfrm rot="16200000">
              <a:off x="8979554" y="1628862"/>
              <a:ext cx="2888425" cy="2590824"/>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2" name="11 Rectángulo redondeado">
              <a:extLst>
                <a:ext uri="{FF2B5EF4-FFF2-40B4-BE49-F238E27FC236}">
                  <a16:creationId xmlns:a16="http://schemas.microsoft.com/office/drawing/2014/main" id="{5F09572C-6908-33B7-B0DE-0EEA48D4532B}"/>
                </a:ext>
              </a:extLst>
            </p:cNvPr>
            <p:cNvSpPr>
              <a:spLocks noChangeAspect="1"/>
            </p:cNvSpPr>
            <p:nvPr/>
          </p:nvSpPr>
          <p:spPr>
            <a:xfrm rot="16200000">
              <a:off x="9624440" y="4386046"/>
              <a:ext cx="340833" cy="30571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3" name="11 Rectángulo redondeado">
              <a:extLst>
                <a:ext uri="{FF2B5EF4-FFF2-40B4-BE49-F238E27FC236}">
                  <a16:creationId xmlns:a16="http://schemas.microsoft.com/office/drawing/2014/main" id="{847F6D0F-987E-D558-116D-C1DCFDBA354E}"/>
                </a:ext>
              </a:extLst>
            </p:cNvPr>
            <p:cNvSpPr>
              <a:spLocks noChangeAspect="1"/>
            </p:cNvSpPr>
            <p:nvPr/>
          </p:nvSpPr>
          <p:spPr>
            <a:xfrm rot="16200000">
              <a:off x="8999689" y="489962"/>
              <a:ext cx="1585169" cy="142184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4" name="11 Rectángulo redondeado">
              <a:extLst>
                <a:ext uri="{FF2B5EF4-FFF2-40B4-BE49-F238E27FC236}">
                  <a16:creationId xmlns:a16="http://schemas.microsoft.com/office/drawing/2014/main" id="{2B78F5E9-3BF3-D441-1A97-528D065DE1E1}"/>
                </a:ext>
              </a:extLst>
            </p:cNvPr>
            <p:cNvSpPr>
              <a:spLocks noChangeAspect="1"/>
            </p:cNvSpPr>
            <p:nvPr/>
          </p:nvSpPr>
          <p:spPr>
            <a:xfrm rot="16200000">
              <a:off x="10638402" y="1070461"/>
              <a:ext cx="2515136" cy="225599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5" name="11 Rectángulo redondeado">
              <a:extLst>
                <a:ext uri="{FF2B5EF4-FFF2-40B4-BE49-F238E27FC236}">
                  <a16:creationId xmlns:a16="http://schemas.microsoft.com/office/drawing/2014/main" id="{108187AD-6DC7-8E2F-E331-C78FC02E81A0}"/>
                </a:ext>
              </a:extLst>
            </p:cNvPr>
            <p:cNvSpPr>
              <a:spLocks noChangeAspect="1"/>
            </p:cNvSpPr>
            <p:nvPr/>
          </p:nvSpPr>
          <p:spPr>
            <a:xfrm rot="16200000">
              <a:off x="14103366" y="-728550"/>
              <a:ext cx="2226201" cy="1996831"/>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6" name="11 Rectángulo redondeado">
              <a:extLst>
                <a:ext uri="{FF2B5EF4-FFF2-40B4-BE49-F238E27FC236}">
                  <a16:creationId xmlns:a16="http://schemas.microsoft.com/office/drawing/2014/main" id="{97B10F6D-39EB-167C-9DE3-FF82EA5398F1}"/>
                </a:ext>
              </a:extLst>
            </p:cNvPr>
            <p:cNvSpPr>
              <a:spLocks noChangeAspect="1"/>
            </p:cNvSpPr>
            <p:nvPr/>
          </p:nvSpPr>
          <p:spPr>
            <a:xfrm rot="16200000">
              <a:off x="12252789" y="-538750"/>
              <a:ext cx="530484" cy="4758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7" name="11 Rectángulo redondeado">
              <a:extLst>
                <a:ext uri="{FF2B5EF4-FFF2-40B4-BE49-F238E27FC236}">
                  <a16:creationId xmlns:a16="http://schemas.microsoft.com/office/drawing/2014/main" id="{0BCF2DBB-299C-25DB-EFA1-A3F5A12B8524}"/>
                </a:ext>
              </a:extLst>
            </p:cNvPr>
            <p:cNvSpPr>
              <a:spLocks noChangeAspect="1"/>
            </p:cNvSpPr>
            <p:nvPr/>
          </p:nvSpPr>
          <p:spPr>
            <a:xfrm rot="16200000">
              <a:off x="13128435" y="705500"/>
              <a:ext cx="438013" cy="392885"/>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noFill/>
            <a:ln w="28575" cmpd="sng">
              <a:solidFill>
                <a:schemeClr val="bg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8" name="11 Rectángulo redondeado">
              <a:extLst>
                <a:ext uri="{FF2B5EF4-FFF2-40B4-BE49-F238E27FC236}">
                  <a16:creationId xmlns:a16="http://schemas.microsoft.com/office/drawing/2014/main" id="{88FC235F-9874-43CE-C675-E3BFABA785E3}"/>
                </a:ext>
              </a:extLst>
            </p:cNvPr>
            <p:cNvSpPr>
              <a:spLocks noChangeAspect="1"/>
            </p:cNvSpPr>
            <p:nvPr/>
          </p:nvSpPr>
          <p:spPr>
            <a:xfrm rot="16200000">
              <a:off x="12460142" y="3567286"/>
              <a:ext cx="530484" cy="475827"/>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sp>
          <p:nvSpPr>
            <p:cNvPr id="19" name="11 Rectángulo redondeado">
              <a:extLst>
                <a:ext uri="{FF2B5EF4-FFF2-40B4-BE49-F238E27FC236}">
                  <a16:creationId xmlns:a16="http://schemas.microsoft.com/office/drawing/2014/main" id="{316FB149-7B59-D860-121E-2866886251D1}"/>
                </a:ext>
              </a:extLst>
            </p:cNvPr>
            <p:cNvSpPr>
              <a:spLocks noChangeAspect="1"/>
            </p:cNvSpPr>
            <p:nvPr/>
          </p:nvSpPr>
          <p:spPr>
            <a:xfrm rot="16200000">
              <a:off x="9752455" y="4401101"/>
              <a:ext cx="3790245" cy="3399728"/>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bg1">
                <a:alpha val="13000"/>
              </a:schemeClr>
            </a:solidFill>
            <a:ln w="2857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46" tIns="34223" rIns="68446" bIns="34223" rtlCol="0" anchor="ctr"/>
            <a:lstStyle/>
            <a:p>
              <a:pPr algn="ctr"/>
              <a:endParaRPr lang="en-US" dirty="0">
                <a:solidFill>
                  <a:schemeClr val="lt1"/>
                </a:solidFill>
                <a:latin typeface="Helvetica" panose="020B0604020202020204" pitchFamily="34" charset="0"/>
                <a:cs typeface="Helvetica" panose="020B0604020202020204" pitchFamily="34" charset="0"/>
              </a:endParaRPr>
            </a:p>
          </p:txBody>
        </p:sp>
      </p:grpSp>
      <p:sp>
        <p:nvSpPr>
          <p:cNvPr id="20" name="TextBox 19">
            <a:extLst>
              <a:ext uri="{FF2B5EF4-FFF2-40B4-BE49-F238E27FC236}">
                <a16:creationId xmlns:a16="http://schemas.microsoft.com/office/drawing/2014/main" id="{31E77BA2-2263-5551-2792-F0301B366CE3}"/>
              </a:ext>
            </a:extLst>
          </p:cNvPr>
          <p:cNvSpPr txBox="1"/>
          <p:nvPr/>
        </p:nvSpPr>
        <p:spPr>
          <a:xfrm>
            <a:off x="791662" y="5475156"/>
            <a:ext cx="8289689" cy="523220"/>
          </a:xfrm>
          <a:prstGeom prst="rect">
            <a:avLst/>
          </a:prstGeom>
          <a:noFill/>
        </p:spPr>
        <p:txBody>
          <a:bodyPr wrap="square">
            <a:spAutoFit/>
          </a:bodyPr>
          <a:lstStyle/>
          <a:p>
            <a:r>
              <a:rPr lang="en-US" sz="2800" dirty="0">
                <a:solidFill>
                  <a:schemeClr val="accent1">
                    <a:lumMod val="20000"/>
                    <a:lumOff val="80000"/>
                  </a:schemeClr>
                </a:solidFill>
                <a:latin typeface="+mj-lt"/>
              </a:rPr>
              <a:t>STAR Technical Information &amp; Guide</a:t>
            </a:r>
            <a:endParaRPr lang="en-ID" sz="2800" dirty="0">
              <a:solidFill>
                <a:schemeClr val="accent1">
                  <a:lumMod val="20000"/>
                  <a:lumOff val="80000"/>
                </a:schemeClr>
              </a:solidFill>
              <a:latin typeface="+mj-lt"/>
            </a:endParaRPr>
          </a:p>
        </p:txBody>
      </p:sp>
      <p:sp>
        <p:nvSpPr>
          <p:cNvPr id="21" name="TextBox 20">
            <a:extLst>
              <a:ext uri="{FF2B5EF4-FFF2-40B4-BE49-F238E27FC236}">
                <a16:creationId xmlns:a16="http://schemas.microsoft.com/office/drawing/2014/main" id="{9C205A4B-7AE2-CFF6-257F-441817DE5D07}"/>
              </a:ext>
            </a:extLst>
          </p:cNvPr>
          <p:cNvSpPr txBox="1"/>
          <p:nvPr/>
        </p:nvSpPr>
        <p:spPr>
          <a:xfrm>
            <a:off x="791661" y="4527264"/>
            <a:ext cx="5447774" cy="923330"/>
          </a:xfrm>
          <a:prstGeom prst="rect">
            <a:avLst/>
          </a:prstGeom>
          <a:noFill/>
        </p:spPr>
        <p:txBody>
          <a:bodyPr wrap="square" anchor="b">
            <a:spAutoFit/>
          </a:bodyPr>
          <a:lstStyle/>
          <a:p>
            <a:r>
              <a:rPr lang="en-ID" sz="5400" b="1" dirty="0">
                <a:solidFill>
                  <a:schemeClr val="bg1"/>
                </a:solidFill>
                <a:latin typeface="+mj-lt"/>
              </a:rPr>
              <a:t>Reference</a:t>
            </a:r>
          </a:p>
        </p:txBody>
      </p:sp>
      <p:pic>
        <p:nvPicPr>
          <p:cNvPr id="22" name="Picture 21" descr="Logo&#10;&#10;Description automatically generated">
            <a:extLst>
              <a:ext uri="{FF2B5EF4-FFF2-40B4-BE49-F238E27FC236}">
                <a16:creationId xmlns:a16="http://schemas.microsoft.com/office/drawing/2014/main" id="{CDB63D23-66B1-4D7A-0FAF-C9BDC278779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7135" y="3413761"/>
            <a:ext cx="2837229" cy="891030"/>
          </a:xfrm>
          <a:prstGeom prst="rect">
            <a:avLst/>
          </a:prstGeom>
        </p:spPr>
      </p:pic>
    </p:spTree>
    <p:extLst>
      <p:ext uri="{BB962C8B-B14F-4D97-AF65-F5344CB8AC3E}">
        <p14:creationId xmlns:p14="http://schemas.microsoft.com/office/powerpoint/2010/main" val="1889231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C83EEE3-D5DC-0DE5-F1B8-568CA15B3B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97" r="11560"/>
          <a:stretch/>
        </p:blipFill>
        <p:spPr bwMode="auto">
          <a:xfrm>
            <a:off x="6303163" y="0"/>
            <a:ext cx="5888837" cy="6858000"/>
          </a:xfrm>
          <a:custGeom>
            <a:avLst/>
            <a:gdLst>
              <a:gd name="connsiteX0" fmla="*/ 1714501 w 5888837"/>
              <a:gd name="connsiteY0" fmla="*/ 0 h 6858000"/>
              <a:gd name="connsiteX1" fmla="*/ 2542343 w 5888837"/>
              <a:gd name="connsiteY1" fmla="*/ 0 h 6858000"/>
              <a:gd name="connsiteX2" fmla="*/ 5060995 w 5888837"/>
              <a:gd name="connsiteY2" fmla="*/ 0 h 6858000"/>
              <a:gd name="connsiteX3" fmla="*/ 5888837 w 5888837"/>
              <a:gd name="connsiteY3" fmla="*/ 0 h 6858000"/>
              <a:gd name="connsiteX4" fmla="*/ 5888837 w 5888837"/>
              <a:gd name="connsiteY4" fmla="*/ 6858000 h 6858000"/>
              <a:gd name="connsiteX5" fmla="*/ 5060995 w 5888837"/>
              <a:gd name="connsiteY5" fmla="*/ 6858000 h 6858000"/>
              <a:gd name="connsiteX6" fmla="*/ 2542343 w 5888837"/>
              <a:gd name="connsiteY6" fmla="*/ 6858000 h 6858000"/>
              <a:gd name="connsiteX7" fmla="*/ 1714501 w 5888837"/>
              <a:gd name="connsiteY7" fmla="*/ 6858000 h 6858000"/>
              <a:gd name="connsiteX8" fmla="*/ 0 w 588883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8837" h="6858000">
                <a:moveTo>
                  <a:pt x="1714501" y="0"/>
                </a:moveTo>
                <a:lnTo>
                  <a:pt x="2542343" y="0"/>
                </a:lnTo>
                <a:lnTo>
                  <a:pt x="5060995" y="0"/>
                </a:lnTo>
                <a:lnTo>
                  <a:pt x="5888837" y="0"/>
                </a:lnTo>
                <a:lnTo>
                  <a:pt x="5888837" y="6858000"/>
                </a:lnTo>
                <a:lnTo>
                  <a:pt x="5060995" y="6858000"/>
                </a:lnTo>
                <a:lnTo>
                  <a:pt x="2542343" y="6858000"/>
                </a:lnTo>
                <a:lnTo>
                  <a:pt x="1714501" y="6858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3448B4-C628-0ABB-617A-7FA8FD5EBB62}"/>
              </a:ext>
            </a:extLst>
          </p:cNvPr>
          <p:cNvSpPr txBox="1"/>
          <p:nvPr/>
        </p:nvSpPr>
        <p:spPr>
          <a:xfrm>
            <a:off x="514351" y="461797"/>
            <a:ext cx="4011350" cy="584775"/>
          </a:xfrm>
          <a:prstGeom prst="rect">
            <a:avLst/>
          </a:prstGeom>
          <a:noFill/>
        </p:spPr>
        <p:txBody>
          <a:bodyPr wrap="square" anchor="ctr">
            <a:spAutoFit/>
          </a:bodyPr>
          <a:lstStyle/>
          <a:p>
            <a:r>
              <a:rPr lang="en-US" sz="3200" b="1" dirty="0">
                <a:gradFill>
                  <a:gsLst>
                    <a:gs pos="0">
                      <a:srgbClr val="8B0843"/>
                    </a:gs>
                    <a:gs pos="100000">
                      <a:srgbClr val="DA3E67"/>
                    </a:gs>
                  </a:gsLst>
                  <a:lin ang="16200000" scaled="1"/>
                </a:gradFill>
                <a:latin typeface="+mj-lt"/>
              </a:rPr>
              <a:t>STAR Breakdown</a:t>
            </a:r>
          </a:p>
        </p:txBody>
      </p:sp>
      <p:sp>
        <p:nvSpPr>
          <p:cNvPr id="3" name="Freeform: Shape 2">
            <a:extLst>
              <a:ext uri="{FF2B5EF4-FFF2-40B4-BE49-F238E27FC236}">
                <a16:creationId xmlns:a16="http://schemas.microsoft.com/office/drawing/2014/main" id="{262C0105-20E0-C348-CA5D-B34F4A59CEDC}"/>
              </a:ext>
            </a:extLst>
          </p:cNvPr>
          <p:cNvSpPr/>
          <p:nvPr/>
        </p:nvSpPr>
        <p:spPr>
          <a:xfrm>
            <a:off x="0" y="412993"/>
            <a:ext cx="353342" cy="682382"/>
          </a:xfrm>
          <a:custGeom>
            <a:avLst/>
            <a:gdLst>
              <a:gd name="connsiteX0" fmla="*/ 0 w 431207"/>
              <a:gd name="connsiteY0" fmla="*/ 0 h 743460"/>
              <a:gd name="connsiteX1" fmla="*/ 245342 w 431207"/>
              <a:gd name="connsiteY1" fmla="*/ 0 h 743460"/>
              <a:gd name="connsiteX2" fmla="*/ 431207 w 431207"/>
              <a:gd name="connsiteY2" fmla="*/ 371730 h 743460"/>
              <a:gd name="connsiteX3" fmla="*/ 245342 w 431207"/>
              <a:gd name="connsiteY3" fmla="*/ 743460 h 743460"/>
              <a:gd name="connsiteX4" fmla="*/ 0 w 431207"/>
              <a:gd name="connsiteY4" fmla="*/ 743460 h 74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07" h="743460">
                <a:moveTo>
                  <a:pt x="0" y="0"/>
                </a:moveTo>
                <a:lnTo>
                  <a:pt x="245342" y="0"/>
                </a:lnTo>
                <a:lnTo>
                  <a:pt x="431207" y="371730"/>
                </a:lnTo>
                <a:lnTo>
                  <a:pt x="245342" y="743460"/>
                </a:lnTo>
                <a:lnTo>
                  <a:pt x="0" y="743460"/>
                </a:lnTo>
                <a:close/>
              </a:path>
            </a:pathLst>
          </a:custGeom>
          <a:gradFill flip="none" rotWithShape="1">
            <a:gsLst>
              <a:gs pos="0">
                <a:srgbClr val="8B0843"/>
              </a:gs>
              <a:gs pos="100000">
                <a:srgbClr val="DA3E6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nvGrpSpPr>
          <p:cNvPr id="36" name="Group 35">
            <a:extLst>
              <a:ext uri="{FF2B5EF4-FFF2-40B4-BE49-F238E27FC236}">
                <a16:creationId xmlns:a16="http://schemas.microsoft.com/office/drawing/2014/main" id="{CFB92BCE-23B3-2A1D-CE31-566E02C9E550}"/>
              </a:ext>
            </a:extLst>
          </p:cNvPr>
          <p:cNvGrpSpPr/>
          <p:nvPr/>
        </p:nvGrpSpPr>
        <p:grpSpPr>
          <a:xfrm>
            <a:off x="733955" y="1366767"/>
            <a:ext cx="5200142" cy="2478377"/>
            <a:chOff x="733955" y="1366767"/>
            <a:chExt cx="5200142" cy="2478377"/>
          </a:xfrm>
        </p:grpSpPr>
        <p:grpSp>
          <p:nvGrpSpPr>
            <p:cNvPr id="29" name="Group 28">
              <a:extLst>
                <a:ext uri="{FF2B5EF4-FFF2-40B4-BE49-F238E27FC236}">
                  <a16:creationId xmlns:a16="http://schemas.microsoft.com/office/drawing/2014/main" id="{3E07F2CF-9FD6-BA81-5C64-97E180EE5D85}"/>
                </a:ext>
              </a:extLst>
            </p:cNvPr>
            <p:cNvGrpSpPr/>
            <p:nvPr/>
          </p:nvGrpSpPr>
          <p:grpSpPr>
            <a:xfrm>
              <a:off x="733955" y="1366767"/>
              <a:ext cx="5200142" cy="427425"/>
              <a:chOff x="733955" y="1366767"/>
              <a:chExt cx="5200142" cy="427425"/>
            </a:xfrm>
          </p:grpSpPr>
          <p:sp>
            <p:nvSpPr>
              <p:cNvPr id="4" name="TextBox 3">
                <a:extLst>
                  <a:ext uri="{FF2B5EF4-FFF2-40B4-BE49-F238E27FC236}">
                    <a16:creationId xmlns:a16="http://schemas.microsoft.com/office/drawing/2014/main" id="{1BCFC612-1935-6007-4113-FBDCF9B6AE6E}"/>
                  </a:ext>
                </a:extLst>
              </p:cNvPr>
              <p:cNvSpPr txBox="1"/>
              <p:nvPr/>
            </p:nvSpPr>
            <p:spPr>
              <a:xfrm>
                <a:off x="1372854" y="1366767"/>
                <a:ext cx="4561243" cy="427425"/>
              </a:xfrm>
              <a:prstGeom prst="rect">
                <a:avLst/>
              </a:prstGeom>
              <a:noFill/>
            </p:spPr>
            <p:txBody>
              <a:bodyPr wrap="square" anchor="ctr">
                <a:spAutoFit/>
              </a:bodyPr>
              <a:lstStyle/>
              <a:p>
                <a:pPr>
                  <a:lnSpc>
                    <a:spcPct val="120000"/>
                  </a:lnSpc>
                </a:pPr>
                <a:r>
                  <a:rPr lang="en-US" sz="2000" b="1" dirty="0">
                    <a:solidFill>
                      <a:schemeClr val="tx1">
                        <a:lumMod val="75000"/>
                        <a:lumOff val="25000"/>
                      </a:schemeClr>
                    </a:solidFill>
                  </a:rPr>
                  <a:t>STAR Core Engine</a:t>
                </a:r>
              </a:p>
            </p:txBody>
          </p:sp>
          <p:sp>
            <p:nvSpPr>
              <p:cNvPr id="5" name="Hexagon 4">
                <a:extLst>
                  <a:ext uri="{FF2B5EF4-FFF2-40B4-BE49-F238E27FC236}">
                    <a16:creationId xmlns:a16="http://schemas.microsoft.com/office/drawing/2014/main" id="{2C0E85ED-3DE5-FD35-B182-BB760694F1F4}"/>
                  </a:ext>
                </a:extLst>
              </p:cNvPr>
              <p:cNvSpPr/>
              <p:nvPr/>
            </p:nvSpPr>
            <p:spPr>
              <a:xfrm>
                <a:off x="764434" y="1406292"/>
                <a:ext cx="404116" cy="348374"/>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lumMod val="75000"/>
                      <a:lumOff val="25000"/>
                    </a:schemeClr>
                  </a:solidFill>
                </a:endParaRPr>
              </a:p>
            </p:txBody>
          </p:sp>
          <p:sp>
            <p:nvSpPr>
              <p:cNvPr id="6" name="TextBox 5">
                <a:extLst>
                  <a:ext uri="{FF2B5EF4-FFF2-40B4-BE49-F238E27FC236}">
                    <a16:creationId xmlns:a16="http://schemas.microsoft.com/office/drawing/2014/main" id="{C4026ED5-EC05-627C-832F-9FB99AB51D93}"/>
                  </a:ext>
                </a:extLst>
              </p:cNvPr>
              <p:cNvSpPr txBox="1"/>
              <p:nvPr/>
            </p:nvSpPr>
            <p:spPr>
              <a:xfrm>
                <a:off x="733955" y="1441980"/>
                <a:ext cx="465076" cy="276999"/>
              </a:xfrm>
              <a:prstGeom prst="rect">
                <a:avLst/>
              </a:prstGeom>
              <a:noFill/>
            </p:spPr>
            <p:txBody>
              <a:bodyPr wrap="square" anchor="ctr">
                <a:spAutoFit/>
              </a:bodyPr>
              <a:lstStyle/>
              <a:p>
                <a:pPr algn="ctr"/>
                <a:r>
                  <a:rPr lang="en-US" sz="1200" b="1" dirty="0">
                    <a:solidFill>
                      <a:schemeClr val="bg1"/>
                    </a:solidFill>
                    <a:latin typeface="+mj-lt"/>
                  </a:rPr>
                  <a:t>01</a:t>
                </a:r>
                <a:endParaRPr lang="en-US" sz="1200" dirty="0">
                  <a:solidFill>
                    <a:schemeClr val="bg1"/>
                  </a:solidFill>
                  <a:latin typeface="+mj-lt"/>
                </a:endParaRPr>
              </a:p>
            </p:txBody>
          </p:sp>
        </p:grpSp>
        <p:sp>
          <p:nvSpPr>
            <p:cNvPr id="7" name="TextBox 6">
              <a:extLst>
                <a:ext uri="{FF2B5EF4-FFF2-40B4-BE49-F238E27FC236}">
                  <a16:creationId xmlns:a16="http://schemas.microsoft.com/office/drawing/2014/main" id="{06D7C772-72C6-801C-AE26-0E08E8EE7D7E}"/>
                </a:ext>
              </a:extLst>
            </p:cNvPr>
            <p:cNvSpPr txBox="1"/>
            <p:nvPr/>
          </p:nvSpPr>
          <p:spPr>
            <a:xfrm>
              <a:off x="1372854" y="1789901"/>
              <a:ext cx="4561243" cy="2055243"/>
            </a:xfrm>
            <a:prstGeom prst="rect">
              <a:avLst/>
            </a:prstGeom>
            <a:noFill/>
          </p:spPr>
          <p:txBody>
            <a:bodyPr wrap="square" anchor="t">
              <a:spAutoFit/>
            </a:bodyPr>
            <a:lstStyle/>
            <a:p>
              <a:pPr marL="342900" indent="-342900">
                <a:lnSpc>
                  <a:spcPct val="120000"/>
                </a:lnSpc>
                <a:spcAft>
                  <a:spcPts val="1000"/>
                </a:spcAft>
                <a:buClr>
                  <a:schemeClr val="accent1"/>
                </a:buClr>
                <a:buFont typeface="Arial" panose="020B0604020202020204" pitchFamily="34" charset="0"/>
                <a:buChar char="•"/>
              </a:pPr>
              <a:r>
                <a:rPr lang="en-US" sz="1600" dirty="0">
                  <a:solidFill>
                    <a:schemeClr val="tx1">
                      <a:lumMod val="75000"/>
                      <a:lumOff val="25000"/>
                    </a:schemeClr>
                  </a:solidFill>
                </a:rPr>
                <a:t>Defect trend analysis</a:t>
              </a:r>
            </a:p>
            <a:p>
              <a:pPr marL="342900" indent="-342900">
                <a:lnSpc>
                  <a:spcPct val="120000"/>
                </a:lnSpc>
                <a:spcAft>
                  <a:spcPts val="1000"/>
                </a:spcAft>
                <a:buClr>
                  <a:schemeClr val="accent1"/>
                </a:buClr>
                <a:buFont typeface="Arial" panose="020B0604020202020204" pitchFamily="34" charset="0"/>
                <a:buChar char="•"/>
              </a:pPr>
              <a:r>
                <a:rPr lang="en-US" sz="1600" dirty="0">
                  <a:solidFill>
                    <a:schemeClr val="tx1">
                      <a:lumMod val="75000"/>
                      <a:lumOff val="25000"/>
                    </a:schemeClr>
                  </a:solidFill>
                </a:rPr>
                <a:t>Early defect prediction</a:t>
              </a:r>
            </a:p>
            <a:p>
              <a:pPr marL="342900" indent="-342900">
                <a:lnSpc>
                  <a:spcPct val="120000"/>
                </a:lnSpc>
                <a:spcAft>
                  <a:spcPts val="1000"/>
                </a:spcAft>
                <a:buClr>
                  <a:schemeClr val="accent1"/>
                </a:buClr>
                <a:buFont typeface="Arial" panose="020B0604020202020204" pitchFamily="34" charset="0"/>
                <a:buChar char="•"/>
              </a:pPr>
              <a:r>
                <a:rPr lang="en-US" sz="1600" dirty="0">
                  <a:solidFill>
                    <a:schemeClr val="tx1">
                      <a:lumMod val="75000"/>
                      <a:lumOff val="25000"/>
                    </a:schemeClr>
                  </a:solidFill>
                </a:rPr>
                <a:t>Closure curve prediction</a:t>
              </a:r>
            </a:p>
            <a:p>
              <a:pPr marL="342900" indent="-342900">
                <a:lnSpc>
                  <a:spcPct val="120000"/>
                </a:lnSpc>
                <a:spcAft>
                  <a:spcPts val="1000"/>
                </a:spcAft>
                <a:buClr>
                  <a:schemeClr val="accent1"/>
                </a:buClr>
                <a:buFont typeface="Arial" panose="020B0604020202020204" pitchFamily="34" charset="0"/>
                <a:buChar char="•"/>
              </a:pPr>
              <a:r>
                <a:rPr lang="en-US" sz="1600" dirty="0">
                  <a:solidFill>
                    <a:schemeClr val="tx1">
                      <a:lumMod val="75000"/>
                      <a:lumOff val="25000"/>
                    </a:schemeClr>
                  </a:solidFill>
                </a:rPr>
                <a:t>Prediction stability and accuracy</a:t>
              </a:r>
            </a:p>
            <a:p>
              <a:pPr marL="342900" indent="-342900">
                <a:lnSpc>
                  <a:spcPct val="120000"/>
                </a:lnSpc>
                <a:spcAft>
                  <a:spcPts val="1000"/>
                </a:spcAft>
                <a:buClr>
                  <a:schemeClr val="accent1"/>
                </a:buClr>
                <a:buFont typeface="Arial" panose="020B0604020202020204" pitchFamily="34" charset="0"/>
                <a:buChar char="•"/>
              </a:pPr>
              <a:r>
                <a:rPr lang="en-US" sz="1600" dirty="0">
                  <a:solidFill>
                    <a:schemeClr val="tx1">
                      <a:lumMod val="75000"/>
                      <a:lumOff val="25000"/>
                    </a:schemeClr>
                  </a:solidFill>
                </a:rPr>
                <a:t>Corrective actions</a:t>
              </a:r>
            </a:p>
          </p:txBody>
        </p:sp>
      </p:grpSp>
      <p:grpSp>
        <p:nvGrpSpPr>
          <p:cNvPr id="30" name="Group 29">
            <a:extLst>
              <a:ext uri="{FF2B5EF4-FFF2-40B4-BE49-F238E27FC236}">
                <a16:creationId xmlns:a16="http://schemas.microsoft.com/office/drawing/2014/main" id="{531C1D5B-6BFF-372C-7450-FB39B3DAB3E9}"/>
              </a:ext>
            </a:extLst>
          </p:cNvPr>
          <p:cNvGrpSpPr/>
          <p:nvPr/>
        </p:nvGrpSpPr>
        <p:grpSpPr>
          <a:xfrm>
            <a:off x="733955" y="4145740"/>
            <a:ext cx="5200142" cy="427425"/>
            <a:chOff x="733955" y="3894815"/>
            <a:chExt cx="5200142" cy="427425"/>
          </a:xfrm>
        </p:grpSpPr>
        <p:sp>
          <p:nvSpPr>
            <p:cNvPr id="16" name="TextBox 15">
              <a:extLst>
                <a:ext uri="{FF2B5EF4-FFF2-40B4-BE49-F238E27FC236}">
                  <a16:creationId xmlns:a16="http://schemas.microsoft.com/office/drawing/2014/main" id="{6C4C8247-F818-0C25-E0C9-EABCF419F1F8}"/>
                </a:ext>
              </a:extLst>
            </p:cNvPr>
            <p:cNvSpPr txBox="1"/>
            <p:nvPr/>
          </p:nvSpPr>
          <p:spPr>
            <a:xfrm>
              <a:off x="1372854" y="3894815"/>
              <a:ext cx="4561243" cy="427425"/>
            </a:xfrm>
            <a:prstGeom prst="rect">
              <a:avLst/>
            </a:prstGeom>
            <a:noFill/>
          </p:spPr>
          <p:txBody>
            <a:bodyPr wrap="square" anchor="ctr">
              <a:spAutoFit/>
            </a:bodyPr>
            <a:lstStyle/>
            <a:p>
              <a:pPr>
                <a:lnSpc>
                  <a:spcPct val="120000"/>
                </a:lnSpc>
              </a:pPr>
              <a:r>
                <a:rPr lang="en-US" sz="2000" b="1" dirty="0">
                  <a:solidFill>
                    <a:schemeClr val="tx1">
                      <a:lumMod val="75000"/>
                      <a:lumOff val="25000"/>
                    </a:schemeClr>
                  </a:solidFill>
                </a:rPr>
                <a:t>STAR User Input</a:t>
              </a:r>
            </a:p>
          </p:txBody>
        </p:sp>
        <p:sp>
          <p:nvSpPr>
            <p:cNvPr id="17" name="Hexagon 16">
              <a:extLst>
                <a:ext uri="{FF2B5EF4-FFF2-40B4-BE49-F238E27FC236}">
                  <a16:creationId xmlns:a16="http://schemas.microsoft.com/office/drawing/2014/main" id="{7F98E7BA-05C9-3408-6F3A-F1830E3B70D1}"/>
                </a:ext>
              </a:extLst>
            </p:cNvPr>
            <p:cNvSpPr/>
            <p:nvPr/>
          </p:nvSpPr>
          <p:spPr>
            <a:xfrm>
              <a:off x="764434" y="3934340"/>
              <a:ext cx="404116" cy="348374"/>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lumMod val="75000"/>
                    <a:lumOff val="25000"/>
                  </a:schemeClr>
                </a:solidFill>
              </a:endParaRPr>
            </a:p>
          </p:txBody>
        </p:sp>
        <p:sp>
          <p:nvSpPr>
            <p:cNvPr id="18" name="TextBox 17">
              <a:extLst>
                <a:ext uri="{FF2B5EF4-FFF2-40B4-BE49-F238E27FC236}">
                  <a16:creationId xmlns:a16="http://schemas.microsoft.com/office/drawing/2014/main" id="{AED5543C-F015-86FD-A263-834F58FB8236}"/>
                </a:ext>
              </a:extLst>
            </p:cNvPr>
            <p:cNvSpPr txBox="1"/>
            <p:nvPr/>
          </p:nvSpPr>
          <p:spPr>
            <a:xfrm>
              <a:off x="733955" y="3970028"/>
              <a:ext cx="465076" cy="276999"/>
            </a:xfrm>
            <a:prstGeom prst="rect">
              <a:avLst/>
            </a:prstGeom>
            <a:noFill/>
          </p:spPr>
          <p:txBody>
            <a:bodyPr wrap="square" anchor="ctr">
              <a:spAutoFit/>
            </a:bodyPr>
            <a:lstStyle/>
            <a:p>
              <a:pPr algn="ctr"/>
              <a:r>
                <a:rPr lang="en-US" sz="1200" b="1" dirty="0">
                  <a:solidFill>
                    <a:schemeClr val="bg1"/>
                  </a:solidFill>
                  <a:latin typeface="+mj-lt"/>
                </a:rPr>
                <a:t>02</a:t>
              </a:r>
              <a:endParaRPr lang="en-US" sz="1200" dirty="0">
                <a:solidFill>
                  <a:schemeClr val="bg1"/>
                </a:solidFill>
                <a:latin typeface="+mj-lt"/>
              </a:endParaRPr>
            </a:p>
          </p:txBody>
        </p:sp>
      </p:grpSp>
      <p:grpSp>
        <p:nvGrpSpPr>
          <p:cNvPr id="31" name="Group 30">
            <a:extLst>
              <a:ext uri="{FF2B5EF4-FFF2-40B4-BE49-F238E27FC236}">
                <a16:creationId xmlns:a16="http://schemas.microsoft.com/office/drawing/2014/main" id="{747236EB-5172-0D8D-DE45-FC840A45A1B5}"/>
              </a:ext>
            </a:extLst>
          </p:cNvPr>
          <p:cNvGrpSpPr/>
          <p:nvPr/>
        </p:nvGrpSpPr>
        <p:grpSpPr>
          <a:xfrm>
            <a:off x="733955" y="4873761"/>
            <a:ext cx="5200142" cy="427425"/>
            <a:chOff x="733955" y="4518759"/>
            <a:chExt cx="5200142" cy="427425"/>
          </a:xfrm>
        </p:grpSpPr>
        <p:sp>
          <p:nvSpPr>
            <p:cNvPr id="20" name="TextBox 19">
              <a:extLst>
                <a:ext uri="{FF2B5EF4-FFF2-40B4-BE49-F238E27FC236}">
                  <a16:creationId xmlns:a16="http://schemas.microsoft.com/office/drawing/2014/main" id="{EA5E43AE-537F-9B1F-C5EB-D65703F4EEF3}"/>
                </a:ext>
              </a:extLst>
            </p:cNvPr>
            <p:cNvSpPr txBox="1"/>
            <p:nvPr/>
          </p:nvSpPr>
          <p:spPr>
            <a:xfrm>
              <a:off x="1372854" y="4518759"/>
              <a:ext cx="4561243" cy="427425"/>
            </a:xfrm>
            <a:prstGeom prst="rect">
              <a:avLst/>
            </a:prstGeom>
            <a:noFill/>
          </p:spPr>
          <p:txBody>
            <a:bodyPr wrap="square" anchor="ctr">
              <a:spAutoFit/>
            </a:bodyPr>
            <a:lstStyle/>
            <a:p>
              <a:pPr>
                <a:lnSpc>
                  <a:spcPct val="120000"/>
                </a:lnSpc>
              </a:pPr>
              <a:r>
                <a:rPr lang="en-US" sz="2000" b="1" dirty="0">
                  <a:solidFill>
                    <a:schemeClr val="tx1">
                      <a:lumMod val="75000"/>
                      <a:lumOff val="25000"/>
                    </a:schemeClr>
                  </a:solidFill>
                </a:rPr>
                <a:t>STAR Sample Output</a:t>
              </a:r>
            </a:p>
          </p:txBody>
        </p:sp>
        <p:sp>
          <p:nvSpPr>
            <p:cNvPr id="21" name="Hexagon 20">
              <a:extLst>
                <a:ext uri="{FF2B5EF4-FFF2-40B4-BE49-F238E27FC236}">
                  <a16:creationId xmlns:a16="http://schemas.microsoft.com/office/drawing/2014/main" id="{01902C0A-EE4C-C51E-DD1D-373864E9068F}"/>
                </a:ext>
              </a:extLst>
            </p:cNvPr>
            <p:cNvSpPr/>
            <p:nvPr/>
          </p:nvSpPr>
          <p:spPr>
            <a:xfrm>
              <a:off x="764434" y="4558284"/>
              <a:ext cx="404116" cy="348374"/>
            </a:xfrm>
            <a:prstGeom prst="hexagon">
              <a:avLst/>
            </a:prstGeom>
            <a:gradFill>
              <a:gsLst>
                <a:gs pos="0">
                  <a:srgbClr val="8B0843"/>
                </a:gs>
                <a:gs pos="100000">
                  <a:srgbClr val="DA3E67"/>
                </a:gs>
              </a:gsLst>
              <a:lin ang="16200000" scaled="1"/>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lumMod val="75000"/>
                    <a:lumOff val="25000"/>
                  </a:schemeClr>
                </a:solidFill>
              </a:endParaRPr>
            </a:p>
          </p:txBody>
        </p:sp>
        <p:sp>
          <p:nvSpPr>
            <p:cNvPr id="22" name="TextBox 21">
              <a:extLst>
                <a:ext uri="{FF2B5EF4-FFF2-40B4-BE49-F238E27FC236}">
                  <a16:creationId xmlns:a16="http://schemas.microsoft.com/office/drawing/2014/main" id="{260DB75B-B9F5-65A8-BBEA-9300106AA261}"/>
                </a:ext>
              </a:extLst>
            </p:cNvPr>
            <p:cNvSpPr txBox="1"/>
            <p:nvPr/>
          </p:nvSpPr>
          <p:spPr>
            <a:xfrm>
              <a:off x="733955" y="4593972"/>
              <a:ext cx="465076" cy="276999"/>
            </a:xfrm>
            <a:prstGeom prst="rect">
              <a:avLst/>
            </a:prstGeom>
            <a:noFill/>
          </p:spPr>
          <p:txBody>
            <a:bodyPr wrap="square" anchor="ctr">
              <a:spAutoFit/>
            </a:bodyPr>
            <a:lstStyle/>
            <a:p>
              <a:pPr algn="ctr"/>
              <a:r>
                <a:rPr lang="en-US" sz="1200" b="1" dirty="0">
                  <a:solidFill>
                    <a:schemeClr val="bg1"/>
                  </a:solidFill>
                  <a:latin typeface="+mj-lt"/>
                </a:rPr>
                <a:t>03</a:t>
              </a:r>
              <a:endParaRPr lang="en-US" sz="1200" dirty="0">
                <a:solidFill>
                  <a:schemeClr val="bg1"/>
                </a:solidFill>
                <a:latin typeface="+mj-lt"/>
              </a:endParaRPr>
            </a:p>
          </p:txBody>
        </p:sp>
      </p:grpSp>
      <p:sp>
        <p:nvSpPr>
          <p:cNvPr id="24" name="Hexagon 23">
            <a:extLst>
              <a:ext uri="{FF2B5EF4-FFF2-40B4-BE49-F238E27FC236}">
                <a16:creationId xmlns:a16="http://schemas.microsoft.com/office/drawing/2014/main" id="{8AA65623-12DC-81A5-5EDF-A3DFC27F83F1}"/>
              </a:ext>
            </a:extLst>
          </p:cNvPr>
          <p:cNvSpPr/>
          <p:nvPr/>
        </p:nvSpPr>
        <p:spPr>
          <a:xfrm>
            <a:off x="5934097" y="-685646"/>
            <a:ext cx="1583982" cy="136550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5" name="Hexagon 24">
            <a:extLst>
              <a:ext uri="{FF2B5EF4-FFF2-40B4-BE49-F238E27FC236}">
                <a16:creationId xmlns:a16="http://schemas.microsoft.com/office/drawing/2014/main" id="{A6D532C4-6688-4B9E-A70B-EB8F53206C7C}"/>
              </a:ext>
            </a:extLst>
          </p:cNvPr>
          <p:cNvSpPr/>
          <p:nvPr/>
        </p:nvSpPr>
        <p:spPr>
          <a:xfrm>
            <a:off x="5934098" y="6175248"/>
            <a:ext cx="1583982" cy="1365504"/>
          </a:xfrm>
          <a:prstGeom prst="hexagon">
            <a:avLst/>
          </a:prstGeom>
          <a:gradFill flip="none" rotWithShape="1">
            <a:gsLst>
              <a:gs pos="0">
                <a:srgbClr val="8B0843"/>
              </a:gs>
              <a:gs pos="100000">
                <a:srgbClr val="DA3E67"/>
              </a:gs>
            </a:gsLst>
            <a:lin ang="10800000" scaled="1"/>
            <a:tileRect/>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8" name="Freeform: Shape 27">
            <a:extLst>
              <a:ext uri="{FF2B5EF4-FFF2-40B4-BE49-F238E27FC236}">
                <a16:creationId xmlns:a16="http://schemas.microsoft.com/office/drawing/2014/main" id="{CF002A07-EB6E-8DFB-E366-A691AC637F76}"/>
              </a:ext>
            </a:extLst>
          </p:cNvPr>
          <p:cNvSpPr/>
          <p:nvPr/>
        </p:nvSpPr>
        <p:spPr>
          <a:xfrm>
            <a:off x="6303163" y="0"/>
            <a:ext cx="5888837" cy="6858000"/>
          </a:xfrm>
          <a:custGeom>
            <a:avLst/>
            <a:gdLst>
              <a:gd name="connsiteX0" fmla="*/ 1714501 w 5888837"/>
              <a:gd name="connsiteY0" fmla="*/ 0 h 6858000"/>
              <a:gd name="connsiteX1" fmla="*/ 2542343 w 5888837"/>
              <a:gd name="connsiteY1" fmla="*/ 0 h 6858000"/>
              <a:gd name="connsiteX2" fmla="*/ 5060995 w 5888837"/>
              <a:gd name="connsiteY2" fmla="*/ 0 h 6858000"/>
              <a:gd name="connsiteX3" fmla="*/ 5888837 w 5888837"/>
              <a:gd name="connsiteY3" fmla="*/ 0 h 6858000"/>
              <a:gd name="connsiteX4" fmla="*/ 5888837 w 5888837"/>
              <a:gd name="connsiteY4" fmla="*/ 6858000 h 6858000"/>
              <a:gd name="connsiteX5" fmla="*/ 5060995 w 5888837"/>
              <a:gd name="connsiteY5" fmla="*/ 6858000 h 6858000"/>
              <a:gd name="connsiteX6" fmla="*/ 2542343 w 5888837"/>
              <a:gd name="connsiteY6" fmla="*/ 6858000 h 6858000"/>
              <a:gd name="connsiteX7" fmla="*/ 1714501 w 5888837"/>
              <a:gd name="connsiteY7" fmla="*/ 6858000 h 6858000"/>
              <a:gd name="connsiteX8" fmla="*/ 0 w 588883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8837" h="6858000">
                <a:moveTo>
                  <a:pt x="1714501" y="0"/>
                </a:moveTo>
                <a:lnTo>
                  <a:pt x="2542343" y="0"/>
                </a:lnTo>
                <a:lnTo>
                  <a:pt x="5060995" y="0"/>
                </a:lnTo>
                <a:lnTo>
                  <a:pt x="5888837" y="0"/>
                </a:lnTo>
                <a:lnTo>
                  <a:pt x="5888837" y="6858000"/>
                </a:lnTo>
                <a:lnTo>
                  <a:pt x="5060995" y="6858000"/>
                </a:lnTo>
                <a:lnTo>
                  <a:pt x="2542343" y="6858000"/>
                </a:lnTo>
                <a:lnTo>
                  <a:pt x="1714501" y="6858000"/>
                </a:lnTo>
                <a:lnTo>
                  <a:pt x="0" y="3429000"/>
                </a:lnTo>
                <a:close/>
              </a:path>
            </a:pathLst>
          </a:custGeom>
          <a:gradFill flip="none" rotWithShape="1">
            <a:gsLst>
              <a:gs pos="15000">
                <a:srgbClr val="8B0843">
                  <a:alpha val="95000"/>
                </a:srgbClr>
              </a:gs>
              <a:gs pos="100000">
                <a:srgbClr val="DA3E67">
                  <a:alpha val="3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cxnSp>
        <p:nvCxnSpPr>
          <p:cNvPr id="32" name="Straight Connector 31">
            <a:extLst>
              <a:ext uri="{FF2B5EF4-FFF2-40B4-BE49-F238E27FC236}">
                <a16:creationId xmlns:a16="http://schemas.microsoft.com/office/drawing/2014/main" id="{739D4172-046D-A5E9-2A8B-BF40D40C6CA5}"/>
              </a:ext>
            </a:extLst>
          </p:cNvPr>
          <p:cNvCxnSpPr>
            <a:cxnSpLocks/>
          </p:cNvCxnSpPr>
          <p:nvPr/>
        </p:nvCxnSpPr>
        <p:spPr>
          <a:xfrm>
            <a:off x="1506071" y="3995442"/>
            <a:ext cx="3442447"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9DA040-003E-92AD-DD14-B6511D6A7737}"/>
              </a:ext>
            </a:extLst>
          </p:cNvPr>
          <p:cNvCxnSpPr>
            <a:cxnSpLocks/>
          </p:cNvCxnSpPr>
          <p:nvPr/>
        </p:nvCxnSpPr>
        <p:spPr>
          <a:xfrm>
            <a:off x="1506071" y="4723463"/>
            <a:ext cx="3442447"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4BE51628-BB06-E16E-A393-F2B278D77B80}"/>
              </a:ext>
            </a:extLst>
          </p:cNvPr>
          <p:cNvSpPr txBox="1">
            <a:spLocks/>
          </p:cNvSpPr>
          <p:nvPr/>
        </p:nvSpPr>
        <p:spPr>
          <a:xfrm>
            <a:off x="9912349" y="6388535"/>
            <a:ext cx="2057400" cy="30119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6B04AA-3313-4D69-B1F5-3C2F3A8A9B89}" type="slidenum">
              <a:rPr lang="en-ID" b="1" smtClean="0">
                <a:solidFill>
                  <a:schemeClr val="bg1"/>
                </a:solidFill>
                <a:latin typeface="+mj-lt"/>
              </a:rPr>
              <a:pPr/>
              <a:t>9</a:t>
            </a:fld>
            <a:endParaRPr lang="en-ID" b="1" dirty="0">
              <a:solidFill>
                <a:schemeClr val="bg1"/>
              </a:solidFill>
              <a:latin typeface="+mj-lt"/>
            </a:endParaRPr>
          </a:p>
        </p:txBody>
      </p:sp>
    </p:spTree>
    <p:extLst>
      <p:ext uri="{BB962C8B-B14F-4D97-AF65-F5344CB8AC3E}">
        <p14:creationId xmlns:p14="http://schemas.microsoft.com/office/powerpoint/2010/main" val="17780466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DA3E67"/>
      </a:accent1>
      <a:accent2>
        <a:srgbClr val="8B0843"/>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ntserra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117_Delitalo_DarkBlue">
      <a:dk1>
        <a:sysClr val="windowText" lastClr="000000"/>
      </a:dk1>
      <a:lt1>
        <a:sysClr val="window" lastClr="FFFFFF"/>
      </a:lt1>
      <a:dk2>
        <a:srgbClr val="474143"/>
      </a:dk2>
      <a:lt2>
        <a:srgbClr val="F6F6F6"/>
      </a:lt2>
      <a:accent1>
        <a:srgbClr val="00437A"/>
      </a:accent1>
      <a:accent2>
        <a:srgbClr val="0563C1"/>
      </a:accent2>
      <a:accent3>
        <a:srgbClr val="4472C4"/>
      </a:accent3>
      <a:accent4>
        <a:srgbClr val="48A1FA"/>
      </a:accent4>
      <a:accent5>
        <a:srgbClr val="00B0F0"/>
      </a:accent5>
      <a:accent6>
        <a:srgbClr val="11B8CF"/>
      </a:accent6>
      <a:hlink>
        <a:srgbClr val="0563C1"/>
      </a:hlink>
      <a:folHlink>
        <a:srgbClr val="954F72"/>
      </a:folHlink>
    </a:clrScheme>
    <a:fontScheme name="Custom 1">
      <a:majorFont>
        <a:latin typeface="Montserra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2469</TotalTime>
  <Words>1346</Words>
  <Application>Microsoft Office PowerPoint</Application>
  <PresentationFormat>Widescreen</PresentationFormat>
  <Paragraphs>142</Paragraphs>
  <Slides>22</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29" baseType="lpstr">
      <vt:lpstr>Arial</vt:lpstr>
      <vt:lpstr>Helvetica</vt:lpstr>
      <vt:lpstr>Montserrat</vt:lpstr>
      <vt:lpstr>segoe ui</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Slidesignus Five</dc:creator>
  <cp:lastModifiedBy>kazu Okumoto</cp:lastModifiedBy>
  <cp:revision>15</cp:revision>
  <dcterms:created xsi:type="dcterms:W3CDTF">2022-03-07T04:16:42Z</dcterms:created>
  <dcterms:modified xsi:type="dcterms:W3CDTF">2023-04-16T16:47:03Z</dcterms:modified>
</cp:coreProperties>
</file>