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45" r:id="rId2"/>
    <p:sldId id="457" r:id="rId3"/>
    <p:sldId id="455" r:id="rId4"/>
    <p:sldId id="456" r:id="rId5"/>
    <p:sldId id="446" r:id="rId6"/>
    <p:sldId id="461" r:id="rId7"/>
    <p:sldId id="464" r:id="rId8"/>
    <p:sldId id="465" r:id="rId9"/>
    <p:sldId id="466" r:id="rId10"/>
    <p:sldId id="467" r:id="rId11"/>
    <p:sldId id="4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nnis Yortsos" initials="YY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1B1E"/>
    <a:srgbClr val="990000"/>
    <a:srgbClr val="F1AB1F"/>
    <a:srgbClr val="8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50000" autoAdjust="0"/>
  </p:normalViewPr>
  <p:slideViewPr>
    <p:cSldViewPr snapToGrid="0" snapToObjects="1">
      <p:cViewPr varScale="1">
        <p:scale>
          <a:sx n="128" d="100"/>
          <a:sy n="128" d="100"/>
        </p:scale>
        <p:origin x="21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892"/>
    </p:cViewPr>
  </p:sorterViewPr>
  <p:notesViewPr>
    <p:cSldViewPr snapToGrid="0" snapToObjects="1">
      <p:cViewPr varScale="1">
        <p:scale>
          <a:sx n="85" d="100"/>
          <a:sy n="85" d="100"/>
        </p:scale>
        <p:origin x="-38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0C3E8-1A38-1D4F-B507-3AC5C5849601}" type="datetimeFigureOut">
              <a:rPr lang="en-US" smtClean="0">
                <a:latin typeface="Helvetica"/>
              </a:rPr>
              <a:pPr/>
              <a:t>4/20/23</a:t>
            </a:fld>
            <a:endParaRPr lang="en-US" dirty="0">
              <a:latin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1C88D-17C9-7B47-9FF5-3F4D3DA15980}" type="slidenum">
              <a:rPr lang="en-US" smtClean="0">
                <a:latin typeface="Helvetica"/>
              </a:rPr>
              <a:pPr/>
              <a:t>‹#›</a:t>
            </a:fld>
            <a:endParaRPr lang="en-US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078237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/>
              </a:defRPr>
            </a:lvl1pPr>
          </a:lstStyle>
          <a:p>
            <a:fld id="{A52773DA-E8B7-5045-88DC-00CB0D67DCEA}" type="datetimeFigureOut">
              <a:rPr lang="en-US" smtClean="0"/>
              <a:pPr/>
              <a:t>4/20/23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/>
              </a:defRPr>
            </a:lvl1pPr>
          </a:lstStyle>
          <a:p>
            <a:fld id="{79FF6478-74BA-0C41-A791-1817173126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007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3473" y="2112820"/>
            <a:ext cx="6400801" cy="404783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8800" b="1" i="0" baseline="0">
                <a:solidFill>
                  <a:schemeClr val="bg1"/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/>
              <a:t>Master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12000" y="6356351"/>
            <a:ext cx="1877976" cy="3651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National-Medium"/>
                <a:cs typeface="National-Medium"/>
              </a:defRPr>
            </a:lvl1pPr>
          </a:lstStyle>
          <a:p>
            <a:fld id="{A2EDC84E-C627-4642-9DC6-F26C7C2EB04E}" type="datetime1">
              <a:rPr lang="en-US" smtClean="0"/>
              <a:pPr/>
              <a:t>4/20/23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5735" y="6356351"/>
            <a:ext cx="6986267" cy="36512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/>
          <a:lstStyle>
            <a:lvl1pPr algn="l">
              <a:defRPr b="0" i="0" cap="all">
                <a:solidFill>
                  <a:srgbClr val="FFFFFF"/>
                </a:solidFill>
                <a:latin typeface="National-Medium"/>
                <a:cs typeface="National-Medium"/>
              </a:defRPr>
            </a:lvl1pPr>
          </a:lstStyle>
          <a:p>
            <a:r>
              <a:rPr lang="en-US"/>
              <a:t>Board of Councilors Meeting, November 2013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25733" y="163472"/>
            <a:ext cx="8864243" cy="87974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146145" y="163474"/>
            <a:ext cx="843833" cy="879740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10" name="Picture 9" descr="Formal_Viterbi_GoldOntran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72" y="292986"/>
            <a:ext cx="2357235" cy="636208"/>
          </a:xfrm>
          <a:prstGeom prst="rect">
            <a:avLst/>
          </a:prstGeom>
        </p:spPr>
      </p:pic>
      <p:pic>
        <p:nvPicPr>
          <p:cNvPr id="11" name="Picture 10" descr="Small Use Shield_Car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145" y="190686"/>
            <a:ext cx="843833" cy="8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49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Faculty/ Thumbn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3019" y="851932"/>
            <a:ext cx="8229600" cy="5213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5733" y="163474"/>
            <a:ext cx="8864243" cy="634814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381074" y="163474"/>
            <a:ext cx="608903" cy="634813"/>
          </a:xfrm>
          <a:prstGeom prst="rect">
            <a:avLst/>
          </a:prstGeom>
          <a:solidFill>
            <a:schemeClr val="bg2"/>
          </a:solidFill>
          <a:ln w="12700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30" name="Picture 29" descr="Small Use Shield_WhiteOnTran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619" y="231585"/>
            <a:ext cx="385812" cy="498588"/>
          </a:xfrm>
          <a:prstGeom prst="rect">
            <a:avLst/>
          </a:prstGeom>
        </p:spPr>
      </p:pic>
      <p:pic>
        <p:nvPicPr>
          <p:cNvPr id="31" name="Picture 30" descr="Formal_Viterbi_Car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1985"/>
            <a:ext cx="2222500" cy="777875"/>
          </a:xfrm>
          <a:prstGeom prst="rect">
            <a:avLst/>
          </a:prstGeom>
        </p:spPr>
      </p:pic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246647" y="3072524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7"/>
          </p:nvPr>
        </p:nvSpPr>
        <p:spPr>
          <a:xfrm>
            <a:off x="256673" y="1625136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Text Placeholder 35"/>
          <p:cNvSpPr>
            <a:spLocks noGrp="1"/>
          </p:cNvSpPr>
          <p:nvPr>
            <p:ph type="body" sz="quarter" idx="18" hasCustomPrompt="1"/>
          </p:nvPr>
        </p:nvSpPr>
        <p:spPr>
          <a:xfrm>
            <a:off x="1705945" y="3074238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42" name="Picture Placeholder 38"/>
          <p:cNvSpPr>
            <a:spLocks noGrp="1"/>
          </p:cNvSpPr>
          <p:nvPr>
            <p:ph type="pic" sz="quarter" idx="19"/>
          </p:nvPr>
        </p:nvSpPr>
        <p:spPr>
          <a:xfrm>
            <a:off x="1715971" y="1626850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3" name="Text Placeholder 35"/>
          <p:cNvSpPr>
            <a:spLocks noGrp="1"/>
          </p:cNvSpPr>
          <p:nvPr>
            <p:ph type="body" sz="quarter" idx="20" hasCustomPrompt="1"/>
          </p:nvPr>
        </p:nvSpPr>
        <p:spPr>
          <a:xfrm>
            <a:off x="3165243" y="3076912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44" name="Picture Placeholder 38"/>
          <p:cNvSpPr>
            <a:spLocks noGrp="1"/>
          </p:cNvSpPr>
          <p:nvPr>
            <p:ph type="pic" sz="quarter" idx="21"/>
          </p:nvPr>
        </p:nvSpPr>
        <p:spPr>
          <a:xfrm>
            <a:off x="3175269" y="1629523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ext Placeholder 35"/>
          <p:cNvSpPr>
            <a:spLocks noGrp="1"/>
          </p:cNvSpPr>
          <p:nvPr>
            <p:ph type="body" sz="quarter" idx="22" hasCustomPrompt="1"/>
          </p:nvPr>
        </p:nvSpPr>
        <p:spPr>
          <a:xfrm>
            <a:off x="4624541" y="3070810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46" name="Picture Placeholder 38"/>
          <p:cNvSpPr>
            <a:spLocks noGrp="1"/>
          </p:cNvSpPr>
          <p:nvPr>
            <p:ph type="pic" sz="quarter" idx="23"/>
          </p:nvPr>
        </p:nvSpPr>
        <p:spPr>
          <a:xfrm>
            <a:off x="4634567" y="1623421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7" name="Text Placeholder 35"/>
          <p:cNvSpPr>
            <a:spLocks noGrp="1"/>
          </p:cNvSpPr>
          <p:nvPr>
            <p:ph type="body" sz="quarter" idx="24" hasCustomPrompt="1"/>
          </p:nvPr>
        </p:nvSpPr>
        <p:spPr>
          <a:xfrm>
            <a:off x="6083839" y="3072524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48" name="Picture Placeholder 38"/>
          <p:cNvSpPr>
            <a:spLocks noGrp="1"/>
          </p:cNvSpPr>
          <p:nvPr>
            <p:ph type="pic" sz="quarter" idx="25"/>
          </p:nvPr>
        </p:nvSpPr>
        <p:spPr>
          <a:xfrm>
            <a:off x="6093865" y="1625136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9" name="Text Placeholder 35"/>
          <p:cNvSpPr>
            <a:spLocks noGrp="1"/>
          </p:cNvSpPr>
          <p:nvPr>
            <p:ph type="body" sz="quarter" idx="26" hasCustomPrompt="1"/>
          </p:nvPr>
        </p:nvSpPr>
        <p:spPr>
          <a:xfrm>
            <a:off x="7543136" y="3075198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50" name="Picture Placeholder 38"/>
          <p:cNvSpPr>
            <a:spLocks noGrp="1"/>
          </p:cNvSpPr>
          <p:nvPr>
            <p:ph type="pic" sz="quarter" idx="27"/>
          </p:nvPr>
        </p:nvSpPr>
        <p:spPr>
          <a:xfrm>
            <a:off x="7553163" y="1627810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1" name="Text Placeholder 35"/>
          <p:cNvSpPr>
            <a:spLocks noGrp="1"/>
          </p:cNvSpPr>
          <p:nvPr>
            <p:ph type="body" sz="quarter" idx="28" hasCustomPrompt="1"/>
          </p:nvPr>
        </p:nvSpPr>
        <p:spPr>
          <a:xfrm>
            <a:off x="227931" y="5541306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/>
              <a:t>Name H</a:t>
            </a:r>
            <a:endParaRPr lang="en-US" dirty="0"/>
          </a:p>
          <a:p>
            <a:pPr lvl="4"/>
            <a:endParaRPr lang="en-US" dirty="0"/>
          </a:p>
        </p:txBody>
      </p:sp>
      <p:sp>
        <p:nvSpPr>
          <p:cNvPr id="52" name="Picture Placeholder 38"/>
          <p:cNvSpPr>
            <a:spLocks noGrp="1"/>
          </p:cNvSpPr>
          <p:nvPr>
            <p:ph type="pic" sz="quarter" idx="29"/>
          </p:nvPr>
        </p:nvSpPr>
        <p:spPr>
          <a:xfrm>
            <a:off x="237957" y="4093918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3" name="Text Placeholder 35"/>
          <p:cNvSpPr>
            <a:spLocks noGrp="1"/>
          </p:cNvSpPr>
          <p:nvPr>
            <p:ph type="body" sz="quarter" idx="30" hasCustomPrompt="1"/>
          </p:nvPr>
        </p:nvSpPr>
        <p:spPr>
          <a:xfrm>
            <a:off x="1687229" y="5543020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54" name="Picture Placeholder 38"/>
          <p:cNvSpPr>
            <a:spLocks noGrp="1"/>
          </p:cNvSpPr>
          <p:nvPr>
            <p:ph type="pic" sz="quarter" idx="31"/>
          </p:nvPr>
        </p:nvSpPr>
        <p:spPr>
          <a:xfrm>
            <a:off x="1697255" y="4095631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5" name="Text Placeholder 35"/>
          <p:cNvSpPr>
            <a:spLocks noGrp="1"/>
          </p:cNvSpPr>
          <p:nvPr>
            <p:ph type="body" sz="quarter" idx="32" hasCustomPrompt="1"/>
          </p:nvPr>
        </p:nvSpPr>
        <p:spPr>
          <a:xfrm>
            <a:off x="3146527" y="5545694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56" name="Picture Placeholder 38"/>
          <p:cNvSpPr>
            <a:spLocks noGrp="1"/>
          </p:cNvSpPr>
          <p:nvPr>
            <p:ph type="pic" sz="quarter" idx="33"/>
          </p:nvPr>
        </p:nvSpPr>
        <p:spPr>
          <a:xfrm>
            <a:off x="3156553" y="4098306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7" name="Text Placeholder 35"/>
          <p:cNvSpPr>
            <a:spLocks noGrp="1"/>
          </p:cNvSpPr>
          <p:nvPr>
            <p:ph type="body" sz="quarter" idx="34" hasCustomPrompt="1"/>
          </p:nvPr>
        </p:nvSpPr>
        <p:spPr>
          <a:xfrm>
            <a:off x="4605825" y="5539592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58" name="Picture Placeholder 38"/>
          <p:cNvSpPr>
            <a:spLocks noGrp="1"/>
          </p:cNvSpPr>
          <p:nvPr>
            <p:ph type="pic" sz="quarter" idx="35"/>
          </p:nvPr>
        </p:nvSpPr>
        <p:spPr>
          <a:xfrm>
            <a:off x="4615851" y="4092204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9" name="Text Placeholder 35"/>
          <p:cNvSpPr>
            <a:spLocks noGrp="1"/>
          </p:cNvSpPr>
          <p:nvPr>
            <p:ph type="body" sz="quarter" idx="36" hasCustomPrompt="1"/>
          </p:nvPr>
        </p:nvSpPr>
        <p:spPr>
          <a:xfrm>
            <a:off x="6065123" y="5541306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60" name="Picture Placeholder 38"/>
          <p:cNvSpPr>
            <a:spLocks noGrp="1"/>
          </p:cNvSpPr>
          <p:nvPr>
            <p:ph type="pic" sz="quarter" idx="37"/>
          </p:nvPr>
        </p:nvSpPr>
        <p:spPr>
          <a:xfrm>
            <a:off x="6075149" y="4093918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1" name="Text Placeholder 35"/>
          <p:cNvSpPr>
            <a:spLocks noGrp="1"/>
          </p:cNvSpPr>
          <p:nvPr>
            <p:ph type="body" sz="quarter" idx="38" hasCustomPrompt="1"/>
          </p:nvPr>
        </p:nvSpPr>
        <p:spPr>
          <a:xfrm>
            <a:off x="7524420" y="5543980"/>
            <a:ext cx="1290723" cy="494089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 baseline="0"/>
            </a:lvl5pPr>
          </a:lstStyle>
          <a:p>
            <a:pPr lvl="4"/>
            <a:r>
              <a:rPr lang="en-US" dirty="0"/>
              <a:t>Name Here</a:t>
            </a:r>
          </a:p>
          <a:p>
            <a:pPr lvl="4"/>
            <a:endParaRPr lang="en-US" dirty="0"/>
          </a:p>
        </p:txBody>
      </p:sp>
      <p:sp>
        <p:nvSpPr>
          <p:cNvPr id="62" name="Picture Placeholder 38"/>
          <p:cNvSpPr>
            <a:spLocks noGrp="1"/>
          </p:cNvSpPr>
          <p:nvPr>
            <p:ph type="pic" sz="quarter" idx="39"/>
          </p:nvPr>
        </p:nvSpPr>
        <p:spPr>
          <a:xfrm>
            <a:off x="7534447" y="4096591"/>
            <a:ext cx="1280696" cy="1447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48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4494"/>
            <a:ext cx="8229600" cy="5213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5733" y="163474"/>
            <a:ext cx="8864243" cy="634814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381074" y="163474"/>
            <a:ext cx="608903" cy="634813"/>
          </a:xfrm>
          <a:prstGeom prst="rect">
            <a:avLst/>
          </a:prstGeom>
          <a:solidFill>
            <a:schemeClr val="bg2"/>
          </a:solidFill>
          <a:ln w="12700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12" name="Picture 11" descr="Small Use Shield_WhiteOnTran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619" y="231585"/>
            <a:ext cx="385812" cy="498588"/>
          </a:xfrm>
          <a:prstGeom prst="rect">
            <a:avLst/>
          </a:prstGeom>
        </p:spPr>
      </p:pic>
      <p:pic>
        <p:nvPicPr>
          <p:cNvPr id="13" name="Picture 12" descr="Formal_Viterbi_Car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1985"/>
            <a:ext cx="2222500" cy="777875"/>
          </a:xfrm>
          <a:prstGeom prst="rect">
            <a:avLst/>
          </a:prstGeom>
        </p:spPr>
      </p:pic>
      <p:sp>
        <p:nvSpPr>
          <p:cNvPr id="17" name="Chart Placeholder 16"/>
          <p:cNvSpPr>
            <a:spLocks noGrp="1"/>
          </p:cNvSpPr>
          <p:nvPr>
            <p:ph type="chart" sz="quarter" idx="12"/>
          </p:nvPr>
        </p:nvSpPr>
        <p:spPr>
          <a:xfrm>
            <a:off x="457200" y="1581150"/>
            <a:ext cx="8229600" cy="48734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88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30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62484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981200"/>
            <a:ext cx="3048000" cy="4114800"/>
          </a:xfrm>
          <a:prstGeom prst="rect">
            <a:avLst/>
          </a:prstGeom>
        </p:spPr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981200"/>
            <a:ext cx="3048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70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142351" y="208803"/>
            <a:ext cx="6127178" cy="5213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BLANK SLIDE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5732" y="82737"/>
            <a:ext cx="8864243" cy="634814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381074" y="163474"/>
            <a:ext cx="608903" cy="634813"/>
          </a:xfrm>
          <a:prstGeom prst="rect">
            <a:avLst/>
          </a:prstGeom>
          <a:solidFill>
            <a:schemeClr val="bg2"/>
          </a:solidFill>
          <a:ln w="12700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12" name="Picture 11" descr="Small Use Shield_WhiteOnTran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619" y="231585"/>
            <a:ext cx="385812" cy="498588"/>
          </a:xfrm>
          <a:prstGeom prst="rect">
            <a:avLst/>
          </a:prstGeom>
        </p:spPr>
      </p:pic>
      <p:pic>
        <p:nvPicPr>
          <p:cNvPr id="13" name="Picture 12" descr="Formal_Viterbi_Car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1985"/>
            <a:ext cx="2222500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6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5733" y="163474"/>
            <a:ext cx="8864243" cy="634814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381074" y="163474"/>
            <a:ext cx="608903" cy="634813"/>
          </a:xfrm>
          <a:prstGeom prst="rect">
            <a:avLst/>
          </a:prstGeom>
          <a:solidFill>
            <a:schemeClr val="bg2"/>
          </a:solidFill>
          <a:ln w="12700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12" name="Picture 11" descr="Small Use Shield_WhiteOnTran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619" y="231585"/>
            <a:ext cx="385812" cy="498588"/>
          </a:xfrm>
          <a:prstGeom prst="rect">
            <a:avLst/>
          </a:prstGeom>
        </p:spPr>
      </p:pic>
      <p:pic>
        <p:nvPicPr>
          <p:cNvPr id="13" name="Picture 12" descr="Formal_Viterbi_Car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1985"/>
            <a:ext cx="2222500" cy="777875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263019" y="980051"/>
            <a:ext cx="8615412" cy="5646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="0" i="0">
                <a:latin typeface="Century Schoolbook" panose="02040604050505020304" pitchFamily="18" charset="0"/>
              </a:defRPr>
            </a:lvl1pPr>
            <a:lvl2pPr marL="800100" indent="-342900">
              <a:buFont typeface="Courier New" panose="02070309020205020404" pitchFamily="49" charset="0"/>
              <a:buChar char="o"/>
              <a:defRPr b="0" i="0">
                <a:latin typeface="Century Schoolbook" panose="02040604050505020304" pitchFamily="18" charset="0"/>
              </a:defRPr>
            </a:lvl2pPr>
            <a:lvl3pPr marL="1257300" indent="-342900">
              <a:buFont typeface="Wingdings" pitchFamily="2" charset="2"/>
              <a:buChar char="§"/>
              <a:defRPr b="0" i="0">
                <a:latin typeface="Century Schoolbook" panose="02040604050505020304" pitchFamily="18" charset="0"/>
              </a:defRPr>
            </a:lvl3pPr>
            <a:lvl4pPr marL="1714500" indent="-342900">
              <a:buFont typeface="Wingdings" pitchFamily="2" charset="2"/>
              <a:buChar char="§"/>
              <a:defRPr b="0" i="0">
                <a:latin typeface="Century Schoolbook" panose="02040604050505020304" pitchFamily="18" charset="0"/>
              </a:defRPr>
            </a:lvl4pPr>
            <a:lvl5pPr marL="2171700" indent="-342900">
              <a:buFont typeface="Wingdings" pitchFamily="2" charset="2"/>
              <a:buChar char="§"/>
              <a:defRPr b="0" i="0">
                <a:latin typeface="Century Schoolbook" panose="020406040505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A542E68-B1CB-A244-85B8-73A7B397501F}"/>
              </a:ext>
            </a:extLst>
          </p:cNvPr>
          <p:cNvSpPr txBox="1">
            <a:spLocks/>
          </p:cNvSpPr>
          <p:nvPr userDrawn="1"/>
        </p:nvSpPr>
        <p:spPr>
          <a:xfrm>
            <a:off x="2142351" y="208803"/>
            <a:ext cx="6127178" cy="5213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all">
                <a:solidFill>
                  <a:srgbClr val="99000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SLIDE</a:t>
            </a:r>
            <a:r>
              <a:rPr lang="zh-CN" altLang="en-US" dirty="0"/>
              <a:t> </a:t>
            </a:r>
            <a:r>
              <a:rPr lang="en-US" altLang="zh-CN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39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5733" y="163474"/>
            <a:ext cx="8864243" cy="63481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381074" y="163474"/>
            <a:ext cx="608903" cy="63481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14" name="Picture 13" descr="Small Use Shield_CardOnTrans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27" r="15158"/>
          <a:stretch/>
        </p:blipFill>
        <p:spPr>
          <a:xfrm>
            <a:off x="8451170" y="155634"/>
            <a:ext cx="470380" cy="673751"/>
          </a:xfrm>
          <a:prstGeom prst="rect">
            <a:avLst/>
          </a:prstGeom>
        </p:spPr>
      </p:pic>
      <p:pic>
        <p:nvPicPr>
          <p:cNvPr id="15" name="Picture 14" descr="Formal_Viterbi_Gol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57" y="233652"/>
            <a:ext cx="1767561" cy="47705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27961"/>
            <a:ext cx="8229600" cy="112634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7200">
                <a:solidFill>
                  <a:srgbClr val="FFFFFF"/>
                </a:solidFill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14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5733" y="163474"/>
            <a:ext cx="8864243" cy="63481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381074" y="163474"/>
            <a:ext cx="608903" cy="63481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14" name="Picture 13" descr="Small Use Shield_CardOnTrans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27" r="15158"/>
          <a:stretch/>
        </p:blipFill>
        <p:spPr>
          <a:xfrm>
            <a:off x="8451170" y="155634"/>
            <a:ext cx="470380" cy="673751"/>
          </a:xfrm>
          <a:prstGeom prst="rect">
            <a:avLst/>
          </a:prstGeom>
        </p:spPr>
      </p:pic>
      <p:pic>
        <p:nvPicPr>
          <p:cNvPr id="15" name="Picture 14" descr="Formal_Viterbi_Gol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57" y="233652"/>
            <a:ext cx="1767561" cy="47705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4494"/>
            <a:ext cx="8229600" cy="5213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457200" y="1497013"/>
            <a:ext cx="8229600" cy="4924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907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5733" y="163474"/>
            <a:ext cx="8864243" cy="63481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381074" y="163474"/>
            <a:ext cx="608903" cy="634813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79783" y="1810613"/>
            <a:ext cx="6350136" cy="27365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b="1" i="0" dirty="0">
                <a:latin typeface="Helvetica"/>
                <a:cs typeface="Helvetica"/>
              </a:rPr>
              <a:t>“Pull quote here...</a:t>
            </a:r>
            <a:r>
              <a:rPr lang="en-US" b="1" i="0" dirty="0" err="1">
                <a:latin typeface="Helvetica"/>
                <a:cs typeface="Helvetica"/>
              </a:rPr>
              <a:t>lorem</a:t>
            </a:r>
            <a:r>
              <a:rPr lang="en-US" b="1" i="0" dirty="0">
                <a:latin typeface="Helvetica"/>
                <a:cs typeface="Helvetica"/>
              </a:rPr>
              <a:t> </a:t>
            </a:r>
            <a:r>
              <a:rPr lang="en-US" b="1" i="0" dirty="0" err="1">
                <a:latin typeface="Helvetica"/>
                <a:cs typeface="Helvetica"/>
              </a:rPr>
              <a:t>ipsum</a:t>
            </a:r>
            <a:r>
              <a:rPr lang="en-US" b="1" i="0" dirty="0">
                <a:latin typeface="Helvetica"/>
                <a:cs typeface="Helvetica"/>
              </a:rPr>
              <a:t> dolor sit </a:t>
            </a:r>
            <a:r>
              <a:rPr lang="en-US" b="1" i="0" dirty="0" err="1">
                <a:latin typeface="Helvetica"/>
                <a:cs typeface="Helvetica"/>
              </a:rPr>
              <a:t>amet</a:t>
            </a:r>
            <a:r>
              <a:rPr lang="en-US" b="1" i="0" dirty="0">
                <a:latin typeface="Helvetica"/>
                <a:cs typeface="Helvetica"/>
              </a:rPr>
              <a:t>, </a:t>
            </a:r>
            <a:r>
              <a:rPr lang="en-US" b="1" i="0" dirty="0" err="1">
                <a:latin typeface="Helvetica"/>
                <a:cs typeface="Helvetica"/>
              </a:rPr>
              <a:t>Consectetur</a:t>
            </a:r>
            <a:r>
              <a:rPr lang="en-US" b="1" i="0" dirty="0">
                <a:latin typeface="Helvetica"/>
                <a:cs typeface="Helvetica"/>
              </a:rPr>
              <a:t> </a:t>
            </a:r>
            <a:r>
              <a:rPr lang="en-US" b="1" i="0" dirty="0" err="1">
                <a:latin typeface="Helvetica"/>
                <a:cs typeface="Helvetica"/>
              </a:rPr>
              <a:t>adipisicing</a:t>
            </a:r>
            <a:r>
              <a:rPr lang="en-US" b="1" i="0" dirty="0">
                <a:latin typeface="Helvetica"/>
                <a:cs typeface="Helvetica"/>
              </a:rPr>
              <a:t> </a:t>
            </a:r>
            <a:r>
              <a:rPr lang="en-US" b="1" i="0" dirty="0" err="1">
                <a:latin typeface="Helvetica"/>
                <a:cs typeface="Helvetica"/>
              </a:rPr>
              <a:t>elit</a:t>
            </a:r>
            <a:r>
              <a:rPr lang="en-US" b="1" i="0" dirty="0">
                <a:latin typeface="Helvetica"/>
                <a:cs typeface="Helvetica"/>
              </a:rPr>
              <a:t>…”</a:t>
            </a:r>
            <a:endParaRPr lang="en-US" dirty="0"/>
          </a:p>
        </p:txBody>
      </p:sp>
      <p:pic>
        <p:nvPicPr>
          <p:cNvPr id="14" name="Picture 13" descr="Small Use Shield_CardOnTrans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27" r="15158"/>
          <a:stretch/>
        </p:blipFill>
        <p:spPr>
          <a:xfrm>
            <a:off x="8451170" y="155634"/>
            <a:ext cx="470380" cy="673751"/>
          </a:xfrm>
          <a:prstGeom prst="rect">
            <a:avLst/>
          </a:prstGeom>
        </p:spPr>
      </p:pic>
      <p:pic>
        <p:nvPicPr>
          <p:cNvPr id="15" name="Picture 14" descr="Formal_Viterbi_Gol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57" y="233652"/>
            <a:ext cx="1767561" cy="47705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379539" y="4645026"/>
            <a:ext cx="2436661" cy="4714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en-US" b="1" i="0" dirty="0">
                <a:solidFill>
                  <a:srgbClr val="FFFFFF"/>
                </a:solidFill>
                <a:latin typeface="Helvetica"/>
                <a:cs typeface="Helvetica"/>
              </a:rPr>
              <a:t>Quoted Person</a:t>
            </a:r>
          </a:p>
          <a:p>
            <a:r>
              <a:rPr lang="en-US" b="0" i="0" dirty="0">
                <a:solidFill>
                  <a:srgbClr val="FFFFFF"/>
                </a:solidFill>
                <a:latin typeface="Helvetica Light"/>
                <a:cs typeface="Helvetica Light"/>
              </a:rPr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99229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4494"/>
            <a:ext cx="8229600" cy="5213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5733" y="163474"/>
            <a:ext cx="8864243" cy="634814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381074" y="163474"/>
            <a:ext cx="608903" cy="634813"/>
          </a:xfrm>
          <a:prstGeom prst="rect">
            <a:avLst/>
          </a:prstGeom>
          <a:solidFill>
            <a:schemeClr val="bg2"/>
          </a:solidFill>
          <a:ln w="12700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30" name="Picture 29" descr="Small Use Shield_WhiteOnTran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619" y="231585"/>
            <a:ext cx="385812" cy="498588"/>
          </a:xfrm>
          <a:prstGeom prst="rect">
            <a:avLst/>
          </a:prstGeom>
        </p:spPr>
      </p:pic>
      <p:pic>
        <p:nvPicPr>
          <p:cNvPr id="31" name="Picture 30" descr="Formal_Viterbi_Car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1985"/>
            <a:ext cx="2222500" cy="777875"/>
          </a:xfrm>
          <a:prstGeom prst="rect">
            <a:avLst/>
          </a:prstGeom>
        </p:spPr>
      </p:pic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4045385" y="1538896"/>
            <a:ext cx="4641417" cy="2301875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228600" indent="-228600">
              <a:defRPr/>
            </a:lvl5pPr>
          </a:lstStyle>
          <a:p>
            <a:pPr lvl="4"/>
            <a:r>
              <a:rPr lang="en-US" dirty="0"/>
              <a:t>Bullet </a:t>
            </a:r>
          </a:p>
          <a:p>
            <a:pPr lvl="4"/>
            <a:endParaRPr lang="en-US" dirty="0"/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4045385" y="3939120"/>
            <a:ext cx="4641417" cy="2436226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228600" indent="-228600">
              <a:defRPr/>
            </a:lvl5pPr>
          </a:lstStyle>
          <a:p>
            <a:pPr lvl="4"/>
            <a:r>
              <a:rPr lang="en-US" dirty="0"/>
              <a:t>Bullet </a:t>
            </a:r>
          </a:p>
          <a:p>
            <a:pPr lvl="4"/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7"/>
          </p:nvPr>
        </p:nvSpPr>
        <p:spPr>
          <a:xfrm>
            <a:off x="457200" y="1538896"/>
            <a:ext cx="3479800" cy="2301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8"/>
          </p:nvPr>
        </p:nvSpPr>
        <p:spPr>
          <a:xfrm>
            <a:off x="457200" y="3939119"/>
            <a:ext cx="3479800" cy="2436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34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3689" y="831926"/>
            <a:ext cx="8584743" cy="5213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Chart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733" y="163473"/>
            <a:ext cx="8864243" cy="6558002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5733" y="163474"/>
            <a:ext cx="8864243" cy="634814"/>
          </a:xfrm>
          <a:prstGeom prst="rect">
            <a:avLst/>
          </a:prstGeom>
          <a:noFill/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381074" y="163474"/>
            <a:ext cx="608903" cy="634813"/>
          </a:xfrm>
          <a:prstGeom prst="rect">
            <a:avLst/>
          </a:prstGeom>
          <a:solidFill>
            <a:schemeClr val="bg2"/>
          </a:solidFill>
          <a:ln w="12700">
            <a:solidFill>
              <a:srgbClr val="99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pic>
        <p:nvPicPr>
          <p:cNvPr id="30" name="Picture 29" descr="Small Use Shield_WhiteOnTran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619" y="231585"/>
            <a:ext cx="385812" cy="498588"/>
          </a:xfrm>
          <a:prstGeom prst="rect">
            <a:avLst/>
          </a:prstGeom>
        </p:spPr>
      </p:pic>
      <p:pic>
        <p:nvPicPr>
          <p:cNvPr id="31" name="Picture 30" descr="Formal_Viterbi_CardOnTran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1985"/>
            <a:ext cx="2222500" cy="777875"/>
          </a:xfrm>
          <a:prstGeom prst="rect">
            <a:avLst/>
          </a:prstGeom>
        </p:spPr>
      </p:pic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294106" y="5577039"/>
            <a:ext cx="8584325" cy="915904"/>
          </a:xfrm>
          <a:prstGeom prst="rect">
            <a:avLst/>
          </a:prstGeom>
        </p:spPr>
        <p:txBody>
          <a:bodyPr/>
          <a:lstStyle>
            <a:lvl4pPr marL="55563" indent="0"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en-US" dirty="0"/>
              <a:t>Bullet </a:t>
            </a:r>
          </a:p>
          <a:p>
            <a:pPr lvl="4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293688" y="1519944"/>
            <a:ext cx="8585200" cy="3908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48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9144000" cy="6858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52882" y="4973054"/>
            <a:ext cx="2709015" cy="1884947"/>
          </a:xfrm>
          <a:prstGeom prst="rect">
            <a:avLst/>
          </a:prstGeom>
          <a:solidFill>
            <a:schemeClr val="bg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2881" y="4973639"/>
            <a:ext cx="2709433" cy="4625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 b="0" i="0" cap="all" baseline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sz="2000" b="0" i="0" cap="all">
                <a:solidFill>
                  <a:schemeClr val="bg1"/>
                </a:solidFill>
                <a:latin typeface="National-Medium"/>
              </a:defRPr>
            </a:lvl2pPr>
            <a:lvl3pPr>
              <a:defRPr sz="2000" b="0" i="0" cap="all">
                <a:solidFill>
                  <a:schemeClr val="bg1"/>
                </a:solidFill>
                <a:latin typeface="National-Medium"/>
              </a:defRPr>
            </a:lvl3pPr>
            <a:lvl4pPr>
              <a:defRPr sz="2000" b="0" i="0" cap="all">
                <a:solidFill>
                  <a:schemeClr val="bg1"/>
                </a:solidFill>
                <a:latin typeface="National-Medium"/>
              </a:defRPr>
            </a:lvl4pPr>
            <a:lvl5pPr>
              <a:defRPr sz="2000" b="0" i="0" cap="all">
                <a:solidFill>
                  <a:schemeClr val="bg1"/>
                </a:solidFill>
                <a:latin typeface="National-Medium"/>
              </a:defRPr>
            </a:lvl5pPr>
          </a:lstStyle>
          <a:p>
            <a:pPr lvl="0"/>
            <a:r>
              <a:rPr lang="en-US" dirty="0"/>
              <a:t>Image Title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552882" y="5436177"/>
            <a:ext cx="2709015" cy="14218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 b="0" i="0" cap="none" baseline="0">
                <a:ln>
                  <a:noFill/>
                </a:ln>
                <a:solidFill>
                  <a:schemeClr val="bg1"/>
                </a:solidFill>
                <a:latin typeface="Helvetica Light"/>
                <a:cs typeface="Helvetica Light"/>
              </a:defRPr>
            </a:lvl1pPr>
            <a:lvl2pPr>
              <a:defRPr sz="2000" b="0" i="0" cap="all">
                <a:solidFill>
                  <a:schemeClr val="bg1"/>
                </a:solidFill>
                <a:latin typeface="National-Medium"/>
              </a:defRPr>
            </a:lvl2pPr>
            <a:lvl3pPr>
              <a:defRPr sz="2000" b="0" i="0" cap="all">
                <a:solidFill>
                  <a:schemeClr val="bg1"/>
                </a:solidFill>
                <a:latin typeface="National-Medium"/>
              </a:defRPr>
            </a:lvl3pPr>
            <a:lvl4pPr>
              <a:defRPr sz="2000" b="0" i="0" cap="all">
                <a:solidFill>
                  <a:schemeClr val="bg1"/>
                </a:solidFill>
                <a:latin typeface="National-Medium"/>
              </a:defRPr>
            </a:lvl4pPr>
            <a:lvl5pPr>
              <a:defRPr sz="2000" b="0" i="0" cap="all">
                <a:solidFill>
                  <a:schemeClr val="bg1"/>
                </a:solidFill>
                <a:latin typeface="National-Medium"/>
              </a:defRPr>
            </a:lvl5pPr>
          </a:lstStyle>
          <a:p>
            <a:pPr lvl="0"/>
            <a:r>
              <a:rPr lang="en-US" dirty="0"/>
              <a:t>Extended caption</a:t>
            </a:r>
          </a:p>
        </p:txBody>
      </p:sp>
    </p:spTree>
    <p:extLst>
      <p:ext uri="{BB962C8B-B14F-4D97-AF65-F5344CB8AC3E}">
        <p14:creationId xmlns:p14="http://schemas.microsoft.com/office/powerpoint/2010/main" val="223573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5" r:id="rId2"/>
    <p:sldLayoutId id="2147483659" r:id="rId3"/>
    <p:sldLayoutId id="2147483746" r:id="rId4"/>
    <p:sldLayoutId id="2147483747" r:id="rId5"/>
    <p:sldLayoutId id="2147483748" r:id="rId6"/>
    <p:sldLayoutId id="2147483650" r:id="rId7"/>
    <p:sldLayoutId id="2147483657" r:id="rId8"/>
    <p:sldLayoutId id="2147483655" r:id="rId9"/>
    <p:sldLayoutId id="2147483658" r:id="rId10"/>
    <p:sldLayoutId id="2147483660" r:id="rId11"/>
    <p:sldLayoutId id="2147483749" r:id="rId12"/>
    <p:sldLayoutId id="2147483750" r:id="rId1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›"/>
        <a:defRPr sz="2000" b="0" i="0" kern="1200" cap="none" baseline="0">
          <a:solidFill>
            <a:schemeClr val="tx1"/>
          </a:solidFill>
          <a:latin typeface="Helvetica Light"/>
          <a:ea typeface="+mn-ea"/>
          <a:cs typeface="Helvetica Light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»"/>
        <a:defRPr sz="2000" b="0" i="0" kern="1200" cap="none" baseline="0">
          <a:solidFill>
            <a:schemeClr val="tx1"/>
          </a:solidFill>
          <a:latin typeface="Helvetica Light"/>
          <a:ea typeface="+mn-ea"/>
          <a:cs typeface="Helvetica Light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»"/>
        <a:defRPr sz="2000" b="0" i="0" kern="1200" cap="none" baseline="0">
          <a:solidFill>
            <a:schemeClr val="tx1"/>
          </a:solidFill>
          <a:latin typeface="Helvetica Light"/>
          <a:ea typeface="+mn-ea"/>
          <a:cs typeface="Helvetica Light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»"/>
        <a:defRPr sz="2000" b="0" i="0" kern="1200" cap="none" baseline="0">
          <a:solidFill>
            <a:schemeClr val="tx1"/>
          </a:solidFill>
          <a:latin typeface="Helvetica Light"/>
          <a:ea typeface="+mn-ea"/>
          <a:cs typeface="Helvetica Light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»"/>
        <a:defRPr sz="2000" b="0" i="0" kern="1200" cap="none" baseline="0">
          <a:solidFill>
            <a:schemeClr val="tx1"/>
          </a:solidFill>
          <a:latin typeface="Helvetica Light"/>
          <a:ea typeface="+mn-ea"/>
          <a:cs typeface="Helvetica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73954D-2A9F-AC7C-7362-6785F9BDA114}"/>
              </a:ext>
            </a:extLst>
          </p:cNvPr>
          <p:cNvSpPr/>
          <p:nvPr/>
        </p:nvSpPr>
        <p:spPr>
          <a:xfrm>
            <a:off x="1261606" y="2150071"/>
            <a:ext cx="6620786" cy="95141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data-driven approach of uncertainty quantification on Reynolds stress based on DNS turbulence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F81028-F846-D57C-E540-F1BF119B46A5}"/>
              </a:ext>
            </a:extLst>
          </p:cNvPr>
          <p:cNvSpPr txBox="1"/>
          <p:nvPr/>
        </p:nvSpPr>
        <p:spPr>
          <a:xfrm>
            <a:off x="237308" y="3857899"/>
            <a:ext cx="8669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Zheming Gou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Roger Ghanem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Aerospace &amp; Mechanical Engineering, University of Southern California</a:t>
            </a:r>
          </a:p>
          <a:p>
            <a:pPr algn="ctr"/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Sonny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Astani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Department of Civil Engineering, University of Southern California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77DC7-7045-E816-FAB7-17A44D7F832A}"/>
              </a:ext>
            </a:extLst>
          </p:cNvPr>
          <p:cNvSpPr txBox="1"/>
          <p:nvPr/>
        </p:nvSpPr>
        <p:spPr>
          <a:xfrm>
            <a:off x="1153931" y="5295470"/>
            <a:ext cx="6836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Defense and Aerospace Test and Analysis Workshop, April 25-27, 2023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7908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0107C8-FDE0-12EB-ACD0-3168F1EA3153}"/>
              </a:ext>
            </a:extLst>
          </p:cNvPr>
          <p:cNvSpPr txBox="1"/>
          <p:nvPr/>
        </p:nvSpPr>
        <p:spPr>
          <a:xfrm>
            <a:off x="5109882" y="282889"/>
            <a:ext cx="311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5664E-C399-2A39-B676-29E9F39C5DB7}"/>
              </a:ext>
            </a:extLst>
          </p:cNvPr>
          <p:cNvSpPr txBox="1"/>
          <p:nvPr/>
        </p:nvSpPr>
        <p:spPr>
          <a:xfrm>
            <a:off x="409492" y="997057"/>
            <a:ext cx="701328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Summary:</a:t>
            </a:r>
          </a:p>
          <a:p>
            <a:pPr marL="342900" indent="-342900">
              <a:buAutoNum type="arabicPeriod"/>
            </a:pPr>
            <a:r>
              <a:rPr lang="en-US" dirty="0"/>
              <a:t>Built PCE for isotropic turbulence flow and channel flow.</a:t>
            </a:r>
          </a:p>
          <a:p>
            <a:pPr marL="342900" indent="-342900">
              <a:buAutoNum type="arabicPeriod"/>
            </a:pPr>
            <a:r>
              <a:rPr lang="en-US" dirty="0"/>
              <a:t>Finished isotropic turbulence flow and channel flow analysis.</a:t>
            </a:r>
          </a:p>
          <a:p>
            <a:pPr marL="342900" indent="-342900">
              <a:buAutoNum type="arabicPeriod"/>
            </a:pPr>
            <a:r>
              <a:rPr lang="en-US" dirty="0"/>
              <a:t>Conducted convergence study.</a:t>
            </a:r>
          </a:p>
          <a:p>
            <a:pPr marL="342900" indent="-342900">
              <a:buAutoNum type="arabicPeriod"/>
            </a:pPr>
            <a:r>
              <a:rPr lang="en-US" dirty="0"/>
              <a:t>Investigated RVE size effect.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4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0107C8-FDE0-12EB-ACD0-3168F1EA3153}"/>
              </a:ext>
            </a:extLst>
          </p:cNvPr>
          <p:cNvSpPr txBox="1"/>
          <p:nvPr/>
        </p:nvSpPr>
        <p:spPr>
          <a:xfrm>
            <a:off x="5109882" y="282889"/>
            <a:ext cx="311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5664E-C399-2A39-B676-29E9F39C5DB7}"/>
              </a:ext>
            </a:extLst>
          </p:cNvPr>
          <p:cNvSpPr txBox="1"/>
          <p:nvPr/>
        </p:nvSpPr>
        <p:spPr>
          <a:xfrm>
            <a:off x="3093059" y="2976932"/>
            <a:ext cx="3248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Questions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9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FF81028-F846-D57C-E540-F1BF119B46A5}"/>
              </a:ext>
            </a:extLst>
          </p:cNvPr>
          <p:cNvSpPr txBox="1"/>
          <p:nvPr/>
        </p:nvSpPr>
        <p:spPr>
          <a:xfrm>
            <a:off x="324772" y="1361190"/>
            <a:ext cx="86693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  <a:cs typeface="Calibri" panose="020F0502020204030204" pitchFamily="34" charset="0"/>
              </a:rPr>
              <a:t>Goal:</a:t>
            </a:r>
          </a:p>
          <a:p>
            <a:endParaRPr lang="en-US" dirty="0">
              <a:latin typeface="Times" pitchFamily="2" charset="0"/>
              <a:cs typeface="Calibri" panose="020F0502020204030204" pitchFamily="34" charset="0"/>
            </a:endParaRPr>
          </a:p>
          <a:p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Retrieve (learn) useful information from high-fidelity simulation data.</a:t>
            </a:r>
          </a:p>
          <a:p>
            <a:endParaRPr lang="en-US" dirty="0">
              <a:latin typeface="Times" pitchFamily="2" charset="0"/>
              <a:cs typeface="Calibri" panose="020F0502020204030204" pitchFamily="34" charset="0"/>
            </a:endParaRPr>
          </a:p>
          <a:p>
            <a:endParaRPr lang="en-US" dirty="0">
              <a:latin typeface="Times" pitchFamily="2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imes" pitchFamily="2" charset="0"/>
                <a:cs typeface="Calibri" panose="020F0502020204030204" pitchFamily="34" charset="0"/>
              </a:rPr>
              <a:t>Difficulty: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Multi-variate (velocity, pressure, temperature, density, oxygen concentration…)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Spatially-temporally variate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High dimensional (1024</a:t>
            </a:r>
            <a:r>
              <a:rPr lang="en-US" baseline="30000" dirty="0">
                <a:latin typeface="Times" pitchFamily="2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Times" pitchFamily="2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C6069C-920F-ABFD-9045-C32A292F9BF7}"/>
              </a:ext>
            </a:extLst>
          </p:cNvPr>
          <p:cNvSpPr txBox="1"/>
          <p:nvPr/>
        </p:nvSpPr>
        <p:spPr>
          <a:xfrm>
            <a:off x="6853914" y="251590"/>
            <a:ext cx="1594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42939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2262A6-26B8-4941-ADE4-30B681294D6F}"/>
              </a:ext>
            </a:extLst>
          </p:cNvPr>
          <p:cNvSpPr txBox="1"/>
          <p:nvPr/>
        </p:nvSpPr>
        <p:spPr>
          <a:xfrm>
            <a:off x="6853914" y="251590"/>
            <a:ext cx="1594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Framework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1E7D2-DFD2-00FA-CB1D-85A29B5EB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3" y="1046883"/>
            <a:ext cx="9066542" cy="537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2262A6-26B8-4941-ADE4-30B681294D6F}"/>
              </a:ext>
            </a:extLst>
          </p:cNvPr>
          <p:cNvSpPr txBox="1"/>
          <p:nvPr/>
        </p:nvSpPr>
        <p:spPr>
          <a:xfrm>
            <a:off x="5561651" y="292465"/>
            <a:ext cx="294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Mathematical foundation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A43B0F-5E28-425A-5604-D65A58DFF8AB}"/>
              </a:ext>
            </a:extLst>
          </p:cNvPr>
          <p:cNvGrpSpPr/>
          <p:nvPr/>
        </p:nvGrpSpPr>
        <p:grpSpPr>
          <a:xfrm>
            <a:off x="376482" y="1724534"/>
            <a:ext cx="2597186" cy="3944966"/>
            <a:chOff x="6285751" y="1729914"/>
            <a:chExt cx="2597186" cy="39449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CFFFE2-C54D-F7EE-C2B4-B4A0F91B116F}"/>
                </a:ext>
              </a:extLst>
            </p:cNvPr>
            <p:cNvGrpSpPr/>
            <p:nvPr/>
          </p:nvGrpSpPr>
          <p:grpSpPr>
            <a:xfrm>
              <a:off x="6503760" y="1729914"/>
              <a:ext cx="2161169" cy="3944966"/>
              <a:chOff x="6503760" y="1729914"/>
              <a:chExt cx="2161169" cy="3944966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F1215EB-564B-9810-2587-F3EEDE31D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88759" y="1729914"/>
                <a:ext cx="1642441" cy="1675479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42EBEE4-6000-85C4-BEEF-2D3AE6093460}"/>
                  </a:ext>
                </a:extLst>
              </p:cNvPr>
              <p:cNvSpPr/>
              <p:nvPr/>
            </p:nvSpPr>
            <p:spPr>
              <a:xfrm>
                <a:off x="6503760" y="3393378"/>
                <a:ext cx="216116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/>
                  <a:t>Conditions on boundary nodes</a:t>
                </a:r>
              </a:p>
            </p:txBody>
          </p:sp>
          <p:sp>
            <p:nvSpPr>
              <p:cNvPr id="59" name="Down Arrow 58">
                <a:extLst>
                  <a:ext uri="{FF2B5EF4-FFF2-40B4-BE49-F238E27FC236}">
                    <a16:creationId xmlns:a16="http://schemas.microsoft.com/office/drawing/2014/main" id="{971E56E1-389F-D090-7CD2-19FBF8AD7F11}"/>
                  </a:ext>
                </a:extLst>
              </p:cNvPr>
              <p:cNvSpPr/>
              <p:nvPr/>
            </p:nvSpPr>
            <p:spPr>
              <a:xfrm>
                <a:off x="7361812" y="4070551"/>
                <a:ext cx="296333" cy="681775"/>
              </a:xfrm>
              <a:prstGeom prst="downArrow">
                <a:avLst/>
              </a:prstGeom>
              <a:gradFill>
                <a:gsLst>
                  <a:gs pos="0">
                    <a:schemeClr val="bg2">
                      <a:lumMod val="60000"/>
                      <a:lumOff val="4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F92F2701-0821-F662-3BD1-D6277C78C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32134" y="3619474"/>
                <a:ext cx="649825" cy="402964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B63E3A6D-FBAD-B5A4-1D28-7B9FA8F80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9045" y="5178558"/>
                <a:ext cx="1278199" cy="496322"/>
              </a:xfrm>
              <a:prstGeom prst="rect">
                <a:avLst/>
              </a:prstGeom>
            </p:spPr>
          </p:pic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A1B011F-A303-316D-506E-6A7A18651E51}"/>
                </a:ext>
              </a:extLst>
            </p:cNvPr>
            <p:cNvSpPr/>
            <p:nvPr/>
          </p:nvSpPr>
          <p:spPr>
            <a:xfrm>
              <a:off x="6285751" y="4909406"/>
              <a:ext cx="259718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Reynolds stress on the whole domain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689C57-16E9-6EFF-2E64-86D48C72F5DE}"/>
              </a:ext>
            </a:extLst>
          </p:cNvPr>
          <p:cNvGrpSpPr/>
          <p:nvPr/>
        </p:nvGrpSpPr>
        <p:grpSpPr>
          <a:xfrm>
            <a:off x="3336038" y="1131014"/>
            <a:ext cx="5664069" cy="5109883"/>
            <a:chOff x="464060" y="1002327"/>
            <a:chExt cx="5664069" cy="510988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1E5FB7E-CA41-57E7-6694-B02FB3557CB5}"/>
                </a:ext>
              </a:extLst>
            </p:cNvPr>
            <p:cNvGrpSpPr/>
            <p:nvPr/>
          </p:nvGrpSpPr>
          <p:grpSpPr>
            <a:xfrm>
              <a:off x="464060" y="1002327"/>
              <a:ext cx="5288438" cy="4185761"/>
              <a:chOff x="490376" y="1243950"/>
              <a:chExt cx="5288438" cy="418576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43AFC0B-76A0-FB4D-A79D-1C1679134F90}"/>
                  </a:ext>
                </a:extLst>
              </p:cNvPr>
              <p:cNvSpPr txBox="1"/>
              <p:nvPr/>
            </p:nvSpPr>
            <p:spPr>
              <a:xfrm>
                <a:off x="490376" y="1243950"/>
                <a:ext cx="5288438" cy="4185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400" dirty="0"/>
                  <a:t>Step D: </a:t>
                </a:r>
                <a:r>
                  <a:rPr lang="en-US" sz="1400" dirty="0" err="1"/>
                  <a:t>Karhunen-Loeve</a:t>
                </a:r>
                <a:r>
                  <a:rPr lang="en-US" sz="1400" dirty="0"/>
                  <a:t> Expansion for random field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400" dirty="0"/>
                  <a:t>Step E: KLE coefficients to independent Gaussian germs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r>
                  <a:rPr lang="en-US" sz="1400" dirty="0"/>
                  <a:t>                                               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sz="14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400" dirty="0"/>
                  <a:t>Step F: PCE on the reduced dimension parameters (PPA)</a:t>
                </a:r>
              </a:p>
              <a:p>
                <a:endParaRPr lang="en-US" sz="1400" dirty="0"/>
              </a:p>
              <a:p>
                <a:endParaRPr lang="en-US" sz="1400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E8584A2-14AA-542B-E426-28C80D0CBB68}"/>
                  </a:ext>
                </a:extLst>
              </p:cNvPr>
              <p:cNvGrpSpPr/>
              <p:nvPr/>
            </p:nvGrpSpPr>
            <p:grpSpPr>
              <a:xfrm>
                <a:off x="1117773" y="1576464"/>
                <a:ext cx="2283883" cy="552450"/>
                <a:chOff x="3430114" y="2725808"/>
                <a:chExt cx="4775200" cy="1168400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13D76CF1-2DA3-5B7C-E2B1-CEB27F21D6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30114" y="2725810"/>
                  <a:ext cx="2298699" cy="1104901"/>
                </a:xfrm>
                <a:prstGeom prst="rect">
                  <a:avLst/>
                </a:prstGeom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56B3C863-9B96-891E-C4FC-EFD52F1A4D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28813" y="2725808"/>
                  <a:ext cx="2476501" cy="1168400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03653CD-4D57-C326-3955-0014DC909522}"/>
                  </a:ext>
                </a:extLst>
              </p:cNvPr>
              <p:cNvGrpSpPr/>
              <p:nvPr/>
            </p:nvGrpSpPr>
            <p:grpSpPr>
              <a:xfrm>
                <a:off x="1114203" y="2600264"/>
                <a:ext cx="3720510" cy="508036"/>
                <a:chOff x="639627" y="2526605"/>
                <a:chExt cx="3720510" cy="508036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55E0DC4C-AB9A-0253-1046-16EDCD20C1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93607" y="2634532"/>
                  <a:ext cx="847957" cy="307777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4779CE9C-1EF2-518C-DB40-1D8DB74654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00121" y="2526605"/>
                  <a:ext cx="1960016" cy="508036"/>
                </a:xfrm>
                <a:prstGeom prst="rect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ABDE7324-4066-B849-85D1-678D25A97721}"/>
                    </a:ext>
                  </a:extLst>
                </p:cNvPr>
                <p:cNvSpPr/>
                <p:nvPr/>
              </p:nvSpPr>
              <p:spPr>
                <a:xfrm>
                  <a:off x="639627" y="2659933"/>
                  <a:ext cx="77938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Where,</a:t>
                  </a: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ED75F33-E80B-BBFD-2B2D-16607EFD7329}"/>
                </a:ext>
              </a:extLst>
            </p:cNvPr>
            <p:cNvGrpSpPr/>
            <p:nvPr/>
          </p:nvGrpSpPr>
          <p:grpSpPr>
            <a:xfrm>
              <a:off x="1117111" y="3449909"/>
              <a:ext cx="2598402" cy="751782"/>
              <a:chOff x="1245466" y="3570660"/>
              <a:chExt cx="2598402" cy="751782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CBD1FF4-7D66-1E30-F8FB-00F6644C2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45466" y="3570660"/>
                <a:ext cx="1544564" cy="404303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419D9F9-8E67-6C97-589D-0E6A6573C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2322" y="3944402"/>
                <a:ext cx="2561546" cy="37804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865528-D8D9-3C2B-25BA-56FF90322EDE}"/>
                </a:ext>
              </a:extLst>
            </p:cNvPr>
            <p:cNvGrpSpPr/>
            <p:nvPr/>
          </p:nvGrpSpPr>
          <p:grpSpPr>
            <a:xfrm>
              <a:off x="994450" y="4955206"/>
              <a:ext cx="4527061" cy="1157004"/>
              <a:chOff x="1054936" y="4968597"/>
              <a:chExt cx="4527061" cy="115700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7183A6D-2E76-A151-2DCC-0CF7F1859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3288" y="4968597"/>
                <a:ext cx="1676871" cy="484632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2D6A6852-60F9-FC6C-8E0B-4FBFB2BEFE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10705"/>
              <a:stretch/>
            </p:blipFill>
            <p:spPr>
              <a:xfrm>
                <a:off x="1054936" y="5537987"/>
                <a:ext cx="4527061" cy="587614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CABE67-A3D9-C212-F0D4-CA9CFB8CD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7111" y="1837821"/>
              <a:ext cx="1960016" cy="55110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98691F-6FEE-92B9-1278-25FD00A842BE}"/>
                </a:ext>
              </a:extLst>
            </p:cNvPr>
            <p:cNvSpPr txBox="1"/>
            <p:nvPr/>
          </p:nvSpPr>
          <p:spPr>
            <a:xfrm>
              <a:off x="2661631" y="3465585"/>
              <a:ext cx="34664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under the assumption of independence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5053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2262A6-26B8-4941-ADE4-30B681294D6F}"/>
              </a:ext>
            </a:extLst>
          </p:cNvPr>
          <p:cNvSpPr txBox="1"/>
          <p:nvPr/>
        </p:nvSpPr>
        <p:spPr>
          <a:xfrm>
            <a:off x="4786685" y="268322"/>
            <a:ext cx="374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Results: isotropic turbulence flow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31A008-D9DA-292D-0236-03F1FE776C24}"/>
              </a:ext>
            </a:extLst>
          </p:cNvPr>
          <p:cNvSpPr txBox="1"/>
          <p:nvPr/>
        </p:nvSpPr>
        <p:spPr>
          <a:xfrm>
            <a:off x="409493" y="997057"/>
            <a:ext cx="29459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KLE representation </a:t>
            </a:r>
          </a:p>
          <a:p>
            <a:r>
              <a:rPr lang="en-US" sz="1200" dirty="0"/>
              <a:t>(773 eigenvalues to preserve 99% </a:t>
            </a:r>
          </a:p>
          <a:p>
            <a:r>
              <a:rPr lang="en-US" sz="1200" dirty="0"/>
              <a:t>cumulative energy)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53FB54-613C-9944-C09E-6C610D471818}"/>
              </a:ext>
            </a:extLst>
          </p:cNvPr>
          <p:cNvGrpSpPr/>
          <p:nvPr/>
        </p:nvGrpSpPr>
        <p:grpSpPr>
          <a:xfrm>
            <a:off x="409493" y="4274112"/>
            <a:ext cx="2717966" cy="2313414"/>
            <a:chOff x="409493" y="4051476"/>
            <a:chExt cx="2717966" cy="2313414"/>
          </a:xfrm>
        </p:grpSpPr>
        <p:pic>
          <p:nvPicPr>
            <p:cNvPr id="3" name="Picture 2" descr="Chart, histogram&#10;&#10;Description automatically generated">
              <a:extLst>
                <a:ext uri="{FF2B5EF4-FFF2-40B4-BE49-F238E27FC236}">
                  <a16:creationId xmlns:a16="http://schemas.microsoft.com/office/drawing/2014/main" id="{61C0DEF3-939E-B0F7-4346-E0A2FFFA1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493" y="4051476"/>
              <a:ext cx="2717966" cy="200563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5B6773-7E7E-01EE-33C5-2B2D0C512498}"/>
                </a:ext>
              </a:extLst>
            </p:cNvPr>
            <p:cNvSpPr txBox="1"/>
            <p:nvPr/>
          </p:nvSpPr>
          <p:spPr>
            <a:xfrm>
              <a:off x="995671" y="6057113"/>
              <a:ext cx="19997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effectLst/>
                  <a:latin typeface="Times" pitchFamily="2" charset="0"/>
                </a:rPr>
                <a:t>relative </a:t>
              </a:r>
              <a:r>
                <a:rPr lang="en-US" sz="1400" dirty="0">
                  <a:latin typeface="Times" pitchFamily="2" charset="0"/>
                </a:rPr>
                <a:t>L</a:t>
              </a:r>
              <a:r>
                <a:rPr lang="en-US" sz="1400" baseline="-25000" dirty="0">
                  <a:latin typeface="Times" pitchFamily="2" charset="0"/>
                </a:rPr>
                <a:t>2 </a:t>
              </a:r>
              <a:r>
                <a:rPr lang="en-US" sz="1400" dirty="0">
                  <a:effectLst/>
                  <a:latin typeface="Times" pitchFamily="2" charset="0"/>
                </a:rPr>
                <a:t>error 1.165% </a:t>
              </a:r>
              <a:endParaRPr lang="en-US" sz="1400" dirty="0">
                <a:latin typeface="Times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A35E0B-1346-41B7-A861-7B6C7CE6CF0D}"/>
              </a:ext>
            </a:extLst>
          </p:cNvPr>
          <p:cNvGrpSpPr/>
          <p:nvPr/>
        </p:nvGrpSpPr>
        <p:grpSpPr>
          <a:xfrm>
            <a:off x="409492" y="1902735"/>
            <a:ext cx="2717967" cy="2249464"/>
            <a:chOff x="409493" y="1558183"/>
            <a:chExt cx="2717967" cy="2249464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68D1185C-CD91-EF45-3E0D-AC4B1AE86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493" y="1558183"/>
              <a:ext cx="2717967" cy="20056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CBD92B-8E95-762A-6C4B-781AA47CA24A}"/>
                </a:ext>
              </a:extLst>
            </p:cNvPr>
            <p:cNvSpPr txBox="1"/>
            <p:nvPr/>
          </p:nvSpPr>
          <p:spPr>
            <a:xfrm>
              <a:off x="909532" y="3499870"/>
              <a:ext cx="19997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effectLst/>
                  <a:latin typeface="Times" pitchFamily="2" charset="0"/>
                </a:rPr>
                <a:t>relative </a:t>
              </a:r>
              <a:r>
                <a:rPr lang="en-US" sz="1400" dirty="0">
                  <a:latin typeface="Times" pitchFamily="2" charset="0"/>
                </a:rPr>
                <a:t>L</a:t>
              </a:r>
              <a:r>
                <a:rPr lang="en-US" sz="1400" baseline="-25000" dirty="0">
                  <a:latin typeface="Times" pitchFamily="2" charset="0"/>
                </a:rPr>
                <a:t>2 </a:t>
              </a:r>
              <a:r>
                <a:rPr lang="en-US" sz="1400">
                  <a:effectLst/>
                  <a:latin typeface="Times" pitchFamily="2" charset="0"/>
                </a:rPr>
                <a:t>error 0.996% </a:t>
              </a:r>
              <a:endParaRPr lang="en-US" sz="1400" dirty="0">
                <a:latin typeface="Times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05A1E31-8B4C-C096-EA37-33C3A6A50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970" y="1350896"/>
            <a:ext cx="4915855" cy="2751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0EA7BD-315F-9E30-DD96-7D9B7A517020}"/>
              </a:ext>
            </a:extLst>
          </p:cNvPr>
          <p:cNvSpPr txBox="1"/>
          <p:nvPr/>
        </p:nvSpPr>
        <p:spPr>
          <a:xfrm>
            <a:off x="3932970" y="1027834"/>
            <a:ext cx="2572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Prediction by PCE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C105F6-AEF3-F011-B77E-4C757228A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012" y="4211838"/>
            <a:ext cx="4312119" cy="236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2262A6-26B8-4941-ADE4-30B681294D6F}"/>
              </a:ext>
            </a:extLst>
          </p:cNvPr>
          <p:cNvSpPr txBox="1"/>
          <p:nvPr/>
        </p:nvSpPr>
        <p:spPr>
          <a:xfrm>
            <a:off x="5912101" y="268322"/>
            <a:ext cx="2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Results: channel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05E166-B422-160C-427A-51FCB02BD9B2}"/>
              </a:ext>
            </a:extLst>
          </p:cNvPr>
          <p:cNvGrpSpPr/>
          <p:nvPr/>
        </p:nvGrpSpPr>
        <p:grpSpPr>
          <a:xfrm>
            <a:off x="409493" y="1725792"/>
            <a:ext cx="2683564" cy="2376833"/>
            <a:chOff x="409493" y="1725792"/>
            <a:chExt cx="2683564" cy="23768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BC79BC-3137-A33E-209A-AB21A987A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386"/>
            <a:stretch/>
          </p:blipFill>
          <p:spPr>
            <a:xfrm>
              <a:off x="409493" y="1725792"/>
              <a:ext cx="2683564" cy="21787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FF4746-B691-8FCD-A338-854B0C0B937E}"/>
                </a:ext>
              </a:extLst>
            </p:cNvPr>
            <p:cNvSpPr txBox="1"/>
            <p:nvPr/>
          </p:nvSpPr>
          <p:spPr>
            <a:xfrm>
              <a:off x="884353" y="3794848"/>
              <a:ext cx="19997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effectLst/>
                  <a:latin typeface="Times" pitchFamily="2" charset="0"/>
                </a:rPr>
                <a:t>relative </a:t>
              </a:r>
              <a:r>
                <a:rPr lang="en-US" sz="1400" dirty="0">
                  <a:latin typeface="Times" pitchFamily="2" charset="0"/>
                </a:rPr>
                <a:t>L</a:t>
              </a:r>
              <a:r>
                <a:rPr lang="en-US" sz="1400" baseline="-25000" dirty="0">
                  <a:latin typeface="Times" pitchFamily="2" charset="0"/>
                </a:rPr>
                <a:t>2 </a:t>
              </a:r>
              <a:r>
                <a:rPr lang="en-US" sz="1400" dirty="0">
                  <a:effectLst/>
                  <a:latin typeface="Times" pitchFamily="2" charset="0"/>
                </a:rPr>
                <a:t>error 0.014% </a:t>
              </a:r>
              <a:endParaRPr lang="en-US" sz="1400" dirty="0">
                <a:latin typeface="Times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8D3AAAC-E069-CFAE-F2B3-4CCA30442CBE}"/>
              </a:ext>
            </a:extLst>
          </p:cNvPr>
          <p:cNvSpPr txBox="1"/>
          <p:nvPr/>
        </p:nvSpPr>
        <p:spPr>
          <a:xfrm>
            <a:off x="409493" y="997057"/>
            <a:ext cx="26835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KLE representation </a:t>
            </a:r>
            <a:endParaRPr lang="en-US" sz="1200" dirty="0"/>
          </a:p>
          <a:p>
            <a:r>
              <a:rPr lang="en-US" sz="1200" dirty="0"/>
              <a:t>(850 eigenvalues to preserve 99% </a:t>
            </a:r>
          </a:p>
          <a:p>
            <a:r>
              <a:rPr lang="en-US" sz="1200" dirty="0"/>
              <a:t>cumulative energy)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E96896-4AD8-6A63-1E09-618974A1A46F}"/>
              </a:ext>
            </a:extLst>
          </p:cNvPr>
          <p:cNvGrpSpPr/>
          <p:nvPr/>
        </p:nvGrpSpPr>
        <p:grpSpPr>
          <a:xfrm>
            <a:off x="377236" y="4229844"/>
            <a:ext cx="2748077" cy="2367521"/>
            <a:chOff x="377236" y="4166233"/>
            <a:chExt cx="2748077" cy="23675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D2FDB-0F98-4A2A-387F-66FE0AF91004}"/>
                </a:ext>
              </a:extLst>
            </p:cNvPr>
            <p:cNvSpPr txBox="1"/>
            <p:nvPr/>
          </p:nvSpPr>
          <p:spPr>
            <a:xfrm>
              <a:off x="751397" y="6225977"/>
              <a:ext cx="19997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effectLst/>
                  <a:latin typeface="Times" pitchFamily="2" charset="0"/>
                </a:rPr>
                <a:t>relative </a:t>
              </a:r>
              <a:r>
                <a:rPr lang="en-US" sz="1400" dirty="0">
                  <a:latin typeface="Times" pitchFamily="2" charset="0"/>
                </a:rPr>
                <a:t>L</a:t>
              </a:r>
              <a:r>
                <a:rPr lang="en-US" sz="1400" baseline="-25000" dirty="0">
                  <a:latin typeface="Times" pitchFamily="2" charset="0"/>
                </a:rPr>
                <a:t>2 </a:t>
              </a:r>
              <a:r>
                <a:rPr lang="en-US" sz="1400" dirty="0">
                  <a:effectLst/>
                  <a:latin typeface="Times" pitchFamily="2" charset="0"/>
                </a:rPr>
                <a:t>error 0.017% </a:t>
              </a:r>
              <a:endParaRPr lang="en-US" sz="1400" dirty="0">
                <a:latin typeface="Times" pitchFamily="2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FFA7DFE-EC1B-7F97-2724-73C15508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236" y="4166233"/>
              <a:ext cx="2748077" cy="205974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600B5C8-CC1D-5251-BAB3-62DF7E31D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119" y="1461709"/>
            <a:ext cx="4600592" cy="25618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68B76E-7626-B771-B8DE-36A1EF35C727}"/>
              </a:ext>
            </a:extLst>
          </p:cNvPr>
          <p:cNvSpPr txBox="1"/>
          <p:nvPr/>
        </p:nvSpPr>
        <p:spPr>
          <a:xfrm>
            <a:off x="3932970" y="1027834"/>
            <a:ext cx="2572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Prediction by PCE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FA4EEE-009B-8AEC-96FA-3B921C13D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349" y="4140517"/>
            <a:ext cx="4137352" cy="230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38EBCB-DAC2-17AF-DBD5-F835DCC8C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6" t="5432" r="17894" b="15025"/>
          <a:stretch/>
        </p:blipFill>
        <p:spPr>
          <a:xfrm>
            <a:off x="190340" y="2123087"/>
            <a:ext cx="3753015" cy="2860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0107C8-FDE0-12EB-ACD0-3168F1EA3153}"/>
              </a:ext>
            </a:extLst>
          </p:cNvPr>
          <p:cNvSpPr txBox="1"/>
          <p:nvPr/>
        </p:nvSpPr>
        <p:spPr>
          <a:xfrm>
            <a:off x="5245240" y="268322"/>
            <a:ext cx="298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Convergence study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CEB7E-0CD8-DC15-1E07-EF43AD97F02B}"/>
              </a:ext>
            </a:extLst>
          </p:cNvPr>
          <p:cNvSpPr txBox="1"/>
          <p:nvPr/>
        </p:nvSpPr>
        <p:spPr>
          <a:xfrm>
            <a:off x="409493" y="9970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Convergence in KLE basis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2F379-91E3-ED99-04DE-79A6A7123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3" t="7577" r="18398" b="16491"/>
          <a:stretch/>
        </p:blipFill>
        <p:spPr>
          <a:xfrm>
            <a:off x="4817113" y="2183543"/>
            <a:ext cx="4052999" cy="2860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82C46C-2E56-7087-4AB9-8047B338D7FE}"/>
              </a:ext>
            </a:extLst>
          </p:cNvPr>
          <p:cNvSpPr txBox="1"/>
          <p:nvPr/>
        </p:nvSpPr>
        <p:spPr>
          <a:xfrm>
            <a:off x="4981493" y="997057"/>
            <a:ext cx="3550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Convergence in number of KLE </a:t>
            </a:r>
          </a:p>
          <a:p>
            <a:r>
              <a:rPr lang="en-US" dirty="0"/>
              <a:t>terms to construct PCE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55842-24B5-98C0-69B1-B89C6790D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742" y="5155524"/>
            <a:ext cx="4141519" cy="231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5CD880-C55B-E988-2452-29E420D2B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9" y="5166344"/>
            <a:ext cx="4770374" cy="2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8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0107C8-FDE0-12EB-ACD0-3168F1EA3153}"/>
              </a:ext>
            </a:extLst>
          </p:cNvPr>
          <p:cNvSpPr txBox="1"/>
          <p:nvPr/>
        </p:nvSpPr>
        <p:spPr>
          <a:xfrm>
            <a:off x="5245240" y="268322"/>
            <a:ext cx="298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RVE size effect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03FEA-A619-E0A7-5C8C-64CBD4962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861902"/>
            <a:ext cx="7772400" cy="4600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268315-EADC-2584-7056-6088E84EEA2F}"/>
              </a:ext>
            </a:extLst>
          </p:cNvPr>
          <p:cNvSpPr txBox="1"/>
          <p:nvPr/>
        </p:nvSpPr>
        <p:spPr>
          <a:xfrm>
            <a:off x="409493" y="997057"/>
            <a:ext cx="5877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RVE size effects different levels of information </a:t>
            </a:r>
          </a:p>
        </p:txBody>
      </p:sp>
    </p:spTree>
    <p:extLst>
      <p:ext uri="{BB962C8B-B14F-4D97-AF65-F5344CB8AC3E}">
        <p14:creationId xmlns:p14="http://schemas.microsoft.com/office/powerpoint/2010/main" val="371992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0107C8-FDE0-12EB-ACD0-3168F1EA3153}"/>
              </a:ext>
            </a:extLst>
          </p:cNvPr>
          <p:cNvSpPr txBox="1"/>
          <p:nvPr/>
        </p:nvSpPr>
        <p:spPr>
          <a:xfrm>
            <a:off x="5245240" y="268322"/>
            <a:ext cx="298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RVE size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68315-EADC-2584-7056-6088E84EEA2F}"/>
              </a:ext>
            </a:extLst>
          </p:cNvPr>
          <p:cNvSpPr txBox="1"/>
          <p:nvPr/>
        </p:nvSpPr>
        <p:spPr>
          <a:xfrm>
            <a:off x="409493" y="997057"/>
            <a:ext cx="5877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RVE size effects the decay trend of eigenvalues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9F65FC-4E13-6F3A-7AEA-0FED4837D2E8}"/>
              </a:ext>
            </a:extLst>
          </p:cNvPr>
          <p:cNvGrpSpPr/>
          <p:nvPr/>
        </p:nvGrpSpPr>
        <p:grpSpPr>
          <a:xfrm>
            <a:off x="242050" y="2036785"/>
            <a:ext cx="4200956" cy="3472526"/>
            <a:chOff x="4706473" y="1866455"/>
            <a:chExt cx="4200956" cy="34725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EF7A5F-EFC9-C988-3289-46AD29BA0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864" r="13907" b="16231"/>
            <a:stretch/>
          </p:blipFill>
          <p:spPr>
            <a:xfrm>
              <a:off x="4706473" y="1866455"/>
              <a:ext cx="4038273" cy="299116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CDC712-754E-A8B3-D7C7-CDF4DD6FB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6834" r="1911"/>
            <a:stretch/>
          </p:blipFill>
          <p:spPr>
            <a:xfrm>
              <a:off x="4854527" y="4991545"/>
              <a:ext cx="4052902" cy="34743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0392BC-FB77-BE29-B223-431A1DD65B56}"/>
              </a:ext>
            </a:extLst>
          </p:cNvPr>
          <p:cNvGrpSpPr/>
          <p:nvPr/>
        </p:nvGrpSpPr>
        <p:grpSpPr>
          <a:xfrm>
            <a:off x="4949405" y="1921159"/>
            <a:ext cx="4028036" cy="3550309"/>
            <a:chOff x="409493" y="1874793"/>
            <a:chExt cx="4028036" cy="35503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A08B2D9-A6A0-05E3-FEF1-0B78779E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801" r="10415" b="14902"/>
            <a:stretch/>
          </p:blipFill>
          <p:spPr>
            <a:xfrm>
              <a:off x="409493" y="1874793"/>
              <a:ext cx="4028036" cy="299116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A0AE3D-39B8-DC15-D368-4205CC662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86004" r="-830"/>
            <a:stretch/>
          </p:blipFill>
          <p:spPr>
            <a:xfrm>
              <a:off x="409493" y="5055770"/>
              <a:ext cx="3870145" cy="369332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04C5819-F30F-F9F5-2CFC-A2234F643DB9}"/>
              </a:ext>
            </a:extLst>
          </p:cNvPr>
          <p:cNvSpPr/>
          <p:nvPr/>
        </p:nvSpPr>
        <p:spPr>
          <a:xfrm>
            <a:off x="1429910" y="3817251"/>
            <a:ext cx="524396" cy="19893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DC4462-D4C0-A5D0-54B9-B6296B45C3AD}"/>
              </a:ext>
            </a:extLst>
          </p:cNvPr>
          <p:cNvSpPr/>
          <p:nvPr/>
        </p:nvSpPr>
        <p:spPr>
          <a:xfrm>
            <a:off x="1201270" y="2947916"/>
            <a:ext cx="394447" cy="7354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FFCC00"/>
      </a:dk2>
      <a:lt2>
        <a:srgbClr val="990000"/>
      </a:lt2>
      <a:accent1>
        <a:srgbClr val="000000"/>
      </a:accent1>
      <a:accent2>
        <a:srgbClr val="404040"/>
      </a:accent2>
      <a:accent3>
        <a:srgbClr val="808080"/>
      </a:accent3>
      <a:accent4>
        <a:srgbClr val="BFBFBF"/>
      </a:accent4>
      <a:accent5>
        <a:srgbClr val="CECECE"/>
      </a:accent5>
      <a:accent6>
        <a:srgbClr val="FFFFFF"/>
      </a:accent6>
      <a:hlink>
        <a:srgbClr val="990000"/>
      </a:hlink>
      <a:folHlink>
        <a:srgbClr val="99000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search_fluid_2" id="{4A2DD96E-C926-E54B-93D8-A5DF1D530B7F}" vid="{458C91A7-46BB-C74E-ABB0-B6AF01E86D2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59612</TotalTime>
  <Words>267</Words>
  <Application>Microsoft Macintosh PowerPoint</Application>
  <PresentationFormat>On-screen Show (4:3)</PresentationFormat>
  <Paragraphs>69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Century Schoolbook</vt:lpstr>
      <vt:lpstr>Courier New</vt:lpstr>
      <vt:lpstr>Helvetica</vt:lpstr>
      <vt:lpstr>Helvetica Light</vt:lpstr>
      <vt:lpstr>Lucida Grande</vt:lpstr>
      <vt:lpstr>National-Medium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Greer Burton</dc:creator>
  <cp:lastModifiedBy>Zheming Gou</cp:lastModifiedBy>
  <cp:revision>803</cp:revision>
  <cp:lastPrinted>2013-10-02T16:16:14Z</cp:lastPrinted>
  <dcterms:created xsi:type="dcterms:W3CDTF">2012-08-14T18:48:59Z</dcterms:created>
  <dcterms:modified xsi:type="dcterms:W3CDTF">2023-04-20T15:33:00Z</dcterms:modified>
</cp:coreProperties>
</file>