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3" r:id="rId2"/>
  </p:sldMasterIdLst>
  <p:notesMasterIdLst>
    <p:notesMasterId r:id="rId15"/>
  </p:notesMasterIdLst>
  <p:sldIdLst>
    <p:sldId id="274" r:id="rId3"/>
    <p:sldId id="258" r:id="rId4"/>
    <p:sldId id="308" r:id="rId5"/>
    <p:sldId id="309" r:id="rId6"/>
    <p:sldId id="301" r:id="rId7"/>
    <p:sldId id="302" r:id="rId8"/>
    <p:sldId id="307" r:id="rId9"/>
    <p:sldId id="303" r:id="rId10"/>
    <p:sldId id="304" r:id="rId11"/>
    <p:sldId id="305" r:id="rId12"/>
    <p:sldId id="310" r:id="rId13"/>
    <p:sldId id="29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24D"/>
    <a:srgbClr val="FFB915"/>
    <a:srgbClr val="F9B81A"/>
    <a:srgbClr val="0E36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23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18117-4BA2-BF48-93AB-B8350101293A}"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460118-F936-F240-9333-44C03FA914EF}" type="slidenum">
              <a:rPr lang="en-US" smtClean="0"/>
              <a:t>‹#›</a:t>
            </a:fld>
            <a:endParaRPr lang="en-US"/>
          </a:p>
        </p:txBody>
      </p:sp>
    </p:spTree>
    <p:extLst>
      <p:ext uri="{BB962C8B-B14F-4D97-AF65-F5344CB8AC3E}">
        <p14:creationId xmlns:p14="http://schemas.microsoft.com/office/powerpoint/2010/main" val="889827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1DBA2-8856-0647-8888-B901A6A1DF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43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460118-F936-F240-9333-44C03FA914EF}" type="slidenum">
              <a:rPr lang="en-US" smtClean="0"/>
              <a:t>4</a:t>
            </a:fld>
            <a:endParaRPr lang="en-US"/>
          </a:p>
        </p:txBody>
      </p:sp>
    </p:spTree>
    <p:extLst>
      <p:ext uri="{BB962C8B-B14F-4D97-AF65-F5344CB8AC3E}">
        <p14:creationId xmlns:p14="http://schemas.microsoft.com/office/powerpoint/2010/main" val="705321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EDEC4-9399-444E-B01D-76E0ABBB1E12}"/>
              </a:ext>
            </a:extLst>
          </p:cNvPr>
          <p:cNvSpPr>
            <a:spLocks noGrp="1"/>
          </p:cNvSpPr>
          <p:nvPr>
            <p:ph type="ctrTitle" hasCustomPrompt="1"/>
          </p:nvPr>
        </p:nvSpPr>
        <p:spPr>
          <a:xfrm>
            <a:off x="1524000" y="1122363"/>
            <a:ext cx="9144000" cy="2387600"/>
          </a:xfrm>
        </p:spPr>
        <p:txBody>
          <a:bodyPr anchor="ctr">
            <a:normAutofit/>
          </a:bodyPr>
          <a:lstStyle>
            <a:lvl1pPr algn="ctr">
              <a:defRPr sz="5400">
                <a:solidFill>
                  <a:srgbClr val="FEC24D"/>
                </a:solidFill>
              </a:defRPr>
            </a:lvl1pPr>
          </a:lstStyle>
          <a:p>
            <a:r>
              <a:rPr lang="en-US"/>
              <a:t>PRESENTATION TITLE SLIDE</a:t>
            </a:r>
          </a:p>
        </p:txBody>
      </p:sp>
      <p:sp>
        <p:nvSpPr>
          <p:cNvPr id="3" name="Subtitle 2">
            <a:extLst>
              <a:ext uri="{FF2B5EF4-FFF2-40B4-BE49-F238E27FC236}">
                <a16:creationId xmlns:a16="http://schemas.microsoft.com/office/drawing/2014/main" id="{5E571A04-D489-C24A-8268-C9A2A3894D7D}"/>
              </a:ext>
            </a:extLst>
          </p:cNvPr>
          <p:cNvSpPr>
            <a:spLocks noGrp="1"/>
          </p:cNvSpPr>
          <p:nvPr>
            <p:ph type="subTitle" idx="1" hasCustomPrompt="1"/>
          </p:nvPr>
        </p:nvSpPr>
        <p:spPr>
          <a:xfrm>
            <a:off x="1524000" y="3602038"/>
            <a:ext cx="9144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(date, presenter, </a:t>
            </a:r>
            <a:r>
              <a:rPr lang="en-US" err="1"/>
              <a:t>etc</a:t>
            </a:r>
            <a:r>
              <a:rPr lang="en-US"/>
              <a:t>)</a:t>
            </a:r>
          </a:p>
        </p:txBody>
      </p:sp>
      <p:cxnSp>
        <p:nvCxnSpPr>
          <p:cNvPr id="7" name="Straight Connector 6">
            <a:extLst>
              <a:ext uri="{FF2B5EF4-FFF2-40B4-BE49-F238E27FC236}">
                <a16:creationId xmlns:a16="http://schemas.microsoft.com/office/drawing/2014/main" id="{A07C7679-F87B-6443-8C45-8AB863F1407C}"/>
              </a:ext>
            </a:extLst>
          </p:cNvPr>
          <p:cNvCxnSpPr>
            <a:cxnSpLocks/>
          </p:cNvCxnSpPr>
          <p:nvPr userDrawn="1"/>
        </p:nvCxnSpPr>
        <p:spPr>
          <a:xfrm>
            <a:off x="3352800" y="3657600"/>
            <a:ext cx="5486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1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Slide Pictur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BF003D28-CADC-492A-8E50-9E63B888138E}"/>
              </a:ext>
            </a:extLst>
          </p:cNvPr>
          <p:cNvSpPr>
            <a:spLocks noGrp="1"/>
          </p:cNvSpPr>
          <p:nvPr>
            <p:ph type="pic" sz="quarter" idx="10" hasCustomPrompt="1"/>
          </p:nvPr>
        </p:nvSpPr>
        <p:spPr>
          <a:xfrm>
            <a:off x="1316038" y="693738"/>
            <a:ext cx="9559925" cy="5213350"/>
          </a:xfrm>
          <a:blipFill>
            <a:blip r:embed="rId2"/>
            <a:stretch>
              <a:fillRect/>
            </a:stretch>
          </a:blipFill>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center icon to add picture</a:t>
            </a:r>
          </a:p>
          <a:p>
            <a:endParaRPr lang="en-US"/>
          </a:p>
        </p:txBody>
      </p:sp>
    </p:spTree>
    <p:extLst>
      <p:ext uri="{BB962C8B-B14F-4D97-AF65-F5344CB8AC3E}">
        <p14:creationId xmlns:p14="http://schemas.microsoft.com/office/powerpoint/2010/main" val="199054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1F63C-8EB5-7242-BF3D-1B7204AA6245}"/>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EDIT</a:t>
            </a:r>
            <a:br>
              <a:rPr lang="en-US"/>
            </a:br>
            <a:r>
              <a:rPr lang="en-US"/>
              <a:t>TITLE</a:t>
            </a:r>
          </a:p>
        </p:txBody>
      </p:sp>
      <p:sp>
        <p:nvSpPr>
          <p:cNvPr id="3" name="Content Placeholder 2">
            <a:extLst>
              <a:ext uri="{FF2B5EF4-FFF2-40B4-BE49-F238E27FC236}">
                <a16:creationId xmlns:a16="http://schemas.microsoft.com/office/drawing/2014/main" id="{6F77246F-E7A9-9D4D-A15F-A88B253FE3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E2651C-4A60-BD4B-AF52-272C5CB20F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70784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ubtitle Slide Factor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00D7D-E3C8-474C-B0F3-6EB90B847144}"/>
              </a:ext>
            </a:extLst>
          </p:cNvPr>
          <p:cNvSpPr>
            <a:spLocks noGrp="1"/>
          </p:cNvSpPr>
          <p:nvPr>
            <p:ph type="title" hasCustomPrompt="1"/>
          </p:nvPr>
        </p:nvSpPr>
        <p:spPr>
          <a:xfrm>
            <a:off x="831850" y="1470026"/>
            <a:ext cx="10515600" cy="2852737"/>
          </a:xfrm>
        </p:spPr>
        <p:txBody>
          <a:bodyPr anchor="ctr"/>
          <a:lstStyle>
            <a:lvl1pPr algn="ctr">
              <a:defRPr sz="6000" b="0" i="0" baseline="0">
                <a:latin typeface="Rockwell" panose="02060603020205020403" pitchFamily="18" charset="0"/>
              </a:defRPr>
            </a:lvl1pPr>
          </a:lstStyle>
          <a:p>
            <a:r>
              <a:rPr lang="en-US"/>
              <a:t>Subtitle Factoria</a:t>
            </a:r>
          </a:p>
        </p:txBody>
      </p:sp>
      <p:sp>
        <p:nvSpPr>
          <p:cNvPr id="3" name="Text Placeholder 2">
            <a:extLst>
              <a:ext uri="{FF2B5EF4-FFF2-40B4-BE49-F238E27FC236}">
                <a16:creationId xmlns:a16="http://schemas.microsoft.com/office/drawing/2014/main" id="{2776683A-B057-A84D-BE0C-ABFCB78F8704}"/>
              </a:ext>
            </a:extLst>
          </p:cNvPr>
          <p:cNvSpPr>
            <a:spLocks noGrp="1"/>
          </p:cNvSpPr>
          <p:nvPr>
            <p:ph type="body" idx="1"/>
          </p:nvPr>
        </p:nvSpPr>
        <p:spPr>
          <a:xfrm>
            <a:off x="831850" y="4409441"/>
            <a:ext cx="10515600" cy="1680210"/>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35656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Full Page Factor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C29A-6FE2-1541-A13A-7B4A3A41E9A9}"/>
              </a:ext>
            </a:extLst>
          </p:cNvPr>
          <p:cNvSpPr>
            <a:spLocks noGrp="1"/>
          </p:cNvSpPr>
          <p:nvPr>
            <p:ph type="title" hasCustomPrompt="1"/>
          </p:nvPr>
        </p:nvSpPr>
        <p:spPr>
          <a:xfrm>
            <a:off x="380999" y="381000"/>
            <a:ext cx="11429999" cy="1309688"/>
          </a:xfrm>
        </p:spPr>
        <p:txBody>
          <a:bodyPr/>
          <a:lstStyle>
            <a:lvl1pPr marL="9525" indent="0">
              <a:tabLst/>
              <a:defRPr b="0" i="0">
                <a:solidFill>
                  <a:srgbClr val="FEC24D"/>
                </a:solidFill>
                <a:latin typeface="Rockwell" panose="02060603020205020403" pitchFamily="18" charset="0"/>
              </a:defRPr>
            </a:lvl1pPr>
          </a:lstStyle>
          <a:p>
            <a:r>
              <a:rPr lang="en-US"/>
              <a:t>Content slide (1-column, no picture)</a:t>
            </a:r>
          </a:p>
        </p:txBody>
      </p:sp>
      <p:sp>
        <p:nvSpPr>
          <p:cNvPr id="3" name="Content Placeholder 2">
            <a:extLst>
              <a:ext uri="{FF2B5EF4-FFF2-40B4-BE49-F238E27FC236}">
                <a16:creationId xmlns:a16="http://schemas.microsoft.com/office/drawing/2014/main" id="{A93E0102-2FC2-1D4F-8554-0AEA981D7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3730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Content 2 Columns Factor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D1A91-A45C-2841-9C87-79CA5E71E3B3}"/>
              </a:ext>
            </a:extLst>
          </p:cNvPr>
          <p:cNvSpPr>
            <a:spLocks noGrp="1"/>
          </p:cNvSpPr>
          <p:nvPr>
            <p:ph type="title" hasCustomPrompt="1"/>
          </p:nvPr>
        </p:nvSpPr>
        <p:spPr/>
        <p:txBody>
          <a:bodyPr/>
          <a:lstStyle>
            <a:lvl1pPr>
              <a:defRPr b="0" i="0">
                <a:solidFill>
                  <a:srgbClr val="FEC24D"/>
                </a:solidFill>
                <a:latin typeface="Rockwell" panose="02060603020205020403" pitchFamily="18" charset="0"/>
              </a:defRPr>
            </a:lvl1pPr>
          </a:lstStyle>
          <a:p>
            <a:r>
              <a:rPr lang="en-US"/>
              <a:t>Content slide (2-column, no picture)</a:t>
            </a:r>
          </a:p>
        </p:txBody>
      </p:sp>
      <p:sp>
        <p:nvSpPr>
          <p:cNvPr id="3" name="Content Placeholder 2">
            <a:extLst>
              <a:ext uri="{FF2B5EF4-FFF2-40B4-BE49-F238E27FC236}">
                <a16:creationId xmlns:a16="http://schemas.microsoft.com/office/drawing/2014/main" id="{F57C3057-E734-4A4B-ACE8-204A793A3CEF}"/>
              </a:ext>
            </a:extLst>
          </p:cNvPr>
          <p:cNvSpPr>
            <a:spLocks noGrp="1"/>
          </p:cNvSpPr>
          <p:nvPr>
            <p:ph sz="half" idx="1"/>
          </p:nvPr>
        </p:nvSpPr>
        <p:spPr>
          <a:xfrm>
            <a:off x="381000" y="1857045"/>
            <a:ext cx="5471160" cy="41789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2A0BC4-56E6-9A46-8ECB-7A79A0DF6584}"/>
              </a:ext>
            </a:extLst>
          </p:cNvPr>
          <p:cNvSpPr>
            <a:spLocks noGrp="1"/>
          </p:cNvSpPr>
          <p:nvPr>
            <p:ph sz="half" idx="2"/>
          </p:nvPr>
        </p:nvSpPr>
        <p:spPr>
          <a:xfrm>
            <a:off x="6337663" y="1857045"/>
            <a:ext cx="5471160" cy="4175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6269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Left Picture Factor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D1A91-A45C-2841-9C87-79CA5E71E3B3}"/>
              </a:ext>
            </a:extLst>
          </p:cNvPr>
          <p:cNvSpPr>
            <a:spLocks noGrp="1"/>
          </p:cNvSpPr>
          <p:nvPr>
            <p:ph type="title" hasCustomPrompt="1"/>
          </p:nvPr>
        </p:nvSpPr>
        <p:spPr/>
        <p:txBody>
          <a:bodyPr/>
          <a:lstStyle>
            <a:lvl1pPr>
              <a:defRPr b="0" i="0">
                <a:latin typeface="Rockwell" panose="02060603020205020403" pitchFamily="18" charset="0"/>
              </a:defRPr>
            </a:lvl1pPr>
          </a:lstStyle>
          <a:p>
            <a:r>
              <a:rPr lang="en-US"/>
              <a:t>Content slide (2-column, left picture)</a:t>
            </a:r>
          </a:p>
        </p:txBody>
      </p:sp>
      <p:sp>
        <p:nvSpPr>
          <p:cNvPr id="3" name="Content Placeholder 2">
            <a:extLst>
              <a:ext uri="{FF2B5EF4-FFF2-40B4-BE49-F238E27FC236}">
                <a16:creationId xmlns:a16="http://schemas.microsoft.com/office/drawing/2014/main" id="{F57C3057-E734-4A4B-ACE8-204A793A3CEF}"/>
              </a:ext>
            </a:extLst>
          </p:cNvPr>
          <p:cNvSpPr>
            <a:spLocks noGrp="1"/>
          </p:cNvSpPr>
          <p:nvPr>
            <p:ph sz="half" idx="1"/>
          </p:nvPr>
        </p:nvSpPr>
        <p:spPr>
          <a:xfrm>
            <a:off x="6342890" y="1843364"/>
            <a:ext cx="5468112" cy="414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B105AAE3-E12C-4AE5-A0EB-84650A78A7B7}"/>
              </a:ext>
            </a:extLst>
          </p:cNvPr>
          <p:cNvSpPr>
            <a:spLocks noGrp="1"/>
          </p:cNvSpPr>
          <p:nvPr>
            <p:ph type="pic" sz="quarter" idx="10" hasCustomPrompt="1"/>
          </p:nvPr>
        </p:nvSpPr>
        <p:spPr>
          <a:xfrm>
            <a:off x="381759" y="1843363"/>
            <a:ext cx="5467350" cy="4144962"/>
          </a:xfrm>
          <a:blipFill>
            <a:blip r:embed="rId2"/>
            <a:stretch>
              <a:fillRect/>
            </a:stretch>
          </a:blipFill>
        </p:spPr>
        <p:txBody>
          <a:bodyPr/>
          <a:lstStyle>
            <a:lvl1pPr marL="0" indent="0">
              <a:buFontTx/>
              <a:buNone/>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center icon to add picture</a:t>
            </a:r>
          </a:p>
        </p:txBody>
      </p:sp>
    </p:spTree>
    <p:extLst>
      <p:ext uri="{BB962C8B-B14F-4D97-AF65-F5344CB8AC3E}">
        <p14:creationId xmlns:p14="http://schemas.microsoft.com/office/powerpoint/2010/main" val="1304858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Right Picture Factor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D1A91-A45C-2841-9C87-79CA5E71E3B3}"/>
              </a:ext>
            </a:extLst>
          </p:cNvPr>
          <p:cNvSpPr>
            <a:spLocks noGrp="1"/>
          </p:cNvSpPr>
          <p:nvPr>
            <p:ph type="title" hasCustomPrompt="1"/>
          </p:nvPr>
        </p:nvSpPr>
        <p:spPr/>
        <p:txBody>
          <a:bodyPr/>
          <a:lstStyle>
            <a:lvl1pPr>
              <a:defRPr b="0" i="0">
                <a:latin typeface="Rockwell" panose="02060603020205020403" pitchFamily="18" charset="0"/>
              </a:defRPr>
            </a:lvl1pPr>
          </a:lstStyle>
          <a:p>
            <a:r>
              <a:rPr lang="en-US"/>
              <a:t>Content slide (2-column, right picture)</a:t>
            </a:r>
          </a:p>
        </p:txBody>
      </p:sp>
      <p:sp>
        <p:nvSpPr>
          <p:cNvPr id="3" name="Content Placeholder 2">
            <a:extLst>
              <a:ext uri="{FF2B5EF4-FFF2-40B4-BE49-F238E27FC236}">
                <a16:creationId xmlns:a16="http://schemas.microsoft.com/office/drawing/2014/main" id="{F57C3057-E734-4A4B-ACE8-204A793A3CEF}"/>
              </a:ext>
            </a:extLst>
          </p:cNvPr>
          <p:cNvSpPr>
            <a:spLocks noGrp="1"/>
          </p:cNvSpPr>
          <p:nvPr>
            <p:ph sz="half" idx="1"/>
          </p:nvPr>
        </p:nvSpPr>
        <p:spPr>
          <a:xfrm>
            <a:off x="381000" y="1826557"/>
            <a:ext cx="5468112" cy="41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A73DE3E3-71FD-4BA9-BD7B-DD14E67DC799}"/>
              </a:ext>
            </a:extLst>
          </p:cNvPr>
          <p:cNvSpPr>
            <a:spLocks noGrp="1"/>
          </p:cNvSpPr>
          <p:nvPr>
            <p:ph type="pic" sz="quarter" idx="10" hasCustomPrompt="1"/>
          </p:nvPr>
        </p:nvSpPr>
        <p:spPr>
          <a:xfrm>
            <a:off x="6342890" y="1826557"/>
            <a:ext cx="5467350" cy="4144963"/>
          </a:xfrm>
          <a:blipFill>
            <a:blip r:embed="rId2"/>
            <a:stretch>
              <a:fillRect/>
            </a:stretch>
          </a:blipFill>
        </p:spPr>
        <p:txBody>
          <a:bodyPr/>
          <a:lstStyle>
            <a:lvl1pPr marL="0" indent="0">
              <a:buFontTx/>
              <a:buNone/>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center icon to add picture</a:t>
            </a:r>
          </a:p>
        </p:txBody>
      </p:sp>
    </p:spTree>
    <p:extLst>
      <p:ext uri="{BB962C8B-B14F-4D97-AF65-F5344CB8AC3E}">
        <p14:creationId xmlns:p14="http://schemas.microsoft.com/office/powerpoint/2010/main" val="3449307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R's Title Factor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D1A91-A45C-2841-9C87-79CA5E71E3B3}"/>
              </a:ext>
            </a:extLst>
          </p:cNvPr>
          <p:cNvSpPr>
            <a:spLocks noGrp="1"/>
          </p:cNvSpPr>
          <p:nvPr>
            <p:ph type="title" hasCustomPrompt="1"/>
          </p:nvPr>
        </p:nvSpPr>
        <p:spPr/>
        <p:txBody>
          <a:bodyPr/>
          <a:lstStyle>
            <a:lvl1pPr>
              <a:defRPr b="0" i="0">
                <a:latin typeface="Rockwell" panose="02060603020205020403" pitchFamily="18" charset="0"/>
              </a:defRPr>
            </a:lvl1pPr>
          </a:lstStyle>
          <a:p>
            <a:r>
              <a:rPr lang="en-US"/>
              <a:t>4 images layout</a:t>
            </a:r>
          </a:p>
        </p:txBody>
      </p:sp>
      <p:sp>
        <p:nvSpPr>
          <p:cNvPr id="10" name="Picture Placeholder 5">
            <a:extLst>
              <a:ext uri="{FF2B5EF4-FFF2-40B4-BE49-F238E27FC236}">
                <a16:creationId xmlns:a16="http://schemas.microsoft.com/office/drawing/2014/main" id="{5C826463-5A06-456F-B5D6-058E98738440}"/>
              </a:ext>
            </a:extLst>
          </p:cNvPr>
          <p:cNvSpPr>
            <a:spLocks noGrp="1"/>
          </p:cNvSpPr>
          <p:nvPr>
            <p:ph type="pic" sz="quarter" idx="11" hasCustomPrompt="1"/>
          </p:nvPr>
        </p:nvSpPr>
        <p:spPr>
          <a:xfrm>
            <a:off x="6197600" y="1900238"/>
            <a:ext cx="3479800" cy="1958975"/>
          </a:xfrm>
          <a:blipFill>
            <a:blip r:embed="rId2"/>
            <a:stretch>
              <a:fillRect/>
            </a:stretch>
          </a:blipFill>
        </p:spPr>
        <p:txBody>
          <a:bodyPr/>
          <a:lstStyle>
            <a:lvl1pPr marL="0" indent="0">
              <a:buNone/>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center icon to add picture</a:t>
            </a:r>
          </a:p>
          <a:p>
            <a:endParaRPr lang="en-US"/>
          </a:p>
        </p:txBody>
      </p:sp>
      <p:sp>
        <p:nvSpPr>
          <p:cNvPr id="11" name="Picture Placeholder 5">
            <a:extLst>
              <a:ext uri="{FF2B5EF4-FFF2-40B4-BE49-F238E27FC236}">
                <a16:creationId xmlns:a16="http://schemas.microsoft.com/office/drawing/2014/main" id="{1CC6F753-C01B-4A5E-BC1E-EE60D9BB7579}"/>
              </a:ext>
            </a:extLst>
          </p:cNvPr>
          <p:cNvSpPr>
            <a:spLocks noGrp="1"/>
          </p:cNvSpPr>
          <p:nvPr>
            <p:ph type="pic" sz="quarter" idx="12" hasCustomPrompt="1"/>
          </p:nvPr>
        </p:nvSpPr>
        <p:spPr>
          <a:xfrm>
            <a:off x="2514600" y="1900237"/>
            <a:ext cx="3479800" cy="1958975"/>
          </a:xfrm>
          <a:blipFill>
            <a:blip r:embed="rId2"/>
            <a:stretch>
              <a:fillRect/>
            </a:stretch>
          </a:blipFill>
        </p:spPr>
        <p:txBody>
          <a:bodyPr/>
          <a:lstStyle>
            <a:lvl1pPr marL="0" indent="0">
              <a:buNone/>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center icon to add picture</a:t>
            </a:r>
          </a:p>
          <a:p>
            <a:endParaRPr lang="en-US"/>
          </a:p>
        </p:txBody>
      </p:sp>
      <p:sp>
        <p:nvSpPr>
          <p:cNvPr id="12" name="Picture Placeholder 5">
            <a:extLst>
              <a:ext uri="{FF2B5EF4-FFF2-40B4-BE49-F238E27FC236}">
                <a16:creationId xmlns:a16="http://schemas.microsoft.com/office/drawing/2014/main" id="{116B4998-1012-4FDC-BE42-37F2FA807B78}"/>
              </a:ext>
            </a:extLst>
          </p:cNvPr>
          <p:cNvSpPr>
            <a:spLocks noGrp="1"/>
          </p:cNvSpPr>
          <p:nvPr>
            <p:ph type="pic" sz="quarter" idx="13" hasCustomPrompt="1"/>
          </p:nvPr>
        </p:nvSpPr>
        <p:spPr>
          <a:xfrm>
            <a:off x="2514600" y="4062495"/>
            <a:ext cx="3479800" cy="1958975"/>
          </a:xfrm>
          <a:blipFill>
            <a:blip r:embed="rId2"/>
            <a:stretch>
              <a:fillRect/>
            </a:stretch>
          </a:blipFill>
        </p:spPr>
        <p:txBody>
          <a:bodyPr/>
          <a:lstStyle>
            <a:lvl1pPr marL="0" indent="0">
              <a:buNone/>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center icon to add picture</a:t>
            </a:r>
          </a:p>
          <a:p>
            <a:endParaRPr lang="en-US"/>
          </a:p>
        </p:txBody>
      </p:sp>
      <p:sp>
        <p:nvSpPr>
          <p:cNvPr id="13" name="Picture Placeholder 5">
            <a:extLst>
              <a:ext uri="{FF2B5EF4-FFF2-40B4-BE49-F238E27FC236}">
                <a16:creationId xmlns:a16="http://schemas.microsoft.com/office/drawing/2014/main" id="{D926C9A9-3CE2-408F-92E1-603906F9E391}"/>
              </a:ext>
            </a:extLst>
          </p:cNvPr>
          <p:cNvSpPr>
            <a:spLocks noGrp="1"/>
          </p:cNvSpPr>
          <p:nvPr>
            <p:ph type="pic" sz="quarter" idx="14" hasCustomPrompt="1"/>
          </p:nvPr>
        </p:nvSpPr>
        <p:spPr>
          <a:xfrm>
            <a:off x="6197600" y="4062812"/>
            <a:ext cx="3479800" cy="1958975"/>
          </a:xfrm>
          <a:blipFill>
            <a:blip r:embed="rId2"/>
            <a:stretch>
              <a:fillRect/>
            </a:stretch>
          </a:blipFill>
        </p:spPr>
        <p:txBody>
          <a:bodyPr/>
          <a:lstStyle>
            <a:lvl1pPr marL="0" indent="0">
              <a:buNone/>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center icon to add picture</a:t>
            </a:r>
          </a:p>
          <a:p>
            <a:endParaRPr lang="en-US"/>
          </a:p>
        </p:txBody>
      </p:sp>
    </p:spTree>
    <p:extLst>
      <p:ext uri="{BB962C8B-B14F-4D97-AF65-F5344CB8AC3E}">
        <p14:creationId xmlns:p14="http://schemas.microsoft.com/office/powerpoint/2010/main" val="4036701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Pictures Horiz Left Prohib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39EAC-5480-EC43-B482-3DB4AB26B85E}"/>
              </a:ext>
            </a:extLst>
          </p:cNvPr>
          <p:cNvSpPr>
            <a:spLocks noGrp="1"/>
          </p:cNvSpPr>
          <p:nvPr>
            <p:ph type="title" hasCustomPrompt="1"/>
          </p:nvPr>
        </p:nvSpPr>
        <p:spPr/>
        <p:txBody>
          <a:bodyPr/>
          <a:lstStyle>
            <a:lvl1pPr>
              <a:defRPr>
                <a:latin typeface="Rockwell" panose="02060603020205020403" pitchFamily="18" charset="0"/>
              </a:defRPr>
            </a:lvl1pPr>
          </a:lstStyle>
          <a:p>
            <a:r>
              <a:rPr lang="en-US"/>
              <a:t>Click to edit title</a:t>
            </a:r>
          </a:p>
        </p:txBody>
      </p:sp>
      <p:sp>
        <p:nvSpPr>
          <p:cNvPr id="5" name="Picture Placeholder 3">
            <a:extLst>
              <a:ext uri="{FF2B5EF4-FFF2-40B4-BE49-F238E27FC236}">
                <a16:creationId xmlns:a16="http://schemas.microsoft.com/office/drawing/2014/main" id="{CAD158A3-1164-49C2-A9BE-C3CBDB3E969E}"/>
              </a:ext>
            </a:extLst>
          </p:cNvPr>
          <p:cNvSpPr>
            <a:spLocks noGrp="1"/>
          </p:cNvSpPr>
          <p:nvPr>
            <p:ph type="pic" sz="quarter" idx="10" hasCustomPrompt="1"/>
          </p:nvPr>
        </p:nvSpPr>
        <p:spPr>
          <a:xfrm>
            <a:off x="381000" y="1812925"/>
            <a:ext cx="7377113" cy="4165600"/>
          </a:xfrm>
          <a:blipFill>
            <a:blip r:embed="rId2"/>
            <a:stretch>
              <a:fillRect/>
            </a:stretch>
          </a:blipFill>
        </p:spPr>
        <p:txBody>
          <a:bodyPr/>
          <a:lstStyle>
            <a:lvl1pPr marL="0" indent="0">
              <a:buFontTx/>
              <a:buNone/>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center icon to add picture</a:t>
            </a:r>
          </a:p>
          <a:p>
            <a:endParaRPr lang="en-US"/>
          </a:p>
        </p:txBody>
      </p:sp>
      <p:sp>
        <p:nvSpPr>
          <p:cNvPr id="6" name="Picture Placeholder 5">
            <a:extLst>
              <a:ext uri="{FF2B5EF4-FFF2-40B4-BE49-F238E27FC236}">
                <a16:creationId xmlns:a16="http://schemas.microsoft.com/office/drawing/2014/main" id="{8ABF52A3-97F0-4199-8AF8-3586AEDE8B24}"/>
              </a:ext>
            </a:extLst>
          </p:cNvPr>
          <p:cNvSpPr>
            <a:spLocks noGrp="1"/>
          </p:cNvSpPr>
          <p:nvPr>
            <p:ph type="pic" sz="quarter" idx="11" hasCustomPrompt="1"/>
          </p:nvPr>
        </p:nvSpPr>
        <p:spPr>
          <a:xfrm>
            <a:off x="7948613" y="1824778"/>
            <a:ext cx="3024187" cy="4165600"/>
          </a:xfrm>
          <a:blipFill>
            <a:blip r:embed="rId3"/>
            <a:stretch>
              <a:fillRect/>
            </a:stretch>
          </a:blipFill>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center icon to add picture</a:t>
            </a:r>
          </a:p>
          <a:p>
            <a:endParaRPr lang="en-US"/>
          </a:p>
        </p:txBody>
      </p:sp>
    </p:spTree>
    <p:extLst>
      <p:ext uri="{BB962C8B-B14F-4D97-AF65-F5344CB8AC3E}">
        <p14:creationId xmlns:p14="http://schemas.microsoft.com/office/powerpoint/2010/main" val="4072524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Pictures Vert Left Factor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39EAC-5480-EC43-B482-3DB4AB26B85E}"/>
              </a:ext>
            </a:extLst>
          </p:cNvPr>
          <p:cNvSpPr>
            <a:spLocks noGrp="1"/>
          </p:cNvSpPr>
          <p:nvPr>
            <p:ph type="title" hasCustomPrompt="1"/>
          </p:nvPr>
        </p:nvSpPr>
        <p:spPr/>
        <p:txBody>
          <a:bodyPr/>
          <a:lstStyle>
            <a:lvl1pPr>
              <a:defRPr>
                <a:latin typeface="Rockwell" panose="02060603020205020403" pitchFamily="18" charset="0"/>
              </a:defRPr>
            </a:lvl1pPr>
          </a:lstStyle>
          <a:p>
            <a:r>
              <a:rPr lang="en-US"/>
              <a:t>Click to edit title</a:t>
            </a:r>
          </a:p>
        </p:txBody>
      </p:sp>
      <p:sp>
        <p:nvSpPr>
          <p:cNvPr id="7" name="Picture Placeholder 3">
            <a:extLst>
              <a:ext uri="{FF2B5EF4-FFF2-40B4-BE49-F238E27FC236}">
                <a16:creationId xmlns:a16="http://schemas.microsoft.com/office/drawing/2014/main" id="{E5F478C4-97E4-4F14-B9D3-C3A0280A0DE2}"/>
              </a:ext>
            </a:extLst>
          </p:cNvPr>
          <p:cNvSpPr>
            <a:spLocks noGrp="1"/>
          </p:cNvSpPr>
          <p:nvPr>
            <p:ph type="pic" sz="quarter" idx="10" hasCustomPrompt="1"/>
          </p:nvPr>
        </p:nvSpPr>
        <p:spPr>
          <a:xfrm>
            <a:off x="3581400" y="1813566"/>
            <a:ext cx="7377113" cy="4165600"/>
          </a:xfrm>
          <a:blipFill>
            <a:blip r:embed="rId2"/>
            <a:stretch>
              <a:fillRect/>
            </a:stretch>
          </a:blipFill>
        </p:spPr>
        <p:txBody>
          <a:bodyPr/>
          <a:lstStyle>
            <a:lvl1pPr marL="0" indent="0">
              <a:buFontTx/>
              <a:buNone/>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center icon to add picture</a:t>
            </a:r>
          </a:p>
          <a:p>
            <a:endParaRPr lang="en-US"/>
          </a:p>
        </p:txBody>
      </p:sp>
      <p:sp>
        <p:nvSpPr>
          <p:cNvPr id="8" name="Picture Placeholder 5">
            <a:extLst>
              <a:ext uri="{FF2B5EF4-FFF2-40B4-BE49-F238E27FC236}">
                <a16:creationId xmlns:a16="http://schemas.microsoft.com/office/drawing/2014/main" id="{5268FC10-4246-430D-A2D9-E8825EBCAD9D}"/>
              </a:ext>
            </a:extLst>
          </p:cNvPr>
          <p:cNvSpPr>
            <a:spLocks noGrp="1"/>
          </p:cNvSpPr>
          <p:nvPr>
            <p:ph type="pic" sz="quarter" idx="11" hasCustomPrompt="1"/>
          </p:nvPr>
        </p:nvSpPr>
        <p:spPr>
          <a:xfrm>
            <a:off x="381000" y="1813566"/>
            <a:ext cx="3024187" cy="4165600"/>
          </a:xfrm>
          <a:blipFill>
            <a:blip r:embed="rId3"/>
            <a:stretch>
              <a:fillRect/>
            </a:stretch>
          </a:blipFill>
        </p:spPr>
        <p:txBody>
          <a:bodyPr/>
          <a:lstStyle>
            <a:lvl1pPr marL="0" indent="0">
              <a:buNone/>
              <a:defRPr b="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center icon to add picture</a:t>
            </a:r>
          </a:p>
          <a:p>
            <a:endParaRPr lang="en-US"/>
          </a:p>
        </p:txBody>
      </p:sp>
    </p:spTree>
    <p:extLst>
      <p:ext uri="{BB962C8B-B14F-4D97-AF65-F5344CB8AC3E}">
        <p14:creationId xmlns:p14="http://schemas.microsoft.com/office/powerpoint/2010/main" val="1259570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Full Page Prohib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C29A-6FE2-1541-A13A-7B4A3A41E9A9}"/>
              </a:ext>
            </a:extLst>
          </p:cNvPr>
          <p:cNvSpPr>
            <a:spLocks noGrp="1"/>
          </p:cNvSpPr>
          <p:nvPr>
            <p:ph type="title" hasCustomPrompt="1"/>
          </p:nvPr>
        </p:nvSpPr>
        <p:spPr>
          <a:xfrm>
            <a:off x="380999" y="381000"/>
            <a:ext cx="11429999" cy="1309688"/>
          </a:xfrm>
        </p:spPr>
        <p:txBody>
          <a:bodyPr/>
          <a:lstStyle>
            <a:lvl1pPr marL="9525" indent="0">
              <a:tabLst/>
              <a:defRPr>
                <a:solidFill>
                  <a:srgbClr val="FEC24D"/>
                </a:solidFill>
              </a:defRPr>
            </a:lvl1pPr>
          </a:lstStyle>
          <a:p>
            <a:r>
              <a:rPr lang="en-US"/>
              <a:t>CONTENT SLIDE (1-COLUMN, NO PICTURE)</a:t>
            </a:r>
          </a:p>
        </p:txBody>
      </p:sp>
      <p:sp>
        <p:nvSpPr>
          <p:cNvPr id="3" name="Content Placeholder 2">
            <a:extLst>
              <a:ext uri="{FF2B5EF4-FFF2-40B4-BE49-F238E27FC236}">
                <a16:creationId xmlns:a16="http://schemas.microsoft.com/office/drawing/2014/main" id="{A93E0102-2FC2-1D4F-8554-0AEA981D70A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795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Content 2 Columns Prohib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D1A91-A45C-2841-9C87-79CA5E71E3B3}"/>
              </a:ext>
            </a:extLst>
          </p:cNvPr>
          <p:cNvSpPr>
            <a:spLocks noGrp="1"/>
          </p:cNvSpPr>
          <p:nvPr>
            <p:ph type="title" hasCustomPrompt="1"/>
          </p:nvPr>
        </p:nvSpPr>
        <p:spPr/>
        <p:txBody>
          <a:bodyPr/>
          <a:lstStyle>
            <a:lvl1pPr>
              <a:defRPr>
                <a:solidFill>
                  <a:srgbClr val="FEC24D"/>
                </a:solidFill>
              </a:defRPr>
            </a:lvl1pPr>
          </a:lstStyle>
          <a:p>
            <a:r>
              <a:rPr lang="en-US"/>
              <a:t>CONTENT SLIDE (2-COLUMN, NO PICTURE)</a:t>
            </a:r>
          </a:p>
        </p:txBody>
      </p:sp>
      <p:sp>
        <p:nvSpPr>
          <p:cNvPr id="3" name="Content Placeholder 2">
            <a:extLst>
              <a:ext uri="{FF2B5EF4-FFF2-40B4-BE49-F238E27FC236}">
                <a16:creationId xmlns:a16="http://schemas.microsoft.com/office/drawing/2014/main" id="{F57C3057-E734-4A4B-ACE8-204A793A3CEF}"/>
              </a:ext>
            </a:extLst>
          </p:cNvPr>
          <p:cNvSpPr>
            <a:spLocks noGrp="1"/>
          </p:cNvSpPr>
          <p:nvPr>
            <p:ph sz="half" idx="1"/>
          </p:nvPr>
        </p:nvSpPr>
        <p:spPr>
          <a:xfrm>
            <a:off x="383178" y="1845465"/>
            <a:ext cx="5471160" cy="41789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2A0BC4-56E6-9A46-8ECB-7A79A0DF6584}"/>
              </a:ext>
            </a:extLst>
          </p:cNvPr>
          <p:cNvSpPr>
            <a:spLocks noGrp="1"/>
          </p:cNvSpPr>
          <p:nvPr>
            <p:ph sz="half" idx="2"/>
          </p:nvPr>
        </p:nvSpPr>
        <p:spPr>
          <a:xfrm>
            <a:off x="6337663" y="1845465"/>
            <a:ext cx="5471160" cy="41757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822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eft Picture Prohib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D1A91-A45C-2841-9C87-79CA5E71E3B3}"/>
              </a:ext>
            </a:extLst>
          </p:cNvPr>
          <p:cNvSpPr>
            <a:spLocks noGrp="1"/>
          </p:cNvSpPr>
          <p:nvPr>
            <p:ph type="title" hasCustomPrompt="1"/>
          </p:nvPr>
        </p:nvSpPr>
        <p:spPr/>
        <p:txBody>
          <a:bodyPr/>
          <a:lstStyle>
            <a:lvl1pPr>
              <a:defRPr>
                <a:solidFill>
                  <a:srgbClr val="FEC24D"/>
                </a:solidFill>
              </a:defRPr>
            </a:lvl1pPr>
          </a:lstStyle>
          <a:p>
            <a:r>
              <a:rPr lang="en-US"/>
              <a:t>CONTENT SLIDE (2-COLUMN, LEFT PICTURE)</a:t>
            </a:r>
          </a:p>
        </p:txBody>
      </p:sp>
      <p:sp>
        <p:nvSpPr>
          <p:cNvPr id="3" name="Content Placeholder 2">
            <a:extLst>
              <a:ext uri="{FF2B5EF4-FFF2-40B4-BE49-F238E27FC236}">
                <a16:creationId xmlns:a16="http://schemas.microsoft.com/office/drawing/2014/main" id="{F57C3057-E734-4A4B-ACE8-204A793A3CEF}"/>
              </a:ext>
            </a:extLst>
          </p:cNvPr>
          <p:cNvSpPr>
            <a:spLocks noGrp="1"/>
          </p:cNvSpPr>
          <p:nvPr>
            <p:ph sz="half" idx="1"/>
          </p:nvPr>
        </p:nvSpPr>
        <p:spPr>
          <a:xfrm>
            <a:off x="6342893" y="1843364"/>
            <a:ext cx="5468112" cy="4144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5">
            <a:extLst>
              <a:ext uri="{FF2B5EF4-FFF2-40B4-BE49-F238E27FC236}">
                <a16:creationId xmlns:a16="http://schemas.microsoft.com/office/drawing/2014/main" id="{CA76053D-5D97-48D1-86DD-5E02C27CDC6E}"/>
              </a:ext>
            </a:extLst>
          </p:cNvPr>
          <p:cNvSpPr>
            <a:spLocks noGrp="1"/>
          </p:cNvSpPr>
          <p:nvPr>
            <p:ph type="pic" sz="quarter" idx="10" hasCustomPrompt="1"/>
          </p:nvPr>
        </p:nvSpPr>
        <p:spPr>
          <a:xfrm>
            <a:off x="381759" y="1843363"/>
            <a:ext cx="5467350" cy="4144962"/>
          </a:xfrm>
          <a:blipFill>
            <a:blip r:embed="rId2"/>
            <a:stretch>
              <a:fillRect/>
            </a:stretch>
          </a:blipFill>
        </p:spPr>
        <p:txBody>
          <a:bodyPr/>
          <a:lstStyle>
            <a:lvl1pPr marL="0" indent="0">
              <a:buFontTx/>
              <a:buNone/>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center icon to add picture</a:t>
            </a:r>
          </a:p>
        </p:txBody>
      </p:sp>
    </p:spTree>
    <p:extLst>
      <p:ext uri="{BB962C8B-B14F-4D97-AF65-F5344CB8AC3E}">
        <p14:creationId xmlns:p14="http://schemas.microsoft.com/office/powerpoint/2010/main" val="66410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Right Picture Prohib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D1A91-A45C-2841-9C87-79CA5E71E3B3}"/>
              </a:ext>
            </a:extLst>
          </p:cNvPr>
          <p:cNvSpPr>
            <a:spLocks noGrp="1"/>
          </p:cNvSpPr>
          <p:nvPr>
            <p:ph type="title" hasCustomPrompt="1"/>
          </p:nvPr>
        </p:nvSpPr>
        <p:spPr/>
        <p:txBody>
          <a:bodyPr/>
          <a:lstStyle>
            <a:lvl1pPr>
              <a:defRPr>
                <a:solidFill>
                  <a:srgbClr val="FEC24D"/>
                </a:solidFill>
              </a:defRPr>
            </a:lvl1pPr>
          </a:lstStyle>
          <a:p>
            <a:r>
              <a:rPr lang="en-US"/>
              <a:t>CONTENT SLIDE (2-COLUMN, RIGHT PICTURE)</a:t>
            </a:r>
          </a:p>
        </p:txBody>
      </p:sp>
      <p:sp>
        <p:nvSpPr>
          <p:cNvPr id="3" name="Content Placeholder 2">
            <a:extLst>
              <a:ext uri="{FF2B5EF4-FFF2-40B4-BE49-F238E27FC236}">
                <a16:creationId xmlns:a16="http://schemas.microsoft.com/office/drawing/2014/main" id="{F57C3057-E734-4A4B-ACE8-204A793A3CEF}"/>
              </a:ext>
            </a:extLst>
          </p:cNvPr>
          <p:cNvSpPr>
            <a:spLocks noGrp="1"/>
          </p:cNvSpPr>
          <p:nvPr>
            <p:ph sz="half" idx="1"/>
          </p:nvPr>
        </p:nvSpPr>
        <p:spPr>
          <a:xfrm>
            <a:off x="381000" y="1845465"/>
            <a:ext cx="5468112" cy="4144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B683B8F9-3432-4D20-8367-06EEA05E3CC1}"/>
              </a:ext>
            </a:extLst>
          </p:cNvPr>
          <p:cNvSpPr>
            <a:spLocks noGrp="1"/>
          </p:cNvSpPr>
          <p:nvPr>
            <p:ph type="pic" sz="quarter" idx="10" hasCustomPrompt="1"/>
          </p:nvPr>
        </p:nvSpPr>
        <p:spPr>
          <a:xfrm>
            <a:off x="6342890" y="1845465"/>
            <a:ext cx="5467350" cy="4144963"/>
          </a:xfrm>
          <a:blipFill>
            <a:blip r:embed="rId2"/>
            <a:stretch>
              <a:fillRect/>
            </a:stretch>
          </a:blipFill>
        </p:spPr>
        <p:txBody>
          <a:bodyPr/>
          <a:lstStyle>
            <a:lvl1pPr marL="0" indent="0">
              <a:buFontTx/>
              <a:buNone/>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center icon to add picture</a:t>
            </a:r>
          </a:p>
        </p:txBody>
      </p:sp>
    </p:spTree>
    <p:extLst>
      <p:ext uri="{BB962C8B-B14F-4D97-AF65-F5344CB8AC3E}">
        <p14:creationId xmlns:p14="http://schemas.microsoft.com/office/powerpoint/2010/main" val="239638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R's Title Prohib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D1A91-A45C-2841-9C87-79CA5E71E3B3}"/>
              </a:ext>
            </a:extLst>
          </p:cNvPr>
          <p:cNvSpPr>
            <a:spLocks noGrp="1"/>
          </p:cNvSpPr>
          <p:nvPr>
            <p:ph type="title" hasCustomPrompt="1"/>
          </p:nvPr>
        </p:nvSpPr>
        <p:spPr/>
        <p:txBody>
          <a:bodyPr/>
          <a:lstStyle>
            <a:lvl1pPr>
              <a:defRPr>
                <a:solidFill>
                  <a:srgbClr val="FEC24D"/>
                </a:solidFill>
              </a:defRPr>
            </a:lvl1pPr>
          </a:lstStyle>
          <a:p>
            <a:r>
              <a:rPr lang="en-US"/>
              <a:t>4 IMAGES LAYOUT</a:t>
            </a:r>
          </a:p>
        </p:txBody>
      </p:sp>
      <p:sp>
        <p:nvSpPr>
          <p:cNvPr id="10" name="Picture Placeholder 5">
            <a:extLst>
              <a:ext uri="{FF2B5EF4-FFF2-40B4-BE49-F238E27FC236}">
                <a16:creationId xmlns:a16="http://schemas.microsoft.com/office/drawing/2014/main" id="{389B31C8-2C3C-442B-9030-FB16E208476E}"/>
              </a:ext>
            </a:extLst>
          </p:cNvPr>
          <p:cNvSpPr>
            <a:spLocks noGrp="1"/>
          </p:cNvSpPr>
          <p:nvPr>
            <p:ph type="pic" sz="quarter" idx="11" hasCustomPrompt="1"/>
          </p:nvPr>
        </p:nvSpPr>
        <p:spPr>
          <a:xfrm>
            <a:off x="6197600" y="1900238"/>
            <a:ext cx="3479800" cy="1958975"/>
          </a:xfrm>
          <a:blipFill>
            <a:blip r:embed="rId2"/>
            <a:stretch>
              <a:fillRect/>
            </a:stretch>
          </a:blipFill>
        </p:spPr>
        <p:txBody>
          <a:bodyPr/>
          <a:lstStyle>
            <a:lvl1pPr marL="0" indent="0">
              <a:buNone/>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center icon to add picture</a:t>
            </a:r>
          </a:p>
          <a:p>
            <a:endParaRPr lang="en-US"/>
          </a:p>
        </p:txBody>
      </p:sp>
      <p:sp>
        <p:nvSpPr>
          <p:cNvPr id="11" name="Picture Placeholder 5">
            <a:extLst>
              <a:ext uri="{FF2B5EF4-FFF2-40B4-BE49-F238E27FC236}">
                <a16:creationId xmlns:a16="http://schemas.microsoft.com/office/drawing/2014/main" id="{5D5E1CA1-9D0E-46F9-A71E-FC1476D3E07C}"/>
              </a:ext>
            </a:extLst>
          </p:cNvPr>
          <p:cNvSpPr>
            <a:spLocks noGrp="1"/>
          </p:cNvSpPr>
          <p:nvPr>
            <p:ph type="pic" sz="quarter" idx="12" hasCustomPrompt="1"/>
          </p:nvPr>
        </p:nvSpPr>
        <p:spPr>
          <a:xfrm>
            <a:off x="2514600" y="1900237"/>
            <a:ext cx="3479800" cy="1958975"/>
          </a:xfrm>
          <a:blipFill>
            <a:blip r:embed="rId2"/>
            <a:stretch>
              <a:fillRect/>
            </a:stretch>
          </a:blipFill>
        </p:spPr>
        <p:txBody>
          <a:bodyPr/>
          <a:lstStyle>
            <a:lvl1pPr marL="0" indent="0">
              <a:buNone/>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center icon to add picture</a:t>
            </a:r>
          </a:p>
          <a:p>
            <a:endParaRPr lang="en-US"/>
          </a:p>
        </p:txBody>
      </p:sp>
      <p:sp>
        <p:nvSpPr>
          <p:cNvPr id="12" name="Picture Placeholder 5">
            <a:extLst>
              <a:ext uri="{FF2B5EF4-FFF2-40B4-BE49-F238E27FC236}">
                <a16:creationId xmlns:a16="http://schemas.microsoft.com/office/drawing/2014/main" id="{07369494-6637-4790-B6C4-599F949C6E8A}"/>
              </a:ext>
            </a:extLst>
          </p:cNvPr>
          <p:cNvSpPr>
            <a:spLocks noGrp="1"/>
          </p:cNvSpPr>
          <p:nvPr>
            <p:ph type="pic" sz="quarter" idx="13" hasCustomPrompt="1"/>
          </p:nvPr>
        </p:nvSpPr>
        <p:spPr>
          <a:xfrm>
            <a:off x="2514600" y="4062495"/>
            <a:ext cx="3479800" cy="1958975"/>
          </a:xfrm>
          <a:blipFill>
            <a:blip r:embed="rId2"/>
            <a:stretch>
              <a:fillRect/>
            </a:stretch>
          </a:blipFill>
        </p:spPr>
        <p:txBody>
          <a:bodyPr/>
          <a:lstStyle>
            <a:lvl1pPr marL="0" indent="0">
              <a:buNone/>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center icon to add picture</a:t>
            </a:r>
          </a:p>
          <a:p>
            <a:endParaRPr lang="en-US"/>
          </a:p>
        </p:txBody>
      </p:sp>
      <p:sp>
        <p:nvSpPr>
          <p:cNvPr id="13" name="Picture Placeholder 5">
            <a:extLst>
              <a:ext uri="{FF2B5EF4-FFF2-40B4-BE49-F238E27FC236}">
                <a16:creationId xmlns:a16="http://schemas.microsoft.com/office/drawing/2014/main" id="{45BFA415-4042-4E4C-8B14-D41E427ED234}"/>
              </a:ext>
            </a:extLst>
          </p:cNvPr>
          <p:cNvSpPr>
            <a:spLocks noGrp="1"/>
          </p:cNvSpPr>
          <p:nvPr>
            <p:ph type="pic" sz="quarter" idx="14" hasCustomPrompt="1"/>
          </p:nvPr>
        </p:nvSpPr>
        <p:spPr>
          <a:xfrm>
            <a:off x="6197600" y="4062812"/>
            <a:ext cx="3479800" cy="1958975"/>
          </a:xfrm>
          <a:blipFill>
            <a:blip r:embed="rId2"/>
            <a:stretch>
              <a:fillRect/>
            </a:stretch>
          </a:blipFill>
        </p:spPr>
        <p:txBody>
          <a:bodyPr/>
          <a:lstStyle>
            <a:lvl1pPr marL="0" indent="0">
              <a:buNone/>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center icon to add picture</a:t>
            </a:r>
          </a:p>
          <a:p>
            <a:endParaRPr lang="en-US"/>
          </a:p>
        </p:txBody>
      </p:sp>
    </p:spTree>
    <p:extLst>
      <p:ext uri="{BB962C8B-B14F-4D97-AF65-F5344CB8AC3E}">
        <p14:creationId xmlns:p14="http://schemas.microsoft.com/office/powerpoint/2010/main" val="101894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ubtitle Slide Prohib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00D7D-E3C8-474C-B0F3-6EB90B847144}"/>
              </a:ext>
            </a:extLst>
          </p:cNvPr>
          <p:cNvSpPr>
            <a:spLocks noGrp="1"/>
          </p:cNvSpPr>
          <p:nvPr>
            <p:ph type="title" hasCustomPrompt="1"/>
          </p:nvPr>
        </p:nvSpPr>
        <p:spPr>
          <a:xfrm>
            <a:off x="831850" y="1470026"/>
            <a:ext cx="10515600" cy="2852737"/>
          </a:xfrm>
        </p:spPr>
        <p:txBody>
          <a:bodyPr anchor="ctr"/>
          <a:lstStyle>
            <a:lvl1pPr algn="ctr">
              <a:defRPr sz="6000" baseline="0">
                <a:solidFill>
                  <a:srgbClr val="FEC24D"/>
                </a:solidFill>
                <a:latin typeface="Franklin Gothic Medium" panose="020B0603020102020204" pitchFamily="34" charset="0"/>
              </a:defRPr>
            </a:lvl1pPr>
          </a:lstStyle>
          <a:p>
            <a:r>
              <a:rPr lang="en-US"/>
              <a:t>SUBTITLE PROHIBITION</a:t>
            </a:r>
          </a:p>
        </p:txBody>
      </p:sp>
      <p:sp>
        <p:nvSpPr>
          <p:cNvPr id="3" name="Text Placeholder 2">
            <a:extLst>
              <a:ext uri="{FF2B5EF4-FFF2-40B4-BE49-F238E27FC236}">
                <a16:creationId xmlns:a16="http://schemas.microsoft.com/office/drawing/2014/main" id="{2776683A-B057-A84D-BE0C-ABFCB78F8704}"/>
              </a:ext>
            </a:extLst>
          </p:cNvPr>
          <p:cNvSpPr>
            <a:spLocks noGrp="1"/>
          </p:cNvSpPr>
          <p:nvPr>
            <p:ph type="body" idx="1"/>
          </p:nvPr>
        </p:nvSpPr>
        <p:spPr>
          <a:xfrm>
            <a:off x="831850" y="4409441"/>
            <a:ext cx="10515600" cy="1680210"/>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0139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ictures Horiz Left Prohib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39EAC-5480-EC43-B482-3DB4AB26B85E}"/>
              </a:ext>
            </a:extLst>
          </p:cNvPr>
          <p:cNvSpPr>
            <a:spLocks noGrp="1"/>
          </p:cNvSpPr>
          <p:nvPr>
            <p:ph type="title" hasCustomPrompt="1"/>
          </p:nvPr>
        </p:nvSpPr>
        <p:spPr/>
        <p:txBody>
          <a:bodyPr/>
          <a:lstStyle/>
          <a:p>
            <a:r>
              <a:rPr lang="en-US"/>
              <a:t>CLICK TO EDIT TITLE</a:t>
            </a:r>
          </a:p>
        </p:txBody>
      </p:sp>
      <p:sp>
        <p:nvSpPr>
          <p:cNvPr id="5" name="Picture Placeholder 3">
            <a:extLst>
              <a:ext uri="{FF2B5EF4-FFF2-40B4-BE49-F238E27FC236}">
                <a16:creationId xmlns:a16="http://schemas.microsoft.com/office/drawing/2014/main" id="{334AC8F4-1BB5-4AA0-9287-249775154BA8}"/>
              </a:ext>
            </a:extLst>
          </p:cNvPr>
          <p:cNvSpPr>
            <a:spLocks noGrp="1"/>
          </p:cNvSpPr>
          <p:nvPr>
            <p:ph type="pic" sz="quarter" idx="10" hasCustomPrompt="1"/>
          </p:nvPr>
        </p:nvSpPr>
        <p:spPr>
          <a:xfrm>
            <a:off x="381000" y="1812925"/>
            <a:ext cx="7377113" cy="4165600"/>
          </a:xfrm>
          <a:blipFill>
            <a:blip r:embed="rId2"/>
            <a:stretch>
              <a:fillRect/>
            </a:stretch>
          </a:blipFill>
        </p:spPr>
        <p:txBody>
          <a:bodyPr/>
          <a:lstStyle>
            <a:lvl1pPr marL="0" indent="0">
              <a:buFontTx/>
              <a:buNone/>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center icon to add picture</a:t>
            </a:r>
          </a:p>
          <a:p>
            <a:endParaRPr lang="en-US"/>
          </a:p>
        </p:txBody>
      </p:sp>
      <p:sp>
        <p:nvSpPr>
          <p:cNvPr id="6" name="Picture Placeholder 5">
            <a:extLst>
              <a:ext uri="{FF2B5EF4-FFF2-40B4-BE49-F238E27FC236}">
                <a16:creationId xmlns:a16="http://schemas.microsoft.com/office/drawing/2014/main" id="{FC7D8929-5BE3-4E3B-9EFE-F4876D3FF181}"/>
              </a:ext>
            </a:extLst>
          </p:cNvPr>
          <p:cNvSpPr>
            <a:spLocks noGrp="1"/>
          </p:cNvSpPr>
          <p:nvPr>
            <p:ph type="pic" sz="quarter" idx="11" hasCustomPrompt="1"/>
          </p:nvPr>
        </p:nvSpPr>
        <p:spPr>
          <a:xfrm>
            <a:off x="7948613" y="1824778"/>
            <a:ext cx="3024187" cy="4165600"/>
          </a:xfrm>
          <a:blipFill>
            <a:blip r:embed="rId3"/>
            <a:stretch>
              <a:fillRect/>
            </a:stretch>
          </a:blipFill>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center icon to add picture</a:t>
            </a:r>
          </a:p>
          <a:p>
            <a:endParaRPr lang="en-US"/>
          </a:p>
        </p:txBody>
      </p:sp>
    </p:spTree>
    <p:extLst>
      <p:ext uri="{BB962C8B-B14F-4D97-AF65-F5344CB8AC3E}">
        <p14:creationId xmlns:p14="http://schemas.microsoft.com/office/powerpoint/2010/main" val="1678249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ictures Vert Left Prohib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39EAC-5480-EC43-B482-3DB4AB26B85E}"/>
              </a:ext>
            </a:extLst>
          </p:cNvPr>
          <p:cNvSpPr>
            <a:spLocks noGrp="1"/>
          </p:cNvSpPr>
          <p:nvPr>
            <p:ph type="title" hasCustomPrompt="1"/>
          </p:nvPr>
        </p:nvSpPr>
        <p:spPr/>
        <p:txBody>
          <a:bodyPr/>
          <a:lstStyle>
            <a:lvl1pPr>
              <a:defRPr/>
            </a:lvl1pPr>
          </a:lstStyle>
          <a:p>
            <a:r>
              <a:rPr lang="en-US"/>
              <a:t>CLICK TO EDIT TITLE</a:t>
            </a:r>
          </a:p>
        </p:txBody>
      </p:sp>
      <p:sp>
        <p:nvSpPr>
          <p:cNvPr id="7" name="Picture Placeholder 3">
            <a:extLst>
              <a:ext uri="{FF2B5EF4-FFF2-40B4-BE49-F238E27FC236}">
                <a16:creationId xmlns:a16="http://schemas.microsoft.com/office/drawing/2014/main" id="{36C11BD5-D953-4D44-A5EA-4B669BE092C2}"/>
              </a:ext>
            </a:extLst>
          </p:cNvPr>
          <p:cNvSpPr>
            <a:spLocks noGrp="1"/>
          </p:cNvSpPr>
          <p:nvPr>
            <p:ph type="pic" sz="quarter" idx="10" hasCustomPrompt="1"/>
          </p:nvPr>
        </p:nvSpPr>
        <p:spPr>
          <a:xfrm>
            <a:off x="3581400" y="1813566"/>
            <a:ext cx="7377113" cy="4165600"/>
          </a:xfrm>
          <a:blipFill>
            <a:blip r:embed="rId2"/>
            <a:stretch>
              <a:fillRect/>
            </a:stretch>
          </a:blipFill>
        </p:spPr>
        <p:txBody>
          <a:bodyPr/>
          <a:lstStyle>
            <a:lvl1pPr marL="0" indent="0">
              <a:buFontTx/>
              <a:buNone/>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center icon to add picture</a:t>
            </a:r>
          </a:p>
          <a:p>
            <a:endParaRPr lang="en-US"/>
          </a:p>
        </p:txBody>
      </p:sp>
      <p:sp>
        <p:nvSpPr>
          <p:cNvPr id="8" name="Picture Placeholder 5">
            <a:extLst>
              <a:ext uri="{FF2B5EF4-FFF2-40B4-BE49-F238E27FC236}">
                <a16:creationId xmlns:a16="http://schemas.microsoft.com/office/drawing/2014/main" id="{2643CB7C-13B9-42D8-87FE-18E7328E34B3}"/>
              </a:ext>
            </a:extLst>
          </p:cNvPr>
          <p:cNvSpPr>
            <a:spLocks noGrp="1"/>
          </p:cNvSpPr>
          <p:nvPr>
            <p:ph type="pic" sz="quarter" idx="11" hasCustomPrompt="1"/>
          </p:nvPr>
        </p:nvSpPr>
        <p:spPr>
          <a:xfrm>
            <a:off x="381000" y="1813566"/>
            <a:ext cx="3024187" cy="4165600"/>
          </a:xfrm>
          <a:blipFill>
            <a:blip r:embed="rId3"/>
            <a:stretch>
              <a:fillRect/>
            </a:stretch>
          </a:blipFill>
        </p:spPr>
        <p:txBody>
          <a:bodyPr/>
          <a:lstStyle>
            <a:lvl1pPr marL="0" indent="0">
              <a:buNone/>
              <a:defRPr b="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center icon to add picture</a:t>
            </a:r>
          </a:p>
          <a:p>
            <a:endParaRPr lang="en-US"/>
          </a:p>
        </p:txBody>
      </p:sp>
    </p:spTree>
    <p:extLst>
      <p:ext uri="{BB962C8B-B14F-4D97-AF65-F5344CB8AC3E}">
        <p14:creationId xmlns:p14="http://schemas.microsoft.com/office/powerpoint/2010/main" val="2849857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ED2AFD-6351-8C41-A38A-DBD8FEE3CDA4}"/>
              </a:ext>
            </a:extLst>
          </p:cNvPr>
          <p:cNvSpPr>
            <a:spLocks noGrp="1"/>
          </p:cNvSpPr>
          <p:nvPr>
            <p:ph type="title"/>
          </p:nvPr>
        </p:nvSpPr>
        <p:spPr>
          <a:xfrm>
            <a:off x="381000" y="388135"/>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320E0A-9783-074B-8DA6-6E78120714B1}"/>
              </a:ext>
            </a:extLst>
          </p:cNvPr>
          <p:cNvSpPr>
            <a:spLocks noGrp="1"/>
          </p:cNvSpPr>
          <p:nvPr>
            <p:ph type="body" idx="1"/>
          </p:nvPr>
        </p:nvSpPr>
        <p:spPr>
          <a:xfrm>
            <a:off x="380999" y="1825625"/>
            <a:ext cx="11430000" cy="409285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picture containing text, clipart&#10;&#10;Description automatically generated">
            <a:extLst>
              <a:ext uri="{FF2B5EF4-FFF2-40B4-BE49-F238E27FC236}">
                <a16:creationId xmlns:a16="http://schemas.microsoft.com/office/drawing/2014/main" id="{567A2E28-8E22-4641-9E56-4B8BCFD0BA01}"/>
              </a:ext>
            </a:extLst>
          </p:cNvPr>
          <p:cNvPicPr>
            <a:picLocks noChangeAspect="1"/>
          </p:cNvPicPr>
          <p:nvPr userDrawn="1"/>
        </p:nvPicPr>
        <p:blipFill>
          <a:blip r:embed="rId14"/>
          <a:stretch>
            <a:fillRect/>
          </a:stretch>
        </p:blipFill>
        <p:spPr>
          <a:xfrm>
            <a:off x="457200" y="6142332"/>
            <a:ext cx="2286000" cy="386729"/>
          </a:xfrm>
          <a:prstGeom prst="rect">
            <a:avLst/>
          </a:prstGeom>
        </p:spPr>
      </p:pic>
      <p:sp>
        <p:nvSpPr>
          <p:cNvPr id="4" name="TextBox 3">
            <a:extLst>
              <a:ext uri="{FF2B5EF4-FFF2-40B4-BE49-F238E27FC236}">
                <a16:creationId xmlns:a16="http://schemas.microsoft.com/office/drawing/2014/main" id="{B3BD277E-9756-DA40-8B4F-0EE01D6EF9D5}"/>
              </a:ext>
            </a:extLst>
          </p:cNvPr>
          <p:cNvSpPr txBox="1"/>
          <p:nvPr userDrawn="1"/>
        </p:nvSpPr>
        <p:spPr>
          <a:xfrm>
            <a:off x="1688123" y="-663191"/>
            <a:ext cx="184731" cy="369332"/>
          </a:xfrm>
          <a:prstGeom prst="rect">
            <a:avLst/>
          </a:prstGeom>
          <a:noFill/>
        </p:spPr>
        <p:txBody>
          <a:bodyPr wrap="none" rtlCol="0">
            <a:spAutoFit/>
          </a:bodyPr>
          <a:lstStyle/>
          <a:p>
            <a:endParaRPr lang="en-US"/>
          </a:p>
        </p:txBody>
      </p:sp>
      <p:pic>
        <p:nvPicPr>
          <p:cNvPr id="6" name="Picture 5">
            <a:extLst>
              <a:ext uri="{FF2B5EF4-FFF2-40B4-BE49-F238E27FC236}">
                <a16:creationId xmlns:a16="http://schemas.microsoft.com/office/drawing/2014/main" id="{F802954E-A90E-4645-A203-FE6D1F4CDF28}"/>
              </a:ext>
            </a:extLst>
          </p:cNvPr>
          <p:cNvPicPr>
            <a:picLocks noChangeAspect="1"/>
          </p:cNvPicPr>
          <p:nvPr userDrawn="1"/>
        </p:nvPicPr>
        <p:blipFill rotWithShape="1">
          <a:blip r:embed="rId15">
            <a:extLst>
              <a:ext uri="{28A0092B-C50C-407E-A947-70E740481C1C}">
                <a14:useLocalDpi xmlns:a14="http://schemas.microsoft.com/office/drawing/2010/main"/>
              </a:ext>
            </a:extLst>
          </a:blip>
          <a:srcRect l="70173" r="22032" b="7592"/>
          <a:stretch/>
        </p:blipFill>
        <p:spPr>
          <a:xfrm>
            <a:off x="11232081" y="457200"/>
            <a:ext cx="959919" cy="6400800"/>
          </a:xfrm>
          <a:prstGeom prst="rect">
            <a:avLst/>
          </a:prstGeom>
        </p:spPr>
      </p:pic>
    </p:spTree>
    <p:extLst>
      <p:ext uri="{BB962C8B-B14F-4D97-AF65-F5344CB8AC3E}">
        <p14:creationId xmlns:p14="http://schemas.microsoft.com/office/powerpoint/2010/main" val="3709574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2" r:id="rId4"/>
    <p:sldLayoutId id="2147483661" r:id="rId5"/>
    <p:sldLayoutId id="2147483666" r:id="rId6"/>
    <p:sldLayoutId id="2147483651" r:id="rId7"/>
    <p:sldLayoutId id="2147483654" r:id="rId8"/>
    <p:sldLayoutId id="2147483674" r:id="rId9"/>
    <p:sldLayoutId id="2147483655" r:id="rId10"/>
    <p:sldLayoutId id="2147483656" r:id="rId11"/>
  </p:sldLayoutIdLst>
  <p:txStyles>
    <p:titleStyle>
      <a:lvl1pPr marL="9525" indent="0" algn="l" defTabSz="914400" rtl="0" eaLnBrk="1" latinLnBrk="0" hangingPunct="1">
        <a:lnSpc>
          <a:spcPct val="90000"/>
        </a:lnSpc>
        <a:spcBef>
          <a:spcPct val="0"/>
        </a:spcBef>
        <a:buNone/>
        <a:tabLst/>
        <a:defRPr sz="4400" b="0" i="0" kern="1200" cap="all" spc="100" baseline="0">
          <a:solidFill>
            <a:srgbClr val="FEC24D"/>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0" normalizeH="0" baseline="0">
          <a:solidFill>
            <a:schemeClr val="bg1"/>
          </a:solidFill>
          <a:latin typeface="Avenir Next LT Pro Light" panose="020B03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0" normalizeH="0" baseline="0">
          <a:solidFill>
            <a:schemeClr val="bg1"/>
          </a:solidFill>
          <a:latin typeface="Avenir Next LT Pro Light" panose="020B03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0" normalizeH="0" baseline="0">
          <a:solidFill>
            <a:schemeClr val="bg1"/>
          </a:solidFill>
          <a:latin typeface="Avenir Next LT Pro Light" panose="020B03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0" normalizeH="0" baseline="0">
          <a:solidFill>
            <a:schemeClr val="bg1"/>
          </a:solidFill>
          <a:latin typeface="Avenir Next LT Pro Light" panose="020B03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0" normalizeH="0" baseline="0">
          <a:solidFill>
            <a:schemeClr val="bg1"/>
          </a:solidFill>
          <a:latin typeface="Avenir Next LT Pro Light" panose="020B03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40" userDrawn="1">
          <p15:clr>
            <a:srgbClr val="F26B43"/>
          </p15:clr>
        </p15:guide>
        <p15:guide id="4" pos="7440" userDrawn="1">
          <p15:clr>
            <a:srgbClr val="F26B43"/>
          </p15:clr>
        </p15:guide>
        <p15:guide id="5" orient="horz" pos="240" userDrawn="1">
          <p15:clr>
            <a:srgbClr val="F26B43"/>
          </p15:clr>
        </p15:guide>
        <p15:guide id="6" orient="horz" pos="40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ED2AFD-6351-8C41-A38A-DBD8FEE3CDA4}"/>
              </a:ext>
            </a:extLst>
          </p:cNvPr>
          <p:cNvSpPr>
            <a:spLocks noGrp="1"/>
          </p:cNvSpPr>
          <p:nvPr>
            <p:ph type="title"/>
          </p:nvPr>
        </p:nvSpPr>
        <p:spPr>
          <a:xfrm>
            <a:off x="381000" y="388135"/>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320E0A-9783-074B-8DA6-6E78120714B1}"/>
              </a:ext>
            </a:extLst>
          </p:cNvPr>
          <p:cNvSpPr>
            <a:spLocks noGrp="1"/>
          </p:cNvSpPr>
          <p:nvPr>
            <p:ph type="body" idx="1"/>
          </p:nvPr>
        </p:nvSpPr>
        <p:spPr>
          <a:xfrm>
            <a:off x="380999" y="1825625"/>
            <a:ext cx="11430000" cy="40928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picture containing text, clipart&#10;&#10;Description automatically generated">
            <a:extLst>
              <a:ext uri="{FF2B5EF4-FFF2-40B4-BE49-F238E27FC236}">
                <a16:creationId xmlns:a16="http://schemas.microsoft.com/office/drawing/2014/main" id="{567A2E28-8E22-4641-9E56-4B8BCFD0BA01}"/>
              </a:ext>
            </a:extLst>
          </p:cNvPr>
          <p:cNvPicPr>
            <a:picLocks noChangeAspect="1"/>
          </p:cNvPicPr>
          <p:nvPr userDrawn="1"/>
        </p:nvPicPr>
        <p:blipFill>
          <a:blip r:embed="rId11"/>
          <a:stretch>
            <a:fillRect/>
          </a:stretch>
        </p:blipFill>
        <p:spPr>
          <a:xfrm>
            <a:off x="457200" y="6142332"/>
            <a:ext cx="2286000" cy="386729"/>
          </a:xfrm>
          <a:prstGeom prst="rect">
            <a:avLst/>
          </a:prstGeom>
        </p:spPr>
      </p:pic>
      <p:sp>
        <p:nvSpPr>
          <p:cNvPr id="4" name="TextBox 3">
            <a:extLst>
              <a:ext uri="{FF2B5EF4-FFF2-40B4-BE49-F238E27FC236}">
                <a16:creationId xmlns:a16="http://schemas.microsoft.com/office/drawing/2014/main" id="{B3BD277E-9756-DA40-8B4F-0EE01D6EF9D5}"/>
              </a:ext>
            </a:extLst>
          </p:cNvPr>
          <p:cNvSpPr txBox="1"/>
          <p:nvPr userDrawn="1"/>
        </p:nvSpPr>
        <p:spPr>
          <a:xfrm>
            <a:off x="1688123" y="-663191"/>
            <a:ext cx="184731" cy="369332"/>
          </a:xfrm>
          <a:prstGeom prst="rect">
            <a:avLst/>
          </a:prstGeom>
          <a:noFill/>
        </p:spPr>
        <p:txBody>
          <a:bodyPr wrap="none" rtlCol="0">
            <a:spAutoFit/>
          </a:bodyPr>
          <a:lstStyle/>
          <a:p>
            <a:endParaRPr lang="en-US"/>
          </a:p>
        </p:txBody>
      </p:sp>
      <p:pic>
        <p:nvPicPr>
          <p:cNvPr id="6" name="Picture 5">
            <a:extLst>
              <a:ext uri="{FF2B5EF4-FFF2-40B4-BE49-F238E27FC236}">
                <a16:creationId xmlns:a16="http://schemas.microsoft.com/office/drawing/2014/main" id="{F802954E-A90E-4645-A203-FE6D1F4CDF28}"/>
              </a:ext>
            </a:extLst>
          </p:cNvPr>
          <p:cNvPicPr>
            <a:picLocks noChangeAspect="1"/>
          </p:cNvPicPr>
          <p:nvPr userDrawn="1"/>
        </p:nvPicPr>
        <p:blipFill rotWithShape="1">
          <a:blip r:embed="rId12">
            <a:extLst>
              <a:ext uri="{28A0092B-C50C-407E-A947-70E740481C1C}">
                <a14:useLocalDpi xmlns:a14="http://schemas.microsoft.com/office/drawing/2010/main"/>
              </a:ext>
            </a:extLst>
          </a:blip>
          <a:srcRect l="70173" r="22032" b="7592"/>
          <a:stretch/>
        </p:blipFill>
        <p:spPr>
          <a:xfrm>
            <a:off x="11232081" y="457200"/>
            <a:ext cx="959919" cy="6400800"/>
          </a:xfrm>
          <a:prstGeom prst="rect">
            <a:avLst/>
          </a:prstGeom>
        </p:spPr>
      </p:pic>
    </p:spTree>
    <p:extLst>
      <p:ext uri="{BB962C8B-B14F-4D97-AF65-F5344CB8AC3E}">
        <p14:creationId xmlns:p14="http://schemas.microsoft.com/office/powerpoint/2010/main" val="142026681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txStyles>
    <p:titleStyle>
      <a:lvl1pPr marL="9525" indent="0" algn="l" defTabSz="914400" rtl="0" eaLnBrk="1" latinLnBrk="0" hangingPunct="1">
        <a:lnSpc>
          <a:spcPct val="90000"/>
        </a:lnSpc>
        <a:spcBef>
          <a:spcPct val="0"/>
        </a:spcBef>
        <a:buNone/>
        <a:tabLst/>
        <a:defRPr sz="4400" b="0" i="0" kern="1200" spc="100" baseline="0">
          <a:solidFill>
            <a:srgbClr val="FEC24D"/>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0" normalizeH="0" baseline="0">
          <a:solidFill>
            <a:schemeClr val="bg1"/>
          </a:solidFill>
          <a:latin typeface="Avenir Next LT Pro Light" panose="020B03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0" normalizeH="0" baseline="0">
          <a:solidFill>
            <a:schemeClr val="bg1"/>
          </a:solidFill>
          <a:latin typeface="Avenir Next LT Pro Light" panose="020B03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0" normalizeH="0" baseline="0">
          <a:solidFill>
            <a:schemeClr val="bg1"/>
          </a:solidFill>
          <a:latin typeface="Avenir Next LT Pro Light" panose="020B03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0" normalizeH="0" baseline="0">
          <a:solidFill>
            <a:schemeClr val="bg1"/>
          </a:solidFill>
          <a:latin typeface="Avenir Next LT Pro Light" panose="020B03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0" normalizeH="0" baseline="0">
          <a:solidFill>
            <a:schemeClr val="bg1"/>
          </a:solidFill>
          <a:latin typeface="Avenir Next LT Pro Light" panose="020B03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40" userDrawn="1">
          <p15:clr>
            <a:srgbClr val="F26B43"/>
          </p15:clr>
        </p15:guide>
        <p15:guide id="4" pos="7440" userDrawn="1">
          <p15:clr>
            <a:srgbClr val="F26B43"/>
          </p15:clr>
        </p15:guide>
        <p15:guide id="5" orient="horz" pos="240" userDrawn="1">
          <p15:clr>
            <a:srgbClr val="F26B43"/>
          </p15:clr>
        </p15:guide>
        <p15:guide id="6" orient="horz" pos="40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8652-5155-453F-8273-D22DA6B873FA}"/>
              </a:ext>
            </a:extLst>
          </p:cNvPr>
          <p:cNvSpPr>
            <a:spLocks noGrp="1"/>
          </p:cNvSpPr>
          <p:nvPr>
            <p:ph type="ctrTitle"/>
          </p:nvPr>
        </p:nvSpPr>
        <p:spPr/>
        <p:txBody>
          <a:bodyPr>
            <a:normAutofit/>
          </a:bodyPr>
          <a:lstStyle/>
          <a:p>
            <a:r>
              <a:rPr lang="en-US" altLang="en-US" sz="3600" dirty="0">
                <a:latin typeface="Times New Roman" panose="02020603050405020304" pitchFamily="18" charset="0"/>
                <a:cs typeface="Times New Roman" panose="02020603050405020304" pitchFamily="18" charset="0"/>
              </a:rPr>
              <a:t>Optimal Release Policy for Covariate Software Reliability Models</a:t>
            </a:r>
            <a:endParaRPr lang="en-US" sz="3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7C6CC3E-BE54-4CB2-AAF6-B6D032686411}"/>
              </a:ext>
            </a:extLst>
          </p:cNvPr>
          <p:cNvSpPr>
            <a:spLocks noGrp="1"/>
          </p:cNvSpPr>
          <p:nvPr>
            <p:ph type="subTitle" idx="1"/>
          </p:nvPr>
        </p:nvSpPr>
        <p:spPr>
          <a:xfrm>
            <a:off x="1003579" y="3803744"/>
            <a:ext cx="10464208" cy="2341562"/>
          </a:xfrm>
        </p:spPr>
        <p:txBody>
          <a:bodyPr/>
          <a:lstStyle/>
          <a:p>
            <a:r>
              <a:rPr lang="en-US" altLang="en-US" dirty="0">
                <a:latin typeface="Times New Roman" panose="02020603050405020304" pitchFamily="18" charset="0"/>
                <a:cs typeface="Times New Roman" panose="02020603050405020304" pitchFamily="18" charset="0"/>
              </a:rPr>
              <a:t>Ebenezer Yawlui, UMass Dartmouth</a:t>
            </a:r>
          </a:p>
          <a:p>
            <a:r>
              <a:rPr lang="en-US" altLang="en-US" dirty="0">
                <a:latin typeface="Times New Roman" panose="02020603050405020304" pitchFamily="18" charset="0"/>
                <a:cs typeface="Times New Roman" panose="02020603050405020304" pitchFamily="18" charset="0"/>
              </a:rPr>
              <a:t>Priscila Silva, MS, UMass Dartmouth</a:t>
            </a:r>
          </a:p>
          <a:p>
            <a:r>
              <a:rPr lang="en-US" altLang="en-US" dirty="0">
                <a:latin typeface="Times New Roman" panose="02020603050405020304" pitchFamily="18" charset="0"/>
                <a:cs typeface="Times New Roman" panose="02020603050405020304" pitchFamily="18" charset="0"/>
              </a:rPr>
              <a:t>Vidhyashree Nagaraju, PhD, University of Tulsa </a:t>
            </a:r>
          </a:p>
          <a:p>
            <a:r>
              <a:rPr lang="en-US" altLang="en-US" dirty="0">
                <a:latin typeface="Times New Roman" panose="02020603050405020304" pitchFamily="18" charset="0"/>
                <a:cs typeface="Times New Roman" panose="02020603050405020304" pitchFamily="18" charset="0"/>
              </a:rPr>
              <a:t>Lance Fiondella, PhD, UMass Dartmouth </a:t>
            </a:r>
          </a:p>
        </p:txBody>
      </p:sp>
    </p:spTree>
    <p:extLst>
      <p:ext uri="{BB962C8B-B14F-4D97-AF65-F5344CB8AC3E}">
        <p14:creationId xmlns:p14="http://schemas.microsoft.com/office/powerpoint/2010/main" val="4248310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B83F1-9AC4-4B53-9F7E-70B2F93E04A8}"/>
              </a:ext>
            </a:extLst>
          </p:cNvPr>
          <p:cNvSpPr>
            <a:spLocks noGrp="1"/>
          </p:cNvSpPr>
          <p:nvPr>
            <p:ph type="title"/>
          </p:nvPr>
        </p:nvSpPr>
        <p:spPr/>
        <p:txBody>
          <a:bodyPr>
            <a:normAutofit fontScale="90000"/>
          </a:bodyPr>
          <a:lstStyle/>
          <a:p>
            <a:r>
              <a:rPr lang="en-US" sz="3600" dirty="0">
                <a:latin typeface="Times New Roman" panose="02020603050405020304" pitchFamily="18" charset="0"/>
                <a:cs typeface="Times New Roman" panose="02020603050405020304" pitchFamily="18" charset="0"/>
              </a:rPr>
              <a:t>Sensitivity of optimal cost to test activity allocation under various budget constraints</a:t>
            </a:r>
          </a:p>
        </p:txBody>
      </p:sp>
      <p:pic>
        <p:nvPicPr>
          <p:cNvPr id="4" name="Content Placeholder 3">
            <a:extLst>
              <a:ext uri="{FF2B5EF4-FFF2-40B4-BE49-F238E27FC236}">
                <a16:creationId xmlns:a16="http://schemas.microsoft.com/office/drawing/2014/main" id="{6060D412-D03D-4C75-8F7B-BEBD52F0C298}"/>
              </a:ext>
            </a:extLst>
          </p:cNvPr>
          <p:cNvPicPr>
            <a:picLocks noGrp="1" noChangeAspect="1"/>
          </p:cNvPicPr>
          <p:nvPr>
            <p:ph idx="1"/>
          </p:nvPr>
        </p:nvPicPr>
        <p:blipFill>
          <a:blip r:embed="rId2"/>
          <a:stretch>
            <a:fillRect/>
          </a:stretch>
        </p:blipFill>
        <p:spPr>
          <a:xfrm>
            <a:off x="703072" y="1610500"/>
            <a:ext cx="5063744" cy="3657601"/>
          </a:xfrm>
          <a:prstGeom prst="rect">
            <a:avLst/>
          </a:prstGeom>
        </p:spPr>
      </p:pic>
      <p:sp>
        <p:nvSpPr>
          <p:cNvPr id="5" name="Rectangle 4">
            <a:extLst>
              <a:ext uri="{FF2B5EF4-FFF2-40B4-BE49-F238E27FC236}">
                <a16:creationId xmlns:a16="http://schemas.microsoft.com/office/drawing/2014/main" id="{CB840EB9-1FB8-4DA5-BBB1-8E4705E9300B}"/>
              </a:ext>
            </a:extLst>
          </p:cNvPr>
          <p:cNvSpPr/>
          <p:nvPr/>
        </p:nvSpPr>
        <p:spPr>
          <a:xfrm>
            <a:off x="6478016" y="1610500"/>
            <a:ext cx="4157174" cy="1569660"/>
          </a:xfrm>
          <a:prstGeom prst="rect">
            <a:avLst/>
          </a:prstGeom>
        </p:spPr>
        <p:txBody>
          <a:bodyPr wrap="square">
            <a:spAutoFit/>
          </a:bodyPr>
          <a:lstStyle/>
          <a:p>
            <a:pPr algn="just"/>
            <a:r>
              <a:rPr lang="en-US" sz="2400" dirty="0">
                <a:solidFill>
                  <a:srgbClr val="FF0000"/>
                </a:solidFill>
                <a:latin typeface="Times New Roman" panose="02020603050405020304" pitchFamily="18" charset="0"/>
                <a:cs typeface="Times New Roman" panose="02020603050405020304" pitchFamily="18" charset="0"/>
              </a:rPr>
              <a:t>Allocating additional time to test activity E (Execution Time) will not compensate for the cost of performing the testing.</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53634E7-1A61-4A42-8C83-9BE4B97B4D46}"/>
                  </a:ext>
                </a:extLst>
              </p:cNvPr>
              <p:cNvSpPr/>
              <p:nvPr/>
            </p:nvSpPr>
            <p:spPr>
              <a:xfrm>
                <a:off x="635418" y="5333140"/>
                <a:ext cx="4876800" cy="923330"/>
              </a:xfrm>
              <a:prstGeom prst="rect">
                <a:avLst/>
              </a:prstGeom>
            </p:spPr>
            <p:txBody>
              <a:bodyPr wrap="square">
                <a:spAutoFit/>
              </a:bodyPr>
              <a:lstStyle/>
              <a:p>
                <a:pPr algn="ct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Figure 3 - Contour plot of cost function with optimal test activity allocation given budget </a:t>
                </a:r>
                <a14:m>
                  <m:oMath xmlns:m="http://schemas.openxmlformats.org/officeDocument/2006/math">
                    <m:r>
                      <a:rPr lang="en-US" b="0" i="1" smtClean="0">
                        <a:solidFill>
                          <a:schemeClr val="bg1"/>
                        </a:solidFill>
                        <a:latin typeface="Cambria Math" panose="02040503050406030204" pitchFamily="18" charset="0"/>
                        <a:ea typeface="Times New Roman" panose="02020603050405020304" pitchFamily="18" charset="0"/>
                      </a:rPr>
                      <m:t>𝐵</m:t>
                    </m:r>
                  </m:oMath>
                </a14:m>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superimposed. </a:t>
                </a:r>
                <a:endParaRPr lang="en-US"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C53634E7-1A61-4A42-8C83-9BE4B97B4D46}"/>
                  </a:ext>
                </a:extLst>
              </p:cNvPr>
              <p:cNvSpPr>
                <a:spLocks noRot="1" noChangeAspect="1" noMove="1" noResize="1" noEditPoints="1" noAdjustHandles="1" noChangeArrowheads="1" noChangeShapeType="1" noTextEdit="1"/>
              </p:cNvSpPr>
              <p:nvPr/>
            </p:nvSpPr>
            <p:spPr>
              <a:xfrm>
                <a:off x="635418" y="5333140"/>
                <a:ext cx="4876800" cy="923330"/>
              </a:xfrm>
              <a:prstGeom prst="rect">
                <a:avLst/>
              </a:prstGeom>
              <a:blipFill>
                <a:blip r:embed="rId4"/>
                <a:stretch>
                  <a:fillRect t="-3974" b="-9934"/>
                </a:stretch>
              </a:blipFill>
            </p:spPr>
            <p:txBody>
              <a:bodyPr/>
              <a:lstStyle/>
              <a:p>
                <a:r>
                  <a:rPr lang="en-US">
                    <a:noFill/>
                  </a:rPr>
                  <a:t> </a:t>
                </a:r>
              </a:p>
            </p:txBody>
          </p:sp>
        </mc:Fallback>
      </mc:AlternateContent>
    </p:spTree>
    <p:extLst>
      <p:ext uri="{BB962C8B-B14F-4D97-AF65-F5344CB8AC3E}">
        <p14:creationId xmlns:p14="http://schemas.microsoft.com/office/powerpoint/2010/main" val="3911677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47AA7-C80F-4745-BC0D-5E34035F5EA9}"/>
              </a:ext>
            </a:extLst>
          </p:cNvPr>
          <p:cNvSpPr>
            <a:spLocks noGrp="1"/>
          </p:cNvSpPr>
          <p:nvPr>
            <p:ph type="title"/>
          </p:nvPr>
        </p:nvSpPr>
        <p:spPr/>
        <p:txBody>
          <a:bodyPr>
            <a:normAutofit/>
          </a:bodyPr>
          <a:lstStyle/>
          <a:p>
            <a:r>
              <a:rPr lang="en-US" altLang="en-US" sz="3600" dirty="0">
                <a:latin typeface="Times New Roman" panose="02020603050405020304" pitchFamily="18" charset="0"/>
                <a:cs typeface="Times New Roman" panose="02020603050405020304" pitchFamily="18" charset="0"/>
              </a:rPr>
              <a:t>Summary &amp; Conclusion</a:t>
            </a:r>
            <a:endParaRPr lang="en-US" sz="3600" dirty="0"/>
          </a:p>
        </p:txBody>
      </p:sp>
      <p:sp>
        <p:nvSpPr>
          <p:cNvPr id="3" name="Content Placeholder 2">
            <a:extLst>
              <a:ext uri="{FF2B5EF4-FFF2-40B4-BE49-F238E27FC236}">
                <a16:creationId xmlns:a16="http://schemas.microsoft.com/office/drawing/2014/main" id="{130BC21A-28CD-42F6-BA71-B57AB2F95B41}"/>
              </a:ext>
            </a:extLst>
          </p:cNvPr>
          <p:cNvSpPr>
            <a:spLocks noGrp="1"/>
          </p:cNvSpPr>
          <p:nvPr>
            <p:ph idx="1"/>
          </p:nvPr>
        </p:nvSpPr>
        <p:spPr/>
        <p:txBody>
          <a:bodyPr>
            <a:normAutofit/>
          </a:bodyPr>
          <a:lstStyle/>
          <a:p>
            <a:pPr algn="just" eaLnBrk="0" fontAlgn="base" hangingPunct="0">
              <a:spcBef>
                <a:spcPct val="0"/>
              </a:spcBef>
              <a:spcAft>
                <a:spcPct val="0"/>
              </a:spcAft>
            </a:pPr>
            <a:r>
              <a:rPr lang="en-US" altLang="en-US" sz="2000" dirty="0">
                <a:latin typeface="Times New Roman" panose="02020603050405020304" pitchFamily="18" charset="0"/>
                <a:cs typeface="Times New Roman" panose="02020603050405020304" pitchFamily="18" charset="0"/>
              </a:rPr>
              <a:t>This research presented a software optimal release model based on cost criterion</a:t>
            </a:r>
          </a:p>
          <a:p>
            <a:pPr lvl="1" algn="just" eaLnBrk="0" fontAlgn="base" hangingPunct="0">
              <a:spcBef>
                <a:spcPct val="0"/>
              </a:spcBef>
              <a:spcAft>
                <a:spcPct val="0"/>
              </a:spcAft>
            </a:pPr>
            <a:r>
              <a:rPr lang="en-US" sz="1600" dirty="0">
                <a:latin typeface="Times New Roman" panose="02020603050405020304" pitchFamily="18" charset="0"/>
                <a:ea typeface="MS PGothic" panose="020B0600070205080204" pitchFamily="34" charset="-128"/>
                <a:cs typeface="Times New Roman" panose="02020603050405020304" pitchFamily="18" charset="0"/>
              </a:rPr>
              <a:t>  </a:t>
            </a:r>
            <a:r>
              <a:rPr lang="en-US" sz="2000" dirty="0">
                <a:latin typeface="Times New Roman" panose="02020603050405020304" pitchFamily="18" charset="0"/>
                <a:ea typeface="MS PGothic" panose="020B0600070205080204" pitchFamily="34" charset="-128"/>
                <a:cs typeface="Times New Roman" panose="02020603050405020304" pitchFamily="18" charset="0"/>
              </a:rPr>
              <a:t>Incorporating covariate software defect detection model </a:t>
            </a:r>
          </a:p>
          <a:p>
            <a:pPr lvl="1" algn="just" eaLnBrk="0" fontAlgn="base" hangingPunct="0">
              <a:spcBef>
                <a:spcPct val="0"/>
              </a:spcBef>
              <a:spcAft>
                <a:spcPct val="0"/>
              </a:spcAft>
            </a:pPr>
            <a:r>
              <a:rPr lang="en-US" sz="2000" dirty="0">
                <a:latin typeface="Times New Roman" panose="02020603050405020304" pitchFamily="18" charset="0"/>
                <a:ea typeface="MS PGothic" panose="020B0600070205080204" pitchFamily="34" charset="-128"/>
                <a:cs typeface="Times New Roman" panose="02020603050405020304" pitchFamily="18" charset="0"/>
              </a:rPr>
              <a:t> Allocating multiple alternative test activities based on a budget constraint in order to maximize defect discovery</a:t>
            </a:r>
          </a:p>
          <a:p>
            <a:pPr lvl="1" algn="just" eaLnBrk="0" fontAlgn="base" hangingPunct="0">
              <a:spcBef>
                <a:spcPct val="0"/>
              </a:spcBef>
              <a:spcAft>
                <a:spcPct val="0"/>
              </a:spcAft>
            </a:pPr>
            <a:endParaRPr lang="en-US" sz="1800" dirty="0">
              <a:latin typeface="Times New Roman" panose="02020603050405020304" pitchFamily="18" charset="0"/>
              <a:ea typeface="MS PGothic" panose="020B0600070205080204" pitchFamily="34" charset="-128"/>
              <a:cs typeface="Times New Roman" panose="02020603050405020304" pitchFamily="18" charset="0"/>
            </a:endParaRPr>
          </a:p>
          <a:p>
            <a:pPr algn="just" eaLnBrk="0" fontAlgn="base" hangingPunct="0">
              <a:spcBef>
                <a:spcPct val="0"/>
              </a:spcBef>
              <a:spcAft>
                <a:spcPct val="0"/>
              </a:spcAft>
            </a:pPr>
            <a:r>
              <a:rPr lang="en-US" altLang="en-US" sz="2000" b="1" dirty="0">
                <a:latin typeface="Times New Roman" panose="02020603050405020304" pitchFamily="18" charset="0"/>
                <a:cs typeface="Times New Roman" panose="02020603050405020304" pitchFamily="18" charset="0"/>
              </a:rPr>
              <a:t>Results suggest </a:t>
            </a:r>
            <a:r>
              <a:rPr lang="en-US" altLang="en-US" sz="2000" dirty="0">
                <a:latin typeface="Times New Roman" panose="02020603050405020304" pitchFamily="18" charset="0"/>
                <a:cs typeface="Times New Roman" panose="02020603050405020304" pitchFamily="18" charset="0"/>
              </a:rPr>
              <a:t>that o</a:t>
            </a:r>
            <a:r>
              <a:rPr lang="en-US" sz="2000" dirty="0">
                <a:latin typeface="Times New Roman" panose="02020603050405020304" pitchFamily="18" charset="0"/>
                <a:ea typeface="MS PGothic" panose="020B0600070205080204" pitchFamily="34" charset="-128"/>
                <a:cs typeface="Times New Roman" panose="02020603050405020304" pitchFamily="18" charset="0"/>
              </a:rPr>
              <a:t>ptimal release policy based on covariates model provides direct guidance to software engineers on how to allocate efforts across multiple test activities in order to </a:t>
            </a:r>
          </a:p>
          <a:p>
            <a:pPr marL="1124427" lvl="1" indent="-457200" algn="just" eaLnBrk="0" fontAlgn="base" hangingPunct="0">
              <a:spcBef>
                <a:spcPct val="0"/>
              </a:spcBef>
              <a:spcAft>
                <a:spcPct val="0"/>
              </a:spcAft>
            </a:pPr>
            <a:r>
              <a:rPr lang="en-US" sz="2000" dirty="0">
                <a:solidFill>
                  <a:srgbClr val="C00000"/>
                </a:solidFill>
                <a:latin typeface="Times New Roman" panose="02020603050405020304" pitchFamily="18" charset="0"/>
                <a:ea typeface="MS PGothic" panose="020B0600070205080204" pitchFamily="34" charset="-128"/>
                <a:cs typeface="Times New Roman" panose="02020603050405020304" pitchFamily="18" charset="0"/>
              </a:rPr>
              <a:t>minimize cost </a:t>
            </a:r>
          </a:p>
          <a:p>
            <a:pPr marL="1124427" lvl="1" indent="-457200" algn="just" eaLnBrk="0" fontAlgn="base" hangingPunct="0">
              <a:spcBef>
                <a:spcPct val="0"/>
              </a:spcBef>
              <a:spcAft>
                <a:spcPct val="0"/>
              </a:spcAft>
            </a:pPr>
            <a:r>
              <a:rPr lang="en-US" sz="2000" dirty="0">
                <a:solidFill>
                  <a:srgbClr val="C00000"/>
                </a:solidFill>
                <a:latin typeface="Times New Roman" panose="02020603050405020304" pitchFamily="18" charset="0"/>
                <a:ea typeface="MS PGothic" panose="020B0600070205080204" pitchFamily="34" charset="-128"/>
                <a:cs typeface="Times New Roman" panose="02020603050405020304" pitchFamily="18" charset="0"/>
              </a:rPr>
              <a:t>maximize defect discovery</a:t>
            </a:r>
          </a:p>
          <a:p>
            <a:r>
              <a:rPr lang="en-US" sz="2400" b="1" dirty="0">
                <a:latin typeface="Times New Roman" panose="02020603050405020304" pitchFamily="18" charset="0"/>
                <a:cs typeface="Times New Roman" panose="02020603050405020304" pitchFamily="18" charset="0"/>
              </a:rPr>
              <a:t>Future Work</a:t>
            </a:r>
          </a:p>
          <a:p>
            <a:pPr lvl="1"/>
            <a:r>
              <a:rPr lang="en-US" sz="2000" dirty="0">
                <a:latin typeface="Times New Roman" panose="02020603050405020304" pitchFamily="18" charset="0"/>
                <a:cs typeface="Times New Roman" panose="02020603050405020304" pitchFamily="18" charset="0"/>
              </a:rPr>
              <a:t>Add more covariates where the dimensionality of the problem increases</a:t>
            </a:r>
            <a:endParaRPr lang="en-US" sz="2000" dirty="0"/>
          </a:p>
          <a:p>
            <a:pPr lvl="1"/>
            <a:r>
              <a:rPr lang="en-US" sz="2000" dirty="0">
                <a:latin typeface="Times New Roman" panose="02020603050405020304" pitchFamily="18" charset="0"/>
                <a:cs typeface="Times New Roman" panose="02020603050405020304" pitchFamily="18" charset="0"/>
              </a:rPr>
              <a:t>Develop stable and efficient algorithms</a:t>
            </a:r>
          </a:p>
          <a:p>
            <a:pPr lvl="1"/>
            <a:r>
              <a:rPr lang="en-US" sz="2000" dirty="0">
                <a:latin typeface="Times New Roman" panose="02020603050405020304" pitchFamily="18" charset="0"/>
                <a:cs typeface="Times New Roman" panose="02020603050405020304" pitchFamily="18" charset="0"/>
              </a:rPr>
              <a:t>Online procedures to iteratively allocate test activities</a:t>
            </a: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89980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98A4E-585D-F637-DC45-E3124D56C12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Acknowledgement </a:t>
            </a:r>
          </a:p>
        </p:txBody>
      </p:sp>
      <p:sp>
        <p:nvSpPr>
          <p:cNvPr id="3" name="Content Placeholder 2">
            <a:extLst>
              <a:ext uri="{FF2B5EF4-FFF2-40B4-BE49-F238E27FC236}">
                <a16:creationId xmlns:a16="http://schemas.microsoft.com/office/drawing/2014/main" id="{DBF8E583-79FE-5319-D2A9-7743065EF5D5}"/>
              </a:ext>
            </a:extLst>
          </p:cNvPr>
          <p:cNvSpPr>
            <a:spLocks noGrp="1"/>
          </p:cNvSpPr>
          <p:nvPr>
            <p:ph idx="1"/>
          </p:nvPr>
        </p:nvSpPr>
        <p:spPr>
          <a:xfrm>
            <a:off x="380999" y="1601508"/>
            <a:ext cx="11430000" cy="4720382"/>
          </a:xfrm>
        </p:spPr>
        <p:txBody>
          <a:bodyPr vert="horz" lIns="91440" tIns="45720" rIns="91440" bIns="45720" rtlCol="0" anchor="t">
            <a:normAutofit/>
          </a:bodyPr>
          <a:lstStyle/>
          <a:p>
            <a:pPr marL="0" indent="0" algn="just">
              <a:buNone/>
            </a:pPr>
            <a:r>
              <a:rPr lang="en-US" dirty="0">
                <a:latin typeface="Times New Roman" panose="02020603050405020304" pitchFamily="18" charset="0"/>
                <a:cs typeface="Times New Roman" panose="02020603050405020304" pitchFamily="18" charset="0"/>
              </a:rPr>
              <a:t>This material is based upon work supported by the National Science Foundation under Grant Number 1749635. Any opinions, findings, and conclusions or recommendations expressed in this material are those of the authors and do not necessarily reflect the views of the National Science Foundation.</a:t>
            </a:r>
          </a:p>
          <a:p>
            <a:pPr marL="0" indent="0">
              <a:buNone/>
            </a:pPr>
            <a:endParaRPr lang="en-US" dirty="0">
              <a:latin typeface="Avenir Next LT Pro Light"/>
              <a:cs typeface="Arial"/>
            </a:endParaRPr>
          </a:p>
        </p:txBody>
      </p:sp>
      <p:pic>
        <p:nvPicPr>
          <p:cNvPr id="4" name="Picture 2" descr="NSF Logo | NSF - National Science Foundation">
            <a:extLst>
              <a:ext uri="{FF2B5EF4-FFF2-40B4-BE49-F238E27FC236}">
                <a16:creationId xmlns:a16="http://schemas.microsoft.com/office/drawing/2014/main" id="{2493FEC7-0ABA-457C-BE1C-5F3CDA8C06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4318" y="3533856"/>
            <a:ext cx="2403359" cy="2415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416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B058E6-35AD-4DC4-9860-FCE45AFBE9C4}"/>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Background and introduction</a:t>
            </a:r>
          </a:p>
        </p:txBody>
      </p:sp>
      <p:sp>
        <p:nvSpPr>
          <p:cNvPr id="5" name="Content Placeholder 4">
            <a:extLst>
              <a:ext uri="{FF2B5EF4-FFF2-40B4-BE49-F238E27FC236}">
                <a16:creationId xmlns:a16="http://schemas.microsoft.com/office/drawing/2014/main" id="{0A24ED6E-5864-47FD-B96B-6EC80AA26534}"/>
              </a:ext>
            </a:extLst>
          </p:cNvPr>
          <p:cNvSpPr>
            <a:spLocks noGrp="1"/>
          </p:cNvSpPr>
          <p:nvPr>
            <p:ph idx="1"/>
          </p:nvPr>
        </p:nvSpPr>
        <p:spPr/>
        <p:txBody>
          <a:bodyPr vert="horz" lIns="91440" tIns="45720" rIns="91440" bIns="45720" rtlCol="0" anchor="t">
            <a:normAutofit/>
          </a:bodyPr>
          <a:lstStyle/>
          <a:p>
            <a:pPr algn="just">
              <a:lnSpc>
                <a:spcPct val="100000"/>
              </a:lnSpc>
            </a:pPr>
            <a:r>
              <a:rPr lang="en-US" sz="2400" dirty="0">
                <a:latin typeface="Times New Roman" panose="02020603050405020304" pitchFamily="18" charset="0"/>
                <a:cs typeface="Times New Roman" panose="02020603050405020304" pitchFamily="18" charset="0"/>
              </a:rPr>
              <a:t>Optimal Release Policy </a:t>
            </a:r>
          </a:p>
          <a:p>
            <a:pPr lvl="1" algn="just"/>
            <a:r>
              <a:rPr lang="en-US" sz="2100" dirty="0">
                <a:latin typeface="Times New Roman" panose="02020603050405020304" pitchFamily="18" charset="0"/>
                <a:cs typeface="Times New Roman" panose="02020603050405020304" pitchFamily="18" charset="0"/>
              </a:rPr>
              <a:t>Identify the additional amount of testing before software release</a:t>
            </a:r>
          </a:p>
          <a:p>
            <a:pPr lvl="1" algn="just"/>
            <a:r>
              <a:rPr lang="en-US" sz="2100" dirty="0">
                <a:latin typeface="Times New Roman" panose="02020603050405020304" pitchFamily="18" charset="0"/>
                <a:cs typeface="Times New Roman" panose="02020603050405020304" pitchFamily="18" charset="0"/>
              </a:rPr>
              <a:t>Past studies considered Software Reliability Growth Models (SRGM)</a:t>
            </a:r>
          </a:p>
          <a:p>
            <a:pPr lvl="2" algn="just"/>
            <a:r>
              <a:rPr lang="en-US" dirty="0">
                <a:solidFill>
                  <a:srgbClr val="FF0000"/>
                </a:solidFill>
                <a:latin typeface="Times New Roman" panose="02020603050405020304" pitchFamily="18" charset="0"/>
                <a:cs typeface="Times New Roman" panose="02020603050405020304" pitchFamily="18" charset="0"/>
              </a:rPr>
              <a:t>Do not identify specific test activities underlying defect discovery</a:t>
            </a:r>
          </a:p>
          <a:p>
            <a:pPr lvl="2" algn="just"/>
            <a:r>
              <a:rPr lang="en-US" dirty="0">
                <a:latin typeface="Times New Roman" panose="02020603050405020304" pitchFamily="18" charset="0"/>
                <a:cs typeface="Times New Roman" panose="02020603050405020304" pitchFamily="18" charset="0"/>
              </a:rPr>
              <a:t>Often fail to consider uncertainty or iterative application during the software testing process</a:t>
            </a:r>
          </a:p>
          <a:p>
            <a:pPr marL="914400" lvl="2" indent="0" algn="just">
              <a:buNone/>
            </a:pPr>
            <a:endParaRPr lang="en-US"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Optimal Release Policy for Covariate Software Reliability Models </a:t>
            </a:r>
          </a:p>
          <a:p>
            <a:pPr lvl="1" algn="just"/>
            <a:r>
              <a:rPr lang="en-US" sz="2100" dirty="0">
                <a:latin typeface="Times New Roman" panose="02020603050405020304" pitchFamily="18" charset="0"/>
                <a:cs typeface="Times New Roman" panose="02020603050405020304" pitchFamily="18" charset="0"/>
              </a:rPr>
              <a:t>Explicitly links test activities to defect discovery</a:t>
            </a:r>
          </a:p>
          <a:p>
            <a:pPr lvl="1" algn="just"/>
            <a:r>
              <a:rPr lang="en-US" sz="2100" dirty="0">
                <a:latin typeface="Times New Roman" panose="02020603050405020304" pitchFamily="18" charset="0"/>
                <a:cs typeface="Times New Roman" panose="02020603050405020304" pitchFamily="18" charset="0"/>
              </a:rPr>
              <a:t>Determine the optimal allocation of multiple test activities that minimizes the overall cost of producing the software</a:t>
            </a:r>
          </a:p>
        </p:txBody>
      </p:sp>
    </p:spTree>
    <p:extLst>
      <p:ext uri="{BB962C8B-B14F-4D97-AF65-F5344CB8AC3E}">
        <p14:creationId xmlns:p14="http://schemas.microsoft.com/office/powerpoint/2010/main" val="3482719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0D11E-9CE9-47DD-B44A-7F3DFFE2D742}"/>
              </a:ext>
            </a:extLst>
          </p:cNvPr>
          <p:cNvSpPr>
            <a:spLocks noGrp="1"/>
          </p:cNvSpPr>
          <p:nvPr>
            <p:ph type="title"/>
          </p:nvPr>
        </p:nvSpPr>
        <p:spPr>
          <a:xfrm>
            <a:off x="380999" y="208935"/>
            <a:ext cx="11429999" cy="1309688"/>
          </a:xfrm>
        </p:spPr>
        <p:txBody>
          <a:bodyPr>
            <a:normAutofit/>
          </a:bodyPr>
          <a:lstStyle/>
          <a:p>
            <a:r>
              <a:rPr lang="en-US" sz="3600" dirty="0">
                <a:latin typeface="Times New Roman" panose="02020603050405020304" pitchFamily="18" charset="0"/>
                <a:cs typeface="Times New Roman" panose="02020603050405020304" pitchFamily="18" charset="0"/>
              </a:rPr>
              <a:t>Discrete cox proportional hazards NHPP SRGM</a:t>
            </a:r>
            <a:endParaRPr lang="en-US"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F51CB4-1110-433C-88D7-2B0B12BBD498}"/>
                  </a:ext>
                </a:extLst>
              </p:cNvPr>
              <p:cNvSpPr>
                <a:spLocks noGrp="1"/>
              </p:cNvSpPr>
              <p:nvPr>
                <p:ph idx="1"/>
              </p:nvPr>
            </p:nvSpPr>
            <p:spPr>
              <a:xfrm>
                <a:off x="380999" y="1651819"/>
                <a:ext cx="11430000" cy="4266660"/>
              </a:xfrm>
            </p:spPr>
            <p:txBody>
              <a:bodyPr>
                <a:normAutofit lnSpcReduction="10000"/>
              </a:bodyPr>
              <a:lstStyle/>
              <a:p>
                <a:r>
                  <a:rPr lang="en-US" i="1" dirty="0">
                    <a:latin typeface="Times New Roman" panose="02020603050405020304" pitchFamily="18" charset="0"/>
                    <a:cs typeface="Times New Roman" panose="02020603050405020304" pitchFamily="18" charset="0"/>
                  </a:rPr>
                  <a:t>Mean value function</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m:t>
                      </m:r>
                      <m:r>
                        <m:rPr>
                          <m:sty m:val="p"/>
                        </m:rPr>
                        <a:rPr lang="en-US">
                          <a:latin typeface="Cambria Math" panose="02040503050406030204" pitchFamily="18" charset="0"/>
                        </a:rPr>
                        <m:t>x</m:t>
                      </m:r>
                      <m:r>
                        <a:rPr lang="en-US" i="1">
                          <a:latin typeface="Cambria Math" panose="02040503050406030204" pitchFamily="18" charset="0"/>
                        </a:rPr>
                        <m:t>)=</m:t>
                      </m:r>
                      <m:r>
                        <a:rPr lang="en-US" i="1">
                          <a:latin typeface="Cambria Math" panose="02040503050406030204" pitchFamily="18" charset="0"/>
                        </a:rPr>
                        <m:t>𝜔</m:t>
                      </m:r>
                      <m:nary>
                        <m:naryPr>
                          <m:chr m:val="∑"/>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r>
                                <a:rPr lang="en-US" i="1">
                                  <a:latin typeface="Cambria Math" panose="02040503050406030204" pitchFamily="18" charset="0"/>
                                </a:rPr>
                                <m:t>,</m:t>
                              </m:r>
                              <m:sSub>
                                <m:sSubPr>
                                  <m:ctrlPr>
                                    <a:rPr lang="en-US" i="1">
                                      <a:latin typeface="Cambria Math" panose="02040503050406030204" pitchFamily="18" charset="0"/>
                                    </a:rPr>
                                  </m:ctrlPr>
                                </m:sSubPr>
                                <m:e>
                                  <m:r>
                                    <a:rPr lang="en-US" b="1">
                                      <a:latin typeface="Cambria Math" panose="02040503050406030204" pitchFamily="18" charset="0"/>
                                    </a:rPr>
                                    <m:t>𝐱</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rPr>
                                <m:t>,</m:t>
                              </m:r>
                              <m:r>
                                <a:rPr lang="en-US" b="1" i="1">
                                  <a:latin typeface="Cambria Math" panose="02040503050406030204" pitchFamily="18" charset="0"/>
                                </a:rPr>
                                <m:t>𝜷</m:t>
                              </m:r>
                            </m:sub>
                          </m:sSub>
                        </m:e>
                      </m:nary>
                    </m:oMath>
                  </m:oMathPara>
                </a14:m>
                <a:endParaRPr lang="en-US" i="1" dirty="0">
                  <a:latin typeface="Cambria Math" panose="02040503050406030204" pitchFamily="18" charset="0"/>
                </a:endParaRPr>
              </a:p>
              <a:p>
                <a:endParaRPr lang="en-US" i="1" dirty="0">
                  <a:latin typeface="Cambria Math" panose="02040503050406030204" pitchFamily="18" charset="0"/>
                </a:endParaRPr>
              </a:p>
              <a:p>
                <a:pPr marL="0" indent="0">
                  <a:buNone/>
                </a:pPr>
                <a:r>
                  <a:rPr lang="en-US" i="1" dirty="0">
                    <a:latin typeface="Times New Roman" panose="02020603050405020304" pitchFamily="18" charset="0"/>
                    <a:cs typeface="Times New Roman" panose="02020603050405020304" pitchFamily="18" charset="0"/>
                  </a:rPr>
                  <a:t>where</a:t>
                </a:r>
              </a:p>
              <a:p>
                <a:endParaRPr lang="en-US" i="1" dirty="0">
                  <a:latin typeface="Cambria Math" panose="02040503050406030204" pitchFamily="18" charset="0"/>
                </a:endParaRP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r>
                          <a:rPr lang="en-US" i="1">
                            <a:latin typeface="Cambria Math" panose="02040503050406030204" pitchFamily="18" charset="0"/>
                          </a:rPr>
                          <m:t>,</m:t>
                        </m:r>
                        <m:sSub>
                          <m:sSubPr>
                            <m:ctrlPr>
                              <a:rPr lang="en-US" i="1">
                                <a:latin typeface="Cambria Math" panose="02040503050406030204" pitchFamily="18" charset="0"/>
                              </a:rPr>
                            </m:ctrlPr>
                          </m:sSubPr>
                          <m:e>
                            <m:r>
                              <a:rPr lang="en-US" b="1">
                                <a:latin typeface="Cambria Math" panose="02040503050406030204" pitchFamily="18" charset="0"/>
                              </a:rPr>
                              <m:t>𝐱</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rPr>
                          <m:t>,</m:t>
                        </m:r>
                        <m:r>
                          <a:rPr lang="en-US" b="1" i="1">
                            <a:latin typeface="Cambria Math" panose="02040503050406030204" pitchFamily="18" charset="0"/>
                          </a:rPr>
                          <m:t>𝜷</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𝜃</m:t>
                                    </m:r>
                                  </m:sub>
                                  <m:sup>
                                    <m:r>
                                      <a:rPr lang="en-US" i="1">
                                        <a:latin typeface="Cambria Math" panose="02040503050406030204" pitchFamily="18" charset="0"/>
                                      </a:rPr>
                                      <m:t>0</m:t>
                                    </m:r>
                                  </m:sup>
                                </m:sSubSup>
                              </m:e>
                            </m:d>
                          </m:e>
                          <m:sup>
                            <m:r>
                              <a:rPr lang="en-US" i="1">
                                <a:latin typeface="Cambria Math" panose="02040503050406030204" pitchFamily="18" charset="0"/>
                              </a:rPr>
                              <m:t>𝑔</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a:latin typeface="Cambria Math" panose="02040503050406030204" pitchFamily="18" charset="0"/>
                                      </a:rPr>
                                      <m:t>𝐱</m:t>
                                    </m:r>
                                  </m:e>
                                  <m:sub>
                                    <m:r>
                                      <a:rPr lang="en-US" i="1">
                                        <a:latin typeface="Cambria Math" panose="02040503050406030204" pitchFamily="18" charset="0"/>
                                      </a:rPr>
                                      <m:t>𝑖</m:t>
                                    </m:r>
                                  </m:sub>
                                </m:sSub>
                                <m:r>
                                  <a:rPr lang="en-US" b="1" i="1">
                                    <a:latin typeface="Cambria Math" panose="02040503050406030204" pitchFamily="18" charset="0"/>
                                  </a:rPr>
                                  <m:t>;</m:t>
                                </m:r>
                                <m:r>
                                  <a:rPr lang="en-US" b="1" i="1">
                                    <a:latin typeface="Cambria Math" panose="02040503050406030204" pitchFamily="18" charset="0"/>
                                  </a:rPr>
                                  <m:t>𝜷</m:t>
                                </m:r>
                              </m:e>
                            </m:d>
                          </m:sup>
                        </m:sSup>
                      </m:e>
                    </m:d>
                    <m:nary>
                      <m:naryPr>
                        <m:chr m:val="∏"/>
                        <m:ctrlPr>
                          <a:rPr lang="en-US" i="1">
                            <a:latin typeface="Cambria Math" panose="02040503050406030204" pitchFamily="18" charset="0"/>
                          </a:rPr>
                        </m:ctrlPr>
                      </m:naryPr>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𝑖</m:t>
                        </m:r>
                        <m:r>
                          <a:rPr lang="en-US" i="1">
                            <a:latin typeface="Cambria Math" panose="02040503050406030204" pitchFamily="18" charset="0"/>
                          </a:rPr>
                          <m:t>−1</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𝜃</m:t>
                                    </m:r>
                                  </m:sub>
                                  <m:sup>
                                    <m:r>
                                      <a:rPr lang="en-US" i="1">
                                        <a:latin typeface="Cambria Math" panose="02040503050406030204" pitchFamily="18" charset="0"/>
                                      </a:rPr>
                                      <m:t>0</m:t>
                                    </m:r>
                                  </m:sup>
                                </m:sSubSup>
                              </m:e>
                            </m:d>
                          </m:e>
                          <m:sup>
                            <m:r>
                              <a:rPr lang="en-US" i="1">
                                <a:latin typeface="Cambria Math" panose="02040503050406030204" pitchFamily="18" charset="0"/>
                              </a:rPr>
                              <m:t>𝑔</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a:latin typeface="Cambria Math" panose="02040503050406030204" pitchFamily="18" charset="0"/>
                                      </a:rPr>
                                      <m:t>𝐱</m:t>
                                    </m:r>
                                  </m:e>
                                  <m:sub>
                                    <m:r>
                                      <a:rPr lang="en-US" i="1">
                                        <a:latin typeface="Cambria Math" panose="02040503050406030204" pitchFamily="18" charset="0"/>
                                      </a:rPr>
                                      <m:t>𝑘</m:t>
                                    </m:r>
                                  </m:sub>
                                </m:sSub>
                                <m:r>
                                  <a:rPr lang="en-US" b="1" i="1">
                                    <a:latin typeface="Cambria Math" panose="02040503050406030204" pitchFamily="18" charset="0"/>
                                  </a:rPr>
                                  <m:t>;</m:t>
                                </m:r>
                                <m:r>
                                  <a:rPr lang="en-US" b="1" i="1">
                                    <a:latin typeface="Cambria Math" panose="02040503050406030204" pitchFamily="18" charset="0"/>
                                  </a:rPr>
                                  <m:t>𝜷</m:t>
                                </m:r>
                              </m:e>
                            </m:d>
                          </m:sup>
                        </m:sSup>
                      </m:e>
                    </m:nary>
                  </m:oMath>
                </a14:m>
                <a:endParaRPr lang="en-US" b="1" i="1" dirty="0">
                  <a:latin typeface="Cambria Math" panose="02040503050406030204" pitchFamily="18" charset="0"/>
                </a:endParaRPr>
              </a:p>
              <a:p>
                <a:pPr marL="0" indent="0">
                  <a:buNone/>
                </a:pPr>
                <a14:m>
                  <m:oMath xmlns:m="http://schemas.openxmlformats.org/officeDocument/2006/math">
                    <m:r>
                      <a:rPr lang="en-US" b="1" i="1" smtClean="0">
                        <a:latin typeface="Cambria Math" panose="02040503050406030204" pitchFamily="18" charset="0"/>
                      </a:rPr>
                      <m:t>                           </m:t>
                    </m:r>
                  </m:oMath>
                </a14:m>
                <a:r>
                  <a:rPr lang="en-US" altLang="en-US" dirty="0"/>
                  <a:t> </a:t>
                </a:r>
              </a:p>
              <a:p>
                <a:endParaRPr lang="en-US" dirty="0"/>
              </a:p>
            </p:txBody>
          </p:sp>
        </mc:Choice>
        <mc:Fallback xmlns="">
          <p:sp>
            <p:nvSpPr>
              <p:cNvPr id="3" name="Content Placeholder 2">
                <a:extLst>
                  <a:ext uri="{FF2B5EF4-FFF2-40B4-BE49-F238E27FC236}">
                    <a16:creationId xmlns:a16="http://schemas.microsoft.com/office/drawing/2014/main" id="{FEF51CB4-1110-433C-88D7-2B0B12BBD498}"/>
                  </a:ext>
                </a:extLst>
              </p:cNvPr>
              <p:cNvSpPr>
                <a:spLocks noGrp="1" noRot="1" noChangeAspect="1" noMove="1" noResize="1" noEditPoints="1" noAdjustHandles="1" noChangeArrowheads="1" noChangeShapeType="1" noTextEdit="1"/>
              </p:cNvSpPr>
              <p:nvPr>
                <p:ph idx="1"/>
              </p:nvPr>
            </p:nvSpPr>
            <p:spPr>
              <a:xfrm>
                <a:off x="380999" y="1651819"/>
                <a:ext cx="11430000" cy="4266660"/>
              </a:xfrm>
              <a:blipFill>
                <a:blip r:embed="rId2"/>
                <a:stretch>
                  <a:fillRect l="-1067" t="-3571"/>
                </a:stretch>
              </a:blipFill>
            </p:spPr>
            <p:txBody>
              <a:bodyPr/>
              <a:lstStyle/>
              <a:p>
                <a:r>
                  <a:rPr lang="en-US">
                    <a:noFill/>
                  </a:rPr>
                  <a:t> </a:t>
                </a:r>
              </a:p>
            </p:txBody>
          </p:sp>
        </mc:Fallback>
      </mc:AlternateContent>
      <p:cxnSp>
        <p:nvCxnSpPr>
          <p:cNvPr id="4" name="Elbow Connector 9">
            <a:extLst>
              <a:ext uri="{FF2B5EF4-FFF2-40B4-BE49-F238E27FC236}">
                <a16:creationId xmlns:a16="http://schemas.microsoft.com/office/drawing/2014/main" id="{AC23D356-9809-4251-BC51-7AE80FD3E786}"/>
              </a:ext>
            </a:extLst>
          </p:cNvPr>
          <p:cNvCxnSpPr>
            <a:cxnSpLocks/>
          </p:cNvCxnSpPr>
          <p:nvPr/>
        </p:nvCxnSpPr>
        <p:spPr>
          <a:xfrm rot="10800000" flipV="1">
            <a:off x="5902509" y="1873824"/>
            <a:ext cx="2011769" cy="461665"/>
          </a:xfrm>
          <a:prstGeom prst="bentConnector3">
            <a:avLst>
              <a:gd name="adj1" fmla="val 99714"/>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A38B0683-929C-475C-BC5F-9A6391F644ED}"/>
              </a:ext>
            </a:extLst>
          </p:cNvPr>
          <p:cNvSpPr txBox="1"/>
          <p:nvPr/>
        </p:nvSpPr>
        <p:spPr>
          <a:xfrm>
            <a:off x="7914277" y="1380142"/>
            <a:ext cx="2580155" cy="923330"/>
          </a:xfrm>
          <a:prstGeom prst="rect">
            <a:avLst/>
          </a:prstGeom>
          <a:noFill/>
        </p:spPr>
        <p:txBody>
          <a:bodyPr wrap="square" rtlCol="0">
            <a:spAutoFit/>
          </a:bodyPr>
          <a:lstStyle/>
          <a:p>
            <a:pPr algn="ctr"/>
            <a:r>
              <a:rPr lang="en-US" sz="1800" dirty="0">
                <a:solidFill>
                  <a:schemeClr val="bg1"/>
                </a:solidFill>
                <a:latin typeface="Times New Roman" panose="02020603050405020304" pitchFamily="18" charset="0"/>
                <a:cs typeface="Times New Roman" panose="02020603050405020304" pitchFamily="18" charset="0"/>
              </a:rPr>
              <a:t>Number of defects that would be detected with indefinite testing</a:t>
            </a:r>
          </a:p>
        </p:txBody>
      </p:sp>
      <p:cxnSp>
        <p:nvCxnSpPr>
          <p:cNvPr id="7" name="Elbow Connector 38">
            <a:extLst>
              <a:ext uri="{FF2B5EF4-FFF2-40B4-BE49-F238E27FC236}">
                <a16:creationId xmlns:a16="http://schemas.microsoft.com/office/drawing/2014/main" id="{92489AB4-33C9-4108-B73D-D9BD4AE0F2FF}"/>
              </a:ext>
            </a:extLst>
          </p:cNvPr>
          <p:cNvCxnSpPr>
            <a:cxnSpLocks/>
          </p:cNvCxnSpPr>
          <p:nvPr/>
        </p:nvCxnSpPr>
        <p:spPr>
          <a:xfrm rot="10800000" flipV="1">
            <a:off x="1981201" y="4209557"/>
            <a:ext cx="1047105" cy="669444"/>
          </a:xfrm>
          <a:prstGeom prst="bentConnector3">
            <a:avLst>
              <a:gd name="adj1" fmla="val 99965"/>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3D080FD-5F54-4D5C-A23A-E665AB353B42}"/>
                  </a:ext>
                </a:extLst>
              </p:cNvPr>
              <p:cNvSpPr txBox="1"/>
              <p:nvPr/>
            </p:nvSpPr>
            <p:spPr>
              <a:xfrm>
                <a:off x="3028306" y="3614696"/>
                <a:ext cx="2063385" cy="923330"/>
              </a:xfrm>
              <a:prstGeom prst="rect">
                <a:avLst/>
              </a:prstGeom>
              <a:noFill/>
            </p:spPr>
            <p:txBody>
              <a:bodyPr wrap="square" rtlCol="0">
                <a:spAutoFit/>
              </a:bodyPr>
              <a:lstStyle/>
              <a:p>
                <a:pPr algn="ctr"/>
                <a:r>
                  <a:rPr lang="en-US" sz="1800" dirty="0">
                    <a:solidFill>
                      <a:schemeClr val="bg1"/>
                    </a:solidFill>
                    <a:latin typeface="Times New Roman" panose="02020603050405020304" pitchFamily="18" charset="0"/>
                    <a:cs typeface="Times New Roman" panose="02020603050405020304" pitchFamily="18" charset="0"/>
                  </a:rPr>
                  <a:t>Covariates associated with </a:t>
                </a:r>
                <a14:m>
                  <m:oMath xmlns:m="http://schemas.openxmlformats.org/officeDocument/2006/math">
                    <m:sSub>
                      <m:sSubPr>
                        <m:ctrlPr>
                          <a:rPr lang="en-US" sz="1800" i="1" dirty="0" smtClean="0">
                            <a:solidFill>
                              <a:schemeClr val="bg1"/>
                            </a:solidFill>
                            <a:latin typeface="Cambria Math" panose="02040503050406030204" pitchFamily="18" charset="0"/>
                            <a:cs typeface="Times New Roman" panose="02020603050405020304" pitchFamily="18" charset="0"/>
                          </a:rPr>
                        </m:ctrlPr>
                      </m:sSubPr>
                      <m:e>
                        <m:r>
                          <a:rPr lang="en-US" sz="1800" i="1" dirty="0" smtClean="0">
                            <a:solidFill>
                              <a:schemeClr val="bg1"/>
                            </a:solidFill>
                            <a:latin typeface="Cambria Math" panose="02040503050406030204" pitchFamily="18" charset="0"/>
                            <a:cs typeface="Times New Roman" panose="02020603050405020304" pitchFamily="18" charset="0"/>
                          </a:rPr>
                          <m:t>𝑦</m:t>
                        </m:r>
                      </m:e>
                      <m:sub>
                        <m:r>
                          <a:rPr lang="en-US" sz="1800" i="1" dirty="0" smtClean="0">
                            <a:solidFill>
                              <a:schemeClr val="bg1"/>
                            </a:solidFill>
                            <a:latin typeface="Cambria Math" panose="02040503050406030204" pitchFamily="18" charset="0"/>
                            <a:cs typeface="Times New Roman" panose="02020603050405020304" pitchFamily="18" charset="0"/>
                          </a:rPr>
                          <m:t>𝑖</m:t>
                        </m:r>
                      </m:sub>
                    </m:sSub>
                  </m:oMath>
                </a14:m>
                <a:r>
                  <a:rPr lang="en-US" sz="1800" dirty="0">
                    <a:solidFill>
                      <a:schemeClr val="bg1"/>
                    </a:solidFill>
                    <a:latin typeface="Times New Roman" panose="02020603050405020304" pitchFamily="18" charset="0"/>
                    <a:cs typeface="Times New Roman" panose="02020603050405020304" pitchFamily="18" charset="0"/>
                  </a:rPr>
                  <a:t>  at the time of testing</a:t>
                </a:r>
              </a:p>
            </p:txBody>
          </p:sp>
        </mc:Choice>
        <mc:Fallback xmlns="">
          <p:sp>
            <p:nvSpPr>
              <p:cNvPr id="8" name="TextBox 7">
                <a:extLst>
                  <a:ext uri="{FF2B5EF4-FFF2-40B4-BE49-F238E27FC236}">
                    <a16:creationId xmlns:a16="http://schemas.microsoft.com/office/drawing/2014/main" id="{83D080FD-5F54-4D5C-A23A-E665AB353B42}"/>
                  </a:ext>
                </a:extLst>
              </p:cNvPr>
              <p:cNvSpPr txBox="1">
                <a:spLocks noRot="1" noChangeAspect="1" noMove="1" noResize="1" noEditPoints="1" noAdjustHandles="1" noChangeArrowheads="1" noChangeShapeType="1" noTextEdit="1"/>
              </p:cNvSpPr>
              <p:nvPr/>
            </p:nvSpPr>
            <p:spPr>
              <a:xfrm>
                <a:off x="3028306" y="3614696"/>
                <a:ext cx="2063385" cy="923330"/>
              </a:xfrm>
              <a:prstGeom prst="rect">
                <a:avLst/>
              </a:prstGeom>
              <a:blipFill>
                <a:blip r:embed="rId3"/>
                <a:stretch>
                  <a:fillRect l="-2663" t="-3974" r="-2367" b="-9934"/>
                </a:stretch>
              </a:blipFill>
            </p:spPr>
            <p:txBody>
              <a:bodyPr/>
              <a:lstStyle/>
              <a:p>
                <a:r>
                  <a:rPr lang="en-US">
                    <a:noFill/>
                  </a:rPr>
                  <a:t> </a:t>
                </a:r>
              </a:p>
            </p:txBody>
          </p:sp>
        </mc:Fallback>
      </mc:AlternateContent>
      <p:cxnSp>
        <p:nvCxnSpPr>
          <p:cNvPr id="9" name="Elbow Connector 13">
            <a:extLst>
              <a:ext uri="{FF2B5EF4-FFF2-40B4-BE49-F238E27FC236}">
                <a16:creationId xmlns:a16="http://schemas.microsoft.com/office/drawing/2014/main" id="{9228AF7A-D7E0-4309-83D8-19D2EA376853}"/>
              </a:ext>
            </a:extLst>
          </p:cNvPr>
          <p:cNvCxnSpPr>
            <a:cxnSpLocks/>
          </p:cNvCxnSpPr>
          <p:nvPr/>
        </p:nvCxnSpPr>
        <p:spPr>
          <a:xfrm rot="10800000" flipV="1">
            <a:off x="5480413" y="4076361"/>
            <a:ext cx="1717841" cy="511742"/>
          </a:xfrm>
          <a:prstGeom prst="bentConnector3">
            <a:avLst>
              <a:gd name="adj1" fmla="val 100476"/>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42C2F3AB-CEAA-4DAA-A886-BB36346B5DC0}"/>
              </a:ext>
            </a:extLst>
          </p:cNvPr>
          <p:cNvSpPr txBox="1"/>
          <p:nvPr/>
        </p:nvSpPr>
        <p:spPr>
          <a:xfrm>
            <a:off x="7100311" y="3548098"/>
            <a:ext cx="2252381" cy="923330"/>
          </a:xfrm>
          <a:prstGeom prst="rect">
            <a:avLst/>
          </a:prstGeom>
          <a:noFill/>
        </p:spPr>
        <p:txBody>
          <a:bodyPr wrap="square" rtlCol="0">
            <a:spAutoFit/>
          </a:bodyPr>
          <a:lstStyle/>
          <a:p>
            <a:pPr algn="ctr"/>
            <a:r>
              <a:rPr lang="en-US" sz="1800" dirty="0">
                <a:solidFill>
                  <a:schemeClr val="bg1"/>
                </a:solidFill>
                <a:latin typeface="Times New Roman" panose="02020603050405020304" pitchFamily="18" charset="0"/>
                <a:cs typeface="Times New Roman" panose="02020603050405020304" pitchFamily="18" charset="0"/>
              </a:rPr>
              <a:t>Discrete Cox Proportional Hazard model</a:t>
            </a:r>
          </a:p>
        </p:txBody>
      </p:sp>
      <p:cxnSp>
        <p:nvCxnSpPr>
          <p:cNvPr id="11" name="Elbow Connector 37">
            <a:extLst>
              <a:ext uri="{FF2B5EF4-FFF2-40B4-BE49-F238E27FC236}">
                <a16:creationId xmlns:a16="http://schemas.microsoft.com/office/drawing/2014/main" id="{E458A1BF-BC54-4EB4-A936-FC8D5BFF0DA7}"/>
              </a:ext>
            </a:extLst>
          </p:cNvPr>
          <p:cNvCxnSpPr>
            <a:cxnSpLocks/>
          </p:cNvCxnSpPr>
          <p:nvPr/>
        </p:nvCxnSpPr>
        <p:spPr>
          <a:xfrm rot="10800000">
            <a:off x="2438460" y="5148764"/>
            <a:ext cx="132586" cy="393275"/>
          </a:xfrm>
          <a:prstGeom prst="bentConnector2">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253396EF-AD12-4F49-B22E-E363492A905C}"/>
              </a:ext>
            </a:extLst>
          </p:cNvPr>
          <p:cNvSpPr txBox="1"/>
          <p:nvPr/>
        </p:nvSpPr>
        <p:spPr>
          <a:xfrm>
            <a:off x="2535674" y="5272148"/>
            <a:ext cx="2130201" cy="646331"/>
          </a:xfrm>
          <a:prstGeom prst="rect">
            <a:avLst/>
          </a:prstGeom>
          <a:noFill/>
        </p:spPr>
        <p:txBody>
          <a:bodyPr wrap="square" rtlCol="0">
            <a:spAutoFit/>
          </a:bodyPr>
          <a:lstStyle/>
          <a:p>
            <a:pPr algn="ctr"/>
            <a:r>
              <a:rPr lang="en-US" sz="1800" dirty="0">
                <a:solidFill>
                  <a:schemeClr val="bg1"/>
                </a:solidFill>
                <a:latin typeface="Times New Roman" panose="02020603050405020304" pitchFamily="18" charset="0"/>
                <a:cs typeface="Times New Roman" panose="02020603050405020304" pitchFamily="18" charset="0"/>
              </a:rPr>
              <a:t>Vector of Cox model</a:t>
            </a:r>
          </a:p>
          <a:p>
            <a:pPr algn="ctr"/>
            <a:r>
              <a:rPr lang="en-US" sz="1800" dirty="0">
                <a:solidFill>
                  <a:schemeClr val="bg1"/>
                </a:solidFill>
                <a:latin typeface="Times New Roman" panose="02020603050405020304" pitchFamily="18" charset="0"/>
                <a:cs typeface="Times New Roman" panose="02020603050405020304" pitchFamily="18" charset="0"/>
              </a:rPr>
              <a:t>parameters </a:t>
            </a:r>
          </a:p>
        </p:txBody>
      </p:sp>
      <p:cxnSp>
        <p:nvCxnSpPr>
          <p:cNvPr id="13" name="Elbow Connector 27">
            <a:extLst>
              <a:ext uri="{FF2B5EF4-FFF2-40B4-BE49-F238E27FC236}">
                <a16:creationId xmlns:a16="http://schemas.microsoft.com/office/drawing/2014/main" id="{E4983BE3-8919-4546-BA19-452C82BC3997}"/>
              </a:ext>
            </a:extLst>
          </p:cNvPr>
          <p:cNvCxnSpPr>
            <a:cxnSpLocks/>
          </p:cNvCxnSpPr>
          <p:nvPr/>
        </p:nvCxnSpPr>
        <p:spPr>
          <a:xfrm rot="10800000">
            <a:off x="2226056" y="5151746"/>
            <a:ext cx="60600" cy="887133"/>
          </a:xfrm>
          <a:prstGeom prst="bentConnector2">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B1180831-BF28-4CE5-90DD-29687D25D37A}"/>
              </a:ext>
            </a:extLst>
          </p:cNvPr>
          <p:cNvSpPr txBox="1"/>
          <p:nvPr/>
        </p:nvSpPr>
        <p:spPr>
          <a:xfrm>
            <a:off x="2215226" y="5867009"/>
            <a:ext cx="2771096" cy="369332"/>
          </a:xfrm>
          <a:prstGeom prst="rect">
            <a:avLst/>
          </a:prstGeom>
          <a:noFill/>
        </p:spPr>
        <p:txBody>
          <a:bodyPr wrap="square" rtlCol="0">
            <a:spAutoFit/>
          </a:bodyPr>
          <a:lstStyle/>
          <a:p>
            <a:pPr algn="ctr"/>
            <a:r>
              <a:rPr lang="en-US" sz="1800" dirty="0">
                <a:solidFill>
                  <a:schemeClr val="bg1"/>
                </a:solidFill>
                <a:latin typeface="Times New Roman" panose="02020603050405020304" pitchFamily="18" charset="0"/>
                <a:cs typeface="Times New Roman" panose="02020603050405020304" pitchFamily="18" charset="0"/>
              </a:rPr>
              <a:t>Vector of model parameters </a:t>
            </a:r>
          </a:p>
        </p:txBody>
      </p:sp>
      <p:cxnSp>
        <p:nvCxnSpPr>
          <p:cNvPr id="15" name="Elbow Connector 16">
            <a:extLst>
              <a:ext uri="{FF2B5EF4-FFF2-40B4-BE49-F238E27FC236}">
                <a16:creationId xmlns:a16="http://schemas.microsoft.com/office/drawing/2014/main" id="{39B44D42-AA92-405E-AB9E-D4F101002651}"/>
              </a:ext>
            </a:extLst>
          </p:cNvPr>
          <p:cNvCxnSpPr>
            <a:cxnSpLocks/>
          </p:cNvCxnSpPr>
          <p:nvPr/>
        </p:nvCxnSpPr>
        <p:spPr>
          <a:xfrm rot="10800000">
            <a:off x="4763090" y="5077018"/>
            <a:ext cx="1897969" cy="562541"/>
          </a:xfrm>
          <a:prstGeom prst="bentConnector3">
            <a:avLst>
              <a:gd name="adj1" fmla="val 100344"/>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6867F1D7-8450-4087-9627-05FA770F0075}"/>
              </a:ext>
            </a:extLst>
          </p:cNvPr>
          <p:cNvSpPr txBox="1"/>
          <p:nvPr/>
        </p:nvSpPr>
        <p:spPr>
          <a:xfrm>
            <a:off x="6615602" y="5454894"/>
            <a:ext cx="2765611" cy="369332"/>
          </a:xfrm>
          <a:prstGeom prst="rect">
            <a:avLst/>
          </a:prstGeom>
          <a:noFill/>
        </p:spPr>
        <p:txBody>
          <a:bodyPr wrap="square" rtlCol="0">
            <a:spAutoFit/>
          </a:bodyPr>
          <a:lstStyle/>
          <a:p>
            <a:r>
              <a:rPr lang="en-US" sz="1800" dirty="0">
                <a:solidFill>
                  <a:schemeClr val="bg1"/>
                </a:solidFill>
                <a:latin typeface="Times New Roman" panose="02020603050405020304" pitchFamily="18" charset="0"/>
                <a:cs typeface="Times New Roman" panose="02020603050405020304" pitchFamily="18" charset="0"/>
              </a:rPr>
              <a:t>Baseline hazard function</a:t>
            </a:r>
          </a:p>
        </p:txBody>
      </p:sp>
    </p:spTree>
    <p:extLst>
      <p:ext uri="{BB962C8B-B14F-4D97-AF65-F5344CB8AC3E}">
        <p14:creationId xmlns:p14="http://schemas.microsoft.com/office/powerpoint/2010/main" val="283036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53F5-09B6-4FB2-9D6A-3D2E130A9195}"/>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Hazard functions and MLE ESTIMATION WITH COVARIATES </a:t>
            </a:r>
            <a:endParaRPr lang="en-US"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3FAB4E-8FCD-42DA-800A-20BD8F9AE73E}"/>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Can be incorporated into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r>
                          <a:rPr lang="en-US" i="1">
                            <a:latin typeface="Cambria Math" panose="02040503050406030204" pitchFamily="18" charset="0"/>
                          </a:rPr>
                          <m:t>,</m:t>
                        </m:r>
                        <m:sSub>
                          <m:sSubPr>
                            <m:ctrlPr>
                              <a:rPr lang="en-US" i="1">
                                <a:latin typeface="Cambria Math" panose="02040503050406030204" pitchFamily="18" charset="0"/>
                              </a:rPr>
                            </m:ctrlPr>
                          </m:sSubPr>
                          <m:e>
                            <m:r>
                              <a:rPr lang="en-US" b="1">
                                <a:latin typeface="Cambria Math" panose="02040503050406030204" pitchFamily="18" charset="0"/>
                              </a:rPr>
                              <m:t>𝐱</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rPr>
                          <m:t>,</m:t>
                        </m:r>
                        <m:r>
                          <a:rPr lang="en-US" b="1" i="1">
                            <a:latin typeface="Cambria Math" panose="02040503050406030204" pitchFamily="18" charset="0"/>
                          </a:rPr>
                          <m:t>𝜷</m:t>
                        </m:r>
                      </m:sub>
                    </m:sSub>
                  </m:oMath>
                </a14:m>
                <a:endParaRPr lang="en-US"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Geometric (GM)</a:t>
                </a:r>
              </a:p>
              <a:p>
                <a:pPr lvl="1"/>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Negative binomial of order two (NB2)</a:t>
                </a:r>
              </a:p>
              <a:p>
                <a:pPr lvl="1"/>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Discrete Weibull of order two (DW2)</a:t>
                </a:r>
              </a:p>
              <a:p>
                <a:endParaRPr lang="en-US" dirty="0"/>
              </a:p>
            </p:txBody>
          </p:sp>
        </mc:Choice>
        <mc:Fallback xmlns="">
          <p:sp>
            <p:nvSpPr>
              <p:cNvPr id="3" name="Content Placeholder 2">
                <a:extLst>
                  <a:ext uri="{FF2B5EF4-FFF2-40B4-BE49-F238E27FC236}">
                    <a16:creationId xmlns:a16="http://schemas.microsoft.com/office/drawing/2014/main" id="{483FAB4E-8FCD-42DA-800A-20BD8F9AE73E}"/>
                  </a:ext>
                </a:extLst>
              </p:cNvPr>
              <p:cNvSpPr>
                <a:spLocks noGrp="1" noRot="1" noChangeAspect="1" noMove="1" noResize="1" noEditPoints="1" noAdjustHandles="1" noChangeArrowheads="1" noChangeShapeType="1" noTextEdit="1"/>
              </p:cNvSpPr>
              <p:nvPr>
                <p:ph idx="1"/>
              </p:nvPr>
            </p:nvSpPr>
            <p:spPr>
              <a:blipFill>
                <a:blip r:embed="rId3"/>
                <a:stretch>
                  <a:fillRect l="-907" t="-2381"/>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0F3F7AA9-8C9E-4989-9957-892D7A5AD33F}"/>
              </a:ext>
            </a:extLst>
          </p:cNvPr>
          <p:cNvCxnSpPr>
            <a:cxnSpLocks/>
          </p:cNvCxnSpPr>
          <p:nvPr/>
        </p:nvCxnSpPr>
        <p:spPr>
          <a:xfrm>
            <a:off x="6311392" y="1971040"/>
            <a:ext cx="0" cy="37826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E9DCC25-C7BC-443E-9E96-888028F47908}"/>
                  </a:ext>
                </a:extLst>
              </p:cNvPr>
              <p:cNvSpPr txBox="1"/>
              <p:nvPr/>
            </p:nvSpPr>
            <p:spPr>
              <a:xfrm>
                <a:off x="6488175" y="2032000"/>
                <a:ext cx="5195824" cy="2713563"/>
              </a:xfrm>
              <a:prstGeom prst="rect">
                <a:avLst/>
              </a:prstGeom>
              <a:noFill/>
            </p:spPr>
            <p:txBody>
              <a:bodyPr wrap="square" rtlCol="0">
                <a:spAutoFit/>
              </a:bodyPr>
              <a:lstStyle/>
              <a:p>
                <a:pPr marL="685800" lvl="1" indent="-228600">
                  <a:lnSpc>
                    <a:spcPct val="90000"/>
                  </a:lnSpc>
                  <a:spcBef>
                    <a:spcPts val="500"/>
                  </a:spcBef>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The  log-likelihood function is used to estimate the parameters of the discrete Cox proportional hazard model (DCPH) with covariates.</a:t>
                </a:r>
              </a:p>
              <a:p>
                <a:pPr marL="685800" lvl="1" indent="-228600">
                  <a:lnSpc>
                    <a:spcPct val="90000"/>
                  </a:lnSpc>
                  <a:spcBef>
                    <a:spcPts val="500"/>
                  </a:spcBef>
                  <a:buFont typeface="Arial" panose="020B0604020202020204" pitchFamily="34" charset="0"/>
                  <a:buChar char="•"/>
                </a:pPr>
                <a:endParaRPr lang="en-US" sz="2000" dirty="0">
                  <a:solidFill>
                    <a:schemeClr val="bg1"/>
                  </a:solidFill>
                  <a:latin typeface="Times New Roman" panose="02020603050405020304" pitchFamily="18" charset="0"/>
                  <a:cs typeface="Times New Roman" panose="02020603050405020304" pitchFamily="18" charset="0"/>
                </a:endParaRPr>
              </a:p>
              <a:p>
                <a:pPr marL="685800" lvl="1" indent="-228600">
                  <a:lnSpc>
                    <a:spcPct val="90000"/>
                  </a:lnSpc>
                  <a:spcBef>
                    <a:spcPts val="500"/>
                  </a:spcBef>
                  <a:buFont typeface="Arial" panose="020B0604020202020204" pitchFamily="34" charset="0"/>
                  <a:buChar char="•"/>
                </a:pPr>
                <a:r>
                  <a:rPr lang="en-US" altLang="en-US" sz="2000" dirty="0">
                    <a:solidFill>
                      <a:schemeClr val="bg1"/>
                    </a:solidFill>
                    <a:latin typeface="Times New Roman" panose="02020603050405020304" pitchFamily="18" charset="0"/>
                    <a:cs typeface="Times New Roman" panose="02020603050405020304" pitchFamily="18" charset="0"/>
                  </a:rPr>
                  <a:t>MLE of model with</a:t>
                </a:r>
                <a14:m>
                  <m:oMath xmlns:m="http://schemas.openxmlformats.org/officeDocument/2006/math">
                    <m:r>
                      <a:rPr lang="en-US" altLang="en-US" sz="2000" dirty="0">
                        <a:solidFill>
                          <a:schemeClr val="bg1"/>
                        </a:solidFill>
                        <a:latin typeface="Cambria Math" panose="02040503050406030204" pitchFamily="18" charset="0"/>
                      </a:rPr>
                      <m:t> </m:t>
                    </m:r>
                    <m:r>
                      <a:rPr lang="en-US" altLang="en-US" sz="2000" dirty="0">
                        <a:solidFill>
                          <a:schemeClr val="bg1"/>
                        </a:solidFill>
                        <a:latin typeface="Cambria Math" panose="02040503050406030204" pitchFamily="18" charset="0"/>
                      </a:rPr>
                      <m:t>𝑟</m:t>
                    </m:r>
                    <m:r>
                      <a:rPr lang="en-US" altLang="en-US" sz="2000" dirty="0">
                        <a:solidFill>
                          <a:schemeClr val="bg1"/>
                        </a:solidFill>
                        <a:latin typeface="Cambria Math" panose="02040503050406030204" pitchFamily="18" charset="0"/>
                      </a:rPr>
                      <m:t> </m:t>
                    </m:r>
                  </m:oMath>
                </a14:m>
                <a:r>
                  <a:rPr lang="en-US" altLang="en-US" sz="2000" dirty="0">
                    <a:solidFill>
                      <a:schemeClr val="bg1"/>
                    </a:solidFill>
                    <a:latin typeface="Times New Roman" panose="02020603050405020304" pitchFamily="18" charset="0"/>
                    <a:cs typeface="Times New Roman" panose="02020603050405020304" pitchFamily="18" charset="0"/>
                  </a:rPr>
                  <a:t>covariates and </a:t>
                </a:r>
                <a14:m>
                  <m:oMath xmlns:m="http://schemas.openxmlformats.org/officeDocument/2006/math">
                    <m:r>
                      <a:rPr lang="en-US" sz="2000">
                        <a:solidFill>
                          <a:schemeClr val="bg1"/>
                        </a:solidFill>
                        <a:latin typeface="Cambria Math" panose="02040503050406030204" pitchFamily="18" charset="0"/>
                      </a:rPr>
                      <m:t>𝛾</m:t>
                    </m:r>
                  </m:oMath>
                </a14:m>
                <a:r>
                  <a:rPr lang="en-US" altLang="en-US" sz="2000" dirty="0">
                    <a:solidFill>
                      <a:schemeClr val="bg1"/>
                    </a:solidFill>
                    <a:latin typeface="Times New Roman" panose="02020603050405020304" pitchFamily="18" charset="0"/>
                    <a:cs typeface="Times New Roman" panose="02020603050405020304" pitchFamily="18" charset="0"/>
                  </a:rPr>
                  <a:t> paramaters obtained by solving system of equations.</a:t>
                </a:r>
              </a:p>
              <a:p>
                <a:pPr marL="285750" indent="-285750">
                  <a:buFont typeface="Wingdings" panose="05000000000000000000" pitchFamily="2" charset="2"/>
                  <a:buChar char="q"/>
                </a:pPr>
                <a:endParaRPr lang="en-US" dirty="0">
                  <a:solidFill>
                    <a:schemeClr val="bg1"/>
                  </a:solidFill>
                </a:endParaRPr>
              </a:p>
            </p:txBody>
          </p:sp>
        </mc:Choice>
        <mc:Fallback xmlns="">
          <p:sp>
            <p:nvSpPr>
              <p:cNvPr id="7" name="TextBox 6">
                <a:extLst>
                  <a:ext uri="{FF2B5EF4-FFF2-40B4-BE49-F238E27FC236}">
                    <a16:creationId xmlns:a16="http://schemas.microsoft.com/office/drawing/2014/main" id="{3E9DCC25-C7BC-443E-9E96-888028F47908}"/>
                  </a:ext>
                </a:extLst>
              </p:cNvPr>
              <p:cNvSpPr txBox="1">
                <a:spLocks noRot="1" noChangeAspect="1" noMove="1" noResize="1" noEditPoints="1" noAdjustHandles="1" noChangeArrowheads="1" noChangeShapeType="1" noTextEdit="1"/>
              </p:cNvSpPr>
              <p:nvPr/>
            </p:nvSpPr>
            <p:spPr>
              <a:xfrm>
                <a:off x="6488175" y="2032000"/>
                <a:ext cx="5195824" cy="2713563"/>
              </a:xfrm>
              <a:prstGeom prst="rect">
                <a:avLst/>
              </a:prstGeom>
              <a:blipFill>
                <a:blip r:embed="rId4"/>
                <a:stretch>
                  <a:fillRect t="-2247" r="-352"/>
                </a:stretch>
              </a:blipFill>
            </p:spPr>
            <p:txBody>
              <a:bodyPr/>
              <a:lstStyle/>
              <a:p>
                <a:r>
                  <a:rPr lang="en-US">
                    <a:noFill/>
                  </a:rPr>
                  <a:t> </a:t>
                </a:r>
              </a:p>
            </p:txBody>
          </p:sp>
        </mc:Fallback>
      </mc:AlternateContent>
    </p:spTree>
    <p:extLst>
      <p:ext uri="{BB962C8B-B14F-4D97-AF65-F5344CB8AC3E}">
        <p14:creationId xmlns:p14="http://schemas.microsoft.com/office/powerpoint/2010/main" val="2098781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922C-6090-44E7-86E8-B951808A1D77}"/>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Optimal test allocation based on cost criterion (1)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D6F2E2-E333-47BD-AD6A-CCCD8E03C416}"/>
                  </a:ext>
                </a:extLst>
              </p:cNvPr>
              <p:cNvSpPr>
                <a:spLocks noGrp="1"/>
              </p:cNvSpPr>
              <p:nvPr>
                <p:ph idx="1"/>
              </p:nvPr>
            </p:nvSpPr>
            <p:spPr>
              <a:xfrm>
                <a:off x="380999" y="1690688"/>
                <a:ext cx="11430000" cy="4417504"/>
              </a:xfrm>
            </p:spPr>
            <p:txBody>
              <a:bodyPr>
                <a:normAutofit/>
              </a:bodyPr>
              <a:lstStyle/>
              <a:p>
                <a:pPr algn="just"/>
                <a:r>
                  <a:rPr lang="en-US" sz="2400" dirty="0">
                    <a:latin typeface="Times New Roman" panose="02020603050405020304" pitchFamily="18" charset="0"/>
                    <a:cs typeface="Times New Roman" panose="02020603050405020304" pitchFamily="18" charset="0"/>
                  </a:rPr>
                  <a:t>Given model </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𝑚</m:t>
                        </m:r>
                      </m:e>
                    </m:acc>
                    <m:r>
                      <a:rPr lang="en-US" sz="2400" i="1" dirty="0">
                        <a:latin typeface="Cambria Math" panose="02040503050406030204" pitchFamily="18" charset="0"/>
                      </a:rPr>
                      <m:t>(</m:t>
                    </m:r>
                    <m:r>
                      <a:rPr lang="en-US" sz="2400" i="1" dirty="0">
                        <a:latin typeface="Cambria Math" panose="02040503050406030204" pitchFamily="18" charset="0"/>
                      </a:rPr>
                      <m:t>𝐱</m:t>
                    </m:r>
                    <m:r>
                      <a:rPr lang="en-US" sz="2400" i="1" dirty="0">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fitted to test activities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𝐱</m:t>
                        </m:r>
                      </m:e>
                      <m:sub>
                        <m:r>
                          <a:rPr lang="en-US" sz="2400" i="1" dirty="0">
                            <a:latin typeface="Cambria Math" panose="02040503050406030204" pitchFamily="18" charset="0"/>
                          </a:rPr>
                          <m:t>𝑛</m:t>
                        </m:r>
                        <m:r>
                          <a:rPr lang="en-US" sz="2400" i="1" dirty="0">
                            <a:latin typeface="Cambria Math" panose="02040503050406030204" pitchFamily="18" charset="0"/>
                          </a:rPr>
                          <m:t>×</m:t>
                        </m:r>
                        <m:r>
                          <a:rPr lang="en-US" sz="2400" i="1" dirty="0">
                            <a:latin typeface="Cambria Math" panose="02040503050406030204" pitchFamily="18" charset="0"/>
                          </a:rPr>
                          <m:t>𝑟</m:t>
                        </m:r>
                      </m:sub>
                    </m:sSub>
                    <m:r>
                      <a:rPr lang="en-US" sz="2400" i="1" dirty="0">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and vector of observed failures </a:t>
                </a:r>
                <a14:m>
                  <m:oMath xmlns:m="http://schemas.openxmlformats.org/officeDocument/2006/math">
                    <m:r>
                      <a:rPr lang="en-US" sz="2400" i="1" dirty="0">
                        <a:latin typeface="Cambria Math" panose="02040503050406030204" pitchFamily="18" charset="0"/>
                      </a:rPr>
                      <m:t>𝐲</m:t>
                    </m:r>
                  </m:oMath>
                </a14:m>
                <a:r>
                  <a:rPr lang="en-US" sz="2400" dirty="0">
                    <a:latin typeface="Times New Roman" panose="02020603050405020304" pitchFamily="18" charset="0"/>
                    <a:cs typeface="Times New Roman" panose="02020603050405020304" pitchFamily="18" charset="0"/>
                  </a:rPr>
                  <a:t>, we seek to allocate resources to test activities in interval (</a:t>
                </a:r>
                <a14:m>
                  <m:oMath xmlns:m="http://schemas.openxmlformats.org/officeDocument/2006/math">
                    <m:r>
                      <a:rPr lang="en-US" sz="2400" i="1" dirty="0">
                        <a:latin typeface="Cambria Math" panose="02040503050406030204" pitchFamily="18" charset="0"/>
                      </a:rPr>
                      <m:t>𝑛</m:t>
                    </m:r>
                    <m:r>
                      <a:rPr lang="en-US" sz="2400" i="1" dirty="0">
                        <a:latin typeface="Cambria Math" panose="02040503050406030204" pitchFamily="18" charset="0"/>
                      </a:rPr>
                      <m:t> + 1)</m:t>
                    </m:r>
                  </m:oMath>
                </a14:m>
                <a:r>
                  <a:rPr lang="en-US" sz="2400" dirty="0">
                    <a:latin typeface="Times New Roman" panose="02020603050405020304" pitchFamily="18" charset="0"/>
                    <a:cs typeface="Times New Roman" panose="02020603050405020304" pitchFamily="18" charset="0"/>
                  </a:rPr>
                  <a:t> in a manner that minimizes cost</a:t>
                </a:r>
              </a:p>
              <a:p>
                <a:pPr marL="0" indent="0" algn="just">
                  <a:lnSpc>
                    <a:spcPct val="150000"/>
                  </a:lnSpc>
                  <a:buNone/>
                </a:pPr>
                <a14:m>
                  <m:oMathPara xmlns:m="http://schemas.openxmlformats.org/officeDocument/2006/math">
                    <m:oMathParaPr>
                      <m:jc m:val="center"/>
                    </m:oMathParaPr>
                    <m:oMath xmlns:m="http://schemas.openxmlformats.org/officeDocument/2006/math">
                      <m:func>
                        <m:funcPr>
                          <m:ctrlPr>
                            <a:rPr lang="en-US" sz="2400" i="1">
                              <a:latin typeface="Cambria Math" panose="02040503050406030204" pitchFamily="18" charset="0"/>
                            </a:rPr>
                          </m:ctrlPr>
                        </m:funcPr>
                        <m:fName>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argmin</m:t>
                              </m:r>
                            </m:fName>
                            <m:e>
                              <m:r>
                                <a:rPr lang="en-US" sz="2400" b="1">
                                  <a:latin typeface="Cambria Math" panose="02040503050406030204" pitchFamily="18" charset="0"/>
                                </a:rPr>
                                <m:t>𝐂</m:t>
                              </m:r>
                              <m:d>
                                <m:dPr>
                                  <m:ctrlPr>
                                    <a:rPr lang="en-US" sz="2400" i="1">
                                      <a:latin typeface="Cambria Math" panose="02040503050406030204" pitchFamily="18" charset="0"/>
                                    </a:rPr>
                                  </m:ctrlPr>
                                </m:dPr>
                                <m:e>
                                  <m:r>
                                    <a:rPr lang="en-US" sz="2400" b="1">
                                      <a:latin typeface="Cambria Math" panose="02040503050406030204" pitchFamily="18" charset="0"/>
                                    </a:rPr>
                                    <m:t>𝐗</m:t>
                                  </m:r>
                                </m:e>
                              </m:d>
                            </m:e>
                          </m:func>
                        </m:fName>
                        <m:e>
                          <m:r>
                            <a:rPr lang="en-US" sz="2400" i="1">
                              <a:latin typeface="Cambria Math" panose="02040503050406030204" pitchFamily="18" charset="0"/>
                            </a:rPr>
                            <m:t>  </m:t>
                          </m:r>
                        </m:e>
                      </m:func>
                    </m:oMath>
                  </m:oMathPara>
                </a14:m>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subject to </a:t>
                </a:r>
              </a:p>
              <a:p>
                <a:pPr marL="0" indent="0" algn="just">
                  <a:buNone/>
                </a:pPr>
                <a14:m>
                  <m:oMathPara xmlns:m="http://schemas.openxmlformats.org/officeDocument/2006/math">
                    <m:oMathParaPr>
                      <m:jc m:val="center"/>
                    </m:oMathParaPr>
                    <m:oMath xmlns:m="http://schemas.openxmlformats.org/officeDocument/2006/math">
                      <m:nary>
                        <m:naryPr>
                          <m:chr m:val="∑"/>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𝑟</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b="1">
                                  <a:latin typeface="Cambria Math" panose="02040503050406030204" pitchFamily="18" charset="0"/>
                                </a:rPr>
                                <m:t>𝐗</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m:t>
                              </m:r>
                            </m:e>
                            <m:sub>
                              <m:r>
                                <a:rPr lang="en-US" sz="2400" i="1">
                                  <a:latin typeface="Cambria Math" panose="02040503050406030204" pitchFamily="18" charset="0"/>
                                </a:rPr>
                                <m:t>𝑛</m:t>
                              </m:r>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𝐵</m:t>
                          </m:r>
                        </m:e>
                      </m:nary>
                    </m:oMath>
                  </m:oMathPara>
                </a14:m>
                <a:endParaRPr lang="en-US" sz="2400" dirty="0">
                  <a:latin typeface="Times New Roman" panose="02020603050405020304" pitchFamily="18" charset="0"/>
                  <a:cs typeface="Times New Roman" panose="02020603050405020304" pitchFamily="18" charset="0"/>
                </a:endParaRPr>
              </a:p>
              <a:p>
                <a:pPr marL="344487" lvl="1" indent="0" algn="just">
                  <a:buNone/>
                </a:pPr>
                <a:r>
                  <a:rPr lang="en-US" dirty="0">
                    <a:latin typeface="Times New Roman" panose="02020603050405020304" pitchFamily="18" charset="0"/>
                    <a:cs typeface="Times New Roman" panose="02020603050405020304" pitchFamily="18" charset="0"/>
                  </a:rPr>
                  <a:t>where</a:t>
                </a:r>
              </a:p>
              <a:p>
                <a:pPr lvl="1" algn="just"/>
                <a14:m>
                  <m:oMath xmlns:m="http://schemas.openxmlformats.org/officeDocument/2006/math">
                    <m:r>
                      <a:rPr lang="en-US" b="1" i="1" smtClean="0">
                        <a:solidFill>
                          <a:schemeClr val="bg1"/>
                        </a:solidFill>
                        <a:latin typeface="Cambria Math" panose="02040503050406030204" pitchFamily="18" charset="0"/>
                      </a:rPr>
                      <m:t>𝐂</m:t>
                    </m:r>
                    <m:r>
                      <a:rPr lang="en-US">
                        <a:solidFill>
                          <a:schemeClr val="bg1"/>
                        </a:solidFill>
                        <a:latin typeface="Cambria Math" panose="02040503050406030204" pitchFamily="18" charset="0"/>
                      </a:rPr>
                      <m:t>(</m:t>
                    </m:r>
                    <m:r>
                      <a:rPr lang="en-US" b="1">
                        <a:solidFill>
                          <a:schemeClr val="bg1"/>
                        </a:solidFill>
                        <a:latin typeface="Cambria Math" panose="02040503050406030204" pitchFamily="18" charset="0"/>
                      </a:rPr>
                      <m:t>𝐗</m:t>
                    </m:r>
                    <m:r>
                      <a:rPr lang="en-US">
                        <a:solidFill>
                          <a:schemeClr val="bg1"/>
                        </a:solidFill>
                        <a:latin typeface="Cambria Math" panose="02040503050406030204" pitchFamily="18" charset="0"/>
                      </a:rPr>
                      <m:t>)</m:t>
                    </m:r>
                  </m:oMath>
                </a14:m>
                <a:r>
                  <a:rPr lang="en-US" dirty="0">
                    <a:solidFill>
                      <a:schemeClr val="bg1"/>
                    </a:solidFill>
                    <a:latin typeface="Times New Roman" panose="02020603050405020304" pitchFamily="18" charset="0"/>
                    <a:cs typeface="Times New Roman" panose="02020603050405020304" pitchFamily="18" charset="0"/>
                  </a:rPr>
                  <a:t> – Total cost to release the software</a:t>
                </a:r>
              </a:p>
              <a:p>
                <a:pPr lvl="1" algn="just"/>
                <a14:m>
                  <m:oMath xmlns:m="http://schemas.openxmlformats.org/officeDocument/2006/math">
                    <m:r>
                      <a:rPr lang="en-US" i="1" dirty="0">
                        <a:solidFill>
                          <a:schemeClr val="bg1"/>
                        </a:solidFill>
                        <a:latin typeface="Cambria Math" panose="02040503050406030204" pitchFamily="18" charset="0"/>
                      </a:rPr>
                      <m:t>𝐵</m:t>
                    </m:r>
                    <m:r>
                      <a:rPr lang="en-US" i="1" dirty="0">
                        <a:solidFill>
                          <a:schemeClr val="bg1"/>
                        </a:solidFill>
                        <a:latin typeface="Cambria Math" panose="02040503050406030204" pitchFamily="18" charset="0"/>
                      </a:rPr>
                      <m:t>&gt;0</m:t>
                    </m:r>
                  </m:oMath>
                </a14:m>
                <a:r>
                  <a:rPr lang="en-US" dirty="0">
                    <a:solidFill>
                      <a:schemeClr val="bg1"/>
                    </a:solidFill>
                    <a:latin typeface="Times New Roman" panose="02020603050405020304" pitchFamily="18" charset="0"/>
                    <a:cs typeface="Times New Roman" panose="02020603050405020304" pitchFamily="18" charset="0"/>
                  </a:rPr>
                  <a:t> – Budget constraint </a:t>
                </a:r>
              </a:p>
              <a:p>
                <a:endParaRPr lang="en-US" dirty="0"/>
              </a:p>
            </p:txBody>
          </p:sp>
        </mc:Choice>
        <mc:Fallback xmlns="">
          <p:sp>
            <p:nvSpPr>
              <p:cNvPr id="3" name="Content Placeholder 2">
                <a:extLst>
                  <a:ext uri="{FF2B5EF4-FFF2-40B4-BE49-F238E27FC236}">
                    <a16:creationId xmlns:a16="http://schemas.microsoft.com/office/drawing/2014/main" id="{87D6F2E2-E333-47BD-AD6A-CCCD8E03C416}"/>
                  </a:ext>
                </a:extLst>
              </p:cNvPr>
              <p:cNvSpPr>
                <a:spLocks noGrp="1" noRot="1" noChangeAspect="1" noMove="1" noResize="1" noEditPoints="1" noAdjustHandles="1" noChangeArrowheads="1" noChangeShapeType="1" noTextEdit="1"/>
              </p:cNvSpPr>
              <p:nvPr>
                <p:ph idx="1"/>
              </p:nvPr>
            </p:nvSpPr>
            <p:spPr>
              <a:xfrm>
                <a:off x="380999" y="1690688"/>
                <a:ext cx="11430000" cy="4417504"/>
              </a:xfrm>
              <a:blipFill>
                <a:blip r:embed="rId2"/>
                <a:stretch>
                  <a:fillRect l="-693" t="-1931" r="-853"/>
                </a:stretch>
              </a:blipFill>
            </p:spPr>
            <p:txBody>
              <a:bodyPr/>
              <a:lstStyle/>
              <a:p>
                <a:r>
                  <a:rPr lang="en-US">
                    <a:noFill/>
                  </a:rPr>
                  <a:t> </a:t>
                </a:r>
              </a:p>
            </p:txBody>
          </p:sp>
        </mc:Fallback>
      </mc:AlternateContent>
    </p:spTree>
    <p:extLst>
      <p:ext uri="{BB962C8B-B14F-4D97-AF65-F5344CB8AC3E}">
        <p14:creationId xmlns:p14="http://schemas.microsoft.com/office/powerpoint/2010/main" val="78421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4B93-F351-4A15-B74C-E167C527D2F8}"/>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Optimal test allocation based on cost criterion (2)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4F56C7-5314-4E77-AB90-DDDEA6378E57}"/>
                  </a:ext>
                </a:extLst>
              </p:cNvPr>
              <p:cNvSpPr>
                <a:spLocks noGrp="1"/>
              </p:cNvSpPr>
              <p:nvPr>
                <p:ph idx="1"/>
              </p:nvPr>
            </p:nvSpPr>
            <p:spPr>
              <a:xfrm>
                <a:off x="381000" y="1632024"/>
                <a:ext cx="11430000" cy="4596384"/>
              </a:xfrm>
            </p:spPr>
            <p:txBody>
              <a:bodyPr/>
              <a:lstStyle/>
              <a:p>
                <a:r>
                  <a:rPr lang="en-US" sz="2400" dirty="0">
                    <a:latin typeface="Times New Roman" panose="02020603050405020304" pitchFamily="18" charset="0"/>
                    <a:cs typeface="Times New Roman" panose="02020603050405020304" pitchFamily="18" charset="0"/>
                  </a:rPr>
                  <a:t>Cost function for optimal release model based on cost criteria incorporating covariate software defect detection model</a:t>
                </a:r>
              </a:p>
              <a:p>
                <a:pPr marL="0" indent="0">
                  <a:buNone/>
                </a:pPr>
                <a14:m>
                  <m:oMathPara xmlns:m="http://schemas.openxmlformats.org/officeDocument/2006/math">
                    <m:oMathParaPr>
                      <m:jc m:val="centerGroup"/>
                    </m:oMathParaPr>
                    <m:oMath xmlns:m="http://schemas.openxmlformats.org/officeDocument/2006/math">
                      <m:r>
                        <a:rPr lang="en-US" sz="2400" b="1">
                          <a:latin typeface="Cambria Math" panose="02040503050406030204" pitchFamily="18" charset="0"/>
                        </a:rPr>
                        <m:t>𝐂</m:t>
                      </m:r>
                      <m:d>
                        <m:dPr>
                          <m:ctrlPr>
                            <a:rPr lang="en-US" sz="2400" i="1">
                              <a:latin typeface="Cambria Math" panose="02040503050406030204" pitchFamily="18" charset="0"/>
                            </a:rPr>
                          </m:ctrlPr>
                        </m:dPr>
                        <m:e>
                          <m:r>
                            <a:rPr lang="en-US" sz="2400" b="1">
                              <a:latin typeface="Cambria Math" panose="02040503050406030204" pitchFamily="18" charset="0"/>
                            </a:rPr>
                            <m:t>𝐗</m:t>
                          </m:r>
                        </m:e>
                      </m:d>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𝑝𝑟𝑒</m:t>
                          </m:r>
                        </m:sub>
                      </m:sSub>
                      <m:acc>
                        <m:accPr>
                          <m:chr m:val="̂"/>
                          <m:ctrlPr>
                            <a:rPr lang="en-US" sz="2400" i="1">
                              <a:latin typeface="Cambria Math" panose="02040503050406030204" pitchFamily="18" charset="0"/>
                            </a:rPr>
                          </m:ctrlPr>
                        </m:accPr>
                        <m:e>
                          <m:r>
                            <a:rPr lang="en-US" sz="2400" i="1">
                              <a:latin typeface="Cambria Math" panose="02040503050406030204" pitchFamily="18" charset="0"/>
                            </a:rPr>
                            <m:t>𝑚</m:t>
                          </m:r>
                        </m:e>
                      </m:acc>
                      <m:r>
                        <a:rPr lang="en-US" sz="2400" i="1">
                          <a:latin typeface="Cambria Math" panose="02040503050406030204" pitchFamily="18" charset="0"/>
                        </a:rPr>
                        <m:t>(</m:t>
                      </m:r>
                      <m:r>
                        <a:rPr lang="en-US" sz="2400" b="1">
                          <a:latin typeface="Cambria Math" panose="02040503050406030204" pitchFamily="18" charset="0"/>
                        </a:rPr>
                        <m:t>𝐗</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𝑝𝑜𝑠𝑡</m:t>
                          </m:r>
                        </m:sub>
                      </m:sSub>
                      <m:d>
                        <m:dPr>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𝑚</m:t>
                              </m:r>
                            </m:e>
                          </m:acc>
                          <m:d>
                            <m:dPr>
                              <m:ctrlPr>
                                <a:rPr lang="en-US" sz="2400" i="1">
                                  <a:latin typeface="Cambria Math" panose="02040503050406030204" pitchFamily="18" charset="0"/>
                                </a:rPr>
                              </m:ctrlPr>
                            </m:dPr>
                            <m:e>
                              <m:r>
                                <a:rPr lang="en-US" sz="2400" b="1">
                                  <a:latin typeface="Cambria Math" panose="02040503050406030204" pitchFamily="18" charset="0"/>
                                </a:rPr>
                                <m:t>𝐱</m:t>
                              </m:r>
                            </m:e>
                          </m:d>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𝑚</m:t>
                              </m:r>
                            </m:e>
                          </m:acc>
                          <m:d>
                            <m:dPr>
                              <m:ctrlPr>
                                <a:rPr lang="en-US" sz="2400" i="1">
                                  <a:latin typeface="Cambria Math" panose="02040503050406030204" pitchFamily="18" charset="0"/>
                                </a:rPr>
                              </m:ctrlPr>
                            </m:dPr>
                            <m:e>
                              <m:r>
                                <a:rPr lang="en-US" sz="2400" b="1">
                                  <a:latin typeface="Cambria Math" panose="02040503050406030204" pitchFamily="18" charset="0"/>
                                </a:rPr>
                                <m:t>𝐗</m:t>
                              </m:r>
                            </m:e>
                          </m:d>
                        </m:e>
                      </m:d>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𝑟</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𝑗</m:t>
                              </m:r>
                              <m:r>
                                <a:rPr lang="en-US" sz="2400" i="1">
                                  <a:latin typeface="Cambria Math" panose="02040503050406030204" pitchFamily="18" charset="0"/>
                                </a:rPr>
                                <m:t>=1</m:t>
                              </m:r>
                            </m:sub>
                            <m:sup>
                              <m:r>
                                <a:rPr lang="en-US" sz="2400" i="1">
                                  <a:latin typeface="Cambria Math" panose="02040503050406030204" pitchFamily="18" charset="0"/>
                                </a:rPr>
                                <m:t>𝑛</m:t>
                              </m:r>
                              <m:r>
                                <a:rPr lang="en-US" sz="2400" i="1">
                                  <a:latin typeface="Cambria Math" panose="02040503050406030204" pitchFamily="18" charset="0"/>
                                </a:rPr>
                                <m:t>+1</m:t>
                              </m:r>
                            </m:sup>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X</m:t>
                                  </m:r>
                                </m:e>
                                <m:sub>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𝑗</m:t>
                                  </m:r>
                                </m:sub>
                              </m:sSub>
                            </m:e>
                          </m:nary>
                        </m:e>
                      </m:nary>
                    </m:oMath>
                  </m:oMathPara>
                </a14:m>
                <a:endParaRPr lang="en-US" sz="2400" i="1" dirty="0">
                  <a:latin typeface="Times New Roman" panose="02020603050405020304" pitchFamily="18" charset="0"/>
                  <a:cs typeface="Times New Roman" panose="02020603050405020304" pitchFamily="18" charset="0"/>
                </a:endParaRPr>
              </a:p>
              <a:p>
                <a:pPr marL="344487" lvl="1" indent="0">
                  <a:buNone/>
                </a:pPr>
                <a:r>
                  <a:rPr lang="en-US" sz="2300" dirty="0">
                    <a:latin typeface="Times New Roman" panose="02020603050405020304" pitchFamily="18" charset="0"/>
                    <a:cs typeface="Times New Roman" panose="02020603050405020304" pitchFamily="18" charset="0"/>
                  </a:rPr>
                  <a:t>where</a:t>
                </a:r>
              </a:p>
              <a:p>
                <a:pPr lvl="1" algn="just"/>
                <a14:m>
                  <m:oMath xmlns:m="http://schemas.openxmlformats.org/officeDocument/2006/math">
                    <m:acc>
                      <m:accPr>
                        <m:chr m:val="̂"/>
                        <m:ctrlPr>
                          <a:rPr lang="en-US" sz="2300" i="1">
                            <a:latin typeface="Cambria Math" panose="02040503050406030204" pitchFamily="18" charset="0"/>
                          </a:rPr>
                        </m:ctrlPr>
                      </m:accPr>
                      <m:e>
                        <m:r>
                          <a:rPr lang="en-US" sz="2300" i="1">
                            <a:latin typeface="Cambria Math" panose="02040503050406030204" pitchFamily="18" charset="0"/>
                          </a:rPr>
                          <m:t>𝑚</m:t>
                        </m:r>
                      </m:e>
                    </m:acc>
                    <m:r>
                      <a:rPr lang="en-US" sz="2300" i="1">
                        <a:latin typeface="Cambria Math" panose="02040503050406030204" pitchFamily="18" charset="0"/>
                      </a:rPr>
                      <m:t>(</m:t>
                    </m:r>
                    <m:r>
                      <a:rPr lang="en-US" sz="2300" b="1">
                        <a:latin typeface="Cambria Math" panose="02040503050406030204" pitchFamily="18" charset="0"/>
                      </a:rPr>
                      <m:t>𝐗</m:t>
                    </m:r>
                    <m:r>
                      <a:rPr lang="en-US" sz="2300" i="1">
                        <a:latin typeface="Cambria Math" panose="02040503050406030204" pitchFamily="18" charset="0"/>
                      </a:rPr>
                      <m:t>)</m:t>
                    </m:r>
                  </m:oMath>
                </a14:m>
                <a:r>
                  <a:rPr lang="en-US" sz="2300" dirty="0">
                    <a:latin typeface="Times New Roman" panose="02020603050405020304" pitchFamily="18" charset="0"/>
                    <a:cs typeface="Times New Roman" panose="02020603050405020304" pitchFamily="18" charset="0"/>
                  </a:rPr>
                  <a:t>- estimated number of defects to be discovered prior to release according to the fitted model.</a:t>
                </a:r>
              </a:p>
              <a:p>
                <a:pPr lvl="1" algn="just"/>
                <a14:m>
                  <m:oMath xmlns:m="http://schemas.openxmlformats.org/officeDocument/2006/math">
                    <m:acc>
                      <m:accPr>
                        <m:chr m:val="̂"/>
                        <m:ctrlPr>
                          <a:rPr lang="en-US" sz="2300" i="1">
                            <a:latin typeface="Cambria Math" panose="02040503050406030204" pitchFamily="18" charset="0"/>
                          </a:rPr>
                        </m:ctrlPr>
                      </m:accPr>
                      <m:e>
                        <m:r>
                          <a:rPr lang="en-US" sz="2300" i="1">
                            <a:latin typeface="Cambria Math" panose="02040503050406030204" pitchFamily="18" charset="0"/>
                          </a:rPr>
                          <m:t>𝑚</m:t>
                        </m:r>
                      </m:e>
                    </m:acc>
                    <m:r>
                      <a:rPr lang="en-US" sz="2300" i="1">
                        <a:latin typeface="Cambria Math" panose="02040503050406030204" pitchFamily="18" charset="0"/>
                      </a:rPr>
                      <m:t>(</m:t>
                    </m:r>
                    <m:r>
                      <a:rPr lang="en-US" sz="2300" b="1">
                        <a:latin typeface="Cambria Math" panose="02040503050406030204" pitchFamily="18" charset="0"/>
                      </a:rPr>
                      <m:t>𝐱</m:t>
                    </m:r>
                    <m:r>
                      <a:rPr lang="en-US" sz="2300" i="1">
                        <a:latin typeface="Cambria Math" panose="02040503050406030204" pitchFamily="18" charset="0"/>
                      </a:rPr>
                      <m:t>)</m:t>
                    </m:r>
                  </m:oMath>
                </a14:m>
                <a:r>
                  <a:rPr lang="en-US" sz="2300" dirty="0">
                    <a:latin typeface="Times New Roman" panose="02020603050405020304" pitchFamily="18" charset="0"/>
                    <a:cs typeface="Times New Roman" panose="02020603050405020304" pitchFamily="18" charset="0"/>
                  </a:rPr>
                  <a:t>- estimated number of defects to be discovered throughout the software lifecycle.</a:t>
                </a:r>
                <a:endParaRPr lang="en-US" sz="2300" i="1" dirty="0">
                  <a:latin typeface="Times New Roman" panose="02020603050405020304" pitchFamily="18" charset="0"/>
                  <a:cs typeface="Times New Roman" panose="02020603050405020304" pitchFamily="18" charset="0"/>
                </a:endParaRPr>
              </a:p>
              <a:p>
                <a:pPr lvl="1" algn="just"/>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𝛼</m:t>
                        </m:r>
                      </m:e>
                      <m:sub>
                        <m:r>
                          <a:rPr lang="en-US" sz="2300" i="1">
                            <a:latin typeface="Cambria Math" panose="02040503050406030204" pitchFamily="18" charset="0"/>
                          </a:rPr>
                          <m:t>𝑝𝑟𝑒</m:t>
                        </m:r>
                      </m:sub>
                    </m:sSub>
                  </m:oMath>
                </a14:m>
                <a:r>
                  <a:rPr lang="en-US" sz="2300" dirty="0">
                    <a:latin typeface="Times New Roman" panose="02020603050405020304" pitchFamily="18" charset="0"/>
                    <a:cs typeface="Times New Roman" panose="02020603050405020304" pitchFamily="18" charset="0"/>
                  </a:rPr>
                  <a:t>- cost of removing a defect before release  </a:t>
                </a:r>
              </a:p>
              <a:p>
                <a:pPr lvl="1" algn="just"/>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𝛼</m:t>
                        </m:r>
                      </m:e>
                      <m:sub>
                        <m:r>
                          <a:rPr lang="en-US" sz="2300" i="1">
                            <a:latin typeface="Cambria Math" panose="02040503050406030204" pitchFamily="18" charset="0"/>
                          </a:rPr>
                          <m:t>𝑝𝑜𝑠𝑡</m:t>
                        </m:r>
                      </m:sub>
                    </m:sSub>
                  </m:oMath>
                </a14:m>
                <a:r>
                  <a:rPr lang="en-US" sz="2300" dirty="0">
                    <a:latin typeface="Times New Roman" panose="02020603050405020304" pitchFamily="18" charset="0"/>
                    <a:cs typeface="Times New Roman" panose="02020603050405020304" pitchFamily="18" charset="0"/>
                  </a:rPr>
                  <a:t>- cost of removing a defect after release </a:t>
                </a:r>
              </a:p>
              <a:p>
                <a:endParaRPr lang="en-US" dirty="0"/>
              </a:p>
            </p:txBody>
          </p:sp>
        </mc:Choice>
        <mc:Fallback xmlns="">
          <p:sp>
            <p:nvSpPr>
              <p:cNvPr id="3" name="Content Placeholder 2">
                <a:extLst>
                  <a:ext uri="{FF2B5EF4-FFF2-40B4-BE49-F238E27FC236}">
                    <a16:creationId xmlns:a16="http://schemas.microsoft.com/office/drawing/2014/main" id="{6B4F56C7-5314-4E77-AB90-DDDEA6378E57}"/>
                  </a:ext>
                </a:extLst>
              </p:cNvPr>
              <p:cNvSpPr>
                <a:spLocks noGrp="1" noRot="1" noChangeAspect="1" noMove="1" noResize="1" noEditPoints="1" noAdjustHandles="1" noChangeArrowheads="1" noChangeShapeType="1" noTextEdit="1"/>
              </p:cNvSpPr>
              <p:nvPr>
                <p:ph idx="1"/>
              </p:nvPr>
            </p:nvSpPr>
            <p:spPr>
              <a:xfrm>
                <a:off x="381000" y="1632024"/>
                <a:ext cx="11430000" cy="4596384"/>
              </a:xfrm>
              <a:blipFill>
                <a:blip r:embed="rId2"/>
                <a:stretch>
                  <a:fillRect l="-747" t="-1857" r="-747"/>
                </a:stretch>
              </a:blipFill>
            </p:spPr>
            <p:txBody>
              <a:bodyPr/>
              <a:lstStyle/>
              <a:p>
                <a:r>
                  <a:rPr lang="en-US">
                    <a:noFill/>
                  </a:rPr>
                  <a:t> </a:t>
                </a:r>
              </a:p>
            </p:txBody>
          </p:sp>
        </mc:Fallback>
      </mc:AlternateContent>
    </p:spTree>
    <p:extLst>
      <p:ext uri="{BB962C8B-B14F-4D97-AF65-F5344CB8AC3E}">
        <p14:creationId xmlns:p14="http://schemas.microsoft.com/office/powerpoint/2010/main" val="1549825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DE6C4-6CE2-4F09-A784-1C6C4F2C8552}"/>
              </a:ext>
            </a:extLst>
          </p:cNvPr>
          <p:cNvSpPr>
            <a:spLocks noGrp="1"/>
          </p:cNvSpPr>
          <p:nvPr>
            <p:ph type="title"/>
          </p:nvPr>
        </p:nvSpPr>
        <p:spPr>
          <a:xfrm>
            <a:off x="228599" y="11845"/>
            <a:ext cx="11429999" cy="1309688"/>
          </a:xfrm>
        </p:spPr>
        <p:txBody>
          <a:bodyPr>
            <a:normAutofit/>
          </a:bodyPr>
          <a:lstStyle/>
          <a:p>
            <a:r>
              <a:rPr lang="en-US" sz="3600" dirty="0"/>
              <a:t>Illustrations: Dataset DS1</a:t>
            </a:r>
          </a:p>
        </p:txBody>
      </p:sp>
      <p:pic>
        <p:nvPicPr>
          <p:cNvPr id="4" name="Content Placeholder 3">
            <a:extLst>
              <a:ext uri="{FF2B5EF4-FFF2-40B4-BE49-F238E27FC236}">
                <a16:creationId xmlns:a16="http://schemas.microsoft.com/office/drawing/2014/main" id="{20AE85C1-9177-4CD6-A355-BBB3F55B77FD}"/>
              </a:ext>
            </a:extLst>
          </p:cNvPr>
          <p:cNvPicPr>
            <a:picLocks noGrp="1" noChangeAspect="1"/>
          </p:cNvPicPr>
          <p:nvPr>
            <p:ph idx="1"/>
          </p:nvPr>
        </p:nvPicPr>
        <p:blipFill>
          <a:blip r:embed="rId2"/>
          <a:stretch>
            <a:fillRect/>
          </a:stretch>
        </p:blipFill>
        <p:spPr>
          <a:xfrm>
            <a:off x="2257714" y="1502396"/>
            <a:ext cx="6527410" cy="4244099"/>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7B621ED-508A-44F3-B7C4-2312D879D5E1}"/>
                  </a:ext>
                </a:extLst>
              </p:cNvPr>
              <p:cNvSpPr txBox="1"/>
              <p:nvPr/>
            </p:nvSpPr>
            <p:spPr>
              <a:xfrm flipH="1">
                <a:off x="2009627" y="973385"/>
                <a:ext cx="7652940"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DS1 </a:t>
                </a:r>
                <a:r>
                  <a:rPr lang="it-IT" sz="2400" dirty="0">
                    <a:solidFill>
                      <a:schemeClr val="bg1"/>
                    </a:solidFill>
                    <a:latin typeface="Times New Roman" panose="02020603050405020304" pitchFamily="18" charset="0"/>
                    <a:cs typeface="Times New Roman" panose="02020603050405020304" pitchFamily="18" charset="0"/>
                  </a:rPr>
                  <a:t>(Shibata et al., 2006)</a:t>
                </a:r>
                <a:r>
                  <a:rPr lang="en-US" sz="24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rPr>
                      <m:t>𝑛</m:t>
                    </m:r>
                    <m:r>
                      <a:rPr lang="en-US" sz="2400" i="1">
                        <a:solidFill>
                          <a:schemeClr val="bg1"/>
                        </a:solidFill>
                        <a:latin typeface="Cambria Math" panose="02040503050406030204" pitchFamily="18" charset="0"/>
                      </a:rPr>
                      <m:t>=17</m:t>
                    </m:r>
                  </m:oMath>
                </a14:m>
                <a:r>
                  <a:rPr lang="en-US" sz="2400" dirty="0">
                    <a:solidFill>
                      <a:schemeClr val="bg1"/>
                    </a:solidFill>
                    <a:latin typeface="Times New Roman" panose="02020603050405020304" pitchFamily="18" charset="0"/>
                    <a:cs typeface="Times New Roman" panose="02020603050405020304" pitchFamily="18" charset="0"/>
                  </a:rPr>
                  <a:t> weeks of observation</a:t>
                </a:r>
              </a:p>
            </p:txBody>
          </p:sp>
        </mc:Choice>
        <mc:Fallback xmlns="">
          <p:sp>
            <p:nvSpPr>
              <p:cNvPr id="5" name="TextBox 4">
                <a:extLst>
                  <a:ext uri="{FF2B5EF4-FFF2-40B4-BE49-F238E27FC236}">
                    <a16:creationId xmlns:a16="http://schemas.microsoft.com/office/drawing/2014/main" id="{C7B621ED-508A-44F3-B7C4-2312D879D5E1}"/>
                  </a:ext>
                </a:extLst>
              </p:cNvPr>
              <p:cNvSpPr txBox="1">
                <a:spLocks noRot="1" noChangeAspect="1" noMove="1" noResize="1" noEditPoints="1" noAdjustHandles="1" noChangeArrowheads="1" noChangeShapeType="1" noTextEdit="1"/>
              </p:cNvSpPr>
              <p:nvPr/>
            </p:nvSpPr>
            <p:spPr>
              <a:xfrm flipH="1">
                <a:off x="2009627" y="973385"/>
                <a:ext cx="7652940" cy="461665"/>
              </a:xfrm>
              <a:prstGeom prst="rect">
                <a:avLst/>
              </a:prstGeom>
              <a:blipFill>
                <a:blip r:embed="rId3"/>
                <a:stretch>
                  <a:fillRect l="-1275" t="-10667" b="-3066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41477CF3-D3F6-4DDB-96D5-CA2D71105DF5}"/>
              </a:ext>
            </a:extLst>
          </p:cNvPr>
          <p:cNvSpPr txBox="1"/>
          <p:nvPr/>
        </p:nvSpPr>
        <p:spPr>
          <a:xfrm>
            <a:off x="1727935" y="5791201"/>
            <a:ext cx="8323007"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Covariates E (Execution Time) and C (Computer Time-Failure Ident.) are used </a:t>
            </a:r>
          </a:p>
        </p:txBody>
      </p:sp>
    </p:spTree>
    <p:extLst>
      <p:ext uri="{BB962C8B-B14F-4D97-AF65-F5344CB8AC3E}">
        <p14:creationId xmlns:p14="http://schemas.microsoft.com/office/powerpoint/2010/main" val="1386365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F022-8C98-441D-9866-35934009C725}"/>
              </a:ext>
            </a:extLst>
          </p:cNvPr>
          <p:cNvSpPr>
            <a:spLocks noGrp="1"/>
          </p:cNvSpPr>
          <p:nvPr>
            <p:ph type="title"/>
          </p:nvPr>
        </p:nvSpPr>
        <p:spPr/>
        <p:txBody>
          <a:bodyPr>
            <a:normAutofit/>
          </a:bodyPr>
          <a:lstStyle/>
          <a:p>
            <a:r>
              <a:rPr lang="en-US" sz="3600" dirty="0"/>
              <a:t>Optimal test activity allocation based on cost criterion</a:t>
            </a:r>
          </a:p>
        </p:txBody>
      </p:sp>
      <p:pic>
        <p:nvPicPr>
          <p:cNvPr id="4" name="Content Placeholder 3">
            <a:extLst>
              <a:ext uri="{FF2B5EF4-FFF2-40B4-BE49-F238E27FC236}">
                <a16:creationId xmlns:a16="http://schemas.microsoft.com/office/drawing/2014/main" id="{49AB8AEE-8FE6-426F-96F1-8F64DF64CF4A}"/>
              </a:ext>
            </a:extLst>
          </p:cNvPr>
          <p:cNvPicPr>
            <a:picLocks noGrp="1" noChangeAspect="1"/>
          </p:cNvPicPr>
          <p:nvPr>
            <p:ph idx="1"/>
          </p:nvPr>
        </p:nvPicPr>
        <p:blipFill>
          <a:blip r:embed="rId2"/>
          <a:stretch>
            <a:fillRect/>
          </a:stretch>
        </p:blipFill>
        <p:spPr>
          <a:xfrm>
            <a:off x="765979" y="1621601"/>
            <a:ext cx="4762922" cy="3572192"/>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6D58274-64BB-416C-9916-D8A3C4535D87}"/>
                  </a:ext>
                </a:extLst>
              </p:cNvPr>
              <p:cNvSpPr/>
              <p:nvPr/>
            </p:nvSpPr>
            <p:spPr>
              <a:xfrm>
                <a:off x="6908800" y="1690688"/>
                <a:ext cx="4517221" cy="3200876"/>
              </a:xfrm>
              <a:prstGeom prst="rect">
                <a:avLst/>
              </a:prstGeom>
            </p:spPr>
            <p:txBody>
              <a:bodyPr wrap="square">
                <a:spAutoFit/>
              </a:bodyPr>
              <a:lstStyle/>
              <a:p>
                <a:pPr marL="0" marR="0" indent="228600">
                  <a:spcBef>
                    <a:spcPts val="600"/>
                  </a:spcBef>
                  <a:spcAft>
                    <a:spcPts val="600"/>
                  </a:spcAft>
                </a:pPr>
                <a:r>
                  <a:rPr lang="en-US" sz="2400" dirty="0">
                    <a:solidFill>
                      <a:srgbClr val="FF0000"/>
                    </a:solidFill>
                    <a:latin typeface="Times New Roman" panose="02020603050405020304" pitchFamily="18" charset="0"/>
                    <a:cs typeface="Times New Roman" panose="02020603050405020304" pitchFamily="18" charset="0"/>
                  </a:rPr>
                  <a:t>The minimum of </a:t>
                </a:r>
                <a14:m>
                  <m:oMath xmlns:m="http://schemas.openxmlformats.org/officeDocument/2006/math">
                    <m:r>
                      <a:rPr lang="en-US" sz="2400" b="1" i="0" smtClean="0">
                        <a:solidFill>
                          <a:srgbClr val="FF0000"/>
                        </a:solidFill>
                        <a:latin typeface="Cambria Math" panose="02040503050406030204" pitchFamily="18" charset="0"/>
                      </a:rPr>
                      <m:t>𝐂</m:t>
                    </m:r>
                    <m:r>
                      <a:rPr lang="en-US" sz="2400" b="0" i="0" smtClean="0">
                        <a:solidFill>
                          <a:srgbClr val="FF0000"/>
                        </a:solidFill>
                        <a:latin typeface="Cambria Math" panose="02040503050406030204" pitchFamily="18" charset="0"/>
                      </a:rPr>
                      <m:t>(</m:t>
                    </m:r>
                    <m:r>
                      <a:rPr lang="en-US" sz="2400" b="1" i="0" smtClean="0">
                        <a:solidFill>
                          <a:srgbClr val="FF0000"/>
                        </a:solidFill>
                        <a:latin typeface="Cambria Math" panose="02040503050406030204" pitchFamily="18" charset="0"/>
                      </a:rPr>
                      <m:t>𝐗</m:t>
                    </m:r>
                    <m:r>
                      <a:rPr lang="en-US" sz="2400" b="0" i="0" smtClean="0">
                        <a:solidFill>
                          <a:srgbClr val="FF0000"/>
                        </a:solidFill>
                        <a:latin typeface="Cambria Math" panose="02040503050406030204" pitchFamily="18" charset="0"/>
                      </a:rPr>
                      <m:t>)</m:t>
                    </m:r>
                  </m:oMath>
                </a14:m>
                <a:r>
                  <a:rPr lang="en-US" sz="2400" dirty="0">
                    <a:solidFill>
                      <a:srgbClr val="FF0000"/>
                    </a:solidFill>
                    <a:latin typeface="Times New Roman" panose="02020603050405020304" pitchFamily="18" charset="0"/>
                    <a:cs typeface="Times New Roman" panose="02020603050405020304" pitchFamily="18" charset="0"/>
                  </a:rPr>
                  <a:t> according to the fitted model is </a:t>
                </a:r>
                <a14:m>
                  <m:oMath xmlns:m="http://schemas.openxmlformats.org/officeDocument/2006/math">
                    <m:sSup>
                      <m:sSupPr>
                        <m:ctrlPr>
                          <a:rPr lang="en-US" sz="2400" b="1" i="1" smtClean="0">
                            <a:solidFill>
                              <a:srgbClr val="FF0000"/>
                            </a:solidFill>
                            <a:latin typeface="Cambria Math" panose="02040503050406030204" pitchFamily="18" charset="0"/>
                          </a:rPr>
                        </m:ctrlPr>
                      </m:sSupPr>
                      <m:e>
                        <m:r>
                          <a:rPr lang="en-US" sz="2400" b="1" i="0" smtClean="0">
                            <a:solidFill>
                              <a:srgbClr val="FF0000"/>
                            </a:solidFill>
                            <a:latin typeface="Cambria Math" panose="02040503050406030204" pitchFamily="18" charset="0"/>
                          </a:rPr>
                          <m:t>𝐂</m:t>
                        </m:r>
                      </m:e>
                      <m:sup>
                        <m:r>
                          <a:rPr lang="en-US" sz="2400" b="1" i="1" smtClean="0">
                            <a:solidFill>
                              <a:srgbClr val="FF0000"/>
                            </a:solidFill>
                            <a:latin typeface="Cambria Math" panose="02040503050406030204" pitchFamily="18" charset="0"/>
                          </a:rPr>
                          <m:t>∗</m:t>
                        </m:r>
                      </m:sup>
                    </m:sSup>
                    <m:r>
                      <a:rPr lang="en-US" sz="2400" b="0" i="1" smtClean="0">
                        <a:solidFill>
                          <a:srgbClr val="FF0000"/>
                        </a:solidFill>
                        <a:latin typeface="Cambria Math" panose="02040503050406030204" pitchFamily="18" charset="0"/>
                      </a:rPr>
                      <m:t>=561.12</m:t>
                    </m:r>
                  </m:oMath>
                </a14:m>
                <a:r>
                  <a:rPr lang="en-US" sz="2400" dirty="0">
                    <a:solidFill>
                      <a:srgbClr val="FF0000"/>
                    </a:solidFill>
                    <a:latin typeface="Times New Roman" panose="02020603050405020304" pitchFamily="18" charset="0"/>
                    <a:cs typeface="Times New Roman" panose="02020603050405020304" pitchFamily="18" charset="0"/>
                  </a:rPr>
                  <a:t>  obtained when </a:t>
                </a:r>
                <a14:m>
                  <m:oMath xmlns:m="http://schemas.openxmlformats.org/officeDocument/2006/math">
                    <m:sSubSup>
                      <m:sSubSupPr>
                        <m:ctrlPr>
                          <a:rPr lang="en-US" sz="2400" b="0" i="1" smtClean="0">
                            <a:solidFill>
                              <a:srgbClr val="FF0000"/>
                            </a:solidFill>
                            <a:latin typeface="Cambria Math" panose="02040503050406030204" pitchFamily="18" charset="0"/>
                          </a:rPr>
                        </m:ctrlPr>
                      </m:sSubSupPr>
                      <m:e>
                        <m:r>
                          <a:rPr lang="en-US" sz="2400" b="0" i="1" smtClean="0">
                            <a:solidFill>
                              <a:srgbClr val="FF0000"/>
                            </a:solidFill>
                            <a:latin typeface="Cambria Math" panose="02040503050406030204" pitchFamily="18" charset="0"/>
                          </a:rPr>
                          <m:t>𝐸</m:t>
                        </m:r>
                      </m:e>
                      <m:sub>
                        <m:r>
                          <a:rPr lang="en-US" sz="2400" b="0" i="1" smtClean="0">
                            <a:solidFill>
                              <a:srgbClr val="FF0000"/>
                            </a:solidFill>
                            <a:latin typeface="Cambria Math" panose="02040503050406030204" pitchFamily="18" charset="0"/>
                          </a:rPr>
                          <m:t>10</m:t>
                        </m:r>
                      </m:sub>
                      <m:sup>
                        <m:r>
                          <a:rPr lang="en-US" sz="2400" b="0" i="1" smtClean="0">
                            <a:solidFill>
                              <a:srgbClr val="FF0000"/>
                            </a:solidFill>
                            <a:latin typeface="Cambria Math" panose="02040503050406030204" pitchFamily="18" charset="0"/>
                          </a:rPr>
                          <m:t>∗</m:t>
                        </m:r>
                      </m:sup>
                    </m:sSubSup>
                    <m:r>
                      <a:rPr lang="en-US" sz="2400" b="0" i="1" smtClean="0">
                        <a:solidFill>
                          <a:srgbClr val="FF0000"/>
                        </a:solidFill>
                        <a:latin typeface="Cambria Math" panose="02040503050406030204" pitchFamily="18" charset="0"/>
                      </a:rPr>
                      <m:t>=0</m:t>
                    </m:r>
                  </m:oMath>
                </a14:m>
                <a:r>
                  <a:rPr lang="en-US" sz="2400" dirty="0">
                    <a:solidFill>
                      <a:srgbClr val="FF0000"/>
                    </a:solidFill>
                    <a:latin typeface="Times New Roman" panose="02020603050405020304" pitchFamily="18" charset="0"/>
                    <a:cs typeface="Times New Roman" panose="02020603050405020304" pitchFamily="18" charset="0"/>
                  </a:rPr>
                  <a:t> and </a:t>
                </a:r>
                <a14:m>
                  <m:oMath xmlns:m="http://schemas.openxmlformats.org/officeDocument/2006/math">
                    <m:sSubSup>
                      <m:sSubSupPr>
                        <m:ctrlPr>
                          <a:rPr lang="en-US" sz="2400" b="0" i="1" smtClean="0">
                            <a:solidFill>
                              <a:srgbClr val="FF0000"/>
                            </a:solidFill>
                            <a:latin typeface="Cambria Math" panose="02040503050406030204" pitchFamily="18" charset="0"/>
                          </a:rPr>
                        </m:ctrlPr>
                      </m:sSubSupPr>
                      <m:e>
                        <m:r>
                          <a:rPr lang="en-US" sz="2400" b="0" i="1" smtClean="0">
                            <a:solidFill>
                              <a:srgbClr val="FF0000"/>
                            </a:solidFill>
                            <a:latin typeface="Cambria Math" panose="02040503050406030204" pitchFamily="18" charset="0"/>
                          </a:rPr>
                          <m:t>𝐶</m:t>
                        </m:r>
                      </m:e>
                      <m:sub>
                        <m:r>
                          <a:rPr lang="en-US" sz="2400" b="0" i="1" smtClean="0">
                            <a:solidFill>
                              <a:srgbClr val="FF0000"/>
                            </a:solidFill>
                            <a:latin typeface="Cambria Math" panose="02040503050406030204" pitchFamily="18" charset="0"/>
                          </a:rPr>
                          <m:t>10</m:t>
                        </m:r>
                      </m:sub>
                      <m:sup>
                        <m:r>
                          <a:rPr lang="en-US" sz="2400" b="0" i="1" smtClean="0">
                            <a:solidFill>
                              <a:srgbClr val="FF0000"/>
                            </a:solidFill>
                            <a:latin typeface="Cambria Math" panose="02040503050406030204" pitchFamily="18" charset="0"/>
                          </a:rPr>
                          <m:t>∗</m:t>
                        </m:r>
                      </m:sup>
                    </m:sSubSup>
                    <m:r>
                      <a:rPr lang="en-US" sz="2400" b="0" i="1" smtClean="0">
                        <a:solidFill>
                          <a:srgbClr val="FF0000"/>
                        </a:solidFill>
                        <a:latin typeface="Cambria Math" panose="02040503050406030204" pitchFamily="18" charset="0"/>
                      </a:rPr>
                      <m:t>=22.51.</m:t>
                    </m:r>
                  </m:oMath>
                </a14:m>
                <a:endPar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228600" algn="just">
                  <a:spcBef>
                    <a:spcPts val="600"/>
                  </a:spcBef>
                  <a:spcAft>
                    <a:spcPts val="600"/>
                  </a:spcAft>
                </a:pP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Values greater than what the model recommends to be allocated to each test activity increases the cost.</a:t>
                </a:r>
                <a:endParaRPr lang="en-US" sz="2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06D58274-64BB-416C-9916-D8A3C4535D87}"/>
                  </a:ext>
                </a:extLst>
              </p:cNvPr>
              <p:cNvSpPr>
                <a:spLocks noRot="1" noChangeAspect="1" noMove="1" noResize="1" noEditPoints="1" noAdjustHandles="1" noChangeArrowheads="1" noChangeShapeType="1" noTextEdit="1"/>
              </p:cNvSpPr>
              <p:nvPr/>
            </p:nvSpPr>
            <p:spPr>
              <a:xfrm>
                <a:off x="6908800" y="1690688"/>
                <a:ext cx="4517221" cy="3200876"/>
              </a:xfrm>
              <a:prstGeom prst="rect">
                <a:avLst/>
              </a:prstGeom>
              <a:blipFill>
                <a:blip r:embed="rId3"/>
                <a:stretch>
                  <a:fillRect l="-2024" t="-1524" r="-2429" b="-3429"/>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742B97F2-408B-4C15-8779-A170BBF21898}"/>
              </a:ext>
            </a:extLst>
          </p:cNvPr>
          <p:cNvSpPr/>
          <p:nvPr/>
        </p:nvSpPr>
        <p:spPr>
          <a:xfrm>
            <a:off x="688848" y="5236399"/>
            <a:ext cx="4785360" cy="954107"/>
          </a:xfrm>
          <a:prstGeom prst="rect">
            <a:avLst/>
          </a:prstGeom>
        </p:spPr>
        <p:txBody>
          <a:bodyPr wrap="square">
            <a:spAutoFit/>
          </a:bodyPr>
          <a:lstStyle/>
          <a:p>
            <a:pPr marL="0" indent="0" algn="ctr">
              <a:buNone/>
            </a:pPr>
            <a:r>
              <a:rPr lang="en-US" dirty="0">
                <a:solidFill>
                  <a:schemeClr val="bg1"/>
                </a:solidFill>
                <a:latin typeface="Times New Roman" panose="02020603050405020304" pitchFamily="18" charset="0"/>
                <a:cs typeface="Times New Roman" panose="02020603050405020304" pitchFamily="18" charset="0"/>
              </a:rPr>
              <a:t>Figure 1 - Impact of test allocation on cost under negative binomial hazard function fitted to E and C covariates of DS1.</a:t>
            </a:r>
          </a:p>
        </p:txBody>
      </p:sp>
    </p:spTree>
    <p:extLst>
      <p:ext uri="{BB962C8B-B14F-4D97-AF65-F5344CB8AC3E}">
        <p14:creationId xmlns:p14="http://schemas.microsoft.com/office/powerpoint/2010/main" val="3532283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FCB8A-AFF7-476A-9660-0EB02D7E583D}"/>
              </a:ext>
            </a:extLst>
          </p:cNvPr>
          <p:cNvSpPr>
            <a:spLocks noGrp="1"/>
          </p:cNvSpPr>
          <p:nvPr>
            <p:ph type="title"/>
          </p:nvPr>
        </p:nvSpPr>
        <p:spPr/>
        <p:txBody>
          <a:bodyPr>
            <a:noAutofit/>
          </a:bodyPr>
          <a:lstStyle/>
          <a:p>
            <a:r>
              <a:rPr lang="en-US" sz="3200" dirty="0">
                <a:latin typeface="Times New Roman" panose="02020603050405020304" pitchFamily="18" charset="0"/>
                <a:cs typeface="Times New Roman" panose="02020603050405020304" pitchFamily="18" charset="0"/>
              </a:rPr>
              <a:t>Sensitivity of optimal cost to test activity allocation under various budget constraints</a:t>
            </a:r>
          </a:p>
        </p:txBody>
      </p:sp>
      <p:pic>
        <p:nvPicPr>
          <p:cNvPr id="4" name="Content Placeholder 3">
            <a:extLst>
              <a:ext uri="{FF2B5EF4-FFF2-40B4-BE49-F238E27FC236}">
                <a16:creationId xmlns:a16="http://schemas.microsoft.com/office/drawing/2014/main" id="{005B4C96-1A25-43F7-AE3C-E89BDD07D2A2}"/>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1792" y="1832290"/>
            <a:ext cx="5104384" cy="3572830"/>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9C5CDE8-C5B6-4198-A60E-7100ECFEED60}"/>
                  </a:ext>
                </a:extLst>
              </p:cNvPr>
              <p:cNvSpPr/>
              <p:nvPr/>
            </p:nvSpPr>
            <p:spPr>
              <a:xfrm>
                <a:off x="7013448" y="1832290"/>
                <a:ext cx="4219448" cy="1938992"/>
              </a:xfrm>
              <a:prstGeom prst="rect">
                <a:avLst/>
              </a:prstGeom>
            </p:spPr>
            <p:txBody>
              <a:bodyPr wrap="square">
                <a:spAutoFit/>
              </a:bodyPr>
              <a:lstStyle/>
              <a:p>
                <a:pPr marL="0" indent="0">
                  <a:buNone/>
                </a:pPr>
                <a:r>
                  <a:rPr lang="en-US" sz="2400" dirty="0">
                    <a:solidFill>
                      <a:srgbClr val="FF0000"/>
                    </a:solidFill>
                    <a:latin typeface="Times New Roman" panose="02020603050405020304" pitchFamily="18" charset="0"/>
                    <a:cs typeface="Times New Roman" panose="02020603050405020304" pitchFamily="18" charset="0"/>
                  </a:rPr>
                  <a:t>Cost decreases up until the optimal allocation </a:t>
                </a:r>
                <a14:m>
                  <m:oMath xmlns:m="http://schemas.openxmlformats.org/officeDocument/2006/math">
                    <m:r>
                      <a:rPr lang="en-US" sz="2400" b="0" i="1" smtClean="0">
                        <a:solidFill>
                          <a:srgbClr val="FF0000"/>
                        </a:solidFill>
                        <a:latin typeface="Cambria Math" panose="02040503050406030204" pitchFamily="18" charset="0"/>
                      </a:rPr>
                      <m:t>𝐵</m:t>
                    </m:r>
                    <m:r>
                      <a:rPr lang="en-US" sz="2400" b="0" i="1" smtClean="0">
                        <a:solidFill>
                          <a:srgbClr val="FF0000"/>
                        </a:solidFill>
                        <a:latin typeface="Cambria Math" panose="02040503050406030204" pitchFamily="18" charset="0"/>
                      </a:rPr>
                      <m:t>=22.51</m:t>
                    </m:r>
                  </m:oMath>
                </a14:m>
                <a:r>
                  <a:rPr lang="en-US" sz="2400" dirty="0">
                    <a:solidFill>
                      <a:srgbClr val="FF0000"/>
                    </a:solidFill>
                    <a:latin typeface="Times New Roman" panose="02020603050405020304" pitchFamily="18" charset="0"/>
                    <a:cs typeface="Times New Roman" panose="02020603050405020304" pitchFamily="18" charset="0"/>
                  </a:rPr>
                  <a:t> is reached.</a:t>
                </a:r>
              </a:p>
              <a:p>
                <a:pPr marL="0" indent="0">
                  <a:buNone/>
                </a:pPr>
                <a:r>
                  <a:rPr lang="en-US" sz="2400" dirty="0">
                    <a:solidFill>
                      <a:srgbClr val="FF0000"/>
                    </a:solidFill>
                  </a:rPr>
                  <a:t>Values greater than </a:t>
                </a:r>
                <a14:m>
                  <m:oMath xmlns:m="http://schemas.openxmlformats.org/officeDocument/2006/math">
                    <m:r>
                      <a:rPr lang="en-US" sz="2400" i="1" smtClean="0">
                        <a:solidFill>
                          <a:srgbClr val="FF0000"/>
                        </a:solidFill>
                        <a:latin typeface="Cambria Math" panose="02040503050406030204" pitchFamily="18" charset="0"/>
                      </a:rPr>
                      <m:t>𝐵</m:t>
                    </m:r>
                    <m:r>
                      <a:rPr lang="en-US" sz="2400" b="0" i="1" smtClean="0">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23</m:t>
                    </m:r>
                  </m:oMath>
                </a14:m>
                <a:r>
                  <a:rPr lang="en-US" sz="2400" dirty="0">
                    <a:solidFill>
                      <a:srgbClr val="FF0000"/>
                    </a:solidFill>
                    <a:latin typeface="Times New Roman" panose="02020603050405020304" pitchFamily="18" charset="0"/>
                    <a:cs typeface="Times New Roman" panose="02020603050405020304" pitchFamily="18" charset="0"/>
                  </a:rPr>
                  <a:t> does not reduce the cost further. </a:t>
                </a:r>
              </a:p>
            </p:txBody>
          </p:sp>
        </mc:Choice>
        <mc:Fallback xmlns="">
          <p:sp>
            <p:nvSpPr>
              <p:cNvPr id="5" name="Rectangle 4">
                <a:extLst>
                  <a:ext uri="{FF2B5EF4-FFF2-40B4-BE49-F238E27FC236}">
                    <a16:creationId xmlns:a16="http://schemas.microsoft.com/office/drawing/2014/main" id="{C9C5CDE8-C5B6-4198-A60E-7100ECFEED60}"/>
                  </a:ext>
                </a:extLst>
              </p:cNvPr>
              <p:cNvSpPr>
                <a:spLocks noRot="1" noChangeAspect="1" noMove="1" noResize="1" noEditPoints="1" noAdjustHandles="1" noChangeArrowheads="1" noChangeShapeType="1" noTextEdit="1"/>
              </p:cNvSpPr>
              <p:nvPr/>
            </p:nvSpPr>
            <p:spPr>
              <a:xfrm>
                <a:off x="7013448" y="1832290"/>
                <a:ext cx="4219448" cy="1938992"/>
              </a:xfrm>
              <a:prstGeom prst="rect">
                <a:avLst/>
              </a:prstGeom>
              <a:blipFill>
                <a:blip r:embed="rId3"/>
                <a:stretch>
                  <a:fillRect l="-2312" t="-2516" r="-723" b="-62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0B5C6D6-D8C5-4F0F-9A6F-F384F005383E}"/>
                  </a:ext>
                </a:extLst>
              </p:cNvPr>
              <p:cNvSpPr/>
              <p:nvPr/>
            </p:nvSpPr>
            <p:spPr>
              <a:xfrm>
                <a:off x="766064" y="5502656"/>
                <a:ext cx="4569968" cy="646331"/>
              </a:xfrm>
              <a:prstGeom prst="rect">
                <a:avLst/>
              </a:prstGeom>
            </p:spPr>
            <p:txBody>
              <a:bodyPr wrap="square">
                <a:spAutoFit/>
              </a:bodyPr>
              <a:lstStyle/>
              <a:p>
                <a:pPr marL="0" indent="0" algn="ctr">
                  <a:buNone/>
                </a:pPr>
                <a:r>
                  <a:rPr lang="en-US" dirty="0">
                    <a:solidFill>
                      <a:schemeClr val="bg1"/>
                    </a:solidFill>
                    <a:latin typeface="Times New Roman" panose="02020603050405020304" pitchFamily="18" charset="0"/>
                    <a:cs typeface="Times New Roman" panose="02020603050405020304" pitchFamily="18" charset="0"/>
                  </a:rPr>
                  <a:t>Figure 2 – Minimum cost attainable under optimal test activity allocation given budget </a:t>
                </a:r>
                <a14:m>
                  <m:oMath xmlns:m="http://schemas.openxmlformats.org/officeDocument/2006/math">
                    <m:r>
                      <a:rPr lang="en-US" i="1" dirty="0" smtClean="0">
                        <a:solidFill>
                          <a:schemeClr val="bg1"/>
                        </a:solidFill>
                        <a:latin typeface="Cambria Math" panose="02040503050406030204" pitchFamily="18" charset="0"/>
                      </a:rPr>
                      <m:t>𝐵</m:t>
                    </m:r>
                  </m:oMath>
                </a14:m>
                <a:r>
                  <a:rPr lang="en-US" dirty="0">
                    <a:solidFill>
                      <a:schemeClr val="bg1"/>
                    </a:solidFill>
                    <a:latin typeface="+mn-lt"/>
                  </a:rPr>
                  <a:t>.</a:t>
                </a:r>
                <a:endParaRPr lang="en-US" sz="1200" dirty="0">
                  <a:solidFill>
                    <a:schemeClr val="bg1"/>
                  </a:solidFill>
                  <a:latin typeface="+mn-lt"/>
                </a:endParaRPr>
              </a:p>
            </p:txBody>
          </p:sp>
        </mc:Choice>
        <mc:Fallback xmlns="">
          <p:sp>
            <p:nvSpPr>
              <p:cNvPr id="6" name="Rectangle 5">
                <a:extLst>
                  <a:ext uri="{FF2B5EF4-FFF2-40B4-BE49-F238E27FC236}">
                    <a16:creationId xmlns:a16="http://schemas.microsoft.com/office/drawing/2014/main" id="{70B5C6D6-D8C5-4F0F-9A6F-F384F005383E}"/>
                  </a:ext>
                </a:extLst>
              </p:cNvPr>
              <p:cNvSpPr>
                <a:spLocks noRot="1" noChangeAspect="1" noMove="1" noResize="1" noEditPoints="1" noAdjustHandles="1" noChangeArrowheads="1" noChangeShapeType="1" noTextEdit="1"/>
              </p:cNvSpPr>
              <p:nvPr/>
            </p:nvSpPr>
            <p:spPr>
              <a:xfrm>
                <a:off x="766064" y="5502656"/>
                <a:ext cx="4569968" cy="646331"/>
              </a:xfrm>
              <a:prstGeom prst="rect">
                <a:avLst/>
              </a:prstGeom>
              <a:blipFill>
                <a:blip r:embed="rId4"/>
                <a:stretch>
                  <a:fillRect l="-267" t="-5660" r="-134" b="-14151"/>
                </a:stretch>
              </a:blipFill>
            </p:spPr>
            <p:txBody>
              <a:bodyPr/>
              <a:lstStyle/>
              <a:p>
                <a:r>
                  <a:rPr lang="en-US">
                    <a:noFill/>
                  </a:rPr>
                  <a:t> </a:t>
                </a:r>
              </a:p>
            </p:txBody>
          </p:sp>
        </mc:Fallback>
      </mc:AlternateContent>
    </p:spTree>
    <p:extLst>
      <p:ext uri="{BB962C8B-B14F-4D97-AF65-F5344CB8AC3E}">
        <p14:creationId xmlns:p14="http://schemas.microsoft.com/office/powerpoint/2010/main" val="200351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ssd-powerpoint-template-dark.potx" id="{BB697130-40A3-41EB-BC30-A53C784ECCF3}" vid="{A10096E7-6876-499D-945B-3BEE7B1193F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ssd-powerpoint-template-dark.potx" id="{BB697130-40A3-41EB-BC30-A53C784ECCF3}" vid="{D2C65129-0752-4DD1-9BD1-7AD678DEBA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umassd-powerpoint-template-dark</Template>
  <TotalTime>6196</TotalTime>
  <Words>768</Words>
  <Application>Microsoft Office PowerPoint</Application>
  <PresentationFormat>Widescreen</PresentationFormat>
  <Paragraphs>86</Paragraphs>
  <Slides>12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MS PGothic</vt:lpstr>
      <vt:lpstr>Arial</vt:lpstr>
      <vt:lpstr>Avenir Next LT Pro Light</vt:lpstr>
      <vt:lpstr>Calibri</vt:lpstr>
      <vt:lpstr>Cambria Math</vt:lpstr>
      <vt:lpstr>Franklin Gothic Medium</vt:lpstr>
      <vt:lpstr>Rockwell</vt:lpstr>
      <vt:lpstr>Times New Roman</vt:lpstr>
      <vt:lpstr>Wingdings</vt:lpstr>
      <vt:lpstr>Office Theme</vt:lpstr>
      <vt:lpstr>1_Office Theme</vt:lpstr>
      <vt:lpstr>Optimal Release Policy for Covariate Software Reliability Models</vt:lpstr>
      <vt:lpstr>Background and introduction</vt:lpstr>
      <vt:lpstr>Discrete cox proportional hazards NHPP SRGM</vt:lpstr>
      <vt:lpstr>Hazard functions and MLE ESTIMATION WITH COVARIATES </vt:lpstr>
      <vt:lpstr>Optimal test allocation based on cost criterion (1) </vt:lpstr>
      <vt:lpstr>Optimal test allocation based on cost criterion (2) </vt:lpstr>
      <vt:lpstr>Illustrations: Dataset DS1</vt:lpstr>
      <vt:lpstr>Optimal test activity allocation based on cost criterion</vt:lpstr>
      <vt:lpstr>Sensitivity of optimal cost to test activity allocation under various budget constraints</vt:lpstr>
      <vt:lpstr>Sensitivity of optimal cost to test activity allocation under various budget constraints</vt:lpstr>
      <vt:lpstr>Summary &amp; Conclusion</vt:lpstr>
      <vt:lpstr>Acknowledgement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Adversarial Machine Learning Attacks In Image Classification</dc:title>
  <dc:creator>VikramGnanaraj Vijayakumar</dc:creator>
  <cp:lastModifiedBy>Ebenezer M Yawlui</cp:lastModifiedBy>
  <cp:revision>286</cp:revision>
  <dcterms:created xsi:type="dcterms:W3CDTF">2022-11-30T21:57:17Z</dcterms:created>
  <dcterms:modified xsi:type="dcterms:W3CDTF">2023-04-20T00:17:27Z</dcterms:modified>
</cp:coreProperties>
</file>