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</p:sldMasterIdLst>
  <p:notesMasterIdLst>
    <p:notesMasterId r:id="rId17"/>
  </p:notesMasterIdLst>
  <p:sldIdLst>
    <p:sldId id="283" r:id="rId4"/>
    <p:sldId id="295" r:id="rId5"/>
    <p:sldId id="296" r:id="rId6"/>
    <p:sldId id="297" r:id="rId7"/>
    <p:sldId id="309" r:id="rId8"/>
    <p:sldId id="303" r:id="rId9"/>
    <p:sldId id="306" r:id="rId10"/>
    <p:sldId id="308" r:id="rId11"/>
    <p:sldId id="289" r:id="rId12"/>
    <p:sldId id="282" r:id="rId13"/>
    <p:sldId id="299" r:id="rId14"/>
    <p:sldId id="310" r:id="rId15"/>
    <p:sldId id="31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48DB64-6522-6062-6455-E04D849A263F}" name="Edegbe, Naomi O CDT 2023" initials="ENOC2" userId="S::naomi.edegbe@westpoint.edu::9dde0a9d-cff1-479a-8edb-067be12b98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5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10D21A-E1F1-41DD-B21C-DC71B064F2E5}" v="48" dt="2023-04-20T20:30:15.9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82324" autoAdjust="0"/>
  </p:normalViewPr>
  <p:slideViewPr>
    <p:cSldViewPr snapToGrid="0">
      <p:cViewPr>
        <p:scale>
          <a:sx n="50" d="100"/>
          <a:sy n="50" d="100"/>
        </p:scale>
        <p:origin x="1304" y="76"/>
      </p:cViewPr>
      <p:guideLst/>
    </p:cSldViewPr>
  </p:slideViewPr>
  <p:outlineViewPr>
    <p:cViewPr>
      <p:scale>
        <a:sx n="33" d="100"/>
        <a:sy n="33" d="100"/>
      </p:scale>
      <p:origin x="0" y="-23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8/10/relationships/authors" Target="authors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ECB70-7D76-412D-AA49-193137CE776A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18A17-655D-4CD3-A539-FC6108DCE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92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18A17-655D-4CD3-A539-FC6108DCEA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54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18A17-655D-4CD3-A539-FC6108DCE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26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18A17-655D-4CD3-A539-FC6108DCEA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6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18A17-655D-4CD3-A539-FC6108DCEA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05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18A17-655D-4CD3-A539-FC6108DCEA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97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18A17-655D-4CD3-A539-FC6108DCEA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47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18A17-655D-4CD3-A539-FC6108DCEA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925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82BA3-B2E1-7CCE-9281-FF8FA7F90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15E844-4C96-63FD-8ABC-B7A98CA71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87A31-DEF3-269E-78A0-2BE3AC72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0CA4-2311-4AF4-9FD6-DA7F0011590A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BDCA5-206B-A22F-74B5-1553BEE8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DDED6-1859-5629-9CF7-D22057556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1FA4-944B-4417-9C97-84BA2D1F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8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5CD8-E708-F772-FC4F-E66A662D3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31BCD0-202D-AB83-1A1D-53A3A9970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EDDDC-68C8-F57F-7478-695DE9212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0CA4-2311-4AF4-9FD6-DA7F0011590A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40958-525E-8E75-55CA-11CA97B4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5DC28-CE3F-A638-B6C2-14BAF9D34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1FA4-944B-4417-9C97-84BA2D1F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9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6D15EA-0D44-DBA1-2378-0B791019B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0BA0BF-3122-181F-1B03-948E8652A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D08AC-675C-F936-B0A3-C1BF52C3A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0CA4-2311-4AF4-9FD6-DA7F0011590A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0B3E4-1383-4176-96D0-18FFC8E71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51DAF-E417-E70C-B576-6CC00AD7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1FA4-944B-4417-9C97-84BA2D1F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57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8451" y="5376078"/>
            <a:ext cx="7901048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>
              <a:lnSpc>
                <a:spcPts val="2000"/>
              </a:lnSpc>
              <a:defRPr lang="en-US" sz="12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Name of Presenter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08451" y="5671677"/>
            <a:ext cx="7901048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>
              <a:lnSpc>
                <a:spcPts val="2000"/>
              </a:lnSpc>
              <a:defRPr lang="en-US" sz="12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Rank/Title of Presenter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08451" y="5967275"/>
            <a:ext cx="7901048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>
              <a:lnSpc>
                <a:spcPts val="2000"/>
              </a:lnSpc>
              <a:defRPr lang="en-US" sz="12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Organization of Presenter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08451" y="6487065"/>
            <a:ext cx="2685557" cy="36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lang="en-US" sz="800" kern="1200" baseline="0">
                <a:solidFill>
                  <a:schemeClr val="accent2"/>
                </a:solidFill>
                <a:latin typeface="Arial Bold" panose="020B0704020202020204" pitchFamily="34" charset="0"/>
                <a:ea typeface="ＭＳ Ｐゴシック" charset="-128"/>
                <a:cs typeface="Arial Bold" panose="020B0704020202020204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DD MMM YYYY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408451" y="2440244"/>
            <a:ext cx="103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chemeClr val="tx1"/>
                </a:solidFill>
              </a:rPr>
              <a:t>U.S. ARMY COMBAT</a:t>
            </a:r>
            <a:r>
              <a:rPr lang="en-US" sz="3200" baseline="0">
                <a:solidFill>
                  <a:schemeClr val="tx1"/>
                </a:solidFill>
              </a:rPr>
              <a:t> CAPABILITIES DEVELOPMENT COMMAND –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chemeClr val="tx1"/>
                </a:solidFill>
              </a:rPr>
              <a:t>ARMAMENTS</a:t>
            </a:r>
            <a:r>
              <a:rPr lang="en-US" sz="3200" baseline="0">
                <a:solidFill>
                  <a:schemeClr val="tx1"/>
                </a:solidFill>
              </a:rPr>
              <a:t> </a:t>
            </a:r>
            <a:r>
              <a:rPr lang="en-US" sz="3200">
                <a:solidFill>
                  <a:schemeClr val="tx1"/>
                </a:solidFill>
              </a:rPr>
              <a:t>CENTER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08451" y="4379765"/>
            <a:ext cx="10320000" cy="45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 marL="0" indent="0">
              <a:lnSpc>
                <a:spcPts val="2000"/>
              </a:lnSpc>
              <a:defRPr lang="en-US"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SUBTITLE GOES HERE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8984202" y="5495278"/>
            <a:ext cx="2663301" cy="7013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182880" tIns="91440" rIns="182880" bIns="91440" anchor="ctr"/>
          <a:lstStyle>
            <a:lvl1pPr marL="0" indent="0" algn="ctr">
              <a:lnSpc>
                <a:spcPct val="100000"/>
              </a:lnSpc>
              <a:defRPr lang="en-US" sz="600" b="0" kern="1200" baseline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DISTRIBUTION STATEMENT GOES HERE</a:t>
            </a: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auto">
          <a:xfrm>
            <a:off x="1828800" y="6631560"/>
            <a:ext cx="85344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900">
                <a:solidFill>
                  <a:srgbClr val="00B05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CUI</a:t>
            </a:r>
            <a:endParaRPr lang="en-US" sz="900">
              <a:solidFill>
                <a:schemeClr val="accent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 userDrawn="1"/>
        </p:nvSpPr>
        <p:spPr bwMode="auto">
          <a:xfrm>
            <a:off x="0" y="2797"/>
            <a:ext cx="12192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900">
                <a:solidFill>
                  <a:srgbClr val="00B05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CUI</a:t>
            </a:r>
          </a:p>
        </p:txBody>
      </p:sp>
    </p:spTree>
    <p:extLst>
      <p:ext uri="{BB962C8B-B14F-4D97-AF65-F5344CB8AC3E}">
        <p14:creationId xmlns:p14="http://schemas.microsoft.com/office/powerpoint/2010/main" val="1743608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ck Cover Slide (FOR DIGITAL USE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08451" y="6487065"/>
            <a:ext cx="2685557" cy="36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lang="en-US" sz="800" kern="1200" baseline="0">
                <a:solidFill>
                  <a:schemeClr val="accent2"/>
                </a:solidFill>
                <a:latin typeface="Arial Bold" panose="020B0704020202020204" pitchFamily="34" charset="0"/>
                <a:ea typeface="ＭＳ Ｐゴシック" charset="-128"/>
                <a:cs typeface="Arial Bold" panose="020B0704020202020204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DD MMM YYYY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408451" y="2440244"/>
            <a:ext cx="103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chemeClr val="bg1"/>
                </a:solidFill>
              </a:rPr>
              <a:t>U.S. ARMY COMBAT</a:t>
            </a:r>
            <a:r>
              <a:rPr lang="en-US" sz="3200" baseline="0">
                <a:solidFill>
                  <a:schemeClr val="bg1"/>
                </a:solidFill>
              </a:rPr>
              <a:t> CAPABILITIES DEVELOPMENT COMMAND –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chemeClr val="bg1"/>
                </a:solidFill>
              </a:rPr>
              <a:t>ARMAMENTS</a:t>
            </a:r>
            <a:r>
              <a:rPr lang="en-US" sz="3200" baseline="0">
                <a:solidFill>
                  <a:schemeClr val="bg1"/>
                </a:solidFill>
              </a:rPr>
              <a:t> </a:t>
            </a:r>
            <a:r>
              <a:rPr lang="en-US" sz="3200">
                <a:solidFill>
                  <a:schemeClr val="bg1"/>
                </a:solidFill>
              </a:rPr>
              <a:t>CENTER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08451" y="4379765"/>
            <a:ext cx="10320000" cy="45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 marL="0" indent="0">
              <a:lnSpc>
                <a:spcPts val="2000"/>
              </a:lnSpc>
              <a:defRPr lang="en-US" sz="2000" b="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SUBTITLE GOES HERE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8451" y="5376078"/>
            <a:ext cx="7901048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>
              <a:lnSpc>
                <a:spcPts val="2000"/>
              </a:lnSpc>
              <a:defRPr lang="en-US" sz="1200" b="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Name of Presenter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08451" y="5671677"/>
            <a:ext cx="7901048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>
              <a:lnSpc>
                <a:spcPts val="2000"/>
              </a:lnSpc>
              <a:defRPr lang="en-US" sz="1200" b="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Rank/Title of Presenter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08451" y="5967275"/>
            <a:ext cx="7901048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>
              <a:lnSpc>
                <a:spcPts val="2000"/>
              </a:lnSpc>
              <a:defRPr lang="en-US" sz="1200" b="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Organization of Presenter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8984202" y="5495278"/>
            <a:ext cx="2663301" cy="7013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182880" tIns="91440" rIns="182880" bIns="91440" anchor="ctr"/>
          <a:lstStyle>
            <a:lvl1pPr marL="0" indent="0" algn="ctr">
              <a:lnSpc>
                <a:spcPct val="100000"/>
              </a:lnSpc>
              <a:defRPr lang="en-US" sz="600" b="0" kern="1200" baseline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DISTRIBUTION STATEMENT GOES HERE</a:t>
            </a: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auto">
          <a:xfrm>
            <a:off x="1828800" y="6631560"/>
            <a:ext cx="85344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900">
                <a:solidFill>
                  <a:srgbClr val="00B05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CUI</a:t>
            </a:r>
            <a:endParaRPr lang="en-US" sz="900">
              <a:solidFill>
                <a:schemeClr val="accent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 userDrawn="1"/>
        </p:nvSpPr>
        <p:spPr bwMode="auto">
          <a:xfrm>
            <a:off x="0" y="2797"/>
            <a:ext cx="12192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900">
                <a:solidFill>
                  <a:srgbClr val="00B05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CUI</a:t>
            </a:r>
          </a:p>
        </p:txBody>
      </p:sp>
    </p:spTree>
    <p:extLst>
      <p:ext uri="{BB962C8B-B14F-4D97-AF65-F5344CB8AC3E}">
        <p14:creationId xmlns:p14="http://schemas.microsoft.com/office/powerpoint/2010/main" val="1710586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89614" y="2286001"/>
            <a:ext cx="10982793" cy="128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>
              <a:defRPr sz="3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89614" y="3569974"/>
            <a:ext cx="10982793" cy="854075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pPr lvl="0"/>
            <a:r>
              <a:rPr lang="en-US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5514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589614" y="1228725"/>
            <a:ext cx="10792917" cy="471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0188" indent="-230188">
              <a:spcBef>
                <a:spcPts val="0"/>
              </a:spcBef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  <a:lvl2pPr marL="502920" indent="-233363">
              <a:spcBef>
                <a:spcPts val="0"/>
              </a:spcBef>
              <a:defRPr sz="1600">
                <a:solidFill>
                  <a:schemeClr val="tx1"/>
                </a:solidFill>
              </a:defRPr>
            </a:lvl2pPr>
            <a:lvl3pPr marL="731520" indent="-222250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</a:defRPr>
            </a:lvl3pPr>
            <a:lvl4pPr marL="1005840">
              <a:spcBef>
                <a:spcPts val="0"/>
              </a:spcBef>
              <a:defRPr sz="1000" baseline="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First level bullet</a:t>
            </a:r>
          </a:p>
          <a:p>
            <a:pPr lvl="1"/>
            <a:r>
              <a:rPr lang="en-US" noProof="0"/>
              <a:t>Second level bullet</a:t>
            </a:r>
          </a:p>
          <a:p>
            <a:pPr lvl="2"/>
            <a:r>
              <a:rPr lang="en-US" noProof="0"/>
              <a:t>Third level bullet</a:t>
            </a:r>
          </a:p>
          <a:p>
            <a:pPr lvl="3"/>
            <a:r>
              <a:rPr lang="en-US" noProof="0"/>
              <a:t>Fourth level bullet</a:t>
            </a:r>
          </a:p>
          <a:p>
            <a:pPr lvl="2"/>
            <a:endParaRPr lang="en-US" noProof="0"/>
          </a:p>
          <a:p>
            <a:pPr lvl="0"/>
            <a:r>
              <a:rPr lang="en-US" noProof="0"/>
              <a:t>First level bullet</a:t>
            </a:r>
          </a:p>
          <a:p>
            <a:pPr lvl="1"/>
            <a:r>
              <a:rPr lang="en-US" noProof="0"/>
              <a:t>Second level bullet</a:t>
            </a:r>
          </a:p>
          <a:p>
            <a:pPr lvl="2"/>
            <a:r>
              <a:rPr lang="en-US" noProof="0"/>
              <a:t>Third level bullet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923226" y="274640"/>
            <a:ext cx="792135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410389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923226" y="274640"/>
            <a:ext cx="792135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3213118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923227" y="274642"/>
            <a:ext cx="792135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500" b="1"/>
            </a:lvl1pPr>
          </a:lstStyle>
          <a:p>
            <a:pPr lvl="0"/>
            <a:r>
              <a:rPr lang="en-US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486554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589615" y="1228725"/>
            <a:ext cx="10792917" cy="471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172641" indent="-172641">
              <a:spcBef>
                <a:spcPts val="0"/>
              </a:spcBef>
              <a:buFont typeface="Arial" panose="020B0604020202020204" pitchFamily="34" charset="0"/>
              <a:buChar char="•"/>
              <a:defRPr sz="1350" b="1">
                <a:solidFill>
                  <a:schemeClr val="tx1"/>
                </a:solidFill>
              </a:defRPr>
            </a:lvl1pPr>
            <a:lvl2pPr marL="346472" indent="-175022"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513160" indent="-166688">
              <a:spcBef>
                <a:spcPts val="0"/>
              </a:spcBef>
              <a:spcAft>
                <a:spcPts val="1350"/>
              </a:spcAft>
              <a:defRPr sz="1050">
                <a:solidFill>
                  <a:schemeClr val="tx1"/>
                </a:solidFill>
              </a:defRPr>
            </a:lvl3pPr>
            <a:lvl4pPr>
              <a:defRPr sz="15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First level bullet</a:t>
            </a:r>
          </a:p>
          <a:p>
            <a:pPr lvl="1"/>
            <a:r>
              <a:rPr lang="en-US" noProof="0"/>
              <a:t>Second level bullet</a:t>
            </a:r>
          </a:p>
          <a:p>
            <a:pPr lvl="2"/>
            <a:r>
              <a:rPr lang="en-US" noProof="0"/>
              <a:t>Third level bullet</a:t>
            </a:r>
          </a:p>
          <a:p>
            <a:pPr lvl="0"/>
            <a:r>
              <a:rPr lang="en-US" noProof="0"/>
              <a:t>First level bullet</a:t>
            </a:r>
          </a:p>
          <a:p>
            <a:pPr lvl="1"/>
            <a:r>
              <a:rPr lang="en-US" noProof="0"/>
              <a:t>Second level bullet</a:t>
            </a:r>
          </a:p>
          <a:p>
            <a:pPr lvl="2"/>
            <a:r>
              <a:rPr lang="en-US" noProof="0"/>
              <a:t>Third level bullet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923227" y="274642"/>
            <a:ext cx="792135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500" b="1"/>
            </a:lvl1pPr>
          </a:lstStyle>
          <a:p>
            <a:pPr lvl="0"/>
            <a:r>
              <a:rPr lang="en-US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3874344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589614" y="1228725"/>
            <a:ext cx="10792917" cy="471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0188" indent="-230188">
              <a:spcBef>
                <a:spcPts val="0"/>
              </a:spcBef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  <a:lvl2pPr marL="461963" indent="-233363">
              <a:spcBef>
                <a:spcPts val="0"/>
              </a:spcBef>
              <a:defRPr sz="1600">
                <a:solidFill>
                  <a:schemeClr val="tx1"/>
                </a:solidFill>
              </a:defRPr>
            </a:lvl2pPr>
            <a:lvl3pPr marL="684213" indent="-222250"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First level bullet</a:t>
            </a:r>
          </a:p>
          <a:p>
            <a:pPr lvl="1"/>
            <a:r>
              <a:rPr lang="en-US" noProof="0"/>
              <a:t>Second level bullet</a:t>
            </a:r>
          </a:p>
          <a:p>
            <a:pPr lvl="2"/>
            <a:r>
              <a:rPr lang="en-US" noProof="0"/>
              <a:t>Third level bullet</a:t>
            </a:r>
          </a:p>
          <a:p>
            <a:pPr lvl="0"/>
            <a:r>
              <a:rPr lang="en-US" noProof="0"/>
              <a:t>First level bullet</a:t>
            </a:r>
          </a:p>
          <a:p>
            <a:pPr lvl="1"/>
            <a:r>
              <a:rPr lang="en-US" noProof="0"/>
              <a:t>Second level bullet</a:t>
            </a:r>
          </a:p>
          <a:p>
            <a:pPr lvl="2"/>
            <a:r>
              <a:rPr lang="en-US" noProof="0"/>
              <a:t>Third level bullet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847274" y="274640"/>
            <a:ext cx="8257308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180991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52227-9742-5CB8-EDFD-A7859827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91255-82FC-1DCF-E145-2C6E76407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E3E55-6514-4616-1130-4CCB7A20A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0CA4-2311-4AF4-9FD6-DA7F0011590A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7C30A-DC17-18BC-55E3-AF3B3281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08901-FE71-98C6-4491-E79BF1BB7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1FA4-944B-4417-9C97-84BA2D1F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White Cov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8451" y="5376078"/>
            <a:ext cx="7901048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>
              <a:lnSpc>
                <a:spcPts val="2000"/>
              </a:lnSpc>
              <a:defRPr lang="en-US" sz="12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Name of Presenter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08451" y="5671677"/>
            <a:ext cx="7901048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>
              <a:lnSpc>
                <a:spcPts val="2000"/>
              </a:lnSpc>
              <a:defRPr lang="en-US" sz="12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Rank/Title of Presenter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08451" y="5967275"/>
            <a:ext cx="7901048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>
              <a:lnSpc>
                <a:spcPts val="2000"/>
              </a:lnSpc>
              <a:defRPr lang="en-US" sz="12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Organization of Presenter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08451" y="6487065"/>
            <a:ext cx="2685557" cy="36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lang="en-US" sz="800" kern="1200" baseline="0">
                <a:solidFill>
                  <a:schemeClr val="accent2"/>
                </a:solidFill>
                <a:latin typeface="Arial Bold" panose="020B0704020202020204" pitchFamily="34" charset="0"/>
                <a:ea typeface="ＭＳ Ｐゴシック" charset="-128"/>
                <a:cs typeface="Arial Bold" panose="020B0704020202020204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DD MMM YYYY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408451" y="2440244"/>
            <a:ext cx="103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chemeClr val="tx1"/>
                </a:solidFill>
              </a:rPr>
              <a:t>U.S. ARMY COMBAT</a:t>
            </a:r>
            <a:r>
              <a:rPr lang="en-US" sz="3200" baseline="0">
                <a:solidFill>
                  <a:schemeClr val="tx1"/>
                </a:solidFill>
              </a:rPr>
              <a:t> CAPABILITIES DEVELOPMENT COMMAND –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chemeClr val="tx1"/>
                </a:solidFill>
              </a:rPr>
              <a:t>ARMAMENTS</a:t>
            </a:r>
            <a:r>
              <a:rPr lang="en-US" sz="3200" baseline="0">
                <a:solidFill>
                  <a:schemeClr val="tx1"/>
                </a:solidFill>
              </a:rPr>
              <a:t> </a:t>
            </a:r>
            <a:r>
              <a:rPr lang="en-US" sz="3200">
                <a:solidFill>
                  <a:schemeClr val="tx1"/>
                </a:solidFill>
              </a:rPr>
              <a:t>CENTER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08451" y="4379765"/>
            <a:ext cx="10320000" cy="45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 marL="0" indent="0">
              <a:lnSpc>
                <a:spcPts val="2000"/>
              </a:lnSpc>
              <a:defRPr lang="en-US"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SUBTITLE GOES HERE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8984202" y="5495278"/>
            <a:ext cx="2663301" cy="7013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182880" tIns="91440" rIns="182880" bIns="91440" anchor="ctr"/>
          <a:lstStyle>
            <a:lvl1pPr marL="0" indent="0" algn="ctr">
              <a:lnSpc>
                <a:spcPct val="100000"/>
              </a:lnSpc>
              <a:defRPr lang="en-US" sz="600" b="0" kern="1200" baseline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DISTRIBUTION STATEMENT GOES HERE</a:t>
            </a: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auto">
          <a:xfrm>
            <a:off x="1828800" y="6631560"/>
            <a:ext cx="85344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900">
                <a:solidFill>
                  <a:srgbClr val="00B05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CUI</a:t>
            </a:r>
            <a:endParaRPr lang="en-US" sz="900">
              <a:solidFill>
                <a:schemeClr val="accent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 userDrawn="1"/>
        </p:nvSpPr>
        <p:spPr bwMode="auto">
          <a:xfrm>
            <a:off x="0" y="2797"/>
            <a:ext cx="12192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srgbClr val="00B05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068781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ck Cover Slide (FOR DIGITAL USE ONLY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08451" y="6487065"/>
            <a:ext cx="2685557" cy="36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lang="en-US" sz="800" kern="1200" baseline="0">
                <a:solidFill>
                  <a:schemeClr val="accent2"/>
                </a:solidFill>
                <a:latin typeface="Arial Bold" panose="020B0704020202020204" pitchFamily="34" charset="0"/>
                <a:ea typeface="ＭＳ Ｐゴシック" charset="-128"/>
                <a:cs typeface="Arial Bold" panose="020B0704020202020204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DD MMM YYYY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408451" y="2440244"/>
            <a:ext cx="103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chemeClr val="bg1"/>
                </a:solidFill>
              </a:rPr>
              <a:t>U.S. ARMY COMBAT</a:t>
            </a:r>
            <a:r>
              <a:rPr lang="en-US" sz="3200" baseline="0">
                <a:solidFill>
                  <a:schemeClr val="bg1"/>
                </a:solidFill>
              </a:rPr>
              <a:t> CAPABILITIES DEVELOPMENT COMMAND –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chemeClr val="bg1"/>
                </a:solidFill>
              </a:rPr>
              <a:t>ARMAMENTS</a:t>
            </a:r>
            <a:r>
              <a:rPr lang="en-US" sz="3200" baseline="0">
                <a:solidFill>
                  <a:schemeClr val="bg1"/>
                </a:solidFill>
              </a:rPr>
              <a:t> </a:t>
            </a:r>
            <a:r>
              <a:rPr lang="en-US" sz="3200">
                <a:solidFill>
                  <a:schemeClr val="bg1"/>
                </a:solidFill>
              </a:rPr>
              <a:t>CENTER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08451" y="4379765"/>
            <a:ext cx="10320000" cy="45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 marL="0" indent="0">
              <a:lnSpc>
                <a:spcPts val="2000"/>
              </a:lnSpc>
              <a:defRPr lang="en-US" sz="2000" b="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SUBTITLE GOES HERE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8451" y="5376078"/>
            <a:ext cx="7901048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>
              <a:lnSpc>
                <a:spcPts val="2000"/>
              </a:lnSpc>
              <a:defRPr lang="en-US" sz="1200" b="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Name of Presenter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08451" y="5671677"/>
            <a:ext cx="7901048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>
              <a:lnSpc>
                <a:spcPts val="2000"/>
              </a:lnSpc>
              <a:defRPr lang="en-US" sz="1200" b="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Rank/Title of Presenter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08451" y="5967275"/>
            <a:ext cx="7901048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>
              <a:lnSpc>
                <a:spcPts val="2000"/>
              </a:lnSpc>
              <a:defRPr lang="en-US" sz="1200" b="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Organization of Presenter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8984202" y="5495278"/>
            <a:ext cx="2663301" cy="7013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182880" tIns="91440" rIns="182880" bIns="91440" anchor="ctr"/>
          <a:lstStyle>
            <a:lvl1pPr marL="0" indent="0" algn="ctr">
              <a:lnSpc>
                <a:spcPct val="100000"/>
              </a:lnSpc>
              <a:defRPr lang="en-US" sz="600" b="0" kern="1200" baseline="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marL="0" indent="0">
              <a:defRPr/>
            </a:pPr>
            <a:r>
              <a:rPr lang="en-US" b="0"/>
              <a:t>DISTRIBUTION STATEMENT GOES HERE</a:t>
            </a: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auto">
          <a:xfrm>
            <a:off x="1828800" y="6631560"/>
            <a:ext cx="85344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B05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DISTRIBTUTION A: APPROVED FOR PUBLIC RELEASE. DISTRIBUTION UNLIMITED</a:t>
            </a:r>
            <a:endParaRPr lang="en-US" sz="900" dirty="0">
              <a:solidFill>
                <a:schemeClr val="accent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 userDrawn="1"/>
        </p:nvSpPr>
        <p:spPr bwMode="auto">
          <a:xfrm>
            <a:off x="0" y="2797"/>
            <a:ext cx="12192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srgbClr val="00B05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613111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89614" y="2286001"/>
            <a:ext cx="10982793" cy="128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>
              <a:defRPr sz="3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89614" y="3569974"/>
            <a:ext cx="10982793" cy="854075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pPr lvl="0"/>
            <a:r>
              <a:rPr lang="en-US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40318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589614" y="1228725"/>
            <a:ext cx="10792917" cy="471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0188" indent="-230188">
              <a:spcBef>
                <a:spcPts val="0"/>
              </a:spcBef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  <a:lvl2pPr marL="502920" indent="-233363">
              <a:spcBef>
                <a:spcPts val="0"/>
              </a:spcBef>
              <a:defRPr sz="1600">
                <a:solidFill>
                  <a:schemeClr val="tx1"/>
                </a:solidFill>
              </a:defRPr>
            </a:lvl2pPr>
            <a:lvl3pPr marL="731520" indent="-222250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</a:defRPr>
            </a:lvl3pPr>
            <a:lvl4pPr marL="1005840">
              <a:spcBef>
                <a:spcPts val="0"/>
              </a:spcBef>
              <a:defRPr sz="1000" baseline="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First level bullet</a:t>
            </a:r>
          </a:p>
          <a:p>
            <a:pPr lvl="1"/>
            <a:r>
              <a:rPr lang="en-US" noProof="0"/>
              <a:t>Second level bullet</a:t>
            </a:r>
          </a:p>
          <a:p>
            <a:pPr lvl="2"/>
            <a:r>
              <a:rPr lang="en-US" noProof="0"/>
              <a:t>Third level bullet</a:t>
            </a:r>
          </a:p>
          <a:p>
            <a:pPr lvl="3"/>
            <a:r>
              <a:rPr lang="en-US" noProof="0"/>
              <a:t>Fourth level bullet</a:t>
            </a:r>
          </a:p>
          <a:p>
            <a:pPr lvl="2"/>
            <a:endParaRPr lang="en-US" noProof="0"/>
          </a:p>
          <a:p>
            <a:pPr lvl="0"/>
            <a:r>
              <a:rPr lang="en-US" noProof="0"/>
              <a:t>First level bullet</a:t>
            </a:r>
          </a:p>
          <a:p>
            <a:pPr lvl="1"/>
            <a:r>
              <a:rPr lang="en-US" noProof="0"/>
              <a:t>Second level bullet</a:t>
            </a:r>
          </a:p>
          <a:p>
            <a:pPr lvl="2"/>
            <a:r>
              <a:rPr lang="en-US" noProof="0"/>
              <a:t>Third level bullet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923226" y="274640"/>
            <a:ext cx="792135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2855779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923226" y="274640"/>
            <a:ext cx="792135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3464627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923227" y="274642"/>
            <a:ext cx="792135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500" b="1"/>
            </a:lvl1pPr>
          </a:lstStyle>
          <a:p>
            <a:pPr lvl="0"/>
            <a:r>
              <a:rPr lang="en-US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2496941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589615" y="1228725"/>
            <a:ext cx="10792917" cy="471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172641" indent="-172641">
              <a:spcBef>
                <a:spcPts val="0"/>
              </a:spcBef>
              <a:buFont typeface="Arial" panose="020B0604020202020204" pitchFamily="34" charset="0"/>
              <a:buChar char="•"/>
              <a:defRPr sz="1350" b="1">
                <a:solidFill>
                  <a:schemeClr val="tx1"/>
                </a:solidFill>
              </a:defRPr>
            </a:lvl1pPr>
            <a:lvl2pPr marL="346472" indent="-175022"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513160" indent="-166688">
              <a:spcBef>
                <a:spcPts val="0"/>
              </a:spcBef>
              <a:spcAft>
                <a:spcPts val="1350"/>
              </a:spcAft>
              <a:defRPr sz="1050">
                <a:solidFill>
                  <a:schemeClr val="tx1"/>
                </a:solidFill>
              </a:defRPr>
            </a:lvl3pPr>
            <a:lvl4pPr>
              <a:defRPr sz="15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First level bullet</a:t>
            </a:r>
          </a:p>
          <a:p>
            <a:pPr lvl="1"/>
            <a:r>
              <a:rPr lang="en-US" noProof="0"/>
              <a:t>Second level bullet</a:t>
            </a:r>
          </a:p>
          <a:p>
            <a:pPr lvl="2"/>
            <a:r>
              <a:rPr lang="en-US" noProof="0"/>
              <a:t>Third level bullet</a:t>
            </a:r>
          </a:p>
          <a:p>
            <a:pPr lvl="0"/>
            <a:r>
              <a:rPr lang="en-US" noProof="0"/>
              <a:t>First level bullet</a:t>
            </a:r>
          </a:p>
          <a:p>
            <a:pPr lvl="1"/>
            <a:r>
              <a:rPr lang="en-US" noProof="0"/>
              <a:t>Second level bullet</a:t>
            </a:r>
          </a:p>
          <a:p>
            <a:pPr lvl="2"/>
            <a:r>
              <a:rPr lang="en-US" noProof="0"/>
              <a:t>Third level bullet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923227" y="274642"/>
            <a:ext cx="792135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500" b="1"/>
            </a:lvl1pPr>
          </a:lstStyle>
          <a:p>
            <a:pPr lvl="0"/>
            <a:r>
              <a:rPr lang="en-US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207580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589614" y="1228725"/>
            <a:ext cx="10792917" cy="471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0188" indent="-230188">
              <a:spcBef>
                <a:spcPts val="0"/>
              </a:spcBef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  <a:lvl2pPr marL="461963" indent="-233363">
              <a:spcBef>
                <a:spcPts val="0"/>
              </a:spcBef>
              <a:defRPr sz="1600">
                <a:solidFill>
                  <a:schemeClr val="tx1"/>
                </a:solidFill>
              </a:defRPr>
            </a:lvl2pPr>
            <a:lvl3pPr marL="684213" indent="-222250"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First level bullet</a:t>
            </a:r>
          </a:p>
          <a:p>
            <a:pPr lvl="1"/>
            <a:r>
              <a:rPr lang="en-US" noProof="0"/>
              <a:t>Second level bullet</a:t>
            </a:r>
          </a:p>
          <a:p>
            <a:pPr lvl="2"/>
            <a:r>
              <a:rPr lang="en-US" noProof="0"/>
              <a:t>Third level bullet</a:t>
            </a:r>
          </a:p>
          <a:p>
            <a:pPr lvl="0"/>
            <a:r>
              <a:rPr lang="en-US" noProof="0"/>
              <a:t>First level bullet</a:t>
            </a:r>
          </a:p>
          <a:p>
            <a:pPr lvl="1"/>
            <a:r>
              <a:rPr lang="en-US" noProof="0"/>
              <a:t>Second level bullet</a:t>
            </a:r>
          </a:p>
          <a:p>
            <a:pPr lvl="2"/>
            <a:r>
              <a:rPr lang="en-US" noProof="0"/>
              <a:t>Third level bullet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847274" y="274640"/>
            <a:ext cx="8257308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398392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4090B-A077-2CCD-9B03-9ED9163E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9855E-4405-3EEF-3A58-C3CA2813B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62497-247D-4ECA-B783-1CA319E43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0CA4-2311-4AF4-9FD6-DA7F0011590A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85675-D177-29AD-0921-B2A014FF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5923E-600D-6FC8-C507-82B9F4F67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1FA4-944B-4417-9C97-84BA2D1F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79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6FC83-1B34-50A9-48DA-798531E2D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F3116-3905-76E4-304E-AA0F1519E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B5977-B1AD-8CBC-3AF0-44402EC9D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CA682B-853B-AFF6-1B28-93028FC4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0CA4-2311-4AF4-9FD6-DA7F0011590A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94537-91A5-9E4E-C464-61CE73387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174D3-84A7-B0E9-EF05-B4E3E4DCA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1FA4-944B-4417-9C97-84BA2D1F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23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A1773-9FEA-0EF8-094D-DF174905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4EC84-842F-D4EB-9BF2-47F5D64EA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8F905-3EDC-A7A1-E11C-4BC3DD34B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64AC47-EA44-7C35-104B-EC78A08E37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959D8A-9161-5764-1D17-C4769E271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B149AF-F680-5293-A74A-258275D4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0CA4-2311-4AF4-9FD6-DA7F0011590A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49166B-6DCF-649E-17A3-035AAA961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DC914-D5F9-E959-303A-5A1965680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1FA4-944B-4417-9C97-84BA2D1F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09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DFDA1-A777-935E-E126-9F7F1B896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F6C526-3BEC-EDF5-9E8D-FD2F85F9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0CA4-2311-4AF4-9FD6-DA7F0011590A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F9950-C1EF-7E8A-FE43-C300E5638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4CA65-BA78-4F26-1F90-1A07D3D2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1FA4-944B-4417-9C97-84BA2D1F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BBB58D-B7A7-01E0-5123-EE73F6F03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0CA4-2311-4AF4-9FD6-DA7F0011590A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B979E-D13E-6D52-FED2-68607DFF5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4BDA-9ACD-A33F-EAE6-76B3E036D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1FA4-944B-4417-9C97-84BA2D1F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01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2F658-0C49-30FD-345C-941E896E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A2AB7-5FFB-0001-E6D5-C021F3A3C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7EB575-4F06-E873-1B6E-CD9EC784B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1FC6E-1029-E288-CD18-5D8B4B205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0CA4-2311-4AF4-9FD6-DA7F0011590A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E5D4B-C9C1-FC39-5D81-10172F56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30031-EA04-E55C-D571-2211F0BB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1FA4-944B-4417-9C97-84BA2D1F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7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0E57B-DBCE-9E98-222C-89A33C51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F451D4-E7A0-E5CD-AC70-2BA52F958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5767B-F357-BC49-CB9B-52A36C4F2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A4D30B-8A04-BB1D-7F79-F44C304E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0CA4-2311-4AF4-9FD6-DA7F0011590A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1ADE6-9977-234B-E5B4-03894FEF1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6C3C9-A2A1-0FA5-C14C-42B43A97E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61FA4-944B-4417-9C97-84BA2D1F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13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26EA5-46EB-16EC-9303-A27B76BE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B951D-652F-4805-CFCE-3721C91D5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D4ADA-B6D4-F9EF-5553-9A2985AFC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A0CA4-2311-4AF4-9FD6-DA7F0011590A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7BA6C-FB6E-3C58-3E0C-73DE598E7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CC10F-4A90-5096-9879-1FB7D40A3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61FA4-944B-4417-9C97-84BA2D1F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6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1828800" y="6631560"/>
            <a:ext cx="85344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srgbClr val="00B05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DISTRIBTUTION A: APPROVED FOR PUBLIC RELEASE. DISTRIBUTION UNLIMITED</a:t>
            </a:r>
            <a:endParaRPr lang="en-US" sz="900" dirty="0">
              <a:solidFill>
                <a:schemeClr val="accent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 userDrawn="1"/>
        </p:nvSpPr>
        <p:spPr bwMode="auto">
          <a:xfrm>
            <a:off x="0" y="2797"/>
            <a:ext cx="12192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srgbClr val="00B05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UNCLASSIFIED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647503" y="6636780"/>
            <a:ext cx="5566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6AD103F-80C8-4104-B396-731727462289}" type="slidenum">
              <a:rPr lang="en-US" sz="800" b="1" smtClean="0">
                <a:solidFill>
                  <a:srgbClr val="00B050"/>
                </a:solidFill>
              </a:rPr>
              <a:pPr algn="r"/>
              <a:t>‹#›</a:t>
            </a:fld>
            <a:endParaRPr lang="en-US" sz="8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7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 kern="1200" cap="all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5143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914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371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1828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1828800" y="6631560"/>
            <a:ext cx="85344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B05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DISTRIBTUTION A: APPROVED FOR PUBLIC RELEASE. DISTRIBUTION UNLIMITED</a:t>
            </a:r>
            <a:endParaRPr lang="en-US" sz="900" dirty="0">
              <a:solidFill>
                <a:schemeClr val="accent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 userDrawn="1"/>
        </p:nvSpPr>
        <p:spPr bwMode="auto">
          <a:xfrm>
            <a:off x="0" y="2797"/>
            <a:ext cx="12192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srgbClr val="00B05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UNCLASSSIFIED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647503" y="6636780"/>
            <a:ext cx="5566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6AD103F-80C8-4104-B396-731727462289}" type="slidenum">
              <a:rPr lang="en-US" sz="800" b="1" smtClean="0">
                <a:solidFill>
                  <a:srgbClr val="00B050"/>
                </a:solidFill>
              </a:rPr>
              <a:pPr algn="r"/>
              <a:t>‹#›</a:t>
            </a:fld>
            <a:endParaRPr lang="en-US" sz="8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8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 kern="1200" cap="all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978473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5143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914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371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1828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6D65-C2E2-C5D7-E6CB-1BA0B70A6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162406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Energetic Defect Characterizations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0D21E-B4D7-4FA8-97A3-383F1C2AB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612" y="5103171"/>
            <a:ext cx="10515600" cy="150018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Naomi Edegbe, George Wang</a:t>
            </a:r>
          </a:p>
          <a:p>
            <a:r>
              <a:rPr lang="en-US" sz="1900" dirty="0">
                <a:solidFill>
                  <a:schemeClr val="bg1"/>
                </a:solidFill>
              </a:rPr>
              <a:t>Advisors: Dr. Garo Sarajian, Dr. Ryan Allaire, MAJ Thomas Mussmann</a:t>
            </a:r>
          </a:p>
          <a:p>
            <a:r>
              <a:rPr lang="en-US" sz="1900" dirty="0">
                <a:solidFill>
                  <a:schemeClr val="bg1"/>
                </a:solidFill>
              </a:rPr>
              <a:t>USCC – United States Military Academy – Department of Mathematical Sciences</a:t>
            </a:r>
          </a:p>
          <a:p>
            <a:r>
              <a:rPr lang="en-US" sz="15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APR 2023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5DB951-2F1B-9FC9-DAD0-6DF3C1728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554"/>
            <a:ext cx="11172825" cy="1876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94744C-4D4F-12B2-0269-4F9518ED3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742" y="34722"/>
            <a:ext cx="749339" cy="2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88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8720" y="252796"/>
            <a:ext cx="7921359" cy="506411"/>
          </a:xfrm>
        </p:spPr>
        <p:txBody>
          <a:bodyPr/>
          <a:lstStyle/>
          <a:p>
            <a:r>
              <a:rPr lang="en-US" dirty="0"/>
              <a:t>Autoencoder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6496E-BD5D-8303-9E54-26FAA98CA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0" y="48802"/>
            <a:ext cx="2533650" cy="914400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F31653F-3A5B-6A08-C421-BD4C978DD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319" y="985045"/>
            <a:ext cx="11743362" cy="5075514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endParaRPr lang="en-US" sz="2000" dirty="0">
              <a:latin typeface="Arial"/>
              <a:ea typeface="ＭＳ Ｐゴシック"/>
              <a:cs typeface="Arial"/>
            </a:endParaRPr>
          </a:p>
          <a:p>
            <a:r>
              <a:rPr lang="en-US" sz="2000" b="0" dirty="0">
                <a:latin typeface="Arial"/>
                <a:ea typeface="ＭＳ Ｐゴシック"/>
                <a:cs typeface="Arial"/>
              </a:rPr>
              <a:t>Encoder - Decoder</a:t>
            </a:r>
          </a:p>
          <a:p>
            <a:pPr lvl="1"/>
            <a:r>
              <a:rPr lang="en-US" sz="1800" dirty="0">
                <a:latin typeface="Arial"/>
                <a:ea typeface="ＭＳ Ｐゴシック"/>
                <a:cs typeface="Arial"/>
              </a:rPr>
              <a:t>Input: 784/128 Size image</a:t>
            </a:r>
          </a:p>
          <a:p>
            <a:pPr lvl="1"/>
            <a:r>
              <a:rPr lang="en-US" sz="1800" dirty="0">
                <a:latin typeface="Arial"/>
                <a:ea typeface="ＭＳ Ｐゴシック"/>
                <a:cs typeface="Arial"/>
              </a:rPr>
              <a:t>Sequential Autoencoder</a:t>
            </a:r>
          </a:p>
          <a:p>
            <a:pPr lvl="1"/>
            <a:r>
              <a:rPr lang="en-US" sz="1800" dirty="0">
                <a:latin typeface="Arial"/>
                <a:ea typeface="ＭＳ Ｐゴシック"/>
                <a:cs typeface="Arial"/>
              </a:rPr>
              <a:t>Convolutional Layers</a:t>
            </a:r>
          </a:p>
          <a:p>
            <a:pPr lvl="1"/>
            <a:r>
              <a:rPr lang="en-US" sz="1800" dirty="0" err="1">
                <a:latin typeface="Arial"/>
                <a:ea typeface="ＭＳ Ｐゴシック"/>
                <a:cs typeface="Arial"/>
              </a:rPr>
              <a:t>ReLU</a:t>
            </a:r>
            <a:r>
              <a:rPr lang="en-US" sz="1800" dirty="0">
                <a:latin typeface="Arial"/>
                <a:ea typeface="ＭＳ Ｐゴシック"/>
                <a:cs typeface="Arial"/>
              </a:rPr>
              <a:t> Activation</a:t>
            </a:r>
          </a:p>
          <a:p>
            <a:pPr lvl="1"/>
            <a:endParaRPr lang="en-US" sz="1800" dirty="0">
              <a:latin typeface="Arial"/>
              <a:ea typeface="ＭＳ Ｐゴシック"/>
              <a:cs typeface="Arial"/>
            </a:endParaRPr>
          </a:p>
          <a:p>
            <a:pPr lvl="1"/>
            <a:endParaRPr lang="en-US" sz="1800" dirty="0">
              <a:latin typeface="Arial"/>
              <a:ea typeface="ＭＳ Ｐゴシック"/>
              <a:cs typeface="Arial"/>
            </a:endParaRPr>
          </a:p>
          <a:p>
            <a:r>
              <a:rPr lang="en-US" sz="2000" b="0" dirty="0">
                <a:latin typeface="Arial"/>
                <a:ea typeface="ＭＳ Ｐゴシック"/>
                <a:cs typeface="Arial"/>
              </a:rPr>
              <a:t>Training</a:t>
            </a:r>
          </a:p>
          <a:p>
            <a:pPr lvl="1"/>
            <a:r>
              <a:rPr lang="en-US" dirty="0">
                <a:latin typeface="Arial"/>
                <a:ea typeface="ＭＳ Ｐゴシック"/>
                <a:cs typeface="Arial"/>
              </a:rPr>
              <a:t>50 Epochs</a:t>
            </a:r>
          </a:p>
          <a:p>
            <a:pPr lvl="1"/>
            <a:r>
              <a:rPr lang="en-US" b="0" dirty="0">
                <a:latin typeface="Arial"/>
                <a:ea typeface="ＭＳ Ｐゴシック"/>
                <a:cs typeface="Arial"/>
              </a:rPr>
              <a:t>500 Batch Size</a:t>
            </a:r>
          </a:p>
          <a:p>
            <a:r>
              <a:rPr lang="en-US" b="0" dirty="0">
                <a:latin typeface="Arial"/>
                <a:ea typeface="ＭＳ Ｐゴシック"/>
                <a:cs typeface="Arial"/>
              </a:rPr>
              <a:t>Validation</a:t>
            </a:r>
          </a:p>
          <a:p>
            <a:pPr lvl="1"/>
            <a:r>
              <a:rPr lang="en-US" dirty="0">
                <a:latin typeface="Arial"/>
                <a:ea typeface="ＭＳ Ｐゴシック"/>
                <a:cs typeface="Arial"/>
              </a:rPr>
              <a:t>200 Batch Size</a:t>
            </a:r>
          </a:p>
          <a:p>
            <a:r>
              <a:rPr lang="en-US" b="0" dirty="0">
                <a:latin typeface="Arial"/>
                <a:ea typeface="ＭＳ Ｐゴシック"/>
                <a:cs typeface="Arial"/>
              </a:rPr>
              <a:t>Anomaly</a:t>
            </a:r>
          </a:p>
          <a:p>
            <a:pPr lvl="1"/>
            <a:r>
              <a:rPr lang="en-US" dirty="0">
                <a:latin typeface="Arial"/>
                <a:ea typeface="ＭＳ Ｐゴシック"/>
                <a:cs typeface="Arial"/>
              </a:rPr>
              <a:t>50 Batch Size</a:t>
            </a:r>
            <a:endParaRPr lang="en-US" b="0" dirty="0">
              <a:latin typeface="Arial"/>
              <a:ea typeface="ＭＳ Ｐゴシック"/>
              <a:cs typeface="Arial"/>
            </a:endParaRP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797AF6E1-D17B-BBA1-1F55-7AF4F103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11" y="1101110"/>
            <a:ext cx="7373764" cy="547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44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887FE5-3FE2-AFED-1F0E-59357185C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163" y="1113879"/>
            <a:ext cx="2533651" cy="4596456"/>
          </a:xfrm>
        </p:spPr>
        <p:txBody>
          <a:bodyPr/>
          <a:lstStyle/>
          <a:p>
            <a:r>
              <a:rPr lang="en-US" b="0" dirty="0"/>
              <a:t>Autoencoder processes and reconstructs images</a:t>
            </a:r>
          </a:p>
          <a:p>
            <a:pPr marL="0" indent="0">
              <a:buNone/>
            </a:pPr>
            <a:endParaRPr lang="en-US" b="0" dirty="0"/>
          </a:p>
          <a:p>
            <a:r>
              <a:rPr lang="en-US" b="0" dirty="0"/>
              <a:t>Images with incorrect edges placed in training file</a:t>
            </a:r>
          </a:p>
          <a:p>
            <a:endParaRPr lang="en-US" b="0" dirty="0"/>
          </a:p>
          <a:p>
            <a:r>
              <a:rPr lang="en-US" b="0" dirty="0"/>
              <a:t>Reconstruction error does not account for distorted preprocessed images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FF8D5-37A3-5F00-6C2A-CA13354BA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326" y="274639"/>
            <a:ext cx="7921359" cy="506411"/>
          </a:xfrm>
        </p:spPr>
        <p:txBody>
          <a:bodyPr/>
          <a:lstStyle/>
          <a:p>
            <a:r>
              <a:rPr lang="en-US" dirty="0"/>
              <a:t>Barriers and Progress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1FCE8-387A-6F12-3D9C-FEF587A64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5" y="70645"/>
            <a:ext cx="2533650" cy="914400"/>
          </a:xfrm>
          <a:prstGeom prst="rect">
            <a:avLst/>
          </a:prstGeom>
        </p:spPr>
      </p:pic>
      <p:pic>
        <p:nvPicPr>
          <p:cNvPr id="4" name="Picture 3" descr="A picture containing wall, indoor, white&#10;&#10;Description automatically generated">
            <a:extLst>
              <a:ext uri="{FF2B5EF4-FFF2-40B4-BE49-F238E27FC236}">
                <a16:creationId xmlns:a16="http://schemas.microsoft.com/office/drawing/2014/main" id="{B8928375-6475-A34C-34B5-DEAEF459C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0493" y="885043"/>
            <a:ext cx="1385427" cy="5416016"/>
          </a:xfrm>
          <a:prstGeom prst="rect">
            <a:avLst/>
          </a:prstGeom>
        </p:spPr>
      </p:pic>
      <p:pic>
        <p:nvPicPr>
          <p:cNvPr id="7" name="Picture 6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0D27CB8B-F785-D3B2-C70B-4AC37E1DD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18" y="907301"/>
            <a:ext cx="1382213" cy="5416017"/>
          </a:xfrm>
          <a:prstGeom prst="rect">
            <a:avLst/>
          </a:prstGeom>
        </p:spPr>
      </p:pic>
      <p:pic>
        <p:nvPicPr>
          <p:cNvPr id="8" name="Picture 7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62F0D937-CC99-4CDC-71C0-A433A8086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91"/>
          <a:stretch/>
        </p:blipFill>
        <p:spPr>
          <a:xfrm>
            <a:off x="9328744" y="1611337"/>
            <a:ext cx="2223158" cy="3328438"/>
          </a:xfrm>
          <a:prstGeom prst="rect">
            <a:avLst/>
          </a:prstGeom>
        </p:spPr>
      </p:pic>
      <p:pic>
        <p:nvPicPr>
          <p:cNvPr id="13" name="Picture 12" descr="A close-up of a rug&#10;&#10;Description automatically generated with medium confidence">
            <a:extLst>
              <a:ext uri="{FF2B5EF4-FFF2-40B4-BE49-F238E27FC236}">
                <a16:creationId xmlns:a16="http://schemas.microsoft.com/office/drawing/2014/main" id="{BDCBAD17-690E-AE18-4127-359B4C6CE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70" y="907301"/>
            <a:ext cx="1382435" cy="54168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F096784-0FE8-31A3-28FD-06447AFFBA14}"/>
              </a:ext>
            </a:extLst>
          </p:cNvPr>
          <p:cNvSpPr/>
          <p:nvPr/>
        </p:nvSpPr>
        <p:spPr>
          <a:xfrm>
            <a:off x="7534759" y="1504804"/>
            <a:ext cx="804529" cy="519954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E05925-D0AE-D932-85E9-973F9D012FBB}"/>
              </a:ext>
            </a:extLst>
          </p:cNvPr>
          <p:cNvSpPr/>
          <p:nvPr/>
        </p:nvSpPr>
        <p:spPr>
          <a:xfrm>
            <a:off x="9702572" y="2662853"/>
            <a:ext cx="1475502" cy="930198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230EED-1BC8-9E83-6971-766B188B9A72}"/>
              </a:ext>
            </a:extLst>
          </p:cNvPr>
          <p:cNvCxnSpPr>
            <a:cxnSpLocks/>
          </p:cNvCxnSpPr>
          <p:nvPr/>
        </p:nvCxnSpPr>
        <p:spPr>
          <a:xfrm>
            <a:off x="8401094" y="2024758"/>
            <a:ext cx="1301478" cy="1590551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764A77-3D92-4D6D-57A7-C1A07299E33E}"/>
              </a:ext>
            </a:extLst>
          </p:cNvPr>
          <p:cNvCxnSpPr>
            <a:cxnSpLocks/>
          </p:cNvCxnSpPr>
          <p:nvPr/>
        </p:nvCxnSpPr>
        <p:spPr>
          <a:xfrm>
            <a:off x="8339288" y="1520004"/>
            <a:ext cx="1363284" cy="1142849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005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BFAF12-75D1-88AF-6656-20EC96360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5" y="70645"/>
            <a:ext cx="2533650" cy="914400"/>
          </a:xfrm>
          <a:prstGeom prst="rect">
            <a:avLst/>
          </a:prstGeom>
        </p:spPr>
      </p:pic>
      <p:pic>
        <p:nvPicPr>
          <p:cNvPr id="5" name="Picture 4" descr="A picture containing wall, indoor, white&#10;&#10;Description automatically generated">
            <a:extLst>
              <a:ext uri="{FF2B5EF4-FFF2-40B4-BE49-F238E27FC236}">
                <a16:creationId xmlns:a16="http://schemas.microsoft.com/office/drawing/2014/main" id="{536DAC1A-B1DC-2C2F-7579-115D7CE25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4927" y="1353572"/>
            <a:ext cx="1175413" cy="4595014"/>
          </a:xfrm>
          <a:prstGeom prst="rect">
            <a:avLst/>
          </a:prstGeom>
        </p:spPr>
      </p:pic>
      <p:pic>
        <p:nvPicPr>
          <p:cNvPr id="6" name="Picture 21" descr="Text&#10;&#10;Description automatically generated">
            <a:extLst>
              <a:ext uri="{FF2B5EF4-FFF2-40B4-BE49-F238E27FC236}">
                <a16:creationId xmlns:a16="http://schemas.microsoft.com/office/drawing/2014/main" id="{C06B2FD8-8359-C3AC-B917-2963EF6B3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29122" y="1353572"/>
            <a:ext cx="1191216" cy="4595014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BEBE3B4-D671-9936-FFF0-B9D810854DD1}"/>
              </a:ext>
            </a:extLst>
          </p:cNvPr>
          <p:cNvGrpSpPr/>
          <p:nvPr/>
        </p:nvGrpSpPr>
        <p:grpSpPr>
          <a:xfrm>
            <a:off x="6271664" y="1712678"/>
            <a:ext cx="5271603" cy="3876801"/>
            <a:chOff x="2812211" y="767752"/>
            <a:chExt cx="6344188" cy="58530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5658A8-0F2B-070D-FC32-66C202904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1217" y="767752"/>
              <a:ext cx="1493741" cy="5853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2A7842-8564-F1F1-D97E-7E2BB353B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0605" y="767752"/>
              <a:ext cx="3955794" cy="5853024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F313361-D401-7792-803C-3AFC8E06F509}"/>
                </a:ext>
              </a:extLst>
            </p:cNvPr>
            <p:cNvSpPr/>
            <p:nvPr/>
          </p:nvSpPr>
          <p:spPr>
            <a:xfrm>
              <a:off x="6465002" y="5368842"/>
              <a:ext cx="1235631" cy="58485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43053FD-8E13-69EF-6DA3-2BD615959A09}"/>
                </a:ext>
              </a:extLst>
            </p:cNvPr>
            <p:cNvSpPr/>
            <p:nvPr/>
          </p:nvSpPr>
          <p:spPr>
            <a:xfrm>
              <a:off x="6105720" y="2517045"/>
              <a:ext cx="575930" cy="516087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5002F7-EF9B-93E1-0620-08EBD3C9F281}"/>
                </a:ext>
              </a:extLst>
            </p:cNvPr>
            <p:cNvSpPr/>
            <p:nvPr/>
          </p:nvSpPr>
          <p:spPr>
            <a:xfrm>
              <a:off x="7569017" y="2552284"/>
              <a:ext cx="575930" cy="516087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72884AF-9FD6-9C88-0AC2-A097D9C76475}"/>
                </a:ext>
              </a:extLst>
            </p:cNvPr>
            <p:cNvSpPr/>
            <p:nvPr/>
          </p:nvSpPr>
          <p:spPr>
            <a:xfrm>
              <a:off x="8121234" y="2032401"/>
              <a:ext cx="575930" cy="516087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69B9358-B7B0-F110-B147-F996ACD23044}"/>
                </a:ext>
              </a:extLst>
            </p:cNvPr>
            <p:cNvSpPr/>
            <p:nvPr/>
          </p:nvSpPr>
          <p:spPr>
            <a:xfrm>
              <a:off x="7126148" y="836520"/>
              <a:ext cx="419040" cy="241916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5582D6-9B92-F36B-2F05-AE208F718F3A}"/>
                </a:ext>
              </a:extLst>
            </p:cNvPr>
            <p:cNvSpPr/>
            <p:nvPr/>
          </p:nvSpPr>
          <p:spPr>
            <a:xfrm>
              <a:off x="2812211" y="1794294"/>
              <a:ext cx="1777042" cy="1570008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0FEFC5C-5E8F-D578-E4E3-4AE4A9B75A39}"/>
                </a:ext>
              </a:extLst>
            </p:cNvPr>
            <p:cNvCxnSpPr/>
            <p:nvPr/>
          </p:nvCxnSpPr>
          <p:spPr>
            <a:xfrm flipV="1">
              <a:off x="4589252" y="767752"/>
              <a:ext cx="611352" cy="1026542"/>
            </a:xfrm>
            <a:prstGeom prst="line">
              <a:avLst/>
            </a:prstGeom>
            <a:ln w="571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36B0A7F-8576-DCF8-63F4-8E8338021CDF}"/>
                </a:ext>
              </a:extLst>
            </p:cNvPr>
            <p:cNvCxnSpPr/>
            <p:nvPr/>
          </p:nvCxnSpPr>
          <p:spPr>
            <a:xfrm>
              <a:off x="4589253" y="3364302"/>
              <a:ext cx="611352" cy="3256474"/>
            </a:xfrm>
            <a:prstGeom prst="line">
              <a:avLst/>
            </a:prstGeom>
            <a:ln w="571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2">
            <a:extLst>
              <a:ext uri="{FF2B5EF4-FFF2-40B4-BE49-F238E27FC236}">
                <a16:creationId xmlns:a16="http://schemas.microsoft.com/office/drawing/2014/main" id="{E17A0FB5-E6EB-0407-E126-E87159EB3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326" y="274639"/>
            <a:ext cx="7921359" cy="506411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2EC41D92-D587-7CDC-0355-2D242FAD7FCC}"/>
              </a:ext>
            </a:extLst>
          </p:cNvPr>
          <p:cNvSpPr txBox="1">
            <a:spLocks/>
          </p:cNvSpPr>
          <p:nvPr/>
        </p:nvSpPr>
        <p:spPr bwMode="auto">
          <a:xfrm>
            <a:off x="275348" y="1532853"/>
            <a:ext cx="2704648" cy="488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0188" indent="-230188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502920" indent="-233363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731520" indent="-22225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0584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000" kern="1200" baseline="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828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Annotations matched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  <a:p>
            <a:r>
              <a:rPr lang="en-US" b="0" dirty="0"/>
              <a:t>Wallis Filter applied</a:t>
            </a:r>
          </a:p>
          <a:p>
            <a:endParaRPr lang="en-US" b="0" dirty="0"/>
          </a:p>
          <a:p>
            <a:r>
              <a:rPr lang="en-US" b="0" dirty="0"/>
              <a:t>Edges detected</a:t>
            </a:r>
          </a:p>
          <a:p>
            <a:endParaRPr lang="en-US" b="0" dirty="0"/>
          </a:p>
          <a:p>
            <a:r>
              <a:rPr lang="en-US" b="0" dirty="0"/>
              <a:t>Additional preprocessing and resizing</a:t>
            </a:r>
          </a:p>
          <a:p>
            <a:endParaRPr lang="en-US" b="0" dirty="0"/>
          </a:p>
          <a:p>
            <a:r>
              <a:rPr lang="en-US" b="0" dirty="0"/>
              <a:t>Autoencoder reconstructs</a:t>
            </a:r>
          </a:p>
          <a:p>
            <a:endParaRPr lang="en-US" b="0" dirty="0"/>
          </a:p>
          <a:p>
            <a:r>
              <a:rPr lang="en-US" b="0" dirty="0"/>
              <a:t>Curation anomalies identified</a:t>
            </a:r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45409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BB31C9-8E8A-8EEC-786C-75EBE8BE6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222" y="2922589"/>
            <a:ext cx="4346659" cy="506411"/>
          </a:xfrm>
        </p:spPr>
        <p:txBody>
          <a:bodyPr/>
          <a:lstStyle/>
          <a:p>
            <a:r>
              <a:rPr lang="en-US" sz="4800" dirty="0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A8F10-B996-55DF-C381-3FCBA488F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5" y="70645"/>
            <a:ext cx="25336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50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03EA03-34B5-3061-A9F5-F167F9B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13" y="378126"/>
            <a:ext cx="7039241" cy="506411"/>
          </a:xfrm>
        </p:spPr>
        <p:txBody>
          <a:bodyPr/>
          <a:lstStyle/>
          <a:p>
            <a:r>
              <a:rPr lang="en-US" dirty="0"/>
              <a:t>Munitions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4CF32-477C-8D29-7A41-3C1EAA88C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3" y="70645"/>
            <a:ext cx="253365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50A3F-FFE0-5166-D3E8-887628353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09313"/>
            <a:ext cx="5191167" cy="34498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B983A8-0862-07CF-F1D9-C9E539DDD98B}"/>
              </a:ext>
            </a:extLst>
          </p:cNvPr>
          <p:cNvSpPr txBox="1"/>
          <p:nvPr/>
        </p:nvSpPr>
        <p:spPr>
          <a:xfrm>
            <a:off x="494929" y="1212513"/>
            <a:ext cx="10230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>
                <a:solidFill>
                  <a:srgbClr val="000000"/>
                </a:solidFill>
              </a:rPr>
              <a:t>Munitions are imperative to the warfighter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1B51B7-BFC7-E01C-0053-55D02AEA2A44}"/>
              </a:ext>
            </a:extLst>
          </p:cNvPr>
          <p:cNvSpPr txBox="1"/>
          <p:nvPr/>
        </p:nvSpPr>
        <p:spPr>
          <a:xfrm>
            <a:off x="494928" y="5486607"/>
            <a:ext cx="102303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>
                <a:solidFill>
                  <a:srgbClr val="000000"/>
                </a:solidFill>
              </a:rPr>
              <a:t>Applicable use in Field Artillery, Air Defense, and Engineers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The everyday soldier has either employed a munition or been in close proximity to its activation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F08B2DF-5DE7-89DF-B176-087259CC22C2}"/>
              </a:ext>
            </a:extLst>
          </p:cNvPr>
          <p:cNvSpPr txBox="1">
            <a:spLocks/>
          </p:cNvSpPr>
          <p:nvPr/>
        </p:nvSpPr>
        <p:spPr bwMode="auto">
          <a:xfrm>
            <a:off x="494928" y="6132938"/>
            <a:ext cx="792135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 cap="all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78473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/>
              <a:t>So what if the munitions you thought could do this…</a:t>
            </a:r>
            <a:endParaRPr lang="en-US" sz="1800" dirty="0"/>
          </a:p>
        </p:txBody>
      </p:sp>
      <p:pic>
        <p:nvPicPr>
          <p:cNvPr id="7" name="Picture 6" descr="A picture containing line, lined, several&#10;&#10;Description automatically generated">
            <a:extLst>
              <a:ext uri="{FF2B5EF4-FFF2-40B4-BE49-F238E27FC236}">
                <a16:creationId xmlns:a16="http://schemas.microsoft.com/office/drawing/2014/main" id="{AE073CD2-F918-7208-48B3-41EB0326F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97" y="1792948"/>
            <a:ext cx="4644812" cy="346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25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165A1D-F953-72EB-B4CF-E4BF86F3B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13" y="274639"/>
            <a:ext cx="7921359" cy="506411"/>
          </a:xfrm>
        </p:spPr>
        <p:txBody>
          <a:bodyPr/>
          <a:lstStyle/>
          <a:p>
            <a:r>
              <a:rPr lang="en-US" dirty="0"/>
              <a:t>And looked like this in x-ray scanning…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13A5AA-CF85-5157-E5A6-F1228ED10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3" y="70645"/>
            <a:ext cx="253365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7A998D-E691-FABB-D8F3-5524B5A469E8}"/>
              </a:ext>
            </a:extLst>
          </p:cNvPr>
          <p:cNvSpPr txBox="1"/>
          <p:nvPr/>
        </p:nvSpPr>
        <p:spPr>
          <a:xfrm>
            <a:off x="206406" y="6442502"/>
            <a:ext cx="117791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Disclaimer: Two separate X Ray Images of Munitions. https://www.researchgate.net/figure/The-neural-network-architecture-of-the-proposed-defect-detection-system-The-system_fig5_327392506</a:t>
            </a:r>
          </a:p>
          <a:p>
            <a:r>
              <a:rPr lang="en-US" sz="105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C55FA-BDB0-8E5B-1E0B-E9FFEB8396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74" t="4571" r="56570" b="5644"/>
          <a:stretch/>
        </p:blipFill>
        <p:spPr>
          <a:xfrm rot="5400000">
            <a:off x="4636526" y="756192"/>
            <a:ext cx="2125480" cy="7869823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C86C5983-EAE7-A6AE-4591-CEF77A57E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503" y="1749868"/>
            <a:ext cx="4664216" cy="1286904"/>
          </a:xfrm>
          <a:prstGeom prst="rect">
            <a:avLst/>
          </a:prstGeom>
        </p:spPr>
      </p:pic>
      <p:pic>
        <p:nvPicPr>
          <p:cNvPr id="4" name="Picture 3" descr="A picture containing bullet, projectile, weapon, pepper mill&#10;&#10;Description automatically generated">
            <a:extLst>
              <a:ext uri="{FF2B5EF4-FFF2-40B4-BE49-F238E27FC236}">
                <a16:creationId xmlns:a16="http://schemas.microsoft.com/office/drawing/2014/main" id="{B11B2B65-B478-616D-621E-3FF470652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4973" y="-50167"/>
            <a:ext cx="1286903" cy="488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28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853EE2-C2E6-1C25-42B0-966BAA37F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115" y="288205"/>
            <a:ext cx="6288619" cy="506411"/>
          </a:xfrm>
        </p:spPr>
        <p:txBody>
          <a:bodyPr/>
          <a:lstStyle/>
          <a:p>
            <a:r>
              <a:rPr lang="en-US" dirty="0"/>
              <a:t>Actually Reported with this…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43DDF0-BE58-6CC4-068E-6F0B940D15A1}"/>
              </a:ext>
            </a:extLst>
          </p:cNvPr>
          <p:cNvGrpSpPr/>
          <p:nvPr/>
        </p:nvGrpSpPr>
        <p:grpSpPr>
          <a:xfrm>
            <a:off x="8885696" y="363925"/>
            <a:ext cx="1031144" cy="919613"/>
            <a:chOff x="7236143" y="871041"/>
            <a:chExt cx="1031144" cy="91961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C7DB06-437C-7017-75FC-0CB949AE27A1}"/>
                </a:ext>
              </a:extLst>
            </p:cNvPr>
            <p:cNvSpPr/>
            <p:nvPr/>
          </p:nvSpPr>
          <p:spPr>
            <a:xfrm>
              <a:off x="7236145" y="904436"/>
              <a:ext cx="291839" cy="197896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4EA9F94-DA48-F37F-62B1-A71412142435}"/>
                </a:ext>
              </a:extLst>
            </p:cNvPr>
            <p:cNvSpPr/>
            <p:nvPr/>
          </p:nvSpPr>
          <p:spPr>
            <a:xfrm>
              <a:off x="7236143" y="1227687"/>
              <a:ext cx="291839" cy="201967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D1ECF14-4666-9EE9-933C-A48AC4E9D257}"/>
                </a:ext>
              </a:extLst>
            </p:cNvPr>
            <p:cNvSpPr/>
            <p:nvPr/>
          </p:nvSpPr>
          <p:spPr>
            <a:xfrm>
              <a:off x="7241681" y="1549119"/>
              <a:ext cx="292768" cy="2108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A0A62C-6658-C67E-BFAC-63D0B299A392}"/>
                </a:ext>
              </a:extLst>
            </p:cNvPr>
            <p:cNvSpPr txBox="1"/>
            <p:nvPr/>
          </p:nvSpPr>
          <p:spPr>
            <a:xfrm>
              <a:off x="7527982" y="871041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Pipping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CB097DF-54C1-AE8E-B064-33655FB2ED2C}"/>
                </a:ext>
              </a:extLst>
            </p:cNvPr>
            <p:cNvSpPr txBox="1"/>
            <p:nvPr/>
          </p:nvSpPr>
          <p:spPr>
            <a:xfrm>
              <a:off x="7527982" y="1186368"/>
              <a:ext cx="7393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Porosity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73C505-E5B5-5DE2-EA54-E7B1FCBAAA67}"/>
                </a:ext>
              </a:extLst>
            </p:cNvPr>
            <p:cNvSpPr txBox="1"/>
            <p:nvPr/>
          </p:nvSpPr>
          <p:spPr>
            <a:xfrm>
              <a:off x="7528041" y="1513655"/>
              <a:ext cx="585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Crack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6C8DB9D-F978-3320-1AB2-FD212C78B9C0}"/>
              </a:ext>
            </a:extLst>
          </p:cNvPr>
          <p:cNvGrpSpPr/>
          <p:nvPr/>
        </p:nvGrpSpPr>
        <p:grpSpPr>
          <a:xfrm>
            <a:off x="6301932" y="1843047"/>
            <a:ext cx="5271603" cy="3876801"/>
            <a:chOff x="2812211" y="767752"/>
            <a:chExt cx="6344188" cy="585302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015C90D-97C1-05DA-2993-9815F0691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61217" y="767752"/>
              <a:ext cx="1493741" cy="585302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8FCD474-4637-B063-1F09-C1C60F8BF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0605" y="767752"/>
              <a:ext cx="3955794" cy="5853024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8F21270-20E4-5C59-6667-D886BA24ACFE}"/>
                </a:ext>
              </a:extLst>
            </p:cNvPr>
            <p:cNvSpPr/>
            <p:nvPr/>
          </p:nvSpPr>
          <p:spPr>
            <a:xfrm>
              <a:off x="6465002" y="5368842"/>
              <a:ext cx="1235631" cy="58485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10EE2BB-25A0-5AAD-6C89-45F85C432187}"/>
                </a:ext>
              </a:extLst>
            </p:cNvPr>
            <p:cNvSpPr/>
            <p:nvPr/>
          </p:nvSpPr>
          <p:spPr>
            <a:xfrm>
              <a:off x="6105720" y="2517045"/>
              <a:ext cx="575930" cy="516087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0713942-15DA-F232-3191-0C3C485C9CE1}"/>
                </a:ext>
              </a:extLst>
            </p:cNvPr>
            <p:cNvSpPr/>
            <p:nvPr/>
          </p:nvSpPr>
          <p:spPr>
            <a:xfrm>
              <a:off x="7569017" y="2552284"/>
              <a:ext cx="575930" cy="516087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633AF0C-7F12-ECFD-93A1-B60ACB8C403F}"/>
                </a:ext>
              </a:extLst>
            </p:cNvPr>
            <p:cNvSpPr/>
            <p:nvPr/>
          </p:nvSpPr>
          <p:spPr>
            <a:xfrm>
              <a:off x="8121234" y="2032401"/>
              <a:ext cx="575930" cy="516087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BF18F97-6F99-21E7-A288-2EC6CC08984F}"/>
                </a:ext>
              </a:extLst>
            </p:cNvPr>
            <p:cNvSpPr/>
            <p:nvPr/>
          </p:nvSpPr>
          <p:spPr>
            <a:xfrm>
              <a:off x="7126148" y="836520"/>
              <a:ext cx="419040" cy="241916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4C0A371-EAF1-5316-704E-9FF46A882653}"/>
                </a:ext>
              </a:extLst>
            </p:cNvPr>
            <p:cNvSpPr/>
            <p:nvPr/>
          </p:nvSpPr>
          <p:spPr>
            <a:xfrm>
              <a:off x="2812211" y="1794294"/>
              <a:ext cx="1777042" cy="1570008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DCD1466-531D-35F8-F71F-4B63647DB146}"/>
                </a:ext>
              </a:extLst>
            </p:cNvPr>
            <p:cNvCxnSpPr/>
            <p:nvPr/>
          </p:nvCxnSpPr>
          <p:spPr>
            <a:xfrm flipV="1">
              <a:off x="4589253" y="767752"/>
              <a:ext cx="611352" cy="1026542"/>
            </a:xfrm>
            <a:prstGeom prst="line">
              <a:avLst/>
            </a:prstGeom>
            <a:ln w="571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0F905C7-65DC-32D5-1D5A-656A227919A0}"/>
                </a:ext>
              </a:extLst>
            </p:cNvPr>
            <p:cNvCxnSpPr/>
            <p:nvPr/>
          </p:nvCxnSpPr>
          <p:spPr>
            <a:xfrm>
              <a:off x="4589253" y="3364302"/>
              <a:ext cx="611352" cy="3256474"/>
            </a:xfrm>
            <a:prstGeom prst="line">
              <a:avLst/>
            </a:prstGeom>
            <a:ln w="571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C6F1EDF8-F4B8-12E4-381A-AE9E72D2185F}"/>
              </a:ext>
            </a:extLst>
          </p:cNvPr>
          <p:cNvSpPr txBox="1"/>
          <p:nvPr/>
        </p:nvSpPr>
        <p:spPr>
          <a:xfrm>
            <a:off x="103063" y="6466413"/>
            <a:ext cx="117791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Disclaimer: Two separate X Ray Images of Munitions. https://www.researchgate.net/figure/The-neural-network-architecture-of-the-proposed-defect-detection-system-The-system_fig5_327392506</a:t>
            </a:r>
          </a:p>
          <a:p>
            <a:r>
              <a:rPr lang="en-US" sz="1050" dirty="0"/>
              <a:t>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FB1167B-0B13-E16C-DDCF-07C67509A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46" y="2013735"/>
            <a:ext cx="5881204" cy="35658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17C7B4-725E-7921-5298-ABFBC9E1C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63" y="70645"/>
            <a:ext cx="25336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75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67B489-4309-2E94-169A-56FF0EC24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541" y="1230876"/>
            <a:ext cx="10792917" cy="4714874"/>
          </a:xfrm>
        </p:spPr>
        <p:txBody>
          <a:bodyPr/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Defects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in high explosive shell interiors may cause catastrophic failures with consequences resulting in fatalities</a:t>
            </a:r>
            <a:endParaRPr lang="en-US" dirty="0"/>
          </a:p>
          <a:p>
            <a:r>
              <a:rPr lang="en-US" dirty="0"/>
              <a:t>Objective: </a:t>
            </a:r>
            <a:r>
              <a:rPr lang="en-US" b="0" dirty="0"/>
              <a:t>Utilize a computational process that assesses ammunition defects with Feature Extraction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5CDDF6-877A-E31C-61A6-1618AA782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226" y="274640"/>
            <a:ext cx="8151503" cy="511496"/>
          </a:xfrm>
        </p:spPr>
        <p:txBody>
          <a:bodyPr/>
          <a:lstStyle/>
          <a:p>
            <a:r>
              <a:rPr lang="en-US" dirty="0"/>
              <a:t>Our Project overview and problem Statement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E5E746-44A5-D62A-163D-1F8865F19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8" y="93031"/>
            <a:ext cx="2533650" cy="9144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5166D43-1B27-C1E6-C2EB-D20B9584CC97}"/>
              </a:ext>
            </a:extLst>
          </p:cNvPr>
          <p:cNvSpPr/>
          <p:nvPr/>
        </p:nvSpPr>
        <p:spPr>
          <a:xfrm>
            <a:off x="10025897" y="3836630"/>
            <a:ext cx="1644162" cy="84406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Data Curation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7A19F2A-D8B7-246C-9801-3A4359B387FD}"/>
              </a:ext>
            </a:extLst>
          </p:cNvPr>
          <p:cNvSpPr/>
          <p:nvPr/>
        </p:nvSpPr>
        <p:spPr>
          <a:xfrm>
            <a:off x="5569366" y="3852579"/>
            <a:ext cx="1644162" cy="844061"/>
          </a:xfrm>
          <a:prstGeom prst="ellipse">
            <a:avLst/>
          </a:prstGeom>
          <a:effectLst>
            <a:glow rad="228600">
              <a:srgbClr val="00B0F0">
                <a:alpha val="40000"/>
              </a:srgb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CNN learning Prediction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B709F8-D730-47EE-E3E4-23EC1E4B6287}"/>
              </a:ext>
            </a:extLst>
          </p:cNvPr>
          <p:cNvSpPr/>
          <p:nvPr/>
        </p:nvSpPr>
        <p:spPr>
          <a:xfrm>
            <a:off x="5379072" y="2476132"/>
            <a:ext cx="2215579" cy="82014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Manufacturing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74A6F4-4133-CEC0-B10C-B62C3E619768}"/>
              </a:ext>
            </a:extLst>
          </p:cNvPr>
          <p:cNvSpPr/>
          <p:nvPr/>
        </p:nvSpPr>
        <p:spPr>
          <a:xfrm>
            <a:off x="9907855" y="2425627"/>
            <a:ext cx="1873966" cy="84406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X-ray image collection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09807F3-0688-DEAE-6521-77508A96EF18}"/>
              </a:ext>
            </a:extLst>
          </p:cNvPr>
          <p:cNvSpPr/>
          <p:nvPr/>
        </p:nvSpPr>
        <p:spPr>
          <a:xfrm>
            <a:off x="821164" y="2521329"/>
            <a:ext cx="3103685" cy="1072661"/>
          </a:xfrm>
          <a:prstGeom prst="roundRect">
            <a:avLst/>
          </a:prstGeom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Order: Anomaly Detector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12ADC0C-DE7C-439C-9360-029DEFAA497A}"/>
              </a:ext>
            </a:extLst>
          </p:cNvPr>
          <p:cNvSpPr/>
          <p:nvPr/>
        </p:nvSpPr>
        <p:spPr>
          <a:xfrm>
            <a:off x="821164" y="3953152"/>
            <a:ext cx="3103685" cy="1072661"/>
          </a:xfrm>
          <a:prstGeom prst="roundRect">
            <a:avLst/>
          </a:prstGeom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Order: Feature Extractor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EFAF1F-DB7D-8520-10D9-577B0B5F8743}"/>
              </a:ext>
            </a:extLst>
          </p:cNvPr>
          <p:cNvSpPr txBox="1"/>
          <p:nvPr/>
        </p:nvSpPr>
        <p:spPr>
          <a:xfrm rot="20870410">
            <a:off x="7746402" y="4725719"/>
            <a:ext cx="1499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Current Process: Human-in-the-loop</a:t>
            </a:r>
          </a:p>
        </p:txBody>
      </p: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13407F1A-4D8B-E525-50B1-7D8A33A7FD2C}"/>
              </a:ext>
            </a:extLst>
          </p:cNvPr>
          <p:cNvCxnSpPr>
            <a:cxnSpLocks/>
            <a:stCxn id="10" idx="2"/>
            <a:endCxn id="11" idx="6"/>
          </p:cNvCxnSpPr>
          <p:nvPr/>
        </p:nvCxnSpPr>
        <p:spPr>
          <a:xfrm rot="10800000" flipV="1">
            <a:off x="7213529" y="4258660"/>
            <a:ext cx="2812369" cy="15949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3EDB0587-E98C-D04D-5A6D-42EFF5AB93B6}"/>
              </a:ext>
            </a:extLst>
          </p:cNvPr>
          <p:cNvCxnSpPr>
            <a:cxnSpLocks/>
            <a:stCxn id="11" idx="4"/>
            <a:endCxn id="50" idx="0"/>
          </p:cNvCxnSpPr>
          <p:nvPr/>
        </p:nvCxnSpPr>
        <p:spPr>
          <a:xfrm rot="16200000" flipH="1">
            <a:off x="5854132" y="5233954"/>
            <a:ext cx="1079046" cy="4417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AACE0DCD-69DD-44B2-CC12-81A08AD7A733}"/>
              </a:ext>
            </a:extLst>
          </p:cNvPr>
          <p:cNvCxnSpPr>
            <a:cxnSpLocks/>
          </p:cNvCxnSpPr>
          <p:nvPr/>
        </p:nvCxnSpPr>
        <p:spPr>
          <a:xfrm flipV="1">
            <a:off x="7630037" y="2860088"/>
            <a:ext cx="2277818" cy="11958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3F73DB52-3733-DF55-F4F8-656E49A49273}"/>
              </a:ext>
            </a:extLst>
          </p:cNvPr>
          <p:cNvCxnSpPr>
            <a:cxnSpLocks/>
            <a:stCxn id="13" idx="4"/>
            <a:endCxn id="10" idx="0"/>
          </p:cNvCxnSpPr>
          <p:nvPr/>
        </p:nvCxnSpPr>
        <p:spPr>
          <a:xfrm rot="16200000" flipH="1">
            <a:off x="10562937" y="3551589"/>
            <a:ext cx="566942" cy="3140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B15AE81C-EAE1-FE14-19EC-425FA2288FCF}"/>
              </a:ext>
            </a:extLst>
          </p:cNvPr>
          <p:cNvSpPr/>
          <p:nvPr/>
        </p:nvSpPr>
        <p:spPr>
          <a:xfrm>
            <a:off x="10137659" y="5775656"/>
            <a:ext cx="1644162" cy="84406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Deploy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8DB1CD2-1BD9-890C-9627-1189C5BCE387}"/>
              </a:ext>
            </a:extLst>
          </p:cNvPr>
          <p:cNvSpPr/>
          <p:nvPr/>
        </p:nvSpPr>
        <p:spPr>
          <a:xfrm>
            <a:off x="5573783" y="5775686"/>
            <a:ext cx="1644162" cy="844061"/>
          </a:xfrm>
          <a:prstGeom prst="ellipse">
            <a:avLst/>
          </a:prstGeom>
          <a:effectLst>
            <a:glow rad="228600">
              <a:srgbClr val="00B050">
                <a:alpha val="40000"/>
              </a:srgb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Classify</a:t>
            </a:r>
          </a:p>
        </p:txBody>
      </p:sp>
      <p:cxnSp>
        <p:nvCxnSpPr>
          <p:cNvPr id="62" name="Connector: Curved 61">
            <a:extLst>
              <a:ext uri="{FF2B5EF4-FFF2-40B4-BE49-F238E27FC236}">
                <a16:creationId xmlns:a16="http://schemas.microsoft.com/office/drawing/2014/main" id="{37F36D29-021B-6310-1E6A-06E8AD612ACE}"/>
              </a:ext>
            </a:extLst>
          </p:cNvPr>
          <p:cNvCxnSpPr>
            <a:cxnSpLocks/>
            <a:stCxn id="50" idx="6"/>
            <a:endCxn id="49" idx="2"/>
          </p:cNvCxnSpPr>
          <p:nvPr/>
        </p:nvCxnSpPr>
        <p:spPr>
          <a:xfrm flipV="1">
            <a:off x="7217945" y="6197687"/>
            <a:ext cx="2919714" cy="30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or: Curved 107">
            <a:extLst>
              <a:ext uri="{FF2B5EF4-FFF2-40B4-BE49-F238E27FC236}">
                <a16:creationId xmlns:a16="http://schemas.microsoft.com/office/drawing/2014/main" id="{6EB9584D-FC68-3365-B9B6-041AC438C882}"/>
              </a:ext>
            </a:extLst>
          </p:cNvPr>
          <p:cNvCxnSpPr>
            <a:cxnSpLocks/>
            <a:stCxn id="13" idx="4"/>
            <a:endCxn id="50" idx="7"/>
          </p:cNvCxnSpPr>
          <p:nvPr/>
        </p:nvCxnSpPr>
        <p:spPr>
          <a:xfrm rot="5400000">
            <a:off x="7596197" y="2650655"/>
            <a:ext cx="2629608" cy="3867675"/>
          </a:xfrm>
          <a:prstGeom prst="curvedConnector3">
            <a:avLst>
              <a:gd name="adj1" fmla="val 50000"/>
            </a:avLst>
          </a:prstGeom>
          <a:ln w="5715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0B7E36-E918-4A8B-D44B-3949A8532CAE}"/>
              </a:ext>
            </a:extLst>
          </p:cNvPr>
          <p:cNvSpPr/>
          <p:nvPr/>
        </p:nvSpPr>
        <p:spPr>
          <a:xfrm>
            <a:off x="821164" y="5412862"/>
            <a:ext cx="3103685" cy="1072661"/>
          </a:xfrm>
          <a:prstGeom prst="roundRect">
            <a:avLst/>
          </a:prstGeom>
          <a:effectLst>
            <a:glow rad="139700">
              <a:srgbClr val="00B050">
                <a:alpha val="40000"/>
              </a:srgb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Order: Human-in-the Loop</a:t>
            </a:r>
          </a:p>
        </p:txBody>
      </p:sp>
    </p:spTree>
    <p:extLst>
      <p:ext uri="{BB962C8B-B14F-4D97-AF65-F5344CB8AC3E}">
        <p14:creationId xmlns:p14="http://schemas.microsoft.com/office/powerpoint/2010/main" val="2607287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8FF8D5-37A3-5F00-6C2A-CA13354BA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326" y="274639"/>
            <a:ext cx="7921359" cy="506411"/>
          </a:xfrm>
        </p:spPr>
        <p:txBody>
          <a:bodyPr/>
          <a:lstStyle/>
          <a:p>
            <a:r>
              <a:rPr lang="en-US" dirty="0"/>
              <a:t>Computer 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1FCE8-387A-6F12-3D9C-FEF587A64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5" y="70645"/>
            <a:ext cx="2533650" cy="9144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C88B51-D6AA-A00A-BD16-09F96C3CC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608" y="1417969"/>
            <a:ext cx="5414371" cy="1468969"/>
          </a:xfrm>
        </p:spPr>
        <p:txBody>
          <a:bodyPr/>
          <a:lstStyle/>
          <a:p>
            <a:pPr marL="269557" lvl="1" indent="0">
              <a:buNone/>
            </a:pPr>
            <a:endParaRPr lang="en-US" dirty="0"/>
          </a:p>
          <a:p>
            <a:r>
              <a:rPr lang="en-US" dirty="0"/>
              <a:t>Object Detection</a:t>
            </a:r>
          </a:p>
          <a:p>
            <a:pPr lvl="1"/>
            <a:r>
              <a:rPr lang="en-US" dirty="0">
                <a:latin typeface="+mj-lt"/>
                <a:cs typeface="Times New Roman"/>
              </a:rPr>
              <a:t>P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Times New Roman"/>
              </a:rPr>
              <a:t>lace a tight bounding box around each defect or characteristic of the image.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car parked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BF6FBF7F-CB34-3EF3-A1EA-B0A041761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42" y="890809"/>
            <a:ext cx="4764344" cy="2727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DD9D1-A3BF-ECC9-0CC1-F37EDEC571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08" y="3872207"/>
            <a:ext cx="4093940" cy="2727587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A1BC539-88B9-5CFE-B137-07473989D388}"/>
              </a:ext>
            </a:extLst>
          </p:cNvPr>
          <p:cNvSpPr txBox="1">
            <a:spLocks/>
          </p:cNvSpPr>
          <p:nvPr/>
        </p:nvSpPr>
        <p:spPr bwMode="auto">
          <a:xfrm>
            <a:off x="5371335" y="4296464"/>
            <a:ext cx="5414371" cy="195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0188" indent="-230188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502920" indent="-233363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731520" indent="-22225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0584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000" kern="1200" baseline="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828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+mj-lt"/>
            </a:endParaRPr>
          </a:p>
          <a:p>
            <a:r>
              <a:rPr lang="en-US" dirty="0"/>
              <a:t>Semantic Segmentation</a:t>
            </a:r>
          </a:p>
          <a:p>
            <a:pPr lvl="1"/>
            <a:r>
              <a:rPr lang="en-US" dirty="0"/>
              <a:t>Place filters on recognized objects</a:t>
            </a:r>
          </a:p>
          <a:p>
            <a:pPr marL="269557" lvl="1" indent="0">
              <a:buFont typeface="Arial" charset="0"/>
              <a:buNone/>
            </a:pPr>
            <a:endParaRPr lang="en-US" dirty="0"/>
          </a:p>
          <a:p>
            <a:r>
              <a:rPr lang="en-US" dirty="0"/>
              <a:t>Instance Segmentation</a:t>
            </a:r>
          </a:p>
          <a:p>
            <a:pPr lvl="1"/>
            <a:r>
              <a:rPr lang="en-US" dirty="0"/>
              <a:t>Place bounding box with labeled feature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D78DB6-AAD7-0CF0-B566-26624275BF54}"/>
              </a:ext>
            </a:extLst>
          </p:cNvPr>
          <p:cNvCxnSpPr/>
          <p:nvPr/>
        </p:nvCxnSpPr>
        <p:spPr>
          <a:xfrm>
            <a:off x="82515" y="3704894"/>
            <a:ext cx="117923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033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8FF8D5-37A3-5F00-6C2A-CA13354BA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326" y="274639"/>
            <a:ext cx="7921359" cy="506411"/>
          </a:xfrm>
        </p:spPr>
        <p:txBody>
          <a:bodyPr/>
          <a:lstStyle/>
          <a:p>
            <a:r>
              <a:rPr lang="en-US" dirty="0"/>
              <a:t>Data 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1FCE8-387A-6F12-3D9C-FEF587A64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5" y="70645"/>
            <a:ext cx="2533650" cy="914400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6E811B2-4F11-9355-9E43-EA5B502CA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319" y="985045"/>
            <a:ext cx="6213551" cy="5075514"/>
          </a:xfrm>
        </p:spPr>
        <p:txBody>
          <a:bodyPr lIns="91440" tIns="45720" rIns="91440" bIns="45720" anchor="t"/>
          <a:lstStyle/>
          <a:p>
            <a:pPr marL="269557" lvl="1" indent="0">
              <a:buNone/>
            </a:pPr>
            <a:endParaRPr lang="en-US" sz="1800" dirty="0">
              <a:latin typeface="Arial"/>
              <a:ea typeface="ＭＳ Ｐゴシック"/>
              <a:cs typeface="Arial"/>
            </a:endParaRPr>
          </a:p>
          <a:p>
            <a:pPr marL="0" indent="0">
              <a:buNone/>
            </a:pPr>
            <a:endParaRPr lang="en-US" sz="2000" b="0" dirty="0">
              <a:latin typeface="Arial"/>
              <a:ea typeface="ＭＳ Ｐゴシック"/>
              <a:cs typeface="Arial"/>
            </a:endParaRPr>
          </a:p>
          <a:p>
            <a:r>
              <a:rPr lang="en-US" sz="2000" dirty="0">
                <a:latin typeface="Arial"/>
                <a:ea typeface="ＭＳ Ｐゴシック"/>
                <a:cs typeface="Arial"/>
              </a:rPr>
              <a:t>79,141 annotated images</a:t>
            </a:r>
          </a:p>
          <a:p>
            <a:pPr marL="0" indent="0">
              <a:buNone/>
            </a:pPr>
            <a:endParaRPr lang="en-US" sz="2000" dirty="0">
              <a:latin typeface="Arial"/>
              <a:ea typeface="ＭＳ Ｐゴシック"/>
              <a:cs typeface="Arial"/>
            </a:endParaRPr>
          </a:p>
          <a:p>
            <a:r>
              <a:rPr lang="en-US" sz="2000" b="0" dirty="0">
                <a:latin typeface="Arial"/>
                <a:ea typeface="ＭＳ Ｐゴシック"/>
                <a:cs typeface="Arial"/>
              </a:rPr>
              <a:t>619 GB</a:t>
            </a:r>
          </a:p>
          <a:p>
            <a:endParaRPr lang="en-US" sz="2000" dirty="0">
              <a:highlight>
                <a:srgbClr val="FFFF00"/>
              </a:highlight>
              <a:latin typeface="Arial"/>
              <a:ea typeface="ＭＳ Ｐゴシック"/>
              <a:cs typeface="Arial"/>
            </a:endParaRPr>
          </a:p>
          <a:p>
            <a:r>
              <a:rPr lang="en-US" sz="2000" b="0" dirty="0">
                <a:latin typeface="Arial"/>
                <a:ea typeface="ＭＳ Ｐゴシック"/>
                <a:cs typeface="Arial"/>
              </a:rPr>
              <a:t>992 x 3878 Pixels</a:t>
            </a:r>
          </a:p>
          <a:p>
            <a:endParaRPr lang="en-US" sz="2000" dirty="0">
              <a:latin typeface="Arial"/>
              <a:ea typeface="ＭＳ Ｐゴシック"/>
              <a:cs typeface="Arial"/>
            </a:endParaRPr>
          </a:p>
          <a:p>
            <a:r>
              <a:rPr lang="en-US" sz="2000" dirty="0">
                <a:latin typeface="Arial"/>
                <a:ea typeface="ＭＳ Ｐゴシック"/>
                <a:cs typeface="Arial"/>
              </a:rPr>
              <a:t>348 rejected</a:t>
            </a:r>
          </a:p>
          <a:p>
            <a:pPr lvl="1"/>
            <a:r>
              <a:rPr lang="en-US" sz="1800" dirty="0">
                <a:latin typeface="Arial"/>
                <a:ea typeface="ＭＳ Ｐゴシック"/>
                <a:cs typeface="Arial"/>
              </a:rPr>
              <a:t>22 Dispositioned features</a:t>
            </a:r>
          </a:p>
          <a:p>
            <a:pPr lvl="1"/>
            <a:r>
              <a:rPr lang="en-US" sz="1800" dirty="0">
                <a:latin typeface="Arial"/>
                <a:ea typeface="ＭＳ Ｐゴシック"/>
                <a:cs typeface="Arial"/>
              </a:rPr>
              <a:t>15 Casting features</a:t>
            </a:r>
          </a:p>
          <a:p>
            <a:endParaRPr lang="en-US" sz="2000" dirty="0">
              <a:latin typeface="Arial"/>
              <a:ea typeface="ＭＳ Ｐゴシック"/>
              <a:cs typeface="Arial"/>
            </a:endParaRPr>
          </a:p>
        </p:txBody>
      </p:sp>
      <p:pic>
        <p:nvPicPr>
          <p:cNvPr id="12" name="Picture 11" descr="A picture containing wall, indoor, white&#10;&#10;Description automatically generated">
            <a:extLst>
              <a:ext uri="{FF2B5EF4-FFF2-40B4-BE49-F238E27FC236}">
                <a16:creationId xmlns:a16="http://schemas.microsoft.com/office/drawing/2014/main" id="{40A6F02F-90D8-8691-664E-405CAF7FF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335" y="1113844"/>
            <a:ext cx="1347373" cy="5267251"/>
          </a:xfrm>
          <a:prstGeom prst="rect">
            <a:avLst/>
          </a:prstGeom>
        </p:spPr>
      </p:pic>
      <p:pic>
        <p:nvPicPr>
          <p:cNvPr id="13" name="Content Placeholder 8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BB9E3B37-A529-A8CE-CAF5-800134BD8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14069" y="1101586"/>
            <a:ext cx="1347374" cy="527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8818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9A72BE-9022-6EA3-F077-BFB038B0A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Match preprocessed image labels with annotations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B2BB31-BA3C-624F-A042-513EC591D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68" y="274640"/>
            <a:ext cx="7144517" cy="506411"/>
          </a:xfrm>
        </p:spPr>
        <p:txBody>
          <a:bodyPr/>
          <a:lstStyle/>
          <a:p>
            <a:r>
              <a:rPr lang="en-US" dirty="0"/>
              <a:t>Forming the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5631A-E3EE-7E76-40FE-597F5DEC3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5" y="70645"/>
            <a:ext cx="2533650" cy="914400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94A9AF7-E735-AF4B-98D6-C954A2B69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363" y="2065350"/>
            <a:ext cx="1963279" cy="1730891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42A32F73-290F-17DC-F778-F994472C6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19764"/>
              </p:ext>
            </p:extLst>
          </p:nvPr>
        </p:nvGraphicFramePr>
        <p:xfrm>
          <a:off x="1203867" y="4612037"/>
          <a:ext cx="3661433" cy="1557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203">
                  <a:extLst>
                    <a:ext uri="{9D8B030D-6E8A-4147-A177-3AD203B41FA5}">
                      <a16:colId xmlns:a16="http://schemas.microsoft.com/office/drawing/2014/main" val="2640846836"/>
                    </a:ext>
                  </a:extLst>
                </a:gridCol>
                <a:gridCol w="678410">
                  <a:extLst>
                    <a:ext uri="{9D8B030D-6E8A-4147-A177-3AD203B41FA5}">
                      <a16:colId xmlns:a16="http://schemas.microsoft.com/office/drawing/2014/main" val="3295261802"/>
                    </a:ext>
                  </a:extLst>
                </a:gridCol>
                <a:gridCol w="1181820">
                  <a:extLst>
                    <a:ext uri="{9D8B030D-6E8A-4147-A177-3AD203B41FA5}">
                      <a16:colId xmlns:a16="http://schemas.microsoft.com/office/drawing/2014/main" val="3706869264"/>
                    </a:ext>
                  </a:extLst>
                </a:gridCol>
              </a:tblGrid>
              <a:tr h="389427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Label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501199"/>
                  </a:ext>
                </a:extLst>
              </a:tr>
              <a:tr h="389427">
                <a:tc>
                  <a:txBody>
                    <a:bodyPr/>
                    <a:lstStyle/>
                    <a:p>
                      <a:r>
                        <a:rPr lang="en-US" dirty="0"/>
                        <a:t>2021-09-15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Accept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657480"/>
                  </a:ext>
                </a:extLst>
              </a:tr>
              <a:tr h="389427">
                <a:tc>
                  <a:txBody>
                    <a:bodyPr/>
                    <a:lstStyle/>
                    <a:p>
                      <a:r>
                        <a:rPr lang="en-US" dirty="0"/>
                        <a:t>2021-09-15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Accept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249306"/>
                  </a:ext>
                </a:extLst>
              </a:tr>
              <a:tr h="389427">
                <a:tc>
                  <a:txBody>
                    <a:bodyPr/>
                    <a:lstStyle/>
                    <a:p>
                      <a:r>
                        <a:rPr lang="en-US" dirty="0"/>
                        <a:t>2021-09-15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58910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79EB967-9F43-4696-DBD7-D10AFC84DAAC}"/>
              </a:ext>
            </a:extLst>
          </p:cNvPr>
          <p:cNvSpPr txBox="1"/>
          <p:nvPr/>
        </p:nvSpPr>
        <p:spPr>
          <a:xfrm>
            <a:off x="1535502" y="3849527"/>
            <a:ext cx="278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Stored in HPC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AB62C9-6AF6-C58D-B842-D82E742A8BA5}"/>
              </a:ext>
            </a:extLst>
          </p:cNvPr>
          <p:cNvSpPr txBox="1"/>
          <p:nvPr/>
        </p:nvSpPr>
        <p:spPr>
          <a:xfrm>
            <a:off x="1550836" y="6206607"/>
            <a:ext cx="278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Annotations Summary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596FE5-9223-4C4A-DCC7-6446D3D41752}"/>
              </a:ext>
            </a:extLst>
          </p:cNvPr>
          <p:cNvSpPr/>
          <p:nvPr/>
        </p:nvSpPr>
        <p:spPr>
          <a:xfrm>
            <a:off x="4121507" y="3008473"/>
            <a:ext cx="4809133" cy="2883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36C1A8E-0C27-3D9B-3E2C-1DBDE6F2D688}"/>
              </a:ext>
            </a:extLst>
          </p:cNvPr>
          <p:cNvSpPr/>
          <p:nvPr/>
        </p:nvSpPr>
        <p:spPr>
          <a:xfrm rot="20743485">
            <a:off x="4956919" y="4516756"/>
            <a:ext cx="4130722" cy="370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DC25F979-99D6-2114-F11A-D0D50A8B7159}"/>
              </a:ext>
            </a:extLst>
          </p:cNvPr>
          <p:cNvSpPr/>
          <p:nvPr/>
        </p:nvSpPr>
        <p:spPr>
          <a:xfrm>
            <a:off x="9348474" y="2569877"/>
            <a:ext cx="2143760" cy="2011679"/>
          </a:xfrm>
          <a:prstGeom prst="cub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FINAL SET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EE75F9-490D-D3E9-93F8-9FBD8527E487}"/>
              </a:ext>
            </a:extLst>
          </p:cNvPr>
          <p:cNvSpPr txBox="1"/>
          <p:nvPr/>
        </p:nvSpPr>
        <p:spPr>
          <a:xfrm>
            <a:off x="9247718" y="4825236"/>
            <a:ext cx="2354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Arial"/>
                <a:ea typeface="ＭＳ Ｐゴシック"/>
                <a:cs typeface="Arial"/>
              </a:rPr>
              <a:t>78,000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ea typeface="ＭＳ Ｐゴシック"/>
                <a:cs typeface="Arial"/>
              </a:rPr>
              <a:t>245 Defects</a:t>
            </a:r>
            <a:endParaRPr lang="en-US" sz="1800" b="0" dirty="0">
              <a:latin typeface="Arial"/>
              <a:ea typeface="ＭＳ Ｐゴシック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663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8CADF7-0A91-7277-0D88-CAA8DE8D7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165" y="297715"/>
            <a:ext cx="6516439" cy="506411"/>
          </a:xfrm>
        </p:spPr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PReProcessing</a:t>
            </a:r>
            <a:endParaRPr lang="en-US" err="1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8A98F2C-5040-BF22-99D1-673BCAD20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734" y="1563489"/>
            <a:ext cx="1211017" cy="4751073"/>
          </a:xfrm>
          <a:prstGeom prst="rect">
            <a:avLst/>
          </a:prstGeom>
        </p:spPr>
      </p:pic>
      <p:pic>
        <p:nvPicPr>
          <p:cNvPr id="10" name="Picture 9" descr="A picture containing kitchen appliance&#10;&#10;Description automatically generated">
            <a:extLst>
              <a:ext uri="{FF2B5EF4-FFF2-40B4-BE49-F238E27FC236}">
                <a16:creationId xmlns:a16="http://schemas.microsoft.com/office/drawing/2014/main" id="{07645EAC-B7E3-0110-993F-312F85B53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7933" y="1570512"/>
            <a:ext cx="1211016" cy="4744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DA0C94-CEAF-F5B1-257D-6F9637F17C9A}"/>
              </a:ext>
            </a:extLst>
          </p:cNvPr>
          <p:cNvSpPr txBox="1"/>
          <p:nvPr/>
        </p:nvSpPr>
        <p:spPr>
          <a:xfrm>
            <a:off x="4481928" y="1241978"/>
            <a:ext cx="9864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cs typeface="Arial"/>
              </a:rPr>
              <a:t>Step 1</a:t>
            </a:r>
            <a:endParaRPr lang="en-US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BABF9-3E8F-9D5E-6724-E59B20BF8FB5}"/>
              </a:ext>
            </a:extLst>
          </p:cNvPr>
          <p:cNvSpPr txBox="1"/>
          <p:nvPr/>
        </p:nvSpPr>
        <p:spPr>
          <a:xfrm>
            <a:off x="6164030" y="1246864"/>
            <a:ext cx="9864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cs typeface="Arial"/>
              </a:rPr>
              <a:t>Step 2</a:t>
            </a:r>
            <a:endParaRPr lang="en-US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86FAF1-726F-925E-808A-5FA4FF8F4B62}"/>
              </a:ext>
            </a:extLst>
          </p:cNvPr>
          <p:cNvSpPr txBox="1"/>
          <p:nvPr/>
        </p:nvSpPr>
        <p:spPr>
          <a:xfrm>
            <a:off x="8002289" y="1246864"/>
            <a:ext cx="9864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cs typeface="Arial"/>
              </a:rPr>
              <a:t>Step 3</a:t>
            </a:r>
            <a:endParaRPr lang="en-US" sz="1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04F8ED-DE07-8FB9-D70F-92DB47AEAA3E}"/>
              </a:ext>
            </a:extLst>
          </p:cNvPr>
          <p:cNvSpPr txBox="1"/>
          <p:nvPr/>
        </p:nvSpPr>
        <p:spPr>
          <a:xfrm>
            <a:off x="9849906" y="1246864"/>
            <a:ext cx="9864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cs typeface="Arial"/>
              </a:rPr>
              <a:t>Step 4</a:t>
            </a:r>
            <a:endParaRPr lang="en-US" sz="1600" b="1" dirty="0"/>
          </a:p>
        </p:txBody>
      </p:sp>
      <p:pic>
        <p:nvPicPr>
          <p:cNvPr id="21" name="Picture 21" descr="Text&#10;&#10;Description automatically generated">
            <a:extLst>
              <a:ext uri="{FF2B5EF4-FFF2-40B4-BE49-F238E27FC236}">
                <a16:creationId xmlns:a16="http://schemas.microsoft.com/office/drawing/2014/main" id="{15E5374F-F7B4-2E4A-4FF6-905DF1FE6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880635" y="1563489"/>
            <a:ext cx="1229733" cy="4743590"/>
          </a:xfrm>
        </p:spPr>
      </p:pic>
      <p:pic>
        <p:nvPicPr>
          <p:cNvPr id="22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F7805BBE-D8F2-4BC8-69C2-EBD208923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7278" y="1563489"/>
            <a:ext cx="1211017" cy="4743590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77A7245-AA8E-D2C0-B0D5-80A42624B8A1}"/>
              </a:ext>
            </a:extLst>
          </p:cNvPr>
          <p:cNvSpPr txBox="1">
            <a:spLocks/>
          </p:cNvSpPr>
          <p:nvPr/>
        </p:nvSpPr>
        <p:spPr bwMode="auto">
          <a:xfrm>
            <a:off x="186274" y="1276070"/>
            <a:ext cx="3822717" cy="503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0188" indent="-230188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502920" indent="-233363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731520" indent="-22225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05840" indent="-2286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000" kern="1200" baseline="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828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557" lvl="1" indent="0">
              <a:buNone/>
            </a:pPr>
            <a:endParaRPr lang="en-US" sz="1800" dirty="0">
              <a:cs typeface="Arial"/>
            </a:endParaRPr>
          </a:p>
          <a:p>
            <a:r>
              <a:rPr lang="en-US" b="0" dirty="0">
                <a:cs typeface="Arial"/>
              </a:rPr>
              <a:t>Step 1. Input image. 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r>
              <a:rPr lang="en-US" b="0" dirty="0">
                <a:cs typeface="Arial"/>
              </a:rPr>
              <a:t>Step 2. Utilize </a:t>
            </a:r>
            <a:r>
              <a:rPr lang="en-US" dirty="0">
                <a:cs typeface="Arial"/>
              </a:rPr>
              <a:t>Wallis Filter </a:t>
            </a:r>
            <a:r>
              <a:rPr lang="en-US" b="0" dirty="0">
                <a:cs typeface="Arial"/>
              </a:rPr>
              <a:t>for black and white effect.</a:t>
            </a:r>
          </a:p>
          <a:p>
            <a:pPr marL="0" indent="0">
              <a:buNone/>
            </a:pPr>
            <a:endParaRPr lang="en-US" b="0" dirty="0">
              <a:cs typeface="Arial"/>
            </a:endParaRPr>
          </a:p>
          <a:p>
            <a:r>
              <a:rPr lang="en-US" b="0" dirty="0">
                <a:cs typeface="Arial"/>
              </a:rPr>
              <a:t>Step 3. </a:t>
            </a:r>
            <a:r>
              <a:rPr lang="en-US" dirty="0">
                <a:cs typeface="Arial"/>
              </a:rPr>
              <a:t>Highlights edges </a:t>
            </a:r>
            <a:r>
              <a:rPr lang="en-US" b="0" dirty="0">
                <a:cs typeface="Arial"/>
              </a:rPr>
              <a:t>and details much better.</a:t>
            </a:r>
          </a:p>
          <a:p>
            <a:endParaRPr lang="en-US" b="0" dirty="0">
              <a:cs typeface="Arial"/>
            </a:endParaRPr>
          </a:p>
          <a:p>
            <a:r>
              <a:rPr lang="en-US" b="0" dirty="0">
                <a:cs typeface="Arial"/>
              </a:rPr>
              <a:t>Step 4. Cut unnecessary background data. Then pad and Resize image to 784 x 784</a:t>
            </a:r>
            <a:endParaRPr lang="en-US" b="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16D92-26F5-9A1F-453A-01540203D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15" y="70645"/>
            <a:ext cx="25336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37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UI">
  <a:themeElements>
    <a:clrScheme name="US Army Color Palette">
      <a:dk1>
        <a:srgbClr val="000000"/>
      </a:dk1>
      <a:lt1>
        <a:srgbClr val="FFFFFF"/>
      </a:lt1>
      <a:dk2>
        <a:srgbClr val="FFDA3D"/>
      </a:dk2>
      <a:lt2>
        <a:srgbClr val="CCCCCC"/>
      </a:lt2>
      <a:accent1>
        <a:srgbClr val="333C33"/>
      </a:accent1>
      <a:accent2>
        <a:srgbClr val="717365"/>
      </a:accent2>
      <a:accent3>
        <a:srgbClr val="BFB8AB"/>
      </a:accent3>
      <a:accent4>
        <a:srgbClr val="B8B9B2"/>
      </a:accent4>
      <a:accent5>
        <a:srgbClr val="DBDCD8"/>
      </a:accent5>
      <a:accent6>
        <a:srgbClr val="333333"/>
      </a:accent6>
      <a:hlink>
        <a:srgbClr val="FFDA3D"/>
      </a:hlink>
      <a:folHlink>
        <a:srgbClr val="BFB8A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CUI">
  <a:themeElements>
    <a:clrScheme name="US Army Color Palette">
      <a:dk1>
        <a:srgbClr val="000000"/>
      </a:dk1>
      <a:lt1>
        <a:srgbClr val="FFFFFF"/>
      </a:lt1>
      <a:dk2>
        <a:srgbClr val="FFDA3D"/>
      </a:dk2>
      <a:lt2>
        <a:srgbClr val="CCCCCC"/>
      </a:lt2>
      <a:accent1>
        <a:srgbClr val="333C33"/>
      </a:accent1>
      <a:accent2>
        <a:srgbClr val="717365"/>
      </a:accent2>
      <a:accent3>
        <a:srgbClr val="BFB8AB"/>
      </a:accent3>
      <a:accent4>
        <a:srgbClr val="B8B9B2"/>
      </a:accent4>
      <a:accent5>
        <a:srgbClr val="DBDCD8"/>
      </a:accent5>
      <a:accent6>
        <a:srgbClr val="333333"/>
      </a:accent6>
      <a:hlink>
        <a:srgbClr val="FFDA3D"/>
      </a:hlink>
      <a:folHlink>
        <a:srgbClr val="BFB8A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7620</TotalTime>
  <Words>428</Words>
  <Application>Microsoft Office PowerPoint</Application>
  <PresentationFormat>Widescreen</PresentationFormat>
  <Paragraphs>135</Paragraphs>
  <Slides>13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Bold</vt:lpstr>
      <vt:lpstr>Calibri</vt:lpstr>
      <vt:lpstr>Calibri Light</vt:lpstr>
      <vt:lpstr>Office Theme</vt:lpstr>
      <vt:lpstr>5_CUI</vt:lpstr>
      <vt:lpstr>6_CUI</vt:lpstr>
      <vt:lpstr>Energetic Defect Characterizations</vt:lpstr>
      <vt:lpstr>Munitions</vt:lpstr>
      <vt:lpstr>And looked like this in x-ray scanning…</vt:lpstr>
      <vt:lpstr>Actually Reported with this…</vt:lpstr>
      <vt:lpstr>Our Project overview and problem Statement</vt:lpstr>
      <vt:lpstr>Computer Vision</vt:lpstr>
      <vt:lpstr>Data Structure</vt:lpstr>
      <vt:lpstr>Forming the data</vt:lpstr>
      <vt:lpstr>PReProcessing</vt:lpstr>
      <vt:lpstr>Autoencoder</vt:lpstr>
      <vt:lpstr>Barriers and Progress</vt:lpstr>
      <vt:lpstr>Conclusions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Edegbe, Naomi O CDT 2023</dc:creator>
  <cp:lastModifiedBy>Edegbe, Naomi O CDT 2023</cp:lastModifiedBy>
  <cp:revision>3</cp:revision>
  <dcterms:created xsi:type="dcterms:W3CDTF">2022-10-11T14:59:09Z</dcterms:created>
  <dcterms:modified xsi:type="dcterms:W3CDTF">2023-04-21T00:12:27Z</dcterms:modified>
</cp:coreProperties>
</file>