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8" r:id="rId2"/>
    <p:sldId id="271" r:id="rId3"/>
    <p:sldId id="261" r:id="rId4"/>
    <p:sldId id="259" r:id="rId5"/>
    <p:sldId id="262" r:id="rId6"/>
    <p:sldId id="272" r:id="rId7"/>
    <p:sldId id="267" r:id="rId8"/>
    <p:sldId id="266" r:id="rId9"/>
    <p:sldId id="268" r:id="rId10"/>
    <p:sldId id="269" r:id="rId11"/>
    <p:sldId id="270"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813"/>
    <a:srgbClr val="FDB8FF"/>
    <a:srgbClr val="4472C4"/>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14" autoAdjust="0"/>
    <p:restoredTop sz="73604" autoAdjust="0"/>
  </p:normalViewPr>
  <p:slideViewPr>
    <p:cSldViewPr>
      <p:cViewPr varScale="1">
        <p:scale>
          <a:sx n="77" d="100"/>
          <a:sy n="77" d="100"/>
        </p:scale>
        <p:origin x="18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4D08F3-B321-4D35-9BDA-60D201E7E3DE}"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94EC-3C09-4C7E-A4A3-AB90C55270CA}" type="slidenum">
              <a:rPr lang="en-US" smtClean="0"/>
              <a:t>‹#›</a:t>
            </a:fld>
            <a:endParaRPr lang="en-US"/>
          </a:p>
        </p:txBody>
      </p:sp>
    </p:spTree>
    <p:extLst>
      <p:ext uri="{BB962C8B-B14F-4D97-AF65-F5344CB8AC3E}">
        <p14:creationId xmlns:p14="http://schemas.microsoft.com/office/powerpoint/2010/main" val="223267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deployment of ML models in real-world scenarios requires that these models can adapt to changing conditions and handle uncertainties effectively. This ability to be resilient is critical, especially when dealing with complex tasks. ML models must be able to perform well even when faced with incomplete or ambiguous information and make decisions that are robust to uncertainty. </a:t>
            </a:r>
            <a:r>
              <a:rPr lang="en-US"/>
              <a:t>Without solutions to address these challenges, the reliability of ML models will remain uncertain, leaving many industries vulnerable to potential failures.</a:t>
            </a:r>
            <a:endParaRPr lang="en-US" dirty="0"/>
          </a:p>
        </p:txBody>
      </p:sp>
      <p:sp>
        <p:nvSpPr>
          <p:cNvPr id="4" name="Slide Number Placeholder 3"/>
          <p:cNvSpPr>
            <a:spLocks noGrp="1"/>
          </p:cNvSpPr>
          <p:nvPr>
            <p:ph type="sldNum" sz="quarter" idx="5"/>
          </p:nvPr>
        </p:nvSpPr>
        <p:spPr/>
        <p:txBody>
          <a:bodyPr/>
          <a:lstStyle/>
          <a:p>
            <a:fld id="{EFDD94EC-3C09-4C7E-A4A3-AB90C55270CA}" type="slidenum">
              <a:rPr lang="en-US" smtClean="0"/>
              <a:t>2</a:t>
            </a:fld>
            <a:endParaRPr lang="en-US"/>
          </a:p>
        </p:txBody>
      </p:sp>
    </p:spTree>
    <p:extLst>
      <p:ext uri="{BB962C8B-B14F-4D97-AF65-F5344CB8AC3E}">
        <p14:creationId xmlns:p14="http://schemas.microsoft.com/office/powerpoint/2010/main" val="1209796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Times New Roman" panose="02020603050405020304" pitchFamily="18" charset="0"/>
                <a:cs typeface="Times New Roman" panose="02020603050405020304" pitchFamily="18" charset="0"/>
              </a:rPr>
              <a:t>Deep learning model used for image classification and object recognition task</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Creates attacks designed to deceive the target model into making incorrect predictions</a:t>
            </a:r>
          </a:p>
          <a:p>
            <a:pPr marL="0" indent="0">
              <a:buFont typeface="Arial" panose="020B0604020202020204" pitchFamily="34" charset="0"/>
              <a:buNone/>
            </a:pPr>
            <a:endParaRPr lang="en-US" sz="1200" dirty="0">
              <a:latin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Times New Roman" panose="02020603050405020304" pitchFamily="18" charset="0"/>
                <a:cs typeface="Times New Roman" panose="02020603050405020304" pitchFamily="18" charset="0"/>
              </a:rPr>
              <a:t>Incorporate adversarial examples into the training data as it becomes available and update the model in real-time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Times New Roman" panose="02020603050405020304" pitchFamily="18" charset="0"/>
                <a:cs typeface="Times New Roman" panose="02020603050405020304" pitchFamily="18" charset="0"/>
              </a:rPr>
              <a:t>Statistical models that describe the number of failures or defects in a software system over time.</a:t>
            </a:r>
            <a:endParaRPr lang="en-US" dirty="0"/>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Times New Roman" panose="02020603050405020304" pitchFamily="18" charset="0"/>
                <a:cs typeface="Times New Roman" panose="02020603050405020304" pitchFamily="18" charset="0"/>
              </a:rPr>
              <a:t>Characterize failure and defect discovery as a function of test activities and related software metrics</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Times New Roman" panose="02020603050405020304" pitchFamily="18" charset="0"/>
                <a:cs typeface="Times New Roman" panose="02020603050405020304" pitchFamily="18" charset="0"/>
              </a:rPr>
              <a:t>Models used to analyze the relationship between a set of covariates and a discrete measure of performance over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FDD94EC-3C09-4C7E-A4A3-AB90C55270CA}" type="slidenum">
              <a:rPr lang="en-US" smtClean="0"/>
              <a:t>4</a:t>
            </a:fld>
            <a:endParaRPr lang="en-US"/>
          </a:p>
        </p:txBody>
      </p:sp>
    </p:spTree>
    <p:extLst>
      <p:ext uri="{BB962C8B-B14F-4D97-AF65-F5344CB8AC3E}">
        <p14:creationId xmlns:p14="http://schemas.microsoft.com/office/powerpoint/2010/main" val="1750798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to the left shows the empirical cumulative failure count in each test time iteration as well as the overall best-fitting models using NHPP models without covariates. The dashed vertical line at t = 2.25 × 105 indicates when the model predictions start</a:t>
            </a:r>
          </a:p>
          <a:p>
            <a:endParaRPr lang="en-US" dirty="0"/>
          </a:p>
        </p:txBody>
      </p:sp>
      <p:sp>
        <p:nvSpPr>
          <p:cNvPr id="4" name="Slide Number Placeholder 3"/>
          <p:cNvSpPr>
            <a:spLocks noGrp="1"/>
          </p:cNvSpPr>
          <p:nvPr>
            <p:ph type="sldNum" sz="quarter" idx="5"/>
          </p:nvPr>
        </p:nvSpPr>
        <p:spPr/>
        <p:txBody>
          <a:bodyPr/>
          <a:lstStyle/>
          <a:p>
            <a:fld id="{EFDD94EC-3C09-4C7E-A4A3-AB90C55270CA}" type="slidenum">
              <a:rPr lang="en-US" smtClean="0"/>
              <a:t>7</a:t>
            </a:fld>
            <a:endParaRPr lang="en-US"/>
          </a:p>
        </p:txBody>
      </p:sp>
    </p:spTree>
    <p:extLst>
      <p:ext uri="{BB962C8B-B14F-4D97-AF65-F5344CB8AC3E}">
        <p14:creationId xmlns:p14="http://schemas.microsoft.com/office/powerpoint/2010/main" val="334069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Arial" panose="020B0604020202020204" pitchFamily="34" charset="0"/>
              </a:rPr>
              <a:t>Figure 7 shows the model fit of the two covariates models that achieved the best goodness of fit. The dashed vertical line at t = 29 indicates when the model</a:t>
            </a:r>
            <a:br>
              <a:rPr lang="en-US" dirty="0"/>
            </a:br>
            <a:r>
              <a:rPr lang="en-US" b="0" i="0" dirty="0">
                <a:effectLst/>
                <a:latin typeface="Arial" panose="020B0604020202020204" pitchFamily="34" charset="0"/>
              </a:rPr>
              <a:t>predictions start</a:t>
            </a:r>
            <a:endParaRPr lang="en-US" dirty="0"/>
          </a:p>
        </p:txBody>
      </p:sp>
      <p:sp>
        <p:nvSpPr>
          <p:cNvPr id="4" name="Slide Number Placeholder 3"/>
          <p:cNvSpPr>
            <a:spLocks noGrp="1"/>
          </p:cNvSpPr>
          <p:nvPr>
            <p:ph type="sldNum" sz="quarter" idx="5"/>
          </p:nvPr>
        </p:nvSpPr>
        <p:spPr/>
        <p:txBody>
          <a:bodyPr/>
          <a:lstStyle/>
          <a:p>
            <a:fld id="{EFDD94EC-3C09-4C7E-A4A3-AB90C55270CA}" type="slidenum">
              <a:rPr lang="en-US" smtClean="0"/>
              <a:t>8</a:t>
            </a:fld>
            <a:endParaRPr lang="en-US"/>
          </a:p>
        </p:txBody>
      </p:sp>
    </p:spTree>
    <p:extLst>
      <p:ext uri="{BB962C8B-B14F-4D97-AF65-F5344CB8AC3E}">
        <p14:creationId xmlns:p14="http://schemas.microsoft.com/office/powerpoint/2010/main" val="1967083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resilience models utilized accuracy as a performance measure of the CNN system. The resulting displays the expected trend, with an initial drop in accuracy on the third iteration following the CNN model's first introduction to adversarial attacks. However, through the use of Adaptive Adversarial Training (AAT), the model was able to adapt to this disruptive event and return to a nominal performance level.</a:t>
            </a:r>
          </a:p>
          <a:p>
            <a:endParaRPr lang="en-US" dirty="0"/>
          </a:p>
          <a:p>
            <a:r>
              <a:rPr lang="en-US" dirty="0"/>
              <a:t>For the remaining iterations, minimal drops in accuracy were observed due to changes in the amount of noise added to the images. Despite these variations, the CNN model's performance, as indicated by accuracy, remained consistently above 0.8. The resilience figure demonstrates the efficacy of the resilience models in assessing and predicting the performance of ML models under adversarial scenarios, further highlighting the importance of software reliability and resilience assessment for trustworthy deployment of such systems.</a:t>
            </a:r>
          </a:p>
        </p:txBody>
      </p:sp>
      <p:sp>
        <p:nvSpPr>
          <p:cNvPr id="4" name="Slide Number Placeholder 3"/>
          <p:cNvSpPr>
            <a:spLocks noGrp="1"/>
          </p:cNvSpPr>
          <p:nvPr>
            <p:ph type="sldNum" sz="quarter" idx="5"/>
          </p:nvPr>
        </p:nvSpPr>
        <p:spPr/>
        <p:txBody>
          <a:bodyPr/>
          <a:lstStyle/>
          <a:p>
            <a:fld id="{EFDD94EC-3C09-4C7E-A4A3-AB90C55270CA}" type="slidenum">
              <a:rPr lang="en-US" smtClean="0"/>
              <a:t>9</a:t>
            </a:fld>
            <a:endParaRPr lang="en-US"/>
          </a:p>
        </p:txBody>
      </p:sp>
    </p:spTree>
    <p:extLst>
      <p:ext uri="{BB962C8B-B14F-4D97-AF65-F5344CB8AC3E}">
        <p14:creationId xmlns:p14="http://schemas.microsoft.com/office/powerpoint/2010/main" val="475244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t>11/24/2020</a:t>
            </a:r>
          </a:p>
        </p:txBody>
      </p:sp>
      <p:sp>
        <p:nvSpPr>
          <p:cNvPr id="5" name="Rectangle 5"/>
          <p:cNvSpPr>
            <a:spLocks noGrp="1" noChangeArrowheads="1"/>
          </p:cNvSpPr>
          <p:nvPr>
            <p:ph type="ftr" sz="quarter" idx="11"/>
          </p:nvPr>
        </p:nvSpPr>
        <p:spPr/>
        <p:txBody>
          <a:bodyPr/>
          <a:lstStyle>
            <a:lvl1pPr>
              <a:defRPr/>
            </a:lvl1pPr>
          </a:lstStyle>
          <a:p>
            <a:pPr>
              <a:defRPr/>
            </a:pPr>
            <a:r>
              <a:rPr lang="en-US"/>
              <a:t>Ph.D. Dissertation Proposal</a:t>
            </a:r>
          </a:p>
        </p:txBody>
      </p:sp>
      <p:sp>
        <p:nvSpPr>
          <p:cNvPr id="6" name="Rectangle 6"/>
          <p:cNvSpPr>
            <a:spLocks noGrp="1" noChangeArrowheads="1"/>
          </p:cNvSpPr>
          <p:nvPr>
            <p:ph type="sldNum" sz="quarter" idx="12"/>
          </p:nvPr>
        </p:nvSpPr>
        <p:spPr/>
        <p:txBody>
          <a:bodyPr/>
          <a:lstStyle>
            <a:lvl1pPr>
              <a:defRPr/>
            </a:lvl1pPr>
          </a:lstStyle>
          <a:p>
            <a:pPr>
              <a:defRPr/>
            </a:pPr>
            <a:fld id="{4282F356-A65B-BF4F-A695-722FA49CE4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6" name="Rectangle 6"/>
          <p:cNvSpPr>
            <a:spLocks noGrp="1" noChangeArrowheads="1"/>
          </p:cNvSpPr>
          <p:nvPr>
            <p:ph type="sldNum" sz="quarter" idx="12"/>
          </p:nvPr>
        </p:nvSpPr>
        <p:spPr>
          <a:ln/>
        </p:spPr>
        <p:txBody>
          <a:bodyPr/>
          <a:lstStyle>
            <a:lvl1pPr>
              <a:defRPr/>
            </a:lvl1pPr>
          </a:lstStyle>
          <a:p>
            <a:pPr>
              <a:defRPr/>
            </a:pPr>
            <a:fld id="{E2A907F7-68A0-4840-BEC6-70C8C6E842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6" name="Rectangle 6"/>
          <p:cNvSpPr>
            <a:spLocks noGrp="1" noChangeArrowheads="1"/>
          </p:cNvSpPr>
          <p:nvPr>
            <p:ph type="sldNum" sz="quarter" idx="12"/>
          </p:nvPr>
        </p:nvSpPr>
        <p:spPr>
          <a:ln/>
        </p:spPr>
        <p:txBody>
          <a:bodyPr/>
          <a:lstStyle>
            <a:lvl1pPr>
              <a:defRPr/>
            </a:lvl1pPr>
          </a:lstStyle>
          <a:p>
            <a:pPr>
              <a:defRPr/>
            </a:pPr>
            <a:fld id="{47ED13DF-020C-6C45-8B4E-8EBE918E3E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6" name="Rectangle 6"/>
          <p:cNvSpPr>
            <a:spLocks noGrp="1" noChangeArrowheads="1"/>
          </p:cNvSpPr>
          <p:nvPr>
            <p:ph type="sldNum" sz="quarter" idx="12"/>
          </p:nvPr>
        </p:nvSpPr>
        <p:spPr>
          <a:ln/>
        </p:spPr>
        <p:txBody>
          <a:bodyPr/>
          <a:lstStyle>
            <a:lvl1pPr>
              <a:defRPr/>
            </a:lvl1pPr>
          </a:lstStyle>
          <a:p>
            <a:pPr>
              <a:defRPr/>
            </a:pPr>
            <a:fld id="{788BCC38-66BF-BE45-A6D9-CAD824DD63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6" name="Rectangle 6"/>
          <p:cNvSpPr>
            <a:spLocks noGrp="1" noChangeArrowheads="1"/>
          </p:cNvSpPr>
          <p:nvPr>
            <p:ph type="sldNum" sz="quarter" idx="12"/>
          </p:nvPr>
        </p:nvSpPr>
        <p:spPr>
          <a:ln/>
        </p:spPr>
        <p:txBody>
          <a:bodyPr/>
          <a:lstStyle>
            <a:lvl1pPr>
              <a:defRPr/>
            </a:lvl1pPr>
          </a:lstStyle>
          <a:p>
            <a:pPr>
              <a:defRPr/>
            </a:pPr>
            <a:fld id="{F88D61BA-F5C1-6F41-9C5B-C873BE7C0EA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7" name="Rectangle 6"/>
          <p:cNvSpPr>
            <a:spLocks noGrp="1" noChangeArrowheads="1"/>
          </p:cNvSpPr>
          <p:nvPr>
            <p:ph type="sldNum" sz="quarter" idx="12"/>
          </p:nvPr>
        </p:nvSpPr>
        <p:spPr>
          <a:ln/>
        </p:spPr>
        <p:txBody>
          <a:bodyPr/>
          <a:lstStyle>
            <a:lvl1pPr>
              <a:defRPr/>
            </a:lvl1pPr>
          </a:lstStyle>
          <a:p>
            <a:pPr>
              <a:defRPr/>
            </a:pPr>
            <a:fld id="{1CD0E023-F782-5F4A-AEA8-3E72C790F3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9" name="Rectangle 6"/>
          <p:cNvSpPr>
            <a:spLocks noGrp="1" noChangeArrowheads="1"/>
          </p:cNvSpPr>
          <p:nvPr>
            <p:ph type="sldNum" sz="quarter" idx="12"/>
          </p:nvPr>
        </p:nvSpPr>
        <p:spPr>
          <a:ln/>
        </p:spPr>
        <p:txBody>
          <a:bodyPr/>
          <a:lstStyle>
            <a:lvl1pPr>
              <a:defRPr/>
            </a:lvl1pPr>
          </a:lstStyle>
          <a:p>
            <a:pPr>
              <a:defRPr/>
            </a:pPr>
            <a:fld id="{577FF6C1-AA92-7744-ACB4-D57A6085EB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5" name="Rectangle 6"/>
          <p:cNvSpPr>
            <a:spLocks noGrp="1" noChangeArrowheads="1"/>
          </p:cNvSpPr>
          <p:nvPr>
            <p:ph type="sldNum" sz="quarter" idx="12"/>
          </p:nvPr>
        </p:nvSpPr>
        <p:spPr>
          <a:ln/>
        </p:spPr>
        <p:txBody>
          <a:bodyPr/>
          <a:lstStyle>
            <a:lvl1pPr>
              <a:defRPr/>
            </a:lvl1pPr>
          </a:lstStyle>
          <a:p>
            <a:pPr>
              <a:defRPr/>
            </a:pPr>
            <a:fld id="{123850F9-5522-0C41-B243-60CC8F7DD9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4" name="Rectangle 6"/>
          <p:cNvSpPr>
            <a:spLocks noGrp="1" noChangeArrowheads="1"/>
          </p:cNvSpPr>
          <p:nvPr>
            <p:ph type="sldNum" sz="quarter" idx="12"/>
          </p:nvPr>
        </p:nvSpPr>
        <p:spPr>
          <a:ln/>
        </p:spPr>
        <p:txBody>
          <a:bodyPr/>
          <a:lstStyle>
            <a:lvl1pPr>
              <a:defRPr/>
            </a:lvl1pPr>
          </a:lstStyle>
          <a:p>
            <a:pPr>
              <a:defRPr/>
            </a:pPr>
            <a:fld id="{8600CF96-99B2-C545-B7EC-60BB5F50A8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7" name="Rectangle 6"/>
          <p:cNvSpPr>
            <a:spLocks noGrp="1" noChangeArrowheads="1"/>
          </p:cNvSpPr>
          <p:nvPr>
            <p:ph type="sldNum" sz="quarter" idx="12"/>
          </p:nvPr>
        </p:nvSpPr>
        <p:spPr>
          <a:ln/>
        </p:spPr>
        <p:txBody>
          <a:bodyPr/>
          <a:lstStyle>
            <a:lvl1pPr>
              <a:defRPr/>
            </a:lvl1pPr>
          </a:lstStyle>
          <a:p>
            <a:pPr>
              <a:defRPr/>
            </a:pPr>
            <a:fld id="{D1E8E16C-62A2-F042-9EA2-F176402826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11/24/2020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Ph.D. Dissertation Proposal</a:t>
            </a:r>
          </a:p>
        </p:txBody>
      </p:sp>
      <p:sp>
        <p:nvSpPr>
          <p:cNvPr id="7" name="Rectangle 6"/>
          <p:cNvSpPr>
            <a:spLocks noGrp="1" noChangeArrowheads="1"/>
          </p:cNvSpPr>
          <p:nvPr>
            <p:ph type="sldNum" sz="quarter" idx="12"/>
          </p:nvPr>
        </p:nvSpPr>
        <p:spPr>
          <a:ln/>
        </p:spPr>
        <p:txBody>
          <a:bodyPr/>
          <a:lstStyle>
            <a:lvl1pPr>
              <a:defRPr/>
            </a:lvl1pPr>
          </a:lstStyle>
          <a:p>
            <a:pPr>
              <a:defRPr/>
            </a:pPr>
            <a:fld id="{4C8EE512-C4AF-B046-9730-14A63E43FB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600200"/>
            <a:ext cx="7772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2860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r>
              <a:rPr lang="en-US"/>
              <a:t>11/24/2020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a:t>Ph.D. Dissertation Proposal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9C74560F-DF23-364C-88B4-2D732944439C}" type="slidenum">
              <a:rPr lang="en-US"/>
              <a:pPr>
                <a:defRPr/>
              </a:pPr>
              <a:t>‹#›</a:t>
            </a:fld>
            <a:endParaRPr lang="en-US"/>
          </a:p>
        </p:txBody>
      </p:sp>
      <p:pic>
        <p:nvPicPr>
          <p:cNvPr id="1031" name="Picture 8" descr="blue header_gold_white_logo.eps"/>
          <p:cNvPicPr>
            <a:picLocks noChangeAspect="1"/>
          </p:cNvPicPr>
          <p:nvPr userDrawn="1"/>
        </p:nvPicPr>
        <p:blipFill>
          <a:blip r:embed="rId13"/>
          <a:srcRect/>
          <a:stretch>
            <a:fillRect/>
          </a:stretch>
        </p:blipFill>
        <p:spPr bwMode="auto">
          <a:xfrm>
            <a:off x="0" y="0"/>
            <a:ext cx="9159875"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8C3A-7C56-F848-E323-1EB1F9D28A5F}"/>
              </a:ext>
            </a:extLst>
          </p:cNvPr>
          <p:cNvSpPr>
            <a:spLocks noGrp="1"/>
          </p:cNvSpPr>
          <p:nvPr>
            <p:ph type="title"/>
          </p:nvPr>
        </p:nvSpPr>
        <p:spPr>
          <a:xfrm>
            <a:off x="381000" y="1219200"/>
            <a:ext cx="8382000" cy="1752600"/>
          </a:xfrm>
        </p:spPr>
        <p:txBody>
          <a:bodyPr/>
          <a:lstStyle/>
          <a:p>
            <a:pPr algn="l"/>
            <a:r>
              <a:rPr lang="en-US" altLang="en-US" sz="4000" kern="0" dirty="0">
                <a:latin typeface="Times New Roman" panose="02020603050405020304" pitchFamily="18" charset="0"/>
                <a:cs typeface="Times New Roman" panose="02020603050405020304" pitchFamily="18" charset="0"/>
              </a:rPr>
              <a:t>Application of Software Reliability and Resilience Models to Machine Learning</a:t>
            </a:r>
            <a:endParaRPr lang="en-US" sz="40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0EFE2CF3-2865-E25F-B51B-2A97A5265CA8}"/>
              </a:ext>
            </a:extLst>
          </p:cNvPr>
          <p:cNvSpPr>
            <a:spLocks noGrp="1"/>
          </p:cNvSpPr>
          <p:nvPr>
            <p:ph type="sldNum" sz="quarter" idx="12"/>
          </p:nvPr>
        </p:nvSpPr>
        <p:spPr/>
        <p:txBody>
          <a:bodyPr/>
          <a:lstStyle/>
          <a:p>
            <a:pPr>
              <a:defRPr/>
            </a:pPr>
            <a:fld id="{123850F9-5522-0C41-B243-60CC8F7DD93B}" type="slidenum">
              <a:rPr lang="en-US" smtClean="0"/>
              <a:pPr>
                <a:defRPr/>
              </a:pPr>
              <a:t>1</a:t>
            </a:fld>
            <a:endParaRPr lang="en-US"/>
          </a:p>
        </p:txBody>
      </p:sp>
      <p:sp>
        <p:nvSpPr>
          <p:cNvPr id="5" name="Subtitle 1">
            <a:extLst>
              <a:ext uri="{FF2B5EF4-FFF2-40B4-BE49-F238E27FC236}">
                <a16:creationId xmlns:a16="http://schemas.microsoft.com/office/drawing/2014/main" id="{CFC3B9E5-139C-EE59-E75A-17753447264F}"/>
              </a:ext>
            </a:extLst>
          </p:cNvPr>
          <p:cNvSpPr txBox="1">
            <a:spLocks noChangeArrowheads="1"/>
          </p:cNvSpPr>
          <p:nvPr/>
        </p:nvSpPr>
        <p:spPr bwMode="auto">
          <a:xfrm>
            <a:off x="902208" y="3467100"/>
            <a:ext cx="7696200" cy="228599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000">
                <a:solidFill>
                  <a:schemeClr val="tx1"/>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ea typeface="+mn-ea"/>
              </a:defRPr>
            </a:lvl2pPr>
            <a:lvl3pPr marL="914400" indent="0" algn="l" rtl="0" eaLnBrk="1" fontAlgn="base" hangingPunct="1">
              <a:spcBef>
                <a:spcPct val="20000"/>
              </a:spcBef>
              <a:spcAft>
                <a:spcPct val="0"/>
              </a:spcAft>
              <a:buNone/>
              <a:defRPr sz="1600">
                <a:solidFill>
                  <a:schemeClr val="tx1"/>
                </a:solidFill>
                <a:latin typeface="+mn-lt"/>
                <a:ea typeface="+mn-ea"/>
              </a:defRPr>
            </a:lvl3pPr>
            <a:lvl4pPr marL="1371600" indent="0" algn="l" rtl="0" eaLnBrk="1" fontAlgn="base" hangingPunct="1">
              <a:spcBef>
                <a:spcPct val="20000"/>
              </a:spcBef>
              <a:spcAft>
                <a:spcPct val="0"/>
              </a:spcAft>
              <a:buNone/>
              <a:defRPr sz="1400">
                <a:solidFill>
                  <a:schemeClr val="tx1"/>
                </a:solidFill>
                <a:latin typeface="+mn-lt"/>
                <a:ea typeface="+mn-ea"/>
              </a:defRPr>
            </a:lvl4pPr>
            <a:lvl5pPr marL="1828800" indent="0" algn="l" rtl="0" eaLnBrk="1" fontAlgn="base" hangingPunct="1">
              <a:spcBef>
                <a:spcPct val="20000"/>
              </a:spcBef>
              <a:spcAft>
                <a:spcPct val="0"/>
              </a:spcAft>
              <a:buNone/>
              <a:defRPr sz="1400">
                <a:solidFill>
                  <a:schemeClr val="tx1"/>
                </a:solidFill>
                <a:latin typeface="+mn-lt"/>
                <a:ea typeface="+mn-ea"/>
              </a:defRPr>
            </a:lvl5pPr>
            <a:lvl6pPr marL="2286000" indent="0" algn="l" rtl="0" eaLnBrk="1" fontAlgn="base" hangingPunct="1">
              <a:spcBef>
                <a:spcPct val="20000"/>
              </a:spcBef>
              <a:spcAft>
                <a:spcPct val="0"/>
              </a:spcAft>
              <a:buNone/>
              <a:defRPr sz="1400">
                <a:solidFill>
                  <a:schemeClr val="tx1"/>
                </a:solidFill>
                <a:latin typeface="+mn-lt"/>
                <a:ea typeface="+mn-ea"/>
              </a:defRPr>
            </a:lvl6pPr>
            <a:lvl7pPr marL="2743200" indent="0" algn="l" rtl="0" eaLnBrk="1" fontAlgn="base" hangingPunct="1">
              <a:spcBef>
                <a:spcPct val="20000"/>
              </a:spcBef>
              <a:spcAft>
                <a:spcPct val="0"/>
              </a:spcAft>
              <a:buNone/>
              <a:defRPr sz="1400">
                <a:solidFill>
                  <a:schemeClr val="tx1"/>
                </a:solidFill>
                <a:latin typeface="+mn-lt"/>
                <a:ea typeface="+mn-ea"/>
              </a:defRPr>
            </a:lvl7pPr>
            <a:lvl8pPr marL="3200400" indent="0" algn="l" rtl="0" eaLnBrk="1" fontAlgn="base" hangingPunct="1">
              <a:spcBef>
                <a:spcPct val="20000"/>
              </a:spcBef>
              <a:spcAft>
                <a:spcPct val="0"/>
              </a:spcAft>
              <a:buNone/>
              <a:defRPr sz="1400">
                <a:solidFill>
                  <a:schemeClr val="tx1"/>
                </a:solidFill>
                <a:latin typeface="+mn-lt"/>
                <a:ea typeface="+mn-ea"/>
              </a:defRPr>
            </a:lvl8pPr>
            <a:lvl9pPr marL="3657600" indent="0" algn="l" rtl="0" eaLnBrk="1" fontAlgn="base" hangingPunct="1">
              <a:spcBef>
                <a:spcPct val="20000"/>
              </a:spcBef>
              <a:spcAft>
                <a:spcPct val="0"/>
              </a:spcAft>
              <a:buNone/>
              <a:defRPr sz="1400">
                <a:solidFill>
                  <a:schemeClr val="tx1"/>
                </a:solidFill>
                <a:latin typeface="+mn-lt"/>
                <a:ea typeface="+mn-ea"/>
              </a:defRPr>
            </a:lvl9pPr>
          </a:lstStyle>
          <a:p>
            <a:r>
              <a:rPr lang="en-US" altLang="en-US" kern="0" dirty="0">
                <a:latin typeface="Times New Roman" panose="02020603050405020304" pitchFamily="18" charset="0"/>
                <a:cs typeface="Times New Roman" panose="02020603050405020304" pitchFamily="18" charset="0"/>
              </a:rPr>
              <a:t>Zakaria Faddi, UMass Dartmouth</a:t>
            </a:r>
          </a:p>
          <a:p>
            <a:r>
              <a:rPr lang="en-US" altLang="en-US" kern="0" dirty="0">
                <a:latin typeface="Times New Roman" panose="02020603050405020304" pitchFamily="18" charset="0"/>
                <a:cs typeface="Times New Roman" panose="02020603050405020304" pitchFamily="18" charset="0"/>
              </a:rPr>
              <a:t>Karen da Mata, UMass Dartmouth</a:t>
            </a:r>
          </a:p>
          <a:p>
            <a:r>
              <a:rPr lang="en-US" altLang="en-US" kern="0" dirty="0">
                <a:latin typeface="Times New Roman" panose="02020603050405020304" pitchFamily="18" charset="0"/>
                <a:cs typeface="Times New Roman" panose="02020603050405020304" pitchFamily="18" charset="0"/>
              </a:rPr>
              <a:t>Priscila Silva, MS, UMass Dartmouth</a:t>
            </a:r>
          </a:p>
          <a:p>
            <a:r>
              <a:rPr lang="en-US" altLang="en-US" kern="0" dirty="0">
                <a:latin typeface="Times New Roman" panose="02020603050405020304" pitchFamily="18" charset="0"/>
                <a:cs typeface="Times New Roman" panose="02020603050405020304" pitchFamily="18" charset="0"/>
              </a:rPr>
              <a:t>Vidhyashree Nagaraju, PhD, Stonehill College</a:t>
            </a:r>
          </a:p>
          <a:p>
            <a:r>
              <a:rPr lang="en-US" altLang="en-US" kern="0" dirty="0" err="1">
                <a:latin typeface="Times New Roman" panose="02020603050405020304" pitchFamily="18" charset="0"/>
                <a:cs typeface="Times New Roman" panose="02020603050405020304" pitchFamily="18" charset="0"/>
              </a:rPr>
              <a:t>Susmita</a:t>
            </a:r>
            <a:r>
              <a:rPr lang="en-US" altLang="en-US" kern="0" dirty="0">
                <a:latin typeface="Times New Roman" panose="02020603050405020304" pitchFamily="18" charset="0"/>
                <a:cs typeface="Times New Roman" panose="02020603050405020304" pitchFamily="18" charset="0"/>
              </a:rPr>
              <a:t> Ghosh, PhD, Jadavpur University, Kolkata</a:t>
            </a:r>
          </a:p>
          <a:p>
            <a:r>
              <a:rPr lang="en-US" altLang="en-US" kern="0" dirty="0">
                <a:latin typeface="Times New Roman" panose="02020603050405020304" pitchFamily="18" charset="0"/>
                <a:cs typeface="Times New Roman" panose="02020603050405020304" pitchFamily="18" charset="0"/>
              </a:rPr>
              <a:t>Lance </a:t>
            </a:r>
            <a:r>
              <a:rPr lang="en-US" altLang="en-US" kern="0" dirty="0" err="1">
                <a:latin typeface="Times New Roman" panose="02020603050405020304" pitchFamily="18" charset="0"/>
                <a:cs typeface="Times New Roman" panose="02020603050405020304" pitchFamily="18" charset="0"/>
              </a:rPr>
              <a:t>Fiondella</a:t>
            </a:r>
            <a:r>
              <a:rPr lang="en-US" altLang="en-US" kern="0" dirty="0">
                <a:latin typeface="Times New Roman" panose="02020603050405020304" pitchFamily="18" charset="0"/>
                <a:cs typeface="Times New Roman" panose="02020603050405020304" pitchFamily="18" charset="0"/>
              </a:rPr>
              <a:t>, PhD, UMass Dartmouth </a:t>
            </a:r>
          </a:p>
        </p:txBody>
      </p:sp>
      <p:cxnSp>
        <p:nvCxnSpPr>
          <p:cNvPr id="9" name="Straight Connector 8">
            <a:extLst>
              <a:ext uri="{FF2B5EF4-FFF2-40B4-BE49-F238E27FC236}">
                <a16:creationId xmlns:a16="http://schemas.microsoft.com/office/drawing/2014/main" id="{A735BB35-B20D-2A1D-EC8F-09E1BC0655ED}"/>
              </a:ext>
            </a:extLst>
          </p:cNvPr>
          <p:cNvCxnSpPr>
            <a:cxnSpLocks/>
          </p:cNvCxnSpPr>
          <p:nvPr/>
        </p:nvCxnSpPr>
        <p:spPr bwMode="auto">
          <a:xfrm>
            <a:off x="304800" y="1600200"/>
            <a:ext cx="0" cy="9906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0902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4204-B7CB-D6F4-C8FF-8430CDD705D4}"/>
              </a:ext>
            </a:extLst>
          </p:cNvPr>
          <p:cNvSpPr>
            <a:spLocks noGrp="1"/>
          </p:cNvSpPr>
          <p:nvPr>
            <p:ph type="title"/>
          </p:nvPr>
        </p:nvSpPr>
        <p:spPr>
          <a:xfrm>
            <a:off x="457200" y="1314450"/>
            <a:ext cx="8229600" cy="457200"/>
          </a:xfrm>
        </p:spPr>
        <p:txBody>
          <a:bodyPr/>
          <a:lstStyle/>
          <a:p>
            <a:pPr algn="l"/>
            <a:r>
              <a:rPr lang="en-US" sz="3000" dirty="0">
                <a:latin typeface="Times New Roman" panose="02020603050405020304" pitchFamily="18" charset="0"/>
                <a:cs typeface="Times New Roman" panose="02020603050405020304" pitchFamily="18" charset="0"/>
              </a:rPr>
              <a:t>Summary, Conclusion, and Future Research</a:t>
            </a:r>
          </a:p>
        </p:txBody>
      </p:sp>
      <p:sp>
        <p:nvSpPr>
          <p:cNvPr id="3" name="Content Placeholder 2">
            <a:extLst>
              <a:ext uri="{FF2B5EF4-FFF2-40B4-BE49-F238E27FC236}">
                <a16:creationId xmlns:a16="http://schemas.microsoft.com/office/drawing/2014/main" id="{DC0CE00D-5679-59A3-F516-BE9785F47838}"/>
              </a:ext>
            </a:extLst>
          </p:cNvPr>
          <p:cNvSpPr>
            <a:spLocks noGrp="1"/>
          </p:cNvSpPr>
          <p:nvPr>
            <p:ph idx="1"/>
          </p:nvPr>
        </p:nvSpPr>
        <p:spPr>
          <a:xfrm>
            <a:off x="457200" y="1638300"/>
            <a:ext cx="8229600" cy="4419600"/>
          </a:xfrm>
        </p:spPr>
        <p:txBody>
          <a:bodyPr/>
          <a:lstStyle/>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DD591A0-C029-C702-1D18-FEFCE9C59F69}"/>
              </a:ext>
            </a:extLst>
          </p:cNvPr>
          <p:cNvSpPr>
            <a:spLocks noGrp="1"/>
          </p:cNvSpPr>
          <p:nvPr>
            <p:ph type="sldNum" sz="quarter" idx="12"/>
          </p:nvPr>
        </p:nvSpPr>
        <p:spPr/>
        <p:txBody>
          <a:bodyPr/>
          <a:lstStyle/>
          <a:p>
            <a:pPr>
              <a:defRPr/>
            </a:pPr>
            <a:fld id="{788BCC38-66BF-BE45-A6D9-CAD824DD631F}" type="slidenum">
              <a:rPr lang="en-US" smtClean="0"/>
              <a:pPr>
                <a:defRPr/>
              </a:pPr>
              <a:t>10</a:t>
            </a:fld>
            <a:endParaRPr lang="en-US"/>
          </a:p>
        </p:txBody>
      </p:sp>
      <p:cxnSp>
        <p:nvCxnSpPr>
          <p:cNvPr id="5" name="Straight Connector 4">
            <a:extLst>
              <a:ext uri="{FF2B5EF4-FFF2-40B4-BE49-F238E27FC236}">
                <a16:creationId xmlns:a16="http://schemas.microsoft.com/office/drawing/2014/main" id="{63B01D5E-03EC-5EAC-6C66-E5058217AE83}"/>
              </a:ext>
            </a:extLst>
          </p:cNvPr>
          <p:cNvCxnSpPr>
            <a:cxnSpLocks/>
          </p:cNvCxnSpPr>
          <p:nvPr/>
        </p:nvCxnSpPr>
        <p:spPr bwMode="auto">
          <a:xfrm>
            <a:off x="304800" y="1314450"/>
            <a:ext cx="0" cy="4572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
        <p:nvSpPr>
          <p:cNvPr id="6" name="Content Placeholder 2">
            <a:extLst>
              <a:ext uri="{FF2B5EF4-FFF2-40B4-BE49-F238E27FC236}">
                <a16:creationId xmlns:a16="http://schemas.microsoft.com/office/drawing/2014/main" id="{EB58D2D0-6FF2-E683-800E-4C5EA02A5461}"/>
              </a:ext>
            </a:extLst>
          </p:cNvPr>
          <p:cNvSpPr txBox="1">
            <a:spLocks/>
          </p:cNvSpPr>
          <p:nvPr/>
        </p:nvSpPr>
        <p:spPr bwMode="auto">
          <a:xfrm>
            <a:off x="457200" y="1733550"/>
            <a:ext cx="8229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endParaRPr lang="en-US" sz="2400" kern="0" dirty="0">
              <a:latin typeface="Times New Roman" panose="02020603050405020304" pitchFamily="18" charset="0"/>
              <a:cs typeface="Times New Roman" panose="02020603050405020304" pitchFamily="18" charset="0"/>
            </a:endParaRPr>
          </a:p>
          <a:p>
            <a:r>
              <a:rPr lang="en-US" sz="2400" kern="0" dirty="0">
                <a:latin typeface="Times New Roman" panose="02020603050405020304" pitchFamily="18" charset="0"/>
                <a:cs typeface="Times New Roman" panose="02020603050405020304" pitchFamily="18" charset="0"/>
              </a:rPr>
              <a:t>This research :</a:t>
            </a:r>
          </a:p>
          <a:p>
            <a:pPr lvl="1"/>
            <a:r>
              <a:rPr lang="en-US" sz="2000" kern="0" dirty="0">
                <a:latin typeface="Times New Roman" panose="02020603050405020304" pitchFamily="18" charset="0"/>
                <a:cs typeface="Times New Roman" panose="02020603050405020304" pitchFamily="18" charset="0"/>
              </a:rPr>
              <a:t>Developed data collection technique to apply traditional NHPP models with and without covariates</a:t>
            </a:r>
          </a:p>
          <a:p>
            <a:pPr lvl="1"/>
            <a:r>
              <a:rPr lang="en-US" sz="2000" kern="0" dirty="0">
                <a:latin typeface="Times New Roman" panose="02020603050405020304" pitchFamily="18" charset="0"/>
                <a:cs typeface="Times New Roman" panose="02020603050405020304" pitchFamily="18" charset="0"/>
              </a:rPr>
              <a:t>Successfully characterized the deterioration and recovery of the ML-based model using resilience modeling approaches</a:t>
            </a:r>
          </a:p>
          <a:p>
            <a:r>
              <a:rPr lang="en-US" sz="2400" kern="0" dirty="0">
                <a:latin typeface="Times New Roman" panose="02020603050405020304" pitchFamily="18" charset="0"/>
                <a:cs typeface="Times New Roman" panose="02020603050405020304" pitchFamily="18" charset="0"/>
              </a:rPr>
              <a:t>Future research could explore :</a:t>
            </a:r>
          </a:p>
          <a:p>
            <a:pPr lvl="1"/>
            <a:r>
              <a:rPr lang="en-US" sz="2000" kern="0" dirty="0">
                <a:latin typeface="Times New Roman" panose="02020603050405020304" pitchFamily="18" charset="0"/>
                <a:cs typeface="Times New Roman" panose="02020603050405020304" pitchFamily="18" charset="0"/>
              </a:rPr>
              <a:t>Advanced statistical techniques</a:t>
            </a:r>
          </a:p>
          <a:p>
            <a:pPr lvl="1"/>
            <a:r>
              <a:rPr lang="en-US" sz="2000" kern="0" dirty="0">
                <a:latin typeface="Times New Roman" panose="02020603050405020304" pitchFamily="18" charset="0"/>
                <a:cs typeface="Times New Roman" panose="02020603050405020304" pitchFamily="18" charset="0"/>
              </a:rPr>
              <a:t>Applications to cyber physical systems</a:t>
            </a:r>
          </a:p>
          <a:p>
            <a:pPr lvl="1"/>
            <a:r>
              <a:rPr lang="en-US" sz="2000" kern="0" dirty="0">
                <a:latin typeface="Times New Roman" panose="02020603050405020304" pitchFamily="18" charset="0"/>
                <a:cs typeface="Times New Roman" panose="02020603050405020304" pitchFamily="18" charset="0"/>
              </a:rPr>
              <a:t>Applications to pre-existing ML-based systems</a:t>
            </a:r>
          </a:p>
          <a:p>
            <a:endParaRPr lang="en-US" sz="2400" kern="0" dirty="0">
              <a:latin typeface="Times New Roman" panose="02020603050405020304" pitchFamily="18" charset="0"/>
              <a:cs typeface="Times New Roman" panose="02020603050405020304" pitchFamily="18" charset="0"/>
            </a:endParaRPr>
          </a:p>
          <a:p>
            <a:endParaRPr lang="en-US" sz="2400" kern="0" dirty="0">
              <a:latin typeface="Times New Roman" panose="02020603050405020304" pitchFamily="18" charset="0"/>
              <a:cs typeface="Times New Roman" panose="02020603050405020304" pitchFamily="18" charset="0"/>
            </a:endParaRPr>
          </a:p>
          <a:p>
            <a:endParaRPr lang="en-US" sz="24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67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4204-B7CB-D6F4-C8FF-8430CDD705D4}"/>
              </a:ext>
            </a:extLst>
          </p:cNvPr>
          <p:cNvSpPr>
            <a:spLocks noGrp="1"/>
          </p:cNvSpPr>
          <p:nvPr>
            <p:ph type="title"/>
          </p:nvPr>
        </p:nvSpPr>
        <p:spPr>
          <a:xfrm>
            <a:off x="457200" y="990600"/>
            <a:ext cx="8229600" cy="457200"/>
          </a:xfrm>
        </p:spPr>
        <p:txBody>
          <a:bodyPr/>
          <a:lstStyle/>
          <a:p>
            <a:pPr algn="l"/>
            <a:r>
              <a:rPr lang="en-US" sz="3000" dirty="0">
                <a:latin typeface="Times New Roman" panose="02020603050405020304" pitchFamily="18" charset="0"/>
                <a:cs typeface="Times New Roman" panose="02020603050405020304" pitchFamily="18" charset="0"/>
              </a:rPr>
              <a:t>Acknowledgement</a:t>
            </a:r>
          </a:p>
        </p:txBody>
      </p:sp>
      <p:sp>
        <p:nvSpPr>
          <p:cNvPr id="3" name="Content Placeholder 2">
            <a:extLst>
              <a:ext uri="{FF2B5EF4-FFF2-40B4-BE49-F238E27FC236}">
                <a16:creationId xmlns:a16="http://schemas.microsoft.com/office/drawing/2014/main" id="{DC0CE00D-5679-59A3-F516-BE9785F47838}"/>
              </a:ext>
            </a:extLst>
          </p:cNvPr>
          <p:cNvSpPr>
            <a:spLocks noGrp="1"/>
          </p:cNvSpPr>
          <p:nvPr>
            <p:ph idx="1"/>
          </p:nvPr>
        </p:nvSpPr>
        <p:spPr>
          <a:xfrm>
            <a:off x="457200" y="1638300"/>
            <a:ext cx="8229600" cy="4419600"/>
          </a:xfrm>
        </p:spPr>
        <p:txBody>
          <a:bodyPr/>
          <a:lstStyle/>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DD591A0-C029-C702-1D18-FEFCE9C59F69}"/>
              </a:ext>
            </a:extLst>
          </p:cNvPr>
          <p:cNvSpPr>
            <a:spLocks noGrp="1"/>
          </p:cNvSpPr>
          <p:nvPr>
            <p:ph type="sldNum" sz="quarter" idx="12"/>
          </p:nvPr>
        </p:nvSpPr>
        <p:spPr/>
        <p:txBody>
          <a:bodyPr/>
          <a:lstStyle/>
          <a:p>
            <a:pPr>
              <a:defRPr/>
            </a:pPr>
            <a:fld id="{788BCC38-66BF-BE45-A6D9-CAD824DD631F}" type="slidenum">
              <a:rPr lang="en-US" smtClean="0"/>
              <a:pPr>
                <a:defRPr/>
              </a:pPr>
              <a:t>11</a:t>
            </a:fld>
            <a:endParaRPr lang="en-US"/>
          </a:p>
        </p:txBody>
      </p:sp>
      <p:cxnSp>
        <p:nvCxnSpPr>
          <p:cNvPr id="5" name="Straight Connector 4">
            <a:extLst>
              <a:ext uri="{FF2B5EF4-FFF2-40B4-BE49-F238E27FC236}">
                <a16:creationId xmlns:a16="http://schemas.microsoft.com/office/drawing/2014/main" id="{63B01D5E-03EC-5EAC-6C66-E5058217AE83}"/>
              </a:ext>
            </a:extLst>
          </p:cNvPr>
          <p:cNvCxnSpPr>
            <a:cxnSpLocks/>
          </p:cNvCxnSpPr>
          <p:nvPr/>
        </p:nvCxnSpPr>
        <p:spPr bwMode="auto">
          <a:xfrm>
            <a:off x="320039" y="990600"/>
            <a:ext cx="0" cy="4572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
        <p:nvSpPr>
          <p:cNvPr id="6" name="Content Placeholder 2">
            <a:extLst>
              <a:ext uri="{FF2B5EF4-FFF2-40B4-BE49-F238E27FC236}">
                <a16:creationId xmlns:a16="http://schemas.microsoft.com/office/drawing/2014/main" id="{EB58D2D0-6FF2-E683-800E-4C5EA02A5461}"/>
              </a:ext>
            </a:extLst>
          </p:cNvPr>
          <p:cNvSpPr txBox="1">
            <a:spLocks/>
          </p:cNvSpPr>
          <p:nvPr/>
        </p:nvSpPr>
        <p:spPr bwMode="auto">
          <a:xfrm>
            <a:off x="457200" y="1733550"/>
            <a:ext cx="8229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en-US" sz="2400" kern="0" dirty="0">
                <a:latin typeface="Times New Roman" panose="02020603050405020304" pitchFamily="18" charset="0"/>
                <a:cs typeface="Times New Roman" panose="02020603050405020304" pitchFamily="18" charset="0"/>
              </a:rPr>
              <a:t>This material is based upon work supported by the National Science Foundation under Grant Number (#1749635). Any opinions, findings, and conclusions or recommendations expressed in this material are those of the authors and do not necessarily reflect the views of the National Science Foundation.</a:t>
            </a:r>
          </a:p>
        </p:txBody>
      </p:sp>
      <p:pic>
        <p:nvPicPr>
          <p:cNvPr id="7" name="Picture 6">
            <a:extLst>
              <a:ext uri="{FF2B5EF4-FFF2-40B4-BE49-F238E27FC236}">
                <a16:creationId xmlns:a16="http://schemas.microsoft.com/office/drawing/2014/main" id="{4576DC9C-DB67-C6DE-AC97-E29258155A4F}"/>
              </a:ext>
            </a:extLst>
          </p:cNvPr>
          <p:cNvPicPr>
            <a:picLocks noChangeAspect="1"/>
          </p:cNvPicPr>
          <p:nvPr/>
        </p:nvPicPr>
        <p:blipFill>
          <a:blip r:embed="rId2"/>
          <a:stretch>
            <a:fillRect/>
          </a:stretch>
        </p:blipFill>
        <p:spPr>
          <a:xfrm>
            <a:off x="6781800" y="4314914"/>
            <a:ext cx="1828959" cy="1828959"/>
          </a:xfrm>
          <a:prstGeom prst="rect">
            <a:avLst/>
          </a:prstGeom>
        </p:spPr>
      </p:pic>
    </p:spTree>
    <p:extLst>
      <p:ext uri="{BB962C8B-B14F-4D97-AF65-F5344CB8AC3E}">
        <p14:creationId xmlns:p14="http://schemas.microsoft.com/office/powerpoint/2010/main" val="378339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81E6-4DC1-D6F7-79C8-967609FA59C4}"/>
              </a:ext>
            </a:extLst>
          </p:cNvPr>
          <p:cNvSpPr>
            <a:spLocks noGrp="1"/>
          </p:cNvSpPr>
          <p:nvPr>
            <p:ph type="title"/>
          </p:nvPr>
        </p:nvSpPr>
        <p:spPr>
          <a:xfrm>
            <a:off x="762000" y="1226574"/>
            <a:ext cx="7772400" cy="457200"/>
          </a:xfrm>
        </p:spPr>
        <p:txBody>
          <a:bodyPr/>
          <a:lstStyle/>
          <a:p>
            <a:pPr algn="l"/>
            <a:r>
              <a:rPr lang="en-US" sz="3600" dirty="0">
                <a:latin typeface="Times New Roman" panose="02020603050405020304" pitchFamily="18" charset="0"/>
                <a:cs typeface="Times New Roman" panose="02020603050405020304" pitchFamily="18" charset="0"/>
              </a:rPr>
              <a:t>Problem Statement &amp; Past Research</a:t>
            </a:r>
          </a:p>
        </p:txBody>
      </p:sp>
      <p:sp>
        <p:nvSpPr>
          <p:cNvPr id="3" name="Content Placeholder 2">
            <a:extLst>
              <a:ext uri="{FF2B5EF4-FFF2-40B4-BE49-F238E27FC236}">
                <a16:creationId xmlns:a16="http://schemas.microsoft.com/office/drawing/2014/main" id="{A7651AB0-D06D-D572-6753-ECD5DD962F28}"/>
              </a:ext>
            </a:extLst>
          </p:cNvPr>
          <p:cNvSpPr>
            <a:spLocks noGrp="1"/>
          </p:cNvSpPr>
          <p:nvPr>
            <p:ph idx="1"/>
          </p:nvPr>
        </p:nvSpPr>
        <p:spPr>
          <a:xfrm>
            <a:off x="685800" y="2138516"/>
            <a:ext cx="7772400" cy="3657600"/>
          </a:xfrm>
        </p:spPr>
        <p:txBody>
          <a:bodyPr/>
          <a:lstStyle/>
          <a:p>
            <a:r>
              <a:rPr lang="en-US" sz="2400" dirty="0">
                <a:latin typeface="Times New Roman" panose="02020603050405020304" pitchFamily="18" charset="0"/>
                <a:cs typeface="Times New Roman" panose="02020603050405020304" pitchFamily="18" charset="0"/>
              </a:rPr>
              <a:t>There is a need to prevent the learning component of ML-enabled systems from becoming a means of attack</a:t>
            </a:r>
          </a:p>
          <a:p>
            <a:r>
              <a:rPr lang="en-US" sz="2400" dirty="0">
                <a:latin typeface="Times New Roman" panose="02020603050405020304" pitchFamily="18" charset="0"/>
                <a:cs typeface="Times New Roman" panose="02020603050405020304" pitchFamily="18" charset="0"/>
              </a:rPr>
              <a:t>Research studies propose enhanced techniques to improve defenses of ML algorithms against adversarial attacks</a:t>
            </a:r>
          </a:p>
          <a:p>
            <a:r>
              <a:rPr lang="en-US" sz="2400" dirty="0">
                <a:latin typeface="Times New Roman" panose="02020603050405020304" pitchFamily="18" charset="0"/>
                <a:cs typeface="Times New Roman" panose="02020603050405020304" pitchFamily="18" charset="0"/>
              </a:rPr>
              <a:t>This research proposes a method for quantifying the reliability and resilience of a machine learning model considering NHPP SRGMs and resilience models</a:t>
            </a: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007F709-A073-4FAD-7170-F45584FC185E}"/>
              </a:ext>
            </a:extLst>
          </p:cNvPr>
          <p:cNvSpPr>
            <a:spLocks noGrp="1"/>
          </p:cNvSpPr>
          <p:nvPr>
            <p:ph type="sldNum" sz="quarter" idx="12"/>
          </p:nvPr>
        </p:nvSpPr>
        <p:spPr/>
        <p:txBody>
          <a:bodyPr/>
          <a:lstStyle/>
          <a:p>
            <a:pPr>
              <a:defRPr/>
            </a:pPr>
            <a:fld id="{788BCC38-66BF-BE45-A6D9-CAD824DD631F}" type="slidenum">
              <a:rPr lang="en-US" smtClean="0"/>
              <a:pPr>
                <a:defRPr/>
              </a:pPr>
              <a:t>2</a:t>
            </a:fld>
            <a:endParaRPr lang="en-US"/>
          </a:p>
        </p:txBody>
      </p:sp>
      <p:cxnSp>
        <p:nvCxnSpPr>
          <p:cNvPr id="5" name="Straight Connector 4">
            <a:extLst>
              <a:ext uri="{FF2B5EF4-FFF2-40B4-BE49-F238E27FC236}">
                <a16:creationId xmlns:a16="http://schemas.microsoft.com/office/drawing/2014/main" id="{69A168AE-7419-8619-CFCD-D81E3E11D247}"/>
              </a:ext>
            </a:extLst>
          </p:cNvPr>
          <p:cNvCxnSpPr>
            <a:cxnSpLocks/>
          </p:cNvCxnSpPr>
          <p:nvPr/>
        </p:nvCxnSpPr>
        <p:spPr bwMode="auto">
          <a:xfrm>
            <a:off x="685800" y="1226574"/>
            <a:ext cx="0" cy="4572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775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4204-B7CB-D6F4-C8FF-8430CDD705D4}"/>
              </a:ext>
            </a:extLst>
          </p:cNvPr>
          <p:cNvSpPr>
            <a:spLocks noGrp="1"/>
          </p:cNvSpPr>
          <p:nvPr>
            <p:ph type="title"/>
          </p:nvPr>
        </p:nvSpPr>
        <p:spPr>
          <a:xfrm>
            <a:off x="457200" y="1371600"/>
            <a:ext cx="8229600" cy="457200"/>
          </a:xfrm>
        </p:spPr>
        <p:txBody>
          <a:bodyPr/>
          <a:lstStyle/>
          <a:p>
            <a:pPr algn="l"/>
            <a:r>
              <a:rPr lang="en-US" sz="3600" dirty="0">
                <a:latin typeface="Times New Roman" panose="02020603050405020304" pitchFamily="18" charset="0"/>
                <a:cs typeface="Times New Roman" panose="02020603050405020304" pitchFamily="18" charset="0"/>
              </a:rPr>
              <a:t>Contributions</a:t>
            </a:r>
          </a:p>
        </p:txBody>
      </p:sp>
      <p:sp>
        <p:nvSpPr>
          <p:cNvPr id="3" name="Content Placeholder 2">
            <a:extLst>
              <a:ext uri="{FF2B5EF4-FFF2-40B4-BE49-F238E27FC236}">
                <a16:creationId xmlns:a16="http://schemas.microsoft.com/office/drawing/2014/main" id="{DC0CE00D-5679-59A3-F516-BE9785F47838}"/>
              </a:ext>
            </a:extLst>
          </p:cNvPr>
          <p:cNvSpPr>
            <a:spLocks noGrp="1"/>
          </p:cNvSpPr>
          <p:nvPr>
            <p:ph idx="1"/>
          </p:nvPr>
        </p:nvSpPr>
        <p:spPr>
          <a:xfrm>
            <a:off x="457200" y="2362200"/>
            <a:ext cx="8229600" cy="3695700"/>
          </a:xfrm>
        </p:spPr>
        <p:txBody>
          <a:bodyPr/>
          <a:lstStyle/>
          <a:p>
            <a:r>
              <a:rPr lang="en-US" sz="2400" dirty="0">
                <a:latin typeface="Times New Roman" panose="02020603050405020304" pitchFamily="18" charset="0"/>
                <a:cs typeface="Times New Roman" panose="02020603050405020304" pitchFamily="18" charset="0"/>
              </a:rPr>
              <a:t>Apply Software Reliability Growth Models (SRGM) to characterize defects discovery in  ML-enabled applications</a:t>
            </a:r>
          </a:p>
          <a:p>
            <a:r>
              <a:rPr lang="en-US" sz="2400" dirty="0">
                <a:latin typeface="Times New Roman" panose="02020603050405020304" pitchFamily="18" charset="0"/>
                <a:cs typeface="Times New Roman" panose="02020603050405020304" pitchFamily="18" charset="0"/>
              </a:rPr>
              <a:t>Apply resilience models to track and predict ML-systems performance under adversarial scenarios </a:t>
            </a:r>
          </a:p>
          <a:p>
            <a:r>
              <a:rPr lang="en-US" sz="2400" dirty="0">
                <a:latin typeface="Times New Roman" panose="02020603050405020304" pitchFamily="18" charset="0"/>
                <a:cs typeface="Times New Roman" panose="02020603050405020304" pitchFamily="18" charset="0"/>
              </a:rPr>
              <a:t>Develop data collection technique to promote risk quantification that can provide best practices in order to conserve resources</a:t>
            </a:r>
          </a:p>
          <a:p>
            <a:pPr lvl="1"/>
            <a:endParaRPr lang="en-US" sz="2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DD591A0-C029-C702-1D18-FEFCE9C59F69}"/>
              </a:ext>
            </a:extLst>
          </p:cNvPr>
          <p:cNvSpPr>
            <a:spLocks noGrp="1"/>
          </p:cNvSpPr>
          <p:nvPr>
            <p:ph type="sldNum" sz="quarter" idx="12"/>
          </p:nvPr>
        </p:nvSpPr>
        <p:spPr/>
        <p:txBody>
          <a:bodyPr/>
          <a:lstStyle/>
          <a:p>
            <a:pPr>
              <a:defRPr/>
            </a:pPr>
            <a:fld id="{788BCC38-66BF-BE45-A6D9-CAD824DD631F}" type="slidenum">
              <a:rPr lang="en-US" smtClean="0"/>
              <a:pPr>
                <a:defRPr/>
              </a:pPr>
              <a:t>3</a:t>
            </a:fld>
            <a:endParaRPr lang="en-US"/>
          </a:p>
        </p:txBody>
      </p:sp>
      <p:cxnSp>
        <p:nvCxnSpPr>
          <p:cNvPr id="5" name="Straight Connector 4">
            <a:extLst>
              <a:ext uri="{FF2B5EF4-FFF2-40B4-BE49-F238E27FC236}">
                <a16:creationId xmlns:a16="http://schemas.microsoft.com/office/drawing/2014/main" id="{63B01D5E-03EC-5EAC-6C66-E5058217AE83}"/>
              </a:ext>
            </a:extLst>
          </p:cNvPr>
          <p:cNvCxnSpPr>
            <a:cxnSpLocks/>
          </p:cNvCxnSpPr>
          <p:nvPr/>
        </p:nvCxnSpPr>
        <p:spPr bwMode="auto">
          <a:xfrm>
            <a:off x="457200" y="1371600"/>
            <a:ext cx="0" cy="4572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098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4204-B7CB-D6F4-C8FF-8430CDD705D4}"/>
              </a:ext>
            </a:extLst>
          </p:cNvPr>
          <p:cNvSpPr>
            <a:spLocks noGrp="1"/>
          </p:cNvSpPr>
          <p:nvPr>
            <p:ph type="title"/>
          </p:nvPr>
        </p:nvSpPr>
        <p:spPr>
          <a:xfrm>
            <a:off x="457200" y="1143000"/>
            <a:ext cx="8229600" cy="457200"/>
          </a:xfrm>
        </p:spPr>
        <p:txBody>
          <a:bodyPr/>
          <a:lstStyle/>
          <a:p>
            <a:pPr algn="l"/>
            <a:r>
              <a:rPr lang="en-US" sz="3600" dirty="0">
                <a:latin typeface="Times New Roman" panose="02020603050405020304" pitchFamily="18" charset="0"/>
                <a:cs typeface="Times New Roman" panose="02020603050405020304" pitchFamily="18" charset="0"/>
              </a:rPr>
              <a:t>Introduction &amp; Background</a:t>
            </a:r>
          </a:p>
        </p:txBody>
      </p:sp>
      <p:sp>
        <p:nvSpPr>
          <p:cNvPr id="3" name="Content Placeholder 2">
            <a:extLst>
              <a:ext uri="{FF2B5EF4-FFF2-40B4-BE49-F238E27FC236}">
                <a16:creationId xmlns:a16="http://schemas.microsoft.com/office/drawing/2014/main" id="{DC0CE00D-5679-59A3-F516-BE9785F47838}"/>
              </a:ext>
            </a:extLst>
          </p:cNvPr>
          <p:cNvSpPr>
            <a:spLocks noGrp="1"/>
          </p:cNvSpPr>
          <p:nvPr>
            <p:ph idx="1"/>
          </p:nvPr>
        </p:nvSpPr>
        <p:spPr>
          <a:xfrm>
            <a:off x="304799" y="1844040"/>
            <a:ext cx="8610597" cy="4038600"/>
          </a:xfrm>
        </p:spPr>
        <p:txBody>
          <a:bodyPr/>
          <a:lstStyle/>
          <a:p>
            <a:r>
              <a:rPr lang="en-US" sz="2400" dirty="0">
                <a:latin typeface="Times New Roman" panose="02020603050405020304" pitchFamily="18" charset="0"/>
                <a:cs typeface="Times New Roman" panose="02020603050405020304" pitchFamily="18" charset="0"/>
              </a:rPr>
              <a:t>Machine Learning Techniques</a:t>
            </a:r>
          </a:p>
          <a:p>
            <a:pPr lvl="1"/>
            <a:r>
              <a:rPr lang="en-US" sz="2000" dirty="0">
                <a:latin typeface="Times New Roman" panose="02020603050405020304" pitchFamily="18" charset="0"/>
                <a:cs typeface="Times New Roman" panose="02020603050405020304" pitchFamily="18" charset="0"/>
              </a:rPr>
              <a:t>Convolutional Neural Networks (CNNs)</a:t>
            </a:r>
          </a:p>
          <a:p>
            <a:pPr lvl="1"/>
            <a:r>
              <a:rPr lang="en-US" sz="2000" dirty="0">
                <a:latin typeface="Times New Roman" panose="02020603050405020304" pitchFamily="18" charset="0"/>
                <a:cs typeface="Times New Roman" panose="02020603050405020304" pitchFamily="18" charset="0"/>
              </a:rPr>
              <a:t>Generative Adversarial Attacks (GAAs)</a:t>
            </a:r>
            <a:endParaRPr lang="en-US" sz="16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Defensive Measures (Adaptive Adversarial Training) </a:t>
            </a:r>
          </a:p>
          <a:p>
            <a:r>
              <a:rPr lang="en-US" sz="2400" dirty="0">
                <a:latin typeface="Times New Roman" panose="02020603050405020304" pitchFamily="18" charset="0"/>
                <a:cs typeface="Times New Roman" panose="02020603050405020304" pitchFamily="18" charset="0"/>
              </a:rPr>
              <a:t>Reliability &amp; Resilience modeling </a:t>
            </a:r>
          </a:p>
          <a:p>
            <a:pPr lvl="1"/>
            <a:r>
              <a:rPr lang="en-US" sz="2000" dirty="0">
                <a:latin typeface="Times New Roman" panose="02020603050405020304" pitchFamily="18" charset="0"/>
                <a:cs typeface="Times New Roman" panose="02020603050405020304" pitchFamily="18" charset="0"/>
              </a:rPr>
              <a:t>Non-Homogeneous Poisson Process (NHPP) Software Reliability Growth Models (SRGM)</a:t>
            </a:r>
          </a:p>
          <a:p>
            <a:pPr lvl="1"/>
            <a:r>
              <a:rPr lang="en-US" sz="2000" dirty="0">
                <a:latin typeface="Times New Roman" panose="02020603050405020304" pitchFamily="18" charset="0"/>
                <a:cs typeface="Times New Roman" panose="02020603050405020304" pitchFamily="18" charset="0"/>
              </a:rPr>
              <a:t>Discrete cox proportional hazard SRGM</a:t>
            </a:r>
          </a:p>
          <a:p>
            <a:pPr lvl="1"/>
            <a:r>
              <a:rPr lang="en-US" sz="2000" dirty="0">
                <a:latin typeface="Times New Roman" panose="02020603050405020304" pitchFamily="18" charset="0"/>
                <a:cs typeface="Times New Roman" panose="02020603050405020304" pitchFamily="18" charset="0"/>
              </a:rPr>
              <a:t>Discrete resilience models incorporating covariates</a:t>
            </a:r>
          </a:p>
        </p:txBody>
      </p:sp>
      <p:sp>
        <p:nvSpPr>
          <p:cNvPr id="4" name="Slide Number Placeholder 3">
            <a:extLst>
              <a:ext uri="{FF2B5EF4-FFF2-40B4-BE49-F238E27FC236}">
                <a16:creationId xmlns:a16="http://schemas.microsoft.com/office/drawing/2014/main" id="{EDD591A0-C029-C702-1D18-FEFCE9C59F69}"/>
              </a:ext>
            </a:extLst>
          </p:cNvPr>
          <p:cNvSpPr>
            <a:spLocks noGrp="1"/>
          </p:cNvSpPr>
          <p:nvPr>
            <p:ph type="sldNum" sz="quarter" idx="12"/>
          </p:nvPr>
        </p:nvSpPr>
        <p:spPr/>
        <p:txBody>
          <a:bodyPr/>
          <a:lstStyle/>
          <a:p>
            <a:pPr>
              <a:defRPr/>
            </a:pPr>
            <a:fld id="{788BCC38-66BF-BE45-A6D9-CAD824DD631F}" type="slidenum">
              <a:rPr lang="en-US" smtClean="0"/>
              <a:pPr>
                <a:defRPr/>
              </a:pPr>
              <a:t>4</a:t>
            </a:fld>
            <a:endParaRPr lang="en-US"/>
          </a:p>
        </p:txBody>
      </p:sp>
      <p:cxnSp>
        <p:nvCxnSpPr>
          <p:cNvPr id="5" name="Straight Connector 4">
            <a:extLst>
              <a:ext uri="{FF2B5EF4-FFF2-40B4-BE49-F238E27FC236}">
                <a16:creationId xmlns:a16="http://schemas.microsoft.com/office/drawing/2014/main" id="{63B01D5E-03EC-5EAC-6C66-E5058217AE83}"/>
              </a:ext>
            </a:extLst>
          </p:cNvPr>
          <p:cNvCxnSpPr>
            <a:cxnSpLocks/>
          </p:cNvCxnSpPr>
          <p:nvPr/>
        </p:nvCxnSpPr>
        <p:spPr bwMode="auto">
          <a:xfrm>
            <a:off x="426719" y="1181100"/>
            <a:ext cx="0" cy="3810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23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B2EB-9396-CF3F-CEB8-80032DB42D7D}"/>
              </a:ext>
            </a:extLst>
          </p:cNvPr>
          <p:cNvSpPr>
            <a:spLocks noGrp="1"/>
          </p:cNvSpPr>
          <p:nvPr>
            <p:ph type="title"/>
          </p:nvPr>
        </p:nvSpPr>
        <p:spPr>
          <a:xfrm>
            <a:off x="457205" y="1212574"/>
            <a:ext cx="8000995" cy="457200"/>
          </a:xfrm>
        </p:spPr>
        <p:txBody>
          <a:bodyPr/>
          <a:lstStyle/>
          <a:p>
            <a:pPr algn="l"/>
            <a:r>
              <a:rPr lang="en-US" sz="3000" dirty="0">
                <a:latin typeface="Times New Roman" panose="02020603050405020304" pitchFamily="18" charset="0"/>
                <a:cs typeface="Times New Roman" panose="02020603050405020304" pitchFamily="18" charset="0"/>
              </a:rPr>
              <a:t>Adaptive Adversarial Training Model Architecture </a:t>
            </a:r>
          </a:p>
        </p:txBody>
      </p:sp>
      <p:sp>
        <p:nvSpPr>
          <p:cNvPr id="3" name="Slide Number Placeholder 2">
            <a:extLst>
              <a:ext uri="{FF2B5EF4-FFF2-40B4-BE49-F238E27FC236}">
                <a16:creationId xmlns:a16="http://schemas.microsoft.com/office/drawing/2014/main" id="{7DDD4210-8135-D325-3AA6-91A2ADADBF7E}"/>
              </a:ext>
            </a:extLst>
          </p:cNvPr>
          <p:cNvSpPr>
            <a:spLocks noGrp="1"/>
          </p:cNvSpPr>
          <p:nvPr>
            <p:ph type="sldNum" sz="quarter" idx="12"/>
          </p:nvPr>
        </p:nvSpPr>
        <p:spPr/>
        <p:txBody>
          <a:bodyPr/>
          <a:lstStyle/>
          <a:p>
            <a:pPr>
              <a:defRPr/>
            </a:pPr>
            <a:fld id="{123850F9-5522-0C41-B243-60CC8F7DD93B}" type="slidenum">
              <a:rPr lang="en-US" smtClean="0"/>
              <a:pPr>
                <a:defRPr/>
              </a:pPr>
              <a:t>5</a:t>
            </a:fld>
            <a:endParaRPr lang="en-US"/>
          </a:p>
        </p:txBody>
      </p:sp>
      <p:cxnSp>
        <p:nvCxnSpPr>
          <p:cNvPr id="6" name="Straight Connector 5">
            <a:extLst>
              <a:ext uri="{FF2B5EF4-FFF2-40B4-BE49-F238E27FC236}">
                <a16:creationId xmlns:a16="http://schemas.microsoft.com/office/drawing/2014/main" id="{A02AFA6C-AFC4-0E45-A8B2-8CB2A793F8D7}"/>
              </a:ext>
            </a:extLst>
          </p:cNvPr>
          <p:cNvCxnSpPr>
            <a:cxnSpLocks/>
          </p:cNvCxnSpPr>
          <p:nvPr/>
        </p:nvCxnSpPr>
        <p:spPr bwMode="auto">
          <a:xfrm>
            <a:off x="381000" y="1212574"/>
            <a:ext cx="0" cy="4572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pic>
        <p:nvPicPr>
          <p:cNvPr id="13" name="Picture 12">
            <a:extLst>
              <a:ext uri="{FF2B5EF4-FFF2-40B4-BE49-F238E27FC236}">
                <a16:creationId xmlns:a16="http://schemas.microsoft.com/office/drawing/2014/main" id="{A694CFE2-7C4F-082F-E3AE-0A360DEDD56A}"/>
              </a:ext>
            </a:extLst>
          </p:cNvPr>
          <p:cNvPicPr>
            <a:picLocks noChangeAspect="1"/>
          </p:cNvPicPr>
          <p:nvPr/>
        </p:nvPicPr>
        <p:blipFill>
          <a:blip r:embed="rId2"/>
          <a:srcRect/>
          <a:stretch/>
        </p:blipFill>
        <p:spPr>
          <a:xfrm>
            <a:off x="3074578" y="5272109"/>
            <a:ext cx="2994843" cy="520128"/>
          </a:xfrm>
          <a:prstGeom prst="rect">
            <a:avLst/>
          </a:prstGeom>
        </p:spPr>
      </p:pic>
      <p:pic>
        <p:nvPicPr>
          <p:cNvPr id="4" name="Picture 2">
            <a:extLst>
              <a:ext uri="{FF2B5EF4-FFF2-40B4-BE49-F238E27FC236}">
                <a16:creationId xmlns:a16="http://schemas.microsoft.com/office/drawing/2014/main" id="{4581911C-470C-4DB0-B64F-E0C98DDDFF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94313"/>
            <a:ext cx="9144000" cy="334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51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B2EB-9396-CF3F-CEB8-80032DB42D7D}"/>
              </a:ext>
            </a:extLst>
          </p:cNvPr>
          <p:cNvSpPr>
            <a:spLocks noGrp="1"/>
          </p:cNvSpPr>
          <p:nvPr>
            <p:ph type="title"/>
          </p:nvPr>
        </p:nvSpPr>
        <p:spPr>
          <a:xfrm>
            <a:off x="457205" y="1028700"/>
            <a:ext cx="8000995" cy="457200"/>
          </a:xfrm>
        </p:spPr>
        <p:txBody>
          <a:bodyPr/>
          <a:lstStyle/>
          <a:p>
            <a:pPr algn="l"/>
            <a:r>
              <a:rPr lang="en-US" sz="3600" dirty="0">
                <a:latin typeface="Times New Roman" panose="02020603050405020304" pitchFamily="18" charset="0"/>
                <a:cs typeface="Times New Roman" panose="02020603050405020304" pitchFamily="18" charset="0"/>
              </a:rPr>
              <a:t>Data Collection</a:t>
            </a:r>
          </a:p>
        </p:txBody>
      </p:sp>
      <p:sp>
        <p:nvSpPr>
          <p:cNvPr id="3" name="Slide Number Placeholder 2">
            <a:extLst>
              <a:ext uri="{FF2B5EF4-FFF2-40B4-BE49-F238E27FC236}">
                <a16:creationId xmlns:a16="http://schemas.microsoft.com/office/drawing/2014/main" id="{7DDD4210-8135-D325-3AA6-91A2ADADBF7E}"/>
              </a:ext>
            </a:extLst>
          </p:cNvPr>
          <p:cNvSpPr>
            <a:spLocks noGrp="1"/>
          </p:cNvSpPr>
          <p:nvPr>
            <p:ph type="sldNum" sz="quarter" idx="12"/>
          </p:nvPr>
        </p:nvSpPr>
        <p:spPr/>
        <p:txBody>
          <a:bodyPr/>
          <a:lstStyle/>
          <a:p>
            <a:pPr>
              <a:defRPr/>
            </a:pPr>
            <a:fld id="{123850F9-5522-0C41-B243-60CC8F7DD93B}" type="slidenum">
              <a:rPr lang="en-US" smtClean="0"/>
              <a:pPr>
                <a:defRPr/>
              </a:pPr>
              <a:t>6</a:t>
            </a:fld>
            <a:endParaRPr lang="en-US"/>
          </a:p>
        </p:txBody>
      </p:sp>
      <p:cxnSp>
        <p:nvCxnSpPr>
          <p:cNvPr id="6" name="Straight Connector 5">
            <a:extLst>
              <a:ext uri="{FF2B5EF4-FFF2-40B4-BE49-F238E27FC236}">
                <a16:creationId xmlns:a16="http://schemas.microsoft.com/office/drawing/2014/main" id="{A02AFA6C-AFC4-0E45-A8B2-8CB2A793F8D7}"/>
              </a:ext>
            </a:extLst>
          </p:cNvPr>
          <p:cNvCxnSpPr>
            <a:cxnSpLocks/>
          </p:cNvCxnSpPr>
          <p:nvPr/>
        </p:nvCxnSpPr>
        <p:spPr bwMode="auto">
          <a:xfrm>
            <a:off x="457205" y="1028700"/>
            <a:ext cx="0" cy="4572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graphicFrame>
        <p:nvGraphicFramePr>
          <p:cNvPr id="5" name="Table 4">
            <a:extLst>
              <a:ext uri="{FF2B5EF4-FFF2-40B4-BE49-F238E27FC236}">
                <a16:creationId xmlns:a16="http://schemas.microsoft.com/office/drawing/2014/main" id="{1688A568-B39E-C99F-8BB9-F7737C09E1B6}"/>
              </a:ext>
            </a:extLst>
          </p:cNvPr>
          <p:cNvGraphicFramePr>
            <a:graphicFrameLocks noGrp="1"/>
          </p:cNvGraphicFramePr>
          <p:nvPr>
            <p:extLst>
              <p:ext uri="{D42A27DB-BD31-4B8C-83A1-F6EECF244321}">
                <p14:modId xmlns:p14="http://schemas.microsoft.com/office/powerpoint/2010/main" val="874959806"/>
              </p:ext>
            </p:extLst>
          </p:nvPr>
        </p:nvGraphicFramePr>
        <p:xfrm>
          <a:off x="685800" y="1565910"/>
          <a:ext cx="7391400" cy="4834890"/>
        </p:xfrm>
        <a:graphic>
          <a:graphicData uri="http://schemas.openxmlformats.org/drawingml/2006/table">
            <a:tbl>
              <a:tblPr firstCol="1" bandRow="1">
                <a:tableStyleId>{2A488322-F2BA-4B5B-9748-0D474271808F}</a:tableStyleId>
              </a:tblPr>
              <a:tblGrid>
                <a:gridCol w="3051737">
                  <a:extLst>
                    <a:ext uri="{9D8B030D-6E8A-4147-A177-3AD203B41FA5}">
                      <a16:colId xmlns:a16="http://schemas.microsoft.com/office/drawing/2014/main" val="915790062"/>
                    </a:ext>
                  </a:extLst>
                </a:gridCol>
                <a:gridCol w="4339663">
                  <a:extLst>
                    <a:ext uri="{9D8B030D-6E8A-4147-A177-3AD203B41FA5}">
                      <a16:colId xmlns:a16="http://schemas.microsoft.com/office/drawing/2014/main" val="2496908684"/>
                    </a:ext>
                  </a:extLst>
                </a:gridCol>
              </a:tblGrid>
              <a:tr h="266700">
                <a:tc gridSpan="2">
                  <a:txBody>
                    <a:bodyPr/>
                    <a:lstStyle/>
                    <a:p>
                      <a:pPr marL="176213" indent="0" algn="ctr"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NHPP SRGM</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hMerge="1">
                  <a:txBody>
                    <a:bodyPr/>
                    <a:lstStyle/>
                    <a:p>
                      <a:pPr marL="176213" indent="0" algn="l" defTabSz="457200" rtl="0" eaLnBrk="1" fontAlgn="b" latinLnBrk="0" hangingPunct="1">
                        <a:tabLst/>
                      </a:pPr>
                      <a:endParaRPr lang="en-US" sz="180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9525" marR="9525" marT="9525" marB="0" anchor="b"/>
                </a:tc>
                <a:extLst>
                  <a:ext uri="{0D108BD9-81ED-4DB2-BD59-A6C34878D82A}">
                    <a16:rowId xmlns:a16="http://schemas.microsoft.com/office/drawing/2014/main" val="4219429486"/>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FN</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Failure Number</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65787062"/>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FT</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Failure Time</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07537115"/>
                  </a:ext>
                </a:extLst>
              </a:tr>
              <a:tr h="266700">
                <a:tc gridSpan="2">
                  <a:txBody>
                    <a:bodyPr/>
                    <a:lstStyle/>
                    <a:p>
                      <a:pPr marL="176213" indent="0" algn="ctr"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Discrete Cox Hazard &amp; Resilience Models</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hMerge="1">
                  <a:txBody>
                    <a:bodyPr/>
                    <a:lstStyle/>
                    <a:p>
                      <a:pPr marL="176213" indent="0" algn="l" defTabSz="457200" rtl="0" eaLnBrk="1" fontAlgn="b" latinLnBrk="0" hangingPunct="1">
                        <a:tabLst/>
                      </a:pPr>
                      <a:endParaRPr lang="en-US" sz="180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9525" marR="9525" marT="9525" marB="0" anchor="b"/>
                </a:tc>
                <a:extLst>
                  <a:ext uri="{0D108BD9-81ED-4DB2-BD59-A6C34878D82A}">
                    <a16:rowId xmlns:a16="http://schemas.microsoft.com/office/drawing/2014/main" val="2528072127"/>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T</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Number of Iterations</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8938549"/>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FC</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Failure Count</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7929582"/>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Alpha</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Learning Rate</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15411911"/>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Overall F1 Score</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Average F1 score of all classes</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8533452"/>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Epsilon</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Perturbation amount added to the image</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79061523"/>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FGSM</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 of FGSM Attack</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42701597"/>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PGD</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 of PGD Attack</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22887138"/>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Training Accuracy</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Accuracy during training</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5284901"/>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Training Loss</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Loss during training</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08368026"/>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Validation Accuracy</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Accuracy of validation data during training</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6292533"/>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Validation Loss</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Loss of validation data during training</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61031866"/>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Testing Accuracy</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Accuracy during unknown attack</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1861258"/>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Testing Loss</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Loss during unknown attack</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8991384"/>
                  </a:ext>
                </a:extLst>
              </a:tr>
              <a:tr h="266700">
                <a:tc>
                  <a:txBody>
                    <a:bodyPr/>
                    <a:lstStyle/>
                    <a:p>
                      <a:pPr marL="176213" indent="0" algn="l" defTabSz="457200" rtl="0" eaLnBrk="1" fontAlgn="b" latinLnBrk="0" hangingPunct="1">
                        <a:tabLst/>
                      </a:pPr>
                      <a:r>
                        <a:rPr lang="en-US" sz="1700" b="1" u="none" strike="noStrike" kern="1200" dirty="0">
                          <a:solidFill>
                            <a:schemeClr val="lt1"/>
                          </a:solidFill>
                          <a:effectLst/>
                          <a:latin typeface="Times New Roman" panose="02020603050405020304" pitchFamily="18" charset="0"/>
                          <a:ea typeface="+mn-ea"/>
                          <a:cs typeface="Times New Roman" panose="02020603050405020304" pitchFamily="18" charset="0"/>
                        </a:rPr>
                        <a:t>Memory</a:t>
                      </a:r>
                    </a:p>
                  </a:txBody>
                  <a:tcPr marL="9525" marR="9525" marT="9525" marB="0" anchor="b">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F4874"/>
                    </a:solidFill>
                  </a:tcPr>
                </a:tc>
                <a:tc>
                  <a:txBody>
                    <a:bodyPr/>
                    <a:lstStyle/>
                    <a:p>
                      <a:pPr marL="176213" indent="0" algn="l" defTabSz="457200" rtl="0" eaLnBrk="1" fontAlgn="b" latinLnBrk="0" hangingPunct="1">
                        <a:tabLst/>
                      </a:pPr>
                      <a:r>
                        <a:rPr lang="en-US" sz="1700" u="none" strike="noStrike" kern="1200" dirty="0">
                          <a:solidFill>
                            <a:schemeClr val="dk1"/>
                          </a:solidFill>
                          <a:effectLst/>
                          <a:latin typeface="Times New Roman" panose="02020603050405020304" pitchFamily="18" charset="0"/>
                          <a:ea typeface="+mn-ea"/>
                          <a:cs typeface="Times New Roman" panose="02020603050405020304" pitchFamily="18" charset="0"/>
                        </a:rPr>
                        <a:t>Memory usage of AAT</a:t>
                      </a:r>
                    </a:p>
                  </a:txBody>
                  <a:tcPr marL="9525" marR="9525" marT="9525" marB="0" anchor="b">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0824484"/>
                  </a:ext>
                </a:extLst>
              </a:tr>
            </a:tbl>
          </a:graphicData>
        </a:graphic>
      </p:graphicFrame>
    </p:spTree>
    <p:extLst>
      <p:ext uri="{BB962C8B-B14F-4D97-AF65-F5344CB8AC3E}">
        <p14:creationId xmlns:p14="http://schemas.microsoft.com/office/powerpoint/2010/main" val="109932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DCF05-F871-4FD3-1E84-9E2510A2C600}"/>
              </a:ext>
            </a:extLst>
          </p:cNvPr>
          <p:cNvSpPr>
            <a:spLocks noGrp="1"/>
          </p:cNvSpPr>
          <p:nvPr>
            <p:ph type="title"/>
          </p:nvPr>
        </p:nvSpPr>
        <p:spPr>
          <a:xfrm>
            <a:off x="685800" y="1143000"/>
            <a:ext cx="7772400" cy="457200"/>
          </a:xfrm>
        </p:spPr>
        <p:txBody>
          <a:bodyPr/>
          <a:lstStyle/>
          <a:p>
            <a:pPr algn="l"/>
            <a:r>
              <a:rPr lang="en-US" sz="3000" dirty="0">
                <a:latin typeface="Times New Roman" panose="02020603050405020304" pitchFamily="18" charset="0"/>
                <a:cs typeface="Times New Roman" panose="02020603050405020304" pitchFamily="18" charset="0"/>
              </a:rPr>
              <a:t>Illustrations:  NHPP SRGM</a:t>
            </a:r>
          </a:p>
        </p:txBody>
      </p:sp>
      <p:sp>
        <p:nvSpPr>
          <p:cNvPr id="3" name="Slide Number Placeholder 2">
            <a:extLst>
              <a:ext uri="{FF2B5EF4-FFF2-40B4-BE49-F238E27FC236}">
                <a16:creationId xmlns:a16="http://schemas.microsoft.com/office/drawing/2014/main" id="{69488512-29C7-5279-DE2C-F43C086E08A7}"/>
              </a:ext>
            </a:extLst>
          </p:cNvPr>
          <p:cNvSpPr>
            <a:spLocks noGrp="1"/>
          </p:cNvSpPr>
          <p:nvPr>
            <p:ph type="sldNum" sz="quarter" idx="12"/>
          </p:nvPr>
        </p:nvSpPr>
        <p:spPr/>
        <p:txBody>
          <a:bodyPr/>
          <a:lstStyle/>
          <a:p>
            <a:pPr>
              <a:defRPr/>
            </a:pPr>
            <a:fld id="{123850F9-5522-0C41-B243-60CC8F7DD93B}" type="slidenum">
              <a:rPr lang="en-US" smtClean="0"/>
              <a:pPr>
                <a:defRPr/>
              </a:pPr>
              <a:t>7</a:t>
            </a:fld>
            <a:endParaRPr lang="en-US" dirty="0"/>
          </a:p>
        </p:txBody>
      </p:sp>
      <p:cxnSp>
        <p:nvCxnSpPr>
          <p:cNvPr id="5" name="Straight Connector 4">
            <a:extLst>
              <a:ext uri="{FF2B5EF4-FFF2-40B4-BE49-F238E27FC236}">
                <a16:creationId xmlns:a16="http://schemas.microsoft.com/office/drawing/2014/main" id="{E408BED8-66C8-C5FD-586E-949C8A01C323}"/>
              </a:ext>
            </a:extLst>
          </p:cNvPr>
          <p:cNvCxnSpPr>
            <a:cxnSpLocks/>
          </p:cNvCxnSpPr>
          <p:nvPr/>
        </p:nvCxnSpPr>
        <p:spPr bwMode="auto">
          <a:xfrm>
            <a:off x="609600" y="1143000"/>
            <a:ext cx="0" cy="3810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11B100AB-B06E-B448-A8F7-0EBA1BBF6512}"/>
              </a:ext>
            </a:extLst>
          </p:cNvPr>
          <p:cNvSpPr txBox="1"/>
          <p:nvPr/>
        </p:nvSpPr>
        <p:spPr>
          <a:xfrm>
            <a:off x="542946" y="5373397"/>
            <a:ext cx="3409908" cy="923330"/>
          </a:xfrm>
          <a:prstGeom prst="rect">
            <a:avLst/>
          </a:prstGeom>
          <a:noFill/>
        </p:spPr>
        <p:txBody>
          <a:bodyPr wrap="none" rtlCol="0">
            <a:sp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Identify trends in defect discovery </a:t>
            </a:r>
          </a:p>
          <a:p>
            <a:pPr algn="ctr"/>
            <a:r>
              <a:rPr lang="en-US" sz="1800" dirty="0">
                <a:solidFill>
                  <a:srgbClr val="FF0000"/>
                </a:solidFill>
                <a:latin typeface="Times New Roman" panose="02020603050405020304" pitchFamily="18" charset="0"/>
                <a:cs typeface="Times New Roman" panose="02020603050405020304" pitchFamily="18" charset="0"/>
              </a:rPr>
              <a:t>and to identify bottlenecks in the</a:t>
            </a:r>
          </a:p>
          <a:p>
            <a:pPr algn="ctr"/>
            <a:r>
              <a:rPr lang="en-US" sz="1800" dirty="0">
                <a:solidFill>
                  <a:srgbClr val="FF0000"/>
                </a:solidFill>
                <a:latin typeface="Times New Roman" panose="02020603050405020304" pitchFamily="18" charset="0"/>
                <a:cs typeface="Times New Roman" panose="02020603050405020304" pitchFamily="18" charset="0"/>
              </a:rPr>
              <a:t> defect resolution process</a:t>
            </a:r>
          </a:p>
        </p:txBody>
      </p:sp>
      <p:pic>
        <p:nvPicPr>
          <p:cNvPr id="8" name="Picture 7">
            <a:extLst>
              <a:ext uri="{FF2B5EF4-FFF2-40B4-BE49-F238E27FC236}">
                <a16:creationId xmlns:a16="http://schemas.microsoft.com/office/drawing/2014/main" id="{05FA3F18-B34B-44C8-15E1-2F956017B4EC}"/>
              </a:ext>
            </a:extLst>
          </p:cNvPr>
          <p:cNvPicPr>
            <a:picLocks noChangeAspect="1"/>
          </p:cNvPicPr>
          <p:nvPr/>
        </p:nvPicPr>
        <p:blipFill>
          <a:blip r:embed="rId3"/>
          <a:stretch>
            <a:fillRect/>
          </a:stretch>
        </p:blipFill>
        <p:spPr>
          <a:xfrm>
            <a:off x="4501396" y="2279374"/>
            <a:ext cx="4038600" cy="3028950"/>
          </a:xfrm>
          <a:prstGeom prst="rect">
            <a:avLst/>
          </a:prstGeom>
        </p:spPr>
      </p:pic>
      <p:sp>
        <p:nvSpPr>
          <p:cNvPr id="9" name="TextBox 8">
            <a:extLst>
              <a:ext uri="{FF2B5EF4-FFF2-40B4-BE49-F238E27FC236}">
                <a16:creationId xmlns:a16="http://schemas.microsoft.com/office/drawing/2014/main" id="{E18A76F2-A65B-C71D-7104-0885B121AA99}"/>
              </a:ext>
            </a:extLst>
          </p:cNvPr>
          <p:cNvSpPr txBox="1"/>
          <p:nvPr/>
        </p:nvSpPr>
        <p:spPr>
          <a:xfrm>
            <a:off x="4847801" y="5457523"/>
            <a:ext cx="3345788" cy="923330"/>
          </a:xfrm>
          <a:prstGeom prst="rect">
            <a:avLst/>
          </a:prstGeom>
          <a:noFill/>
        </p:spPr>
        <p:txBody>
          <a:bodyPr wrap="none" rtlCol="0">
            <a:sp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 Identify trends in failure rate and </a:t>
            </a:r>
          </a:p>
          <a:p>
            <a:pPr algn="ctr"/>
            <a:r>
              <a:rPr lang="en-US" sz="1800" dirty="0">
                <a:solidFill>
                  <a:srgbClr val="FF0000"/>
                </a:solidFill>
                <a:latin typeface="Times New Roman" panose="02020603050405020304" pitchFamily="18" charset="0"/>
                <a:cs typeface="Times New Roman" panose="02020603050405020304" pitchFamily="18" charset="0"/>
              </a:rPr>
              <a:t>to identify the effectiveness of </a:t>
            </a:r>
          </a:p>
          <a:p>
            <a:pPr algn="ctr"/>
            <a:r>
              <a:rPr lang="en-US" sz="1800" dirty="0">
                <a:solidFill>
                  <a:srgbClr val="FF0000"/>
                </a:solidFill>
                <a:latin typeface="Times New Roman" panose="02020603050405020304" pitchFamily="18" charset="0"/>
                <a:cs typeface="Times New Roman" panose="02020603050405020304" pitchFamily="18" charset="0"/>
              </a:rPr>
              <a:t>corrective actions</a:t>
            </a:r>
          </a:p>
        </p:txBody>
      </p:sp>
      <p:pic>
        <p:nvPicPr>
          <p:cNvPr id="4" name="Picture 3">
            <a:extLst>
              <a:ext uri="{FF2B5EF4-FFF2-40B4-BE49-F238E27FC236}">
                <a16:creationId xmlns:a16="http://schemas.microsoft.com/office/drawing/2014/main" id="{0BB0B711-ACAE-B2DB-BD54-C9BEC46D9764}"/>
              </a:ext>
            </a:extLst>
          </p:cNvPr>
          <p:cNvPicPr>
            <a:picLocks noChangeAspect="1"/>
          </p:cNvPicPr>
          <p:nvPr/>
        </p:nvPicPr>
        <p:blipFill>
          <a:blip r:embed="rId4"/>
          <a:stretch>
            <a:fillRect/>
          </a:stretch>
        </p:blipFill>
        <p:spPr>
          <a:xfrm>
            <a:off x="228600" y="2279374"/>
            <a:ext cx="4038600" cy="3028950"/>
          </a:xfrm>
          <a:prstGeom prst="rect">
            <a:avLst/>
          </a:prstGeom>
        </p:spPr>
      </p:pic>
    </p:spTree>
    <p:extLst>
      <p:ext uri="{BB962C8B-B14F-4D97-AF65-F5344CB8AC3E}">
        <p14:creationId xmlns:p14="http://schemas.microsoft.com/office/powerpoint/2010/main" val="10355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DCF05-F871-4FD3-1E84-9E2510A2C600}"/>
              </a:ext>
            </a:extLst>
          </p:cNvPr>
          <p:cNvSpPr>
            <a:spLocks noGrp="1"/>
          </p:cNvSpPr>
          <p:nvPr>
            <p:ph type="title"/>
          </p:nvPr>
        </p:nvSpPr>
        <p:spPr>
          <a:xfrm>
            <a:off x="345291" y="1257300"/>
            <a:ext cx="8610599" cy="457200"/>
          </a:xfrm>
        </p:spPr>
        <p:txBody>
          <a:bodyPr/>
          <a:lstStyle/>
          <a:p>
            <a:pPr algn="l"/>
            <a:r>
              <a:rPr lang="en-US" sz="3000" dirty="0">
                <a:latin typeface="Times New Roman" panose="02020603050405020304" pitchFamily="18" charset="0"/>
                <a:cs typeface="Times New Roman" panose="02020603050405020304" pitchFamily="18" charset="0"/>
              </a:rPr>
              <a:t>Illustrations: Discrete cox proportional hazard SRGM Models</a:t>
            </a:r>
          </a:p>
        </p:txBody>
      </p:sp>
      <p:sp>
        <p:nvSpPr>
          <p:cNvPr id="3" name="Slide Number Placeholder 2">
            <a:extLst>
              <a:ext uri="{FF2B5EF4-FFF2-40B4-BE49-F238E27FC236}">
                <a16:creationId xmlns:a16="http://schemas.microsoft.com/office/drawing/2014/main" id="{69488512-29C7-5279-DE2C-F43C086E08A7}"/>
              </a:ext>
            </a:extLst>
          </p:cNvPr>
          <p:cNvSpPr>
            <a:spLocks noGrp="1"/>
          </p:cNvSpPr>
          <p:nvPr>
            <p:ph type="sldNum" sz="quarter" idx="12"/>
          </p:nvPr>
        </p:nvSpPr>
        <p:spPr/>
        <p:txBody>
          <a:bodyPr/>
          <a:lstStyle/>
          <a:p>
            <a:pPr>
              <a:defRPr/>
            </a:pPr>
            <a:fld id="{123850F9-5522-0C41-B243-60CC8F7DD93B}" type="slidenum">
              <a:rPr lang="en-US" smtClean="0"/>
              <a:pPr>
                <a:defRPr/>
              </a:pPr>
              <a:t>8</a:t>
            </a:fld>
            <a:endParaRPr lang="en-US" dirty="0"/>
          </a:p>
        </p:txBody>
      </p:sp>
      <p:cxnSp>
        <p:nvCxnSpPr>
          <p:cNvPr id="5" name="Straight Connector 4">
            <a:extLst>
              <a:ext uri="{FF2B5EF4-FFF2-40B4-BE49-F238E27FC236}">
                <a16:creationId xmlns:a16="http://schemas.microsoft.com/office/drawing/2014/main" id="{E408BED8-66C8-C5FD-586E-949C8A01C323}"/>
              </a:ext>
            </a:extLst>
          </p:cNvPr>
          <p:cNvCxnSpPr>
            <a:cxnSpLocks/>
          </p:cNvCxnSpPr>
          <p:nvPr/>
        </p:nvCxnSpPr>
        <p:spPr bwMode="auto">
          <a:xfrm>
            <a:off x="228600" y="1143000"/>
            <a:ext cx="0" cy="6858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11B100AB-B06E-B448-A8F7-0EBA1BBF6512}"/>
              </a:ext>
            </a:extLst>
          </p:cNvPr>
          <p:cNvSpPr txBox="1"/>
          <p:nvPr/>
        </p:nvSpPr>
        <p:spPr>
          <a:xfrm>
            <a:off x="1278513" y="6015037"/>
            <a:ext cx="6744154" cy="923330"/>
          </a:xfrm>
          <a:prstGeom prst="rect">
            <a:avLst/>
          </a:prstGeom>
          <a:noFill/>
        </p:spPr>
        <p:txBody>
          <a:bodyPr wrap="none" rtlCol="0">
            <a:sp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Covariate models are more accurate at fitting data, making predictions,</a:t>
            </a:r>
          </a:p>
          <a:p>
            <a:pPr algn="ctr"/>
            <a:r>
              <a:rPr lang="en-US" sz="1800" dirty="0">
                <a:solidFill>
                  <a:srgbClr val="FF0000"/>
                </a:solidFill>
                <a:latin typeface="Times New Roman" panose="02020603050405020304" pitchFamily="18" charset="0"/>
                <a:cs typeface="Times New Roman" panose="02020603050405020304" pitchFamily="18" charset="0"/>
              </a:rPr>
              <a:t>and have a lower relative error than the other models. </a:t>
            </a:r>
          </a:p>
          <a:p>
            <a:pPr algn="ctr"/>
            <a:endParaRPr lang="en-US" sz="1800" dirty="0">
              <a:solidFill>
                <a:srgbClr val="FF0000"/>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D2DC1886-0F3D-D970-48DD-BCC6DB728D0F}"/>
              </a:ext>
            </a:extLst>
          </p:cNvPr>
          <p:cNvPicPr>
            <a:picLocks noChangeAspect="1"/>
          </p:cNvPicPr>
          <p:nvPr/>
        </p:nvPicPr>
        <p:blipFill rotWithShape="1">
          <a:blip r:embed="rId3"/>
          <a:srcRect t="4286"/>
          <a:stretch/>
        </p:blipFill>
        <p:spPr>
          <a:xfrm>
            <a:off x="1739142" y="1947862"/>
            <a:ext cx="5665716" cy="4067175"/>
          </a:xfrm>
          <a:prstGeom prst="rect">
            <a:avLst/>
          </a:prstGeom>
        </p:spPr>
      </p:pic>
    </p:spTree>
    <p:extLst>
      <p:ext uri="{BB962C8B-B14F-4D97-AF65-F5344CB8AC3E}">
        <p14:creationId xmlns:p14="http://schemas.microsoft.com/office/powerpoint/2010/main" val="122223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DCF05-F871-4FD3-1E84-9E2510A2C600}"/>
              </a:ext>
            </a:extLst>
          </p:cNvPr>
          <p:cNvSpPr>
            <a:spLocks noGrp="1"/>
          </p:cNvSpPr>
          <p:nvPr>
            <p:ph type="title"/>
          </p:nvPr>
        </p:nvSpPr>
        <p:spPr>
          <a:xfrm>
            <a:off x="609600" y="1143000"/>
            <a:ext cx="7772400" cy="457200"/>
          </a:xfrm>
        </p:spPr>
        <p:txBody>
          <a:bodyPr/>
          <a:lstStyle/>
          <a:p>
            <a:pPr algn="l"/>
            <a:r>
              <a:rPr lang="en-US" sz="3000" dirty="0">
                <a:latin typeface="Times New Roman" panose="02020603050405020304" pitchFamily="18" charset="0"/>
                <a:cs typeface="Times New Roman" panose="02020603050405020304" pitchFamily="18" charset="0"/>
              </a:rPr>
              <a:t>Illustrations: Resilience Model</a:t>
            </a:r>
          </a:p>
        </p:txBody>
      </p:sp>
      <p:sp>
        <p:nvSpPr>
          <p:cNvPr id="3" name="Slide Number Placeholder 2">
            <a:extLst>
              <a:ext uri="{FF2B5EF4-FFF2-40B4-BE49-F238E27FC236}">
                <a16:creationId xmlns:a16="http://schemas.microsoft.com/office/drawing/2014/main" id="{69488512-29C7-5279-DE2C-F43C086E08A7}"/>
              </a:ext>
            </a:extLst>
          </p:cNvPr>
          <p:cNvSpPr>
            <a:spLocks noGrp="1"/>
          </p:cNvSpPr>
          <p:nvPr>
            <p:ph type="sldNum" sz="quarter" idx="12"/>
          </p:nvPr>
        </p:nvSpPr>
        <p:spPr/>
        <p:txBody>
          <a:bodyPr/>
          <a:lstStyle/>
          <a:p>
            <a:pPr>
              <a:defRPr/>
            </a:pPr>
            <a:fld id="{123850F9-5522-0C41-B243-60CC8F7DD93B}" type="slidenum">
              <a:rPr lang="en-US" smtClean="0"/>
              <a:pPr>
                <a:defRPr/>
              </a:pPr>
              <a:t>9</a:t>
            </a:fld>
            <a:endParaRPr lang="en-US" dirty="0"/>
          </a:p>
        </p:txBody>
      </p:sp>
      <p:cxnSp>
        <p:nvCxnSpPr>
          <p:cNvPr id="5" name="Straight Connector 4">
            <a:extLst>
              <a:ext uri="{FF2B5EF4-FFF2-40B4-BE49-F238E27FC236}">
                <a16:creationId xmlns:a16="http://schemas.microsoft.com/office/drawing/2014/main" id="{E408BED8-66C8-C5FD-586E-949C8A01C323}"/>
              </a:ext>
            </a:extLst>
          </p:cNvPr>
          <p:cNvCxnSpPr>
            <a:cxnSpLocks/>
          </p:cNvCxnSpPr>
          <p:nvPr/>
        </p:nvCxnSpPr>
        <p:spPr bwMode="auto">
          <a:xfrm>
            <a:off x="457200" y="1219200"/>
            <a:ext cx="0" cy="304800"/>
          </a:xfrm>
          <a:prstGeom prst="line">
            <a:avLst/>
          </a:prstGeom>
          <a:ln>
            <a:solidFill>
              <a:srgbClr val="FDB813"/>
            </a:solidFill>
            <a:headEnd type="none" w="med" len="med"/>
            <a:tailEnd type="none" w="med" len="med"/>
          </a:ln>
          <a:effectLst>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11B100AB-B06E-B448-A8F7-0EBA1BBF6512}"/>
              </a:ext>
            </a:extLst>
          </p:cNvPr>
          <p:cNvSpPr txBox="1"/>
          <p:nvPr/>
        </p:nvSpPr>
        <p:spPr>
          <a:xfrm>
            <a:off x="1034301" y="6059269"/>
            <a:ext cx="7075398" cy="646331"/>
          </a:xfrm>
          <a:prstGeom prst="rect">
            <a:avLst/>
          </a:prstGeom>
          <a:noFill/>
        </p:spPr>
        <p:txBody>
          <a:bodyPr wrap="none" rtlCol="0">
            <a:sp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Figure demonstrates the efficacy of the resilience models in assessing</a:t>
            </a:r>
          </a:p>
          <a:p>
            <a:pPr algn="ctr"/>
            <a:r>
              <a:rPr lang="en-US" sz="1800" dirty="0">
                <a:solidFill>
                  <a:srgbClr val="FF0000"/>
                </a:solidFill>
                <a:latin typeface="Times New Roman" panose="02020603050405020304" pitchFamily="18" charset="0"/>
                <a:cs typeface="Times New Roman" panose="02020603050405020304" pitchFamily="18" charset="0"/>
              </a:rPr>
              <a:t> and predicting the performance of ML models under adversarial scenarios</a:t>
            </a:r>
          </a:p>
        </p:txBody>
      </p:sp>
      <p:pic>
        <p:nvPicPr>
          <p:cNvPr id="6" name="Picture 5">
            <a:extLst>
              <a:ext uri="{FF2B5EF4-FFF2-40B4-BE49-F238E27FC236}">
                <a16:creationId xmlns:a16="http://schemas.microsoft.com/office/drawing/2014/main" id="{D520981F-6E97-4733-2387-57346C4EAE2F}"/>
              </a:ext>
            </a:extLst>
          </p:cNvPr>
          <p:cNvPicPr>
            <a:picLocks noChangeAspect="1"/>
          </p:cNvPicPr>
          <p:nvPr/>
        </p:nvPicPr>
        <p:blipFill rotWithShape="1">
          <a:blip r:embed="rId3"/>
          <a:srcRect t="4936" b="-686"/>
          <a:stretch/>
        </p:blipFill>
        <p:spPr>
          <a:xfrm>
            <a:off x="1427328" y="1664888"/>
            <a:ext cx="6289344" cy="4514850"/>
          </a:xfrm>
          <a:prstGeom prst="rect">
            <a:avLst/>
          </a:prstGeom>
        </p:spPr>
      </p:pic>
    </p:spTree>
    <p:extLst>
      <p:ext uri="{BB962C8B-B14F-4D97-AF65-F5344CB8AC3E}">
        <p14:creationId xmlns:p14="http://schemas.microsoft.com/office/powerpoint/2010/main" val="4232886006"/>
      </p:ext>
    </p:extLst>
  </p:cSld>
  <p:clrMapOvr>
    <a:masterClrMapping/>
  </p:clrMapOvr>
</p:sld>
</file>

<file path=ppt/theme/theme1.xml><?xml version="1.0" encoding="utf-8"?>
<a:theme xmlns:a="http://schemas.openxmlformats.org/drawingml/2006/main" name="PowerPoint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Maskura_ECE602_Final</Template>
  <TotalTime>34723</TotalTime>
  <Words>927</Words>
  <Application>Microsoft Office PowerPoint</Application>
  <PresentationFormat>On-screen Show (4:3)</PresentationFormat>
  <Paragraphs>119</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PowerPoint2</vt:lpstr>
      <vt:lpstr>Application of Software Reliability and Resilience Models to Machine Learning</vt:lpstr>
      <vt:lpstr>Problem Statement &amp; Past Research</vt:lpstr>
      <vt:lpstr>Contributions</vt:lpstr>
      <vt:lpstr>Introduction &amp; Background</vt:lpstr>
      <vt:lpstr>Adaptive Adversarial Training Model Architecture </vt:lpstr>
      <vt:lpstr>Data Collection</vt:lpstr>
      <vt:lpstr>Illustrations:  NHPP SRGM</vt:lpstr>
      <vt:lpstr>Illustrations: Discrete cox proportional hazard SRGM Models</vt:lpstr>
      <vt:lpstr>Illustrations: Resilience Model</vt:lpstr>
      <vt:lpstr>Summary, Conclusion, and Future Research</vt:lpstr>
      <vt:lpstr>Acknowledgement</vt:lpstr>
    </vt:vector>
  </TitlesOfParts>
  <Company>UMASS Darmtouth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Software Reliability Models with Bathtub-shaped Fault Detection Rate</dc:title>
  <dc:creator>Maskura Nafreen</dc:creator>
  <cp:lastModifiedBy>Faddi, Zak</cp:lastModifiedBy>
  <cp:revision>629</cp:revision>
  <dcterms:created xsi:type="dcterms:W3CDTF">2019-11-19T20:55:32Z</dcterms:created>
  <dcterms:modified xsi:type="dcterms:W3CDTF">2023-04-20T00:29:44Z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ad3be33-4108-4738-9e07-d8656a181486_Enabled">
    <vt:lpwstr>true</vt:lpwstr>
  </property>
  <property fmtid="{D5CDD505-2E9C-101B-9397-08002B2CF9AE}" pid="3" name="MSIP_Label_dad3be33-4108-4738-9e07-d8656a181486_SetDate">
    <vt:lpwstr>2022-10-13T16:32:21Z</vt:lpwstr>
  </property>
  <property fmtid="{D5CDD505-2E9C-101B-9397-08002B2CF9AE}" pid="4" name="MSIP_Label_dad3be33-4108-4738-9e07-d8656a181486_Method">
    <vt:lpwstr>Privileged</vt:lpwstr>
  </property>
  <property fmtid="{D5CDD505-2E9C-101B-9397-08002B2CF9AE}" pid="5" name="MSIP_Label_dad3be33-4108-4738-9e07-d8656a181486_Name">
    <vt:lpwstr>Public No Visual Label</vt:lpwstr>
  </property>
  <property fmtid="{D5CDD505-2E9C-101B-9397-08002B2CF9AE}" pid="6" name="MSIP_Label_dad3be33-4108-4738-9e07-d8656a181486_SiteId">
    <vt:lpwstr>945c199a-83a2-4e80-9f8c-5a91be5752dd</vt:lpwstr>
  </property>
  <property fmtid="{D5CDD505-2E9C-101B-9397-08002B2CF9AE}" pid="7" name="MSIP_Label_dad3be33-4108-4738-9e07-d8656a181486_ActionId">
    <vt:lpwstr>8e19a810-d0e9-4adb-b326-50362dd7a8d0</vt:lpwstr>
  </property>
  <property fmtid="{D5CDD505-2E9C-101B-9397-08002B2CF9AE}" pid="8" name="MSIP_Label_dad3be33-4108-4738-9e07-d8656a181486_ContentBits">
    <vt:lpwstr>0</vt:lpwstr>
  </property>
</Properties>
</file>